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2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00F3596-8D75-42D6-AE94-814F2841BF98}">
  <a:tblStyle styleId="{700F3596-8D75-42D6-AE94-814F2841BF9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484" autoAdjust="0"/>
  </p:normalViewPr>
  <p:slideViewPr>
    <p:cSldViewPr snapToGrid="0">
      <p:cViewPr varScale="1">
        <p:scale>
          <a:sx n="70" d="100"/>
          <a:sy n="70" d="100"/>
        </p:scale>
        <p:origin x="1810" y="-29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54b12d5fcc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54b12d5fcc_0_8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mtClean="0"/>
              <a:t> </a:t>
            </a:r>
            <a:endParaRPr dirty="0"/>
          </a:p>
        </p:txBody>
      </p:sp>
      <p:sp>
        <p:nvSpPr>
          <p:cNvPr id="60" name="Google Shape;60;g54b12d5fcc_0_8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5477390adb_0_1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5477390adb_0_11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g5477390adb_0_11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54b12d5fcc_0_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54b12d5fcc_0_16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g54b12d5fcc_0_16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62441ea2e3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62441ea2e3_0_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g62441ea2e3_0_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54b12d5fcc_0_2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54b12d5fcc_0_26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g54b12d5fcc_0_26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54b12d5fcc_0_3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g54b12d5fcc_0_3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g54b12d5fcc_0_3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5477390adb_0_6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5477390adb_0_68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g5477390adb_0_68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54b12d5fcc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54b12d5fcc_0_19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g54b12d5fcc_0_19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54b12d5fcc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54b12d5fcc_0_20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g54b12d5fcc_0_20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7096c51ed6_1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7096c51ed6_1_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g7096c51ed6_1_9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7096c51ed6_2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7096c51ed6_2_10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g7096c51ed6_2_10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55720bd2dc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55720bd2dc_0_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g55720bd2dc_0_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7096c51ed6_2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7096c51ed6_2_1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g7096c51ed6_2_14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7096c51ed6_2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7096c51ed6_2_16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g7096c51ed6_2_16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70975f2e32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70975f2e32_0_2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g70975f2e32_0_26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7" name="Google Shape;317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p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70aa9e4bd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70aa9e4bd4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g70aa9e4bd4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7096c51ed6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7096c51ed6_1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g7096c51ed6_1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70975f2e32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70975f2e32_0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g70975f2e32_0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70975f2e32_0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70975f2e32_0_1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g70975f2e32_0_1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70975f2e32_0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g70975f2e32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70975f2e32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70975f2e32_0_16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g70975f2e32_0_16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70975f2e32_0_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70975f2e32_0_18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g70975f2e32_0_18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1763106" y="274639"/>
            <a:ext cx="7106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00A6D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1"/>
          </p:nvPr>
        </p:nvSpPr>
        <p:spPr>
          <a:xfrm>
            <a:off x="1763106" y="1600200"/>
            <a:ext cx="7106400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rgbClr val="00A6D6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1600"/>
              </a:spcBef>
              <a:spcAft>
                <a:spcPts val="0"/>
              </a:spcAft>
              <a:buClr>
                <a:srgbClr val="00A6D6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1600"/>
              </a:spcBef>
              <a:spcAft>
                <a:spcPts val="0"/>
              </a:spcAft>
              <a:buClr>
                <a:srgbClr val="00A6D6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s://doi.org/10.5281/zenodo.355269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mailto:y.turkyilmaz-vandervelden@tudelft.n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cikveri.ulakbim.gov.tr/acik-veri-acik-bilim/bolum-3-veri-isleme/3-4-verinin-anonimlestirilmesi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cikveri.ulakbim.gov.tr/acik-veri-acik-bilim/bolum-3-veri-isleme/3-6-verinin-yonetimi-ve-saklanmas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acikveri.ulakbim.gov.tr/acik-veri-acik-bilim/bolum-6-veriye-erisim-saglama/6-1-erisim-kontrolu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cikveri.ulakbim.gov.tr/acik-veri-acik-bilim/bolum-3-veri-isleme/3-6-verinin-yonetimi-ve-saklanmasi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acikveri.ulakbim.gov.tr/acik-veri-acik-bilim/bolum-6-veriye-erisim-saglama/6-1-erisim-kontrolu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abim.ulakbim.gov.tr/wp-content/uploads/sites/4/2017/10/03_yasal-ve-etik-konular_ulakbim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hyperlink" Target="https://acikveri.ulakbim.gov.tr/acik-veri-acik-bilim/bolum-6-veriye-erisim-saglama/6-2-entelektuel-mulkiyet-haklari/" TargetMode="Externa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hyperlink" Target="http://www.re3data.org/" TargetMode="External"/><Relationship Id="rId9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aperta.ulakbim.gov.tr/" TargetMode="Externa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creativecommons.org/choose/?lang=tr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cikveri.ulakbim.gov.tr/acik-veri-acik-bilim/bolum-6-veriye-erisim-saglama/6-2-entelektuel-mulkiyet-haklari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hyperlink" Target="http://opensourcetr.org/tr/topluluk-lisanslari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kdataservice.ac.uk/manage-data/plan/roles-and-responsibilities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doi.org/10.5281/zenodo.257316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penaire.eu/how-to-comply-to-h2020-mandates-rdm-costs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doi.org/10.5281/zenodo.355269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cikveri.ulakbim.gov.tr/acik-veri-acik-bilim/bolum-2-arastirma-verisi-hazirlama-sureci/2-2-veri-yonetiminin-planlanmas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doi.org/10.5281/zenodo.263548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acikveri.ulakbim.gov.tr/acik-veri-acik-bilim/bolum-3-veri-isleme/3-2-veri-kodlama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cikveri.ulakbim.gov.tr/acik-veri-acik-bilim/bolum-3-veri-isleme/3-2-veri-kodlama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.research.cornell.edu/content/readm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acikveri.ulakbim.gov.tr/acik-veri-acik-bilim/bolum-3-veri-isleme/3-5-verinin-tanimlanmas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ypewriter, Alphabet, Vintage, Historic, Auth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205" y="1948563"/>
            <a:ext cx="4813589" cy="330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Google Shape;67;p14"/>
          <p:cNvSpPr txBox="1"/>
          <p:nvPr/>
        </p:nvSpPr>
        <p:spPr>
          <a:xfrm>
            <a:off x="1375750" y="5177558"/>
            <a:ext cx="6392400" cy="1491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Yasemin Türkyılmaz-van der Velden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US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Veri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Yöneticisi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(Data Steward) @ TU Delft</a:t>
            </a: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US" sz="2000" b="0" i="0" u="sng" strike="noStrike" cap="none" dirty="0" err="1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y.turkyilmaz-vandervelden@tudelft</a:t>
            </a:r>
            <a:r>
              <a:rPr lang="en-US" sz="20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 .</a:t>
            </a:r>
            <a:r>
              <a:rPr lang="en-US" sz="2000" b="0" i="0" u="sng" strike="noStrike" cap="none" dirty="0" err="1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nl</a:t>
            </a: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ctr">
              <a:buSzPts val="1800"/>
            </a:pPr>
            <a:r>
              <a:rPr lang="en-US" sz="1600" dirty="0"/>
              <a:t>@YaseminTurkyilm     0000-0003-2562-0452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65;p14"/>
          <p:cNvSpPr txBox="1"/>
          <p:nvPr/>
        </p:nvSpPr>
        <p:spPr>
          <a:xfrm>
            <a:off x="922175" y="193725"/>
            <a:ext cx="7299600" cy="12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Clr>
                <a:schemeClr val="lt1"/>
              </a:buClr>
              <a:buSzPts val="3200"/>
            </a:pPr>
            <a:r>
              <a:rPr lang="en-US" sz="3600" b="1" dirty="0" err="1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Veri</a:t>
            </a:r>
            <a:r>
              <a:rPr lang="en-US" sz="3600" b="1" dirty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600" b="1" dirty="0" err="1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Yönetim</a:t>
            </a:r>
            <a:r>
              <a:rPr lang="en-US" sz="3600" b="1" dirty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600" b="1" dirty="0" err="1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Planları</a:t>
            </a:r>
            <a:endParaRPr sz="3600" b="0" i="0" u="none" strike="noStrike" cap="none" dirty="0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66;p14"/>
          <p:cNvSpPr txBox="1"/>
          <p:nvPr/>
        </p:nvSpPr>
        <p:spPr>
          <a:xfrm>
            <a:off x="922175" y="975371"/>
            <a:ext cx="7144800" cy="8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000" dirty="0">
                <a:latin typeface="Calibri"/>
                <a:ea typeface="Calibri"/>
                <a:cs typeface="Calibri"/>
                <a:sym typeface="Calibri"/>
              </a:rPr>
              <a:t>7. </a:t>
            </a:r>
            <a:r>
              <a:rPr lang="en-US" sz="3000" dirty="0" err="1">
                <a:latin typeface="Calibri"/>
                <a:ea typeface="Calibri"/>
                <a:cs typeface="Calibri"/>
                <a:sym typeface="Calibri"/>
              </a:rPr>
              <a:t>Ulusal</a:t>
            </a:r>
            <a:r>
              <a:rPr lang="en-US" sz="3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dirty="0" err="1">
                <a:latin typeface="Calibri"/>
                <a:ea typeface="Calibri"/>
                <a:cs typeface="Calibri"/>
                <a:sym typeface="Calibri"/>
              </a:rPr>
              <a:t>Açık</a:t>
            </a:r>
            <a:r>
              <a:rPr lang="en-US" sz="3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dirty="0" err="1">
                <a:latin typeface="Calibri"/>
                <a:ea typeface="Calibri"/>
                <a:cs typeface="Calibri"/>
                <a:sym typeface="Calibri"/>
              </a:rPr>
              <a:t>Bilim</a:t>
            </a:r>
            <a:r>
              <a:rPr lang="en-US" sz="3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dirty="0" err="1">
                <a:latin typeface="Calibri"/>
                <a:ea typeface="Calibri"/>
                <a:cs typeface="Calibri"/>
                <a:sym typeface="Calibri"/>
              </a:rPr>
              <a:t>Konferansı</a:t>
            </a:r>
            <a:endParaRPr sz="30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000" dirty="0" smtClean="0">
                <a:latin typeface="Calibri"/>
                <a:ea typeface="Calibri"/>
                <a:cs typeface="Calibri"/>
                <a:sym typeface="Calibri"/>
              </a:rPr>
              <a:t>19</a:t>
            </a:r>
            <a:r>
              <a:rPr lang="en-US" sz="30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Kas</a:t>
            </a:r>
            <a:r>
              <a:rPr lang="en-US" sz="3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ı</a:t>
            </a:r>
            <a:r>
              <a:rPr lang="en-US" sz="3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lang="en-US" sz="3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sz="30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0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30" name="Picture 6" descr="Image result for orci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616" y="6057675"/>
            <a:ext cx="882246" cy="48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Google Shape;68;p1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08293" y="6167536"/>
            <a:ext cx="371475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69;p14"/>
          <p:cNvSpPr txBox="1"/>
          <p:nvPr/>
        </p:nvSpPr>
        <p:spPr>
          <a:xfrm>
            <a:off x="850975" y="6337758"/>
            <a:ext cx="7525800" cy="68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lnSpc>
                <a:spcPct val="115000"/>
              </a:lnSpc>
              <a:buSzPts val="1500"/>
            </a:pPr>
            <a:r>
              <a:rPr lang="en-US" sz="160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Yansılar </a:t>
            </a:r>
            <a:r>
              <a:rPr lang="en-US" sz="1600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için</a:t>
            </a:r>
            <a:r>
              <a:rPr lang="en-US" sz="160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: </a:t>
            </a:r>
            <a:r>
              <a:rPr lang="en-US" sz="160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7"/>
              </a:rPr>
              <a:t>https://</a:t>
            </a:r>
            <a:r>
              <a:rPr lang="en-US" sz="1600" dirty="0" smtClean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7"/>
              </a:rPr>
              <a:t>doi.org/10.5281/zenodo.3552693</a:t>
            </a:r>
            <a:r>
              <a:rPr lang="en-US" sz="1600" dirty="0" smtClean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 </a:t>
            </a:r>
            <a:endParaRPr lang="en-US" sz="1600" dirty="0"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dirty="0" smtClean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"/>
          <p:cNvSpPr txBox="1"/>
          <p:nvPr/>
        </p:nvSpPr>
        <p:spPr>
          <a:xfrm>
            <a:off x="0" y="6206000"/>
            <a:ext cx="9144000" cy="5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https://acikveri.ulakbim.gov.tr/acik-veri-acik-bilim/bolum-3-veri-isleme/3-4-verinin-anonimlestirilmesi/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0" name="Google Shape;16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5375" y="1798650"/>
            <a:ext cx="7573251" cy="44835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1" name="Google Shape;161;p24"/>
          <p:cNvCxnSpPr/>
          <p:nvPr/>
        </p:nvCxnSpPr>
        <p:spPr>
          <a:xfrm>
            <a:off x="964050" y="596900"/>
            <a:ext cx="7215900" cy="0"/>
          </a:xfrm>
          <a:prstGeom prst="straightConnector1">
            <a:avLst/>
          </a:prstGeom>
          <a:noFill/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2" name="Google Shape;162;p24"/>
          <p:cNvSpPr txBox="1"/>
          <p:nvPr/>
        </p:nvSpPr>
        <p:spPr>
          <a:xfrm>
            <a:off x="697874" y="159050"/>
            <a:ext cx="82683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000"/>
              <a:buFont typeface="Arial"/>
              <a:buNone/>
            </a:pPr>
            <a:r>
              <a:rPr lang="en-GB" sz="2000">
                <a:solidFill>
                  <a:srgbClr val="00A6D6"/>
                </a:solidFill>
              </a:rPr>
              <a:t>Etik konular, telif hakkı ve entelektüel mülkiyet hakları</a:t>
            </a:r>
            <a:endParaRPr sz="2000">
              <a:solidFill>
                <a:srgbClr val="00A6D6"/>
              </a:solidFill>
            </a:endParaRPr>
          </a:p>
        </p:txBody>
      </p:sp>
      <p:sp>
        <p:nvSpPr>
          <p:cNvPr id="163" name="Google Shape;163;p24"/>
          <p:cNvSpPr txBox="1">
            <a:spLocks noGrp="1"/>
          </p:cNvSpPr>
          <p:nvPr>
            <p:ph type="title"/>
          </p:nvPr>
        </p:nvSpPr>
        <p:spPr>
          <a:xfrm>
            <a:off x="1018800" y="274639"/>
            <a:ext cx="7106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endParaRPr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r>
              <a:rPr lang="en-GB" sz="3000" b="1">
                <a:solidFill>
                  <a:srgbClr val="000000"/>
                </a:solidFill>
              </a:rPr>
              <a:t>Kişisel bilgi içeren veriler</a:t>
            </a:r>
            <a:endParaRPr sz="3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5"/>
          <p:cNvSpPr txBox="1"/>
          <p:nvPr/>
        </p:nvSpPr>
        <p:spPr>
          <a:xfrm>
            <a:off x="533275" y="1885350"/>
            <a:ext cx="8610600" cy="50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endParaRPr sz="500" dirty="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Char char="●"/>
            </a:pPr>
            <a:r>
              <a:rPr lang="en-GB" sz="2400" dirty="0" err="1">
                <a:latin typeface="Calibri"/>
                <a:ea typeface="Calibri"/>
                <a:cs typeface="Calibri"/>
                <a:sym typeface="Calibri"/>
              </a:rPr>
              <a:t>Araştırma</a:t>
            </a:r>
            <a:r>
              <a:rPr lang="en-GB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latin typeface="Calibri"/>
                <a:ea typeface="Calibri"/>
                <a:cs typeface="Calibri"/>
                <a:sym typeface="Calibri"/>
              </a:rPr>
              <a:t>sırasında</a:t>
            </a:r>
            <a:r>
              <a:rPr lang="en-GB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latin typeface="Calibri"/>
                <a:ea typeface="Calibri"/>
                <a:cs typeface="Calibri"/>
                <a:sym typeface="Calibri"/>
              </a:rPr>
              <a:t>güvenli</a:t>
            </a:r>
            <a:r>
              <a:rPr lang="en-GB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latin typeface="Calibri"/>
                <a:ea typeface="Calibri"/>
                <a:cs typeface="Calibri"/>
                <a:sym typeface="Calibri"/>
              </a:rPr>
              <a:t>şekilde</a:t>
            </a:r>
            <a:r>
              <a:rPr lang="en-GB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latin typeface="Calibri"/>
                <a:ea typeface="Calibri"/>
                <a:cs typeface="Calibri"/>
                <a:sym typeface="Calibri"/>
              </a:rPr>
              <a:t>veri</a:t>
            </a:r>
            <a:r>
              <a:rPr lang="en-GB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latin typeface="Calibri"/>
                <a:ea typeface="Calibri"/>
                <a:cs typeface="Calibri"/>
                <a:sym typeface="Calibri"/>
              </a:rPr>
              <a:t>saklama</a:t>
            </a:r>
            <a:r>
              <a:rPr lang="en-GB" sz="2400" dirty="0"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en-GB" sz="2400" dirty="0" err="1">
                <a:latin typeface="Calibri"/>
                <a:ea typeface="Calibri"/>
                <a:cs typeface="Calibri"/>
                <a:sym typeface="Calibri"/>
              </a:rPr>
              <a:t>rıza</a:t>
            </a:r>
            <a:r>
              <a:rPr lang="en-GB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latin typeface="Calibri"/>
                <a:ea typeface="Calibri"/>
                <a:cs typeface="Calibri"/>
                <a:sym typeface="Calibri"/>
              </a:rPr>
              <a:t>formları</a:t>
            </a:r>
            <a:r>
              <a:rPr lang="en-GB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latin typeface="Calibri"/>
                <a:ea typeface="Calibri"/>
                <a:cs typeface="Calibri"/>
                <a:sym typeface="Calibri"/>
              </a:rPr>
              <a:t>dahil</a:t>
            </a:r>
            <a:r>
              <a:rPr lang="en-GB" sz="2400" dirty="0">
                <a:latin typeface="Calibri"/>
                <a:ea typeface="Calibri"/>
                <a:cs typeface="Calibri"/>
                <a:sym typeface="Calibri"/>
              </a:rPr>
              <a:t>)</a:t>
            </a:r>
            <a:endParaRPr sz="2400" dirty="0">
              <a:latin typeface="Calibri"/>
              <a:ea typeface="Calibri"/>
              <a:cs typeface="Calibri"/>
              <a:sym typeface="Calibri"/>
            </a:endParaRPr>
          </a:p>
          <a:p>
            <a:pPr marL="1439999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●"/>
            </a:pP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Erişim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kontrolü</a:t>
            </a:r>
            <a:endParaRPr sz="20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439999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●"/>
            </a:pP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Şifreleme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2286000" lvl="1" indent="-355600">
              <a:buSzPts val="2000"/>
              <a:buFont typeface="Calibri"/>
              <a:buChar char="○"/>
            </a:pPr>
            <a:r>
              <a:rPr lang="nl-NL" sz="2000" dirty="0" err="1" smtClean="0">
                <a:latin typeface="Calibri"/>
                <a:ea typeface="Calibri"/>
                <a:cs typeface="Calibri"/>
                <a:sym typeface="Calibri"/>
              </a:rPr>
              <a:t>Dosya</a:t>
            </a:r>
            <a:r>
              <a:rPr lang="nl-NL" sz="2000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>
                <a:latin typeface="Calibri"/>
                <a:ea typeface="Calibri"/>
                <a:cs typeface="Calibri"/>
                <a:sym typeface="Calibri"/>
              </a:rPr>
              <a:t>seviyesinde</a:t>
            </a:r>
            <a:r>
              <a:rPr lang="nl-NL" sz="2000" dirty="0"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nl-NL" sz="2000" dirty="0" err="1" smtClean="0">
                <a:latin typeface="Calibri"/>
                <a:ea typeface="Calibri"/>
                <a:cs typeface="Calibri"/>
                <a:sym typeface="Calibri"/>
              </a:rPr>
              <a:t>VeraCrypt</a:t>
            </a:r>
            <a:r>
              <a:rPr lang="nl-NL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 err="1" smtClean="0">
                <a:latin typeface="Calibri"/>
                <a:ea typeface="Calibri"/>
                <a:cs typeface="Calibri"/>
                <a:sym typeface="Calibri"/>
              </a:rPr>
              <a:t>ya</a:t>
            </a:r>
            <a:r>
              <a:rPr lang="nl-NL" sz="2000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nl-NL" sz="2000" dirty="0">
                <a:latin typeface="Calibri"/>
                <a:ea typeface="Calibri"/>
                <a:cs typeface="Calibri"/>
                <a:sym typeface="Calibri"/>
              </a:rPr>
              <a:t>da 7zip</a:t>
            </a:r>
          </a:p>
          <a:p>
            <a:pPr marL="2286000" lvl="1" indent="-355600">
              <a:buSzPts val="2000"/>
              <a:buFont typeface="Calibri"/>
              <a:buChar char="○"/>
            </a:pPr>
            <a:r>
              <a:rPr lang="nl-NL" sz="2000" dirty="0">
                <a:latin typeface="Calibri"/>
                <a:ea typeface="Calibri"/>
                <a:cs typeface="Calibri"/>
                <a:sym typeface="Calibri"/>
              </a:rPr>
              <a:t>Disk </a:t>
            </a:r>
            <a:r>
              <a:rPr lang="nl-NL" sz="2000" dirty="0" err="1">
                <a:latin typeface="Calibri"/>
                <a:ea typeface="Calibri"/>
                <a:cs typeface="Calibri"/>
                <a:sym typeface="Calibri"/>
              </a:rPr>
              <a:t>seviyesinde</a:t>
            </a:r>
            <a:r>
              <a:rPr lang="nl-NL" sz="2000" dirty="0"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nl-NL" sz="2000" dirty="0" err="1">
                <a:latin typeface="Calibri"/>
                <a:ea typeface="Calibri"/>
                <a:cs typeface="Calibri"/>
                <a:sym typeface="Calibri"/>
              </a:rPr>
              <a:t>BitLocker</a:t>
            </a:r>
            <a:r>
              <a:rPr lang="nl-NL" sz="2000" dirty="0">
                <a:latin typeface="Calibri"/>
                <a:ea typeface="Calibri"/>
                <a:cs typeface="Calibri"/>
                <a:sym typeface="Calibri"/>
              </a:rPr>
              <a:t> (Windows) </a:t>
            </a:r>
            <a:r>
              <a:rPr lang="nl-NL" sz="2000" dirty="0" err="1" smtClean="0">
                <a:latin typeface="Calibri"/>
                <a:ea typeface="Calibri"/>
                <a:cs typeface="Calibri"/>
                <a:sym typeface="Calibri"/>
              </a:rPr>
              <a:t>ya</a:t>
            </a:r>
            <a:r>
              <a:rPr lang="nl-NL" sz="2000" dirty="0" smtClean="0">
                <a:latin typeface="Calibri"/>
                <a:ea typeface="Calibri"/>
                <a:cs typeface="Calibri"/>
                <a:sym typeface="Calibri"/>
              </a:rPr>
              <a:t> da </a:t>
            </a:r>
            <a:r>
              <a:rPr lang="nl-NL" sz="2000" dirty="0" err="1" smtClean="0">
                <a:latin typeface="Calibri"/>
                <a:ea typeface="Calibri"/>
                <a:cs typeface="Calibri"/>
                <a:sym typeface="Calibri"/>
              </a:rPr>
              <a:t>FileVault</a:t>
            </a:r>
            <a:r>
              <a:rPr lang="nl-NL" sz="2000" dirty="0" smtClean="0">
                <a:latin typeface="Calibri"/>
                <a:ea typeface="Calibri"/>
                <a:cs typeface="Calibri"/>
                <a:sym typeface="Calibri"/>
              </a:rPr>
              <a:t>(Mac</a:t>
            </a:r>
            <a:r>
              <a:rPr lang="nl-NL" sz="2000" dirty="0"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228600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endParaRPr sz="10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0000" lvl="0" indent="-381000" algn="l" rtl="0">
              <a:spcBef>
                <a:spcPts val="56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-GB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Araştırma</a:t>
            </a:r>
            <a:r>
              <a:rPr lang="en-GB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sonrasında</a:t>
            </a:r>
            <a:r>
              <a:rPr lang="en-GB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arşivleme</a:t>
            </a:r>
            <a:r>
              <a:rPr lang="en-GB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439999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Kişisel</a:t>
            </a:r>
            <a:r>
              <a:rPr lang="en-GB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bilgi</a:t>
            </a:r>
            <a:r>
              <a:rPr lang="en-GB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içeren</a:t>
            </a:r>
            <a:r>
              <a:rPr lang="en-GB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veriler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○"/>
            </a:pP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Anonim</a:t>
            </a:r>
            <a:r>
              <a:rPr lang="en-GB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hale 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getirilerek</a:t>
            </a:r>
            <a:r>
              <a:rPr lang="en-GB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açık</a:t>
            </a:r>
            <a:r>
              <a:rPr lang="en-GB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erişimli</a:t>
            </a:r>
            <a:r>
              <a:rPr lang="en-GB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arşivlerde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○"/>
            </a:pP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Anonim</a:t>
            </a:r>
            <a:r>
              <a:rPr lang="en-GB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hale 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getirilemiyorsa</a:t>
            </a:r>
            <a:r>
              <a:rPr lang="en-GB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erişim</a:t>
            </a:r>
            <a:r>
              <a:rPr lang="en-GB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kısıtlamalı</a:t>
            </a:r>
            <a:r>
              <a:rPr lang="en-GB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arşivlerde</a:t>
            </a:r>
            <a:endParaRPr lang="en-GB"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0" lvl="8" indent="-355600">
              <a:buClr>
                <a:schemeClr val="dk1"/>
              </a:buClr>
              <a:buSzPts val="2000"/>
              <a:buFont typeface="Calibri"/>
              <a:buChar char="○"/>
            </a:pPr>
            <a:r>
              <a:rPr lang="en-GB" sz="2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Projenin</a:t>
            </a:r>
            <a:r>
              <a:rPr lang="en-GB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ş</a:t>
            </a:r>
            <a:r>
              <a:rPr lang="en-GB" sz="2000" dirty="0" err="1" smtClean="0">
                <a:latin typeface="Calibri"/>
                <a:ea typeface="Calibri"/>
                <a:cs typeface="Calibri"/>
                <a:sym typeface="Calibri"/>
              </a:rPr>
              <a:t>ı</a:t>
            </a:r>
            <a:r>
              <a:rPr lang="en-GB" sz="2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nda</a:t>
            </a:r>
            <a:r>
              <a:rPr lang="en-GB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ı</a:t>
            </a:r>
            <a:r>
              <a:rPr lang="en-GB" sz="2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za</a:t>
            </a:r>
            <a:r>
              <a:rPr lang="en-GB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formunda</a:t>
            </a:r>
            <a:r>
              <a:rPr lang="en-GB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onay</a:t>
            </a:r>
            <a:r>
              <a:rPr lang="en-GB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alarak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endParaRPr sz="2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25"/>
          <p:cNvSpPr txBox="1"/>
          <p:nvPr/>
        </p:nvSpPr>
        <p:spPr>
          <a:xfrm>
            <a:off x="0" y="6206000"/>
            <a:ext cx="9144000" cy="5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https://acikveri.ulakbim.gov.tr/acik-veri-acik-bilim/bolum-3-veri-isleme/3-6-verinin-yonetimi-ve-saklanmasi/</a:t>
            </a: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u="sng">
                <a:solidFill>
                  <a:schemeClr val="hlink"/>
                </a:solidFill>
                <a:hlinkClick r:id="rId4"/>
              </a:rPr>
              <a:t>https://acikveri.ulakbim.gov.tr/acik-veri-acik-bilim/bolum-6-veriye-erisim-saglama/6-1-erisim-kontrolu/</a:t>
            </a: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71" name="Google Shape;171;p25"/>
          <p:cNvCxnSpPr/>
          <p:nvPr/>
        </p:nvCxnSpPr>
        <p:spPr>
          <a:xfrm>
            <a:off x="964050" y="596900"/>
            <a:ext cx="7215900" cy="0"/>
          </a:xfrm>
          <a:prstGeom prst="straightConnector1">
            <a:avLst/>
          </a:prstGeom>
          <a:noFill/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2" name="Google Shape;172;p25"/>
          <p:cNvSpPr txBox="1"/>
          <p:nvPr/>
        </p:nvSpPr>
        <p:spPr>
          <a:xfrm>
            <a:off x="697874" y="159050"/>
            <a:ext cx="82683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000"/>
              <a:buFont typeface="Arial"/>
              <a:buNone/>
            </a:pPr>
            <a:r>
              <a:rPr lang="en-GB" sz="2000">
                <a:solidFill>
                  <a:srgbClr val="00A6D6"/>
                </a:solidFill>
              </a:rPr>
              <a:t>Etik konular, telif hakkı ve entelektüel mülkiyet hakları</a:t>
            </a:r>
            <a:endParaRPr sz="2000">
              <a:solidFill>
                <a:srgbClr val="00A6D6"/>
              </a:solidFill>
            </a:endParaRPr>
          </a:p>
        </p:txBody>
      </p:sp>
      <p:sp>
        <p:nvSpPr>
          <p:cNvPr id="173" name="Google Shape;173;p25"/>
          <p:cNvSpPr txBox="1">
            <a:spLocks noGrp="1"/>
          </p:cNvSpPr>
          <p:nvPr>
            <p:ph type="title"/>
          </p:nvPr>
        </p:nvSpPr>
        <p:spPr>
          <a:xfrm>
            <a:off x="1018800" y="427039"/>
            <a:ext cx="7106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endParaRPr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r>
              <a:rPr lang="en-GB" sz="3000" b="1">
                <a:solidFill>
                  <a:srgbClr val="000000"/>
                </a:solidFill>
              </a:rPr>
              <a:t>Kişisel bilgi içeren verileri </a:t>
            </a:r>
            <a:endParaRPr sz="3000" b="1"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r>
              <a:rPr lang="en-GB" sz="3000" b="1">
                <a:solidFill>
                  <a:srgbClr val="000000"/>
                </a:solidFill>
              </a:rPr>
              <a:t>saklama ve arşivleme</a:t>
            </a:r>
            <a:endParaRPr sz="3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6"/>
          <p:cNvSpPr txBox="1"/>
          <p:nvPr/>
        </p:nvSpPr>
        <p:spPr>
          <a:xfrm>
            <a:off x="533275" y="1885350"/>
            <a:ext cx="8610600" cy="50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endParaRPr sz="5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>
              <a:spcBef>
                <a:spcPts val="560"/>
              </a:spcBef>
              <a:buSzPts val="2400"/>
              <a:buFont typeface="Calibri"/>
              <a:buChar char="●"/>
            </a:pPr>
            <a:r>
              <a:rPr lang="en-GB" sz="2400" dirty="0" err="1">
                <a:latin typeface="Calibri"/>
                <a:ea typeface="Calibri"/>
                <a:cs typeface="Calibri"/>
                <a:sym typeface="Calibri"/>
              </a:rPr>
              <a:t>Araştırma</a:t>
            </a:r>
            <a:r>
              <a:rPr lang="en-GB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latin typeface="Calibri"/>
                <a:ea typeface="Calibri"/>
                <a:cs typeface="Calibri"/>
                <a:sym typeface="Calibri"/>
              </a:rPr>
              <a:t>sırasında</a:t>
            </a:r>
            <a:r>
              <a:rPr lang="en-GB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latin typeface="Calibri"/>
                <a:ea typeface="Calibri"/>
                <a:cs typeface="Calibri"/>
                <a:sym typeface="Calibri"/>
              </a:rPr>
              <a:t>güvenli</a:t>
            </a:r>
            <a:r>
              <a:rPr lang="en-GB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latin typeface="Calibri"/>
                <a:ea typeface="Calibri"/>
                <a:cs typeface="Calibri"/>
                <a:sym typeface="Calibri"/>
              </a:rPr>
              <a:t>şekilde</a:t>
            </a:r>
            <a:r>
              <a:rPr lang="en-GB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latin typeface="Calibri"/>
                <a:ea typeface="Calibri"/>
                <a:cs typeface="Calibri"/>
                <a:sym typeface="Calibri"/>
              </a:rPr>
              <a:t>veri</a:t>
            </a:r>
            <a:r>
              <a:rPr lang="en-GB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 smtClean="0">
                <a:latin typeface="Calibri"/>
                <a:ea typeface="Calibri"/>
                <a:cs typeface="Calibri"/>
                <a:sym typeface="Calibri"/>
              </a:rPr>
              <a:t>saklama</a:t>
            </a:r>
            <a:endParaRPr lang="en-GB" sz="2400" dirty="0">
              <a:latin typeface="Calibri"/>
              <a:ea typeface="Calibri"/>
              <a:cs typeface="Calibri"/>
              <a:sym typeface="Calibri"/>
            </a:endParaRPr>
          </a:p>
          <a:p>
            <a:pPr marL="1439999" lvl="0" indent="-355600">
              <a:buSzPts val="2000"/>
              <a:buFont typeface="Calibri"/>
              <a:buChar char="●"/>
            </a:pP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Erişim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kontrolü</a:t>
            </a:r>
            <a:endParaRPr lang="en-GB" sz="2000" dirty="0">
              <a:latin typeface="Calibri"/>
              <a:ea typeface="Calibri"/>
              <a:cs typeface="Calibri"/>
              <a:sym typeface="Calibri"/>
            </a:endParaRPr>
          </a:p>
          <a:p>
            <a:pPr marL="1439999" lvl="0" indent="-355600">
              <a:buSzPts val="2000"/>
              <a:buFont typeface="Calibri"/>
              <a:buChar char="●"/>
            </a:pP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Şifreleme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2286000" lvl="1" indent="-355600">
              <a:buSzPts val="2000"/>
              <a:buFont typeface="Calibri"/>
              <a:buChar char="○"/>
            </a:pP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Dosya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seviyesinde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VeraCrypt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ya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da 7zip</a:t>
            </a:r>
          </a:p>
          <a:p>
            <a:pPr marL="2286000" lvl="1" indent="-355600">
              <a:buSzPts val="2000"/>
              <a:buFont typeface="Calibri"/>
              <a:buChar char="○"/>
            </a:pP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Disk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seviyesinde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: BitLocker (Windows)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ya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da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FileVault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(Mac</a:t>
            </a:r>
            <a:r>
              <a:rPr lang="en-GB" sz="2000" dirty="0" smtClean="0"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1930400" lvl="1">
              <a:buSzPts val="2000"/>
            </a:pPr>
            <a:endParaRPr sz="1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0000" lvl="0" indent="-3810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●"/>
            </a:pPr>
            <a:r>
              <a:rPr lang="en-GB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Araştırma</a:t>
            </a:r>
            <a:r>
              <a:rPr lang="en-GB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sonrasında</a:t>
            </a:r>
            <a:r>
              <a:rPr lang="en-GB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arşivleme</a:t>
            </a:r>
            <a:r>
              <a:rPr lang="en-GB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439999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Veriyi</a:t>
            </a:r>
            <a:r>
              <a:rPr lang="en-GB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belli 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bir</a:t>
            </a:r>
            <a:r>
              <a:rPr lang="en-GB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süre</a:t>
            </a:r>
            <a:r>
              <a:rPr lang="en-GB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sonra</a:t>
            </a:r>
            <a:r>
              <a:rPr lang="en-GB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erişime</a:t>
            </a:r>
            <a:r>
              <a:rPr lang="en-GB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açma</a:t>
            </a:r>
            <a:r>
              <a:rPr lang="en-GB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ambargo</a:t>
            </a:r>
            <a:r>
              <a:rPr lang="en-GB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süresi</a:t>
            </a:r>
            <a:r>
              <a:rPr lang="en-GB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1439999" indent="-355600">
              <a:buClr>
                <a:schemeClr val="dk1"/>
              </a:buClr>
              <a:buSzPts val="2000"/>
              <a:buFont typeface="Calibri"/>
              <a:buChar char="●"/>
            </a:pP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-GB" sz="2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rişim</a:t>
            </a:r>
            <a:r>
              <a:rPr lang="en-GB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kısıtlamalı</a:t>
            </a:r>
            <a:r>
              <a:rPr lang="en-GB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arşivlerde</a:t>
            </a:r>
            <a:r>
              <a:rPr lang="en-GB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payla</a:t>
            </a:r>
            <a:r>
              <a:rPr lang="en-GB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ş</a:t>
            </a:r>
            <a:r>
              <a:rPr lang="en-GB" sz="2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</a:t>
            </a:r>
            <a:endParaRPr lang="en-GB"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439999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endParaRPr lang="en-GB" sz="20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439999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0" lvl="0" indent="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endParaRPr sz="2400" dirty="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0" name="Google Shape;180;p26"/>
          <p:cNvCxnSpPr/>
          <p:nvPr/>
        </p:nvCxnSpPr>
        <p:spPr>
          <a:xfrm>
            <a:off x="964050" y="596900"/>
            <a:ext cx="7215900" cy="0"/>
          </a:xfrm>
          <a:prstGeom prst="straightConnector1">
            <a:avLst/>
          </a:prstGeom>
          <a:noFill/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1" name="Google Shape;181;p26"/>
          <p:cNvSpPr txBox="1"/>
          <p:nvPr/>
        </p:nvSpPr>
        <p:spPr>
          <a:xfrm>
            <a:off x="0" y="6206000"/>
            <a:ext cx="9144000" cy="5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https://acikveri.ulakbim.gov.tr/acik-veri-acik-bilim/bolum-3-veri-isleme/3-6-verinin-yonetimi-ve-saklanmasi/</a:t>
            </a: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u="sng">
                <a:solidFill>
                  <a:schemeClr val="hlink"/>
                </a:solidFill>
                <a:hlinkClick r:id="rId4"/>
              </a:rPr>
              <a:t>https://acikveri.ulakbim.gov.tr/acik-veri-acik-bilim/bolum-6-veriye-erisim-saglama/6-1-erisim-kontrolu/</a:t>
            </a: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26"/>
          <p:cNvSpPr txBox="1"/>
          <p:nvPr/>
        </p:nvSpPr>
        <p:spPr>
          <a:xfrm>
            <a:off x="697874" y="159050"/>
            <a:ext cx="82683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000"/>
              <a:buFont typeface="Arial"/>
              <a:buNone/>
            </a:pPr>
            <a:r>
              <a:rPr lang="en-GB" sz="2000">
                <a:solidFill>
                  <a:srgbClr val="00A6D6"/>
                </a:solidFill>
              </a:rPr>
              <a:t>Etik konular, telif hakkı ve entelektüel mülkiyet hakları</a:t>
            </a:r>
            <a:endParaRPr sz="2000">
              <a:solidFill>
                <a:srgbClr val="00A6D6"/>
              </a:solidFill>
            </a:endParaRPr>
          </a:p>
        </p:txBody>
      </p:sp>
      <p:sp>
        <p:nvSpPr>
          <p:cNvPr id="183" name="Google Shape;183;p26"/>
          <p:cNvSpPr txBox="1">
            <a:spLocks noGrp="1"/>
          </p:cNvSpPr>
          <p:nvPr>
            <p:ph type="title"/>
          </p:nvPr>
        </p:nvSpPr>
        <p:spPr>
          <a:xfrm>
            <a:off x="1018800" y="427039"/>
            <a:ext cx="7106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endParaRPr dirty="0"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r>
              <a:rPr lang="en-GB" sz="3000" b="1" dirty="0">
                <a:solidFill>
                  <a:srgbClr val="000000"/>
                </a:solidFill>
              </a:rPr>
              <a:t>Patent </a:t>
            </a:r>
            <a:r>
              <a:rPr lang="en-GB" sz="3000" b="1" dirty="0" err="1">
                <a:solidFill>
                  <a:srgbClr val="000000"/>
                </a:solidFill>
              </a:rPr>
              <a:t>başvurularına</a:t>
            </a:r>
            <a:r>
              <a:rPr lang="en-GB" sz="3000" b="1" dirty="0">
                <a:solidFill>
                  <a:srgbClr val="000000"/>
                </a:solidFill>
              </a:rPr>
              <a:t> </a:t>
            </a:r>
            <a:r>
              <a:rPr lang="en-GB" sz="3000" b="1" dirty="0" err="1" smtClean="0">
                <a:solidFill>
                  <a:srgbClr val="000000"/>
                </a:solidFill>
              </a:rPr>
              <a:t>ilişkin</a:t>
            </a:r>
            <a:r>
              <a:rPr lang="en-GB" sz="3000" b="1" dirty="0" smtClean="0">
                <a:solidFill>
                  <a:srgbClr val="000000"/>
                </a:solidFill>
              </a:rPr>
              <a:t> </a:t>
            </a:r>
            <a:r>
              <a:rPr lang="en-GB" sz="3000" b="1" dirty="0" err="1" smtClean="0">
                <a:solidFill>
                  <a:srgbClr val="000000"/>
                </a:solidFill>
              </a:rPr>
              <a:t>verileri</a:t>
            </a:r>
            <a:r>
              <a:rPr lang="en-GB" sz="3000" b="1" dirty="0" smtClean="0">
                <a:solidFill>
                  <a:srgbClr val="000000"/>
                </a:solidFill>
              </a:rPr>
              <a:t> </a:t>
            </a:r>
            <a:endParaRPr sz="3000" b="1" dirty="0"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r>
              <a:rPr lang="en-GB" sz="3000" b="1" dirty="0" err="1">
                <a:solidFill>
                  <a:srgbClr val="000000"/>
                </a:solidFill>
              </a:rPr>
              <a:t>saklama</a:t>
            </a:r>
            <a:r>
              <a:rPr lang="en-GB" sz="3000" b="1" dirty="0">
                <a:solidFill>
                  <a:srgbClr val="000000"/>
                </a:solidFill>
              </a:rPr>
              <a:t> </a:t>
            </a:r>
            <a:r>
              <a:rPr lang="en-GB" sz="3000" b="1" dirty="0" err="1">
                <a:solidFill>
                  <a:srgbClr val="000000"/>
                </a:solidFill>
              </a:rPr>
              <a:t>ve</a:t>
            </a:r>
            <a:r>
              <a:rPr lang="en-GB" sz="3000" b="1" dirty="0">
                <a:solidFill>
                  <a:srgbClr val="000000"/>
                </a:solidFill>
              </a:rPr>
              <a:t> </a:t>
            </a:r>
            <a:r>
              <a:rPr lang="en-GB" sz="3000" b="1" dirty="0" err="1">
                <a:solidFill>
                  <a:srgbClr val="000000"/>
                </a:solidFill>
              </a:rPr>
              <a:t>arşivleme</a:t>
            </a:r>
            <a:endParaRPr sz="3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7"/>
          <p:cNvSpPr txBox="1"/>
          <p:nvPr/>
        </p:nvSpPr>
        <p:spPr>
          <a:xfrm>
            <a:off x="0" y="6510800"/>
            <a:ext cx="9144000" cy="5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https://cabim.ulakbim.gov.tr/wp-content/uploads/sites/4/2017/10/03_yasal-ve-etik-konular_ulakbim.pdf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0" name="Google Shape;19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7200" y="3388487"/>
            <a:ext cx="4903926" cy="2994675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7"/>
          <p:cNvSpPr txBox="1"/>
          <p:nvPr/>
        </p:nvSpPr>
        <p:spPr>
          <a:xfrm>
            <a:off x="0" y="2548400"/>
            <a:ext cx="9144000" cy="5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u="sng">
                <a:solidFill>
                  <a:schemeClr val="hlink"/>
                </a:solidFill>
                <a:hlinkClick r:id="rId5"/>
              </a:rPr>
              <a:t>https://acikveri.ulakbim.gov.tr/acik-veri-acik-bilim/bolum-6-veriye-erisim-saglama/6-2-entelektuel-mulkiyet-haklari/</a:t>
            </a:r>
            <a:r>
              <a:rPr lang="en-GB"/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2" name="Google Shape;192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7438" y="609600"/>
            <a:ext cx="7963441" cy="1938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3" name="Google Shape;193;p27"/>
          <p:cNvCxnSpPr/>
          <p:nvPr/>
        </p:nvCxnSpPr>
        <p:spPr>
          <a:xfrm>
            <a:off x="964050" y="596900"/>
            <a:ext cx="7215900" cy="0"/>
          </a:xfrm>
          <a:prstGeom prst="straightConnector1">
            <a:avLst/>
          </a:prstGeom>
          <a:noFill/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4" name="Google Shape;194;p27"/>
          <p:cNvSpPr txBox="1"/>
          <p:nvPr/>
        </p:nvSpPr>
        <p:spPr>
          <a:xfrm>
            <a:off x="697874" y="159050"/>
            <a:ext cx="82683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000"/>
              <a:buFont typeface="Arial"/>
              <a:buNone/>
            </a:pPr>
            <a:r>
              <a:rPr lang="en-GB" sz="2000">
                <a:solidFill>
                  <a:srgbClr val="00A6D6"/>
                </a:solidFill>
              </a:rPr>
              <a:t>Etik konular, telif hakkı ve entelektüel mülkiyet hakları</a:t>
            </a:r>
            <a:endParaRPr sz="2000">
              <a:solidFill>
                <a:srgbClr val="00A6D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8"/>
          <p:cNvSpPr txBox="1">
            <a:spLocks noGrp="1"/>
          </p:cNvSpPr>
          <p:nvPr>
            <p:ph type="title"/>
          </p:nvPr>
        </p:nvSpPr>
        <p:spPr>
          <a:xfrm>
            <a:off x="1018800" y="503239"/>
            <a:ext cx="7106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endParaRPr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r>
              <a:rPr lang="en-GB" sz="3000" b="1">
                <a:solidFill>
                  <a:srgbClr val="000000"/>
                </a:solidFill>
              </a:rPr>
              <a:t>Veri arşivleri</a:t>
            </a:r>
            <a:endParaRPr sz="3000" b="1">
              <a:solidFill>
                <a:srgbClr val="000000"/>
              </a:solidFill>
            </a:endParaRPr>
          </a:p>
        </p:txBody>
      </p:sp>
      <p:grpSp>
        <p:nvGrpSpPr>
          <p:cNvPr id="201" name="Google Shape;201;p28"/>
          <p:cNvGrpSpPr/>
          <p:nvPr/>
        </p:nvGrpSpPr>
        <p:grpSpPr>
          <a:xfrm>
            <a:off x="875323" y="1988801"/>
            <a:ext cx="7393355" cy="3914525"/>
            <a:chOff x="323528" y="1988840"/>
            <a:chExt cx="8820514" cy="4763934"/>
          </a:xfrm>
        </p:grpSpPr>
        <p:pic>
          <p:nvPicPr>
            <p:cNvPr id="202" name="Google Shape;202;p28" descr="https://upload.wikimedia.org/wikipedia/commons/thumb/f/fe/Re3data_Logo_RGB_72dpi.png/250px-Re3data_Logo_RGB_72dpi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419872" y="1988840"/>
              <a:ext cx="2381250" cy="6953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3" name="Google Shape;203;p28"/>
            <p:cNvSpPr/>
            <p:nvPr/>
          </p:nvSpPr>
          <p:spPr>
            <a:xfrm>
              <a:off x="3128682" y="2771636"/>
              <a:ext cx="31233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 u="sng">
                  <a:solidFill>
                    <a:schemeClr val="hlink"/>
                  </a:solidFill>
                  <a:latin typeface="Calibri"/>
                  <a:ea typeface="Calibri"/>
                  <a:cs typeface="Calibri"/>
                  <a:sym typeface="Calibri"/>
                  <a:hlinkClick r:id="rId4"/>
                </a:rPr>
                <a:t>http://www.re3data.org/</a:t>
              </a:r>
              <a:r>
                <a:rPr lang="en-GB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04" name="Google Shape;204;p28"/>
            <p:cNvCxnSpPr/>
            <p:nvPr/>
          </p:nvCxnSpPr>
          <p:spPr>
            <a:xfrm flipH="1">
              <a:off x="2627864" y="3212976"/>
              <a:ext cx="720000" cy="648000"/>
            </a:xfrm>
            <a:prstGeom prst="straightConnector1">
              <a:avLst/>
            </a:prstGeom>
            <a:noFill/>
            <a:ln w="38100" cap="flat" cmpd="sng">
              <a:solidFill>
                <a:srgbClr val="E4603A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205" name="Google Shape;205;p28"/>
            <p:cNvCxnSpPr/>
            <p:nvPr/>
          </p:nvCxnSpPr>
          <p:spPr>
            <a:xfrm>
              <a:off x="5868144" y="3212976"/>
              <a:ext cx="720000" cy="648000"/>
            </a:xfrm>
            <a:prstGeom prst="straightConnector1">
              <a:avLst/>
            </a:prstGeom>
            <a:noFill/>
            <a:ln w="38100" cap="flat" cmpd="sng">
              <a:solidFill>
                <a:srgbClr val="E4603A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206" name="Google Shape;206;p28"/>
            <p:cNvSpPr txBox="1"/>
            <p:nvPr/>
          </p:nvSpPr>
          <p:spPr>
            <a:xfrm>
              <a:off x="336119" y="3933070"/>
              <a:ext cx="4377600" cy="63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800">
                  <a:latin typeface="Calibri"/>
                  <a:ea typeface="Calibri"/>
                  <a:cs typeface="Calibri"/>
                  <a:sym typeface="Calibri"/>
                </a:rPr>
                <a:t>Genel kullanımlı arşivler</a:t>
              </a:r>
              <a:endPara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207;p28"/>
            <p:cNvSpPr txBox="1"/>
            <p:nvPr/>
          </p:nvSpPr>
          <p:spPr>
            <a:xfrm>
              <a:off x="4932042" y="3933070"/>
              <a:ext cx="42120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800">
                  <a:latin typeface="Calibri"/>
                  <a:ea typeface="Calibri"/>
                  <a:cs typeface="Calibri"/>
                  <a:sym typeface="Calibri"/>
                </a:rPr>
                <a:t>Konu arşivleri</a:t>
              </a:r>
              <a:endPara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08" name="Google Shape;208;p28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23528" y="4536606"/>
              <a:ext cx="1705372" cy="9550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9" name="Google Shape;209;p28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176214" y="5766897"/>
              <a:ext cx="2356098" cy="7289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" name="Google Shape;210;p28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267744" y="4811196"/>
              <a:ext cx="1656184" cy="6624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1" name="Google Shape;211;p28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4932040" y="4545702"/>
              <a:ext cx="3959493" cy="3869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2" name="Google Shape;212;p28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4932040" y="5081118"/>
              <a:ext cx="1501858" cy="8430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3" name="Google Shape;213;p28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6638511" y="5098775"/>
              <a:ext cx="2315696" cy="8046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4" name="Google Shape;214;p28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5720905" y="5903457"/>
              <a:ext cx="1683079" cy="849317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215" name="Google Shape;215;p28"/>
          <p:cNvCxnSpPr/>
          <p:nvPr/>
        </p:nvCxnSpPr>
        <p:spPr>
          <a:xfrm>
            <a:off x="964050" y="596900"/>
            <a:ext cx="7215900" cy="0"/>
          </a:xfrm>
          <a:prstGeom prst="straightConnector1">
            <a:avLst/>
          </a:prstGeom>
          <a:noFill/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6" name="Google Shape;216;p28"/>
          <p:cNvSpPr txBox="1"/>
          <p:nvPr/>
        </p:nvSpPr>
        <p:spPr>
          <a:xfrm>
            <a:off x="482199" y="159050"/>
            <a:ext cx="8484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000"/>
              <a:buFont typeface="Arial"/>
              <a:buNone/>
            </a:pPr>
            <a:r>
              <a:rPr lang="en-GB" sz="2000">
                <a:solidFill>
                  <a:srgbClr val="00A6D6"/>
                </a:solidFill>
              </a:rPr>
              <a:t>Veri paylaşımı, yayınlanması ve atıf</a:t>
            </a:r>
            <a:endParaRPr sz="2000">
              <a:solidFill>
                <a:srgbClr val="00A6D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Google Shape;222;p29"/>
          <p:cNvGrpSpPr/>
          <p:nvPr/>
        </p:nvGrpSpPr>
        <p:grpSpPr>
          <a:xfrm>
            <a:off x="487540" y="1656307"/>
            <a:ext cx="8168905" cy="5206378"/>
            <a:chOff x="1581800" y="1966950"/>
            <a:chExt cx="7699251" cy="4895513"/>
          </a:xfrm>
        </p:grpSpPr>
        <p:pic>
          <p:nvPicPr>
            <p:cNvPr id="223" name="Google Shape;223;p29"/>
            <p:cNvPicPr preferRelativeResize="0"/>
            <p:nvPr/>
          </p:nvPicPr>
          <p:blipFill rotWithShape="1">
            <a:blip r:embed="rId3">
              <a:alphaModFix/>
            </a:blip>
            <a:srcRect r="2257" b="72074"/>
            <a:stretch/>
          </p:blipFill>
          <p:spPr>
            <a:xfrm>
              <a:off x="1581800" y="1980025"/>
              <a:ext cx="3894226" cy="19405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4" name="Google Shape;224;p29"/>
            <p:cNvPicPr preferRelativeResize="0"/>
            <p:nvPr/>
          </p:nvPicPr>
          <p:blipFill rotWithShape="1">
            <a:blip r:embed="rId3">
              <a:alphaModFix/>
            </a:blip>
            <a:srcRect t="27922"/>
            <a:stretch/>
          </p:blipFill>
          <p:spPr>
            <a:xfrm>
              <a:off x="5386825" y="1966950"/>
              <a:ext cx="3894226" cy="489551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25" name="Google Shape;225;p29"/>
          <p:cNvPicPr preferRelativeResize="0"/>
          <p:nvPr/>
        </p:nvPicPr>
        <p:blipFill rotWithShape="1">
          <a:blip r:embed="rId4">
            <a:alphaModFix/>
          </a:blip>
          <a:srcRect t="6904" b="16968"/>
          <a:stretch/>
        </p:blipFill>
        <p:spPr>
          <a:xfrm>
            <a:off x="487625" y="3661650"/>
            <a:ext cx="4065749" cy="1477225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9"/>
          <p:cNvSpPr txBox="1"/>
          <p:nvPr/>
        </p:nvSpPr>
        <p:spPr>
          <a:xfrm>
            <a:off x="487550" y="6206000"/>
            <a:ext cx="4065900" cy="5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u="sng">
                <a:solidFill>
                  <a:schemeClr val="hlink"/>
                </a:solidFill>
                <a:hlinkClick r:id="rId5"/>
              </a:rPr>
              <a:t>https://aperta.ulakbim.gov.tr/</a:t>
            </a: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27" name="Google Shape;227;p29"/>
          <p:cNvCxnSpPr/>
          <p:nvPr/>
        </p:nvCxnSpPr>
        <p:spPr>
          <a:xfrm>
            <a:off x="964050" y="596900"/>
            <a:ext cx="7215900" cy="0"/>
          </a:xfrm>
          <a:prstGeom prst="straightConnector1">
            <a:avLst/>
          </a:prstGeom>
          <a:noFill/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8" name="Google Shape;228;p29"/>
          <p:cNvSpPr txBox="1"/>
          <p:nvPr/>
        </p:nvSpPr>
        <p:spPr>
          <a:xfrm>
            <a:off x="482199" y="159050"/>
            <a:ext cx="8484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000"/>
              <a:buFont typeface="Arial"/>
              <a:buNone/>
            </a:pPr>
            <a:r>
              <a:rPr lang="en-GB" sz="2000">
                <a:solidFill>
                  <a:srgbClr val="00A6D6"/>
                </a:solidFill>
              </a:rPr>
              <a:t>Veri paylaşımı, yayınlanması ve atıf</a:t>
            </a:r>
            <a:endParaRPr sz="2000">
              <a:solidFill>
                <a:srgbClr val="00A6D6"/>
              </a:solidFill>
            </a:endParaRPr>
          </a:p>
        </p:txBody>
      </p:sp>
      <p:sp>
        <p:nvSpPr>
          <p:cNvPr id="229" name="Google Shape;229;p29"/>
          <p:cNvSpPr txBox="1">
            <a:spLocks noGrp="1"/>
          </p:cNvSpPr>
          <p:nvPr>
            <p:ph type="title"/>
          </p:nvPr>
        </p:nvSpPr>
        <p:spPr>
          <a:xfrm>
            <a:off x="1018800" y="503239"/>
            <a:ext cx="7106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endParaRPr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r>
              <a:rPr lang="en-GB" sz="3000" b="1">
                <a:solidFill>
                  <a:srgbClr val="000000"/>
                </a:solidFill>
              </a:rPr>
              <a:t>Veri arşivleri</a:t>
            </a:r>
            <a:endParaRPr sz="3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800" y="1263476"/>
            <a:ext cx="7559525" cy="5247325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30"/>
          <p:cNvSpPr txBox="1"/>
          <p:nvPr/>
        </p:nvSpPr>
        <p:spPr>
          <a:xfrm>
            <a:off x="2539050" y="6358400"/>
            <a:ext cx="4065900" cy="5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u="sng">
                <a:solidFill>
                  <a:schemeClr val="hlink"/>
                </a:solidFill>
                <a:hlinkClick r:id="rId4"/>
              </a:rPr>
              <a:t>https://creativecommons.org/choose/?lang=tr</a:t>
            </a: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37" name="Google Shape;237;p30"/>
          <p:cNvCxnSpPr/>
          <p:nvPr/>
        </p:nvCxnSpPr>
        <p:spPr>
          <a:xfrm>
            <a:off x="964050" y="596900"/>
            <a:ext cx="7215900" cy="0"/>
          </a:xfrm>
          <a:prstGeom prst="straightConnector1">
            <a:avLst/>
          </a:prstGeom>
          <a:noFill/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8" name="Google Shape;238;p30"/>
          <p:cNvSpPr txBox="1"/>
          <p:nvPr/>
        </p:nvSpPr>
        <p:spPr>
          <a:xfrm>
            <a:off x="697874" y="159050"/>
            <a:ext cx="82683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000"/>
              <a:buFont typeface="Arial"/>
              <a:buNone/>
            </a:pPr>
            <a:r>
              <a:rPr lang="en-GB" sz="2000">
                <a:solidFill>
                  <a:srgbClr val="00A6D6"/>
                </a:solidFill>
              </a:rPr>
              <a:t>Veri paylaşımı, yayınlanması ve atıf</a:t>
            </a:r>
            <a:endParaRPr sz="2000">
              <a:solidFill>
                <a:srgbClr val="00A6D6"/>
              </a:solidFill>
            </a:endParaRPr>
          </a:p>
        </p:txBody>
      </p:sp>
      <p:sp>
        <p:nvSpPr>
          <p:cNvPr id="239" name="Google Shape;239;p30"/>
          <p:cNvSpPr txBox="1">
            <a:spLocks noGrp="1"/>
          </p:cNvSpPr>
          <p:nvPr>
            <p:ph type="title"/>
          </p:nvPr>
        </p:nvSpPr>
        <p:spPr>
          <a:xfrm>
            <a:off x="1018800" y="274639"/>
            <a:ext cx="7106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endParaRPr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r>
              <a:rPr lang="en-GB" sz="3000" b="1">
                <a:solidFill>
                  <a:srgbClr val="000000"/>
                </a:solidFill>
              </a:rPr>
              <a:t>Veriler için Lisanslar</a:t>
            </a:r>
            <a:endParaRPr sz="3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1"/>
          <p:cNvSpPr txBox="1"/>
          <p:nvPr/>
        </p:nvSpPr>
        <p:spPr>
          <a:xfrm>
            <a:off x="0" y="6206000"/>
            <a:ext cx="9144000" cy="5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https://acikveri.ulakbim.gov.tr/acik-veri-acik-bilim/bolum-6-veriye-erisim-saglama/6-2-entelektuel-mulkiyet-haklari/</a:t>
            </a:r>
            <a:r>
              <a:rPr lang="en-GB"/>
              <a:t>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u="sng">
                <a:solidFill>
                  <a:schemeClr val="hlink"/>
                </a:solidFill>
                <a:hlinkClick r:id="rId4"/>
              </a:rPr>
              <a:t>http://opensourcetr.org/tr/topluluk-lisanslari</a:t>
            </a: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6" name="Google Shape;246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60988" y="1601425"/>
            <a:ext cx="5222016" cy="411233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7" name="Google Shape;247;p31"/>
          <p:cNvCxnSpPr/>
          <p:nvPr/>
        </p:nvCxnSpPr>
        <p:spPr>
          <a:xfrm>
            <a:off x="964050" y="596900"/>
            <a:ext cx="7215900" cy="0"/>
          </a:xfrm>
          <a:prstGeom prst="straightConnector1">
            <a:avLst/>
          </a:prstGeom>
          <a:noFill/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8" name="Google Shape;248;p31"/>
          <p:cNvSpPr txBox="1"/>
          <p:nvPr/>
        </p:nvSpPr>
        <p:spPr>
          <a:xfrm>
            <a:off x="697874" y="159050"/>
            <a:ext cx="82683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000"/>
              <a:buFont typeface="Arial"/>
              <a:buNone/>
            </a:pPr>
            <a:r>
              <a:rPr lang="en-GB" sz="2000">
                <a:solidFill>
                  <a:srgbClr val="00A6D6"/>
                </a:solidFill>
              </a:rPr>
              <a:t>Veri paylaşımı, yayınlanması ve atıf</a:t>
            </a:r>
            <a:endParaRPr sz="2000">
              <a:solidFill>
                <a:srgbClr val="00A6D6"/>
              </a:solidFill>
            </a:endParaRPr>
          </a:p>
        </p:txBody>
      </p:sp>
      <p:sp>
        <p:nvSpPr>
          <p:cNvPr id="249" name="Google Shape;249;p31"/>
          <p:cNvSpPr txBox="1">
            <a:spLocks noGrp="1"/>
          </p:cNvSpPr>
          <p:nvPr>
            <p:ph type="title"/>
          </p:nvPr>
        </p:nvSpPr>
        <p:spPr>
          <a:xfrm>
            <a:off x="1018800" y="274639"/>
            <a:ext cx="7106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endParaRPr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r>
              <a:rPr lang="en-GB" sz="3000" b="1">
                <a:solidFill>
                  <a:srgbClr val="000000"/>
                </a:solidFill>
              </a:rPr>
              <a:t>Yazılımlar için Lisanslar</a:t>
            </a:r>
            <a:endParaRPr sz="3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2"/>
          <p:cNvSpPr txBox="1"/>
          <p:nvPr/>
        </p:nvSpPr>
        <p:spPr>
          <a:xfrm>
            <a:off x="533275" y="1951050"/>
            <a:ext cx="8610600" cy="47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Veri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yönetimi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yalnızca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verileri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oluşturan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toplayan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araştırmacının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sorumluluğunda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değildir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Rollerin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sorumlulukların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atanması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çok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önemlidir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. 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Veri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yönetimi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paylaşımında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yer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alan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000" dirty="0" err="1">
                <a:latin typeface="Calibri"/>
                <a:ea typeface="Calibri"/>
                <a:cs typeface="Calibri"/>
                <a:sym typeface="Calibri"/>
              </a:rPr>
              <a:t>taraflar</a:t>
            </a:r>
            <a:r>
              <a:rPr lang="en-GB" sz="2000" dirty="0">
                <a:latin typeface="Calibri"/>
                <a:ea typeface="Calibri"/>
                <a:cs typeface="Calibri"/>
                <a:sym typeface="Calibri"/>
              </a:rPr>
              <a:t>:</a:t>
            </a: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araştırmayı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tasarlayan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denetleyen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proje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direktörü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verileri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toplayan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işleyen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analiz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eden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araştırma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görevlileri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üst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veri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dokümantasyonu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kaydeden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laboratuvar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teknik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personel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veritabanı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tasarımcısı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>
              <a:buSzPts val="1800"/>
              <a:buFont typeface="Calibri"/>
              <a:buChar char="●"/>
            </a:pP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araştırma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fon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 smtClean="0">
                <a:latin typeface="Calibri"/>
                <a:ea typeface="Calibri"/>
                <a:cs typeface="Calibri"/>
                <a:sym typeface="Calibri"/>
              </a:rPr>
              <a:t>başvurular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ı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etik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konular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telif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hakkı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entelektüel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mülkiyet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haklar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 marL="114300" lvl="0">
              <a:buSzPts val="1800"/>
            </a:pP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konularında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destek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veren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 smtClean="0">
                <a:latin typeface="Calibri"/>
                <a:ea typeface="Calibri"/>
                <a:cs typeface="Calibri"/>
                <a:sym typeface="Calibri"/>
              </a:rPr>
              <a:t>personel</a:t>
            </a:r>
            <a:r>
              <a:rPr lang="en-GB" sz="1800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457200" lvl="0" indent="-342900">
              <a:buSzPts val="1800"/>
              <a:buFont typeface="Calibri"/>
              <a:buChar char="●"/>
            </a:pPr>
            <a:r>
              <a:rPr lang="en-GB" sz="1800" dirty="0" err="1" smtClean="0">
                <a:latin typeface="Calibri"/>
                <a:ea typeface="Calibri"/>
                <a:cs typeface="Calibri"/>
                <a:sym typeface="Calibri"/>
              </a:rPr>
              <a:t>veri</a:t>
            </a:r>
            <a:r>
              <a:rPr lang="en-GB" sz="1800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depolama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güvenlik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ve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yedekleme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hizmetleri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 smtClean="0">
                <a:latin typeface="Calibri"/>
                <a:ea typeface="Calibri"/>
                <a:cs typeface="Calibri"/>
                <a:sym typeface="Calibri"/>
              </a:rPr>
              <a:t>sunan</a:t>
            </a:r>
            <a:r>
              <a:rPr lang="en-GB" sz="1800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kurumsal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personel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veri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paylaşımını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kolaylaştıran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harici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veri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merkezleri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veya</a:t>
            </a:r>
            <a:r>
              <a:rPr lang="en-GB" sz="1800" dirty="0">
                <a:latin typeface="Calibri"/>
                <a:ea typeface="Calibri"/>
                <a:cs typeface="Calibri"/>
                <a:sym typeface="Calibri"/>
              </a:rPr>
              <a:t> web </a:t>
            </a:r>
            <a:r>
              <a:rPr lang="en-GB" sz="1800" dirty="0" err="1">
                <a:latin typeface="Calibri"/>
                <a:ea typeface="Calibri"/>
                <a:cs typeface="Calibri"/>
                <a:sym typeface="Calibri"/>
              </a:rPr>
              <a:t>arşivleri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endParaRPr sz="18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32"/>
          <p:cNvSpPr txBox="1"/>
          <p:nvPr/>
        </p:nvSpPr>
        <p:spPr>
          <a:xfrm>
            <a:off x="0" y="6206000"/>
            <a:ext cx="9144000" cy="5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https://www.ukdataservice.ac.uk/manage-data/plan/roles-and-responsibilities</a:t>
            </a: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32"/>
          <p:cNvSpPr txBox="1"/>
          <p:nvPr/>
        </p:nvSpPr>
        <p:spPr>
          <a:xfrm>
            <a:off x="697874" y="159050"/>
            <a:ext cx="82683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000"/>
              <a:buFont typeface="Arial"/>
              <a:buNone/>
            </a:pPr>
            <a:r>
              <a:rPr lang="en-GB" sz="2000">
                <a:solidFill>
                  <a:srgbClr val="00A6D6"/>
                </a:solidFill>
              </a:rPr>
              <a:t>Politika, strateji geliştirme, kaynak yönetimi</a:t>
            </a:r>
            <a:endParaRPr sz="2000">
              <a:solidFill>
                <a:srgbClr val="00A6D6"/>
              </a:solidFill>
            </a:endParaRPr>
          </a:p>
        </p:txBody>
      </p:sp>
      <p:cxnSp>
        <p:nvCxnSpPr>
          <p:cNvPr id="258" name="Google Shape;258;p32"/>
          <p:cNvCxnSpPr/>
          <p:nvPr/>
        </p:nvCxnSpPr>
        <p:spPr>
          <a:xfrm>
            <a:off x="964050" y="596900"/>
            <a:ext cx="7215900" cy="0"/>
          </a:xfrm>
          <a:prstGeom prst="straightConnector1">
            <a:avLst/>
          </a:prstGeom>
          <a:noFill/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9" name="Google Shape;259;p32"/>
          <p:cNvSpPr txBox="1">
            <a:spLocks noGrp="1"/>
          </p:cNvSpPr>
          <p:nvPr>
            <p:ph type="title"/>
          </p:nvPr>
        </p:nvSpPr>
        <p:spPr>
          <a:xfrm>
            <a:off x="1018800" y="655639"/>
            <a:ext cx="7106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endParaRPr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r>
              <a:rPr lang="en-GB" sz="3000" b="1">
                <a:solidFill>
                  <a:srgbClr val="000000"/>
                </a:solidFill>
              </a:rPr>
              <a:t>Görev ve sorumluluklar</a:t>
            </a:r>
            <a:endParaRPr sz="3000" b="1"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endParaRPr sz="3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3"/>
          <p:cNvSpPr txBox="1"/>
          <p:nvPr/>
        </p:nvSpPr>
        <p:spPr>
          <a:xfrm>
            <a:off x="697874" y="159050"/>
            <a:ext cx="82683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000"/>
              <a:buFont typeface="Arial"/>
              <a:buNone/>
            </a:pPr>
            <a:r>
              <a:rPr lang="en-GB" sz="2000">
                <a:solidFill>
                  <a:srgbClr val="00A6D6"/>
                </a:solidFill>
              </a:rPr>
              <a:t>Politika, strateji geliştirme, kaynak yönetimi</a:t>
            </a:r>
            <a:endParaRPr sz="2000">
              <a:solidFill>
                <a:srgbClr val="00A6D6"/>
              </a:solidFill>
            </a:endParaRPr>
          </a:p>
        </p:txBody>
      </p:sp>
      <p:cxnSp>
        <p:nvCxnSpPr>
          <p:cNvPr id="266" name="Google Shape;266;p33"/>
          <p:cNvCxnSpPr/>
          <p:nvPr/>
        </p:nvCxnSpPr>
        <p:spPr>
          <a:xfrm>
            <a:off x="964050" y="596900"/>
            <a:ext cx="7215900" cy="0"/>
          </a:xfrm>
          <a:prstGeom prst="straightConnector1">
            <a:avLst/>
          </a:prstGeom>
          <a:noFill/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67" name="Google Shape;26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3474" y="1894325"/>
            <a:ext cx="5802099" cy="4731701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33"/>
          <p:cNvSpPr/>
          <p:nvPr/>
        </p:nvSpPr>
        <p:spPr>
          <a:xfrm>
            <a:off x="1051873" y="6626025"/>
            <a:ext cx="75603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100" u="sng">
                <a:solidFill>
                  <a:schemeClr val="hlink"/>
                </a:solidFill>
                <a:hlinkClick r:id="rId4"/>
              </a:rPr>
              <a:t>https://doi.org/10.5281/zenodo.2573160</a:t>
            </a:r>
            <a:endParaRPr sz="110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</p:txBody>
      </p:sp>
      <p:sp>
        <p:nvSpPr>
          <p:cNvPr id="269" name="Google Shape;269;p33"/>
          <p:cNvSpPr txBox="1">
            <a:spLocks noGrp="1"/>
          </p:cNvSpPr>
          <p:nvPr>
            <p:ph type="title"/>
          </p:nvPr>
        </p:nvSpPr>
        <p:spPr>
          <a:xfrm>
            <a:off x="1018800" y="655639"/>
            <a:ext cx="7106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endParaRPr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r>
              <a:rPr lang="en-GB" sz="3000" b="1">
                <a:solidFill>
                  <a:srgbClr val="000000"/>
                </a:solidFill>
              </a:rPr>
              <a:t>Görev ve sorumluluklar</a:t>
            </a:r>
            <a:r>
              <a:rPr lang="en-GB" sz="3000" b="1">
                <a:solidFill>
                  <a:schemeClr val="dk1"/>
                </a:solidFill>
              </a:rPr>
              <a:t>ı</a:t>
            </a:r>
            <a:r>
              <a:rPr lang="en-GB" sz="3000" b="1">
                <a:solidFill>
                  <a:srgbClr val="000000"/>
                </a:solidFill>
              </a:rPr>
              <a:t> tanımlamaya yönelik kurumsal politikalar</a:t>
            </a:r>
            <a:endParaRPr sz="3000" b="1"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endParaRPr sz="3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00B0F0"/>
                </a:solidFill>
              </a:rPr>
              <a:t>Program</a:t>
            </a:r>
            <a:endParaRPr sz="3600">
              <a:solidFill>
                <a:srgbClr val="00B0F0"/>
              </a:solidFill>
            </a:endParaRPr>
          </a:p>
        </p:txBody>
      </p:sp>
      <p:sp>
        <p:nvSpPr>
          <p:cNvPr id="81" name="Google Shape;81;p16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-GB" sz="2400" dirty="0" err="1">
                <a:solidFill>
                  <a:srgbClr val="000000"/>
                </a:solidFill>
              </a:rPr>
              <a:t>Veri</a:t>
            </a:r>
            <a:r>
              <a:rPr lang="en-GB" sz="2400" dirty="0">
                <a:solidFill>
                  <a:srgbClr val="000000"/>
                </a:solidFill>
              </a:rPr>
              <a:t> </a:t>
            </a:r>
            <a:r>
              <a:rPr lang="en-GB" sz="2400" dirty="0" err="1">
                <a:solidFill>
                  <a:srgbClr val="000000"/>
                </a:solidFill>
              </a:rPr>
              <a:t>Yönetimi</a:t>
            </a:r>
            <a:r>
              <a:rPr lang="en-GB" sz="2400" dirty="0">
                <a:solidFill>
                  <a:srgbClr val="000000"/>
                </a:solidFill>
              </a:rPr>
              <a:t> </a:t>
            </a:r>
            <a:r>
              <a:rPr lang="en-GB" sz="2400" dirty="0" err="1">
                <a:solidFill>
                  <a:srgbClr val="000000"/>
                </a:solidFill>
              </a:rPr>
              <a:t>Planı</a:t>
            </a:r>
            <a:r>
              <a:rPr lang="en-GB" sz="2400" dirty="0">
                <a:solidFill>
                  <a:srgbClr val="000000"/>
                </a:solidFill>
              </a:rPr>
              <a:t> </a:t>
            </a:r>
            <a:r>
              <a:rPr lang="en-GB" sz="2400" dirty="0" err="1">
                <a:solidFill>
                  <a:srgbClr val="000000"/>
                </a:solidFill>
              </a:rPr>
              <a:t>İçeriği</a:t>
            </a:r>
            <a:endParaRPr sz="2400" dirty="0">
              <a:solidFill>
                <a:srgbClr val="000000"/>
              </a:solidFill>
            </a:endParaRPr>
          </a:p>
          <a:p>
            <a:pPr marL="457200" lvl="0" indent="-381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-GB" sz="2400" dirty="0" err="1">
                <a:solidFill>
                  <a:schemeClr val="dk1"/>
                </a:solidFill>
              </a:rPr>
              <a:t>Grup</a:t>
            </a:r>
            <a:r>
              <a:rPr lang="en-GB" sz="2400" dirty="0">
                <a:solidFill>
                  <a:schemeClr val="dk1"/>
                </a:solidFill>
              </a:rPr>
              <a:t> </a:t>
            </a:r>
            <a:r>
              <a:rPr lang="en-GB" sz="2400" dirty="0" err="1">
                <a:solidFill>
                  <a:schemeClr val="dk1"/>
                </a:solidFill>
              </a:rPr>
              <a:t>Çalışması</a:t>
            </a:r>
            <a:endParaRPr sz="2400" dirty="0">
              <a:solidFill>
                <a:schemeClr val="dk1"/>
              </a:solidFill>
            </a:endParaRPr>
          </a:p>
          <a:p>
            <a:pPr marL="914400" lvl="1" indent="-3556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GB" sz="2000" dirty="0" err="1">
                <a:solidFill>
                  <a:schemeClr val="dk1"/>
                </a:solidFill>
              </a:rPr>
              <a:t>Veri</a:t>
            </a:r>
            <a:r>
              <a:rPr lang="en-GB" sz="2000" dirty="0">
                <a:solidFill>
                  <a:schemeClr val="dk1"/>
                </a:solidFill>
              </a:rPr>
              <a:t> </a:t>
            </a:r>
            <a:r>
              <a:rPr lang="en-GB" sz="2000" dirty="0" err="1">
                <a:solidFill>
                  <a:schemeClr val="dk1"/>
                </a:solidFill>
              </a:rPr>
              <a:t>işleme</a:t>
            </a:r>
            <a:r>
              <a:rPr lang="en-GB" sz="2000" dirty="0">
                <a:solidFill>
                  <a:schemeClr val="dk1"/>
                </a:solidFill>
              </a:rPr>
              <a:t>, </a:t>
            </a:r>
            <a:r>
              <a:rPr lang="en-GB" sz="2000" dirty="0" err="1">
                <a:solidFill>
                  <a:schemeClr val="dk1"/>
                </a:solidFill>
              </a:rPr>
              <a:t>düzenleme</a:t>
            </a:r>
            <a:r>
              <a:rPr lang="en-GB" sz="2000" dirty="0">
                <a:solidFill>
                  <a:schemeClr val="dk1"/>
                </a:solidFill>
              </a:rPr>
              <a:t> </a:t>
            </a:r>
            <a:r>
              <a:rPr lang="en-GB" sz="2000" dirty="0" err="1">
                <a:solidFill>
                  <a:schemeClr val="dk1"/>
                </a:solidFill>
              </a:rPr>
              <a:t>ve</a:t>
            </a:r>
            <a:r>
              <a:rPr lang="en-GB" sz="2000" dirty="0">
                <a:solidFill>
                  <a:schemeClr val="dk1"/>
                </a:solidFill>
              </a:rPr>
              <a:t> </a:t>
            </a:r>
            <a:r>
              <a:rPr lang="en-GB" sz="2000" dirty="0" err="1">
                <a:solidFill>
                  <a:schemeClr val="dk1"/>
                </a:solidFill>
              </a:rPr>
              <a:t>tanımlama</a:t>
            </a:r>
            <a:endParaRPr sz="2000" dirty="0">
              <a:solidFill>
                <a:schemeClr val="dk1"/>
              </a:solidFill>
            </a:endParaRPr>
          </a:p>
          <a:p>
            <a:pPr marL="914400" lvl="1" indent="-3556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GB" sz="2000" dirty="0" err="1">
                <a:solidFill>
                  <a:schemeClr val="dk1"/>
                </a:solidFill>
              </a:rPr>
              <a:t>Etik</a:t>
            </a:r>
            <a:r>
              <a:rPr lang="en-GB" sz="2000" dirty="0">
                <a:solidFill>
                  <a:schemeClr val="dk1"/>
                </a:solidFill>
              </a:rPr>
              <a:t> </a:t>
            </a:r>
            <a:r>
              <a:rPr lang="en-GB" sz="2000" dirty="0" err="1">
                <a:solidFill>
                  <a:schemeClr val="dk1"/>
                </a:solidFill>
              </a:rPr>
              <a:t>konular</a:t>
            </a:r>
            <a:r>
              <a:rPr lang="en-GB" sz="2000" dirty="0">
                <a:solidFill>
                  <a:schemeClr val="dk1"/>
                </a:solidFill>
              </a:rPr>
              <a:t>, </a:t>
            </a:r>
            <a:r>
              <a:rPr lang="en-GB" sz="2000" dirty="0" err="1">
                <a:solidFill>
                  <a:schemeClr val="dk1"/>
                </a:solidFill>
              </a:rPr>
              <a:t>telif</a:t>
            </a:r>
            <a:r>
              <a:rPr lang="en-GB" sz="2000" dirty="0">
                <a:solidFill>
                  <a:schemeClr val="dk1"/>
                </a:solidFill>
              </a:rPr>
              <a:t> </a:t>
            </a:r>
            <a:r>
              <a:rPr lang="en-GB" sz="2000" dirty="0" err="1">
                <a:solidFill>
                  <a:schemeClr val="dk1"/>
                </a:solidFill>
              </a:rPr>
              <a:t>hakkı</a:t>
            </a:r>
            <a:r>
              <a:rPr lang="en-GB" sz="2000" dirty="0">
                <a:solidFill>
                  <a:schemeClr val="dk1"/>
                </a:solidFill>
              </a:rPr>
              <a:t> </a:t>
            </a:r>
            <a:r>
              <a:rPr lang="en-GB" sz="2000" dirty="0" err="1">
                <a:solidFill>
                  <a:schemeClr val="dk1"/>
                </a:solidFill>
              </a:rPr>
              <a:t>ve</a:t>
            </a:r>
            <a:r>
              <a:rPr lang="en-GB" sz="2000" dirty="0">
                <a:solidFill>
                  <a:schemeClr val="dk1"/>
                </a:solidFill>
              </a:rPr>
              <a:t> </a:t>
            </a:r>
            <a:r>
              <a:rPr lang="en-GB" sz="2000" dirty="0" err="1">
                <a:solidFill>
                  <a:schemeClr val="dk1"/>
                </a:solidFill>
              </a:rPr>
              <a:t>entelektüel</a:t>
            </a:r>
            <a:r>
              <a:rPr lang="en-GB" sz="2000" dirty="0">
                <a:solidFill>
                  <a:schemeClr val="dk1"/>
                </a:solidFill>
              </a:rPr>
              <a:t> </a:t>
            </a:r>
            <a:r>
              <a:rPr lang="en-GB" sz="2000" dirty="0" err="1">
                <a:solidFill>
                  <a:schemeClr val="dk1"/>
                </a:solidFill>
              </a:rPr>
              <a:t>mülkiyet</a:t>
            </a:r>
            <a:r>
              <a:rPr lang="en-GB" sz="2000" dirty="0">
                <a:solidFill>
                  <a:schemeClr val="dk1"/>
                </a:solidFill>
              </a:rPr>
              <a:t> </a:t>
            </a:r>
            <a:r>
              <a:rPr lang="en-GB" sz="2000" dirty="0" err="1">
                <a:solidFill>
                  <a:schemeClr val="dk1"/>
                </a:solidFill>
              </a:rPr>
              <a:t>hakları</a:t>
            </a:r>
            <a:endParaRPr sz="2000" dirty="0">
              <a:solidFill>
                <a:schemeClr val="dk1"/>
              </a:solidFill>
            </a:endParaRPr>
          </a:p>
          <a:p>
            <a:pPr marL="914400" lvl="1" indent="-3556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GB" sz="2000" dirty="0" err="1">
                <a:solidFill>
                  <a:schemeClr val="dk1"/>
                </a:solidFill>
              </a:rPr>
              <a:t>Veri</a:t>
            </a:r>
            <a:r>
              <a:rPr lang="en-GB" sz="2000" dirty="0">
                <a:solidFill>
                  <a:schemeClr val="dk1"/>
                </a:solidFill>
              </a:rPr>
              <a:t> </a:t>
            </a:r>
            <a:r>
              <a:rPr lang="en-GB" sz="2000" dirty="0" err="1">
                <a:solidFill>
                  <a:schemeClr val="dk1"/>
                </a:solidFill>
              </a:rPr>
              <a:t>paylaşımı</a:t>
            </a:r>
            <a:r>
              <a:rPr lang="en-GB" sz="2000" dirty="0">
                <a:solidFill>
                  <a:schemeClr val="dk1"/>
                </a:solidFill>
              </a:rPr>
              <a:t>, </a:t>
            </a:r>
            <a:r>
              <a:rPr lang="en-GB" sz="2000" dirty="0" err="1">
                <a:solidFill>
                  <a:schemeClr val="dk1"/>
                </a:solidFill>
              </a:rPr>
              <a:t>yayınlanması</a:t>
            </a:r>
            <a:r>
              <a:rPr lang="en-GB" sz="2000" dirty="0">
                <a:solidFill>
                  <a:schemeClr val="dk1"/>
                </a:solidFill>
              </a:rPr>
              <a:t> </a:t>
            </a:r>
            <a:r>
              <a:rPr lang="en-GB" sz="2000" dirty="0" err="1">
                <a:solidFill>
                  <a:schemeClr val="dk1"/>
                </a:solidFill>
              </a:rPr>
              <a:t>ve</a:t>
            </a:r>
            <a:r>
              <a:rPr lang="en-GB" sz="2000" dirty="0">
                <a:solidFill>
                  <a:schemeClr val="dk1"/>
                </a:solidFill>
              </a:rPr>
              <a:t> </a:t>
            </a:r>
            <a:r>
              <a:rPr lang="en-GB" sz="2000" dirty="0" err="1">
                <a:solidFill>
                  <a:schemeClr val="dk1"/>
                </a:solidFill>
              </a:rPr>
              <a:t>atıf</a:t>
            </a:r>
            <a:endParaRPr sz="2000" dirty="0">
              <a:solidFill>
                <a:schemeClr val="dk1"/>
              </a:solidFill>
            </a:endParaRPr>
          </a:p>
          <a:p>
            <a:pPr marL="914400" lvl="1" indent="-3556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GB" sz="2000" dirty="0" err="1">
                <a:solidFill>
                  <a:schemeClr val="dk1"/>
                </a:solidFill>
              </a:rPr>
              <a:t>Politika</a:t>
            </a:r>
            <a:r>
              <a:rPr lang="en-GB" sz="2000" dirty="0">
                <a:solidFill>
                  <a:schemeClr val="dk1"/>
                </a:solidFill>
              </a:rPr>
              <a:t>, </a:t>
            </a:r>
            <a:r>
              <a:rPr lang="en-GB" sz="2000" dirty="0" err="1">
                <a:solidFill>
                  <a:schemeClr val="dk1"/>
                </a:solidFill>
              </a:rPr>
              <a:t>strateji</a:t>
            </a:r>
            <a:r>
              <a:rPr lang="en-GB" sz="2000" dirty="0">
                <a:solidFill>
                  <a:schemeClr val="dk1"/>
                </a:solidFill>
              </a:rPr>
              <a:t> </a:t>
            </a:r>
            <a:r>
              <a:rPr lang="en-GB" sz="2000" dirty="0" err="1">
                <a:solidFill>
                  <a:schemeClr val="dk1"/>
                </a:solidFill>
              </a:rPr>
              <a:t>geliştirme</a:t>
            </a:r>
            <a:r>
              <a:rPr lang="en-GB" sz="2000" dirty="0">
                <a:solidFill>
                  <a:schemeClr val="dk1"/>
                </a:solidFill>
              </a:rPr>
              <a:t>, </a:t>
            </a:r>
            <a:r>
              <a:rPr lang="en-GB" sz="2000" dirty="0" err="1">
                <a:solidFill>
                  <a:schemeClr val="dk1"/>
                </a:solidFill>
              </a:rPr>
              <a:t>kaynak</a:t>
            </a:r>
            <a:r>
              <a:rPr lang="en-GB" sz="2000" dirty="0">
                <a:solidFill>
                  <a:schemeClr val="dk1"/>
                </a:solidFill>
              </a:rPr>
              <a:t> </a:t>
            </a:r>
            <a:r>
              <a:rPr lang="en-GB" sz="2000" dirty="0" err="1">
                <a:solidFill>
                  <a:schemeClr val="dk1"/>
                </a:solidFill>
              </a:rPr>
              <a:t>yönetimi</a:t>
            </a:r>
            <a:r>
              <a:rPr lang="en-GB" sz="2000" dirty="0">
                <a:solidFill>
                  <a:schemeClr val="dk1"/>
                </a:solidFill>
              </a:rPr>
              <a:t> (</a:t>
            </a:r>
            <a:r>
              <a:rPr lang="en-GB" sz="2000" dirty="0" err="1">
                <a:solidFill>
                  <a:schemeClr val="dk1"/>
                </a:solidFill>
              </a:rPr>
              <a:t>bütçe</a:t>
            </a:r>
            <a:r>
              <a:rPr lang="en-GB" sz="2000" dirty="0">
                <a:solidFill>
                  <a:schemeClr val="dk1"/>
                </a:solidFill>
              </a:rPr>
              <a:t>, </a:t>
            </a:r>
            <a:r>
              <a:rPr lang="en-GB" sz="2000" dirty="0" err="1">
                <a:solidFill>
                  <a:schemeClr val="dk1"/>
                </a:solidFill>
              </a:rPr>
              <a:t>insan</a:t>
            </a:r>
            <a:r>
              <a:rPr lang="en-GB" sz="2000" dirty="0">
                <a:solidFill>
                  <a:schemeClr val="dk1"/>
                </a:solidFill>
              </a:rPr>
              <a:t>, </a:t>
            </a:r>
            <a:r>
              <a:rPr lang="en-GB" sz="2000" dirty="0" err="1">
                <a:solidFill>
                  <a:schemeClr val="dk1"/>
                </a:solidFill>
              </a:rPr>
              <a:t>altyapı</a:t>
            </a:r>
            <a:r>
              <a:rPr lang="en-GB" sz="2000" dirty="0">
                <a:solidFill>
                  <a:schemeClr val="dk1"/>
                </a:solidFill>
              </a:rPr>
              <a:t>)</a:t>
            </a:r>
            <a:endParaRPr sz="2000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2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2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6" name="Google Shape;286;p35"/>
          <p:cNvCxnSpPr/>
          <p:nvPr/>
        </p:nvCxnSpPr>
        <p:spPr>
          <a:xfrm>
            <a:off x="964050" y="596900"/>
            <a:ext cx="7215900" cy="0"/>
          </a:xfrm>
          <a:prstGeom prst="straightConnector1">
            <a:avLst/>
          </a:prstGeom>
          <a:noFill/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7" name="Google Shape;287;p35"/>
          <p:cNvSpPr/>
          <p:nvPr/>
        </p:nvSpPr>
        <p:spPr>
          <a:xfrm>
            <a:off x="0" y="6499450"/>
            <a:ext cx="9186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https://www.openaire.eu/how-to-comply-to-h2020-mandates-rdm-costs</a:t>
            </a: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pic>
        <p:nvPicPr>
          <p:cNvPr id="288" name="Google Shape;288;p35"/>
          <p:cNvPicPr preferRelativeResize="0"/>
          <p:nvPr/>
        </p:nvPicPr>
        <p:blipFill rotWithShape="1">
          <a:blip r:embed="rId4">
            <a:alphaModFix/>
          </a:blip>
          <a:srcRect l="12064" t="58416"/>
          <a:stretch/>
        </p:blipFill>
        <p:spPr>
          <a:xfrm>
            <a:off x="945675" y="2960500"/>
            <a:ext cx="7772701" cy="12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35"/>
          <p:cNvPicPr preferRelativeResize="0"/>
          <p:nvPr/>
        </p:nvPicPr>
        <p:blipFill rotWithShape="1">
          <a:blip r:embed="rId4">
            <a:alphaModFix/>
          </a:blip>
          <a:srcRect r="76020" b="72125"/>
          <a:stretch/>
        </p:blipFill>
        <p:spPr>
          <a:xfrm>
            <a:off x="3533350" y="1984425"/>
            <a:ext cx="2119601" cy="82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4341700"/>
            <a:ext cx="8839200" cy="1934415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35"/>
          <p:cNvSpPr txBox="1"/>
          <p:nvPr/>
        </p:nvSpPr>
        <p:spPr>
          <a:xfrm>
            <a:off x="697874" y="159050"/>
            <a:ext cx="82683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000"/>
              <a:buFont typeface="Arial"/>
              <a:buNone/>
            </a:pPr>
            <a:r>
              <a:rPr lang="en-GB" sz="2000">
                <a:solidFill>
                  <a:srgbClr val="00A6D6"/>
                </a:solidFill>
              </a:rPr>
              <a:t>Politika, strateji geliştirme, kaynak yönetimi</a:t>
            </a:r>
            <a:endParaRPr sz="2000">
              <a:solidFill>
                <a:srgbClr val="00A6D6"/>
              </a:solidFill>
            </a:endParaRPr>
          </a:p>
        </p:txBody>
      </p:sp>
      <p:sp>
        <p:nvSpPr>
          <p:cNvPr id="292" name="Google Shape;292;p35"/>
          <p:cNvSpPr txBox="1">
            <a:spLocks noGrp="1"/>
          </p:cNvSpPr>
          <p:nvPr>
            <p:ph type="title"/>
          </p:nvPr>
        </p:nvSpPr>
        <p:spPr>
          <a:xfrm>
            <a:off x="1018800" y="655639"/>
            <a:ext cx="7106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endParaRPr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r>
              <a:rPr lang="en-GB" sz="3000" b="1">
                <a:solidFill>
                  <a:srgbClr val="000000"/>
                </a:solidFill>
              </a:rPr>
              <a:t>Veri Yönetim Planını uygulayabilmek </a:t>
            </a:r>
            <a:endParaRPr sz="3000" b="1"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r>
              <a:rPr lang="en-GB" sz="3000" b="1">
                <a:solidFill>
                  <a:srgbClr val="000000"/>
                </a:solidFill>
              </a:rPr>
              <a:t>için gerekli olan kaynaklar</a:t>
            </a:r>
            <a:endParaRPr sz="3000" b="1"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endParaRPr sz="3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6"/>
          <p:cNvSpPr txBox="1">
            <a:spLocks noGrp="1"/>
          </p:cNvSpPr>
          <p:nvPr>
            <p:ph type="title"/>
          </p:nvPr>
        </p:nvSpPr>
        <p:spPr>
          <a:xfrm>
            <a:off x="753875" y="274650"/>
            <a:ext cx="8115600" cy="114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B0F0"/>
                </a:solidFill>
              </a:rPr>
              <a:t>Grup Çalışması | uygulama</a:t>
            </a:r>
            <a:endParaRPr>
              <a:solidFill>
                <a:srgbClr val="00B0F0"/>
              </a:solidFill>
            </a:endParaRPr>
          </a:p>
        </p:txBody>
      </p:sp>
      <p:sp>
        <p:nvSpPr>
          <p:cNvPr id="299" name="Google Shape;299;p36"/>
          <p:cNvSpPr txBox="1">
            <a:spLocks noGrp="1"/>
          </p:cNvSpPr>
          <p:nvPr>
            <p:ph type="body" idx="1"/>
          </p:nvPr>
        </p:nvSpPr>
        <p:spPr>
          <a:xfrm>
            <a:off x="619675" y="1266725"/>
            <a:ext cx="8115600" cy="51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7350" algn="l" rtl="0">
              <a:spcBef>
                <a:spcPts val="560"/>
              </a:spcBef>
              <a:spcAft>
                <a:spcPts val="0"/>
              </a:spcAft>
              <a:buClr>
                <a:srgbClr val="00A6D6"/>
              </a:buClr>
              <a:buSzPts val="2500"/>
              <a:buChar char="•"/>
            </a:pPr>
            <a:r>
              <a:rPr lang="en-GB" sz="2500" dirty="0" err="1"/>
              <a:t>Toplam</a:t>
            </a:r>
            <a:r>
              <a:rPr lang="en-GB" sz="2500" dirty="0"/>
              <a:t> </a:t>
            </a:r>
            <a:r>
              <a:rPr lang="en-GB" sz="2500" dirty="0" err="1"/>
              <a:t>süre</a:t>
            </a:r>
            <a:r>
              <a:rPr lang="en-GB" sz="2500" dirty="0"/>
              <a:t> </a:t>
            </a:r>
            <a:r>
              <a:rPr lang="en-GB" sz="2500" dirty="0" smtClean="0"/>
              <a:t>30 </a:t>
            </a:r>
            <a:r>
              <a:rPr lang="en-GB" sz="2500" dirty="0" err="1"/>
              <a:t>dakika</a:t>
            </a:r>
            <a:endParaRPr sz="2500" dirty="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500"/>
              <a:buChar char="•"/>
            </a:pPr>
            <a:r>
              <a:rPr lang="en-GB" sz="2500" dirty="0" err="1"/>
              <a:t>Salonda</a:t>
            </a:r>
            <a:r>
              <a:rPr lang="en-GB" sz="2500" dirty="0"/>
              <a:t> </a:t>
            </a:r>
            <a:r>
              <a:rPr lang="en-GB" sz="2500" dirty="0" err="1"/>
              <a:t>gruplara</a:t>
            </a:r>
            <a:r>
              <a:rPr lang="en-GB" sz="2500" dirty="0"/>
              <a:t> </a:t>
            </a:r>
            <a:r>
              <a:rPr lang="en-GB" sz="2500" dirty="0" err="1"/>
              <a:t>bölüneceğiz</a:t>
            </a:r>
            <a:endParaRPr sz="2500" dirty="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500"/>
              <a:buChar char="•"/>
            </a:pPr>
            <a:r>
              <a:rPr lang="en-GB" sz="2500" dirty="0" err="1"/>
              <a:t>Gönüllü</a:t>
            </a:r>
            <a:r>
              <a:rPr lang="en-GB" sz="2500" dirty="0"/>
              <a:t> </a:t>
            </a:r>
            <a:r>
              <a:rPr lang="en-GB" sz="2500" dirty="0" err="1"/>
              <a:t>bir</a:t>
            </a:r>
            <a:r>
              <a:rPr lang="en-GB" sz="2500" dirty="0"/>
              <a:t> </a:t>
            </a:r>
            <a:r>
              <a:rPr lang="en-GB" sz="2500" dirty="0" err="1"/>
              <a:t>grup</a:t>
            </a:r>
            <a:r>
              <a:rPr lang="en-GB" sz="2500" dirty="0"/>
              <a:t> </a:t>
            </a:r>
            <a:r>
              <a:rPr lang="en-GB" sz="2500" dirty="0" err="1"/>
              <a:t>sözcüsü</a:t>
            </a:r>
            <a:r>
              <a:rPr lang="en-GB" sz="2500" dirty="0"/>
              <a:t> </a:t>
            </a:r>
            <a:r>
              <a:rPr lang="en-GB" sz="2500" dirty="0" err="1"/>
              <a:t>belirleyin</a:t>
            </a:r>
            <a:endParaRPr sz="2500" dirty="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500"/>
              <a:buChar char="•"/>
            </a:pPr>
            <a:r>
              <a:rPr lang="en-GB" sz="2500" dirty="0" err="1">
                <a:solidFill>
                  <a:srgbClr val="000000"/>
                </a:solidFill>
              </a:rPr>
              <a:t>Dört</a:t>
            </a:r>
            <a:r>
              <a:rPr lang="en-GB" sz="2500" dirty="0">
                <a:solidFill>
                  <a:srgbClr val="000000"/>
                </a:solidFill>
              </a:rPr>
              <a:t> </a:t>
            </a:r>
            <a:r>
              <a:rPr lang="en-GB" sz="2500" dirty="0" err="1">
                <a:solidFill>
                  <a:srgbClr val="000000"/>
                </a:solidFill>
              </a:rPr>
              <a:t>ayrı</a:t>
            </a:r>
            <a:r>
              <a:rPr lang="en-GB" sz="2500" dirty="0">
                <a:solidFill>
                  <a:srgbClr val="000000"/>
                </a:solidFill>
              </a:rPr>
              <a:t> </a:t>
            </a:r>
            <a:r>
              <a:rPr lang="en-GB" sz="2500" dirty="0" err="1">
                <a:solidFill>
                  <a:srgbClr val="000000"/>
                </a:solidFill>
              </a:rPr>
              <a:t>noktada</a:t>
            </a:r>
            <a:r>
              <a:rPr lang="en-GB" sz="2500" dirty="0">
                <a:solidFill>
                  <a:srgbClr val="000000"/>
                </a:solidFill>
              </a:rPr>
              <a:t> A1 </a:t>
            </a:r>
            <a:r>
              <a:rPr lang="en-GB" sz="2500" dirty="0" err="1">
                <a:solidFill>
                  <a:srgbClr val="000000"/>
                </a:solidFill>
              </a:rPr>
              <a:t>panoları</a:t>
            </a:r>
            <a:r>
              <a:rPr lang="en-GB" sz="2500" dirty="0">
                <a:solidFill>
                  <a:srgbClr val="000000"/>
                </a:solidFill>
              </a:rPr>
              <a:t> </a:t>
            </a:r>
            <a:r>
              <a:rPr lang="en-GB" sz="2500" dirty="0" err="1">
                <a:solidFill>
                  <a:srgbClr val="000000"/>
                </a:solidFill>
              </a:rPr>
              <a:t>görüyorsunuz</a:t>
            </a:r>
            <a:endParaRPr sz="2500" dirty="0">
              <a:solidFill>
                <a:srgbClr val="000000"/>
              </a:solidFill>
            </a:endParaRPr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500"/>
              <a:buChar char="•"/>
            </a:pPr>
            <a:r>
              <a:rPr lang="en-GB" sz="2500" dirty="0"/>
              <a:t>Bu </a:t>
            </a:r>
            <a:r>
              <a:rPr lang="en-GB" sz="2500" dirty="0" err="1"/>
              <a:t>panolarda</a:t>
            </a:r>
            <a:r>
              <a:rPr lang="en-GB" sz="2500" dirty="0"/>
              <a:t>, </a:t>
            </a:r>
            <a:r>
              <a:rPr lang="en-GB" sz="2500" dirty="0" err="1"/>
              <a:t>daha</a:t>
            </a:r>
            <a:r>
              <a:rPr lang="en-GB" sz="2500" dirty="0"/>
              <a:t> </a:t>
            </a:r>
            <a:r>
              <a:rPr lang="en-GB" sz="2500" dirty="0" err="1"/>
              <a:t>önceden</a:t>
            </a:r>
            <a:r>
              <a:rPr lang="en-GB" sz="2500" dirty="0"/>
              <a:t> </a:t>
            </a:r>
            <a:r>
              <a:rPr lang="en-GB" sz="2500" dirty="0" err="1"/>
              <a:t>belirlenmiş</a:t>
            </a:r>
            <a:r>
              <a:rPr lang="en-GB" sz="2500" dirty="0"/>
              <a:t> </a:t>
            </a:r>
            <a:r>
              <a:rPr lang="en-GB" sz="2500" dirty="0" err="1"/>
              <a:t>konu</a:t>
            </a:r>
            <a:r>
              <a:rPr lang="en-GB" sz="2500" dirty="0"/>
              <a:t> </a:t>
            </a:r>
            <a:r>
              <a:rPr lang="en-GB" sz="2500" dirty="0" err="1"/>
              <a:t>kategorileri</a:t>
            </a:r>
            <a:r>
              <a:rPr lang="en-GB" sz="2500" dirty="0"/>
              <a:t> </a:t>
            </a:r>
            <a:r>
              <a:rPr lang="en-GB" sz="2500" dirty="0" err="1"/>
              <a:t>var</a:t>
            </a:r>
            <a:endParaRPr sz="2500" dirty="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500"/>
              <a:buChar char="•"/>
            </a:pPr>
            <a:r>
              <a:rPr lang="en-GB" sz="2500" dirty="0"/>
              <a:t>15 </a:t>
            </a:r>
            <a:r>
              <a:rPr lang="en-GB" sz="2500" dirty="0" err="1"/>
              <a:t>dakika</a:t>
            </a:r>
            <a:r>
              <a:rPr lang="en-GB" sz="2500" dirty="0"/>
              <a:t> </a:t>
            </a:r>
            <a:r>
              <a:rPr lang="en-GB" sz="2500" dirty="0" err="1"/>
              <a:t>içinde</a:t>
            </a:r>
            <a:endParaRPr sz="2500" dirty="0"/>
          </a:p>
          <a:p>
            <a:pPr marL="914400" lvl="1" indent="-387350" algn="l" rtl="0">
              <a:spcBef>
                <a:spcPts val="0"/>
              </a:spcBef>
              <a:spcAft>
                <a:spcPts val="0"/>
              </a:spcAft>
              <a:buSzPts val="2500"/>
              <a:buChar char="–"/>
            </a:pPr>
            <a:r>
              <a:rPr lang="en-GB" sz="2500" dirty="0" err="1"/>
              <a:t>Yazdığınız</a:t>
            </a:r>
            <a:r>
              <a:rPr lang="en-GB" sz="2500" dirty="0"/>
              <a:t> post-</a:t>
            </a:r>
            <a:r>
              <a:rPr lang="en-GB" sz="2500" dirty="0" err="1"/>
              <a:t>it’leri</a:t>
            </a:r>
            <a:r>
              <a:rPr lang="en-GB" sz="2500" dirty="0"/>
              <a:t> </a:t>
            </a:r>
            <a:r>
              <a:rPr lang="en-GB" sz="2500" dirty="0" err="1"/>
              <a:t>ilgili</a:t>
            </a:r>
            <a:r>
              <a:rPr lang="en-GB" sz="2500" dirty="0"/>
              <a:t> </a:t>
            </a:r>
            <a:r>
              <a:rPr lang="en-GB" sz="2500" dirty="0" err="1"/>
              <a:t>kategoriye</a:t>
            </a:r>
            <a:r>
              <a:rPr lang="en-GB" sz="2500" dirty="0"/>
              <a:t> </a:t>
            </a:r>
            <a:r>
              <a:rPr lang="en-GB" sz="2500" dirty="0" err="1"/>
              <a:t>denk</a:t>
            </a:r>
            <a:r>
              <a:rPr lang="en-GB" sz="2500" dirty="0"/>
              <a:t> </a:t>
            </a:r>
            <a:r>
              <a:rPr lang="en-GB" sz="2500" dirty="0" err="1"/>
              <a:t>gelecek</a:t>
            </a:r>
            <a:r>
              <a:rPr lang="en-GB" sz="2500" dirty="0"/>
              <a:t> </a:t>
            </a:r>
            <a:r>
              <a:rPr lang="en-GB" sz="2500" dirty="0" err="1"/>
              <a:t>biçimde</a:t>
            </a:r>
            <a:r>
              <a:rPr lang="en-GB" sz="2500" dirty="0"/>
              <a:t> </a:t>
            </a:r>
            <a:r>
              <a:rPr lang="en-GB" sz="2500" dirty="0" err="1"/>
              <a:t>yapıştırın</a:t>
            </a:r>
            <a:r>
              <a:rPr lang="en-GB" sz="2500" dirty="0"/>
              <a:t>.</a:t>
            </a:r>
            <a:endParaRPr sz="2500" dirty="0"/>
          </a:p>
          <a:p>
            <a:pPr marL="914400" lvl="1" indent="-387350" algn="l" rtl="0">
              <a:spcBef>
                <a:spcPts val="0"/>
              </a:spcBef>
              <a:spcAft>
                <a:spcPts val="0"/>
              </a:spcAft>
              <a:buSzPts val="2500"/>
              <a:buChar char="–"/>
            </a:pPr>
            <a:r>
              <a:rPr lang="en-GB" sz="2500" dirty="0" err="1"/>
              <a:t>Grup</a:t>
            </a:r>
            <a:r>
              <a:rPr lang="en-GB" sz="2500" dirty="0"/>
              <a:t> </a:t>
            </a:r>
            <a:r>
              <a:rPr lang="en-GB" sz="2500" dirty="0" err="1"/>
              <a:t>ile</a:t>
            </a:r>
            <a:r>
              <a:rPr lang="en-GB" sz="2500" dirty="0"/>
              <a:t> </a:t>
            </a:r>
            <a:r>
              <a:rPr lang="en-GB" sz="2500" dirty="0" err="1"/>
              <a:t>öne</a:t>
            </a:r>
            <a:r>
              <a:rPr lang="en-GB" sz="2500" dirty="0"/>
              <a:t> </a:t>
            </a:r>
            <a:r>
              <a:rPr lang="en-GB" sz="2500" dirty="0" err="1"/>
              <a:t>çıkan</a:t>
            </a:r>
            <a:r>
              <a:rPr lang="en-GB" sz="2500" dirty="0"/>
              <a:t> </a:t>
            </a:r>
            <a:r>
              <a:rPr lang="en-GB" sz="2500" dirty="0" err="1"/>
              <a:t>sorunları</a:t>
            </a:r>
            <a:r>
              <a:rPr lang="en-GB" sz="2500" dirty="0"/>
              <a:t> </a:t>
            </a:r>
            <a:r>
              <a:rPr lang="en-GB" sz="2500" dirty="0" err="1"/>
              <a:t>belirleyin</a:t>
            </a:r>
            <a:endParaRPr sz="2500" dirty="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500"/>
              <a:buChar char="•"/>
            </a:pPr>
            <a:r>
              <a:rPr lang="en-GB" sz="2500" dirty="0" err="1"/>
              <a:t>Grup</a:t>
            </a:r>
            <a:r>
              <a:rPr lang="en-GB" sz="2500" dirty="0"/>
              <a:t> </a:t>
            </a:r>
            <a:r>
              <a:rPr lang="en-GB" sz="2500" dirty="0" err="1"/>
              <a:t>sözcüleri</a:t>
            </a:r>
            <a:r>
              <a:rPr lang="en-GB" sz="2500" dirty="0"/>
              <a:t> 3’er </a:t>
            </a:r>
            <a:r>
              <a:rPr lang="en-GB" sz="2500" dirty="0" err="1"/>
              <a:t>dakikada</a:t>
            </a:r>
            <a:r>
              <a:rPr lang="en-GB" sz="2500" dirty="0"/>
              <a:t> </a:t>
            </a:r>
            <a:r>
              <a:rPr lang="en-GB" sz="2500" dirty="0" err="1"/>
              <a:t>gruplarında</a:t>
            </a:r>
            <a:r>
              <a:rPr lang="en-GB" sz="2500" dirty="0"/>
              <a:t> </a:t>
            </a:r>
            <a:r>
              <a:rPr lang="en-GB" sz="2500" dirty="0" err="1"/>
              <a:t>öne</a:t>
            </a:r>
            <a:r>
              <a:rPr lang="en-GB" sz="2500" dirty="0"/>
              <a:t> </a:t>
            </a:r>
            <a:r>
              <a:rPr lang="en-GB" sz="2500" dirty="0" err="1"/>
              <a:t>çıkan</a:t>
            </a:r>
            <a:r>
              <a:rPr lang="en-GB" sz="2500" dirty="0"/>
              <a:t> </a:t>
            </a:r>
            <a:r>
              <a:rPr lang="en-GB" sz="2500" dirty="0" err="1"/>
              <a:t>olası</a:t>
            </a:r>
            <a:r>
              <a:rPr lang="en-GB" sz="2500" dirty="0"/>
              <a:t> </a:t>
            </a:r>
            <a:r>
              <a:rPr lang="en-GB" sz="2500" dirty="0" err="1"/>
              <a:t>zorlukları</a:t>
            </a:r>
            <a:r>
              <a:rPr lang="en-GB" sz="2500" dirty="0"/>
              <a:t> </a:t>
            </a:r>
            <a:r>
              <a:rPr lang="en-GB" sz="2500" dirty="0" err="1"/>
              <a:t>özetler</a:t>
            </a:r>
            <a:r>
              <a:rPr lang="en-GB" sz="2500" dirty="0"/>
              <a:t>.    </a:t>
            </a:r>
            <a:endParaRPr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7"/>
          <p:cNvSpPr txBox="1">
            <a:spLocks noGrp="1"/>
          </p:cNvSpPr>
          <p:nvPr>
            <p:ph type="title"/>
          </p:nvPr>
        </p:nvSpPr>
        <p:spPr>
          <a:xfrm>
            <a:off x="753875" y="274650"/>
            <a:ext cx="8115600" cy="114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B0F0"/>
                </a:solidFill>
              </a:rPr>
              <a:t>Grup Çalışması | kategoriler</a:t>
            </a:r>
            <a:endParaRPr>
              <a:solidFill>
                <a:srgbClr val="00B0F0"/>
              </a:solidFill>
            </a:endParaRPr>
          </a:p>
        </p:txBody>
      </p:sp>
      <p:graphicFrame>
        <p:nvGraphicFramePr>
          <p:cNvPr id="306" name="Google Shape;306;p37"/>
          <p:cNvGraphicFramePr/>
          <p:nvPr/>
        </p:nvGraphicFramePr>
        <p:xfrm>
          <a:off x="418475" y="1590675"/>
          <a:ext cx="8325200" cy="4200025"/>
        </p:xfrm>
        <a:graphic>
          <a:graphicData uri="http://schemas.openxmlformats.org/drawingml/2006/table">
            <a:tbl>
              <a:tblPr>
                <a:noFill/>
                <a:tableStyleId>{700F3596-8D75-42D6-AE94-814F2841BF98}</a:tableStyleId>
              </a:tblPr>
              <a:tblGrid>
                <a:gridCol w="2081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1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1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000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b="1">
                          <a:solidFill>
                            <a:schemeClr val="dk1"/>
                          </a:solidFill>
                        </a:rPr>
                        <a:t>Veri işleme, düzenleme ve tanımlama</a:t>
                      </a:r>
                      <a:endParaRPr sz="2000" b="1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/>
                    </a:p>
                  </a:txBody>
                  <a:tcPr marL="91425" marR="91425" marT="91425" marB="91425">
                    <a:lnL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b="1">
                          <a:solidFill>
                            <a:schemeClr val="dk1"/>
                          </a:solidFill>
                        </a:rPr>
                        <a:t>Etik konular, telif hakkı ve entelektüel mülkiyet hakları</a:t>
                      </a:r>
                      <a:endParaRPr sz="2000" b="1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/>
                    </a:p>
                  </a:txBody>
                  <a:tcPr marL="91425" marR="91425" marT="91425" marB="91425">
                    <a:lnL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b="1">
                          <a:solidFill>
                            <a:schemeClr val="dk1"/>
                          </a:solidFill>
                        </a:rPr>
                        <a:t>Veri paylaşımı, yayınlanması ve atıf</a:t>
                      </a:r>
                      <a:endParaRPr sz="2000" b="1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/>
                    </a:p>
                  </a:txBody>
                  <a:tcPr marL="91425" marR="91425" marT="91425" marB="91425">
                    <a:lnL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000" b="1">
                          <a:solidFill>
                            <a:schemeClr val="dk1"/>
                          </a:solidFill>
                        </a:rPr>
                        <a:t>Politika, strateji geliştirme, kaynak yönetimi (bütçe, insan, altyapı)</a:t>
                      </a:r>
                      <a:endParaRPr sz="2000" b="1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/>
                    </a:p>
                  </a:txBody>
                  <a:tcPr marL="91425" marR="91425" marT="91425" marB="91425">
                    <a:lnL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7" name="Google Shape;307;p37"/>
          <p:cNvSpPr/>
          <p:nvPr/>
        </p:nvSpPr>
        <p:spPr>
          <a:xfrm>
            <a:off x="586875" y="4275775"/>
            <a:ext cx="1810800" cy="1358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37"/>
          <p:cNvSpPr/>
          <p:nvPr/>
        </p:nvSpPr>
        <p:spPr>
          <a:xfrm>
            <a:off x="2634025" y="4275775"/>
            <a:ext cx="1810800" cy="1358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p37"/>
          <p:cNvSpPr/>
          <p:nvPr/>
        </p:nvSpPr>
        <p:spPr>
          <a:xfrm>
            <a:off x="4697943" y="4275775"/>
            <a:ext cx="1810800" cy="1358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37"/>
          <p:cNvSpPr/>
          <p:nvPr/>
        </p:nvSpPr>
        <p:spPr>
          <a:xfrm>
            <a:off x="6778628" y="4275775"/>
            <a:ext cx="1810800" cy="1358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11" name="Google Shape;311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7888" y="4383325"/>
            <a:ext cx="1428765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40225" y="4383325"/>
            <a:ext cx="1143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69650" y="4383323"/>
            <a:ext cx="1428744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33438" y="4383317"/>
            <a:ext cx="1428750" cy="1143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8"/>
          <p:cNvSpPr txBox="1">
            <a:spLocks noGrp="1"/>
          </p:cNvSpPr>
          <p:nvPr>
            <p:ph type="title"/>
          </p:nvPr>
        </p:nvSpPr>
        <p:spPr>
          <a:xfrm>
            <a:off x="1018800" y="414257"/>
            <a:ext cx="7106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240"/>
              <a:buFont typeface="Arial"/>
              <a:buNone/>
            </a:pPr>
            <a:r>
              <a:rPr lang="en-GB"/>
              <a:t>Teşekkürler! Sorularınız var mı?</a:t>
            </a:r>
            <a:endParaRPr/>
          </a:p>
        </p:txBody>
      </p:sp>
      <p:pic>
        <p:nvPicPr>
          <p:cNvPr id="322" name="Google Shape;32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7938" y="1609138"/>
            <a:ext cx="7248125" cy="440172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69;p14"/>
          <p:cNvSpPr txBox="1"/>
          <p:nvPr/>
        </p:nvSpPr>
        <p:spPr>
          <a:xfrm>
            <a:off x="850975" y="6337758"/>
            <a:ext cx="7525800" cy="68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lnSpc>
                <a:spcPct val="115000"/>
              </a:lnSpc>
              <a:buSzPts val="1500"/>
            </a:pPr>
            <a:r>
              <a:rPr lang="en-US" sz="160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Yansılar </a:t>
            </a:r>
            <a:r>
              <a:rPr lang="en-US" sz="1600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için</a:t>
            </a:r>
            <a:r>
              <a:rPr lang="en-US" sz="160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: </a:t>
            </a:r>
            <a:r>
              <a:rPr lang="en-US" sz="160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4"/>
              </a:rPr>
              <a:t>https://doi.org/10.5281/zenodo.3552693</a:t>
            </a:r>
            <a:r>
              <a:rPr lang="en-US" sz="160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 </a:t>
            </a:r>
          </a:p>
          <a:p>
            <a:pPr algn="ctr">
              <a:lnSpc>
                <a:spcPct val="115000"/>
              </a:lnSpc>
              <a:buSzPts val="1500"/>
            </a:pPr>
            <a:endParaRPr lang="nl-NL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dirty="0" smtClean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>
            <a:spLocks noGrp="1"/>
          </p:cNvSpPr>
          <p:nvPr>
            <p:ph type="title"/>
          </p:nvPr>
        </p:nvSpPr>
        <p:spPr>
          <a:xfrm>
            <a:off x="1018800" y="274639"/>
            <a:ext cx="7106400" cy="114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Veri Yönetim Planı</a:t>
            </a:r>
            <a:endParaRPr/>
          </a:p>
        </p:txBody>
      </p:sp>
      <p:sp>
        <p:nvSpPr>
          <p:cNvPr id="88" name="Google Shape;88;p17"/>
          <p:cNvSpPr txBox="1">
            <a:spLocks noGrp="1"/>
          </p:cNvSpPr>
          <p:nvPr>
            <p:ph type="body" idx="1"/>
          </p:nvPr>
        </p:nvSpPr>
        <p:spPr>
          <a:xfrm>
            <a:off x="594225" y="1049750"/>
            <a:ext cx="8095200" cy="474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56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Ne tür veri toplanacak ya da üretilecek? Hangi dosya formatları kullanılacak? 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Hangi dizin ve dosya adlandırma kuralı kullanılacak? 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Verilere hangi belgeler (dokümantasyon) ve üst veriler eşlik edecek?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Araştırma sırasında veriler nasıl depolanacak ve yedeklenecek? Veri erişim ve güvenliği nasıl yönetilecek? 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Etik konular, telif hakkı ve entelektüel mülkiyet hakları ile ilgili konular nasıl yönetilecek?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Hangi veriler muhafaza edilmeli, paylaşılmalı ve/veya korunmalıdır? Veri nasıl paylaşılacak ve veri paylaşımında herhangi bir kısıtlama gerekli mi?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Veri yönetiminden kim sorumlu olacak?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Planınızı uygulamak için hangi kaynaklara ihtiyacınız olacak?</a:t>
            </a:r>
            <a:endParaRPr sz="2000"/>
          </a:p>
        </p:txBody>
      </p:sp>
      <p:sp>
        <p:nvSpPr>
          <p:cNvPr id="89" name="Google Shape;89;p17"/>
          <p:cNvSpPr/>
          <p:nvPr/>
        </p:nvSpPr>
        <p:spPr>
          <a:xfrm>
            <a:off x="0" y="6118450"/>
            <a:ext cx="9186300" cy="86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 dirty="0">
                <a:solidFill>
                  <a:schemeClr val="hlink"/>
                </a:solidFill>
                <a:hlinkClick r:id="rId3"/>
              </a:rPr>
              <a:t>https://acikveri.ulakbim.gov.tr/acik-veri-acik-bilim/bolum-2-arastirma-verisi-hazirlama-sureci/2-2-veri-yonetiminin-planlanmasi/</a:t>
            </a:r>
            <a:r>
              <a:rPr lang="en-GB" dirty="0">
                <a:solidFill>
                  <a:schemeClr val="dk1"/>
                </a:solidFill>
              </a:rPr>
              <a:t> 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 dirty="0">
                <a:solidFill>
                  <a:schemeClr val="hlink"/>
                </a:solidFill>
                <a:hlinkClick r:id="rId4"/>
              </a:rPr>
              <a:t>https://doi.org/10.5281/zenodo.2635483</a:t>
            </a:r>
            <a:r>
              <a:rPr lang="en-GB" dirty="0">
                <a:solidFill>
                  <a:schemeClr val="dk1"/>
                </a:solidFill>
              </a:rPr>
              <a:t> 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>
            <a:spLocks noGrp="1"/>
          </p:cNvSpPr>
          <p:nvPr>
            <p:ph type="title"/>
          </p:nvPr>
        </p:nvSpPr>
        <p:spPr>
          <a:xfrm>
            <a:off x="753875" y="274650"/>
            <a:ext cx="8115600" cy="114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B0F0"/>
                </a:solidFill>
              </a:rPr>
              <a:t>Grup Çalışması | konu ve amaç</a:t>
            </a:r>
            <a:endParaRPr>
              <a:solidFill>
                <a:srgbClr val="00B0F0"/>
              </a:solidFill>
            </a:endParaRPr>
          </a:p>
        </p:txBody>
      </p:sp>
      <p:sp>
        <p:nvSpPr>
          <p:cNvPr id="96" name="Google Shape;96;p18"/>
          <p:cNvSpPr txBox="1">
            <a:spLocks noGrp="1"/>
          </p:cNvSpPr>
          <p:nvPr>
            <p:ph type="body" idx="1"/>
          </p:nvPr>
        </p:nvSpPr>
        <p:spPr>
          <a:xfrm>
            <a:off x="753824" y="1600200"/>
            <a:ext cx="8115600" cy="46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en-GB" sz="2000" dirty="0" err="1"/>
              <a:t>Veri</a:t>
            </a:r>
            <a:r>
              <a:rPr lang="en-GB" sz="2000" dirty="0"/>
              <a:t> </a:t>
            </a:r>
            <a:r>
              <a:rPr lang="en-GB" sz="2000" dirty="0" err="1"/>
              <a:t>yönetim</a:t>
            </a:r>
            <a:r>
              <a:rPr lang="en-GB" sz="2000" dirty="0"/>
              <a:t> </a:t>
            </a:r>
            <a:r>
              <a:rPr lang="en-GB" sz="2000" dirty="0" err="1"/>
              <a:t>planı</a:t>
            </a:r>
            <a:r>
              <a:rPr lang="en-GB" sz="2000" dirty="0"/>
              <a:t> </a:t>
            </a:r>
            <a:r>
              <a:rPr lang="en-GB" sz="2000" dirty="0" err="1"/>
              <a:t>oluşturmak</a:t>
            </a:r>
            <a:r>
              <a:rPr lang="en-GB" sz="2000" dirty="0"/>
              <a:t> </a:t>
            </a:r>
            <a:r>
              <a:rPr lang="en-GB" sz="2000" dirty="0" err="1"/>
              <a:t>için</a:t>
            </a:r>
            <a:r>
              <a:rPr lang="en-GB" sz="2000" dirty="0"/>
              <a:t> </a:t>
            </a:r>
            <a:r>
              <a:rPr lang="en-GB" sz="2000" dirty="0" err="1"/>
              <a:t>anlatılan</a:t>
            </a:r>
            <a:r>
              <a:rPr lang="en-GB" sz="2000" dirty="0"/>
              <a:t> </a:t>
            </a:r>
            <a:r>
              <a:rPr lang="en-GB" sz="2000" dirty="0" err="1"/>
              <a:t>adımlarda</a:t>
            </a:r>
            <a:r>
              <a:rPr lang="en-GB" sz="2000" dirty="0"/>
              <a:t> </a:t>
            </a:r>
            <a:r>
              <a:rPr lang="en-GB" sz="2000" dirty="0" err="1"/>
              <a:t>karşılaşacağınızı</a:t>
            </a:r>
            <a:r>
              <a:rPr lang="en-GB" sz="2000" dirty="0"/>
              <a:t> </a:t>
            </a:r>
            <a:r>
              <a:rPr lang="en-GB" sz="2000" dirty="0" err="1"/>
              <a:t>düşündüğünüz</a:t>
            </a:r>
            <a:r>
              <a:rPr lang="en-GB" sz="2000" dirty="0"/>
              <a:t> </a:t>
            </a:r>
            <a:r>
              <a:rPr lang="en-GB" sz="2000" dirty="0" err="1"/>
              <a:t>zorluklar</a:t>
            </a:r>
            <a:r>
              <a:rPr lang="en-GB" sz="2000" dirty="0"/>
              <a:t> </a:t>
            </a:r>
            <a:r>
              <a:rPr lang="en-GB" sz="2000" dirty="0" err="1"/>
              <a:t>var</a:t>
            </a:r>
            <a:r>
              <a:rPr lang="en-GB" sz="2000" dirty="0"/>
              <a:t> </a:t>
            </a:r>
            <a:r>
              <a:rPr lang="en-GB" sz="2000" dirty="0" err="1"/>
              <a:t>mı</a:t>
            </a:r>
            <a:r>
              <a:rPr lang="en-GB" sz="2000" dirty="0"/>
              <a:t>? </a:t>
            </a:r>
            <a:r>
              <a:rPr lang="en-GB" sz="2000" dirty="0" err="1"/>
              <a:t>Varsa</a:t>
            </a:r>
            <a:r>
              <a:rPr lang="en-GB" sz="2000" dirty="0"/>
              <a:t> </a:t>
            </a:r>
            <a:r>
              <a:rPr lang="en-GB" sz="2000" dirty="0" err="1"/>
              <a:t>bunları</a:t>
            </a:r>
            <a:r>
              <a:rPr lang="en-GB" sz="2000" dirty="0"/>
              <a:t> size </a:t>
            </a:r>
            <a:r>
              <a:rPr lang="en-GB" sz="2000" dirty="0" err="1"/>
              <a:t>verilen</a:t>
            </a:r>
            <a:r>
              <a:rPr lang="en-GB" sz="2000" dirty="0"/>
              <a:t> post-it </a:t>
            </a:r>
            <a:r>
              <a:rPr lang="en-GB" sz="2000" dirty="0" err="1"/>
              <a:t>kağıtlarına</a:t>
            </a:r>
            <a:r>
              <a:rPr lang="en-GB" sz="2000" dirty="0"/>
              <a:t> </a:t>
            </a:r>
            <a:r>
              <a:rPr lang="en-GB" sz="2000" dirty="0" err="1"/>
              <a:t>başlıklar</a:t>
            </a:r>
            <a:r>
              <a:rPr lang="en-GB" sz="2000" dirty="0"/>
              <a:t> </a:t>
            </a:r>
            <a:r>
              <a:rPr lang="en-GB" sz="2000" dirty="0" err="1"/>
              <a:t>halinde</a:t>
            </a:r>
            <a:r>
              <a:rPr lang="en-GB" sz="2000" dirty="0"/>
              <a:t> </a:t>
            </a:r>
            <a:r>
              <a:rPr lang="en-GB" sz="2000" dirty="0" err="1"/>
              <a:t>yazın</a:t>
            </a:r>
            <a:r>
              <a:rPr lang="en-GB" sz="2000" dirty="0"/>
              <a:t>. </a:t>
            </a:r>
            <a:endParaRPr sz="2000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 sz="2000" b="1" i="1" dirty="0" err="1"/>
              <a:t>Amaç</a:t>
            </a:r>
            <a:r>
              <a:rPr lang="en-GB" sz="2000" dirty="0"/>
              <a:t>, </a:t>
            </a:r>
            <a:r>
              <a:rPr lang="en-GB" sz="2000" dirty="0" err="1"/>
              <a:t>sizlerin</a:t>
            </a:r>
            <a:r>
              <a:rPr lang="en-GB" sz="2000" dirty="0"/>
              <a:t> </a:t>
            </a:r>
            <a:r>
              <a:rPr lang="en-GB" sz="2000" dirty="0" err="1"/>
              <a:t>araştırmacı</a:t>
            </a:r>
            <a:r>
              <a:rPr lang="en-GB" sz="2000" dirty="0"/>
              <a:t> </a:t>
            </a:r>
            <a:r>
              <a:rPr lang="en-GB" sz="2000" dirty="0" err="1"/>
              <a:t>ve</a:t>
            </a:r>
            <a:r>
              <a:rPr lang="en-GB" sz="2000" dirty="0"/>
              <a:t>/</a:t>
            </a:r>
            <a:r>
              <a:rPr lang="en-GB" sz="2000" dirty="0" err="1"/>
              <a:t>veya</a:t>
            </a:r>
            <a:r>
              <a:rPr lang="en-GB" sz="2000" dirty="0"/>
              <a:t> </a:t>
            </a:r>
            <a:r>
              <a:rPr lang="en-GB" sz="2000" dirty="0" err="1"/>
              <a:t>araştırma</a:t>
            </a:r>
            <a:r>
              <a:rPr lang="en-GB" sz="2000" dirty="0"/>
              <a:t> </a:t>
            </a:r>
            <a:r>
              <a:rPr lang="en-GB" sz="2000" dirty="0" err="1"/>
              <a:t>desteği</a:t>
            </a:r>
            <a:r>
              <a:rPr lang="en-GB" sz="2000" dirty="0"/>
              <a:t> </a:t>
            </a:r>
            <a:r>
              <a:rPr lang="en-GB" sz="2000" dirty="0" err="1"/>
              <a:t>veren</a:t>
            </a:r>
            <a:r>
              <a:rPr lang="en-GB" sz="2000" dirty="0"/>
              <a:t> </a:t>
            </a:r>
            <a:r>
              <a:rPr lang="en-GB" sz="2000" dirty="0" err="1"/>
              <a:t>kişi</a:t>
            </a:r>
            <a:r>
              <a:rPr lang="en-GB" sz="2000" dirty="0"/>
              <a:t> </a:t>
            </a:r>
            <a:r>
              <a:rPr lang="en-GB" sz="2000" dirty="0" err="1"/>
              <a:t>olarak</a:t>
            </a:r>
            <a:r>
              <a:rPr lang="en-GB" sz="2000" dirty="0"/>
              <a:t>, </a:t>
            </a:r>
            <a:r>
              <a:rPr lang="en-GB" sz="2000" dirty="0" err="1"/>
              <a:t>bir</a:t>
            </a:r>
            <a:r>
              <a:rPr lang="en-GB" sz="2000" dirty="0"/>
              <a:t> </a:t>
            </a:r>
            <a:r>
              <a:rPr lang="en-GB" sz="2000" dirty="0" err="1"/>
              <a:t>veri</a:t>
            </a:r>
            <a:r>
              <a:rPr lang="en-GB" sz="2000" dirty="0"/>
              <a:t> </a:t>
            </a:r>
            <a:r>
              <a:rPr lang="en-GB" sz="2000" dirty="0" err="1"/>
              <a:t>planı</a:t>
            </a:r>
            <a:r>
              <a:rPr lang="en-GB" sz="2000" dirty="0"/>
              <a:t> </a:t>
            </a:r>
            <a:r>
              <a:rPr lang="en-GB" sz="2000" dirty="0" err="1"/>
              <a:t>hazırlamak</a:t>
            </a:r>
            <a:r>
              <a:rPr lang="en-GB" sz="2000" dirty="0"/>
              <a:t> </a:t>
            </a:r>
            <a:r>
              <a:rPr lang="en-GB" sz="2000" dirty="0" err="1"/>
              <a:t>durumunda</a:t>
            </a:r>
            <a:r>
              <a:rPr lang="en-GB" sz="2000" dirty="0"/>
              <a:t> </a:t>
            </a:r>
            <a:r>
              <a:rPr lang="en-GB" sz="2000" dirty="0" err="1"/>
              <a:t>kaldığınızda</a:t>
            </a:r>
            <a:r>
              <a:rPr lang="en-GB" sz="2000" dirty="0"/>
              <a:t> </a:t>
            </a:r>
            <a:r>
              <a:rPr lang="en-GB" sz="2000" dirty="0" err="1"/>
              <a:t>karşılaşacağınızı</a:t>
            </a:r>
            <a:r>
              <a:rPr lang="en-GB" sz="2000" dirty="0"/>
              <a:t> </a:t>
            </a:r>
            <a:r>
              <a:rPr lang="en-GB" sz="2000" dirty="0" err="1"/>
              <a:t>düşündüğünüz</a:t>
            </a:r>
            <a:r>
              <a:rPr lang="en-GB" sz="2000" dirty="0"/>
              <a:t> </a:t>
            </a:r>
            <a:r>
              <a:rPr lang="en-GB" sz="2000" dirty="0" err="1"/>
              <a:t>zorlukları</a:t>
            </a:r>
            <a:r>
              <a:rPr lang="en-GB" sz="2000" dirty="0"/>
              <a:t> </a:t>
            </a:r>
            <a:r>
              <a:rPr lang="en-GB" sz="2000" dirty="0" err="1"/>
              <a:t>saptamak</a:t>
            </a:r>
            <a:r>
              <a:rPr lang="en-GB" sz="2000" dirty="0"/>
              <a:t>. </a:t>
            </a:r>
            <a:r>
              <a:rPr lang="en-GB" sz="2000" dirty="0" err="1"/>
              <a:t>Böylelikle</a:t>
            </a:r>
            <a:r>
              <a:rPr lang="en-GB" sz="2000" dirty="0"/>
              <a:t> </a:t>
            </a:r>
            <a:r>
              <a:rPr lang="en-GB" sz="2000" dirty="0" err="1"/>
              <a:t>yürürlükte</a:t>
            </a:r>
            <a:r>
              <a:rPr lang="en-GB" sz="2000" dirty="0"/>
              <a:t> </a:t>
            </a:r>
            <a:r>
              <a:rPr lang="en-GB" sz="2000" dirty="0" err="1"/>
              <a:t>olan</a:t>
            </a:r>
            <a:r>
              <a:rPr lang="en-GB" sz="2000" dirty="0"/>
              <a:t> </a:t>
            </a:r>
            <a:r>
              <a:rPr lang="en-GB" sz="2000" dirty="0" err="1"/>
              <a:t>ilgili</a:t>
            </a:r>
            <a:r>
              <a:rPr lang="en-GB" sz="2000" dirty="0"/>
              <a:t> </a:t>
            </a:r>
            <a:r>
              <a:rPr lang="en-GB" sz="2000" dirty="0" err="1"/>
              <a:t>politikaların</a:t>
            </a:r>
            <a:r>
              <a:rPr lang="en-GB" sz="2000" dirty="0"/>
              <a:t> </a:t>
            </a:r>
            <a:r>
              <a:rPr lang="en-GB" sz="2000" dirty="0" err="1"/>
              <a:t>uygulanması</a:t>
            </a:r>
            <a:r>
              <a:rPr lang="en-GB" sz="2000" dirty="0"/>
              <a:t> </a:t>
            </a:r>
            <a:r>
              <a:rPr lang="en-GB" sz="2000" dirty="0" err="1"/>
              <a:t>için</a:t>
            </a:r>
            <a:r>
              <a:rPr lang="en-GB" sz="2000" dirty="0"/>
              <a:t> </a:t>
            </a:r>
            <a:r>
              <a:rPr lang="en-GB" sz="2000" dirty="0" err="1"/>
              <a:t>geliştirilecek</a:t>
            </a:r>
            <a:r>
              <a:rPr lang="en-GB" sz="2000" dirty="0"/>
              <a:t> </a:t>
            </a:r>
            <a:r>
              <a:rPr lang="en-GB" sz="2000" dirty="0" err="1"/>
              <a:t>eğitim</a:t>
            </a:r>
            <a:r>
              <a:rPr lang="en-GB" sz="2000" dirty="0"/>
              <a:t> </a:t>
            </a:r>
            <a:r>
              <a:rPr lang="en-GB" sz="2000" dirty="0" err="1"/>
              <a:t>programları</a:t>
            </a:r>
            <a:r>
              <a:rPr lang="en-GB" sz="2000" dirty="0"/>
              <a:t> </a:t>
            </a:r>
            <a:r>
              <a:rPr lang="en-GB" sz="2000" dirty="0" err="1"/>
              <a:t>ve</a:t>
            </a:r>
            <a:r>
              <a:rPr lang="en-GB" sz="2000" dirty="0"/>
              <a:t> </a:t>
            </a:r>
            <a:r>
              <a:rPr lang="en-GB" sz="2000" dirty="0" err="1"/>
              <a:t>rehberlerde</a:t>
            </a:r>
            <a:r>
              <a:rPr lang="en-GB" sz="2000" dirty="0"/>
              <a:t> </a:t>
            </a:r>
            <a:r>
              <a:rPr lang="en-GB" sz="2000" dirty="0" err="1"/>
              <a:t>bu</a:t>
            </a:r>
            <a:r>
              <a:rPr lang="en-GB" sz="2000" dirty="0"/>
              <a:t> </a:t>
            </a:r>
            <a:r>
              <a:rPr lang="en-GB" sz="2000" dirty="0" err="1"/>
              <a:t>konuları</a:t>
            </a:r>
            <a:r>
              <a:rPr lang="en-GB" sz="2000" dirty="0"/>
              <a:t> </a:t>
            </a:r>
            <a:r>
              <a:rPr lang="en-GB" sz="2000" dirty="0" err="1"/>
              <a:t>kapsayarak</a:t>
            </a:r>
            <a:r>
              <a:rPr lang="en-GB" sz="2000" dirty="0"/>
              <a:t>, </a:t>
            </a:r>
            <a:r>
              <a:rPr lang="en-GB" sz="2000" dirty="0" err="1"/>
              <a:t>sizlere</a:t>
            </a:r>
            <a:r>
              <a:rPr lang="en-GB" sz="2000" dirty="0"/>
              <a:t> </a:t>
            </a:r>
            <a:r>
              <a:rPr lang="en-GB" sz="2000" dirty="0" err="1"/>
              <a:t>destek</a:t>
            </a:r>
            <a:r>
              <a:rPr lang="en-GB" sz="2000" dirty="0"/>
              <a:t> </a:t>
            </a:r>
            <a:r>
              <a:rPr lang="en-GB" sz="2000" dirty="0" err="1"/>
              <a:t>sağlamak</a:t>
            </a:r>
            <a:r>
              <a:rPr lang="en-GB" sz="2000" dirty="0"/>
              <a:t>.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>
            <a:spLocks noGrp="1"/>
          </p:cNvSpPr>
          <p:nvPr>
            <p:ph type="title"/>
          </p:nvPr>
        </p:nvSpPr>
        <p:spPr>
          <a:xfrm>
            <a:off x="753875" y="274650"/>
            <a:ext cx="8115600" cy="114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B0F0"/>
                </a:solidFill>
              </a:rPr>
              <a:t>Grup Çalışması | kategoriler</a:t>
            </a:r>
            <a:endParaRPr>
              <a:solidFill>
                <a:srgbClr val="00B0F0"/>
              </a:solidFill>
            </a:endParaRPr>
          </a:p>
        </p:txBody>
      </p:sp>
      <p:graphicFrame>
        <p:nvGraphicFramePr>
          <p:cNvPr id="103" name="Google Shape;103;p19"/>
          <p:cNvGraphicFramePr/>
          <p:nvPr/>
        </p:nvGraphicFramePr>
        <p:xfrm>
          <a:off x="418475" y="1590675"/>
          <a:ext cx="8325200" cy="4200025"/>
        </p:xfrm>
        <a:graphic>
          <a:graphicData uri="http://schemas.openxmlformats.org/drawingml/2006/table">
            <a:tbl>
              <a:tblPr>
                <a:noFill/>
                <a:tableStyleId>{700F3596-8D75-42D6-AE94-814F2841BF98}</a:tableStyleId>
              </a:tblPr>
              <a:tblGrid>
                <a:gridCol w="2081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1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1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000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2000" b="1">
                          <a:solidFill>
                            <a:schemeClr val="dk1"/>
                          </a:solidFill>
                        </a:rPr>
                        <a:t>Veri işleme, düzenleme ve tanımlama</a:t>
                      </a:r>
                      <a:endParaRPr sz="2000" b="1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/>
                    </a:p>
                  </a:txBody>
                  <a:tcPr marL="91425" marR="91425" marT="91425" marB="91425">
                    <a:lnL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2000" b="1">
                          <a:solidFill>
                            <a:schemeClr val="dk1"/>
                          </a:solidFill>
                        </a:rPr>
                        <a:t>Etik konular, telif hakkı ve entelektüel mülkiyet hakları</a:t>
                      </a:r>
                      <a:endParaRPr sz="2000" b="1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/>
                    </a:p>
                  </a:txBody>
                  <a:tcPr marL="91425" marR="91425" marT="91425" marB="91425">
                    <a:lnL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2000" b="1">
                          <a:solidFill>
                            <a:schemeClr val="dk1"/>
                          </a:solidFill>
                        </a:rPr>
                        <a:t>Veri paylaşımı, yayınlanması ve atıf</a:t>
                      </a:r>
                      <a:endParaRPr sz="2000" b="1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/>
                    </a:p>
                  </a:txBody>
                  <a:tcPr marL="91425" marR="91425" marT="91425" marB="91425">
                    <a:lnL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/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2000" b="1">
                          <a:solidFill>
                            <a:schemeClr val="dk1"/>
                          </a:solidFill>
                        </a:rPr>
                        <a:t>Politika, strateji geliştirme, kaynak yönetimi (bütçe, insan, altyapı)</a:t>
                      </a:r>
                      <a:endParaRPr sz="2000" b="1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/>
                    </a:p>
                  </a:txBody>
                  <a:tcPr marL="91425" marR="91425" marT="91425" marB="91425">
                    <a:lnL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A4C2F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4" name="Google Shape;104;p19"/>
          <p:cNvSpPr/>
          <p:nvPr/>
        </p:nvSpPr>
        <p:spPr>
          <a:xfrm>
            <a:off x="586875" y="4275775"/>
            <a:ext cx="1810800" cy="1358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9"/>
          <p:cNvSpPr/>
          <p:nvPr/>
        </p:nvSpPr>
        <p:spPr>
          <a:xfrm>
            <a:off x="2634025" y="4275775"/>
            <a:ext cx="1810800" cy="1358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9"/>
          <p:cNvSpPr/>
          <p:nvPr/>
        </p:nvSpPr>
        <p:spPr>
          <a:xfrm>
            <a:off x="4697943" y="4275775"/>
            <a:ext cx="1810800" cy="1358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9"/>
          <p:cNvSpPr/>
          <p:nvPr/>
        </p:nvSpPr>
        <p:spPr>
          <a:xfrm>
            <a:off x="6778628" y="4275775"/>
            <a:ext cx="1810800" cy="1358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8" name="Google Shape;10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7888" y="4383325"/>
            <a:ext cx="1428765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40225" y="4383325"/>
            <a:ext cx="1143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69650" y="4383323"/>
            <a:ext cx="1428744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33438" y="4383317"/>
            <a:ext cx="1428750" cy="1143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>
            <a:spLocks noGrp="1"/>
          </p:cNvSpPr>
          <p:nvPr>
            <p:ph type="title"/>
          </p:nvPr>
        </p:nvSpPr>
        <p:spPr>
          <a:xfrm>
            <a:off x="0" y="27465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endParaRPr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r>
              <a:rPr lang="en-GB" sz="3000" b="1">
                <a:solidFill>
                  <a:srgbClr val="000000"/>
                </a:solidFill>
              </a:rPr>
              <a:t>Dosyalarınızı nasıl organize ediyorsunuz?</a:t>
            </a:r>
            <a:endParaRPr sz="3000" b="1">
              <a:solidFill>
                <a:srgbClr val="000000"/>
              </a:solidFill>
            </a:endParaRPr>
          </a:p>
        </p:txBody>
      </p:sp>
      <p:pic>
        <p:nvPicPr>
          <p:cNvPr id="118" name="Google Shape;118;p20" descr="image0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9926" y="1443325"/>
            <a:ext cx="6424152" cy="361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0"/>
          <p:cNvSpPr txBox="1"/>
          <p:nvPr/>
        </p:nvSpPr>
        <p:spPr>
          <a:xfrm>
            <a:off x="1750406" y="159048"/>
            <a:ext cx="72159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000"/>
              <a:buFont typeface="Arial"/>
              <a:buNone/>
            </a:pPr>
            <a:r>
              <a:rPr lang="en-GB" sz="2000">
                <a:solidFill>
                  <a:srgbClr val="00A6D6"/>
                </a:solidFill>
              </a:rPr>
              <a:t>Veri işleme, düzenleme ve tanımlama</a:t>
            </a:r>
            <a:endParaRPr sz="2000">
              <a:solidFill>
                <a:srgbClr val="00A6D6"/>
              </a:solidFill>
            </a:endParaRPr>
          </a:p>
        </p:txBody>
      </p:sp>
      <p:cxnSp>
        <p:nvCxnSpPr>
          <p:cNvPr id="120" name="Google Shape;120;p20"/>
          <p:cNvCxnSpPr/>
          <p:nvPr/>
        </p:nvCxnSpPr>
        <p:spPr>
          <a:xfrm>
            <a:off x="964050" y="596900"/>
            <a:ext cx="7215900" cy="0"/>
          </a:xfrm>
          <a:prstGeom prst="straightConnector1">
            <a:avLst/>
          </a:prstGeom>
          <a:noFill/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1" name="Google Shape;121;p20"/>
          <p:cNvSpPr txBox="1"/>
          <p:nvPr/>
        </p:nvSpPr>
        <p:spPr>
          <a:xfrm>
            <a:off x="671925" y="5056900"/>
            <a:ext cx="7924500" cy="106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55600" algn="l" rtl="0">
              <a:spcBef>
                <a:spcPts val="40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Tutarlı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Kendiniz ve çalışma arkadaşlarınız için anlamlı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Dosyalarınızı kolayca bulmanızı sağlayacak şekilde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[Proje adı/kodu] &gt; [Deney adı/kodu] &gt; [Dosyanın türü/aracı] gibi</a:t>
            </a:r>
            <a:endParaRPr sz="2000"/>
          </a:p>
          <a:p>
            <a:pPr marL="45720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2000">
              <a:solidFill>
                <a:srgbClr val="FF0000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</a:endParaRPr>
          </a:p>
        </p:txBody>
      </p:sp>
      <p:sp>
        <p:nvSpPr>
          <p:cNvPr id="122" name="Google Shape;122;p20"/>
          <p:cNvSpPr/>
          <p:nvPr/>
        </p:nvSpPr>
        <p:spPr>
          <a:xfrm>
            <a:off x="-1" y="6359600"/>
            <a:ext cx="9100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4"/>
              </a:rPr>
              <a:t>https://acikveri.ulakbim.gov.tr/acik-veri-acik-bilim/bolum-3-veri-isleme/3-2-veri-kodlama/</a:t>
            </a: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1"/>
          <p:cNvSpPr txBox="1">
            <a:spLocks noGrp="1"/>
          </p:cNvSpPr>
          <p:nvPr>
            <p:ph type="title"/>
          </p:nvPr>
        </p:nvSpPr>
        <p:spPr>
          <a:xfrm>
            <a:off x="1018800" y="274639"/>
            <a:ext cx="7106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endParaRPr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r>
              <a:rPr lang="en-GB" sz="3000" b="1">
                <a:solidFill>
                  <a:srgbClr val="000000"/>
                </a:solidFill>
              </a:rPr>
              <a:t>Dosyaların isimlendirilmesi</a:t>
            </a:r>
            <a:endParaRPr sz="3000" b="1">
              <a:solidFill>
                <a:srgbClr val="000000"/>
              </a:solidFill>
            </a:endParaRPr>
          </a:p>
        </p:txBody>
      </p:sp>
      <p:sp>
        <p:nvSpPr>
          <p:cNvPr id="128" name="Google Shape;128;p21"/>
          <p:cNvSpPr txBox="1">
            <a:spLocks noGrp="1"/>
          </p:cNvSpPr>
          <p:nvPr>
            <p:ph type="body" idx="1"/>
          </p:nvPr>
        </p:nvSpPr>
        <p:spPr>
          <a:xfrm>
            <a:off x="299475" y="2872513"/>
            <a:ext cx="8545050" cy="2485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55600" algn="l" rtl="0">
              <a:spcBef>
                <a:spcPts val="32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 err="1" smtClean="0"/>
              <a:t>Tarih</a:t>
            </a:r>
            <a:r>
              <a:rPr lang="en-GB" sz="2000" dirty="0" smtClean="0"/>
              <a:t>: </a:t>
            </a:r>
            <a:r>
              <a:rPr lang="en-GB" sz="2000" dirty="0"/>
              <a:t>YYYYAAGG </a:t>
            </a:r>
            <a:endParaRPr sz="2000" dirty="0"/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 err="1"/>
              <a:t>Dosya</a:t>
            </a:r>
            <a:r>
              <a:rPr lang="en-GB" sz="2000" dirty="0"/>
              <a:t> </a:t>
            </a:r>
            <a:r>
              <a:rPr lang="en-GB" sz="2000" dirty="0" smtClean="0"/>
              <a:t>tipi</a:t>
            </a:r>
          </a:p>
          <a:p>
            <a:pPr lvl="0" indent="-355600">
              <a:spcBef>
                <a:spcPts val="0"/>
              </a:spcBef>
              <a:buSzPts val="2000"/>
            </a:pPr>
            <a:r>
              <a:rPr lang="en-GB" sz="20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Dosya</a:t>
            </a:r>
            <a:r>
              <a:rPr lang="en-GB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hakk</a:t>
            </a:r>
            <a:r>
              <a:rPr lang="en-GB" sz="2000" dirty="0" err="1"/>
              <a:t>ı</a:t>
            </a:r>
            <a:r>
              <a:rPr lang="en-GB" sz="20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nda</a:t>
            </a:r>
            <a:r>
              <a:rPr lang="en-GB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</a:t>
            </a:r>
            <a:r>
              <a:rPr lang="en-GB" sz="2000" dirty="0" err="1"/>
              <a:t>ı</a:t>
            </a:r>
            <a:r>
              <a:rPr lang="en-GB" sz="20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</a:t>
            </a:r>
            <a:r>
              <a:rPr lang="en-GB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bilgi</a:t>
            </a: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 err="1" smtClean="0"/>
              <a:t>Dosya</a:t>
            </a:r>
            <a:r>
              <a:rPr lang="en-GB" sz="2000" dirty="0" smtClean="0"/>
              <a:t> </a:t>
            </a:r>
            <a:r>
              <a:rPr lang="en-GB" sz="2000" dirty="0" err="1" smtClean="0"/>
              <a:t>sahibinin</a:t>
            </a:r>
            <a:r>
              <a:rPr lang="en-GB" sz="2000" dirty="0" smtClean="0"/>
              <a:t> </a:t>
            </a:r>
            <a:r>
              <a:rPr lang="en-GB" sz="2000" dirty="0" err="1"/>
              <a:t>ismi</a:t>
            </a:r>
            <a:r>
              <a:rPr lang="en-GB" sz="2000" dirty="0"/>
              <a:t> </a:t>
            </a:r>
            <a:r>
              <a:rPr lang="en-GB" sz="2000" dirty="0" err="1"/>
              <a:t>veya</a:t>
            </a:r>
            <a:r>
              <a:rPr lang="en-GB" sz="2000" dirty="0"/>
              <a:t> </a:t>
            </a:r>
            <a:r>
              <a:rPr lang="en-GB" sz="2000" dirty="0" err="1"/>
              <a:t>isminin</a:t>
            </a:r>
            <a:r>
              <a:rPr lang="en-GB" sz="2000" dirty="0"/>
              <a:t> </a:t>
            </a:r>
            <a:r>
              <a:rPr lang="en-GB" sz="2000" dirty="0" err="1"/>
              <a:t>kısaltması</a:t>
            </a:r>
            <a:endParaRPr sz="20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 err="1"/>
              <a:t>Dosyanın</a:t>
            </a:r>
            <a:r>
              <a:rPr lang="en-GB" sz="2000" dirty="0"/>
              <a:t> </a:t>
            </a:r>
            <a:r>
              <a:rPr lang="en-GB" sz="2000" dirty="0" err="1"/>
              <a:t>sürüm</a:t>
            </a:r>
            <a:r>
              <a:rPr lang="en-GB" sz="2000" dirty="0"/>
              <a:t> </a:t>
            </a:r>
            <a:r>
              <a:rPr lang="en-GB" sz="2000" dirty="0" err="1" smtClean="0"/>
              <a:t>numarası</a:t>
            </a:r>
            <a:endParaRPr lang="en-GB" sz="2000" dirty="0" smtClean="0"/>
          </a:p>
          <a:p>
            <a:pPr indent="-355600">
              <a:spcBef>
                <a:spcPts val="0"/>
              </a:spcBef>
              <a:buSzPts val="2000"/>
            </a:pPr>
            <a:r>
              <a:rPr lang="en-GB" sz="2000" dirty="0" smtClean="0"/>
              <a:t>20191119_Sunum_Veri_Yonetim_Plani_YT2</a:t>
            </a:r>
          </a:p>
          <a:p>
            <a:pPr marL="101600" indent="0">
              <a:spcBef>
                <a:spcPts val="0"/>
              </a:spcBef>
              <a:buSzPts val="2000"/>
              <a:buNone/>
            </a:pPr>
            <a:endParaRPr lang="en-GB" sz="2000" dirty="0" smtClean="0"/>
          </a:p>
          <a:p>
            <a:pPr lvl="0" indent="-355600">
              <a:spcBef>
                <a:spcPts val="0"/>
              </a:spcBef>
              <a:buSzPts val="2000"/>
            </a:pPr>
            <a:r>
              <a:rPr lang="en-GB" sz="2000" dirty="0" err="1" smtClean="0"/>
              <a:t>Dosya</a:t>
            </a:r>
            <a:r>
              <a:rPr lang="en-GB" sz="2000" dirty="0" smtClean="0"/>
              <a:t> </a:t>
            </a:r>
            <a:r>
              <a:rPr lang="en-GB" sz="2000" dirty="0" err="1" smtClean="0"/>
              <a:t>ismini</a:t>
            </a:r>
            <a:r>
              <a:rPr lang="en-GB" sz="2000" dirty="0" smtClean="0"/>
              <a:t> </a:t>
            </a:r>
            <a:r>
              <a:rPr lang="en-GB" sz="2000" dirty="0" err="1" smtClean="0"/>
              <a:t>uzun</a:t>
            </a:r>
            <a:r>
              <a:rPr lang="en-GB" sz="2000" dirty="0" smtClean="0"/>
              <a:t> </a:t>
            </a:r>
            <a:r>
              <a:rPr lang="en-GB" sz="2000" dirty="0" err="1" smtClean="0"/>
              <a:t>tutmamak</a:t>
            </a:r>
            <a:r>
              <a:rPr lang="en-GB" sz="2000" dirty="0" smtClean="0"/>
              <a:t>, </a:t>
            </a:r>
            <a:r>
              <a:rPr lang="en-GB" sz="2000" dirty="0" err="1"/>
              <a:t>ö</a:t>
            </a:r>
            <a:r>
              <a:rPr lang="en-GB" sz="2000" dirty="0" err="1" smtClean="0"/>
              <a:t>zel</a:t>
            </a:r>
            <a:r>
              <a:rPr lang="en-GB" sz="2000" dirty="0" smtClean="0"/>
              <a:t> </a:t>
            </a:r>
            <a:r>
              <a:rPr lang="en-GB" sz="2000" dirty="0" err="1" smtClean="0"/>
              <a:t>karakterler</a:t>
            </a:r>
            <a:r>
              <a:rPr lang="en-GB" sz="2000" dirty="0" smtClean="0"/>
              <a:t> </a:t>
            </a:r>
            <a:r>
              <a:rPr lang="en-GB" sz="2000" dirty="0" err="1" smtClean="0"/>
              <a:t>ve</a:t>
            </a:r>
            <a:r>
              <a:rPr lang="en-GB" sz="2000" dirty="0" smtClean="0"/>
              <a:t> </a:t>
            </a:r>
            <a:r>
              <a:rPr lang="en-GB" sz="2000" dirty="0" err="1" smtClean="0">
                <a:latin typeface="+mn-lt"/>
              </a:rPr>
              <a:t>bo</a:t>
            </a:r>
            <a:r>
              <a:rPr lang="en-GB" sz="2000" dirty="0" err="1">
                <a:latin typeface="+mn-lt"/>
                <a:ea typeface="Calibri"/>
                <a:cs typeface="Calibri"/>
                <a:sym typeface="Calibri"/>
              </a:rPr>
              <a:t>ş</a:t>
            </a:r>
            <a:r>
              <a:rPr lang="en-GB" sz="2000" dirty="0" err="1" smtClean="0">
                <a:latin typeface="+mn-lt"/>
              </a:rPr>
              <a:t>luk</a:t>
            </a:r>
            <a:r>
              <a:rPr lang="en-GB" sz="2000" dirty="0" smtClean="0"/>
              <a:t> </a:t>
            </a:r>
            <a:r>
              <a:rPr lang="en-GB" sz="2000" dirty="0" err="1" smtClean="0"/>
              <a:t>kullanmamak</a:t>
            </a:r>
            <a:endParaRPr lang="en-GB" sz="2000" dirty="0"/>
          </a:p>
          <a:p>
            <a:pPr marL="101600" lvl="0" indent="0" algn="l" rtl="0"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50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 err="1" smtClean="0"/>
              <a:t>Dosya</a:t>
            </a:r>
            <a:r>
              <a:rPr lang="en-GB" sz="2000" dirty="0" smtClean="0"/>
              <a:t> </a:t>
            </a:r>
            <a:r>
              <a:rPr lang="en-GB" sz="2000" dirty="0" err="1"/>
              <a:t>isimlendirilmesinin</a:t>
            </a:r>
            <a:r>
              <a:rPr lang="en-GB" sz="2000" dirty="0"/>
              <a:t> </a:t>
            </a:r>
            <a:r>
              <a:rPr lang="en-GB" sz="2000" dirty="0" err="1"/>
              <a:t>nasıl</a:t>
            </a:r>
            <a:r>
              <a:rPr lang="en-GB" sz="2000" dirty="0"/>
              <a:t> </a:t>
            </a:r>
            <a:r>
              <a:rPr lang="en-GB" sz="2000" dirty="0" err="1"/>
              <a:t>yapıldığı</a:t>
            </a:r>
            <a:r>
              <a:rPr lang="en-GB" sz="2000" dirty="0"/>
              <a:t> </a:t>
            </a:r>
            <a:r>
              <a:rPr lang="en-GB" sz="2000" dirty="0" err="1"/>
              <a:t>anlatan</a:t>
            </a:r>
            <a:r>
              <a:rPr lang="en-GB" sz="2000" dirty="0"/>
              <a:t> </a:t>
            </a:r>
            <a:r>
              <a:rPr lang="en-GB" sz="2000" dirty="0" err="1"/>
              <a:t>BeniOku</a:t>
            </a:r>
            <a:r>
              <a:rPr lang="en-GB" sz="2000" dirty="0"/>
              <a:t> </a:t>
            </a:r>
            <a:r>
              <a:rPr lang="en-GB" sz="2000" dirty="0" err="1"/>
              <a:t>dosyası</a:t>
            </a:r>
            <a:endParaRPr sz="2000" dirty="0"/>
          </a:p>
          <a:p>
            <a:pPr marL="342900" marR="0" lvl="0" indent="-241300" algn="l" rtl="0">
              <a:spcBef>
                <a:spcPts val="1600"/>
              </a:spcBef>
              <a:spcAft>
                <a:spcPts val="1600"/>
              </a:spcAft>
              <a:buClr>
                <a:srgbClr val="00A6D6"/>
              </a:buClr>
              <a:buSzPts val="1600"/>
              <a:buFont typeface="Arial"/>
              <a:buNone/>
            </a:pPr>
            <a:endParaRPr sz="20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1"/>
          <p:cNvSpPr/>
          <p:nvPr/>
        </p:nvSpPr>
        <p:spPr>
          <a:xfrm>
            <a:off x="-1" y="6359600"/>
            <a:ext cx="9100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https://acikveri.ulakbim.gov.tr/acik-veri-acik-bilim/bolum-3-veri-isleme/3-2-veri-kodlama/</a:t>
            </a: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21"/>
          <p:cNvSpPr txBox="1"/>
          <p:nvPr/>
        </p:nvSpPr>
        <p:spPr>
          <a:xfrm>
            <a:off x="1750406" y="159048"/>
            <a:ext cx="72159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000"/>
              <a:buFont typeface="Arial"/>
              <a:buNone/>
            </a:pPr>
            <a:r>
              <a:rPr lang="en-GB" sz="2000">
                <a:solidFill>
                  <a:srgbClr val="00A6D6"/>
                </a:solidFill>
              </a:rPr>
              <a:t>Veri işleme, düzenleme ve tanımlama</a:t>
            </a:r>
            <a:endParaRPr sz="2000">
              <a:solidFill>
                <a:srgbClr val="00A6D6"/>
              </a:solidFill>
            </a:endParaRPr>
          </a:p>
        </p:txBody>
      </p:sp>
      <p:cxnSp>
        <p:nvCxnSpPr>
          <p:cNvPr id="131" name="Google Shape;131;p21"/>
          <p:cNvCxnSpPr/>
          <p:nvPr/>
        </p:nvCxnSpPr>
        <p:spPr>
          <a:xfrm>
            <a:off x="964050" y="596900"/>
            <a:ext cx="7215900" cy="0"/>
          </a:xfrm>
          <a:prstGeom prst="straightConnector1">
            <a:avLst/>
          </a:prstGeom>
          <a:noFill/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32" name="Google Shape;132;p21"/>
          <p:cNvPicPr preferRelativeResize="0"/>
          <p:nvPr/>
        </p:nvPicPr>
        <p:blipFill rotWithShape="1">
          <a:blip r:embed="rId4">
            <a:alphaModFix/>
          </a:blip>
          <a:srcRect b="30182"/>
          <a:stretch/>
        </p:blipFill>
        <p:spPr>
          <a:xfrm>
            <a:off x="299475" y="1452289"/>
            <a:ext cx="8545050" cy="142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2"/>
          <p:cNvSpPr txBox="1">
            <a:spLocks noGrp="1"/>
          </p:cNvSpPr>
          <p:nvPr>
            <p:ph type="body" idx="1"/>
          </p:nvPr>
        </p:nvSpPr>
        <p:spPr>
          <a:xfrm>
            <a:off x="607200" y="1619675"/>
            <a:ext cx="7929600" cy="46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İnsan tarafından okunabilen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spcBef>
                <a:spcPts val="16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GB" sz="2400">
                <a:latin typeface="Calibri"/>
                <a:ea typeface="Calibri"/>
                <a:cs typeface="Calibri"/>
                <a:sym typeface="Calibri"/>
              </a:rPr>
              <a:t>BeniOku (ReadMe) dosyası: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–"/>
            </a:pP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Veri üretimi ve analizi esnasında kullanılan metodoloji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–"/>
            </a:pP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Veriyi tanımlayıcı bilgiler (parametreler, değişkenler, sütun başlıkları, kullanılan semboller…)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22"/>
          <p:cNvSpPr txBox="1"/>
          <p:nvPr/>
        </p:nvSpPr>
        <p:spPr>
          <a:xfrm>
            <a:off x="2539050" y="6206000"/>
            <a:ext cx="4065900" cy="5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https://data.research.cornell.edu/content/readme</a:t>
            </a: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22"/>
          <p:cNvSpPr txBox="1"/>
          <p:nvPr/>
        </p:nvSpPr>
        <p:spPr>
          <a:xfrm>
            <a:off x="1750406" y="159048"/>
            <a:ext cx="72159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000"/>
              <a:buFont typeface="Arial"/>
              <a:buNone/>
            </a:pPr>
            <a:r>
              <a:rPr lang="en-GB" sz="2000">
                <a:solidFill>
                  <a:srgbClr val="00A6D6"/>
                </a:solidFill>
              </a:rPr>
              <a:t>Veri işleme, düzenleme ve tanımlama</a:t>
            </a:r>
            <a:endParaRPr sz="2000">
              <a:solidFill>
                <a:srgbClr val="00A6D6"/>
              </a:solidFill>
            </a:endParaRPr>
          </a:p>
        </p:txBody>
      </p:sp>
      <p:cxnSp>
        <p:nvCxnSpPr>
          <p:cNvPr id="141" name="Google Shape;141;p22"/>
          <p:cNvCxnSpPr/>
          <p:nvPr/>
        </p:nvCxnSpPr>
        <p:spPr>
          <a:xfrm>
            <a:off x="964050" y="596900"/>
            <a:ext cx="7215900" cy="0"/>
          </a:xfrm>
          <a:prstGeom prst="straightConnector1">
            <a:avLst/>
          </a:prstGeom>
          <a:noFill/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2" name="Google Shape;142;p22"/>
          <p:cNvSpPr txBox="1">
            <a:spLocks noGrp="1"/>
          </p:cNvSpPr>
          <p:nvPr>
            <p:ph type="title"/>
          </p:nvPr>
        </p:nvSpPr>
        <p:spPr>
          <a:xfrm>
            <a:off x="1018800" y="274639"/>
            <a:ext cx="7106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endParaRPr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r>
              <a:rPr lang="en-GB" sz="3000" b="1">
                <a:solidFill>
                  <a:srgbClr val="000000"/>
                </a:solidFill>
              </a:rPr>
              <a:t>Verinin tanımlanması</a:t>
            </a:r>
            <a:endParaRPr sz="3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 txBox="1">
            <a:spLocks noGrp="1"/>
          </p:cNvSpPr>
          <p:nvPr>
            <p:ph type="body" idx="1"/>
          </p:nvPr>
        </p:nvSpPr>
        <p:spPr>
          <a:xfrm>
            <a:off x="607200" y="1619675"/>
            <a:ext cx="7929600" cy="46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Makine tarafından okunabilen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spcBef>
                <a:spcPts val="16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GB" sz="2400">
                <a:latin typeface="Calibri"/>
                <a:ea typeface="Calibri"/>
                <a:cs typeface="Calibri"/>
                <a:sym typeface="Calibri"/>
              </a:rPr>
              <a:t>Üst veri (metadata) (veri hakkında veri):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–"/>
            </a:pP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Tanımlayıcı bilgiler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–"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–"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–"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–"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–"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–"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–"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–"/>
            </a:pPr>
            <a:r>
              <a:rPr lang="en-GB" sz="2000">
                <a:latin typeface="Calibri"/>
                <a:ea typeface="Calibri"/>
                <a:cs typeface="Calibri"/>
                <a:sym typeface="Calibri"/>
              </a:rPr>
              <a:t>Genel konulu ve çalışılan konu alanı için üst veri standartları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9" name="Google Shape;14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913" y="3196024"/>
            <a:ext cx="8660174" cy="2546125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3"/>
          <p:cNvSpPr txBox="1"/>
          <p:nvPr/>
        </p:nvSpPr>
        <p:spPr>
          <a:xfrm>
            <a:off x="0" y="6206000"/>
            <a:ext cx="9144000" cy="5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u="sng">
                <a:solidFill>
                  <a:schemeClr val="hlink"/>
                </a:solidFill>
                <a:hlinkClick r:id="rId4"/>
              </a:rPr>
              <a:t>https://acikveri.ulakbim.gov.tr/acik-veri-acik-bilim/bolum-3-veri-isleme/3-5-verinin-tanimlanmasi/</a:t>
            </a: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3"/>
          <p:cNvSpPr txBox="1"/>
          <p:nvPr/>
        </p:nvSpPr>
        <p:spPr>
          <a:xfrm>
            <a:off x="1750406" y="159048"/>
            <a:ext cx="72159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2000"/>
              <a:buFont typeface="Arial"/>
              <a:buNone/>
            </a:pPr>
            <a:r>
              <a:rPr lang="en-GB" sz="2000">
                <a:solidFill>
                  <a:srgbClr val="00A6D6"/>
                </a:solidFill>
              </a:rPr>
              <a:t>Veri işleme, düzenleme ve tanımlama</a:t>
            </a:r>
            <a:endParaRPr sz="2000">
              <a:solidFill>
                <a:srgbClr val="00A6D6"/>
              </a:solidFill>
            </a:endParaRPr>
          </a:p>
        </p:txBody>
      </p:sp>
      <p:cxnSp>
        <p:nvCxnSpPr>
          <p:cNvPr id="152" name="Google Shape;152;p23"/>
          <p:cNvCxnSpPr/>
          <p:nvPr/>
        </p:nvCxnSpPr>
        <p:spPr>
          <a:xfrm>
            <a:off x="964050" y="596900"/>
            <a:ext cx="7215900" cy="0"/>
          </a:xfrm>
          <a:prstGeom prst="straightConnector1">
            <a:avLst/>
          </a:prstGeom>
          <a:noFill/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3" name="Google Shape;153;p23"/>
          <p:cNvSpPr txBox="1">
            <a:spLocks noGrp="1"/>
          </p:cNvSpPr>
          <p:nvPr>
            <p:ph type="title"/>
          </p:nvPr>
        </p:nvSpPr>
        <p:spPr>
          <a:xfrm>
            <a:off x="1018800" y="274639"/>
            <a:ext cx="7106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endParaRPr>
              <a:solidFill>
                <a:srgbClr val="00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A6D6"/>
              </a:buClr>
              <a:buSzPts val="3600"/>
              <a:buFont typeface="Arial"/>
              <a:buNone/>
            </a:pPr>
            <a:r>
              <a:rPr lang="en-GB" sz="3000" b="1">
                <a:solidFill>
                  <a:srgbClr val="000000"/>
                </a:solidFill>
              </a:rPr>
              <a:t>Verinin tanımlanması</a:t>
            </a:r>
            <a:endParaRPr sz="3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981</Words>
  <Application>Microsoft Office PowerPoint</Application>
  <PresentationFormat>On-screen Show (4:3)</PresentationFormat>
  <Paragraphs>218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Simple Light</vt:lpstr>
      <vt:lpstr>PowerPoint Presentation</vt:lpstr>
      <vt:lpstr>Program</vt:lpstr>
      <vt:lpstr>Veri Yönetim Planı</vt:lpstr>
      <vt:lpstr>Grup Çalışması | konu ve amaç</vt:lpstr>
      <vt:lpstr>Grup Çalışması | kategoriler</vt:lpstr>
      <vt:lpstr> Dosyalarınızı nasıl organize ediyorsunuz?</vt:lpstr>
      <vt:lpstr> Dosyaların isimlendirilmesi</vt:lpstr>
      <vt:lpstr> Verinin tanımlanması</vt:lpstr>
      <vt:lpstr> Verinin tanımlanması</vt:lpstr>
      <vt:lpstr> Kişisel bilgi içeren veriler</vt:lpstr>
      <vt:lpstr> Kişisel bilgi içeren verileri  saklama ve arşivleme</vt:lpstr>
      <vt:lpstr> Patent başvurularına ilişkin verileri  saklama ve arşivleme</vt:lpstr>
      <vt:lpstr>PowerPoint Presentation</vt:lpstr>
      <vt:lpstr> Veri arşivleri</vt:lpstr>
      <vt:lpstr> Veri arşivleri</vt:lpstr>
      <vt:lpstr> Veriler için Lisanslar</vt:lpstr>
      <vt:lpstr> Yazılımlar için Lisanslar</vt:lpstr>
      <vt:lpstr> Görev ve sorumluluklar </vt:lpstr>
      <vt:lpstr> Görev ve sorumlulukları tanımlamaya yönelik kurumsal politikalar </vt:lpstr>
      <vt:lpstr> Veri Yönetim Planını uygulayabilmek  için gerekli olan kaynaklar </vt:lpstr>
      <vt:lpstr>Grup Çalışması | uygulama</vt:lpstr>
      <vt:lpstr>Grup Çalışması | kategoriler</vt:lpstr>
      <vt:lpstr>Teşekkürler! Sorularınız var mı?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Veri Yönetim Planları</dc:title>
  <dc:creator>Yasemin Türkyilmaz-van der Velden - 3ME</dc:creator>
  <cp:lastModifiedBy>Yasemin Türkyilmaz-van der Velden - 3ME</cp:lastModifiedBy>
  <cp:revision>20</cp:revision>
  <dcterms:modified xsi:type="dcterms:W3CDTF">2019-11-25T15:58:19Z</dcterms:modified>
</cp:coreProperties>
</file>