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30275213" cy="42803763"/>
  <p:notesSz cx="7099300" cy="10234613"/>
  <p:defaultTextStyle>
    <a:defPPr>
      <a:defRPr lang="nl-NL"/>
    </a:defPPr>
    <a:lvl1pPr marL="0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1pPr>
    <a:lvl2pPr marL="1727987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2pPr>
    <a:lvl3pPr marL="3455975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3pPr>
    <a:lvl4pPr marL="5183962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4pPr>
    <a:lvl5pPr marL="6911950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5pPr>
    <a:lvl6pPr marL="8639937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6pPr>
    <a:lvl7pPr marL="10367924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7pPr>
    <a:lvl8pPr marL="12095912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8pPr>
    <a:lvl9pPr marL="13823899" algn="l" defTabSz="3455975" rtl="0" eaLnBrk="1" latinLnBrk="0" hangingPunct="1">
      <a:defRPr sz="680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2" userDrawn="1">
          <p15:clr>
            <a:srgbClr val="A4A3A4"/>
          </p15:clr>
        </p15:guide>
        <p15:guide id="2" pos="9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4C8"/>
    <a:srgbClr val="F1A4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97526" autoAdjust="0"/>
  </p:normalViewPr>
  <p:slideViewPr>
    <p:cSldViewPr snapToGrid="0" showGuides="1">
      <p:cViewPr>
        <p:scale>
          <a:sx n="25" d="100"/>
          <a:sy n="25" d="100"/>
        </p:scale>
        <p:origin x="1838" y="14"/>
      </p:cViewPr>
      <p:guideLst>
        <p:guide orient="horz" pos="13482"/>
        <p:guide pos="95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33EB71-E7F7-4A57-8070-A10AB4A98624}" type="doc">
      <dgm:prSet loTypeId="urn:microsoft.com/office/officeart/2009/3/layout/DescendingProcess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0A8DC9C8-7ECB-48C7-AAF2-E312C7A3CFFD}">
      <dgm:prSet phldrT="[Tekst]" custT="1"/>
      <dgm:spPr/>
      <dgm:t>
        <a:bodyPr/>
        <a:lstStyle/>
        <a:p>
          <a:r>
            <a:rPr lang="nl-NL" sz="4600" dirty="0"/>
            <a:t>Lay-out analysis</a:t>
          </a:r>
        </a:p>
        <a:p>
          <a:endParaRPr lang="nl-NL" sz="6500" dirty="0"/>
        </a:p>
      </dgm:t>
    </dgm:pt>
    <dgm:pt modelId="{EE17B900-E3C2-424F-9067-0A6324CA59D1}" type="parTrans" cxnId="{DEFC4D36-2470-4BCA-BD23-754DBB5148B6}">
      <dgm:prSet/>
      <dgm:spPr/>
      <dgm:t>
        <a:bodyPr/>
        <a:lstStyle/>
        <a:p>
          <a:endParaRPr lang="nl-NL"/>
        </a:p>
      </dgm:t>
    </dgm:pt>
    <dgm:pt modelId="{CA5788BF-7350-4110-8F2E-0F1FC67FC9BC}" type="sibTrans" cxnId="{DEFC4D36-2470-4BCA-BD23-754DBB5148B6}">
      <dgm:prSet/>
      <dgm:spPr/>
      <dgm:t>
        <a:bodyPr/>
        <a:lstStyle/>
        <a:p>
          <a:endParaRPr lang="nl-NL"/>
        </a:p>
      </dgm:t>
    </dgm:pt>
    <dgm:pt modelId="{2E6BCB42-60A9-469A-A3BC-75FF0D826565}">
      <dgm:prSet phldrT="[Tekst]" custT="1"/>
      <dgm:spPr/>
      <dgm:t>
        <a:bodyPr/>
        <a:lstStyle/>
        <a:p>
          <a:r>
            <a:rPr lang="nl-NL" sz="4600" dirty="0" err="1"/>
            <a:t>Handwritten</a:t>
          </a:r>
          <a:r>
            <a:rPr lang="nl-NL" sz="4600" dirty="0"/>
            <a:t> </a:t>
          </a:r>
          <a:r>
            <a:rPr lang="nl-NL" sz="4600" dirty="0" err="1"/>
            <a:t>Text</a:t>
          </a:r>
          <a:r>
            <a:rPr lang="nl-NL" sz="4600" dirty="0"/>
            <a:t> </a:t>
          </a:r>
          <a:r>
            <a:rPr lang="nl-NL" sz="4600" dirty="0" err="1"/>
            <a:t>Recognition-models</a:t>
          </a:r>
          <a:r>
            <a:rPr lang="nl-NL" sz="4600" dirty="0"/>
            <a:t> </a:t>
          </a:r>
        </a:p>
        <a:p>
          <a:r>
            <a:rPr lang="nl-NL" sz="4000" dirty="0"/>
            <a:t>- language (Dutch/French)</a:t>
          </a:r>
        </a:p>
        <a:p>
          <a:r>
            <a:rPr lang="nl-NL" sz="4000" dirty="0"/>
            <a:t>- font (roman/gothic/variations)</a:t>
          </a:r>
        </a:p>
        <a:p>
          <a:r>
            <a:rPr lang="nl-NL" sz="4000" dirty="0"/>
            <a:t>- character Error Rate &lt;5%</a:t>
          </a:r>
        </a:p>
      </dgm:t>
    </dgm:pt>
    <dgm:pt modelId="{B5BA5A2A-3E4E-4AFB-AA4E-86EAF4CAAF75}" type="parTrans" cxnId="{B8B90630-7196-4BBB-9A5A-8C43BDA4FB01}">
      <dgm:prSet/>
      <dgm:spPr/>
      <dgm:t>
        <a:bodyPr/>
        <a:lstStyle/>
        <a:p>
          <a:endParaRPr lang="nl-NL"/>
        </a:p>
      </dgm:t>
    </dgm:pt>
    <dgm:pt modelId="{C083EE5B-3D2A-4529-9A40-1BF8BC8F329A}" type="sibTrans" cxnId="{B8B90630-7196-4BBB-9A5A-8C43BDA4FB01}">
      <dgm:prSet/>
      <dgm:spPr/>
      <dgm:t>
        <a:bodyPr/>
        <a:lstStyle/>
        <a:p>
          <a:endParaRPr lang="nl-NL"/>
        </a:p>
      </dgm:t>
    </dgm:pt>
    <dgm:pt modelId="{F84D8364-E1CF-41E2-9A49-EC7AAD9D2973}">
      <dgm:prSet phldrT="[Tekst]"/>
      <dgm:spPr/>
      <dgm:t>
        <a:bodyPr/>
        <a:lstStyle/>
        <a:p>
          <a:endParaRPr lang="nl-NL" dirty="0"/>
        </a:p>
      </dgm:t>
    </dgm:pt>
    <dgm:pt modelId="{5B35BFA4-618E-4A4F-9E86-339167B09288}" type="parTrans" cxnId="{448A0A4B-21ED-4DDA-B136-3A31FD8B86DC}">
      <dgm:prSet/>
      <dgm:spPr/>
      <dgm:t>
        <a:bodyPr/>
        <a:lstStyle/>
        <a:p>
          <a:endParaRPr lang="nl-NL"/>
        </a:p>
      </dgm:t>
    </dgm:pt>
    <dgm:pt modelId="{46752462-8EB4-437E-BAAB-0421F1414281}" type="sibTrans" cxnId="{448A0A4B-21ED-4DDA-B136-3A31FD8B86DC}">
      <dgm:prSet/>
      <dgm:spPr/>
      <dgm:t>
        <a:bodyPr/>
        <a:lstStyle/>
        <a:p>
          <a:endParaRPr lang="nl-NL"/>
        </a:p>
      </dgm:t>
    </dgm:pt>
    <dgm:pt modelId="{FBDB4666-6620-49F6-ACF8-29DE902C494C}">
      <dgm:prSet phldrT="[Tekst]" custT="1"/>
      <dgm:spPr/>
      <dgm:t>
        <a:bodyPr/>
        <a:lstStyle/>
        <a:p>
          <a:pPr algn="l"/>
          <a:r>
            <a:rPr lang="en-GB" sz="4600" noProof="0" dirty="0"/>
            <a:t>Machine-learning categorisation </a:t>
          </a:r>
          <a:endParaRPr lang="en-GB" sz="4000" noProof="0" dirty="0"/>
        </a:p>
        <a:p>
          <a:pPr algn="l"/>
          <a:r>
            <a:rPr lang="en-GB" sz="4000" noProof="0" dirty="0"/>
            <a:t>- hierarchical categories created by the </a:t>
          </a:r>
          <a:br>
            <a:rPr lang="en-GB" sz="4000" noProof="0" dirty="0"/>
          </a:br>
          <a:r>
            <a:rPr lang="en-GB" sz="4000" noProof="0" dirty="0"/>
            <a:t>MPI </a:t>
          </a:r>
          <a:r>
            <a:rPr lang="en-GB" sz="4000" noProof="0" dirty="0" err="1"/>
            <a:t>für</a:t>
          </a:r>
          <a:r>
            <a:rPr lang="en-GB" sz="4000" noProof="0" dirty="0"/>
            <a:t> </a:t>
          </a:r>
          <a:r>
            <a:rPr lang="en-GB" sz="4000" noProof="0" dirty="0" err="1"/>
            <a:t>europäische</a:t>
          </a:r>
          <a:r>
            <a:rPr lang="en-GB" sz="4000" noProof="0" dirty="0"/>
            <a:t> </a:t>
          </a:r>
          <a:r>
            <a:rPr lang="en-GB" sz="4000" noProof="0" dirty="0" err="1"/>
            <a:t>Rechtsgeschichte</a:t>
          </a:r>
          <a:r>
            <a:rPr lang="en-GB" sz="4000" noProof="0" dirty="0"/>
            <a:t> </a:t>
          </a:r>
          <a:br>
            <a:rPr lang="en-GB" sz="4000" noProof="0" dirty="0"/>
          </a:br>
          <a:r>
            <a:rPr lang="en-GB" sz="4000" noProof="0" dirty="0"/>
            <a:t>(1800 in total)</a:t>
          </a:r>
        </a:p>
        <a:p>
          <a:pPr algn="l"/>
          <a:r>
            <a:rPr lang="en-GB" sz="4000" noProof="0" dirty="0"/>
            <a:t>- per individual law</a:t>
          </a:r>
        </a:p>
        <a:p>
          <a:pPr algn="l"/>
          <a:r>
            <a:rPr lang="en-GB" sz="4000" noProof="0" dirty="0"/>
            <a:t>- based on manually </a:t>
          </a:r>
          <a:r>
            <a:rPr lang="en-GB" sz="4000" noProof="0" dirty="0" smtClean="0"/>
            <a:t>labelled </a:t>
          </a:r>
          <a:r>
            <a:rPr lang="en-GB" sz="4000" noProof="0" dirty="0"/>
            <a:t>data</a:t>
          </a:r>
        </a:p>
      </dgm:t>
    </dgm:pt>
    <dgm:pt modelId="{6D8C768E-3C5F-4A81-8284-9ABFAF2900BD}" type="sibTrans" cxnId="{7F1155DA-1A88-447D-A4F9-54821DE84B12}">
      <dgm:prSet/>
      <dgm:spPr/>
      <dgm:t>
        <a:bodyPr/>
        <a:lstStyle/>
        <a:p>
          <a:endParaRPr lang="nl-NL"/>
        </a:p>
      </dgm:t>
    </dgm:pt>
    <dgm:pt modelId="{9719E3CE-31AF-4C84-8F0F-609BC2A156B4}" type="parTrans" cxnId="{7F1155DA-1A88-447D-A4F9-54821DE84B12}">
      <dgm:prSet/>
      <dgm:spPr/>
      <dgm:t>
        <a:bodyPr/>
        <a:lstStyle/>
        <a:p>
          <a:endParaRPr lang="nl-NL"/>
        </a:p>
      </dgm:t>
    </dgm:pt>
    <dgm:pt modelId="{4F0428DE-E0A0-49C3-A7E7-EA0B25C2EBAD}">
      <dgm:prSet phldrT="[Tekst]"/>
      <dgm:spPr/>
      <dgm:t>
        <a:bodyPr/>
        <a:lstStyle/>
        <a:p>
          <a:r>
            <a:rPr lang="nl-NL" dirty="0"/>
            <a:t> </a:t>
          </a:r>
        </a:p>
      </dgm:t>
    </dgm:pt>
    <dgm:pt modelId="{E307760E-13BD-4F56-A825-5B330F34F870}" type="sibTrans" cxnId="{84A11BBC-D08A-4A22-BB22-E291CA1820D4}">
      <dgm:prSet/>
      <dgm:spPr/>
      <dgm:t>
        <a:bodyPr/>
        <a:lstStyle/>
        <a:p>
          <a:endParaRPr lang="nl-NL"/>
        </a:p>
      </dgm:t>
    </dgm:pt>
    <dgm:pt modelId="{4AF27E4A-E13E-423D-827E-FAEE9417247B}" type="parTrans" cxnId="{84A11BBC-D08A-4A22-BB22-E291CA1820D4}">
      <dgm:prSet/>
      <dgm:spPr/>
      <dgm:t>
        <a:bodyPr/>
        <a:lstStyle/>
        <a:p>
          <a:endParaRPr lang="nl-NL"/>
        </a:p>
      </dgm:t>
    </dgm:pt>
    <dgm:pt modelId="{C92283BA-4B69-45A9-B79C-F31B8152169A}" type="pres">
      <dgm:prSet presAssocID="{0033EB71-E7F7-4A57-8070-A10AB4A98624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nl-NL"/>
        </a:p>
      </dgm:t>
    </dgm:pt>
    <dgm:pt modelId="{FBB03E6C-C25B-45F6-82A3-45D95EA1DCEA}" type="pres">
      <dgm:prSet presAssocID="{0033EB71-E7F7-4A57-8070-A10AB4A98624}" presName="arrowNode" presStyleLbl="node1" presStyleIdx="0" presStyleCnt="1" custAng="15364236" custScaleX="117288" custScaleY="120868" custLinFactNeighborX="-4890" custLinFactNeighborY="-2859"/>
      <dgm:spPr>
        <a:gradFill rotWithShape="0">
          <a:gsLst>
            <a:gs pos="0">
              <a:srgbClr val="1E64C8"/>
            </a:gs>
            <a:gs pos="94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</a:gradFill>
      </dgm:spPr>
    </dgm:pt>
    <dgm:pt modelId="{8632FDA6-28CD-4656-83C7-F944B58F7A48}" type="pres">
      <dgm:prSet presAssocID="{0A8DC9C8-7ECB-48C7-AAF2-E312C7A3CFFD}" presName="txNode1" presStyleLbl="revTx" presStyleIdx="0" presStyleCnt="5" custLinFactY="200000" custLinFactNeighborX="35976" custLinFactNeighborY="29639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D061250-79AF-4AA8-A574-A99F0C79531C}" type="pres">
      <dgm:prSet presAssocID="{2E6BCB42-60A9-469A-A3BC-75FF0D826565}" presName="txNode2" presStyleLbl="revTx" presStyleIdx="1" presStyleCnt="5" custLinFactY="100000" custLinFactNeighborX="-33282" custLinFactNeighborY="18629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C838787-A74E-49D7-89F0-924D3B6F4835}" type="pres">
      <dgm:prSet presAssocID="{C083EE5B-3D2A-4529-9A40-1BF8BC8F329A}" presName="dotNode2" presStyleCnt="0"/>
      <dgm:spPr/>
    </dgm:pt>
    <dgm:pt modelId="{9B17EF31-6EE1-407E-ABA2-E08B6E40FD7B}" type="pres">
      <dgm:prSet presAssocID="{C083EE5B-3D2A-4529-9A40-1BF8BC8F329A}" presName="dotRepeatNode" presStyleLbl="fgShp" presStyleIdx="0" presStyleCnt="3" custLinFactX="-500000" custLinFactY="1300000" custLinFactNeighborX="-503128" custLinFactNeighborY="1375042"/>
      <dgm:spPr/>
      <dgm:t>
        <a:bodyPr/>
        <a:lstStyle/>
        <a:p>
          <a:endParaRPr lang="nl-NL"/>
        </a:p>
      </dgm:t>
    </dgm:pt>
    <dgm:pt modelId="{E349AB22-49CA-4C3C-A134-F76CEA2415C0}" type="pres">
      <dgm:prSet presAssocID="{FBDB4666-6620-49F6-ACF8-29DE902C494C}" presName="txNode3" presStyleLbl="revTx" presStyleIdx="2" presStyleCnt="5" custScaleX="129430" custScaleY="139672" custLinFactX="5374" custLinFactNeighborX="100000" custLinFactNeighborY="56533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5F90C494-0591-4DB5-A375-7BFE9A5A4FC8}" type="pres">
      <dgm:prSet presAssocID="{6D8C768E-3C5F-4A81-8284-9ABFAF2900BD}" presName="dotNode3" presStyleCnt="0"/>
      <dgm:spPr/>
    </dgm:pt>
    <dgm:pt modelId="{88409C5C-D6BA-40FC-8B44-861A42D3DE5C}" type="pres">
      <dgm:prSet presAssocID="{6D8C768E-3C5F-4A81-8284-9ABFAF2900BD}" presName="dotRepeatNode" presStyleLbl="fgShp" presStyleIdx="1" presStyleCnt="3" custLinFactX="-400000" custLinFactNeighborX="-433732" custLinFactNeighborY="-25585"/>
      <dgm:spPr/>
      <dgm:t>
        <a:bodyPr/>
        <a:lstStyle/>
        <a:p>
          <a:endParaRPr lang="nl-NL"/>
        </a:p>
      </dgm:t>
    </dgm:pt>
    <dgm:pt modelId="{8DDE51F7-7E7B-433C-8B32-754E249D243D}" type="pres">
      <dgm:prSet presAssocID="{4F0428DE-E0A0-49C3-A7E7-EA0B25C2EBAD}" presName="txNode4" presStyleLbl="revTx" presStyleIdx="3" presStyleCnt="5" custLinFactX="-49343" custLinFactY="105079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B24C3E0-67F9-42D7-BD16-D76A9F114262}" type="pres">
      <dgm:prSet presAssocID="{E307760E-13BD-4F56-A825-5B330F34F870}" presName="dotNode4" presStyleCnt="0"/>
      <dgm:spPr/>
    </dgm:pt>
    <dgm:pt modelId="{290CB619-8304-48A9-A1A3-77B42A788F0F}" type="pres">
      <dgm:prSet presAssocID="{E307760E-13BD-4F56-A825-5B330F34F870}" presName="dotRepeatNode" presStyleLbl="fgShp" presStyleIdx="2" presStyleCnt="3" custLinFactX="-1000000" custLinFactY="300000" custLinFactNeighborX="-1023291" custLinFactNeighborY="304281"/>
      <dgm:spPr/>
      <dgm:t>
        <a:bodyPr/>
        <a:lstStyle/>
        <a:p>
          <a:endParaRPr lang="nl-NL"/>
        </a:p>
      </dgm:t>
    </dgm:pt>
    <dgm:pt modelId="{0B7C2273-39F7-49AE-A39E-25750994640F}" type="pres">
      <dgm:prSet presAssocID="{F84D8364-E1CF-41E2-9A49-EC7AAD9D2973}" presName="txNode5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0B4CCA3C-71CA-4258-9773-173C8202FD97}" type="presOf" srcId="{6D8C768E-3C5F-4A81-8284-9ABFAF2900BD}" destId="{88409C5C-D6BA-40FC-8B44-861A42D3DE5C}" srcOrd="0" destOrd="0" presId="urn:microsoft.com/office/officeart/2009/3/layout/DescendingProcess"/>
    <dgm:cxn modelId="{7F1155DA-1A88-447D-A4F9-54821DE84B12}" srcId="{0033EB71-E7F7-4A57-8070-A10AB4A98624}" destId="{FBDB4666-6620-49F6-ACF8-29DE902C494C}" srcOrd="2" destOrd="0" parTransId="{9719E3CE-31AF-4C84-8F0F-609BC2A156B4}" sibTransId="{6D8C768E-3C5F-4A81-8284-9ABFAF2900BD}"/>
    <dgm:cxn modelId="{A60D1BB1-A37F-42E4-892B-7FDD0F4FB1D0}" type="presOf" srcId="{4F0428DE-E0A0-49C3-A7E7-EA0B25C2EBAD}" destId="{8DDE51F7-7E7B-433C-8B32-754E249D243D}" srcOrd="0" destOrd="0" presId="urn:microsoft.com/office/officeart/2009/3/layout/DescendingProcess"/>
    <dgm:cxn modelId="{E7B7609B-C15D-453A-9F33-77F1345D2642}" type="presOf" srcId="{2E6BCB42-60A9-469A-A3BC-75FF0D826565}" destId="{2D061250-79AF-4AA8-A574-A99F0C79531C}" srcOrd="0" destOrd="0" presId="urn:microsoft.com/office/officeart/2009/3/layout/DescendingProcess"/>
    <dgm:cxn modelId="{70BDD411-9413-44AB-9E6D-0B621BB52E27}" type="presOf" srcId="{C083EE5B-3D2A-4529-9A40-1BF8BC8F329A}" destId="{9B17EF31-6EE1-407E-ABA2-E08B6E40FD7B}" srcOrd="0" destOrd="0" presId="urn:microsoft.com/office/officeart/2009/3/layout/DescendingProcess"/>
    <dgm:cxn modelId="{BC06E035-AFEF-498D-8456-9E69AD2DE636}" type="presOf" srcId="{FBDB4666-6620-49F6-ACF8-29DE902C494C}" destId="{E349AB22-49CA-4C3C-A134-F76CEA2415C0}" srcOrd="0" destOrd="0" presId="urn:microsoft.com/office/officeart/2009/3/layout/DescendingProcess"/>
    <dgm:cxn modelId="{448A0A4B-21ED-4DDA-B136-3A31FD8B86DC}" srcId="{0033EB71-E7F7-4A57-8070-A10AB4A98624}" destId="{F84D8364-E1CF-41E2-9A49-EC7AAD9D2973}" srcOrd="4" destOrd="0" parTransId="{5B35BFA4-618E-4A4F-9E86-339167B09288}" sibTransId="{46752462-8EB4-437E-BAAB-0421F1414281}"/>
    <dgm:cxn modelId="{84A11BBC-D08A-4A22-BB22-E291CA1820D4}" srcId="{0033EB71-E7F7-4A57-8070-A10AB4A98624}" destId="{4F0428DE-E0A0-49C3-A7E7-EA0B25C2EBAD}" srcOrd="3" destOrd="0" parTransId="{4AF27E4A-E13E-423D-827E-FAEE9417247B}" sibTransId="{E307760E-13BD-4F56-A825-5B330F34F870}"/>
    <dgm:cxn modelId="{21E734F2-E83C-4593-BB40-B1F4571DA3FF}" type="presOf" srcId="{E307760E-13BD-4F56-A825-5B330F34F870}" destId="{290CB619-8304-48A9-A1A3-77B42A788F0F}" srcOrd="0" destOrd="0" presId="urn:microsoft.com/office/officeart/2009/3/layout/DescendingProcess"/>
    <dgm:cxn modelId="{55A1513C-CCC5-4D89-ACAC-FACE37A35936}" type="presOf" srcId="{0033EB71-E7F7-4A57-8070-A10AB4A98624}" destId="{C92283BA-4B69-45A9-B79C-F31B8152169A}" srcOrd="0" destOrd="0" presId="urn:microsoft.com/office/officeart/2009/3/layout/DescendingProcess"/>
    <dgm:cxn modelId="{B8B90630-7196-4BBB-9A5A-8C43BDA4FB01}" srcId="{0033EB71-E7F7-4A57-8070-A10AB4A98624}" destId="{2E6BCB42-60A9-469A-A3BC-75FF0D826565}" srcOrd="1" destOrd="0" parTransId="{B5BA5A2A-3E4E-4AFB-AA4E-86EAF4CAAF75}" sibTransId="{C083EE5B-3D2A-4529-9A40-1BF8BC8F329A}"/>
    <dgm:cxn modelId="{DEFC4D36-2470-4BCA-BD23-754DBB5148B6}" srcId="{0033EB71-E7F7-4A57-8070-A10AB4A98624}" destId="{0A8DC9C8-7ECB-48C7-AAF2-E312C7A3CFFD}" srcOrd="0" destOrd="0" parTransId="{EE17B900-E3C2-424F-9067-0A6324CA59D1}" sibTransId="{CA5788BF-7350-4110-8F2E-0F1FC67FC9BC}"/>
    <dgm:cxn modelId="{8E99CCC1-B6CC-4DF9-A23E-EF7333E5F9FC}" type="presOf" srcId="{F84D8364-E1CF-41E2-9A49-EC7AAD9D2973}" destId="{0B7C2273-39F7-49AE-A39E-25750994640F}" srcOrd="0" destOrd="0" presId="urn:microsoft.com/office/officeart/2009/3/layout/DescendingProcess"/>
    <dgm:cxn modelId="{C270D697-ECA5-464A-A2E6-E488FC984FAB}" type="presOf" srcId="{0A8DC9C8-7ECB-48C7-AAF2-E312C7A3CFFD}" destId="{8632FDA6-28CD-4656-83C7-F944B58F7A48}" srcOrd="0" destOrd="0" presId="urn:microsoft.com/office/officeart/2009/3/layout/DescendingProcess"/>
    <dgm:cxn modelId="{C68FC611-A440-43DD-B48B-6415BC6A4DAE}" type="presParOf" srcId="{C92283BA-4B69-45A9-B79C-F31B8152169A}" destId="{FBB03E6C-C25B-45F6-82A3-45D95EA1DCEA}" srcOrd="0" destOrd="0" presId="urn:microsoft.com/office/officeart/2009/3/layout/DescendingProcess"/>
    <dgm:cxn modelId="{6EB437A6-470E-4F5C-8061-EAF12E8BD540}" type="presParOf" srcId="{C92283BA-4B69-45A9-B79C-F31B8152169A}" destId="{8632FDA6-28CD-4656-83C7-F944B58F7A48}" srcOrd="1" destOrd="0" presId="urn:microsoft.com/office/officeart/2009/3/layout/DescendingProcess"/>
    <dgm:cxn modelId="{999C9A3B-7D99-4E96-B408-75EDBDBB6F78}" type="presParOf" srcId="{C92283BA-4B69-45A9-B79C-F31B8152169A}" destId="{2D061250-79AF-4AA8-A574-A99F0C79531C}" srcOrd="2" destOrd="0" presId="urn:microsoft.com/office/officeart/2009/3/layout/DescendingProcess"/>
    <dgm:cxn modelId="{33723285-3013-4B91-B59C-FD9CC2F1838E}" type="presParOf" srcId="{C92283BA-4B69-45A9-B79C-F31B8152169A}" destId="{2C838787-A74E-49D7-89F0-924D3B6F4835}" srcOrd="3" destOrd="0" presId="urn:microsoft.com/office/officeart/2009/3/layout/DescendingProcess"/>
    <dgm:cxn modelId="{56963FA0-6F28-41F9-B6F0-D3E1E57C1565}" type="presParOf" srcId="{2C838787-A74E-49D7-89F0-924D3B6F4835}" destId="{9B17EF31-6EE1-407E-ABA2-E08B6E40FD7B}" srcOrd="0" destOrd="0" presId="urn:microsoft.com/office/officeart/2009/3/layout/DescendingProcess"/>
    <dgm:cxn modelId="{3A403D20-4DDF-43FD-9DB8-E2893C382DD2}" type="presParOf" srcId="{C92283BA-4B69-45A9-B79C-F31B8152169A}" destId="{E349AB22-49CA-4C3C-A134-F76CEA2415C0}" srcOrd="4" destOrd="0" presId="urn:microsoft.com/office/officeart/2009/3/layout/DescendingProcess"/>
    <dgm:cxn modelId="{9F33D961-BCDB-43DE-BC41-6FF8BB2FDE9B}" type="presParOf" srcId="{C92283BA-4B69-45A9-B79C-F31B8152169A}" destId="{5F90C494-0591-4DB5-A375-7BFE9A5A4FC8}" srcOrd="5" destOrd="0" presId="urn:microsoft.com/office/officeart/2009/3/layout/DescendingProcess"/>
    <dgm:cxn modelId="{915DF5D0-34ED-4759-B6FD-EE3EF36C2252}" type="presParOf" srcId="{5F90C494-0591-4DB5-A375-7BFE9A5A4FC8}" destId="{88409C5C-D6BA-40FC-8B44-861A42D3DE5C}" srcOrd="0" destOrd="0" presId="urn:microsoft.com/office/officeart/2009/3/layout/DescendingProcess"/>
    <dgm:cxn modelId="{F7F89117-D69D-4F0F-94FD-EA8854387578}" type="presParOf" srcId="{C92283BA-4B69-45A9-B79C-F31B8152169A}" destId="{8DDE51F7-7E7B-433C-8B32-754E249D243D}" srcOrd="6" destOrd="0" presId="urn:microsoft.com/office/officeart/2009/3/layout/DescendingProcess"/>
    <dgm:cxn modelId="{E3CED02C-D5E8-4D5C-9661-631A840C1584}" type="presParOf" srcId="{C92283BA-4B69-45A9-B79C-F31B8152169A}" destId="{9B24C3E0-67F9-42D7-BD16-D76A9F114262}" srcOrd="7" destOrd="0" presId="urn:microsoft.com/office/officeart/2009/3/layout/DescendingProcess"/>
    <dgm:cxn modelId="{3B679F7A-FFE8-4724-A118-BC5F5CFBFFBD}" type="presParOf" srcId="{9B24C3E0-67F9-42D7-BD16-D76A9F114262}" destId="{290CB619-8304-48A9-A1A3-77B42A788F0F}" srcOrd="0" destOrd="0" presId="urn:microsoft.com/office/officeart/2009/3/layout/DescendingProcess"/>
    <dgm:cxn modelId="{C8C9C01C-8F38-46C2-9C31-495EF6F826BE}" type="presParOf" srcId="{C92283BA-4B69-45A9-B79C-F31B8152169A}" destId="{0B7C2273-39F7-49AE-A39E-25750994640F}" srcOrd="8" destOrd="0" presId="urn:microsoft.com/office/officeart/2009/3/layout/DescendingProcess"/>
  </dgm:cxnLst>
  <dgm:bg>
    <a:effectLst/>
  </dgm:bg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03E6C-C25B-45F6-82A3-45D95EA1DCEA}">
      <dsp:nvSpPr>
        <dsp:cNvPr id="0" name=""/>
        <dsp:cNvSpPr/>
      </dsp:nvSpPr>
      <dsp:spPr>
        <a:xfrm rot="19760610">
          <a:off x="-820161" y="5134773"/>
          <a:ext cx="20171759" cy="13282177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rgbClr val="1E64C8"/>
            </a:gs>
            <a:gs pos="94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B17EF31-6EE1-407E-ABA2-E08B6E40FD7B}">
      <dsp:nvSpPr>
        <dsp:cNvPr id="0" name=""/>
        <dsp:cNvSpPr/>
      </dsp:nvSpPr>
      <dsp:spPr>
        <a:xfrm>
          <a:off x="3778766" y="19202140"/>
          <a:ext cx="417376" cy="417376"/>
        </a:xfrm>
        <a:prstGeom prst="ellipse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88409C5C-D6BA-40FC-8B44-861A42D3DE5C}">
      <dsp:nvSpPr>
        <dsp:cNvPr id="0" name=""/>
        <dsp:cNvSpPr/>
      </dsp:nvSpPr>
      <dsp:spPr>
        <a:xfrm>
          <a:off x="7343662" y="10235512"/>
          <a:ext cx="417376" cy="417376"/>
        </a:xfrm>
        <a:prstGeom prst="ellipse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290CB619-8304-48A9-A1A3-77B42A788F0F}">
      <dsp:nvSpPr>
        <dsp:cNvPr id="0" name=""/>
        <dsp:cNvSpPr/>
      </dsp:nvSpPr>
      <dsp:spPr>
        <a:xfrm>
          <a:off x="4520556" y="15560134"/>
          <a:ext cx="417376" cy="417376"/>
        </a:xfrm>
        <a:prstGeom prst="ellipse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8632FDA6-28CD-4656-83C7-F944B58F7A48}">
      <dsp:nvSpPr>
        <dsp:cNvPr id="0" name=""/>
        <dsp:cNvSpPr/>
      </dsp:nvSpPr>
      <dsp:spPr>
        <a:xfrm>
          <a:off x="3469644" y="17928279"/>
          <a:ext cx="7792295" cy="3063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b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600" kern="1200" dirty="0"/>
            <a:t>Lay-out analysis</a:t>
          </a:r>
        </a:p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6500" kern="1200" dirty="0"/>
        </a:p>
      </dsp:txBody>
      <dsp:txXfrm>
        <a:off x="3469644" y="17928279"/>
        <a:ext cx="7792295" cy="3063310"/>
      </dsp:txXfrm>
    </dsp:sp>
    <dsp:sp modelId="{2D061250-79AF-4AA8-A574-A99F0C79531C}">
      <dsp:nvSpPr>
        <dsp:cNvPr id="0" name=""/>
        <dsp:cNvSpPr/>
      </dsp:nvSpPr>
      <dsp:spPr>
        <a:xfrm>
          <a:off x="6568998" y="15484232"/>
          <a:ext cx="11372539" cy="3063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600" kern="1200" dirty="0" err="1"/>
            <a:t>Handwritten</a:t>
          </a:r>
          <a:r>
            <a:rPr lang="nl-NL" sz="4600" kern="1200" dirty="0"/>
            <a:t> </a:t>
          </a:r>
          <a:r>
            <a:rPr lang="nl-NL" sz="4600" kern="1200" dirty="0" err="1"/>
            <a:t>Text</a:t>
          </a:r>
          <a:r>
            <a:rPr lang="nl-NL" sz="4600" kern="1200" dirty="0"/>
            <a:t> </a:t>
          </a:r>
          <a:r>
            <a:rPr lang="nl-NL" sz="4600" kern="1200" dirty="0" err="1"/>
            <a:t>Recognition-models</a:t>
          </a:r>
          <a:r>
            <a:rPr lang="nl-NL" sz="4600" kern="1200" dirty="0"/>
            <a:t> </a:t>
          </a:r>
        </a:p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/>
            <a:t>- language (Dutch/French)</a:t>
          </a:r>
        </a:p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/>
            <a:t>- font (roman/gothic/variations)</a:t>
          </a:r>
        </a:p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000" kern="1200" dirty="0"/>
            <a:t>- character Error Rate &lt;5%</a:t>
          </a:r>
        </a:p>
      </dsp:txBody>
      <dsp:txXfrm>
        <a:off x="6568998" y="15484232"/>
        <a:ext cx="11372539" cy="3063310"/>
      </dsp:txXfrm>
    </dsp:sp>
    <dsp:sp modelId="{E349AB22-49CA-4C3C-A134-F76CEA2415C0}">
      <dsp:nvSpPr>
        <dsp:cNvPr id="0" name=""/>
        <dsp:cNvSpPr/>
      </dsp:nvSpPr>
      <dsp:spPr>
        <a:xfrm>
          <a:off x="8876286" y="10143473"/>
          <a:ext cx="11721065" cy="4278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600" kern="1200" noProof="0" dirty="0"/>
            <a:t>Machine-learning categorisation </a:t>
          </a:r>
          <a:endParaRPr lang="en-GB" sz="4000" kern="1200" noProof="0" dirty="0"/>
        </a:p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 noProof="0" dirty="0"/>
            <a:t>- hierarchical categories created by the </a:t>
          </a:r>
          <a:br>
            <a:rPr lang="en-GB" sz="4000" kern="1200" noProof="0" dirty="0"/>
          </a:br>
          <a:r>
            <a:rPr lang="en-GB" sz="4000" kern="1200" noProof="0" dirty="0"/>
            <a:t>MPI </a:t>
          </a:r>
          <a:r>
            <a:rPr lang="en-GB" sz="4000" kern="1200" noProof="0" dirty="0" err="1"/>
            <a:t>für</a:t>
          </a:r>
          <a:r>
            <a:rPr lang="en-GB" sz="4000" kern="1200" noProof="0" dirty="0"/>
            <a:t> </a:t>
          </a:r>
          <a:r>
            <a:rPr lang="en-GB" sz="4000" kern="1200" noProof="0" dirty="0" err="1"/>
            <a:t>europäische</a:t>
          </a:r>
          <a:r>
            <a:rPr lang="en-GB" sz="4000" kern="1200" noProof="0" dirty="0"/>
            <a:t> </a:t>
          </a:r>
          <a:r>
            <a:rPr lang="en-GB" sz="4000" kern="1200" noProof="0" dirty="0" err="1"/>
            <a:t>Rechtsgeschichte</a:t>
          </a:r>
          <a:r>
            <a:rPr lang="en-GB" sz="4000" kern="1200" noProof="0" dirty="0"/>
            <a:t> </a:t>
          </a:r>
          <a:br>
            <a:rPr lang="en-GB" sz="4000" kern="1200" noProof="0" dirty="0"/>
          </a:br>
          <a:r>
            <a:rPr lang="en-GB" sz="4000" kern="1200" noProof="0" dirty="0"/>
            <a:t>(1800 in total)</a:t>
          </a:r>
        </a:p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 noProof="0" dirty="0"/>
            <a:t>- per individual law</a:t>
          </a:r>
        </a:p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000" kern="1200" noProof="0" dirty="0"/>
            <a:t>- based on manually </a:t>
          </a:r>
          <a:r>
            <a:rPr lang="en-GB" sz="4000" kern="1200" noProof="0" dirty="0" smtClean="0"/>
            <a:t>labelled </a:t>
          </a:r>
          <a:r>
            <a:rPr lang="en-GB" sz="4000" kern="1200" noProof="0" dirty="0"/>
            <a:t>data</a:t>
          </a:r>
        </a:p>
      </dsp:txBody>
      <dsp:txXfrm>
        <a:off x="8876286" y="10143473"/>
        <a:ext cx="11721065" cy="4278586"/>
      </dsp:txXfrm>
    </dsp:sp>
    <dsp:sp modelId="{8DDE51F7-7E7B-433C-8B32-754E249D243D}">
      <dsp:nvSpPr>
        <dsp:cNvPr id="0" name=""/>
        <dsp:cNvSpPr/>
      </dsp:nvSpPr>
      <dsp:spPr>
        <a:xfrm>
          <a:off x="4397494" y="21060559"/>
          <a:ext cx="6949885" cy="3063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6500" kern="1200" dirty="0"/>
            <a:t> </a:t>
          </a:r>
        </a:p>
      </dsp:txBody>
      <dsp:txXfrm>
        <a:off x="4397494" y="21060559"/>
        <a:ext cx="6949885" cy="3063310"/>
      </dsp:txXfrm>
    </dsp:sp>
    <dsp:sp modelId="{0B7C2273-39F7-49AE-A39E-25750994640F}">
      <dsp:nvSpPr>
        <dsp:cNvPr id="0" name=""/>
        <dsp:cNvSpPr/>
      </dsp:nvSpPr>
      <dsp:spPr>
        <a:xfrm>
          <a:off x="11196417" y="18804692"/>
          <a:ext cx="10530129" cy="30633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t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6500" kern="1200" dirty="0"/>
        </a:p>
      </dsp:txBody>
      <dsp:txXfrm>
        <a:off x="11196417" y="18804692"/>
        <a:ext cx="10530129" cy="3063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- 1 facul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79600" y="5163528"/>
            <a:ext cx="27919313" cy="2713264"/>
          </a:xfrm>
        </p:spPr>
        <p:txBody>
          <a:bodyPr anchor="t" anchorCtr="0">
            <a:normAutofit/>
          </a:bodyPr>
          <a:lstStyle>
            <a:lvl1pPr algn="l">
              <a:lnSpc>
                <a:spcPts val="10490"/>
              </a:lnSpc>
              <a:defRPr sz="10000" u="sng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</a:defRPr>
            </a:lvl1pPr>
          </a:lstStyle>
          <a:p>
            <a:r>
              <a:rPr lang="en-GB" noProof="0"/>
              <a:t>click to add title </a:t>
            </a:r>
            <a:r>
              <a:rPr lang="en-GB" noProof="0" dirty="0"/>
              <a:t>(max. </a:t>
            </a:r>
            <a:r>
              <a:rPr lang="en-GB" noProof="0"/>
              <a:t>2 lines</a:t>
            </a:r>
            <a:r>
              <a:rPr lang="en-GB" noProof="0" dirty="0"/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79600" y="2602700"/>
            <a:ext cx="27919313" cy="1023150"/>
          </a:xfrm>
          <a:prstGeom prst="rect">
            <a:avLst/>
          </a:prstGeom>
        </p:spPr>
        <p:txBody>
          <a:bodyPr numCol="1" anchor="b" anchorCtr="0">
            <a:normAutofit/>
          </a:bodyPr>
          <a:lstStyle>
            <a:lvl1pPr marL="0" indent="0" algn="l">
              <a:lnSpc>
                <a:spcPts val="5960"/>
              </a:lnSpc>
              <a:buNone/>
              <a:defRPr sz="5000" b="0" u="none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UGent Panno Text Medium" panose="02000606040000040003" pitchFamily="2" charset="0"/>
              </a:defRPr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GB" noProof="0"/>
              <a:t>click to add research group</a:t>
            </a:r>
            <a:endParaRPr lang="en-GB" noProof="0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3" hasCustomPrompt="1"/>
          </p:nvPr>
        </p:nvSpPr>
        <p:spPr>
          <a:xfrm>
            <a:off x="1479600" y="3836305"/>
            <a:ext cx="27919313" cy="1165508"/>
          </a:xfrm>
          <a:prstGeom prst="rect">
            <a:avLst/>
          </a:prstGeom>
        </p:spPr>
        <p:txBody>
          <a:bodyPr numCol="1">
            <a:normAutofit/>
          </a:bodyPr>
          <a:lstStyle>
            <a:lvl1pPr marL="0" indent="0">
              <a:lnSpc>
                <a:spcPts val="4470"/>
              </a:lnSpc>
              <a:buNone/>
              <a:defRPr sz="5000">
                <a:solidFill>
                  <a:schemeClr val="tx1"/>
                </a:solidFill>
                <a:latin typeface="UGent Panno Text SemiBold" panose="02000706040000040003" pitchFamily="2" charset="0"/>
              </a:defRPr>
            </a:lvl1pPr>
          </a:lstStyle>
          <a:p>
            <a:pPr lvl="0"/>
            <a:r>
              <a:rPr lang="en-GB" noProof="0"/>
              <a:t>Click to add authors</a:t>
            </a:r>
            <a:endParaRPr lang="en-GB" noProof="0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5" hasCustomPrompt="1"/>
          </p:nvPr>
        </p:nvSpPr>
        <p:spPr>
          <a:xfrm>
            <a:off x="1511300" y="8553600"/>
            <a:ext cx="27887613" cy="30427200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 baseline="0"/>
            </a:lvl5pPr>
          </a:lstStyle>
          <a:p>
            <a:pPr lvl="0"/>
            <a:r>
              <a:rPr lang="en-GB" noProof="0"/>
              <a:t>Click to edit Master text styles</a:t>
            </a:r>
            <a:endParaRPr lang="en-GB" noProof="0" dirty="0"/>
          </a:p>
          <a:p>
            <a:pPr lvl="1"/>
            <a:r>
              <a:rPr lang="en-GB" noProof="0"/>
              <a:t>Second level</a:t>
            </a:r>
            <a:endParaRPr lang="en-GB" noProof="0" dirty="0"/>
          </a:p>
          <a:p>
            <a:pPr lvl="2"/>
            <a:r>
              <a:rPr lang="en-GB" noProof="0"/>
              <a:t>Third level</a:t>
            </a:r>
            <a:endParaRPr lang="en-GB" noProof="0" dirty="0"/>
          </a:p>
          <a:p>
            <a:pPr lvl="3"/>
            <a:r>
              <a:rPr lang="en-GB" noProof="0"/>
              <a:t>Fourth level</a:t>
            </a:r>
            <a:endParaRPr lang="en-GB" noProof="0" dirty="0"/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6" hasCustomPrompt="1"/>
          </p:nvPr>
        </p:nvSpPr>
        <p:spPr>
          <a:xfrm>
            <a:off x="20793075" y="34509075"/>
            <a:ext cx="8348925" cy="4190925"/>
          </a:xfrm>
          <a:prstGeom prst="rect">
            <a:avLst/>
          </a:prstGeom>
          <a:solidFill>
            <a:srgbClr val="1E64C8"/>
          </a:solidFill>
        </p:spPr>
        <p:txBody>
          <a:bodyPr tIns="46800" bIns="46800" numCol="1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tabLst>
                <a:tab pos="812800" algn="l"/>
              </a:tabLst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/>
              <a:t>Klik</a:t>
            </a:r>
            <a:r>
              <a:rPr lang="en-GB" noProof="0" dirty="0"/>
              <a:t> om contact en e-mail in </a:t>
            </a:r>
            <a:r>
              <a:rPr lang="en-GB" noProof="0" dirty="0" err="1"/>
              <a:t>te</a:t>
            </a:r>
            <a:r>
              <a:rPr lang="en-GB" noProof="0" dirty="0"/>
              <a:t> </a:t>
            </a:r>
            <a:r>
              <a:rPr lang="en-GB" noProof="0" dirty="0" err="1"/>
              <a:t>voegen</a:t>
            </a:r>
            <a:endParaRPr lang="en-GB" noProof="0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7" hasCustomPrompt="1"/>
          </p:nvPr>
        </p:nvSpPr>
        <p:spPr>
          <a:xfrm>
            <a:off x="1518848" y="11350171"/>
            <a:ext cx="18255600" cy="9270000"/>
          </a:xfrm>
          <a:prstGeom prst="rect">
            <a:avLst/>
          </a:prstGeom>
        </p:spPr>
        <p:txBody>
          <a:bodyPr numCol="1"/>
          <a:lstStyle>
            <a:lvl1pPr algn="ctr">
              <a:lnSpc>
                <a:spcPct val="100000"/>
              </a:lnSpc>
              <a:defRPr b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icon below to insert picture. </a:t>
            </a:r>
            <a:br>
              <a:rPr lang="en-GB" noProof="0"/>
            </a:br>
            <a:r>
              <a:rPr lang="en-GB" noProof="0"/>
              <a:t>Move picture to desired position and type white lines behind picture box.</a:t>
            </a:r>
            <a:br>
              <a:rPr lang="en-GB" noProof="0"/>
            </a:br>
            <a:r>
              <a:rPr lang="en-GB" noProof="0"/>
              <a:t>By using function 'Crop' you can change size and offset of the inserted picture inside the window.</a:t>
            </a:r>
            <a:endParaRPr lang="en-GB" noProof="0" dirty="0"/>
          </a:p>
        </p:txBody>
      </p:sp>
      <p:sp>
        <p:nvSpPr>
          <p:cNvPr id="9" name="Tijdelijke aanduiding voor afbeelding 5"/>
          <p:cNvSpPr>
            <a:spLocks noGrp="1"/>
          </p:cNvSpPr>
          <p:nvPr>
            <p:ph type="pic" sz="quarter" idx="18" hasCustomPrompt="1"/>
          </p:nvPr>
        </p:nvSpPr>
        <p:spPr>
          <a:xfrm>
            <a:off x="11073600" y="25200000"/>
            <a:ext cx="8730000" cy="9090000"/>
          </a:xfrm>
          <a:prstGeom prst="rect">
            <a:avLst/>
          </a:prstGeom>
        </p:spPr>
        <p:txBody>
          <a:bodyPr numCol="1"/>
          <a:lstStyle>
            <a:lvl1pPr algn="ctr">
              <a:lnSpc>
                <a:spcPct val="100000"/>
              </a:lnSpc>
              <a:defRPr b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/>
              <a:t>Click icon below to insert picture. </a:t>
            </a:r>
            <a:br>
              <a:rPr lang="en-GB" noProof="0"/>
            </a:br>
            <a:r>
              <a:rPr lang="en-GB" noProof="0"/>
              <a:t>Move picture to desired position and type white lines behind picture box.</a:t>
            </a:r>
            <a:br>
              <a:rPr lang="en-GB" noProof="0"/>
            </a:br>
            <a:r>
              <a:rPr lang="en-GB" noProof="0"/>
              <a:t>By using function 'Crop' you can change size and offset of the inserted picture inside the window.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39716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/>
          <p:cNvSpPr/>
          <p:nvPr/>
        </p:nvSpPr>
        <p:spPr>
          <a:xfrm>
            <a:off x="759968" y="2225040"/>
            <a:ext cx="29520000" cy="37512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00" noProof="0" dirty="0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9600" y="5186746"/>
            <a:ext cx="28004399" cy="25978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GB" noProof="0"/>
              <a:t>click to add title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2000" y="8553449"/>
            <a:ext cx="28014843" cy="30427349"/>
          </a:xfrm>
          <a:custGeom>
            <a:avLst/>
            <a:gdLst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8008000 w 28008000"/>
              <a:gd name="connsiteY2" fmla="*/ 32159600 h 32159600"/>
              <a:gd name="connsiteX3" fmla="*/ 0 w 28008000"/>
              <a:gd name="connsiteY3" fmla="*/ 32159600 h 32159600"/>
              <a:gd name="connsiteX4" fmla="*/ 0 w 28008000"/>
              <a:gd name="connsiteY4" fmla="*/ 0 h 32159600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28008000 w 28008000"/>
              <a:gd name="connsiteY3" fmla="*/ 32159600 h 32159600"/>
              <a:gd name="connsiteX4" fmla="*/ 0 w 28008000"/>
              <a:gd name="connsiteY4" fmla="*/ 32159600 h 32159600"/>
              <a:gd name="connsiteX5" fmla="*/ 0 w 28008000"/>
              <a:gd name="connsiteY5" fmla="*/ 0 h 32159600"/>
              <a:gd name="connsiteX0" fmla="*/ 0 w 28008000"/>
              <a:gd name="connsiteY0" fmla="*/ 0 h 32163508"/>
              <a:gd name="connsiteX1" fmla="*/ 28008000 w 28008000"/>
              <a:gd name="connsiteY1" fmla="*/ 0 h 32163508"/>
              <a:gd name="connsiteX2" fmla="*/ 27994985 w 28008000"/>
              <a:gd name="connsiteY2" fmla="*/ 28013538 h 32163508"/>
              <a:gd name="connsiteX3" fmla="*/ 28008000 w 28008000"/>
              <a:gd name="connsiteY3" fmla="*/ 32159600 h 32163508"/>
              <a:gd name="connsiteX4" fmla="*/ 18850985 w 28008000"/>
              <a:gd name="connsiteY4" fmla="*/ 32163508 h 32163508"/>
              <a:gd name="connsiteX5" fmla="*/ 0 w 28008000"/>
              <a:gd name="connsiteY5" fmla="*/ 32159600 h 32163508"/>
              <a:gd name="connsiteX6" fmla="*/ 0 w 28008000"/>
              <a:gd name="connsiteY6" fmla="*/ 0 h 32163508"/>
              <a:gd name="connsiteX0" fmla="*/ 0 w 28008000"/>
              <a:gd name="connsiteY0" fmla="*/ 0 h 32163508"/>
              <a:gd name="connsiteX1" fmla="*/ 28008000 w 28008000"/>
              <a:gd name="connsiteY1" fmla="*/ 0 h 32163508"/>
              <a:gd name="connsiteX2" fmla="*/ 27994985 w 28008000"/>
              <a:gd name="connsiteY2" fmla="*/ 28013538 h 32163508"/>
              <a:gd name="connsiteX3" fmla="*/ 18934338 w 28008000"/>
              <a:gd name="connsiteY3" fmla="*/ 28115139 h 32163508"/>
              <a:gd name="connsiteX4" fmla="*/ 18850985 w 28008000"/>
              <a:gd name="connsiteY4" fmla="*/ 32163508 h 32163508"/>
              <a:gd name="connsiteX5" fmla="*/ 0 w 28008000"/>
              <a:gd name="connsiteY5" fmla="*/ 32159600 h 32163508"/>
              <a:gd name="connsiteX6" fmla="*/ 0 w 28008000"/>
              <a:gd name="connsiteY6" fmla="*/ 0 h 32163508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18934338 w 28008000"/>
              <a:gd name="connsiteY3" fmla="*/ 28115139 h 32159600"/>
              <a:gd name="connsiteX4" fmla="*/ 18921322 w 28008000"/>
              <a:gd name="connsiteY4" fmla="*/ 32128339 h 32159600"/>
              <a:gd name="connsiteX5" fmla="*/ 0 w 28008000"/>
              <a:gd name="connsiteY5" fmla="*/ 32159600 h 32159600"/>
              <a:gd name="connsiteX6" fmla="*/ 0 w 28008000"/>
              <a:gd name="connsiteY6" fmla="*/ 0 h 32159600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18934338 w 28008000"/>
              <a:gd name="connsiteY3" fmla="*/ 28115139 h 32159600"/>
              <a:gd name="connsiteX4" fmla="*/ 18921322 w 28008000"/>
              <a:gd name="connsiteY4" fmla="*/ 32128339 h 32159600"/>
              <a:gd name="connsiteX5" fmla="*/ 0 w 28008000"/>
              <a:gd name="connsiteY5" fmla="*/ 32159600 h 32159600"/>
              <a:gd name="connsiteX6" fmla="*/ 0 w 28008000"/>
              <a:gd name="connsiteY6" fmla="*/ 0 h 32159600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18934338 w 28008000"/>
              <a:gd name="connsiteY3" fmla="*/ 28115139 h 32159600"/>
              <a:gd name="connsiteX4" fmla="*/ 18921322 w 28008000"/>
              <a:gd name="connsiteY4" fmla="*/ 32128339 h 32159600"/>
              <a:gd name="connsiteX5" fmla="*/ 0 w 28008000"/>
              <a:gd name="connsiteY5" fmla="*/ 32159600 h 32159600"/>
              <a:gd name="connsiteX6" fmla="*/ 0 w 28008000"/>
              <a:gd name="connsiteY6" fmla="*/ 0 h 32159600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18934338 w 28008000"/>
              <a:gd name="connsiteY3" fmla="*/ 28115139 h 32159600"/>
              <a:gd name="connsiteX4" fmla="*/ 18921322 w 28008000"/>
              <a:gd name="connsiteY4" fmla="*/ 32128339 h 32159600"/>
              <a:gd name="connsiteX5" fmla="*/ 0 w 28008000"/>
              <a:gd name="connsiteY5" fmla="*/ 32159600 h 32159600"/>
              <a:gd name="connsiteX6" fmla="*/ 0 w 28008000"/>
              <a:gd name="connsiteY6" fmla="*/ 0 h 32159600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18934338 w 28008000"/>
              <a:gd name="connsiteY3" fmla="*/ 28009632 h 32159600"/>
              <a:gd name="connsiteX4" fmla="*/ 18921322 w 28008000"/>
              <a:gd name="connsiteY4" fmla="*/ 32128339 h 32159600"/>
              <a:gd name="connsiteX5" fmla="*/ 0 w 28008000"/>
              <a:gd name="connsiteY5" fmla="*/ 32159600 h 32159600"/>
              <a:gd name="connsiteX6" fmla="*/ 0 w 28008000"/>
              <a:gd name="connsiteY6" fmla="*/ 0 h 32159600"/>
              <a:gd name="connsiteX0" fmla="*/ 0 w 28008000"/>
              <a:gd name="connsiteY0" fmla="*/ 0 h 32159600"/>
              <a:gd name="connsiteX1" fmla="*/ 28008000 w 28008000"/>
              <a:gd name="connsiteY1" fmla="*/ 0 h 32159600"/>
              <a:gd name="connsiteX2" fmla="*/ 27994985 w 28008000"/>
              <a:gd name="connsiteY2" fmla="*/ 28013538 h 32159600"/>
              <a:gd name="connsiteX3" fmla="*/ 18934338 w 28008000"/>
              <a:gd name="connsiteY3" fmla="*/ 27597035 h 32159600"/>
              <a:gd name="connsiteX4" fmla="*/ 18921322 w 28008000"/>
              <a:gd name="connsiteY4" fmla="*/ 32128339 h 32159600"/>
              <a:gd name="connsiteX5" fmla="*/ 0 w 28008000"/>
              <a:gd name="connsiteY5" fmla="*/ 32159600 h 32159600"/>
              <a:gd name="connsiteX6" fmla="*/ 0 w 28008000"/>
              <a:gd name="connsiteY6" fmla="*/ 0 h 32159600"/>
              <a:gd name="connsiteX0" fmla="*/ 0 w 28014843"/>
              <a:gd name="connsiteY0" fmla="*/ 0 h 32159600"/>
              <a:gd name="connsiteX1" fmla="*/ 28008000 w 28014843"/>
              <a:gd name="connsiteY1" fmla="*/ 0 h 32159600"/>
              <a:gd name="connsiteX2" fmla="*/ 28014034 w 28014843"/>
              <a:gd name="connsiteY2" fmla="*/ 27563431 h 32159600"/>
              <a:gd name="connsiteX3" fmla="*/ 18934338 w 28014843"/>
              <a:gd name="connsiteY3" fmla="*/ 27597035 h 32159600"/>
              <a:gd name="connsiteX4" fmla="*/ 18921322 w 28014843"/>
              <a:gd name="connsiteY4" fmla="*/ 32128339 h 32159600"/>
              <a:gd name="connsiteX5" fmla="*/ 0 w 28014843"/>
              <a:gd name="connsiteY5" fmla="*/ 32159600 h 32159600"/>
              <a:gd name="connsiteX6" fmla="*/ 0 w 28014843"/>
              <a:gd name="connsiteY6" fmla="*/ 0 h 32159600"/>
              <a:gd name="connsiteX0" fmla="*/ 0 w 28014843"/>
              <a:gd name="connsiteY0" fmla="*/ 0 h 32159600"/>
              <a:gd name="connsiteX1" fmla="*/ 28008000 w 28014843"/>
              <a:gd name="connsiteY1" fmla="*/ 0 h 32159600"/>
              <a:gd name="connsiteX2" fmla="*/ 28014034 w 28014843"/>
              <a:gd name="connsiteY2" fmla="*/ 27563431 h 32159600"/>
              <a:gd name="connsiteX3" fmla="*/ 18953388 w 28014843"/>
              <a:gd name="connsiteY3" fmla="*/ 27578281 h 32159600"/>
              <a:gd name="connsiteX4" fmla="*/ 18921322 w 28014843"/>
              <a:gd name="connsiteY4" fmla="*/ 32128339 h 32159600"/>
              <a:gd name="connsiteX5" fmla="*/ 0 w 28014843"/>
              <a:gd name="connsiteY5" fmla="*/ 32159600 h 32159600"/>
              <a:gd name="connsiteX6" fmla="*/ 0 w 28014843"/>
              <a:gd name="connsiteY6" fmla="*/ 0 h 32159600"/>
              <a:gd name="connsiteX0" fmla="*/ 0 w 28014843"/>
              <a:gd name="connsiteY0" fmla="*/ 0 h 32159600"/>
              <a:gd name="connsiteX1" fmla="*/ 28008000 w 28014843"/>
              <a:gd name="connsiteY1" fmla="*/ 0 h 32159600"/>
              <a:gd name="connsiteX2" fmla="*/ 28014034 w 28014843"/>
              <a:gd name="connsiteY2" fmla="*/ 27563431 h 32159600"/>
              <a:gd name="connsiteX3" fmla="*/ 18915288 w 28014843"/>
              <a:gd name="connsiteY3" fmla="*/ 27578281 h 32159600"/>
              <a:gd name="connsiteX4" fmla="*/ 18921322 w 28014843"/>
              <a:gd name="connsiteY4" fmla="*/ 32128339 h 32159600"/>
              <a:gd name="connsiteX5" fmla="*/ 0 w 28014843"/>
              <a:gd name="connsiteY5" fmla="*/ 32159600 h 32159600"/>
              <a:gd name="connsiteX6" fmla="*/ 0 w 28014843"/>
              <a:gd name="connsiteY6" fmla="*/ 0 h 321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14843" h="32159600">
                <a:moveTo>
                  <a:pt x="0" y="0"/>
                </a:moveTo>
                <a:lnTo>
                  <a:pt x="28008000" y="0"/>
                </a:lnTo>
                <a:cubicBezTo>
                  <a:pt x="28003662" y="9337846"/>
                  <a:pt x="28018372" y="18225585"/>
                  <a:pt x="28014034" y="27563431"/>
                </a:cubicBezTo>
                <a:lnTo>
                  <a:pt x="18915288" y="27578281"/>
                </a:lnTo>
                <a:cubicBezTo>
                  <a:pt x="18910949" y="28916014"/>
                  <a:pt x="18925661" y="30790606"/>
                  <a:pt x="18921322" y="32128339"/>
                </a:cubicBezTo>
                <a:lnTo>
                  <a:pt x="0" y="32159600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lIns="91440" tIns="0" rIns="91440" bIns="90000" numCol="3" spcCol="720000" rtlCol="0">
            <a:normAutofit/>
          </a:bodyPr>
          <a:lstStyle/>
          <a:p>
            <a:pPr lvl="0"/>
            <a:r>
              <a:rPr lang="nl-NL" noProof="0"/>
              <a:t>Klik om de modelstijlen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  <a:endParaRPr lang="en-GB" noProof="0" dirty="0"/>
          </a:p>
        </p:txBody>
      </p:sp>
      <p:pic>
        <p:nvPicPr>
          <p:cNvPr id="8" name="Logo Position" hidden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39779570"/>
            <a:ext cx="3785624" cy="3026670"/>
          </a:xfrm>
          <a:prstGeom prst="rect">
            <a:avLst/>
          </a:prstGeom>
        </p:spPr>
      </p:pic>
      <p:sp>
        <p:nvSpPr>
          <p:cNvPr id="9" name="Tekstvak 8"/>
          <p:cNvSpPr txBox="1">
            <a:spLocks/>
          </p:cNvSpPr>
          <p:nvPr/>
        </p:nvSpPr>
        <p:spPr>
          <a:xfrm>
            <a:off x="20527200" y="34286400"/>
            <a:ext cx="8989200" cy="4694400"/>
          </a:xfrm>
          <a:prstGeom prst="rect">
            <a:avLst/>
          </a:prstGeom>
          <a:solidFill>
            <a:srgbClr val="1E64C8"/>
          </a:solidFill>
        </p:spPr>
        <p:txBody>
          <a:bodyPr wrap="square" lIns="360000" tIns="360000" rIns="360000" bIns="360000" rtlCol="0">
            <a:noAutofit/>
          </a:bodyPr>
          <a:lstStyle/>
          <a:p>
            <a:pPr defTabSz="3600000">
              <a:lnSpc>
                <a:spcPts val="2800"/>
              </a:lnSpc>
              <a:tabLst>
                <a:tab pos="358775" algn="l"/>
              </a:tabLst>
            </a:pPr>
            <a:r>
              <a:rPr lang="en-GB" sz="3000" noProof="0" dirty="0">
                <a:solidFill>
                  <a:schemeClr val="bg1"/>
                </a:solidFill>
                <a:latin typeface="+mj-lt"/>
              </a:rPr>
              <a:t>	</a:t>
            </a:r>
          </a:p>
        </p:txBody>
      </p:sp>
      <p:sp>
        <p:nvSpPr>
          <p:cNvPr id="6" name="Colophon Position" hidden="1"/>
          <p:cNvSpPr/>
          <p:nvPr/>
        </p:nvSpPr>
        <p:spPr>
          <a:xfrm>
            <a:off x="20426400" y="6803999"/>
            <a:ext cx="9090000" cy="28008000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Subtitle, Authors Position" hidden="1"/>
          <p:cNvSpPr/>
          <p:nvPr/>
        </p:nvSpPr>
        <p:spPr>
          <a:xfrm>
            <a:off x="1512000" y="3384000"/>
            <a:ext cx="28008000" cy="881032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Title Position" hidden="1"/>
          <p:cNvSpPr/>
          <p:nvPr/>
        </p:nvSpPr>
        <p:spPr>
          <a:xfrm>
            <a:off x="1512000" y="6264000"/>
            <a:ext cx="28008000" cy="2448000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Faculty Logo Position" hidden="1"/>
          <p:cNvSpPr/>
          <p:nvPr/>
        </p:nvSpPr>
        <p:spPr>
          <a:xfrm>
            <a:off x="1512000" y="756000"/>
            <a:ext cx="28008000" cy="756000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08348" cy="223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81323"/>
            <a:ext cx="3783700" cy="30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6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3027487" rtl="0" eaLnBrk="1" latinLnBrk="0" hangingPunct="1">
        <a:lnSpc>
          <a:spcPts val="10490"/>
        </a:lnSpc>
        <a:spcBef>
          <a:spcPct val="0"/>
        </a:spcBef>
        <a:buNone/>
        <a:defRPr sz="10000" u="sng" kern="1200" cap="all" baseline="0">
          <a:solidFill>
            <a:srgbClr val="1E64C8"/>
          </a:solidFill>
          <a:latin typeface="+mj-lt"/>
          <a:ea typeface="+mj-ea"/>
          <a:cs typeface="+mj-cs"/>
        </a:defRPr>
      </a:lvl1pPr>
    </p:titleStyle>
    <p:bodyStyle>
      <a:lvl1pPr marL="0" indent="0" algn="l" defTabSz="3027487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800" b="1" kern="1200">
          <a:solidFill>
            <a:srgbClr val="1E64C8"/>
          </a:solidFill>
          <a:latin typeface="+mj-lt"/>
          <a:ea typeface="+mn-ea"/>
          <a:cs typeface="+mn-cs"/>
        </a:defRPr>
      </a:lvl1pPr>
      <a:lvl2pPr marL="0" indent="0" algn="l" defTabSz="302748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+mj-lt"/>
          <a:ea typeface="+mn-ea"/>
          <a:cs typeface="+mn-cs"/>
        </a:defRPr>
      </a:lvl2pPr>
      <a:lvl3pPr marL="0" indent="0" algn="l" defTabSz="302748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360000" algn="l" defTabSz="3027487" rtl="0" eaLnBrk="1" latinLnBrk="0" hangingPunct="1">
        <a:lnSpc>
          <a:spcPct val="100000"/>
        </a:lnSpc>
        <a:spcBef>
          <a:spcPts val="0"/>
        </a:spcBef>
        <a:buFont typeface="UGent Panno Text SemiBold" panose="02000706040000040003" pitchFamily="2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360000" algn="l" defTabSz="3027487" rtl="0" eaLnBrk="1" latinLnBrk="0" hangingPunct="1">
        <a:lnSpc>
          <a:spcPct val="100000"/>
        </a:lnSpc>
        <a:spcBef>
          <a:spcPts val="0"/>
        </a:spcBef>
        <a:buFont typeface="UGent Panno Text SemiBold" panose="02000706040000040003" pitchFamily="2" charset="0"/>
        <a:buChar char="–"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hdl.handle.net/10934/RM0001.COLLECT.5966" TargetMode="External"/><Relationship Id="rId13" Type="http://schemas.openxmlformats.org/officeDocument/2006/relationships/image" Target="../media/image14.png"/><Relationship Id="rId18" Type="http://schemas.openxmlformats.org/officeDocument/2006/relationships/diagramQuickStyle" Target="../diagrams/quickStyle1.xml"/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17" Type="http://schemas.openxmlformats.org/officeDocument/2006/relationships/diagramLayout" Target="../diagrams/layout1.xml"/><Relationship Id="rId2" Type="http://schemas.openxmlformats.org/officeDocument/2006/relationships/image" Target="../media/image4.png"/><Relationship Id="rId16" Type="http://schemas.openxmlformats.org/officeDocument/2006/relationships/diagramData" Target="../diagrams/data1.xml"/><Relationship Id="rId20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jpeg"/><Relationship Id="rId15" Type="http://schemas.openxmlformats.org/officeDocument/2006/relationships/image" Target="../media/image16.png"/><Relationship Id="rId10" Type="http://schemas.openxmlformats.org/officeDocument/2006/relationships/image" Target="../media/image11.jpg"/><Relationship Id="rId19" Type="http://schemas.openxmlformats.org/officeDocument/2006/relationships/diagramColors" Target="../diagrams/colors1.xml"/><Relationship Id="rId4" Type="http://schemas.openxmlformats.org/officeDocument/2006/relationships/image" Target="../media/image6.png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/>
        </p:nvSpPr>
        <p:spPr>
          <a:xfrm>
            <a:off x="803278" y="8541245"/>
            <a:ext cx="25616311" cy="31231120"/>
          </a:xfrm>
          <a:prstGeom prst="rect">
            <a:avLst/>
          </a:prstGeom>
          <a:blipFill dpi="0" rotWithShape="1">
            <a:blip r:embed="rId2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130300" dist="50800" dir="5400000" algn="ctr" rotWithShape="0">
              <a:schemeClr val="bg1">
                <a:lumMod val="65000"/>
                <a:alpha val="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200" dirty="0">
              <a:solidFill>
                <a:schemeClr val="bg1"/>
              </a:solidFill>
            </a:endParaRPr>
          </a:p>
        </p:txBody>
      </p:sp>
      <p:sp>
        <p:nvSpPr>
          <p:cNvPr id="25" name="Tekstvak 24"/>
          <p:cNvSpPr txBox="1"/>
          <p:nvPr/>
        </p:nvSpPr>
        <p:spPr>
          <a:xfrm>
            <a:off x="6783234" y="32322531"/>
            <a:ext cx="6415171" cy="6703374"/>
          </a:xfrm>
          <a:prstGeom prst="rect">
            <a:avLst/>
          </a:prstGeom>
          <a:solidFill>
            <a:srgbClr val="F1A42B">
              <a:alpha val="65000"/>
            </a:srgbClr>
          </a:solidFill>
        </p:spPr>
        <p:txBody>
          <a:bodyPr wrap="square" rtlCol="0">
            <a:spAutoFit/>
          </a:bodyPr>
          <a:lstStyle/>
          <a:p>
            <a:pPr marL="182563" defTabSz="3027487">
              <a:lnSpc>
                <a:spcPct val="120000"/>
              </a:lnSpc>
            </a:pPr>
            <a:r>
              <a:rPr lang="nl-NL" sz="3800" b="1" dirty="0">
                <a:solidFill>
                  <a:srgbClr val="1E64C8"/>
                </a:solidFill>
                <a:latin typeface="+mj-lt"/>
              </a:rPr>
              <a:t>107 Books:</a:t>
            </a:r>
          </a:p>
          <a:p>
            <a:pPr marL="754063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font:	</a:t>
            </a:r>
          </a:p>
          <a:p>
            <a:pPr marL="2482050" lvl="1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roman     87</a:t>
            </a:r>
          </a:p>
          <a:p>
            <a:pPr marL="2482050" lvl="1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 err="1">
                <a:solidFill>
                  <a:srgbClr val="000000"/>
                </a:solidFill>
              </a:rPr>
              <a:t>gothic</a:t>
            </a:r>
            <a:r>
              <a:rPr lang="nl-NL" sz="3200" dirty="0">
                <a:solidFill>
                  <a:srgbClr val="000000"/>
                </a:solidFill>
              </a:rPr>
              <a:t>      20</a:t>
            </a:r>
          </a:p>
          <a:p>
            <a:pPr marL="754063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language:</a:t>
            </a:r>
          </a:p>
          <a:p>
            <a:pPr marL="2482050" lvl="1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Dutch      66</a:t>
            </a:r>
          </a:p>
          <a:p>
            <a:pPr marL="2482050" lvl="1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French    26</a:t>
            </a:r>
          </a:p>
          <a:p>
            <a:pPr marL="2482050" lvl="1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Latin         1</a:t>
            </a:r>
          </a:p>
          <a:p>
            <a:pPr marL="2482050" lvl="1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Mixed      14</a:t>
            </a:r>
          </a:p>
          <a:p>
            <a:pPr marL="754063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pages: 	  </a:t>
            </a:r>
            <a:r>
              <a:rPr lang="nl-NL" sz="3200" dirty="0" smtClean="0">
                <a:solidFill>
                  <a:srgbClr val="000000"/>
                </a:solidFill>
              </a:rPr>
              <a:t>     </a:t>
            </a:r>
            <a:r>
              <a:rPr lang="nl-NL" sz="3200" dirty="0" smtClean="0"/>
              <a:t>75.372 </a:t>
            </a:r>
            <a:endParaRPr lang="nl-NL" sz="3200" dirty="0">
              <a:solidFill>
                <a:srgbClr val="000000"/>
              </a:solidFill>
            </a:endParaRPr>
          </a:p>
          <a:p>
            <a:pPr marL="754063" indent="-571500" defTabSz="3027487">
              <a:lnSpc>
                <a:spcPct val="120000"/>
              </a:lnSpc>
              <a:buFontTx/>
              <a:buChar char="-"/>
            </a:pPr>
            <a:r>
              <a:rPr lang="nl-NL" sz="3200" dirty="0">
                <a:solidFill>
                  <a:srgbClr val="000000"/>
                </a:solidFill>
              </a:rPr>
              <a:t>words:	       </a:t>
            </a:r>
            <a:r>
              <a:rPr lang="nl-NL" sz="3200" dirty="0"/>
              <a:t>± </a:t>
            </a:r>
            <a:r>
              <a:rPr lang="nl-NL" sz="3200" dirty="0">
                <a:solidFill>
                  <a:srgbClr val="000000"/>
                </a:solidFill>
              </a:rPr>
              <a:t>550 mln.</a:t>
            </a:r>
          </a:p>
        </p:txBody>
      </p:sp>
      <p:pic>
        <p:nvPicPr>
          <p:cNvPr id="9" name="Tijdelijke aanduiding voor afbeelding 8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8" b="40670"/>
          <a:stretch/>
        </p:blipFill>
        <p:spPr>
          <a:xfrm>
            <a:off x="732568" y="642208"/>
            <a:ext cx="29534072" cy="7771852"/>
          </a:xfrm>
        </p:spPr>
      </p:pic>
      <p:sp>
        <p:nvSpPr>
          <p:cNvPr id="21" name="Subtitle 20"/>
          <p:cNvSpPr>
            <a:spLocks noGrp="1"/>
          </p:cNvSpPr>
          <p:nvPr>
            <p:ph type="subTitle" idx="1"/>
          </p:nvPr>
        </p:nvSpPr>
        <p:spPr>
          <a:xfrm>
            <a:off x="1510682" y="8576756"/>
            <a:ext cx="28047565" cy="740902"/>
          </a:xfrm>
          <a:solidFill>
            <a:schemeClr val="bg1">
              <a:alpha val="44000"/>
            </a:schemeClr>
          </a:solidFill>
        </p:spPr>
        <p:txBody>
          <a:bodyPr anchor="ctr">
            <a:noAutofit/>
          </a:bodyPr>
          <a:lstStyle/>
          <a:p>
            <a:r>
              <a:rPr lang="en-GB" sz="3900" dirty="0" smtClean="0"/>
              <a:t>C.A. (Annemieke) Romein</a:t>
            </a:r>
            <a:endParaRPr lang="en-GB" sz="3900" baseline="30000" dirty="0"/>
          </a:p>
        </p:txBody>
      </p:sp>
      <p:pic>
        <p:nvPicPr>
          <p:cNvPr id="1030" name="Picture 6" descr="Afbeeldingsresultaat voor Erasmus University Rotterdam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0625787"/>
            <a:ext cx="66675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Afbeelding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115" y="40141697"/>
            <a:ext cx="7290816" cy="2396930"/>
          </a:xfrm>
          <a:prstGeom prst="rect">
            <a:avLst/>
          </a:prstGeom>
        </p:spPr>
      </p:pic>
      <p:sp>
        <p:nvSpPr>
          <p:cNvPr id="22" name="Tekstvak 21"/>
          <p:cNvSpPr txBox="1"/>
          <p:nvPr/>
        </p:nvSpPr>
        <p:spPr>
          <a:xfrm>
            <a:off x="20549155" y="34307154"/>
            <a:ext cx="8688786" cy="4198072"/>
          </a:xfrm>
          <a:prstGeom prst="rect">
            <a:avLst/>
          </a:prstGeom>
          <a:solidFill>
            <a:srgbClr val="1E64C8"/>
          </a:solidFill>
        </p:spPr>
        <p:txBody>
          <a:bodyPr wrap="square" rtlCol="0">
            <a:spAutoFit/>
          </a:bodyPr>
          <a:lstStyle/>
          <a:p>
            <a:pPr marL="182563" defTabSz="3027487">
              <a:lnSpc>
                <a:spcPct val="120000"/>
              </a:lnSpc>
            </a:pPr>
            <a:r>
              <a:rPr lang="nl-NL" sz="3800" b="1" dirty="0" err="1">
                <a:solidFill>
                  <a:srgbClr val="F1A42B"/>
                </a:solidFill>
                <a:latin typeface="+mj-lt"/>
              </a:rPr>
              <a:t>Project-team</a:t>
            </a:r>
            <a:r>
              <a:rPr lang="nl-NL" sz="3800" b="1" dirty="0">
                <a:solidFill>
                  <a:srgbClr val="F1A42B"/>
                </a:solidFill>
                <a:latin typeface="+mj-lt"/>
              </a:rPr>
              <a:t> National Library (NL)</a:t>
            </a:r>
          </a:p>
          <a:p>
            <a:pPr marL="182563" defTabSz="3027487">
              <a:lnSpc>
                <a:spcPct val="120000"/>
              </a:lnSpc>
            </a:pPr>
            <a:r>
              <a:rPr lang="nl-NL" sz="2800" dirty="0">
                <a:solidFill>
                  <a:schemeClr val="bg1"/>
                </a:solidFill>
              </a:rPr>
              <a:t>Michel de </a:t>
            </a:r>
            <a:r>
              <a:rPr lang="nl-NL" sz="2800" dirty="0" err="1">
                <a:solidFill>
                  <a:schemeClr val="bg1"/>
                </a:solidFill>
              </a:rPr>
              <a:t>Gruijter</a:t>
            </a:r>
            <a:r>
              <a:rPr lang="nl-NL" sz="2800" dirty="0">
                <a:solidFill>
                  <a:schemeClr val="bg1"/>
                </a:solidFill>
              </a:rPr>
              <a:t>    – Project Advisor</a:t>
            </a:r>
          </a:p>
          <a:p>
            <a:pPr marL="182563" defTabSz="3027487">
              <a:lnSpc>
                <a:spcPct val="120000"/>
              </a:lnSpc>
            </a:pPr>
            <a:r>
              <a:rPr lang="nl-NL" sz="2800" dirty="0">
                <a:solidFill>
                  <a:schemeClr val="bg1"/>
                </a:solidFill>
              </a:rPr>
              <a:t>Annemieke Romein – </a:t>
            </a:r>
            <a:r>
              <a:rPr lang="nl-NL" sz="2800" dirty="0" err="1">
                <a:solidFill>
                  <a:schemeClr val="bg1"/>
                </a:solidFill>
              </a:rPr>
              <a:t>Primary</a:t>
            </a:r>
            <a:r>
              <a:rPr lang="nl-NL" sz="2800" dirty="0">
                <a:solidFill>
                  <a:schemeClr val="bg1"/>
                </a:solidFill>
              </a:rPr>
              <a:t> Investigator </a:t>
            </a:r>
          </a:p>
          <a:p>
            <a:pPr marL="182563" defTabSz="3027487">
              <a:lnSpc>
                <a:spcPct val="120000"/>
              </a:lnSpc>
            </a:pPr>
            <a:r>
              <a:rPr lang="nl-NL" sz="2800" dirty="0">
                <a:solidFill>
                  <a:schemeClr val="bg1"/>
                </a:solidFill>
              </a:rPr>
              <a:t>Sara Veldhoen 	    – Research Software Engineer</a:t>
            </a:r>
          </a:p>
          <a:p>
            <a:endParaRPr lang="en-GB" sz="2800" dirty="0"/>
          </a:p>
          <a:p>
            <a:r>
              <a:rPr lang="en-GB" sz="2800" dirty="0" smtClean="0">
                <a:solidFill>
                  <a:schemeClr val="bg1"/>
                </a:solidFill>
              </a:rPr>
              <a:t> Contact</a:t>
            </a:r>
            <a:endParaRPr lang="en-GB" sz="2800" dirty="0">
              <a:solidFill>
                <a:schemeClr val="bg1"/>
              </a:solidFill>
            </a:endParaRPr>
          </a:p>
          <a:p>
            <a:r>
              <a:rPr lang="en-GB" sz="2800" dirty="0" smtClean="0">
                <a:solidFill>
                  <a:schemeClr val="bg1"/>
                </a:solidFill>
              </a:rPr>
              <a:t> Annemieke.Romein@UGent.be</a:t>
            </a:r>
            <a:endParaRPr lang="nl-NL" sz="28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endParaRPr lang="nl-NL" sz="2800" dirty="0">
              <a:solidFill>
                <a:schemeClr val="bg1"/>
              </a:solidFill>
            </a:endParaRPr>
          </a:p>
        </p:txBody>
      </p:sp>
      <p:pic>
        <p:nvPicPr>
          <p:cNvPr id="4" name="Picture 2" descr="Afbeeldingsresultaat voor CC BY S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1586" y="40368654"/>
            <a:ext cx="4784767" cy="168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kstvak 28"/>
          <p:cNvSpPr txBox="1"/>
          <p:nvPr/>
        </p:nvSpPr>
        <p:spPr>
          <a:xfrm>
            <a:off x="1510682" y="10197839"/>
            <a:ext cx="28047565" cy="3046988"/>
          </a:xfrm>
          <a:prstGeom prst="rect">
            <a:avLst/>
          </a:prstGeom>
          <a:solidFill>
            <a:srgbClr val="F1A42B">
              <a:alpha val="62000"/>
            </a:srgbClr>
          </a:solidFill>
        </p:spPr>
        <p:txBody>
          <a:bodyPr wrap="square" rtlCol="0" anchor="ctr">
            <a:spAutoFit/>
          </a:bodyPr>
          <a:lstStyle/>
          <a:p>
            <a:pPr marL="182563"/>
            <a:r>
              <a:rPr lang="nl-NL" sz="4800" i="1" dirty="0">
                <a:solidFill>
                  <a:schemeClr val="bg1"/>
                </a:solidFill>
                <a:latin typeface="+mj-lt"/>
              </a:rPr>
              <a:t>When problems arose, small ‘states’ had to act swiftly. Governments may have adopted – parts of – successful legislation from neighbouring areas. Hence ‘entangled histories’.</a:t>
            </a:r>
          </a:p>
          <a:p>
            <a:pPr marL="182563"/>
            <a:r>
              <a:rPr lang="nl-NL" sz="4800" dirty="0">
                <a:solidFill>
                  <a:schemeClr val="bg1"/>
                </a:solidFill>
              </a:rPr>
              <a:t>The project uses </a:t>
            </a:r>
            <a:r>
              <a:rPr lang="en-GB" sz="4800" dirty="0">
                <a:solidFill>
                  <a:schemeClr val="bg1"/>
                </a:solidFill>
              </a:rPr>
              <a:t>printed </a:t>
            </a:r>
            <a:r>
              <a:rPr lang="en-GB" sz="4800" i="1" dirty="0">
                <a:solidFill>
                  <a:schemeClr val="bg1"/>
                </a:solidFill>
              </a:rPr>
              <a:t>books of ordinances </a:t>
            </a:r>
            <a:r>
              <a:rPr lang="en-GB" sz="4800" dirty="0">
                <a:solidFill>
                  <a:schemeClr val="bg1"/>
                </a:solidFill>
              </a:rPr>
              <a:t>from the Low Countries (1500-1800s) to answer this hypothesis</a:t>
            </a:r>
            <a:r>
              <a:rPr lang="en-GB" sz="4800" dirty="0" smtClean="0">
                <a:solidFill>
                  <a:schemeClr val="bg1"/>
                </a:solidFill>
              </a:rPr>
              <a:t>.</a:t>
            </a:r>
            <a:endParaRPr lang="nl-NL" sz="48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ctrTitle"/>
          </p:nvPr>
        </p:nvSpPr>
        <p:spPr>
          <a:xfrm>
            <a:off x="1464028" y="3096881"/>
            <a:ext cx="28032325" cy="4255686"/>
          </a:xfrm>
          <a:solidFill>
            <a:schemeClr val="bg1">
              <a:alpha val="6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nl-NL" sz="7500" b="1" u="none" dirty="0">
                <a:latin typeface="+mn-lt"/>
              </a:rPr>
              <a:t>The Low </a:t>
            </a:r>
            <a:r>
              <a:rPr lang="nl-NL" sz="7500" b="1" u="none" dirty="0" err="1">
                <a:latin typeface="+mn-lt"/>
              </a:rPr>
              <a:t>Countries</a:t>
            </a:r>
            <a:r>
              <a:rPr lang="nl-NL" sz="7500" b="1" u="none" dirty="0">
                <a:latin typeface="+mn-lt"/>
              </a:rPr>
              <a:t>’ </a:t>
            </a:r>
            <a:r>
              <a:rPr lang="nl-NL" sz="7500" b="1" i="1" u="none" dirty="0">
                <a:latin typeface="+mn-lt"/>
              </a:rPr>
              <a:t>Plakkaatboeken</a:t>
            </a:r>
            <a:r>
              <a:rPr lang="nl-NL" sz="7500" b="1" u="none">
                <a:latin typeface="+mn-lt"/>
              </a:rPr>
              <a:t>: </a:t>
            </a:r>
            <a:r>
              <a:rPr lang="nl-NL" sz="7500" b="1" u="none" smtClean="0">
                <a:latin typeface="+mn-lt"/>
              </a:rPr>
              <a:t/>
            </a:r>
            <a:br>
              <a:rPr lang="nl-NL" sz="7500" b="1" u="none" smtClean="0">
                <a:latin typeface="+mn-lt"/>
              </a:rPr>
            </a:br>
            <a:r>
              <a:rPr lang="nl-NL" sz="7500" b="1" u="none" smtClean="0">
                <a:latin typeface="+mn-lt"/>
              </a:rPr>
              <a:t>Entangled </a:t>
            </a:r>
            <a:r>
              <a:rPr lang="nl-NL" sz="7500" b="1" u="none" dirty="0">
                <a:latin typeface="+mn-lt"/>
              </a:rPr>
              <a:t>Histories </a:t>
            </a:r>
            <a:r>
              <a:rPr lang="nl-NL" sz="7500" b="1" u="none" dirty="0" err="1">
                <a:latin typeface="+mn-lt"/>
              </a:rPr>
              <a:t>between</a:t>
            </a:r>
            <a:r>
              <a:rPr lang="nl-NL" sz="7500" b="1" u="none" dirty="0">
                <a:latin typeface="+mn-lt"/>
              </a:rPr>
              <a:t> ±1500-1800?!</a:t>
            </a:r>
            <a:r>
              <a:rPr lang="nl-NL" sz="7500" u="none" dirty="0">
                <a:latin typeface="+mn-lt"/>
              </a:rPr>
              <a:t/>
            </a:r>
            <a:br>
              <a:rPr lang="nl-NL" sz="7500" u="none" dirty="0">
                <a:latin typeface="+mn-lt"/>
              </a:rPr>
            </a:br>
            <a:r>
              <a:rPr lang="nl-NL" sz="6000" b="1" u="none" dirty="0" err="1">
                <a:latin typeface="+mn-lt"/>
              </a:rPr>
              <a:t>Text-segmentation</a:t>
            </a:r>
            <a:r>
              <a:rPr lang="nl-NL" sz="6000" b="1" u="none" dirty="0">
                <a:latin typeface="+mn-lt"/>
              </a:rPr>
              <a:t> and machine-</a:t>
            </a:r>
            <a:r>
              <a:rPr lang="nl-NL" sz="6000" b="1" u="none" dirty="0" err="1">
                <a:latin typeface="+mn-lt"/>
              </a:rPr>
              <a:t>learned</a:t>
            </a:r>
            <a:r>
              <a:rPr lang="nl-NL" sz="6000" b="1" u="none" dirty="0">
                <a:latin typeface="+mn-lt"/>
              </a:rPr>
              <a:t> meta-dating.</a:t>
            </a:r>
            <a:endParaRPr lang="nl-NL" sz="6000" u="none" dirty="0">
              <a:latin typeface="+mn-lt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25786080" y="790534"/>
            <a:ext cx="3612833" cy="584775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cap="all" dirty="0" smtClean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UGent Panno Text Medium" panose="02000606040000040003" pitchFamily="2" charset="0"/>
              </a:rPr>
              <a:t>#DHOxSS2019</a:t>
            </a:r>
            <a:endParaRPr lang="en-US" sz="3200" cap="all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UGent Panno Text Medium" panose="02000606040000040003" pitchFamily="2" charset="0"/>
            </a:endParaRPr>
          </a:p>
        </p:txBody>
      </p:sp>
      <p:pic>
        <p:nvPicPr>
          <p:cNvPr id="32" name="Afbeelding 31" descr="C:\Users\Annemieke werk\AppData\Local\Microsoft\Windows\INetCache\Content.Word\SK-A-20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2" t="63627" r="31926" b="17254"/>
          <a:stretch/>
        </p:blipFill>
        <p:spPr bwMode="auto">
          <a:xfrm>
            <a:off x="1116546" y="14549782"/>
            <a:ext cx="10069613" cy="58177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kstvak 14"/>
          <p:cNvSpPr txBox="1"/>
          <p:nvPr/>
        </p:nvSpPr>
        <p:spPr>
          <a:xfrm>
            <a:off x="1152533" y="20478274"/>
            <a:ext cx="100336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err="1"/>
              <a:t>Early</a:t>
            </a:r>
            <a:r>
              <a:rPr lang="nl-NL" sz="2800" dirty="0"/>
              <a:t> modern </a:t>
            </a:r>
            <a:r>
              <a:rPr lang="nl-NL" sz="2800" dirty="0" err="1"/>
              <a:t>ordinances</a:t>
            </a:r>
            <a:r>
              <a:rPr lang="nl-NL" sz="2800" dirty="0"/>
              <a:t> </a:t>
            </a:r>
            <a:r>
              <a:rPr lang="nl-NL" sz="2800" dirty="0" err="1"/>
              <a:t>affixed</a:t>
            </a:r>
            <a:r>
              <a:rPr lang="nl-NL" sz="2800" dirty="0"/>
              <a:t> </a:t>
            </a:r>
            <a:r>
              <a:rPr lang="nl-NL" sz="2800" dirty="0" err="1"/>
              <a:t>to</a:t>
            </a:r>
            <a:r>
              <a:rPr lang="nl-NL" sz="2800" dirty="0"/>
              <a:t> ‘</a:t>
            </a:r>
            <a:r>
              <a:rPr lang="nl-NL" sz="2800" dirty="0" err="1"/>
              <a:t>known</a:t>
            </a:r>
            <a:r>
              <a:rPr lang="nl-NL" sz="2800" dirty="0"/>
              <a:t> </a:t>
            </a:r>
            <a:r>
              <a:rPr lang="nl-NL" sz="2800" dirty="0" err="1"/>
              <a:t>places</a:t>
            </a:r>
            <a:r>
              <a:rPr lang="nl-NL" sz="2800" dirty="0"/>
              <a:t>’ and </a:t>
            </a:r>
            <a:r>
              <a:rPr lang="nl-NL" sz="2800" dirty="0" err="1"/>
              <a:t>proclaimed</a:t>
            </a:r>
            <a:r>
              <a:rPr lang="nl-NL" sz="2800" dirty="0"/>
              <a:t> </a:t>
            </a:r>
            <a:r>
              <a:rPr lang="nl-NL" sz="2800" dirty="0" err="1"/>
              <a:t>by</a:t>
            </a:r>
            <a:r>
              <a:rPr lang="nl-NL" sz="2800" dirty="0"/>
              <a:t> </a:t>
            </a:r>
            <a:r>
              <a:rPr lang="nl-NL" sz="2800" dirty="0" err="1"/>
              <a:t>the</a:t>
            </a:r>
            <a:r>
              <a:rPr lang="nl-NL" sz="2800" dirty="0"/>
              <a:t> </a:t>
            </a:r>
            <a:r>
              <a:rPr lang="nl-NL" sz="2800" dirty="0" err="1"/>
              <a:t>city</a:t>
            </a:r>
            <a:r>
              <a:rPr lang="nl-NL" sz="2800" dirty="0"/>
              <a:t> </a:t>
            </a:r>
            <a:r>
              <a:rPr lang="nl-NL" sz="2800" dirty="0" err="1"/>
              <a:t>cryer</a:t>
            </a:r>
            <a:r>
              <a:rPr lang="nl-NL" sz="2800" dirty="0"/>
              <a:t>.  (</a:t>
            </a:r>
            <a:r>
              <a:rPr lang="nl-NL" sz="2800" dirty="0" smtClean="0"/>
              <a:t>Paalhuis c.1660).</a:t>
            </a:r>
            <a:endParaRPr lang="nl-NL" sz="2800" dirty="0"/>
          </a:p>
        </p:txBody>
      </p:sp>
      <p:sp>
        <p:nvSpPr>
          <p:cNvPr id="33" name="Tekstvak 32"/>
          <p:cNvSpPr txBox="1"/>
          <p:nvPr/>
        </p:nvSpPr>
        <p:spPr>
          <a:xfrm rot="16200000">
            <a:off x="-1414783" y="17912356"/>
            <a:ext cx="460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u="sng" dirty="0">
                <a:hlinkClick r:id="rId8"/>
              </a:rPr>
              <a:t>http://hdl.handle.net/10934/RM0001.COLLECT.5966</a:t>
            </a:r>
            <a:endParaRPr lang="nl-NL" sz="1400" dirty="0"/>
          </a:p>
        </p:txBody>
      </p:sp>
      <p:sp>
        <p:nvSpPr>
          <p:cNvPr id="38" name="Tekstvak 37"/>
          <p:cNvSpPr txBox="1"/>
          <p:nvPr/>
        </p:nvSpPr>
        <p:spPr>
          <a:xfrm>
            <a:off x="1116546" y="29045461"/>
            <a:ext cx="100696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err="1"/>
              <a:t>Each</a:t>
            </a:r>
            <a:r>
              <a:rPr lang="nl-NL" sz="2800" dirty="0"/>
              <a:t> of </a:t>
            </a:r>
            <a:r>
              <a:rPr lang="nl-NL" sz="2800" dirty="0" err="1"/>
              <a:t>the</a:t>
            </a:r>
            <a:r>
              <a:rPr lang="nl-NL" sz="2800" dirty="0"/>
              <a:t> </a:t>
            </a:r>
            <a:r>
              <a:rPr lang="nl-NL" sz="2800" dirty="0" err="1"/>
              <a:t>provinces</a:t>
            </a:r>
            <a:r>
              <a:rPr lang="nl-NL" sz="2800" dirty="0"/>
              <a:t> </a:t>
            </a:r>
            <a:r>
              <a:rPr lang="nl-NL" sz="2800" dirty="0" err="1"/>
              <a:t>collected</a:t>
            </a:r>
            <a:r>
              <a:rPr lang="nl-NL" sz="2800" dirty="0"/>
              <a:t> </a:t>
            </a:r>
            <a:r>
              <a:rPr lang="nl-NL" sz="2800" dirty="0" err="1"/>
              <a:t>their</a:t>
            </a:r>
            <a:r>
              <a:rPr lang="nl-NL" sz="2800" dirty="0"/>
              <a:t> (most) important </a:t>
            </a:r>
            <a:r>
              <a:rPr lang="nl-NL" sz="2800" dirty="0" err="1"/>
              <a:t>ordinances</a:t>
            </a:r>
            <a:r>
              <a:rPr lang="nl-NL" sz="2800" dirty="0"/>
              <a:t> in ‘</a:t>
            </a:r>
            <a:r>
              <a:rPr lang="nl-NL" sz="2800" dirty="0" err="1"/>
              <a:t>books</a:t>
            </a:r>
            <a:r>
              <a:rPr lang="nl-NL" sz="2800" dirty="0"/>
              <a:t> of </a:t>
            </a:r>
            <a:r>
              <a:rPr lang="nl-NL" sz="2800" dirty="0" err="1"/>
              <a:t>ordinances</a:t>
            </a:r>
            <a:r>
              <a:rPr lang="nl-NL" sz="2800" dirty="0"/>
              <a:t>’, these are </a:t>
            </a:r>
            <a:r>
              <a:rPr lang="nl-NL" sz="2800" dirty="0" err="1"/>
              <a:t>now</a:t>
            </a:r>
            <a:r>
              <a:rPr lang="nl-NL" sz="2800" dirty="0"/>
              <a:t> </a:t>
            </a:r>
            <a:r>
              <a:rPr lang="nl-NL" sz="2800" dirty="0" err="1"/>
              <a:t>digitised</a:t>
            </a:r>
            <a:r>
              <a:rPr lang="nl-NL" sz="2800" dirty="0"/>
              <a:t> and </a:t>
            </a:r>
            <a:r>
              <a:rPr lang="nl-NL" sz="2800" dirty="0" err="1"/>
              <a:t>available</a:t>
            </a:r>
            <a:r>
              <a:rPr lang="nl-NL" sz="2800" dirty="0"/>
              <a:t> online.</a:t>
            </a:r>
          </a:p>
        </p:txBody>
      </p:sp>
      <p:pic>
        <p:nvPicPr>
          <p:cNvPr id="43" name="Afbeelding 4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9" t="16378" r="19981" b="50278"/>
          <a:stretch/>
        </p:blipFill>
        <p:spPr>
          <a:xfrm>
            <a:off x="22370536" y="40267862"/>
            <a:ext cx="1899079" cy="1912840"/>
          </a:xfrm>
          <a:prstGeom prst="rect">
            <a:avLst/>
          </a:prstGeom>
        </p:spPr>
      </p:pic>
      <p:sp>
        <p:nvSpPr>
          <p:cNvPr id="44" name="Tekstvak 43"/>
          <p:cNvSpPr txBox="1"/>
          <p:nvPr/>
        </p:nvSpPr>
        <p:spPr>
          <a:xfrm>
            <a:off x="22425575" y="42281494"/>
            <a:ext cx="1844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800" dirty="0">
                <a:latin typeface="Garamond" panose="02020404030301010803" pitchFamily="18" charset="0"/>
              </a:rPr>
              <a:t>KB-Lab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634" y="40368654"/>
            <a:ext cx="2139797" cy="2139797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51741" y="21393461"/>
            <a:ext cx="4515020" cy="3494308"/>
          </a:xfrm>
          <a:prstGeom prst="rect">
            <a:avLst/>
          </a:prstGeom>
        </p:spPr>
      </p:pic>
      <p:sp>
        <p:nvSpPr>
          <p:cNvPr id="53" name="Ovaal 52"/>
          <p:cNvSpPr/>
          <p:nvPr/>
        </p:nvSpPr>
        <p:spPr>
          <a:xfrm>
            <a:off x="17110015" y="18721216"/>
            <a:ext cx="399999" cy="39999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5" name="Rechthoek 54"/>
          <p:cNvSpPr/>
          <p:nvPr/>
        </p:nvSpPr>
        <p:spPr>
          <a:xfrm>
            <a:off x="20445748" y="17258634"/>
            <a:ext cx="10899076" cy="2935778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Tekstvak 26"/>
          <p:cNvSpPr txBox="1"/>
          <p:nvPr/>
        </p:nvSpPr>
        <p:spPr>
          <a:xfrm>
            <a:off x="20692516" y="18513316"/>
            <a:ext cx="80492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600" dirty="0"/>
              <a:t>Data presentation</a:t>
            </a:r>
          </a:p>
          <a:p>
            <a:r>
              <a:rPr lang="en-GB" sz="4000" dirty="0"/>
              <a:t>- visualisation: plot on map</a:t>
            </a:r>
          </a:p>
          <a:p>
            <a:r>
              <a:rPr lang="en-GB" sz="4000" dirty="0"/>
              <a:t>- searchable data</a:t>
            </a:r>
          </a:p>
        </p:txBody>
      </p:sp>
      <p:pic>
        <p:nvPicPr>
          <p:cNvPr id="40" name="Picture 2" descr="Afbeeldingsresultaat voor transkribus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6714" y="26292741"/>
            <a:ext cx="4515020" cy="506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Afbeelding 29"/>
          <p:cNvPicPr>
            <a:picLocks noChangeAspect="1"/>
          </p:cNvPicPr>
          <p:nvPr/>
        </p:nvPicPr>
        <p:blipFill rotWithShape="1">
          <a:blip r:embed="rId13"/>
          <a:srcRect l="42060" t="32471" r="43107" b="40270"/>
          <a:stretch/>
        </p:blipFill>
        <p:spPr>
          <a:xfrm>
            <a:off x="27009969" y="17125364"/>
            <a:ext cx="2721765" cy="2813511"/>
          </a:xfrm>
          <a:prstGeom prst="rect">
            <a:avLst/>
          </a:prstGeom>
        </p:spPr>
      </p:pic>
      <p:sp>
        <p:nvSpPr>
          <p:cNvPr id="31" name="Tekstvak 30"/>
          <p:cNvSpPr txBox="1"/>
          <p:nvPr/>
        </p:nvSpPr>
        <p:spPr>
          <a:xfrm>
            <a:off x="27009969" y="19972834"/>
            <a:ext cx="2685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e.g. </a:t>
            </a:r>
            <a:r>
              <a:rPr lang="nl-NL" sz="2800" dirty="0" err="1"/>
              <a:t>Palladio</a:t>
            </a:r>
            <a:r>
              <a:rPr lang="nl-NL" sz="2800" dirty="0"/>
              <a:t> - Stanford</a:t>
            </a:r>
          </a:p>
        </p:txBody>
      </p:sp>
      <p:pic>
        <p:nvPicPr>
          <p:cNvPr id="34" name="Afbeelding 3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46" y="22302183"/>
            <a:ext cx="10069613" cy="6713075"/>
          </a:xfrm>
          <a:prstGeom prst="rect">
            <a:avLst/>
          </a:prstGeom>
        </p:spPr>
      </p:pic>
      <p:pic>
        <p:nvPicPr>
          <p:cNvPr id="35" name="Afbeelding 34"/>
          <p:cNvPicPr>
            <a:picLocks noChangeAspect="1"/>
          </p:cNvPicPr>
          <p:nvPr/>
        </p:nvPicPr>
        <p:blipFill rotWithShape="1">
          <a:blip r:embed="rId15"/>
          <a:srcRect l="40560" t="7137" r="28815" b="13974"/>
          <a:stretch/>
        </p:blipFill>
        <p:spPr>
          <a:xfrm>
            <a:off x="1147144" y="30884048"/>
            <a:ext cx="5590876" cy="8101065"/>
          </a:xfrm>
          <a:prstGeom prst="rect">
            <a:avLst/>
          </a:prstGeom>
        </p:spPr>
      </p:pic>
      <p:sp>
        <p:nvSpPr>
          <p:cNvPr id="36" name="Tekstvak 30">
            <a:extLst>
              <a:ext uri="{FF2B5EF4-FFF2-40B4-BE49-F238E27FC236}">
                <a16:creationId xmlns:a16="http://schemas.microsoft.com/office/drawing/2014/main" xmlns="" id="{D4F025FB-7123-4A10-B9FF-3E0428765892}"/>
              </a:ext>
            </a:extLst>
          </p:cNvPr>
          <p:cNvSpPr txBox="1"/>
          <p:nvPr/>
        </p:nvSpPr>
        <p:spPr>
          <a:xfrm>
            <a:off x="27009968" y="24800330"/>
            <a:ext cx="2685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Annif</a:t>
            </a:r>
          </a:p>
          <a:p>
            <a:r>
              <a:rPr lang="nl-NL" sz="2800" dirty="0"/>
              <a:t>(annif.org)</a:t>
            </a:r>
          </a:p>
        </p:txBody>
      </p:sp>
      <p:sp>
        <p:nvSpPr>
          <p:cNvPr id="37" name="Tekstvak 30">
            <a:extLst>
              <a:ext uri="{FF2B5EF4-FFF2-40B4-BE49-F238E27FC236}">
                <a16:creationId xmlns:a16="http://schemas.microsoft.com/office/drawing/2014/main" xmlns="" id="{91826D62-923E-45E9-B72A-EBD84F43216D}"/>
              </a:ext>
            </a:extLst>
          </p:cNvPr>
          <p:cNvSpPr txBox="1"/>
          <p:nvPr/>
        </p:nvSpPr>
        <p:spPr>
          <a:xfrm>
            <a:off x="27009967" y="31475468"/>
            <a:ext cx="2685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Transkribus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30099770"/>
              </p:ext>
            </p:extLst>
          </p:nvPr>
        </p:nvGraphicFramePr>
        <p:xfrm>
          <a:off x="7755591" y="10899236"/>
          <a:ext cx="21060258" cy="24590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2" name="Rechthoek 1"/>
          <p:cNvSpPr/>
          <p:nvPr/>
        </p:nvSpPr>
        <p:spPr>
          <a:xfrm>
            <a:off x="20549155" y="38054280"/>
            <a:ext cx="6021785" cy="930833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20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061550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A0_UGent_LW_EN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niversiteit Gent">
      <a:majorFont>
        <a:latin typeface="UGent Panno Text SemiBold"/>
        <a:ea typeface=""/>
        <a:cs typeface=""/>
      </a:majorFont>
      <a:minorFont>
        <a:latin typeface="UGent Panno Text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E64C8"/>
        </a:solidFill>
      </a:spPr>
      <a:bodyPr rtlCol="0" anchor="ctr"/>
      <a:lstStyle>
        <a:defPPr algn="ctr">
          <a:defRPr sz="220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ster-LW-UK_1_1_15.potx" id="{8C3FB7D3-0042-415F-A0E5-B895BD4B1AE0}" vid="{24D74287-8527-405C-BDFC-067F52CE2D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2130</TotalTime>
  <Words>190</Words>
  <Application>Microsoft Office PowerPoint</Application>
  <PresentationFormat>Aangepast</PresentationFormat>
  <Paragraphs>44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7" baseType="lpstr">
      <vt:lpstr>Arial</vt:lpstr>
      <vt:lpstr>Garamond</vt:lpstr>
      <vt:lpstr>UGent Panno Text</vt:lpstr>
      <vt:lpstr>UGent Panno Text Medium</vt:lpstr>
      <vt:lpstr>UGent Panno Text SemiBold</vt:lpstr>
      <vt:lpstr>posterA0_UGent_LW_EN</vt:lpstr>
      <vt:lpstr>The Low Countries’ Plakkaatboeken:  Entangled Histories between ±1500-1800?! Text-segmentation and machine-learned meta-dating.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Annemieke werk</dc:creator>
  <cp:lastModifiedBy>Annemieke werk</cp:lastModifiedBy>
  <cp:revision>83</cp:revision>
  <cp:lastPrinted>2019-06-28T13:31:32Z</cp:lastPrinted>
  <dcterms:created xsi:type="dcterms:W3CDTF">2019-04-01T08:04:17Z</dcterms:created>
  <dcterms:modified xsi:type="dcterms:W3CDTF">2019-06-28T14:39:29Z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censed to">
    <vt:lpwstr>Universiteit Gent</vt:lpwstr>
  </property>
  <property fmtid="{D5CDD505-2E9C-101B-9397-08002B2CF9AE}" pid="3" name="Developed by">
    <vt:lpwstr>12 Dozijn</vt:lpwstr>
  </property>
  <property fmtid="{D5CDD505-2E9C-101B-9397-08002B2CF9AE}" pid="4" name="Author">
    <vt:lpwstr>Hans Gouman</vt:lpwstr>
  </property>
  <property fmtid="{D5CDD505-2E9C-101B-9397-08002B2CF9AE}" pid="5" name="Date">
    <vt:filetime>2016-12-15T23:00:00Z</vt:filetime>
  </property>
  <property fmtid="{D5CDD505-2E9C-101B-9397-08002B2CF9AE}" pid="6" name="Version">
    <vt:lpwstr>1.1</vt:lpwstr>
  </property>
  <property fmtid="{D5CDD505-2E9C-101B-9397-08002B2CF9AE}" pid="7" name="Build">
    <vt:lpwstr>15</vt:lpwstr>
  </property>
  <property fmtid="{D5CDD505-2E9C-101B-9397-08002B2CF9AE}" pid="8" name="Status">
    <vt:lpwstr>Final</vt:lpwstr>
  </property>
  <property fmtid="{D5CDD505-2E9C-101B-9397-08002B2CF9AE}" pid="9" name="Cmt 4">
    <vt:lpwstr>faculties vs created from corporate build 4</vt:lpwstr>
  </property>
  <property fmtid="{D5CDD505-2E9C-101B-9397-08002B2CF9AE}" pid="10" name="Cmt 5">
    <vt:lpwstr>author box 1 column</vt:lpwstr>
  </property>
  <property fmtid="{D5CDD505-2E9C-101B-9397-08002B2CF9AE}" pid="11" name="Cmt 7">
    <vt:lpwstr>line spacings changed</vt:lpwstr>
  </property>
  <property fmtid="{D5CDD505-2E9C-101B-9397-08002B2CF9AE}" pid="12" name="Cmt 8">
    <vt:lpwstr>no font embedding</vt:lpwstr>
  </property>
  <property fmtid="{D5CDD505-2E9C-101B-9397-08002B2CF9AE}" pid="13" name="Cmt 9">
    <vt:lpwstr>socmed editable</vt:lpwstr>
  </property>
  <property fmtid="{D5CDD505-2E9C-101B-9397-08002B2CF9AE}" pid="14" name="Cmt 10">
    <vt:lpwstr>comments feedback</vt:lpwstr>
  </property>
  <property fmtid="{D5CDD505-2E9C-101B-9397-08002B2CF9AE}" pid="15" name="Cmt 11">
    <vt:lpwstr>position text box</vt:lpwstr>
  </property>
  <property fmtid="{D5CDD505-2E9C-101B-9397-08002B2CF9AE}" pid="16" name="Cmt 12">
    <vt:lpwstr>comments UG/AZ 16.11.25</vt:lpwstr>
  </property>
  <property fmtid="{D5CDD505-2E9C-101B-9397-08002B2CF9AE}" pid="17" name="Cmt 15">
    <vt:lpwstr>'Contact' editable</vt:lpwstr>
  </property>
</Properties>
</file>