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63"/>
  </p:notesMasterIdLst>
  <p:sldIdLst>
    <p:sldId id="256" r:id="rId2"/>
    <p:sldId id="987" r:id="rId3"/>
    <p:sldId id="989" r:id="rId4"/>
    <p:sldId id="990" r:id="rId5"/>
    <p:sldId id="991" r:id="rId6"/>
    <p:sldId id="992" r:id="rId7"/>
    <p:sldId id="993" r:id="rId8"/>
    <p:sldId id="981" r:id="rId9"/>
    <p:sldId id="982" r:id="rId10"/>
    <p:sldId id="870" r:id="rId11"/>
    <p:sldId id="1028" r:id="rId12"/>
    <p:sldId id="1007" r:id="rId13"/>
    <p:sldId id="983" r:id="rId14"/>
    <p:sldId id="1014" r:id="rId15"/>
    <p:sldId id="258" r:id="rId16"/>
    <p:sldId id="1009" r:id="rId17"/>
    <p:sldId id="863" r:id="rId18"/>
    <p:sldId id="850" r:id="rId19"/>
    <p:sldId id="257" r:id="rId20"/>
    <p:sldId id="998" r:id="rId21"/>
    <p:sldId id="984" r:id="rId22"/>
    <p:sldId id="1018" r:id="rId23"/>
    <p:sldId id="1016" r:id="rId24"/>
    <p:sldId id="1019" r:id="rId25"/>
    <p:sldId id="1020" r:id="rId26"/>
    <p:sldId id="1021" r:id="rId27"/>
    <p:sldId id="1022" r:id="rId28"/>
    <p:sldId id="1029" r:id="rId29"/>
    <p:sldId id="283" r:id="rId30"/>
    <p:sldId id="1000" r:id="rId31"/>
    <p:sldId id="994" r:id="rId32"/>
    <p:sldId id="1001" r:id="rId33"/>
    <p:sldId id="1002" r:id="rId34"/>
    <p:sldId id="1011" r:id="rId35"/>
    <p:sldId id="1032" r:id="rId36"/>
    <p:sldId id="1033" r:id="rId37"/>
    <p:sldId id="1003" r:id="rId38"/>
    <p:sldId id="1034" r:id="rId39"/>
    <p:sldId id="1027" r:id="rId40"/>
    <p:sldId id="1030" r:id="rId41"/>
    <p:sldId id="1036" r:id="rId42"/>
    <p:sldId id="1037" r:id="rId43"/>
    <p:sldId id="1041" r:id="rId44"/>
    <p:sldId id="1038" r:id="rId45"/>
    <p:sldId id="1039" r:id="rId46"/>
    <p:sldId id="1043" r:id="rId47"/>
    <p:sldId id="1045" r:id="rId48"/>
    <p:sldId id="1046" r:id="rId49"/>
    <p:sldId id="1047" r:id="rId50"/>
    <p:sldId id="1044" r:id="rId51"/>
    <p:sldId id="260" r:id="rId52"/>
    <p:sldId id="1005" r:id="rId53"/>
    <p:sldId id="1031" r:id="rId54"/>
    <p:sldId id="1012" r:id="rId55"/>
    <p:sldId id="263" r:id="rId56"/>
    <p:sldId id="988" r:id="rId57"/>
    <p:sldId id="1013" r:id="rId58"/>
    <p:sldId id="261" r:id="rId59"/>
    <p:sldId id="1035" r:id="rId60"/>
    <p:sldId id="1026" r:id="rId61"/>
    <p:sldId id="1004" r:id="rId6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Title" id="{34F9E776-22C4-2A4A-ACB7-079914AE8E7B}">
          <p14:sldIdLst>
            <p14:sldId id="256"/>
          </p14:sldIdLst>
        </p14:section>
        <p14:section name="Intro" id="{E7680932-1C4B-484F-B3CB-A9087D0F2663}">
          <p14:sldIdLst>
            <p14:sldId id="987"/>
            <p14:sldId id="989"/>
            <p14:sldId id="990"/>
            <p14:sldId id="991"/>
            <p14:sldId id="992"/>
            <p14:sldId id="993"/>
            <p14:sldId id="981"/>
            <p14:sldId id="982"/>
            <p14:sldId id="870"/>
            <p14:sldId id="1028"/>
            <p14:sldId id="1007"/>
            <p14:sldId id="983"/>
            <p14:sldId id="1014"/>
            <p14:sldId id="258"/>
            <p14:sldId id="1009"/>
            <p14:sldId id="863"/>
            <p14:sldId id="850"/>
            <p14:sldId id="257"/>
            <p14:sldId id="998"/>
            <p14:sldId id="984"/>
            <p14:sldId id="1018"/>
            <p14:sldId id="1016"/>
            <p14:sldId id="1019"/>
            <p14:sldId id="1020"/>
            <p14:sldId id="1021"/>
            <p14:sldId id="1022"/>
          </p14:sldIdLst>
        </p14:section>
        <p14:section name="Prereg&amp;RR" id="{8F640F25-BC63-AE4D-BDAA-26D953B1A2F6}">
          <p14:sldIdLst>
            <p14:sldId id="1029"/>
            <p14:sldId id="283"/>
            <p14:sldId id="1000"/>
            <p14:sldId id="994"/>
            <p14:sldId id="1001"/>
            <p14:sldId id="1002"/>
            <p14:sldId id="1011"/>
            <p14:sldId id="1032"/>
            <p14:sldId id="1033"/>
            <p14:sldId id="1003"/>
            <p14:sldId id="1034"/>
            <p14:sldId id="1027"/>
          </p14:sldIdLst>
        </p14:section>
        <p14:section name="Reproducible workflows" id="{06D2EFAB-E15F-C84C-ABCC-BA35037C02F2}">
          <p14:sldIdLst>
            <p14:sldId id="1030"/>
            <p14:sldId id="1036"/>
            <p14:sldId id="1037"/>
            <p14:sldId id="1041"/>
            <p14:sldId id="1038"/>
            <p14:sldId id="1039"/>
            <p14:sldId id="1043"/>
            <p14:sldId id="1045"/>
            <p14:sldId id="1046"/>
            <p14:sldId id="1047"/>
            <p14:sldId id="1044"/>
            <p14:sldId id="260"/>
            <p14:sldId id="1005"/>
          </p14:sldIdLst>
        </p14:section>
        <p14:section name="Acessibility&amp;Dissem" id="{4DC9C7AF-5CDE-5F48-A49C-EE3E31260000}">
          <p14:sldIdLst>
            <p14:sldId id="1031"/>
            <p14:sldId id="1012"/>
            <p14:sldId id="263"/>
            <p14:sldId id="988"/>
            <p14:sldId id="1013"/>
          </p14:sldIdLst>
        </p14:section>
        <p14:section name="NextSteps" id="{D186A173-BA8D-4540-A0A6-92ED093DD82D}">
          <p14:sldIdLst>
            <p14:sldId id="261"/>
            <p14:sldId id="1035"/>
            <p14:sldId id="1026"/>
            <p14:sldId id="1004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432FF"/>
    <a:srgbClr val="134E7E"/>
    <a:srgbClr val="40404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579"/>
    <p:restoredTop sz="80738"/>
  </p:normalViewPr>
  <p:slideViewPr>
    <p:cSldViewPr snapToGrid="0" snapToObjects="1">
      <p:cViewPr>
        <p:scale>
          <a:sx n="97" d="100"/>
          <a:sy n="97" d="100"/>
        </p:scale>
        <p:origin x="928" y="2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theme" Target="theme/theme1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780F17B-B94D-4646-B7D9-EB6C397A5EE6}" type="datetimeFigureOut">
              <a:rPr lang="en-US" smtClean="0"/>
              <a:t>11/21/19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C3E722F-D78B-DA43-BD13-7A95AD8821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27883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3E722F-D78B-DA43-BD13-7A95AD88212E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36336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3E722F-D78B-DA43-BD13-7A95AD88212E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898688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3E722F-D78B-DA43-BD13-7A95AD88212E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14601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3E722F-D78B-DA43-BD13-7A95AD88212E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072641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3E722F-D78B-DA43-BD13-7A95AD88212E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004074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3E722F-D78B-DA43-BD13-7A95AD88212E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225458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3E722F-D78B-DA43-BD13-7A95AD88212E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333826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3E722F-D78B-DA43-BD13-7A95AD88212E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993967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3E722F-D78B-DA43-BD13-7A95AD88212E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333041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3E722F-D78B-DA43-BD13-7A95AD88212E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918903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B85DE31-C990-EA47-B42D-4171AB72F315}" type="slidenum">
              <a:rPr lang="en-US" smtClean="0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700785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3E722F-D78B-DA43-BD13-7A95AD88212E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776637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3E722F-D78B-DA43-BD13-7A95AD88212E}" type="slidenum">
              <a:rPr lang="en-US" smtClean="0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278750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3E722F-D78B-DA43-BD13-7A95AD88212E}" type="slidenum">
              <a:rPr lang="en-US" smtClean="0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64528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3E722F-D78B-DA43-BD13-7A95AD88212E}" type="slidenum">
              <a:rPr lang="en-US" smtClean="0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149709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3E722F-D78B-DA43-BD13-7A95AD88212E}" type="slidenum">
              <a:rPr lang="en-US" smtClean="0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555175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3E722F-D78B-DA43-BD13-7A95AD88212E}" type="slidenum">
              <a:rPr lang="en-US" smtClean="0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0400455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3E722F-D78B-DA43-BD13-7A95AD88212E}" type="slidenum">
              <a:rPr lang="en-US" smtClean="0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2077963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3E722F-D78B-DA43-BD13-7A95AD88212E}" type="slidenum">
              <a:rPr lang="en-US" smtClean="0"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8199798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3E722F-D78B-DA43-BD13-7A95AD88212E}" type="slidenum">
              <a:rPr lang="en-US" smtClean="0"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795972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3E722F-D78B-DA43-BD13-7A95AD88212E}" type="slidenum">
              <a:rPr lang="en-US" smtClean="0"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0667187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3E722F-D78B-DA43-BD13-7A95AD88212E}" type="slidenum">
              <a:rPr lang="en-US" smtClean="0"/>
              <a:t>49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843937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3E722F-D78B-DA43-BD13-7A95AD88212E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4754963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3E722F-D78B-DA43-BD13-7A95AD88212E}" type="slidenum">
              <a:rPr lang="en-US" smtClean="0"/>
              <a:t>52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2943559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3E722F-D78B-DA43-BD13-7A95AD88212E}" type="slidenum">
              <a:rPr lang="en-US" smtClean="0"/>
              <a:t>54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5950317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3E722F-D78B-DA43-BD13-7A95AD88212E}" type="slidenum">
              <a:rPr lang="en-US" smtClean="0"/>
              <a:t>55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5663422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3E722F-D78B-DA43-BD13-7A95AD88212E}" type="slidenum">
              <a:rPr lang="en-US" smtClean="0"/>
              <a:t>56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1816092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3E722F-D78B-DA43-BD13-7A95AD88212E}" type="slidenum">
              <a:rPr lang="en-US" smtClean="0"/>
              <a:t>58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4534961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3E722F-D78B-DA43-BD13-7A95AD88212E}" type="slidenum">
              <a:rPr lang="en-US" smtClean="0"/>
              <a:t>60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235177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3E722F-D78B-DA43-BD13-7A95AD88212E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953364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3E722F-D78B-DA43-BD13-7A95AD88212E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890187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B85DE31-C990-EA47-B42D-4171AB72F315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006604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B85DE31-C990-EA47-B42D-4171AB72F315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238062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B85DE31-C990-EA47-B42D-4171AB72F315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297907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3E722F-D78B-DA43-BD13-7A95AD88212E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55631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54EBA5-EBA8-3745-9270-DDEEA511FBF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AFDD754-BFE1-144A-A226-CF279B74D3E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D3E0A2A-1340-2D49-A5A5-BCB15E3C5A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BE3627-D677-0F4C-9852-70604DC2CD35}" type="datetimeFigureOut">
              <a:rPr lang="en-US" smtClean="0"/>
              <a:t>11/21/19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223FF5C-A3FB-6D4B-9C34-C62B06F087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DA337A9-C32C-B14A-8060-FE3C5165D0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A506C6-C212-A940-9725-C6465F493F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277760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BBD629-067C-604E-9113-650A69CA04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E6CFA9B-C456-404E-A15B-72DDECE5197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754EE92-2C09-B041-9690-2A13F16581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BE3627-D677-0F4C-9852-70604DC2CD35}" type="datetimeFigureOut">
              <a:rPr lang="en-US" smtClean="0"/>
              <a:t>11/21/19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767AF46-C1BA-4F4A-A641-47CA1CD347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1810DFB-DB29-4E4F-8713-8EB5C3A1F7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A506C6-C212-A940-9725-C6465F493F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12136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A766FD0F-0D65-9642-97C1-98EA3481BE2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B36302B-6410-9C4E-9AD3-5900096CDDD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79698BD-C2EE-BE41-A716-BBAAD5FC0B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BE3627-D677-0F4C-9852-70604DC2CD35}" type="datetimeFigureOut">
              <a:rPr lang="en-US" smtClean="0"/>
              <a:t>11/21/19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E1FA1DE-A9DD-E74E-8063-8888001DC6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73AED1A-25C0-C944-8642-5E3A850928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A506C6-C212-A940-9725-C6465F493F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583676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Full image (Dark)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438DEE8-034B-4AA1-A8A7-6DFB691A441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575736" y="548217"/>
            <a:ext cx="11040531" cy="5761567"/>
          </a:xfrm>
        </p:spPr>
        <p:txBody>
          <a:bodyPr/>
          <a:lstStyle>
            <a:lvl1pPr marL="0" indent="0">
              <a:buNone/>
              <a:defRPr b="0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Click icon to add picture</a:t>
            </a:r>
          </a:p>
        </p:txBody>
      </p:sp>
      <p:sp>
        <p:nvSpPr>
          <p:cNvPr id="4" name="Text Placeholder 4">
            <a:extLst>
              <a:ext uri="{FF2B5EF4-FFF2-40B4-BE49-F238E27FC236}">
                <a16:creationId xmlns:a16="http://schemas.microsoft.com/office/drawing/2014/main" id="{EF8C8BBE-C764-4266-A29F-CEF90A927B88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75733" y="5706263"/>
            <a:ext cx="11616267" cy="1151736"/>
          </a:xfrm>
        </p:spPr>
        <p:txBody>
          <a:bodyPr lIns="0" rIns="108000" bIns="72000" anchor="b"/>
          <a:lstStyle>
            <a:lvl1pPr marL="0" indent="0" algn="r">
              <a:lnSpc>
                <a:spcPct val="114000"/>
              </a:lnSpc>
              <a:spcAft>
                <a:spcPts val="0"/>
              </a:spcAft>
              <a:buNone/>
              <a:defRPr sz="1867">
                <a:solidFill>
                  <a:schemeClr val="bg1"/>
                </a:solidFill>
              </a:defRPr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dirty="0"/>
              <a:t>Figure/Paper references. This line can get quite long…… Watch out for that.</a:t>
            </a:r>
          </a:p>
          <a:p>
            <a:pPr lvl="0"/>
            <a:r>
              <a:rPr lang="en-US" dirty="0"/>
              <a:t>#</a:t>
            </a:r>
            <a:r>
              <a:rPr lang="en-US" dirty="0" err="1"/>
              <a:t>EventHashtag</a:t>
            </a:r>
            <a:r>
              <a:rPr lang="en-US" dirty="0"/>
              <a:t>; @</a:t>
            </a:r>
            <a:r>
              <a:rPr lang="en-US" dirty="0" err="1"/>
              <a:t>kirstie_j</a:t>
            </a:r>
            <a:endParaRPr lang="en-US" dirty="0"/>
          </a:p>
          <a:p>
            <a:pPr lvl="0"/>
            <a:r>
              <a:rPr lang="en-US" dirty="0"/>
              <a:t>https://doi.org/10.5281/zenodo.1234567</a:t>
            </a:r>
          </a:p>
        </p:txBody>
      </p:sp>
    </p:spTree>
    <p:extLst>
      <p:ext uri="{BB962C8B-B14F-4D97-AF65-F5344CB8AC3E}">
        <p14:creationId xmlns:p14="http://schemas.microsoft.com/office/powerpoint/2010/main" val="167702268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pos="272">
          <p15:clr>
            <a:srgbClr val="FBAE40"/>
          </p15:clr>
        </p15:guide>
        <p15:guide id="3" orient="horz" pos="2981">
          <p15:clr>
            <a:srgbClr val="FBAE40"/>
          </p15:clr>
        </p15:guide>
        <p15:guide id="4" orient="horz" pos="259">
          <p15:clr>
            <a:srgbClr val="FBAE40"/>
          </p15:clr>
        </p15:guide>
        <p15:guide id="5" pos="5488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Blank (Dark)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05318D92-7125-4A8E-9F23-CCE84E4A66E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75734" y="548217"/>
            <a:ext cx="7526865" cy="3840000"/>
          </a:xfrm>
        </p:spPr>
        <p:txBody>
          <a:bodyPr/>
          <a:lstStyle>
            <a:lvl1pPr marL="383990" indent="-383990">
              <a:buFont typeface="Arial" panose="020B0604020202020204" pitchFamily="34" charset="0"/>
              <a:buChar char="–"/>
              <a:defRPr sz="3733">
                <a:solidFill>
                  <a:schemeClr val="bg1"/>
                </a:solidFill>
              </a:defRPr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en-GB" dirty="0"/>
              <a:t>4 to 6 bullet points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45AC2A8-8EE4-4D6D-84E5-096502CFB598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75733" y="5706263"/>
            <a:ext cx="11616267" cy="1151736"/>
          </a:xfrm>
        </p:spPr>
        <p:txBody>
          <a:bodyPr lIns="0" rIns="108000" bIns="72000" anchor="b"/>
          <a:lstStyle>
            <a:lvl1pPr marL="0" indent="0" algn="r">
              <a:lnSpc>
                <a:spcPct val="114000"/>
              </a:lnSpc>
              <a:spcAft>
                <a:spcPts val="0"/>
              </a:spcAft>
              <a:buNone/>
              <a:defRPr sz="1867">
                <a:solidFill>
                  <a:schemeClr val="bg1"/>
                </a:solidFill>
              </a:defRPr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dirty="0"/>
              <a:t>Figure/Paper references. This line can get quite long…… Watch out for that.</a:t>
            </a:r>
          </a:p>
          <a:p>
            <a:pPr lvl="0"/>
            <a:r>
              <a:rPr lang="en-US" dirty="0"/>
              <a:t>#</a:t>
            </a:r>
            <a:r>
              <a:rPr lang="en-US" dirty="0" err="1"/>
              <a:t>EventHashtag</a:t>
            </a:r>
            <a:r>
              <a:rPr lang="en-US" dirty="0"/>
              <a:t>; @</a:t>
            </a:r>
            <a:r>
              <a:rPr lang="en-US" dirty="0" err="1"/>
              <a:t>kirstie_j</a:t>
            </a:r>
            <a:endParaRPr lang="en-US" dirty="0"/>
          </a:p>
          <a:p>
            <a:pPr lvl="0"/>
            <a:r>
              <a:rPr lang="en-US" dirty="0"/>
              <a:t>https://doi.org/10.5281/zenodo.1234567</a:t>
            </a:r>
          </a:p>
        </p:txBody>
      </p:sp>
    </p:spTree>
    <p:extLst>
      <p:ext uri="{BB962C8B-B14F-4D97-AF65-F5344CB8AC3E}">
        <p14:creationId xmlns:p14="http://schemas.microsoft.com/office/powerpoint/2010/main" val="328691200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pos="272">
          <p15:clr>
            <a:srgbClr val="FBAE40"/>
          </p15:clr>
        </p15:guide>
        <p15:guide id="3" orient="horz" pos="2981">
          <p15:clr>
            <a:srgbClr val="FBAE40"/>
          </p15:clr>
        </p15:guide>
        <p15:guide id="4" orient="horz" pos="259">
          <p15:clr>
            <a:srgbClr val="FBAE40"/>
          </p15:clr>
        </p15:guide>
        <p15:guide id="5" pos="5488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Heading, bullets, image (Light)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C514B48A-5D76-4651-AC28-8612610BAC93}"/>
              </a:ext>
            </a:extLst>
          </p:cNvPr>
          <p:cNvCxnSpPr>
            <a:cxnSpLocks/>
          </p:cNvCxnSpPr>
          <p:nvPr userDrawn="1"/>
        </p:nvCxnSpPr>
        <p:spPr>
          <a:xfrm>
            <a:off x="575734" y="937031"/>
            <a:ext cx="5228167" cy="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 Placeholder 11">
            <a:extLst>
              <a:ext uri="{FF2B5EF4-FFF2-40B4-BE49-F238E27FC236}">
                <a16:creationId xmlns:a16="http://schemas.microsoft.com/office/drawing/2014/main" id="{28CE3D8B-96CC-4FD0-93BD-22311085540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75733" y="936879"/>
            <a:ext cx="5228167" cy="726820"/>
          </a:xfrm>
        </p:spPr>
        <p:txBody>
          <a:bodyPr/>
          <a:lstStyle>
            <a:lvl1pPr marL="0" indent="0">
              <a:buNone/>
              <a:defRPr sz="3733">
                <a:solidFill>
                  <a:schemeClr val="bg1"/>
                </a:solidFill>
              </a:defRPr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en-GB" dirty="0"/>
              <a:t>Summary heading</a:t>
            </a:r>
          </a:p>
        </p:txBody>
      </p:sp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A838B155-C9C2-4DB1-8588-E414A618F5FE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7001933" y="936879"/>
            <a:ext cx="5190067" cy="4602525"/>
          </a:xfrm>
        </p:spPr>
        <p:txBody>
          <a:bodyPr/>
          <a:lstStyle>
            <a:lvl1pPr marL="0" indent="0">
              <a:buNone/>
              <a:defRPr b="0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Click icon to add picture</a:t>
            </a:r>
          </a:p>
        </p:txBody>
      </p:sp>
      <p:sp>
        <p:nvSpPr>
          <p:cNvPr id="6" name="Text Placeholder 25">
            <a:extLst>
              <a:ext uri="{FF2B5EF4-FFF2-40B4-BE49-F238E27FC236}">
                <a16:creationId xmlns:a16="http://schemas.microsoft.com/office/drawing/2014/main" id="{018247D9-5503-486A-97BE-69C90ACD679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75734" y="1767849"/>
            <a:ext cx="5228165" cy="3771560"/>
          </a:xfrm>
        </p:spPr>
        <p:txBody>
          <a:bodyPr/>
          <a:lstStyle>
            <a:lvl1pPr marL="383990" indent="-383990">
              <a:buFont typeface="Arial" panose="020B0604020202020204" pitchFamily="34" charset="0"/>
              <a:buChar char="–"/>
              <a:defRPr sz="3733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4 to 6 bullet points</a:t>
            </a:r>
            <a:endParaRPr lang="en-GB" dirty="0"/>
          </a:p>
        </p:txBody>
      </p:sp>
      <p:sp>
        <p:nvSpPr>
          <p:cNvPr id="7" name="Text Placeholder 4">
            <a:extLst>
              <a:ext uri="{FF2B5EF4-FFF2-40B4-BE49-F238E27FC236}">
                <a16:creationId xmlns:a16="http://schemas.microsoft.com/office/drawing/2014/main" id="{3CD9B988-3A63-4943-931E-ADE925B89845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75733" y="5706263"/>
            <a:ext cx="11616267" cy="1151736"/>
          </a:xfrm>
        </p:spPr>
        <p:txBody>
          <a:bodyPr lIns="0" rIns="108000" bIns="72000" anchor="b"/>
          <a:lstStyle>
            <a:lvl1pPr marL="0" indent="0" algn="r">
              <a:lnSpc>
                <a:spcPct val="114000"/>
              </a:lnSpc>
              <a:spcAft>
                <a:spcPts val="0"/>
              </a:spcAft>
              <a:buNone/>
              <a:defRPr sz="1867">
                <a:solidFill>
                  <a:schemeClr val="bg1"/>
                </a:solidFill>
              </a:defRPr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dirty="0"/>
              <a:t>Figure/Paper references. This line can get quite long…… Watch out for that.</a:t>
            </a:r>
          </a:p>
          <a:p>
            <a:pPr lvl="0"/>
            <a:r>
              <a:rPr lang="en-US" dirty="0"/>
              <a:t>#</a:t>
            </a:r>
            <a:r>
              <a:rPr lang="en-US" dirty="0" err="1"/>
              <a:t>EventHashtag</a:t>
            </a:r>
            <a:r>
              <a:rPr lang="en-US" dirty="0"/>
              <a:t>; @</a:t>
            </a:r>
            <a:r>
              <a:rPr lang="en-US" dirty="0" err="1"/>
              <a:t>kirstie_j</a:t>
            </a:r>
            <a:endParaRPr lang="en-US" dirty="0"/>
          </a:p>
          <a:p>
            <a:pPr lvl="0"/>
            <a:r>
              <a:rPr lang="en-US" dirty="0"/>
              <a:t>https://doi.org/10.5281/zenodo.1234567</a:t>
            </a:r>
          </a:p>
        </p:txBody>
      </p:sp>
    </p:spTree>
    <p:extLst>
      <p:ext uri="{BB962C8B-B14F-4D97-AF65-F5344CB8AC3E}">
        <p14:creationId xmlns:p14="http://schemas.microsoft.com/office/powerpoint/2010/main" val="406770179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pos="272">
          <p15:clr>
            <a:srgbClr val="FBAE40"/>
          </p15:clr>
        </p15:guide>
        <p15:guide id="3" orient="horz" pos="2981">
          <p15:clr>
            <a:srgbClr val="FBAE40"/>
          </p15:clr>
        </p15:guide>
        <p15:guide id="4" orient="horz" pos="259">
          <p15:clr>
            <a:srgbClr val="FBAE40"/>
          </p15:clr>
        </p15:guide>
        <p15:guide id="5" pos="2744">
          <p15:clr>
            <a:srgbClr val="FBAE40"/>
          </p15:clr>
        </p15:guide>
        <p15:guide id="6" pos="5488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B23836-FA99-6F40-907E-B4676F04DB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6566BEF-13B2-C54C-929E-7D869BA17EF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6E990A7-7600-C440-B3F8-F02FF61D56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BE3627-D677-0F4C-9852-70604DC2CD35}" type="datetimeFigureOut">
              <a:rPr lang="en-US" smtClean="0"/>
              <a:t>11/21/19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8C7B971-1730-9D40-8003-910D6E5D0A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E90B18F-8E45-9640-87DC-1C87919B5D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A506C6-C212-A940-9725-C6465F493F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60142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88C099-E6FD-0240-BADD-029DD8B15B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3C5F175-DEAA-944F-818C-FBEBFE59BC7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0BAB3DE-0306-0740-AD0A-5FF206557F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BE3627-D677-0F4C-9852-70604DC2CD35}" type="datetimeFigureOut">
              <a:rPr lang="en-US" smtClean="0"/>
              <a:t>11/21/19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C945CE2-4749-624D-9454-344A651E6E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2086173-41A4-B447-B52B-5483287AE0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A506C6-C212-A940-9725-C6465F493F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27506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7F2212-9149-D146-9281-25722D90B2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C0B3CB8-161E-FF49-8316-569FBAE41D6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8FE32E5-617A-6745-A6D7-0E47A2C9981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ABA67C9-224D-8849-91CA-B4E9C5A7BF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BE3627-D677-0F4C-9852-70604DC2CD35}" type="datetimeFigureOut">
              <a:rPr lang="en-US" smtClean="0"/>
              <a:t>11/21/19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70859CD-E76E-0042-AF24-78F667B694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C3A8970-5223-CB46-9D82-BDEE10EA06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A506C6-C212-A940-9725-C6465F493F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22511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2FFC8D-005F-ED45-973C-C68AD3DF56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250EDCF-885A-7B47-8241-E1A24DABBD2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8D9BA48-AF5D-E746-91E0-F8CFA9921BF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73C0188-8E98-CF43-94FD-5B0B4EC1D50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EB4871F-3670-1747-9FC4-8FEFBE170A8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6C2C5B68-4ED5-7044-8381-B560076EED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BE3627-D677-0F4C-9852-70604DC2CD35}" type="datetimeFigureOut">
              <a:rPr lang="en-US" smtClean="0"/>
              <a:t>11/21/19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E8F7AEF-CAA2-7542-B5D1-F444D1DFF7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BCE055E-EF4F-1948-B872-0B8B302D88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A506C6-C212-A940-9725-C6465F493F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94583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C8A3CF-A8B2-5E40-9DF4-F0FFB48547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6CCC7F8-D754-E442-B56C-504152E04E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BE3627-D677-0F4C-9852-70604DC2CD35}" type="datetimeFigureOut">
              <a:rPr lang="en-US" smtClean="0"/>
              <a:t>11/21/19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AEC00B6-2AA5-F840-8A48-35F254308A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8531D36-9EE3-814D-B063-7CF000D44C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A506C6-C212-A940-9725-C6465F493F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61712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8AFD935-7626-8C41-B20A-7769783FAE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BE3627-D677-0F4C-9852-70604DC2CD35}" type="datetimeFigureOut">
              <a:rPr lang="en-US" smtClean="0"/>
              <a:t>11/21/19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C9AFC0B-C375-7345-9DEA-B3D306A435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A94229E-17DC-874A-8C7D-3E850DEC1C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A506C6-C212-A940-9725-C6465F493F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51355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44EB17-6FE6-6B4B-83EE-F4FB9FE5E7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F127D4A-C23E-894C-AF9C-EEC21986290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55086DE-9CEE-914F-9BF1-DE7B793FA7A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2B2363B-E004-694D-BD11-B9CBD849E0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BE3627-D677-0F4C-9852-70604DC2CD35}" type="datetimeFigureOut">
              <a:rPr lang="en-US" smtClean="0"/>
              <a:t>11/21/19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44455FE-3C67-E048-B5EC-CC03CC2E8B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CEDB8BF-3130-624F-8027-68BB82BCCD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A506C6-C212-A940-9725-C6465F493F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23718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C74B7D-B5E2-054F-9557-0DF68EECD6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D3BC618-C5C9-B641-9BD3-551A2242795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89AD61D-4213-9A42-8448-30DE8185769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55D6134-DFB5-7249-890D-157CD0B83E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BE3627-D677-0F4C-9852-70604DC2CD35}" type="datetimeFigureOut">
              <a:rPr lang="en-US" smtClean="0"/>
              <a:t>11/21/19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E5AB190-9675-2045-9588-74750EDA4F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204568D-7629-B543-9C65-5C3F23F76E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A506C6-C212-A940-9725-C6465F493F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66831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D7DB5DF-6AF5-E542-87D0-3A1AD87CD2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FFDC8DB-27D9-BB4D-818D-B37013455C0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A6411A1-F2FC-C844-AC8C-2E74442405E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0BE3627-D677-0F4C-9852-70604DC2CD35}" type="datetimeFigureOut">
              <a:rPr lang="en-US" smtClean="0"/>
              <a:t>11/21/19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AB772DC-5050-794B-846A-55F771A1E53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F821923-A899-F942-8B0D-92184DB5E22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A506C6-C212-A940-9725-C6465F493F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72193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tif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hyperlink" Target="https://github.com/nicktfranklin/OpenScienceWorkshop2019" TargetMode="External"/><Relationship Id="rId5" Type="http://schemas.openxmlformats.org/officeDocument/2006/relationships/hyperlink" Target="https://doi.org/10.5281/zenodo.3381677" TargetMode="External"/><Relationship Id="rId4" Type="http://schemas.openxmlformats.org/officeDocument/2006/relationships/image" Target="../media/image2.jp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gi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tif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commons.wikimedia.org/wiki/File:FAIR_data_principles.jpg" TargetMode="Externa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5" Type="http://schemas.openxmlformats.org/officeDocument/2006/relationships/hyperlink" Target="https://cos.io/blog/rise-open-science-psychology-preliminary-report/" TargetMode="External"/><Relationship Id="rId4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tiff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tiff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tiff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tiff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tiff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tiff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tiff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tiff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hyperlink" Target="https://docs.google.com/document/d/1YrBc_bFlnWJVSjLjqQ_rRKtRMh9TTLLUcYMCsORg7Y0" TargetMode="External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osf.io/7xeq6" TargetMode="External"/><Relationship Id="rId4" Type="http://schemas.openxmlformats.org/officeDocument/2006/relationships/hyperlink" Target="https://osf.io/5mx3w" TargetMode="Externa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cos.io/rr/" TargetMode="Externa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cos.io/rr/" TargetMode="Externa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cos.io/rr/" TargetMode="Externa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1.tiff"/><Relationship Id="rId4" Type="http://schemas.openxmlformats.org/officeDocument/2006/relationships/hyperlink" Target="https://cos.io/rr/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tiff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tiff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9.tiff"/><Relationship Id="rId4" Type="http://schemas.openxmlformats.org/officeDocument/2006/relationships/image" Target="../media/image38.tiff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tiff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fperez.org/py4science/code_reviews.html" TargetMode="External"/><Relationship Id="rId4" Type="http://schemas.openxmlformats.org/officeDocument/2006/relationships/image" Target="../media/image47.png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tiff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sherpa.ac.uk/romeo/index.php" TargetMode="External"/><Relationship Id="rId5" Type="http://schemas.openxmlformats.org/officeDocument/2006/relationships/hyperlink" Target="https://psyarxiv.com/ez5sf/" TargetMode="External"/><Relationship Id="rId4" Type="http://schemas.openxmlformats.org/officeDocument/2006/relationships/image" Target="../media/image49.pn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1.pn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zenodo.org/record/3369466#.Xcxi3zJKjxs" TargetMode="External"/><Relationship Id="rId4" Type="http://schemas.openxmlformats.org/officeDocument/2006/relationships/image" Target="../media/image51.pn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hyperlink" Target="https://osf.io/43niq/" TargetMode="External"/><Relationship Id="rId2" Type="http://schemas.openxmlformats.org/officeDocument/2006/relationships/image" Target="../media/image52.tiff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png"/><Relationship Id="rId13" Type="http://schemas.openxmlformats.org/officeDocument/2006/relationships/image" Target="../media/image38.tiff"/><Relationship Id="rId3" Type="http://schemas.openxmlformats.org/officeDocument/2006/relationships/image" Target="../media/image50.png"/><Relationship Id="rId7" Type="http://schemas.openxmlformats.org/officeDocument/2006/relationships/image" Target="../media/image53.tiff"/><Relationship Id="rId12" Type="http://schemas.openxmlformats.org/officeDocument/2006/relationships/image" Target="../media/image36.png"/><Relationship Id="rId17" Type="http://schemas.openxmlformats.org/officeDocument/2006/relationships/image" Target="../media/image55.tiff"/><Relationship Id="rId2" Type="http://schemas.openxmlformats.org/officeDocument/2006/relationships/notesSlide" Target="../notesSlides/notesSlide34.xml"/><Relationship Id="rId16" Type="http://schemas.openxmlformats.org/officeDocument/2006/relationships/image" Target="../media/image4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2.tiff"/><Relationship Id="rId11" Type="http://schemas.openxmlformats.org/officeDocument/2006/relationships/image" Target="../media/image48.png"/><Relationship Id="rId5" Type="http://schemas.openxmlformats.org/officeDocument/2006/relationships/image" Target="../media/image33.png"/><Relationship Id="rId15" Type="http://schemas.openxmlformats.org/officeDocument/2006/relationships/image" Target="../media/image37.tiff"/><Relationship Id="rId10" Type="http://schemas.openxmlformats.org/officeDocument/2006/relationships/image" Target="../media/image49.png"/><Relationship Id="rId4" Type="http://schemas.openxmlformats.org/officeDocument/2006/relationships/image" Target="../media/image51.png"/><Relationship Id="rId9" Type="http://schemas.openxmlformats.org/officeDocument/2006/relationships/image" Target="../media/image54.png"/><Relationship Id="rId14" Type="http://schemas.openxmlformats.org/officeDocument/2006/relationships/image" Target="../media/image39.tiff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tiff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hyperlink" Target="https://reproducibilitea.org/" TargetMode="External"/><Relationship Id="rId7" Type="http://schemas.openxmlformats.org/officeDocument/2006/relationships/hyperlink" Target="https://the-turing-way.netlify.com/" TargetMode="External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jpg"/><Relationship Id="rId5" Type="http://schemas.openxmlformats.org/officeDocument/2006/relationships/hyperlink" Target="https://ucl-ihi.github.io/CodeClub/rules.html" TargetMode="External"/><Relationship Id="rId4" Type="http://schemas.openxmlformats.org/officeDocument/2006/relationships/image" Target="../media/image5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tiff"/><Relationship Id="rId3" Type="http://schemas.openxmlformats.org/officeDocument/2006/relationships/image" Target="../media/image4.jp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g"/><Relationship Id="rId11" Type="http://schemas.openxmlformats.org/officeDocument/2006/relationships/image" Target="../media/image12.tiff"/><Relationship Id="rId5" Type="http://schemas.openxmlformats.org/officeDocument/2006/relationships/image" Target="../media/image6.jpeg"/><Relationship Id="rId10" Type="http://schemas.openxmlformats.org/officeDocument/2006/relationships/image" Target="../media/image11.tiff"/><Relationship Id="rId4" Type="http://schemas.openxmlformats.org/officeDocument/2006/relationships/image" Target="../media/image5.jpg"/><Relationship Id="rId9" Type="http://schemas.openxmlformats.org/officeDocument/2006/relationships/image" Target="../media/image10.tif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6FC8A3CD-ACD0-6D48-B8D0-B14EAD51B81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04938" y="3544356"/>
            <a:ext cx="4687062" cy="3313644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FFE06781-9B7D-D141-88AB-1EC17321B48B}"/>
              </a:ext>
            </a:extLst>
          </p:cNvPr>
          <p:cNvSpPr txBox="1"/>
          <p:nvPr/>
        </p:nvSpPr>
        <p:spPr>
          <a:xfrm>
            <a:off x="643944" y="682034"/>
            <a:ext cx="7936385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b="1" dirty="0"/>
              <a:t>Open science:</a:t>
            </a:r>
          </a:p>
          <a:p>
            <a:r>
              <a:rPr lang="en-US" sz="5400" dirty="0"/>
              <a:t>Why we should care and </a:t>
            </a:r>
          </a:p>
          <a:p>
            <a:r>
              <a:rPr lang="en-US" sz="5400" dirty="0"/>
              <a:t>how to get involved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2C5B5E4-3CD1-9B41-BF6B-348D01A1FED8}"/>
              </a:ext>
            </a:extLst>
          </p:cNvPr>
          <p:cNvSpPr txBox="1"/>
          <p:nvPr/>
        </p:nvSpPr>
        <p:spPr>
          <a:xfrm>
            <a:off x="1764406" y="4975637"/>
            <a:ext cx="597579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Stephanie DeCross &amp; Nick Franklin</a:t>
            </a:r>
          </a:p>
          <a:p>
            <a:r>
              <a:rPr lang="en-US" dirty="0"/>
              <a:t>Harvard University</a:t>
            </a:r>
          </a:p>
          <a:p>
            <a:r>
              <a:rPr lang="en-US" dirty="0"/>
              <a:t>Psychology Workshop Series</a:t>
            </a:r>
          </a:p>
          <a:p>
            <a:r>
              <a:rPr lang="en-US" dirty="0"/>
              <a:t>November 22, 2019</a:t>
            </a:r>
          </a:p>
        </p:txBody>
      </p:sp>
      <p:pic>
        <p:nvPicPr>
          <p:cNvPr id="8" name="Picture 7" descr="A close up of a sign&#10;&#10;Description automatically generated">
            <a:extLst>
              <a:ext uri="{FF2B5EF4-FFF2-40B4-BE49-F238E27FC236}">
                <a16:creationId xmlns:a16="http://schemas.microsoft.com/office/drawing/2014/main" id="{EE2376AE-24AA-3340-91E4-EA05BA3EBE7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3944" y="5055504"/>
            <a:ext cx="1120462" cy="1120462"/>
          </a:xfrm>
          <a:prstGeom prst="rect">
            <a:avLst/>
          </a:prstGeom>
        </p:spPr>
      </p:pic>
      <p:sp>
        <p:nvSpPr>
          <p:cNvPr id="10" name="Wave 9">
            <a:extLst>
              <a:ext uri="{FF2B5EF4-FFF2-40B4-BE49-F238E27FC236}">
                <a16:creationId xmlns:a16="http://schemas.microsoft.com/office/drawing/2014/main" id="{FDD4C20F-30C6-C945-9BC7-09FFA321B004}"/>
              </a:ext>
            </a:extLst>
          </p:cNvPr>
          <p:cNvSpPr/>
          <p:nvPr/>
        </p:nvSpPr>
        <p:spPr>
          <a:xfrm>
            <a:off x="7584141" y="228600"/>
            <a:ext cx="4607859" cy="1086977"/>
          </a:xfrm>
          <a:prstGeom prst="wave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accent1">
                <a:shade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0DED9F6-B107-FE4E-960E-1443F26B41AD}"/>
              </a:ext>
            </a:extLst>
          </p:cNvPr>
          <p:cNvSpPr txBox="1"/>
          <p:nvPr/>
        </p:nvSpPr>
        <p:spPr>
          <a:xfrm>
            <a:off x="7584141" y="545459"/>
            <a:ext cx="4607859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/>
              <a:t>SLIDES:         </a:t>
            </a:r>
            <a:r>
              <a:rPr lang="en-US" sz="1050" dirty="0">
                <a:latin typeface="Arial" panose="020B0604020202020204" pitchFamily="34" charset="0"/>
                <a:cs typeface="Arial" panose="020B0604020202020204" pitchFamily="34" charset="0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https://doi.</a:t>
            </a:r>
            <a:r>
              <a:rPr lang="en-US" sz="1050" u="sng" dirty="0">
                <a:latin typeface="Arial" panose="020B0604020202020204" pitchFamily="34" charset="0"/>
                <a:cs typeface="Arial" panose="020B0604020202020204" pitchFamily="34" charset="0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org</a:t>
            </a:r>
            <a:r>
              <a:rPr lang="en-US" sz="1050" u="sng" dirty="0">
                <a:latin typeface="Arial" panose="020B0604020202020204" pitchFamily="34" charset="0"/>
                <a:cs typeface="Arial" panose="020B0604020202020204" pitchFamily="34" charset="0"/>
              </a:rPr>
              <a:t>/10.5281/zenodo.3550236</a:t>
            </a:r>
            <a:endParaRPr lang="en-US" sz="1050" u="sng" dirty="0">
              <a:highlight>
                <a:srgbClr val="FFFF00"/>
              </a:highlight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1050" b="1" dirty="0">
                <a:latin typeface="Arial" panose="020B0604020202020204" pitchFamily="34" charset="0"/>
                <a:cs typeface="Arial" panose="020B0604020202020204" pitchFamily="34" charset="0"/>
              </a:rPr>
              <a:t>MATERIALS: </a:t>
            </a:r>
            <a:r>
              <a:rPr lang="en-US" sz="1050" dirty="0"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https://github.com/nicktfranklin/OpenScienceWorkshop2019</a:t>
            </a:r>
            <a:endParaRPr lang="en-US" sz="1050" dirty="0"/>
          </a:p>
        </p:txBody>
      </p:sp>
    </p:spTree>
    <p:extLst>
      <p:ext uri="{BB962C8B-B14F-4D97-AF65-F5344CB8AC3E}">
        <p14:creationId xmlns:p14="http://schemas.microsoft.com/office/powerpoint/2010/main" val="167826524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0404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0EC627D-A4C1-446A-B67C-A8DA1088A071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GB" dirty="0"/>
              <a:t>https://the-turing-way.netlify.com/reproducibility/03/definitions.html</a:t>
            </a:r>
          </a:p>
          <a:p>
            <a:r>
              <a:rPr lang="en-GB" dirty="0"/>
              <a:t>#</a:t>
            </a:r>
            <a:r>
              <a:rPr lang="en-GB" dirty="0" err="1"/>
              <a:t>PyDataLDN</a:t>
            </a:r>
            <a:r>
              <a:rPr lang="en-GB" dirty="0"/>
              <a:t> #</a:t>
            </a:r>
            <a:r>
              <a:rPr lang="en-GB" dirty="0" err="1"/>
              <a:t>TuringWay</a:t>
            </a:r>
            <a:r>
              <a:rPr lang="en-GB" dirty="0"/>
              <a:t> @</a:t>
            </a:r>
            <a:r>
              <a:rPr lang="en-GB" dirty="0" err="1"/>
              <a:t>kirstie_j</a:t>
            </a:r>
            <a:endParaRPr lang="en-GB" dirty="0"/>
          </a:p>
          <a:p>
            <a:r>
              <a:rPr lang="en-US" dirty="0"/>
              <a:t>https://doi.org/10.5281/zenodo.3333760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6E7E061F-47B7-4D61-85B9-9795A7BFB97C}"/>
              </a:ext>
            </a:extLst>
          </p:cNvPr>
          <p:cNvSpPr/>
          <p:nvPr/>
        </p:nvSpPr>
        <p:spPr>
          <a:xfrm>
            <a:off x="1160441" y="546263"/>
            <a:ext cx="10080000" cy="5160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/>
          </a:p>
        </p:txBody>
      </p:sp>
      <p:graphicFrame>
        <p:nvGraphicFramePr>
          <p:cNvPr id="5" name="Picture Placeholder 4">
            <a:extLst>
              <a:ext uri="{FF2B5EF4-FFF2-40B4-BE49-F238E27FC236}">
                <a16:creationId xmlns:a16="http://schemas.microsoft.com/office/drawing/2014/main" id="{864E3B77-F537-4813-9C2D-14166283D6C1}"/>
              </a:ext>
            </a:extLst>
          </p:cNvPr>
          <p:cNvGraphicFramePr>
            <a:graphicFrameLocks noGrp="1"/>
          </p:cNvGraphicFramePr>
          <p:nvPr>
            <p:ph type="pic" sz="quarter" idx="10"/>
          </p:nvPr>
        </p:nvGraphicFramePr>
        <p:xfrm>
          <a:off x="1160441" y="548215"/>
          <a:ext cx="10080000" cy="515804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20003">
                  <a:extLst>
                    <a:ext uri="{9D8B030D-6E8A-4147-A177-3AD203B41FA5}">
                      <a16:colId xmlns:a16="http://schemas.microsoft.com/office/drawing/2014/main" val="495368565"/>
                    </a:ext>
                  </a:extLst>
                </a:gridCol>
                <a:gridCol w="1120003">
                  <a:extLst>
                    <a:ext uri="{9D8B030D-6E8A-4147-A177-3AD203B41FA5}">
                      <a16:colId xmlns:a16="http://schemas.microsoft.com/office/drawing/2014/main" val="1063661409"/>
                    </a:ext>
                  </a:extLst>
                </a:gridCol>
                <a:gridCol w="3919997">
                  <a:extLst>
                    <a:ext uri="{9D8B030D-6E8A-4147-A177-3AD203B41FA5}">
                      <a16:colId xmlns:a16="http://schemas.microsoft.com/office/drawing/2014/main" val="1479851905"/>
                    </a:ext>
                  </a:extLst>
                </a:gridCol>
                <a:gridCol w="3919997">
                  <a:extLst>
                    <a:ext uri="{9D8B030D-6E8A-4147-A177-3AD203B41FA5}">
                      <a16:colId xmlns:a16="http://schemas.microsoft.com/office/drawing/2014/main" val="188804056"/>
                    </a:ext>
                  </a:extLst>
                </a:gridCol>
              </a:tblGrid>
              <a:tr h="1018964">
                <a:tc>
                  <a:txBody>
                    <a:bodyPr/>
                    <a:lstStyle/>
                    <a:p>
                      <a:pPr algn="ctr"/>
                      <a:endParaRPr lang="en-GB" sz="2400" dirty="0">
                        <a:latin typeface="Gill Sans MT" panose="020B0502020104020203" pitchFamily="34" charset="0"/>
                      </a:endParaRPr>
                    </a:p>
                  </a:txBody>
                  <a:tcPr marL="112893" marR="112893" marT="56447" marB="56447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>
                        <a:latin typeface="Gill Sans MT" panose="020B0502020104020203" pitchFamily="34" charset="0"/>
                      </a:endParaRPr>
                    </a:p>
                  </a:txBody>
                  <a:tcPr marL="112893" marR="112893" marT="56447" marB="56447" anchor="ctr"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GB" sz="4800" dirty="0">
                          <a:solidFill>
                            <a:schemeClr val="bg1"/>
                          </a:solidFill>
                          <a:latin typeface="Gill Sans MT" panose="020B0502020104020203" pitchFamily="34" charset="0"/>
                        </a:rPr>
                        <a:t>Data</a:t>
                      </a:r>
                      <a:endParaRPr lang="en-GB" sz="5900" dirty="0">
                        <a:solidFill>
                          <a:schemeClr val="bg1"/>
                        </a:solidFill>
                        <a:latin typeface="Gill Sans MT" panose="020B0502020104020203" pitchFamily="34" charset="0"/>
                      </a:endParaRPr>
                    </a:p>
                  </a:txBody>
                  <a:tcPr marL="112893" marR="112893" marT="56447" marB="56447" anchor="ctr">
                    <a:solidFill>
                      <a:srgbClr val="00808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90884886"/>
                  </a:ext>
                </a:extLst>
              </a:tr>
              <a:tr h="899801">
                <a:tc>
                  <a:txBody>
                    <a:bodyPr/>
                    <a:lstStyle/>
                    <a:p>
                      <a:pPr algn="ctr"/>
                      <a:endParaRPr lang="en-GB" sz="2400" dirty="0">
                        <a:latin typeface="Gill Sans MT" panose="020B0502020104020203" pitchFamily="34" charset="0"/>
                      </a:endParaRPr>
                    </a:p>
                  </a:txBody>
                  <a:tcPr marL="112893" marR="112893" marT="56447" marB="56447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>
                        <a:latin typeface="Gill Sans MT" panose="020B0502020104020203" pitchFamily="34" charset="0"/>
                      </a:endParaRPr>
                    </a:p>
                  </a:txBody>
                  <a:tcPr marL="112893" marR="112893" marT="56447" marB="56447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700" dirty="0">
                          <a:latin typeface="Gill Sans MT" panose="020B0502020104020203" pitchFamily="34" charset="0"/>
                        </a:rPr>
                        <a:t>Same</a:t>
                      </a:r>
                      <a:endParaRPr lang="en-GB" sz="3200" dirty="0">
                        <a:latin typeface="Gill Sans MT" panose="020B0502020104020203" pitchFamily="34" charset="0"/>
                      </a:endParaRPr>
                    </a:p>
                  </a:txBody>
                  <a:tcPr marL="112893" marR="112893" marT="56447" marB="56447" anchor="ctr">
                    <a:solidFill>
                      <a:srgbClr val="008080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700" dirty="0">
                          <a:latin typeface="Gill Sans MT" panose="020B0502020104020203" pitchFamily="34" charset="0"/>
                        </a:rPr>
                        <a:t>Different</a:t>
                      </a:r>
                      <a:endParaRPr lang="en-GB" sz="3200" dirty="0">
                        <a:latin typeface="Gill Sans MT" panose="020B0502020104020203" pitchFamily="34" charset="0"/>
                      </a:endParaRPr>
                    </a:p>
                  </a:txBody>
                  <a:tcPr marL="112893" marR="112893" marT="56447" marB="56447" anchor="ctr">
                    <a:solidFill>
                      <a:srgbClr val="008080">
                        <a:alpha val="5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99976131"/>
                  </a:ext>
                </a:extLst>
              </a:tr>
              <a:tr h="1619641">
                <a:tc rowSpan="2">
                  <a:txBody>
                    <a:bodyPr/>
                    <a:lstStyle/>
                    <a:p>
                      <a:pPr algn="ctr"/>
                      <a:r>
                        <a:rPr lang="en-GB" sz="4800" b="1" dirty="0">
                          <a:solidFill>
                            <a:schemeClr val="bg1"/>
                          </a:solidFill>
                          <a:latin typeface="Gill Sans MT" panose="020B0502020104020203" pitchFamily="34" charset="0"/>
                        </a:rPr>
                        <a:t>Analysis</a:t>
                      </a:r>
                    </a:p>
                  </a:txBody>
                  <a:tcPr marL="112893" marR="112893" marT="56447" marB="56447" vert="vert270" anchor="ctr">
                    <a:solidFill>
                      <a:srgbClr val="00808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700" dirty="0">
                          <a:latin typeface="Gill Sans MT" panose="020B0502020104020203" pitchFamily="34" charset="0"/>
                        </a:rPr>
                        <a:t>Same</a:t>
                      </a:r>
                    </a:p>
                  </a:txBody>
                  <a:tcPr marL="112893" marR="112893" marT="56447" marB="56447" vert="vert270" anchor="ctr">
                    <a:solidFill>
                      <a:srgbClr val="008080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300" dirty="0">
                          <a:latin typeface="Gill Sans MT" panose="020B0502020104020203" pitchFamily="34" charset="0"/>
                        </a:rPr>
                        <a:t>Reproducible</a:t>
                      </a:r>
                      <a:endParaRPr lang="en-GB" sz="2100" dirty="0">
                        <a:latin typeface="Gill Sans MT" panose="020B0502020104020203" pitchFamily="34" charset="0"/>
                      </a:endParaRPr>
                    </a:p>
                  </a:txBody>
                  <a:tcPr marL="112893" marR="112893" marT="56447" marB="56447" anchor="ctr">
                    <a:solidFill>
                      <a:srgbClr val="008080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300" dirty="0">
                          <a:latin typeface="Gill Sans MT" panose="020B0502020104020203" pitchFamily="34" charset="0"/>
                        </a:rPr>
                        <a:t>Replicable</a:t>
                      </a:r>
                      <a:endParaRPr lang="en-GB" sz="2100" dirty="0">
                        <a:latin typeface="Gill Sans MT" panose="020B0502020104020203" pitchFamily="34" charset="0"/>
                      </a:endParaRPr>
                    </a:p>
                  </a:txBody>
                  <a:tcPr marL="112893" marR="112893" marT="56447" marB="56447" anchor="ctr">
                    <a:solidFill>
                      <a:srgbClr val="008080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39240244"/>
                  </a:ext>
                </a:extLst>
              </a:tr>
              <a:tr h="1619641">
                <a:tc v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700" dirty="0">
                          <a:latin typeface="Gill Sans MT" panose="020B0502020104020203" pitchFamily="34" charset="0"/>
                        </a:rPr>
                        <a:t>Different</a:t>
                      </a:r>
                      <a:endParaRPr lang="en-GB" sz="2400" dirty="0">
                        <a:latin typeface="Gill Sans MT" panose="020B0502020104020203" pitchFamily="34" charset="0"/>
                      </a:endParaRPr>
                    </a:p>
                  </a:txBody>
                  <a:tcPr marL="112893" marR="112893" marT="56447" marB="56447" vert="vert270" anchor="ctr">
                    <a:solidFill>
                      <a:srgbClr val="008080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300" dirty="0">
                          <a:latin typeface="Gill Sans MT" panose="020B0502020104020203" pitchFamily="34" charset="0"/>
                        </a:rPr>
                        <a:t>Robust</a:t>
                      </a:r>
                      <a:endParaRPr lang="en-GB" sz="2100" dirty="0">
                        <a:latin typeface="Gill Sans MT" panose="020B0502020104020203" pitchFamily="34" charset="0"/>
                      </a:endParaRPr>
                    </a:p>
                  </a:txBody>
                  <a:tcPr marL="112893" marR="112893" marT="56447" marB="56447" anchor="ctr">
                    <a:solidFill>
                      <a:srgbClr val="008080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300" dirty="0">
                          <a:latin typeface="Gill Sans MT" panose="020B0502020104020203" pitchFamily="34" charset="0"/>
                        </a:rPr>
                        <a:t>Generalisable</a:t>
                      </a:r>
                    </a:p>
                  </a:txBody>
                  <a:tcPr marL="112893" marR="112893" marT="56447" marB="56447" anchor="ctr">
                    <a:solidFill>
                      <a:srgbClr val="008080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6193883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8694446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4D379099-570C-784A-A1C2-D414C53AA070}"/>
              </a:ext>
            </a:extLst>
          </p:cNvPr>
          <p:cNvSpPr txBox="1"/>
          <p:nvPr/>
        </p:nvSpPr>
        <p:spPr>
          <a:xfrm>
            <a:off x="3335547" y="3013501"/>
            <a:ext cx="552090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/>
              <a:t>Systemic barriers</a:t>
            </a:r>
          </a:p>
        </p:txBody>
      </p:sp>
    </p:spTree>
    <p:extLst>
      <p:ext uri="{BB962C8B-B14F-4D97-AF65-F5344CB8AC3E}">
        <p14:creationId xmlns:p14="http://schemas.microsoft.com/office/powerpoint/2010/main" val="392265407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A19E89E5-69A4-2249-9862-C3E7A3CE19D0}"/>
              </a:ext>
            </a:extLst>
          </p:cNvPr>
          <p:cNvSpPr txBox="1"/>
          <p:nvPr/>
        </p:nvSpPr>
        <p:spPr>
          <a:xfrm>
            <a:off x="0" y="6550223"/>
            <a:ext cx="785593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Bishop, D. V. M., Chambers, C., &amp; </a:t>
            </a:r>
            <a:r>
              <a:rPr lang="en-US" sz="1400" dirty="0" err="1"/>
              <a:t>Munafo</a:t>
            </a:r>
            <a:r>
              <a:rPr lang="en-US" sz="1400" dirty="0"/>
              <a:t>, M. R. (2019, January 8). Chambers. Retrieved from </a:t>
            </a:r>
            <a:r>
              <a:rPr lang="en-US" sz="1400" dirty="0" err="1"/>
              <a:t>osf.io</a:t>
            </a:r>
            <a:r>
              <a:rPr lang="en-US" sz="1400" dirty="0"/>
              <a:t>/yvr9q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A777948C-3F48-574F-B4B8-F7A691C90D4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95338" y="1225550"/>
            <a:ext cx="10515600" cy="4351338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en-US" dirty="0"/>
              <a:t>Which part of a research study do you believe should be </a:t>
            </a:r>
          </a:p>
          <a:p>
            <a:pPr marL="0" indent="0" algn="ctr">
              <a:buNone/>
            </a:pPr>
            <a:r>
              <a:rPr lang="en-US" dirty="0"/>
              <a:t>beyond your control as a scientist?</a:t>
            </a:r>
          </a:p>
          <a:p>
            <a:pPr marL="0" indent="0" algn="ctr">
              <a:buNone/>
            </a:pPr>
            <a:endParaRPr lang="en-US" dirty="0"/>
          </a:p>
          <a:p>
            <a:pPr marL="0" indent="0" algn="ctr">
              <a:buNone/>
            </a:pPr>
            <a:r>
              <a:rPr lang="en-US" b="1" dirty="0"/>
              <a:t>The results. </a:t>
            </a:r>
          </a:p>
          <a:p>
            <a:pPr marL="0" indent="0" algn="ctr">
              <a:buNone/>
            </a:pPr>
            <a:endParaRPr lang="en-US" dirty="0"/>
          </a:p>
          <a:p>
            <a:pPr marL="0" indent="0" algn="ctr">
              <a:buNone/>
            </a:pPr>
            <a:r>
              <a:rPr lang="en-US" dirty="0"/>
              <a:t>Which part of a research study do you believe is most important for publishing in ‘top journals’ &amp; advancing your career?</a:t>
            </a:r>
          </a:p>
          <a:p>
            <a:pPr marL="0" indent="0" algn="ctr">
              <a:buNone/>
            </a:pPr>
            <a:endParaRPr lang="en-US" dirty="0"/>
          </a:p>
          <a:p>
            <a:pPr marL="0" indent="0" algn="ctr">
              <a:buNone/>
            </a:pPr>
            <a:r>
              <a:rPr lang="en-US" b="1" dirty="0"/>
              <a:t>The results.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FF0344B9-C8E9-E443-9A54-E1D3061B8324}"/>
              </a:ext>
            </a:extLst>
          </p:cNvPr>
          <p:cNvSpPr/>
          <p:nvPr/>
        </p:nvSpPr>
        <p:spPr>
          <a:xfrm>
            <a:off x="795338" y="3429000"/>
            <a:ext cx="10745021" cy="237271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593953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19392A1-76BE-B548-82A9-51B39BB07C3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95338" y="1225550"/>
            <a:ext cx="10515600" cy="4351338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en-US" dirty="0"/>
              <a:t>Which part of a research study do you believe should be </a:t>
            </a:r>
          </a:p>
          <a:p>
            <a:pPr marL="0" indent="0" algn="ctr">
              <a:buNone/>
            </a:pPr>
            <a:r>
              <a:rPr lang="en-US" dirty="0"/>
              <a:t>beyond your control as a scientist?</a:t>
            </a:r>
          </a:p>
          <a:p>
            <a:pPr marL="0" indent="0" algn="ctr">
              <a:buNone/>
            </a:pPr>
            <a:endParaRPr lang="en-US" dirty="0"/>
          </a:p>
          <a:p>
            <a:pPr marL="0" indent="0" algn="ctr">
              <a:buNone/>
            </a:pPr>
            <a:r>
              <a:rPr lang="en-US" b="1" dirty="0"/>
              <a:t>The results. </a:t>
            </a:r>
          </a:p>
          <a:p>
            <a:pPr marL="0" indent="0" algn="ctr">
              <a:buNone/>
            </a:pPr>
            <a:endParaRPr lang="en-US" dirty="0"/>
          </a:p>
          <a:p>
            <a:pPr marL="0" indent="0" algn="ctr">
              <a:buNone/>
            </a:pPr>
            <a:r>
              <a:rPr lang="en-US" dirty="0"/>
              <a:t>Which part of a research study do you believe is most important for publishing in ‘top journals’ &amp; advancing your career?</a:t>
            </a:r>
          </a:p>
          <a:p>
            <a:pPr marL="0" indent="0" algn="ctr">
              <a:buNone/>
            </a:pPr>
            <a:endParaRPr lang="en-US" dirty="0"/>
          </a:p>
          <a:p>
            <a:pPr marL="0" indent="0" algn="ctr">
              <a:buNone/>
            </a:pPr>
            <a:r>
              <a:rPr lang="en-US" b="1" dirty="0"/>
              <a:t>The results.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19E89E5-69A4-2249-9862-C3E7A3CE19D0}"/>
              </a:ext>
            </a:extLst>
          </p:cNvPr>
          <p:cNvSpPr txBox="1"/>
          <p:nvPr/>
        </p:nvSpPr>
        <p:spPr>
          <a:xfrm>
            <a:off x="0" y="6550223"/>
            <a:ext cx="785593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Bishop, D. V. M., Chambers, C., &amp; </a:t>
            </a:r>
            <a:r>
              <a:rPr lang="en-US" sz="1400" dirty="0" err="1"/>
              <a:t>Munafo</a:t>
            </a:r>
            <a:r>
              <a:rPr lang="en-US" sz="1400" dirty="0"/>
              <a:t>, M. R. (2019, January 8). Chambers. Retrieved from </a:t>
            </a:r>
            <a:r>
              <a:rPr lang="en-US" sz="1400" dirty="0" err="1"/>
              <a:t>osf.io</a:t>
            </a:r>
            <a:r>
              <a:rPr lang="en-US" sz="1400" dirty="0"/>
              <a:t>/yvr9q</a:t>
            </a:r>
          </a:p>
        </p:txBody>
      </p:sp>
    </p:spTree>
    <p:extLst>
      <p:ext uri="{BB962C8B-B14F-4D97-AF65-F5344CB8AC3E}">
        <p14:creationId xmlns:p14="http://schemas.microsoft.com/office/powerpoint/2010/main" val="152647053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19392A1-76BE-B548-82A9-51B39BB07C3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95338" y="1225550"/>
            <a:ext cx="10515600" cy="4351338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en-US" dirty="0"/>
              <a:t>Which part of a research study do you believe should be </a:t>
            </a:r>
          </a:p>
          <a:p>
            <a:pPr marL="0" indent="0" algn="ctr">
              <a:buNone/>
            </a:pPr>
            <a:r>
              <a:rPr lang="en-US" dirty="0"/>
              <a:t>beyond your control as a scientist?</a:t>
            </a:r>
          </a:p>
          <a:p>
            <a:pPr marL="0" indent="0" algn="ctr">
              <a:buNone/>
            </a:pPr>
            <a:endParaRPr lang="en-US" dirty="0"/>
          </a:p>
          <a:p>
            <a:pPr marL="0" indent="0" algn="ctr">
              <a:buNone/>
            </a:pPr>
            <a:r>
              <a:rPr lang="en-US" b="1" dirty="0"/>
              <a:t>The results. </a:t>
            </a:r>
          </a:p>
          <a:p>
            <a:pPr marL="0" indent="0" algn="ctr">
              <a:buNone/>
            </a:pPr>
            <a:endParaRPr lang="en-US" dirty="0"/>
          </a:p>
          <a:p>
            <a:pPr marL="0" indent="0" algn="ctr">
              <a:buNone/>
            </a:pPr>
            <a:r>
              <a:rPr lang="en-US" dirty="0"/>
              <a:t>Which part of a research study do you believe is most important for publishing in ‘top journals’ &amp; advancing your career?</a:t>
            </a:r>
          </a:p>
          <a:p>
            <a:pPr marL="0" indent="0" algn="ctr">
              <a:buNone/>
            </a:pPr>
            <a:endParaRPr lang="en-US" dirty="0"/>
          </a:p>
          <a:p>
            <a:pPr marL="0" indent="0" algn="ctr">
              <a:buNone/>
            </a:pPr>
            <a:r>
              <a:rPr lang="en-US" b="1" dirty="0"/>
              <a:t>The results.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19E89E5-69A4-2249-9862-C3E7A3CE19D0}"/>
              </a:ext>
            </a:extLst>
          </p:cNvPr>
          <p:cNvSpPr txBox="1"/>
          <p:nvPr/>
        </p:nvSpPr>
        <p:spPr>
          <a:xfrm>
            <a:off x="0" y="6550223"/>
            <a:ext cx="785593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Bishop, D. V. M., Chambers, C., &amp; </a:t>
            </a:r>
            <a:r>
              <a:rPr lang="en-US" sz="1400" dirty="0" err="1"/>
              <a:t>Munafo</a:t>
            </a:r>
            <a:r>
              <a:rPr lang="en-US" sz="1400" dirty="0"/>
              <a:t>, M. R. (2019, January 8). Chambers. Retrieved from </a:t>
            </a:r>
            <a:r>
              <a:rPr lang="en-US" sz="1400" dirty="0" err="1"/>
              <a:t>osf.io</a:t>
            </a:r>
            <a:r>
              <a:rPr lang="en-US" sz="1400" dirty="0"/>
              <a:t>/yvr9q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EEEF449-7A43-F44A-9F7E-ED1131A91D9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57719" y="4497134"/>
            <a:ext cx="2134281" cy="23608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081040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8D1E3DA7-C81A-DA4A-AF22-EEB071E1858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5182" y="638034"/>
            <a:ext cx="6204848" cy="5256094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4332BA53-2538-BB4E-8F4F-4F6D8A2D0A45}"/>
              </a:ext>
            </a:extLst>
          </p:cNvPr>
          <p:cNvSpPr/>
          <p:nvPr/>
        </p:nvSpPr>
        <p:spPr>
          <a:xfrm>
            <a:off x="6735768" y="1859207"/>
            <a:ext cx="5250135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i="1" dirty="0"/>
              <a:t>“Open science refers to the process of making the content </a:t>
            </a:r>
          </a:p>
          <a:p>
            <a:r>
              <a:rPr lang="en-US" sz="2400" b="1" i="1" dirty="0"/>
              <a:t>and process of producing evidence and claims transparent and accessible to others. Transparency is a scientific ideal, and adding ‘open’ should therefore be redundant.”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95FC7A7-CA7F-624E-A58C-D32475034008}"/>
              </a:ext>
            </a:extLst>
          </p:cNvPr>
          <p:cNvSpPr txBox="1"/>
          <p:nvPr/>
        </p:nvSpPr>
        <p:spPr>
          <a:xfrm>
            <a:off x="0" y="6405848"/>
            <a:ext cx="1218909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 err="1"/>
              <a:t>Jomier</a:t>
            </a:r>
            <a:r>
              <a:rPr lang="en-US" sz="1100" dirty="0"/>
              <a:t>, J. (2017). Open science–towards reproducible research. </a:t>
            </a:r>
            <a:r>
              <a:rPr lang="en-US" sz="1100" i="1" dirty="0"/>
              <a:t>Information Services &amp; Use</a:t>
            </a:r>
            <a:r>
              <a:rPr lang="en-US" sz="1100" dirty="0"/>
              <a:t>, </a:t>
            </a:r>
            <a:r>
              <a:rPr lang="en-US" sz="1100" i="1" dirty="0"/>
              <a:t>37</a:t>
            </a:r>
            <a:r>
              <a:rPr lang="en-US" sz="1100" dirty="0"/>
              <a:t>(3), 361-367.</a:t>
            </a:r>
          </a:p>
          <a:p>
            <a:r>
              <a:rPr lang="en-US" sz="1100" dirty="0" err="1"/>
              <a:t>Munafò</a:t>
            </a:r>
            <a:r>
              <a:rPr lang="en-US" sz="1100" dirty="0"/>
              <a:t>, M. R., </a:t>
            </a:r>
            <a:r>
              <a:rPr lang="en-US" sz="1100" dirty="0" err="1"/>
              <a:t>Nosek</a:t>
            </a:r>
            <a:r>
              <a:rPr lang="en-US" sz="1100" dirty="0"/>
              <a:t>, B. A., Bishop, D. V., Button, K. S., Chambers, C. D., Du </a:t>
            </a:r>
            <a:r>
              <a:rPr lang="en-US" sz="1100" dirty="0" err="1"/>
              <a:t>Sert</a:t>
            </a:r>
            <a:r>
              <a:rPr lang="en-US" sz="1100" dirty="0"/>
              <a:t>, N. P., ... &amp; Ioannidis, J. P. (2017). A manifesto for reproducible science. </a:t>
            </a:r>
            <a:r>
              <a:rPr lang="en-US" sz="1100" i="1" dirty="0"/>
              <a:t>Nature Human </a:t>
            </a:r>
            <a:r>
              <a:rPr lang="en-US" sz="1100" i="1" dirty="0" err="1"/>
              <a:t>Behaviour</a:t>
            </a:r>
            <a:r>
              <a:rPr lang="en-US" sz="1100" dirty="0"/>
              <a:t>, </a:t>
            </a:r>
            <a:r>
              <a:rPr lang="en-US" sz="1100" i="1" dirty="0"/>
              <a:t>1</a:t>
            </a:r>
            <a:r>
              <a:rPr lang="en-US" sz="1100" dirty="0"/>
              <a:t>(1), 0021.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128AFEC-3EA8-F540-AE33-E09439AE996E}"/>
              </a:ext>
            </a:extLst>
          </p:cNvPr>
          <p:cNvSpPr txBox="1"/>
          <p:nvPr/>
        </p:nvSpPr>
        <p:spPr>
          <a:xfrm>
            <a:off x="8846288" y="5015867"/>
            <a:ext cx="28707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dirty="0" err="1"/>
              <a:t>Munafò</a:t>
            </a:r>
            <a:r>
              <a:rPr lang="en-US" dirty="0"/>
              <a:t> et al., 2017</a:t>
            </a:r>
          </a:p>
        </p:txBody>
      </p:sp>
    </p:spTree>
    <p:extLst>
      <p:ext uri="{BB962C8B-B14F-4D97-AF65-F5344CB8AC3E}">
        <p14:creationId xmlns:p14="http://schemas.microsoft.com/office/powerpoint/2010/main" val="87766286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A4AC5506-6312-4701-8D3C-40187889A94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651752"/>
            <a:ext cx="12192000" cy="73655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F1291A0-A135-7448-B439-97EC91A701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6532" y="643467"/>
            <a:ext cx="11210925" cy="744836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3200" kern="1200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FAIR Data Principles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C2C5519-EFAD-714B-9F02-7602C62CE5F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7807" y="2049995"/>
            <a:ext cx="11776363" cy="400396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7B3343EC-EF31-1747-A162-547E4DCFC0A7}"/>
              </a:ext>
            </a:extLst>
          </p:cNvPr>
          <p:cNvSpPr txBox="1"/>
          <p:nvPr/>
        </p:nvSpPr>
        <p:spPr>
          <a:xfrm>
            <a:off x="5041512" y="6616347"/>
            <a:ext cx="7188199" cy="3362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algn="r">
              <a:lnSpc>
                <a:spcPct val="90000"/>
              </a:lnSpc>
              <a:spcAft>
                <a:spcPts val="600"/>
              </a:spcAft>
            </a:pPr>
            <a:r>
              <a:rPr lang="en-US" sz="1200" dirty="0">
                <a:hlinkClick r:id="rId4"/>
              </a:rPr>
              <a:t>https://commons.wikimedia.org/wiki/File:FAIR_data_principles.jpg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227248426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0404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D256EF4-7C06-4F61-ABA1-34B879246ACA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GB" dirty="0"/>
              <a:t>https://doi.org/10.6084/m9.figshare.5537101</a:t>
            </a:r>
          </a:p>
          <a:p>
            <a:r>
              <a:rPr lang="en-GB" dirty="0"/>
              <a:t>#</a:t>
            </a:r>
            <a:r>
              <a:rPr lang="en-GB" dirty="0" err="1"/>
              <a:t>PyDataLDN</a:t>
            </a:r>
            <a:r>
              <a:rPr lang="en-GB" dirty="0"/>
              <a:t> #</a:t>
            </a:r>
            <a:r>
              <a:rPr lang="en-GB" dirty="0" err="1"/>
              <a:t>TuringWay</a:t>
            </a:r>
            <a:r>
              <a:rPr lang="en-GB" dirty="0"/>
              <a:t> @</a:t>
            </a:r>
            <a:r>
              <a:rPr lang="en-GB" dirty="0" err="1"/>
              <a:t>kirstie_j</a:t>
            </a:r>
            <a:endParaRPr lang="en-GB" dirty="0"/>
          </a:p>
          <a:p>
            <a:r>
              <a:rPr lang="en-US" dirty="0"/>
              <a:t>https://doi.org/10.5281/zenodo.3333760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8B75D193-D19C-4D0B-8AE2-CDC120133872}"/>
              </a:ext>
            </a:extLst>
          </p:cNvPr>
          <p:cNvSpPr txBox="1">
            <a:spLocks/>
          </p:cNvSpPr>
          <p:nvPr/>
        </p:nvSpPr>
        <p:spPr bwMode="auto">
          <a:xfrm>
            <a:off x="2687355" y="1745018"/>
            <a:ext cx="6816757" cy="35914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noAutofit/>
          </a:bodyPr>
          <a:lstStyle>
            <a:lvl1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21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21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21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21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21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457200" algn="l" rtl="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21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914400" algn="l" rtl="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21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1371600" algn="l" rtl="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21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1828800" algn="l" rtl="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21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defTabSz="1219170">
              <a:defRPr/>
            </a:pPr>
            <a:r>
              <a:rPr lang="en-GB" sz="7200" dirty="0">
                <a:solidFill>
                  <a:srgbClr val="FF007D"/>
                </a:solidFill>
                <a:latin typeface="Arial"/>
              </a:rPr>
              <a:t>Barriers to reproducible research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EDB45EB-FD2E-4B16-BCE4-700295190C6E}"/>
              </a:ext>
            </a:extLst>
          </p:cNvPr>
          <p:cNvSpPr txBox="1"/>
          <p:nvPr/>
        </p:nvSpPr>
        <p:spPr>
          <a:xfrm>
            <a:off x="4534874" y="142069"/>
            <a:ext cx="403312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21917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GB" sz="3200" dirty="0">
                <a:solidFill>
                  <a:srgbClr val="DEDEDE"/>
                </a:solidFill>
                <a:latin typeface="Arial"/>
                <a:cs typeface="Arial" panose="020B0604020202020204" pitchFamily="34" charset="0"/>
              </a:rPr>
              <a:t>Held to higher standards than others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9FDB789-712B-4256-BB19-43DC86845489}"/>
              </a:ext>
            </a:extLst>
          </p:cNvPr>
          <p:cNvSpPr txBox="1"/>
          <p:nvPr/>
        </p:nvSpPr>
        <p:spPr>
          <a:xfrm>
            <a:off x="335360" y="804120"/>
            <a:ext cx="383475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21917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GB" sz="3200" dirty="0">
                <a:solidFill>
                  <a:srgbClr val="06CA7B"/>
                </a:solidFill>
                <a:latin typeface="Arial"/>
                <a:cs typeface="Arial" panose="020B0604020202020204" pitchFamily="34" charset="0"/>
              </a:rPr>
              <a:t>Is not considered for promotion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139C54D-C934-49CE-9B6D-18550AB944D7}"/>
              </a:ext>
            </a:extLst>
          </p:cNvPr>
          <p:cNvSpPr txBox="1"/>
          <p:nvPr/>
        </p:nvSpPr>
        <p:spPr>
          <a:xfrm>
            <a:off x="7184412" y="4993720"/>
            <a:ext cx="24316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21917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GB" sz="3200" dirty="0">
                <a:solidFill>
                  <a:srgbClr val="06CA7B"/>
                </a:solidFill>
                <a:latin typeface="Arial"/>
                <a:cs typeface="Arial" panose="020B0604020202020204" pitchFamily="34" charset="0"/>
              </a:rPr>
              <a:t>Takes time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06FDF34-BE68-45CA-B734-A4B2E9D72E1C}"/>
              </a:ext>
            </a:extLst>
          </p:cNvPr>
          <p:cNvSpPr txBox="1"/>
          <p:nvPr/>
        </p:nvSpPr>
        <p:spPr>
          <a:xfrm>
            <a:off x="392283" y="3102563"/>
            <a:ext cx="277147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21917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GB" sz="3200" dirty="0">
                <a:solidFill>
                  <a:srgbClr val="06CA7B"/>
                </a:solidFill>
                <a:latin typeface="Arial"/>
                <a:cs typeface="Arial" panose="020B0604020202020204" pitchFamily="34" charset="0"/>
              </a:rPr>
              <a:t>Requires additional skills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E3BBF65-1255-4658-A4C1-CC5E67BC0CD5}"/>
              </a:ext>
            </a:extLst>
          </p:cNvPr>
          <p:cNvSpPr txBox="1"/>
          <p:nvPr/>
        </p:nvSpPr>
        <p:spPr>
          <a:xfrm>
            <a:off x="8400256" y="1145781"/>
            <a:ext cx="379174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21917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GB" sz="3200" dirty="0">
                <a:solidFill>
                  <a:srgbClr val="DEDEDE"/>
                </a:solidFill>
                <a:latin typeface="Arial"/>
                <a:cs typeface="Arial" panose="020B0604020202020204" pitchFamily="34" charset="0"/>
              </a:rPr>
              <a:t>Publication bias towards novel findings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E489D50-3CC0-4ADF-B503-CDBBDF93562D}"/>
              </a:ext>
            </a:extLst>
          </p:cNvPr>
          <p:cNvSpPr txBox="1"/>
          <p:nvPr/>
        </p:nvSpPr>
        <p:spPr>
          <a:xfrm>
            <a:off x="9118368" y="3885507"/>
            <a:ext cx="273773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21917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GB" sz="3200" dirty="0">
                <a:solidFill>
                  <a:srgbClr val="DEDEDE"/>
                </a:solidFill>
                <a:latin typeface="Arial"/>
                <a:cs typeface="Arial" panose="020B0604020202020204" pitchFamily="34" charset="0"/>
              </a:rPr>
              <a:t>Plead the 5th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C5050F1-EB84-42A1-BD4E-B00B52FE5308}"/>
              </a:ext>
            </a:extLst>
          </p:cNvPr>
          <p:cNvSpPr txBox="1"/>
          <p:nvPr/>
        </p:nvSpPr>
        <p:spPr>
          <a:xfrm>
            <a:off x="845026" y="5055276"/>
            <a:ext cx="437004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21917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GB" sz="3200" dirty="0">
                <a:solidFill>
                  <a:srgbClr val="DEDEDE"/>
                </a:solidFill>
                <a:latin typeface="Arial"/>
                <a:cs typeface="Arial" panose="020B0604020202020204" pitchFamily="34" charset="0"/>
              </a:rPr>
              <a:t>Support additional users</a:t>
            </a:r>
          </a:p>
        </p:txBody>
      </p:sp>
    </p:spTree>
    <p:extLst>
      <p:ext uri="{BB962C8B-B14F-4D97-AF65-F5344CB8AC3E}">
        <p14:creationId xmlns:p14="http://schemas.microsoft.com/office/powerpoint/2010/main" val="25230294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EF8F4F5-565C-4B4C-BEC1-D4574DC48441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GB" dirty="0"/>
              <a:t>https://www.turing.ac.uk/people/researchers/martin-oreilly</a:t>
            </a:r>
          </a:p>
          <a:p>
            <a:r>
              <a:rPr lang="en-GB" dirty="0"/>
              <a:t>#</a:t>
            </a:r>
            <a:r>
              <a:rPr lang="en-GB" dirty="0" err="1"/>
              <a:t>PyDataLDN</a:t>
            </a:r>
            <a:r>
              <a:rPr lang="en-GB" dirty="0"/>
              <a:t> #</a:t>
            </a:r>
            <a:r>
              <a:rPr lang="en-GB" dirty="0" err="1"/>
              <a:t>TuringWay</a:t>
            </a:r>
            <a:r>
              <a:rPr lang="en-GB" dirty="0"/>
              <a:t> @</a:t>
            </a:r>
            <a:r>
              <a:rPr lang="en-GB" dirty="0" err="1"/>
              <a:t>kirstie_j</a:t>
            </a:r>
            <a:endParaRPr lang="en-GB" dirty="0"/>
          </a:p>
          <a:p>
            <a:r>
              <a:rPr lang="en-US" dirty="0"/>
              <a:t>https://doi.org/10.5281/zenodo.3333760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AABD406-2E76-482F-9363-DF69154BBAF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GB" sz="4267" b="1" dirty="0"/>
              <a:t>Martin O’Reilly</a:t>
            </a:r>
            <a:endParaRPr lang="en-US" sz="4267" b="1" dirty="0"/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A800AD1A-AE6C-4882-90FD-23CA8D769B69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575734" y="2887205"/>
            <a:ext cx="5228165" cy="2362717"/>
          </a:xfrm>
          <a:noFill/>
        </p:spPr>
        <p:txBody>
          <a:bodyPr/>
          <a:lstStyle/>
          <a:p>
            <a:pPr marL="0" indent="0">
              <a:spcAft>
                <a:spcPts val="1600"/>
              </a:spcAft>
              <a:buNone/>
            </a:pPr>
            <a:r>
              <a:rPr lang="en-GB" dirty="0"/>
              <a:t>“Make reproducible research too easy not to do.”</a:t>
            </a:r>
          </a:p>
        </p:txBody>
      </p:sp>
      <p:pic>
        <p:nvPicPr>
          <p:cNvPr id="6" name="Picture Placeholder 5">
            <a:extLst>
              <a:ext uri="{FF2B5EF4-FFF2-40B4-BE49-F238E27FC236}">
                <a16:creationId xmlns:a16="http://schemas.microsoft.com/office/drawing/2014/main" id="{D1457442-EB4C-4F9C-AD68-1A88B0E48841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/>
          <a:srcRect t="4948" b="21166"/>
          <a:stretch/>
        </p:blipFill>
        <p:spPr>
          <a:xfrm>
            <a:off x="7001933" y="936879"/>
            <a:ext cx="5190067" cy="4602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675459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C3EBB5-7B18-2047-A2B7-E0A433A431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/>
              <a:t>Psychology professors using OSF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66A29425-14E6-A742-AC6F-45B720A1E37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8625" y="2075879"/>
            <a:ext cx="5667375" cy="3415091"/>
          </a:xfrm>
          <a:prstGeom prst="rect">
            <a:avLst/>
          </a:prstGeom>
        </p:spPr>
      </p:pic>
      <p:pic>
        <p:nvPicPr>
          <p:cNvPr id="13" name="Content Placeholder 4">
            <a:extLst>
              <a:ext uri="{FF2B5EF4-FFF2-40B4-BE49-F238E27FC236}">
                <a16:creationId xmlns:a16="http://schemas.microsoft.com/office/drawing/2014/main" id="{8CCBC259-425E-FA44-9EC1-EE2FFA3F8D8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>
            <a:off x="6096000" y="2407192"/>
            <a:ext cx="5647220" cy="2666743"/>
          </a:xfr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75631423-FFB7-714B-9F6D-1421DF527F9D}"/>
              </a:ext>
            </a:extLst>
          </p:cNvPr>
          <p:cNvSpPr txBox="1"/>
          <p:nvPr/>
        </p:nvSpPr>
        <p:spPr>
          <a:xfrm>
            <a:off x="7446790" y="6492875"/>
            <a:ext cx="474521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hlinkClick r:id="rId5"/>
              </a:rPr>
              <a:t>https://cos.io/blog/rise-open-science-psychology-preliminary-report/</a:t>
            </a:r>
            <a:endParaRPr lang="en-US" sz="1200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BF0F4594-F2D7-E141-A2D1-16303D20550D}"/>
              </a:ext>
            </a:extLst>
          </p:cNvPr>
          <p:cNvSpPr txBox="1"/>
          <p:nvPr/>
        </p:nvSpPr>
        <p:spPr>
          <a:xfrm>
            <a:off x="6096000" y="5073935"/>
            <a:ext cx="512832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*Out of 69 psychology departments and a total of 1,987 faculty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78F8D293-3E73-6142-AE9C-5908484AC38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575321" y="57348"/>
            <a:ext cx="2616679" cy="13715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91754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A2C6C3B6-FE73-7044-8AB3-701D5C26114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9900" y="400050"/>
            <a:ext cx="3693283" cy="63246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EC16F1A8-7162-1D47-959C-5A557C3C4150}"/>
              </a:ext>
            </a:extLst>
          </p:cNvPr>
          <p:cNvSpPr txBox="1"/>
          <p:nvPr/>
        </p:nvSpPr>
        <p:spPr>
          <a:xfrm>
            <a:off x="2680570" y="6593527"/>
            <a:ext cx="951143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" dirty="0"/>
              <a:t>Inspired by: Pfeifer, Jennifer (2019): Flux_Pfeifer_2019_FINAL.pdf. </a:t>
            </a:r>
            <a:r>
              <a:rPr lang="en-US" sz="1200" dirty="0" err="1"/>
              <a:t>figshare</a:t>
            </a:r>
            <a:r>
              <a:rPr lang="en-US" sz="1200" dirty="0"/>
              <a:t>. Presentation. https://</a:t>
            </a:r>
            <a:r>
              <a:rPr lang="en-US" sz="1200" dirty="0" err="1"/>
              <a:t>doi.org</a:t>
            </a:r>
            <a:r>
              <a:rPr lang="en-US" sz="1200" dirty="0"/>
              <a:t>/10.6084/m9.figshare.9848657.v2</a:t>
            </a:r>
          </a:p>
        </p:txBody>
      </p:sp>
    </p:spTree>
    <p:extLst>
      <p:ext uri="{BB962C8B-B14F-4D97-AF65-F5344CB8AC3E}">
        <p14:creationId xmlns:p14="http://schemas.microsoft.com/office/powerpoint/2010/main" val="363048448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B80F6E-5B4C-2045-971F-FF23D9529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17772" y="298428"/>
            <a:ext cx="9756456" cy="6261143"/>
          </a:xfrm>
        </p:spPr>
        <p:txBody>
          <a:bodyPr>
            <a:normAutofit/>
          </a:bodyPr>
          <a:lstStyle/>
          <a:p>
            <a:r>
              <a:rPr lang="en-US" sz="4800" dirty="0"/>
              <a:t>Cool, so I’m on board with the </a:t>
            </a:r>
            <a:br>
              <a:rPr lang="en-US" sz="4800" dirty="0"/>
            </a:br>
            <a:r>
              <a:rPr lang="en-US" sz="4800" dirty="0"/>
              <a:t>ideas behind open science.</a:t>
            </a:r>
            <a:br>
              <a:rPr lang="en-US" sz="4800" dirty="0"/>
            </a:br>
            <a:br>
              <a:rPr lang="en-US" sz="4800" dirty="0"/>
            </a:br>
            <a:br>
              <a:rPr lang="en-US" sz="4800" dirty="0"/>
            </a:br>
            <a:r>
              <a:rPr lang="en-US" sz="4800" dirty="0"/>
              <a:t>						… now what?</a:t>
            </a:r>
          </a:p>
        </p:txBody>
      </p:sp>
    </p:spTree>
    <p:extLst>
      <p:ext uri="{BB962C8B-B14F-4D97-AF65-F5344CB8AC3E}">
        <p14:creationId xmlns:p14="http://schemas.microsoft.com/office/powerpoint/2010/main" val="173815855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: Shape 8">
            <a:extLst>
              <a:ext uri="{FF2B5EF4-FFF2-40B4-BE49-F238E27FC236}">
                <a16:creationId xmlns:a16="http://schemas.microsoft.com/office/drawing/2014/main" id="{B670DBD5-770C-4383-9F54-5B86E86BD5B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210277" y="0"/>
            <a:ext cx="9771446" cy="6858000"/>
          </a:xfrm>
          <a:custGeom>
            <a:avLst/>
            <a:gdLst>
              <a:gd name="connsiteX0" fmla="*/ 1422188 w 9771446"/>
              <a:gd name="connsiteY0" fmla="*/ 0 h 6858000"/>
              <a:gd name="connsiteX1" fmla="*/ 8349258 w 9771446"/>
              <a:gd name="connsiteY1" fmla="*/ 0 h 6858000"/>
              <a:gd name="connsiteX2" fmla="*/ 8502224 w 9771446"/>
              <a:gd name="connsiteY2" fmla="*/ 159673 h 6858000"/>
              <a:gd name="connsiteX3" fmla="*/ 9771446 w 9771446"/>
              <a:gd name="connsiteY3" fmla="*/ 3429001 h 6858000"/>
              <a:gd name="connsiteX4" fmla="*/ 8502224 w 9771446"/>
              <a:gd name="connsiteY4" fmla="*/ 6698330 h 6858000"/>
              <a:gd name="connsiteX5" fmla="*/ 8349260 w 9771446"/>
              <a:gd name="connsiteY5" fmla="*/ 6858000 h 6858000"/>
              <a:gd name="connsiteX6" fmla="*/ 1422186 w 9771446"/>
              <a:gd name="connsiteY6" fmla="*/ 6858000 h 6858000"/>
              <a:gd name="connsiteX7" fmla="*/ 1269223 w 9771446"/>
              <a:gd name="connsiteY7" fmla="*/ 6698330 h 6858000"/>
              <a:gd name="connsiteX8" fmla="*/ 0 w 9771446"/>
              <a:gd name="connsiteY8" fmla="*/ 3429001 h 6858000"/>
              <a:gd name="connsiteX9" fmla="*/ 1269223 w 9771446"/>
              <a:gd name="connsiteY9" fmla="*/ 159673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9771446" h="6858000">
                <a:moveTo>
                  <a:pt x="1422188" y="0"/>
                </a:moveTo>
                <a:lnTo>
                  <a:pt x="8349258" y="0"/>
                </a:lnTo>
                <a:lnTo>
                  <a:pt x="8502224" y="159673"/>
                </a:lnTo>
                <a:cubicBezTo>
                  <a:pt x="9290813" y="1023162"/>
                  <a:pt x="9771446" y="2170221"/>
                  <a:pt x="9771446" y="3429001"/>
                </a:cubicBezTo>
                <a:cubicBezTo>
                  <a:pt x="9771446" y="4687781"/>
                  <a:pt x="9290813" y="5834840"/>
                  <a:pt x="8502224" y="6698330"/>
                </a:cubicBezTo>
                <a:lnTo>
                  <a:pt x="8349260" y="6858000"/>
                </a:lnTo>
                <a:lnTo>
                  <a:pt x="1422186" y="6858000"/>
                </a:lnTo>
                <a:lnTo>
                  <a:pt x="1269223" y="6698330"/>
                </a:lnTo>
                <a:cubicBezTo>
                  <a:pt x="480633" y="5834840"/>
                  <a:pt x="0" y="4687781"/>
                  <a:pt x="0" y="3429001"/>
                </a:cubicBezTo>
                <a:cubicBezTo>
                  <a:pt x="0" y="2170221"/>
                  <a:pt x="480633" y="1023162"/>
                  <a:pt x="1269223" y="159673"/>
                </a:cubicBezTo>
                <a:close/>
              </a:path>
            </a:pathLst>
          </a:custGeom>
          <a:solidFill>
            <a:schemeClr val="bg1">
              <a:lumMod val="85000"/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DBE6D7B-03AA-194D-B6F1-AF419AE1C21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2125" b="19596"/>
          <a:stretch/>
        </p:blipFill>
        <p:spPr>
          <a:xfrm>
            <a:off x="1460597" y="10"/>
            <a:ext cx="9270806" cy="6857990"/>
          </a:xfrm>
          <a:custGeom>
            <a:avLst/>
            <a:gdLst>
              <a:gd name="connsiteX0" fmla="*/ 1503712 w 9270806"/>
              <a:gd name="connsiteY0" fmla="*/ 0 h 6858000"/>
              <a:gd name="connsiteX1" fmla="*/ 7767094 w 9270806"/>
              <a:gd name="connsiteY1" fmla="*/ 0 h 6858000"/>
              <a:gd name="connsiteX2" fmla="*/ 7913128 w 9270806"/>
              <a:gd name="connsiteY2" fmla="*/ 139721 h 6858000"/>
              <a:gd name="connsiteX3" fmla="*/ 9270806 w 9270806"/>
              <a:gd name="connsiteY3" fmla="*/ 3429000 h 6858000"/>
              <a:gd name="connsiteX4" fmla="*/ 7913128 w 9270806"/>
              <a:gd name="connsiteY4" fmla="*/ 6718279 h 6858000"/>
              <a:gd name="connsiteX5" fmla="*/ 7767094 w 9270806"/>
              <a:gd name="connsiteY5" fmla="*/ 6858000 h 6858000"/>
              <a:gd name="connsiteX6" fmla="*/ 1503712 w 9270806"/>
              <a:gd name="connsiteY6" fmla="*/ 6858000 h 6858000"/>
              <a:gd name="connsiteX7" fmla="*/ 1357679 w 9270806"/>
              <a:gd name="connsiteY7" fmla="*/ 6718279 h 6858000"/>
              <a:gd name="connsiteX8" fmla="*/ 0 w 9270806"/>
              <a:gd name="connsiteY8" fmla="*/ 3429000 h 6858000"/>
              <a:gd name="connsiteX9" fmla="*/ 1357679 w 9270806"/>
              <a:gd name="connsiteY9" fmla="*/ 139721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9270806" h="6858000">
                <a:moveTo>
                  <a:pt x="1503712" y="0"/>
                </a:moveTo>
                <a:lnTo>
                  <a:pt x="7767094" y="0"/>
                </a:lnTo>
                <a:lnTo>
                  <a:pt x="7913128" y="139721"/>
                </a:lnTo>
                <a:cubicBezTo>
                  <a:pt x="8751971" y="981521"/>
                  <a:pt x="9270806" y="2144457"/>
                  <a:pt x="9270806" y="3429000"/>
                </a:cubicBezTo>
                <a:cubicBezTo>
                  <a:pt x="9270806" y="4713544"/>
                  <a:pt x="8751971" y="5876479"/>
                  <a:pt x="7913128" y="6718279"/>
                </a:cubicBezTo>
                <a:lnTo>
                  <a:pt x="7767094" y="6858000"/>
                </a:lnTo>
                <a:lnTo>
                  <a:pt x="1503712" y="6858000"/>
                </a:lnTo>
                <a:lnTo>
                  <a:pt x="1357679" y="6718279"/>
                </a:lnTo>
                <a:cubicBezTo>
                  <a:pt x="518835" y="5876479"/>
                  <a:pt x="0" y="4713544"/>
                  <a:pt x="0" y="3429000"/>
                </a:cubicBezTo>
                <a:cubicBezTo>
                  <a:pt x="0" y="2144457"/>
                  <a:pt x="518835" y="981521"/>
                  <a:pt x="1357679" y="139721"/>
                </a:cubicBezTo>
                <a:close/>
              </a:path>
            </a:pathLst>
          </a:cu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6BFE635-F0FE-A044-A3EA-4758FEE08E61}"/>
              </a:ext>
            </a:extLst>
          </p:cNvPr>
          <p:cNvSpPr txBox="1"/>
          <p:nvPr/>
        </p:nvSpPr>
        <p:spPr>
          <a:xfrm>
            <a:off x="10730458" y="1402788"/>
            <a:ext cx="10396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Preprint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3604BBD-43FC-F449-AF25-6D8586927315}"/>
              </a:ext>
            </a:extLst>
          </p:cNvPr>
          <p:cNvSpPr txBox="1"/>
          <p:nvPr/>
        </p:nvSpPr>
        <p:spPr>
          <a:xfrm>
            <a:off x="10075338" y="101553"/>
            <a:ext cx="20041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Preregistration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8F98238-980F-C442-8F2E-0141D9A52F1E}"/>
              </a:ext>
            </a:extLst>
          </p:cNvPr>
          <p:cNvSpPr txBox="1"/>
          <p:nvPr/>
        </p:nvSpPr>
        <p:spPr>
          <a:xfrm>
            <a:off x="10708615" y="625168"/>
            <a:ext cx="142456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Registered</a:t>
            </a:r>
          </a:p>
          <a:p>
            <a:pPr algn="ctr"/>
            <a:r>
              <a:rPr lang="en-US" dirty="0">
                <a:solidFill>
                  <a:schemeClr val="bg1"/>
                </a:solidFill>
              </a:rPr>
              <a:t>report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6586E57-EE85-F54C-A3F3-39F4068F8910}"/>
              </a:ext>
            </a:extLst>
          </p:cNvPr>
          <p:cNvSpPr txBox="1"/>
          <p:nvPr/>
        </p:nvSpPr>
        <p:spPr>
          <a:xfrm>
            <a:off x="683108" y="909638"/>
            <a:ext cx="10396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Twitter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9B5CA85-AAAF-5649-B697-324996E29DF9}"/>
              </a:ext>
            </a:extLst>
          </p:cNvPr>
          <p:cNvSpPr txBox="1"/>
          <p:nvPr/>
        </p:nvSpPr>
        <p:spPr>
          <a:xfrm>
            <a:off x="57810" y="1386640"/>
            <a:ext cx="10396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GitHub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C8E243D9-5E61-EB45-89D4-05A50B745420}"/>
              </a:ext>
            </a:extLst>
          </p:cNvPr>
          <p:cNvSpPr txBox="1"/>
          <p:nvPr/>
        </p:nvSpPr>
        <p:spPr>
          <a:xfrm>
            <a:off x="577842" y="2058851"/>
            <a:ext cx="10396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OSF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5B8F87F3-1FA1-3F4F-A21B-0C34F18FBD6A}"/>
              </a:ext>
            </a:extLst>
          </p:cNvPr>
          <p:cNvSpPr txBox="1"/>
          <p:nvPr/>
        </p:nvSpPr>
        <p:spPr>
          <a:xfrm>
            <a:off x="18656" y="2541939"/>
            <a:ext cx="10396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>
                <a:solidFill>
                  <a:schemeClr val="bg1"/>
                </a:solidFill>
              </a:rPr>
              <a:t>Zenodo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B1E8055B-1546-1F42-9416-4A6808C3A41B}"/>
              </a:ext>
            </a:extLst>
          </p:cNvPr>
          <p:cNvSpPr txBox="1"/>
          <p:nvPr/>
        </p:nvSpPr>
        <p:spPr>
          <a:xfrm>
            <a:off x="117486" y="3187223"/>
            <a:ext cx="121795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>
                <a:solidFill>
                  <a:schemeClr val="bg1"/>
                </a:solidFill>
              </a:rPr>
              <a:t>Figshare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2B6BE6DB-85EA-BF4F-8EBA-BD37584D9C9A}"/>
              </a:ext>
            </a:extLst>
          </p:cNvPr>
          <p:cNvSpPr txBox="1"/>
          <p:nvPr/>
        </p:nvSpPr>
        <p:spPr>
          <a:xfrm>
            <a:off x="847182" y="6461247"/>
            <a:ext cx="14484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Containers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6A7D54CD-82AD-8D48-909B-4981B4494C06}"/>
              </a:ext>
            </a:extLst>
          </p:cNvPr>
          <p:cNvSpPr txBox="1"/>
          <p:nvPr/>
        </p:nvSpPr>
        <p:spPr>
          <a:xfrm>
            <a:off x="809412" y="5631171"/>
            <a:ext cx="14484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Docker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A771EAA3-62F5-664B-85D3-D42608150BB3}"/>
              </a:ext>
            </a:extLst>
          </p:cNvPr>
          <p:cNvSpPr txBox="1"/>
          <p:nvPr/>
        </p:nvSpPr>
        <p:spPr>
          <a:xfrm>
            <a:off x="10004892" y="6167726"/>
            <a:ext cx="218710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>
                <a:solidFill>
                  <a:schemeClr val="bg1"/>
                </a:solidFill>
              </a:rPr>
              <a:t>Jupyter</a:t>
            </a:r>
            <a:r>
              <a:rPr lang="en-US" dirty="0">
                <a:solidFill>
                  <a:schemeClr val="bg1"/>
                </a:solidFill>
              </a:rPr>
              <a:t> Notebook/Lab/Hub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9D439C39-14EF-E44C-80ED-27FBEE58E179}"/>
              </a:ext>
            </a:extLst>
          </p:cNvPr>
          <p:cNvSpPr txBox="1"/>
          <p:nvPr/>
        </p:nvSpPr>
        <p:spPr>
          <a:xfrm>
            <a:off x="10671710" y="5604957"/>
            <a:ext cx="14484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>
                <a:solidFill>
                  <a:schemeClr val="bg1"/>
                </a:solidFill>
              </a:rPr>
              <a:t>RMarkdown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0D6C2E5D-D85E-DF4F-AFEF-9438847F6494}"/>
              </a:ext>
            </a:extLst>
          </p:cNvPr>
          <p:cNvSpPr txBox="1"/>
          <p:nvPr/>
        </p:nvSpPr>
        <p:spPr>
          <a:xfrm>
            <a:off x="10844210" y="3256529"/>
            <a:ext cx="14484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Google </a:t>
            </a:r>
            <a:r>
              <a:rPr lang="en-US" dirty="0" err="1">
                <a:solidFill>
                  <a:schemeClr val="bg1"/>
                </a:solidFill>
              </a:rPr>
              <a:t>Colab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6E4F71BB-FC0E-1848-BE80-038ACDC840B3}"/>
              </a:ext>
            </a:extLst>
          </p:cNvPr>
          <p:cNvSpPr txBox="1"/>
          <p:nvPr/>
        </p:nvSpPr>
        <p:spPr>
          <a:xfrm>
            <a:off x="57810" y="4466123"/>
            <a:ext cx="14484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Code review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F1747FCF-91D8-1240-B259-0535343D7872}"/>
              </a:ext>
            </a:extLst>
          </p:cNvPr>
          <p:cNvSpPr txBox="1"/>
          <p:nvPr/>
        </p:nvSpPr>
        <p:spPr>
          <a:xfrm>
            <a:off x="11022461" y="1982863"/>
            <a:ext cx="14484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>
                <a:solidFill>
                  <a:schemeClr val="bg1"/>
                </a:solidFill>
              </a:rPr>
              <a:t>PsyArXiv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00B290F1-44A4-894C-A2FB-36A888213FC3}"/>
              </a:ext>
            </a:extLst>
          </p:cNvPr>
          <p:cNvSpPr txBox="1"/>
          <p:nvPr/>
        </p:nvSpPr>
        <p:spPr>
          <a:xfrm>
            <a:off x="11202865" y="2608144"/>
            <a:ext cx="14484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>
                <a:solidFill>
                  <a:schemeClr val="bg1"/>
                </a:solidFill>
              </a:rPr>
              <a:t>bioRxiv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2F0C9668-AC05-2A49-93D5-3A11CDBBCF28}"/>
              </a:ext>
            </a:extLst>
          </p:cNvPr>
          <p:cNvSpPr txBox="1"/>
          <p:nvPr/>
        </p:nvSpPr>
        <p:spPr>
          <a:xfrm>
            <a:off x="10671710" y="4234100"/>
            <a:ext cx="19974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Binder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FD83AB14-FE4B-E841-9375-C72BCDD995E4}"/>
              </a:ext>
            </a:extLst>
          </p:cNvPr>
          <p:cNvSpPr txBox="1"/>
          <p:nvPr/>
        </p:nvSpPr>
        <p:spPr>
          <a:xfrm>
            <a:off x="-527992" y="5249108"/>
            <a:ext cx="19974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Wikis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5C4B2FCE-883F-4D46-9937-55583CC09A7A}"/>
              </a:ext>
            </a:extLst>
          </p:cNvPr>
          <p:cNvSpPr txBox="1"/>
          <p:nvPr/>
        </p:nvSpPr>
        <p:spPr>
          <a:xfrm>
            <a:off x="106481" y="64366"/>
            <a:ext cx="10396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Google scholar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844C0B68-935B-F746-98C2-362E5AE8732E}"/>
              </a:ext>
            </a:extLst>
          </p:cNvPr>
          <p:cNvSpPr txBox="1"/>
          <p:nvPr/>
        </p:nvSpPr>
        <p:spPr>
          <a:xfrm>
            <a:off x="1108512" y="315873"/>
            <a:ext cx="10396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ORCID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D884D708-A2CB-A847-8BA4-18FA8CB6DCDE}"/>
              </a:ext>
            </a:extLst>
          </p:cNvPr>
          <p:cNvSpPr txBox="1"/>
          <p:nvPr/>
        </p:nvSpPr>
        <p:spPr>
          <a:xfrm>
            <a:off x="57810" y="3909503"/>
            <a:ext cx="10396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>
                <a:solidFill>
                  <a:schemeClr val="bg1"/>
                </a:solidFill>
              </a:rPr>
              <a:t>Netlify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DA96A503-D4B4-C54E-8FEE-5EB282BC909F}"/>
              </a:ext>
            </a:extLst>
          </p:cNvPr>
          <p:cNvSpPr txBox="1"/>
          <p:nvPr/>
        </p:nvSpPr>
        <p:spPr>
          <a:xfrm>
            <a:off x="10853819" y="4935436"/>
            <a:ext cx="14484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>
                <a:solidFill>
                  <a:schemeClr val="bg1"/>
                </a:solidFill>
              </a:rPr>
              <a:t>Makefile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BE1B7DA2-5AFF-DB4E-895C-F41026E468BB}"/>
              </a:ext>
            </a:extLst>
          </p:cNvPr>
          <p:cNvSpPr txBox="1"/>
          <p:nvPr/>
        </p:nvSpPr>
        <p:spPr>
          <a:xfrm>
            <a:off x="107192" y="6043271"/>
            <a:ext cx="14484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Singularity</a:t>
            </a:r>
          </a:p>
        </p:txBody>
      </p:sp>
    </p:spTree>
    <p:extLst>
      <p:ext uri="{BB962C8B-B14F-4D97-AF65-F5344CB8AC3E}">
        <p14:creationId xmlns:p14="http://schemas.microsoft.com/office/powerpoint/2010/main" val="229963266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DB6AC3BC-4A5B-9742-BF1C-1FCDA755CCC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8673" y="3429000"/>
            <a:ext cx="5581650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672725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id="{19A9D127-E594-B646-A72D-9F6092411DB2}"/>
              </a:ext>
            </a:extLst>
          </p:cNvPr>
          <p:cNvSpPr/>
          <p:nvPr/>
        </p:nvSpPr>
        <p:spPr>
          <a:xfrm>
            <a:off x="497407" y="404036"/>
            <a:ext cx="3875087" cy="830997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B6AC3BC-4A5B-9742-BF1C-1FCDA755CCC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8673" y="3429000"/>
            <a:ext cx="5581650" cy="342900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19A83B6E-42FC-3342-9B67-F5EBC8DC4547}"/>
              </a:ext>
            </a:extLst>
          </p:cNvPr>
          <p:cNvSpPr txBox="1"/>
          <p:nvPr/>
        </p:nvSpPr>
        <p:spPr>
          <a:xfrm>
            <a:off x="513907" y="404037"/>
            <a:ext cx="429085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/>
              <a:t>STAGE OF </a:t>
            </a:r>
          </a:p>
          <a:p>
            <a:r>
              <a:rPr lang="en-US" sz="2400" b="1" dirty="0"/>
              <a:t>RESEARCH PROCESS…</a:t>
            </a: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530AAEFB-49DF-8542-9483-07CEAEEA3EB0}"/>
              </a:ext>
            </a:extLst>
          </p:cNvPr>
          <p:cNvGrpSpPr/>
          <p:nvPr/>
        </p:nvGrpSpPr>
        <p:grpSpPr>
          <a:xfrm>
            <a:off x="6045078" y="404037"/>
            <a:ext cx="6039294" cy="461665"/>
            <a:chOff x="5380073" y="404037"/>
            <a:chExt cx="6039294" cy="461665"/>
          </a:xfrm>
        </p:grpSpPr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9E040C4D-ECD0-8D44-8F41-D651216D8917}"/>
                </a:ext>
              </a:extLst>
            </p:cNvPr>
            <p:cNvSpPr/>
            <p:nvPr/>
          </p:nvSpPr>
          <p:spPr>
            <a:xfrm>
              <a:off x="5380073" y="404037"/>
              <a:ext cx="2699898" cy="461665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F912EB08-67DC-5747-B0AD-CC00E239B120}"/>
                </a:ext>
              </a:extLst>
            </p:cNvPr>
            <p:cNvSpPr txBox="1"/>
            <p:nvPr/>
          </p:nvSpPr>
          <p:spPr>
            <a:xfrm>
              <a:off x="5380074" y="404037"/>
              <a:ext cx="603929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 dirty="0"/>
                <a:t>BEFORE/DURING</a:t>
              </a:r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1D8EF480-469C-A043-AFE9-EF536CA3E557}"/>
              </a:ext>
            </a:extLst>
          </p:cNvPr>
          <p:cNvGrpSpPr/>
          <p:nvPr/>
        </p:nvGrpSpPr>
        <p:grpSpPr>
          <a:xfrm>
            <a:off x="6045078" y="2504713"/>
            <a:ext cx="4290852" cy="461665"/>
            <a:chOff x="5380073" y="2704213"/>
            <a:chExt cx="4290852" cy="461665"/>
          </a:xfrm>
        </p:grpSpPr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F0F752CD-A61F-2A4C-AF77-6E55B208F89C}"/>
                </a:ext>
              </a:extLst>
            </p:cNvPr>
            <p:cNvSpPr/>
            <p:nvPr/>
          </p:nvSpPr>
          <p:spPr>
            <a:xfrm>
              <a:off x="5380073" y="2704213"/>
              <a:ext cx="1469614" cy="461665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75E2503F-42FD-FB4A-943F-02895ADA3D45}"/>
                </a:ext>
              </a:extLst>
            </p:cNvPr>
            <p:cNvSpPr txBox="1"/>
            <p:nvPr/>
          </p:nvSpPr>
          <p:spPr>
            <a:xfrm>
              <a:off x="5380075" y="2704213"/>
              <a:ext cx="429085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 dirty="0"/>
                <a:t>DURING</a:t>
              </a:r>
            </a:p>
          </p:txBody>
        </p:sp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id="{52E3AD50-AC15-F846-97B9-DD6B2879AF65}"/>
              </a:ext>
            </a:extLst>
          </p:cNvPr>
          <p:cNvGrpSpPr/>
          <p:nvPr/>
        </p:nvGrpSpPr>
        <p:grpSpPr>
          <a:xfrm>
            <a:off x="6045079" y="4895438"/>
            <a:ext cx="4290850" cy="461666"/>
            <a:chOff x="5380074" y="4895438"/>
            <a:chExt cx="4290850" cy="461666"/>
          </a:xfrm>
        </p:grpSpPr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1D6AAF61-2305-374B-8D85-206EAB66A169}"/>
                </a:ext>
              </a:extLst>
            </p:cNvPr>
            <p:cNvSpPr/>
            <p:nvPr/>
          </p:nvSpPr>
          <p:spPr>
            <a:xfrm>
              <a:off x="5382843" y="4895438"/>
              <a:ext cx="1170356" cy="461665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920D2CCB-39D6-954C-8AB8-45475A12748A}"/>
                </a:ext>
              </a:extLst>
            </p:cNvPr>
            <p:cNvSpPr txBox="1"/>
            <p:nvPr/>
          </p:nvSpPr>
          <p:spPr>
            <a:xfrm>
              <a:off x="5380074" y="4895439"/>
              <a:ext cx="429085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 dirty="0"/>
                <a:t>AFTER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33612208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id="{19A9D127-E594-B646-A72D-9F6092411DB2}"/>
              </a:ext>
            </a:extLst>
          </p:cNvPr>
          <p:cNvSpPr/>
          <p:nvPr/>
        </p:nvSpPr>
        <p:spPr>
          <a:xfrm>
            <a:off x="497407" y="404036"/>
            <a:ext cx="3875087" cy="830997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B6AC3BC-4A5B-9742-BF1C-1FCDA755CCC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8673" y="3429000"/>
            <a:ext cx="5581650" cy="342900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19A83B6E-42FC-3342-9B67-F5EBC8DC4547}"/>
              </a:ext>
            </a:extLst>
          </p:cNvPr>
          <p:cNvSpPr txBox="1"/>
          <p:nvPr/>
        </p:nvSpPr>
        <p:spPr>
          <a:xfrm>
            <a:off x="513907" y="404037"/>
            <a:ext cx="429085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/>
              <a:t>STAGE OF </a:t>
            </a:r>
          </a:p>
          <a:p>
            <a:r>
              <a:rPr lang="en-US" sz="2400" b="1" dirty="0"/>
              <a:t>RESEARCH PROCESS…</a:t>
            </a: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27B2A79D-36A0-494A-88C1-EA9B71A3D713}"/>
              </a:ext>
            </a:extLst>
          </p:cNvPr>
          <p:cNvGrpSpPr/>
          <p:nvPr/>
        </p:nvGrpSpPr>
        <p:grpSpPr>
          <a:xfrm>
            <a:off x="6045078" y="404037"/>
            <a:ext cx="6039294" cy="461665"/>
            <a:chOff x="5380073" y="404037"/>
            <a:chExt cx="6039294" cy="461665"/>
          </a:xfrm>
        </p:grpSpPr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E2BE0CFE-D30D-544D-9D50-DE0A6AE148E4}"/>
                </a:ext>
              </a:extLst>
            </p:cNvPr>
            <p:cNvSpPr/>
            <p:nvPr/>
          </p:nvSpPr>
          <p:spPr>
            <a:xfrm>
              <a:off x="5380073" y="404037"/>
              <a:ext cx="2699898" cy="461665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34E8EC92-4F0B-7247-8250-F1F7CAA98509}"/>
                </a:ext>
              </a:extLst>
            </p:cNvPr>
            <p:cNvSpPr txBox="1"/>
            <p:nvPr/>
          </p:nvSpPr>
          <p:spPr>
            <a:xfrm>
              <a:off x="5380074" y="404037"/>
              <a:ext cx="603929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 dirty="0"/>
                <a:t>BEFORE/DURING</a:t>
              </a:r>
            </a:p>
          </p:txBody>
        </p: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052AE25C-294B-1742-B04B-BC64A4F87804}"/>
              </a:ext>
            </a:extLst>
          </p:cNvPr>
          <p:cNvGrpSpPr/>
          <p:nvPr/>
        </p:nvGrpSpPr>
        <p:grpSpPr>
          <a:xfrm>
            <a:off x="6045078" y="2504713"/>
            <a:ext cx="4290852" cy="461665"/>
            <a:chOff x="5380073" y="2704213"/>
            <a:chExt cx="4290852" cy="461665"/>
          </a:xfrm>
        </p:grpSpPr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84F8F6C1-7028-6647-9A07-2E579FD6F2B7}"/>
                </a:ext>
              </a:extLst>
            </p:cNvPr>
            <p:cNvSpPr/>
            <p:nvPr/>
          </p:nvSpPr>
          <p:spPr>
            <a:xfrm>
              <a:off x="5380073" y="2704213"/>
              <a:ext cx="1469614" cy="461665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009E2790-B74E-1547-9D7D-0319629C7E83}"/>
                </a:ext>
              </a:extLst>
            </p:cNvPr>
            <p:cNvSpPr txBox="1"/>
            <p:nvPr/>
          </p:nvSpPr>
          <p:spPr>
            <a:xfrm>
              <a:off x="5380075" y="2704213"/>
              <a:ext cx="429085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 dirty="0"/>
                <a:t>DURING</a:t>
              </a:r>
            </a:p>
          </p:txBody>
        </p:sp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A4E10AA8-8650-8C49-A5B3-B300E591E77F}"/>
              </a:ext>
            </a:extLst>
          </p:cNvPr>
          <p:cNvGrpSpPr/>
          <p:nvPr/>
        </p:nvGrpSpPr>
        <p:grpSpPr>
          <a:xfrm>
            <a:off x="6045079" y="4895438"/>
            <a:ext cx="4290850" cy="461666"/>
            <a:chOff x="5380074" y="4895438"/>
            <a:chExt cx="4290850" cy="461666"/>
          </a:xfrm>
        </p:grpSpPr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0A096B2E-55A0-5245-931A-0465879A97CE}"/>
                </a:ext>
              </a:extLst>
            </p:cNvPr>
            <p:cNvSpPr/>
            <p:nvPr/>
          </p:nvSpPr>
          <p:spPr>
            <a:xfrm>
              <a:off x="5382843" y="4895438"/>
              <a:ext cx="1170356" cy="461665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6EF284E0-DA9B-C046-A8B3-0511DE0250A2}"/>
                </a:ext>
              </a:extLst>
            </p:cNvPr>
            <p:cNvSpPr txBox="1"/>
            <p:nvPr/>
          </p:nvSpPr>
          <p:spPr>
            <a:xfrm>
              <a:off x="5380074" y="4895439"/>
              <a:ext cx="429085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 dirty="0"/>
                <a:t>AFTER</a:t>
              </a:r>
            </a:p>
          </p:txBody>
        </p:sp>
      </p:grpSp>
      <p:sp>
        <p:nvSpPr>
          <p:cNvPr id="33" name="TextBox 32">
            <a:extLst>
              <a:ext uri="{FF2B5EF4-FFF2-40B4-BE49-F238E27FC236}">
                <a16:creationId xmlns:a16="http://schemas.microsoft.com/office/drawing/2014/main" id="{7FDB866F-0800-3745-916A-D2DA03B4AA02}"/>
              </a:ext>
            </a:extLst>
          </p:cNvPr>
          <p:cNvSpPr txBox="1"/>
          <p:nvPr/>
        </p:nvSpPr>
        <p:spPr>
          <a:xfrm>
            <a:off x="6002309" y="1067833"/>
            <a:ext cx="603929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Encouraging transparency &amp; decision independence</a:t>
            </a:r>
          </a:p>
          <a:p>
            <a:r>
              <a:rPr lang="en-US" dirty="0"/>
              <a:t>	Preregistration</a:t>
            </a:r>
          </a:p>
          <a:p>
            <a:r>
              <a:rPr lang="en-US" dirty="0"/>
              <a:t>	Registered reports</a:t>
            </a:r>
            <a:r>
              <a:rPr lang="en-US" b="1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8313999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id="{19A9D127-E594-B646-A72D-9F6092411DB2}"/>
              </a:ext>
            </a:extLst>
          </p:cNvPr>
          <p:cNvSpPr/>
          <p:nvPr/>
        </p:nvSpPr>
        <p:spPr>
          <a:xfrm>
            <a:off x="497407" y="404036"/>
            <a:ext cx="3875087" cy="830997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B6AC3BC-4A5B-9742-BF1C-1FCDA755CCC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8673" y="3429000"/>
            <a:ext cx="5581650" cy="342900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19A83B6E-42FC-3342-9B67-F5EBC8DC4547}"/>
              </a:ext>
            </a:extLst>
          </p:cNvPr>
          <p:cNvSpPr txBox="1"/>
          <p:nvPr/>
        </p:nvSpPr>
        <p:spPr>
          <a:xfrm>
            <a:off x="513907" y="404037"/>
            <a:ext cx="429085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/>
              <a:t>STAGE OF </a:t>
            </a:r>
          </a:p>
          <a:p>
            <a:r>
              <a:rPr lang="en-US" sz="2400" b="1" dirty="0"/>
              <a:t>RESEARCH PROCESS…</a:t>
            </a: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C3FEA311-2E74-064D-82AC-D5560FCDAC52}"/>
              </a:ext>
            </a:extLst>
          </p:cNvPr>
          <p:cNvGrpSpPr/>
          <p:nvPr/>
        </p:nvGrpSpPr>
        <p:grpSpPr>
          <a:xfrm>
            <a:off x="6045078" y="404037"/>
            <a:ext cx="6039294" cy="461665"/>
            <a:chOff x="5380073" y="404037"/>
            <a:chExt cx="6039294" cy="461665"/>
          </a:xfrm>
        </p:grpSpPr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D725DEEA-FC4A-BD46-BA8F-40DB50AABBD8}"/>
                </a:ext>
              </a:extLst>
            </p:cNvPr>
            <p:cNvSpPr/>
            <p:nvPr/>
          </p:nvSpPr>
          <p:spPr>
            <a:xfrm>
              <a:off x="5380073" y="404037"/>
              <a:ext cx="2699898" cy="461665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81B5DA2A-724C-AA4F-BF04-8824CBB84EC0}"/>
                </a:ext>
              </a:extLst>
            </p:cNvPr>
            <p:cNvSpPr txBox="1"/>
            <p:nvPr/>
          </p:nvSpPr>
          <p:spPr>
            <a:xfrm>
              <a:off x="5380074" y="404037"/>
              <a:ext cx="603929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 dirty="0"/>
                <a:t>BEFORE/DURING</a:t>
              </a:r>
            </a:p>
          </p:txBody>
        </p: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4D4FCF37-C61E-BA4E-8F38-E253F203E7FA}"/>
              </a:ext>
            </a:extLst>
          </p:cNvPr>
          <p:cNvGrpSpPr/>
          <p:nvPr/>
        </p:nvGrpSpPr>
        <p:grpSpPr>
          <a:xfrm>
            <a:off x="6045078" y="2504713"/>
            <a:ext cx="4290852" cy="461665"/>
            <a:chOff x="5380073" y="2704213"/>
            <a:chExt cx="4290852" cy="461665"/>
          </a:xfrm>
        </p:grpSpPr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4C8C918F-AD90-E549-9503-C94584EFEA60}"/>
                </a:ext>
              </a:extLst>
            </p:cNvPr>
            <p:cNvSpPr/>
            <p:nvPr/>
          </p:nvSpPr>
          <p:spPr>
            <a:xfrm>
              <a:off x="5380073" y="2704213"/>
              <a:ext cx="1469614" cy="461665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7E38AC60-4B32-FB4C-9CCD-076F1A78CF3D}"/>
                </a:ext>
              </a:extLst>
            </p:cNvPr>
            <p:cNvSpPr txBox="1"/>
            <p:nvPr/>
          </p:nvSpPr>
          <p:spPr>
            <a:xfrm>
              <a:off x="5380075" y="2704213"/>
              <a:ext cx="429085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 dirty="0"/>
                <a:t>DURING</a:t>
              </a:r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0759734D-45ED-104E-954E-53BB0E99FA00}"/>
              </a:ext>
            </a:extLst>
          </p:cNvPr>
          <p:cNvGrpSpPr/>
          <p:nvPr/>
        </p:nvGrpSpPr>
        <p:grpSpPr>
          <a:xfrm>
            <a:off x="6045079" y="4895438"/>
            <a:ext cx="4290850" cy="461666"/>
            <a:chOff x="5380074" y="4895438"/>
            <a:chExt cx="4290850" cy="461666"/>
          </a:xfrm>
        </p:grpSpPr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CEE4B079-7278-D14C-8191-A1E3966D59CC}"/>
                </a:ext>
              </a:extLst>
            </p:cNvPr>
            <p:cNvSpPr/>
            <p:nvPr/>
          </p:nvSpPr>
          <p:spPr>
            <a:xfrm>
              <a:off x="5382843" y="4895438"/>
              <a:ext cx="1170356" cy="461665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5108CEC9-CB56-B540-8EFE-8D8088C37791}"/>
                </a:ext>
              </a:extLst>
            </p:cNvPr>
            <p:cNvSpPr txBox="1"/>
            <p:nvPr/>
          </p:nvSpPr>
          <p:spPr>
            <a:xfrm>
              <a:off x="5380074" y="4895439"/>
              <a:ext cx="429085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 dirty="0"/>
                <a:t>AFTER</a:t>
              </a:r>
            </a:p>
          </p:txBody>
        </p:sp>
      </p:grpSp>
      <p:sp>
        <p:nvSpPr>
          <p:cNvPr id="26" name="TextBox 25">
            <a:extLst>
              <a:ext uri="{FF2B5EF4-FFF2-40B4-BE49-F238E27FC236}">
                <a16:creationId xmlns:a16="http://schemas.microsoft.com/office/drawing/2014/main" id="{411D7C3A-BD13-DE47-822C-6EC1AE8CDF4F}"/>
              </a:ext>
            </a:extLst>
          </p:cNvPr>
          <p:cNvSpPr txBox="1"/>
          <p:nvPr/>
        </p:nvSpPr>
        <p:spPr>
          <a:xfrm>
            <a:off x="6002309" y="1067833"/>
            <a:ext cx="603929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Encouraging transparency &amp; decision independence</a:t>
            </a:r>
          </a:p>
          <a:p>
            <a:r>
              <a:rPr lang="en-US" dirty="0"/>
              <a:t>	Preregistration</a:t>
            </a:r>
          </a:p>
          <a:p>
            <a:r>
              <a:rPr lang="en-US" dirty="0"/>
              <a:t>	Registered reports</a:t>
            </a:r>
            <a:r>
              <a:rPr lang="en-US" b="1" dirty="0"/>
              <a:t> 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16FC2FB3-5349-424D-8A01-EB63AF15F178}"/>
              </a:ext>
            </a:extLst>
          </p:cNvPr>
          <p:cNvSpPr txBox="1"/>
          <p:nvPr/>
        </p:nvSpPr>
        <p:spPr>
          <a:xfrm>
            <a:off x="5982387" y="3127271"/>
            <a:ext cx="6039293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Reproducible workflows</a:t>
            </a:r>
          </a:p>
          <a:p>
            <a:r>
              <a:rPr lang="en-US" dirty="0"/>
              <a:t>	Documentation</a:t>
            </a:r>
          </a:p>
          <a:p>
            <a:r>
              <a:rPr lang="en-US" dirty="0"/>
              <a:t>	Version control</a:t>
            </a:r>
          </a:p>
          <a:p>
            <a:r>
              <a:rPr lang="en-US" dirty="0"/>
              <a:t>	Code review</a:t>
            </a:r>
          </a:p>
          <a:p>
            <a:r>
              <a:rPr lang="en-US" dirty="0"/>
              <a:t>	Code &amp; data repositories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6290876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DB6AC3BC-4A5B-9742-BF1C-1FCDA755CCC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8673" y="3429000"/>
            <a:ext cx="5581650" cy="3429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19A9D127-E594-B646-A72D-9F6092411DB2}"/>
              </a:ext>
            </a:extLst>
          </p:cNvPr>
          <p:cNvSpPr/>
          <p:nvPr/>
        </p:nvSpPr>
        <p:spPr>
          <a:xfrm>
            <a:off x="497407" y="404036"/>
            <a:ext cx="3875087" cy="830997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C297AE5D-F87A-E24E-9E80-8E2D2BEB01FB}"/>
              </a:ext>
            </a:extLst>
          </p:cNvPr>
          <p:cNvGrpSpPr/>
          <p:nvPr/>
        </p:nvGrpSpPr>
        <p:grpSpPr>
          <a:xfrm>
            <a:off x="6045078" y="404037"/>
            <a:ext cx="6039294" cy="461665"/>
            <a:chOff x="5380073" y="404037"/>
            <a:chExt cx="6039294" cy="461665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5E332694-8AE9-9F44-B01B-2A46908611A4}"/>
                </a:ext>
              </a:extLst>
            </p:cNvPr>
            <p:cNvSpPr/>
            <p:nvPr/>
          </p:nvSpPr>
          <p:spPr>
            <a:xfrm>
              <a:off x="5380073" y="404037"/>
              <a:ext cx="2699898" cy="461665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" name="TextBox 1">
              <a:extLst>
                <a:ext uri="{FF2B5EF4-FFF2-40B4-BE49-F238E27FC236}">
                  <a16:creationId xmlns:a16="http://schemas.microsoft.com/office/drawing/2014/main" id="{E5A131B4-3354-DB47-AD1B-F7D70CD9B02D}"/>
                </a:ext>
              </a:extLst>
            </p:cNvPr>
            <p:cNvSpPr txBox="1"/>
            <p:nvPr/>
          </p:nvSpPr>
          <p:spPr>
            <a:xfrm>
              <a:off x="5380074" y="404037"/>
              <a:ext cx="603929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 dirty="0"/>
                <a:t>BEFORE/DURING</a:t>
              </a:r>
            </a:p>
          </p:txBody>
        </p:sp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4ECE0444-AC69-C74A-9D60-D792FD156485}"/>
              </a:ext>
            </a:extLst>
          </p:cNvPr>
          <p:cNvGrpSpPr/>
          <p:nvPr/>
        </p:nvGrpSpPr>
        <p:grpSpPr>
          <a:xfrm>
            <a:off x="6045078" y="2504713"/>
            <a:ext cx="4290852" cy="461665"/>
            <a:chOff x="5380073" y="2704213"/>
            <a:chExt cx="4290852" cy="461665"/>
          </a:xfrm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1D90C444-E735-EF44-903D-B9C802B9970C}"/>
                </a:ext>
              </a:extLst>
            </p:cNvPr>
            <p:cNvSpPr/>
            <p:nvPr/>
          </p:nvSpPr>
          <p:spPr>
            <a:xfrm>
              <a:off x="5380073" y="2704213"/>
              <a:ext cx="1469614" cy="461665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08F5DB5D-24F2-3E42-ABA8-749DA32A11C8}"/>
                </a:ext>
              </a:extLst>
            </p:cNvPr>
            <p:cNvSpPr txBox="1"/>
            <p:nvPr/>
          </p:nvSpPr>
          <p:spPr>
            <a:xfrm>
              <a:off x="5380075" y="2704213"/>
              <a:ext cx="429085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 dirty="0"/>
                <a:t>DURING</a:t>
              </a:r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C0A76633-F2A9-9943-BC27-386AA6A9C72C}"/>
              </a:ext>
            </a:extLst>
          </p:cNvPr>
          <p:cNvGrpSpPr/>
          <p:nvPr/>
        </p:nvGrpSpPr>
        <p:grpSpPr>
          <a:xfrm>
            <a:off x="6045079" y="4895438"/>
            <a:ext cx="4290850" cy="461666"/>
            <a:chOff x="5380074" y="4895438"/>
            <a:chExt cx="4290850" cy="461666"/>
          </a:xfrm>
        </p:grpSpPr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398C7952-3999-8C49-B976-67D9C7DFC1B0}"/>
                </a:ext>
              </a:extLst>
            </p:cNvPr>
            <p:cNvSpPr/>
            <p:nvPr/>
          </p:nvSpPr>
          <p:spPr>
            <a:xfrm>
              <a:off x="5382843" y="4895438"/>
              <a:ext cx="1170356" cy="461665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526EA4BF-F0C0-3947-87BC-D9477685C8B6}"/>
                </a:ext>
              </a:extLst>
            </p:cNvPr>
            <p:cNvSpPr txBox="1"/>
            <p:nvPr/>
          </p:nvSpPr>
          <p:spPr>
            <a:xfrm>
              <a:off x="5380074" y="4895439"/>
              <a:ext cx="429085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 dirty="0"/>
                <a:t>AFTER</a:t>
              </a:r>
            </a:p>
          </p:txBody>
        </p:sp>
      </p:grpSp>
      <p:sp>
        <p:nvSpPr>
          <p:cNvPr id="10" name="TextBox 9">
            <a:extLst>
              <a:ext uri="{FF2B5EF4-FFF2-40B4-BE49-F238E27FC236}">
                <a16:creationId xmlns:a16="http://schemas.microsoft.com/office/drawing/2014/main" id="{19A83B6E-42FC-3342-9B67-F5EBC8DC4547}"/>
              </a:ext>
            </a:extLst>
          </p:cNvPr>
          <p:cNvSpPr txBox="1"/>
          <p:nvPr/>
        </p:nvSpPr>
        <p:spPr>
          <a:xfrm>
            <a:off x="513907" y="404037"/>
            <a:ext cx="429085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/>
              <a:t>STAGE OF </a:t>
            </a:r>
          </a:p>
          <a:p>
            <a:r>
              <a:rPr lang="en-US" sz="2400" b="1" dirty="0"/>
              <a:t>RESEARCH PROCESS…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976E5383-782C-C44F-A854-B4C6112B8953}"/>
              </a:ext>
            </a:extLst>
          </p:cNvPr>
          <p:cNvSpPr txBox="1"/>
          <p:nvPr/>
        </p:nvSpPr>
        <p:spPr>
          <a:xfrm>
            <a:off x="6002309" y="1067833"/>
            <a:ext cx="603929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Encouraging transparency &amp; decision independence</a:t>
            </a:r>
          </a:p>
          <a:p>
            <a:r>
              <a:rPr lang="en-US" dirty="0"/>
              <a:t>	Preregistration</a:t>
            </a:r>
          </a:p>
          <a:p>
            <a:r>
              <a:rPr lang="en-US" dirty="0"/>
              <a:t>	Registered reports</a:t>
            </a:r>
            <a:r>
              <a:rPr lang="en-US" b="1" dirty="0"/>
              <a:t> 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76CE0701-5FEF-D844-A1CE-4998AC421A9A}"/>
              </a:ext>
            </a:extLst>
          </p:cNvPr>
          <p:cNvSpPr txBox="1"/>
          <p:nvPr/>
        </p:nvSpPr>
        <p:spPr>
          <a:xfrm>
            <a:off x="5982387" y="3127271"/>
            <a:ext cx="6039293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Reproducible workflows</a:t>
            </a:r>
          </a:p>
          <a:p>
            <a:r>
              <a:rPr lang="en-US" dirty="0"/>
              <a:t>	Documentation</a:t>
            </a:r>
          </a:p>
          <a:p>
            <a:r>
              <a:rPr lang="en-US" dirty="0"/>
              <a:t>	Version control</a:t>
            </a:r>
          </a:p>
          <a:p>
            <a:r>
              <a:rPr lang="en-US" dirty="0"/>
              <a:t>	Code review</a:t>
            </a:r>
          </a:p>
          <a:p>
            <a:r>
              <a:rPr lang="en-US" dirty="0"/>
              <a:t>	Code &amp; data repositories</a:t>
            </a:r>
          </a:p>
          <a:p>
            <a:endParaRPr lang="en-US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D34EA049-64FA-0445-941D-8154C69BD086}"/>
              </a:ext>
            </a:extLst>
          </p:cNvPr>
          <p:cNvSpPr txBox="1"/>
          <p:nvPr/>
        </p:nvSpPr>
        <p:spPr>
          <a:xfrm>
            <a:off x="5995204" y="5548193"/>
            <a:ext cx="603929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Improving accessibility &amp; dissemination</a:t>
            </a:r>
          </a:p>
          <a:p>
            <a:r>
              <a:rPr lang="en-US" dirty="0"/>
              <a:t>	Websites &amp; Twitter</a:t>
            </a:r>
          </a:p>
          <a:p>
            <a:r>
              <a:rPr lang="en-US" dirty="0"/>
              <a:t>	Preprints</a:t>
            </a:r>
          </a:p>
          <a:p>
            <a:r>
              <a:rPr lang="en-US" b="1" dirty="0"/>
              <a:t>	</a:t>
            </a:r>
            <a:r>
              <a:rPr lang="en-US" dirty="0"/>
              <a:t>Research output sharing platforms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66985636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DB6AC3BC-4A5B-9742-BF1C-1FCDA755CCC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8673" y="3429000"/>
            <a:ext cx="5581650" cy="3429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19A9D127-E594-B646-A72D-9F6092411DB2}"/>
              </a:ext>
            </a:extLst>
          </p:cNvPr>
          <p:cNvSpPr/>
          <p:nvPr/>
        </p:nvSpPr>
        <p:spPr>
          <a:xfrm>
            <a:off x="497407" y="404036"/>
            <a:ext cx="3875087" cy="830997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C297AE5D-F87A-E24E-9E80-8E2D2BEB01FB}"/>
              </a:ext>
            </a:extLst>
          </p:cNvPr>
          <p:cNvGrpSpPr/>
          <p:nvPr/>
        </p:nvGrpSpPr>
        <p:grpSpPr>
          <a:xfrm>
            <a:off x="6045078" y="404037"/>
            <a:ext cx="6039294" cy="461665"/>
            <a:chOff x="5380073" y="404037"/>
            <a:chExt cx="6039294" cy="461665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5E332694-8AE9-9F44-B01B-2A46908611A4}"/>
                </a:ext>
              </a:extLst>
            </p:cNvPr>
            <p:cNvSpPr/>
            <p:nvPr/>
          </p:nvSpPr>
          <p:spPr>
            <a:xfrm>
              <a:off x="5380073" y="404037"/>
              <a:ext cx="2699898" cy="461665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" name="TextBox 1">
              <a:extLst>
                <a:ext uri="{FF2B5EF4-FFF2-40B4-BE49-F238E27FC236}">
                  <a16:creationId xmlns:a16="http://schemas.microsoft.com/office/drawing/2014/main" id="{E5A131B4-3354-DB47-AD1B-F7D70CD9B02D}"/>
                </a:ext>
              </a:extLst>
            </p:cNvPr>
            <p:cNvSpPr txBox="1"/>
            <p:nvPr/>
          </p:nvSpPr>
          <p:spPr>
            <a:xfrm>
              <a:off x="5380074" y="404037"/>
              <a:ext cx="603929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 dirty="0"/>
                <a:t>BEFORE/DURING</a:t>
              </a:r>
            </a:p>
          </p:txBody>
        </p:sp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4ECE0444-AC69-C74A-9D60-D792FD156485}"/>
              </a:ext>
            </a:extLst>
          </p:cNvPr>
          <p:cNvGrpSpPr/>
          <p:nvPr/>
        </p:nvGrpSpPr>
        <p:grpSpPr>
          <a:xfrm>
            <a:off x="6045078" y="2504713"/>
            <a:ext cx="4290852" cy="461665"/>
            <a:chOff x="5380073" y="2704213"/>
            <a:chExt cx="4290852" cy="461665"/>
          </a:xfrm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1D90C444-E735-EF44-903D-B9C802B9970C}"/>
                </a:ext>
              </a:extLst>
            </p:cNvPr>
            <p:cNvSpPr/>
            <p:nvPr/>
          </p:nvSpPr>
          <p:spPr>
            <a:xfrm>
              <a:off x="5380073" y="2704213"/>
              <a:ext cx="1469614" cy="461665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08F5DB5D-24F2-3E42-ABA8-749DA32A11C8}"/>
                </a:ext>
              </a:extLst>
            </p:cNvPr>
            <p:cNvSpPr txBox="1"/>
            <p:nvPr/>
          </p:nvSpPr>
          <p:spPr>
            <a:xfrm>
              <a:off x="5380075" y="2704213"/>
              <a:ext cx="429085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 dirty="0"/>
                <a:t>DURING</a:t>
              </a:r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C0A76633-F2A9-9943-BC27-386AA6A9C72C}"/>
              </a:ext>
            </a:extLst>
          </p:cNvPr>
          <p:cNvGrpSpPr/>
          <p:nvPr/>
        </p:nvGrpSpPr>
        <p:grpSpPr>
          <a:xfrm>
            <a:off x="6045079" y="4895438"/>
            <a:ext cx="4290850" cy="461666"/>
            <a:chOff x="5380074" y="4895438"/>
            <a:chExt cx="4290850" cy="461666"/>
          </a:xfrm>
        </p:grpSpPr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398C7952-3999-8C49-B976-67D9C7DFC1B0}"/>
                </a:ext>
              </a:extLst>
            </p:cNvPr>
            <p:cNvSpPr/>
            <p:nvPr/>
          </p:nvSpPr>
          <p:spPr>
            <a:xfrm>
              <a:off x="5382843" y="4895438"/>
              <a:ext cx="1170356" cy="461665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526EA4BF-F0C0-3947-87BC-D9477685C8B6}"/>
                </a:ext>
              </a:extLst>
            </p:cNvPr>
            <p:cNvSpPr txBox="1"/>
            <p:nvPr/>
          </p:nvSpPr>
          <p:spPr>
            <a:xfrm>
              <a:off x="5380074" y="4895439"/>
              <a:ext cx="429085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 dirty="0"/>
                <a:t>AFTER</a:t>
              </a:r>
            </a:p>
          </p:txBody>
        </p:sp>
      </p:grpSp>
      <p:sp>
        <p:nvSpPr>
          <p:cNvPr id="10" name="TextBox 9">
            <a:extLst>
              <a:ext uri="{FF2B5EF4-FFF2-40B4-BE49-F238E27FC236}">
                <a16:creationId xmlns:a16="http://schemas.microsoft.com/office/drawing/2014/main" id="{19A83B6E-42FC-3342-9B67-F5EBC8DC4547}"/>
              </a:ext>
            </a:extLst>
          </p:cNvPr>
          <p:cNvSpPr txBox="1"/>
          <p:nvPr/>
        </p:nvSpPr>
        <p:spPr>
          <a:xfrm>
            <a:off x="513907" y="404037"/>
            <a:ext cx="429085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/>
              <a:t>STAGE OF </a:t>
            </a:r>
          </a:p>
          <a:p>
            <a:r>
              <a:rPr lang="en-US" sz="2400" b="1" dirty="0"/>
              <a:t>RESEARCH PROCESS…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976E5383-782C-C44F-A854-B4C6112B8953}"/>
              </a:ext>
            </a:extLst>
          </p:cNvPr>
          <p:cNvSpPr txBox="1"/>
          <p:nvPr/>
        </p:nvSpPr>
        <p:spPr>
          <a:xfrm>
            <a:off x="6002309" y="1067833"/>
            <a:ext cx="603929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Encouraging transparency &amp; decision independence</a:t>
            </a:r>
          </a:p>
          <a:p>
            <a:r>
              <a:rPr lang="en-US" dirty="0"/>
              <a:t>	Preregistration</a:t>
            </a:r>
          </a:p>
          <a:p>
            <a:r>
              <a:rPr lang="en-US" dirty="0"/>
              <a:t>	Registered reports</a:t>
            </a:r>
            <a:r>
              <a:rPr lang="en-US" b="1" dirty="0"/>
              <a:t> 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76CE0701-5FEF-D844-A1CE-4998AC421A9A}"/>
              </a:ext>
            </a:extLst>
          </p:cNvPr>
          <p:cNvSpPr txBox="1"/>
          <p:nvPr/>
        </p:nvSpPr>
        <p:spPr>
          <a:xfrm>
            <a:off x="5982387" y="3127271"/>
            <a:ext cx="6039293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Reproducible workflows</a:t>
            </a:r>
          </a:p>
          <a:p>
            <a:r>
              <a:rPr lang="en-US" dirty="0"/>
              <a:t>	Documentation</a:t>
            </a:r>
          </a:p>
          <a:p>
            <a:r>
              <a:rPr lang="en-US" dirty="0"/>
              <a:t>	Version control</a:t>
            </a:r>
          </a:p>
          <a:p>
            <a:r>
              <a:rPr lang="en-US" dirty="0"/>
              <a:t>	Code review</a:t>
            </a:r>
          </a:p>
          <a:p>
            <a:r>
              <a:rPr lang="en-US" dirty="0"/>
              <a:t>	Code &amp; data repositories</a:t>
            </a:r>
          </a:p>
          <a:p>
            <a:endParaRPr lang="en-US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D34EA049-64FA-0445-941D-8154C69BD086}"/>
              </a:ext>
            </a:extLst>
          </p:cNvPr>
          <p:cNvSpPr txBox="1"/>
          <p:nvPr/>
        </p:nvSpPr>
        <p:spPr>
          <a:xfrm>
            <a:off x="5995204" y="5548193"/>
            <a:ext cx="603929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Improving accessibility &amp; dissemination</a:t>
            </a:r>
          </a:p>
          <a:p>
            <a:r>
              <a:rPr lang="en-US" dirty="0"/>
              <a:t>	Websites &amp; Twitter</a:t>
            </a:r>
          </a:p>
          <a:p>
            <a:r>
              <a:rPr lang="en-US" dirty="0"/>
              <a:t>	Preprints</a:t>
            </a:r>
          </a:p>
          <a:p>
            <a:r>
              <a:rPr lang="en-US" b="1" dirty="0"/>
              <a:t>	</a:t>
            </a:r>
            <a:r>
              <a:rPr lang="en-US" dirty="0"/>
              <a:t>Research output sharing platforms</a:t>
            </a:r>
            <a:endParaRPr lang="en-US" b="1" dirty="0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FA290228-D5C9-244B-88CD-D38113B0E733}"/>
              </a:ext>
            </a:extLst>
          </p:cNvPr>
          <p:cNvSpPr/>
          <p:nvPr/>
        </p:nvSpPr>
        <p:spPr>
          <a:xfrm>
            <a:off x="513907" y="1695799"/>
            <a:ext cx="5088871" cy="139822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30E85128-6C63-9640-86F6-D8449D4CCCE3}"/>
              </a:ext>
            </a:extLst>
          </p:cNvPr>
          <p:cNvSpPr txBox="1"/>
          <p:nvPr/>
        </p:nvSpPr>
        <p:spPr>
          <a:xfrm>
            <a:off x="497406" y="1812174"/>
            <a:ext cx="508887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Focus on </a:t>
            </a:r>
            <a:r>
              <a:rPr lang="en-US" b="1" dirty="0"/>
              <a:t>HOW</a:t>
            </a:r>
            <a:r>
              <a:rPr lang="en-US" dirty="0"/>
              <a:t> and </a:t>
            </a:r>
            <a:r>
              <a:rPr lang="en-US" b="1" dirty="0"/>
              <a:t>WHY</a:t>
            </a:r>
            <a:r>
              <a:rPr lang="en-US" dirty="0"/>
              <a:t> various tools are useful and the range of available resources, not necessarily tutorials on how to use each tool</a:t>
            </a:r>
          </a:p>
          <a:p>
            <a:pPr algn="ctr"/>
            <a:r>
              <a:rPr lang="en-US" b="1" dirty="0"/>
              <a:t>(future workshops?)</a:t>
            </a:r>
          </a:p>
        </p:txBody>
      </p:sp>
    </p:spTree>
    <p:extLst>
      <p:ext uri="{BB962C8B-B14F-4D97-AF65-F5344CB8AC3E}">
        <p14:creationId xmlns:p14="http://schemas.microsoft.com/office/powerpoint/2010/main" val="19380872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71BB3E58-3B8F-A340-A40D-4F72BE226E7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8673" y="3429000"/>
            <a:ext cx="5581650" cy="3429000"/>
          </a:xfrm>
          <a:prstGeom prst="rect">
            <a:avLst/>
          </a:prstGeom>
        </p:spPr>
      </p:pic>
      <p:grpSp>
        <p:nvGrpSpPr>
          <p:cNvPr id="6" name="Group 5">
            <a:extLst>
              <a:ext uri="{FF2B5EF4-FFF2-40B4-BE49-F238E27FC236}">
                <a16:creationId xmlns:a16="http://schemas.microsoft.com/office/drawing/2014/main" id="{657F6E3C-4D75-BA44-8BAB-C5C2B231781E}"/>
              </a:ext>
            </a:extLst>
          </p:cNvPr>
          <p:cNvGrpSpPr/>
          <p:nvPr/>
        </p:nvGrpSpPr>
        <p:grpSpPr>
          <a:xfrm>
            <a:off x="3219707" y="450288"/>
            <a:ext cx="5752583" cy="461665"/>
            <a:chOff x="5615026" y="404036"/>
            <a:chExt cx="5752583" cy="461665"/>
          </a:xfrm>
        </p:grpSpPr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4924E7B7-DD11-8940-B78B-218A4B84B427}"/>
                </a:ext>
              </a:extLst>
            </p:cNvPr>
            <p:cNvSpPr/>
            <p:nvPr/>
          </p:nvSpPr>
          <p:spPr>
            <a:xfrm>
              <a:off x="7141368" y="404036"/>
              <a:ext cx="2699898" cy="461665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DDC7A65F-A370-E140-946C-5848C78A867D}"/>
                </a:ext>
              </a:extLst>
            </p:cNvPr>
            <p:cNvSpPr txBox="1"/>
            <p:nvPr/>
          </p:nvSpPr>
          <p:spPr>
            <a:xfrm>
              <a:off x="5615026" y="404036"/>
              <a:ext cx="575258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b="1" dirty="0"/>
                <a:t>BEFORE/DURING</a:t>
              </a:r>
            </a:p>
          </p:txBody>
        </p:sp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id="{AC6F0B61-7EF9-CD42-956C-D3776BAB07AD}"/>
              </a:ext>
            </a:extLst>
          </p:cNvPr>
          <p:cNvSpPr txBox="1"/>
          <p:nvPr/>
        </p:nvSpPr>
        <p:spPr>
          <a:xfrm>
            <a:off x="177441" y="1224973"/>
            <a:ext cx="11837117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/>
              <a:t>Encouraging transparency &amp; </a:t>
            </a:r>
          </a:p>
          <a:p>
            <a:pPr algn="ctr"/>
            <a:r>
              <a:rPr lang="en-US" sz="4400" b="1" dirty="0"/>
              <a:t>decision independence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129A89DF-8924-364A-BAFC-7327DA2B81BF}"/>
              </a:ext>
            </a:extLst>
          </p:cNvPr>
          <p:cNvGrpSpPr/>
          <p:nvPr/>
        </p:nvGrpSpPr>
        <p:grpSpPr>
          <a:xfrm>
            <a:off x="4512966" y="2812211"/>
            <a:ext cx="2932981" cy="776894"/>
            <a:chOff x="7625751" y="4399472"/>
            <a:chExt cx="2932981" cy="776894"/>
          </a:xfrm>
        </p:grpSpPr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B15A8A88-3C12-BB47-BFCF-2B161B991EB8}"/>
                </a:ext>
              </a:extLst>
            </p:cNvPr>
            <p:cNvSpPr/>
            <p:nvPr/>
          </p:nvSpPr>
          <p:spPr>
            <a:xfrm>
              <a:off x="7625751" y="4399472"/>
              <a:ext cx="2932981" cy="776894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4298DE80-FF50-1A43-AA2A-2F8F7C9B2FDD}"/>
                </a:ext>
              </a:extLst>
            </p:cNvPr>
            <p:cNvSpPr txBox="1"/>
            <p:nvPr/>
          </p:nvSpPr>
          <p:spPr>
            <a:xfrm>
              <a:off x="7625751" y="4468480"/>
              <a:ext cx="2932981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dirty="0"/>
                <a:t>Preregistration</a:t>
              </a:r>
            </a:p>
            <a:p>
              <a:pPr algn="ctr"/>
              <a:r>
                <a:rPr lang="en-US" sz="2000" dirty="0"/>
                <a:t>Registered reports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55288390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68CA54D0-5791-DD42-8DF3-C469ED2A24F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046987" y="444607"/>
            <a:ext cx="10098026" cy="4776788"/>
          </a:xfr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82C065A2-E716-404E-A28B-E6E2B0BABA44}"/>
              </a:ext>
            </a:extLst>
          </p:cNvPr>
          <p:cNvSpPr txBox="1"/>
          <p:nvPr/>
        </p:nvSpPr>
        <p:spPr>
          <a:xfrm>
            <a:off x="0" y="6596499"/>
            <a:ext cx="872662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Pfeifer, Jennifer (2019): Flux_Pfeifer_2019_FINAL.pdf. </a:t>
            </a:r>
            <a:r>
              <a:rPr lang="en-US" sz="1200" dirty="0" err="1"/>
              <a:t>figshare</a:t>
            </a:r>
            <a:r>
              <a:rPr lang="en-US" sz="1200" dirty="0"/>
              <a:t>. Presentation. https://</a:t>
            </a:r>
            <a:r>
              <a:rPr lang="en-US" sz="1200" dirty="0" err="1"/>
              <a:t>doi.org</a:t>
            </a:r>
            <a:r>
              <a:rPr lang="en-US" sz="1200" dirty="0"/>
              <a:t>/10.6084/m9.figshare.9848657.v2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D2C3C2A-D1F2-2A43-B8A4-B7861C3D4555}"/>
              </a:ext>
            </a:extLst>
          </p:cNvPr>
          <p:cNvSpPr txBox="1"/>
          <p:nvPr/>
        </p:nvSpPr>
        <p:spPr>
          <a:xfrm>
            <a:off x="1020305" y="5493448"/>
            <a:ext cx="1015139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/>
              <a:t>We need </a:t>
            </a:r>
            <a:r>
              <a:rPr lang="en-US" sz="2400" b="1" i="1" dirty="0"/>
              <a:t>both</a:t>
            </a:r>
            <a:r>
              <a:rPr lang="en-US" sz="2400" dirty="0"/>
              <a:t> more rigor in confirmatory analyses, </a:t>
            </a:r>
          </a:p>
          <a:p>
            <a:pPr algn="ctr"/>
            <a:r>
              <a:rPr lang="en-US" sz="2400" b="1" i="1" dirty="0"/>
              <a:t>and</a:t>
            </a:r>
            <a:r>
              <a:rPr lang="en-US" sz="2400" dirty="0"/>
              <a:t> more value accorded to exploratory analyses</a:t>
            </a:r>
          </a:p>
        </p:txBody>
      </p:sp>
    </p:spTree>
    <p:extLst>
      <p:ext uri="{BB962C8B-B14F-4D97-AF65-F5344CB8AC3E}">
        <p14:creationId xmlns:p14="http://schemas.microsoft.com/office/powerpoint/2010/main" val="20017701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A2C6C3B6-FE73-7044-8AB3-701D5C26114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9900" y="400050"/>
            <a:ext cx="3693283" cy="63246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20C8AF99-3B07-6546-A249-E05DCECED53D}"/>
              </a:ext>
            </a:extLst>
          </p:cNvPr>
          <p:cNvSpPr txBox="1"/>
          <p:nvPr/>
        </p:nvSpPr>
        <p:spPr>
          <a:xfrm>
            <a:off x="4552194" y="797510"/>
            <a:ext cx="69532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Heard of open science?</a:t>
            </a:r>
          </a:p>
          <a:p>
            <a:endParaRPr lang="en-US" sz="28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C16F1A8-7162-1D47-959C-5A557C3C4150}"/>
              </a:ext>
            </a:extLst>
          </p:cNvPr>
          <p:cNvSpPr txBox="1"/>
          <p:nvPr/>
        </p:nvSpPr>
        <p:spPr>
          <a:xfrm>
            <a:off x="2680570" y="6593527"/>
            <a:ext cx="951143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" dirty="0"/>
              <a:t>Inspired by: Pfeifer, Jennifer (2019): Flux_Pfeifer_2019_FINAL.pdf. </a:t>
            </a:r>
            <a:r>
              <a:rPr lang="en-US" sz="1200" dirty="0" err="1"/>
              <a:t>figshare</a:t>
            </a:r>
            <a:r>
              <a:rPr lang="en-US" sz="1200" dirty="0"/>
              <a:t>. Presentation. https://</a:t>
            </a:r>
            <a:r>
              <a:rPr lang="en-US" sz="1200" dirty="0" err="1"/>
              <a:t>doi.org</a:t>
            </a:r>
            <a:r>
              <a:rPr lang="en-US" sz="1200" dirty="0"/>
              <a:t>/10.6084/m9.figshare.9848657.v2</a:t>
            </a:r>
          </a:p>
        </p:txBody>
      </p:sp>
    </p:spTree>
    <p:extLst>
      <p:ext uri="{BB962C8B-B14F-4D97-AF65-F5344CB8AC3E}">
        <p14:creationId xmlns:p14="http://schemas.microsoft.com/office/powerpoint/2010/main" val="2460284723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0F035F-9AC3-9A4A-8C92-C6B833BAA4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Scientific pitfalls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0C41DD5-2343-7745-BCB5-CDF35DA12BB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P-hacking, questionable research practices</a:t>
            </a:r>
          </a:p>
          <a:p>
            <a:r>
              <a:rPr lang="en-US" dirty="0"/>
              <a:t>Methodological flexibility</a:t>
            </a:r>
          </a:p>
          <a:p>
            <a:r>
              <a:rPr lang="en-US" dirty="0"/>
              <a:t>Research degrees of freedom  </a:t>
            </a:r>
          </a:p>
          <a:p>
            <a:r>
              <a:rPr lang="en-US" dirty="0"/>
              <a:t>Garden of forking paths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C5CF1C1-48AA-5948-90F5-0381B8AF5B6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73657" y="4889500"/>
            <a:ext cx="5765800" cy="1422400"/>
          </a:xfrm>
          <a:prstGeom prst="rect">
            <a:avLst/>
          </a:prstGeom>
        </p:spPr>
      </p:pic>
      <p:sp>
        <p:nvSpPr>
          <p:cNvPr id="5" name="Right Arrow 4">
            <a:extLst>
              <a:ext uri="{FF2B5EF4-FFF2-40B4-BE49-F238E27FC236}">
                <a16:creationId xmlns:a16="http://schemas.microsoft.com/office/drawing/2014/main" id="{17E32FB2-1ED5-2E48-99AF-768EBE0E115C}"/>
              </a:ext>
            </a:extLst>
          </p:cNvPr>
          <p:cNvSpPr/>
          <p:nvPr/>
        </p:nvSpPr>
        <p:spPr>
          <a:xfrm>
            <a:off x="2656935" y="5169379"/>
            <a:ext cx="2329133" cy="862641"/>
          </a:xfrm>
          <a:prstGeom prst="rightArrow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562815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E4E2EAD8-43E6-DD4C-817B-6642985C3C0C}"/>
              </a:ext>
            </a:extLst>
          </p:cNvPr>
          <p:cNvSpPr/>
          <p:nvPr/>
        </p:nvSpPr>
        <p:spPr>
          <a:xfrm>
            <a:off x="0" y="6581001"/>
            <a:ext cx="10333973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>
                <a:solidFill>
                  <a:srgbClr val="333333"/>
                </a:solidFill>
                <a:latin typeface="Open Sans"/>
              </a:rPr>
              <a:t>Srivastava, S. (2018, November 21). Sound Inference in Complicated Research: A Multi-Strategy Approach. https://</a:t>
            </a:r>
            <a:r>
              <a:rPr lang="en-US" sz="1200" dirty="0" err="1">
                <a:solidFill>
                  <a:srgbClr val="333333"/>
                </a:solidFill>
                <a:latin typeface="Open Sans"/>
              </a:rPr>
              <a:t>doi.org</a:t>
            </a:r>
            <a:r>
              <a:rPr lang="en-US" sz="1200" dirty="0">
                <a:solidFill>
                  <a:srgbClr val="333333"/>
                </a:solidFill>
                <a:latin typeface="Open Sans"/>
              </a:rPr>
              <a:t>/10.31234/</a:t>
            </a:r>
            <a:r>
              <a:rPr lang="en-US" sz="1200" dirty="0" err="1">
                <a:solidFill>
                  <a:srgbClr val="333333"/>
                </a:solidFill>
                <a:latin typeface="Open Sans"/>
              </a:rPr>
              <a:t>osf.io</a:t>
            </a:r>
            <a:r>
              <a:rPr lang="en-US" sz="1200" dirty="0">
                <a:solidFill>
                  <a:srgbClr val="333333"/>
                </a:solidFill>
                <a:latin typeface="Open Sans"/>
              </a:rPr>
              <a:t>/bwr48</a:t>
            </a:r>
            <a:endParaRPr lang="en-US" sz="1200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7E2678F8-3FFD-2641-8305-68CB05F8014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30638" y="6156325"/>
            <a:ext cx="2857500" cy="6731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DE02CF4E-8DCE-C440-B0FB-B10DB58EA13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1052157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1B22007C-3B45-F343-9E9A-21E24A113A51}"/>
              </a:ext>
            </a:extLst>
          </p:cNvPr>
          <p:cNvSpPr txBox="1"/>
          <p:nvPr/>
        </p:nvSpPr>
        <p:spPr>
          <a:xfrm>
            <a:off x="273704" y="1477603"/>
            <a:ext cx="11762673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b="1" dirty="0"/>
              <a:t>Preregistration</a:t>
            </a:r>
            <a:r>
              <a:rPr lang="en-US" sz="2800" dirty="0"/>
              <a:t> works by creating </a:t>
            </a:r>
            <a:r>
              <a:rPr lang="en-US" sz="2800" b="1" dirty="0"/>
              <a:t>decision independence </a:t>
            </a:r>
            <a:r>
              <a:rPr lang="en-US" sz="2800" dirty="0"/>
              <a:t>and delineating confirmatory from exploratory hypotheses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dirty="0"/>
              <a:t>6 strategies for developing </a:t>
            </a:r>
            <a:r>
              <a:rPr lang="en-US" sz="2800" b="1" dirty="0"/>
              <a:t>adaptive preregistrations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800" dirty="0"/>
              <a:t>Addresses the fact that preregistration can be difficult in practice for complicated research paradigms, where key decisions may be difficult to anticipate or make in advance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8FAA9EC-E47A-D04D-9592-3A9CD3F6E6A1}"/>
              </a:ext>
            </a:extLst>
          </p:cNvPr>
          <p:cNvSpPr txBox="1"/>
          <p:nvPr/>
        </p:nvSpPr>
        <p:spPr>
          <a:xfrm>
            <a:off x="865877" y="4543201"/>
            <a:ext cx="10578325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i="1" dirty="0"/>
              <a:t>“Researchers – and readers, including editors and reviewers – should not let perfect be the enemy of the good. Almost any researcher can at least create a partial preregistration, which will create transparency.”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28370812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94AE384A-36C8-114D-A7F4-AC7115D21C1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8386" y="237600"/>
            <a:ext cx="10393045" cy="6382799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09FB3EE2-05A1-D34A-8935-632639A09202}"/>
              </a:ext>
            </a:extLst>
          </p:cNvPr>
          <p:cNvSpPr/>
          <p:nvPr/>
        </p:nvSpPr>
        <p:spPr>
          <a:xfrm>
            <a:off x="0" y="6581001"/>
            <a:ext cx="10333973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>
                <a:solidFill>
                  <a:srgbClr val="333333"/>
                </a:solidFill>
                <a:latin typeface="Open Sans"/>
              </a:rPr>
              <a:t>Srivastava, S. (2018, November 21). Sound Inference in Complicated Research: A Multi-Strategy Approach. https://</a:t>
            </a:r>
            <a:r>
              <a:rPr lang="en-US" sz="1200" dirty="0" err="1">
                <a:solidFill>
                  <a:srgbClr val="333333"/>
                </a:solidFill>
                <a:latin typeface="Open Sans"/>
              </a:rPr>
              <a:t>doi.org</a:t>
            </a:r>
            <a:r>
              <a:rPr lang="en-US" sz="1200" dirty="0">
                <a:solidFill>
                  <a:srgbClr val="333333"/>
                </a:solidFill>
                <a:latin typeface="Open Sans"/>
              </a:rPr>
              <a:t>/10.31234/</a:t>
            </a:r>
            <a:r>
              <a:rPr lang="en-US" sz="1200" dirty="0" err="1">
                <a:solidFill>
                  <a:srgbClr val="333333"/>
                </a:solidFill>
                <a:latin typeface="Open Sans"/>
              </a:rPr>
              <a:t>osf.io</a:t>
            </a:r>
            <a:r>
              <a:rPr lang="en-US" sz="1200" dirty="0">
                <a:solidFill>
                  <a:srgbClr val="333333"/>
                </a:solidFill>
                <a:latin typeface="Open Sans"/>
              </a:rPr>
              <a:t>/bwr48</a:t>
            </a:r>
            <a:endParaRPr lang="en-US" sz="1200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B2DDDA09-22E4-664A-B942-4EEFA40BD7D1}"/>
              </a:ext>
            </a:extLst>
          </p:cNvPr>
          <p:cNvSpPr/>
          <p:nvPr/>
        </p:nvSpPr>
        <p:spPr>
          <a:xfrm>
            <a:off x="1215483" y="1616927"/>
            <a:ext cx="1193180" cy="289932"/>
          </a:xfrm>
          <a:prstGeom prst="rect">
            <a:avLst/>
          </a:prstGeom>
          <a:solidFill>
            <a:srgbClr val="FFFF00">
              <a:alpha val="50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AD3C73F0-64B6-3C4A-999A-58FC15263485}"/>
              </a:ext>
            </a:extLst>
          </p:cNvPr>
          <p:cNvSpPr/>
          <p:nvPr/>
        </p:nvSpPr>
        <p:spPr>
          <a:xfrm>
            <a:off x="1215482" y="2248829"/>
            <a:ext cx="1293541" cy="289932"/>
          </a:xfrm>
          <a:prstGeom prst="rect">
            <a:avLst/>
          </a:prstGeom>
          <a:solidFill>
            <a:srgbClr val="FFFF00">
              <a:alpha val="50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107D935-72A1-F943-B177-568762E8AC93}"/>
              </a:ext>
            </a:extLst>
          </p:cNvPr>
          <p:cNvSpPr/>
          <p:nvPr/>
        </p:nvSpPr>
        <p:spPr>
          <a:xfrm>
            <a:off x="1215483" y="2843560"/>
            <a:ext cx="1193180" cy="289932"/>
          </a:xfrm>
          <a:prstGeom prst="rect">
            <a:avLst/>
          </a:prstGeom>
          <a:solidFill>
            <a:srgbClr val="FFFF00">
              <a:alpha val="50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2F6EDE4D-AA7F-E24D-96D7-F6ACB31236D1}"/>
              </a:ext>
            </a:extLst>
          </p:cNvPr>
          <p:cNvSpPr/>
          <p:nvPr/>
        </p:nvSpPr>
        <p:spPr>
          <a:xfrm>
            <a:off x="1215482" y="3264334"/>
            <a:ext cx="1416205" cy="289932"/>
          </a:xfrm>
          <a:prstGeom prst="rect">
            <a:avLst/>
          </a:prstGeom>
          <a:solidFill>
            <a:srgbClr val="FFFF00">
              <a:alpha val="50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D066E660-1E42-8C44-A691-398E6B84FDCB}"/>
              </a:ext>
            </a:extLst>
          </p:cNvPr>
          <p:cNvSpPr/>
          <p:nvPr/>
        </p:nvSpPr>
        <p:spPr>
          <a:xfrm>
            <a:off x="1215483" y="3900326"/>
            <a:ext cx="1550018" cy="289932"/>
          </a:xfrm>
          <a:prstGeom prst="rect">
            <a:avLst/>
          </a:prstGeom>
          <a:solidFill>
            <a:srgbClr val="FFFF00">
              <a:alpha val="50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8B82A51D-F2BE-E042-B62E-D56ED0B3DBB9}"/>
              </a:ext>
            </a:extLst>
          </p:cNvPr>
          <p:cNvSpPr/>
          <p:nvPr/>
        </p:nvSpPr>
        <p:spPr>
          <a:xfrm>
            <a:off x="1215483" y="4536318"/>
            <a:ext cx="1683834" cy="289932"/>
          </a:xfrm>
          <a:prstGeom prst="rect">
            <a:avLst/>
          </a:prstGeom>
          <a:solidFill>
            <a:srgbClr val="FFFF00">
              <a:alpha val="50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81E3AEAB-D8B0-9640-9598-B6F9F75A48F0}"/>
              </a:ext>
            </a:extLst>
          </p:cNvPr>
          <p:cNvSpPr/>
          <p:nvPr/>
        </p:nvSpPr>
        <p:spPr>
          <a:xfrm>
            <a:off x="1215482" y="4922667"/>
            <a:ext cx="1550019" cy="289932"/>
          </a:xfrm>
          <a:prstGeom prst="rect">
            <a:avLst/>
          </a:prstGeom>
          <a:solidFill>
            <a:srgbClr val="FFFF00">
              <a:alpha val="50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9800608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DC810794-2CCF-B64D-B72B-99D4B322612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03857"/>
            <a:ext cx="12192000" cy="6554143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C72CDD82-B181-4F4F-85CB-5C8832CB6C5D}"/>
              </a:ext>
            </a:extLst>
          </p:cNvPr>
          <p:cNvSpPr txBox="1"/>
          <p:nvPr/>
        </p:nvSpPr>
        <p:spPr>
          <a:xfrm>
            <a:off x="0" y="6596499"/>
            <a:ext cx="872662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Pfeifer, Jennifer (2019): Flux_Pfeifer_2019_FINAL.pdf. </a:t>
            </a:r>
            <a:r>
              <a:rPr lang="en-US" sz="1200" dirty="0" err="1"/>
              <a:t>figshare</a:t>
            </a:r>
            <a:r>
              <a:rPr lang="en-US" sz="1200" dirty="0"/>
              <a:t>. Presentation. https://</a:t>
            </a:r>
            <a:r>
              <a:rPr lang="en-US" sz="1200" dirty="0" err="1"/>
              <a:t>doi.org</a:t>
            </a:r>
            <a:r>
              <a:rPr lang="en-US" sz="1200" dirty="0"/>
              <a:t>/10.6084/m9.figshare.9848657.v2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230A39AA-FCB1-AA4E-AA39-A76AB5D060F4}"/>
              </a:ext>
            </a:extLst>
          </p:cNvPr>
          <p:cNvSpPr/>
          <p:nvPr/>
        </p:nvSpPr>
        <p:spPr>
          <a:xfrm>
            <a:off x="1802079" y="2376051"/>
            <a:ext cx="682329" cy="401654"/>
          </a:xfrm>
          <a:prstGeom prst="rect">
            <a:avLst/>
          </a:prstGeom>
          <a:solidFill>
            <a:srgbClr val="FFFF00">
              <a:alpha val="50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602955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82A71E3-4418-C84F-B721-E8CB56E3FD1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477370"/>
            <a:ext cx="10515600" cy="4351338"/>
          </a:xfrm>
        </p:spPr>
        <p:txBody>
          <a:bodyPr/>
          <a:lstStyle/>
          <a:p>
            <a:pPr marL="0" indent="0" algn="ctr">
              <a:buNone/>
            </a:pPr>
            <a:r>
              <a:rPr lang="en-US" dirty="0">
                <a:solidFill>
                  <a:srgbClr val="0432FF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Crowd-sourced preregistration resources</a:t>
            </a:r>
          </a:p>
          <a:p>
            <a:pPr marL="0" indent="0" algn="ctr">
              <a:buNone/>
            </a:pPr>
            <a:endParaRPr lang="en-US" dirty="0">
              <a:solidFill>
                <a:srgbClr val="0432FF"/>
              </a:solidFill>
            </a:endParaRPr>
          </a:p>
          <a:p>
            <a:pPr marL="0" indent="0" algn="ctr">
              <a:buNone/>
            </a:pPr>
            <a:endParaRPr lang="en-US" dirty="0">
              <a:solidFill>
                <a:srgbClr val="0432FF"/>
              </a:solidFill>
            </a:endParaRPr>
          </a:p>
          <a:p>
            <a:pPr marL="0" indent="0" algn="ctr">
              <a:buNone/>
            </a:pPr>
            <a:r>
              <a:rPr lang="en-US" u="sng" dirty="0">
                <a:solidFill>
                  <a:srgbClr val="0432FF"/>
                </a:solidFill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Example </a:t>
            </a:r>
            <a:r>
              <a:rPr lang="en-US" u="sng" dirty="0">
                <a:solidFill>
                  <a:srgbClr val="0432FF"/>
                </a:solidFill>
              </a:rPr>
              <a:t>1</a:t>
            </a:r>
          </a:p>
          <a:p>
            <a:pPr marL="0" indent="0" algn="ctr">
              <a:buNone/>
            </a:pPr>
            <a:r>
              <a:rPr lang="en-US" u="sng" dirty="0">
                <a:solidFill>
                  <a:srgbClr val="0432FF"/>
                </a:solidFill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Example 2</a:t>
            </a:r>
            <a:endParaRPr lang="en-US" u="sng" dirty="0">
              <a:solidFill>
                <a:srgbClr val="0432FF"/>
              </a:solidFill>
            </a:endParaRPr>
          </a:p>
          <a:p>
            <a:pPr marL="0" indent="0" algn="ctr">
              <a:buNone/>
            </a:pPr>
            <a:endParaRPr lang="en-US" dirty="0">
              <a:solidFill>
                <a:srgbClr val="0432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1315747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C792348-DB44-0A4A-ACC2-0D0A6DED662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Similar reasoning to preregistration</a:t>
            </a:r>
          </a:p>
          <a:p>
            <a:r>
              <a:rPr lang="en-US" dirty="0"/>
              <a:t>But undergoes peer review </a:t>
            </a:r>
            <a:r>
              <a:rPr lang="en-US" i="1" dirty="0"/>
              <a:t>before</a:t>
            </a:r>
            <a:r>
              <a:rPr lang="en-US" dirty="0"/>
              <a:t> you run the study/analyses</a:t>
            </a:r>
          </a:p>
          <a:p>
            <a:r>
              <a:rPr lang="en-US" dirty="0"/>
              <a:t>Advantages:</a:t>
            </a:r>
          </a:p>
          <a:p>
            <a:pPr lvl="1"/>
            <a:r>
              <a:rPr lang="en-US" dirty="0"/>
              <a:t>Can see what reviewers think before you run the study, so you can modify things as necessary</a:t>
            </a:r>
          </a:p>
          <a:p>
            <a:pPr lvl="1"/>
            <a:r>
              <a:rPr lang="en-US" dirty="0"/>
              <a:t>If your methods and analysis plan is sound, publishing is not tied to the outcome of the study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E096E467-16DF-064F-AAA9-745116CFC3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37109"/>
            <a:ext cx="10515600" cy="1325563"/>
          </a:xfrm>
        </p:spPr>
        <p:txBody>
          <a:bodyPr/>
          <a:lstStyle/>
          <a:p>
            <a:r>
              <a:rPr lang="en-US" dirty="0"/>
              <a:t>Registered reports</a:t>
            </a:r>
          </a:p>
        </p:txBody>
      </p:sp>
    </p:spTree>
    <p:extLst>
      <p:ext uri="{BB962C8B-B14F-4D97-AF65-F5344CB8AC3E}">
        <p14:creationId xmlns:p14="http://schemas.microsoft.com/office/powerpoint/2010/main" val="3767138489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611969-7BA5-F64F-AED6-83755A8EEE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37109"/>
            <a:ext cx="10515600" cy="1325563"/>
          </a:xfrm>
        </p:spPr>
        <p:txBody>
          <a:bodyPr/>
          <a:lstStyle/>
          <a:p>
            <a:r>
              <a:rPr lang="en-US" dirty="0"/>
              <a:t>Registered reports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71A827B-C41B-6943-944B-3A12A910196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8050" y="1974453"/>
            <a:ext cx="10375900" cy="26924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8AD383E7-B796-1149-9B2D-6E79897DBDB6}"/>
              </a:ext>
            </a:extLst>
          </p:cNvPr>
          <p:cNvSpPr txBox="1"/>
          <p:nvPr/>
        </p:nvSpPr>
        <p:spPr>
          <a:xfrm>
            <a:off x="0" y="6492875"/>
            <a:ext cx="28294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Adapted from </a:t>
            </a:r>
            <a:r>
              <a:rPr lang="en-US" sz="1200" dirty="0">
                <a:hlinkClick r:id="rId4"/>
              </a:rPr>
              <a:t>https://cos.io/rr</a:t>
            </a:r>
            <a:r>
              <a:rPr lang="en-US" dirty="0">
                <a:hlinkClick r:id="rId4"/>
              </a:rPr>
              <a:t>/</a:t>
            </a:r>
            <a:endParaRPr lang="en-US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02280EB2-3A4E-354C-B08E-810721068A70}"/>
              </a:ext>
            </a:extLst>
          </p:cNvPr>
          <p:cNvSpPr/>
          <p:nvPr/>
        </p:nvSpPr>
        <p:spPr>
          <a:xfrm>
            <a:off x="5382882" y="1974453"/>
            <a:ext cx="5901067" cy="26924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4392B995-9347-8D45-AE3E-09C78BD39E87}"/>
              </a:ext>
            </a:extLst>
          </p:cNvPr>
          <p:cNvSpPr/>
          <p:nvPr/>
        </p:nvSpPr>
        <p:spPr>
          <a:xfrm rot="1708157">
            <a:off x="5129309" y="2758527"/>
            <a:ext cx="560717" cy="103469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E080150A-423C-664D-B00F-9D6FA45BC336}"/>
              </a:ext>
            </a:extLst>
          </p:cNvPr>
          <p:cNvSpPr/>
          <p:nvPr/>
        </p:nvSpPr>
        <p:spPr>
          <a:xfrm rot="19516573">
            <a:off x="5102523" y="1809040"/>
            <a:ext cx="560717" cy="103469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Explosion 2 6">
            <a:extLst>
              <a:ext uri="{FF2B5EF4-FFF2-40B4-BE49-F238E27FC236}">
                <a16:creationId xmlns:a16="http://schemas.microsoft.com/office/drawing/2014/main" id="{FD71A6A4-6838-E248-A7F9-7136788B20BE}"/>
              </a:ext>
            </a:extLst>
          </p:cNvPr>
          <p:cNvSpPr/>
          <p:nvPr/>
        </p:nvSpPr>
        <p:spPr>
          <a:xfrm>
            <a:off x="4059381" y="1337359"/>
            <a:ext cx="2036618" cy="1064029"/>
          </a:xfrm>
          <a:prstGeom prst="irregularSeal2">
            <a:avLst/>
          </a:prstGeom>
          <a:solidFill>
            <a:srgbClr val="FFFF00"/>
          </a:solidFill>
          <a:ln>
            <a:solidFill>
              <a:schemeClr val="tx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322A5B5-EC1C-4E4E-8AEC-668F2E8F4D65}"/>
              </a:ext>
            </a:extLst>
          </p:cNvPr>
          <p:cNvSpPr txBox="1"/>
          <p:nvPr/>
        </p:nvSpPr>
        <p:spPr>
          <a:xfrm>
            <a:off x="4300451" y="1591137"/>
            <a:ext cx="148797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/>
              <a:t>In-principle acceptance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5B82A0F5-4533-7C43-B54F-BF41FEE535D3}"/>
              </a:ext>
            </a:extLst>
          </p:cNvPr>
          <p:cNvSpPr txBox="1"/>
          <p:nvPr/>
        </p:nvSpPr>
        <p:spPr>
          <a:xfrm>
            <a:off x="6621121" y="2401388"/>
            <a:ext cx="493431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i="1" dirty="0"/>
              <a:t>In-principle acceptance based on the importance of the research question and rigor of research methods</a:t>
            </a:r>
          </a:p>
        </p:txBody>
      </p:sp>
    </p:spTree>
    <p:extLst>
      <p:ext uri="{BB962C8B-B14F-4D97-AF65-F5344CB8AC3E}">
        <p14:creationId xmlns:p14="http://schemas.microsoft.com/office/powerpoint/2010/main" val="3037682079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611969-7BA5-F64F-AED6-83755A8EEE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37109"/>
            <a:ext cx="10515600" cy="1325563"/>
          </a:xfrm>
        </p:spPr>
        <p:txBody>
          <a:bodyPr/>
          <a:lstStyle/>
          <a:p>
            <a:r>
              <a:rPr lang="en-US" dirty="0"/>
              <a:t>Registered reports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71A827B-C41B-6943-944B-3A12A910196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8050" y="1974453"/>
            <a:ext cx="10375900" cy="26924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8AD383E7-B796-1149-9B2D-6E79897DBDB6}"/>
              </a:ext>
            </a:extLst>
          </p:cNvPr>
          <p:cNvSpPr txBox="1"/>
          <p:nvPr/>
        </p:nvSpPr>
        <p:spPr>
          <a:xfrm>
            <a:off x="0" y="6492875"/>
            <a:ext cx="28294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Adapted from </a:t>
            </a:r>
            <a:r>
              <a:rPr lang="en-US" sz="1200" dirty="0">
                <a:hlinkClick r:id="rId4"/>
              </a:rPr>
              <a:t>https://cos.io/rr</a:t>
            </a:r>
            <a:r>
              <a:rPr lang="en-US" dirty="0">
                <a:hlinkClick r:id="rId4"/>
              </a:rPr>
              <a:t>/</a:t>
            </a:r>
            <a:endParaRPr lang="en-US" dirty="0"/>
          </a:p>
        </p:txBody>
      </p:sp>
      <p:sp>
        <p:nvSpPr>
          <p:cNvPr id="7" name="Explosion 2 6">
            <a:extLst>
              <a:ext uri="{FF2B5EF4-FFF2-40B4-BE49-F238E27FC236}">
                <a16:creationId xmlns:a16="http://schemas.microsoft.com/office/drawing/2014/main" id="{FD71A6A4-6838-E248-A7F9-7136788B20BE}"/>
              </a:ext>
            </a:extLst>
          </p:cNvPr>
          <p:cNvSpPr/>
          <p:nvPr/>
        </p:nvSpPr>
        <p:spPr>
          <a:xfrm>
            <a:off x="4059381" y="1337359"/>
            <a:ext cx="2036618" cy="1064029"/>
          </a:xfrm>
          <a:prstGeom prst="irregularSeal2">
            <a:avLst/>
          </a:prstGeom>
          <a:solidFill>
            <a:srgbClr val="FFFF00"/>
          </a:solidFill>
          <a:ln>
            <a:solidFill>
              <a:schemeClr val="tx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322A5B5-EC1C-4E4E-8AEC-668F2E8F4D65}"/>
              </a:ext>
            </a:extLst>
          </p:cNvPr>
          <p:cNvSpPr txBox="1"/>
          <p:nvPr/>
        </p:nvSpPr>
        <p:spPr>
          <a:xfrm>
            <a:off x="4300451" y="1591137"/>
            <a:ext cx="148797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/>
              <a:t>In-principle acceptance</a:t>
            </a:r>
          </a:p>
        </p:txBody>
      </p:sp>
      <p:sp>
        <p:nvSpPr>
          <p:cNvPr id="11" name="Down Arrow 10">
            <a:extLst>
              <a:ext uri="{FF2B5EF4-FFF2-40B4-BE49-F238E27FC236}">
                <a16:creationId xmlns:a16="http://schemas.microsoft.com/office/drawing/2014/main" id="{00B3FBC8-964F-C34C-AAE8-3D58BE4AB33A}"/>
              </a:ext>
            </a:extLst>
          </p:cNvPr>
          <p:cNvSpPr/>
          <p:nvPr/>
        </p:nvSpPr>
        <p:spPr>
          <a:xfrm>
            <a:off x="7358238" y="1301991"/>
            <a:ext cx="563213" cy="731520"/>
          </a:xfrm>
          <a:prstGeom prst="downArrow">
            <a:avLst/>
          </a:prstGeom>
          <a:solidFill>
            <a:srgbClr val="134E7E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BD26E8D-D3D8-6444-85B1-EDC755AEAB34}"/>
              </a:ext>
            </a:extLst>
          </p:cNvPr>
          <p:cNvSpPr txBox="1"/>
          <p:nvPr/>
        </p:nvSpPr>
        <p:spPr>
          <a:xfrm>
            <a:off x="7358238" y="272264"/>
            <a:ext cx="254164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/>
              <a:t>Unchanged: </a:t>
            </a:r>
            <a:r>
              <a:rPr lang="en-US" sz="1400" dirty="0"/>
              <a:t>Intro, Methods</a:t>
            </a:r>
          </a:p>
          <a:p>
            <a:r>
              <a:rPr lang="en-US" sz="1400" b="1" dirty="0"/>
              <a:t>New: </a:t>
            </a:r>
            <a:r>
              <a:rPr lang="en-US" sz="1400" dirty="0"/>
              <a:t>Results, Discussion</a:t>
            </a:r>
          </a:p>
          <a:p>
            <a:r>
              <a:rPr lang="en-US" sz="1400" dirty="0"/>
              <a:t>Data/materials deposited in public archive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8F4E59EE-DE12-EA45-8243-CE693745E0DE}"/>
              </a:ext>
            </a:extLst>
          </p:cNvPr>
          <p:cNvSpPr/>
          <p:nvPr/>
        </p:nvSpPr>
        <p:spPr>
          <a:xfrm>
            <a:off x="9317180" y="1974453"/>
            <a:ext cx="1966769" cy="26924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4439763F-16A3-A848-8A1F-09793C7248CB}"/>
              </a:ext>
            </a:extLst>
          </p:cNvPr>
          <p:cNvSpPr/>
          <p:nvPr/>
        </p:nvSpPr>
        <p:spPr>
          <a:xfrm rot="1708157">
            <a:off x="9149212" y="2758527"/>
            <a:ext cx="560717" cy="103469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A6E092BE-97A1-B246-982C-0601FCFED7C1}"/>
              </a:ext>
            </a:extLst>
          </p:cNvPr>
          <p:cNvSpPr/>
          <p:nvPr/>
        </p:nvSpPr>
        <p:spPr>
          <a:xfrm rot="19516573">
            <a:off x="9087920" y="1809040"/>
            <a:ext cx="560717" cy="103469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53858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611969-7BA5-F64F-AED6-83755A8EEE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37109"/>
            <a:ext cx="10515600" cy="1325563"/>
          </a:xfrm>
        </p:spPr>
        <p:txBody>
          <a:bodyPr/>
          <a:lstStyle/>
          <a:p>
            <a:r>
              <a:rPr lang="en-US" dirty="0"/>
              <a:t>Registered reports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71A827B-C41B-6943-944B-3A12A910196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8050" y="1974453"/>
            <a:ext cx="10375900" cy="26924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8AD383E7-B796-1149-9B2D-6E79897DBDB6}"/>
              </a:ext>
            </a:extLst>
          </p:cNvPr>
          <p:cNvSpPr txBox="1"/>
          <p:nvPr/>
        </p:nvSpPr>
        <p:spPr>
          <a:xfrm>
            <a:off x="0" y="6492875"/>
            <a:ext cx="28294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Adapted from </a:t>
            </a:r>
            <a:r>
              <a:rPr lang="en-US" sz="1200" dirty="0">
                <a:hlinkClick r:id="rId4"/>
              </a:rPr>
              <a:t>https://cos.io/rr</a:t>
            </a:r>
            <a:r>
              <a:rPr lang="en-US" dirty="0">
                <a:hlinkClick r:id="rId4"/>
              </a:rPr>
              <a:t>/</a:t>
            </a:r>
            <a:endParaRPr lang="en-US" dirty="0"/>
          </a:p>
        </p:txBody>
      </p:sp>
      <p:sp>
        <p:nvSpPr>
          <p:cNvPr id="7" name="Explosion 2 6">
            <a:extLst>
              <a:ext uri="{FF2B5EF4-FFF2-40B4-BE49-F238E27FC236}">
                <a16:creationId xmlns:a16="http://schemas.microsoft.com/office/drawing/2014/main" id="{FD71A6A4-6838-E248-A7F9-7136788B20BE}"/>
              </a:ext>
            </a:extLst>
          </p:cNvPr>
          <p:cNvSpPr/>
          <p:nvPr/>
        </p:nvSpPr>
        <p:spPr>
          <a:xfrm>
            <a:off x="4059381" y="1337359"/>
            <a:ext cx="2036618" cy="1064029"/>
          </a:xfrm>
          <a:prstGeom prst="irregularSeal2">
            <a:avLst/>
          </a:prstGeom>
          <a:solidFill>
            <a:srgbClr val="FFFF00"/>
          </a:solidFill>
          <a:ln>
            <a:solidFill>
              <a:schemeClr val="tx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322A5B5-EC1C-4E4E-8AEC-668F2E8F4D65}"/>
              </a:ext>
            </a:extLst>
          </p:cNvPr>
          <p:cNvSpPr txBox="1"/>
          <p:nvPr/>
        </p:nvSpPr>
        <p:spPr>
          <a:xfrm>
            <a:off x="4300451" y="1591137"/>
            <a:ext cx="148797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/>
              <a:t>In-principle acceptance</a:t>
            </a:r>
          </a:p>
        </p:txBody>
      </p:sp>
      <p:sp>
        <p:nvSpPr>
          <p:cNvPr id="11" name="Down Arrow 10">
            <a:extLst>
              <a:ext uri="{FF2B5EF4-FFF2-40B4-BE49-F238E27FC236}">
                <a16:creationId xmlns:a16="http://schemas.microsoft.com/office/drawing/2014/main" id="{00B3FBC8-964F-C34C-AAE8-3D58BE4AB33A}"/>
              </a:ext>
            </a:extLst>
          </p:cNvPr>
          <p:cNvSpPr/>
          <p:nvPr/>
        </p:nvSpPr>
        <p:spPr>
          <a:xfrm>
            <a:off x="7358238" y="1301991"/>
            <a:ext cx="563213" cy="731520"/>
          </a:xfrm>
          <a:prstGeom prst="downArrow">
            <a:avLst/>
          </a:prstGeom>
          <a:solidFill>
            <a:srgbClr val="134E7E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BD26E8D-D3D8-6444-85B1-EDC755AEAB34}"/>
              </a:ext>
            </a:extLst>
          </p:cNvPr>
          <p:cNvSpPr txBox="1"/>
          <p:nvPr/>
        </p:nvSpPr>
        <p:spPr>
          <a:xfrm>
            <a:off x="7358238" y="272264"/>
            <a:ext cx="254164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/>
              <a:t>Unchanged: </a:t>
            </a:r>
            <a:r>
              <a:rPr lang="en-US" sz="1400" dirty="0"/>
              <a:t>Intro, Methods</a:t>
            </a:r>
          </a:p>
          <a:p>
            <a:r>
              <a:rPr lang="en-US" sz="1400" b="1" dirty="0"/>
              <a:t>New: </a:t>
            </a:r>
            <a:r>
              <a:rPr lang="en-US" sz="1400" dirty="0"/>
              <a:t>Results, Discussion</a:t>
            </a:r>
          </a:p>
          <a:p>
            <a:r>
              <a:rPr lang="en-US" sz="1400" dirty="0"/>
              <a:t>Data/materials deposited in public archive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8F4E59EE-DE12-EA45-8243-CE693745E0DE}"/>
              </a:ext>
            </a:extLst>
          </p:cNvPr>
          <p:cNvSpPr/>
          <p:nvPr/>
        </p:nvSpPr>
        <p:spPr>
          <a:xfrm>
            <a:off x="9317180" y="1974453"/>
            <a:ext cx="1966769" cy="26924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4439763F-16A3-A848-8A1F-09793C7248CB}"/>
              </a:ext>
            </a:extLst>
          </p:cNvPr>
          <p:cNvSpPr/>
          <p:nvPr/>
        </p:nvSpPr>
        <p:spPr>
          <a:xfrm rot="1708157">
            <a:off x="9149212" y="2758527"/>
            <a:ext cx="560717" cy="103469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A6E092BE-97A1-B246-982C-0601FCFED7C1}"/>
              </a:ext>
            </a:extLst>
          </p:cNvPr>
          <p:cNvSpPr/>
          <p:nvPr/>
        </p:nvSpPr>
        <p:spPr>
          <a:xfrm rot="19516573">
            <a:off x="9087920" y="1809040"/>
            <a:ext cx="560717" cy="103469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Explosion 2 8">
            <a:extLst>
              <a:ext uri="{FF2B5EF4-FFF2-40B4-BE49-F238E27FC236}">
                <a16:creationId xmlns:a16="http://schemas.microsoft.com/office/drawing/2014/main" id="{BFFF1B25-82A9-C048-AF15-E3153DE41DE2}"/>
              </a:ext>
            </a:extLst>
          </p:cNvPr>
          <p:cNvSpPr/>
          <p:nvPr/>
        </p:nvSpPr>
        <p:spPr>
          <a:xfrm>
            <a:off x="8229021" y="1337359"/>
            <a:ext cx="2036618" cy="1064029"/>
          </a:xfrm>
          <a:prstGeom prst="irregularSeal2">
            <a:avLst/>
          </a:prstGeom>
          <a:solidFill>
            <a:srgbClr val="FFFF00"/>
          </a:solidFill>
          <a:ln>
            <a:solidFill>
              <a:schemeClr val="tx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9E8C5A9-F34F-AE43-8DD5-45E7915302E0}"/>
              </a:ext>
            </a:extLst>
          </p:cNvPr>
          <p:cNvSpPr txBox="1"/>
          <p:nvPr/>
        </p:nvSpPr>
        <p:spPr>
          <a:xfrm>
            <a:off x="8435366" y="1591137"/>
            <a:ext cx="148797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/>
              <a:t>Full </a:t>
            </a:r>
          </a:p>
          <a:p>
            <a:pPr algn="ctr"/>
            <a:r>
              <a:rPr lang="en-US" sz="1400" dirty="0"/>
              <a:t>acceptance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BAB7106E-A584-6242-A40B-80A946A7230E}"/>
              </a:ext>
            </a:extLst>
          </p:cNvPr>
          <p:cNvSpPr txBox="1"/>
          <p:nvPr/>
        </p:nvSpPr>
        <p:spPr>
          <a:xfrm>
            <a:off x="9429570" y="2400413"/>
            <a:ext cx="283343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i="1" dirty="0"/>
              <a:t>Reviewers assess compliance and whether conclusions are evidence-based</a:t>
            </a:r>
          </a:p>
        </p:txBody>
      </p:sp>
    </p:spTree>
    <p:extLst>
      <p:ext uri="{BB962C8B-B14F-4D97-AF65-F5344CB8AC3E}">
        <p14:creationId xmlns:p14="http://schemas.microsoft.com/office/powerpoint/2010/main" val="289487729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611969-7BA5-F64F-AED6-83755A8EEE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37109"/>
            <a:ext cx="10515600" cy="1325563"/>
          </a:xfrm>
        </p:spPr>
        <p:txBody>
          <a:bodyPr/>
          <a:lstStyle/>
          <a:p>
            <a:r>
              <a:rPr lang="en-US" dirty="0"/>
              <a:t>Registered reports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71A827B-C41B-6943-944B-3A12A910196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8050" y="1974453"/>
            <a:ext cx="10375900" cy="26924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8AD383E7-B796-1149-9B2D-6E79897DBDB6}"/>
              </a:ext>
            </a:extLst>
          </p:cNvPr>
          <p:cNvSpPr txBox="1"/>
          <p:nvPr/>
        </p:nvSpPr>
        <p:spPr>
          <a:xfrm>
            <a:off x="0" y="6492875"/>
            <a:ext cx="28294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Adapted from </a:t>
            </a:r>
            <a:r>
              <a:rPr lang="en-US" sz="1200" dirty="0">
                <a:hlinkClick r:id="rId4"/>
              </a:rPr>
              <a:t>https://cos.io/rr</a:t>
            </a:r>
            <a:r>
              <a:rPr lang="en-US" dirty="0">
                <a:hlinkClick r:id="rId4"/>
              </a:rPr>
              <a:t>/</a:t>
            </a:r>
            <a:endParaRPr lang="en-US" dirty="0"/>
          </a:p>
        </p:txBody>
      </p:sp>
      <p:sp>
        <p:nvSpPr>
          <p:cNvPr id="7" name="Explosion 2 6">
            <a:extLst>
              <a:ext uri="{FF2B5EF4-FFF2-40B4-BE49-F238E27FC236}">
                <a16:creationId xmlns:a16="http://schemas.microsoft.com/office/drawing/2014/main" id="{FD71A6A4-6838-E248-A7F9-7136788B20BE}"/>
              </a:ext>
            </a:extLst>
          </p:cNvPr>
          <p:cNvSpPr/>
          <p:nvPr/>
        </p:nvSpPr>
        <p:spPr>
          <a:xfrm>
            <a:off x="4059381" y="1337359"/>
            <a:ext cx="2036618" cy="1064029"/>
          </a:xfrm>
          <a:prstGeom prst="irregularSeal2">
            <a:avLst/>
          </a:prstGeom>
          <a:solidFill>
            <a:srgbClr val="FFFF00"/>
          </a:solidFill>
          <a:ln>
            <a:solidFill>
              <a:schemeClr val="tx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322A5B5-EC1C-4E4E-8AEC-668F2E8F4D65}"/>
              </a:ext>
            </a:extLst>
          </p:cNvPr>
          <p:cNvSpPr txBox="1"/>
          <p:nvPr/>
        </p:nvSpPr>
        <p:spPr>
          <a:xfrm>
            <a:off x="4300451" y="1591137"/>
            <a:ext cx="148797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/>
              <a:t>In-principle acceptance</a:t>
            </a:r>
          </a:p>
        </p:txBody>
      </p:sp>
      <p:sp>
        <p:nvSpPr>
          <p:cNvPr id="9" name="Explosion 2 8">
            <a:extLst>
              <a:ext uri="{FF2B5EF4-FFF2-40B4-BE49-F238E27FC236}">
                <a16:creationId xmlns:a16="http://schemas.microsoft.com/office/drawing/2014/main" id="{BFFF1B25-82A9-C048-AF15-E3153DE41DE2}"/>
              </a:ext>
            </a:extLst>
          </p:cNvPr>
          <p:cNvSpPr/>
          <p:nvPr/>
        </p:nvSpPr>
        <p:spPr>
          <a:xfrm>
            <a:off x="8229021" y="1337359"/>
            <a:ext cx="2036618" cy="1064029"/>
          </a:xfrm>
          <a:prstGeom prst="irregularSeal2">
            <a:avLst/>
          </a:prstGeom>
          <a:solidFill>
            <a:srgbClr val="FFFF00"/>
          </a:solidFill>
          <a:ln>
            <a:solidFill>
              <a:schemeClr val="tx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9E8C5A9-F34F-AE43-8DD5-45E7915302E0}"/>
              </a:ext>
            </a:extLst>
          </p:cNvPr>
          <p:cNvSpPr txBox="1"/>
          <p:nvPr/>
        </p:nvSpPr>
        <p:spPr>
          <a:xfrm>
            <a:off x="8435366" y="1591137"/>
            <a:ext cx="148797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/>
              <a:t>Full </a:t>
            </a:r>
          </a:p>
          <a:p>
            <a:pPr algn="ctr"/>
            <a:r>
              <a:rPr lang="en-US" sz="1400" dirty="0"/>
              <a:t>acceptance</a:t>
            </a:r>
          </a:p>
        </p:txBody>
      </p:sp>
      <p:sp>
        <p:nvSpPr>
          <p:cNvPr id="11" name="Down Arrow 10">
            <a:extLst>
              <a:ext uri="{FF2B5EF4-FFF2-40B4-BE49-F238E27FC236}">
                <a16:creationId xmlns:a16="http://schemas.microsoft.com/office/drawing/2014/main" id="{00B3FBC8-964F-C34C-AAE8-3D58BE4AB33A}"/>
              </a:ext>
            </a:extLst>
          </p:cNvPr>
          <p:cNvSpPr/>
          <p:nvPr/>
        </p:nvSpPr>
        <p:spPr>
          <a:xfrm>
            <a:off x="7358238" y="1301991"/>
            <a:ext cx="563213" cy="731520"/>
          </a:xfrm>
          <a:prstGeom prst="downArrow">
            <a:avLst/>
          </a:prstGeom>
          <a:solidFill>
            <a:srgbClr val="134E7E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BD26E8D-D3D8-6444-85B1-EDC755AEAB34}"/>
              </a:ext>
            </a:extLst>
          </p:cNvPr>
          <p:cNvSpPr txBox="1"/>
          <p:nvPr/>
        </p:nvSpPr>
        <p:spPr>
          <a:xfrm>
            <a:off x="7358238" y="272264"/>
            <a:ext cx="254164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/>
              <a:t>Unchanged: </a:t>
            </a:r>
            <a:r>
              <a:rPr lang="en-US" sz="1400" dirty="0"/>
              <a:t>Intro, Methods</a:t>
            </a:r>
          </a:p>
          <a:p>
            <a:r>
              <a:rPr lang="en-US" sz="1400" b="1" dirty="0"/>
              <a:t>New: </a:t>
            </a:r>
            <a:r>
              <a:rPr lang="en-US" sz="1400" dirty="0"/>
              <a:t>Results, Discussion</a:t>
            </a:r>
          </a:p>
          <a:p>
            <a:r>
              <a:rPr lang="en-US" sz="1400" dirty="0"/>
              <a:t>Data/materials deposited in public archive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95CAAA82-1F15-0146-86AB-A96DA2F49AC2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1996" r="1759"/>
          <a:stretch/>
        </p:blipFill>
        <p:spPr>
          <a:xfrm>
            <a:off x="4197675" y="4567680"/>
            <a:ext cx="3181507" cy="2226842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94EA7E50-59A3-834B-B6D0-1FFDEDB32912}"/>
              </a:ext>
            </a:extLst>
          </p:cNvPr>
          <p:cNvSpPr txBox="1"/>
          <p:nvPr/>
        </p:nvSpPr>
        <p:spPr>
          <a:xfrm>
            <a:off x="7988268" y="5799237"/>
            <a:ext cx="413329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400" b="1" dirty="0"/>
              <a:t>MORE ON REGISTERED REPORTS:</a:t>
            </a:r>
          </a:p>
          <a:p>
            <a:pPr algn="r"/>
            <a:r>
              <a:rPr lang="en-US" sz="1400" dirty="0"/>
              <a:t>Bishop, D. V. M., Chambers, C., &amp; </a:t>
            </a:r>
            <a:r>
              <a:rPr lang="en-US" sz="1400" dirty="0" err="1"/>
              <a:t>Munafo</a:t>
            </a:r>
            <a:r>
              <a:rPr lang="en-US" sz="1400" dirty="0"/>
              <a:t>, M. R. (2019, January 8). Chambers. </a:t>
            </a:r>
          </a:p>
          <a:p>
            <a:pPr algn="r"/>
            <a:r>
              <a:rPr lang="en-US" sz="1400" dirty="0" err="1"/>
              <a:t>osf.io</a:t>
            </a:r>
            <a:r>
              <a:rPr lang="en-US" sz="1400" dirty="0"/>
              <a:t>/yvr9q</a:t>
            </a:r>
          </a:p>
        </p:txBody>
      </p:sp>
    </p:spTree>
    <p:extLst>
      <p:ext uri="{BB962C8B-B14F-4D97-AF65-F5344CB8AC3E}">
        <p14:creationId xmlns:p14="http://schemas.microsoft.com/office/powerpoint/2010/main" val="42287248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A2C6C3B6-FE73-7044-8AB3-701D5C26114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9900" y="400050"/>
            <a:ext cx="3693283" cy="63246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20C8AF99-3B07-6546-A249-E05DCECED53D}"/>
              </a:ext>
            </a:extLst>
          </p:cNvPr>
          <p:cNvSpPr txBox="1"/>
          <p:nvPr/>
        </p:nvSpPr>
        <p:spPr>
          <a:xfrm>
            <a:off x="4552194" y="797510"/>
            <a:ext cx="6953250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Heard of open science?</a:t>
            </a:r>
          </a:p>
          <a:p>
            <a:endParaRPr lang="en-US" sz="2800" dirty="0"/>
          </a:p>
          <a:p>
            <a:r>
              <a:rPr lang="en-US" sz="2800" dirty="0"/>
              <a:t>Made an account on an open science platform (e.g. OSF, GitHub, etc.?) </a:t>
            </a:r>
          </a:p>
          <a:p>
            <a:endParaRPr lang="en-US" sz="28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C16F1A8-7162-1D47-959C-5A557C3C4150}"/>
              </a:ext>
            </a:extLst>
          </p:cNvPr>
          <p:cNvSpPr txBox="1"/>
          <p:nvPr/>
        </p:nvSpPr>
        <p:spPr>
          <a:xfrm>
            <a:off x="2680570" y="6593527"/>
            <a:ext cx="951143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" dirty="0"/>
              <a:t>Inspired by: Pfeifer, Jennifer (2019): Flux_Pfeifer_2019_FINAL.pdf. </a:t>
            </a:r>
            <a:r>
              <a:rPr lang="en-US" sz="1200" dirty="0" err="1"/>
              <a:t>figshare</a:t>
            </a:r>
            <a:r>
              <a:rPr lang="en-US" sz="1200" dirty="0"/>
              <a:t>. Presentation. https://</a:t>
            </a:r>
            <a:r>
              <a:rPr lang="en-US" sz="1200" dirty="0" err="1"/>
              <a:t>doi.org</a:t>
            </a:r>
            <a:r>
              <a:rPr lang="en-US" sz="1200" dirty="0"/>
              <a:t>/10.6084/m9.figshare.9848657.v2</a:t>
            </a:r>
          </a:p>
        </p:txBody>
      </p:sp>
    </p:spTree>
    <p:extLst>
      <p:ext uri="{BB962C8B-B14F-4D97-AF65-F5344CB8AC3E}">
        <p14:creationId xmlns:p14="http://schemas.microsoft.com/office/powerpoint/2010/main" val="3117548240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71BB3E58-3B8F-A340-A40D-4F72BE226E7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8673" y="3429000"/>
            <a:ext cx="5581650" cy="3429000"/>
          </a:xfrm>
          <a:prstGeom prst="rect">
            <a:avLst/>
          </a:prstGeom>
        </p:spPr>
      </p:pic>
      <p:grpSp>
        <p:nvGrpSpPr>
          <p:cNvPr id="6" name="Group 5">
            <a:extLst>
              <a:ext uri="{FF2B5EF4-FFF2-40B4-BE49-F238E27FC236}">
                <a16:creationId xmlns:a16="http://schemas.microsoft.com/office/drawing/2014/main" id="{657F6E3C-4D75-BA44-8BAB-C5C2B231781E}"/>
              </a:ext>
            </a:extLst>
          </p:cNvPr>
          <p:cNvGrpSpPr/>
          <p:nvPr/>
        </p:nvGrpSpPr>
        <p:grpSpPr>
          <a:xfrm>
            <a:off x="4215031" y="467496"/>
            <a:ext cx="3761935" cy="461665"/>
            <a:chOff x="7040908" y="404036"/>
            <a:chExt cx="3761935" cy="461665"/>
          </a:xfrm>
        </p:grpSpPr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4924E7B7-DD11-8940-B78B-218A4B84B427}"/>
                </a:ext>
              </a:extLst>
            </p:cNvPr>
            <p:cNvSpPr/>
            <p:nvPr/>
          </p:nvSpPr>
          <p:spPr>
            <a:xfrm>
              <a:off x="8002488" y="404036"/>
              <a:ext cx="1838777" cy="461665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DDC7A65F-A370-E140-946C-5848C78A867D}"/>
                </a:ext>
              </a:extLst>
            </p:cNvPr>
            <p:cNvSpPr txBox="1"/>
            <p:nvPr/>
          </p:nvSpPr>
          <p:spPr>
            <a:xfrm>
              <a:off x="7040908" y="404036"/>
              <a:ext cx="376193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b="1" dirty="0"/>
                <a:t>DURING</a:t>
              </a:r>
            </a:p>
          </p:txBody>
        </p:sp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id="{AC6F0B61-7EF9-CD42-956C-D3776BAB07AD}"/>
              </a:ext>
            </a:extLst>
          </p:cNvPr>
          <p:cNvSpPr txBox="1"/>
          <p:nvPr/>
        </p:nvSpPr>
        <p:spPr>
          <a:xfrm>
            <a:off x="177441" y="1604538"/>
            <a:ext cx="1183711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/>
              <a:t>Reproducible workflows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297C9EC-717E-3E43-B2F5-4B9D84D03429}"/>
              </a:ext>
            </a:extLst>
          </p:cNvPr>
          <p:cNvSpPr txBox="1"/>
          <p:nvPr/>
        </p:nvSpPr>
        <p:spPr>
          <a:xfrm>
            <a:off x="4629507" y="2497699"/>
            <a:ext cx="299085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/>
              <a:t>Documentation</a:t>
            </a:r>
          </a:p>
          <a:p>
            <a:pPr algn="ctr"/>
            <a:r>
              <a:rPr lang="en-US" sz="2000" dirty="0"/>
              <a:t>Version control</a:t>
            </a:r>
          </a:p>
          <a:p>
            <a:pPr algn="ctr"/>
            <a:r>
              <a:rPr lang="en-US" sz="2000" dirty="0"/>
              <a:t>Code review</a:t>
            </a:r>
          </a:p>
          <a:p>
            <a:pPr algn="ctr"/>
            <a:r>
              <a:rPr lang="en-US" sz="2000" dirty="0"/>
              <a:t>Code &amp; data repositories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1A1099D2-D72B-5544-96AD-AE2EF9F5B940}"/>
              </a:ext>
            </a:extLst>
          </p:cNvPr>
          <p:cNvSpPr/>
          <p:nvPr/>
        </p:nvSpPr>
        <p:spPr>
          <a:xfrm>
            <a:off x="4629507" y="2497699"/>
            <a:ext cx="2932981" cy="132343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4669970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C03EEC-7DFB-C445-AFEA-B09F125AED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Idealized product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BE222A7-59C9-6D48-96E8-03F6F7D9D85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825625"/>
            <a:ext cx="10692539" cy="4351338"/>
          </a:xfrm>
        </p:spPr>
        <p:txBody>
          <a:bodyPr>
            <a:normAutofit/>
          </a:bodyPr>
          <a:lstStyle/>
          <a:p>
            <a:r>
              <a:rPr lang="en-US" dirty="0"/>
              <a:t>Single, </a:t>
            </a:r>
            <a:r>
              <a:rPr lang="en-US" b="1" dirty="0"/>
              <a:t>well documented</a:t>
            </a:r>
            <a:r>
              <a:rPr lang="en-US" dirty="0"/>
              <a:t> program creates all figures and analyses</a:t>
            </a:r>
            <a:endParaRPr lang="en-US" dirty="0">
              <a:sym typeface="Wingdings" pitchFamily="2" charset="2"/>
            </a:endParaRPr>
          </a:p>
          <a:p>
            <a:endParaRPr lang="en-US" dirty="0">
              <a:sym typeface="Wingdings" pitchFamily="2" charset="2"/>
            </a:endParaRPr>
          </a:p>
          <a:p>
            <a:pPr marL="0" indent="0">
              <a:buNone/>
            </a:pPr>
            <a:r>
              <a:rPr lang="en-US" dirty="0">
                <a:sym typeface="Wingdings" pitchFamily="2" charset="2"/>
              </a:rPr>
              <a:t>Why? </a:t>
            </a:r>
          </a:p>
          <a:p>
            <a:r>
              <a:rPr lang="en-US" dirty="0">
                <a:sym typeface="Wingdings" pitchFamily="2" charset="2"/>
              </a:rPr>
              <a:t>Quality -- reduce potential for errors</a:t>
            </a:r>
          </a:p>
          <a:p>
            <a:r>
              <a:rPr lang="en-US" dirty="0">
                <a:sym typeface="Wingdings" pitchFamily="2" charset="2"/>
              </a:rPr>
              <a:t>Reuse</a:t>
            </a:r>
          </a:p>
          <a:p>
            <a:r>
              <a:rPr lang="en-US" dirty="0">
                <a:sym typeface="Wingdings" pitchFamily="2" charset="2"/>
              </a:rPr>
              <a:t>Sharing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42922910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F84E5CE-0011-984E-A695-56613AD772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Documentation	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9B8EB80-6367-BC4D-8D03-7EBDB163FBF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1" y="1825625"/>
            <a:ext cx="6151536" cy="4351338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en-US" i="1" dirty="0"/>
              <a:t>Simple things matter: people need to understand your work</a:t>
            </a:r>
          </a:p>
          <a:p>
            <a:pPr marL="0" indent="0">
              <a:buNone/>
            </a:pPr>
            <a:endParaRPr lang="en-US" dirty="0"/>
          </a:p>
          <a:p>
            <a:r>
              <a:rPr lang="en-US" b="1" i="1" dirty="0"/>
              <a:t>Clarity is Key</a:t>
            </a:r>
          </a:p>
          <a:p>
            <a:pPr lvl="1"/>
            <a:r>
              <a:rPr lang="en-US" dirty="0"/>
              <a:t>Can I come back and know what I did?</a:t>
            </a:r>
          </a:p>
          <a:p>
            <a:pPr lvl="1"/>
            <a:r>
              <a:rPr lang="en-US" dirty="0"/>
              <a:t>Can someone else read my code and understand it?</a:t>
            </a:r>
          </a:p>
          <a:p>
            <a:pPr lvl="1"/>
            <a:r>
              <a:rPr lang="en-US" dirty="0"/>
              <a:t>Can I/someone else take re-use pieces of my code?</a:t>
            </a:r>
          </a:p>
          <a:p>
            <a:pPr lvl="1"/>
            <a:endParaRPr lang="en-US" dirty="0"/>
          </a:p>
          <a:p>
            <a:r>
              <a:rPr lang="en-US" b="1" i="1" dirty="0"/>
              <a:t>Best practices:</a:t>
            </a:r>
          </a:p>
          <a:p>
            <a:pPr lvl="1"/>
            <a:r>
              <a:rPr lang="en-US" dirty="0"/>
              <a:t>Each piece of code has a clear purpose</a:t>
            </a:r>
          </a:p>
          <a:p>
            <a:pPr lvl="1"/>
            <a:r>
              <a:rPr lang="en-US" dirty="0"/>
              <a:t>Simple</a:t>
            </a:r>
          </a:p>
          <a:p>
            <a:pPr lvl="1"/>
            <a:r>
              <a:rPr lang="en-US" dirty="0"/>
              <a:t>Short</a:t>
            </a:r>
          </a:p>
          <a:p>
            <a:pPr lvl="1"/>
            <a:r>
              <a:rPr lang="en-US" dirty="0"/>
              <a:t>Don’t go nuts! Doesn’t need to be perfect.</a:t>
            </a:r>
          </a:p>
          <a:p>
            <a:pPr lvl="1"/>
            <a:endParaRPr lang="en-US" dirty="0"/>
          </a:p>
          <a:p>
            <a:endParaRPr 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C70B65C-CA0C-5440-A85B-42ACC9999C7D}"/>
              </a:ext>
            </a:extLst>
          </p:cNvPr>
          <p:cNvSpPr txBox="1"/>
          <p:nvPr/>
        </p:nvSpPr>
        <p:spPr>
          <a:xfrm>
            <a:off x="8401296" y="1027906"/>
            <a:ext cx="183896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/>
              <a:t>Python example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BAB7882A-8A49-0247-B168-4898287B164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62691" y="1397238"/>
            <a:ext cx="4316176" cy="4351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20821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 bldLvl="2"/>
      <p:bldP spid="6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F84E5CE-0011-984E-A695-56613AD772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Documentation	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9B8EB80-6367-BC4D-8D03-7EBDB163FBF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1" y="1825625"/>
            <a:ext cx="6151536" cy="4351338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en-US" sz="2400" dirty="0"/>
              <a:t>Helpful Tools:</a:t>
            </a:r>
          </a:p>
          <a:p>
            <a:pPr lvl="1"/>
            <a:r>
              <a:rPr lang="en-US" sz="2000" dirty="0"/>
              <a:t>Coding Standards (Python: pep8)</a:t>
            </a:r>
          </a:p>
          <a:p>
            <a:pPr lvl="1"/>
            <a:r>
              <a:rPr lang="en-US" sz="2000" dirty="0"/>
              <a:t>Unique, meaningful variable names</a:t>
            </a:r>
          </a:p>
          <a:p>
            <a:pPr lvl="2"/>
            <a:r>
              <a:rPr lang="en-US" sz="1400" dirty="0">
                <a:latin typeface="Consolas" panose="020B0609020204030204" pitchFamily="49" charset="0"/>
                <a:cs typeface="Consolas" panose="020B0609020204030204" pitchFamily="49" charset="0"/>
              </a:rPr>
              <a:t>“mean_group_1”</a:t>
            </a:r>
            <a:r>
              <a:rPr lang="en-US" sz="1400" dirty="0"/>
              <a:t> not  “</a:t>
            </a:r>
            <a:r>
              <a:rPr lang="en-US" sz="1400" dirty="0" err="1">
                <a:latin typeface="Consolas" panose="020B0609020204030204" pitchFamily="49" charset="0"/>
                <a:cs typeface="Consolas" panose="020B0609020204030204" pitchFamily="49" charset="0"/>
              </a:rPr>
              <a:t>x_temp_modified</a:t>
            </a:r>
            <a:r>
              <a:rPr lang="en-US" sz="1400" dirty="0"/>
              <a:t>” </a:t>
            </a:r>
          </a:p>
          <a:p>
            <a:pPr lvl="2"/>
            <a:endParaRPr lang="en-US" sz="1200" i="1" dirty="0"/>
          </a:p>
          <a:p>
            <a:pPr lvl="1"/>
            <a:r>
              <a:rPr lang="en-US" sz="2000" dirty="0"/>
              <a:t>Comment whenever the code is unclear, ambiguous or with several interacting parts</a:t>
            </a:r>
          </a:p>
          <a:p>
            <a:pPr lvl="1"/>
            <a:endParaRPr lang="en-US" sz="2000" dirty="0"/>
          </a:p>
          <a:p>
            <a:pPr lvl="1"/>
            <a:r>
              <a:rPr lang="en-US" sz="2000" dirty="0"/>
              <a:t>Re-used code is written as functions/classes</a:t>
            </a:r>
          </a:p>
          <a:p>
            <a:pPr lvl="2"/>
            <a:r>
              <a:rPr lang="en-US" sz="1600" dirty="0"/>
              <a:t>i.e. try not to copy and paste with slight variations</a:t>
            </a:r>
          </a:p>
          <a:p>
            <a:pPr lvl="1"/>
            <a:endParaRPr lang="en-US" sz="2000" dirty="0"/>
          </a:p>
          <a:p>
            <a:pPr lvl="1"/>
            <a:r>
              <a:rPr lang="en-US" sz="2000" dirty="0"/>
              <a:t>IDE: “Integrated development environment”</a:t>
            </a:r>
          </a:p>
          <a:p>
            <a:pPr lvl="2"/>
            <a:r>
              <a:rPr lang="en-US" sz="1600" dirty="0"/>
              <a:t>Program that can help you organize and develop a project</a:t>
            </a:r>
          </a:p>
          <a:p>
            <a:pPr lvl="2"/>
            <a:r>
              <a:rPr lang="en-US" sz="1600" i="1" dirty="0"/>
              <a:t>Often includes syntax review + version control</a:t>
            </a:r>
            <a:endParaRPr lang="en-US" sz="1600" dirty="0"/>
          </a:p>
          <a:p>
            <a:pPr lvl="2"/>
            <a:r>
              <a:rPr lang="en-US" sz="1600" dirty="0" err="1"/>
              <a:t>Matlab</a:t>
            </a:r>
            <a:r>
              <a:rPr lang="en-US" sz="1600" dirty="0"/>
              <a:t>: (built in)</a:t>
            </a:r>
          </a:p>
          <a:p>
            <a:pPr lvl="2"/>
            <a:r>
              <a:rPr lang="en-US" sz="1600" dirty="0"/>
              <a:t>R: 	R-Studio</a:t>
            </a:r>
          </a:p>
          <a:p>
            <a:pPr lvl="2"/>
            <a:r>
              <a:rPr lang="en-US" sz="1600" dirty="0"/>
              <a:t>Python: </a:t>
            </a:r>
          </a:p>
          <a:p>
            <a:pPr lvl="3"/>
            <a:r>
              <a:rPr lang="en-US" sz="1400" dirty="0" err="1"/>
              <a:t>Pycharm</a:t>
            </a:r>
            <a:r>
              <a:rPr lang="en-US" sz="1400" dirty="0"/>
              <a:t> (free for academics)</a:t>
            </a:r>
          </a:p>
          <a:p>
            <a:pPr lvl="3"/>
            <a:r>
              <a:rPr lang="en-US" sz="1400" dirty="0"/>
              <a:t>Visual Studio Code (free) </a:t>
            </a:r>
          </a:p>
          <a:p>
            <a:endParaRPr lang="en-US" sz="240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C70B65C-CA0C-5440-A85B-42ACC9999C7D}"/>
              </a:ext>
            </a:extLst>
          </p:cNvPr>
          <p:cNvSpPr txBox="1"/>
          <p:nvPr/>
        </p:nvSpPr>
        <p:spPr>
          <a:xfrm>
            <a:off x="8401296" y="1027906"/>
            <a:ext cx="183896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/>
              <a:t>Python example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BAB7882A-8A49-0247-B168-4898287B164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62691" y="1397238"/>
            <a:ext cx="4316176" cy="4351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84029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 bldLvl="3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F84E5CE-0011-984E-A695-56613AD772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Version control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9B8EB80-6367-BC4D-8D03-7EBDB163FBF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1" y="1825625"/>
            <a:ext cx="525780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/>
              <a:t>Why?</a:t>
            </a:r>
          </a:p>
          <a:p>
            <a:r>
              <a:rPr lang="en-US" dirty="0"/>
              <a:t>Can go back fix mistakes/bugs</a:t>
            </a:r>
          </a:p>
          <a:p>
            <a:r>
              <a:rPr lang="en-US" dirty="0"/>
              <a:t>Manage large projects with multiple people</a:t>
            </a:r>
          </a:p>
          <a:p>
            <a:r>
              <a:rPr lang="en-US" dirty="0"/>
              <a:t>GitHub Easy way to share/collaborate</a:t>
            </a:r>
          </a:p>
          <a:p>
            <a:endParaRPr lang="en-US" dirty="0"/>
          </a:p>
          <a:p>
            <a:pPr marL="0" indent="0">
              <a:buNone/>
            </a:pPr>
            <a:r>
              <a:rPr lang="en-US" dirty="0"/>
              <a:t>Git (local)/GitHub(online)</a:t>
            </a:r>
          </a:p>
          <a:p>
            <a:r>
              <a:rPr lang="en-US" dirty="0"/>
              <a:t>Stores snapshots over time.</a:t>
            </a:r>
          </a:p>
          <a:p>
            <a:endParaRPr lang="en-US" dirty="0"/>
          </a:p>
          <a:p>
            <a:endParaRPr lang="en-US" dirty="0"/>
          </a:p>
        </p:txBody>
      </p:sp>
      <p:pic>
        <p:nvPicPr>
          <p:cNvPr id="7" name="Content Placeholder 3">
            <a:extLst>
              <a:ext uri="{FF2B5EF4-FFF2-40B4-BE49-F238E27FC236}">
                <a16:creationId xmlns:a16="http://schemas.microsoft.com/office/drawing/2014/main" id="{C927CCED-8B7B-7641-A081-8FAC9FC5823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58020" y="475716"/>
            <a:ext cx="2948822" cy="2978609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2CA4C1B9-2DB6-9A49-92B9-3FF4FCE1FC2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34779" y="3781748"/>
            <a:ext cx="5972063" cy="27111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84952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 bldLvl="2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F84E5CE-0011-984E-A695-56613AD772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Git: basic concepts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9B8EB80-6367-BC4D-8D03-7EBDB163FBF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6043047" cy="4351338"/>
          </a:xfrm>
        </p:spPr>
        <p:txBody>
          <a:bodyPr>
            <a:normAutofit fontScale="92500" lnSpcReduction="10000"/>
          </a:bodyPr>
          <a:lstStyle/>
          <a:p>
            <a:r>
              <a:rPr lang="en-US" b="1" dirty="0"/>
              <a:t>Stage</a:t>
            </a:r>
            <a:r>
              <a:rPr lang="en-US" dirty="0"/>
              <a:t>: snapshot of files</a:t>
            </a:r>
          </a:p>
          <a:p>
            <a:r>
              <a:rPr lang="en-US" b="1" dirty="0"/>
              <a:t>Commit</a:t>
            </a:r>
            <a:r>
              <a:rPr lang="en-US" dirty="0"/>
              <a:t>: permanently store files in git</a:t>
            </a:r>
          </a:p>
          <a:p>
            <a:r>
              <a:rPr lang="en-US" b="1" dirty="0"/>
              <a:t>Push</a:t>
            </a:r>
            <a:r>
              <a:rPr lang="en-US" dirty="0"/>
              <a:t>: copy local changes to repository</a:t>
            </a:r>
          </a:p>
          <a:p>
            <a:r>
              <a:rPr lang="en-US" b="1" dirty="0"/>
              <a:t>Pull</a:t>
            </a:r>
            <a:r>
              <a:rPr lang="en-US" dirty="0"/>
              <a:t>: copy changes from repository to local</a:t>
            </a:r>
          </a:p>
          <a:p>
            <a:r>
              <a:rPr lang="en-US" b="1" dirty="0"/>
              <a:t>Merge</a:t>
            </a:r>
            <a:r>
              <a:rPr lang="en-US" dirty="0"/>
              <a:t>: combine changes from different sources</a:t>
            </a:r>
          </a:p>
          <a:p>
            <a:r>
              <a:rPr lang="en-US" b="1" dirty="0"/>
              <a:t>Revert</a:t>
            </a:r>
            <a:r>
              <a:rPr lang="en-US" dirty="0"/>
              <a:t>: go back to previous commit</a:t>
            </a:r>
          </a:p>
          <a:p>
            <a:r>
              <a:rPr lang="en-US" b="1" dirty="0"/>
              <a:t>Fork</a:t>
            </a:r>
            <a:r>
              <a:rPr lang="en-US" dirty="0"/>
              <a:t>: create a copy of a GitHub repository in your account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74A5271-C5EB-3440-95E2-98D7C31E0BD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09379" y="1447369"/>
            <a:ext cx="4307892" cy="39632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2215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C7C7C7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5" presetID="3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C7C7C7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7" presetID="3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C7C7C7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 bldLvl="2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0379AD-73F8-834B-932C-E49AEEB476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2217" y="-47209"/>
            <a:ext cx="10515600" cy="1325563"/>
          </a:xfrm>
        </p:spPr>
        <p:txBody>
          <a:bodyPr/>
          <a:lstStyle/>
          <a:p>
            <a:r>
              <a:rPr lang="en-US" dirty="0"/>
              <a:t>Hosting code &amp; data online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F11D604-DAA4-8F40-8A43-8B7717053C7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06766"/>
            <a:ext cx="525780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600" b="1" dirty="0"/>
              <a:t>Why? </a:t>
            </a:r>
          </a:p>
          <a:p>
            <a:r>
              <a:rPr lang="en-US" sz="2600" dirty="0"/>
              <a:t>Build confidence in your work</a:t>
            </a:r>
          </a:p>
          <a:p>
            <a:r>
              <a:rPr lang="en-US" sz="2600" dirty="0"/>
              <a:t>Speed up new projects</a:t>
            </a:r>
          </a:p>
          <a:p>
            <a:r>
              <a:rPr lang="en-US" sz="2600" dirty="0"/>
              <a:t>People can </a:t>
            </a:r>
          </a:p>
          <a:p>
            <a:pPr lvl="1"/>
            <a:r>
              <a:rPr lang="en-US" dirty="0"/>
              <a:t>Answer questions on their own about your work</a:t>
            </a:r>
          </a:p>
          <a:p>
            <a:pPr lvl="1"/>
            <a:r>
              <a:rPr lang="en-US" dirty="0"/>
              <a:t>Ask new questions with your data/analyses</a:t>
            </a:r>
          </a:p>
          <a:p>
            <a:r>
              <a:rPr lang="en-US" sz="2600" dirty="0"/>
              <a:t>Good way to standardize practices</a:t>
            </a:r>
          </a:p>
          <a:p>
            <a:endParaRPr lang="en-US" sz="2400" dirty="0"/>
          </a:p>
          <a:p>
            <a:endParaRPr lang="en-US" sz="2400" dirty="0"/>
          </a:p>
          <a:p>
            <a:endParaRPr lang="en-US" sz="2400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04C71D5-2062-5B41-AFE4-49008C6BCBA1}"/>
              </a:ext>
            </a:extLst>
          </p:cNvPr>
          <p:cNvSpPr/>
          <p:nvPr/>
        </p:nvSpPr>
        <p:spPr>
          <a:xfrm>
            <a:off x="6400208" y="1306766"/>
            <a:ext cx="5453946" cy="55399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b="1" dirty="0"/>
              <a:t>How?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600" dirty="0"/>
              <a:t>Code: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600" dirty="0"/>
              <a:t>Personal Website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600" dirty="0"/>
              <a:t>GitHub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600" dirty="0"/>
              <a:t>Resources:</a:t>
            </a:r>
          </a:p>
          <a:p>
            <a:pPr marL="1257300" lvl="2" indent="-342900">
              <a:buFont typeface="Arial" panose="020B0604020202020204" pitchFamily="34" charset="0"/>
              <a:buChar char="•"/>
            </a:pPr>
            <a:r>
              <a:rPr lang="en-US" sz="2400" dirty="0" err="1"/>
              <a:t>Rmarkdown</a:t>
            </a:r>
            <a:endParaRPr lang="en-US" sz="2400" dirty="0"/>
          </a:p>
          <a:p>
            <a:pPr marL="1257300" lvl="2" indent="-342900">
              <a:buFont typeface="Arial" panose="020B0604020202020204" pitchFamily="34" charset="0"/>
              <a:buChar char="•"/>
            </a:pPr>
            <a:r>
              <a:rPr lang="en-US" sz="2400" dirty="0" err="1"/>
              <a:t>Jupyter</a:t>
            </a:r>
            <a:r>
              <a:rPr lang="en-US" sz="2400" dirty="0"/>
              <a:t> notebook</a:t>
            </a:r>
          </a:p>
          <a:p>
            <a:pPr marL="1257300" lvl="2" indent="-342900">
              <a:buFont typeface="Arial" panose="020B0604020202020204" pitchFamily="34" charset="0"/>
              <a:buChar char="•"/>
            </a:pPr>
            <a:r>
              <a:rPr lang="en-US" sz="2400" dirty="0" err="1"/>
              <a:t>GoogleColab</a:t>
            </a:r>
            <a:endParaRPr lang="en-US" sz="2400" dirty="0"/>
          </a:p>
          <a:p>
            <a:pPr marL="1257300" lvl="2" indent="-342900">
              <a:buFont typeface="Arial" panose="020B0604020202020204" pitchFamily="34" charset="0"/>
              <a:buChar char="•"/>
            </a:pPr>
            <a:r>
              <a:rPr lang="en-US" sz="2400" dirty="0"/>
              <a:t>Binder</a:t>
            </a:r>
          </a:p>
          <a:p>
            <a:pPr marL="1257300" lvl="2" indent="-342900">
              <a:buFont typeface="Arial" panose="020B0604020202020204" pitchFamily="34" charset="0"/>
              <a:buChar char="•"/>
            </a:pPr>
            <a:r>
              <a:rPr lang="en-US" sz="2400" dirty="0"/>
              <a:t>…</a:t>
            </a:r>
            <a:endParaRPr lang="en-US" sz="28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600" dirty="0"/>
              <a:t>Data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600" dirty="0"/>
              <a:t>GitHub (non-sensitive only)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600" dirty="0" err="1"/>
              <a:t>Openneuro.org</a:t>
            </a:r>
            <a:r>
              <a:rPr lang="en-US" sz="2600" dirty="0"/>
              <a:t> (fMRI, MEG, EEG, </a:t>
            </a:r>
            <a:r>
              <a:rPr lang="en-US" sz="2600" dirty="0" err="1"/>
              <a:t>iEEG</a:t>
            </a:r>
            <a:r>
              <a:rPr lang="en-US" sz="2600" dirty="0"/>
              <a:t>, </a:t>
            </a:r>
            <a:r>
              <a:rPr lang="en-US" sz="2600" dirty="0" err="1"/>
              <a:t>ECoG</a:t>
            </a:r>
            <a:r>
              <a:rPr lang="en-US" sz="2600" dirty="0"/>
              <a:t>)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15BECD3-CDAA-1940-87B3-3628128A6BC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58013" y="2912915"/>
            <a:ext cx="710639" cy="758015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5E67C151-B79F-D64D-AE7C-FF79E781297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20766" y="4168790"/>
            <a:ext cx="1533388" cy="807767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0E5DE808-2780-8C49-8A78-235CDE5B08C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172860" y="2887329"/>
            <a:ext cx="700439" cy="81210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4B4D675-FFA1-164E-B917-FF39B418DC9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472462" y="3733531"/>
            <a:ext cx="1268287" cy="5589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5527577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B4F4CA-5B54-8B49-A575-B5F47945FC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RMarkdown</a:t>
            </a: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A5442A3-ECC9-294D-A35B-0CE16932F47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2150" y="1804987"/>
            <a:ext cx="1993900" cy="41783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F2BC27BF-0090-8C4E-88B0-63D3F39CFF7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40350" y="1804987"/>
            <a:ext cx="5270018" cy="4178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7508499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591645CB-EEA5-4044-9E5F-C5AA86DEF8E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5900" y="19050"/>
            <a:ext cx="11760200" cy="6819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8576873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6D5EF8B1-84AE-5E47-B547-02CB71AAF5A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93912" y="0"/>
            <a:ext cx="780417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90653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A2C6C3B6-FE73-7044-8AB3-701D5C26114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9900" y="400050"/>
            <a:ext cx="3693283" cy="63246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20C8AF99-3B07-6546-A249-E05DCECED53D}"/>
              </a:ext>
            </a:extLst>
          </p:cNvPr>
          <p:cNvSpPr txBox="1"/>
          <p:nvPr/>
        </p:nvSpPr>
        <p:spPr>
          <a:xfrm>
            <a:off x="4552194" y="797510"/>
            <a:ext cx="6953250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Heard of open science?</a:t>
            </a:r>
          </a:p>
          <a:p>
            <a:endParaRPr lang="en-US" sz="2800" dirty="0"/>
          </a:p>
          <a:p>
            <a:r>
              <a:rPr lang="en-US" sz="2800" dirty="0"/>
              <a:t>Made an account on an open science platform (e.g. OSF, GitHub, etc.?) </a:t>
            </a:r>
          </a:p>
          <a:p>
            <a:endParaRPr lang="en-US" sz="2800" dirty="0"/>
          </a:p>
          <a:p>
            <a:r>
              <a:rPr lang="en-US" sz="2800" dirty="0"/>
              <a:t>Publicized data/code on an open science platform, or used the platform collaboratively?</a:t>
            </a:r>
          </a:p>
          <a:p>
            <a:endParaRPr lang="en-US" sz="28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C16F1A8-7162-1D47-959C-5A557C3C4150}"/>
              </a:ext>
            </a:extLst>
          </p:cNvPr>
          <p:cNvSpPr txBox="1"/>
          <p:nvPr/>
        </p:nvSpPr>
        <p:spPr>
          <a:xfrm>
            <a:off x="2680570" y="6593527"/>
            <a:ext cx="951143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" dirty="0"/>
              <a:t>Inspired by: Pfeifer, Jennifer (2019): Flux_Pfeifer_2019_FINAL.pdf. </a:t>
            </a:r>
            <a:r>
              <a:rPr lang="en-US" sz="1200" dirty="0" err="1"/>
              <a:t>figshare</a:t>
            </a:r>
            <a:r>
              <a:rPr lang="en-US" sz="1200" dirty="0"/>
              <a:t>. Presentation. https://</a:t>
            </a:r>
            <a:r>
              <a:rPr lang="en-US" sz="1200" dirty="0" err="1"/>
              <a:t>doi.org</a:t>
            </a:r>
            <a:r>
              <a:rPr lang="en-US" sz="1200" dirty="0"/>
              <a:t>/10.6084/m9.figshare.9848657.v2</a:t>
            </a:r>
          </a:p>
        </p:txBody>
      </p:sp>
    </p:spTree>
    <p:extLst>
      <p:ext uri="{BB962C8B-B14F-4D97-AF65-F5344CB8AC3E}">
        <p14:creationId xmlns:p14="http://schemas.microsoft.com/office/powerpoint/2010/main" val="2371838512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603BE7-1EDC-FA41-B755-AEFBFBECF0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800" dirty="0"/>
              <a:t>Containers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41E99F8-CFCB-CF45-8CF4-5D455775C77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87910" y="1998890"/>
            <a:ext cx="4031890" cy="327796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C9EF9298-0F05-AA4A-AAA8-A26851D8AB3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06890" y="1873250"/>
            <a:ext cx="2844800" cy="28448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51B62124-E2E5-CF49-94CA-CFF49E58C3D6}"/>
              </a:ext>
            </a:extLst>
          </p:cNvPr>
          <p:cNvSpPr txBox="1"/>
          <p:nvPr/>
        </p:nvSpPr>
        <p:spPr>
          <a:xfrm>
            <a:off x="7156090" y="4718050"/>
            <a:ext cx="2895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/>
              <a:t>Singularity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EF3A6B3-4473-EE49-AD8E-B96AB128A3F3}"/>
              </a:ext>
            </a:extLst>
          </p:cNvPr>
          <p:cNvSpPr txBox="1"/>
          <p:nvPr/>
        </p:nvSpPr>
        <p:spPr>
          <a:xfrm>
            <a:off x="0" y="6057900"/>
            <a:ext cx="12192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i="1" dirty="0"/>
              <a:t>Capture &amp; reproduce your current environment</a:t>
            </a:r>
          </a:p>
        </p:txBody>
      </p:sp>
    </p:spTree>
    <p:extLst>
      <p:ext uri="{BB962C8B-B14F-4D97-AF65-F5344CB8AC3E}">
        <p14:creationId xmlns:p14="http://schemas.microsoft.com/office/powerpoint/2010/main" val="111883988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1EA66CBA-D9E5-1B44-9283-F09E7981AEA8}"/>
              </a:ext>
            </a:extLst>
          </p:cNvPr>
          <p:cNvSpPr/>
          <p:nvPr/>
        </p:nvSpPr>
        <p:spPr>
          <a:xfrm>
            <a:off x="502024" y="466165"/>
            <a:ext cx="4894729" cy="589877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 w="127000" cmpd="dbl">
            <a:solidFill>
              <a:schemeClr val="tx1">
                <a:lumMod val="65000"/>
                <a:lumOff val="3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4215DD57-24E0-6C41-8638-0C2417E8038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62378" y="1072425"/>
            <a:ext cx="6004015" cy="4713149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4486F3A6-F1DB-314D-8D6F-F8D4AA376AD3}"/>
              </a:ext>
            </a:extLst>
          </p:cNvPr>
          <p:cNvSpPr txBox="1"/>
          <p:nvPr/>
        </p:nvSpPr>
        <p:spPr>
          <a:xfrm>
            <a:off x="802536" y="3667137"/>
            <a:ext cx="4293704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i="1" dirty="0">
                <a:solidFill>
                  <a:schemeClr val="bg1"/>
                </a:solidFill>
              </a:rPr>
              <a:t>Culture of peer review for our presentations and manuscripts… </a:t>
            </a:r>
          </a:p>
          <a:p>
            <a:pPr algn="ctr"/>
            <a:r>
              <a:rPr lang="en-US" sz="2000" b="1" i="1" dirty="0">
                <a:solidFill>
                  <a:schemeClr val="bg1"/>
                </a:solidFill>
              </a:rPr>
              <a:t>but not for where the magic happens (our code)!</a:t>
            </a:r>
          </a:p>
          <a:p>
            <a:endParaRPr lang="en-US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F315736D-D2C4-F240-B27C-26F3F2DCD07A}"/>
              </a:ext>
            </a:extLst>
          </p:cNvPr>
          <p:cNvSpPr txBox="1"/>
          <p:nvPr/>
        </p:nvSpPr>
        <p:spPr>
          <a:xfrm>
            <a:off x="802536" y="1928194"/>
            <a:ext cx="42937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>
                <a:solidFill>
                  <a:schemeClr val="bg1"/>
                </a:solidFill>
              </a:rPr>
              <a:t>(Code review)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EA9CF803-E68D-5148-B356-C5F04DE8B31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5991" y="1094144"/>
            <a:ext cx="4170249" cy="834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866356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1EA66CBA-D9E5-1B44-9283-F09E7981AEA8}"/>
              </a:ext>
            </a:extLst>
          </p:cNvPr>
          <p:cNvSpPr/>
          <p:nvPr/>
        </p:nvSpPr>
        <p:spPr>
          <a:xfrm>
            <a:off x="502024" y="466165"/>
            <a:ext cx="4894729" cy="589877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 w="127000" cmpd="dbl">
            <a:solidFill>
              <a:schemeClr val="tx1">
                <a:lumMod val="65000"/>
                <a:lumOff val="3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4215DD57-24E0-6C41-8638-0C2417E8038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62378" y="1072425"/>
            <a:ext cx="6004015" cy="4713149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EDE7EEDE-CD5A-1146-B122-2BB9D822EC30}"/>
              </a:ext>
            </a:extLst>
          </p:cNvPr>
          <p:cNvSpPr txBox="1"/>
          <p:nvPr/>
        </p:nvSpPr>
        <p:spPr>
          <a:xfrm>
            <a:off x="802536" y="2931208"/>
            <a:ext cx="4472609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</a:rPr>
              <a:t>Supportive, informal, low-pressure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</a:rPr>
              <a:t>Prevents reinventing the wheel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</a:rPr>
              <a:t>Catch bugs, errors, flaws in logic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</a:rPr>
              <a:t>Improve readability, transparency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</a:rPr>
              <a:t>With peer consensus comes increased confidence in approach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</a:rPr>
              <a:t>Informal skill-sharing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79A0C37-793F-324E-943B-708365081776}"/>
              </a:ext>
            </a:extLst>
          </p:cNvPr>
          <p:cNvSpPr txBox="1"/>
          <p:nvPr/>
        </p:nvSpPr>
        <p:spPr>
          <a:xfrm>
            <a:off x="802536" y="1928194"/>
            <a:ext cx="42937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>
                <a:solidFill>
                  <a:schemeClr val="bg1"/>
                </a:solidFill>
              </a:rPr>
              <a:t>(Code review)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1C7E7706-61E0-5048-8B3A-7CE0AB5F74F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5991" y="1094144"/>
            <a:ext cx="4170249" cy="83405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5AA463FB-E112-384D-B6E4-6E2F620417E7}"/>
              </a:ext>
            </a:extLst>
          </p:cNvPr>
          <p:cNvSpPr txBox="1"/>
          <p:nvPr/>
        </p:nvSpPr>
        <p:spPr>
          <a:xfrm>
            <a:off x="960944" y="5477797"/>
            <a:ext cx="3976888" cy="307777"/>
          </a:xfrm>
          <a:prstGeom prst="rect">
            <a:avLst/>
          </a:prstGeom>
          <a:solidFill>
            <a:schemeClr val="bg1"/>
          </a:solidFill>
          <a:effectLst>
            <a:outerShdw blurRad="50800" dist="50800" dir="5400000" sx="44000" sy="44000" algn="ctr" rotWithShape="0">
              <a:srgbClr val="000000">
                <a:alpha val="43137"/>
              </a:srgb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srgbClr val="0432FF"/>
                </a:solidFill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http://fperez.org/py4science/code_reviews.html</a:t>
            </a:r>
            <a:endParaRPr lang="en-US" sz="1400" dirty="0">
              <a:solidFill>
                <a:srgbClr val="0432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7790823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71BB3E58-3B8F-A340-A40D-4F72BE226E7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8673" y="3429000"/>
            <a:ext cx="5581650" cy="3429000"/>
          </a:xfrm>
          <a:prstGeom prst="rect">
            <a:avLst/>
          </a:prstGeom>
        </p:spPr>
      </p:pic>
      <p:grpSp>
        <p:nvGrpSpPr>
          <p:cNvPr id="6" name="Group 5">
            <a:extLst>
              <a:ext uri="{FF2B5EF4-FFF2-40B4-BE49-F238E27FC236}">
                <a16:creationId xmlns:a16="http://schemas.microsoft.com/office/drawing/2014/main" id="{657F6E3C-4D75-BA44-8BAB-C5C2B231781E}"/>
              </a:ext>
            </a:extLst>
          </p:cNvPr>
          <p:cNvGrpSpPr/>
          <p:nvPr/>
        </p:nvGrpSpPr>
        <p:grpSpPr>
          <a:xfrm>
            <a:off x="4215031" y="467496"/>
            <a:ext cx="3761935" cy="461665"/>
            <a:chOff x="7040908" y="404036"/>
            <a:chExt cx="3761935" cy="461665"/>
          </a:xfrm>
        </p:grpSpPr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4924E7B7-DD11-8940-B78B-218A4B84B427}"/>
                </a:ext>
              </a:extLst>
            </p:cNvPr>
            <p:cNvSpPr/>
            <p:nvPr/>
          </p:nvSpPr>
          <p:spPr>
            <a:xfrm>
              <a:off x="8002488" y="404036"/>
              <a:ext cx="1838777" cy="461665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DDC7A65F-A370-E140-946C-5848C78A867D}"/>
                </a:ext>
              </a:extLst>
            </p:cNvPr>
            <p:cNvSpPr txBox="1"/>
            <p:nvPr/>
          </p:nvSpPr>
          <p:spPr>
            <a:xfrm>
              <a:off x="7040908" y="404036"/>
              <a:ext cx="376193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b="1" dirty="0"/>
                <a:t>AFTER</a:t>
              </a:r>
            </a:p>
          </p:txBody>
        </p:sp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id="{AC6F0B61-7EF9-CD42-956C-D3776BAB07AD}"/>
              </a:ext>
            </a:extLst>
          </p:cNvPr>
          <p:cNvSpPr txBox="1"/>
          <p:nvPr/>
        </p:nvSpPr>
        <p:spPr>
          <a:xfrm>
            <a:off x="177441" y="1604538"/>
            <a:ext cx="1183711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/>
              <a:t>Improving accessibility &amp; dissemination</a:t>
            </a: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438FF615-4307-D846-9F31-2D610A019BD1}"/>
              </a:ext>
            </a:extLst>
          </p:cNvPr>
          <p:cNvGrpSpPr/>
          <p:nvPr/>
        </p:nvGrpSpPr>
        <p:grpSpPr>
          <a:xfrm>
            <a:off x="4047899" y="2715244"/>
            <a:ext cx="4096197" cy="776894"/>
            <a:chOff x="7625750" y="4399472"/>
            <a:chExt cx="4096197" cy="776894"/>
          </a:xfrm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08D36EDE-3E60-6145-AB3C-D6A3DA051412}"/>
                </a:ext>
              </a:extLst>
            </p:cNvPr>
            <p:cNvSpPr/>
            <p:nvPr/>
          </p:nvSpPr>
          <p:spPr>
            <a:xfrm>
              <a:off x="7625751" y="4399472"/>
              <a:ext cx="4096196" cy="776894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3A6820E4-8BD0-7B46-B4BE-ECE9BFEF2816}"/>
                </a:ext>
              </a:extLst>
            </p:cNvPr>
            <p:cNvSpPr txBox="1"/>
            <p:nvPr/>
          </p:nvSpPr>
          <p:spPr>
            <a:xfrm>
              <a:off x="7625750" y="4429581"/>
              <a:ext cx="4096196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dirty="0"/>
                <a:t>Preprints</a:t>
              </a:r>
            </a:p>
            <a:p>
              <a:pPr algn="ctr"/>
              <a:r>
                <a:rPr lang="en-US" sz="2000" dirty="0"/>
                <a:t>Research output sharing platforms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839498062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5335FC-9217-9A46-8D17-6BD0D1D46B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22166" y="365124"/>
            <a:ext cx="10515600" cy="1325563"/>
          </a:xfrm>
        </p:spPr>
        <p:txBody>
          <a:bodyPr/>
          <a:lstStyle/>
          <a:p>
            <a:r>
              <a:rPr lang="en-US" dirty="0"/>
              <a:t>Preprints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64190DD-70C9-994F-901F-DE7D6FBEF48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47327" y="4375150"/>
            <a:ext cx="6375400" cy="18923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8703E6C5-A69A-AE45-8FA8-2FD0784FC39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22166" y="2669309"/>
            <a:ext cx="2857500" cy="3411682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3257C126-9987-264F-9A73-78C6E08C05A9}"/>
              </a:ext>
            </a:extLst>
          </p:cNvPr>
          <p:cNvSpPr txBox="1"/>
          <p:nvPr/>
        </p:nvSpPr>
        <p:spPr>
          <a:xfrm>
            <a:off x="4084006" y="3655007"/>
            <a:ext cx="23959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rgbClr val="0432FF"/>
                </a:solidFill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Example</a:t>
            </a:r>
            <a:endParaRPr lang="en-US" sz="2400" dirty="0">
              <a:solidFill>
                <a:srgbClr val="0432FF"/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32C5C1D-2218-C44B-B48A-3613A15C7606}"/>
              </a:ext>
            </a:extLst>
          </p:cNvPr>
          <p:cNvSpPr txBox="1"/>
          <p:nvPr/>
        </p:nvSpPr>
        <p:spPr>
          <a:xfrm>
            <a:off x="4305651" y="1328688"/>
            <a:ext cx="761337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/>
              <a:t>Share your manuscripts early, before peer review process is completed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/>
              <a:t>DOIs make it cite-able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/>
              <a:t>Most journals are fine with it. Check the policy here: </a:t>
            </a:r>
            <a:r>
              <a:rPr lang="en-US" sz="2400" dirty="0">
                <a:solidFill>
                  <a:srgbClr val="0432FF"/>
                </a:solidFill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http://www.sherpa.ac.uk/romeo/index.php</a:t>
            </a:r>
            <a:endParaRPr lang="en-US" sz="2400" dirty="0">
              <a:solidFill>
                <a:srgbClr val="0432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5302558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EB94A740-D509-714A-8E21-3E047C9161B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2372" y="4515414"/>
            <a:ext cx="3277489" cy="126590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2370076-BFA2-9741-9F16-1C9D82060AB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7680" y="2351486"/>
            <a:ext cx="4914537" cy="1759181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9238139-D8E8-784D-B97C-475D91552C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8695" y="348500"/>
            <a:ext cx="10982498" cy="1325563"/>
          </a:xfrm>
        </p:spPr>
        <p:txBody>
          <a:bodyPr/>
          <a:lstStyle/>
          <a:p>
            <a:r>
              <a:rPr lang="en-US" dirty="0"/>
              <a:t>Sharing (all) research outputs in a </a:t>
            </a:r>
            <a:br>
              <a:rPr lang="en-US" dirty="0"/>
            </a:br>
            <a:r>
              <a:rPr lang="en-US" dirty="0"/>
              <a:t>citable, shareable, discoverable manner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3077B18-8EDB-A648-A588-5BB0DA2616C1}"/>
              </a:ext>
            </a:extLst>
          </p:cNvPr>
          <p:cNvSpPr txBox="1"/>
          <p:nvPr/>
        </p:nvSpPr>
        <p:spPr>
          <a:xfrm>
            <a:off x="5768052" y="2392063"/>
            <a:ext cx="6235930" cy="43088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/>
              <a:t>Common features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/>
              <a:t>Repositories that assign a DOI to your work and let you track view, downloads, citations, and tweets</a:t>
            </a:r>
            <a:endParaRPr lang="en-US" sz="10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/>
              <a:t>Upload publications, posters, presentations, data, images, audio/video, software, and more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/>
              <a:t>Tags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/>
              <a:t>Connect ORCID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/>
              <a:t>Synchronize with GitHub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400" dirty="0"/>
          </a:p>
          <a:p>
            <a:endParaRPr lang="en-US" sz="1000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632180B-5560-954C-B68C-1B31CB75BCD4}"/>
              </a:ext>
            </a:extLst>
          </p:cNvPr>
          <p:cNvSpPr txBox="1"/>
          <p:nvPr/>
        </p:nvSpPr>
        <p:spPr>
          <a:xfrm>
            <a:off x="0" y="6569911"/>
            <a:ext cx="1187467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err="1"/>
              <a:t>Rietdijk</a:t>
            </a:r>
            <a:r>
              <a:rPr lang="en-US" sz="1200" dirty="0"/>
              <a:t>, F. (2014, November). Comparing ZENODO and </a:t>
            </a:r>
            <a:r>
              <a:rPr lang="en-US" sz="1200" dirty="0" err="1"/>
              <a:t>figshare</a:t>
            </a:r>
            <a:r>
              <a:rPr lang="en-US" sz="1200" dirty="0"/>
              <a:t>. </a:t>
            </a:r>
            <a:r>
              <a:rPr lang="en-US" sz="1200" dirty="0" err="1"/>
              <a:t>Zenodo</a:t>
            </a:r>
            <a:r>
              <a:rPr lang="en-US" sz="1200" dirty="0"/>
              <a:t>. http://</a:t>
            </a:r>
            <a:r>
              <a:rPr lang="en-US" sz="1200" dirty="0" err="1"/>
              <a:t>doi.org</a:t>
            </a:r>
            <a:r>
              <a:rPr lang="en-US" sz="1200" dirty="0"/>
              <a:t>/10.5281/zenodo.12664</a:t>
            </a:r>
          </a:p>
        </p:txBody>
      </p:sp>
    </p:spTree>
    <p:extLst>
      <p:ext uri="{BB962C8B-B14F-4D97-AF65-F5344CB8AC3E}">
        <p14:creationId xmlns:p14="http://schemas.microsoft.com/office/powerpoint/2010/main" val="3370573242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EB94A740-D509-714A-8E21-3E047C9161B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2372" y="4515414"/>
            <a:ext cx="3277489" cy="126590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2370076-BFA2-9741-9F16-1C9D82060AB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7680" y="2351486"/>
            <a:ext cx="4914537" cy="1759181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9238139-D8E8-784D-B97C-475D91552C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8695" y="348500"/>
            <a:ext cx="10982498" cy="1325563"/>
          </a:xfrm>
        </p:spPr>
        <p:txBody>
          <a:bodyPr/>
          <a:lstStyle/>
          <a:p>
            <a:r>
              <a:rPr lang="en-US" dirty="0"/>
              <a:t>Sharing (all) research outputs in a </a:t>
            </a:r>
            <a:br>
              <a:rPr lang="en-US" dirty="0"/>
            </a:br>
            <a:r>
              <a:rPr lang="en-US" dirty="0"/>
              <a:t>citable, shareable, discoverable manner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3077B18-8EDB-A648-A588-5BB0DA2616C1}"/>
              </a:ext>
            </a:extLst>
          </p:cNvPr>
          <p:cNvSpPr txBox="1"/>
          <p:nvPr/>
        </p:nvSpPr>
        <p:spPr>
          <a:xfrm>
            <a:off x="5849830" y="2180297"/>
            <a:ext cx="6275264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err="1"/>
              <a:t>Figshare</a:t>
            </a:r>
            <a:r>
              <a:rPr lang="en-US" sz="2400" b="1" dirty="0"/>
              <a:t>-specific features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/>
              <a:t>Free and paid plans</a:t>
            </a:r>
          </a:p>
          <a:p>
            <a:endParaRPr lang="en-US" sz="2400" b="1" dirty="0"/>
          </a:p>
          <a:p>
            <a:r>
              <a:rPr lang="en-US" sz="2400" b="1" dirty="0" err="1"/>
              <a:t>Zenodo</a:t>
            </a:r>
            <a:r>
              <a:rPr lang="en-US" sz="2400" b="1" dirty="0"/>
              <a:t>-specific features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/>
              <a:t>Free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/>
              <a:t>Choose licensing and data access options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/>
              <a:t>Share with “communities”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/>
              <a:t>Upload from Dropbox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/>
              <a:t>Connect uploads to grants and track uploads related to a grant</a:t>
            </a:r>
          </a:p>
          <a:p>
            <a:r>
              <a:rPr lang="en-US" sz="2400" dirty="0">
                <a:solidFill>
                  <a:srgbClr val="0432FF"/>
                </a:solidFill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Example</a:t>
            </a:r>
            <a:endParaRPr lang="en-US" sz="2400" dirty="0">
              <a:solidFill>
                <a:srgbClr val="0432FF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0B0D4EB-78FA-9846-99F4-A2C185AEBE8A}"/>
              </a:ext>
            </a:extLst>
          </p:cNvPr>
          <p:cNvSpPr txBox="1"/>
          <p:nvPr/>
        </p:nvSpPr>
        <p:spPr>
          <a:xfrm>
            <a:off x="0" y="6569911"/>
            <a:ext cx="1187467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err="1"/>
              <a:t>Rietdijk</a:t>
            </a:r>
            <a:r>
              <a:rPr lang="en-US" sz="1200" dirty="0"/>
              <a:t>, F. (2014, November). Comparing ZENODO and </a:t>
            </a:r>
            <a:r>
              <a:rPr lang="en-US" sz="1200" dirty="0" err="1"/>
              <a:t>figshare</a:t>
            </a:r>
            <a:r>
              <a:rPr lang="en-US" sz="1200" dirty="0"/>
              <a:t>. </a:t>
            </a:r>
            <a:r>
              <a:rPr lang="en-US" sz="1200" dirty="0" err="1"/>
              <a:t>Zenodo</a:t>
            </a:r>
            <a:r>
              <a:rPr lang="en-US" sz="1200" dirty="0"/>
              <a:t>. http://</a:t>
            </a:r>
            <a:r>
              <a:rPr lang="en-US" sz="1200" dirty="0" err="1"/>
              <a:t>doi.org</a:t>
            </a:r>
            <a:r>
              <a:rPr lang="en-US" sz="1200" dirty="0"/>
              <a:t>/10.5281/zenodo.12664</a:t>
            </a:r>
          </a:p>
        </p:txBody>
      </p:sp>
    </p:spTree>
    <p:extLst>
      <p:ext uri="{BB962C8B-B14F-4D97-AF65-F5344CB8AC3E}">
        <p14:creationId xmlns:p14="http://schemas.microsoft.com/office/powerpoint/2010/main" val="3254149035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F49FB94B-779D-9D47-A139-FC5A7622D8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8695" y="348500"/>
            <a:ext cx="10982498" cy="1325563"/>
          </a:xfrm>
        </p:spPr>
        <p:txBody>
          <a:bodyPr/>
          <a:lstStyle/>
          <a:p>
            <a:r>
              <a:rPr lang="en-US" dirty="0"/>
              <a:t>Sharing (all) research outputs in a </a:t>
            </a:r>
            <a:br>
              <a:rPr lang="en-US" dirty="0"/>
            </a:br>
            <a:r>
              <a:rPr lang="en-US" dirty="0"/>
              <a:t>citable, shareable, discoverable manner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ED8CC7F-1374-4246-89FD-1B35C3B3C35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3576" y="3059021"/>
            <a:ext cx="3538676" cy="1325563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56B0F050-EF28-4745-BEE1-188DFB49205C}"/>
              </a:ext>
            </a:extLst>
          </p:cNvPr>
          <p:cNvSpPr txBox="1"/>
          <p:nvPr/>
        </p:nvSpPr>
        <p:spPr>
          <a:xfrm>
            <a:off x="5345929" y="2311181"/>
            <a:ext cx="6275264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/>
              <a:t>Considerations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/>
              <a:t>Can also be used as a repository for other materials besides preregistrations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/>
              <a:t>Infrastructure less intuitive to navigate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/>
              <a:t>Can’t see preview of materials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/>
              <a:t>Doesn’t keep track of views, downloads, citations, tweets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/>
              <a:t>Great for collaborative projects and for linking preregistrations etc. with project materials</a:t>
            </a:r>
          </a:p>
          <a:p>
            <a:r>
              <a:rPr lang="en-US" sz="2400" dirty="0">
                <a:solidFill>
                  <a:srgbClr val="0432FF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Example</a:t>
            </a:r>
            <a:endParaRPr lang="en-US" sz="2400" dirty="0">
              <a:solidFill>
                <a:srgbClr val="0432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7448328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05B782F8-679B-3847-B4EB-C58110932D6A}"/>
              </a:ext>
            </a:extLst>
          </p:cNvPr>
          <p:cNvSpPr/>
          <p:nvPr/>
        </p:nvSpPr>
        <p:spPr>
          <a:xfrm>
            <a:off x="0" y="0"/>
            <a:ext cx="3291840" cy="68580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Up-Down Arrow 3">
            <a:extLst>
              <a:ext uri="{FF2B5EF4-FFF2-40B4-BE49-F238E27FC236}">
                <a16:creationId xmlns:a16="http://schemas.microsoft.com/office/drawing/2014/main" id="{4A7CB05C-9C66-E943-9232-F8B546895228}"/>
              </a:ext>
            </a:extLst>
          </p:cNvPr>
          <p:cNvSpPr/>
          <p:nvPr/>
        </p:nvSpPr>
        <p:spPr>
          <a:xfrm>
            <a:off x="947655" y="767541"/>
            <a:ext cx="1302327" cy="5389418"/>
          </a:xfrm>
          <a:prstGeom prst="upDownArrow">
            <a:avLst/>
          </a:prstGeom>
          <a:gradFill flip="none" rotWithShape="1">
            <a:gsLst>
              <a:gs pos="6000">
                <a:schemeClr val="bg1"/>
              </a:gs>
              <a:gs pos="25000">
                <a:schemeClr val="accent1">
                  <a:lumMod val="40000"/>
                  <a:lumOff val="60000"/>
                </a:schemeClr>
              </a:gs>
              <a:gs pos="67000">
                <a:schemeClr val="accent1">
                  <a:lumMod val="60000"/>
                  <a:lumOff val="40000"/>
                </a:schemeClr>
              </a:gs>
              <a:gs pos="100000">
                <a:schemeClr val="accent1"/>
              </a:gs>
            </a:gsLst>
            <a:lin ang="16200000" scaled="1"/>
            <a:tileRect/>
          </a:gradFill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CD72E95-D6E5-5745-AB6E-50C163852395}"/>
              </a:ext>
            </a:extLst>
          </p:cNvPr>
          <p:cNvSpPr txBox="1"/>
          <p:nvPr/>
        </p:nvSpPr>
        <p:spPr>
          <a:xfrm>
            <a:off x="-243837" y="6188687"/>
            <a:ext cx="368530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Less effortful </a:t>
            </a:r>
          </a:p>
          <a:p>
            <a:pPr algn="ctr"/>
            <a:r>
              <a:rPr lang="en-US" dirty="0">
                <a:solidFill>
                  <a:schemeClr val="bg1"/>
                </a:solidFill>
              </a:rPr>
              <a:t>to adopt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3D664AA-B830-8842-B85D-B8CFA9985333}"/>
              </a:ext>
            </a:extLst>
          </p:cNvPr>
          <p:cNvSpPr txBox="1"/>
          <p:nvPr/>
        </p:nvSpPr>
        <p:spPr>
          <a:xfrm>
            <a:off x="-243838" y="96314"/>
            <a:ext cx="368530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More effortful </a:t>
            </a:r>
          </a:p>
          <a:p>
            <a:pPr algn="ctr"/>
            <a:r>
              <a:rPr lang="en-US" dirty="0">
                <a:solidFill>
                  <a:schemeClr val="bg1"/>
                </a:solidFill>
              </a:rPr>
              <a:t>to adopt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BAE8FECA-DFE7-B041-9B3D-4441857E60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11614" y="5495856"/>
            <a:ext cx="2086697" cy="805973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52EE35CF-AE3E-044A-AFC7-88022688D7B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61632" y="5305947"/>
            <a:ext cx="2637905" cy="94425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47D9E946-FA9B-B549-95F5-53E915F341A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548637" y="2435609"/>
            <a:ext cx="1568856" cy="1584544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F90919EA-2D66-1841-B70A-A2E7125C600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630622" y="3308540"/>
            <a:ext cx="2269539" cy="850153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7ACADBD2-C7A9-1146-A128-09E0D8B2D749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658780" y="6133320"/>
            <a:ext cx="790003" cy="642536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DBB87F4D-93E2-6745-9850-324D4955D085}"/>
              </a:ext>
            </a:extLst>
          </p:cNvPr>
          <p:cNvSpPr txBox="1"/>
          <p:nvPr/>
        </p:nvSpPr>
        <p:spPr>
          <a:xfrm>
            <a:off x="3535677" y="137782"/>
            <a:ext cx="865632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/>
              <a:t>Lab-/</a:t>
            </a:r>
            <a:r>
              <a:rPr lang="en-US" sz="3200" dirty="0" err="1"/>
              <a:t>collab</a:t>
            </a:r>
            <a:r>
              <a:rPr lang="en-US" sz="3200" dirty="0"/>
              <a:t>-/field-wide pipelines, wikis, etc.</a:t>
            </a: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16A3E8E9-CD0C-C94F-871D-8C5E9A331EA1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926707" y="1080856"/>
            <a:ext cx="2927319" cy="585464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1C89AF9A-B786-9E4B-9F3B-B24930956E73}"/>
              </a:ext>
            </a:extLst>
          </p:cNvPr>
          <p:cNvSpPr txBox="1"/>
          <p:nvPr/>
        </p:nvSpPr>
        <p:spPr>
          <a:xfrm>
            <a:off x="-1" y="2581106"/>
            <a:ext cx="3291841" cy="1572768"/>
          </a:xfrm>
          <a:prstGeom prst="rect">
            <a:avLst/>
          </a:prstGeom>
          <a:solidFill>
            <a:schemeClr val="bg1"/>
          </a:solidFill>
          <a:ln w="101600">
            <a:noFill/>
          </a:ln>
        </p:spPr>
        <p:txBody>
          <a:bodyPr wrap="square" rtlCol="0">
            <a:noAutofit/>
          </a:bodyPr>
          <a:lstStyle/>
          <a:p>
            <a:pPr algn="ctr"/>
            <a:r>
              <a:rPr lang="en-US" sz="4400" b="1" dirty="0">
                <a:ln w="25400" cmpd="sng">
                  <a:noFill/>
                </a:ln>
              </a:rPr>
              <a:t>Tools</a:t>
            </a:r>
            <a:r>
              <a:rPr lang="en-US" sz="4400" b="1" dirty="0">
                <a:ln w="25400" cmpd="dbl">
                  <a:noFill/>
                </a:ln>
              </a:rPr>
              <a:t> </a:t>
            </a:r>
            <a:r>
              <a:rPr lang="en-US" sz="4400" b="1" dirty="0">
                <a:ln w="25400" cmpd="sng">
                  <a:noFill/>
                </a:ln>
              </a:rPr>
              <a:t>&amp;</a:t>
            </a:r>
          </a:p>
          <a:p>
            <a:pPr algn="ctr"/>
            <a:r>
              <a:rPr lang="en-US" sz="4400" b="1" dirty="0">
                <a:ln w="25400" cmpd="sng">
                  <a:noFill/>
                </a:ln>
              </a:rPr>
              <a:t>Resources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BD022179-3387-0E4A-9600-2BC82D6A0817}"/>
              </a:ext>
            </a:extLst>
          </p:cNvPr>
          <p:cNvCxnSpPr/>
          <p:nvPr/>
        </p:nvCxnSpPr>
        <p:spPr>
          <a:xfrm>
            <a:off x="3291840" y="0"/>
            <a:ext cx="0" cy="6858000"/>
          </a:xfrm>
          <a:prstGeom prst="line">
            <a:avLst/>
          </a:prstGeom>
          <a:ln w="1016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CDFE61E3-6F3F-944A-9641-67367249B579}"/>
              </a:ext>
            </a:extLst>
          </p:cNvPr>
          <p:cNvCxnSpPr>
            <a:cxnSpLocks/>
          </p:cNvCxnSpPr>
          <p:nvPr/>
        </p:nvCxnSpPr>
        <p:spPr>
          <a:xfrm flipH="1">
            <a:off x="-1" y="2581106"/>
            <a:ext cx="3291840" cy="0"/>
          </a:xfrm>
          <a:prstGeom prst="line">
            <a:avLst/>
          </a:prstGeom>
          <a:ln w="1016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A111226B-2472-2543-9EDF-C1CF214FF4DE}"/>
              </a:ext>
            </a:extLst>
          </p:cNvPr>
          <p:cNvCxnSpPr>
            <a:cxnSpLocks/>
          </p:cNvCxnSpPr>
          <p:nvPr/>
        </p:nvCxnSpPr>
        <p:spPr>
          <a:xfrm flipH="1">
            <a:off x="-1" y="4153874"/>
            <a:ext cx="3291840" cy="0"/>
          </a:xfrm>
          <a:prstGeom prst="line">
            <a:avLst/>
          </a:prstGeom>
          <a:ln w="1016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5" name="Picture 24">
            <a:extLst>
              <a:ext uri="{FF2B5EF4-FFF2-40B4-BE49-F238E27FC236}">
                <a16:creationId xmlns:a16="http://schemas.microsoft.com/office/drawing/2014/main" id="{57281C31-AF17-D74B-BAD0-5E363736AFEC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550863" y="6133320"/>
            <a:ext cx="2086698" cy="687751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E98B8E36-9DB8-1641-B284-353795E4E570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114385" y="4177025"/>
            <a:ext cx="918434" cy="1096555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F556BCC8-F4F9-FD4A-867F-5AC29177E183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762376" y="4445895"/>
            <a:ext cx="2086698" cy="619359"/>
          </a:xfrm>
          <a:prstGeom prst="rect">
            <a:avLst/>
          </a:prstGeom>
        </p:spPr>
      </p:pic>
      <p:sp>
        <p:nvSpPr>
          <p:cNvPr id="28" name="TextBox 27">
            <a:extLst>
              <a:ext uri="{FF2B5EF4-FFF2-40B4-BE49-F238E27FC236}">
                <a16:creationId xmlns:a16="http://schemas.microsoft.com/office/drawing/2014/main" id="{51A6FC55-455F-2445-82B3-233247D73DA3}"/>
              </a:ext>
            </a:extLst>
          </p:cNvPr>
          <p:cNvSpPr txBox="1"/>
          <p:nvPr/>
        </p:nvSpPr>
        <p:spPr>
          <a:xfrm>
            <a:off x="4031889" y="1004203"/>
            <a:ext cx="432643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/>
              <a:t>Registered reports</a:t>
            </a:r>
          </a:p>
        </p:txBody>
      </p:sp>
      <p:pic>
        <p:nvPicPr>
          <p:cNvPr id="29" name="Picture 28">
            <a:extLst>
              <a:ext uri="{FF2B5EF4-FFF2-40B4-BE49-F238E27FC236}">
                <a16:creationId xmlns:a16="http://schemas.microsoft.com/office/drawing/2014/main" id="{448AC897-33D1-A34D-A94C-E5E76D9D8B5B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7946738" y="4319584"/>
            <a:ext cx="1139868" cy="1215859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84478D4D-5CDC-F043-85A9-3941BF7354FE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9232863" y="3429000"/>
            <a:ext cx="1157503" cy="1342033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5277C15D-5113-C543-8E8C-E27ED6616A34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3668639" y="2658076"/>
            <a:ext cx="2086698" cy="919653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id="{0FDADC27-5637-9A4C-A142-AAC08B07A96D}"/>
              </a:ext>
            </a:extLst>
          </p:cNvPr>
          <p:cNvPicPr>
            <a:picLocks noChangeAspect="1"/>
          </p:cNvPicPr>
          <p:nvPr/>
        </p:nvPicPr>
        <p:blipFill rotWithShape="1">
          <a:blip r:embed="rId15"/>
          <a:srcRect t="24149" b="24756"/>
          <a:stretch/>
        </p:blipFill>
        <p:spPr>
          <a:xfrm>
            <a:off x="5281215" y="1946488"/>
            <a:ext cx="2604928" cy="701142"/>
          </a:xfrm>
          <a:prstGeom prst="rect">
            <a:avLst/>
          </a:prstGeom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id="{ACAE4764-2C26-2D4B-9423-B5B9C54FF922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8215853" y="1939495"/>
            <a:ext cx="1421708" cy="1155860"/>
          </a:xfrm>
          <a:prstGeom prst="rect">
            <a:avLst/>
          </a:prstGeom>
        </p:spPr>
      </p:pic>
      <p:pic>
        <p:nvPicPr>
          <p:cNvPr id="34" name="Picture 33">
            <a:extLst>
              <a:ext uri="{FF2B5EF4-FFF2-40B4-BE49-F238E27FC236}">
                <a16:creationId xmlns:a16="http://schemas.microsoft.com/office/drawing/2014/main" id="{B4071EEE-4900-CF43-8866-4F182805D504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5323683" y="6282564"/>
            <a:ext cx="1681895" cy="5004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1620386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97656C06-D6A1-9649-B667-A22548CE9AB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13628532"/>
              </p:ext>
            </p:extLst>
          </p:nvPr>
        </p:nvGraphicFramePr>
        <p:xfrm>
          <a:off x="609600" y="406413"/>
          <a:ext cx="10972800" cy="604517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256362">
                  <a:extLst>
                    <a:ext uri="{9D8B030D-6E8A-4147-A177-3AD203B41FA5}">
                      <a16:colId xmlns:a16="http://schemas.microsoft.com/office/drawing/2014/main" val="885232190"/>
                    </a:ext>
                  </a:extLst>
                </a:gridCol>
                <a:gridCol w="2950234">
                  <a:extLst>
                    <a:ext uri="{9D8B030D-6E8A-4147-A177-3AD203B41FA5}">
                      <a16:colId xmlns:a16="http://schemas.microsoft.com/office/drawing/2014/main" val="1517215447"/>
                    </a:ext>
                  </a:extLst>
                </a:gridCol>
                <a:gridCol w="2766204">
                  <a:extLst>
                    <a:ext uri="{9D8B030D-6E8A-4147-A177-3AD203B41FA5}">
                      <a16:colId xmlns:a16="http://schemas.microsoft.com/office/drawing/2014/main" val="2938319668"/>
                    </a:ext>
                  </a:extLst>
                </a:gridCol>
              </a:tblGrid>
              <a:tr h="600566">
                <a:tc>
                  <a:txBody>
                    <a:bodyPr/>
                    <a:lstStyle/>
                    <a:p>
                      <a:r>
                        <a:rPr lang="en-US" b="1" dirty="0"/>
                        <a:t>Open science activity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b="1" dirty="0"/>
                        <a:t>Primary (majority) tools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b="1" dirty="0"/>
                        <a:t>Additional tools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64501482"/>
                  </a:ext>
                </a:extLst>
              </a:tr>
              <a:tr h="600566">
                <a:tc>
                  <a:txBody>
                    <a:bodyPr/>
                    <a:lstStyle/>
                    <a:p>
                      <a:r>
                        <a:rPr lang="en-US" dirty="0"/>
                        <a:t>Share code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GitHub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OSF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77169333"/>
                  </a:ext>
                </a:extLst>
              </a:tr>
              <a:tr h="600566">
                <a:tc>
                  <a:txBody>
                    <a:bodyPr/>
                    <a:lstStyle/>
                    <a:p>
                      <a:r>
                        <a:rPr lang="en-US" dirty="0"/>
                        <a:t>Share data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OSF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/>
                        <a:t>Zenodo</a:t>
                      </a:r>
                      <a:r>
                        <a:rPr lang="en-US" dirty="0"/>
                        <a:t>, </a:t>
                      </a:r>
                      <a:r>
                        <a:rPr lang="en-US" dirty="0" err="1"/>
                        <a:t>Figshare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01173500"/>
                  </a:ext>
                </a:extLst>
              </a:tr>
              <a:tr h="600566">
                <a:tc>
                  <a:txBody>
                    <a:bodyPr/>
                    <a:lstStyle/>
                    <a:p>
                      <a:r>
                        <a:rPr lang="en-US" dirty="0"/>
                        <a:t>Share posters, presentations, tutorials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/>
                        <a:t>Zenodo</a:t>
                      </a:r>
                      <a:r>
                        <a:rPr lang="en-US" dirty="0"/>
                        <a:t>, </a:t>
                      </a:r>
                      <a:r>
                        <a:rPr lang="en-US" dirty="0" err="1"/>
                        <a:t>Figshare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OSF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67003913"/>
                  </a:ext>
                </a:extLst>
              </a:tr>
              <a:tr h="600566">
                <a:tc>
                  <a:txBody>
                    <a:bodyPr/>
                    <a:lstStyle/>
                    <a:p>
                      <a:r>
                        <a:rPr lang="en-US" dirty="0"/>
                        <a:t>Share published manuscripts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ORCID, Google scholar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OSF, personal website, </a:t>
                      </a:r>
                      <a:r>
                        <a:rPr lang="en-US" dirty="0" err="1"/>
                        <a:t>Zenodo</a:t>
                      </a:r>
                      <a:r>
                        <a:rPr lang="en-US" dirty="0"/>
                        <a:t>, </a:t>
                      </a:r>
                      <a:r>
                        <a:rPr lang="en-US" dirty="0" err="1"/>
                        <a:t>Figshare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27926171"/>
                  </a:ext>
                </a:extLst>
              </a:tr>
              <a:tr h="600566">
                <a:tc>
                  <a:txBody>
                    <a:bodyPr/>
                    <a:lstStyle/>
                    <a:p>
                      <a:r>
                        <a:rPr lang="en-US" dirty="0"/>
                        <a:t>Preregistrations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OSF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76592518"/>
                  </a:ext>
                </a:extLst>
              </a:tr>
              <a:tr h="600566">
                <a:tc>
                  <a:txBody>
                    <a:bodyPr/>
                    <a:lstStyle/>
                    <a:p>
                      <a:r>
                        <a:rPr lang="en-US" dirty="0"/>
                        <a:t>Registered reports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Journal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85172210"/>
                  </a:ext>
                </a:extLst>
              </a:tr>
              <a:tr h="600566">
                <a:tc>
                  <a:txBody>
                    <a:bodyPr/>
                    <a:lstStyle/>
                    <a:p>
                      <a:r>
                        <a:rPr lang="en-US" dirty="0"/>
                        <a:t>Preprints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/>
                        <a:t>PsyArXiv</a:t>
                      </a:r>
                      <a:r>
                        <a:rPr lang="en-US" dirty="0"/>
                        <a:t>, </a:t>
                      </a:r>
                      <a:r>
                        <a:rPr lang="en-US" dirty="0" err="1"/>
                        <a:t>bioRxiv</a:t>
                      </a:r>
                      <a:r>
                        <a:rPr lang="en-US" dirty="0"/>
                        <a:t>, </a:t>
                      </a:r>
                      <a:r>
                        <a:rPr lang="en-US" dirty="0" err="1"/>
                        <a:t>arXiv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OSF, personal website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94206033"/>
                  </a:ext>
                </a:extLst>
              </a:tr>
              <a:tr h="600566">
                <a:tc>
                  <a:txBody>
                    <a:bodyPr/>
                    <a:lstStyle/>
                    <a:p>
                      <a:r>
                        <a:rPr lang="en-US" dirty="0"/>
                        <a:t>”Notebooks”</a:t>
                      </a: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r>
                        <a:rPr lang="en-US" dirty="0"/>
                        <a:t>Google </a:t>
                      </a:r>
                      <a:r>
                        <a:rPr lang="en-US" dirty="0" err="1"/>
                        <a:t>colab</a:t>
                      </a:r>
                      <a:r>
                        <a:rPr lang="en-US" dirty="0"/>
                        <a:t>, </a:t>
                      </a:r>
                      <a:r>
                        <a:rPr lang="en-US" dirty="0" err="1"/>
                        <a:t>Jupyter</a:t>
                      </a:r>
                      <a:r>
                        <a:rPr lang="en-US" dirty="0"/>
                        <a:t> Notebook, </a:t>
                      </a:r>
                      <a:r>
                        <a:rPr lang="en-US" dirty="0" err="1"/>
                        <a:t>Rmarkdown</a:t>
                      </a:r>
                      <a:r>
                        <a:rPr lang="en-US" dirty="0"/>
                        <a:t>, binder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64998218"/>
                  </a:ext>
                </a:extLst>
              </a:tr>
              <a:tr h="600566">
                <a:tc>
                  <a:txBody>
                    <a:bodyPr/>
                    <a:lstStyle/>
                    <a:p>
                      <a:r>
                        <a:rPr lang="en-US" dirty="0"/>
                        <a:t>Software </a:t>
                      </a:r>
                      <a:r>
                        <a:rPr lang="en-US" dirty="0" err="1"/>
                        <a:t>compatability</a:t>
                      </a:r>
                      <a:endParaRPr lang="en-US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r>
                        <a:rPr lang="en-US" dirty="0"/>
                        <a:t>Binder, Docker, Singularity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0444834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6474059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A2C6C3B6-FE73-7044-8AB3-701D5C26114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9900" y="400050"/>
            <a:ext cx="3693283" cy="63246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20C8AF99-3B07-6546-A249-E05DCECED53D}"/>
              </a:ext>
            </a:extLst>
          </p:cNvPr>
          <p:cNvSpPr txBox="1"/>
          <p:nvPr/>
        </p:nvSpPr>
        <p:spPr>
          <a:xfrm>
            <a:off x="4552194" y="797510"/>
            <a:ext cx="6953250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Heard of open science?</a:t>
            </a:r>
          </a:p>
          <a:p>
            <a:endParaRPr lang="en-US" sz="2800" dirty="0"/>
          </a:p>
          <a:p>
            <a:r>
              <a:rPr lang="en-US" sz="2800" dirty="0"/>
              <a:t>Made an account on an open science platform (e.g. OSF, GitHub, etc.?) </a:t>
            </a:r>
          </a:p>
          <a:p>
            <a:endParaRPr lang="en-US" sz="2800" dirty="0"/>
          </a:p>
          <a:p>
            <a:r>
              <a:rPr lang="en-US" sz="2800" dirty="0"/>
              <a:t>Publicized data/code on an open science platform, or used the platform collaboratively?</a:t>
            </a:r>
          </a:p>
          <a:p>
            <a:endParaRPr lang="en-US" sz="2800" dirty="0"/>
          </a:p>
          <a:p>
            <a:r>
              <a:rPr lang="en-US" sz="2800" dirty="0"/>
              <a:t>Completed and/or cited a preregistration?</a:t>
            </a:r>
          </a:p>
          <a:p>
            <a:endParaRPr lang="en-US" sz="28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C16F1A8-7162-1D47-959C-5A557C3C4150}"/>
              </a:ext>
            </a:extLst>
          </p:cNvPr>
          <p:cNvSpPr txBox="1"/>
          <p:nvPr/>
        </p:nvSpPr>
        <p:spPr>
          <a:xfrm>
            <a:off x="2680570" y="6593527"/>
            <a:ext cx="951143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" dirty="0"/>
              <a:t>Inspired by: Pfeifer, Jennifer (2019): Flux_Pfeifer_2019_FINAL.pdf. </a:t>
            </a:r>
            <a:r>
              <a:rPr lang="en-US" sz="1200" dirty="0" err="1"/>
              <a:t>figshare</a:t>
            </a:r>
            <a:r>
              <a:rPr lang="en-US" sz="1200" dirty="0"/>
              <a:t>. Presentation. https://</a:t>
            </a:r>
            <a:r>
              <a:rPr lang="en-US" sz="1200" dirty="0" err="1"/>
              <a:t>doi.org</a:t>
            </a:r>
            <a:r>
              <a:rPr lang="en-US" sz="1200" dirty="0"/>
              <a:t>/10.6084/m9.figshare.9848657.v2</a:t>
            </a:r>
          </a:p>
        </p:txBody>
      </p:sp>
    </p:spTree>
    <p:extLst>
      <p:ext uri="{BB962C8B-B14F-4D97-AF65-F5344CB8AC3E}">
        <p14:creationId xmlns:p14="http://schemas.microsoft.com/office/powerpoint/2010/main" val="1919202278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3BDCCA-9FEA-9748-A984-FEAD5C1C2D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98625"/>
            <a:ext cx="10515600" cy="1325563"/>
          </a:xfrm>
        </p:spPr>
        <p:txBody>
          <a:bodyPr/>
          <a:lstStyle/>
          <a:p>
            <a:r>
              <a:rPr lang="en-US" dirty="0"/>
              <a:t>Don’t be afraid of academic Twitter!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C1C1D96-962F-AF47-9AE8-8ED3C536634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5809" y="2175910"/>
            <a:ext cx="4254244" cy="3460119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7DC38C5D-146E-7641-AB22-CDCF2A26342D}"/>
              </a:ext>
            </a:extLst>
          </p:cNvPr>
          <p:cNvSpPr txBox="1"/>
          <p:nvPr/>
        </p:nvSpPr>
        <p:spPr>
          <a:xfrm>
            <a:off x="5514108" y="4246106"/>
            <a:ext cx="5641571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/>
              <a:t>Suggested open science accounts:</a:t>
            </a:r>
          </a:p>
          <a:p>
            <a:r>
              <a:rPr lang="en-US" sz="2000" dirty="0"/>
              <a:t>@</a:t>
            </a:r>
            <a:r>
              <a:rPr lang="en-US" sz="2000" dirty="0" err="1"/>
              <a:t>OSFramework</a:t>
            </a:r>
            <a:r>
              <a:rPr lang="en-US" sz="2000" dirty="0"/>
              <a:t>, @</a:t>
            </a:r>
            <a:r>
              <a:rPr lang="en-US" sz="2000" dirty="0" err="1"/>
              <a:t>OSFPrereg</a:t>
            </a:r>
            <a:endParaRPr lang="en-US" sz="2000" dirty="0"/>
          </a:p>
          <a:p>
            <a:r>
              <a:rPr lang="en-US" sz="2000" dirty="0"/>
              <a:t>@</a:t>
            </a:r>
            <a:r>
              <a:rPr lang="en-US" sz="2000" dirty="0" err="1"/>
              <a:t>improvingpsych</a:t>
            </a:r>
            <a:r>
              <a:rPr lang="en-US" sz="2000" dirty="0"/>
              <a:t> </a:t>
            </a:r>
          </a:p>
          <a:p>
            <a:r>
              <a:rPr lang="en-US" sz="2000" dirty="0"/>
              <a:t>@</a:t>
            </a:r>
            <a:r>
              <a:rPr lang="en-US" sz="2000" dirty="0" err="1"/>
              <a:t>brainhackorg</a:t>
            </a:r>
            <a:endParaRPr lang="en-US" sz="2000" dirty="0"/>
          </a:p>
          <a:p>
            <a:r>
              <a:rPr lang="en-US" sz="2000" dirty="0"/>
              <a:t>@</a:t>
            </a:r>
            <a:r>
              <a:rPr lang="en-US" sz="2000" dirty="0" err="1"/>
              <a:t>WeAreRLadies</a:t>
            </a:r>
            <a:endParaRPr lang="en-US" sz="2000" dirty="0"/>
          </a:p>
          <a:p>
            <a:endParaRPr lang="en-US" sz="2000" dirty="0"/>
          </a:p>
          <a:p>
            <a:r>
              <a:rPr lang="en-US" sz="2000" dirty="0"/>
              <a:t>Your favorite conference/society has a Twitter!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69252E4-3913-FE4A-96B0-7A4AF5D1DF58}"/>
              </a:ext>
            </a:extLst>
          </p:cNvPr>
          <p:cNvSpPr txBox="1"/>
          <p:nvPr/>
        </p:nvSpPr>
        <p:spPr>
          <a:xfrm>
            <a:off x="5514108" y="1652329"/>
            <a:ext cx="7071360" cy="28315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/>
              <a:t>It’s okay to be a fly on the wall!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/>
              <a:t>Hear about new developments and breakthroughs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/>
              <a:t>Updates from your favorite groups, societies, and researchers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/>
              <a:t>Community tips &amp; tricks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/>
              <a:t>Support other scientists and share their work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/>
              <a:t>Avenue for others to connect with you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/>
              <a:t>Self-promotion (is not a bad thing)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4958894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059ECE-A2AD-AD44-A112-5E1888332D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14114"/>
            <a:ext cx="10515600" cy="1325563"/>
          </a:xfrm>
        </p:spPr>
        <p:txBody>
          <a:bodyPr/>
          <a:lstStyle/>
          <a:p>
            <a:r>
              <a:rPr lang="en-US" b="1" dirty="0"/>
              <a:t>Next steps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D830AB9-9673-8F49-BE5C-FCA9BC5B83C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1461" y="1690646"/>
            <a:ext cx="4301359" cy="3061685"/>
          </a:xfrm>
        </p:spPr>
        <p:txBody>
          <a:bodyPr/>
          <a:lstStyle/>
          <a:p>
            <a:pPr marL="0" indent="0">
              <a:buNone/>
            </a:pPr>
            <a:r>
              <a:rPr lang="en-US" sz="2400" dirty="0"/>
              <a:t>Mini-workshops?</a:t>
            </a:r>
          </a:p>
          <a:p>
            <a:pPr lvl="1"/>
            <a:r>
              <a:rPr lang="en-US" sz="2000" dirty="0"/>
              <a:t>GitHub </a:t>
            </a:r>
          </a:p>
          <a:p>
            <a:pPr lvl="1"/>
            <a:r>
              <a:rPr lang="en-US" sz="2000" dirty="0" err="1"/>
              <a:t>RMarkdown</a:t>
            </a:r>
            <a:endParaRPr lang="en-US" sz="2000" dirty="0"/>
          </a:p>
          <a:p>
            <a:pPr lvl="1"/>
            <a:r>
              <a:rPr lang="en-US" sz="2000" dirty="0" err="1"/>
              <a:t>Jupyter</a:t>
            </a:r>
            <a:r>
              <a:rPr lang="en-US" sz="2000" dirty="0"/>
              <a:t> Notebook</a:t>
            </a:r>
          </a:p>
          <a:p>
            <a:pPr lvl="1"/>
            <a:r>
              <a:rPr lang="en-US" sz="2000" dirty="0"/>
              <a:t>Neuroscience tools</a:t>
            </a:r>
          </a:p>
          <a:p>
            <a:pPr lvl="1"/>
            <a:r>
              <a:rPr lang="en-US" sz="2000" dirty="0"/>
              <a:t>Others?</a:t>
            </a:r>
          </a:p>
          <a:p>
            <a:pPr marL="457200" lvl="1" indent="0">
              <a:buNone/>
            </a:pPr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286E873-8813-3746-BCDC-C0319C9F12D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118" b="2686"/>
          <a:stretch/>
        </p:blipFill>
        <p:spPr>
          <a:xfrm>
            <a:off x="8518172" y="1686601"/>
            <a:ext cx="1913088" cy="1808237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ADEC0535-D66F-1048-9F10-E2539F48D49B}"/>
              </a:ext>
            </a:extLst>
          </p:cNvPr>
          <p:cNvSpPr txBox="1"/>
          <p:nvPr/>
        </p:nvSpPr>
        <p:spPr>
          <a:xfrm>
            <a:off x="7913929" y="3542136"/>
            <a:ext cx="312157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rgbClr val="0432FF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https://reproducibilitea.org/</a:t>
            </a:r>
            <a:endParaRPr lang="en-US" dirty="0">
              <a:solidFill>
                <a:srgbClr val="0432FF"/>
              </a:solidFill>
            </a:endParaRPr>
          </a:p>
          <a:p>
            <a:pPr algn="ctr"/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A8ADC64D-4527-BB41-9126-2376492F14F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21357" y="4838104"/>
            <a:ext cx="2514600" cy="125730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483F8C1F-4B68-1D4B-9745-94EBF6DCCA86}"/>
              </a:ext>
            </a:extLst>
          </p:cNvPr>
          <p:cNvSpPr txBox="1"/>
          <p:nvPr/>
        </p:nvSpPr>
        <p:spPr>
          <a:xfrm>
            <a:off x="7185447" y="6118821"/>
            <a:ext cx="54716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0432FF"/>
                </a:solidFill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https://ucl-ihi.github.io/CodeClub/rules.html</a:t>
            </a:r>
            <a:endParaRPr lang="en-US" dirty="0">
              <a:solidFill>
                <a:srgbClr val="0432FF"/>
              </a:solidFill>
            </a:endParaRPr>
          </a:p>
        </p:txBody>
      </p:sp>
      <p:pic>
        <p:nvPicPr>
          <p:cNvPr id="10" name="Picture 9" descr="A close up of a sign&#10;&#10;Description automatically generated">
            <a:extLst>
              <a:ext uri="{FF2B5EF4-FFF2-40B4-BE49-F238E27FC236}">
                <a16:creationId xmlns:a16="http://schemas.microsoft.com/office/drawing/2014/main" id="{7A89F2A4-D08D-0D44-9CB7-2695D3E62B5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38200" y="1690329"/>
            <a:ext cx="1120462" cy="1120462"/>
          </a:xfrm>
          <a:prstGeom prst="rect">
            <a:avLst/>
          </a:prstGeom>
        </p:spPr>
      </p:pic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6E44567C-D722-6141-9A9C-605590B7408A}"/>
              </a:ext>
            </a:extLst>
          </p:cNvPr>
          <p:cNvSpPr txBox="1">
            <a:spLocks/>
          </p:cNvSpPr>
          <p:nvPr/>
        </p:nvSpPr>
        <p:spPr>
          <a:xfrm>
            <a:off x="2104260" y="4089367"/>
            <a:ext cx="4301359" cy="15633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sz="2400" dirty="0"/>
              <a:t>Lab-specific efforts?</a:t>
            </a:r>
          </a:p>
          <a:p>
            <a:pPr lvl="1"/>
            <a:r>
              <a:rPr lang="en-US" sz="2000" dirty="0"/>
              <a:t>Discuss/share across labs</a:t>
            </a:r>
          </a:p>
          <a:p>
            <a:pPr marL="457200" lvl="1" indent="0">
              <a:buFont typeface="Arial" panose="020B0604020202020204" pitchFamily="34" charset="0"/>
              <a:buNone/>
            </a:pPr>
            <a:endParaRPr lang="en-US" dirty="0"/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1894EE4D-2EA1-6542-AF15-9CF6BB92C15D}"/>
              </a:ext>
            </a:extLst>
          </p:cNvPr>
          <p:cNvSpPr txBox="1">
            <a:spLocks/>
          </p:cNvSpPr>
          <p:nvPr/>
        </p:nvSpPr>
        <p:spPr>
          <a:xfrm>
            <a:off x="838200" y="5407633"/>
            <a:ext cx="4858892" cy="45602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sz="2400" dirty="0"/>
              <a:t>Additional resources</a:t>
            </a:r>
          </a:p>
          <a:p>
            <a:pPr marL="457200" lvl="1" indent="0">
              <a:buFont typeface="Arial" panose="020B0604020202020204" pitchFamily="34" charset="0"/>
              <a:buNone/>
            </a:pPr>
            <a:endParaRPr lang="en-US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7E299DC3-A1BC-F449-A087-42FAA59459E6}"/>
              </a:ext>
            </a:extLst>
          </p:cNvPr>
          <p:cNvSpPr txBox="1"/>
          <p:nvPr/>
        </p:nvSpPr>
        <p:spPr>
          <a:xfrm>
            <a:off x="846960" y="5819394"/>
            <a:ext cx="42449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0432FF"/>
                </a:solidFill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https://the-turing-way.netlify.com/</a:t>
            </a:r>
            <a:endParaRPr lang="en-US" dirty="0">
              <a:solidFill>
                <a:srgbClr val="0432FF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BB6EF137-A4D3-6D41-8327-EECE564C23CA}"/>
              </a:ext>
            </a:extLst>
          </p:cNvPr>
          <p:cNvSpPr txBox="1"/>
          <p:nvPr/>
        </p:nvSpPr>
        <p:spPr>
          <a:xfrm>
            <a:off x="846959" y="6170797"/>
            <a:ext cx="608747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“A lightly opinionated guide to reproducible data science”</a:t>
            </a:r>
          </a:p>
        </p:txBody>
      </p:sp>
    </p:spTree>
    <p:extLst>
      <p:ext uri="{BB962C8B-B14F-4D97-AF65-F5344CB8AC3E}">
        <p14:creationId xmlns:p14="http://schemas.microsoft.com/office/powerpoint/2010/main" val="338852026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A2C6C3B6-FE73-7044-8AB3-701D5C26114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9900" y="400050"/>
            <a:ext cx="3693283" cy="63246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20C8AF99-3B07-6546-A249-E05DCECED53D}"/>
              </a:ext>
            </a:extLst>
          </p:cNvPr>
          <p:cNvSpPr txBox="1"/>
          <p:nvPr/>
        </p:nvSpPr>
        <p:spPr>
          <a:xfrm>
            <a:off x="4552194" y="797510"/>
            <a:ext cx="6953250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Heard of open science?</a:t>
            </a:r>
          </a:p>
          <a:p>
            <a:endParaRPr lang="en-US" sz="2800" dirty="0"/>
          </a:p>
          <a:p>
            <a:r>
              <a:rPr lang="en-US" sz="2800" dirty="0"/>
              <a:t>Made an account on an open science platform (e.g. OSF, GitHub, etc.?) </a:t>
            </a:r>
          </a:p>
          <a:p>
            <a:endParaRPr lang="en-US" sz="2800" dirty="0"/>
          </a:p>
          <a:p>
            <a:r>
              <a:rPr lang="en-US" sz="2800" dirty="0"/>
              <a:t>Publicized data/code on an open science platform, or used the platform collaboratively?</a:t>
            </a:r>
          </a:p>
          <a:p>
            <a:endParaRPr lang="en-US" sz="2800" dirty="0"/>
          </a:p>
          <a:p>
            <a:r>
              <a:rPr lang="en-US" sz="2800" dirty="0"/>
              <a:t>Completed and/or cited a preregistration?</a:t>
            </a:r>
          </a:p>
          <a:p>
            <a:endParaRPr lang="en-US" sz="2800" dirty="0"/>
          </a:p>
          <a:p>
            <a:r>
              <a:rPr lang="en-US" sz="2800" dirty="0"/>
              <a:t>Completed a registered report?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C16F1A8-7162-1D47-959C-5A557C3C4150}"/>
              </a:ext>
            </a:extLst>
          </p:cNvPr>
          <p:cNvSpPr txBox="1"/>
          <p:nvPr/>
        </p:nvSpPr>
        <p:spPr>
          <a:xfrm>
            <a:off x="2680570" y="6593527"/>
            <a:ext cx="951143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" dirty="0"/>
              <a:t>Inspired by: Pfeifer, Jennifer (2019): Flux_Pfeifer_2019_FINAL.pdf. </a:t>
            </a:r>
            <a:r>
              <a:rPr lang="en-US" sz="1200" dirty="0" err="1"/>
              <a:t>figshare</a:t>
            </a:r>
            <a:r>
              <a:rPr lang="en-US" sz="1200" dirty="0"/>
              <a:t>. Presentation. https://</a:t>
            </a:r>
            <a:r>
              <a:rPr lang="en-US" sz="1200" dirty="0" err="1"/>
              <a:t>doi.org</a:t>
            </a:r>
            <a:r>
              <a:rPr lang="en-US" sz="1200" dirty="0"/>
              <a:t>/10.6084/m9.figshare.9848657.v2</a:t>
            </a:r>
          </a:p>
        </p:txBody>
      </p:sp>
    </p:spTree>
    <p:extLst>
      <p:ext uri="{BB962C8B-B14F-4D97-AF65-F5344CB8AC3E}">
        <p14:creationId xmlns:p14="http://schemas.microsoft.com/office/powerpoint/2010/main" val="137843534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A64DDA-3417-6643-9AF1-A47C6DE175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Goals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96A353C-9BE3-5F42-8707-CD5CE7FC081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065337"/>
            <a:ext cx="4398818" cy="4351338"/>
          </a:xfrm>
        </p:spPr>
        <p:txBody>
          <a:bodyPr>
            <a:normAutofit/>
          </a:bodyPr>
          <a:lstStyle/>
          <a:p>
            <a:pPr marL="514350" indent="-514350">
              <a:buAutoNum type="arabicPeriod"/>
            </a:pPr>
            <a:r>
              <a:rPr lang="en-US" sz="3200" dirty="0"/>
              <a:t>Core concepts of open science &amp; why you should care</a:t>
            </a:r>
          </a:p>
          <a:p>
            <a:pPr marL="514350" indent="-514350">
              <a:buAutoNum type="arabicPeriod"/>
            </a:pPr>
            <a:r>
              <a:rPr lang="en-US" sz="3200" dirty="0"/>
              <a:t>Open science tools and resources</a:t>
            </a:r>
          </a:p>
          <a:p>
            <a:pPr marL="514350" indent="-514350">
              <a:buAutoNum type="arabicPeriod"/>
            </a:pPr>
            <a:r>
              <a:rPr lang="en-US" sz="3200" dirty="0"/>
              <a:t>Actionable ways to practice open science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B39563B-764C-074E-83A9-87BE4BA1E383}"/>
              </a:ext>
            </a:extLst>
          </p:cNvPr>
          <p:cNvSpPr txBox="1"/>
          <p:nvPr/>
        </p:nvSpPr>
        <p:spPr>
          <a:xfrm>
            <a:off x="6974535" y="718400"/>
            <a:ext cx="533823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* Several slides &amp; slide inspiration from materials shared through open science platforms and workshops, thanks to these scientists!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002D36E-F8E8-5D41-BA4F-C3D45F082323}"/>
              </a:ext>
            </a:extLst>
          </p:cNvPr>
          <p:cNvPicPr>
            <a:picLocks/>
          </p:cNvPicPr>
          <p:nvPr/>
        </p:nvPicPr>
        <p:blipFill>
          <a:blip r:embed="rId3"/>
          <a:stretch>
            <a:fillRect/>
          </a:stretch>
        </p:blipFill>
        <p:spPr>
          <a:xfrm>
            <a:off x="7400646" y="1910375"/>
            <a:ext cx="818460" cy="82296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FC505182-399A-5344-8833-678B7D3EB793}"/>
              </a:ext>
            </a:extLst>
          </p:cNvPr>
          <p:cNvPicPr>
            <a:picLocks/>
          </p:cNvPicPr>
          <p:nvPr/>
        </p:nvPicPr>
        <p:blipFill>
          <a:blip r:embed="rId4"/>
          <a:stretch>
            <a:fillRect/>
          </a:stretch>
        </p:blipFill>
        <p:spPr>
          <a:xfrm>
            <a:off x="10268826" y="3282073"/>
            <a:ext cx="822960" cy="82296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7BC30DFE-371B-1748-B36E-E2D3617FB284}"/>
              </a:ext>
            </a:extLst>
          </p:cNvPr>
          <p:cNvPicPr>
            <a:picLocks/>
          </p:cNvPicPr>
          <p:nvPr/>
        </p:nvPicPr>
        <p:blipFill>
          <a:blip r:embed="rId5"/>
          <a:stretch>
            <a:fillRect/>
          </a:stretch>
        </p:blipFill>
        <p:spPr>
          <a:xfrm>
            <a:off x="7396146" y="3297298"/>
            <a:ext cx="822960" cy="82296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2BAA0404-648B-074E-A312-9D8F739BAA91}"/>
              </a:ext>
            </a:extLst>
          </p:cNvPr>
          <p:cNvPicPr>
            <a:picLocks/>
          </p:cNvPicPr>
          <p:nvPr/>
        </p:nvPicPr>
        <p:blipFill>
          <a:blip r:embed="rId6"/>
          <a:stretch>
            <a:fillRect/>
          </a:stretch>
        </p:blipFill>
        <p:spPr>
          <a:xfrm>
            <a:off x="7373599" y="4690689"/>
            <a:ext cx="822960" cy="82296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27DDC101-3556-5048-B599-9939B5D343BF}"/>
              </a:ext>
            </a:extLst>
          </p:cNvPr>
          <p:cNvPicPr>
            <a:picLocks/>
          </p:cNvPicPr>
          <p:nvPr/>
        </p:nvPicPr>
        <p:blipFill>
          <a:blip r:embed="rId7"/>
          <a:stretch>
            <a:fillRect/>
          </a:stretch>
        </p:blipFill>
        <p:spPr>
          <a:xfrm>
            <a:off x="8832486" y="3286199"/>
            <a:ext cx="822960" cy="82296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8E9EC1D3-0BEA-DA4F-85AC-FAE72BA39440}"/>
              </a:ext>
            </a:extLst>
          </p:cNvPr>
          <p:cNvSpPr txBox="1"/>
          <p:nvPr/>
        </p:nvSpPr>
        <p:spPr>
          <a:xfrm>
            <a:off x="9970339" y="4142060"/>
            <a:ext cx="147967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/>
              <a:t>Amy </a:t>
            </a:r>
            <a:r>
              <a:rPr lang="en-US" sz="1400" dirty="0" err="1"/>
              <a:t>Orben</a:t>
            </a:r>
            <a:endParaRPr lang="en-US" sz="1400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1918E0C-C375-F840-8B48-6125627DD460}"/>
              </a:ext>
            </a:extLst>
          </p:cNvPr>
          <p:cNvSpPr txBox="1"/>
          <p:nvPr/>
        </p:nvSpPr>
        <p:spPr>
          <a:xfrm>
            <a:off x="7173422" y="4140298"/>
            <a:ext cx="124561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/>
              <a:t>Kate Mills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2D06A86D-44DD-5643-8765-DF6C7EE98F67}"/>
              </a:ext>
            </a:extLst>
          </p:cNvPr>
          <p:cNvSpPr txBox="1"/>
          <p:nvPr/>
        </p:nvSpPr>
        <p:spPr>
          <a:xfrm>
            <a:off x="8169324" y="4150987"/>
            <a:ext cx="21082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/>
              <a:t>João </a:t>
            </a:r>
            <a:r>
              <a:rPr lang="en-US" sz="1400" dirty="0" err="1"/>
              <a:t>Guassi</a:t>
            </a:r>
            <a:r>
              <a:rPr lang="en-US" sz="1400" dirty="0"/>
              <a:t> Moreira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80E363C3-14B8-6844-B292-B59BECAC6964}"/>
              </a:ext>
            </a:extLst>
          </p:cNvPr>
          <p:cNvSpPr txBox="1"/>
          <p:nvPr/>
        </p:nvSpPr>
        <p:spPr>
          <a:xfrm>
            <a:off x="6839085" y="5526051"/>
            <a:ext cx="188189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/>
              <a:t>Jenn Pfeifer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942166E0-3B4E-284F-B8E2-36F7F482C299}"/>
              </a:ext>
            </a:extLst>
          </p:cNvPr>
          <p:cNvSpPr txBox="1"/>
          <p:nvPr/>
        </p:nvSpPr>
        <p:spPr>
          <a:xfrm>
            <a:off x="6981376" y="2742470"/>
            <a:ext cx="160740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/>
              <a:t>Chris Chambers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F941D03F-DC25-B54C-8E6B-183864C24C8C}"/>
              </a:ext>
            </a:extLst>
          </p:cNvPr>
          <p:cNvSpPr txBox="1"/>
          <p:nvPr/>
        </p:nvSpPr>
        <p:spPr>
          <a:xfrm>
            <a:off x="10037317" y="2733212"/>
            <a:ext cx="141699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/>
              <a:t>Damien Fair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B4040259-38D0-954B-B340-BB9B7400AC90}"/>
              </a:ext>
            </a:extLst>
          </p:cNvPr>
          <p:cNvSpPr txBox="1"/>
          <p:nvPr/>
        </p:nvSpPr>
        <p:spPr>
          <a:xfrm>
            <a:off x="7694190" y="5996622"/>
            <a:ext cx="178918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/>
              <a:t>Michelle </a:t>
            </a:r>
            <a:r>
              <a:rPr lang="en-US" sz="1400" dirty="0" err="1"/>
              <a:t>Bryne</a:t>
            </a:r>
            <a:endParaRPr lang="en-US" sz="1400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B981DB06-D167-8D44-A668-EA7D7F7C900F}"/>
              </a:ext>
            </a:extLst>
          </p:cNvPr>
          <p:cNvSpPr txBox="1"/>
          <p:nvPr/>
        </p:nvSpPr>
        <p:spPr>
          <a:xfrm>
            <a:off x="8916239" y="5996622"/>
            <a:ext cx="21081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 err="1"/>
              <a:t>Gaylen</a:t>
            </a:r>
            <a:r>
              <a:rPr lang="en-US" sz="1400" dirty="0"/>
              <a:t> </a:t>
            </a:r>
            <a:r>
              <a:rPr lang="en-US" sz="1400" dirty="0" err="1"/>
              <a:t>Fronk</a:t>
            </a:r>
            <a:endParaRPr lang="en-US" sz="1400" dirty="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5C1BEB82-A46F-4243-BDEB-F1EFE0D7E8E2}"/>
              </a:ext>
            </a:extLst>
          </p:cNvPr>
          <p:cNvSpPr txBox="1"/>
          <p:nvPr/>
        </p:nvSpPr>
        <p:spPr>
          <a:xfrm>
            <a:off x="9760958" y="5515938"/>
            <a:ext cx="178918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/>
              <a:t>Kirstie Whitaker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0AEB4343-F03A-D247-9F68-E89BE189F131}"/>
              </a:ext>
            </a:extLst>
          </p:cNvPr>
          <p:cNvSpPr txBox="1"/>
          <p:nvPr/>
        </p:nvSpPr>
        <p:spPr>
          <a:xfrm>
            <a:off x="8370050" y="2740915"/>
            <a:ext cx="178918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 err="1"/>
              <a:t>Meriah</a:t>
            </a:r>
            <a:r>
              <a:rPr lang="en-US" sz="1400" dirty="0"/>
              <a:t> </a:t>
            </a:r>
            <a:r>
              <a:rPr lang="en-US" sz="1400" dirty="0" err="1"/>
              <a:t>DeJoseph</a:t>
            </a:r>
            <a:endParaRPr lang="en-US" sz="1400" dirty="0"/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89BF33D4-C6DC-FF4A-912A-2362E2565CFD}"/>
              </a:ext>
            </a:extLst>
          </p:cNvPr>
          <p:cNvPicPr>
            <a:picLocks/>
          </p:cNvPicPr>
          <p:nvPr/>
        </p:nvPicPr>
        <p:blipFill>
          <a:blip r:embed="rId8"/>
          <a:stretch>
            <a:fillRect/>
          </a:stretch>
        </p:blipFill>
        <p:spPr>
          <a:xfrm>
            <a:off x="8832486" y="1910375"/>
            <a:ext cx="822960" cy="822960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EBDE9515-2FFA-3143-A878-D4E63DC7F3FC}"/>
              </a:ext>
            </a:extLst>
          </p:cNvPr>
          <p:cNvPicPr>
            <a:picLocks/>
          </p:cNvPicPr>
          <p:nvPr/>
        </p:nvPicPr>
        <p:blipFill>
          <a:blip r:embed="rId9"/>
          <a:stretch>
            <a:fillRect/>
          </a:stretch>
        </p:blipFill>
        <p:spPr>
          <a:xfrm>
            <a:off x="10268826" y="1910375"/>
            <a:ext cx="822960" cy="822960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23F59479-FBD4-B946-93B1-389098A7AE51}"/>
              </a:ext>
            </a:extLst>
          </p:cNvPr>
          <p:cNvPicPr>
            <a:picLocks/>
          </p:cNvPicPr>
          <p:nvPr/>
        </p:nvPicPr>
        <p:blipFill>
          <a:blip r:embed="rId10"/>
          <a:stretch>
            <a:fillRect/>
          </a:stretch>
        </p:blipFill>
        <p:spPr>
          <a:xfrm>
            <a:off x="10277524" y="4690689"/>
            <a:ext cx="822960" cy="822960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1616A44D-66E9-744A-85AC-5C84D7A1EF7B}"/>
              </a:ext>
            </a:extLst>
          </p:cNvPr>
          <p:cNvPicPr>
            <a:picLocks/>
          </p:cNvPicPr>
          <p:nvPr/>
        </p:nvPicPr>
        <p:blipFill rotWithShape="1">
          <a:blip r:embed="rId11"/>
          <a:srcRect b="21655"/>
          <a:stretch/>
        </p:blipFill>
        <p:spPr>
          <a:xfrm>
            <a:off x="8856768" y="4701112"/>
            <a:ext cx="822960" cy="822960"/>
          </a:xfrm>
          <a:prstGeom prst="rect">
            <a:avLst/>
          </a:prstGeom>
        </p:spPr>
      </p:pic>
      <p:sp>
        <p:nvSpPr>
          <p:cNvPr id="24" name="TextBox 23">
            <a:extLst>
              <a:ext uri="{FF2B5EF4-FFF2-40B4-BE49-F238E27FC236}">
                <a16:creationId xmlns:a16="http://schemas.microsoft.com/office/drawing/2014/main" id="{0D653D92-35B4-204B-8114-B03B841F38A6}"/>
              </a:ext>
            </a:extLst>
          </p:cNvPr>
          <p:cNvSpPr txBox="1"/>
          <p:nvPr/>
        </p:nvSpPr>
        <p:spPr>
          <a:xfrm>
            <a:off x="8325322" y="5522169"/>
            <a:ext cx="188189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/>
              <a:t>Russ </a:t>
            </a:r>
            <a:r>
              <a:rPr lang="en-US" sz="1400" dirty="0" err="1"/>
              <a:t>Poldrack</a:t>
            </a:r>
            <a:endParaRPr lang="en-US" sz="1400" dirty="0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B889D4E9-4E65-5648-B909-624B5DAA9457}"/>
              </a:ext>
            </a:extLst>
          </p:cNvPr>
          <p:cNvSpPr txBox="1"/>
          <p:nvPr/>
        </p:nvSpPr>
        <p:spPr>
          <a:xfrm>
            <a:off x="2006" y="6570306"/>
            <a:ext cx="1027551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Inspired by: </a:t>
            </a:r>
            <a:r>
              <a:rPr lang="en-US" sz="1200" dirty="0" err="1"/>
              <a:t>DeJoseph</a:t>
            </a:r>
            <a:r>
              <a:rPr lang="en-US" sz="1200" dirty="0"/>
              <a:t>, M. L. (2019, September 21). Slides from departmental open science discussion. Retrieved from </a:t>
            </a:r>
            <a:r>
              <a:rPr lang="en-US" sz="1200" dirty="0" err="1"/>
              <a:t>osf.io</a:t>
            </a:r>
            <a:r>
              <a:rPr lang="en-US" sz="1200" dirty="0"/>
              <a:t>/</a:t>
            </a:r>
            <a:r>
              <a:rPr lang="en-US" sz="1200" dirty="0" err="1"/>
              <a:t>mdfcp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30220287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2EC93F-04E2-1D4D-A435-19D5312F2C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Reproducibility crisis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1127563-C740-4148-96FF-05C104BBC00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8200" y="2223227"/>
            <a:ext cx="10596424" cy="1981201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B5D64BC2-F8EE-4447-8CF2-55D2E4DEC37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69254" y="4298374"/>
            <a:ext cx="10398165" cy="5448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225959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2007-2010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5938</TotalTime>
  <Words>2910</Words>
  <Application>Microsoft Macintosh PowerPoint</Application>
  <PresentationFormat>Widescreen</PresentationFormat>
  <Paragraphs>509</Paragraphs>
  <Slides>61</Slides>
  <Notes>35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61</vt:i4>
      </vt:variant>
    </vt:vector>
  </HeadingPairs>
  <TitlesOfParts>
    <vt:vector size="67" baseType="lpstr">
      <vt:lpstr>Arial</vt:lpstr>
      <vt:lpstr>Calibri</vt:lpstr>
      <vt:lpstr>Consolas</vt:lpstr>
      <vt:lpstr>Gill Sans MT</vt:lpstr>
      <vt:lpstr>Open Sans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Goals</vt:lpstr>
      <vt:lpstr>Reproducibility crisis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FAIR Data Principles</vt:lpstr>
      <vt:lpstr>PowerPoint Presentation</vt:lpstr>
      <vt:lpstr>PowerPoint Presentation</vt:lpstr>
      <vt:lpstr>Psychology professors using OSF</vt:lpstr>
      <vt:lpstr>Cool, so I’m on board with the  ideas behind open science.         … now what?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Scientific pitfalls</vt:lpstr>
      <vt:lpstr>PowerPoint Presentation</vt:lpstr>
      <vt:lpstr>PowerPoint Presentation</vt:lpstr>
      <vt:lpstr>PowerPoint Presentation</vt:lpstr>
      <vt:lpstr>PowerPoint Presentation</vt:lpstr>
      <vt:lpstr>Registered reports</vt:lpstr>
      <vt:lpstr>Registered reports</vt:lpstr>
      <vt:lpstr>Registered reports</vt:lpstr>
      <vt:lpstr>Registered reports</vt:lpstr>
      <vt:lpstr>Registered reports</vt:lpstr>
      <vt:lpstr>PowerPoint Presentation</vt:lpstr>
      <vt:lpstr>Idealized product</vt:lpstr>
      <vt:lpstr>Documentation </vt:lpstr>
      <vt:lpstr>Documentation </vt:lpstr>
      <vt:lpstr>Version control</vt:lpstr>
      <vt:lpstr>Git: basic concepts</vt:lpstr>
      <vt:lpstr>Hosting code &amp; data online</vt:lpstr>
      <vt:lpstr>RMarkdown</vt:lpstr>
      <vt:lpstr>PowerPoint Presentation</vt:lpstr>
      <vt:lpstr>PowerPoint Presentation</vt:lpstr>
      <vt:lpstr>Containers</vt:lpstr>
      <vt:lpstr>PowerPoint Presentation</vt:lpstr>
      <vt:lpstr>PowerPoint Presentation</vt:lpstr>
      <vt:lpstr>PowerPoint Presentation</vt:lpstr>
      <vt:lpstr>Preprints</vt:lpstr>
      <vt:lpstr>Sharing (all) research outputs in a  citable, shareable, discoverable manner</vt:lpstr>
      <vt:lpstr>Sharing (all) research outputs in a  citable, shareable, discoverable manner</vt:lpstr>
      <vt:lpstr>Sharing (all) research outputs in a  citable, shareable, discoverable manner</vt:lpstr>
      <vt:lpstr>PowerPoint Presentation</vt:lpstr>
      <vt:lpstr>PowerPoint Presentation</vt:lpstr>
      <vt:lpstr>Don’t be afraid of academic Twitter!</vt:lpstr>
      <vt:lpstr>Next steps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DeCross, Stephanie</dc:creator>
  <cp:lastModifiedBy>DeCross, Stephanie</cp:lastModifiedBy>
  <cp:revision>77</cp:revision>
  <dcterms:created xsi:type="dcterms:W3CDTF">2019-11-14T01:34:57Z</dcterms:created>
  <dcterms:modified xsi:type="dcterms:W3CDTF">2019-11-21T23:50:38Z</dcterms:modified>
</cp:coreProperties>
</file>