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59" r:id="rId6"/>
    <p:sldId id="261" r:id="rId7"/>
    <p:sldId id="263" r:id="rId8"/>
    <p:sldId id="262" r:id="rId9"/>
  </p:sldIdLst>
  <p:sldSz cx="12192000" cy="6858000"/>
  <p:notesSz cx="6858000" cy="9144000"/>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id-ID"/>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id-ID"/>
          </a:p>
        </p:txBody>
      </p:sp>
      <p:sp>
        <p:nvSpPr>
          <p:cNvPr id="4" name="Date Placeholder 3"/>
          <p:cNvSpPr>
            <a:spLocks noGrp="1"/>
          </p:cNvSpPr>
          <p:nvPr>
            <p:ph type="dt" sz="half" idx="10"/>
          </p:nvPr>
        </p:nvSpPr>
        <p:spPr/>
        <p:txBody>
          <a:bodyPr/>
          <a:lstStyle/>
          <a:p>
            <a:fld id="{A7B28083-AD9C-427A-AE23-896B32C477AA}" type="datetimeFigureOut">
              <a:rPr lang="id-ID" smtClean="0"/>
              <a:t>07/11/2019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4208768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7B28083-AD9C-427A-AE23-896B32C477AA}" type="datetimeFigureOut">
              <a:rPr lang="id-ID" smtClean="0"/>
              <a:t>07/11/2019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6763802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id-ID"/>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7B28083-AD9C-427A-AE23-896B32C477AA}" type="datetimeFigureOut">
              <a:rPr lang="id-ID" smtClean="0"/>
              <a:t>07/11/2019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20801007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10"/>
          </p:nvPr>
        </p:nvSpPr>
        <p:spPr/>
        <p:txBody>
          <a:bodyPr/>
          <a:lstStyle/>
          <a:p>
            <a:fld id="{A7B28083-AD9C-427A-AE23-896B32C477AA}" type="datetimeFigureOut">
              <a:rPr lang="id-ID" smtClean="0"/>
              <a:t>07/11/2019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2398037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id-ID"/>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7B28083-AD9C-427A-AE23-896B32C477AA}" type="datetimeFigureOut">
              <a:rPr lang="id-ID" smtClean="0"/>
              <a:t>07/11/2019</a:t>
            </a:fld>
            <a:endParaRPr lang="id-ID"/>
          </a:p>
        </p:txBody>
      </p:sp>
      <p:sp>
        <p:nvSpPr>
          <p:cNvPr id="5" name="Footer Placeholder 4"/>
          <p:cNvSpPr>
            <a:spLocks noGrp="1"/>
          </p:cNvSpPr>
          <p:nvPr>
            <p:ph type="ftr" sz="quarter" idx="11"/>
          </p:nvPr>
        </p:nvSpPr>
        <p:spPr/>
        <p:txBody>
          <a:bodyPr/>
          <a:lstStyle/>
          <a:p>
            <a:endParaRPr lang="id-ID"/>
          </a:p>
        </p:txBody>
      </p:sp>
      <p:sp>
        <p:nvSpPr>
          <p:cNvPr id="6" name="Slide Number Placeholder 5"/>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2410053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Date Placeholder 4"/>
          <p:cNvSpPr>
            <a:spLocks noGrp="1"/>
          </p:cNvSpPr>
          <p:nvPr>
            <p:ph type="dt" sz="half" idx="10"/>
          </p:nvPr>
        </p:nvSpPr>
        <p:spPr/>
        <p:txBody>
          <a:bodyPr/>
          <a:lstStyle/>
          <a:p>
            <a:fld id="{A7B28083-AD9C-427A-AE23-896B32C477AA}" type="datetimeFigureOut">
              <a:rPr lang="id-ID" smtClean="0"/>
              <a:t>07/11/2019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3703363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id-ID"/>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7" name="Date Placeholder 6"/>
          <p:cNvSpPr>
            <a:spLocks noGrp="1"/>
          </p:cNvSpPr>
          <p:nvPr>
            <p:ph type="dt" sz="half" idx="10"/>
          </p:nvPr>
        </p:nvSpPr>
        <p:spPr/>
        <p:txBody>
          <a:bodyPr/>
          <a:lstStyle/>
          <a:p>
            <a:fld id="{A7B28083-AD9C-427A-AE23-896B32C477AA}" type="datetimeFigureOut">
              <a:rPr lang="id-ID" smtClean="0"/>
              <a:t>07/11/2019</a:t>
            </a:fld>
            <a:endParaRPr lang="id-ID"/>
          </a:p>
        </p:txBody>
      </p:sp>
      <p:sp>
        <p:nvSpPr>
          <p:cNvPr id="8" name="Footer Placeholder 7"/>
          <p:cNvSpPr>
            <a:spLocks noGrp="1"/>
          </p:cNvSpPr>
          <p:nvPr>
            <p:ph type="ftr" sz="quarter" idx="11"/>
          </p:nvPr>
        </p:nvSpPr>
        <p:spPr/>
        <p:txBody>
          <a:bodyPr/>
          <a:lstStyle/>
          <a:p>
            <a:endParaRPr lang="id-ID"/>
          </a:p>
        </p:txBody>
      </p:sp>
      <p:sp>
        <p:nvSpPr>
          <p:cNvPr id="9" name="Slide Number Placeholder 8"/>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4123916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id-ID"/>
          </a:p>
        </p:txBody>
      </p:sp>
      <p:sp>
        <p:nvSpPr>
          <p:cNvPr id="3" name="Date Placeholder 2"/>
          <p:cNvSpPr>
            <a:spLocks noGrp="1"/>
          </p:cNvSpPr>
          <p:nvPr>
            <p:ph type="dt" sz="half" idx="10"/>
          </p:nvPr>
        </p:nvSpPr>
        <p:spPr/>
        <p:txBody>
          <a:bodyPr/>
          <a:lstStyle/>
          <a:p>
            <a:fld id="{A7B28083-AD9C-427A-AE23-896B32C477AA}" type="datetimeFigureOut">
              <a:rPr lang="id-ID" smtClean="0"/>
              <a:t>07/11/2019</a:t>
            </a:fld>
            <a:endParaRPr lang="id-ID"/>
          </a:p>
        </p:txBody>
      </p:sp>
      <p:sp>
        <p:nvSpPr>
          <p:cNvPr id="4" name="Footer Placeholder 3"/>
          <p:cNvSpPr>
            <a:spLocks noGrp="1"/>
          </p:cNvSpPr>
          <p:nvPr>
            <p:ph type="ftr" sz="quarter" idx="11"/>
          </p:nvPr>
        </p:nvSpPr>
        <p:spPr/>
        <p:txBody>
          <a:bodyPr/>
          <a:lstStyle/>
          <a:p>
            <a:endParaRPr lang="id-ID"/>
          </a:p>
        </p:txBody>
      </p:sp>
      <p:sp>
        <p:nvSpPr>
          <p:cNvPr id="5" name="Slide Number Placeholder 4"/>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23909937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B28083-AD9C-427A-AE23-896B32C477AA}" type="datetimeFigureOut">
              <a:rPr lang="id-ID" smtClean="0"/>
              <a:t>07/11/2019</a:t>
            </a:fld>
            <a:endParaRPr lang="id-ID"/>
          </a:p>
        </p:txBody>
      </p:sp>
      <p:sp>
        <p:nvSpPr>
          <p:cNvPr id="3" name="Footer Placeholder 2"/>
          <p:cNvSpPr>
            <a:spLocks noGrp="1"/>
          </p:cNvSpPr>
          <p:nvPr>
            <p:ph type="ftr" sz="quarter" idx="11"/>
          </p:nvPr>
        </p:nvSpPr>
        <p:spPr/>
        <p:txBody>
          <a:bodyPr/>
          <a:lstStyle/>
          <a:p>
            <a:endParaRPr lang="id-ID"/>
          </a:p>
        </p:txBody>
      </p:sp>
      <p:sp>
        <p:nvSpPr>
          <p:cNvPr id="4" name="Slide Number Placeholder 3"/>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2586127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B28083-AD9C-427A-AE23-896B32C477AA}" type="datetimeFigureOut">
              <a:rPr lang="id-ID" smtClean="0"/>
              <a:t>07/11/2019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33437218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id-ID"/>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d-ID"/>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7B28083-AD9C-427A-AE23-896B32C477AA}" type="datetimeFigureOut">
              <a:rPr lang="id-ID" smtClean="0"/>
              <a:t>07/11/2019</a:t>
            </a:fld>
            <a:endParaRPr lang="id-ID"/>
          </a:p>
        </p:txBody>
      </p:sp>
      <p:sp>
        <p:nvSpPr>
          <p:cNvPr id="6" name="Footer Placeholder 5"/>
          <p:cNvSpPr>
            <a:spLocks noGrp="1"/>
          </p:cNvSpPr>
          <p:nvPr>
            <p:ph type="ftr" sz="quarter" idx="11"/>
          </p:nvPr>
        </p:nvSpPr>
        <p:spPr/>
        <p:txBody>
          <a:bodyPr/>
          <a:lstStyle/>
          <a:p>
            <a:endParaRPr lang="id-ID"/>
          </a:p>
        </p:txBody>
      </p:sp>
      <p:sp>
        <p:nvSpPr>
          <p:cNvPr id="7" name="Slide Number Placeholder 6"/>
          <p:cNvSpPr>
            <a:spLocks noGrp="1"/>
          </p:cNvSpPr>
          <p:nvPr>
            <p:ph type="sldNum" sz="quarter" idx="12"/>
          </p:nvPr>
        </p:nvSpPr>
        <p:spPr/>
        <p:txBody>
          <a:bodyPr/>
          <a:lstStyle/>
          <a:p>
            <a:fld id="{B69386A9-F238-46B6-B94A-B3A9A3EDF6BC}" type="slidenum">
              <a:rPr lang="id-ID" smtClean="0"/>
              <a:t>‹#›</a:t>
            </a:fld>
            <a:endParaRPr lang="id-ID"/>
          </a:p>
        </p:txBody>
      </p:sp>
    </p:spTree>
    <p:extLst>
      <p:ext uri="{BB962C8B-B14F-4D97-AF65-F5344CB8AC3E}">
        <p14:creationId xmlns:p14="http://schemas.microsoft.com/office/powerpoint/2010/main" val="306611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id-ID"/>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id-ID"/>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7B28083-AD9C-427A-AE23-896B32C477AA}" type="datetimeFigureOut">
              <a:rPr lang="id-ID" smtClean="0"/>
              <a:t>07/11/2019</a:t>
            </a:fld>
            <a:endParaRPr lang="id-ID"/>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d-ID"/>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9386A9-F238-46B6-B94A-B3A9A3EDF6BC}" type="slidenum">
              <a:rPr lang="id-ID" smtClean="0"/>
              <a:t>‹#›</a:t>
            </a:fld>
            <a:endParaRPr lang="id-ID"/>
          </a:p>
        </p:txBody>
      </p:sp>
    </p:spTree>
    <p:extLst>
      <p:ext uri="{BB962C8B-B14F-4D97-AF65-F5344CB8AC3E}">
        <p14:creationId xmlns:p14="http://schemas.microsoft.com/office/powerpoint/2010/main" val="35438607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111.vsdx"/><Relationship Id="rId2" Type="http://schemas.openxmlformats.org/officeDocument/2006/relationships/slideLayout" Target="../slideLayouts/slideLayout8.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id-ID" b="1"/>
              <a:t>Product Design : </a:t>
            </a:r>
            <a:r>
              <a:rPr lang="en-US" b="1"/>
              <a:t>Minimize Negative Sustainability Impacts </a:t>
            </a:r>
            <a:r>
              <a:rPr lang="en-US" b="1" smtClean="0"/>
              <a:t>?</a:t>
            </a:r>
            <a:endParaRPr lang="id-ID"/>
          </a:p>
        </p:txBody>
      </p:sp>
      <p:sp>
        <p:nvSpPr>
          <p:cNvPr id="3" name="Subtitle 2"/>
          <p:cNvSpPr>
            <a:spLocks noGrp="1"/>
          </p:cNvSpPr>
          <p:nvPr>
            <p:ph type="subTitle" idx="1"/>
          </p:nvPr>
        </p:nvSpPr>
        <p:spPr>
          <a:xfrm>
            <a:off x="1068945" y="3509963"/>
            <a:ext cx="10328857" cy="1655762"/>
          </a:xfrm>
        </p:spPr>
        <p:txBody>
          <a:bodyPr>
            <a:normAutofit fontScale="77500" lnSpcReduction="20000"/>
          </a:bodyPr>
          <a:lstStyle/>
          <a:p>
            <a:r>
              <a:rPr lang="en-US" b="1"/>
              <a:t>Ribangun </a:t>
            </a:r>
            <a:r>
              <a:rPr lang="en-US" b="1" err="1"/>
              <a:t>Bamban</a:t>
            </a:r>
            <a:r>
              <a:rPr lang="en-US" b="1"/>
              <a:t> Jakaria</a:t>
            </a:r>
            <a:r>
              <a:rPr lang="en-US" b="1" baseline="30000"/>
              <a:t>1</a:t>
            </a:r>
            <a:r>
              <a:rPr lang="en-US" b="1"/>
              <a:t>, </a:t>
            </a:r>
            <a:r>
              <a:rPr lang="en-US" b="1" err="1"/>
              <a:t>Heri</a:t>
            </a:r>
            <a:r>
              <a:rPr lang="en-US" b="1"/>
              <a:t> Widodo</a:t>
            </a:r>
            <a:r>
              <a:rPr lang="en-US" b="1" baseline="30000"/>
              <a:t>2</a:t>
            </a:r>
            <a:r>
              <a:rPr lang="en-US" b="1" smtClean="0"/>
              <a:t>, </a:t>
            </a:r>
            <a:r>
              <a:rPr lang="en-US" b="1"/>
              <a:t>N </a:t>
            </a:r>
            <a:r>
              <a:rPr lang="en-US" b="1" smtClean="0"/>
              <a:t>Haizal</a:t>
            </a:r>
            <a:r>
              <a:rPr lang="en-US" b="1" baseline="30000" smtClean="0"/>
              <a:t>3</a:t>
            </a:r>
            <a:r>
              <a:rPr lang="en-US" b="1" smtClean="0"/>
              <a:t>,</a:t>
            </a:r>
            <a:r>
              <a:rPr lang="id-ID" b="1" smtClean="0"/>
              <a:t> </a:t>
            </a:r>
            <a:r>
              <a:rPr lang="en-US" b="1" smtClean="0"/>
              <a:t>M B </a:t>
            </a:r>
            <a:r>
              <a:rPr lang="en-US" b="1"/>
              <a:t>Ibrahim</a:t>
            </a:r>
            <a:r>
              <a:rPr lang="en-US" b="1" baseline="30000"/>
              <a:t>3</a:t>
            </a:r>
            <a:endParaRPr lang="id-ID" b="1"/>
          </a:p>
          <a:p>
            <a:r>
              <a:rPr lang="en-US" sz="2000" baseline="30000" smtClean="0"/>
              <a:t>1</a:t>
            </a:r>
            <a:r>
              <a:rPr lang="en-US" sz="2000" smtClean="0"/>
              <a:t>Program </a:t>
            </a:r>
            <a:r>
              <a:rPr lang="en-US" sz="2000"/>
              <a:t>Studi Teknik Industri Fakultas Sains dan Teknologi Universitas Muhammadiyah Sidoarjo</a:t>
            </a:r>
            <a:r>
              <a:rPr lang="id-ID" sz="2000"/>
              <a:t>, </a:t>
            </a:r>
            <a:r>
              <a:rPr lang="en-US" sz="2000"/>
              <a:t>Sidoarjo</a:t>
            </a:r>
            <a:r>
              <a:rPr lang="id-ID" sz="2000"/>
              <a:t>, </a:t>
            </a:r>
            <a:r>
              <a:rPr lang="en-US" sz="2000" smtClean="0"/>
              <a:t>Indonesia</a:t>
            </a:r>
            <a:endParaRPr lang="id-ID" sz="2200" baseline="30000" smtClean="0"/>
          </a:p>
          <a:p>
            <a:r>
              <a:rPr lang="en-US" sz="2200" baseline="30000" smtClean="0"/>
              <a:t>2</a:t>
            </a:r>
            <a:r>
              <a:rPr lang="en-US" sz="2200" smtClean="0"/>
              <a:t>Program </a:t>
            </a:r>
            <a:r>
              <a:rPr lang="en-US" sz="2200" err="1"/>
              <a:t>Studi</a:t>
            </a:r>
            <a:r>
              <a:rPr lang="en-US" sz="2200"/>
              <a:t> </a:t>
            </a:r>
            <a:r>
              <a:rPr lang="en-US" sz="2200" err="1"/>
              <a:t>Akuntansi</a:t>
            </a:r>
            <a:r>
              <a:rPr lang="en-US" sz="2200"/>
              <a:t> </a:t>
            </a:r>
            <a:r>
              <a:rPr lang="en-US" sz="2200" err="1"/>
              <a:t>Fakultas</a:t>
            </a:r>
            <a:r>
              <a:rPr lang="en-US" sz="2200"/>
              <a:t> </a:t>
            </a:r>
            <a:r>
              <a:rPr lang="en-US" sz="2200" err="1"/>
              <a:t>Bisnis</a:t>
            </a:r>
            <a:r>
              <a:rPr lang="en-US" sz="2200"/>
              <a:t>, </a:t>
            </a:r>
            <a:r>
              <a:rPr lang="en-US" sz="2200" err="1"/>
              <a:t>Hukum</a:t>
            </a:r>
            <a:r>
              <a:rPr lang="en-US" sz="2200"/>
              <a:t>, </a:t>
            </a:r>
            <a:r>
              <a:rPr lang="en-US" sz="2200" err="1"/>
              <a:t>Ilmu</a:t>
            </a:r>
            <a:r>
              <a:rPr lang="en-US" sz="2200"/>
              <a:t> </a:t>
            </a:r>
            <a:r>
              <a:rPr lang="en-US" sz="2200" err="1"/>
              <a:t>Politik</a:t>
            </a:r>
            <a:r>
              <a:rPr lang="en-US" sz="2200"/>
              <a:t> </a:t>
            </a:r>
            <a:r>
              <a:rPr lang="en-US" sz="2200" err="1"/>
              <a:t>dan</a:t>
            </a:r>
            <a:r>
              <a:rPr lang="en-US" sz="2200"/>
              <a:t> </a:t>
            </a:r>
            <a:r>
              <a:rPr lang="en-US" sz="2200" err="1"/>
              <a:t>Sosial</a:t>
            </a:r>
            <a:r>
              <a:rPr lang="en-US" sz="2200"/>
              <a:t> </a:t>
            </a:r>
            <a:r>
              <a:rPr lang="en-US" sz="2200" err="1"/>
              <a:t>Universitas</a:t>
            </a:r>
            <a:r>
              <a:rPr lang="en-US" sz="2200"/>
              <a:t> </a:t>
            </a:r>
            <a:r>
              <a:rPr lang="en-US" sz="2200" err="1"/>
              <a:t>Muhammadiyah</a:t>
            </a:r>
            <a:r>
              <a:rPr lang="en-US" sz="2200"/>
              <a:t> </a:t>
            </a:r>
            <a:r>
              <a:rPr lang="en-US" sz="2200" err="1"/>
              <a:t>Sidoarjo</a:t>
            </a:r>
            <a:r>
              <a:rPr lang="en-US" sz="2200"/>
              <a:t>, </a:t>
            </a:r>
            <a:r>
              <a:rPr lang="en-US" sz="2200" smtClean="0"/>
              <a:t>Indonesia</a:t>
            </a:r>
            <a:endParaRPr lang="id-ID" sz="2200"/>
          </a:p>
          <a:p>
            <a:r>
              <a:rPr lang="en-US" sz="2200" baseline="30000" smtClean="0"/>
              <a:t>3</a:t>
            </a:r>
            <a:r>
              <a:rPr lang="en-US" sz="2200" smtClean="0"/>
              <a:t>Fakulti </a:t>
            </a:r>
            <a:r>
              <a:rPr lang="en-US" sz="2200" err="1"/>
              <a:t>Reka</a:t>
            </a:r>
            <a:r>
              <a:rPr lang="en-US" sz="2200"/>
              <a:t> </a:t>
            </a:r>
            <a:r>
              <a:rPr lang="en-US" sz="2200" err="1"/>
              <a:t>Bentuk</a:t>
            </a:r>
            <a:r>
              <a:rPr lang="en-US" sz="2200"/>
              <a:t> </a:t>
            </a:r>
            <a:r>
              <a:rPr lang="en-US" sz="2200" err="1"/>
              <a:t>Inovatif</a:t>
            </a:r>
            <a:r>
              <a:rPr lang="en-US" sz="2200"/>
              <a:t> </a:t>
            </a:r>
            <a:r>
              <a:rPr lang="en-US" sz="2200" err="1"/>
              <a:t>dan</a:t>
            </a:r>
            <a:r>
              <a:rPr lang="en-US" sz="2200"/>
              <a:t> </a:t>
            </a:r>
            <a:r>
              <a:rPr lang="en-US" sz="2200" err="1"/>
              <a:t>Teknologi</a:t>
            </a:r>
            <a:r>
              <a:rPr lang="en-US" sz="2200"/>
              <a:t> </a:t>
            </a:r>
            <a:r>
              <a:rPr lang="en-US" sz="2200" err="1"/>
              <a:t>Universitas</a:t>
            </a:r>
            <a:r>
              <a:rPr lang="en-US" sz="2200"/>
              <a:t> Sultan </a:t>
            </a:r>
            <a:r>
              <a:rPr lang="en-US" sz="2200" err="1"/>
              <a:t>Zainal</a:t>
            </a:r>
            <a:r>
              <a:rPr lang="en-US" sz="2200"/>
              <a:t> </a:t>
            </a:r>
            <a:r>
              <a:rPr lang="en-US" sz="2200" err="1"/>
              <a:t>Abidin</a:t>
            </a:r>
            <a:r>
              <a:rPr lang="en-US" sz="2200"/>
              <a:t> Malaysia.</a:t>
            </a:r>
            <a:endParaRPr lang="id-ID" sz="2200"/>
          </a:p>
        </p:txBody>
      </p:sp>
    </p:spTree>
    <p:extLst>
      <p:ext uri="{BB962C8B-B14F-4D97-AF65-F5344CB8AC3E}">
        <p14:creationId xmlns:p14="http://schemas.microsoft.com/office/powerpoint/2010/main" val="39566016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b="1">
                <a:latin typeface="Aharoni" panose="02010803020104030203" pitchFamily="2" charset="-79"/>
                <a:cs typeface="Aharoni" panose="02010803020104030203" pitchFamily="2" charset="-79"/>
              </a:rPr>
              <a:t>I</a:t>
            </a:r>
            <a:r>
              <a:rPr lang="id-ID" b="1" smtClean="0">
                <a:latin typeface="Aharoni" panose="02010803020104030203" pitchFamily="2" charset="-79"/>
                <a:cs typeface="Aharoni" panose="02010803020104030203" pitchFamily="2" charset="-79"/>
              </a:rPr>
              <a:t>ntraduction</a:t>
            </a:r>
            <a:endParaRPr lang="id-ID" b="1">
              <a:latin typeface="Aharoni" panose="02010803020104030203" pitchFamily="2" charset="-79"/>
              <a:cs typeface="Aharoni" panose="02010803020104030203" pitchFamily="2" charset="-79"/>
            </a:endParaRPr>
          </a:p>
        </p:txBody>
      </p:sp>
      <p:sp>
        <p:nvSpPr>
          <p:cNvPr id="3" name="Content Placeholder 2"/>
          <p:cNvSpPr>
            <a:spLocks noGrp="1"/>
          </p:cNvSpPr>
          <p:nvPr>
            <p:ph idx="1"/>
          </p:nvPr>
        </p:nvSpPr>
        <p:spPr>
          <a:xfrm>
            <a:off x="5183188" y="987425"/>
            <a:ext cx="4012327" cy="4873625"/>
          </a:xfrm>
        </p:spPr>
        <p:txBody>
          <a:bodyPr/>
          <a:lstStyle/>
          <a:p>
            <a:pPr marL="0" indent="0">
              <a:buNone/>
            </a:pPr>
            <a:endParaRPr lang="id-ID"/>
          </a:p>
        </p:txBody>
      </p:sp>
      <p:sp>
        <p:nvSpPr>
          <p:cNvPr id="5" name="Text Placeholder 4"/>
          <p:cNvSpPr>
            <a:spLocks noGrp="1"/>
          </p:cNvSpPr>
          <p:nvPr>
            <p:ph type="body" sz="half" idx="2"/>
          </p:nvPr>
        </p:nvSpPr>
        <p:spPr/>
        <p:txBody>
          <a:bodyPr>
            <a:normAutofit/>
          </a:bodyPr>
          <a:lstStyle/>
          <a:p>
            <a:r>
              <a:rPr lang="id-ID" sz="2400" smtClean="0"/>
              <a:t>T</a:t>
            </a:r>
            <a:r>
              <a:rPr lang="en-US" sz="2400" smtClean="0"/>
              <a:t>he number of products that are not environmentally</a:t>
            </a:r>
            <a:r>
              <a:rPr lang="id-ID" sz="2400" smtClean="0"/>
              <a:t> </a:t>
            </a:r>
            <a:r>
              <a:rPr lang="en-US" sz="2400" smtClean="0"/>
              <a:t>friendly is necessary to</a:t>
            </a:r>
            <a:r>
              <a:rPr lang="id-ID" sz="2400" smtClean="0"/>
              <a:t> </a:t>
            </a:r>
            <a:r>
              <a:rPr lang="en-US" sz="2400" smtClean="0"/>
              <a:t>minimize the negative impact</a:t>
            </a:r>
            <a:r>
              <a:rPr lang="id-ID" sz="2400" smtClean="0"/>
              <a:t> </a:t>
            </a:r>
            <a:r>
              <a:rPr lang="en-US" sz="2400" smtClean="0"/>
              <a:t>of sustainability in designing</a:t>
            </a:r>
            <a:r>
              <a:rPr lang="id-ID" sz="2400" smtClean="0"/>
              <a:t> </a:t>
            </a:r>
            <a:r>
              <a:rPr lang="en-US" sz="2400" smtClean="0"/>
              <a:t>products that require a recovery phase</a:t>
            </a:r>
            <a:endParaRPr lang="id-ID" sz="2400" smtClean="0"/>
          </a:p>
        </p:txBody>
      </p:sp>
      <p:pic>
        <p:nvPicPr>
          <p:cNvPr id="4" name="Picture 3"/>
          <p:cNvPicPr>
            <a:picLocks noChangeAspect="1"/>
          </p:cNvPicPr>
          <p:nvPr/>
        </p:nvPicPr>
        <p:blipFill>
          <a:blip r:embed="rId2"/>
          <a:stretch>
            <a:fillRect/>
          </a:stretch>
        </p:blipFill>
        <p:spPr>
          <a:xfrm>
            <a:off x="5076938" y="979487"/>
            <a:ext cx="4411204" cy="4881563"/>
          </a:xfrm>
          <a:prstGeom prst="rect">
            <a:avLst/>
          </a:prstGeom>
        </p:spPr>
      </p:pic>
    </p:spTree>
    <p:extLst>
      <p:ext uri="{BB962C8B-B14F-4D97-AF65-F5344CB8AC3E}">
        <p14:creationId xmlns:p14="http://schemas.microsoft.com/office/powerpoint/2010/main" val="40855818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latin typeface="Aharoni" panose="02010803020104030203" pitchFamily="2" charset="-79"/>
                <a:cs typeface="Aharoni" panose="02010803020104030203" pitchFamily="2" charset="-79"/>
              </a:rPr>
              <a:t>The study aims</a:t>
            </a:r>
            <a:endParaRPr lang="id-ID" b="1">
              <a:latin typeface="Aharoni" panose="02010803020104030203" pitchFamily="2" charset="-79"/>
              <a:cs typeface="Aharoni" panose="02010803020104030203" pitchFamily="2" charset="-79"/>
            </a:endParaRPr>
          </a:p>
        </p:txBody>
      </p:sp>
      <p:pic>
        <p:nvPicPr>
          <p:cNvPr id="5" name="Content Placeholder 4"/>
          <p:cNvPicPr>
            <a:picLocks noGrp="1" noChangeAspect="1"/>
          </p:cNvPicPr>
          <p:nvPr>
            <p:ph idx="1"/>
          </p:nvPr>
        </p:nvPicPr>
        <p:blipFill>
          <a:blip r:embed="rId2"/>
          <a:stretch>
            <a:fillRect/>
          </a:stretch>
        </p:blipFill>
        <p:spPr>
          <a:xfrm>
            <a:off x="5183188" y="1109662"/>
            <a:ext cx="6172200" cy="4629150"/>
          </a:xfrm>
          <a:prstGeom prst="rect">
            <a:avLst/>
          </a:prstGeom>
        </p:spPr>
      </p:pic>
      <p:sp>
        <p:nvSpPr>
          <p:cNvPr id="4" name="Text Placeholder 3"/>
          <p:cNvSpPr>
            <a:spLocks noGrp="1"/>
          </p:cNvSpPr>
          <p:nvPr>
            <p:ph type="body" sz="half" idx="2"/>
          </p:nvPr>
        </p:nvSpPr>
        <p:spPr/>
        <p:txBody>
          <a:bodyPr>
            <a:normAutofit/>
          </a:bodyPr>
          <a:lstStyle/>
          <a:p>
            <a:r>
              <a:rPr lang="en-US" sz="2400"/>
              <a:t>The study aims to determine effect of sustainable product design in minimizing the negative impacts caused by attitudes and behaviors which environment influenced</a:t>
            </a:r>
            <a:endParaRPr lang="id-ID" sz="2400"/>
          </a:p>
        </p:txBody>
      </p:sp>
    </p:spTree>
    <p:extLst>
      <p:ext uri="{BB962C8B-B14F-4D97-AF65-F5344CB8AC3E}">
        <p14:creationId xmlns:p14="http://schemas.microsoft.com/office/powerpoint/2010/main" val="41042896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id-ID" sz="2800" b="1" smtClean="0">
                <a:latin typeface="Aharoni" panose="02010803020104030203" pitchFamily="2" charset="-79"/>
                <a:cs typeface="Aharoni" panose="02010803020104030203" pitchFamily="2" charset="-79"/>
              </a:rPr>
              <a:t>Conceptual framework and hypothesis</a:t>
            </a:r>
            <a:endParaRPr lang="id-ID" sz="2800" b="1">
              <a:latin typeface="Aharoni" panose="02010803020104030203" pitchFamily="2" charset="-79"/>
              <a:cs typeface="Aharoni" panose="02010803020104030203" pitchFamily="2" charset="-79"/>
            </a:endParaRPr>
          </a:p>
        </p:txBody>
      </p:sp>
      <p:sp>
        <p:nvSpPr>
          <p:cNvPr id="4" name="Text Placeholder 3"/>
          <p:cNvSpPr>
            <a:spLocks noGrp="1"/>
          </p:cNvSpPr>
          <p:nvPr>
            <p:ph type="body" sz="half" idx="2"/>
          </p:nvPr>
        </p:nvSpPr>
        <p:spPr/>
        <p:txBody>
          <a:bodyPr/>
          <a:lstStyle/>
          <a:p>
            <a:pPr marL="342900" indent="-342900">
              <a:buFont typeface="+mj-lt"/>
              <a:buAutoNum type="arabicPeriod"/>
            </a:pPr>
            <a:r>
              <a:rPr lang="en-US" b="1" smtClean="0"/>
              <a:t>Sustainable </a:t>
            </a:r>
            <a:r>
              <a:rPr lang="en-US" b="1"/>
              <a:t>product design</a:t>
            </a:r>
            <a:endParaRPr lang="id-ID" b="1"/>
          </a:p>
          <a:p>
            <a:r>
              <a:rPr lang="en-US" smtClean="0"/>
              <a:t>While Sustainable product design is a product design that produces products that can minimize their impact on the environment, so in the product design must pay attention to 4 indicators namely raw material selection, manufacturing, reuse, recycle</a:t>
            </a:r>
            <a:endParaRPr lang="id-ID" smtClean="0"/>
          </a:p>
          <a:p>
            <a:pPr marL="342900" indent="-342900">
              <a:buFont typeface="+mj-lt"/>
              <a:buAutoNum type="arabicPeriod" startAt="2"/>
            </a:pPr>
            <a:r>
              <a:rPr lang="en-US" b="1" smtClean="0"/>
              <a:t>Negative </a:t>
            </a:r>
            <a:r>
              <a:rPr lang="en-US" b="1"/>
              <a:t>Sustainability </a:t>
            </a:r>
            <a:r>
              <a:rPr lang="en-US" b="1" smtClean="0"/>
              <a:t>Impacts</a:t>
            </a:r>
            <a:endParaRPr lang="id-ID" b="1" smtClean="0"/>
          </a:p>
          <a:p>
            <a:r>
              <a:rPr lang="en-US" smtClean="0"/>
              <a:t>Sustainability is the integrated environment, economy and social in one domain, the environment can be influenced by attitudes and habits (culture) </a:t>
            </a:r>
            <a:endParaRPr lang="id-ID"/>
          </a:p>
        </p:txBody>
      </p:sp>
      <p:sp>
        <p:nvSpPr>
          <p:cNvPr id="6" name="Rectangle 3"/>
          <p:cNvSpPr>
            <a:spLocks noChangeArrowheads="1"/>
          </p:cNvSpPr>
          <p:nvPr/>
        </p:nvSpPr>
        <p:spPr bwMode="auto">
          <a:xfrm>
            <a:off x="4945487" y="1918952"/>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d-ID"/>
          </a:p>
        </p:txBody>
      </p:sp>
      <p:graphicFrame>
        <p:nvGraphicFramePr>
          <p:cNvPr id="7" name="Object 6"/>
          <p:cNvGraphicFramePr>
            <a:graphicFrameLocks noChangeAspect="1"/>
          </p:cNvGraphicFramePr>
          <p:nvPr>
            <p:extLst>
              <p:ext uri="{D42A27DB-BD31-4B8C-83A1-F6EECF244321}">
                <p14:modId xmlns:p14="http://schemas.microsoft.com/office/powerpoint/2010/main" val="1303218971"/>
              </p:ext>
            </p:extLst>
          </p:nvPr>
        </p:nvGraphicFramePr>
        <p:xfrm>
          <a:off x="4945487" y="2057400"/>
          <a:ext cx="6864440" cy="3388244"/>
        </p:xfrm>
        <a:graphic>
          <a:graphicData uri="http://schemas.openxmlformats.org/presentationml/2006/ole">
            <mc:AlternateContent xmlns:mc="http://schemas.openxmlformats.org/markup-compatibility/2006">
              <mc:Choice xmlns:v="urn:schemas-microsoft-com:vml" Requires="v">
                <p:oleObj spid="_x0000_s1038" r:id="rId3" imgW="7343741" imgH="2257455" progId="Visio.Drawing.15">
                  <p:embed/>
                </p:oleObj>
              </mc:Choice>
              <mc:Fallback>
                <p:oleObj r:id="rId3" imgW="7343741" imgH="2257455" progId="Visio.Drawing.15">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5487" y="2057400"/>
                        <a:ext cx="6864440" cy="3388244"/>
                      </a:xfrm>
                      <a:prstGeom prst="rect">
                        <a:avLst/>
                      </a:prstGeom>
                      <a:noFill/>
                    </p:spPr>
                  </p:pic>
                </p:oleObj>
              </mc:Fallback>
            </mc:AlternateContent>
          </a:graphicData>
        </a:graphic>
      </p:graphicFrame>
    </p:spTree>
    <p:extLst>
      <p:ext uri="{BB962C8B-B14F-4D97-AF65-F5344CB8AC3E}">
        <p14:creationId xmlns:p14="http://schemas.microsoft.com/office/powerpoint/2010/main" val="32855089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id-ID" b="1">
                <a:latin typeface="Aharoni" panose="02010803020104030203" pitchFamily="2" charset="-79"/>
                <a:cs typeface="Aharoni" panose="02010803020104030203" pitchFamily="2" charset="-79"/>
              </a:rPr>
              <a:t>Method</a:t>
            </a:r>
            <a:r>
              <a:rPr lang="en-US" b="1">
                <a:latin typeface="Aharoni" panose="02010803020104030203" pitchFamily="2" charset="-79"/>
                <a:cs typeface="Aharoni" panose="02010803020104030203" pitchFamily="2" charset="-79"/>
              </a:rPr>
              <a:t>s</a:t>
            </a:r>
            <a:endParaRPr lang="id-ID" b="1">
              <a:latin typeface="Aharoni" panose="02010803020104030203" pitchFamily="2" charset="-79"/>
              <a:cs typeface="Aharoni" panose="02010803020104030203" pitchFamily="2" charset="-79"/>
            </a:endParaRPr>
          </a:p>
        </p:txBody>
      </p:sp>
      <p:pic>
        <p:nvPicPr>
          <p:cNvPr id="5" name="Content Placeholder 4"/>
          <p:cNvPicPr>
            <a:picLocks noGrp="1" noChangeAspect="1"/>
          </p:cNvPicPr>
          <p:nvPr>
            <p:ph idx="1"/>
          </p:nvPr>
        </p:nvPicPr>
        <p:blipFill>
          <a:blip r:embed="rId2"/>
          <a:stretch>
            <a:fillRect/>
          </a:stretch>
        </p:blipFill>
        <p:spPr>
          <a:xfrm>
            <a:off x="5402857" y="2253804"/>
            <a:ext cx="5969188" cy="2026130"/>
          </a:xfrm>
          <a:prstGeom prst="rect">
            <a:avLst/>
          </a:prstGeom>
        </p:spPr>
      </p:pic>
      <p:sp>
        <p:nvSpPr>
          <p:cNvPr id="4" name="Text Placeholder 3"/>
          <p:cNvSpPr>
            <a:spLocks noGrp="1"/>
          </p:cNvSpPr>
          <p:nvPr>
            <p:ph type="body" sz="half" idx="2"/>
          </p:nvPr>
        </p:nvSpPr>
        <p:spPr>
          <a:xfrm>
            <a:off x="839788" y="2057400"/>
            <a:ext cx="4466308" cy="3811588"/>
          </a:xfrm>
        </p:spPr>
        <p:txBody>
          <a:bodyPr>
            <a:normAutofit/>
          </a:bodyPr>
          <a:lstStyle/>
          <a:p>
            <a:r>
              <a:rPr lang="en-US" sz="2000" smtClean="0"/>
              <a:t>This test was carried out by using the </a:t>
            </a:r>
            <a:r>
              <a:rPr lang="en-US" sz="2000" err="1" smtClean="0"/>
              <a:t>SmartPLS</a:t>
            </a:r>
            <a:r>
              <a:rPr lang="en-US" sz="2000" smtClean="0"/>
              <a:t> 3.0 approach with a population of students who consumed packaged food into packaged products, by taking samples of 600 ml bottled drinking water products. Primary data comes from questionnaire data distributed to students while secondary data comes from packaging product data that has been consumed by students whose packaging has included a green </a:t>
            </a:r>
            <a:r>
              <a:rPr lang="en-US" sz="2000" err="1" smtClean="0"/>
              <a:t>ecco</a:t>
            </a:r>
            <a:r>
              <a:rPr lang="en-US" sz="2000" smtClean="0"/>
              <a:t> logo which means that the packaging design has been environmentally friendly.</a:t>
            </a:r>
            <a:endParaRPr lang="id-ID" sz="2000"/>
          </a:p>
        </p:txBody>
      </p:sp>
    </p:spTree>
    <p:extLst>
      <p:ext uri="{BB962C8B-B14F-4D97-AF65-F5344CB8AC3E}">
        <p14:creationId xmlns:p14="http://schemas.microsoft.com/office/powerpoint/2010/main" val="3027689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Results</a:t>
            </a:r>
            <a:endParaRPr lang="id-ID"/>
          </a:p>
        </p:txBody>
      </p:sp>
      <p:pic>
        <p:nvPicPr>
          <p:cNvPr id="5" name="Content Placeholder 4"/>
          <p:cNvPicPr>
            <a:picLocks noGrp="1" noChangeAspect="1"/>
          </p:cNvPicPr>
          <p:nvPr>
            <p:ph idx="1"/>
          </p:nvPr>
        </p:nvPicPr>
        <p:blipFill>
          <a:blip r:embed="rId2"/>
          <a:stretch>
            <a:fillRect/>
          </a:stretch>
        </p:blipFill>
        <p:spPr>
          <a:xfrm>
            <a:off x="5257777" y="445387"/>
            <a:ext cx="5045321" cy="5067845"/>
          </a:xfrm>
          <a:prstGeom prst="rect">
            <a:avLst/>
          </a:prstGeom>
        </p:spPr>
      </p:pic>
      <p:sp>
        <p:nvSpPr>
          <p:cNvPr id="4" name="Text Placeholder 3"/>
          <p:cNvSpPr>
            <a:spLocks noGrp="1"/>
          </p:cNvSpPr>
          <p:nvPr>
            <p:ph type="body" sz="half" idx="2"/>
          </p:nvPr>
        </p:nvSpPr>
        <p:spPr/>
        <p:txBody>
          <a:bodyPr/>
          <a:lstStyle/>
          <a:p>
            <a:r>
              <a:rPr lang="en-US" sz="2400" smtClean="0"/>
              <a:t>The results is  R-square greater than needed, which is 0.261. the approved product design has direct effect on the negative sustainability impact with 0.609 parameter coefficient</a:t>
            </a:r>
            <a:endParaRPr lang="id-ID" sz="2400" smtClean="0"/>
          </a:p>
          <a:p>
            <a:endParaRPr lang="id-ID"/>
          </a:p>
        </p:txBody>
      </p:sp>
    </p:spTree>
    <p:extLst>
      <p:ext uri="{BB962C8B-B14F-4D97-AF65-F5344CB8AC3E}">
        <p14:creationId xmlns:p14="http://schemas.microsoft.com/office/powerpoint/2010/main" val="186485502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smtClean="0">
                <a:latin typeface="Aharoni" panose="02010803020104030203" pitchFamily="2" charset="-79"/>
                <a:cs typeface="Aharoni" panose="02010803020104030203" pitchFamily="2" charset="-79"/>
              </a:rPr>
              <a:t>Conclusion</a:t>
            </a:r>
            <a:r>
              <a:rPr lang="id-ID" b="1" smtClean="0"/>
              <a:t> </a:t>
            </a:r>
            <a:r>
              <a:rPr lang="id-ID" smtClean="0"/>
              <a:t> </a:t>
            </a:r>
            <a:endParaRPr lang="id-ID"/>
          </a:p>
        </p:txBody>
      </p:sp>
      <p:pic>
        <p:nvPicPr>
          <p:cNvPr id="5" name="Content Placeholder 4"/>
          <p:cNvPicPr>
            <a:picLocks noGrp="1" noChangeAspect="1"/>
          </p:cNvPicPr>
          <p:nvPr>
            <p:ph idx="1"/>
          </p:nvPr>
        </p:nvPicPr>
        <p:blipFill>
          <a:blip r:embed="rId2"/>
          <a:stretch>
            <a:fillRect/>
          </a:stretch>
        </p:blipFill>
        <p:spPr>
          <a:xfrm>
            <a:off x="5977653" y="1481071"/>
            <a:ext cx="5128670" cy="3503053"/>
          </a:xfrm>
          <a:prstGeom prst="rect">
            <a:avLst/>
          </a:prstGeom>
        </p:spPr>
      </p:pic>
      <p:sp>
        <p:nvSpPr>
          <p:cNvPr id="4" name="Text Placeholder 3"/>
          <p:cNvSpPr>
            <a:spLocks noGrp="1"/>
          </p:cNvSpPr>
          <p:nvPr>
            <p:ph type="body" sz="half" idx="2"/>
          </p:nvPr>
        </p:nvSpPr>
        <p:spPr/>
        <p:txBody>
          <a:bodyPr>
            <a:normAutofit/>
          </a:bodyPr>
          <a:lstStyle/>
          <a:p>
            <a:r>
              <a:rPr lang="en-US" sz="2400"/>
              <a:t>1. Sustainable product design affects the Impact of Negative Sustainability</a:t>
            </a:r>
          </a:p>
          <a:p>
            <a:r>
              <a:rPr lang="en-US" sz="2400"/>
              <a:t>2</a:t>
            </a:r>
            <a:r>
              <a:rPr lang="en-US" sz="2400"/>
              <a:t>. </a:t>
            </a:r>
            <a:r>
              <a:rPr lang="id-ID" sz="2400" smtClean="0"/>
              <a:t>N</a:t>
            </a:r>
            <a:r>
              <a:rPr lang="en-US" sz="2400" smtClean="0"/>
              <a:t>eed </a:t>
            </a:r>
            <a:r>
              <a:rPr lang="en-US" sz="2400"/>
              <a:t>to make changes to attitudes and behaviors to avoid the more severe impacts on the environment</a:t>
            </a:r>
            <a:endParaRPr lang="id-ID" sz="2400"/>
          </a:p>
        </p:txBody>
      </p:sp>
    </p:spTree>
    <p:extLst>
      <p:ext uri="{BB962C8B-B14F-4D97-AF65-F5344CB8AC3E}">
        <p14:creationId xmlns:p14="http://schemas.microsoft.com/office/powerpoint/2010/main" val="23297113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121535" y="2799232"/>
            <a:ext cx="10515600" cy="1325563"/>
          </a:xfrm>
        </p:spPr>
        <p:txBody>
          <a:bodyPr/>
          <a:lstStyle/>
          <a:p>
            <a:pPr algn="ctr"/>
            <a:r>
              <a:rPr lang="id-ID" b="1" smtClean="0">
                <a:latin typeface="Aharoni" panose="02010803020104030203" pitchFamily="2" charset="-79"/>
                <a:cs typeface="Aharoni" panose="02010803020104030203" pitchFamily="2" charset="-79"/>
              </a:rPr>
              <a:t>Terima kasih</a:t>
            </a:r>
            <a:endParaRPr lang="id-ID" b="1">
              <a:latin typeface="Aharoni" panose="02010803020104030203" pitchFamily="2" charset="-79"/>
              <a:cs typeface="Aharoni" panose="02010803020104030203" pitchFamily="2" charset="-79"/>
            </a:endParaRPr>
          </a:p>
        </p:txBody>
      </p:sp>
    </p:spTree>
    <p:extLst>
      <p:ext uri="{BB962C8B-B14F-4D97-AF65-F5344CB8AC3E}">
        <p14:creationId xmlns:p14="http://schemas.microsoft.com/office/powerpoint/2010/main" val="175790613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TotalTime>
  <Words>337</Words>
  <Application>Microsoft Office PowerPoint</Application>
  <PresentationFormat>Widescreen</PresentationFormat>
  <Paragraphs>22</Paragraphs>
  <Slides>8</Slides>
  <Notes>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8</vt:i4>
      </vt:variant>
    </vt:vector>
  </HeadingPairs>
  <TitlesOfParts>
    <vt:vector size="14" baseType="lpstr">
      <vt:lpstr>Aharoni</vt:lpstr>
      <vt:lpstr>Arial</vt:lpstr>
      <vt:lpstr>Calibri</vt:lpstr>
      <vt:lpstr>Calibri Light</vt:lpstr>
      <vt:lpstr>Office Theme</vt:lpstr>
      <vt:lpstr>Visio.Drawing.15</vt:lpstr>
      <vt:lpstr>Product Design : Minimize Negative Sustainability Impacts ?</vt:lpstr>
      <vt:lpstr>Intraduction</vt:lpstr>
      <vt:lpstr>The study aims</vt:lpstr>
      <vt:lpstr>Conceptual framework and hypothesis</vt:lpstr>
      <vt:lpstr>Methods</vt:lpstr>
      <vt:lpstr>Results</vt:lpstr>
      <vt:lpstr>Conclusion  </vt:lpstr>
      <vt:lpstr>Terima kasih</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 Design : Minimize Negative Sustainability Impacts ?</dc:title>
  <dc:creator>Ribangun</dc:creator>
  <cp:lastModifiedBy>Ribangun</cp:lastModifiedBy>
  <cp:revision>11</cp:revision>
  <dcterms:created xsi:type="dcterms:W3CDTF">2019-11-06T23:18:17Z</dcterms:created>
  <dcterms:modified xsi:type="dcterms:W3CDTF">2019-11-07T07:38:59Z</dcterms:modified>
</cp:coreProperties>
</file>