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49" r:id="rId2"/>
    <p:sldMasterId id="2147483655" r:id="rId3"/>
  </p:sldMasterIdLst>
  <p:notesMasterIdLst>
    <p:notesMasterId r:id="rId29"/>
  </p:notesMasterIdLst>
  <p:handoutMasterIdLst>
    <p:handoutMasterId r:id="rId30"/>
  </p:handoutMasterIdLst>
  <p:sldIdLst>
    <p:sldId id="256" r:id="rId4"/>
    <p:sldId id="337" r:id="rId5"/>
    <p:sldId id="372" r:id="rId6"/>
    <p:sldId id="370" r:id="rId7"/>
    <p:sldId id="369" r:id="rId8"/>
    <p:sldId id="371" r:id="rId9"/>
    <p:sldId id="388" r:id="rId10"/>
    <p:sldId id="258" r:id="rId11"/>
    <p:sldId id="340" r:id="rId12"/>
    <p:sldId id="373" r:id="rId13"/>
    <p:sldId id="341" r:id="rId14"/>
    <p:sldId id="374" r:id="rId15"/>
    <p:sldId id="389" r:id="rId16"/>
    <p:sldId id="380" r:id="rId17"/>
    <p:sldId id="376" r:id="rId18"/>
    <p:sldId id="384" r:id="rId19"/>
    <p:sldId id="385" r:id="rId20"/>
    <p:sldId id="386" r:id="rId21"/>
    <p:sldId id="377" r:id="rId22"/>
    <p:sldId id="387" r:id="rId23"/>
    <p:sldId id="381" r:id="rId24"/>
    <p:sldId id="383" r:id="rId25"/>
    <p:sldId id="382" r:id="rId26"/>
    <p:sldId id="379" r:id="rId27"/>
    <p:sldId id="264" r:id="rId28"/>
  </p:sldIdLst>
  <p:sldSz cx="9144000" cy="6858000" type="screen4x3"/>
  <p:notesSz cx="6742113" cy="987266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709E6"/>
    <a:srgbClr val="FF9999"/>
    <a:srgbClr val="FF7C80"/>
    <a:srgbClr val="FFFF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92" autoAdjust="0"/>
  </p:normalViewPr>
  <p:slideViewPr>
    <p:cSldViewPr snapToGrid="0"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3966" y="-84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E319E-E2CB-416A-9130-33FD8DA3483C}" type="datetimeFigureOut">
              <a:rPr lang="fr-FR" smtClean="0"/>
              <a:t>12/11/2019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81DFB-C0BB-475D-83F1-5FE2189E9E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5917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0" y="0"/>
            <a:ext cx="6742113" cy="98726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0" y="0"/>
            <a:ext cx="6742113" cy="98726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0" y="0"/>
            <a:ext cx="6742113" cy="98726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0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18971" y="0"/>
            <a:ext cx="2916900" cy="48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endParaRPr lang="fr-FR" altLang="fr-FR"/>
          </a:p>
        </p:txBody>
      </p:sp>
      <p:sp>
        <p:nvSpPr>
          <p:cNvPr id="9222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75" y="739775"/>
            <a:ext cx="4927600" cy="369728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23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74211" y="4689515"/>
            <a:ext cx="5389009" cy="4437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smtClean="0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0" y="9377316"/>
            <a:ext cx="2921582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18971" y="9377317"/>
            <a:ext cx="2916900" cy="48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fld id="{28282A23-EFF3-4B18-92EA-F8A1C840783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48835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E74635-6551-40B8-A677-76028FB43A49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8A7D46-C77C-4169-824B-9B3E0E2B644F}" type="slidenum">
              <a:rPr lang="fr-FR" altLang="fr-FR"/>
              <a:pPr/>
              <a:t>8</a:t>
            </a:fld>
            <a:endParaRPr lang="fr-FR" altLang="fr-FR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8282A23-EFF3-4B18-92EA-F8A1C840783D}" type="slidenum">
              <a:rPr lang="fr-FR" altLang="fr-FR" smtClean="0"/>
              <a:pPr/>
              <a:t>18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370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28282A23-EFF3-4B18-92EA-F8A1C840783D}" type="slidenum">
              <a:rPr lang="fr-FR" altLang="fr-FR" smtClean="0"/>
              <a:pPr/>
              <a:t>19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2908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0236FE-24BC-4862-8575-513906F4F832}" type="slidenum">
              <a:rPr lang="fr-FR" altLang="fr-FR"/>
              <a:pPr/>
              <a:t>25</a:t>
            </a:fld>
            <a:endParaRPr lang="fr-FR" altLang="fr-FR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5D227E6-4A26-4DE8-B0C5-74F835F88F0B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>
          <a:xfrm>
            <a:off x="7620001" y="6211888"/>
            <a:ext cx="1519238" cy="547687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3440D1EA-D340-4943-A68A-1A89738937AA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80239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DA85AB8E-C743-4DDB-8EDF-EB2A7806A777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92983CE8-CB9F-4E8C-99C6-BA9C861DD4E9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56779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2425" y="52388"/>
            <a:ext cx="2041525" cy="61801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76263" y="52388"/>
            <a:ext cx="5973762" cy="61801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FCDF8AE-14A6-487D-B54D-5880109006BD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CBDE6A50-803D-4138-8F95-80C37AA17296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31465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CC5EA65-30AC-4298-9F13-7B84429D0CD4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469ABBB4-6765-4E01-95BD-365DECC6ED2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35508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1159A81-0327-41CB-AE76-C85A26F89A05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E4791255-5A6C-4878-BE4A-A7915671F50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44268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42AFE4E-1074-478A-9E4B-1875660EAB5E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D712AFE9-39ED-499B-94EF-4BE12F4E0FE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48679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76263" y="1268413"/>
            <a:ext cx="4006850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35513" y="1268413"/>
            <a:ext cx="4008437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7F1853D-3811-44D7-B745-0DFB658D0663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F7974978-A92C-41D6-BC15-55B85E07370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22242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DEA01EA-78C8-4935-856E-073B1F4C7193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686947A3-5B0F-41BF-9B4B-E6615400ED0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25131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E22A115-FA56-4ACC-8575-7676B5F9DAB2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C438EFB5-AF86-4FFC-BE0D-0F233D77D5F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9260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1A80846-07B4-4979-9E6C-58AEF20220A2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|  PAGE </a:t>
            </a:r>
            <a:fld id="{6CF3D489-ED51-4212-A35D-2868F1DD2C2F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470155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6A758C2-2239-4556-A0AB-7C3364C4C1D8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DE0FE726-C56E-4882-8DB1-9CAA41D89EE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4109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5804B65-F29A-4232-9B00-F1D3225FF615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>
          <a:xfrm>
            <a:off x="7785101" y="6337300"/>
            <a:ext cx="977899" cy="422275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   p. </a:t>
            </a:r>
            <a:fld id="{DA966361-92E9-4BE1-A7E4-926D9054ED00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928633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0F5B7C1A-206C-47F2-A272-7A65C4EC60DF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629FE764-98A2-430B-9B1C-65236CDDC7E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6821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637942C-A0F9-4DF4-B5A3-A67496735152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806610E2-1CFB-4B04-A2A0-F4FC4BCBB0C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916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2425" y="52388"/>
            <a:ext cx="2041525" cy="61801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76263" y="52388"/>
            <a:ext cx="5973762" cy="61801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75C0332-A5E4-44D4-949B-0C98D75A2AAF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CA779DA3-DCDE-4CAE-B7D0-73B787EB3FA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4257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95E0703B-C3BB-4EB7-8381-CB4EE709EADE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65560F81-B306-4291-89E5-101C7976D3E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24156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B0C7C50-E7F2-4223-8A7A-D8B94607A6A9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39182C37-FDF8-40E0-A2B0-A9A1B5F5A86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64360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0BE4F513-2109-4270-9702-B438F8A64000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26B166F6-01AB-4E4B-887B-4BBC8CFBD29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749940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76263" y="1268413"/>
            <a:ext cx="4006850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35513" y="1268413"/>
            <a:ext cx="4008437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6AADF0B-BD11-49BD-876A-CDCED56C52AE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84BB742C-9372-4380-8ECD-42D1091487B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90227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8A8114F7-78ED-441A-8BF4-81486F4A0941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89C7B186-00DD-49CA-9135-BD89CB6B613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925172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61CF18B3-D3AE-467B-BF5B-815A7DBF4CA5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12CDE9C2-8C74-4442-B71F-4DE2116E22B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79600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B74047E-2D9D-4A48-905A-4689ED3C0BF9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A44AEBC0-6C0C-41DB-896C-B77C68F48B68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8286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5BAE9C2-A9D0-4A5C-B42A-0970A439DDDD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>
          <a:xfrm>
            <a:off x="7607301" y="6211888"/>
            <a:ext cx="1244599" cy="547687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       p. </a:t>
            </a:r>
            <a:fld id="{4FD9AFEB-46C9-4765-B122-B848673C0A4B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5668965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84D856D-7098-4397-83A5-711D93BCB4E4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5B758EB2-43FC-42D2-923E-67E29DFD12D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06360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6FCE1F28-F8BC-4EA7-A850-3816122049EA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F5DD174A-4B77-4441-8BA6-C4C50BB311C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606456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1F486EC-A7AA-46A1-9400-483AD5A55481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03CF7E2A-FCE2-4651-B48A-EF6E3EB773C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4547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2425" y="52388"/>
            <a:ext cx="2041525" cy="618013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76263" y="52388"/>
            <a:ext cx="5973762" cy="61801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E15650D-19D6-43C8-80FD-AD0B164F432F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/>
              <a:t>|  PAGE </a:t>
            </a:r>
            <a:fld id="{CFC0B307-3851-4ACD-8F9D-AAD3DDA251D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769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76263" y="1268413"/>
            <a:ext cx="4006850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35513" y="1268413"/>
            <a:ext cx="4008437" cy="4964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16358B37-0C84-486D-9DAF-AE7A75717061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8B002531-5B76-4456-8D57-34C88EA35096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61480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0155890-CBD4-42BA-982A-8C745C488B54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F2E13077-29F0-49B9-9A12-F1119EEBAF48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51379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61069CB-45FB-4442-8AA6-E1992AA2A4DE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F4ADB9D4-3B4C-4A95-BEFE-AECD8E205F52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8988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04CFBEE3-5C4C-4891-AE94-44D723D915B4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E98D4AE2-7D60-4F18-B09D-948EC6218620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6386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0E2C427E-CA48-4440-A419-10A069BC7C3B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2FEFD743-3616-4BE3-9512-1F3F0598020B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75200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CEE70E6-E687-446B-9233-98A641AE21A7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fr-FR" dirty="0" smtClean="0"/>
              <a:t>p. </a:t>
            </a:r>
            <a:fld id="{C1DD3E88-BBC7-4AC9-8B78-428198A83B1E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808645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1300" y="52388"/>
            <a:ext cx="7232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texte-titre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268413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4"/>
            <a:r>
              <a:rPr lang="en-GB" altLang="fr-FR" smtClean="0"/>
              <a:t>Septième niveau de plan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76263" y="6211888"/>
            <a:ext cx="1446212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DA4F1304-511F-4320-85A9-71A966F95B0E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051050" y="6303963"/>
            <a:ext cx="5940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024813" y="6211888"/>
            <a:ext cx="1114425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fr-FR" altLang="fr-FR" dirty="0" smtClean="0"/>
              <a:t>p. </a:t>
            </a:r>
            <a:fld id="{C023FBCA-4D37-4278-BDD3-E881919B87EB}" type="slidenum">
              <a:rPr lang="fr-FR" altLang="fr-FR" smtClean="0"/>
              <a:pPr/>
              <a:t>‹N°›</a:t>
            </a:fld>
            <a:endParaRPr lang="fr-FR" alt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2pPr>
      <a:lvl3pPr marL="1143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3pPr>
      <a:lvl4pPr marL="1600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4pPr>
      <a:lvl5pPr marL="20574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9pPr>
    </p:titleStyle>
    <p:bodyStyle>
      <a:lvl1pPr marL="342900" indent="-342900" algn="l" defTabSz="449263" rtl="0" eaLnBrk="1" fontAlgn="base" hangingPunct="1"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DC0528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99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1300" y="52388"/>
            <a:ext cx="7232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texte-titre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268413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4"/>
            <a:r>
              <a:rPr lang="en-GB" altLang="fr-FR" smtClean="0"/>
              <a:t>Septième niveau de plan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959225" y="6303963"/>
            <a:ext cx="144621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fld id="{7F5B7BB3-6EB6-4C96-ABB1-DB562110331F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024813" y="6303963"/>
            <a:ext cx="111442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r>
              <a:rPr lang="fr-FR" altLang="fr-FR"/>
              <a:t>|  PAGE </a:t>
            </a:r>
            <a:fld id="{C8CFF241-2527-4CA1-B89A-53F631355555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435600" y="6303963"/>
            <a:ext cx="255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9pPr>
    </p:titleStyle>
    <p:bodyStyle>
      <a:lvl1pPr marL="342900" indent="-342900" algn="l" defTabSz="449263" rtl="0" eaLnBrk="0" fontAlgn="base" hangingPunct="0"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DC0528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0"/>
            <a:ext cx="58340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>
            <a:fillRect/>
          </a:stretch>
        </p:blipFill>
        <p:spPr bwMode="auto">
          <a:xfrm>
            <a:off x="3309938" y="0"/>
            <a:ext cx="5834062" cy="580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1535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11300" y="52388"/>
            <a:ext cx="72326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texte-titre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268413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4"/>
            <a:r>
              <a:rPr lang="en-GB" altLang="fr-FR" smtClean="0"/>
              <a:t>Septième niveau de plan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76263" y="6303963"/>
            <a:ext cx="144621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fld id="{1189DB9F-5B01-40AA-82F5-EB360B7A6355}" type="datetime1">
              <a:rPr lang="fr-FR" altLang="fr-FR" smtClean="0"/>
              <a:t>12/11/2019</a:t>
            </a:fld>
            <a:endParaRPr lang="fr-FR" altLang="fr-FR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576263" y="5443538"/>
            <a:ext cx="111442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0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r>
              <a:rPr lang="fr-FR" altLang="fr-FR"/>
              <a:t>|  PAGE </a:t>
            </a:r>
            <a:fld id="{F38FE09B-BE01-40ED-99B4-7B58C1848E4E}" type="slidenum">
              <a:rPr lang="fr-FR" altLang="fr-FR"/>
              <a:pPr/>
              <a:t>‹N°›</a:t>
            </a:fld>
            <a:endParaRPr lang="fr-FR" altLang="fr-FR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76263" y="5876925"/>
            <a:ext cx="26638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FFFFFF"/>
          </a:solidFill>
          <a:latin typeface="Arial" charset="0"/>
          <a:ea typeface="Droid Sans" charset="0"/>
          <a:cs typeface="Droid Sans" charset="0"/>
        </a:defRPr>
      </a:lvl9pPr>
    </p:titleStyle>
    <p:bodyStyle>
      <a:lvl1pPr marL="342900" indent="-342900" algn="l" defTabSz="449263" rtl="0" eaLnBrk="0" fontAlgn="base" hangingPunct="0"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DC0528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ts val="196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666666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em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10" Type="http://schemas.openxmlformats.org/officeDocument/2006/relationships/image" Target="../media/image270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>
          <a:xfrm>
            <a:off x="8024813" y="6525022"/>
            <a:ext cx="1114425" cy="360362"/>
          </a:xfrm>
        </p:spPr>
        <p:txBody>
          <a:bodyPr/>
          <a:lstStyle/>
          <a:p>
            <a:r>
              <a:rPr lang="fr-FR" altLang="fr-FR" smtClean="0"/>
              <a:t>|  PAGE </a:t>
            </a:r>
            <a:fld id="{6CF3D489-ED51-4212-A35D-2868F1DD2C2F}" type="slidenum">
              <a:rPr lang="fr-FR" altLang="fr-FR" smtClean="0"/>
              <a:pPr/>
              <a:t>1</a:t>
            </a:fld>
            <a:endParaRPr lang="fr-FR" altLang="fr-FR"/>
          </a:p>
        </p:txBody>
      </p:sp>
      <p:sp>
        <p:nvSpPr>
          <p:cNvPr id="12" name="Rectangle 11"/>
          <p:cNvSpPr/>
          <p:nvPr/>
        </p:nvSpPr>
        <p:spPr>
          <a:xfrm>
            <a:off x="3597507" y="855754"/>
            <a:ext cx="52520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  <a:latin typeface="+mj-lt"/>
              </a:rPr>
              <a:t>Présentation du Projet européen CORTEX</a:t>
            </a:r>
          </a:p>
          <a:p>
            <a:pPr algn="ctr"/>
            <a:r>
              <a:rPr lang="fr-FR" sz="2000" b="1" dirty="0" smtClean="0">
                <a:solidFill>
                  <a:schemeClr val="tx1"/>
                </a:solidFill>
                <a:latin typeface="+mj-lt"/>
              </a:rPr>
              <a:t>(2017–2020)</a:t>
            </a:r>
          </a:p>
          <a:p>
            <a:pPr algn="ctr"/>
            <a:endParaRPr lang="fr-FR" sz="20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fr-FR" sz="2000" b="1" i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fr-FR" sz="2000" b="1" i="1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256821" y="5410421"/>
            <a:ext cx="277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1">
                    <a:lumMod val="50000"/>
                  </a:schemeClr>
                </a:solidFill>
              </a:rPr>
              <a:t>Laurent Pantera (DER/SPESI/LP2E)</a:t>
            </a:r>
            <a:endParaRPr lang="fr-FR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itre 8"/>
          <p:cNvSpPr txBox="1">
            <a:spLocks/>
          </p:cNvSpPr>
          <p:nvPr/>
        </p:nvSpPr>
        <p:spPr>
          <a:xfrm>
            <a:off x="2969175" y="6086008"/>
            <a:ext cx="6575291" cy="591629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>
              <a:spcBef>
                <a:spcPts val="600"/>
              </a:spcBef>
              <a:defRPr/>
            </a:pPr>
            <a:r>
              <a:rPr lang="fr-FR" sz="1400" kern="0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Séminaire ANCRE &amp; PTC</a:t>
            </a:r>
          </a:p>
          <a:p>
            <a:pPr algn="ctr">
              <a:spcBef>
                <a:spcPts val="600"/>
              </a:spcBef>
              <a:defRPr/>
            </a:pPr>
            <a:r>
              <a:rPr lang="fr-FR" sz="1400" kern="0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(Cadarache 13/14 novembre 2019)</a:t>
            </a:r>
            <a:endParaRPr lang="fr-FR" sz="1400" kern="0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14" y="2296001"/>
            <a:ext cx="3893011" cy="110179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313" y="3440631"/>
            <a:ext cx="4542857" cy="337143"/>
          </a:xfrm>
          <a:prstGeom prst="rect">
            <a:avLst/>
          </a:prstGeom>
        </p:spPr>
      </p:pic>
      <p:sp>
        <p:nvSpPr>
          <p:cNvPr id="9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smtClean="0"/>
              <a:t>p. </a:t>
            </a:r>
            <a:fld id="{C1DD3E88-BBC7-4AC9-8B78-428198A83B1E}" type="slidenum">
              <a:rPr lang="fr-FR" altLang="fr-FR" smtClean="0"/>
              <a:pPr/>
              <a:t>1</a:t>
            </a:fld>
            <a:endParaRPr lang="fr-FR" altLang="fr-FR" dirty="0"/>
          </a:p>
        </p:txBody>
      </p:sp>
      <p:sp>
        <p:nvSpPr>
          <p:cNvPr id="10" name="Espace réservé du numéro de diapositive 5"/>
          <p:cNvSpPr txBox="1">
            <a:spLocks/>
          </p:cNvSpPr>
          <p:nvPr/>
        </p:nvSpPr>
        <p:spPr bwMode="auto">
          <a:xfrm>
            <a:off x="8487878" y="6534647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bg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bg1"/>
                </a:solidFill>
              </a:rPr>
              <a:pPr/>
              <a:t>1</a:t>
            </a:fld>
            <a:r>
              <a:rPr lang="fr-FR" altLang="fr-FR" sz="1200" dirty="0" smtClean="0">
                <a:solidFill>
                  <a:schemeClr val="bg1"/>
                </a:solidFill>
              </a:rPr>
              <a:t> -</a:t>
            </a:r>
            <a:endParaRPr lang="fr-FR" altLang="fr-FR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WP2 : Validation des outils de modélisations dans des réacteurs de recherche académiques</a:t>
            </a:r>
            <a:endParaRPr lang="fr-FR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76760" y="1060825"/>
            <a:ext cx="3972226" cy="1296986"/>
          </a:xfrm>
        </p:spPr>
        <p:txBody>
          <a:bodyPr>
            <a:normAutofit/>
          </a:bodyPr>
          <a:lstStyle/>
          <a:p>
            <a:pPr marL="0" indent="-12" algn="ctr">
              <a:buNone/>
            </a:pPr>
            <a:r>
              <a:rPr lang="en-GB" sz="1900" i="1" dirty="0" smtClean="0">
                <a:solidFill>
                  <a:schemeClr val="tx1"/>
                </a:solidFill>
              </a:rPr>
              <a:t>Utilisation des </a:t>
            </a:r>
            <a:r>
              <a:rPr lang="en-GB" sz="1900" i="1" dirty="0" err="1" smtClean="0">
                <a:solidFill>
                  <a:schemeClr val="tx1"/>
                </a:solidFill>
              </a:rPr>
              <a:t>réacteurs</a:t>
            </a:r>
            <a:r>
              <a:rPr lang="en-GB" sz="1900" i="1" dirty="0" smtClean="0">
                <a:solidFill>
                  <a:schemeClr val="tx1"/>
                </a:solidFill>
              </a:rPr>
              <a:t> de </a:t>
            </a:r>
            <a:r>
              <a:rPr lang="en-GB" sz="1900" i="1" dirty="0" err="1" smtClean="0">
                <a:solidFill>
                  <a:schemeClr val="tx1"/>
                </a:solidFill>
              </a:rPr>
              <a:t>recherche</a:t>
            </a:r>
            <a:r>
              <a:rPr lang="en-GB" sz="1900" i="1" dirty="0" smtClean="0">
                <a:solidFill>
                  <a:schemeClr val="tx1"/>
                </a:solidFill>
              </a:rPr>
              <a:t> AKR-2 </a:t>
            </a:r>
            <a:r>
              <a:rPr lang="en-GB" sz="1900" i="1" dirty="0">
                <a:solidFill>
                  <a:schemeClr val="tx1"/>
                </a:solidFill>
              </a:rPr>
              <a:t>(TU Dresden) </a:t>
            </a:r>
            <a:r>
              <a:rPr lang="en-GB" sz="1900" i="1" dirty="0" smtClean="0">
                <a:solidFill>
                  <a:schemeClr val="tx1"/>
                </a:solidFill>
              </a:rPr>
              <a:t>et </a:t>
            </a:r>
            <a:r>
              <a:rPr lang="en-GB" sz="1900" i="1" dirty="0">
                <a:solidFill>
                  <a:schemeClr val="tx1"/>
                </a:solidFill>
              </a:rPr>
              <a:t>CROCUS (EPFL) </a:t>
            </a:r>
            <a:r>
              <a:rPr lang="en-GB" sz="1900" i="1" dirty="0" smtClean="0">
                <a:solidFill>
                  <a:schemeClr val="tx1"/>
                </a:solidFill>
              </a:rPr>
              <a:t>pour </a:t>
            </a:r>
            <a:r>
              <a:rPr lang="en-GB" sz="1900" i="1" dirty="0" err="1" smtClean="0">
                <a:solidFill>
                  <a:schemeClr val="tx1"/>
                </a:solidFill>
              </a:rPr>
              <a:t>valider</a:t>
            </a:r>
            <a:r>
              <a:rPr lang="en-GB" sz="1900" i="1" dirty="0" smtClean="0">
                <a:solidFill>
                  <a:schemeClr val="tx1"/>
                </a:solidFill>
              </a:rPr>
              <a:t> les </a:t>
            </a:r>
            <a:r>
              <a:rPr lang="en-GB" sz="1900" i="1" dirty="0" err="1" smtClean="0">
                <a:solidFill>
                  <a:schemeClr val="tx1"/>
                </a:solidFill>
              </a:rPr>
              <a:t>calculs</a:t>
            </a:r>
            <a:r>
              <a:rPr lang="en-GB" sz="1900" i="1" dirty="0" smtClean="0">
                <a:solidFill>
                  <a:schemeClr val="tx1"/>
                </a:solidFill>
              </a:rPr>
              <a:t> de la </a:t>
            </a:r>
            <a:r>
              <a:rPr lang="en-GB" sz="1900" i="1" dirty="0" err="1" smtClean="0">
                <a:solidFill>
                  <a:schemeClr val="tx1"/>
                </a:solidFill>
              </a:rPr>
              <a:t>fonction</a:t>
            </a:r>
            <a:r>
              <a:rPr lang="en-GB" sz="1900" i="1" dirty="0" smtClean="0">
                <a:solidFill>
                  <a:schemeClr val="tx1"/>
                </a:solidFill>
              </a:rPr>
              <a:t> de </a:t>
            </a:r>
            <a:r>
              <a:rPr lang="en-GB" sz="1900" i="1" dirty="0" err="1" smtClean="0">
                <a:solidFill>
                  <a:schemeClr val="tx1"/>
                </a:solidFill>
              </a:rPr>
              <a:t>transfert</a:t>
            </a:r>
            <a:endParaRPr lang="en-GB" sz="1900" i="1" dirty="0">
              <a:solidFill>
                <a:schemeClr val="tx1"/>
              </a:solidFill>
            </a:endParaRPr>
          </a:p>
          <a:p>
            <a:pPr marL="457188" lvl="1" indent="0" algn="ctr">
              <a:buNone/>
            </a:pPr>
            <a:endParaRPr lang="en-GB" dirty="0"/>
          </a:p>
        </p:txBody>
      </p:sp>
      <p:pic>
        <p:nvPicPr>
          <p:cNvPr id="7" name="Picture 3" descr="A picture containing bicycle, indoor&#10;&#10;Description generated with high confidence">
            <a:extLst>
              <a:ext uri="{FF2B5EF4-FFF2-40B4-BE49-F238E27FC236}">
                <a16:creationId xmlns:a16="http://schemas.microsoft.com/office/drawing/2014/main" xmlns="" id="{930AD621-DF30-4292-9AAE-1DA048967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4151" y="999931"/>
            <a:ext cx="3588077" cy="2691058"/>
          </a:xfrm>
          <a:prstGeom prst="rect">
            <a:avLst/>
          </a:prstGeom>
        </p:spPr>
      </p:pic>
      <p:pic>
        <p:nvPicPr>
          <p:cNvPr id="8" name="Picture 4" descr="A picture containing indoor, ceiling, orange, table&#10;&#10;Description generated with high confidence">
            <a:extLst>
              <a:ext uri="{FF2B5EF4-FFF2-40B4-BE49-F238E27FC236}">
                <a16:creationId xmlns:a16="http://schemas.microsoft.com/office/drawing/2014/main" xmlns="" id="{389E2672-318B-4D11-B109-51F3EE1C7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89" y="3957119"/>
            <a:ext cx="6477000" cy="2590800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xmlns="" id="{D90B834B-3228-4D1B-B675-F44BD7F0BB2E}"/>
              </a:ext>
            </a:extLst>
          </p:cNvPr>
          <p:cNvSpPr txBox="1"/>
          <p:nvPr/>
        </p:nvSpPr>
        <p:spPr>
          <a:xfrm>
            <a:off x="4969900" y="3627618"/>
            <a:ext cx="3810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+mn-lt"/>
              </a:rPr>
              <a:t>CROCUS reactor @EPFL, Switzerland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xmlns="" id="{828AD77D-0140-4552-8AB1-610114D61DEE}"/>
              </a:ext>
            </a:extLst>
          </p:cNvPr>
          <p:cNvSpPr txBox="1"/>
          <p:nvPr/>
        </p:nvSpPr>
        <p:spPr>
          <a:xfrm>
            <a:off x="1623498" y="6521568"/>
            <a:ext cx="3810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+mn-lt"/>
              </a:rPr>
              <a:t>AKR-2 reactor @TU Dresden, Germany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96054" y="2545177"/>
            <a:ext cx="4084547" cy="129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1" fontAlgn="base" hangingPunct="1">
              <a:spcBef>
                <a:spcPct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DC052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2" algn="ctr"/>
            <a:r>
              <a:rPr lang="en-GB" sz="1900" i="1" kern="0" dirty="0" smtClean="0">
                <a:solidFill>
                  <a:schemeClr val="tx1"/>
                </a:solidFill>
              </a:rPr>
              <a:t>Des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essais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ont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été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réalisés</a:t>
            </a:r>
            <a:r>
              <a:rPr lang="en-GB" sz="1900" i="1" kern="0" dirty="0" smtClean="0">
                <a:solidFill>
                  <a:schemeClr val="tx1"/>
                </a:solidFill>
              </a:rPr>
              <a:t> et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dépouillés</a:t>
            </a:r>
            <a:r>
              <a:rPr lang="en-GB" sz="1900" i="1" kern="0" dirty="0" smtClean="0">
                <a:solidFill>
                  <a:schemeClr val="tx1"/>
                </a:solidFill>
              </a:rPr>
              <a:t>,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d’autres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sont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prévus</a:t>
            </a:r>
            <a:r>
              <a:rPr lang="en-GB" sz="1900" i="1" kern="0" dirty="0" smtClean="0">
                <a:solidFill>
                  <a:schemeClr val="tx1"/>
                </a:solidFill>
              </a:rPr>
              <a:t>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prenant</a:t>
            </a:r>
            <a:r>
              <a:rPr lang="en-GB" sz="1900" i="1" kern="0" dirty="0" smtClean="0">
                <a:solidFill>
                  <a:schemeClr val="tx1"/>
                </a:solidFill>
              </a:rPr>
              <a:t> en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compte</a:t>
            </a:r>
            <a:r>
              <a:rPr lang="en-GB" sz="1900" i="1" kern="0" dirty="0" smtClean="0">
                <a:solidFill>
                  <a:schemeClr val="tx1"/>
                </a:solidFill>
              </a:rPr>
              <a:t> le retour </a:t>
            </a:r>
            <a:r>
              <a:rPr lang="en-GB" sz="1900" i="1" kern="0" dirty="0" err="1" smtClean="0">
                <a:solidFill>
                  <a:schemeClr val="tx1"/>
                </a:solidFill>
              </a:rPr>
              <a:t>d’expérience</a:t>
            </a:r>
            <a:endParaRPr lang="en-GB" sz="1900" i="1" kern="0" dirty="0" smtClean="0">
              <a:solidFill>
                <a:schemeClr val="tx1"/>
              </a:solidFill>
            </a:endParaRPr>
          </a:p>
          <a:p>
            <a:pPr marL="457188" lvl="1" indent="0" algn="ctr"/>
            <a:endParaRPr lang="en-GB" kern="0" dirty="0"/>
          </a:p>
        </p:txBody>
      </p:sp>
      <p:sp>
        <p:nvSpPr>
          <p:cNvPr id="12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10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61312" y="52388"/>
            <a:ext cx="8582687" cy="988761"/>
          </a:xfrm>
        </p:spPr>
        <p:txBody>
          <a:bodyPr/>
          <a:lstStyle/>
          <a:p>
            <a:pPr lvl="1" algn="ctr"/>
            <a:r>
              <a:rPr lang="fr-FR" dirty="0" smtClean="0"/>
              <a:t>WP3 : </a:t>
            </a:r>
            <a:r>
              <a:rPr lang="en-GB" dirty="0" smtClean="0">
                <a:solidFill>
                  <a:schemeClr val="bg1"/>
                </a:solidFill>
              </a:rPr>
              <a:t>Utilisation </a:t>
            </a:r>
            <a:r>
              <a:rPr lang="en-GB" dirty="0">
                <a:solidFill>
                  <a:schemeClr val="bg1"/>
                </a:solidFill>
              </a:rPr>
              <a:t>de </a:t>
            </a:r>
            <a:r>
              <a:rPr lang="en-GB" dirty="0" err="1">
                <a:solidFill>
                  <a:schemeClr val="bg1"/>
                </a:solidFill>
              </a:rPr>
              <a:t>méthodes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Traitement</a:t>
            </a:r>
            <a:r>
              <a:rPr lang="en-GB" dirty="0">
                <a:solidFill>
                  <a:schemeClr val="bg1"/>
                </a:solidFill>
              </a:rPr>
              <a:t> du Signal et de Machine </a:t>
            </a:r>
            <a:r>
              <a:rPr lang="en-GB" dirty="0" smtClean="0">
                <a:solidFill>
                  <a:schemeClr val="bg1"/>
                </a:solidFill>
              </a:rPr>
              <a:t>Learning pour le </a:t>
            </a:r>
            <a:r>
              <a:rPr lang="en-GB" dirty="0" err="1" smtClean="0">
                <a:solidFill>
                  <a:schemeClr val="bg1"/>
                </a:solidFill>
              </a:rPr>
              <a:t>classement</a:t>
            </a:r>
            <a:r>
              <a:rPr lang="en-GB" dirty="0" smtClean="0">
                <a:solidFill>
                  <a:schemeClr val="bg1"/>
                </a:solidFill>
              </a:rPr>
              <a:t> des anomalies</a:t>
            </a: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         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261922" y="1530077"/>
            <a:ext cx="69261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Caractérisation des anomalies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Classification des anomalies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Inversion de la fonction de transfert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Elaborer une stratégie avec un nombre peu important de capteurs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Prise en compte des données manquantes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620" y="972180"/>
            <a:ext cx="14398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u="sng" dirty="0" smtClean="0">
                <a:solidFill>
                  <a:srgbClr val="FF0000"/>
                </a:solidFill>
              </a:rPr>
              <a:t>Objectifs </a:t>
            </a:r>
            <a:r>
              <a:rPr lang="fr-FR" sz="2200" i="1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90128" y="4654903"/>
            <a:ext cx="88452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Spécialistes en Analyse de Données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Traitement du Signal pour caractériser les mesures de flux neutronique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Machine </a:t>
            </a:r>
            <a:r>
              <a:rPr lang="fr-FR" dirty="0">
                <a:solidFill>
                  <a:schemeClr val="tx1"/>
                </a:solidFill>
              </a:rPr>
              <a:t>L</a:t>
            </a:r>
            <a:r>
              <a:rPr lang="fr-FR" dirty="0" smtClean="0">
                <a:solidFill>
                  <a:schemeClr val="tx1"/>
                </a:solidFill>
              </a:rPr>
              <a:t>earning pour réaliser l’inversion de la fonction de transfert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Travail réalisé sur des jeux volumineux de données simulées dans le domaine fréquentiel (logiciel CORSIM) et dans le domaine temporel (logiciel SIMULATE3K)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89711" y="4590103"/>
            <a:ext cx="8728364" cy="1629628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11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7529" y="251563"/>
            <a:ext cx="7781362" cy="988761"/>
          </a:xfrm>
        </p:spPr>
        <p:txBody>
          <a:bodyPr/>
          <a:lstStyle/>
          <a:p>
            <a:pPr lvl="1" algn="ctr"/>
            <a:r>
              <a:rPr lang="fr-FR" dirty="0" smtClean="0"/>
              <a:t>WP4 : </a:t>
            </a:r>
            <a:r>
              <a:rPr lang="en-GB" dirty="0" smtClean="0">
                <a:solidFill>
                  <a:schemeClr val="bg1"/>
                </a:solidFill>
              </a:rPr>
              <a:t>Confrontation aux </a:t>
            </a:r>
            <a:r>
              <a:rPr lang="en-GB" dirty="0" err="1" smtClean="0">
                <a:solidFill>
                  <a:schemeClr val="bg1"/>
                </a:solidFill>
              </a:rPr>
              <a:t>données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réelles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acquises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err="1" smtClean="0">
                <a:solidFill>
                  <a:schemeClr val="bg1"/>
                </a:solidFill>
              </a:rPr>
              <a:t>dans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différents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réacteurs</a:t>
            </a:r>
            <a:r>
              <a:rPr lang="en-GB" sz="3200" dirty="0">
                <a:solidFill>
                  <a:schemeClr val="bg1"/>
                </a:solidFill>
              </a:rPr>
              <a:t/>
            </a:r>
            <a:br>
              <a:rPr lang="en-GB" sz="3200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         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61922" y="1453077"/>
            <a:ext cx="69261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Confrontation des méthodes établies dans le WP3 à des données réelles de réacteur de type PWR ou VVER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Labelliser les fluctuations anormales selon leur proximités aux types d’anomalies simulés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Emettre des recommandations concernant le choix de l’instrumentation in-</a:t>
            </a:r>
            <a:r>
              <a:rPr lang="fr-FR" dirty="0" err="1" smtClean="0">
                <a:solidFill>
                  <a:schemeClr val="tx1"/>
                </a:solidFill>
              </a:rPr>
              <a:t>core</a:t>
            </a:r>
            <a:r>
              <a:rPr lang="fr-FR" dirty="0" smtClean="0">
                <a:solidFill>
                  <a:schemeClr val="tx1"/>
                </a:solidFill>
              </a:rPr>
              <a:t> et ex-</a:t>
            </a:r>
            <a:r>
              <a:rPr lang="fr-FR" dirty="0" err="1" smtClean="0">
                <a:solidFill>
                  <a:schemeClr val="tx1"/>
                </a:solidFill>
              </a:rPr>
              <a:t>core</a:t>
            </a: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620" y="972180"/>
            <a:ext cx="14398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u="sng" dirty="0" smtClean="0">
                <a:solidFill>
                  <a:srgbClr val="FF0000"/>
                </a:solidFill>
              </a:rPr>
              <a:t>Objectifs </a:t>
            </a:r>
            <a:r>
              <a:rPr lang="fr-FR" sz="2200" i="1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98775" y="3843975"/>
            <a:ext cx="88452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Les données sont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issues de différents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réacteurs :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Nécessite les outils de modélisation du WP1 (Assemblages carrés ou hexagonal)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Création des anomalies et des signaux de flux neutroniques correspondants, puis inversion des résultats à l’aide du Machine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Application aux données réelles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52682" y="3811509"/>
            <a:ext cx="8728364" cy="2912233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226837"/>
              </p:ext>
            </p:extLst>
          </p:nvPr>
        </p:nvGraphicFramePr>
        <p:xfrm>
          <a:off x="2691897" y="3870908"/>
          <a:ext cx="6096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6562">
                  <a:extLst>
                    <a:ext uri="{9D8B030D-6E8A-4147-A177-3AD203B41FA5}">
                      <a16:colId xmlns:a16="http://schemas.microsoft.com/office/drawing/2014/main" xmlns="" val="2315000284"/>
                    </a:ext>
                  </a:extLst>
                </a:gridCol>
                <a:gridCol w="1767438">
                  <a:extLst>
                    <a:ext uri="{9D8B030D-6E8A-4147-A177-3AD203B41FA5}">
                      <a16:colId xmlns:a16="http://schemas.microsoft.com/office/drawing/2014/main" xmlns="" val="28768980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522762157"/>
                    </a:ext>
                  </a:extLst>
                </a:gridCol>
              </a:tblGrid>
              <a:tr h="207578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Type de réacteur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Origine des mesures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Création des simulations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6341682"/>
                  </a:ext>
                </a:extLst>
              </a:tr>
              <a:tr h="232022"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pre</a:t>
                      </a:r>
                      <a:r>
                        <a:rPr lang="fr-FR" sz="1200" baseline="0" dirty="0" smtClean="0"/>
                        <a:t>-KONVOI 4-loop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Allemagne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Chalmers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8531374"/>
                  </a:ext>
                </a:extLst>
              </a:tr>
              <a:tr h="193092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pre</a:t>
                      </a:r>
                      <a:r>
                        <a:rPr lang="fr-FR" sz="1200" dirty="0" smtClean="0"/>
                        <a:t>-KONVOI 3-loop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Suisse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Chalmers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2814002"/>
                  </a:ext>
                </a:extLst>
              </a:tr>
              <a:tr h="22659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pre</a:t>
                      </a:r>
                      <a:r>
                        <a:rPr lang="fr-FR" sz="1200" dirty="0" smtClean="0"/>
                        <a:t>-KONVOI 3-loop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Suisse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PSI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0726113"/>
                  </a:ext>
                </a:extLst>
              </a:tr>
              <a:tr h="12428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 VVER-440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Hongrie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UPV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0745072"/>
                  </a:ext>
                </a:extLst>
              </a:tr>
              <a:tr h="175891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 VVER-1000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Tchéquie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UPV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46457734"/>
                  </a:ext>
                </a:extLst>
              </a:tr>
            </a:tbl>
          </a:graphicData>
        </a:graphic>
      </p:graphicFrame>
      <p:sp>
        <p:nvSpPr>
          <p:cNvPr id="10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12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22259" y="1264670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342900" algn="l" defTabSz="449263" rtl="0" eaLnBrk="1" fontAlgn="base" hangingPunct="1">
              <a:spcBef>
                <a:spcPct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2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  <a:lvl2pPr marL="358775" indent="-355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2pPr>
            <a:lvl3pPr marL="36195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3pPr>
            <a:lvl4pPr marL="1004888" indent="-233363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4pPr>
            <a:lvl5pPr marL="11318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5pPr>
            <a:lvl6pPr marL="15890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6pPr>
            <a:lvl7pPr marL="20462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7pPr>
            <a:lvl8pPr marL="25034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8pPr>
            <a:lvl9pPr marL="29606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Vue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d’ensemble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du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projet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(participants et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objectifs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Les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différentes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groupes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de travail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complémentaires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err="1" smtClean="0">
                <a:solidFill>
                  <a:schemeClr val="tx1"/>
                </a:solidFill>
              </a:rPr>
              <a:t>Quelques</a:t>
            </a:r>
            <a:r>
              <a:rPr lang="en-US" altLang="fr-FR" sz="2000" b="1" kern="0" dirty="0" smtClean="0">
                <a:solidFill>
                  <a:schemeClr val="tx1"/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tx1"/>
                </a:solidFill>
              </a:rPr>
              <a:t>exemples</a:t>
            </a:r>
            <a:r>
              <a:rPr lang="en-US" altLang="fr-FR" sz="2000" b="1" kern="0" dirty="0" smtClean="0">
                <a:solidFill>
                  <a:schemeClr val="tx1"/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tx1"/>
                </a:solidFill>
              </a:rPr>
              <a:t>d’analyses</a:t>
            </a:r>
            <a:endParaRPr lang="en-US" altLang="fr-FR" sz="2000" b="1" kern="0" dirty="0" smtClean="0">
              <a:solidFill>
                <a:schemeClr val="tx1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fr-FR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fr-FR" altLang="fr-FR" sz="2000" kern="0" dirty="0" smtClean="0">
              <a:solidFill>
                <a:srgbClr val="666666"/>
              </a:solidFill>
            </a:endParaRPr>
          </a:p>
          <a:p>
            <a:pPr marL="771525" lvl="3" indent="0">
              <a:buClr>
                <a:srgbClr val="666666"/>
              </a:buClr>
              <a:buSzPct val="90000"/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1114425" lvl="3" indent="-342900">
              <a:buClr>
                <a:srgbClr val="666666"/>
              </a:buClr>
              <a:buSzPct val="90000"/>
              <a:buFont typeface="Wingdings" panose="05000000000000000000" pitchFamily="2" charset="2"/>
              <a:buChar char="Ø"/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771525" lvl="3" indent="0">
              <a:buClr>
                <a:srgbClr val="666666"/>
              </a:buClr>
              <a:buSzPct val="90000"/>
            </a:pPr>
            <a:endParaRPr lang="en-US" altLang="fr-FR" sz="2000" kern="0" dirty="0" smtClean="0">
              <a:solidFill>
                <a:srgbClr val="666666"/>
              </a:solidFill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13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77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r>
              <a:rPr lang="fr-FR" dirty="0" smtClean="0"/>
              <a:t>WP2 : Systèmes d’acquisition des mesures réalisées sur les réacteurs académiques</a:t>
            </a:r>
            <a:endParaRPr lang="fr-FR" dirty="0"/>
          </a:p>
        </p:txBody>
      </p:sp>
      <p:sp>
        <p:nvSpPr>
          <p:cNvPr id="6" name="Espace réservé du contenu 3"/>
          <p:cNvSpPr>
            <a:spLocks noGrp="1"/>
          </p:cNvSpPr>
          <p:nvPr>
            <p:ph idx="1"/>
          </p:nvPr>
        </p:nvSpPr>
        <p:spPr>
          <a:xfrm>
            <a:off x="952501" y="1035049"/>
            <a:ext cx="7200900" cy="2451101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de-DE" dirty="0" smtClean="0">
                <a:solidFill>
                  <a:schemeClr val="accent2"/>
                </a:solidFill>
              </a:rPr>
              <a:t>TUD   </a:t>
            </a:r>
            <a:r>
              <a:rPr lang="en-US" sz="1400" dirty="0" smtClean="0">
                <a:solidFill>
                  <a:schemeClr val="tx1"/>
                </a:solidFill>
              </a:rPr>
              <a:t>Pulse-mode DAQ (1 channel): ORTEC Easy-MCS multichannel scaler 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          and MAESTRO software</a:t>
            </a:r>
          </a:p>
          <a:p>
            <a:pPr marL="0" indent="0" algn="just">
              <a:buNone/>
            </a:pPr>
            <a:r>
              <a:rPr lang="de-DE" dirty="0" smtClean="0">
                <a:solidFill>
                  <a:srgbClr val="C00000"/>
                </a:solidFill>
              </a:rPr>
              <a:t>EPFL </a:t>
            </a:r>
            <a:r>
              <a:rPr lang="en-US" sz="1400" dirty="0" smtClean="0">
                <a:solidFill>
                  <a:schemeClr val="tx1"/>
                </a:solidFill>
              </a:rPr>
              <a:t>Pulse- (4 </a:t>
            </a:r>
            <a:r>
              <a:rPr lang="en-US" sz="1400" dirty="0" err="1" smtClean="0">
                <a:solidFill>
                  <a:schemeClr val="tx1"/>
                </a:solidFill>
              </a:rPr>
              <a:t>ch.</a:t>
            </a:r>
            <a:r>
              <a:rPr lang="en-US" sz="1400" dirty="0" smtClean="0">
                <a:solidFill>
                  <a:schemeClr val="tx1"/>
                </a:solidFill>
              </a:rPr>
              <a:t>) and current-mode (4 </a:t>
            </a:r>
            <a:r>
              <a:rPr lang="en-US" sz="1400" dirty="0" err="1" smtClean="0">
                <a:solidFill>
                  <a:schemeClr val="tx1"/>
                </a:solidFill>
              </a:rPr>
              <a:t>ch.</a:t>
            </a:r>
            <a:r>
              <a:rPr lang="en-US" sz="1400" dirty="0" smtClean="0">
                <a:solidFill>
                  <a:schemeClr val="tx1"/>
                </a:solidFill>
              </a:rPr>
              <a:t>) DAQ:</a:t>
            </a:r>
          </a:p>
          <a:p>
            <a:pPr marL="0" indent="0" algn="just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	       - </a:t>
            </a:r>
            <a:r>
              <a:rPr lang="en-US" sz="1400" dirty="0">
                <a:solidFill>
                  <a:schemeClr val="tx1"/>
                </a:solidFill>
              </a:rPr>
              <a:t>ORTEC </a:t>
            </a:r>
            <a:r>
              <a:rPr lang="en-US" sz="1400" dirty="0" smtClean="0">
                <a:solidFill>
                  <a:schemeClr val="tx1"/>
                </a:solidFill>
              </a:rPr>
              <a:t>PCI-based multichannel scalers and LabVIEW routines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400" dirty="0"/>
              <a:t>	</a:t>
            </a:r>
            <a:r>
              <a:rPr lang="en-US" sz="1400" dirty="0" smtClean="0"/>
              <a:t>       </a:t>
            </a:r>
            <a:r>
              <a:rPr lang="en-US" sz="1400" dirty="0" smtClean="0">
                <a:solidFill>
                  <a:schemeClr val="tx1"/>
                </a:solidFill>
              </a:rPr>
              <a:t>- </a:t>
            </a:r>
            <a:r>
              <a:rPr lang="fr-CH" sz="1400" dirty="0" err="1">
                <a:solidFill>
                  <a:schemeClr val="tx1"/>
                </a:solidFill>
              </a:rPr>
              <a:t>Lecroy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Wavesurfer</a:t>
            </a:r>
            <a:r>
              <a:rPr lang="fr-CH" sz="1400" dirty="0">
                <a:solidFill>
                  <a:schemeClr val="tx1"/>
                </a:solidFill>
              </a:rPr>
              <a:t> 10 </a:t>
            </a:r>
            <a:r>
              <a:rPr lang="fr-CH" sz="1400" dirty="0" smtClean="0">
                <a:solidFill>
                  <a:schemeClr val="tx1"/>
                </a:solidFill>
              </a:rPr>
              <a:t>oscilloscope</a:t>
            </a:r>
            <a:endParaRPr lang="en-US" sz="1400" i="1" dirty="0">
              <a:solidFill>
                <a:schemeClr val="tx1"/>
              </a:solidFill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de-DE" dirty="0" err="1" smtClean="0">
                <a:solidFill>
                  <a:srgbClr val="1E9AB7"/>
                </a:solidFill>
              </a:rPr>
              <a:t>ISTec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SIGMA </a:t>
            </a:r>
            <a:r>
              <a:rPr lang="en-US" sz="1400" b="1" u="sng" dirty="0" smtClean="0">
                <a:solidFill>
                  <a:srgbClr val="00B0F0"/>
                </a:solidFill>
              </a:rPr>
              <a:t>industry-grade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current-mode system (16 </a:t>
            </a:r>
            <a:r>
              <a:rPr lang="en-US" sz="1400" dirty="0" err="1" smtClean="0">
                <a:solidFill>
                  <a:schemeClr val="tx1"/>
                </a:solidFill>
              </a:rPr>
              <a:t>ch.</a:t>
            </a:r>
            <a:r>
              <a:rPr lang="en-US" sz="1400" dirty="0" smtClean="0">
                <a:solidFill>
                  <a:schemeClr val="tx1"/>
                </a:solidFill>
              </a:rPr>
              <a:t>),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        used with </a:t>
            </a:r>
            <a:r>
              <a:rPr lang="en-US" sz="1400" dirty="0" err="1" smtClean="0">
                <a:solidFill>
                  <a:schemeClr val="tx1"/>
                </a:solidFill>
              </a:rPr>
              <a:t>Robotron</a:t>
            </a:r>
            <a:r>
              <a:rPr lang="en-US" sz="1400" dirty="0" smtClean="0">
                <a:solidFill>
                  <a:schemeClr val="tx1"/>
                </a:solidFill>
              </a:rPr>
              <a:t> 20046 frequency to voltage converters for pulse-mode.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7" name="daqs_overview.pdf" descr="daqs_overvi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3563936"/>
            <a:ext cx="7760970" cy="304038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 bwMode="auto">
          <a:xfrm>
            <a:off x="762000" y="1035049"/>
            <a:ext cx="7429500" cy="233680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14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r>
              <a:rPr lang="fr-FR" dirty="0" smtClean="0"/>
              <a:t>WP2 - Exemple d’analyse : comparaison des résultats modèles/mesures sur un réacteur académique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47400" y="1030419"/>
            <a:ext cx="859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tx1"/>
                </a:solidFill>
              </a:rPr>
              <a:t>Expériences COLIBRI dans CROCUS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76393" y="5794627"/>
            <a:ext cx="76995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i="1" dirty="0" smtClean="0">
                <a:solidFill>
                  <a:schemeClr val="tx1"/>
                </a:solidFill>
              </a:rPr>
              <a:t>La fréquence d’excitation se retrouve dans le signal de mesure du flux neutronique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i="1" dirty="0" smtClean="0">
                <a:solidFill>
                  <a:schemeClr val="tx1"/>
                </a:solidFill>
              </a:rPr>
              <a:t>Les détecteurs sont proches de la perturbation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i="1" dirty="0" smtClean="0">
                <a:solidFill>
                  <a:schemeClr val="tx1"/>
                </a:solidFill>
              </a:rPr>
              <a:t>Le cœur est de faible taille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516015" y="3481891"/>
            <a:ext cx="36599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u="sng" dirty="0" smtClean="0">
                <a:solidFill>
                  <a:schemeClr val="tx1"/>
                </a:solidFill>
              </a:rPr>
              <a:t>Validation de la fonction de transfert</a:t>
            </a:r>
          </a:p>
          <a:p>
            <a:pPr algn="ctr"/>
            <a:r>
              <a:rPr lang="fr-FR" sz="1100" i="1" u="sng" dirty="0" smtClean="0">
                <a:solidFill>
                  <a:schemeClr val="tx1"/>
                </a:solidFill>
              </a:rPr>
              <a:t>Exemple de comparaison sur le scénario déplacement </a:t>
            </a:r>
            <a:r>
              <a:rPr lang="fr-FR" sz="1100" i="1" u="sng" dirty="0">
                <a:solidFill>
                  <a:schemeClr val="tx1"/>
                </a:solidFill>
              </a:rPr>
              <a:t>d’un crayon combustible</a:t>
            </a:r>
            <a:endParaRPr lang="fr-FR" sz="1100" i="1" u="sng" dirty="0" smtClean="0">
              <a:solidFill>
                <a:schemeClr val="tx1"/>
              </a:solidFill>
            </a:endParaRPr>
          </a:p>
          <a:p>
            <a:pPr algn="ctr"/>
            <a:r>
              <a:rPr lang="fr-FR" sz="1100" i="1" dirty="0" smtClean="0">
                <a:solidFill>
                  <a:schemeClr val="tx1"/>
                </a:solidFill>
              </a:rPr>
              <a:t>Amplitude = +/- 2 mm - Fréquence de vibration = 0.1 Hz</a:t>
            </a:r>
            <a:endParaRPr lang="fr-FR" sz="1100" i="1" dirty="0">
              <a:solidFill>
                <a:schemeClr val="tx1"/>
              </a:solidFill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02" y="1684413"/>
            <a:ext cx="3657607" cy="14630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5B86A26C-DCF1-4F41-B90F-02D86D9837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972"/>
          <a:stretch/>
        </p:blipFill>
        <p:spPr>
          <a:xfrm>
            <a:off x="347400" y="1825626"/>
            <a:ext cx="3097993" cy="1181815"/>
          </a:xfrm>
          <a:prstGeom prst="rect">
            <a:avLst/>
          </a:prstGeom>
        </p:spPr>
      </p:pic>
      <p:sp>
        <p:nvSpPr>
          <p:cNvPr id="13" name="Flèche droite 12"/>
          <p:cNvSpPr/>
          <p:nvPr/>
        </p:nvSpPr>
        <p:spPr>
          <a:xfrm>
            <a:off x="3538438" y="2241304"/>
            <a:ext cx="607894" cy="301106"/>
          </a:xfrm>
          <a:prstGeom prst="rightArrow">
            <a:avLst/>
          </a:prstGeom>
          <a:solidFill>
            <a:srgbClr val="1E9A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4697347" y="1465455"/>
            <a:ext cx="28793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Densité Spectrale de Puissance</a:t>
            </a:r>
            <a:endParaRPr lang="fr-CH" sz="1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81203" y="1469962"/>
            <a:ext cx="15279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Signal temporel</a:t>
            </a:r>
            <a:endParaRPr lang="fr-CH" sz="1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81203" y="3090294"/>
            <a:ext cx="6899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1"/>
                </a:solidFill>
              </a:rPr>
              <a:t>Calcul des densités spectrales de puissance croisées pour diminuer le bruit de fond</a:t>
            </a:r>
          </a:p>
        </p:txBody>
      </p:sp>
      <p:pic>
        <p:nvPicPr>
          <p:cNvPr id="17" name="Picture 5">
            <a:extLst>
              <a:ext uri="{FF2B5EF4-FFF2-40B4-BE49-F238E27FC236}">
                <a16:creationId xmlns:a16="http://schemas.microsoft.com/office/drawing/2014/main" xmlns="" id="{2528BC55-FAF1-49F4-BE50-8C65E6A71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736" y="4253570"/>
            <a:ext cx="2650455" cy="1524000"/>
          </a:xfrm>
          <a:prstGeom prst="rect">
            <a:avLst/>
          </a:prstGeom>
        </p:spPr>
      </p:pic>
      <p:sp>
        <p:nvSpPr>
          <p:cNvPr id="18" name="Flèche droite 17"/>
          <p:cNvSpPr/>
          <p:nvPr/>
        </p:nvSpPr>
        <p:spPr>
          <a:xfrm>
            <a:off x="476393" y="3098035"/>
            <a:ext cx="356526" cy="301106"/>
          </a:xfrm>
          <a:prstGeom prst="rightArrow">
            <a:avLst/>
          </a:prstGeom>
          <a:solidFill>
            <a:srgbClr val="1E9A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Espace réservé du contenu 2"/>
          <p:cNvSpPr>
            <a:spLocks noGrp="1"/>
          </p:cNvSpPr>
          <p:nvPr/>
        </p:nvSpPr>
        <p:spPr>
          <a:xfrm>
            <a:off x="327102" y="3958656"/>
            <a:ext cx="4573450" cy="1566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u="sng" dirty="0" err="1" smtClean="0">
                <a:solidFill>
                  <a:schemeClr val="tx1"/>
                </a:solidFill>
              </a:rPr>
              <a:t>Comparaison</a:t>
            </a:r>
            <a:r>
              <a:rPr lang="en-GB" sz="1200" u="sng" dirty="0" smtClean="0">
                <a:solidFill>
                  <a:schemeClr val="tx1"/>
                </a:solidFill>
              </a:rPr>
              <a:t> avec les codes de </a:t>
            </a:r>
            <a:r>
              <a:rPr lang="en-GB" sz="1200" u="sng" dirty="0" err="1" smtClean="0">
                <a:solidFill>
                  <a:schemeClr val="tx1"/>
                </a:solidFill>
              </a:rPr>
              <a:t>calculs</a:t>
            </a:r>
            <a:r>
              <a:rPr lang="en-GB" sz="1200" u="sng" dirty="0" smtClean="0">
                <a:solidFill>
                  <a:schemeClr val="tx1"/>
                </a:solidFill>
              </a:rPr>
              <a:t> :</a:t>
            </a:r>
          </a:p>
          <a:p>
            <a:pPr marL="0" indent="0">
              <a:buNone/>
            </a:pPr>
            <a:endParaRPr lang="en-GB" sz="1200" u="sng" dirty="0">
              <a:solidFill>
                <a:schemeClr val="tx1"/>
              </a:solidFill>
            </a:endParaRPr>
          </a:p>
          <a:p>
            <a:pPr marL="800100" lvl="1" indent="-342900"/>
            <a:r>
              <a:rPr lang="en-GB" sz="1200" dirty="0">
                <a:solidFill>
                  <a:schemeClr val="tx1"/>
                </a:solidFill>
              </a:rPr>
              <a:t>CORE SIM+</a:t>
            </a:r>
          </a:p>
          <a:p>
            <a:pPr marL="800100" lvl="1" indent="-342900"/>
            <a:r>
              <a:rPr lang="en-GB" sz="1200" dirty="0">
                <a:solidFill>
                  <a:schemeClr val="tx1"/>
                </a:solidFill>
              </a:rPr>
              <a:t>APOLLO3</a:t>
            </a:r>
          </a:p>
          <a:p>
            <a:pPr marL="800100" lvl="1" indent="-342900"/>
            <a:r>
              <a:rPr lang="en-GB" sz="1200" dirty="0">
                <a:solidFill>
                  <a:schemeClr val="tx1"/>
                </a:solidFill>
              </a:rPr>
              <a:t>TRIPOLI-4</a:t>
            </a:r>
            <a:r>
              <a:rPr lang="en-GB" sz="1200" baseline="30000" dirty="0">
                <a:solidFill>
                  <a:schemeClr val="tx1"/>
                </a:solidFill>
              </a:rPr>
              <a:t>®</a:t>
            </a:r>
          </a:p>
          <a:p>
            <a:pPr marL="800100" lvl="1" indent="-342900"/>
            <a:r>
              <a:rPr lang="en-GB" sz="1200" dirty="0">
                <a:solidFill>
                  <a:schemeClr val="tx1"/>
                </a:solidFill>
              </a:rPr>
              <a:t>MCNP</a:t>
            </a:r>
          </a:p>
          <a:p>
            <a:pPr marL="800100" lvl="1" indent="-342900"/>
            <a:r>
              <a:rPr lang="en-GB" sz="1200" dirty="0">
                <a:solidFill>
                  <a:schemeClr val="tx1"/>
                </a:solidFill>
              </a:rPr>
              <a:t>FEMFFUSION</a:t>
            </a:r>
          </a:p>
          <a:p>
            <a:pPr marL="800100" lvl="1" indent="-342900"/>
            <a:r>
              <a:rPr lang="en-GB" sz="1200" dirty="0" smtClean="0">
                <a:solidFill>
                  <a:schemeClr val="tx1"/>
                </a:solidFill>
              </a:rPr>
              <a:t>PARCS</a:t>
            </a:r>
          </a:p>
          <a:p>
            <a:pPr marL="800100" lvl="1" indent="-342900"/>
            <a:r>
              <a:rPr lang="en-GB" sz="1200" dirty="0" smtClean="0">
                <a:solidFill>
                  <a:schemeClr val="tx1"/>
                </a:solidFill>
              </a:rPr>
              <a:t>SERPENT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15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8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58874" y="42863"/>
            <a:ext cx="7775575" cy="904875"/>
          </a:xfrm>
        </p:spPr>
        <p:txBody>
          <a:bodyPr/>
          <a:lstStyle/>
          <a:p>
            <a:pPr algn="ctr"/>
            <a:r>
              <a:rPr lang="fr-FR" dirty="0" smtClean="0"/>
              <a:t>WP3 : </a:t>
            </a:r>
            <a:r>
              <a:rPr lang="fr-FR" dirty="0" err="1" smtClean="0"/>
              <a:t>Deep</a:t>
            </a:r>
            <a:r>
              <a:rPr lang="fr-FR" dirty="0" smtClean="0"/>
              <a:t> </a:t>
            </a:r>
            <a:r>
              <a:rPr lang="fr-FR" dirty="0" err="1" smtClean="0"/>
              <a:t>learning</a:t>
            </a:r>
            <a:r>
              <a:rPr lang="fr-FR" dirty="0" smtClean="0"/>
              <a:t> Neural Network (DNN)</a:t>
            </a:r>
            <a:endParaRPr lang="fr-FR" dirty="0"/>
          </a:p>
        </p:txBody>
      </p:sp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>
            <a:off x="574675" y="1778000"/>
            <a:ext cx="738822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6200" y="1398664"/>
            <a:ext cx="8020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tx1"/>
                </a:solidFill>
              </a:rPr>
              <a:t>Vue d’ensemble de la démarche menée sur les données simulées générées dans le domaine fréquentiel et dans le domaine temporel :</a:t>
            </a:r>
            <a:endParaRPr lang="fr-FR" i="1" dirty="0">
              <a:solidFill>
                <a:schemeClr val="tx1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24815" b="12037"/>
          <a:stretch/>
        </p:blipFill>
        <p:spPr>
          <a:xfrm>
            <a:off x="498475" y="2289017"/>
            <a:ext cx="8515350" cy="3248025"/>
          </a:xfrm>
          <a:prstGeom prst="rect">
            <a:avLst/>
          </a:prstGeom>
        </p:spPr>
      </p:pic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16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994" y="1449893"/>
            <a:ext cx="4535891" cy="3207265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465956" y="52388"/>
            <a:ext cx="6808910" cy="904875"/>
          </a:xfrm>
        </p:spPr>
        <p:txBody>
          <a:bodyPr/>
          <a:lstStyle/>
          <a:p>
            <a:pPr algn="ctr"/>
            <a:r>
              <a:rPr lang="fr-FR" dirty="0" smtClean="0"/>
              <a:t>WP3 - Données simulées : Visualisation des scénarios dans le domaine fréquentiel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947024"/>
            <a:ext cx="4379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Fréquence fixée, module sur l’ensemble des niveaux du cœur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165520" y="918788"/>
            <a:ext cx="2811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Pour toutes les fréquences par niveau </a:t>
            </a:r>
          </a:p>
          <a:p>
            <a:pPr algn="ctr"/>
            <a:r>
              <a:rPr lang="fr-FR" sz="1200" i="1" u="sng" dirty="0" smtClean="0">
                <a:solidFill>
                  <a:schemeClr val="tx1"/>
                </a:solidFill>
              </a:rPr>
              <a:t>et sur des zones sélectionnées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pic>
        <p:nvPicPr>
          <p:cNvPr id="10" name="Image 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03" b="10357"/>
          <a:stretch/>
        </p:blipFill>
        <p:spPr>
          <a:xfrm>
            <a:off x="7621" y="4297681"/>
            <a:ext cx="4535890" cy="256032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144265" y="4719313"/>
            <a:ext cx="336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En 3D pour une fréquence donnée (ex : 10 Hz)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66" y="1314556"/>
            <a:ext cx="3779909" cy="267233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585531" y="4996312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Module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336673" y="4996312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Phase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pic>
        <p:nvPicPr>
          <p:cNvPr id="22" name="Imagen 226" descr="C:\Users\Cristina\Desktop\Paraview\f_10Hz_R_16_16_13_Phase_T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" t="4294" r="5106" b="5122"/>
          <a:stretch/>
        </p:blipFill>
        <p:spPr bwMode="auto">
          <a:xfrm>
            <a:off x="7027371" y="5300558"/>
            <a:ext cx="1423688" cy="1052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35" descr="C:\Users\Cristina\Desktop\Paraview\f_10Hz_R_16_16_13_Thermal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" t="5016" r="5946" b="5360"/>
          <a:stretch/>
        </p:blipFill>
        <p:spPr bwMode="auto">
          <a:xfrm>
            <a:off x="5301789" y="5306133"/>
            <a:ext cx="1414856" cy="104104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ZoneTexte 25"/>
          <p:cNvSpPr txBox="1"/>
          <p:nvPr/>
        </p:nvSpPr>
        <p:spPr>
          <a:xfrm>
            <a:off x="114144" y="3958522"/>
            <a:ext cx="4360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u="sng" dirty="0" smtClean="0">
                <a:solidFill>
                  <a:schemeClr val="tx1"/>
                </a:solidFill>
              </a:rPr>
              <a:t>Module et phase simultanément pour une fréquence donnée</a:t>
            </a:r>
            <a:endParaRPr lang="fr-FR" sz="1200" i="1" u="sng" dirty="0">
              <a:solidFill>
                <a:schemeClr val="tx1"/>
              </a:solidFill>
            </a:endParaRPr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17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83F95808-EFCF-47C5-8C4C-4908BD4B0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4" y="2649595"/>
            <a:ext cx="7950994" cy="181356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0120" y="1431095"/>
            <a:ext cx="19979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chemeClr val="tx1"/>
                </a:solidFill>
              </a:rPr>
              <a:t>Au départ</a:t>
            </a:r>
          </a:p>
          <a:p>
            <a:pPr algn="ctr"/>
            <a:r>
              <a:rPr lang="fr-FR" sz="1400" i="1" dirty="0">
                <a:solidFill>
                  <a:schemeClr val="tx1"/>
                </a:solidFill>
              </a:rPr>
              <a:t>v</a:t>
            </a:r>
            <a:r>
              <a:rPr lang="fr-FR" sz="1400" i="1" dirty="0" smtClean="0">
                <a:solidFill>
                  <a:schemeClr val="tx1"/>
                </a:solidFill>
              </a:rPr>
              <a:t>olume 2x32x32x34</a:t>
            </a:r>
          </a:p>
          <a:p>
            <a:pPr algn="ctr"/>
            <a:r>
              <a:rPr lang="fr-FR" sz="1400" i="1" dirty="0" smtClean="0">
                <a:solidFill>
                  <a:schemeClr val="tx1"/>
                </a:solidFill>
              </a:rPr>
              <a:t>(phase et module)</a:t>
            </a:r>
          </a:p>
          <a:p>
            <a:pPr algn="ctr"/>
            <a:r>
              <a:rPr lang="fr-FR" sz="1400" i="1" u="sng" dirty="0" smtClean="0">
                <a:solidFill>
                  <a:schemeClr val="tx1"/>
                </a:solidFill>
              </a:rPr>
              <a:t>Détecteurs :</a:t>
            </a:r>
          </a:p>
          <a:p>
            <a:pPr algn="ctr"/>
            <a:r>
              <a:rPr lang="fr-FR" sz="1400" i="1" dirty="0" smtClean="0">
                <a:solidFill>
                  <a:schemeClr val="tx1"/>
                </a:solidFill>
              </a:rPr>
              <a:t>48 in-</a:t>
            </a:r>
            <a:r>
              <a:rPr lang="fr-FR" sz="1400" i="1" dirty="0" err="1" smtClean="0">
                <a:solidFill>
                  <a:schemeClr val="tx1"/>
                </a:solidFill>
              </a:rPr>
              <a:t>core</a:t>
            </a:r>
            <a:r>
              <a:rPr lang="fr-FR" sz="1400" i="1" dirty="0" smtClean="0">
                <a:solidFill>
                  <a:schemeClr val="tx1"/>
                </a:solidFill>
              </a:rPr>
              <a:t>, 8 ex-</a:t>
            </a:r>
            <a:r>
              <a:rPr lang="fr-FR" sz="1400" i="1" dirty="0" err="1" smtClean="0">
                <a:solidFill>
                  <a:schemeClr val="tx1"/>
                </a:solidFill>
              </a:rPr>
              <a:t>core</a:t>
            </a:r>
            <a:endParaRPr lang="fr-FR" sz="1400" i="1" dirty="0">
              <a:solidFill>
                <a:schemeClr val="tx1"/>
              </a:solidFill>
            </a:endParaRP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650607" y="54398"/>
            <a:ext cx="6820152" cy="904875"/>
          </a:xfrm>
        </p:spPr>
        <p:txBody>
          <a:bodyPr/>
          <a:lstStyle/>
          <a:p>
            <a:pPr algn="ctr"/>
            <a:r>
              <a:rPr lang="fr-FR" dirty="0" smtClean="0"/>
              <a:t>WP3 - Données simulées : Inversion de la fonction de transfert dans le domaine fréquentiel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462540" y="1431095"/>
            <a:ext cx="6070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u="sng" dirty="0">
                <a:solidFill>
                  <a:schemeClr val="tx1"/>
                </a:solidFill>
              </a:rPr>
              <a:t>Réseau de neurones </a:t>
            </a:r>
            <a:r>
              <a:rPr lang="fr-FR" sz="1400" i="1" u="sng" dirty="0" err="1" smtClean="0">
                <a:solidFill>
                  <a:schemeClr val="tx1"/>
                </a:solidFill>
              </a:rPr>
              <a:t>convolutif</a:t>
            </a:r>
            <a:r>
              <a:rPr lang="fr-FR" sz="1400" i="1" u="sng" dirty="0" smtClean="0">
                <a:solidFill>
                  <a:schemeClr val="tx1"/>
                </a:solidFill>
              </a:rPr>
              <a:t> (CNN)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400" i="1" dirty="0" smtClean="0">
                <a:solidFill>
                  <a:schemeClr val="tx1"/>
                </a:solidFill>
              </a:rPr>
              <a:t>Création automatique de paramètres caractéristiques des images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400" i="1" dirty="0" err="1" smtClean="0">
                <a:solidFill>
                  <a:schemeClr val="tx1"/>
                </a:solidFill>
              </a:rPr>
              <a:t>Classifieur</a:t>
            </a:r>
            <a:endParaRPr lang="fr-FR" sz="1400" i="1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32154" y="4399986"/>
            <a:ext cx="7731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Le volume des données à traiter est très important = 1.5 TB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Les temps de calculs également (12 jours au début pour 4 jours maintenant)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462540" y="1358020"/>
            <a:ext cx="6192221" cy="88723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32154" y="5249504"/>
            <a:ext cx="77316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Les résultats sont très bons autant au niveau de la classification des types de perturbation que de la localisation de l’anomalie :</a:t>
            </a:r>
          </a:p>
          <a:p>
            <a:r>
              <a:rPr lang="fr-FR" sz="1400" dirty="0" smtClean="0">
                <a:solidFill>
                  <a:schemeClr val="tx1"/>
                </a:solidFill>
              </a:rPr>
              <a:t>               Taux d’erreur sur la classification de 9 perturbation = 0.11%</a:t>
            </a:r>
          </a:p>
          <a:p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smtClean="0">
                <a:solidFill>
                  <a:schemeClr val="tx1"/>
                </a:solidFill>
              </a:rPr>
              <a:t>              Erreur absolue sur la localisation = 4 cm dans un volume de 4m x 4m x 4m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18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070" y="2277264"/>
            <a:ext cx="3984683" cy="3076575"/>
          </a:xfrm>
          <a:prstGeom prst="rect">
            <a:avLst/>
          </a:prstGeom>
        </p:spPr>
      </p:pic>
      <p:grpSp>
        <p:nvGrpSpPr>
          <p:cNvPr id="11" name="Grupo 5"/>
          <p:cNvGrpSpPr/>
          <p:nvPr/>
        </p:nvGrpSpPr>
        <p:grpSpPr>
          <a:xfrm>
            <a:off x="6239648" y="2817640"/>
            <a:ext cx="2646178" cy="1836882"/>
            <a:chOff x="1821799" y="193407"/>
            <a:chExt cx="2959386" cy="2010678"/>
          </a:xfrm>
        </p:grpSpPr>
        <p:pic>
          <p:nvPicPr>
            <p:cNvPr id="12" name="Imagen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04" t="9485" r="35397" b="15846"/>
            <a:stretch/>
          </p:blipFill>
          <p:spPr bwMode="auto">
            <a:xfrm>
              <a:off x="2594622" y="193407"/>
              <a:ext cx="2186563" cy="201067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Imagen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94" t="25188" r="51627" b="37030"/>
            <a:stretch/>
          </p:blipFill>
          <p:spPr bwMode="auto">
            <a:xfrm>
              <a:off x="1821799" y="343343"/>
              <a:ext cx="569452" cy="107014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4" name="Titre 1"/>
          <p:cNvSpPr txBox="1">
            <a:spLocks/>
          </p:cNvSpPr>
          <p:nvPr/>
        </p:nvSpPr>
        <p:spPr bwMode="auto">
          <a:xfrm>
            <a:off x="1433228" y="0"/>
            <a:ext cx="691695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/>
            <a:r>
              <a:rPr lang="fr-FR" kern="0" dirty="0" smtClean="0"/>
              <a:t>WP3 - Données simulées : Inversion de la fonction de transfert dans le domaine temporel</a:t>
            </a:r>
            <a:endParaRPr lang="fr-FR" kern="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05" y="5741854"/>
            <a:ext cx="731520" cy="73152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192" y="5741854"/>
            <a:ext cx="731520" cy="73152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56" y="5732801"/>
            <a:ext cx="731520" cy="731520"/>
          </a:xfrm>
          <a:prstGeom prst="rect">
            <a:avLst/>
          </a:prstGeom>
        </p:spPr>
      </p:pic>
      <p:pic>
        <p:nvPicPr>
          <p:cNvPr id="20" name="Θέση περιεχομένου 5">
            <a:extLst>
              <a:ext uri="{FF2B5EF4-FFF2-40B4-BE49-F238E27FC236}">
                <a16:creationId xmlns:a16="http://schemas.microsoft.com/office/drawing/2014/main" xmlns="" id="{7CB73829-09FD-4778-846E-EF2A51BC7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5" y="2547572"/>
            <a:ext cx="2375441" cy="167678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679759" y="1066431"/>
            <a:ext cx="597041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u="sng" dirty="0" smtClean="0">
                <a:solidFill>
                  <a:schemeClr val="tx1"/>
                </a:solidFill>
              </a:rPr>
              <a:t>4 types de perturbation à classer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200" i="1" dirty="0" smtClean="0">
                <a:solidFill>
                  <a:schemeClr val="tx1"/>
                </a:solidFill>
              </a:rPr>
              <a:t>Vibration d’un seul assemblage combustible dans une seule direction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200" i="1" dirty="0" smtClean="0">
                <a:solidFill>
                  <a:schemeClr val="tx1"/>
                </a:solidFill>
              </a:rPr>
              <a:t>Vibration synchronisée d’un groupe de 5x5 assemblages combustibles centraux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200" i="1" dirty="0" smtClean="0">
                <a:solidFill>
                  <a:schemeClr val="tx1"/>
                </a:solidFill>
              </a:rPr>
              <a:t>Variation du débit du fluide réfrigérant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200" i="1" dirty="0" smtClean="0">
                <a:solidFill>
                  <a:schemeClr val="tx1"/>
                </a:solidFill>
              </a:rPr>
              <a:t>Variation de température du fluide réfrigérant</a:t>
            </a: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639020" y="1057116"/>
            <a:ext cx="6075809" cy="106472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072177" y="2147999"/>
            <a:ext cx="3114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u="sng" dirty="0" smtClean="0">
                <a:solidFill>
                  <a:schemeClr val="tx1"/>
                </a:solidFill>
              </a:rPr>
              <a:t>Densité Spectrale de Puissance</a:t>
            </a:r>
            <a:endParaRPr lang="fr-FR" sz="1200" b="1" i="1" u="sng" dirty="0">
              <a:solidFill>
                <a:schemeClr val="tx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714399" y="6008027"/>
            <a:ext cx="407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83487" y="4650042"/>
            <a:ext cx="1973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u="sng" dirty="0" smtClean="0">
                <a:solidFill>
                  <a:schemeClr val="tx1"/>
                </a:solidFill>
              </a:rPr>
              <a:t>Découpage en fenêtres</a:t>
            </a:r>
            <a:endParaRPr lang="fr-FR" sz="1200" b="1" i="1" u="sng" dirty="0">
              <a:solidFill>
                <a:schemeClr val="tx1"/>
              </a:solidFill>
            </a:endParaRPr>
          </a:p>
        </p:txBody>
      </p:sp>
      <p:sp>
        <p:nvSpPr>
          <p:cNvPr id="27" name="Flèche droite 26"/>
          <p:cNvSpPr/>
          <p:nvPr/>
        </p:nvSpPr>
        <p:spPr bwMode="auto">
          <a:xfrm rot="5400000">
            <a:off x="1201518" y="4185305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Flèche droite 27"/>
          <p:cNvSpPr/>
          <p:nvPr/>
        </p:nvSpPr>
        <p:spPr bwMode="auto">
          <a:xfrm rot="5400000">
            <a:off x="1179916" y="4873051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27388" y="2149838"/>
            <a:ext cx="235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u="sng" dirty="0" smtClean="0">
                <a:solidFill>
                  <a:schemeClr val="tx1"/>
                </a:solidFill>
              </a:rPr>
              <a:t>Evolution temporelle :</a:t>
            </a:r>
          </a:p>
          <a:p>
            <a:r>
              <a:rPr lang="fr-FR" sz="1200" i="1" dirty="0" smtClean="0">
                <a:solidFill>
                  <a:schemeClr val="tx1"/>
                </a:solidFill>
              </a:rPr>
              <a:t>Suppression de la tendance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30" name="Flèche droite 29"/>
          <p:cNvSpPr/>
          <p:nvPr/>
        </p:nvSpPr>
        <p:spPr bwMode="auto">
          <a:xfrm>
            <a:off x="2512946" y="3003575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263485" y="5062117"/>
            <a:ext cx="2537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u="sng" dirty="0" smtClean="0">
                <a:solidFill>
                  <a:schemeClr val="tx1"/>
                </a:solidFill>
              </a:rPr>
              <a:t>Choix de la base d’ondelettes</a:t>
            </a:r>
            <a:endParaRPr lang="fr-FR" sz="1200" b="1" i="1" u="sng" dirty="0">
              <a:solidFill>
                <a:schemeClr val="tx1"/>
              </a:solidFill>
            </a:endParaRPr>
          </a:p>
        </p:txBody>
      </p:sp>
      <p:sp>
        <p:nvSpPr>
          <p:cNvPr id="32" name="Flèche droite 31"/>
          <p:cNvSpPr/>
          <p:nvPr/>
        </p:nvSpPr>
        <p:spPr bwMode="auto">
          <a:xfrm rot="5400000">
            <a:off x="1187465" y="5259844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42195" y="5460943"/>
            <a:ext cx="2537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u="sng" dirty="0" smtClean="0">
                <a:solidFill>
                  <a:schemeClr val="tx1"/>
                </a:solidFill>
              </a:rPr>
              <a:t>Images des Scalogrammes</a:t>
            </a:r>
            <a:endParaRPr lang="fr-FR" sz="1200" b="1" i="1" u="sng" dirty="0">
              <a:solidFill>
                <a:schemeClr val="tx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3179456" y="5408022"/>
            <a:ext cx="342510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u="sng" dirty="0">
                <a:solidFill>
                  <a:schemeClr val="tx1"/>
                </a:solidFill>
              </a:rPr>
              <a:t>Réseau de neurones </a:t>
            </a:r>
            <a:r>
              <a:rPr lang="fr-FR" sz="1200" i="1" u="sng" dirty="0" err="1" smtClean="0">
                <a:solidFill>
                  <a:schemeClr val="tx1"/>
                </a:solidFill>
              </a:rPr>
              <a:t>convolutif</a:t>
            </a:r>
            <a:r>
              <a:rPr lang="fr-FR" sz="1200" i="1" u="sng" dirty="0" smtClean="0">
                <a:solidFill>
                  <a:schemeClr val="tx1"/>
                </a:solidFill>
              </a:rPr>
              <a:t> (CNN)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200" i="1" dirty="0" smtClean="0">
                <a:solidFill>
                  <a:schemeClr val="tx1"/>
                </a:solidFill>
              </a:rPr>
              <a:t>Création automatique de paramètres caractéristiques des scalogrammes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1200" i="1" dirty="0" err="1" smtClean="0">
                <a:solidFill>
                  <a:schemeClr val="tx1"/>
                </a:solidFill>
              </a:rPr>
              <a:t>Classifieur</a:t>
            </a:r>
            <a:endParaRPr lang="fr-FR" sz="1200" i="1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</p:txBody>
      </p:sp>
      <p:sp>
        <p:nvSpPr>
          <p:cNvPr id="35" name="Flèche droite 34"/>
          <p:cNvSpPr/>
          <p:nvPr/>
        </p:nvSpPr>
        <p:spPr bwMode="auto">
          <a:xfrm>
            <a:off x="2894868" y="5700237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179456" y="5408021"/>
            <a:ext cx="3144448" cy="83020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07292" y="4650042"/>
            <a:ext cx="2607069" cy="189681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75463" y="4405088"/>
            <a:ext cx="1881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u="sng" dirty="0" smtClean="0">
                <a:solidFill>
                  <a:schemeClr val="tx1"/>
                </a:solidFill>
              </a:rPr>
              <a:t>Pour tous les scénarios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Πίνακας 7">
                <a:extLst>
                  <a:ext uri="{FF2B5EF4-FFF2-40B4-BE49-F238E27FC236}">
                    <a16:creationId xmlns:a16="http://schemas.microsoft.com/office/drawing/2014/main" xmlns="" id="{1A490872-651D-4040-BFC8-A7A535CA66A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6813604"/>
                  </p:ext>
                </p:extLst>
              </p:nvPr>
            </p:nvGraphicFramePr>
            <p:xfrm>
              <a:off x="6699046" y="5166807"/>
              <a:ext cx="2176001" cy="1193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96062">
                      <a:extLst>
                        <a:ext uri="{9D8B030D-6E8A-4147-A177-3AD203B41FA5}">
                          <a16:colId xmlns:a16="http://schemas.microsoft.com/office/drawing/2014/main" xmlns="" val="181649217"/>
                        </a:ext>
                      </a:extLst>
                    </a:gridCol>
                    <a:gridCol w="830781">
                      <a:extLst>
                        <a:ext uri="{9D8B030D-6E8A-4147-A177-3AD203B41FA5}">
                          <a16:colId xmlns:a16="http://schemas.microsoft.com/office/drawing/2014/main" xmlns="" val="3803788822"/>
                        </a:ext>
                      </a:extLst>
                    </a:gridCol>
                    <a:gridCol w="749158">
                      <a:extLst>
                        <a:ext uri="{9D8B030D-6E8A-4147-A177-3AD203B41FA5}">
                          <a16:colId xmlns:a16="http://schemas.microsoft.com/office/drawing/2014/main" xmlns="" val="31553882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In-core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Ex-core</a:t>
                          </a:r>
                          <a:endParaRPr lang="el-GR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790641176"/>
                      </a:ext>
                    </a:extLst>
                  </a:tr>
                  <a:tr h="254359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98.04%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83.33%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995301130"/>
                      </a:ext>
                    </a:extLst>
                  </a:tr>
                  <a:tr h="201103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4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99.63%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83.44%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33315703"/>
                      </a:ext>
                    </a:extLst>
                  </a:tr>
                  <a:tr h="14784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8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99.85%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93.88%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37240732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Πίνακας 7">
                <a:extLst>
                  <a:ext uri="{FF2B5EF4-FFF2-40B4-BE49-F238E27FC236}">
                    <a16:creationId xmlns:a16="http://schemas.microsoft.com/office/drawing/2014/main" id="{1A490872-651D-4040-BFC8-A7A535CA66A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6813604"/>
                  </p:ext>
                </p:extLst>
              </p:nvPr>
            </p:nvGraphicFramePr>
            <p:xfrm>
              <a:off x="6699046" y="5166807"/>
              <a:ext cx="2176001" cy="1193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96062">
                      <a:extLst>
                        <a:ext uri="{9D8B030D-6E8A-4147-A177-3AD203B41FA5}">
                          <a16:colId xmlns:a16="http://schemas.microsoft.com/office/drawing/2014/main" val="181649217"/>
                        </a:ext>
                      </a:extLst>
                    </a:gridCol>
                    <a:gridCol w="830781">
                      <a:extLst>
                        <a:ext uri="{9D8B030D-6E8A-4147-A177-3AD203B41FA5}">
                          <a16:colId xmlns:a16="http://schemas.microsoft.com/office/drawing/2014/main" val="3803788822"/>
                        </a:ext>
                      </a:extLst>
                    </a:gridCol>
                    <a:gridCol w="749158">
                      <a:extLst>
                        <a:ext uri="{9D8B030D-6E8A-4147-A177-3AD203B41FA5}">
                          <a16:colId xmlns:a16="http://schemas.microsoft.com/office/drawing/2014/main" val="31553882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10"/>
                          <a:stretch>
                            <a:fillRect l="-1020" t="-1639" r="-270408" b="-2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In-core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Ex-core</a:t>
                          </a:r>
                          <a:endParaRPr lang="el-GR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064117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2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98.04%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83.33%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9530113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4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99.63%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83.44%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31570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8</a:t>
                          </a:r>
                          <a:endParaRPr lang="el-GR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99.85%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sz="1200" dirty="0"/>
                            <a:t>93.88%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40732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0" name="Flèche droite 39"/>
          <p:cNvSpPr/>
          <p:nvPr/>
        </p:nvSpPr>
        <p:spPr bwMode="auto">
          <a:xfrm>
            <a:off x="6373276" y="5701912"/>
            <a:ext cx="219762" cy="28700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1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19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33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576263" y="1014413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923925"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358775" indent="-355600"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361950"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004888" indent="-233363"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1131888" indent="-109538"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1589088" indent="-109538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046288" indent="-109538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2503488" indent="-109538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2960688" indent="-109538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r>
              <a:rPr lang="en-US" altLang="fr-FR" sz="2000" b="1" dirty="0" err="1" smtClean="0">
                <a:solidFill>
                  <a:srgbClr val="666666"/>
                </a:solidFill>
              </a:rPr>
              <a:t>Vue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d’ensemble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du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projet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(participants et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objectifs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)</a:t>
            </a: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b="1" dirty="0">
              <a:solidFill>
                <a:srgbClr val="666666"/>
              </a:solidFill>
            </a:endParaRP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r>
              <a:rPr lang="en-US" altLang="fr-FR" sz="2000" b="1" dirty="0" smtClean="0">
                <a:solidFill>
                  <a:srgbClr val="666666"/>
                </a:solidFill>
              </a:rPr>
              <a:t>Les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différentes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groupes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de travail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complémentaires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</a:t>
            </a: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b="1" dirty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r>
              <a:rPr lang="en-US" altLang="fr-FR" sz="2000" b="1" dirty="0" err="1" smtClean="0">
                <a:solidFill>
                  <a:srgbClr val="666666"/>
                </a:solidFill>
              </a:rPr>
              <a:t>Quelques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exemples</a:t>
            </a:r>
            <a:r>
              <a:rPr lang="en-US" altLang="fr-FR" sz="2000" b="1" dirty="0" smtClean="0">
                <a:solidFill>
                  <a:srgbClr val="666666"/>
                </a:solidFill>
              </a:rPr>
              <a:t> </a:t>
            </a:r>
            <a:r>
              <a:rPr lang="en-US" altLang="fr-FR" sz="2000" b="1" dirty="0" err="1" smtClean="0">
                <a:solidFill>
                  <a:srgbClr val="666666"/>
                </a:solidFill>
              </a:rPr>
              <a:t>d’analyses</a:t>
            </a: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b="1" dirty="0">
              <a:solidFill>
                <a:srgbClr val="666666"/>
              </a:solidFill>
            </a:endParaRP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b="1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Blip>
                <a:blip r:embed="rId2"/>
              </a:buBlip>
            </a:pPr>
            <a:r>
              <a:rPr lang="en-US" altLang="fr-FR" sz="2000" b="1" dirty="0" smtClean="0">
                <a:solidFill>
                  <a:srgbClr val="666666"/>
                </a:solidFill>
              </a:rPr>
              <a:t>Conclusion</a:t>
            </a:r>
            <a:endParaRPr lang="en-US" altLang="fr-FR" sz="2000" b="1" dirty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b="1" dirty="0">
              <a:solidFill>
                <a:srgbClr val="666666"/>
              </a:solidFill>
            </a:endParaRPr>
          </a:p>
          <a:p>
            <a:pPr lvl="1">
              <a:lnSpc>
                <a:spcPts val="1963"/>
              </a:lnSpc>
              <a:buClr>
                <a:srgbClr val="666666"/>
              </a:buClr>
              <a:buSzPct val="90000"/>
              <a:buBlip>
                <a:blip r:embed="rId2"/>
              </a:buBlip>
            </a:pPr>
            <a:endParaRPr lang="en-US" altLang="fr-FR" sz="2000" dirty="0" smtClean="0">
              <a:solidFill>
                <a:srgbClr val="666666"/>
              </a:solidFill>
            </a:endParaRP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fr-FR" altLang="fr-FR" sz="2000" b="1" dirty="0" smtClean="0">
              <a:solidFill>
                <a:srgbClr val="666666"/>
              </a:solidFill>
            </a:endParaRPr>
          </a:p>
          <a:p>
            <a:pPr marL="3175" lvl="1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fr-FR" altLang="fr-FR" sz="2000" dirty="0" smtClean="0">
              <a:solidFill>
                <a:srgbClr val="666666"/>
              </a:solidFill>
            </a:endParaRPr>
          </a:p>
          <a:p>
            <a:pPr marL="771525" lvl="3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dirty="0" smtClean="0">
              <a:solidFill>
                <a:srgbClr val="666666"/>
              </a:solidFill>
            </a:endParaRPr>
          </a:p>
          <a:p>
            <a:pPr marL="1114425" lvl="3" indent="-342900">
              <a:lnSpc>
                <a:spcPts val="1963"/>
              </a:lnSpc>
              <a:buClr>
                <a:srgbClr val="666666"/>
              </a:buClr>
              <a:buSzPct val="90000"/>
              <a:buFont typeface="Wingdings" panose="05000000000000000000" pitchFamily="2" charset="2"/>
              <a:buChar char="Ø"/>
            </a:pPr>
            <a:endParaRPr lang="en-US" altLang="fr-FR" sz="2000" dirty="0" smtClean="0">
              <a:solidFill>
                <a:srgbClr val="666666"/>
              </a:solidFill>
            </a:endParaRPr>
          </a:p>
          <a:p>
            <a:pPr marL="771525" lvl="3" indent="0">
              <a:lnSpc>
                <a:spcPts val="1963"/>
              </a:lnSpc>
              <a:buClr>
                <a:srgbClr val="666666"/>
              </a:buClr>
              <a:buSzPct val="90000"/>
            </a:pPr>
            <a:endParaRPr lang="en-US" altLang="fr-FR" sz="2000" dirty="0" smtClean="0">
              <a:solidFill>
                <a:srgbClr val="666666"/>
              </a:solidFill>
            </a:endParaRPr>
          </a:p>
        </p:txBody>
      </p:sp>
      <p:sp>
        <p:nvSpPr>
          <p:cNvPr id="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6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695" y="2137207"/>
            <a:ext cx="3620005" cy="359142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85" y="1946680"/>
            <a:ext cx="3839111" cy="3781953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1506892" y="152401"/>
            <a:ext cx="6916955" cy="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/>
            <a:r>
              <a:rPr lang="fr-FR" kern="0" dirty="0" smtClean="0"/>
              <a:t>WP4 : Données réelles de réacteur (VVER1000)</a:t>
            </a:r>
            <a:endParaRPr lang="fr-FR" kern="0" dirty="0"/>
          </a:p>
        </p:txBody>
      </p:sp>
      <p:sp>
        <p:nvSpPr>
          <p:cNvPr id="8" name="ZoneTexte 7"/>
          <p:cNvSpPr txBox="1"/>
          <p:nvPr/>
        </p:nvSpPr>
        <p:spPr>
          <a:xfrm>
            <a:off x="1684020" y="1767875"/>
            <a:ext cx="197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>
                <a:solidFill>
                  <a:schemeClr val="tx1"/>
                </a:solidFill>
              </a:rPr>
              <a:t>8 Positions radiales</a:t>
            </a:r>
            <a:endParaRPr lang="fr-FR" sz="1400" u="sng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01515" y="1829430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>
                <a:solidFill>
                  <a:schemeClr val="tx1"/>
                </a:solidFill>
              </a:rPr>
              <a:t>4 Positions axiales</a:t>
            </a:r>
            <a:endParaRPr lang="fr-FR" sz="1400" u="sng" dirty="0">
              <a:solidFill>
                <a:schemeClr val="tx1"/>
              </a:solidFill>
            </a:endParaRPr>
          </a:p>
        </p:txBody>
      </p:sp>
      <p:sp>
        <p:nvSpPr>
          <p:cNvPr id="10" name="Flèche droite 9"/>
          <p:cNvSpPr/>
          <p:nvPr/>
        </p:nvSpPr>
        <p:spPr bwMode="auto">
          <a:xfrm>
            <a:off x="5006340" y="5400675"/>
            <a:ext cx="144780" cy="17526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Flèche droite 10"/>
          <p:cNvSpPr/>
          <p:nvPr/>
        </p:nvSpPr>
        <p:spPr bwMode="auto">
          <a:xfrm>
            <a:off x="4998720" y="4752975"/>
            <a:ext cx="144780" cy="17526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Flèche droite 11"/>
          <p:cNvSpPr/>
          <p:nvPr/>
        </p:nvSpPr>
        <p:spPr bwMode="auto">
          <a:xfrm>
            <a:off x="4991100" y="3983355"/>
            <a:ext cx="144780" cy="17526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Flèche droite 12"/>
          <p:cNvSpPr/>
          <p:nvPr/>
        </p:nvSpPr>
        <p:spPr bwMode="auto">
          <a:xfrm>
            <a:off x="4983480" y="3221355"/>
            <a:ext cx="144780" cy="17526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5320665" y="2141451"/>
            <a:ext cx="445770" cy="261188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864870" y="3722167"/>
            <a:ext cx="445770" cy="261188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14325" y="1215509"/>
            <a:ext cx="3411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smtClean="0">
                <a:solidFill>
                  <a:schemeClr val="tx1"/>
                </a:solidFill>
              </a:rPr>
              <a:t>Position des SPND in-</a:t>
            </a:r>
            <a:r>
              <a:rPr lang="fr-FR" sz="1600" u="sng" dirty="0" err="1" smtClean="0">
                <a:solidFill>
                  <a:schemeClr val="tx1"/>
                </a:solidFill>
              </a:rPr>
              <a:t>core</a:t>
            </a:r>
            <a:r>
              <a:rPr lang="fr-FR" sz="1600" u="sng" dirty="0" smtClean="0">
                <a:solidFill>
                  <a:schemeClr val="tx1"/>
                </a:solidFill>
              </a:rPr>
              <a:t> (8 x 4)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105525" y="5905500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 smtClean="0">
                <a:solidFill>
                  <a:schemeClr val="tx1"/>
                </a:solidFill>
              </a:rPr>
              <a:t>Chambres d’ionisation ex-</a:t>
            </a:r>
            <a:r>
              <a:rPr lang="fr-FR" sz="1600" u="sng" dirty="0" err="1" smtClean="0">
                <a:solidFill>
                  <a:schemeClr val="tx1"/>
                </a:solidFill>
              </a:rPr>
              <a:t>core</a:t>
            </a:r>
            <a:endParaRPr lang="fr-FR" sz="1600" u="sng" dirty="0" smtClean="0">
              <a:solidFill>
                <a:schemeClr val="tx1"/>
              </a:solidFill>
            </a:endParaRPr>
          </a:p>
          <a:p>
            <a:r>
              <a:rPr lang="fr-FR" sz="1600" u="sng" dirty="0" smtClean="0">
                <a:solidFill>
                  <a:schemeClr val="tx1"/>
                </a:solidFill>
              </a:rPr>
              <a:t>(2 x 4)</a:t>
            </a:r>
            <a:endParaRPr lang="fr-FR" sz="1600" dirty="0">
              <a:solidFill>
                <a:schemeClr val="tx1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 bwMode="auto">
          <a:xfrm flipH="1" flipV="1">
            <a:off x="6381750" y="4305300"/>
            <a:ext cx="393622" cy="16668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cteur droit avec flèche 20"/>
          <p:cNvCxnSpPr/>
          <p:nvPr/>
        </p:nvCxnSpPr>
        <p:spPr bwMode="auto">
          <a:xfrm flipV="1">
            <a:off x="7886700" y="4840605"/>
            <a:ext cx="247650" cy="113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/>
          <p:nvPr/>
        </p:nvSpPr>
        <p:spPr bwMode="auto">
          <a:xfrm>
            <a:off x="314325" y="1676400"/>
            <a:ext cx="5791200" cy="429577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20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 bwMode="auto">
          <a:xfrm>
            <a:off x="1585628" y="152401"/>
            <a:ext cx="6916955" cy="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/>
            <a:r>
              <a:rPr lang="fr-FR" kern="0" dirty="0" smtClean="0"/>
              <a:t>WP4 : Données réelles de réacteur (VVER1000)</a:t>
            </a:r>
            <a:endParaRPr lang="fr-FR" kern="0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34319" y="834703"/>
            <a:ext cx="8625652" cy="50940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0" i="1" dirty="0" smtClean="0">
                <a:solidFill>
                  <a:schemeClr val="tx1"/>
                </a:solidFill>
              </a:rPr>
              <a:t>Analyse </a:t>
            </a:r>
            <a:r>
              <a:rPr lang="en-GB" sz="1600" b="0" i="1" dirty="0" err="1" smtClean="0">
                <a:solidFill>
                  <a:schemeClr val="tx1"/>
                </a:solidFill>
              </a:rPr>
              <a:t>exploratoire</a:t>
            </a:r>
            <a:r>
              <a:rPr lang="en-GB" sz="1600" b="0" i="1" dirty="0" smtClean="0">
                <a:solidFill>
                  <a:schemeClr val="tx1"/>
                </a:solidFill>
              </a:rPr>
              <a:t> des spectres par Singular Spectrum Analysis (SSA)</a:t>
            </a:r>
            <a:endParaRPr lang="fr-FR" sz="1600" b="0" i="1" dirty="0">
              <a:solidFill>
                <a:schemeClr val="tx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62" y="4341153"/>
            <a:ext cx="2159817" cy="215981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62" y="2040651"/>
            <a:ext cx="2159817" cy="215981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222" y="1697626"/>
            <a:ext cx="2159751" cy="215975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04825" y="1299547"/>
            <a:ext cx="8247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>
                <a:solidFill>
                  <a:schemeClr val="tx1"/>
                </a:solidFill>
              </a:rPr>
              <a:t>Décomposition SVD sur la matrice de covariance estimée à partir de la série temporelle 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endParaRPr lang="fr-FR" sz="1600" dirty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824" y="3028727"/>
            <a:ext cx="2699772" cy="269977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060" y="3841140"/>
            <a:ext cx="2699772" cy="269977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50003" y="1713210"/>
            <a:ext cx="2250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solidFill>
                  <a:schemeClr val="tx1"/>
                </a:solidFill>
              </a:rPr>
              <a:t>Exemple : position radiale N19</a:t>
            </a:r>
            <a:endParaRPr lang="fr-FR" sz="1200" u="sng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57754" y="3031959"/>
            <a:ext cx="2618069" cy="1159362"/>
          </a:xfrm>
          <a:prstGeom prst="ellipse">
            <a:avLst/>
          </a:prstGeom>
          <a:noFill/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2850327" y="1648466"/>
            <a:ext cx="2265236" cy="2265236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 bwMode="auto">
          <a:xfrm>
            <a:off x="6120199" y="3120559"/>
            <a:ext cx="359259" cy="27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necteur droit avec flèche 19"/>
          <p:cNvCxnSpPr/>
          <p:nvPr/>
        </p:nvCxnSpPr>
        <p:spPr bwMode="auto">
          <a:xfrm>
            <a:off x="6120199" y="3120559"/>
            <a:ext cx="811543" cy="27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necteur droit avec flèche 21"/>
          <p:cNvCxnSpPr/>
          <p:nvPr/>
        </p:nvCxnSpPr>
        <p:spPr bwMode="auto">
          <a:xfrm>
            <a:off x="6120199" y="3120559"/>
            <a:ext cx="1204833" cy="27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cteur droit avec flèche 23"/>
          <p:cNvCxnSpPr/>
          <p:nvPr/>
        </p:nvCxnSpPr>
        <p:spPr bwMode="auto">
          <a:xfrm>
            <a:off x="6120199" y="3120559"/>
            <a:ext cx="1607956" cy="27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cteur droit avec flèche 25"/>
          <p:cNvCxnSpPr/>
          <p:nvPr/>
        </p:nvCxnSpPr>
        <p:spPr bwMode="auto">
          <a:xfrm>
            <a:off x="6120199" y="3120559"/>
            <a:ext cx="2040575" cy="27157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ZoneTexte 15"/>
          <p:cNvSpPr txBox="1"/>
          <p:nvPr/>
        </p:nvSpPr>
        <p:spPr>
          <a:xfrm>
            <a:off x="4945782" y="2494822"/>
            <a:ext cx="1307534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>
                <a:solidFill>
                  <a:schemeClr val="tx1"/>
                </a:solidFill>
              </a:rPr>
              <a:t>Classification des facteurs en 5 classes</a:t>
            </a:r>
            <a:endParaRPr lang="fr-FR" sz="1200" i="1" dirty="0">
              <a:solidFill>
                <a:schemeClr val="tx1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 bwMode="auto">
          <a:xfrm flipV="1">
            <a:off x="6479458" y="5506065"/>
            <a:ext cx="0" cy="462116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ZoneTexte 12"/>
          <p:cNvSpPr txBox="1"/>
          <p:nvPr/>
        </p:nvSpPr>
        <p:spPr>
          <a:xfrm>
            <a:off x="6321202" y="5710684"/>
            <a:ext cx="2479864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tx1"/>
                </a:solidFill>
              </a:rPr>
              <a:t>Evaluation non-paramétrique des tendances qu’il faudra supprimer</a:t>
            </a:r>
          </a:p>
          <a:p>
            <a:r>
              <a:rPr lang="fr-FR" sz="1200" i="1" dirty="0" smtClean="0">
                <a:solidFill>
                  <a:schemeClr val="tx1"/>
                </a:solidFill>
              </a:rPr>
              <a:t>(temps de réponse des capteurs)</a:t>
            </a:r>
            <a:endParaRPr lang="fr-FR" sz="1200" i="1" dirty="0">
              <a:solidFill>
                <a:schemeClr val="tx1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 bwMode="auto">
          <a:xfrm flipH="1">
            <a:off x="6904513" y="2143803"/>
            <a:ext cx="268038" cy="86526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avec flèche 35"/>
          <p:cNvCxnSpPr/>
          <p:nvPr/>
        </p:nvCxnSpPr>
        <p:spPr bwMode="auto">
          <a:xfrm>
            <a:off x="7172551" y="2124139"/>
            <a:ext cx="132817" cy="86526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necteur droit avec flèche 37"/>
          <p:cNvCxnSpPr/>
          <p:nvPr/>
        </p:nvCxnSpPr>
        <p:spPr bwMode="auto">
          <a:xfrm>
            <a:off x="7172551" y="2124139"/>
            <a:ext cx="486778" cy="88492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cteur droit avec flèche 40"/>
          <p:cNvCxnSpPr/>
          <p:nvPr/>
        </p:nvCxnSpPr>
        <p:spPr bwMode="auto">
          <a:xfrm>
            <a:off x="7172551" y="2124139"/>
            <a:ext cx="850572" cy="90782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3"/>
          <p:cNvSpPr txBox="1"/>
          <p:nvPr/>
        </p:nvSpPr>
        <p:spPr>
          <a:xfrm>
            <a:off x="5982551" y="1855690"/>
            <a:ext cx="2345372" cy="27699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tx1"/>
                </a:solidFill>
              </a:rPr>
              <a:t>Oscillations du reste du spectre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4" name="Connecteur droit avec flèche 43"/>
          <p:cNvCxnSpPr>
            <a:stCxn id="42" idx="2"/>
          </p:cNvCxnSpPr>
          <p:nvPr/>
        </p:nvCxnSpPr>
        <p:spPr bwMode="auto">
          <a:xfrm>
            <a:off x="8476610" y="2617932"/>
            <a:ext cx="25973" cy="502627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ZoneTexte 41"/>
          <p:cNvSpPr txBox="1"/>
          <p:nvPr/>
        </p:nvSpPr>
        <p:spPr>
          <a:xfrm>
            <a:off x="7946871" y="2340933"/>
            <a:ext cx="1059477" cy="27699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tx1"/>
                </a:solidFill>
              </a:rPr>
              <a:t>Signal brut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1366788" y="4002431"/>
            <a:ext cx="1419790" cy="276999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fr-FR" sz="1200" i="1" dirty="0" smtClean="0">
                <a:solidFill>
                  <a:schemeClr val="tx1"/>
                </a:solidFill>
              </a:rPr>
              <a:t>Valeurs propres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47" name="Ellipse 46"/>
          <p:cNvSpPr/>
          <p:nvPr/>
        </p:nvSpPr>
        <p:spPr bwMode="auto">
          <a:xfrm>
            <a:off x="112119" y="4288362"/>
            <a:ext cx="2265236" cy="2265236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8" name="Ellipse 47"/>
          <p:cNvSpPr/>
          <p:nvPr/>
        </p:nvSpPr>
        <p:spPr bwMode="auto">
          <a:xfrm>
            <a:off x="3032378" y="3888183"/>
            <a:ext cx="2807983" cy="2807983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98320" y="6475511"/>
            <a:ext cx="2675823" cy="276999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tx1"/>
                </a:solidFill>
              </a:rPr>
              <a:t>Périodogrammes</a:t>
            </a:r>
            <a:r>
              <a:rPr lang="fr-FR" sz="1200" i="1" dirty="0" smtClean="0">
                <a:solidFill>
                  <a:schemeClr val="tx1"/>
                </a:solidFill>
              </a:rPr>
              <a:t> sur valeurs brutes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343943" y="6511416"/>
            <a:ext cx="4069577" cy="276999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 smtClean="0">
                <a:solidFill>
                  <a:schemeClr val="tx1"/>
                </a:solidFill>
              </a:rPr>
              <a:t>Périodogrammes</a:t>
            </a:r>
            <a:r>
              <a:rPr lang="fr-FR" sz="1200" i="1" dirty="0" smtClean="0">
                <a:solidFill>
                  <a:schemeClr val="tx1"/>
                </a:solidFill>
              </a:rPr>
              <a:t> sur chaque classe (réduction du bruit)</a:t>
            </a:r>
            <a:endParaRPr lang="fr-FR" sz="1200" i="1" dirty="0">
              <a:solidFill>
                <a:schemeClr val="tx1"/>
              </a:solidFill>
            </a:endParaRPr>
          </a:p>
        </p:txBody>
      </p:sp>
      <p:sp>
        <p:nvSpPr>
          <p:cNvPr id="3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21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 txBox="1">
            <a:spLocks/>
          </p:cNvSpPr>
          <p:nvPr/>
        </p:nvSpPr>
        <p:spPr bwMode="auto">
          <a:xfrm>
            <a:off x="1585628" y="152401"/>
            <a:ext cx="6916955" cy="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/>
            <a:r>
              <a:rPr lang="fr-FR" kern="0" dirty="0" smtClean="0"/>
              <a:t>WP4 : Données réelles de réacteur</a:t>
            </a:r>
            <a:endParaRPr lang="fr-FR" kern="0" dirty="0"/>
          </a:p>
        </p:txBody>
      </p:sp>
      <p:pic>
        <p:nvPicPr>
          <p:cNvPr id="11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058" y="2084260"/>
            <a:ext cx="2731113" cy="2139628"/>
          </a:xfrm>
          <a:prstGeom prst="rect">
            <a:avLst/>
          </a:prstGeom>
        </p:spPr>
      </p:pic>
      <p:pic>
        <p:nvPicPr>
          <p:cNvPr id="12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353" y="1939284"/>
            <a:ext cx="3112057" cy="2438070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179367" y="1177416"/>
            <a:ext cx="8053226" cy="50940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b="0" i="1" dirty="0">
                <a:solidFill>
                  <a:schemeClr val="tx1"/>
                </a:solidFill>
              </a:rPr>
              <a:t>Un </a:t>
            </a:r>
            <a:r>
              <a:rPr lang="en-GB" sz="1600" b="0" i="1" dirty="0" err="1">
                <a:solidFill>
                  <a:schemeClr val="tx1"/>
                </a:solidFill>
              </a:rPr>
              <a:t>exemple</a:t>
            </a:r>
            <a:r>
              <a:rPr lang="en-GB" sz="1600" b="0" i="1" dirty="0">
                <a:solidFill>
                  <a:schemeClr val="tx1"/>
                </a:solidFill>
              </a:rPr>
              <a:t> de </a:t>
            </a:r>
            <a:r>
              <a:rPr lang="en-GB" sz="1600" b="0" i="1" dirty="0" err="1" smtClean="0">
                <a:solidFill>
                  <a:schemeClr val="tx1"/>
                </a:solidFill>
              </a:rPr>
              <a:t>mise</a:t>
            </a:r>
            <a:r>
              <a:rPr lang="en-GB" sz="1600" b="0" i="1" dirty="0" smtClean="0">
                <a:solidFill>
                  <a:schemeClr val="tx1"/>
                </a:solidFill>
              </a:rPr>
              <a:t> en </a:t>
            </a:r>
            <a:r>
              <a:rPr lang="en-GB" sz="1600" b="0" i="1" dirty="0" err="1" smtClean="0">
                <a:solidFill>
                  <a:schemeClr val="tx1"/>
                </a:solidFill>
              </a:rPr>
              <a:t>évidence</a:t>
            </a:r>
            <a:r>
              <a:rPr lang="en-GB" sz="1600" b="0" i="1" dirty="0" smtClean="0">
                <a:solidFill>
                  <a:schemeClr val="tx1"/>
                </a:solidFill>
              </a:rPr>
              <a:t> de </a:t>
            </a:r>
            <a:r>
              <a:rPr lang="en-GB" sz="1600" b="0" i="1" dirty="0" err="1" smtClean="0">
                <a:solidFill>
                  <a:schemeClr val="tx1"/>
                </a:solidFill>
              </a:rPr>
              <a:t>caractéristiques</a:t>
            </a:r>
            <a:r>
              <a:rPr lang="en-GB" sz="1600" b="0" i="1" dirty="0" smtClean="0">
                <a:solidFill>
                  <a:schemeClr val="tx1"/>
                </a:solidFill>
              </a:rPr>
              <a:t> </a:t>
            </a:r>
            <a:r>
              <a:rPr lang="en-GB" sz="1600" b="0" i="1" dirty="0" err="1" smtClean="0">
                <a:solidFill>
                  <a:schemeClr val="tx1"/>
                </a:solidFill>
              </a:rPr>
              <a:t>spectrales</a:t>
            </a:r>
            <a:r>
              <a:rPr lang="en-GB" sz="1600" b="0" i="1" dirty="0" smtClean="0">
                <a:solidFill>
                  <a:schemeClr val="tx1"/>
                </a:solidFill>
              </a:rPr>
              <a:t> en </a:t>
            </a:r>
            <a:r>
              <a:rPr lang="en-GB" sz="1600" b="0" i="1" dirty="0" err="1" smtClean="0">
                <a:solidFill>
                  <a:schemeClr val="tx1"/>
                </a:solidFill>
              </a:rPr>
              <a:t>fonction</a:t>
            </a:r>
            <a:r>
              <a:rPr lang="en-GB" sz="1600" b="0" i="1" dirty="0" smtClean="0">
                <a:solidFill>
                  <a:schemeClr val="tx1"/>
                </a:solidFill>
              </a:rPr>
              <a:t> du type </a:t>
            </a:r>
            <a:r>
              <a:rPr lang="en-GB" sz="1600" b="0" i="1" dirty="0" err="1" smtClean="0">
                <a:solidFill>
                  <a:schemeClr val="tx1"/>
                </a:solidFill>
              </a:rPr>
              <a:t>d’anomalies</a:t>
            </a:r>
            <a:r>
              <a:rPr lang="en-GB" sz="1600" b="0" i="1" dirty="0" smtClean="0">
                <a:solidFill>
                  <a:schemeClr val="tx1"/>
                </a:solidFill>
              </a:rPr>
              <a:t> :</a:t>
            </a:r>
            <a:endParaRPr lang="fr-FR" sz="1600" b="0" i="1" dirty="0">
              <a:solidFill>
                <a:schemeClr val="tx1"/>
              </a:solidFill>
            </a:endParaRPr>
          </a:p>
        </p:txBody>
      </p:sp>
      <p:sp>
        <p:nvSpPr>
          <p:cNvPr id="15" name="Rectángulo 6"/>
          <p:cNvSpPr/>
          <p:nvPr/>
        </p:nvSpPr>
        <p:spPr>
          <a:xfrm>
            <a:off x="6358230" y="5748395"/>
            <a:ext cx="2671470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lvl="0" algn="ctr"/>
            <a:r>
              <a:rPr lang="en-US" sz="1600" b="1" dirty="0" smtClean="0">
                <a:solidFill>
                  <a:srgbClr val="FF0000"/>
                </a:solidFill>
              </a:rPr>
              <a:t>Variation de </a:t>
            </a:r>
            <a:r>
              <a:rPr lang="en-US" sz="1600" b="1" dirty="0" err="1" smtClean="0">
                <a:solidFill>
                  <a:srgbClr val="FF0000"/>
                </a:solidFill>
              </a:rPr>
              <a:t>température</a:t>
            </a:r>
            <a:r>
              <a:rPr lang="en-US" sz="1600" b="1" dirty="0" smtClean="0">
                <a:solidFill>
                  <a:srgbClr val="FF0000"/>
                </a:solidFill>
              </a:rPr>
              <a:t> du </a:t>
            </a:r>
            <a:r>
              <a:rPr lang="en-US" sz="1600" b="1" dirty="0" err="1" smtClean="0">
                <a:solidFill>
                  <a:srgbClr val="FF0000"/>
                </a:solidFill>
              </a:rPr>
              <a:t>fluide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caloporteur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6" name="Conector recto 11"/>
          <p:cNvCxnSpPr/>
          <p:nvPr/>
        </p:nvCxnSpPr>
        <p:spPr>
          <a:xfrm flipV="1">
            <a:off x="3544297" y="3404631"/>
            <a:ext cx="862796" cy="31110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ipse 13"/>
          <p:cNvSpPr/>
          <p:nvPr/>
        </p:nvSpPr>
        <p:spPr>
          <a:xfrm>
            <a:off x="6349797" y="2007664"/>
            <a:ext cx="425673" cy="103141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4"/>
          <p:cNvSpPr/>
          <p:nvPr/>
        </p:nvSpPr>
        <p:spPr>
          <a:xfrm>
            <a:off x="6405513" y="4466162"/>
            <a:ext cx="2142898" cy="5232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Forte amplitude en </a:t>
            </a:r>
            <a:r>
              <a:rPr lang="en-US" sz="1400" b="1" i="1" dirty="0" err="1" smtClean="0">
                <a:solidFill>
                  <a:srgbClr val="FF0000"/>
                </a:solidFill>
              </a:rPr>
              <a:t>dessous</a:t>
            </a:r>
            <a:r>
              <a:rPr lang="en-US" sz="1400" b="1" i="1" dirty="0" smtClean="0">
                <a:solidFill>
                  <a:srgbClr val="FF0000"/>
                </a:solidFill>
              </a:rPr>
              <a:t> de 1 Hz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22" name="Rectángulo 18"/>
          <p:cNvSpPr/>
          <p:nvPr/>
        </p:nvSpPr>
        <p:spPr>
          <a:xfrm>
            <a:off x="3376319" y="5748395"/>
            <a:ext cx="269037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Variation de </a:t>
            </a:r>
            <a:r>
              <a:rPr lang="en-US" sz="1600" b="1" dirty="0" err="1" smtClean="0">
                <a:solidFill>
                  <a:srgbClr val="0070C0"/>
                </a:solidFill>
              </a:rPr>
              <a:t>débit</a:t>
            </a:r>
            <a:r>
              <a:rPr lang="en-US" sz="1600" b="1" dirty="0" smtClean="0">
                <a:solidFill>
                  <a:srgbClr val="0070C0"/>
                </a:solidFill>
              </a:rPr>
              <a:t> du </a:t>
            </a:r>
            <a:r>
              <a:rPr lang="en-US" sz="1600" b="1" dirty="0" err="1" smtClean="0">
                <a:solidFill>
                  <a:srgbClr val="0070C0"/>
                </a:solidFill>
              </a:rPr>
              <a:t>fluide</a:t>
            </a:r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err="1" smtClean="0">
                <a:solidFill>
                  <a:srgbClr val="0070C0"/>
                </a:solidFill>
              </a:rPr>
              <a:t>caloporteur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3" name="Rectángulo 19"/>
          <p:cNvSpPr/>
          <p:nvPr/>
        </p:nvSpPr>
        <p:spPr>
          <a:xfrm>
            <a:off x="30429" y="4466162"/>
            <a:ext cx="3164098" cy="52322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sz="1400" b="1" i="1" dirty="0" err="1" smtClean="0">
                <a:solidFill>
                  <a:schemeClr val="accent5">
                    <a:lumMod val="50000"/>
                  </a:schemeClr>
                </a:solidFill>
              </a:rPr>
              <a:t>Différence</a:t>
            </a:r>
            <a:r>
              <a:rPr lang="en-US" sz="1400" b="1" i="1" dirty="0" smtClean="0">
                <a:solidFill>
                  <a:schemeClr val="accent5">
                    <a:lumMod val="50000"/>
                  </a:schemeClr>
                </a:solidFill>
              </a:rPr>
              <a:t> de phase pour des </a:t>
            </a:r>
            <a:r>
              <a:rPr lang="en-US" sz="1400" b="1" i="1" dirty="0" err="1" smtClean="0">
                <a:solidFill>
                  <a:schemeClr val="accent5">
                    <a:lumMod val="50000"/>
                  </a:schemeClr>
                </a:solidFill>
              </a:rPr>
              <a:t>capteurs</a:t>
            </a:r>
            <a:r>
              <a:rPr lang="en-US" sz="1400" b="1" i="1" dirty="0" smtClean="0">
                <a:solidFill>
                  <a:schemeClr val="accent5">
                    <a:lumMod val="50000"/>
                  </a:schemeClr>
                </a:solidFill>
              </a:rPr>
              <a:t> en situation </a:t>
            </a:r>
            <a:r>
              <a:rPr lang="en-US" sz="1400" b="1" i="1" dirty="0" err="1" smtClean="0">
                <a:solidFill>
                  <a:schemeClr val="accent5">
                    <a:lumMod val="50000"/>
                  </a:schemeClr>
                </a:solidFill>
              </a:rPr>
              <a:t>opposée</a:t>
            </a:r>
            <a:endParaRPr lang="en-US" sz="1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4" name="Rectángulo 20"/>
          <p:cNvSpPr/>
          <p:nvPr/>
        </p:nvSpPr>
        <p:spPr>
          <a:xfrm>
            <a:off x="547236" y="5748395"/>
            <a:ext cx="2426755" cy="338554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</a:rPr>
              <a:t>Vibrations </a:t>
            </a:r>
            <a:r>
              <a:rPr lang="en-US" sz="1600" b="1" dirty="0" err="1" smtClean="0">
                <a:solidFill>
                  <a:schemeClr val="accent5">
                    <a:lumMod val="50000"/>
                  </a:schemeClr>
                </a:solidFill>
              </a:rPr>
              <a:t>mécaniques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Flecha derecha 22"/>
          <p:cNvSpPr/>
          <p:nvPr/>
        </p:nvSpPr>
        <p:spPr>
          <a:xfrm rot="5400000">
            <a:off x="1466632" y="5194623"/>
            <a:ext cx="543755" cy="287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Flecha derecha 23"/>
          <p:cNvSpPr/>
          <p:nvPr/>
        </p:nvSpPr>
        <p:spPr>
          <a:xfrm rot="5400000">
            <a:off x="4426475" y="5194623"/>
            <a:ext cx="543755" cy="287937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  <p:sp>
        <p:nvSpPr>
          <p:cNvPr id="27" name="Flecha derecha 24"/>
          <p:cNvSpPr/>
          <p:nvPr/>
        </p:nvSpPr>
        <p:spPr>
          <a:xfrm rot="5400000">
            <a:off x="7278119" y="5194623"/>
            <a:ext cx="543755" cy="2879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3" name="Groupe 32"/>
          <p:cNvGrpSpPr/>
          <p:nvPr/>
        </p:nvGrpSpPr>
        <p:grpSpPr>
          <a:xfrm>
            <a:off x="-13036" y="2057463"/>
            <a:ext cx="2891000" cy="2142786"/>
            <a:chOff x="725404" y="1887239"/>
            <a:chExt cx="3429000" cy="2541547"/>
          </a:xfrm>
        </p:grpSpPr>
        <p:pic>
          <p:nvPicPr>
            <p:cNvPr id="13" name="Imagen 25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73" r="7273"/>
            <a:stretch/>
          </p:blipFill>
          <p:spPr bwMode="auto">
            <a:xfrm>
              <a:off x="725404" y="1887239"/>
              <a:ext cx="3429000" cy="254154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8" name="Elipse 15"/>
            <p:cNvSpPr/>
            <p:nvPr/>
          </p:nvSpPr>
          <p:spPr>
            <a:xfrm>
              <a:off x="1305873" y="2220717"/>
              <a:ext cx="439783" cy="679471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lipse 16"/>
            <p:cNvSpPr/>
            <p:nvPr/>
          </p:nvSpPr>
          <p:spPr>
            <a:xfrm>
              <a:off x="1252580" y="3146642"/>
              <a:ext cx="986152" cy="289168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2" name="Elipse 27"/>
            <p:cNvSpPr/>
            <p:nvPr/>
          </p:nvSpPr>
          <p:spPr>
            <a:xfrm>
              <a:off x="1135195" y="3939961"/>
              <a:ext cx="986152" cy="289168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3442610" y="4576690"/>
            <a:ext cx="25755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0070C0"/>
                </a:solidFill>
              </a:rPr>
              <a:t>Phase </a:t>
            </a:r>
            <a:r>
              <a:rPr lang="en-US" sz="1400" b="1" i="1" dirty="0" err="1" smtClean="0">
                <a:solidFill>
                  <a:srgbClr val="0070C0"/>
                </a:solidFill>
              </a:rPr>
              <a:t>linéaire</a:t>
            </a:r>
            <a:r>
              <a:rPr lang="en-US" sz="1400" b="1" i="1" dirty="0" smtClean="0">
                <a:solidFill>
                  <a:srgbClr val="0070C0"/>
                </a:solidFill>
              </a:rPr>
              <a:t> à </a:t>
            </a:r>
            <a:r>
              <a:rPr lang="en-US" sz="1400" b="1" i="1" dirty="0" err="1" smtClean="0">
                <a:solidFill>
                  <a:srgbClr val="0070C0"/>
                </a:solidFill>
              </a:rPr>
              <a:t>faible</a:t>
            </a:r>
            <a:r>
              <a:rPr lang="en-US" sz="1400" b="1" i="1" dirty="0" smtClean="0">
                <a:solidFill>
                  <a:srgbClr val="0070C0"/>
                </a:solidFill>
              </a:rPr>
              <a:t> </a:t>
            </a:r>
            <a:r>
              <a:rPr lang="en-US" sz="1400" b="1" i="1" dirty="0" err="1" smtClean="0">
                <a:solidFill>
                  <a:srgbClr val="0070C0"/>
                </a:solidFill>
              </a:rPr>
              <a:t>pente</a:t>
            </a:r>
            <a:r>
              <a:rPr lang="en-US" sz="1400" b="1" i="1" dirty="0" smtClean="0">
                <a:solidFill>
                  <a:srgbClr val="0070C0"/>
                </a:solidFill>
              </a:rPr>
              <a:t> </a:t>
            </a:r>
            <a:endParaRPr lang="en-US" sz="1400" b="1" i="1" dirty="0">
              <a:solidFill>
                <a:srgbClr val="0070C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1855" y="5255295"/>
            <a:ext cx="461665" cy="124688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u="sng" dirty="0" smtClean="0">
                <a:solidFill>
                  <a:schemeClr val="tx1"/>
                </a:solidFill>
              </a:rPr>
              <a:t>Anomalie</a:t>
            </a:r>
            <a:endParaRPr lang="fr-FR" u="sng" dirty="0">
              <a:solidFill>
                <a:schemeClr val="tx1"/>
              </a:solidFill>
            </a:endParaRPr>
          </a:p>
        </p:txBody>
      </p:sp>
      <p:sp>
        <p:nvSpPr>
          <p:cNvPr id="28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22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0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1585628" y="152401"/>
            <a:ext cx="6916955" cy="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2pPr>
            <a:lvl3pPr marL="1143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3pPr>
            <a:lvl4pPr marL="1600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4pPr>
            <a:lvl5pPr marL="20574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5pPr>
            <a:lvl6pPr marL="25146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6pPr>
            <a:lvl7pPr marL="29718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7pPr>
            <a:lvl8pPr marL="34290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8pPr>
            <a:lvl9pPr marL="3886200" indent="-228600" algn="l" defTabSz="449263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 b="1">
                <a:solidFill>
                  <a:srgbClr val="FFFFFF"/>
                </a:solidFill>
                <a:latin typeface="Arial" charset="0"/>
                <a:ea typeface="Droid Sans" charset="0"/>
                <a:cs typeface="Droid Sans" charset="0"/>
              </a:defRPr>
            </a:lvl9pPr>
          </a:lstStyle>
          <a:p>
            <a:pPr algn="ctr"/>
            <a:r>
              <a:rPr lang="fr-FR" kern="0" dirty="0" smtClean="0"/>
              <a:t>WP4 : Données réelles de réacteur</a:t>
            </a:r>
            <a:endParaRPr lang="fr-FR" kern="0" dirty="0"/>
          </a:p>
        </p:txBody>
      </p:sp>
      <p:sp>
        <p:nvSpPr>
          <p:cNvPr id="2" name="ZoneTexte 1"/>
          <p:cNvSpPr txBox="1"/>
          <p:nvPr/>
        </p:nvSpPr>
        <p:spPr>
          <a:xfrm>
            <a:off x="1655545" y="1694046"/>
            <a:ext cx="65169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L’analyse des données réelles de réacteur ne fait que commencer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L’application des méthodes développées sur les données simulées ne peut pas directement être </a:t>
            </a:r>
            <a:r>
              <a:rPr lang="fr-FR" dirty="0" smtClean="0">
                <a:solidFill>
                  <a:schemeClr val="tx1"/>
                </a:solidFill>
              </a:rPr>
              <a:t>réalisée</a:t>
            </a: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Nécessité d’introduire une connaissance physique de manière à orienter le pré-</a:t>
            </a:r>
            <a:r>
              <a:rPr lang="fr-FR" dirty="0" err="1" smtClean="0">
                <a:solidFill>
                  <a:schemeClr val="tx1"/>
                </a:solidFill>
              </a:rPr>
              <a:t>processing</a:t>
            </a:r>
            <a:r>
              <a:rPr lang="fr-FR" dirty="0" smtClean="0">
                <a:solidFill>
                  <a:schemeClr val="tx1"/>
                </a:solidFill>
              </a:rPr>
              <a:t> des données réelles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La démarche semble prometteuse</a:t>
            </a: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23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686609" y="0"/>
            <a:ext cx="1867167" cy="904875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775666" y="1754189"/>
            <a:ext cx="65698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Très bonne collaboration au sein de ce projet multidisciplinaire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Nombreux échanges entre les participants bien que ce ne soit pas toujours </a:t>
            </a:r>
            <a:r>
              <a:rPr lang="fr-FR" dirty="0" smtClean="0">
                <a:solidFill>
                  <a:schemeClr val="tx1"/>
                </a:solidFill>
              </a:rPr>
              <a:t>facile </a:t>
            </a:r>
            <a:r>
              <a:rPr lang="fr-FR" dirty="0" smtClean="0">
                <a:solidFill>
                  <a:schemeClr val="tx1"/>
                </a:solidFill>
              </a:rPr>
              <a:t>à distance (réunions </a:t>
            </a:r>
            <a:r>
              <a:rPr lang="fr-FR" dirty="0" err="1" smtClean="0">
                <a:solidFill>
                  <a:schemeClr val="tx1"/>
                </a:solidFill>
              </a:rPr>
              <a:t>skype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Les </a:t>
            </a:r>
            <a:r>
              <a:rPr lang="fr-FR" dirty="0" smtClean="0">
                <a:solidFill>
                  <a:schemeClr val="tx1"/>
                </a:solidFill>
              </a:rPr>
              <a:t>documents seront en libre accès à la fin du projet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Prochaine réunion à l’université de </a:t>
            </a:r>
            <a:r>
              <a:rPr lang="fr-FR" dirty="0" err="1" smtClean="0">
                <a:solidFill>
                  <a:schemeClr val="tx1"/>
                </a:solidFill>
              </a:rPr>
              <a:t>Dresden</a:t>
            </a:r>
            <a:r>
              <a:rPr lang="fr-FR" dirty="0" smtClean="0">
                <a:solidFill>
                  <a:schemeClr val="tx1"/>
                </a:solidFill>
              </a:rPr>
              <a:t> l’année prochaine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24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7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7127875" y="5616575"/>
            <a:ext cx="18970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163"/>
              </a:lnSpc>
              <a:buClrTx/>
              <a:buFontTx/>
              <a:buNone/>
            </a:pPr>
            <a:r>
              <a:rPr lang="fr-FR" altLang="fr-FR" sz="800" dirty="0">
                <a:solidFill>
                  <a:srgbClr val="96C31E"/>
                </a:solidFill>
              </a:rPr>
              <a:t>DEN</a:t>
            </a:r>
            <a:br>
              <a:rPr lang="fr-FR" altLang="fr-FR" sz="800" dirty="0">
                <a:solidFill>
                  <a:srgbClr val="96C31E"/>
                </a:solidFill>
              </a:rPr>
            </a:br>
            <a:r>
              <a:rPr lang="fr-FR" altLang="fr-FR" sz="800" dirty="0">
                <a:solidFill>
                  <a:srgbClr val="96C31E"/>
                </a:solidFill>
              </a:rPr>
              <a:t>CAD</a:t>
            </a:r>
            <a:br>
              <a:rPr lang="fr-FR" altLang="fr-FR" sz="800" dirty="0">
                <a:solidFill>
                  <a:srgbClr val="96C31E"/>
                </a:solidFill>
              </a:rPr>
            </a:br>
            <a:r>
              <a:rPr lang="fr-FR" altLang="fr-FR" sz="800" dirty="0">
                <a:solidFill>
                  <a:srgbClr val="96C31E"/>
                </a:solidFill>
              </a:rPr>
              <a:t>DER</a:t>
            </a:r>
            <a:br>
              <a:rPr lang="fr-FR" altLang="fr-FR" sz="800" dirty="0">
                <a:solidFill>
                  <a:srgbClr val="96C31E"/>
                </a:solidFill>
              </a:rPr>
            </a:br>
            <a:r>
              <a:rPr lang="fr-FR" altLang="fr-FR" sz="800" dirty="0" smtClean="0">
                <a:solidFill>
                  <a:srgbClr val="96C31E"/>
                </a:solidFill>
              </a:rPr>
              <a:t>SPESI</a:t>
            </a:r>
            <a:r>
              <a:rPr lang="fr-FR" altLang="fr-FR" sz="800" dirty="0">
                <a:solidFill>
                  <a:srgbClr val="96C31E"/>
                </a:solidFill>
              </a:rPr>
              <a:t/>
            </a:r>
            <a:br>
              <a:rPr lang="fr-FR" altLang="fr-FR" sz="800" dirty="0">
                <a:solidFill>
                  <a:srgbClr val="96C31E"/>
                </a:solidFill>
              </a:rPr>
            </a:br>
            <a:r>
              <a:rPr lang="fr-FR" altLang="fr-FR" sz="800" dirty="0">
                <a:solidFill>
                  <a:srgbClr val="96C31E"/>
                </a:solidFill>
              </a:rPr>
              <a:t>DIR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540125" y="5616575"/>
            <a:ext cx="35528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ts val="1163"/>
              </a:lnSpc>
              <a:buClrTx/>
              <a:buFontTx/>
              <a:buNone/>
            </a:pPr>
            <a:r>
              <a:rPr lang="fr-FR" altLang="fr-FR" sz="800" dirty="0">
                <a:solidFill>
                  <a:srgbClr val="FFFFFF"/>
                </a:solidFill>
              </a:rPr>
              <a:t>Commissariat à l’énergie atomique et aux énergies alternatives</a:t>
            </a:r>
          </a:p>
          <a:p>
            <a:pPr>
              <a:lnSpc>
                <a:spcPts val="1163"/>
              </a:lnSpc>
              <a:buClrTx/>
              <a:buFontTx/>
              <a:buNone/>
            </a:pPr>
            <a:r>
              <a:rPr lang="fr-FR" altLang="fr-FR" sz="800" dirty="0">
                <a:solidFill>
                  <a:srgbClr val="FFFFFF"/>
                </a:solidFill>
              </a:rPr>
              <a:t>Centre de Cadarache</a:t>
            </a:r>
            <a:r>
              <a:rPr lang="fr-FR" altLang="fr-FR" sz="900" b="1" dirty="0">
                <a:solidFill>
                  <a:srgbClr val="96C31E"/>
                </a:solidFill>
              </a:rPr>
              <a:t>| </a:t>
            </a:r>
            <a:r>
              <a:rPr lang="fr-FR" altLang="fr-FR" sz="800" dirty="0">
                <a:solidFill>
                  <a:srgbClr val="FFFFFF"/>
                </a:solidFill>
              </a:rPr>
              <a:t>13 108 Saint-Paul-lez-Durance</a:t>
            </a:r>
          </a:p>
          <a:p>
            <a:pPr>
              <a:lnSpc>
                <a:spcPts val="1163"/>
              </a:lnSpc>
              <a:buClrTx/>
              <a:buFontTx/>
              <a:buNone/>
            </a:pPr>
            <a:r>
              <a:rPr lang="fr-FR" altLang="fr-FR" sz="800" dirty="0">
                <a:solidFill>
                  <a:srgbClr val="FFFFFF"/>
                </a:solidFill>
              </a:rPr>
              <a:t>T. +33 (0)4.42.25.44.20</a:t>
            </a:r>
            <a:r>
              <a:rPr lang="fr-FR" altLang="fr-FR" sz="2200" dirty="0">
                <a:solidFill>
                  <a:srgbClr val="DC0528"/>
                </a:solidFill>
              </a:rPr>
              <a:t> </a:t>
            </a:r>
            <a:r>
              <a:rPr lang="fr-FR" altLang="fr-FR" sz="900" b="1" dirty="0">
                <a:solidFill>
                  <a:srgbClr val="96C31E"/>
                </a:solidFill>
              </a:rPr>
              <a:t>|</a:t>
            </a:r>
            <a:r>
              <a:rPr lang="fr-FR" altLang="fr-FR" sz="800" dirty="0">
                <a:solidFill>
                  <a:srgbClr val="FFFFFF"/>
                </a:solidFill>
              </a:rPr>
              <a:t> F. +33 (0)4 42 25 35 55</a:t>
            </a:r>
          </a:p>
          <a:p>
            <a:pPr marL="0" lvl="1" indent="0">
              <a:lnSpc>
                <a:spcPts val="1163"/>
              </a:lnSpc>
              <a:spcBef>
                <a:spcPts val="800"/>
              </a:spcBef>
              <a:buClrTx/>
              <a:buSzPct val="90000"/>
              <a:buFontTx/>
              <a:buNone/>
            </a:pPr>
            <a:r>
              <a:rPr lang="fr-FR" altLang="fr-FR" sz="600" dirty="0">
                <a:solidFill>
                  <a:srgbClr val="FFFFFF"/>
                </a:solidFill>
              </a:rPr>
              <a:t>Etablissement public à caractère industriel et commercial </a:t>
            </a:r>
            <a:r>
              <a:rPr lang="fr-FR" altLang="fr-FR" sz="800" b="1" dirty="0">
                <a:solidFill>
                  <a:srgbClr val="96C31E"/>
                </a:solidFill>
              </a:rPr>
              <a:t>|</a:t>
            </a:r>
            <a:r>
              <a:rPr lang="fr-FR" altLang="fr-FR" sz="600" dirty="0">
                <a:solidFill>
                  <a:srgbClr val="FFFFFF"/>
                </a:solidFill>
              </a:rPr>
              <a:t> RCS Paris B 775 685 019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6263" y="6305550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000">
                <a:solidFill>
                  <a:srgbClr val="FFFFFF"/>
                </a:solidFill>
              </a:rPr>
              <a:t>25 février 2014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76263" y="5445125"/>
            <a:ext cx="11191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fr-FR" altLang="fr-FR" sz="1000">
                <a:solidFill>
                  <a:srgbClr val="FFFFFF"/>
                </a:solidFill>
              </a:rPr>
              <a:t>|  PAGE </a:t>
            </a:r>
            <a:fld id="{410C2EC3-928D-4527-9298-AB19EF9D88F2}" type="slidenum">
              <a:rPr lang="fr-FR" altLang="fr-FR" sz="1000">
                <a:solidFill>
                  <a:srgbClr val="FFFFFF"/>
                </a:solidFill>
              </a:rPr>
              <a:pPr>
                <a:buClrTx/>
                <a:buFontTx/>
                <a:buNone/>
              </a:pPr>
              <a:t>25</a:t>
            </a:fld>
            <a:endParaRPr lang="fr-FR" altLang="fr-FR" sz="1000">
              <a:solidFill>
                <a:srgbClr val="FFFF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695862" y="2780928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Merci de votre attention </a:t>
            </a:r>
            <a:endParaRPr lang="fr-FR" sz="32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fr-FR" altLang="fr-FR" smtClean="0"/>
              <a:t>|  PAGE </a:t>
            </a:r>
            <a:fld id="{A44AEBC0-6C0C-41DB-896C-B77C68F48B68}" type="slidenum">
              <a:rPr lang="fr-FR" altLang="fr-FR" smtClean="0"/>
              <a:pPr/>
              <a:t>25</a:t>
            </a:fld>
            <a:endParaRPr lang="fr-FR" altLang="fr-FR"/>
          </a:p>
        </p:txBody>
      </p:sp>
      <p:sp>
        <p:nvSpPr>
          <p:cNvPr id="2" name="ZoneTexte 1"/>
          <p:cNvSpPr txBox="1"/>
          <p:nvPr/>
        </p:nvSpPr>
        <p:spPr>
          <a:xfrm rot="19543045">
            <a:off x="-71859" y="1629469"/>
            <a:ext cx="2922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FF0000"/>
                </a:solidFill>
              </a:rPr>
              <a:t>Questions 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97180" y="1125683"/>
            <a:ext cx="858393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Projet européen (Prof. C. </a:t>
            </a:r>
            <a:r>
              <a:rPr lang="fr-FR" sz="1600" i="1" dirty="0" err="1" smtClean="0">
                <a:solidFill>
                  <a:schemeClr val="tx1"/>
                </a:solidFill>
              </a:rPr>
              <a:t>Demazières</a:t>
            </a:r>
            <a:r>
              <a:rPr lang="fr-FR" sz="1600" i="1" dirty="0" smtClean="0">
                <a:solidFill>
                  <a:schemeClr val="tx1"/>
                </a:solidFill>
              </a:rPr>
              <a:t> (</a:t>
            </a:r>
            <a:r>
              <a:rPr lang="fr-FR" sz="1600" i="1" dirty="0" err="1" smtClean="0">
                <a:solidFill>
                  <a:schemeClr val="tx1"/>
                </a:solidFill>
              </a:rPr>
              <a:t>Chalmers</a:t>
            </a:r>
            <a:r>
              <a:rPr lang="fr-FR" sz="1600" i="1" dirty="0" smtClean="0">
                <a:solidFill>
                  <a:schemeClr val="tx1"/>
                </a:solidFill>
              </a:rPr>
              <a:t> </a:t>
            </a:r>
            <a:r>
              <a:rPr lang="fr-FR" sz="1600" i="1" dirty="0" err="1" smtClean="0">
                <a:solidFill>
                  <a:schemeClr val="tx1"/>
                </a:solidFill>
              </a:rPr>
              <a:t>University</a:t>
            </a:r>
            <a:r>
              <a:rPr lang="fr-FR" sz="1600" i="1" dirty="0" smtClean="0">
                <a:solidFill>
                  <a:schemeClr val="tx1"/>
                </a:solidFill>
              </a:rPr>
              <a:t> of </a:t>
            </a:r>
            <a:r>
              <a:rPr lang="fr-FR" sz="1600" i="1" dirty="0" err="1" smtClean="0">
                <a:solidFill>
                  <a:schemeClr val="tx1"/>
                </a:solidFill>
              </a:rPr>
              <a:t>Technology</a:t>
            </a:r>
            <a:r>
              <a:rPr lang="fr-FR" sz="1600" i="1" dirty="0" smtClean="0">
                <a:solidFill>
                  <a:schemeClr val="tx1"/>
                </a:solidFill>
              </a:rPr>
              <a:t> (Suède)) </a:t>
            </a:r>
          </a:p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Le projet a débuté en 2017, la 3</a:t>
            </a:r>
            <a:r>
              <a:rPr lang="fr-FR" sz="1600" i="1" baseline="30000" dirty="0" smtClean="0">
                <a:solidFill>
                  <a:schemeClr val="tx1"/>
                </a:solidFill>
              </a:rPr>
              <a:t>ième</a:t>
            </a:r>
            <a:r>
              <a:rPr lang="fr-FR" sz="1600" i="1" dirty="0" smtClean="0">
                <a:solidFill>
                  <a:schemeClr val="tx1"/>
                </a:solidFill>
              </a:rPr>
              <a:t> </a:t>
            </a:r>
            <a:r>
              <a:rPr lang="fr-FR" sz="1600" i="1" dirty="0">
                <a:solidFill>
                  <a:schemeClr val="tx1"/>
                </a:solidFill>
              </a:rPr>
              <a:t>réunion annuelle </a:t>
            </a:r>
            <a:r>
              <a:rPr lang="fr-FR" sz="1600" i="1" dirty="0" smtClean="0">
                <a:solidFill>
                  <a:schemeClr val="tx1"/>
                </a:solidFill>
              </a:rPr>
              <a:t>a eu lieu les </a:t>
            </a:r>
            <a:r>
              <a:rPr lang="fr-FR" sz="1600" i="1" dirty="0">
                <a:solidFill>
                  <a:schemeClr val="tx1"/>
                </a:solidFill>
              </a:rPr>
              <a:t>14-15-16 octobre 2019 organisée par l’équipe de l’EPFL à Lausanne</a:t>
            </a:r>
          </a:p>
          <a:p>
            <a:pPr algn="just"/>
            <a:r>
              <a:rPr lang="fr-FR" i="1" dirty="0" smtClean="0"/>
              <a:t>. </a:t>
            </a:r>
            <a:endParaRPr lang="fr-FR" i="1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Vue d’ensemble du projet : objectif du projet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97180" y="2479900"/>
            <a:ext cx="858393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i="1" u="sng" dirty="0" smtClean="0">
                <a:solidFill>
                  <a:srgbClr val="FF0000"/>
                </a:solidFill>
              </a:rPr>
              <a:t>Objectif :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Mettre au point une </a:t>
            </a:r>
            <a:r>
              <a:rPr lang="fr-FR" sz="1600" i="1" dirty="0">
                <a:solidFill>
                  <a:schemeClr val="tx1"/>
                </a:solidFill>
              </a:rPr>
              <a:t>technique de surveillance </a:t>
            </a:r>
            <a:r>
              <a:rPr lang="fr-FR" sz="1600" i="1" dirty="0" smtClean="0">
                <a:solidFill>
                  <a:schemeClr val="tx1"/>
                </a:solidFill>
              </a:rPr>
              <a:t>générique pour détecter in-situ </a:t>
            </a:r>
            <a:r>
              <a:rPr lang="fr-FR" sz="1600" i="1" dirty="0">
                <a:solidFill>
                  <a:schemeClr val="tx1"/>
                </a:solidFill>
              </a:rPr>
              <a:t>des anomalies de fonctionnement dans les réacteurs </a:t>
            </a:r>
            <a:r>
              <a:rPr lang="fr-FR" sz="1600" i="1" dirty="0" smtClean="0">
                <a:solidFill>
                  <a:schemeClr val="tx1"/>
                </a:solidFill>
              </a:rPr>
              <a:t>nucléaires (vibrations mécaniques d’assemblage combustible, variations de température du fluide caloporteur…) en se basant sur l’interprétation des </a:t>
            </a:r>
            <a:r>
              <a:rPr lang="fr-FR" sz="1600" b="1" i="1" dirty="0" smtClean="0">
                <a:solidFill>
                  <a:schemeClr val="tx1"/>
                </a:solidFill>
              </a:rPr>
              <a:t>fluctuations de la mesure du flux </a:t>
            </a:r>
            <a:r>
              <a:rPr lang="fr-FR" sz="1600" b="1" i="1" dirty="0">
                <a:solidFill>
                  <a:schemeClr val="tx1"/>
                </a:solidFill>
              </a:rPr>
              <a:t>neutronique</a:t>
            </a:r>
            <a:r>
              <a:rPr lang="fr-FR" sz="1600" i="1" dirty="0">
                <a:solidFill>
                  <a:schemeClr val="tx1"/>
                </a:solidFill>
              </a:rPr>
              <a:t> lors du fonctionnement du </a:t>
            </a:r>
            <a:r>
              <a:rPr lang="fr-FR" sz="1600" i="1" dirty="0" smtClean="0">
                <a:solidFill>
                  <a:schemeClr val="tx1"/>
                </a:solidFill>
              </a:rPr>
              <a:t>réacteur.</a:t>
            </a:r>
          </a:p>
          <a:p>
            <a:endParaRPr lang="fr-FR" sz="1600" dirty="0">
              <a:solidFill>
                <a:schemeClr val="tx1"/>
              </a:solidFill>
            </a:endParaRPr>
          </a:p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Le flux neutronique est mesuré à partir de capteurs placés à l’intérieur du cœur (in-</a:t>
            </a:r>
            <a:r>
              <a:rPr lang="fr-FR" sz="1600" i="1" dirty="0" err="1" smtClean="0">
                <a:solidFill>
                  <a:schemeClr val="tx1"/>
                </a:solidFill>
              </a:rPr>
              <a:t>core</a:t>
            </a:r>
            <a:r>
              <a:rPr lang="fr-FR" sz="1600" i="1" dirty="0" smtClean="0">
                <a:solidFill>
                  <a:schemeClr val="tx1"/>
                </a:solidFill>
              </a:rPr>
              <a:t>) ou à l’extérieur (ex-</a:t>
            </a:r>
            <a:r>
              <a:rPr lang="fr-FR" sz="1600" i="1" dirty="0" err="1" smtClean="0">
                <a:solidFill>
                  <a:schemeClr val="tx1"/>
                </a:solidFill>
              </a:rPr>
              <a:t>core</a:t>
            </a:r>
            <a:r>
              <a:rPr lang="fr-FR" sz="1600" i="1" dirty="0" smtClean="0">
                <a:solidFill>
                  <a:schemeClr val="tx1"/>
                </a:solidFill>
              </a:rPr>
              <a:t>).</a:t>
            </a:r>
          </a:p>
          <a:p>
            <a:endParaRPr lang="fr-FR" sz="1600" i="1" dirty="0">
              <a:solidFill>
                <a:schemeClr val="tx1"/>
              </a:solidFill>
            </a:endParaRPr>
          </a:p>
          <a:p>
            <a:pPr algn="just"/>
            <a:r>
              <a:rPr lang="fr-FR" sz="1600" i="1" dirty="0" smtClean="0">
                <a:solidFill>
                  <a:schemeClr val="tx1"/>
                </a:solidFill>
              </a:rPr>
              <a:t>Le problème consiste à interpréter </a:t>
            </a:r>
            <a:r>
              <a:rPr lang="fr-FR" sz="1600" i="1" dirty="0">
                <a:solidFill>
                  <a:schemeClr val="tx1"/>
                </a:solidFill>
              </a:rPr>
              <a:t>le « bruit neutronique » du </a:t>
            </a:r>
            <a:r>
              <a:rPr lang="fr-FR" sz="1600" i="1" dirty="0" smtClean="0">
                <a:solidFill>
                  <a:schemeClr val="tx1"/>
                </a:solidFill>
              </a:rPr>
              <a:t>réacteur de manière à identifier </a:t>
            </a:r>
            <a:r>
              <a:rPr lang="fr-FR" sz="1600" i="1" dirty="0">
                <a:solidFill>
                  <a:schemeClr val="tx1"/>
                </a:solidFill>
              </a:rPr>
              <a:t>d</a:t>
            </a:r>
            <a:r>
              <a:rPr lang="fr-FR" sz="1600" i="1" dirty="0" smtClean="0">
                <a:solidFill>
                  <a:schemeClr val="tx1"/>
                </a:solidFill>
              </a:rPr>
              <a:t>es anomalies et à les classer selon </a:t>
            </a:r>
            <a:r>
              <a:rPr lang="fr-FR" sz="1600" i="1" dirty="0">
                <a:solidFill>
                  <a:schemeClr val="tx1"/>
                </a:solidFill>
              </a:rPr>
              <a:t>leur type, leur emplacement et leurs </a:t>
            </a:r>
            <a:r>
              <a:rPr lang="fr-FR" sz="1600" i="1" dirty="0" smtClean="0">
                <a:solidFill>
                  <a:schemeClr val="tx1"/>
                </a:solidFill>
              </a:rPr>
              <a:t>caractéristiques.</a:t>
            </a:r>
          </a:p>
          <a:p>
            <a:pPr algn="just"/>
            <a:r>
              <a:rPr lang="fr-FR" i="1" dirty="0" smtClean="0"/>
              <a:t> </a:t>
            </a:r>
            <a:endParaRPr lang="fr-FR" i="1" dirty="0"/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3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Vue d’ensemble du projet : concept du projet</a:t>
            </a:r>
            <a:endParaRPr lang="fr-FR" dirty="0"/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296" y="1694973"/>
            <a:ext cx="8618817" cy="435133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37309" y="1167101"/>
            <a:ext cx="78416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i="1" u="sng" dirty="0" smtClean="0">
                <a:solidFill>
                  <a:srgbClr val="FF0000"/>
                </a:solidFill>
              </a:rPr>
              <a:t>Résolution d’un problème inverse</a:t>
            </a:r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4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762000" y="1034349"/>
            <a:ext cx="89500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i="1" u="sng" dirty="0" smtClean="0">
                <a:solidFill>
                  <a:srgbClr val="FF0000"/>
                </a:solidFill>
              </a:rPr>
              <a:t>Participants au projet :</a:t>
            </a:r>
          </a:p>
          <a:p>
            <a:endParaRPr lang="fr-FR" u="sng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Le projet est dirigé par l’Université de Technologie de </a:t>
            </a:r>
            <a:r>
              <a:rPr lang="fr-FR" dirty="0" err="1" smtClean="0">
                <a:solidFill>
                  <a:schemeClr val="tx1"/>
                </a:solidFill>
              </a:rPr>
              <a:t>Chalmers</a:t>
            </a: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18 organisations :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71468" y="2276057"/>
            <a:ext cx="65078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Centre for </a:t>
            </a:r>
            <a:r>
              <a:rPr lang="fr-FR" dirty="0" err="1">
                <a:solidFill>
                  <a:schemeClr val="tx1"/>
                </a:solidFill>
              </a:rPr>
              <a:t>Energy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Research</a:t>
            </a:r>
            <a:r>
              <a:rPr lang="fr-FR" dirty="0">
                <a:solidFill>
                  <a:schemeClr val="tx1"/>
                </a:solidFill>
              </a:rPr>
              <a:t>, </a:t>
            </a:r>
            <a:r>
              <a:rPr lang="fr-FR" dirty="0" err="1">
                <a:solidFill>
                  <a:schemeClr val="tx1"/>
                </a:solidFill>
              </a:rPr>
              <a:t>Hungarian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Academy</a:t>
            </a:r>
            <a:r>
              <a:rPr lang="fr-FR" dirty="0">
                <a:solidFill>
                  <a:schemeClr val="tx1"/>
                </a:solidFill>
              </a:rPr>
              <a:t> of Sciences – MTA EK (</a:t>
            </a:r>
            <a:r>
              <a:rPr lang="fr-FR" dirty="0" smtClean="0">
                <a:solidFill>
                  <a:schemeClr val="tx1"/>
                </a:solidFill>
              </a:rPr>
              <a:t>Hongrie)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EPFL</a:t>
            </a:r>
            <a:r>
              <a:rPr lang="fr-FR" dirty="0">
                <a:solidFill>
                  <a:schemeClr val="tx1"/>
                </a:solidFill>
              </a:rPr>
              <a:t>, KKG, PSI (Suisse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GRS, </a:t>
            </a:r>
            <a:r>
              <a:rPr lang="fr-FR" dirty="0" err="1">
                <a:solidFill>
                  <a:schemeClr val="tx1"/>
                </a:solidFill>
              </a:rPr>
              <a:t>ISTec</a:t>
            </a:r>
            <a:r>
              <a:rPr lang="fr-FR" dirty="0">
                <a:solidFill>
                  <a:schemeClr val="tx1"/>
                </a:solidFill>
              </a:rPr>
              <a:t>, TIS, PEL, TU </a:t>
            </a:r>
            <a:r>
              <a:rPr lang="fr-FR" dirty="0" err="1">
                <a:solidFill>
                  <a:schemeClr val="tx1"/>
                </a:solidFill>
              </a:rPr>
              <a:t>Desden</a:t>
            </a:r>
            <a:r>
              <a:rPr lang="fr-FR" dirty="0">
                <a:solidFill>
                  <a:schemeClr val="tx1"/>
                </a:solidFill>
              </a:rPr>
              <a:t> et TU </a:t>
            </a:r>
            <a:r>
              <a:rPr lang="fr-FR" dirty="0" smtClean="0">
                <a:solidFill>
                  <a:schemeClr val="tx1"/>
                </a:solidFill>
              </a:rPr>
              <a:t>Munich (Allemagne)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Institute </a:t>
            </a:r>
            <a:r>
              <a:rPr lang="fr-FR" dirty="0">
                <a:solidFill>
                  <a:schemeClr val="tx1"/>
                </a:solidFill>
              </a:rPr>
              <a:t>of Communication &amp; Computer </a:t>
            </a:r>
            <a:r>
              <a:rPr lang="fr-FR" dirty="0" err="1">
                <a:solidFill>
                  <a:schemeClr val="tx1"/>
                </a:solidFill>
              </a:rPr>
              <a:t>Systems</a:t>
            </a:r>
            <a:r>
              <a:rPr lang="fr-FR" dirty="0">
                <a:solidFill>
                  <a:schemeClr val="tx1"/>
                </a:solidFill>
              </a:rPr>
              <a:t> – National </a:t>
            </a:r>
            <a:r>
              <a:rPr lang="fr-FR" dirty="0" err="1">
                <a:solidFill>
                  <a:schemeClr val="tx1"/>
                </a:solidFill>
              </a:rPr>
              <a:t>technical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University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Athens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(ICCS-NUA, Grèce)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UJV (</a:t>
            </a:r>
            <a:r>
              <a:rPr lang="fr-FR" dirty="0">
                <a:solidFill>
                  <a:schemeClr val="tx1"/>
                </a:solidFill>
              </a:rPr>
              <a:t>T</a:t>
            </a:r>
            <a:r>
              <a:rPr lang="fr-FR" dirty="0" smtClean="0">
                <a:solidFill>
                  <a:schemeClr val="tx1"/>
                </a:solidFill>
              </a:rPr>
              <a:t>chéquie)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1"/>
                </a:solidFill>
              </a:rPr>
              <a:t>University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of Lincoln (</a:t>
            </a:r>
            <a:r>
              <a:rPr lang="fr-FR" dirty="0" smtClean="0">
                <a:solidFill>
                  <a:schemeClr val="tx1"/>
                </a:solidFill>
              </a:rPr>
              <a:t>Angleterre)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UPM </a:t>
            </a:r>
            <a:r>
              <a:rPr lang="fr-FR" dirty="0">
                <a:solidFill>
                  <a:schemeClr val="tx1"/>
                </a:solidFill>
              </a:rPr>
              <a:t>et UPV (Espagne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CEA (France)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(</a:t>
            </a:r>
            <a:r>
              <a:rPr lang="fr-FR" sz="1200" dirty="0" smtClean="0">
                <a:solidFill>
                  <a:schemeClr val="tx1"/>
                </a:solidFill>
              </a:rPr>
              <a:t>DM2S/SERMA, DER/SPESI)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KURRI (Japon)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AMS </a:t>
            </a:r>
            <a:r>
              <a:rPr lang="fr-FR" dirty="0" err="1">
                <a:solidFill>
                  <a:schemeClr val="tx1"/>
                </a:solidFill>
              </a:rPr>
              <a:t>Corp</a:t>
            </a:r>
            <a:r>
              <a:rPr lang="fr-FR" dirty="0">
                <a:solidFill>
                  <a:schemeClr val="tx1"/>
                </a:solidFill>
              </a:rPr>
              <a:t> (USA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Vue d’ensemble du projet : les participants</a:t>
            </a:r>
            <a:endParaRPr lang="fr-FR" dirty="0"/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5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6740236" cy="4351338"/>
          </a:xfrm>
        </p:spPr>
        <p:txBody>
          <a:bodyPr>
            <a:normAutofit/>
          </a:bodyPr>
          <a:lstStyle/>
          <a:p>
            <a:pPr lvl="0"/>
            <a:r>
              <a:rPr lang="en-GB" i="1" u="sng" dirty="0" smtClean="0"/>
              <a:t>Participants au </a:t>
            </a:r>
            <a:r>
              <a:rPr lang="en-GB" i="1" u="sng" dirty="0" err="1" smtClean="0"/>
              <a:t>projet</a:t>
            </a:r>
            <a:r>
              <a:rPr lang="en-GB" i="1" u="sng" dirty="0" smtClean="0"/>
              <a:t> :</a:t>
            </a:r>
          </a:p>
          <a:p>
            <a:pPr lvl="0"/>
            <a:endParaRPr lang="en-GB" i="1" u="sng" dirty="0"/>
          </a:p>
          <a:p>
            <a:pPr lvl="1"/>
            <a:r>
              <a:rPr lang="en-GB" dirty="0">
                <a:solidFill>
                  <a:schemeClr val="tx1"/>
                </a:solidFill>
              </a:rPr>
              <a:t>7 </a:t>
            </a:r>
            <a:r>
              <a:rPr lang="en-GB" dirty="0" smtClean="0">
                <a:solidFill>
                  <a:schemeClr val="tx1"/>
                </a:solidFill>
              </a:rPr>
              <a:t>organisations </a:t>
            </a:r>
            <a:r>
              <a:rPr lang="en-GB" dirty="0" err="1" smtClean="0">
                <a:solidFill>
                  <a:schemeClr val="tx1"/>
                </a:solidFill>
              </a:rPr>
              <a:t>impliquées</a:t>
            </a:r>
            <a:r>
              <a:rPr lang="en-GB" dirty="0" smtClean="0">
                <a:solidFill>
                  <a:schemeClr val="tx1"/>
                </a:solidFill>
              </a:rPr>
              <a:t> en </a:t>
            </a:r>
            <a:r>
              <a:rPr lang="en-GB" dirty="0" err="1" smtClean="0">
                <a:solidFill>
                  <a:schemeClr val="tx1"/>
                </a:solidFill>
              </a:rPr>
              <a:t>tant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qu’utilisateur</a:t>
            </a:r>
            <a:r>
              <a:rPr lang="en-GB" dirty="0" smtClean="0">
                <a:solidFill>
                  <a:schemeClr val="tx1"/>
                </a:solidFill>
              </a:rPr>
              <a:t> final :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IRSN (France)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KKG (Switzerland)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PEL (Germany)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tx1"/>
                </a:solidFill>
              </a:rPr>
              <a:t>Ringhals</a:t>
            </a:r>
            <a:r>
              <a:rPr lang="en-GB" dirty="0">
                <a:solidFill>
                  <a:schemeClr val="tx1"/>
                </a:solidFill>
              </a:rPr>
              <a:t> AB (Sweden)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 err="1">
                <a:solidFill>
                  <a:schemeClr val="tx1"/>
                </a:solidFill>
              </a:rPr>
              <a:t>Tractebel</a:t>
            </a:r>
            <a:r>
              <a:rPr lang="en-GB" dirty="0">
                <a:solidFill>
                  <a:schemeClr val="tx1"/>
                </a:solidFill>
              </a:rPr>
              <a:t> (Belgium)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CNAT (Spain)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AREVA (Germany)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Westinghouse Electric Sweden AB (Sweden)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NRG (the Netherlands)</a:t>
            </a:r>
          </a:p>
          <a:p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Vue d’ensemble du projet : les utilisateurs finaux</a:t>
            </a:r>
            <a:endParaRPr lang="fr-FR" dirty="0"/>
          </a:p>
        </p:txBody>
      </p:sp>
      <p:sp>
        <p:nvSpPr>
          <p:cNvPr id="4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6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14764" y="1158792"/>
            <a:ext cx="8167687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923925" indent="-342900" algn="l" defTabSz="449263" rtl="0" eaLnBrk="1" fontAlgn="base" hangingPunct="1">
              <a:spcBef>
                <a:spcPct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2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  <a:lvl2pPr marL="358775" indent="-355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2pPr>
            <a:lvl3pPr marL="361950" indent="-228600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3pPr>
            <a:lvl4pPr marL="1004888" indent="-233363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4pPr>
            <a:lvl5pPr marL="11318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5pPr>
            <a:lvl6pPr marL="15890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6pPr>
            <a:lvl7pPr marL="20462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7pPr>
            <a:lvl8pPr marL="25034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8pPr>
            <a:lvl9pPr marL="2960688" indent="-109538" algn="l" defTabSz="449263" rtl="0" eaLnBrk="1" fontAlgn="base" hangingPunct="1">
              <a:lnSpc>
                <a:spcPts val="1963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23925" algn="l"/>
                <a:tab pos="1371600" algn="l"/>
                <a:tab pos="1820863" algn="l"/>
                <a:tab pos="2270125" algn="l"/>
                <a:tab pos="2719388" algn="l"/>
                <a:tab pos="3168650" algn="l"/>
                <a:tab pos="3617913" algn="l"/>
                <a:tab pos="4067175" algn="l"/>
                <a:tab pos="4516438" algn="l"/>
                <a:tab pos="4965700" algn="l"/>
                <a:tab pos="5414963" algn="l"/>
                <a:tab pos="5864225" algn="l"/>
                <a:tab pos="6313488" algn="l"/>
                <a:tab pos="6762750" algn="l"/>
                <a:tab pos="7212013" algn="l"/>
                <a:tab pos="7661275" algn="l"/>
                <a:tab pos="8110538" algn="l"/>
                <a:tab pos="8559800" algn="l"/>
                <a:tab pos="9009063" algn="l"/>
                <a:tab pos="9458325" algn="l"/>
                <a:tab pos="9907588" algn="l"/>
              </a:tabLst>
              <a:defRPr sz="16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Vue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d’ensemble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du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projet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(participants et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objectifs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smtClean="0">
                <a:solidFill>
                  <a:srgbClr val="666666"/>
                </a:solidFill>
              </a:rPr>
              <a:t>Les </a:t>
            </a:r>
            <a:r>
              <a:rPr lang="en-US" altLang="fr-FR" sz="2000" b="1" kern="0" dirty="0" err="1" smtClean="0">
                <a:solidFill>
                  <a:srgbClr val="666666"/>
                </a:solidFill>
              </a:rPr>
              <a:t>différentes</a:t>
            </a:r>
            <a:r>
              <a:rPr lang="en-US" altLang="fr-FR" sz="2000" b="1" kern="0" dirty="0" smtClean="0">
                <a:solidFill>
                  <a:srgbClr val="666666"/>
                </a:solidFill>
              </a:rPr>
              <a:t> </a:t>
            </a:r>
            <a:r>
              <a:rPr lang="en-US" altLang="fr-FR" sz="2000" b="1" kern="0" dirty="0" err="1" smtClean="0">
                <a:solidFill>
                  <a:srgbClr val="666666"/>
                </a:solidFill>
              </a:rPr>
              <a:t>groupes</a:t>
            </a:r>
            <a:r>
              <a:rPr lang="en-US" altLang="fr-FR" sz="2000" b="1" kern="0" dirty="0" smtClean="0">
                <a:solidFill>
                  <a:srgbClr val="666666"/>
                </a:solidFill>
              </a:rPr>
              <a:t> de travail </a:t>
            </a:r>
            <a:r>
              <a:rPr lang="en-US" altLang="fr-FR" sz="2000" b="1" kern="0" dirty="0" err="1" smtClean="0">
                <a:solidFill>
                  <a:srgbClr val="666666"/>
                </a:solidFill>
              </a:rPr>
              <a:t>complémentaires</a:t>
            </a:r>
            <a:r>
              <a:rPr lang="en-US" altLang="fr-FR" sz="2000" b="1" kern="0" dirty="0" smtClean="0">
                <a:solidFill>
                  <a:srgbClr val="666666"/>
                </a:solidFill>
              </a:rPr>
              <a:t> </a:t>
            </a: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Quelques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exemples</a:t>
            </a: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fr-FR" sz="2000" b="1" kern="0" dirty="0" err="1" smtClean="0">
                <a:solidFill>
                  <a:schemeClr val="bg1">
                    <a:lumMod val="85000"/>
                  </a:schemeClr>
                </a:solidFill>
              </a:rPr>
              <a:t>d’analyses</a:t>
            </a:r>
            <a:endParaRPr lang="en-US" altLang="fr-FR" sz="2000" b="1" kern="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r>
              <a:rPr lang="en-US" altLang="fr-FR" sz="2000" b="1" kern="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b="1" kern="0" dirty="0" smtClean="0">
              <a:solidFill>
                <a:srgbClr val="666666"/>
              </a:solidFill>
            </a:endParaRPr>
          </a:p>
          <a:p>
            <a:pPr lvl="1">
              <a:buClr>
                <a:srgbClr val="666666"/>
              </a:buClr>
              <a:buSzPct val="90000"/>
              <a:buFont typeface="Times New Roman" pitchFamily="16" charset="0"/>
              <a:buBlip>
                <a:blip r:embed="rId2"/>
              </a:buBlip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fr-FR" altLang="fr-FR" sz="2000" b="1" kern="0" dirty="0" smtClean="0">
              <a:solidFill>
                <a:srgbClr val="666666"/>
              </a:solidFill>
            </a:endParaRPr>
          </a:p>
          <a:p>
            <a:pPr marL="3175" lvl="1" indent="0">
              <a:buClr>
                <a:srgbClr val="666666"/>
              </a:buClr>
              <a:buSzPct val="90000"/>
            </a:pPr>
            <a:endParaRPr lang="fr-FR" altLang="fr-FR" sz="2000" kern="0" dirty="0" smtClean="0">
              <a:solidFill>
                <a:srgbClr val="666666"/>
              </a:solidFill>
            </a:endParaRPr>
          </a:p>
          <a:p>
            <a:pPr marL="771525" lvl="3" indent="0">
              <a:buClr>
                <a:srgbClr val="666666"/>
              </a:buClr>
              <a:buSzPct val="90000"/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1114425" lvl="3" indent="-342900">
              <a:buClr>
                <a:srgbClr val="666666"/>
              </a:buClr>
              <a:buSzPct val="90000"/>
              <a:buFont typeface="Wingdings" panose="05000000000000000000" pitchFamily="2" charset="2"/>
              <a:buChar char="Ø"/>
            </a:pPr>
            <a:endParaRPr lang="en-US" altLang="fr-FR" sz="2000" kern="0" dirty="0" smtClean="0">
              <a:solidFill>
                <a:srgbClr val="666666"/>
              </a:solidFill>
            </a:endParaRPr>
          </a:p>
          <a:p>
            <a:pPr marL="771525" lvl="3" indent="0">
              <a:buClr>
                <a:srgbClr val="666666"/>
              </a:buClr>
              <a:buSzPct val="90000"/>
            </a:pPr>
            <a:endParaRPr lang="en-US" altLang="fr-FR" sz="2000" kern="0" dirty="0" smtClean="0">
              <a:solidFill>
                <a:srgbClr val="666666"/>
              </a:solidFill>
            </a:endParaRPr>
          </a:p>
        </p:txBody>
      </p:sp>
      <p:sp>
        <p:nvSpPr>
          <p:cNvPr id="6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7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2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Les différents groupes de travail complémentaires, organisation en </a:t>
            </a:r>
            <a:r>
              <a:rPr lang="fr-FR" dirty="0" err="1" smtClean="0"/>
              <a:t>Work</a:t>
            </a:r>
            <a:r>
              <a:rPr lang="fr-FR" dirty="0" smtClean="0"/>
              <a:t> Packages (WP)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04800" y="1260764"/>
            <a:ext cx="771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CORTEX est un projet collaboratif </a:t>
            </a:r>
            <a:r>
              <a:rPr lang="fr-FR" dirty="0" err="1" smtClean="0">
                <a:solidFill>
                  <a:schemeClr val="tx1"/>
                </a:solidFill>
              </a:rPr>
              <a:t>multi-disciplinaire</a:t>
            </a:r>
            <a:r>
              <a:rPr lang="fr-FR" dirty="0" smtClean="0">
                <a:solidFill>
                  <a:schemeClr val="tx1"/>
                </a:solidFill>
              </a:rPr>
              <a:t> :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04800" y="1933597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GB" sz="2400" dirty="0" err="1" smtClean="0"/>
              <a:t>Décomposition</a:t>
            </a:r>
            <a:r>
              <a:rPr lang="en-GB" sz="2400" dirty="0" smtClean="0"/>
              <a:t> en sous </a:t>
            </a:r>
            <a:r>
              <a:rPr lang="en-GB" sz="2400" dirty="0" err="1" smtClean="0"/>
              <a:t>objectifs</a:t>
            </a:r>
            <a:r>
              <a:rPr lang="en-GB" sz="2400" dirty="0" smtClean="0"/>
              <a:t> en </a:t>
            </a:r>
            <a:r>
              <a:rPr lang="en-GB" sz="2400" dirty="0" err="1" smtClean="0"/>
              <a:t>fonction</a:t>
            </a:r>
            <a:r>
              <a:rPr lang="en-GB" sz="2400" dirty="0" smtClean="0"/>
              <a:t> des </a:t>
            </a:r>
            <a:r>
              <a:rPr lang="en-GB" sz="2400" dirty="0" err="1" smtClean="0"/>
              <a:t>spécialités</a:t>
            </a:r>
            <a:r>
              <a:rPr lang="en-GB" sz="2400" dirty="0" smtClean="0"/>
              <a:t> :</a:t>
            </a:r>
            <a:endParaRPr lang="en-GB" sz="2400" dirty="0"/>
          </a:p>
          <a:p>
            <a:pPr lvl="0"/>
            <a:endParaRPr lang="en-GB" sz="2400" dirty="0"/>
          </a:p>
          <a:p>
            <a:pPr lvl="1"/>
            <a:r>
              <a:rPr lang="en-GB" i="1" u="sng" dirty="0" smtClean="0">
                <a:solidFill>
                  <a:srgbClr val="FF0000"/>
                </a:solidFill>
              </a:rPr>
              <a:t>WP1 :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Développement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d’outils</a:t>
            </a:r>
            <a:r>
              <a:rPr lang="en-GB" dirty="0" smtClean="0">
                <a:solidFill>
                  <a:schemeClr val="tx1"/>
                </a:solidFill>
              </a:rPr>
              <a:t> de simulation de fluctuations </a:t>
            </a:r>
            <a:r>
              <a:rPr lang="en-GB" dirty="0" err="1" smtClean="0">
                <a:solidFill>
                  <a:schemeClr val="tx1"/>
                </a:solidFill>
              </a:rPr>
              <a:t>stationnaires</a:t>
            </a:r>
            <a:r>
              <a:rPr lang="en-GB" dirty="0" smtClean="0">
                <a:solidFill>
                  <a:schemeClr val="tx1"/>
                </a:solidFill>
              </a:rPr>
              <a:t> du flux </a:t>
            </a:r>
            <a:r>
              <a:rPr lang="en-GB" dirty="0" err="1" smtClean="0">
                <a:solidFill>
                  <a:schemeClr val="tx1"/>
                </a:solidFill>
              </a:rPr>
              <a:t>neutronique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i="1" u="sng" dirty="0" smtClean="0">
                <a:solidFill>
                  <a:srgbClr val="FF0000"/>
                </a:solidFill>
              </a:rPr>
              <a:t>WP2 :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Validation de </a:t>
            </a:r>
            <a:r>
              <a:rPr lang="en-GB" dirty="0" err="1" smtClean="0">
                <a:solidFill>
                  <a:schemeClr val="tx1"/>
                </a:solidFill>
              </a:rPr>
              <a:t>ces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outils</a:t>
            </a:r>
            <a:r>
              <a:rPr lang="en-GB" dirty="0" smtClean="0">
                <a:solidFill>
                  <a:schemeClr val="tx1"/>
                </a:solidFill>
              </a:rPr>
              <a:t> grâce à des </a:t>
            </a:r>
            <a:r>
              <a:rPr lang="en-GB" dirty="0" err="1" smtClean="0">
                <a:solidFill>
                  <a:schemeClr val="tx1"/>
                </a:solidFill>
              </a:rPr>
              <a:t>expériences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réalisées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dans</a:t>
            </a:r>
            <a:r>
              <a:rPr lang="en-GB" dirty="0" smtClean="0">
                <a:solidFill>
                  <a:schemeClr val="tx1"/>
                </a:solidFill>
              </a:rPr>
              <a:t> des </a:t>
            </a:r>
            <a:r>
              <a:rPr lang="en-GB" dirty="0" err="1" smtClean="0">
                <a:solidFill>
                  <a:schemeClr val="tx1"/>
                </a:solidFill>
              </a:rPr>
              <a:t>réacteurs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de </a:t>
            </a:r>
            <a:r>
              <a:rPr lang="en-GB" dirty="0" err="1" smtClean="0">
                <a:solidFill>
                  <a:schemeClr val="tx1"/>
                </a:solidFill>
              </a:rPr>
              <a:t>recherche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académiques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i="1" u="sng" dirty="0" smtClean="0">
                <a:solidFill>
                  <a:srgbClr val="FF0000"/>
                </a:solidFill>
              </a:rPr>
              <a:t>WP3 :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Génération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d’une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quantité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importante</a:t>
            </a:r>
            <a:r>
              <a:rPr lang="en-GB" dirty="0" smtClean="0">
                <a:solidFill>
                  <a:schemeClr val="tx1"/>
                </a:solidFill>
              </a:rPr>
              <a:t> de </a:t>
            </a:r>
            <a:r>
              <a:rPr lang="en-GB" dirty="0" err="1" smtClean="0">
                <a:solidFill>
                  <a:schemeClr val="tx1"/>
                </a:solidFill>
              </a:rPr>
              <a:t>données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simulées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caractéristiques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</a:t>
            </a:r>
            <a:r>
              <a:rPr lang="en-GB" dirty="0" err="1" smtClean="0">
                <a:solidFill>
                  <a:schemeClr val="tx1"/>
                </a:solidFill>
              </a:rPr>
              <a:t>d’anomalies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Utilisation de </a:t>
            </a:r>
            <a:r>
              <a:rPr lang="en-GB" dirty="0" err="1" smtClean="0">
                <a:solidFill>
                  <a:schemeClr val="tx1"/>
                </a:solidFill>
              </a:rPr>
              <a:t>méthodes</a:t>
            </a:r>
            <a:r>
              <a:rPr lang="en-GB" dirty="0" smtClean="0">
                <a:solidFill>
                  <a:schemeClr val="tx1"/>
                </a:solidFill>
              </a:rPr>
              <a:t> de </a:t>
            </a:r>
            <a:r>
              <a:rPr lang="en-GB" dirty="0" err="1">
                <a:solidFill>
                  <a:schemeClr val="tx1"/>
                </a:solidFill>
              </a:rPr>
              <a:t>T</a:t>
            </a:r>
            <a:r>
              <a:rPr lang="en-GB" dirty="0" err="1" smtClean="0">
                <a:solidFill>
                  <a:schemeClr val="tx1"/>
                </a:solidFill>
              </a:rPr>
              <a:t>raitement</a:t>
            </a:r>
            <a:r>
              <a:rPr lang="en-GB" dirty="0" smtClean="0">
                <a:solidFill>
                  <a:schemeClr val="tx1"/>
                </a:solidFill>
              </a:rPr>
              <a:t> du Signal et de Machine Learning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           pour </a:t>
            </a:r>
            <a:r>
              <a:rPr lang="en-GB" dirty="0" err="1" smtClean="0">
                <a:solidFill>
                  <a:schemeClr val="tx1"/>
                </a:solidFill>
              </a:rPr>
              <a:t>réaliser</a:t>
            </a:r>
            <a:r>
              <a:rPr lang="en-GB" dirty="0" smtClean="0">
                <a:solidFill>
                  <a:schemeClr val="tx1"/>
                </a:solidFill>
              </a:rPr>
              <a:t> la classification des anomalies à </a:t>
            </a:r>
            <a:r>
              <a:rPr lang="en-GB" dirty="0" err="1" smtClean="0">
                <a:solidFill>
                  <a:schemeClr val="tx1"/>
                </a:solidFill>
              </a:rPr>
              <a:t>partir</a:t>
            </a:r>
            <a:r>
              <a:rPr lang="en-GB" dirty="0" smtClean="0">
                <a:solidFill>
                  <a:schemeClr val="tx1"/>
                </a:solidFill>
              </a:rPr>
              <a:t> des simulations.</a:t>
            </a:r>
            <a:r>
              <a:rPr lang="en-GB" u="sng" dirty="0" smtClean="0">
                <a:solidFill>
                  <a:schemeClr val="tx1"/>
                </a:solidFill>
              </a:rPr>
              <a:t/>
            </a:r>
            <a:br>
              <a:rPr lang="en-GB" u="sng" dirty="0" smtClean="0">
                <a:solidFill>
                  <a:schemeClr val="tx1"/>
                </a:solidFill>
              </a:rPr>
            </a:br>
            <a:endParaRPr lang="en-GB" sz="2400" u="sng" dirty="0">
              <a:solidFill>
                <a:schemeClr val="tx1"/>
              </a:solidFill>
            </a:endParaRPr>
          </a:p>
          <a:p>
            <a:pPr lvl="1"/>
            <a:r>
              <a:rPr lang="en-GB" i="1" u="sng" dirty="0" smtClean="0">
                <a:solidFill>
                  <a:srgbClr val="FF0000"/>
                </a:solidFill>
              </a:rPr>
              <a:t>WP4 :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Confrontation des </a:t>
            </a:r>
            <a:r>
              <a:rPr lang="en-GB" dirty="0" err="1" smtClean="0">
                <a:solidFill>
                  <a:schemeClr val="tx1"/>
                </a:solidFill>
              </a:rPr>
              <a:t>méthodes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mises</a:t>
            </a:r>
            <a:r>
              <a:rPr lang="en-GB" dirty="0" smtClean="0">
                <a:solidFill>
                  <a:schemeClr val="tx1"/>
                </a:solidFill>
              </a:rPr>
              <a:t> au point </a:t>
            </a:r>
            <a:r>
              <a:rPr lang="en-GB" dirty="0" err="1" smtClean="0">
                <a:solidFill>
                  <a:schemeClr val="tx1"/>
                </a:solidFill>
              </a:rPr>
              <a:t>dans</a:t>
            </a:r>
            <a:r>
              <a:rPr lang="en-GB" dirty="0" smtClean="0">
                <a:solidFill>
                  <a:schemeClr val="tx1"/>
                </a:solidFill>
              </a:rPr>
              <a:t> le WP3 sur des </a:t>
            </a:r>
            <a:r>
              <a:rPr lang="en-GB" dirty="0" err="1" smtClean="0">
                <a:solidFill>
                  <a:schemeClr val="tx1"/>
                </a:solidFill>
              </a:rPr>
              <a:t>données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réelles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      de flux </a:t>
            </a:r>
            <a:r>
              <a:rPr lang="en-GB" dirty="0" err="1" smtClean="0">
                <a:solidFill>
                  <a:schemeClr val="tx1"/>
                </a:solidFill>
              </a:rPr>
              <a:t>neutronique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acquises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dans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différents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réacteurs</a:t>
            </a:r>
            <a:endParaRPr lang="en-GB" sz="1900" dirty="0">
              <a:solidFill>
                <a:schemeClr val="tx1"/>
              </a:solidFill>
            </a:endParaRPr>
          </a:p>
        </p:txBody>
      </p:sp>
      <p:sp>
        <p:nvSpPr>
          <p:cNvPr id="2" name="Flèche droite 1"/>
          <p:cNvSpPr/>
          <p:nvPr/>
        </p:nvSpPr>
        <p:spPr bwMode="auto">
          <a:xfrm rot="5400000">
            <a:off x="871537" y="3130564"/>
            <a:ext cx="222885" cy="28575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Flèche droite 6"/>
          <p:cNvSpPr/>
          <p:nvPr/>
        </p:nvSpPr>
        <p:spPr bwMode="auto">
          <a:xfrm rot="5400000">
            <a:off x="871537" y="3900184"/>
            <a:ext cx="222885" cy="28575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Flèche droite 7"/>
          <p:cNvSpPr/>
          <p:nvPr/>
        </p:nvSpPr>
        <p:spPr bwMode="auto">
          <a:xfrm rot="5400000">
            <a:off x="871537" y="4925377"/>
            <a:ext cx="222885" cy="28575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8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511300" y="52388"/>
            <a:ext cx="7232650" cy="904875"/>
          </a:xfrm>
        </p:spPr>
        <p:txBody>
          <a:bodyPr/>
          <a:lstStyle/>
          <a:p>
            <a:pPr algn="ctr"/>
            <a:r>
              <a:rPr lang="fr-FR" dirty="0" smtClean="0"/>
              <a:t>WP1 : Développement de modèles pour l’analyse du bruit neutronique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261922" y="1371600"/>
            <a:ext cx="69261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Pouvoir déterminer les fluctuations du flux neutronique résultantes d’une perturbation dans le cœur des différents réacteurs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Les perturbations liées aux anomalies seront traduites en terme de variations de sections efficaces ou de vibrations physiques d’éléments du cœur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tx1"/>
                </a:solidFill>
              </a:rPr>
              <a:t>Evaluation des incertitudes relatives à l’estimation de la fonction de transfert du cœur dans le but de réaliser des analyses de sensibilité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620" y="972180"/>
            <a:ext cx="14398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i="1" u="sng" dirty="0" smtClean="0">
                <a:solidFill>
                  <a:srgbClr val="FF0000"/>
                </a:solidFill>
              </a:rPr>
              <a:t>Objectifs </a:t>
            </a:r>
            <a:r>
              <a:rPr lang="fr-FR" sz="2200" i="1" u="sng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03529" y="4894534"/>
            <a:ext cx="7425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Conception mécanique du dispositif expérimental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Modélisation selon des méthodes déterministes ou probabilistes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Les codes existent déjà et sont améliorés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Simulation de résultats dans le domaine fréquentiel ou temporel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Les résultats expérimentaux sont en temporel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07818" y="4894533"/>
            <a:ext cx="8728364" cy="1583943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 bwMode="auto">
          <a:xfrm>
            <a:off x="8335478" y="6540715"/>
            <a:ext cx="803760" cy="27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</a:tabLst>
              <a:defRPr sz="1000" kern="1200">
                <a:solidFill>
                  <a:srgbClr val="FFFFFF"/>
                </a:solidFill>
                <a:latin typeface="Times New Roman" pitchFamily="16" charset="0"/>
                <a:ea typeface="+mn-ea"/>
                <a:cs typeface="Arial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fr-FR" altLang="fr-FR" dirty="0" smtClean="0"/>
              <a:t>P</a:t>
            </a:r>
            <a:r>
              <a:rPr lang="fr-FR" altLang="fr-FR" sz="1200" dirty="0" smtClean="0">
                <a:solidFill>
                  <a:schemeClr val="tx1"/>
                </a:solidFill>
              </a:rPr>
              <a:t>- </a:t>
            </a:r>
            <a:fld id="{C1DD3E88-BBC7-4AC9-8B78-428198A83B1E}" type="slidenum">
              <a:rPr lang="fr-FR" altLang="fr-FR" sz="1200" smtClean="0">
                <a:solidFill>
                  <a:schemeClr val="tx1"/>
                </a:solidFill>
              </a:rPr>
              <a:pPr/>
              <a:t>9</a:t>
            </a:fld>
            <a:r>
              <a:rPr lang="fr-FR" altLang="fr-FR" sz="1200" dirty="0" smtClean="0">
                <a:solidFill>
                  <a:schemeClr val="tx1"/>
                </a:solidFill>
              </a:rPr>
              <a:t> -</a:t>
            </a:r>
            <a:endParaRPr lang="fr-FR" altLang="fr-F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0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_CABRI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Droid Sans"/>
        <a:cs typeface="Droid Sans"/>
      </a:majorFont>
      <a:minorFont>
        <a:latin typeface="Arial"/>
        <a:ea typeface="Droid Sans"/>
        <a:cs typeface="Droid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Droid Sans"/>
        <a:cs typeface="Droid Sans"/>
      </a:majorFont>
      <a:minorFont>
        <a:latin typeface="Arial"/>
        <a:ea typeface="Droid Sans"/>
        <a:cs typeface="Droid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Droid Sans"/>
        <a:cs typeface="Droid Sans"/>
      </a:majorFont>
      <a:minorFont>
        <a:latin typeface="Arial"/>
        <a:ea typeface="Droid Sans"/>
        <a:cs typeface="Droid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pres_CABRI</Template>
  <TotalTime>11039</TotalTime>
  <Words>1680</Words>
  <Application>Microsoft Office PowerPoint</Application>
  <PresentationFormat>Affichage à l'écran (4:3)</PresentationFormat>
  <Paragraphs>349</Paragraphs>
  <Slides>25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pres_CABRI</vt:lpstr>
      <vt:lpstr>Thème Office</vt:lpstr>
      <vt:lpstr>Thème Office</vt:lpstr>
      <vt:lpstr>Présentation PowerPoint</vt:lpstr>
      <vt:lpstr>Plan</vt:lpstr>
      <vt:lpstr>Vue d’ensemble du projet : objectif du projet</vt:lpstr>
      <vt:lpstr>Vue d’ensemble du projet : concept du projet</vt:lpstr>
      <vt:lpstr>Vue d’ensemble du projet : les participants</vt:lpstr>
      <vt:lpstr>Vue d’ensemble du projet : les utilisateurs finaux</vt:lpstr>
      <vt:lpstr>Plan</vt:lpstr>
      <vt:lpstr>Les différents groupes de travail complémentaires, organisation en Work Packages (WP)</vt:lpstr>
      <vt:lpstr>WP1 : Développement de modèles pour l’analyse du bruit neutronique</vt:lpstr>
      <vt:lpstr>WP2 : Validation des outils de modélisations dans des réacteurs de recherche académiques</vt:lpstr>
      <vt:lpstr>WP3 : Utilisation de méthodes de Traitement du Signal et de Machine Learning pour le classement des anomalies            </vt:lpstr>
      <vt:lpstr>WP4 : Confrontation aux données réelles acquises dans différents réacteurs             </vt:lpstr>
      <vt:lpstr>Plan</vt:lpstr>
      <vt:lpstr>WP2 : Systèmes d’acquisition des mesures réalisées sur les réacteurs académiques</vt:lpstr>
      <vt:lpstr>WP2 - Exemple d’analyse : comparaison des résultats modèles/mesures sur un réacteur académique</vt:lpstr>
      <vt:lpstr>WP3 : Deep learning Neural Network (DNN)</vt:lpstr>
      <vt:lpstr>WP3 - Données simulées : Visualisation des scénarios dans le domaine fréquentiel</vt:lpstr>
      <vt:lpstr>WP3 - Données simulées : Inversion de la fonction de transfert dans le domaine fréquentiel</vt:lpstr>
      <vt:lpstr>Présentation PowerPoint</vt:lpstr>
      <vt:lpstr>Présentation PowerPoint</vt:lpstr>
      <vt:lpstr>Analyse exploratoire des spectres par Singular Spectrum Analysis (SSA)</vt:lpstr>
      <vt:lpstr>Un exemple de mise en évidence de caractéristiques spectrales en fonction du type d’anomalies :</vt:lpstr>
      <vt:lpstr>Présentation PowerPoint</vt:lpstr>
      <vt:lpstr>Conclusion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LP</dc:creator>
  <cp:lastModifiedBy>users-laurent</cp:lastModifiedBy>
  <cp:revision>466</cp:revision>
  <cp:lastPrinted>2019-11-12T12:23:57Z</cp:lastPrinted>
  <dcterms:created xsi:type="dcterms:W3CDTF">2014-02-27T07:44:03Z</dcterms:created>
  <dcterms:modified xsi:type="dcterms:W3CDTF">2019-11-12T22:27:31Z</dcterms:modified>
</cp:coreProperties>
</file>