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3"/>
  </p:notesMasterIdLst>
  <p:sldIdLst>
    <p:sldId id="832" r:id="rId5"/>
    <p:sldId id="1112" r:id="rId6"/>
    <p:sldId id="867" r:id="rId7"/>
    <p:sldId id="1114" r:id="rId8"/>
    <p:sldId id="1115" r:id="rId9"/>
    <p:sldId id="1113" r:id="rId10"/>
    <p:sldId id="1116" r:id="rId11"/>
    <p:sldId id="1117" r:id="rId12"/>
    <p:sldId id="1118" r:id="rId13"/>
    <p:sldId id="1120" r:id="rId14"/>
    <p:sldId id="1124" r:id="rId15"/>
    <p:sldId id="1121" r:id="rId16"/>
    <p:sldId id="1128" r:id="rId17"/>
    <p:sldId id="1122" r:id="rId18"/>
    <p:sldId id="1126" r:id="rId19"/>
    <p:sldId id="1123" r:id="rId20"/>
    <p:sldId id="1127" r:id="rId21"/>
    <p:sldId id="1146" r:id="rId22"/>
    <p:sldId id="1148" r:id="rId23"/>
    <p:sldId id="1147" r:id="rId24"/>
    <p:sldId id="1130" r:id="rId25"/>
    <p:sldId id="1131" r:id="rId26"/>
    <p:sldId id="1132" r:id="rId27"/>
    <p:sldId id="1133" r:id="rId28"/>
    <p:sldId id="1134" r:id="rId29"/>
    <p:sldId id="1143" r:id="rId30"/>
    <p:sldId id="1136" r:id="rId31"/>
    <p:sldId id="1137" r:id="rId32"/>
    <p:sldId id="1138" r:id="rId33"/>
    <p:sldId id="1020" r:id="rId34"/>
    <p:sldId id="1150" r:id="rId35"/>
    <p:sldId id="1149" r:id="rId36"/>
    <p:sldId id="1141" r:id="rId37"/>
    <p:sldId id="1140" r:id="rId38"/>
    <p:sldId id="1086" r:id="rId39"/>
    <p:sldId id="1142" r:id="rId40"/>
    <p:sldId id="1144" r:id="rId41"/>
    <p:sldId id="1145" r:id="rId42"/>
  </p:sldIdLst>
  <p:sldSz cx="9144000" cy="5143500" type="screen16x9"/>
  <p:notesSz cx="6805613" cy="99441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43B75A66-9E91-4DD9-B746-828A96ED2253}">
          <p14:sldIdLst>
            <p14:sldId id="832"/>
            <p14:sldId id="1112"/>
            <p14:sldId id="867"/>
            <p14:sldId id="1114"/>
            <p14:sldId id="1115"/>
            <p14:sldId id="1113"/>
            <p14:sldId id="1116"/>
            <p14:sldId id="1117"/>
            <p14:sldId id="1118"/>
            <p14:sldId id="1120"/>
            <p14:sldId id="1124"/>
            <p14:sldId id="1121"/>
            <p14:sldId id="1128"/>
            <p14:sldId id="1122"/>
            <p14:sldId id="1126"/>
            <p14:sldId id="1123"/>
            <p14:sldId id="1127"/>
            <p14:sldId id="1146"/>
            <p14:sldId id="1148"/>
            <p14:sldId id="1147"/>
            <p14:sldId id="1130"/>
            <p14:sldId id="1131"/>
            <p14:sldId id="1132"/>
            <p14:sldId id="1133"/>
            <p14:sldId id="1134"/>
            <p14:sldId id="1143"/>
            <p14:sldId id="1136"/>
            <p14:sldId id="1137"/>
            <p14:sldId id="1138"/>
            <p14:sldId id="1020"/>
            <p14:sldId id="1150"/>
            <p14:sldId id="1149"/>
            <p14:sldId id="1141"/>
            <p14:sldId id="1140"/>
            <p14:sldId id="1086"/>
            <p14:sldId id="1142"/>
            <p14:sldId id="1144"/>
            <p14:sldId id="1145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8B59A"/>
    <a:srgbClr val="DEDEDE"/>
    <a:srgbClr val="111111"/>
    <a:srgbClr val="404040"/>
    <a:srgbClr val="D40658"/>
    <a:srgbClr val="1C1C1C"/>
    <a:srgbClr val="66FFCC"/>
    <a:srgbClr val="3DF5A2"/>
    <a:srgbClr val="00FFFF"/>
    <a:srgbClr val="00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817" autoAdjust="0"/>
  </p:normalViewPr>
  <p:slideViewPr>
    <p:cSldViewPr snapToGrid="0">
      <p:cViewPr varScale="1">
        <p:scale>
          <a:sx n="78" d="100"/>
          <a:sy n="78" d="100"/>
        </p:scale>
        <p:origin x="892" y="44"/>
      </p:cViewPr>
      <p:guideLst/>
    </p:cSldViewPr>
  </p:slideViewPr>
  <p:outlineViewPr>
    <p:cViewPr>
      <p:scale>
        <a:sx n="33" d="100"/>
        <a:sy n="33" d="100"/>
      </p:scale>
      <p:origin x="0" y="-6009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492"/>
    </p:cViewPr>
  </p:sorterViewPr>
  <p:notesViewPr>
    <p:cSldViewPr snapToGrid="0">
      <p:cViewPr varScale="1">
        <p:scale>
          <a:sx n="44" d="100"/>
          <a:sy n="44" d="100"/>
        </p:scale>
        <p:origin x="2780" y="60"/>
      </p:cViewPr>
      <p:guideLst/>
    </p:cSldViewPr>
  </p:notesViewPr>
  <p:gridSpacing cx="719999" cy="719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4235226-B145-4E10-983B-1CC3FFD77C7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CFC5A7-8C8B-4687-B28B-5BF9AEB6A4D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E418932-800F-49B7-9B85-80D8118CABFE}" type="datetimeFigureOut">
              <a:rPr lang="en-GB"/>
              <a:pPr>
                <a:defRPr/>
              </a:pPr>
              <a:t>08/11/2019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F1F158-007E-427F-8465-C261315941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6125"/>
            <a:ext cx="6627813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4E36E06-D37F-4889-B95F-01BE447294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3537" cy="4475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F15012-0BDA-4DFA-8088-A120A094BDD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5625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AE7443-C6D5-424B-AFA3-DE5D710955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4450" y="9445625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0FE0A2-34EE-413D-B87D-BE548BE2D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71724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4176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74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08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TIMING: 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902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356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0FE0A2-34EE-413D-B87D-BE548BE2D9D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17719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49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058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59590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453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0FE0A2-34EE-413D-B87D-BE548BE2D9D5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987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39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47477"/>
            <a:ext cx="4353560" cy="454025"/>
          </a:xfrm>
        </p:spPr>
        <p:txBody>
          <a:bodyPr/>
          <a:lstStyle>
            <a:lvl1pPr marL="0" indent="0">
              <a:buNone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7" name="Picture Placeholder 10">
            <a:extLst>
              <a:ext uri="{FF2B5EF4-FFF2-40B4-BE49-F238E27FC236}">
                <a16:creationId xmlns:a16="http://schemas.microsoft.com/office/drawing/2014/main" id="{880E1784-6502-40DF-8151-F6A3B84DF5A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6C92EC-BC0C-4EBC-8D53-FF272E3DFC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56482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EFE4AFE-B570-485B-8926-6A4990AFE3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18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9E77A27-9A41-4A09-83C0-3986423F3C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13745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FA79611A-8145-4287-999D-C17E624B80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91075" y="1294731"/>
            <a:ext cx="3921125" cy="2859827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BCE593B8-0DC7-446B-84E2-9F8F693BA57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558609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  <p15:guide id="7" pos="27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791076" y="683054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1075" y="682940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1076" y="1294731"/>
            <a:ext cx="3921124" cy="2859827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57E95CB-6286-4E8D-8ABC-6A9BD85351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39231439-2736-4BF2-9729-CC3E43F7C66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6002030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1076" y="682940"/>
            <a:ext cx="3921124" cy="3471618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6DCB931-AF3E-493E-BBC5-0ACD78686A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F83EAF9-96D4-4FDD-B57F-01E621C4CB7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2686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2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53F70B52-F7B4-4FC4-9472-3F73A12A49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87900" y="682940"/>
            <a:ext cx="3920400" cy="347161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tx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E819D4C3-6603-43E5-90D7-20E616ECFD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02659"/>
            <a:ext cx="3892550" cy="3451899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2179F407-0D62-49A1-B4C8-5A2B20F329D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241130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 userDrawn="1">
          <p15:clr>
            <a:srgbClr val="FBAE40"/>
          </p15:clr>
        </p15:guide>
        <p15:guide id="7" pos="27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63DD6AC7-34D2-4DCA-AEEA-3FFE241C70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DDC7B71-8338-4886-9324-FE10798586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7"/>
            <a:ext cx="3050407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6"/>
            <a:ext cx="3060700" cy="996946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B9C31122-3D18-46C6-9108-0ACC75C9080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79347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pos="68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50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AB5B7F-65EB-40B3-8ADF-96F4B0AC0201}"/>
              </a:ext>
            </a:extLst>
          </p:cNvPr>
          <p:cNvCxnSpPr>
            <a:cxnSpLocks/>
          </p:cNvCxnSpPr>
          <p:nvPr userDrawn="1"/>
        </p:nvCxnSpPr>
        <p:spPr>
          <a:xfrm>
            <a:off x="1079500" y="2887666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D68D267A-F5EA-4642-8DED-8C076DFFD0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9500" y="755968"/>
            <a:ext cx="3060700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ECC00A9-083C-4789-9FCC-AB8D7284A6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03801" y="755968"/>
            <a:ext cx="3060699" cy="1923283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7EF0F4-6140-4CA6-AC02-2ADC1F1CA43D}"/>
              </a:ext>
            </a:extLst>
          </p:cNvPr>
          <p:cNvCxnSpPr>
            <a:cxnSpLocks/>
          </p:cNvCxnSpPr>
          <p:nvPr userDrawn="1"/>
        </p:nvCxnSpPr>
        <p:spPr>
          <a:xfrm>
            <a:off x="5003803" y="2887666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80CF1839-676C-46B5-A599-21AA96E532C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500" y="2918146"/>
            <a:ext cx="3050407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20A1946A-052F-4EDE-BDC4-BAB850806D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2" y="2918145"/>
            <a:ext cx="3060700" cy="1027427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0D7E33B8-20F0-425F-945D-53C91292D06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435338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19363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F6DC436-4D86-413D-BBB3-A15CE4285A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337A4C9-22E2-49AC-B029-CC29936ED3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0850" y="3161758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9D4E3298-09B7-4A6D-81E1-57FDEC110C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159354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  <p15:guide id="10" pos="2086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C9863077-8CC3-4BBF-B430-3855EC0D66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1525" y="3160713"/>
            <a:ext cx="2520950" cy="701302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A455E2B-2D9B-44D5-AF1B-E5C2833F6E5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2200" y="3160713"/>
            <a:ext cx="2520950" cy="701301"/>
          </a:xfrm>
        </p:spPr>
        <p:txBody>
          <a:bodyPr/>
          <a:lstStyle>
            <a:lvl1pPr marL="288000" indent="-288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itle 7">
            <a:extLst>
              <a:ext uri="{FF2B5EF4-FFF2-40B4-BE49-F238E27FC236}">
                <a16:creationId xmlns:a16="http://schemas.microsoft.com/office/drawing/2014/main" id="{40A893CA-5C26-4EC6-BAD0-71AE648588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160713"/>
            <a:ext cx="2520000" cy="701304"/>
          </a:xfrm>
        </p:spPr>
        <p:txBody>
          <a:bodyPr/>
          <a:lstStyle>
            <a:lvl1pPr marL="288000" indent="-288000">
              <a:lnSpc>
                <a:spcPct val="100000"/>
              </a:lnSpc>
              <a:spcAft>
                <a:spcPts val="500"/>
              </a:spcAft>
              <a:buFontTx/>
              <a:buChar char="–"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471527B-53ED-44E4-B84A-A9BF95EDB671}"/>
              </a:ext>
            </a:extLst>
          </p:cNvPr>
          <p:cNvCxnSpPr>
            <a:cxnSpLocks/>
          </p:cNvCxnSpPr>
          <p:nvPr userDrawn="1"/>
        </p:nvCxnSpPr>
        <p:spPr>
          <a:xfrm>
            <a:off x="431800" y="313260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BB69E7F7-A753-4EE6-A6F6-2E1E773084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C756934B-E4E0-4141-9A7B-4932B5A304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12000" y="1254440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9E943CD3-34B8-45E5-AFBD-CA8813D4BE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92200" y="1254442"/>
            <a:ext cx="2520000" cy="169200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356D04E-96CE-42C6-8797-23AC35DCD5B2}"/>
              </a:ext>
            </a:extLst>
          </p:cNvPr>
          <p:cNvCxnSpPr>
            <a:cxnSpLocks/>
          </p:cNvCxnSpPr>
          <p:nvPr userDrawn="1"/>
        </p:nvCxnSpPr>
        <p:spPr>
          <a:xfrm>
            <a:off x="33120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F5CABF2-DF5C-477C-A26C-AC42B4516332}"/>
              </a:ext>
            </a:extLst>
          </p:cNvPr>
          <p:cNvCxnSpPr>
            <a:cxnSpLocks/>
          </p:cNvCxnSpPr>
          <p:nvPr userDrawn="1"/>
        </p:nvCxnSpPr>
        <p:spPr>
          <a:xfrm>
            <a:off x="6192200" y="3124983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885F8A9C-838B-4FB5-87B8-7A9D3778A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259589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 userDrawn="1">
          <p15:clr>
            <a:srgbClr val="FBAE40"/>
          </p15:clr>
        </p15:guide>
        <p15:guide id="7" pos="2086" userDrawn="1">
          <p15:clr>
            <a:srgbClr val="FBAE40"/>
          </p15:clr>
        </p15:guide>
        <p15:guide id="8" pos="3674" userDrawn="1">
          <p15:clr>
            <a:srgbClr val="FBAE40"/>
          </p15:clr>
        </p15:guide>
        <p15:guide id="9" pos="390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5299B8-75C7-4CEB-9D2A-D2DB0A44F4D4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F0D6B7F-4D7A-4A69-8F7D-C94B97D75491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2E9D6D81-F605-4611-878D-235C279E4A8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EC6CF01-8567-4E9F-AA45-61AA44F6B9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81450E-2EAF-4796-B7BB-FBA6157142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279732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op slid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3560" cy="571512"/>
          </a:xfrm>
        </p:spPr>
        <p:txBody>
          <a:bodyPr/>
          <a:lstStyle>
            <a:lvl1pPr>
              <a:lnSpc>
                <a:spcPct val="100000"/>
              </a:lnSpc>
              <a:defRPr sz="3400" b="1">
                <a:solidFill>
                  <a:schemeClr val="tx1"/>
                </a:solidFill>
              </a:defRPr>
            </a:lvl1pPr>
          </a:lstStyle>
          <a:p>
            <a:r>
              <a:rPr lang="en-US" dirty="0" err="1"/>
              <a:t>Slidedeck</a:t>
            </a:r>
            <a:r>
              <a:rPr lang="en-US" dirty="0"/>
              <a:t> title</a:t>
            </a:r>
            <a:endParaRPr lang="en-GB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D8555-5574-479C-8AEF-5074012734A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356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C3458B68-B602-4B1E-8CDB-6CDDA65301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416704"/>
            <a:ext cx="2174240" cy="953238"/>
          </a:xfrm>
          <a:prstGeom prst="rect">
            <a:avLst/>
          </a:prstGeom>
        </p:spPr>
      </p:pic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E7E58FB9-FEF2-4FAA-AB76-18AB01605D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3667355"/>
            <a:ext cx="4353560" cy="454025"/>
          </a:xfrm>
        </p:spPr>
        <p:txBody>
          <a:bodyPr/>
          <a:lstStyle>
            <a:lvl1pPr marL="0" indent="0">
              <a:buNone/>
              <a:defRPr sz="2800" b="0"/>
            </a:lvl1pPr>
          </a:lstStyle>
          <a:p>
            <a:pPr lvl="0"/>
            <a:r>
              <a:rPr lang="en-US" dirty="0"/>
              <a:t>Presenter name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8AC59EB-9A36-4EA3-AC52-BE180B22E2F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40385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64C0798-3A00-4D85-AA21-D37CEDB1FA2D}"/>
              </a:ext>
            </a:extLst>
          </p:cNvPr>
          <p:cNvCxnSpPr>
            <a:cxnSpLocks/>
          </p:cNvCxnSpPr>
          <p:nvPr userDrawn="1"/>
        </p:nvCxnSpPr>
        <p:spPr>
          <a:xfrm>
            <a:off x="1079498" y="1606370"/>
            <a:ext cx="303458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6CB00C7-989B-45C7-AA4C-E065DBEAFA1C}"/>
              </a:ext>
            </a:extLst>
          </p:cNvPr>
          <p:cNvCxnSpPr>
            <a:cxnSpLocks/>
          </p:cNvCxnSpPr>
          <p:nvPr userDrawn="1"/>
        </p:nvCxnSpPr>
        <p:spPr>
          <a:xfrm>
            <a:off x="5003801" y="1606370"/>
            <a:ext cx="30607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48DA490F-DDDB-45E4-BA8E-6EAC2B08F3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9498" y="1636850"/>
            <a:ext cx="3050407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598B511-DCBF-4838-9F07-F0BAEBE4EA8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03800" y="1636849"/>
            <a:ext cx="3060700" cy="1362389"/>
          </a:xfrm>
        </p:spPr>
        <p:txBody>
          <a:bodyPr/>
          <a:lstStyle>
            <a:lvl1pPr>
              <a:spcAft>
                <a:spcPts val="600"/>
              </a:spcAft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164FCC35-6330-4F26-9073-A3D5A1E8041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00336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pos="680">
          <p15:clr>
            <a:srgbClr val="FBAE40"/>
          </p15:clr>
        </p15:guide>
        <p15:guide id="8" pos="3152">
          <p15:clr>
            <a:srgbClr val="FBAE40"/>
          </p15:clr>
        </p15:guide>
        <p15:guide id="9" pos="50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C9224A-09C5-42AB-BE72-2D01A39D18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9A2A627-4CB8-4EF2-85D8-B14D75F9C353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B5972E1-EF4A-4234-99B1-AF32BAA9EA9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BB49F0C2-B36A-49E5-B55E-0BE42CE00A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124595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  <p15:guide id="10" pos="2086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box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D9026A22-B87C-46F8-B2F4-6A0F11F9AF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10575" y="1539436"/>
            <a:ext cx="2520950" cy="701302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1911C50-0DDD-4A01-9B6D-DC79062CABC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250" y="1539436"/>
            <a:ext cx="2520950" cy="701301"/>
          </a:xfrm>
        </p:spPr>
        <p:txBody>
          <a:bodyPr/>
          <a:lstStyle>
            <a:lvl1pPr marL="216000" indent="-216000">
              <a:spcAft>
                <a:spcPts val="500"/>
              </a:spcAft>
              <a:buFontTx/>
              <a:buChar char="–"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FD4059-1CEA-431F-9737-E09AE1FE1EB5}"/>
              </a:ext>
            </a:extLst>
          </p:cNvPr>
          <p:cNvCxnSpPr>
            <a:cxnSpLocks/>
          </p:cNvCxnSpPr>
          <p:nvPr userDrawn="1"/>
        </p:nvCxnSpPr>
        <p:spPr>
          <a:xfrm>
            <a:off x="430850" y="1511326"/>
            <a:ext cx="2519363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6C88001-0B7A-4142-B613-954FB5D1A6C1}"/>
              </a:ext>
            </a:extLst>
          </p:cNvPr>
          <p:cNvCxnSpPr>
            <a:cxnSpLocks/>
          </p:cNvCxnSpPr>
          <p:nvPr userDrawn="1"/>
        </p:nvCxnSpPr>
        <p:spPr>
          <a:xfrm>
            <a:off x="33110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A71E79-A98D-4A0F-8EA8-7B9B1469E422}"/>
              </a:ext>
            </a:extLst>
          </p:cNvPr>
          <p:cNvCxnSpPr>
            <a:cxnSpLocks/>
          </p:cNvCxnSpPr>
          <p:nvPr userDrawn="1"/>
        </p:nvCxnSpPr>
        <p:spPr>
          <a:xfrm>
            <a:off x="6191250" y="1503706"/>
            <a:ext cx="25200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F94767EF-D844-43F5-980B-C5081407A3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9900" y="1540481"/>
            <a:ext cx="2519363" cy="700256"/>
          </a:xfrm>
        </p:spPr>
        <p:txBody>
          <a:bodyPr/>
          <a:lstStyle>
            <a:lvl1pPr marL="216000" indent="-216000">
              <a:spcAft>
                <a:spcPts val="600"/>
              </a:spcAft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FD7398D0-FEF0-498F-94C0-267E6DB7542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20719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859">
          <p15:clr>
            <a:srgbClr val="FBAE40"/>
          </p15:clr>
        </p15:guide>
        <p15:guide id="7" pos="2086">
          <p15:clr>
            <a:srgbClr val="FBAE40"/>
          </p15:clr>
        </p15:guide>
        <p15:guide id="8" pos="3674">
          <p15:clr>
            <a:srgbClr val="FBAE40"/>
          </p15:clr>
        </p15:guide>
        <p15:guide id="9" pos="39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47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48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47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09D842B-21D1-45D5-A6FC-902C18A8F29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2341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3152" userDrawn="1">
          <p15:clr>
            <a:srgbClr val="FBAE40"/>
          </p15:clr>
        </p15:guide>
        <p15:guide id="9" pos="1156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5010150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0150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10150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A4E4481A-4ACE-4711-B580-93A80791245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2623816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 userDrawn="1">
          <p15:clr>
            <a:srgbClr val="FBAE40"/>
          </p15:clr>
        </p15:guide>
        <p15:guide id="7" orient="horz" pos="1620" userDrawn="1">
          <p15:clr>
            <a:srgbClr val="FBAE40"/>
          </p15:clr>
        </p15:guide>
        <p15:guide id="8" pos="2608" userDrawn="1">
          <p15:clr>
            <a:srgbClr val="FBAE40"/>
          </p15:clr>
        </p15:guide>
        <p15:guide id="9" pos="3152" userDrawn="1">
          <p15:clr>
            <a:srgbClr val="FBAE40"/>
          </p15:clr>
        </p15:guide>
        <p15:guide id="10" pos="460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Dark) (Al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3471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3471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34709" y="420336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34710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34709" y="4203347"/>
            <a:ext cx="2299138" cy="322707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E86F4DAB-B431-4C8F-B92F-1183DA9918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97341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608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3152">
          <p15:clr>
            <a:srgbClr val="FBAE40"/>
          </p15:clr>
        </p15:guide>
        <p15:guide id="9" pos="1156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images (Light) (Al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1062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1841063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3471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1841062" y="419425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841062" y="257633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5010149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10150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10147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41062" y="4194240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A6508766-540F-43B6-B3EF-230CF2F610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29239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156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608">
          <p15:clr>
            <a:srgbClr val="FBAE40"/>
          </p15:clr>
        </p15:guide>
        <p15:guide id="9" pos="3152">
          <p15:clr>
            <a:srgbClr val="FBAE40"/>
          </p15:clr>
        </p15:guide>
        <p15:guide id="10" pos="460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9712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971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9712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66AFD672-803A-4A36-ACBD-90E88FA58C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4853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1620" userDrawn="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7" orient="horz" pos="2981" userDrawn="1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3606" userDrawn="1">
          <p15:clr>
            <a:srgbClr val="FBAE40"/>
          </p15:clr>
        </p15:guide>
        <p15:guide id="11" pos="4037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9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800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9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5386" y="4202205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5387" y="2584284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5386" y="420219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218AF280-30E5-4835-9869-6DBCD92B1E5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092106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1797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1798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3061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3062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1797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3061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2425" y="4189671"/>
            <a:ext cx="229913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2426" y="257175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2425" y="418965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F8E39FB8-0668-42FA-954E-C94EE947AF4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38544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606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1723" userDrawn="1">
          <p15:clr>
            <a:srgbClr val="FBAE40"/>
          </p15:clr>
        </p15:guide>
        <p15:guide id="9" pos="2154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05BFC-AF9C-4B7E-93F7-279A1D977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7368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 imag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029070"/>
            <a:ext cx="2299138" cy="319787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500"/>
              </a:spcAft>
              <a:buFontTx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text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1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DAFBE0-E4BE-49CE-B6AE-E13838084BB3}"/>
              </a:ext>
            </a:extLst>
          </p:cNvPr>
          <p:cNvCxnSpPr>
            <a:cxnSpLocks/>
          </p:cNvCxnSpPr>
          <p:nvPr userDrawn="1"/>
        </p:nvCxnSpPr>
        <p:spPr>
          <a:xfrm>
            <a:off x="436124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Picture Placeholder 2">
            <a:extLst>
              <a:ext uri="{FF2B5EF4-FFF2-40B4-BE49-F238E27FC236}">
                <a16:creationId xmlns:a16="http://schemas.microsoft.com/office/drawing/2014/main" id="{C0EA1AD3-FB09-47F8-BB9C-4F38BB33C26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125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048226E-5BD0-47BC-A2CE-6028EB18DC46}"/>
              </a:ext>
            </a:extLst>
          </p:cNvPr>
          <p:cNvCxnSpPr>
            <a:cxnSpLocks/>
          </p:cNvCxnSpPr>
          <p:nvPr userDrawn="1"/>
        </p:nvCxnSpPr>
        <p:spPr>
          <a:xfrm>
            <a:off x="6413064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5F72582F-7373-4398-BCD6-DF8E9728709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13065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CEB59B0-E923-4D9F-8187-603AD6A3E427}"/>
              </a:ext>
            </a:extLst>
          </p:cNvPr>
          <p:cNvCxnSpPr>
            <a:cxnSpLocks/>
          </p:cNvCxnSpPr>
          <p:nvPr userDrawn="1"/>
        </p:nvCxnSpPr>
        <p:spPr>
          <a:xfrm>
            <a:off x="6417388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2">
            <a:extLst>
              <a:ext uri="{FF2B5EF4-FFF2-40B4-BE49-F238E27FC236}">
                <a16:creationId xmlns:a16="http://schemas.microsoft.com/office/drawing/2014/main" id="{1E76E5CD-B03D-469E-8ED5-430B557826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17389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6" name="Text Placeholder 11">
            <a:extLst>
              <a:ext uri="{FF2B5EF4-FFF2-40B4-BE49-F238E27FC236}">
                <a16:creationId xmlns:a16="http://schemas.microsoft.com/office/drawing/2014/main" id="{5DE99255-44CA-441C-BB41-85736567E2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13062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7" name="Text Placeholder 11">
            <a:extLst>
              <a:ext uri="{FF2B5EF4-FFF2-40B4-BE49-F238E27FC236}">
                <a16:creationId xmlns:a16="http://schemas.microsoft.com/office/drawing/2014/main" id="{A523708E-9964-4FCA-9B54-EE04DBF6ED7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6124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48" name="Text Placeholder 11">
            <a:extLst>
              <a:ext uri="{FF2B5EF4-FFF2-40B4-BE49-F238E27FC236}">
                <a16:creationId xmlns:a16="http://schemas.microsoft.com/office/drawing/2014/main" id="{A5DC7855-36C4-4F12-B064-148DB3EC7C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17388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172800-1790-4DDC-B421-71C390A398BC}"/>
              </a:ext>
            </a:extLst>
          </p:cNvPr>
          <p:cNvCxnSpPr>
            <a:cxnSpLocks/>
          </p:cNvCxnSpPr>
          <p:nvPr userDrawn="1"/>
        </p:nvCxnSpPr>
        <p:spPr>
          <a:xfrm>
            <a:off x="3422428" y="2029084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3ACCC488-E951-4C81-B7B8-7BDAB396FBA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22429" y="411163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CECB912-D2D4-4451-97CA-8959BE18AE3F}"/>
              </a:ext>
            </a:extLst>
          </p:cNvPr>
          <p:cNvCxnSpPr>
            <a:cxnSpLocks/>
          </p:cNvCxnSpPr>
          <p:nvPr userDrawn="1"/>
        </p:nvCxnSpPr>
        <p:spPr>
          <a:xfrm>
            <a:off x="3426752" y="4203361"/>
            <a:ext cx="229913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59268D9-83A6-43BE-857F-4A80A1AFF68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426753" y="2585440"/>
            <a:ext cx="2299138" cy="1485084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052E2BF-E587-4DC9-85FF-50ABA843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422426" y="2029071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3DA4DDD4-B4BF-4187-8FEB-DA7785CA093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426752" y="4203347"/>
            <a:ext cx="2299138" cy="319786"/>
          </a:xfrm>
        </p:spPr>
        <p:txBody>
          <a:bodyPr/>
          <a:lstStyle>
            <a:lvl1pPr marL="0" indent="0">
              <a:spcAft>
                <a:spcPts val="5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5D88DCAB-9113-4AC2-8181-52F7F49C4D5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596812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723" userDrawn="1">
          <p15:clr>
            <a:srgbClr val="FBAE40"/>
          </p15:clr>
        </p15:guide>
        <p15:guide id="7" orient="horz" pos="1620">
          <p15:clr>
            <a:srgbClr val="FBAE40"/>
          </p15:clr>
        </p15:guide>
        <p15:guide id="8" pos="2154" userDrawn="1">
          <p15:clr>
            <a:srgbClr val="FBAE40"/>
          </p15:clr>
        </p15:guide>
        <p15:guide id="9" pos="3606" userDrawn="1">
          <p15:clr>
            <a:srgbClr val="FBAE40"/>
          </p15:clr>
        </p15:guide>
        <p15:guide id="10" pos="4037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8"/>
            <a:ext cx="3921122" cy="3462342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226ACCD3-1FD3-493E-8616-B63E8A20F5B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2342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B8A390-0093-4514-BC17-264F3265506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808699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chart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B75E0450-A966-4DE2-A878-B35B1C17081C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791077" y="682939"/>
            <a:ext cx="3921122" cy="3463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add chart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AB92DF82-0651-4A19-A491-404FD49C15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6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6" name="Text Placeholder 10">
            <a:extLst>
              <a:ext uri="{FF2B5EF4-FFF2-40B4-BE49-F238E27FC236}">
                <a16:creationId xmlns:a16="http://schemas.microsoft.com/office/drawing/2014/main" id="{2E86848B-BFE2-4D7D-8E33-8BFF220BDB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1053438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2744" userDrawn="1">
          <p15:clr>
            <a:srgbClr val="FBAE40"/>
          </p15:clr>
        </p15:guide>
        <p15:guide id="7" pos="301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223FD6B0-E4D1-480A-8912-97C55DB2CF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5AEE4AA6-C375-4A82-9820-15E9C81737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DE667011-FA77-499D-AD1E-64A45A637A6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EA0A416F-989B-41E3-AFF8-6748AA7E1A8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93413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655" userDrawn="1">
          <p15:clr>
            <a:srgbClr val="FBAE40"/>
          </p15:clr>
        </p15:guide>
        <p15:guide id="7" pos="1338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eople circles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2433C-D1E5-434C-A331-94DFD8E56D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318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18AD8BE2-39B8-493E-A60F-709B51DE326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627933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86CEE51E-47DA-420E-A605-A66715C1C73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24066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3DFB02D-3DF9-49E2-9A6D-B72407AD2A4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020200" y="1565550"/>
            <a:ext cx="1692000" cy="1692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 sz="1800" b="0"/>
            </a:lvl1pPr>
          </a:lstStyle>
          <a:p>
            <a:r>
              <a:rPr lang="en-GB" dirty="0"/>
              <a:t>Click icon to add person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People</a:t>
            </a:r>
          </a:p>
        </p:txBody>
      </p:sp>
      <p:sp>
        <p:nvSpPr>
          <p:cNvPr id="28" name="Text Placeholder 11">
            <a:extLst>
              <a:ext uri="{FF2B5EF4-FFF2-40B4-BE49-F238E27FC236}">
                <a16:creationId xmlns:a16="http://schemas.microsoft.com/office/drawing/2014/main" id="{2DAB8DF6-73B0-465A-A5B5-63EB5EAE6B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27933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29" name="Title 7">
            <a:extLst>
              <a:ext uri="{FF2B5EF4-FFF2-40B4-BE49-F238E27FC236}">
                <a16:creationId xmlns:a16="http://schemas.microsoft.com/office/drawing/2014/main" id="{05F97DA4-1BA5-411A-8D02-EE02B66C0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3348537"/>
            <a:ext cx="1692000" cy="701304"/>
          </a:xfrm>
        </p:spPr>
        <p:txBody>
          <a:bodyPr/>
          <a:lstStyle>
            <a:lvl1pPr algn="ctr">
              <a:lnSpc>
                <a:spcPct val="100000"/>
              </a:lnSpc>
              <a:defRPr sz="16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name</a:t>
            </a:r>
            <a:endParaRPr lang="en-GB" dirty="0"/>
          </a:p>
        </p:txBody>
      </p:sp>
      <p:sp>
        <p:nvSpPr>
          <p:cNvPr id="30" name="Text Placeholder 11">
            <a:extLst>
              <a:ext uri="{FF2B5EF4-FFF2-40B4-BE49-F238E27FC236}">
                <a16:creationId xmlns:a16="http://schemas.microsoft.com/office/drawing/2014/main" id="{26AF3E9D-4783-429D-B30A-761E095F50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24066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31" name="Text Placeholder 11">
            <a:extLst>
              <a:ext uri="{FF2B5EF4-FFF2-40B4-BE49-F238E27FC236}">
                <a16:creationId xmlns:a16="http://schemas.microsoft.com/office/drawing/2014/main" id="{BE3E3404-208A-4DD2-9535-DC848B6F64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20200" y="3348539"/>
            <a:ext cx="1692000" cy="701301"/>
          </a:xfrm>
        </p:spPr>
        <p:txBody>
          <a:bodyPr/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Click to add name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91F252F2-96D8-4142-970B-8EDCF4D57A6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8914348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1338" userDrawn="1">
          <p15:clr>
            <a:srgbClr val="FBAE40"/>
          </p15:clr>
        </p15:guide>
        <p15:guide id="7" pos="1655" userDrawn="1">
          <p15:clr>
            <a:srgbClr val="FBAE40"/>
          </p15:clr>
        </p15:guide>
        <p15:guide id="8" pos="2721" userDrawn="1">
          <p15:clr>
            <a:srgbClr val="FBAE40"/>
          </p15:clr>
        </p15:guide>
        <p15:guide id="9" pos="3039" userDrawn="1">
          <p15:clr>
            <a:srgbClr val="FBAE40"/>
          </p15:clr>
        </p15:guide>
        <p15:guide id="10" pos="4105" userDrawn="1">
          <p15:clr>
            <a:srgbClr val="FBAE40"/>
          </p15:clr>
        </p15:guide>
        <p15:guide id="11" pos="4422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176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45690464-3C1C-497F-8F4E-E218056E62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86212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, titl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BD927FD-C822-457E-ACFE-E489F48EBE31}"/>
              </a:ext>
            </a:extLst>
          </p:cNvPr>
          <p:cNvCxnSpPr>
            <a:cxnSpLocks/>
          </p:cNvCxnSpPr>
          <p:nvPr userDrawn="1"/>
        </p:nvCxnSpPr>
        <p:spPr>
          <a:xfrm>
            <a:off x="431800" y="428485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1">
            <a:extLst>
              <a:ext uri="{FF2B5EF4-FFF2-40B4-BE49-F238E27FC236}">
                <a16:creationId xmlns:a16="http://schemas.microsoft.com/office/drawing/2014/main" id="{ED26AA44-1BC6-46D8-9879-903C5DA57FF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31800" y="411163"/>
            <a:ext cx="8280400" cy="701301"/>
          </a:xfrm>
        </p:spPr>
        <p:txBody>
          <a:bodyPr/>
          <a:lstStyle>
            <a:lvl1pPr marL="0" indent="0">
              <a:buNone/>
              <a:defRPr sz="34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Slide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1447800"/>
            <a:ext cx="5645149" cy="26532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8C491EF-5B0F-4E64-AE49-B7AA5D7EDC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584595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0" y="411163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5AC2A8-8EE4-4D6D-84E5-096502CFB59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96994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5318D92-7125-4A8E-9F23-CCE84E4A66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411162"/>
            <a:ext cx="5645149" cy="288000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BE669E-E698-4381-82EA-A9A0DBC87B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719516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38DEE8-034B-4AA1-A8A7-6DFB691A44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EF8C8BBE-C764-4266-A29F-CEF90A927B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34259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no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82804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8280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5726976-7A05-4BEF-8964-FA32F5CA5B7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39814184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549AF7-992D-4DF7-8F38-87B6CA8397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1802" y="411162"/>
            <a:ext cx="8280398" cy="4321175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5A96754-8B5F-481D-AEAD-38B470C682E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808362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  <a:lvl3pPr marL="180975" indent="0">
              <a:buNone/>
              <a:defRPr/>
            </a:lvl3pPr>
            <a:lvl4pPr marL="612775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19C7F3F-A7F4-4792-82B3-96F3765D73B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20954880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, image (Light)">
    <p:bg>
      <p:bgPr>
        <a:solidFill>
          <a:srgbClr val="DEDE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7">
            <a:extLst>
              <a:ext uri="{FF2B5EF4-FFF2-40B4-BE49-F238E27FC236}">
                <a16:creationId xmlns:a16="http://schemas.microsoft.com/office/drawing/2014/main" id="{F4CF05EA-F898-4007-AD46-0661D2E50E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1800" y="2184922"/>
            <a:ext cx="4356100" cy="571512"/>
          </a:xfrm>
        </p:spPr>
        <p:txBody>
          <a:bodyPr/>
          <a:lstStyle>
            <a:lvl1pPr>
              <a:lnSpc>
                <a:spcPct val="100000"/>
              </a:lnSpc>
              <a:defRPr sz="3400"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divider title</a:t>
            </a:r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22F9DB4-9D8E-427B-99DD-E998B980D507}"/>
              </a:ext>
            </a:extLst>
          </p:cNvPr>
          <p:cNvCxnSpPr>
            <a:cxnSpLocks/>
          </p:cNvCxnSpPr>
          <p:nvPr userDrawn="1"/>
        </p:nvCxnSpPr>
        <p:spPr>
          <a:xfrm>
            <a:off x="431800" y="2184922"/>
            <a:ext cx="43561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icture Placeholder 10">
            <a:extLst>
              <a:ext uri="{FF2B5EF4-FFF2-40B4-BE49-F238E27FC236}">
                <a16:creationId xmlns:a16="http://schemas.microsoft.com/office/drawing/2014/main" id="{BBD67C99-C0BD-4075-A538-B65ED75A430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651872" y="0"/>
            <a:ext cx="3493714" cy="4573587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  <a:lvl3pPr marL="180975" indent="0">
              <a:buNone/>
              <a:defRPr/>
            </a:lvl3pPr>
            <a:lvl4pPr marL="612775" indent="0">
              <a:buNone/>
              <a:defRPr/>
            </a:lvl4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icon to insert picture. Don’t change slide background colour on this layout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5A5A480-3DF0-476F-BC27-7A0516C98EA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15451221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5488">
          <p15:clr>
            <a:srgbClr val="FBAE40"/>
          </p15:clr>
        </p15:guide>
        <p15:guide id="6" pos="301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Heading, bullets, image (Light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4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6" name="Text Placeholder 25">
            <a:extLst>
              <a:ext uri="{FF2B5EF4-FFF2-40B4-BE49-F238E27FC236}">
                <a16:creationId xmlns:a16="http://schemas.microsoft.com/office/drawing/2014/main" id="{018247D9-5503-486A-97BE-69C90ACD67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1800" y="1325887"/>
            <a:ext cx="3921124" cy="282867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4 to 6 bullet points</a:t>
            </a:r>
            <a:endParaRPr lang="en-GB" dirty="0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3CD9B988-3A63-4943-931E-ADE925B8984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931743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>
          <p15:clr>
            <a:srgbClr val="FBAE40"/>
          </p15:clr>
        </p15:guide>
        <p15:guide id="6" pos="548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ing, bullets, image (Ligh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514B48A-5D76-4651-AC28-8612610BAC93}"/>
              </a:ext>
            </a:extLst>
          </p:cNvPr>
          <p:cNvCxnSpPr>
            <a:cxnSpLocks/>
          </p:cNvCxnSpPr>
          <p:nvPr userDrawn="1"/>
        </p:nvCxnSpPr>
        <p:spPr>
          <a:xfrm>
            <a:off x="431800" y="702773"/>
            <a:ext cx="392112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28CE3D8B-96CC-4FD0-93BD-2231108554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1799" y="702659"/>
            <a:ext cx="3921125" cy="545115"/>
          </a:xfrm>
        </p:spPr>
        <p:txBody>
          <a:bodyPr/>
          <a:lstStyle>
            <a:lvl1pPr marL="0" indent="0">
              <a:buNone/>
              <a:defRPr sz="2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Summary heading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88E39823-F30B-468B-8008-58BE474301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31800" y="1314450"/>
            <a:ext cx="3921124" cy="2840108"/>
          </a:xfrm>
        </p:spPr>
        <p:txBody>
          <a:bodyPr/>
          <a:lstStyle>
            <a:lvl2pPr marL="288000" indent="-288000"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</a:defRPr>
            </a:lvl2pPr>
            <a:lvl3pPr marL="180975" indent="0">
              <a:buNone/>
              <a:defRPr sz="2800">
                <a:solidFill>
                  <a:schemeClr val="bg1"/>
                </a:solidFill>
              </a:defRPr>
            </a:lvl3pPr>
          </a:lstStyle>
          <a:p>
            <a:pPr lvl="1"/>
            <a:r>
              <a:rPr lang="en-US" dirty="0"/>
              <a:t>4 to 6 bullet points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838B155-C9C2-4DB1-8588-E414A618F5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51890"/>
          </a:xfrm>
        </p:spPr>
        <p:txBody>
          <a:bodyPr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304042E0-7FF5-484F-9E1D-4056C3E07F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63600" y="4407112"/>
            <a:ext cx="8280400" cy="736388"/>
          </a:xfrm>
        </p:spPr>
        <p:txBody>
          <a:bodyPr anchor="b"/>
          <a:lstStyle>
            <a:lvl1pPr marL="0" indent="0" algn="r">
              <a:spcAft>
                <a:spcPts val="200"/>
              </a:spcAft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637053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, image (Dark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1BA11250-F612-4164-9C20-CAEEC9CF7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1801" y="682938"/>
            <a:ext cx="3921124" cy="3471620"/>
          </a:xfrm>
        </p:spPr>
        <p:txBody>
          <a:bodyPr/>
          <a:lstStyle>
            <a:lvl1pPr marL="288000" indent="-288000">
              <a:buFont typeface="Arial" panose="020B0604020202020204" pitchFamily="34" charset="0"/>
              <a:buChar char="–"/>
              <a:defRPr sz="2800">
                <a:solidFill>
                  <a:schemeClr val="bg1"/>
                </a:solidFill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dirty="0"/>
              <a:t>4 to 6 bullet points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70E3B20-94D5-4F38-BAE2-3DD3B53ED0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51450" y="702659"/>
            <a:ext cx="3892550" cy="347162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185624-3F0D-443B-A4C6-FD0439CEFF2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1800" y="4279697"/>
            <a:ext cx="8712200" cy="863802"/>
          </a:xfrm>
        </p:spPr>
        <p:txBody>
          <a:bodyPr lIns="0" rIns="108000" bIns="72000" anchor="b"/>
          <a:lstStyle>
            <a:lvl1pPr marL="0" indent="0" algn="r">
              <a:lnSpc>
                <a:spcPct val="114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Figure/Paper references. This line can get quite long…… Watch out for that.</a:t>
            </a:r>
          </a:p>
          <a:p>
            <a:pPr lvl="0"/>
            <a:r>
              <a:rPr lang="en-US" dirty="0"/>
              <a:t>#</a:t>
            </a:r>
            <a:r>
              <a:rPr lang="en-US" dirty="0" err="1"/>
              <a:t>EventHashtag</a:t>
            </a:r>
            <a:r>
              <a:rPr lang="en-US" dirty="0"/>
              <a:t>; @</a:t>
            </a:r>
            <a:r>
              <a:rPr lang="en-US" dirty="0" err="1"/>
              <a:t>kirstie_j</a:t>
            </a:r>
            <a:endParaRPr lang="en-US" dirty="0"/>
          </a:p>
          <a:p>
            <a:pPr lvl="0"/>
            <a:r>
              <a:rPr lang="en-US" dirty="0"/>
              <a:t>https://doi.org/10.5281/zenodo.1234567</a:t>
            </a:r>
          </a:p>
        </p:txBody>
      </p:sp>
    </p:spTree>
    <p:extLst>
      <p:ext uri="{BB962C8B-B14F-4D97-AF65-F5344CB8AC3E}">
        <p14:creationId xmlns:p14="http://schemas.microsoft.com/office/powerpoint/2010/main" val="42178207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72">
          <p15:clr>
            <a:srgbClr val="FBAE40"/>
          </p15:clr>
        </p15:guide>
        <p15:guide id="3" orient="horz" pos="2981">
          <p15:clr>
            <a:srgbClr val="FBAE40"/>
          </p15:clr>
        </p15:guide>
        <p15:guide id="4" orient="horz" pos="259">
          <p15:clr>
            <a:srgbClr val="FBAE40"/>
          </p15:clr>
        </p15:guide>
        <p15:guide id="5" pos="2744" userDrawn="1">
          <p15:clr>
            <a:srgbClr val="FBAE40"/>
          </p15:clr>
        </p15:guide>
        <p15:guide id="6" pos="548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5FA0B099-D98B-4334-B69B-347B6181D5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31800" y="431800"/>
            <a:ext cx="8280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64EA9-55AA-41D3-854D-4E8DBDF87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1800" y="1223963"/>
            <a:ext cx="8280400" cy="14430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add sub-header text</a:t>
            </a:r>
          </a:p>
          <a:p>
            <a:pPr lvl="0"/>
            <a:endParaRPr lang="en-GB" dirty="0"/>
          </a:p>
          <a:p>
            <a:pPr marL="288000" marR="0" lvl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/>
            </a:pPr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3" r:id="rId2"/>
    <p:sldLayoutId id="2147483945" r:id="rId3"/>
    <p:sldLayoutId id="2147483947" r:id="rId4"/>
    <p:sldLayoutId id="2147483946" r:id="rId5"/>
    <p:sldLayoutId id="2147483948" r:id="rId6"/>
    <p:sldLayoutId id="2147483989" r:id="rId7"/>
    <p:sldLayoutId id="2147483956" r:id="rId8"/>
    <p:sldLayoutId id="2147483955" r:id="rId9"/>
    <p:sldLayoutId id="2147483957" r:id="rId10"/>
    <p:sldLayoutId id="2147483988" r:id="rId11"/>
    <p:sldLayoutId id="2147483960" r:id="rId12"/>
    <p:sldLayoutId id="2147483961" r:id="rId13"/>
    <p:sldLayoutId id="2147483962" r:id="rId14"/>
    <p:sldLayoutId id="2147483970" r:id="rId15"/>
    <p:sldLayoutId id="2147483978" r:id="rId16"/>
    <p:sldLayoutId id="2147483951" r:id="rId17"/>
    <p:sldLayoutId id="2147483950" r:id="rId18"/>
    <p:sldLayoutId id="2147483981" r:id="rId19"/>
    <p:sldLayoutId id="2147483982" r:id="rId20"/>
    <p:sldLayoutId id="2147483983" r:id="rId21"/>
    <p:sldLayoutId id="2147483984" r:id="rId22"/>
    <p:sldLayoutId id="2147483971" r:id="rId23"/>
    <p:sldLayoutId id="2147483973" r:id="rId24"/>
    <p:sldLayoutId id="2147483985" r:id="rId25"/>
    <p:sldLayoutId id="2147483986" r:id="rId26"/>
    <p:sldLayoutId id="2147483976" r:id="rId27"/>
    <p:sldLayoutId id="2147483977" r:id="rId28"/>
    <p:sldLayoutId id="2147483975" r:id="rId29"/>
    <p:sldLayoutId id="2147483974" r:id="rId30"/>
    <p:sldLayoutId id="2147483964" r:id="rId31"/>
    <p:sldLayoutId id="2147483958" r:id="rId32"/>
    <p:sldLayoutId id="2147483954" r:id="rId33"/>
    <p:sldLayoutId id="2147483953" r:id="rId34"/>
    <p:sldLayoutId id="2147483965" r:id="rId35"/>
    <p:sldLayoutId id="2147483966" r:id="rId36"/>
    <p:sldLayoutId id="2147483967" r:id="rId37"/>
    <p:sldLayoutId id="2147483968" r:id="rId38"/>
    <p:sldLayoutId id="2147483979" r:id="rId39"/>
    <p:sldLayoutId id="2147483980" r:id="rId40"/>
  </p:sldLayoutIdLst>
  <p:hf hdr="0"/>
  <p:txStyles>
    <p:titleStyle>
      <a:lvl1pPr marL="0" indent="0"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3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288000" marR="0" indent="-288000" algn="l" defTabSz="914400" rtl="0" eaLnBrk="0" fontAlgn="base" latinLnBrk="0" hangingPunct="0">
        <a:lnSpc>
          <a:spcPct val="100000"/>
        </a:lnSpc>
        <a:spcBef>
          <a:spcPct val="0"/>
        </a:spcBef>
        <a:spcAft>
          <a:spcPts val="800"/>
        </a:spcAft>
        <a:buClrTx/>
        <a:buSzTx/>
        <a:buFont typeface="Arial" panose="020B0604020202020204" pitchFamily="34" charset="0"/>
        <a:buChar char="–"/>
        <a:tabLst/>
        <a:defRPr sz="28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4318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8636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1295400" indent="-250825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1728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2160000" indent="-252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jp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7.jpeg"/><Relationship Id="rId7" Type="http://schemas.openxmlformats.org/officeDocument/2006/relationships/image" Target="../media/image3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9.jpg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3.png"/><Relationship Id="rId5" Type="http://schemas.openxmlformats.org/officeDocument/2006/relationships/hyperlink" Target="https://mozilla.github.io/olm-whitepaper/" TargetMode="Externa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extLst>
              <a:ext uri="{FF2B5EF4-FFF2-40B4-BE49-F238E27FC236}">
                <a16:creationId xmlns:a16="http://schemas.microsoft.com/office/drawing/2014/main" id="{777BEE8B-181A-4B3F-9728-69845E55EE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2" t="24409" r="36148" b="-789"/>
          <a:stretch/>
        </p:blipFill>
        <p:spPr>
          <a:xfrm>
            <a:off x="5648400" y="0"/>
            <a:ext cx="3495600" cy="4572000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400D61-6563-4FCB-9C3E-A771DD769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417787" cy="1916746"/>
          </a:xfrm>
        </p:spPr>
        <p:txBody>
          <a:bodyPr/>
          <a:lstStyle/>
          <a:p>
            <a:r>
              <a:rPr lang="en-GB" sz="3200" dirty="0"/>
              <a:t>Open and transparent leadership in academia</a:t>
            </a:r>
            <a:endParaRPr lang="en-GB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6A7AF-C22C-4D64-A386-87D489E9F3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3758773"/>
            <a:ext cx="4353560" cy="97356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dirty="0"/>
              <a:t>Kirstie Whitaker</a:t>
            </a:r>
          </a:p>
          <a:p>
            <a:pPr>
              <a:spcAft>
                <a:spcPts val="0"/>
              </a:spcAft>
            </a:pPr>
            <a:r>
              <a:rPr lang="en-GB" sz="2000" dirty="0"/>
              <a:t>Pronouns: she/her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851AC4-36C6-4A21-9E46-931A817AB4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34425683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I’m a physicist who knows how MRI machines work and uses them to understand the developing brain as a network.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r="19218"/>
          <a:stretch/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E27474-1BB6-49F6-9012-229DD89C46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pic>
        <p:nvPicPr>
          <p:cNvPr id="9218" name="Picture 2" descr="Image may contain: 1 person, smiling">
            <a:extLst>
              <a:ext uri="{FF2B5EF4-FFF2-40B4-BE49-F238E27FC236}">
                <a16:creationId xmlns:a16="http://schemas.microsoft.com/office/drawing/2014/main" id="{7664BE16-6166-4C01-8554-1EEABA51A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3" t="4255" r="5197" b="13258"/>
          <a:stretch/>
        </p:blipFill>
        <p:spPr bwMode="auto">
          <a:xfrm>
            <a:off x="5251450" y="682938"/>
            <a:ext cx="3892550" cy="3596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340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>
            <a:extLst>
              <a:ext uri="{FF2B5EF4-FFF2-40B4-BE49-F238E27FC236}">
                <a16:creationId xmlns:a16="http://schemas.microsoft.com/office/drawing/2014/main" id="{71699EA2-B29A-46E9-978A-77548C7F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9" y="2516630"/>
            <a:ext cx="914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E82ED837-552B-4E5D-8EA1-8D5BCDF623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512" y="-155116"/>
            <a:ext cx="3360373" cy="231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E49A8-3547-4B01-84DA-36EAFDB9FCCC}"/>
              </a:ext>
            </a:extLst>
          </p:cNvPr>
          <p:cNvSpPr txBox="1"/>
          <p:nvPr/>
        </p:nvSpPr>
        <p:spPr>
          <a:xfrm>
            <a:off x="-2" y="4302177"/>
            <a:ext cx="7249888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https://2016globalthinkers.foreignpolicy.com/2016/profile/</a:t>
            </a:r>
          </a:p>
          <a:p>
            <a:r>
              <a:rPr lang="en-GB" sz="1400" dirty="0" err="1">
                <a:solidFill>
                  <a:schemeClr val="bg1"/>
                </a:solidFill>
              </a:rPr>
              <a:t>petra</a:t>
            </a:r>
            <a:r>
              <a:rPr lang="en-GB" sz="1400" dirty="0">
                <a:solidFill>
                  <a:schemeClr val="bg1"/>
                </a:solidFill>
              </a:rPr>
              <a:t>-</a:t>
            </a:r>
            <a:r>
              <a:rPr lang="en-GB" sz="1400" dirty="0" err="1">
                <a:solidFill>
                  <a:schemeClr val="bg1"/>
                </a:solidFill>
              </a:rPr>
              <a:t>vertes</a:t>
            </a:r>
            <a:r>
              <a:rPr lang="en-GB" sz="1400" dirty="0">
                <a:solidFill>
                  <a:schemeClr val="bg1"/>
                </a:solidFill>
              </a:rPr>
              <a:t>-and-</a:t>
            </a:r>
            <a:r>
              <a:rPr lang="en-GB" sz="1400" dirty="0" err="1">
                <a:solidFill>
                  <a:schemeClr val="bg1"/>
                </a:solidFill>
              </a:rPr>
              <a:t>kirstie</a:t>
            </a:r>
            <a:r>
              <a:rPr lang="en-GB" sz="1400" dirty="0">
                <a:solidFill>
                  <a:schemeClr val="bg1"/>
                </a:solidFill>
              </a:rPr>
              <a:t>-</a:t>
            </a:r>
            <a:r>
              <a:rPr lang="en-GB" sz="1400" dirty="0" err="1">
                <a:solidFill>
                  <a:schemeClr val="bg1"/>
                </a:solidFill>
              </a:rPr>
              <a:t>whitaker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FD7C13-8E3E-4915-915B-E333CA3C2F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968" b="52757"/>
          <a:stretch/>
        </p:blipFill>
        <p:spPr>
          <a:xfrm>
            <a:off x="-1" y="186229"/>
            <a:ext cx="5796643" cy="1713476"/>
          </a:xfrm>
          <a:prstGeom prst="rect">
            <a:avLst/>
          </a:prstGeom>
        </p:spPr>
      </p:pic>
      <p:sp>
        <p:nvSpPr>
          <p:cNvPr id="4096" name="Rectangle 4095">
            <a:extLst>
              <a:ext uri="{FF2B5EF4-FFF2-40B4-BE49-F238E27FC236}">
                <a16:creationId xmlns:a16="http://schemas.microsoft.com/office/drawing/2014/main" id="{6BC8B63B-2564-451E-BD8D-D97120A925FE}"/>
              </a:ext>
            </a:extLst>
          </p:cNvPr>
          <p:cNvSpPr/>
          <p:nvPr/>
        </p:nvSpPr>
        <p:spPr>
          <a:xfrm>
            <a:off x="8645978" y="2163536"/>
            <a:ext cx="498021" cy="266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D24E35E-8C01-4BFA-B94C-FE7D34D080D8}"/>
              </a:ext>
            </a:extLst>
          </p:cNvPr>
          <p:cNvSpPr/>
          <p:nvPr/>
        </p:nvSpPr>
        <p:spPr>
          <a:xfrm>
            <a:off x="5794511" y="1819089"/>
            <a:ext cx="498021" cy="266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99768B8-0D40-44FE-8B03-C87FD6C30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7" b="95334"/>
          <a:stretch/>
        </p:blipFill>
        <p:spPr>
          <a:xfrm>
            <a:off x="-10889" y="-25268"/>
            <a:ext cx="5941592" cy="22166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1D3B7FD4-2671-4C64-90CA-85CCB81997FF}"/>
              </a:ext>
            </a:extLst>
          </p:cNvPr>
          <p:cNvGrpSpPr/>
          <p:nvPr/>
        </p:nvGrpSpPr>
        <p:grpSpPr>
          <a:xfrm>
            <a:off x="-10889" y="1891826"/>
            <a:ext cx="9154888" cy="841323"/>
            <a:chOff x="-2" y="2713568"/>
            <a:chExt cx="9154888" cy="84132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0EBB0F9-AF83-44C5-B143-4CCD140FD587}"/>
                </a:ext>
              </a:extLst>
            </p:cNvPr>
            <p:cNvSpPr/>
            <p:nvPr/>
          </p:nvSpPr>
          <p:spPr>
            <a:xfrm>
              <a:off x="-2" y="2713568"/>
              <a:ext cx="9154888" cy="841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ECD11EA-7920-4411-89F5-0BA25FB70CC2}"/>
                </a:ext>
              </a:extLst>
            </p:cNvPr>
            <p:cNvGrpSpPr/>
            <p:nvPr/>
          </p:nvGrpSpPr>
          <p:grpSpPr>
            <a:xfrm>
              <a:off x="51764" y="2846229"/>
              <a:ext cx="9051357" cy="576000"/>
              <a:chOff x="84479" y="2867724"/>
              <a:chExt cx="9051357" cy="576000"/>
            </a:xfrm>
          </p:grpSpPr>
          <p:pic>
            <p:nvPicPr>
              <p:cNvPr id="4100" name="Picture 4" descr="Image result for university bristol logo&quot;">
                <a:extLst>
                  <a:ext uri="{FF2B5EF4-FFF2-40B4-BE49-F238E27FC236}">
                    <a16:creationId xmlns:a16="http://schemas.microsoft.com/office/drawing/2014/main" id="{03667B61-9A52-4B43-A1F5-C0690A74EE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79" y="2867724"/>
                <a:ext cx="1906758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2" name="Picture 6" descr="Image result for university british columbia logo&quot;">
                <a:extLst>
                  <a:ext uri="{FF2B5EF4-FFF2-40B4-BE49-F238E27FC236}">
                    <a16:creationId xmlns:a16="http://schemas.microsoft.com/office/drawing/2014/main" id="{D5E6D060-F920-41D1-95B8-339A9CA88E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9884" y="2867724"/>
                <a:ext cx="2782188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>
                <a:extLst>
                  <a:ext uri="{FF2B5EF4-FFF2-40B4-BE49-F238E27FC236}">
                    <a16:creationId xmlns:a16="http://schemas.microsoft.com/office/drawing/2014/main" id="{BEF21001-471C-47DE-B22C-7F76051FE7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80" t="12665" r="30297" b="9110"/>
              <a:stretch/>
            </p:blipFill>
            <p:spPr bwMode="auto">
              <a:xfrm>
                <a:off x="4850719" y="2867724"/>
                <a:ext cx="1475569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26" descr="A drawing of a face&#10;&#10;Description automatically generated">
                <a:extLst>
                  <a:ext uri="{FF2B5EF4-FFF2-40B4-BE49-F238E27FC236}">
                    <a16:creationId xmlns:a16="http://schemas.microsoft.com/office/drawing/2014/main" id="{A80D6951-C9C2-4482-BDCD-8A404C0D3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935" y="2867724"/>
                <a:ext cx="2770901" cy="576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0915436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I’m a neuroscientist frustrated by the publication bias in my field who builds data standards and training materials to make it easier for others to share their hard work.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r="19218"/>
          <a:stretch/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E27474-1BB6-49F6-9012-229DD89C46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Picture credit: Chris </a:t>
            </a:r>
            <a:r>
              <a:rPr lang="en-GB" dirty="0" err="1"/>
              <a:t>Gorgolewski</a:t>
            </a:r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pic>
        <p:nvPicPr>
          <p:cNvPr id="10" name="Picture Placeholder 5" descr="A group of people sitting at a table using a computer&#10;&#10;Description automatically generated">
            <a:extLst>
              <a:ext uri="{FF2B5EF4-FFF2-40B4-BE49-F238E27FC236}">
                <a16:creationId xmlns:a16="http://schemas.microsoft.com/office/drawing/2014/main" id="{F9C5426D-D061-484F-B235-8259E0F93B3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2" t="85" b="4346"/>
          <a:stretch/>
        </p:blipFill>
        <p:spPr>
          <a:xfrm>
            <a:off x="5251449" y="702659"/>
            <a:ext cx="3892550" cy="347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193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>
            <a:extLst>
              <a:ext uri="{FF2B5EF4-FFF2-40B4-BE49-F238E27FC236}">
                <a16:creationId xmlns:a16="http://schemas.microsoft.com/office/drawing/2014/main" id="{D649582B-0E3F-4D3D-9B8B-A1F84760E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989" y="0"/>
            <a:ext cx="3646043" cy="273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ndownloader.figshare.com/files/9646846/preview/9646846/preview.jpg">
            <a:extLst>
              <a:ext uri="{FF2B5EF4-FFF2-40B4-BE49-F238E27FC236}">
                <a16:creationId xmlns:a16="http://schemas.microsoft.com/office/drawing/2014/main" id="{4B846669-AC3F-4C87-BD34-078D31BC09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" r="7937" b="9637"/>
          <a:stretch/>
        </p:blipFill>
        <p:spPr bwMode="auto">
          <a:xfrm>
            <a:off x="6762165" y="0"/>
            <a:ext cx="2381836" cy="191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7C52CFD9-BA47-4BEF-80C2-576EA5FAAF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64" t="7889" r="11267" b="16002"/>
          <a:stretch/>
        </p:blipFill>
        <p:spPr>
          <a:xfrm>
            <a:off x="-1" y="2523104"/>
            <a:ext cx="2954905" cy="2620395"/>
          </a:xfrm>
          <a:prstGeom prst="rect">
            <a:avLst/>
          </a:prstGeom>
        </p:spPr>
      </p:pic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92CAA79-0FE1-45DB-90AA-5B198C848B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8" y="0"/>
            <a:ext cx="4080096" cy="27262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85D570-807E-47D8-AE0D-12B7CD8B3C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422" t="19588" r="13241" b="65268"/>
          <a:stretch/>
        </p:blipFill>
        <p:spPr>
          <a:xfrm>
            <a:off x="2933346" y="2729391"/>
            <a:ext cx="3245498" cy="2439712"/>
          </a:xfrm>
          <a:prstGeom prst="rect">
            <a:avLst/>
          </a:prstGeom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0B067EF6-4321-44CB-A2D0-B0CD2591F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57" y="1921933"/>
            <a:ext cx="3218442" cy="321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10547133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I’m an advocate for equity and inclusion who wants everyone to have the opportunity to do what they love, be paid appropriately, and to live long, happy, healthy lives.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r="19218"/>
          <a:stretch/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E27474-1BB6-49F6-9012-229DD89C46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pic>
        <p:nvPicPr>
          <p:cNvPr id="11266" name="Picture 2" descr="Image">
            <a:extLst>
              <a:ext uri="{FF2B5EF4-FFF2-40B4-BE49-F238E27FC236}">
                <a16:creationId xmlns:a16="http://schemas.microsoft.com/office/drawing/2014/main" id="{00204D23-293F-47A4-89DE-5E9AF43DD8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6" b="18675"/>
          <a:stretch/>
        </p:blipFill>
        <p:spPr bwMode="auto">
          <a:xfrm>
            <a:off x="5251450" y="682938"/>
            <a:ext cx="3892550" cy="3491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7320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9834CA-54EC-421F-9787-A8245B5370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7949"/>
          <a:stretch/>
        </p:blipFill>
        <p:spPr>
          <a:xfrm>
            <a:off x="0" y="-417946"/>
            <a:ext cx="4741333" cy="31090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CFA3A6-FA1B-4F6C-A2CA-A6509ACC1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604" y="0"/>
            <a:ext cx="4572396" cy="2575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68A8F2-A7D3-4B09-9C1F-A3D7C7FFD6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0" t="12304" r="3434" b="12585"/>
          <a:stretch/>
        </p:blipFill>
        <p:spPr>
          <a:xfrm>
            <a:off x="0" y="2401358"/>
            <a:ext cx="4573927" cy="2742142"/>
          </a:xfrm>
          <a:prstGeom prst="rect">
            <a:avLst/>
          </a:prstGeom>
        </p:spPr>
      </p:pic>
      <p:pic>
        <p:nvPicPr>
          <p:cNvPr id="10242" name="Picture 2" descr="Image">
            <a:extLst>
              <a:ext uri="{FF2B5EF4-FFF2-40B4-BE49-F238E27FC236}">
                <a16:creationId xmlns:a16="http://schemas.microsoft.com/office/drawing/2014/main" id="{34B58160-D4C5-423F-BB75-A87680FFD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6" b="3413"/>
          <a:stretch/>
        </p:blipFill>
        <p:spPr bwMode="auto">
          <a:xfrm>
            <a:off x="4571604" y="2536501"/>
            <a:ext cx="4570073" cy="276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84FC1D7-EDA6-4F22-9100-02D336D9DB3E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40413407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noFill/>
        </p:spPr>
        <p:txBody>
          <a:bodyPr/>
          <a:lstStyle/>
          <a:p>
            <a:pPr marL="0" indent="0">
              <a:buNone/>
            </a:pPr>
            <a:r>
              <a:rPr lang="en-GB" dirty="0"/>
              <a:t>I’m an aunt, a partner, a dog owner, a sister, a daughter, an ex-ex-pat (an ex-immigrant), a rider, a runner, a feminist, a learner and a leader.</a:t>
            </a:r>
          </a:p>
        </p:txBody>
      </p:sp>
      <p:pic>
        <p:nvPicPr>
          <p:cNvPr id="7" name="Picture Placeholder 6" descr="A close up of a coral&#10;&#10;Description automatically generated">
            <a:extLst>
              <a:ext uri="{FF2B5EF4-FFF2-40B4-BE49-F238E27FC236}">
                <a16:creationId xmlns:a16="http://schemas.microsoft.com/office/drawing/2014/main" id="{F9324FF5-53C9-452D-811C-B08D08976D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r="19218"/>
          <a:stretch/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E27474-1BB6-49F6-9012-229DD89C46F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pic>
        <p:nvPicPr>
          <p:cNvPr id="14338" name="Picture 2" descr="Image may contain: sky, nature and outdoor">
            <a:extLst>
              <a:ext uri="{FF2B5EF4-FFF2-40B4-BE49-F238E27FC236}">
                <a16:creationId xmlns:a16="http://schemas.microsoft.com/office/drawing/2014/main" id="{B89D80C4-B62B-4305-9087-BEDBB959B0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2"/>
          <a:stretch/>
        </p:blipFill>
        <p:spPr bwMode="auto">
          <a:xfrm>
            <a:off x="5252400" y="702657"/>
            <a:ext cx="3891600" cy="347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541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may contain: 2 people, people smiling">
            <a:extLst>
              <a:ext uri="{FF2B5EF4-FFF2-40B4-BE49-F238E27FC236}">
                <a16:creationId xmlns:a16="http://schemas.microsoft.com/office/drawing/2014/main" id="{37D37524-7CDE-4F4E-9C7F-E750739FED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8" t="4300" r="15771" b="3226"/>
          <a:stretch/>
        </p:blipFill>
        <p:spPr bwMode="auto">
          <a:xfrm>
            <a:off x="3115732" y="-1"/>
            <a:ext cx="2274694" cy="30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7232E4-58AD-4506-9BCE-D6FCA8C29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55" b="6012"/>
          <a:stretch/>
        </p:blipFill>
        <p:spPr>
          <a:xfrm rot="5400000">
            <a:off x="-1034257" y="1034254"/>
            <a:ext cx="5184245" cy="3115733"/>
          </a:xfrm>
          <a:prstGeom prst="rect">
            <a:avLst/>
          </a:prstGeom>
        </p:spPr>
      </p:pic>
      <p:pic>
        <p:nvPicPr>
          <p:cNvPr id="9" name="Picture 8" descr="A person holding a baby&#10;&#10;Description automatically generated">
            <a:extLst>
              <a:ext uri="{FF2B5EF4-FFF2-40B4-BE49-F238E27FC236}">
                <a16:creationId xmlns:a16="http://schemas.microsoft.com/office/drawing/2014/main" id="{410F8086-CF46-4817-B11F-9D0CC2FA7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33" y="1"/>
            <a:ext cx="3820122" cy="2871060"/>
          </a:xfrm>
          <a:prstGeom prst="rect">
            <a:avLst/>
          </a:prstGeom>
        </p:spPr>
      </p:pic>
      <p:pic>
        <p:nvPicPr>
          <p:cNvPr id="13" name="Picture 12" descr="A person wearing a hat and smiling at the camera&#10;&#10;Description automatically generated">
            <a:extLst>
              <a:ext uri="{FF2B5EF4-FFF2-40B4-BE49-F238E27FC236}">
                <a16:creationId xmlns:a16="http://schemas.microsoft.com/office/drawing/2014/main" id="{BED2B620-58A5-4DB0-A9B8-AD9AF8B90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31555" y="2556242"/>
            <a:ext cx="3496715" cy="2628000"/>
          </a:xfrm>
          <a:prstGeom prst="rect">
            <a:avLst/>
          </a:prstGeom>
        </p:spPr>
      </p:pic>
      <p:pic>
        <p:nvPicPr>
          <p:cNvPr id="12298" name="Picture 10" descr="Image may contain: 1 person, smiling, grass, dog, outdoor and nature">
            <a:extLst>
              <a:ext uri="{FF2B5EF4-FFF2-40B4-BE49-F238E27FC236}">
                <a16:creationId xmlns:a16="http://schemas.microsoft.com/office/drawing/2014/main" id="{59633EF1-C6D6-43E1-9F29-D2B7B28E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7301" r="5397" b="21746"/>
          <a:stretch/>
        </p:blipFill>
        <p:spPr bwMode="auto">
          <a:xfrm>
            <a:off x="5833128" y="2556242"/>
            <a:ext cx="3321745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FEBE064-7B22-432A-B6B4-742757504DB7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#CurateYourStory @kirstie_j</a:t>
            </a:r>
          </a:p>
          <a:p>
            <a:r>
              <a:rPr lang="en-US"/>
              <a:t>https://doi.org/10.5281/zenodo.3532649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73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dark, man, sitting&#10;&#10;Description automatically generated">
            <a:extLst>
              <a:ext uri="{FF2B5EF4-FFF2-40B4-BE49-F238E27FC236}">
                <a16:creationId xmlns:a16="http://schemas.microsoft.com/office/drawing/2014/main" id="{44340092-85AF-485C-8BB2-D097EB142F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9" b="9841"/>
          <a:stretch/>
        </p:blipFill>
        <p:spPr>
          <a:xfrm>
            <a:off x="-73741" y="0"/>
            <a:ext cx="9291482" cy="514349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203604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dark, man, sitting&#10;&#10;Description automatically generated">
            <a:extLst>
              <a:ext uri="{FF2B5EF4-FFF2-40B4-BE49-F238E27FC236}">
                <a16:creationId xmlns:a16="http://schemas.microsoft.com/office/drawing/2014/main" id="{44340092-85AF-485C-8BB2-D097EB142F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9" b="9841"/>
          <a:stretch/>
        </p:blipFill>
        <p:spPr>
          <a:xfrm>
            <a:off x="-73741" y="0"/>
            <a:ext cx="9291482" cy="514349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8E754BC-F006-4D6B-B7E9-A0BFC69F2EBC}"/>
              </a:ext>
            </a:extLst>
          </p:cNvPr>
          <p:cNvSpPr txBox="1">
            <a:spLocks/>
          </p:cNvSpPr>
          <p:nvPr/>
        </p:nvSpPr>
        <p:spPr>
          <a:xfrm>
            <a:off x="297180" y="809455"/>
            <a:ext cx="8549639" cy="325413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solidFill>
                  <a:schemeClr val="bg1"/>
                </a:solidFill>
              </a:rPr>
              <a:t>There’s no greater high than contributing your gift or talent to something that immediately gives back to the room so that everyone says</a:t>
            </a:r>
          </a:p>
          <a:p>
            <a:pPr algn="ctr"/>
            <a:r>
              <a:rPr lang="en-GB" b="1" dirty="0">
                <a:solidFill>
                  <a:schemeClr val="bg1"/>
                </a:solidFill>
              </a:rPr>
              <a:t>“This is really great”</a:t>
            </a:r>
          </a:p>
        </p:txBody>
      </p:sp>
    </p:spTree>
    <p:extLst>
      <p:ext uri="{BB962C8B-B14F-4D97-AF65-F5344CB8AC3E}">
        <p14:creationId xmlns:p14="http://schemas.microsoft.com/office/powerpoint/2010/main" val="2116248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6">
            <a:extLst>
              <a:ext uri="{FF2B5EF4-FFF2-40B4-BE49-F238E27FC236}">
                <a16:creationId xmlns:a16="http://schemas.microsoft.com/office/drawing/2014/main" id="{777BEE8B-181A-4B3F-9728-69845E55EE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2" t="24409" r="36148" b="-789"/>
          <a:stretch/>
        </p:blipFill>
        <p:spPr>
          <a:xfrm>
            <a:off x="5648400" y="0"/>
            <a:ext cx="3495600" cy="4572000"/>
          </a:xfrm>
          <a:custGeom>
            <a:avLst/>
            <a:gdLst>
              <a:gd name="connsiteX0" fmla="*/ 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0 w 3816350"/>
              <a:gd name="connsiteY4" fmla="*/ 0 h 3240087"/>
              <a:gd name="connsiteX0" fmla="*/ 6858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685800 w 3816350"/>
              <a:gd name="connsiteY4" fmla="*/ 0 h 3240087"/>
              <a:gd name="connsiteX0" fmla="*/ 1892300 w 3816350"/>
              <a:gd name="connsiteY0" fmla="*/ 0 h 3240087"/>
              <a:gd name="connsiteX1" fmla="*/ 3816350 w 3816350"/>
              <a:gd name="connsiteY1" fmla="*/ 0 h 3240087"/>
              <a:gd name="connsiteX2" fmla="*/ 3816350 w 3816350"/>
              <a:gd name="connsiteY2" fmla="*/ 3240087 h 3240087"/>
              <a:gd name="connsiteX3" fmla="*/ 0 w 3816350"/>
              <a:gd name="connsiteY3" fmla="*/ 3240087 h 3240087"/>
              <a:gd name="connsiteX4" fmla="*/ 1892300 w 3816350"/>
              <a:gd name="connsiteY4" fmla="*/ 0 h 3240087"/>
              <a:gd name="connsiteX0" fmla="*/ 1206500 w 3130550"/>
              <a:gd name="connsiteY0" fmla="*/ 0 h 3240087"/>
              <a:gd name="connsiteX1" fmla="*/ 3130550 w 3130550"/>
              <a:gd name="connsiteY1" fmla="*/ 0 h 3240087"/>
              <a:gd name="connsiteX2" fmla="*/ 3130550 w 3130550"/>
              <a:gd name="connsiteY2" fmla="*/ 3240087 h 3240087"/>
              <a:gd name="connsiteX3" fmla="*/ 0 w 3130550"/>
              <a:gd name="connsiteY3" fmla="*/ 1754187 h 3240087"/>
              <a:gd name="connsiteX4" fmla="*/ 1206500 w 3130550"/>
              <a:gd name="connsiteY4" fmla="*/ 0 h 3240087"/>
              <a:gd name="connsiteX0" fmla="*/ 1822450 w 3746500"/>
              <a:gd name="connsiteY0" fmla="*/ 0 h 3240087"/>
              <a:gd name="connsiteX1" fmla="*/ 3746500 w 3746500"/>
              <a:gd name="connsiteY1" fmla="*/ 0 h 3240087"/>
              <a:gd name="connsiteX2" fmla="*/ 3746500 w 3746500"/>
              <a:gd name="connsiteY2" fmla="*/ 3240087 h 3240087"/>
              <a:gd name="connsiteX3" fmla="*/ 0 w 3746500"/>
              <a:gd name="connsiteY3" fmla="*/ 2154237 h 3240087"/>
              <a:gd name="connsiteX4" fmla="*/ 1822450 w 3746500"/>
              <a:gd name="connsiteY4" fmla="*/ 0 h 3240087"/>
              <a:gd name="connsiteX0" fmla="*/ 1822450 w 3752850"/>
              <a:gd name="connsiteY0" fmla="*/ 0 h 4097337"/>
              <a:gd name="connsiteX1" fmla="*/ 3746500 w 3752850"/>
              <a:gd name="connsiteY1" fmla="*/ 0 h 4097337"/>
              <a:gd name="connsiteX2" fmla="*/ 3752850 w 3752850"/>
              <a:gd name="connsiteY2" fmla="*/ 4097337 h 4097337"/>
              <a:gd name="connsiteX3" fmla="*/ 0 w 3752850"/>
              <a:gd name="connsiteY3" fmla="*/ 2154237 h 4097337"/>
              <a:gd name="connsiteX4" fmla="*/ 1822450 w 3752850"/>
              <a:gd name="connsiteY4" fmla="*/ 0 h 4097337"/>
              <a:gd name="connsiteX0" fmla="*/ 1682750 w 3613150"/>
              <a:gd name="connsiteY0" fmla="*/ 0 h 4097337"/>
              <a:gd name="connsiteX1" fmla="*/ 3606800 w 3613150"/>
              <a:gd name="connsiteY1" fmla="*/ 0 h 4097337"/>
              <a:gd name="connsiteX2" fmla="*/ 3613150 w 3613150"/>
              <a:gd name="connsiteY2" fmla="*/ 4097337 h 4097337"/>
              <a:gd name="connsiteX3" fmla="*/ 0 w 3613150"/>
              <a:gd name="connsiteY3" fmla="*/ 2014537 h 4097337"/>
              <a:gd name="connsiteX4" fmla="*/ 1682750 w 3613150"/>
              <a:gd name="connsiteY4" fmla="*/ 0 h 4097337"/>
              <a:gd name="connsiteX0" fmla="*/ 1682750 w 3613150"/>
              <a:gd name="connsiteY0" fmla="*/ 0 h 4573587"/>
              <a:gd name="connsiteX1" fmla="*/ 3606800 w 3613150"/>
              <a:gd name="connsiteY1" fmla="*/ 0 h 4573587"/>
              <a:gd name="connsiteX2" fmla="*/ 3613150 w 3613150"/>
              <a:gd name="connsiteY2" fmla="*/ 4573587 h 4573587"/>
              <a:gd name="connsiteX3" fmla="*/ 0 w 3613150"/>
              <a:gd name="connsiteY3" fmla="*/ 2014537 h 4573587"/>
              <a:gd name="connsiteX4" fmla="*/ 1682750 w 3613150"/>
              <a:gd name="connsiteY4" fmla="*/ 0 h 4573587"/>
              <a:gd name="connsiteX0" fmla="*/ 1682750 w 3610769"/>
              <a:gd name="connsiteY0" fmla="*/ 0 h 4573587"/>
              <a:gd name="connsiteX1" fmla="*/ 3606800 w 3610769"/>
              <a:gd name="connsiteY1" fmla="*/ 0 h 4573587"/>
              <a:gd name="connsiteX2" fmla="*/ 3610769 w 3610769"/>
              <a:gd name="connsiteY2" fmla="*/ 4573587 h 4573587"/>
              <a:gd name="connsiteX3" fmla="*/ 0 w 3610769"/>
              <a:gd name="connsiteY3" fmla="*/ 2014537 h 4573587"/>
              <a:gd name="connsiteX4" fmla="*/ 1682750 w 3610769"/>
              <a:gd name="connsiteY4" fmla="*/ 0 h 4573587"/>
              <a:gd name="connsiteX0" fmla="*/ 1682750 w 3607332"/>
              <a:gd name="connsiteY0" fmla="*/ 0 h 4573587"/>
              <a:gd name="connsiteX1" fmla="*/ 3606800 w 3607332"/>
              <a:gd name="connsiteY1" fmla="*/ 0 h 4573587"/>
              <a:gd name="connsiteX2" fmla="*/ 3606007 w 3607332"/>
              <a:gd name="connsiteY2" fmla="*/ 4573587 h 4573587"/>
              <a:gd name="connsiteX3" fmla="*/ 0 w 3607332"/>
              <a:gd name="connsiteY3" fmla="*/ 2014537 h 4573587"/>
              <a:gd name="connsiteX4" fmla="*/ 1682750 w 3607332"/>
              <a:gd name="connsiteY4" fmla="*/ 0 h 4573587"/>
              <a:gd name="connsiteX0" fmla="*/ 1682750 w 3608388"/>
              <a:gd name="connsiteY0" fmla="*/ 0 h 4573587"/>
              <a:gd name="connsiteX1" fmla="*/ 3606800 w 3608388"/>
              <a:gd name="connsiteY1" fmla="*/ 0 h 4573587"/>
              <a:gd name="connsiteX2" fmla="*/ 3608388 w 3608388"/>
              <a:gd name="connsiteY2" fmla="*/ 4573587 h 4573587"/>
              <a:gd name="connsiteX3" fmla="*/ 0 w 3608388"/>
              <a:gd name="connsiteY3" fmla="*/ 2014537 h 4573587"/>
              <a:gd name="connsiteX4" fmla="*/ 1682750 w 3608388"/>
              <a:gd name="connsiteY4" fmla="*/ 0 h 4573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08388" h="4573587">
                <a:moveTo>
                  <a:pt x="1682750" y="0"/>
                </a:moveTo>
                <a:lnTo>
                  <a:pt x="3606800" y="0"/>
                </a:lnTo>
                <a:cubicBezTo>
                  <a:pt x="3608917" y="1365779"/>
                  <a:pt x="3606271" y="3207808"/>
                  <a:pt x="3608388" y="4573587"/>
                </a:cubicBezTo>
                <a:lnTo>
                  <a:pt x="0" y="2014537"/>
                </a:lnTo>
                <a:lnTo>
                  <a:pt x="1682750" y="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400D61-6563-4FCB-9C3E-A771DD769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799" y="2184922"/>
            <a:ext cx="4417787" cy="1916746"/>
          </a:xfrm>
        </p:spPr>
        <p:txBody>
          <a:bodyPr/>
          <a:lstStyle/>
          <a:p>
            <a:r>
              <a:rPr lang="en-GB" sz="3200" dirty="0"/>
              <a:t>Open and transparent leadership in academia</a:t>
            </a:r>
            <a:endParaRPr lang="en-GB" sz="2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B6A7AF-C22C-4D64-A386-87D489E9F3A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3758773"/>
            <a:ext cx="4353560" cy="973565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dirty="0"/>
              <a:t>Kirstie Whitaker</a:t>
            </a:r>
          </a:p>
          <a:p>
            <a:pPr>
              <a:spcAft>
                <a:spcPts val="0"/>
              </a:spcAft>
            </a:pPr>
            <a:r>
              <a:rPr lang="en-GB" sz="2000" dirty="0"/>
              <a:t>Pronouns: she/her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851AC4-36C6-4A21-9E46-931A817AB4D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E6B64C-901E-4FA1-A9C7-652336BC8EB3}"/>
              </a:ext>
            </a:extLst>
          </p:cNvPr>
          <p:cNvSpPr txBox="1">
            <a:spLocks/>
          </p:cNvSpPr>
          <p:nvPr/>
        </p:nvSpPr>
        <p:spPr bwMode="auto">
          <a:xfrm rot="-360000">
            <a:off x="133495" y="1571636"/>
            <a:ext cx="4417788" cy="627912"/>
          </a:xfrm>
          <a:prstGeom prst="doubleWav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sz="2400" dirty="0"/>
              <a:t>I have no idea what I’m doing: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494027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may contain: 2 people, people smiling">
            <a:extLst>
              <a:ext uri="{FF2B5EF4-FFF2-40B4-BE49-F238E27FC236}">
                <a16:creationId xmlns:a16="http://schemas.microsoft.com/office/drawing/2014/main" id="{37D37524-7CDE-4F4E-9C7F-E750739FED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8" t="4300" r="15771" b="3226"/>
          <a:stretch/>
        </p:blipFill>
        <p:spPr bwMode="auto">
          <a:xfrm>
            <a:off x="3115732" y="-1"/>
            <a:ext cx="2274694" cy="300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7232E4-58AD-4506-9BCE-D6FCA8C29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855" b="6012"/>
          <a:stretch/>
        </p:blipFill>
        <p:spPr>
          <a:xfrm rot="5400000">
            <a:off x="-1034257" y="1034254"/>
            <a:ext cx="5184245" cy="3115733"/>
          </a:xfrm>
          <a:prstGeom prst="rect">
            <a:avLst/>
          </a:prstGeom>
        </p:spPr>
      </p:pic>
      <p:pic>
        <p:nvPicPr>
          <p:cNvPr id="9" name="Picture 8" descr="A person holding a baby&#10;&#10;Description automatically generated">
            <a:extLst>
              <a:ext uri="{FF2B5EF4-FFF2-40B4-BE49-F238E27FC236}">
                <a16:creationId xmlns:a16="http://schemas.microsoft.com/office/drawing/2014/main" id="{410F8086-CF46-4817-B11F-9D0CC2FA74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33" y="1"/>
            <a:ext cx="3820122" cy="2871060"/>
          </a:xfrm>
          <a:prstGeom prst="rect">
            <a:avLst/>
          </a:prstGeom>
        </p:spPr>
      </p:pic>
      <p:pic>
        <p:nvPicPr>
          <p:cNvPr id="13" name="Picture 12" descr="A person wearing a hat and smiling at the camera&#10;&#10;Description automatically generated">
            <a:extLst>
              <a:ext uri="{FF2B5EF4-FFF2-40B4-BE49-F238E27FC236}">
                <a16:creationId xmlns:a16="http://schemas.microsoft.com/office/drawing/2014/main" id="{BED2B620-58A5-4DB0-A9B8-AD9AF8B905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31555" y="2556242"/>
            <a:ext cx="3496715" cy="2628000"/>
          </a:xfrm>
          <a:prstGeom prst="rect">
            <a:avLst/>
          </a:prstGeom>
        </p:spPr>
      </p:pic>
      <p:pic>
        <p:nvPicPr>
          <p:cNvPr id="12298" name="Picture 10" descr="Image may contain: 1 person, smiling, grass, dog, outdoor and nature">
            <a:extLst>
              <a:ext uri="{FF2B5EF4-FFF2-40B4-BE49-F238E27FC236}">
                <a16:creationId xmlns:a16="http://schemas.microsoft.com/office/drawing/2014/main" id="{59633EF1-C6D6-43E1-9F29-D2B7B28EF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7301" r="5397" b="21746"/>
          <a:stretch/>
        </p:blipFill>
        <p:spPr bwMode="auto">
          <a:xfrm>
            <a:off x="5833128" y="2556242"/>
            <a:ext cx="3321745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DFEBE064-7B22-432A-B6B4-742757504DB7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#CurateYourStory @kirstie_j</a:t>
            </a:r>
          </a:p>
          <a:p>
            <a:r>
              <a:rPr lang="en-US"/>
              <a:t>https://doi.org/10.5281/zenodo.3532649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6777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F9834CA-54EC-421F-9787-A8245B5370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9" b="7949"/>
          <a:stretch/>
        </p:blipFill>
        <p:spPr>
          <a:xfrm>
            <a:off x="0" y="-417946"/>
            <a:ext cx="4741333" cy="31090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9CFA3A6-FA1B-4F6C-A2CA-A6509ACC18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604" y="0"/>
            <a:ext cx="4572396" cy="25757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68A8F2-A7D3-4B09-9C1F-A3D7C7FFD6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0" t="12304" r="3434" b="12585"/>
          <a:stretch/>
        </p:blipFill>
        <p:spPr>
          <a:xfrm>
            <a:off x="0" y="2401358"/>
            <a:ext cx="4573927" cy="2742142"/>
          </a:xfrm>
          <a:prstGeom prst="rect">
            <a:avLst/>
          </a:prstGeom>
        </p:spPr>
      </p:pic>
      <p:pic>
        <p:nvPicPr>
          <p:cNvPr id="10242" name="Picture 2" descr="Image">
            <a:extLst>
              <a:ext uri="{FF2B5EF4-FFF2-40B4-BE49-F238E27FC236}">
                <a16:creationId xmlns:a16="http://schemas.microsoft.com/office/drawing/2014/main" id="{34B58160-D4C5-423F-BB75-A87680FFDE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6" b="3413"/>
          <a:stretch/>
        </p:blipFill>
        <p:spPr bwMode="auto">
          <a:xfrm>
            <a:off x="4571604" y="2536501"/>
            <a:ext cx="4570073" cy="276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84FC1D7-EDA6-4F22-9100-02D336D9DB3E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20715176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0" name="Picture 8">
            <a:extLst>
              <a:ext uri="{FF2B5EF4-FFF2-40B4-BE49-F238E27FC236}">
                <a16:creationId xmlns:a16="http://schemas.microsoft.com/office/drawing/2014/main" id="{D649582B-0E3F-4D3D-9B8B-A1F84760E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4989" y="0"/>
            <a:ext cx="3646043" cy="273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s://ndownloader.figshare.com/files/9646846/preview/9646846/preview.jpg">
            <a:extLst>
              <a:ext uri="{FF2B5EF4-FFF2-40B4-BE49-F238E27FC236}">
                <a16:creationId xmlns:a16="http://schemas.microsoft.com/office/drawing/2014/main" id="{4B846669-AC3F-4C87-BD34-078D31BC09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" r="7937" b="9637"/>
          <a:stretch/>
        </p:blipFill>
        <p:spPr bwMode="auto">
          <a:xfrm>
            <a:off x="6762165" y="0"/>
            <a:ext cx="2381836" cy="1918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person standing in front of a whiteboard&#10;&#10;Description automatically generated">
            <a:extLst>
              <a:ext uri="{FF2B5EF4-FFF2-40B4-BE49-F238E27FC236}">
                <a16:creationId xmlns:a16="http://schemas.microsoft.com/office/drawing/2014/main" id="{7C52CFD9-BA47-4BEF-80C2-576EA5FAAF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64" t="7889" r="11267" b="16002"/>
          <a:stretch/>
        </p:blipFill>
        <p:spPr>
          <a:xfrm>
            <a:off x="-1" y="2523104"/>
            <a:ext cx="2954905" cy="2620395"/>
          </a:xfrm>
          <a:prstGeom prst="rect">
            <a:avLst/>
          </a:prstGeom>
        </p:spPr>
      </p:pic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92CAA79-0FE1-45DB-90AA-5B198C848B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78" y="0"/>
            <a:ext cx="4080096" cy="27262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285D570-807E-47D8-AE0D-12B7CD8B3C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422" t="19588" r="13241" b="65268"/>
          <a:stretch/>
        </p:blipFill>
        <p:spPr>
          <a:xfrm>
            <a:off x="2933346" y="2729391"/>
            <a:ext cx="3245498" cy="2439712"/>
          </a:xfrm>
          <a:prstGeom prst="rect">
            <a:avLst/>
          </a:prstGeom>
        </p:spPr>
      </p:pic>
      <p:pic>
        <p:nvPicPr>
          <p:cNvPr id="13316" name="Picture 4">
            <a:extLst>
              <a:ext uri="{FF2B5EF4-FFF2-40B4-BE49-F238E27FC236}">
                <a16:creationId xmlns:a16="http://schemas.microsoft.com/office/drawing/2014/main" id="{0B067EF6-4321-44CB-A2D0-B0CD2591F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557" y="1921933"/>
            <a:ext cx="3218442" cy="3218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3027799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4" name="Picture 18">
            <a:extLst>
              <a:ext uri="{FF2B5EF4-FFF2-40B4-BE49-F238E27FC236}">
                <a16:creationId xmlns:a16="http://schemas.microsoft.com/office/drawing/2014/main" id="{71699EA2-B29A-46E9-978A-77548C7F0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89" y="2516630"/>
            <a:ext cx="914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E82ED837-552B-4E5D-8EA1-8D5BCDF623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512" y="-155116"/>
            <a:ext cx="3360373" cy="231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GB" dirty="0"/>
              <a:t>https://doi.org/10.5281/zenodo.3532649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E49A8-3547-4B01-84DA-36EAFDB9FCCC}"/>
              </a:ext>
            </a:extLst>
          </p:cNvPr>
          <p:cNvSpPr txBox="1"/>
          <p:nvPr/>
        </p:nvSpPr>
        <p:spPr>
          <a:xfrm>
            <a:off x="-2" y="4302177"/>
            <a:ext cx="7249888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https://2016globalthinkers.foreignpolicy.com/2016/profile/</a:t>
            </a:r>
          </a:p>
          <a:p>
            <a:r>
              <a:rPr lang="en-GB" sz="1400" dirty="0" err="1">
                <a:solidFill>
                  <a:schemeClr val="bg1"/>
                </a:solidFill>
              </a:rPr>
              <a:t>petra</a:t>
            </a:r>
            <a:r>
              <a:rPr lang="en-GB" sz="1400" dirty="0">
                <a:solidFill>
                  <a:schemeClr val="bg1"/>
                </a:solidFill>
              </a:rPr>
              <a:t>-</a:t>
            </a:r>
            <a:r>
              <a:rPr lang="en-GB" sz="1400" dirty="0" err="1">
                <a:solidFill>
                  <a:schemeClr val="bg1"/>
                </a:solidFill>
              </a:rPr>
              <a:t>vertes</a:t>
            </a:r>
            <a:r>
              <a:rPr lang="en-GB" sz="1400" dirty="0">
                <a:solidFill>
                  <a:schemeClr val="bg1"/>
                </a:solidFill>
              </a:rPr>
              <a:t>-and-</a:t>
            </a:r>
            <a:r>
              <a:rPr lang="en-GB" sz="1400" dirty="0" err="1">
                <a:solidFill>
                  <a:schemeClr val="bg1"/>
                </a:solidFill>
              </a:rPr>
              <a:t>kirstie</a:t>
            </a:r>
            <a:r>
              <a:rPr lang="en-GB" sz="1400" dirty="0">
                <a:solidFill>
                  <a:schemeClr val="bg1"/>
                </a:solidFill>
              </a:rPr>
              <a:t>-</a:t>
            </a:r>
            <a:r>
              <a:rPr lang="en-GB" sz="1400" dirty="0" err="1">
                <a:solidFill>
                  <a:schemeClr val="bg1"/>
                </a:solidFill>
              </a:rPr>
              <a:t>whitaker</a:t>
            </a:r>
            <a:endParaRPr lang="en-GB" sz="1400" dirty="0">
              <a:solidFill>
                <a:schemeClr val="bg1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3AFD7C13-8E3E-4915-915B-E333CA3C2F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968" b="52757"/>
          <a:stretch/>
        </p:blipFill>
        <p:spPr>
          <a:xfrm>
            <a:off x="-1" y="186229"/>
            <a:ext cx="5796643" cy="1713476"/>
          </a:xfrm>
          <a:prstGeom prst="rect">
            <a:avLst/>
          </a:prstGeom>
        </p:spPr>
      </p:pic>
      <p:sp>
        <p:nvSpPr>
          <p:cNvPr id="4096" name="Rectangle 4095">
            <a:extLst>
              <a:ext uri="{FF2B5EF4-FFF2-40B4-BE49-F238E27FC236}">
                <a16:creationId xmlns:a16="http://schemas.microsoft.com/office/drawing/2014/main" id="{6BC8B63B-2564-451E-BD8D-D97120A925FE}"/>
              </a:ext>
            </a:extLst>
          </p:cNvPr>
          <p:cNvSpPr/>
          <p:nvPr/>
        </p:nvSpPr>
        <p:spPr>
          <a:xfrm>
            <a:off x="8645978" y="2163536"/>
            <a:ext cx="498021" cy="266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D24E35E-8C01-4BFA-B94C-FE7D34D080D8}"/>
              </a:ext>
            </a:extLst>
          </p:cNvPr>
          <p:cNvSpPr/>
          <p:nvPr/>
        </p:nvSpPr>
        <p:spPr>
          <a:xfrm>
            <a:off x="5794511" y="1819089"/>
            <a:ext cx="498021" cy="26639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99768B8-0D40-44FE-8B03-C87FD6C30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7" b="95334"/>
          <a:stretch/>
        </p:blipFill>
        <p:spPr>
          <a:xfrm>
            <a:off x="-10889" y="-25268"/>
            <a:ext cx="5941592" cy="22166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1D3B7FD4-2671-4C64-90CA-85CCB81997FF}"/>
              </a:ext>
            </a:extLst>
          </p:cNvPr>
          <p:cNvGrpSpPr/>
          <p:nvPr/>
        </p:nvGrpSpPr>
        <p:grpSpPr>
          <a:xfrm>
            <a:off x="-10889" y="1891826"/>
            <a:ext cx="9154888" cy="841323"/>
            <a:chOff x="-2" y="2713568"/>
            <a:chExt cx="9154888" cy="84132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0EBB0F9-AF83-44C5-B143-4CCD140FD587}"/>
                </a:ext>
              </a:extLst>
            </p:cNvPr>
            <p:cNvSpPr/>
            <p:nvPr/>
          </p:nvSpPr>
          <p:spPr>
            <a:xfrm>
              <a:off x="-2" y="2713568"/>
              <a:ext cx="9154888" cy="8413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DECD11EA-7920-4411-89F5-0BA25FB70CC2}"/>
                </a:ext>
              </a:extLst>
            </p:cNvPr>
            <p:cNvGrpSpPr/>
            <p:nvPr/>
          </p:nvGrpSpPr>
          <p:grpSpPr>
            <a:xfrm>
              <a:off x="51764" y="2846229"/>
              <a:ext cx="9051357" cy="576000"/>
              <a:chOff x="84479" y="2867724"/>
              <a:chExt cx="9051357" cy="576000"/>
            </a:xfrm>
          </p:grpSpPr>
          <p:pic>
            <p:nvPicPr>
              <p:cNvPr id="4100" name="Picture 4" descr="Image result for university bristol logo&quot;">
                <a:extLst>
                  <a:ext uri="{FF2B5EF4-FFF2-40B4-BE49-F238E27FC236}">
                    <a16:creationId xmlns:a16="http://schemas.microsoft.com/office/drawing/2014/main" id="{03667B61-9A52-4B43-A1F5-C0690A74EE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79" y="2867724"/>
                <a:ext cx="1906758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2" name="Picture 6" descr="Image result for university british columbia logo&quot;">
                <a:extLst>
                  <a:ext uri="{FF2B5EF4-FFF2-40B4-BE49-F238E27FC236}">
                    <a16:creationId xmlns:a16="http://schemas.microsoft.com/office/drawing/2014/main" id="{D5E6D060-F920-41D1-95B8-339A9CA88E1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29884" y="2867724"/>
                <a:ext cx="2782188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04" name="Picture 8">
                <a:extLst>
                  <a:ext uri="{FF2B5EF4-FFF2-40B4-BE49-F238E27FC236}">
                    <a16:creationId xmlns:a16="http://schemas.microsoft.com/office/drawing/2014/main" id="{BEF21001-471C-47DE-B22C-7F76051FE7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080" t="12665" r="30297" b="9110"/>
              <a:stretch/>
            </p:blipFill>
            <p:spPr bwMode="auto">
              <a:xfrm>
                <a:off x="4850719" y="2867724"/>
                <a:ext cx="1475569" cy="576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26" descr="A drawing of a face&#10;&#10;Description automatically generated">
                <a:extLst>
                  <a:ext uri="{FF2B5EF4-FFF2-40B4-BE49-F238E27FC236}">
                    <a16:creationId xmlns:a16="http://schemas.microsoft.com/office/drawing/2014/main" id="{A80D6951-C9C2-4482-BDCD-8A404C0D3E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935" y="2867724"/>
                <a:ext cx="2770901" cy="576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413775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978BF-F7BE-4DED-9851-2D2CFF212B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40" b="10798"/>
          <a:stretch/>
        </p:blipFill>
        <p:spPr>
          <a:xfrm>
            <a:off x="168000" y="411163"/>
            <a:ext cx="4320000" cy="19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0FA4F0-7138-4477-8A07-9000A49DCA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41" b="10800"/>
          <a:stretch/>
        </p:blipFill>
        <p:spPr>
          <a:xfrm>
            <a:off x="4656000" y="2571750"/>
            <a:ext cx="4320000" cy="19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F54D2F-363B-4ECE-BB24-E1F535167F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41" b="10800"/>
          <a:stretch/>
        </p:blipFill>
        <p:spPr>
          <a:xfrm>
            <a:off x="168000" y="2571750"/>
            <a:ext cx="4320000" cy="19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5E8136-C1C4-4CF3-B18F-9D878C4050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840" b="10798"/>
          <a:stretch/>
        </p:blipFill>
        <p:spPr>
          <a:xfrm>
            <a:off x="4656000" y="411162"/>
            <a:ext cx="4320000" cy="1980000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</p:spTree>
    <p:extLst>
      <p:ext uri="{BB962C8B-B14F-4D97-AF65-F5344CB8AC3E}">
        <p14:creationId xmlns:p14="http://schemas.microsoft.com/office/powerpoint/2010/main" val="10996205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4978BF-F7BE-4DED-9851-2D2CFF212B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40" b="10798"/>
          <a:stretch/>
        </p:blipFill>
        <p:spPr>
          <a:xfrm>
            <a:off x="168000" y="411163"/>
            <a:ext cx="4320000" cy="1980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E0FA4F0-7138-4477-8A07-9000A49DCA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841" b="10800"/>
          <a:stretch/>
        </p:blipFill>
        <p:spPr>
          <a:xfrm>
            <a:off x="4656000" y="2571750"/>
            <a:ext cx="4320000" cy="198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F54D2F-363B-4ECE-BB24-E1F535167F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841" b="10800"/>
          <a:stretch/>
        </p:blipFill>
        <p:spPr>
          <a:xfrm>
            <a:off x="168000" y="2571750"/>
            <a:ext cx="4320000" cy="198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5E8136-C1C4-4CF3-B18F-9D878C4050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840" b="10798"/>
          <a:stretch/>
        </p:blipFill>
        <p:spPr>
          <a:xfrm>
            <a:off x="4656000" y="411162"/>
            <a:ext cx="4320000" cy="1980000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A8D9C8B-AD67-4A98-A07E-2A71C9D005FA}"/>
              </a:ext>
            </a:extLst>
          </p:cNvPr>
          <p:cNvSpPr txBox="1">
            <a:spLocks/>
          </p:cNvSpPr>
          <p:nvPr/>
        </p:nvSpPr>
        <p:spPr bwMode="auto">
          <a:xfrm>
            <a:off x="2625724" y="2139848"/>
            <a:ext cx="3892551" cy="863802"/>
          </a:xfrm>
          <a:prstGeom prst="doubleWav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3600" dirty="0"/>
              <a:t>Curate your story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291810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14963347-D05A-44BD-B814-B8A926C7108D}"/>
              </a:ext>
            </a:extLst>
          </p:cNvPr>
          <p:cNvSpPr txBox="1">
            <a:spLocks/>
          </p:cNvSpPr>
          <p:nvPr/>
        </p:nvSpPr>
        <p:spPr>
          <a:xfrm>
            <a:off x="297180" y="809455"/>
            <a:ext cx="8549639" cy="3254135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600" b="1" dirty="0">
                <a:solidFill>
                  <a:schemeClr val="accent6"/>
                </a:solidFill>
              </a:rPr>
              <a:t>You are not the leaders of tomorrow, you are the leaders of today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A853E7-8850-4AEE-9512-A04E8A0140E1}"/>
              </a:ext>
            </a:extLst>
          </p:cNvPr>
          <p:cNvSpPr txBox="1"/>
          <p:nvPr/>
        </p:nvSpPr>
        <p:spPr>
          <a:xfrm>
            <a:off x="-2" y="4302177"/>
            <a:ext cx="70702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Quote: Heather Joseph, Washington DC, </a:t>
            </a:r>
            <a:r>
              <a:rPr lang="en-GB" sz="1400" dirty="0" err="1">
                <a:solidFill>
                  <a:schemeClr val="bg1"/>
                </a:solidFill>
              </a:rPr>
              <a:t>OpenCon</a:t>
            </a:r>
            <a:r>
              <a:rPr lang="en-GB" sz="1400" dirty="0">
                <a:solidFill>
                  <a:schemeClr val="bg1"/>
                </a:solidFill>
              </a:rPr>
              <a:t> 2017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https://twitter.com/hjoseph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https://twitter.com/open_con</a:t>
            </a:r>
          </a:p>
        </p:txBody>
      </p:sp>
    </p:spTree>
    <p:extLst>
      <p:ext uri="{BB962C8B-B14F-4D97-AF65-F5344CB8AC3E}">
        <p14:creationId xmlns:p14="http://schemas.microsoft.com/office/powerpoint/2010/main" val="24331155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Tell your story to change the world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315A6ED-8D22-4176-9492-AF01C1D12E5A}"/>
              </a:ext>
            </a:extLst>
          </p:cNvPr>
          <p:cNvSpPr txBox="1">
            <a:spLocks/>
          </p:cNvSpPr>
          <p:nvPr/>
        </p:nvSpPr>
        <p:spPr>
          <a:xfrm>
            <a:off x="431800" y="1168300"/>
            <a:ext cx="2613479" cy="31338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Inspire </a:t>
            </a:r>
            <a:r>
              <a:rPr lang="en-GB" sz="2400" dirty="0">
                <a:solidFill>
                  <a:schemeClr val="bg1"/>
                </a:solidFill>
              </a:rPr>
              <a:t>young people (and the young at heart) to learn to code, conduct experiments, follow the scientific method</a:t>
            </a:r>
          </a:p>
        </p:txBody>
      </p:sp>
    </p:spTree>
    <p:extLst>
      <p:ext uri="{BB962C8B-B14F-4D97-AF65-F5344CB8AC3E}">
        <p14:creationId xmlns:p14="http://schemas.microsoft.com/office/powerpoint/2010/main" val="2457144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Tell your story to change the world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315A6ED-8D22-4176-9492-AF01C1D12E5A}"/>
              </a:ext>
            </a:extLst>
          </p:cNvPr>
          <p:cNvSpPr txBox="1">
            <a:spLocks/>
          </p:cNvSpPr>
          <p:nvPr/>
        </p:nvSpPr>
        <p:spPr>
          <a:xfrm>
            <a:off x="431800" y="1168300"/>
            <a:ext cx="2613479" cy="31338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Inspire </a:t>
            </a:r>
            <a:r>
              <a:rPr lang="en-GB" sz="2400" dirty="0">
                <a:solidFill>
                  <a:schemeClr val="bg1"/>
                </a:solidFill>
              </a:rPr>
              <a:t>young people (and the young at heart) to learn to code, conduct experiments, follow the scientific method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E6D5D90-52C9-46A3-98CB-DCAC5A2363AD}"/>
              </a:ext>
            </a:extLst>
          </p:cNvPr>
          <p:cNvSpPr txBox="1">
            <a:spLocks/>
          </p:cNvSpPr>
          <p:nvPr/>
        </p:nvSpPr>
        <p:spPr>
          <a:xfrm>
            <a:off x="3258457" y="1168298"/>
            <a:ext cx="2613479" cy="31338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Educate </a:t>
            </a:r>
            <a:r>
              <a:rPr lang="en-GB" sz="2400" dirty="0">
                <a:solidFill>
                  <a:schemeClr val="bg1"/>
                </a:solidFill>
              </a:rPr>
              <a:t>current researchers (early &amp; late – no one knows what they’re doing) with the skills to make research more efficient</a:t>
            </a:r>
          </a:p>
        </p:txBody>
      </p:sp>
    </p:spTree>
    <p:extLst>
      <p:ext uri="{BB962C8B-B14F-4D97-AF65-F5344CB8AC3E}">
        <p14:creationId xmlns:p14="http://schemas.microsoft.com/office/powerpoint/2010/main" val="23318326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889E9E-379D-4EA2-BDE7-80EC9A3015F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/>
              <a:t>Tell your story to change the world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310F34C1-D01B-40E7-9DB6-42DA3CE80120}"/>
              </a:ext>
            </a:extLst>
          </p:cNvPr>
          <p:cNvSpPr txBox="1">
            <a:spLocks/>
          </p:cNvSpPr>
          <p:nvPr/>
        </p:nvSpPr>
        <p:spPr>
          <a:xfrm>
            <a:off x="431800" y="4279697"/>
            <a:ext cx="8712200" cy="863802"/>
          </a:xfrm>
          <a:prstGeom prst="rect">
            <a:avLst/>
          </a:prstGeom>
        </p:spPr>
        <p:txBody>
          <a:bodyPr vert="horz" lIns="0" tIns="0" rIns="108000" bIns="72000" rtlCol="0" anchor="b" anchorCtr="0">
            <a:noAutofit/>
          </a:bodyPr>
          <a:lstStyle>
            <a:lvl1pPr marL="0" marR="0" indent="0" algn="r" defTabSz="914400" rtl="0" eaLnBrk="0" fontAlgn="base" latinLnBrk="0" hangingPunct="0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3315A6ED-8D22-4176-9492-AF01C1D12E5A}"/>
              </a:ext>
            </a:extLst>
          </p:cNvPr>
          <p:cNvSpPr txBox="1">
            <a:spLocks/>
          </p:cNvSpPr>
          <p:nvPr/>
        </p:nvSpPr>
        <p:spPr>
          <a:xfrm>
            <a:off x="431800" y="1168300"/>
            <a:ext cx="2613479" cy="31338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Inspire </a:t>
            </a:r>
            <a:r>
              <a:rPr lang="en-GB" sz="2400" dirty="0">
                <a:solidFill>
                  <a:schemeClr val="bg1"/>
                </a:solidFill>
              </a:rPr>
              <a:t>young people (and the young at heart) to learn to code, conduct experiments, follow the scientific method</a:t>
            </a: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E6D5D90-52C9-46A3-98CB-DCAC5A2363AD}"/>
              </a:ext>
            </a:extLst>
          </p:cNvPr>
          <p:cNvSpPr txBox="1">
            <a:spLocks/>
          </p:cNvSpPr>
          <p:nvPr/>
        </p:nvSpPr>
        <p:spPr>
          <a:xfrm>
            <a:off x="3258457" y="1168298"/>
            <a:ext cx="2613479" cy="313387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Educate </a:t>
            </a:r>
            <a:r>
              <a:rPr lang="en-GB" sz="2400" dirty="0">
                <a:solidFill>
                  <a:schemeClr val="bg1"/>
                </a:solidFill>
              </a:rPr>
              <a:t>current researchers (early &amp; late – no one knows what they’re doing) with the skills to make research more efficient</a:t>
            </a:r>
          </a:p>
        </p:txBody>
      </p:sp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E31C92CB-E68B-4C29-859C-C46A7E7D1650}"/>
              </a:ext>
            </a:extLst>
          </p:cNvPr>
          <p:cNvSpPr txBox="1">
            <a:spLocks/>
          </p:cNvSpPr>
          <p:nvPr/>
        </p:nvSpPr>
        <p:spPr>
          <a:xfrm>
            <a:off x="6085114" y="1168298"/>
            <a:ext cx="2613479" cy="31338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2400" b="1" dirty="0">
                <a:solidFill>
                  <a:schemeClr val="bg1"/>
                </a:solidFill>
              </a:rPr>
              <a:t>Advise </a:t>
            </a:r>
            <a:r>
              <a:rPr lang="en-GB" sz="2400" dirty="0">
                <a:solidFill>
                  <a:schemeClr val="bg1"/>
                </a:solidFill>
              </a:rPr>
              <a:t>policy makers on the best way to spend tax payer or donor money – they only have published papers to go on</a:t>
            </a:r>
          </a:p>
        </p:txBody>
      </p:sp>
    </p:spTree>
    <p:extLst>
      <p:ext uri="{BB962C8B-B14F-4D97-AF65-F5344CB8AC3E}">
        <p14:creationId xmlns:p14="http://schemas.microsoft.com/office/powerpoint/2010/main" val="1689930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411163"/>
            <a:ext cx="5596818" cy="3910547"/>
          </a:xfrm>
          <a:noFill/>
        </p:spPr>
        <p:txBody>
          <a:bodyPr numCol="2"/>
          <a:lstStyle/>
          <a:p>
            <a:pPr marL="0" indent="0">
              <a:buNone/>
            </a:pPr>
            <a:r>
              <a:rPr lang="en-GB" sz="3200" dirty="0"/>
              <a:t>Thank you to my incredible colleagues</a:t>
            </a:r>
          </a:p>
          <a:p>
            <a:r>
              <a:rPr lang="en-GB" sz="2400" dirty="0"/>
              <a:t>Konrad Adler-</a:t>
            </a:r>
            <a:r>
              <a:rPr lang="en-GB" sz="2400" dirty="0" err="1"/>
              <a:t>Wagstyl</a:t>
            </a:r>
            <a:endParaRPr lang="en-GB" sz="2400" dirty="0"/>
          </a:p>
          <a:p>
            <a:r>
              <a:rPr lang="en-GB" sz="2400" dirty="0"/>
              <a:t>Sophie Adler-</a:t>
            </a:r>
            <a:r>
              <a:rPr lang="en-GB" sz="2400" dirty="0" err="1"/>
              <a:t>Wagstyl</a:t>
            </a:r>
            <a:endParaRPr lang="en-GB" sz="2400" dirty="0"/>
          </a:p>
          <a:p>
            <a:r>
              <a:rPr lang="en-GB" sz="2400" dirty="0"/>
              <a:t>Georgia </a:t>
            </a:r>
            <a:r>
              <a:rPr lang="en-GB" sz="2400" dirty="0" err="1"/>
              <a:t>Aitkenhead</a:t>
            </a:r>
            <a:endParaRPr lang="en-GB" sz="2400" dirty="0"/>
          </a:p>
          <a:p>
            <a:r>
              <a:rPr lang="en-GB" sz="2400" dirty="0"/>
              <a:t>Louise Bowler</a:t>
            </a:r>
          </a:p>
          <a:p>
            <a:r>
              <a:rPr lang="en-GB" sz="2400" dirty="0"/>
              <a:t>Elizabeth </a:t>
            </a:r>
            <a:r>
              <a:rPr lang="en-GB" sz="2400" dirty="0" err="1"/>
              <a:t>DuPre</a:t>
            </a:r>
            <a:endParaRPr lang="en-GB" sz="2400" dirty="0"/>
          </a:p>
          <a:p>
            <a:r>
              <a:rPr lang="en-GB" sz="2400" dirty="0"/>
              <a:t>Sarah Gibson</a:t>
            </a:r>
          </a:p>
          <a:p>
            <a:r>
              <a:rPr lang="en-GB" sz="2400" dirty="0" err="1"/>
              <a:t>Yini</a:t>
            </a:r>
            <a:r>
              <a:rPr lang="en-GB" sz="2400" dirty="0"/>
              <a:t> He</a:t>
            </a:r>
          </a:p>
          <a:p>
            <a:r>
              <a:rPr lang="en-GB" sz="2400" dirty="0"/>
              <a:t>Patricia </a:t>
            </a:r>
            <a:r>
              <a:rPr lang="en-GB" sz="2400" dirty="0" err="1"/>
              <a:t>Herterich</a:t>
            </a:r>
            <a:endParaRPr lang="en-GB" sz="2400" dirty="0"/>
          </a:p>
          <a:p>
            <a:r>
              <a:rPr lang="en-GB" sz="2400" dirty="0"/>
              <a:t>Ang Li</a:t>
            </a:r>
          </a:p>
          <a:p>
            <a:r>
              <a:rPr lang="en-GB" sz="2400" dirty="0" err="1"/>
              <a:t>Malvika</a:t>
            </a:r>
            <a:r>
              <a:rPr lang="en-GB" sz="2400" dirty="0"/>
              <a:t> Sharan</a:t>
            </a:r>
          </a:p>
          <a:p>
            <a:r>
              <a:rPr lang="en-GB" sz="2400" dirty="0"/>
              <a:t>Isla </a:t>
            </a:r>
            <a:r>
              <a:rPr lang="en-GB" sz="2400" dirty="0" err="1"/>
              <a:t>Staden</a:t>
            </a:r>
            <a:endParaRPr lang="en-GB" sz="2400" dirty="0"/>
          </a:p>
          <a:p>
            <a:r>
              <a:rPr lang="en-GB" sz="2400" dirty="0" err="1"/>
              <a:t>Yo</a:t>
            </a:r>
            <a:r>
              <a:rPr lang="en-GB" sz="2400" dirty="0"/>
              <a:t> Yehudi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9D5E1B-F7CC-4ABB-83E3-AFD06C69F772}"/>
              </a:ext>
            </a:extLst>
          </p:cNvPr>
          <p:cNvSpPr/>
          <p:nvPr/>
        </p:nvSpPr>
        <p:spPr>
          <a:xfrm>
            <a:off x="6084200" y="411163"/>
            <a:ext cx="2628000" cy="391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3496E11-9DF7-4DC8-A294-7B336FC70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595" y="2672310"/>
            <a:ext cx="1491604" cy="1649399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F3933013-EA95-4428-B5EB-2964946F94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 t="2470" r="3808" b="2470"/>
          <a:stretch/>
        </p:blipFill>
        <p:spPr>
          <a:xfrm>
            <a:off x="6318200" y="3078545"/>
            <a:ext cx="902394" cy="12407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01D852F-5A9B-4366-B94C-44BE929AABC6}"/>
              </a:ext>
            </a:extLst>
          </p:cNvPr>
          <p:cNvGrpSpPr/>
          <p:nvPr/>
        </p:nvGrpSpPr>
        <p:grpSpPr>
          <a:xfrm>
            <a:off x="6246200" y="409734"/>
            <a:ext cx="2304000" cy="2716630"/>
            <a:chOff x="6143769" y="409734"/>
            <a:chExt cx="2304000" cy="2716630"/>
          </a:xfrm>
        </p:grpSpPr>
        <p:pic>
          <p:nvPicPr>
            <p:cNvPr id="15363" name="Picture 3">
              <a:extLst>
                <a:ext uri="{FF2B5EF4-FFF2-40B4-BE49-F238E27FC236}">
                  <a16:creationId xmlns:a16="http://schemas.microsoft.com/office/drawing/2014/main" id="{99322314-0491-491B-93B0-E686CD128E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769" y="409734"/>
              <a:ext cx="2304000" cy="1141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2" name="Picture 2">
              <a:extLst>
                <a:ext uri="{FF2B5EF4-FFF2-40B4-BE49-F238E27FC236}">
                  <a16:creationId xmlns:a16="http://schemas.microsoft.com/office/drawing/2014/main" id="{2F5BA51C-3794-4CAA-8543-0E2E8FB180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925"/>
            <a:stretch/>
          </p:blipFill>
          <p:spPr bwMode="auto">
            <a:xfrm>
              <a:off x="6143769" y="1445462"/>
              <a:ext cx="2304000" cy="5292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758CD69C-D40F-4141-AC73-857E5FF3C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769" y="2497714"/>
              <a:ext cx="1447801" cy="62865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1F02DBE9-B2BA-459D-BD98-281E74BFB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43769" y="1939612"/>
              <a:ext cx="20193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540296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682938"/>
            <a:ext cx="3921124" cy="4460562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GB" sz="3200" dirty="0"/>
              <a:t>In academia we do not reward collaboration</a:t>
            </a:r>
          </a:p>
          <a:p>
            <a:r>
              <a:rPr lang="en-GB" dirty="0"/>
              <a:t>Who gets money?</a:t>
            </a:r>
          </a:p>
          <a:p>
            <a:r>
              <a:rPr lang="en-GB" dirty="0"/>
              <a:t>Who chooses how it is spent?</a:t>
            </a:r>
          </a:p>
          <a:p>
            <a:r>
              <a:rPr lang="en-GB" dirty="0"/>
              <a:t>Who sets the agenda?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4" name="AutoShape 2" descr="Image result for banksy shredded">
            <a:extLst>
              <a:ext uri="{FF2B5EF4-FFF2-40B4-BE49-F238E27FC236}">
                <a16:creationId xmlns:a16="http://schemas.microsoft.com/office/drawing/2014/main" id="{D19B7193-E5A9-447E-8621-F151612443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AutoShape 4" descr="Image result for banksy shredded">
            <a:extLst>
              <a:ext uri="{FF2B5EF4-FFF2-40B4-BE49-F238E27FC236}">
                <a16:creationId xmlns:a16="http://schemas.microsoft.com/office/drawing/2014/main" id="{B8AC1D90-2994-4372-89F7-BF8249714A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DCB2DC-E5E2-4793-AF6C-7320D8335DBE}"/>
              </a:ext>
            </a:extLst>
          </p:cNvPr>
          <p:cNvSpPr txBox="1"/>
          <p:nvPr/>
        </p:nvSpPr>
        <p:spPr>
          <a:xfrm>
            <a:off x="-1" y="4302177"/>
            <a:ext cx="574879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https://www.nhm.ac.uk/visit/wpy/gallery/2010/images/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eric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hosking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-portfolio-award/4372/a-marvel-of-ants.html</a:t>
            </a:r>
          </a:p>
        </p:txBody>
      </p:sp>
      <p:pic>
        <p:nvPicPr>
          <p:cNvPr id="13" name="Picture 4" descr="Image result for a marvel of ants">
            <a:extLst>
              <a:ext uri="{FF2B5EF4-FFF2-40B4-BE49-F238E27FC236}">
                <a16:creationId xmlns:a16="http://schemas.microsoft.com/office/drawing/2014/main" id="{43148A9C-434C-4173-878F-017EB063E4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14"/>
          <a:stretch/>
        </p:blipFill>
        <p:spPr bwMode="auto">
          <a:xfrm>
            <a:off x="5222874" y="702659"/>
            <a:ext cx="3921125" cy="347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197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 “NOT TECHNICAL ENOUGH&quot;. What even is this. What is &quot;technical&quot; here? How do you do anything actionable with that? It's so domain-specific!  If you're ever tempted to tell someone they're not technical enough, well, first of all just don’t. But be really specific about what you need them to know. Like:  &quot;You need to understand and participate in the technical discussion in design meetings, so please get comfortable with the tradeoffs in this set of technology. Here's a book I recommend.  Or: &quot;Our senior engineers are all system designers. Please take some distributed systems classes and have opinions about the CAP theorem.  Otherwise, you're basically only saying… ">
            <a:extLst>
              <a:ext uri="{FF2B5EF4-FFF2-40B4-BE49-F238E27FC236}">
                <a16:creationId xmlns:a16="http://schemas.microsoft.com/office/drawing/2014/main" id="{752BCE8C-C19C-4DD3-AEC2-A9A9AABA3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0"/>
            <a:ext cx="8280400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A853E7-8850-4AEE-9512-A04E8A0140E1}"/>
              </a:ext>
            </a:extLst>
          </p:cNvPr>
          <p:cNvSpPr txBox="1"/>
          <p:nvPr/>
        </p:nvSpPr>
        <p:spPr>
          <a:xfrm>
            <a:off x="-2" y="4302177"/>
            <a:ext cx="70702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Source: Tania Reilly, Being Glue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https://twitter.com/whereistanya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https://www.youtube.com/watch?v=KClAPipnKqw</a:t>
            </a:r>
          </a:p>
        </p:txBody>
      </p:sp>
    </p:spTree>
    <p:extLst>
      <p:ext uri="{BB962C8B-B14F-4D97-AF65-F5344CB8AC3E}">
        <p14:creationId xmlns:p14="http://schemas.microsoft.com/office/powerpoint/2010/main" val="13484376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EAD23E-739D-4F49-85FE-1D8B6F28EE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sp>
        <p:nvSpPr>
          <p:cNvPr id="17" name="Google Shape;375;p70">
            <a:extLst>
              <a:ext uri="{FF2B5EF4-FFF2-40B4-BE49-F238E27FC236}">
                <a16:creationId xmlns:a16="http://schemas.microsoft.com/office/drawing/2014/main" id="{8CA5CA8F-2AAE-424E-95B8-9E4B0125810C}"/>
              </a:ext>
            </a:extLst>
          </p:cNvPr>
          <p:cNvSpPr txBox="1">
            <a:spLocks/>
          </p:cNvSpPr>
          <p:nvPr/>
        </p:nvSpPr>
        <p:spPr>
          <a:xfrm>
            <a:off x="228600" y="165241"/>
            <a:ext cx="8751000" cy="653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indent="0"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34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Zilla Slab"/>
                <a:ea typeface="Zilla Slab"/>
                <a:cs typeface="Zilla Slab"/>
                <a:sym typeface="Zilla Slab"/>
              </a:rPr>
              <a:t>Open Leadership Principles</a:t>
            </a:r>
          </a:p>
        </p:txBody>
      </p:sp>
      <p:sp>
        <p:nvSpPr>
          <p:cNvPr id="18" name="Google Shape;376;p70">
            <a:extLst>
              <a:ext uri="{FF2B5EF4-FFF2-40B4-BE49-F238E27FC236}">
                <a16:creationId xmlns:a16="http://schemas.microsoft.com/office/drawing/2014/main" id="{0FA6D7C5-3C02-458B-ADE4-C56CF26AFFEB}"/>
              </a:ext>
            </a:extLst>
          </p:cNvPr>
          <p:cNvSpPr txBox="1">
            <a:spLocks/>
          </p:cNvSpPr>
          <p:nvPr/>
        </p:nvSpPr>
        <p:spPr>
          <a:xfrm>
            <a:off x="407850" y="2959641"/>
            <a:ext cx="2648100" cy="653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Understanding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make the work accessible and clear</a:t>
            </a:r>
          </a:p>
        </p:txBody>
      </p:sp>
      <p:sp>
        <p:nvSpPr>
          <p:cNvPr id="19" name="Google Shape;377;p70">
            <a:extLst>
              <a:ext uri="{FF2B5EF4-FFF2-40B4-BE49-F238E27FC236}">
                <a16:creationId xmlns:a16="http://schemas.microsoft.com/office/drawing/2014/main" id="{3892E752-ABD8-4AD7-B476-BA17E7555642}"/>
              </a:ext>
            </a:extLst>
          </p:cNvPr>
          <p:cNvSpPr txBox="1">
            <a:spLocks/>
          </p:cNvSpPr>
          <p:nvPr/>
        </p:nvSpPr>
        <p:spPr>
          <a:xfrm>
            <a:off x="3280050" y="2959641"/>
            <a:ext cx="2648100" cy="103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Sharing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make the work easy to adapt, reproduce, and spread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Google Shape;378;p70">
            <a:extLst>
              <a:ext uri="{FF2B5EF4-FFF2-40B4-BE49-F238E27FC236}">
                <a16:creationId xmlns:a16="http://schemas.microsoft.com/office/drawing/2014/main" id="{E2E28F50-426B-4C72-B3C3-43C15A1D3679}"/>
              </a:ext>
            </a:extLst>
          </p:cNvPr>
          <p:cNvSpPr txBox="1">
            <a:spLocks/>
          </p:cNvSpPr>
          <p:nvPr/>
        </p:nvSpPr>
        <p:spPr>
          <a:xfrm>
            <a:off x="5904775" y="2959641"/>
            <a:ext cx="3032700" cy="159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Participation &amp; Inclusion</a:t>
            </a:r>
            <a:br>
              <a:rPr kumimoji="0" lang="en-GB" sz="2800" b="1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You build shared ownership and agency to make the work inviting and sustainable for all.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Google Shape;379;p70">
            <a:extLst>
              <a:ext uri="{FF2B5EF4-FFF2-40B4-BE49-F238E27FC236}">
                <a16:creationId xmlns:a16="http://schemas.microsoft.com/office/drawing/2014/main" id="{D6B412C5-0055-4792-A12B-403A1F7104E6}"/>
              </a:ext>
            </a:extLst>
          </p:cNvPr>
          <p:cNvSpPr/>
          <p:nvPr/>
        </p:nvSpPr>
        <p:spPr>
          <a:xfrm>
            <a:off x="7573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2" name="Google Shape;380;p70">
            <a:extLst>
              <a:ext uri="{FF2B5EF4-FFF2-40B4-BE49-F238E27FC236}">
                <a16:creationId xmlns:a16="http://schemas.microsoft.com/office/drawing/2014/main" id="{DE11FA05-7DC6-46B4-9242-E517EC721852}"/>
              </a:ext>
            </a:extLst>
          </p:cNvPr>
          <p:cNvSpPr/>
          <p:nvPr/>
        </p:nvSpPr>
        <p:spPr>
          <a:xfrm>
            <a:off x="35974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3" name="Google Shape;381;p70">
            <a:extLst>
              <a:ext uri="{FF2B5EF4-FFF2-40B4-BE49-F238E27FC236}">
                <a16:creationId xmlns:a16="http://schemas.microsoft.com/office/drawing/2014/main" id="{C1344DB7-75C1-491B-9474-C77291B61859}"/>
              </a:ext>
            </a:extLst>
          </p:cNvPr>
          <p:cNvSpPr/>
          <p:nvPr/>
        </p:nvSpPr>
        <p:spPr>
          <a:xfrm>
            <a:off x="6437550" y="944241"/>
            <a:ext cx="1949100" cy="1949100"/>
          </a:xfrm>
          <a:prstGeom prst="ellipse">
            <a:avLst/>
          </a:pr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4" name="Google Shape;382;p70" descr="fa-share-alt.png">
            <a:extLst>
              <a:ext uri="{FF2B5EF4-FFF2-40B4-BE49-F238E27FC236}">
                <a16:creationId xmlns:a16="http://schemas.microsoft.com/office/drawing/2014/main" id="{21E6DC68-D2C7-4411-AA05-A5D4C07635DE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83275" y="1206266"/>
            <a:ext cx="1425052" cy="1425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383;p70">
            <a:extLst>
              <a:ext uri="{FF2B5EF4-FFF2-40B4-BE49-F238E27FC236}">
                <a16:creationId xmlns:a16="http://schemas.microsoft.com/office/drawing/2014/main" id="{1696AD27-0CC3-4069-B6AC-02836FB5870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2975" y="1128941"/>
            <a:ext cx="1596300" cy="159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384;p70">
            <a:extLst>
              <a:ext uri="{FF2B5EF4-FFF2-40B4-BE49-F238E27FC236}">
                <a16:creationId xmlns:a16="http://schemas.microsoft.com/office/drawing/2014/main" id="{A1F55346-D837-41AF-BA45-C23D54FB9CB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16548"/>
          <a:stretch/>
        </p:blipFill>
        <p:spPr>
          <a:xfrm>
            <a:off x="700013" y="1089878"/>
            <a:ext cx="2006426" cy="1674425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385;p70">
            <a:extLst>
              <a:ext uri="{FF2B5EF4-FFF2-40B4-BE49-F238E27FC236}">
                <a16:creationId xmlns:a16="http://schemas.microsoft.com/office/drawing/2014/main" id="{71903B14-9E53-423E-AADD-510133AE7165}"/>
              </a:ext>
            </a:extLst>
          </p:cNvPr>
          <p:cNvSpPr txBox="1"/>
          <p:nvPr/>
        </p:nvSpPr>
        <p:spPr>
          <a:xfrm>
            <a:off x="116875" y="4038834"/>
            <a:ext cx="5787900" cy="6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ED00"/>
                </a:highlight>
                <a:uLnTx/>
                <a:uFillTx/>
                <a:latin typeface="Zilla Slab"/>
                <a:ea typeface="Zilla Slab"/>
                <a:cs typeface="Zilla Slab"/>
                <a:sym typeface="Zilla Slab"/>
              </a:rPr>
              <a:t>Read more</a:t>
            </a: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ED00"/>
              </a:highlight>
              <a:uLnTx/>
              <a:uFillTx/>
              <a:latin typeface="Zilla Slab"/>
              <a:ea typeface="Zilla Slab"/>
              <a:cs typeface="Zilla Slab"/>
              <a:sym typeface="Zilla Slab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800" b="0" i="0" u="sng" strike="noStrike" kern="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highlight>
                  <a:srgbClr val="FFED00"/>
                </a:highlight>
                <a:uLnTx/>
                <a:uFillTx/>
                <a:latin typeface="Zilla Slab"/>
                <a:ea typeface="Zilla Slab"/>
                <a:cs typeface="Zilla Slab"/>
                <a:sym typeface="Zilla Slab"/>
                <a:hlinkClick r:id="rId5"/>
              </a:rPr>
              <a:t>https://mozilla.github.io/olm-whitepaper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ED00"/>
              </a:highlight>
              <a:uLnTx/>
              <a:uFillTx/>
              <a:latin typeface="Zilla Slab"/>
              <a:ea typeface="Zilla Slab"/>
              <a:cs typeface="Zilla Slab"/>
              <a:sym typeface="Zilla Slab"/>
            </a:endParaRPr>
          </a:p>
        </p:txBody>
      </p:sp>
      <p:pic>
        <p:nvPicPr>
          <p:cNvPr id="30" name="Google Shape;24;p4">
            <a:extLst>
              <a:ext uri="{FF2B5EF4-FFF2-40B4-BE49-F238E27FC236}">
                <a16:creationId xmlns:a16="http://schemas.microsoft.com/office/drawing/2014/main" id="{9157F008-D7BC-44C6-A15D-981D0A1981AB}"/>
              </a:ext>
            </a:extLst>
          </p:cNvPr>
          <p:cNvPicPr preferRelativeResize="0">
            <a:picLocks noChangeAspect="1"/>
          </p:cNvPicPr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8600" y="4734003"/>
            <a:ext cx="1197269" cy="34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90514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D263880-9555-46B2-8CDD-3897480396D2}"/>
              </a:ext>
            </a:extLst>
          </p:cNvPr>
          <p:cNvSpPr/>
          <p:nvPr/>
        </p:nvSpPr>
        <p:spPr>
          <a:xfrm>
            <a:off x="5250500" y="702152"/>
            <a:ext cx="3891600" cy="3451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9" y="702659"/>
            <a:ext cx="4140201" cy="545115"/>
          </a:xfrm>
        </p:spPr>
        <p:txBody>
          <a:bodyPr/>
          <a:lstStyle/>
          <a:p>
            <a:r>
              <a:rPr lang="en-GB" sz="3200" b="1" dirty="0"/>
              <a:t>Build trust to build capacity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976" y="1837267"/>
            <a:ext cx="3921124" cy="3064933"/>
          </a:xfrm>
          <a:noFill/>
        </p:spPr>
        <p:txBody>
          <a:bodyPr/>
          <a:lstStyle/>
          <a:p>
            <a:r>
              <a:rPr lang="en-GB" sz="2400" dirty="0"/>
              <a:t>Everyone has something to learn</a:t>
            </a:r>
          </a:p>
          <a:p>
            <a:r>
              <a:rPr lang="en-GB" sz="2400" dirty="0"/>
              <a:t>Everyone has something to share</a:t>
            </a:r>
          </a:p>
          <a:p>
            <a:r>
              <a:rPr lang="en-GB" sz="2400" dirty="0"/>
              <a:t>Decentralise</a:t>
            </a:r>
          </a:p>
          <a:p>
            <a:r>
              <a:rPr lang="en-GB" sz="2400" dirty="0"/>
              <a:t>Listen</a:t>
            </a:r>
          </a:p>
        </p:txBody>
      </p:sp>
      <p:pic>
        <p:nvPicPr>
          <p:cNvPr id="22532" name="Picture 4">
            <a:extLst>
              <a:ext uri="{FF2B5EF4-FFF2-40B4-BE49-F238E27FC236}">
                <a16:creationId xmlns:a16="http://schemas.microsoft.com/office/drawing/2014/main" id="{43D340EB-0A45-43D2-A827-739989BB9C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58"/>
          <a:stretch/>
        </p:blipFill>
        <p:spPr bwMode="auto">
          <a:xfrm>
            <a:off x="5250500" y="929835"/>
            <a:ext cx="3891600" cy="299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ABAD6FC-2B5D-445B-A261-F87F0791FDD7}"/>
              </a:ext>
            </a:extLst>
          </p:cNvPr>
          <p:cNvSpPr txBox="1"/>
          <p:nvPr/>
        </p:nvSpPr>
        <p:spPr>
          <a:xfrm>
            <a:off x="-2" y="4302177"/>
            <a:ext cx="70702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https://github.com/WhitakerLab/Onboarding/</a:t>
            </a:r>
          </a:p>
          <a:p>
            <a:r>
              <a:rPr lang="en-GB" sz="1400" dirty="0">
                <a:solidFill>
                  <a:schemeClr val="bg1"/>
                </a:solidFill>
              </a:rPr>
              <a:t>blob/master/Lab-meetings.md</a:t>
            </a:r>
          </a:p>
        </p:txBody>
      </p:sp>
    </p:spTree>
    <p:extLst>
      <p:ext uri="{BB962C8B-B14F-4D97-AF65-F5344CB8AC3E}">
        <p14:creationId xmlns:p14="http://schemas.microsoft.com/office/powerpoint/2010/main" val="18206416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D263880-9555-46B2-8CDD-3897480396D2}"/>
              </a:ext>
            </a:extLst>
          </p:cNvPr>
          <p:cNvSpPr/>
          <p:nvPr/>
        </p:nvSpPr>
        <p:spPr>
          <a:xfrm>
            <a:off x="5250500" y="702152"/>
            <a:ext cx="3891600" cy="34518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F8F4F5-565C-4B4C-BEC1-D4574DC4844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ABD406-2E76-482F-9363-DF69154BBA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1799" y="702659"/>
            <a:ext cx="4140201" cy="545115"/>
          </a:xfrm>
        </p:spPr>
        <p:txBody>
          <a:bodyPr/>
          <a:lstStyle/>
          <a:p>
            <a:r>
              <a:rPr lang="en-GB" sz="3200" b="1" dirty="0"/>
              <a:t>Don’t be afraid</a:t>
            </a:r>
            <a:endParaRPr lang="en-US" sz="3200" b="1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1800" y="1325886"/>
            <a:ext cx="3921124" cy="3817613"/>
          </a:xfrm>
          <a:noFill/>
        </p:spPr>
        <p:txBody>
          <a:bodyPr/>
          <a:lstStyle/>
          <a:p>
            <a:r>
              <a:rPr lang="en-GB" sz="2400" dirty="0"/>
              <a:t>There’s a difference between being kind and never saying anything bad</a:t>
            </a:r>
          </a:p>
          <a:p>
            <a:r>
              <a:rPr lang="en-GB" sz="2400" dirty="0"/>
              <a:t>Surprise criticism is awful: don’t do it</a:t>
            </a:r>
          </a:p>
          <a:p>
            <a:r>
              <a:rPr lang="en-GB" sz="2400" dirty="0"/>
              <a:t>If you never give any feedback, no one can learn from you</a:t>
            </a:r>
          </a:p>
          <a:p>
            <a:endParaRPr lang="en-GB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A2506E-F841-4582-BEF9-31745CAACF2A}"/>
              </a:ext>
            </a:extLst>
          </p:cNvPr>
          <p:cNvSpPr txBox="1"/>
          <p:nvPr/>
        </p:nvSpPr>
        <p:spPr>
          <a:xfrm>
            <a:off x="-2" y="4302177"/>
            <a:ext cx="70702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https://smile.amazon.com/Radical-Candor-Revised-Kick-Ass-Humanity/</a:t>
            </a:r>
          </a:p>
          <a:p>
            <a:r>
              <a:rPr lang="en-GB" sz="1400" dirty="0" err="1">
                <a:solidFill>
                  <a:schemeClr val="bg1"/>
                </a:solidFill>
              </a:rPr>
              <a:t>dp</a:t>
            </a:r>
            <a:r>
              <a:rPr lang="en-GB" sz="1400" dirty="0">
                <a:solidFill>
                  <a:schemeClr val="bg1"/>
                </a:solidFill>
              </a:rPr>
              <a:t>/1250235375</a:t>
            </a:r>
          </a:p>
        </p:txBody>
      </p:sp>
      <p:pic>
        <p:nvPicPr>
          <p:cNvPr id="21506" name="Picture 2" descr="Image result for radical candor&quot;">
            <a:extLst>
              <a:ext uri="{FF2B5EF4-FFF2-40B4-BE49-F238E27FC236}">
                <a16:creationId xmlns:a16="http://schemas.microsoft.com/office/drawing/2014/main" id="{8D89B632-7142-4902-8F69-7C6ABDCF4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300" y="829665"/>
            <a:ext cx="3780000" cy="319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3431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age result for wildlife photographer of the year river delta&quot;">
            <a:extLst>
              <a:ext uri="{FF2B5EF4-FFF2-40B4-BE49-F238E27FC236}">
                <a16:creationId xmlns:a16="http://schemas.microsoft.com/office/drawing/2014/main" id="{D93BB875-23CD-4D14-BF42-D952472E0C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7"/>
          <a:stretch/>
        </p:blipFill>
        <p:spPr bwMode="auto">
          <a:xfrm>
            <a:off x="-21520" y="0"/>
            <a:ext cx="9165520" cy="525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7D15A0-9139-4DC3-8FDD-B61FBC9B35EE}"/>
              </a:ext>
            </a:extLst>
          </p:cNvPr>
          <p:cNvSpPr txBox="1"/>
          <p:nvPr/>
        </p:nvSpPr>
        <p:spPr>
          <a:xfrm>
            <a:off x="-2" y="4302177"/>
            <a:ext cx="5926669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Image credit: Paul </a:t>
            </a:r>
            <a:r>
              <a:rPr lang="en-GB" sz="1400" dirty="0" err="1">
                <a:solidFill>
                  <a:schemeClr val="bg1"/>
                </a:solidFill>
              </a:rPr>
              <a:t>Mckenzie</a:t>
            </a:r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https://www.nhm.ac.uk/visit/wpy/gallery/2018/images/</a:t>
            </a:r>
          </a:p>
          <a:p>
            <a:r>
              <a:rPr lang="en-GB" sz="1400" dirty="0">
                <a:solidFill>
                  <a:schemeClr val="bg1"/>
                </a:solidFill>
              </a:rPr>
              <a:t>earth-s-environments/5368/delta-design.html</a:t>
            </a:r>
          </a:p>
          <a:p>
            <a:endParaRPr lang="en-GB" sz="1400" dirty="0">
              <a:solidFill>
                <a:schemeClr val="bg1"/>
              </a:solidFill>
            </a:endParaRPr>
          </a:p>
          <a:p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8639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Image result for wildlife photographer of the year river delta&quot;">
            <a:extLst>
              <a:ext uri="{FF2B5EF4-FFF2-40B4-BE49-F238E27FC236}">
                <a16:creationId xmlns:a16="http://schemas.microsoft.com/office/drawing/2014/main" id="{D93BB875-23CD-4D14-BF42-D952472E0C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7"/>
          <a:stretch/>
        </p:blipFill>
        <p:spPr bwMode="auto">
          <a:xfrm>
            <a:off x="-21520" y="0"/>
            <a:ext cx="9165520" cy="5252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7D15A0-9139-4DC3-8FDD-B61FBC9B35EE}"/>
              </a:ext>
            </a:extLst>
          </p:cNvPr>
          <p:cNvSpPr txBox="1"/>
          <p:nvPr/>
        </p:nvSpPr>
        <p:spPr>
          <a:xfrm>
            <a:off x="-2" y="4302177"/>
            <a:ext cx="5926669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Image credit: Paul </a:t>
            </a:r>
            <a:r>
              <a:rPr lang="en-GB" sz="1400" dirty="0" err="1">
                <a:solidFill>
                  <a:schemeClr val="bg1"/>
                </a:solidFill>
              </a:rPr>
              <a:t>Mckenzie</a:t>
            </a:r>
            <a:endParaRPr lang="en-GB" sz="1400" dirty="0">
              <a:solidFill>
                <a:schemeClr val="bg1"/>
              </a:solidFill>
            </a:endParaRPr>
          </a:p>
          <a:p>
            <a:r>
              <a:rPr lang="en-GB" sz="1400" dirty="0">
                <a:solidFill>
                  <a:schemeClr val="bg1"/>
                </a:solidFill>
              </a:rPr>
              <a:t>https://www.nhm.ac.uk/visit/wpy/gallery/2018/images/</a:t>
            </a:r>
          </a:p>
          <a:p>
            <a:r>
              <a:rPr lang="en-GB" sz="1400" dirty="0">
                <a:solidFill>
                  <a:schemeClr val="bg1"/>
                </a:solidFill>
              </a:rPr>
              <a:t>earth-s-environments/5368/delta-design.html</a:t>
            </a:r>
          </a:p>
          <a:p>
            <a:r>
              <a:rPr lang="en-GB" sz="1400" dirty="0">
                <a:solidFill>
                  <a:schemeClr val="bg1"/>
                </a:solidFill>
              </a:rPr>
              <a:t>Emergent Strategy, </a:t>
            </a:r>
            <a:r>
              <a:rPr lang="en-GB" sz="1400" dirty="0" err="1">
                <a:solidFill>
                  <a:schemeClr val="bg1"/>
                </a:solidFill>
              </a:rPr>
              <a:t>adrienne</a:t>
            </a:r>
            <a:r>
              <a:rPr lang="en-GB" sz="1400" dirty="0">
                <a:solidFill>
                  <a:schemeClr val="bg1"/>
                </a:solidFill>
              </a:rPr>
              <a:t> </a:t>
            </a:r>
            <a:r>
              <a:rPr lang="en-GB" sz="1400" dirty="0" err="1">
                <a:solidFill>
                  <a:schemeClr val="bg1"/>
                </a:solidFill>
              </a:rPr>
              <a:t>maree</a:t>
            </a:r>
            <a:r>
              <a:rPr lang="en-GB" sz="1400" dirty="0">
                <a:solidFill>
                  <a:schemeClr val="bg1"/>
                </a:solidFill>
              </a:rPr>
              <a:t> brown</a:t>
            </a:r>
          </a:p>
          <a:p>
            <a:r>
              <a:rPr lang="en-GB" sz="1400" dirty="0">
                <a:solidFill>
                  <a:schemeClr val="bg1"/>
                </a:solidFill>
              </a:rPr>
              <a:t>https://www.akpress.org/emergentstrategy.html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FB14F53-9EEE-49A6-ADDD-7B943DA8BE7F}"/>
              </a:ext>
            </a:extLst>
          </p:cNvPr>
          <p:cNvSpPr/>
          <p:nvPr/>
        </p:nvSpPr>
        <p:spPr>
          <a:xfrm>
            <a:off x="1766049" y="980292"/>
            <a:ext cx="5611902" cy="229663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+mj-lt"/>
              </a:rPr>
              <a:t>Small is good, small is all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j-lt"/>
              </a:rPr>
              <a:t>(The large is a reflection of the small)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GB" sz="3200" b="1" dirty="0">
                <a:solidFill>
                  <a:schemeClr val="bg1"/>
                </a:solidFill>
                <a:latin typeface="+mj-lt"/>
              </a:rPr>
              <a:t>Change is constant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j-lt"/>
              </a:rPr>
              <a:t>(Be like water)</a:t>
            </a:r>
          </a:p>
        </p:txBody>
      </p:sp>
    </p:spTree>
    <p:extLst>
      <p:ext uri="{BB962C8B-B14F-4D97-AF65-F5344CB8AC3E}">
        <p14:creationId xmlns:p14="http://schemas.microsoft.com/office/powerpoint/2010/main" val="11567658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sitting, table, photo&#10;&#10;Description automatically generated">
            <a:extLst>
              <a:ext uri="{FF2B5EF4-FFF2-40B4-BE49-F238E27FC236}">
                <a16:creationId xmlns:a16="http://schemas.microsoft.com/office/drawing/2014/main" id="{700B260F-3BC4-4AD3-9601-3C9D4D8204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/>
          <a:stretch/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987E7E7-E4CA-4DF4-807D-160BA580630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GrootGif</a:t>
            </a:r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A853E7-8850-4AEE-9512-A04E8A0140E1}"/>
              </a:ext>
            </a:extLst>
          </p:cNvPr>
          <p:cNvSpPr txBox="1"/>
          <p:nvPr/>
        </p:nvSpPr>
        <p:spPr>
          <a:xfrm>
            <a:off x="-2" y="4302177"/>
            <a:ext cx="70702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FFBF9B80-AF2B-4290-A66D-6BA0C35E22AD}"/>
              </a:ext>
            </a:extLst>
          </p:cNvPr>
          <p:cNvSpPr txBox="1">
            <a:spLocks/>
          </p:cNvSpPr>
          <p:nvPr/>
        </p:nvSpPr>
        <p:spPr>
          <a:xfrm>
            <a:off x="431800" y="411163"/>
            <a:ext cx="4605564" cy="3406450"/>
          </a:xfrm>
          <a:prstGeom prst="rect">
            <a:avLst/>
          </a:prstGeom>
          <a:noFill/>
        </p:spPr>
        <p:txBody>
          <a:bodyPr/>
          <a:lstStyle>
            <a:lvl1pPr marL="288000" marR="0" indent="-288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–"/>
              <a:tabLst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18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36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400" indent="-250825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28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60000" indent="-252000" algn="l" defTabSz="914400" rtl="0" eaLnBrk="1" latinLnBrk="0" hangingPunct="1">
              <a:spcBef>
                <a:spcPts val="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If you are not kind to yourself, you can not be kind to others</a:t>
            </a:r>
          </a:p>
          <a:p>
            <a:r>
              <a:rPr lang="en-GB" sz="2400" dirty="0"/>
              <a:t>And if you are not kind, none of the other stuff matters</a:t>
            </a:r>
          </a:p>
          <a:p>
            <a:endParaRPr lang="en-GB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EA49061-EA64-45F5-B8CD-471AE338E6D9}"/>
              </a:ext>
            </a:extLst>
          </p:cNvPr>
          <p:cNvSpPr txBox="1"/>
          <p:nvPr/>
        </p:nvSpPr>
        <p:spPr>
          <a:xfrm>
            <a:off x="-2" y="4302177"/>
            <a:ext cx="5926669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>
                <a:solidFill>
                  <a:schemeClr val="bg1"/>
                </a:solidFill>
              </a:rPr>
              <a:t>Incredible card from Elizabeth </a:t>
            </a:r>
            <a:r>
              <a:rPr lang="en-GB" sz="1400" dirty="0" err="1">
                <a:solidFill>
                  <a:schemeClr val="bg1"/>
                </a:solidFill>
              </a:rPr>
              <a:t>DuPre</a:t>
            </a:r>
            <a:endParaRPr lang="en-GB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6292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800AD1A-AE6C-4882-90FD-23CA8D769B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1801" y="411163"/>
            <a:ext cx="5596818" cy="3910547"/>
          </a:xfrm>
          <a:noFill/>
        </p:spPr>
        <p:txBody>
          <a:bodyPr numCol="2"/>
          <a:lstStyle/>
          <a:p>
            <a:pPr marL="0" indent="0">
              <a:buNone/>
            </a:pPr>
            <a:r>
              <a:rPr lang="en-GB" sz="3200" dirty="0"/>
              <a:t>Thank you to my incredible colleagues, family &amp; friends</a:t>
            </a:r>
          </a:p>
          <a:p>
            <a:r>
              <a:rPr lang="en-GB" sz="2400" dirty="0"/>
              <a:t>Konrad Adler-</a:t>
            </a:r>
            <a:r>
              <a:rPr lang="en-GB" sz="2400" dirty="0" err="1"/>
              <a:t>Wagstyl</a:t>
            </a:r>
            <a:endParaRPr lang="en-GB" sz="2400" dirty="0"/>
          </a:p>
          <a:p>
            <a:r>
              <a:rPr lang="en-GB" sz="2400" dirty="0"/>
              <a:t>Sophie Adler-</a:t>
            </a:r>
            <a:r>
              <a:rPr lang="en-GB" sz="2400" dirty="0" err="1"/>
              <a:t>Wagstyl</a:t>
            </a:r>
            <a:endParaRPr lang="en-GB" sz="2400" dirty="0"/>
          </a:p>
          <a:p>
            <a:r>
              <a:rPr lang="en-GB" sz="2400" dirty="0"/>
              <a:t>Georgia </a:t>
            </a:r>
            <a:r>
              <a:rPr lang="en-GB" sz="2400" dirty="0" err="1"/>
              <a:t>Aitkenhead</a:t>
            </a:r>
            <a:endParaRPr lang="en-GB" sz="2400" dirty="0"/>
          </a:p>
          <a:p>
            <a:r>
              <a:rPr lang="en-GB" sz="2400" dirty="0"/>
              <a:t>Louise Bowler</a:t>
            </a:r>
          </a:p>
          <a:p>
            <a:r>
              <a:rPr lang="en-GB" sz="2400" dirty="0"/>
              <a:t>Elizabeth </a:t>
            </a:r>
            <a:r>
              <a:rPr lang="en-GB" sz="2400" dirty="0" err="1"/>
              <a:t>DuPre</a:t>
            </a:r>
            <a:endParaRPr lang="en-GB" sz="2400" dirty="0"/>
          </a:p>
          <a:p>
            <a:r>
              <a:rPr lang="en-GB" sz="2400" dirty="0"/>
              <a:t>Sarah Gibson</a:t>
            </a:r>
          </a:p>
          <a:p>
            <a:r>
              <a:rPr lang="en-GB" sz="2400" dirty="0" err="1"/>
              <a:t>Yini</a:t>
            </a:r>
            <a:r>
              <a:rPr lang="en-GB" sz="2400" dirty="0"/>
              <a:t> He</a:t>
            </a:r>
          </a:p>
          <a:p>
            <a:r>
              <a:rPr lang="en-GB" sz="2400" dirty="0"/>
              <a:t>Patricia </a:t>
            </a:r>
            <a:r>
              <a:rPr lang="en-GB" sz="2400" dirty="0" err="1"/>
              <a:t>Herterich</a:t>
            </a:r>
            <a:endParaRPr lang="en-GB" sz="2400" dirty="0"/>
          </a:p>
          <a:p>
            <a:r>
              <a:rPr lang="en-GB" sz="2400" dirty="0"/>
              <a:t>Ang Li</a:t>
            </a:r>
          </a:p>
          <a:p>
            <a:r>
              <a:rPr lang="en-GB" sz="2400" dirty="0" err="1"/>
              <a:t>Malvika</a:t>
            </a:r>
            <a:r>
              <a:rPr lang="en-GB" sz="2400" dirty="0"/>
              <a:t> Sharan</a:t>
            </a:r>
          </a:p>
          <a:p>
            <a:r>
              <a:rPr lang="en-GB" sz="2400" dirty="0"/>
              <a:t>Isla </a:t>
            </a:r>
            <a:r>
              <a:rPr lang="en-GB" sz="2400" dirty="0" err="1"/>
              <a:t>Staden</a:t>
            </a:r>
            <a:endParaRPr lang="en-GB" sz="2400" dirty="0"/>
          </a:p>
          <a:p>
            <a:r>
              <a:rPr lang="en-GB" sz="2400" dirty="0" err="1"/>
              <a:t>Yo</a:t>
            </a:r>
            <a:r>
              <a:rPr lang="en-GB" sz="2400" dirty="0"/>
              <a:t> Yehudi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08EA82E-4028-45CD-B971-881BA27A1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A9D5E1B-F7CC-4ABB-83E3-AFD06C69F772}"/>
              </a:ext>
            </a:extLst>
          </p:cNvPr>
          <p:cNvSpPr/>
          <p:nvPr/>
        </p:nvSpPr>
        <p:spPr>
          <a:xfrm>
            <a:off x="6084200" y="411163"/>
            <a:ext cx="2628000" cy="3910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3496E11-9DF7-4DC8-A294-7B336FC705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595" y="2672310"/>
            <a:ext cx="1491604" cy="1649399"/>
          </a:xfrm>
          <a:prstGeom prst="rect">
            <a:avLst/>
          </a:prstGeom>
        </p:spPr>
      </p:pic>
      <p:pic>
        <p:nvPicPr>
          <p:cNvPr id="13" name="Picture 12" descr="A close up of a sign&#10;&#10;Description automatically generated">
            <a:extLst>
              <a:ext uri="{FF2B5EF4-FFF2-40B4-BE49-F238E27FC236}">
                <a16:creationId xmlns:a16="http://schemas.microsoft.com/office/drawing/2014/main" id="{F3933013-EA95-4428-B5EB-2964946F94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 t="2470" r="3808" b="2470"/>
          <a:stretch/>
        </p:blipFill>
        <p:spPr>
          <a:xfrm>
            <a:off x="6318200" y="3078545"/>
            <a:ext cx="902394" cy="12407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01D852F-5A9B-4366-B94C-44BE929AABC6}"/>
              </a:ext>
            </a:extLst>
          </p:cNvPr>
          <p:cNvGrpSpPr/>
          <p:nvPr/>
        </p:nvGrpSpPr>
        <p:grpSpPr>
          <a:xfrm>
            <a:off x="6246200" y="409734"/>
            <a:ext cx="2304000" cy="2716630"/>
            <a:chOff x="6143769" y="409734"/>
            <a:chExt cx="2304000" cy="2716630"/>
          </a:xfrm>
        </p:grpSpPr>
        <p:pic>
          <p:nvPicPr>
            <p:cNvPr id="15363" name="Picture 3">
              <a:extLst>
                <a:ext uri="{FF2B5EF4-FFF2-40B4-BE49-F238E27FC236}">
                  <a16:creationId xmlns:a16="http://schemas.microsoft.com/office/drawing/2014/main" id="{99322314-0491-491B-93B0-E686CD128E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43769" y="409734"/>
              <a:ext cx="2304000" cy="11417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2" name="Picture 2">
              <a:extLst>
                <a:ext uri="{FF2B5EF4-FFF2-40B4-BE49-F238E27FC236}">
                  <a16:creationId xmlns:a16="http://schemas.microsoft.com/office/drawing/2014/main" id="{2F5BA51C-3794-4CAA-8543-0E2E8FB180C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925"/>
            <a:stretch/>
          </p:blipFill>
          <p:spPr bwMode="auto">
            <a:xfrm>
              <a:off x="6143769" y="1445462"/>
              <a:ext cx="2304000" cy="5292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A close up of a sign&#10;&#10;Description automatically generated">
              <a:extLst>
                <a:ext uri="{FF2B5EF4-FFF2-40B4-BE49-F238E27FC236}">
                  <a16:creationId xmlns:a16="http://schemas.microsoft.com/office/drawing/2014/main" id="{758CD69C-D40F-4141-AC73-857E5FF3C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3769" y="2497714"/>
              <a:ext cx="1447801" cy="62865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1F02DBE9-B2BA-459D-BD98-281E74BFB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143769" y="1939612"/>
              <a:ext cx="20193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97822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C16DC4-602F-4C18-8F6F-636DE96324BA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Figure 2: How we would like to do science (left) and how it actually works (right).">
            <a:extLst>
              <a:ext uri="{FF2B5EF4-FFF2-40B4-BE49-F238E27FC236}">
                <a16:creationId xmlns:a16="http://schemas.microsoft.com/office/drawing/2014/main" id="{4E8B5387-26D6-4C3F-AF2B-D693216279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"/>
          <a:stretch/>
        </p:blipFill>
        <p:spPr bwMode="auto">
          <a:xfrm>
            <a:off x="197747" y="-2"/>
            <a:ext cx="8748507" cy="452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BC9A97-B363-4E58-9322-1B8C9135DD26}"/>
              </a:ext>
            </a:extLst>
          </p:cNvPr>
          <p:cNvSpPr txBox="1"/>
          <p:nvPr/>
        </p:nvSpPr>
        <p:spPr>
          <a:xfrm>
            <a:off x="-2" y="4302177"/>
            <a:ext cx="67273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/>
              <a:t>https://www.ted.com/talks/</a:t>
            </a:r>
          </a:p>
          <a:p>
            <a:r>
              <a:rPr lang="en-GB" sz="1400" dirty="0"/>
              <a:t>uri_alon_why_truly_innovative_science_demands_a_leap_into_the_unknown</a:t>
            </a:r>
          </a:p>
          <a:p>
            <a:r>
              <a:rPr lang="en-GB" sz="1400" dirty="0"/>
              <a:t>Alon, 2009, 10.1016/j.molcel.2009.09.013</a:t>
            </a:r>
          </a:p>
        </p:txBody>
      </p:sp>
    </p:spTree>
    <p:extLst>
      <p:ext uri="{BB962C8B-B14F-4D97-AF65-F5344CB8AC3E}">
        <p14:creationId xmlns:p14="http://schemas.microsoft.com/office/powerpoint/2010/main" val="3643571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C16DC4-602F-4C18-8F6F-636DE96324BA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 descr="Memes, Success, and 🤖: Success&#10; Success&#10; what people think&#10; what it really&#10; looks like&#10; it looks like&#10;324 | 366">
            <a:extLst>
              <a:ext uri="{FF2B5EF4-FFF2-40B4-BE49-F238E27FC236}">
                <a16:creationId xmlns:a16="http://schemas.microsoft.com/office/drawing/2014/main" id="{8971FA73-04D6-43A2-9B40-0C166DBBE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" b="16939"/>
          <a:stretch/>
        </p:blipFill>
        <p:spPr bwMode="auto">
          <a:xfrm>
            <a:off x="1116502" y="0"/>
            <a:ext cx="6910997" cy="472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BC9A97-B363-4E58-9322-1B8C9135DD26}"/>
              </a:ext>
            </a:extLst>
          </p:cNvPr>
          <p:cNvSpPr txBox="1"/>
          <p:nvPr/>
        </p:nvSpPr>
        <p:spPr>
          <a:xfrm>
            <a:off x="-2" y="4302177"/>
            <a:ext cx="67273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967615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GrootGif</a:t>
            </a:r>
            <a:endParaRPr lang="en-GB" dirty="0"/>
          </a:p>
          <a:p>
            <a:r>
              <a:rPr lang="en-GB" dirty="0"/>
              <a:t>#</a:t>
            </a:r>
            <a:r>
              <a:rPr lang="en-GB" dirty="0" err="1"/>
              <a:t>CurateYourStory</a:t>
            </a:r>
            <a:r>
              <a:rPr lang="en-GB" dirty="0"/>
              <a:t> @</a:t>
            </a:r>
            <a:r>
              <a:rPr lang="en-GB" dirty="0" err="1"/>
              <a:t>kirstie_j</a:t>
            </a:r>
            <a:endParaRPr lang="en-GB" dirty="0"/>
          </a:p>
          <a:p>
            <a:r>
              <a:rPr lang="en-US" dirty="0"/>
              <a:t>https://doi.org/10.5281/zenodo.3532649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3E755F-4FD1-44C5-BC33-52FAC84702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39574" cy="5143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0F5D45-130C-4702-954A-E11496230D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118" b="6418"/>
          <a:stretch/>
        </p:blipFill>
        <p:spPr>
          <a:xfrm>
            <a:off x="5639574" y="411163"/>
            <a:ext cx="3504426" cy="380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81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C16DC4-602F-4C18-8F6F-636DE96324BA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pic>
        <p:nvPicPr>
          <p:cNvPr id="3074" name="Picture 2" descr="Marie Curie">
            <a:extLst>
              <a:ext uri="{FF2B5EF4-FFF2-40B4-BE49-F238E27FC236}">
                <a16:creationId xmlns:a16="http://schemas.microsoft.com/office/drawing/2014/main" id="{BF442994-FEB7-4545-82E5-D740953FD6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38"/>
          <a:stretch/>
        </p:blipFill>
        <p:spPr bwMode="auto">
          <a:xfrm>
            <a:off x="97971" y="100920"/>
            <a:ext cx="5400000" cy="222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BC9A97-B363-4E58-9322-1B8C9135DD26}"/>
              </a:ext>
            </a:extLst>
          </p:cNvPr>
          <p:cNvSpPr txBox="1"/>
          <p:nvPr/>
        </p:nvSpPr>
        <p:spPr>
          <a:xfrm>
            <a:off x="-2" y="4302177"/>
            <a:ext cx="67273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/>
              <a:t>https://xkcd.com/896</a:t>
            </a:r>
          </a:p>
        </p:txBody>
      </p:sp>
    </p:spTree>
    <p:extLst>
      <p:ext uri="{BB962C8B-B14F-4D97-AF65-F5344CB8AC3E}">
        <p14:creationId xmlns:p14="http://schemas.microsoft.com/office/powerpoint/2010/main" val="2891495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C16DC4-602F-4C18-8F6F-636DE96324BA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pic>
        <p:nvPicPr>
          <p:cNvPr id="3074" name="Picture 2" descr="Marie Curie">
            <a:extLst>
              <a:ext uri="{FF2B5EF4-FFF2-40B4-BE49-F238E27FC236}">
                <a16:creationId xmlns:a16="http://schemas.microsoft.com/office/drawing/2014/main" id="{BF442994-FEB7-4545-82E5-D740953FD6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38"/>
          <a:stretch/>
        </p:blipFill>
        <p:spPr bwMode="auto">
          <a:xfrm>
            <a:off x="97971" y="100920"/>
            <a:ext cx="5400000" cy="222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arie Curie">
            <a:extLst>
              <a:ext uri="{FF2B5EF4-FFF2-40B4-BE49-F238E27FC236}">
                <a16:creationId xmlns:a16="http://schemas.microsoft.com/office/drawing/2014/main" id="{ABCD4C0F-9182-4387-8528-E569D7E971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38"/>
          <a:stretch/>
        </p:blipFill>
        <p:spPr bwMode="auto">
          <a:xfrm>
            <a:off x="3546504" y="2283988"/>
            <a:ext cx="5400000" cy="222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6BC9A97-B363-4E58-9322-1B8C9135DD26}"/>
              </a:ext>
            </a:extLst>
          </p:cNvPr>
          <p:cNvSpPr txBox="1"/>
          <p:nvPr/>
        </p:nvSpPr>
        <p:spPr>
          <a:xfrm>
            <a:off x="-2" y="4302177"/>
            <a:ext cx="67273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r>
              <a:rPr lang="en-GB" sz="1400" dirty="0"/>
              <a:t>https://xkcd.com/896</a:t>
            </a:r>
          </a:p>
        </p:txBody>
      </p:sp>
    </p:spTree>
    <p:extLst>
      <p:ext uri="{BB962C8B-B14F-4D97-AF65-F5344CB8AC3E}">
        <p14:creationId xmlns:p14="http://schemas.microsoft.com/office/powerpoint/2010/main" val="2463882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FC16DC4-602F-4C18-8F6F-636DE96324BA}"/>
              </a:ext>
            </a:extLst>
          </p:cNvPr>
          <p:cNvSpPr/>
          <p:nvPr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50" name="Picture 2" descr="Memes, Success, and 🤖: Success&#10; Success&#10; what people think&#10; what it really&#10; looks like&#10; it looks like&#10;324 | 366">
            <a:extLst>
              <a:ext uri="{FF2B5EF4-FFF2-40B4-BE49-F238E27FC236}">
                <a16:creationId xmlns:a16="http://schemas.microsoft.com/office/drawing/2014/main" id="{8971FA73-04D6-43A2-9B40-0C166DBBEA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" b="16939"/>
          <a:stretch/>
        </p:blipFill>
        <p:spPr bwMode="auto">
          <a:xfrm>
            <a:off x="1116502" y="0"/>
            <a:ext cx="6910997" cy="472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6236B073-131B-4896-9E0F-5A2FE939EA0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1800" y="4279697"/>
            <a:ext cx="8712200" cy="86380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#</a:t>
            </a:r>
            <a:r>
              <a:rPr lang="en-GB" dirty="0" err="1">
                <a:solidFill>
                  <a:schemeClr val="tx1"/>
                </a:solidFill>
              </a:rPr>
              <a:t>CurateYourStory</a:t>
            </a:r>
            <a:r>
              <a:rPr lang="en-GB" dirty="0">
                <a:solidFill>
                  <a:schemeClr val="tx1"/>
                </a:solidFill>
              </a:rPr>
              <a:t> @</a:t>
            </a:r>
            <a:r>
              <a:rPr lang="en-GB" dirty="0" err="1">
                <a:solidFill>
                  <a:schemeClr val="tx1"/>
                </a:solidFill>
              </a:rPr>
              <a:t>kirstie_j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https://doi.org/10.5281/zenodo.3532649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BC9A97-B363-4E58-9322-1B8C9135DD26}"/>
              </a:ext>
            </a:extLst>
          </p:cNvPr>
          <p:cNvSpPr txBox="1"/>
          <p:nvPr/>
        </p:nvSpPr>
        <p:spPr>
          <a:xfrm>
            <a:off x="-2" y="4302177"/>
            <a:ext cx="6727373" cy="841323"/>
          </a:xfrm>
          <a:prstGeom prst="rect">
            <a:avLst/>
          </a:prstGeom>
          <a:noFill/>
        </p:spPr>
        <p:txBody>
          <a:bodyPr wrap="square" lIns="108000" tIns="0" rIns="0" bIns="72000" rtlCol="0" anchor="b">
            <a:noAutofit/>
          </a:bodyPr>
          <a:lstStyle/>
          <a:p>
            <a:endParaRPr lang="en-GB" sz="14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50E0D1-CCFB-4565-8592-59B4D37330C8}"/>
              </a:ext>
            </a:extLst>
          </p:cNvPr>
          <p:cNvSpPr txBox="1">
            <a:spLocks/>
          </p:cNvSpPr>
          <p:nvPr/>
        </p:nvSpPr>
        <p:spPr bwMode="auto">
          <a:xfrm>
            <a:off x="2625724" y="687411"/>
            <a:ext cx="3892551" cy="863802"/>
          </a:xfrm>
          <a:prstGeom prst="doubleWav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3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3600" dirty="0"/>
              <a:t>Curate your story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2325162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uring Presentation Palette">
      <a:dk1>
        <a:srgbClr val="1C1C1C"/>
      </a:dk1>
      <a:lt1>
        <a:sysClr val="window" lastClr="FFFFFF"/>
      </a:lt1>
      <a:dk2>
        <a:srgbClr val="404040"/>
      </a:dk2>
      <a:lt2>
        <a:srgbClr val="DEDEDE"/>
      </a:lt2>
      <a:accent1>
        <a:srgbClr val="00B0F0"/>
      </a:accent1>
      <a:accent2>
        <a:srgbClr val="0070C0"/>
      </a:accent2>
      <a:accent3>
        <a:srgbClr val="06CA7B"/>
      </a:accent3>
      <a:accent4>
        <a:srgbClr val="002060"/>
      </a:accent4>
      <a:accent5>
        <a:srgbClr val="7D02C2"/>
      </a:accent5>
      <a:accent6>
        <a:srgbClr val="FF007D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marL="0" marR="0" indent="0" algn="l" defTabSz="9144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tabLst/>
          <a:defRPr kumimoji="0" sz="1600" b="0" i="0" u="none" strike="noStrike" kern="1200" cap="none" spc="0" normalizeH="0" baseline="0" noProof="0" dirty="0" smtClean="0">
            <a:ln>
              <a:noFill/>
            </a:ln>
            <a:solidFill>
              <a:prstClr val="black"/>
            </a:solidFill>
            <a:effectLst/>
            <a:uLnTx/>
            <a:uFillTx/>
            <a:latin typeface="+mn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 Alan Turing Master PPT with intro slides_widescreen_v3" id="{5DFD5C9A-0A2C-4E03-B4D8-1CB4749D4479}" vid="{9C62355F-E4EE-46CD-BECD-0FFB3DDDDA0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AA62DCEA4FAE4394823B509BA2709F" ma:contentTypeVersion="" ma:contentTypeDescription="Create a new document." ma:contentTypeScope="" ma:versionID="f5f144880e0222ce0d875f5b6d538bcd">
  <xsd:schema xmlns:xsd="http://www.w3.org/2001/XMLSchema" xmlns:xs="http://www.w3.org/2001/XMLSchema" xmlns:p="http://schemas.microsoft.com/office/2006/metadata/properties" xmlns:ns2="ddc16f2e-ac79-420b-bf02-152a3fab2b22" xmlns:ns3="e5618448-e42b-40ea-80d2-fe7c2030a18b" targetNamespace="http://schemas.microsoft.com/office/2006/metadata/properties" ma:root="true" ma:fieldsID="d8f14032b450dcf0b5dfeee191d447cb" ns2:_="" ns3:_="">
    <xsd:import namespace="ddc16f2e-ac79-420b-bf02-152a3fab2b22"/>
    <xsd:import namespace="e5618448-e42b-40ea-80d2-fe7c2030a18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16f2e-ac79-420b-bf02-152a3fab2b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18448-e42b-40ea-80d2-fe7c2030a1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AAED0E6-9361-461C-840A-554672395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c16f2e-ac79-420b-bf02-152a3fab2b22"/>
    <ds:schemaRef ds:uri="e5618448-e42b-40ea-80d2-fe7c2030a1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6A361FC-9574-4D3A-922B-90EB7E3EAC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D3EDB7-0ABD-4BC6-9C2A-32E4FC10473A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e5618448-e42b-40ea-80d2-fe7c2030a18b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ddc16f2e-ac79-420b-bf02-152a3fab2b22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25873</TotalTime>
  <Words>1556</Words>
  <Application>Microsoft Office PowerPoint</Application>
  <PresentationFormat>On-screen Show (16:9)</PresentationFormat>
  <Paragraphs>200</Paragraphs>
  <Slides>38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Arial</vt:lpstr>
      <vt:lpstr>Calibri</vt:lpstr>
      <vt:lpstr>Zilla Slab</vt:lpstr>
      <vt:lpstr>Office Theme</vt:lpstr>
      <vt:lpstr>Open and transparent leadership in academia</vt:lpstr>
      <vt:lpstr>Open and transparent leadership in academia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Yellow Balloon Ltd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Alan Turing Institute</dc:title>
  <dc:creator>Sophie Mclvor</dc:creator>
  <cp:lastModifiedBy>Kirstie Whitaker</cp:lastModifiedBy>
  <cp:revision>357</cp:revision>
  <cp:lastPrinted>2017-11-14T13:34:51Z</cp:lastPrinted>
  <dcterms:created xsi:type="dcterms:W3CDTF">2017-03-06T16:45:41Z</dcterms:created>
  <dcterms:modified xsi:type="dcterms:W3CDTF">2019-11-08T09:30:50Z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0x01010059AA62DCEA4FAE4394823B509BA2709F</vt:lpwstr>
  </property>
  <property fmtid="{D5CDD505-2E9C-101B-9397-08002B2CF9AE}" pid="3" name="Document Keywords">
    <vt:lpwstr/>
  </property>
</Properties>
</file>