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64" r:id="rId2"/>
    <p:sldId id="346" r:id="rId3"/>
    <p:sldId id="345" r:id="rId4"/>
    <p:sldId id="271" r:id="rId5"/>
    <p:sldId id="287" r:id="rId6"/>
    <p:sldId id="275" r:id="rId7"/>
    <p:sldId id="285" r:id="rId8"/>
    <p:sldId id="333" r:id="rId9"/>
    <p:sldId id="332" r:id="rId10"/>
    <p:sldId id="325" r:id="rId11"/>
    <p:sldId id="347" r:id="rId12"/>
    <p:sldId id="300" r:id="rId13"/>
    <p:sldId id="270" r:id="rId14"/>
    <p:sldId id="273" r:id="rId15"/>
    <p:sldId id="352" r:id="rId16"/>
    <p:sldId id="305" r:id="rId17"/>
    <p:sldId id="276" r:id="rId18"/>
    <p:sldId id="335" r:id="rId19"/>
    <p:sldId id="349" r:id="rId20"/>
    <p:sldId id="350" r:id="rId21"/>
    <p:sldId id="351" r:id="rId22"/>
    <p:sldId id="353" r:id="rId23"/>
    <p:sldId id="348" r:id="rId24"/>
    <p:sldId id="291" r:id="rId25"/>
    <p:sldId id="299" r:id="rId26"/>
    <p:sldId id="329" r:id="rId27"/>
    <p:sldId id="339" r:id="rId28"/>
    <p:sldId id="274" r:id="rId29"/>
    <p:sldId id="340" r:id="rId30"/>
    <p:sldId id="342" r:id="rId31"/>
    <p:sldId id="343" r:id="rId32"/>
    <p:sldId id="330" r:id="rId33"/>
    <p:sldId id="324" r:id="rId34"/>
    <p:sldId id="312" r:id="rId35"/>
    <p:sldId id="317" r:id="rId36"/>
    <p:sldId id="282" r:id="rId37"/>
    <p:sldId id="311" r:id="rId38"/>
    <p:sldId id="279" r:id="rId39"/>
    <p:sldId id="318" r:id="rId40"/>
    <p:sldId id="294" r:id="rId41"/>
    <p:sldId id="315" r:id="rId42"/>
    <p:sldId id="316" r:id="rId43"/>
    <p:sldId id="310" r:id="rId44"/>
    <p:sldId id="338" r:id="rId45"/>
    <p:sldId id="337" r:id="rId46"/>
    <p:sldId id="261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4" Type="http://schemas.openxmlformats.org/officeDocument/2006/relationships/image" Target="../media/image6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4" Type="http://schemas.openxmlformats.org/officeDocument/2006/relationships/image" Target="../media/image6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BAAAB8-6E37-4CE1-80B8-B6EDED5C4E7D}" type="doc">
      <dgm:prSet loTypeId="urn:microsoft.com/office/officeart/2011/layout/RadialPictureList" loCatId="officeonline" qsTypeId="urn:microsoft.com/office/officeart/2005/8/quickstyle/3d6" qsCatId="3D" csTypeId="urn:microsoft.com/office/officeart/2005/8/colors/accent3_5" csCatId="accent3" phldr="1"/>
      <dgm:spPr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</dgm:spPr>
      <dgm:t>
        <a:bodyPr/>
        <a:lstStyle/>
        <a:p>
          <a:endParaRPr lang="en-GB"/>
        </a:p>
      </dgm:t>
    </dgm:pt>
    <dgm:pt modelId="{99CFC4F6-E1D4-4E0A-BB3A-03A7BFAE6333}">
      <dgm:prSet phldrT="[Text]"/>
      <dgm:spPr/>
      <dgm:t>
        <a:bodyPr/>
        <a:lstStyle/>
        <a:p>
          <a:r>
            <a:rPr lang="en-GB" dirty="0">
              <a:solidFill>
                <a:srgbClr val="FFFFFF"/>
              </a:solidFill>
            </a:rPr>
            <a:t>Libraries</a:t>
          </a:r>
        </a:p>
      </dgm:t>
    </dgm:pt>
    <dgm:pt modelId="{CC8CFB95-0EA2-4508-834C-C7276537EADA}" type="sibTrans" cxnId="{7C13D79E-7973-468A-BFF0-EA623B5B8860}">
      <dgm:prSet/>
      <dgm:spPr/>
      <dgm:t>
        <a:bodyPr/>
        <a:lstStyle/>
        <a:p>
          <a:endParaRPr lang="en-GB"/>
        </a:p>
      </dgm:t>
    </dgm:pt>
    <dgm:pt modelId="{B7576289-1E46-48F7-B58F-F1A1D4840F1E}" type="parTrans" cxnId="{7C13D79E-7973-468A-BFF0-EA623B5B8860}">
      <dgm:prSet/>
      <dgm:spPr/>
      <dgm:t>
        <a:bodyPr/>
        <a:lstStyle/>
        <a:p>
          <a:endParaRPr lang="en-GB"/>
        </a:p>
      </dgm:t>
    </dgm:pt>
    <dgm:pt modelId="{8FB8F35A-2ECC-495C-B137-32B2B494F0F2}">
      <dgm:prSet phldrT="[Text]"/>
      <dgm:spPr/>
      <dgm:t>
        <a:bodyPr/>
        <a:lstStyle/>
        <a:p>
          <a:r>
            <a:rPr lang="en-GB" dirty="0"/>
            <a:t>Research environment</a:t>
          </a:r>
        </a:p>
      </dgm:t>
    </dgm:pt>
    <dgm:pt modelId="{B61823CA-96C2-4C11-9069-9C31265F8EF2}" type="parTrans" cxnId="{048EDBF9-5A00-485E-9555-FEE23F11F5BE}">
      <dgm:prSet/>
      <dgm:spPr/>
      <dgm:t>
        <a:bodyPr/>
        <a:lstStyle/>
        <a:p>
          <a:endParaRPr lang="en-GB"/>
        </a:p>
      </dgm:t>
    </dgm:pt>
    <dgm:pt modelId="{3BFCE3F7-AE2B-4DAB-94CE-32F6CDD4DF59}" type="sibTrans" cxnId="{048EDBF9-5A00-485E-9555-FEE23F11F5BE}">
      <dgm:prSet/>
      <dgm:spPr/>
      <dgm:t>
        <a:bodyPr/>
        <a:lstStyle/>
        <a:p>
          <a:endParaRPr lang="en-GB"/>
        </a:p>
      </dgm:t>
    </dgm:pt>
    <dgm:pt modelId="{F7AB9BC4-3A10-4A58-ABD6-2E3815C0804E}">
      <dgm:prSet phldrT="[Text]"/>
      <dgm:spPr/>
      <dgm:t>
        <a:bodyPr/>
        <a:lstStyle/>
        <a:p>
          <a:r>
            <a:rPr lang="en-GB" dirty="0"/>
            <a:t>Access &amp; Discovery</a:t>
          </a:r>
        </a:p>
      </dgm:t>
    </dgm:pt>
    <dgm:pt modelId="{277D69E5-0FD4-465B-8E24-D0FDFEB31E72}" type="parTrans" cxnId="{3C1B5237-66F0-474D-86B2-12DF7A95760E}">
      <dgm:prSet/>
      <dgm:spPr/>
      <dgm:t>
        <a:bodyPr/>
        <a:lstStyle/>
        <a:p>
          <a:endParaRPr lang="en-GB"/>
        </a:p>
      </dgm:t>
    </dgm:pt>
    <dgm:pt modelId="{A7C277E7-81E0-407D-B833-52A9FE70E899}" type="sibTrans" cxnId="{3C1B5237-66F0-474D-86B2-12DF7A95760E}">
      <dgm:prSet/>
      <dgm:spPr/>
      <dgm:t>
        <a:bodyPr/>
        <a:lstStyle/>
        <a:p>
          <a:endParaRPr lang="en-GB"/>
        </a:p>
      </dgm:t>
    </dgm:pt>
    <dgm:pt modelId="{0FF4E447-E51C-4E51-9CE9-BA85BFCEF4D9}">
      <dgm:prSet phldrT="[Text]"/>
      <dgm:spPr/>
      <dgm:t>
        <a:bodyPr/>
        <a:lstStyle/>
        <a:p>
          <a:r>
            <a:rPr lang="en-GB" dirty="0"/>
            <a:t>Serials crisis</a:t>
          </a:r>
        </a:p>
      </dgm:t>
    </dgm:pt>
    <dgm:pt modelId="{7A255B42-7489-49C7-9B63-5E5AC2C3767E}" type="parTrans" cxnId="{9883EC43-C87D-4F71-A555-CD95398573F8}">
      <dgm:prSet/>
      <dgm:spPr/>
      <dgm:t>
        <a:bodyPr/>
        <a:lstStyle/>
        <a:p>
          <a:endParaRPr lang="en-GB"/>
        </a:p>
      </dgm:t>
    </dgm:pt>
    <dgm:pt modelId="{6F27D850-8A6D-44DE-A268-33DC1F177137}" type="sibTrans" cxnId="{9883EC43-C87D-4F71-A555-CD95398573F8}">
      <dgm:prSet/>
      <dgm:spPr/>
      <dgm:t>
        <a:bodyPr/>
        <a:lstStyle/>
        <a:p>
          <a:endParaRPr lang="en-GB"/>
        </a:p>
      </dgm:t>
    </dgm:pt>
    <dgm:pt modelId="{FB64C687-4D46-45BD-BDAC-7DE020D7B18A}">
      <dgm:prSet phldrT="[Text]"/>
      <dgm:spPr/>
      <dgm:t>
        <a:bodyPr/>
        <a:lstStyle/>
        <a:p>
          <a:r>
            <a:rPr lang="en-GB" dirty="0"/>
            <a:t>Open Science</a:t>
          </a:r>
        </a:p>
      </dgm:t>
    </dgm:pt>
    <dgm:pt modelId="{882CF5A6-31C2-4E34-A4F3-3D4D4FD9DABD}" type="parTrans" cxnId="{E835F4F9-D4A2-4D02-8431-8CC57369D56A}">
      <dgm:prSet/>
      <dgm:spPr/>
      <dgm:t>
        <a:bodyPr/>
        <a:lstStyle/>
        <a:p>
          <a:endParaRPr lang="en-GB"/>
        </a:p>
      </dgm:t>
    </dgm:pt>
    <dgm:pt modelId="{71859C80-8B52-48AC-AF8B-ABEDC6A501B2}" type="sibTrans" cxnId="{E835F4F9-D4A2-4D02-8431-8CC57369D56A}">
      <dgm:prSet/>
      <dgm:spPr/>
      <dgm:t>
        <a:bodyPr/>
        <a:lstStyle/>
        <a:p>
          <a:endParaRPr lang="en-GB"/>
        </a:p>
      </dgm:t>
    </dgm:pt>
    <dgm:pt modelId="{B3B545F7-CBB6-4337-8B3C-8A7BD88EF2FC}" type="pres">
      <dgm:prSet presAssocID="{8ABAAAB8-6E37-4CE1-80B8-B6EDED5C4E7D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5F05F6DE-BF85-4A07-9E04-4A2759BB7669}" type="pres">
      <dgm:prSet presAssocID="{99CFC4F6-E1D4-4E0A-BB3A-03A7BFAE6333}" presName="Parent" presStyleLbl="node1" presStyleIdx="0" presStyleCnt="2">
        <dgm:presLayoutVars>
          <dgm:chMax val="4"/>
          <dgm:chPref val="3"/>
        </dgm:presLayoutVars>
      </dgm:prSet>
      <dgm:spPr/>
      <dgm:t>
        <a:bodyPr/>
        <a:lstStyle/>
        <a:p>
          <a:endParaRPr lang="en-US"/>
        </a:p>
      </dgm:t>
    </dgm:pt>
    <dgm:pt modelId="{116A0CFB-E910-4C99-90E3-049BFCFD5A6A}" type="pres">
      <dgm:prSet presAssocID="{8FB8F35A-2ECC-495C-B137-32B2B494F0F2}" presName="Accent" presStyleLbl="node1" presStyleIdx="1" presStyleCnt="2"/>
      <dgm:spPr/>
    </dgm:pt>
    <dgm:pt modelId="{DB408262-1682-4399-8064-48B293FE863C}" type="pres">
      <dgm:prSet presAssocID="{8FB8F35A-2ECC-495C-B137-32B2B494F0F2}" presName="Image1" presStyleLbl="fgImgPlace1" presStyleIdx="0" presStyleCnt="4"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A89792E-5D09-48F7-91C2-10CEECC496D3}" type="pres">
      <dgm:prSet presAssocID="{8FB8F35A-2ECC-495C-B137-32B2B494F0F2}" presName="Child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B88DF9-7AAD-4CBB-BF88-92E911811CF4}" type="pres">
      <dgm:prSet presAssocID="{F7AB9BC4-3A10-4A58-ABD6-2E3815C0804E}" presName="Image2" presStyleCnt="0"/>
      <dgm:spPr/>
    </dgm:pt>
    <dgm:pt modelId="{57A9265A-2569-4E1E-A6E2-84C3B28EC803}" type="pres">
      <dgm:prSet presAssocID="{F7AB9BC4-3A10-4A58-ABD6-2E3815C0804E}" presName="Image" presStyleLbl="fgImgPlace1" presStyleIdx="1" presStyleCnt="4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012AE3E-ABF6-4EBC-9AF6-E54F853349F2}" type="pres">
      <dgm:prSet presAssocID="{F7AB9BC4-3A10-4A58-ABD6-2E3815C0804E}" presName="Child2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5BB6D7-866C-4618-A491-4AF0E9A31652}" type="pres">
      <dgm:prSet presAssocID="{0FF4E447-E51C-4E51-9CE9-BA85BFCEF4D9}" presName="Image3" presStyleCnt="0"/>
      <dgm:spPr/>
    </dgm:pt>
    <dgm:pt modelId="{77EC2D3C-2D00-474A-A1AB-6D2DFFC8E33C}" type="pres">
      <dgm:prSet presAssocID="{0FF4E447-E51C-4E51-9CE9-BA85BFCEF4D9}" presName="Image" presStyleLbl="fgImgPlace1" presStyleIdx="2" presStyleCnt="4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7839711-25C6-4A17-A4DD-5ADE04F93702}" type="pres">
      <dgm:prSet presAssocID="{0FF4E447-E51C-4E51-9CE9-BA85BFCEF4D9}" presName="Child3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2583F-211A-4519-B125-A9A434F6DA9E}" type="pres">
      <dgm:prSet presAssocID="{FB64C687-4D46-45BD-BDAC-7DE020D7B18A}" presName="Image4" presStyleCnt="0"/>
      <dgm:spPr/>
    </dgm:pt>
    <dgm:pt modelId="{C854AE69-37D0-4F99-8D35-6D9B265B6C47}" type="pres">
      <dgm:prSet presAssocID="{FB64C687-4D46-45BD-BDAC-7DE020D7B18A}" presName="Image" presStyleLbl="fgImgPlace1" presStyleIdx="3" presStyleCnt="4"/>
      <dgm:spPr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8000" b="-28000"/>
          </a:stretch>
        </a:blipFill>
      </dgm:spPr>
      <dgm:t>
        <a:bodyPr/>
        <a:lstStyle/>
        <a:p>
          <a:endParaRPr lang="en-US"/>
        </a:p>
      </dgm:t>
    </dgm:pt>
    <dgm:pt modelId="{70B6A668-1F35-495A-B257-308B67BEC202}" type="pres">
      <dgm:prSet presAssocID="{FB64C687-4D46-45BD-BDAC-7DE020D7B18A}" presName="Child4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8EDBF9-5A00-485E-9555-FEE23F11F5BE}" srcId="{99CFC4F6-E1D4-4E0A-BB3A-03A7BFAE6333}" destId="{8FB8F35A-2ECC-495C-B137-32B2B494F0F2}" srcOrd="0" destOrd="0" parTransId="{B61823CA-96C2-4C11-9069-9C31265F8EF2}" sibTransId="{3BFCE3F7-AE2B-4DAB-94CE-32F6CDD4DF59}"/>
    <dgm:cxn modelId="{E835F4F9-D4A2-4D02-8431-8CC57369D56A}" srcId="{99CFC4F6-E1D4-4E0A-BB3A-03A7BFAE6333}" destId="{FB64C687-4D46-45BD-BDAC-7DE020D7B18A}" srcOrd="3" destOrd="0" parTransId="{882CF5A6-31C2-4E34-A4F3-3D4D4FD9DABD}" sibTransId="{71859C80-8B52-48AC-AF8B-ABEDC6A501B2}"/>
    <dgm:cxn modelId="{40891438-FB06-4D20-926C-AC341A8DFF76}" type="presOf" srcId="{8ABAAAB8-6E37-4CE1-80B8-B6EDED5C4E7D}" destId="{B3B545F7-CBB6-4337-8B3C-8A7BD88EF2FC}" srcOrd="0" destOrd="0" presId="urn:microsoft.com/office/officeart/2011/layout/RadialPictureList"/>
    <dgm:cxn modelId="{B5202648-881C-4504-8733-B0675843CD82}" type="presOf" srcId="{F7AB9BC4-3A10-4A58-ABD6-2E3815C0804E}" destId="{B012AE3E-ABF6-4EBC-9AF6-E54F853349F2}" srcOrd="0" destOrd="0" presId="urn:microsoft.com/office/officeart/2011/layout/RadialPictureList"/>
    <dgm:cxn modelId="{07C309A6-8E43-48AC-BAA7-008C13EF1170}" type="presOf" srcId="{99CFC4F6-E1D4-4E0A-BB3A-03A7BFAE6333}" destId="{5F05F6DE-BF85-4A07-9E04-4A2759BB7669}" srcOrd="0" destOrd="0" presId="urn:microsoft.com/office/officeart/2011/layout/RadialPictureList"/>
    <dgm:cxn modelId="{87AEBF06-FF40-4FE4-ACE5-138848293F52}" type="presOf" srcId="{8FB8F35A-2ECC-495C-B137-32B2B494F0F2}" destId="{EA89792E-5D09-48F7-91C2-10CEECC496D3}" srcOrd="0" destOrd="0" presId="urn:microsoft.com/office/officeart/2011/layout/RadialPictureList"/>
    <dgm:cxn modelId="{7C13D79E-7973-468A-BFF0-EA623B5B8860}" srcId="{8ABAAAB8-6E37-4CE1-80B8-B6EDED5C4E7D}" destId="{99CFC4F6-E1D4-4E0A-BB3A-03A7BFAE6333}" srcOrd="0" destOrd="0" parTransId="{B7576289-1E46-48F7-B58F-F1A1D4840F1E}" sibTransId="{CC8CFB95-0EA2-4508-834C-C7276537EADA}"/>
    <dgm:cxn modelId="{DB6E05B6-62AB-4F84-99E0-CD9F4171767C}" type="presOf" srcId="{0FF4E447-E51C-4E51-9CE9-BA85BFCEF4D9}" destId="{37839711-25C6-4A17-A4DD-5ADE04F93702}" srcOrd="0" destOrd="0" presId="urn:microsoft.com/office/officeart/2011/layout/RadialPictureList"/>
    <dgm:cxn modelId="{9883EC43-C87D-4F71-A555-CD95398573F8}" srcId="{99CFC4F6-E1D4-4E0A-BB3A-03A7BFAE6333}" destId="{0FF4E447-E51C-4E51-9CE9-BA85BFCEF4D9}" srcOrd="2" destOrd="0" parTransId="{7A255B42-7489-49C7-9B63-5E5AC2C3767E}" sibTransId="{6F27D850-8A6D-44DE-A268-33DC1F177137}"/>
    <dgm:cxn modelId="{6E2FB964-43D9-436A-AB54-B7AABC79C124}" type="presOf" srcId="{FB64C687-4D46-45BD-BDAC-7DE020D7B18A}" destId="{70B6A668-1F35-495A-B257-308B67BEC202}" srcOrd="0" destOrd="0" presId="urn:microsoft.com/office/officeart/2011/layout/RadialPictureList"/>
    <dgm:cxn modelId="{3C1B5237-66F0-474D-86B2-12DF7A95760E}" srcId="{99CFC4F6-E1D4-4E0A-BB3A-03A7BFAE6333}" destId="{F7AB9BC4-3A10-4A58-ABD6-2E3815C0804E}" srcOrd="1" destOrd="0" parTransId="{277D69E5-0FD4-465B-8E24-D0FDFEB31E72}" sibTransId="{A7C277E7-81E0-407D-B833-52A9FE70E899}"/>
    <dgm:cxn modelId="{A1EF7139-42DD-4A5E-8779-055A440B1566}" type="presParOf" srcId="{B3B545F7-CBB6-4337-8B3C-8A7BD88EF2FC}" destId="{5F05F6DE-BF85-4A07-9E04-4A2759BB7669}" srcOrd="0" destOrd="0" presId="urn:microsoft.com/office/officeart/2011/layout/RadialPictureList"/>
    <dgm:cxn modelId="{7CEEB039-4841-4015-B484-EA39517BF877}" type="presParOf" srcId="{B3B545F7-CBB6-4337-8B3C-8A7BD88EF2FC}" destId="{116A0CFB-E910-4C99-90E3-049BFCFD5A6A}" srcOrd="1" destOrd="0" presId="urn:microsoft.com/office/officeart/2011/layout/RadialPictureList"/>
    <dgm:cxn modelId="{3C01D6D6-E63E-4F8C-B00F-1F8662018085}" type="presParOf" srcId="{B3B545F7-CBB6-4337-8B3C-8A7BD88EF2FC}" destId="{DB408262-1682-4399-8064-48B293FE863C}" srcOrd="2" destOrd="0" presId="urn:microsoft.com/office/officeart/2011/layout/RadialPictureList"/>
    <dgm:cxn modelId="{FD9EE30D-9157-47C6-A2A8-F827B2F1A826}" type="presParOf" srcId="{B3B545F7-CBB6-4337-8B3C-8A7BD88EF2FC}" destId="{EA89792E-5D09-48F7-91C2-10CEECC496D3}" srcOrd="3" destOrd="0" presId="urn:microsoft.com/office/officeart/2011/layout/RadialPictureList"/>
    <dgm:cxn modelId="{D7FFB831-C35A-4443-853E-A2AE06F62325}" type="presParOf" srcId="{B3B545F7-CBB6-4337-8B3C-8A7BD88EF2FC}" destId="{40B88DF9-7AAD-4CBB-BF88-92E911811CF4}" srcOrd="4" destOrd="0" presId="urn:microsoft.com/office/officeart/2011/layout/RadialPictureList"/>
    <dgm:cxn modelId="{2EF90FE6-3792-4D90-BEA0-D78CBEBD754B}" type="presParOf" srcId="{40B88DF9-7AAD-4CBB-BF88-92E911811CF4}" destId="{57A9265A-2569-4E1E-A6E2-84C3B28EC803}" srcOrd="0" destOrd="0" presId="urn:microsoft.com/office/officeart/2011/layout/RadialPictureList"/>
    <dgm:cxn modelId="{AC8C9AA7-42C2-4BD9-BFDA-BAC7E93ABDAB}" type="presParOf" srcId="{B3B545F7-CBB6-4337-8B3C-8A7BD88EF2FC}" destId="{B012AE3E-ABF6-4EBC-9AF6-E54F853349F2}" srcOrd="5" destOrd="0" presId="urn:microsoft.com/office/officeart/2011/layout/RadialPictureList"/>
    <dgm:cxn modelId="{812A80FB-FDF7-4827-97AE-B4AA9F09624F}" type="presParOf" srcId="{B3B545F7-CBB6-4337-8B3C-8A7BD88EF2FC}" destId="{775BB6D7-866C-4618-A491-4AF0E9A31652}" srcOrd="6" destOrd="0" presId="urn:microsoft.com/office/officeart/2011/layout/RadialPictureList"/>
    <dgm:cxn modelId="{B1F8D945-8A1C-4F59-B7B1-7655DA838212}" type="presParOf" srcId="{775BB6D7-866C-4618-A491-4AF0E9A31652}" destId="{77EC2D3C-2D00-474A-A1AB-6D2DFFC8E33C}" srcOrd="0" destOrd="0" presId="urn:microsoft.com/office/officeart/2011/layout/RadialPictureList"/>
    <dgm:cxn modelId="{560244D3-CA02-4DB8-A97F-7B6EF55534FF}" type="presParOf" srcId="{B3B545F7-CBB6-4337-8B3C-8A7BD88EF2FC}" destId="{37839711-25C6-4A17-A4DD-5ADE04F93702}" srcOrd="7" destOrd="0" presId="urn:microsoft.com/office/officeart/2011/layout/RadialPictureList"/>
    <dgm:cxn modelId="{88979670-F570-4C74-8C8D-B6C1E4D8A0AA}" type="presParOf" srcId="{B3B545F7-CBB6-4337-8B3C-8A7BD88EF2FC}" destId="{E002583F-211A-4519-B125-A9A434F6DA9E}" srcOrd="8" destOrd="0" presId="urn:microsoft.com/office/officeart/2011/layout/RadialPictureList"/>
    <dgm:cxn modelId="{388FC3E9-E4CE-41AC-9782-6319E6553DAF}" type="presParOf" srcId="{E002583F-211A-4519-B125-A9A434F6DA9E}" destId="{C854AE69-37D0-4F99-8D35-6D9B265B6C47}" srcOrd="0" destOrd="0" presId="urn:microsoft.com/office/officeart/2011/layout/RadialPictureList"/>
    <dgm:cxn modelId="{4E7CDFA1-6205-49EA-944F-901C5380E6F5}" type="presParOf" srcId="{B3B545F7-CBB6-4337-8B3C-8A7BD88EF2FC}" destId="{70B6A668-1F35-495A-B257-308B67BEC202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2E72B4-5D18-43F7-B84C-7E427DEA9D64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2B2BB761-D707-47E4-ADAD-B48F7A34AC7F}">
      <dgm:prSet phldrT="[Text]"/>
      <dgm:spPr/>
      <dgm:t>
        <a:bodyPr lIns="0" rIns="0"/>
        <a:lstStyle/>
        <a:p>
          <a:r>
            <a:rPr lang="en-US" b="1" dirty="0" err="1">
              <a:solidFill>
                <a:schemeClr val="bg2"/>
              </a:solidFill>
            </a:rPr>
            <a:t>Digitisation</a:t>
          </a:r>
          <a:endParaRPr lang="en-US" dirty="0">
            <a:solidFill>
              <a:schemeClr val="bg2"/>
            </a:solidFill>
          </a:endParaRPr>
        </a:p>
      </dgm:t>
    </dgm:pt>
    <dgm:pt modelId="{186A8AA3-6DDE-4574-88D7-50D2401F8F45}" type="parTrans" cxnId="{8F196516-D71A-4098-98EC-1C379E5A0F79}">
      <dgm:prSet/>
      <dgm:spPr/>
      <dgm:t>
        <a:bodyPr/>
        <a:lstStyle/>
        <a:p>
          <a:endParaRPr lang="en-US"/>
        </a:p>
      </dgm:t>
    </dgm:pt>
    <dgm:pt modelId="{536C33DC-765D-4C20-B5E2-EE3302936A48}" type="sibTrans" cxnId="{8F196516-D71A-4098-98EC-1C379E5A0F79}">
      <dgm:prSet/>
      <dgm:spPr/>
      <dgm:t>
        <a:bodyPr/>
        <a:lstStyle/>
        <a:p>
          <a:endParaRPr lang="en-US"/>
        </a:p>
      </dgm:t>
    </dgm:pt>
    <dgm:pt modelId="{5E41C37C-66FD-4F44-8C27-628F6E032481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On demand</a:t>
          </a:r>
        </a:p>
      </dgm:t>
    </dgm:pt>
    <dgm:pt modelId="{C12820FF-60F7-4E1E-B4E3-F0569F202581}" type="parTrans" cxnId="{CC716174-4F1A-4BCD-B9B7-D9D1C5E525D2}">
      <dgm:prSet/>
      <dgm:spPr/>
      <dgm:t>
        <a:bodyPr/>
        <a:lstStyle/>
        <a:p>
          <a:endParaRPr lang="en-US"/>
        </a:p>
      </dgm:t>
    </dgm:pt>
    <dgm:pt modelId="{5B9817B7-C035-4A7C-9418-00D07195D31D}" type="sibTrans" cxnId="{CC716174-4F1A-4BCD-B9B7-D9D1C5E525D2}">
      <dgm:prSet/>
      <dgm:spPr/>
      <dgm:t>
        <a:bodyPr/>
        <a:lstStyle/>
        <a:p>
          <a:endParaRPr lang="en-US"/>
        </a:p>
      </dgm:t>
    </dgm:pt>
    <dgm:pt modelId="{28B60501-0893-43E6-BDE7-5779A995E8A8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For institution</a:t>
          </a:r>
          <a:r>
            <a:rPr lang="en-US" dirty="0"/>
            <a:t>s</a:t>
          </a:r>
        </a:p>
      </dgm:t>
    </dgm:pt>
    <dgm:pt modelId="{A8A7E055-BD73-45FD-B097-EA2E12E4EB31}" type="parTrans" cxnId="{C88483B6-D5C9-4F1E-ADD6-ECA45CF938E5}">
      <dgm:prSet/>
      <dgm:spPr/>
      <dgm:t>
        <a:bodyPr/>
        <a:lstStyle/>
        <a:p>
          <a:endParaRPr lang="en-US"/>
        </a:p>
      </dgm:t>
    </dgm:pt>
    <dgm:pt modelId="{466F83BD-F8A6-4502-AAED-3F4C6685E4C3}" type="sibTrans" cxnId="{C88483B6-D5C9-4F1E-ADD6-ECA45CF938E5}">
      <dgm:prSet/>
      <dgm:spPr/>
      <dgm:t>
        <a:bodyPr/>
        <a:lstStyle/>
        <a:p>
          <a:endParaRPr lang="en-US"/>
        </a:p>
      </dgm:t>
    </dgm:pt>
    <dgm:pt modelId="{DA6CA1EE-C105-47D6-A1A9-20E3E50830FF}">
      <dgm:prSet phldrT="[Text]"/>
      <dgm:spPr/>
      <dgm:t>
        <a:bodyPr lIns="0" rIns="0"/>
        <a:lstStyle/>
        <a:p>
          <a:r>
            <a:rPr lang="en-US" b="1" dirty="0">
              <a:solidFill>
                <a:schemeClr val="bg2"/>
              </a:solidFill>
            </a:rPr>
            <a:t>Metadata</a:t>
          </a:r>
        </a:p>
      </dgm:t>
    </dgm:pt>
    <dgm:pt modelId="{EA7C1EC8-23A2-4EFE-A76E-B4E3BDBF7FA6}" type="parTrans" cxnId="{53F6DCF3-AE7E-411F-8F27-C47601B5C8A5}">
      <dgm:prSet/>
      <dgm:spPr/>
      <dgm:t>
        <a:bodyPr/>
        <a:lstStyle/>
        <a:p>
          <a:endParaRPr lang="en-US"/>
        </a:p>
      </dgm:t>
    </dgm:pt>
    <dgm:pt modelId="{74BCEDCF-E0A1-4BF3-9236-C9F0103D02D1}" type="sibTrans" cxnId="{53F6DCF3-AE7E-411F-8F27-C47601B5C8A5}">
      <dgm:prSet/>
      <dgm:spPr/>
      <dgm:t>
        <a:bodyPr/>
        <a:lstStyle/>
        <a:p>
          <a:endParaRPr lang="en-US"/>
        </a:p>
      </dgm:t>
    </dgm:pt>
    <dgm:pt modelId="{40637A0A-C1D8-46C8-B00B-69C2DD38FB7D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Enhance content</a:t>
          </a:r>
        </a:p>
      </dgm:t>
    </dgm:pt>
    <dgm:pt modelId="{1311E748-7AEF-4554-A9CF-90978B82DD91}" type="parTrans" cxnId="{8D6AE4FA-6434-4899-BEAC-499D379A819A}">
      <dgm:prSet/>
      <dgm:spPr/>
      <dgm:t>
        <a:bodyPr/>
        <a:lstStyle/>
        <a:p>
          <a:endParaRPr lang="en-US"/>
        </a:p>
      </dgm:t>
    </dgm:pt>
    <dgm:pt modelId="{52DFA63A-024E-4263-AFA9-427D8817FC75}" type="sibTrans" cxnId="{8D6AE4FA-6434-4899-BEAC-499D379A819A}">
      <dgm:prSet/>
      <dgm:spPr/>
      <dgm:t>
        <a:bodyPr/>
        <a:lstStyle/>
        <a:p>
          <a:endParaRPr lang="en-US"/>
        </a:p>
      </dgm:t>
    </dgm:pt>
    <dgm:pt modelId="{95B6344F-979B-42F8-A929-76BDAADAB06A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Provide identifiers</a:t>
          </a:r>
        </a:p>
      </dgm:t>
    </dgm:pt>
    <dgm:pt modelId="{EE751EEE-9EAF-4DCE-8319-DA9D2E7BD58D}" type="parTrans" cxnId="{152D787A-222F-488D-849D-BCB3C470755B}">
      <dgm:prSet/>
      <dgm:spPr/>
      <dgm:t>
        <a:bodyPr/>
        <a:lstStyle/>
        <a:p>
          <a:endParaRPr lang="en-US"/>
        </a:p>
      </dgm:t>
    </dgm:pt>
    <dgm:pt modelId="{5ED6E96C-0CDA-483D-97E2-D6A911A3D228}" type="sibTrans" cxnId="{152D787A-222F-488D-849D-BCB3C470755B}">
      <dgm:prSet/>
      <dgm:spPr/>
      <dgm:t>
        <a:bodyPr/>
        <a:lstStyle/>
        <a:p>
          <a:endParaRPr lang="en-US"/>
        </a:p>
      </dgm:t>
    </dgm:pt>
    <dgm:pt modelId="{364B592A-7592-4B9E-88B6-B82E9F38611A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Build semantic links</a:t>
          </a:r>
        </a:p>
      </dgm:t>
    </dgm:pt>
    <dgm:pt modelId="{7170EC14-1F9A-4226-8F6E-CF138B05A773}" type="parTrans" cxnId="{58568DF6-9C39-4B15-A042-08EF39CB2E95}">
      <dgm:prSet/>
      <dgm:spPr/>
      <dgm:t>
        <a:bodyPr/>
        <a:lstStyle/>
        <a:p>
          <a:endParaRPr lang="en-US"/>
        </a:p>
      </dgm:t>
    </dgm:pt>
    <dgm:pt modelId="{2E4881EA-44BE-470D-B14C-1D2397D537A6}" type="sibTrans" cxnId="{58568DF6-9C39-4B15-A042-08EF39CB2E95}">
      <dgm:prSet/>
      <dgm:spPr/>
      <dgm:t>
        <a:bodyPr/>
        <a:lstStyle/>
        <a:p>
          <a:endParaRPr lang="en-US"/>
        </a:p>
      </dgm:t>
    </dgm:pt>
    <dgm:pt modelId="{D51F2DC9-6D19-4437-922B-608BBE7D6907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Licensing support</a:t>
          </a:r>
        </a:p>
      </dgm:t>
    </dgm:pt>
    <dgm:pt modelId="{D82CDC1B-16DA-4072-B3A1-E4228B776281}" type="parTrans" cxnId="{B9D02357-825C-435F-A9D6-D263264950E1}">
      <dgm:prSet/>
      <dgm:spPr/>
      <dgm:t>
        <a:bodyPr/>
        <a:lstStyle/>
        <a:p>
          <a:endParaRPr lang="en-US"/>
        </a:p>
      </dgm:t>
    </dgm:pt>
    <dgm:pt modelId="{1E3BD89F-DC88-41CB-9AE1-4320ABEDE93C}" type="sibTrans" cxnId="{B9D02357-825C-435F-A9D6-D263264950E1}">
      <dgm:prSet/>
      <dgm:spPr/>
      <dgm:t>
        <a:bodyPr/>
        <a:lstStyle/>
        <a:p>
          <a:endParaRPr lang="en-US"/>
        </a:p>
      </dgm:t>
    </dgm:pt>
    <dgm:pt modelId="{BAD8E100-F579-4CCD-92C3-27B54BEBD857}">
      <dgm:prSet phldrT="[Text]"/>
      <dgm:spPr/>
      <dgm:t>
        <a:bodyPr lIns="0" rIns="0"/>
        <a:lstStyle/>
        <a:p>
          <a:r>
            <a:rPr lang="en-US" b="1" dirty="0">
              <a:solidFill>
                <a:schemeClr val="bg2"/>
              </a:solidFill>
            </a:rPr>
            <a:t>Preservation</a:t>
          </a:r>
        </a:p>
      </dgm:t>
    </dgm:pt>
    <dgm:pt modelId="{810850BD-BCB8-4065-B881-69BAFEF9A28A}" type="parTrans" cxnId="{EEBDC7CC-50EF-4A82-9FCE-4A7718CF5120}">
      <dgm:prSet/>
      <dgm:spPr/>
      <dgm:t>
        <a:bodyPr/>
        <a:lstStyle/>
        <a:p>
          <a:endParaRPr lang="en-US"/>
        </a:p>
      </dgm:t>
    </dgm:pt>
    <dgm:pt modelId="{4B775F55-9535-4545-B62D-037C89A362B3}" type="sibTrans" cxnId="{EEBDC7CC-50EF-4A82-9FCE-4A7718CF5120}">
      <dgm:prSet/>
      <dgm:spPr/>
      <dgm:t>
        <a:bodyPr/>
        <a:lstStyle/>
        <a:p>
          <a:endParaRPr lang="en-US"/>
        </a:p>
      </dgm:t>
    </dgm:pt>
    <dgm:pt modelId="{D54CF6D3-8A7C-4E2E-B6EA-A3D76823F4D4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Born digital</a:t>
          </a:r>
        </a:p>
      </dgm:t>
    </dgm:pt>
    <dgm:pt modelId="{AC51610B-4FE0-4B22-A3EE-9B5B585299D3}" type="parTrans" cxnId="{A608C1EA-214A-4603-B5F0-48ED530B7F24}">
      <dgm:prSet/>
      <dgm:spPr/>
      <dgm:t>
        <a:bodyPr/>
        <a:lstStyle/>
        <a:p>
          <a:endParaRPr lang="en-US"/>
        </a:p>
      </dgm:t>
    </dgm:pt>
    <dgm:pt modelId="{9CD12DE1-451F-42DF-9870-1901D0097B1D}" type="sibTrans" cxnId="{A608C1EA-214A-4603-B5F0-48ED530B7F24}">
      <dgm:prSet/>
      <dgm:spPr/>
      <dgm:t>
        <a:bodyPr/>
        <a:lstStyle/>
        <a:p>
          <a:endParaRPr lang="en-US"/>
        </a:p>
      </dgm:t>
    </dgm:pt>
    <dgm:pt modelId="{F39E50CC-3EFB-4AA0-83A2-CAAF32257A2D}">
      <dgm:prSet phldrT="[Text]"/>
      <dgm:spPr/>
      <dgm:t>
        <a:bodyPr lIns="0" rIns="0"/>
        <a:lstStyle/>
        <a:p>
          <a:r>
            <a:rPr lang="en-US" dirty="0" err="1">
              <a:solidFill>
                <a:schemeClr val="bg2"/>
              </a:solidFill>
            </a:rPr>
            <a:t>Digitised</a:t>
          </a:r>
          <a:endParaRPr lang="en-US" dirty="0">
            <a:solidFill>
              <a:schemeClr val="bg2"/>
            </a:solidFill>
          </a:endParaRPr>
        </a:p>
      </dgm:t>
    </dgm:pt>
    <dgm:pt modelId="{81B515F1-1D8B-4489-A68E-5F924E3BBAE8}" type="parTrans" cxnId="{A9EF3EB6-46B6-496C-9CBA-530E7DF45C2A}">
      <dgm:prSet/>
      <dgm:spPr/>
      <dgm:t>
        <a:bodyPr/>
        <a:lstStyle/>
        <a:p>
          <a:endParaRPr lang="en-US"/>
        </a:p>
      </dgm:t>
    </dgm:pt>
    <dgm:pt modelId="{CA048661-9C09-43A1-B53B-B7A30E3F992E}" type="sibTrans" cxnId="{A9EF3EB6-46B6-496C-9CBA-530E7DF45C2A}">
      <dgm:prSet/>
      <dgm:spPr/>
      <dgm:t>
        <a:bodyPr/>
        <a:lstStyle/>
        <a:p>
          <a:endParaRPr lang="en-US"/>
        </a:p>
      </dgm:t>
    </dgm:pt>
    <dgm:pt modelId="{AF9CA173-31F4-4FCA-8091-F76041DC8069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Print</a:t>
          </a:r>
        </a:p>
      </dgm:t>
    </dgm:pt>
    <dgm:pt modelId="{FBA783C2-9ED3-47CE-AD21-0EC720DC9C03}" type="parTrans" cxnId="{12519A81-2AB3-4AAA-BB23-B2D550BF16A3}">
      <dgm:prSet/>
      <dgm:spPr/>
      <dgm:t>
        <a:bodyPr/>
        <a:lstStyle/>
        <a:p>
          <a:endParaRPr lang="en-US"/>
        </a:p>
      </dgm:t>
    </dgm:pt>
    <dgm:pt modelId="{F012DC6C-79F2-4F1B-8396-27FD325DE6D8}" type="sibTrans" cxnId="{12519A81-2AB3-4AAA-BB23-B2D550BF16A3}">
      <dgm:prSet/>
      <dgm:spPr/>
      <dgm:t>
        <a:bodyPr/>
        <a:lstStyle/>
        <a:p>
          <a:endParaRPr lang="en-US"/>
        </a:p>
      </dgm:t>
    </dgm:pt>
    <dgm:pt modelId="{F7F5F1CD-8AA1-45D4-9BCB-DC9B807F16D3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Preservation as</a:t>
          </a:r>
          <a:br>
            <a:rPr lang="en-US" dirty="0">
              <a:solidFill>
                <a:schemeClr val="bg2"/>
              </a:solidFill>
            </a:rPr>
          </a:br>
          <a:r>
            <a:rPr lang="en-US" dirty="0">
              <a:solidFill>
                <a:schemeClr val="bg2"/>
              </a:solidFill>
            </a:rPr>
            <a:t>a service</a:t>
          </a:r>
        </a:p>
      </dgm:t>
    </dgm:pt>
    <dgm:pt modelId="{0F50416D-BF41-482C-81BA-AC2B7E230C0D}" type="parTrans" cxnId="{4489A942-23E9-46ED-9B19-AE32E6375BB4}">
      <dgm:prSet/>
      <dgm:spPr/>
      <dgm:t>
        <a:bodyPr/>
        <a:lstStyle/>
        <a:p>
          <a:endParaRPr lang="en-US"/>
        </a:p>
      </dgm:t>
    </dgm:pt>
    <dgm:pt modelId="{EC9E8579-44AD-4CA1-9841-B37A28F68CED}" type="sibTrans" cxnId="{4489A942-23E9-46ED-9B19-AE32E6375BB4}">
      <dgm:prSet/>
      <dgm:spPr/>
      <dgm:t>
        <a:bodyPr/>
        <a:lstStyle/>
        <a:p>
          <a:endParaRPr lang="en-US"/>
        </a:p>
      </dgm:t>
    </dgm:pt>
    <dgm:pt modelId="{3458D94E-2338-4935-B27D-E2A6DF938822}">
      <dgm:prSet phldrT="[Text]"/>
      <dgm:spPr/>
      <dgm:t>
        <a:bodyPr/>
        <a:lstStyle/>
        <a:p>
          <a:r>
            <a:rPr lang="en-US" b="1" dirty="0">
              <a:solidFill>
                <a:schemeClr val="bg2"/>
              </a:solidFill>
            </a:rPr>
            <a:t>Discovery</a:t>
          </a:r>
        </a:p>
      </dgm:t>
    </dgm:pt>
    <dgm:pt modelId="{220B9CD4-0305-4D77-BC01-EBCBDA5D8356}" type="parTrans" cxnId="{17B81E4B-10AC-4050-8883-C66A250CFA35}">
      <dgm:prSet/>
      <dgm:spPr/>
      <dgm:t>
        <a:bodyPr/>
        <a:lstStyle/>
        <a:p>
          <a:endParaRPr lang="en-US"/>
        </a:p>
      </dgm:t>
    </dgm:pt>
    <dgm:pt modelId="{862A410D-1432-4E7C-9B0E-D49749F2F7E6}" type="sibTrans" cxnId="{17B81E4B-10AC-4050-8883-C66A250CFA35}">
      <dgm:prSet/>
      <dgm:spPr/>
      <dgm:t>
        <a:bodyPr/>
        <a:lstStyle/>
        <a:p>
          <a:endParaRPr lang="en-US"/>
        </a:p>
      </dgm:t>
    </dgm:pt>
    <dgm:pt modelId="{7D9EA38F-C55B-463C-B10E-D7511B10FEA5}">
      <dgm:prSet phldrT="[Text]"/>
      <dgm:spPr/>
      <dgm:t>
        <a:bodyPr/>
        <a:lstStyle/>
        <a:p>
          <a:r>
            <a:rPr lang="en-US" dirty="0">
              <a:solidFill>
                <a:schemeClr val="bg2"/>
              </a:solidFill>
            </a:rPr>
            <a:t>BL &amp; external content</a:t>
          </a:r>
        </a:p>
      </dgm:t>
    </dgm:pt>
    <dgm:pt modelId="{12980FF6-454C-4563-9378-88E3609A2B5D}" type="parTrans" cxnId="{46197DF5-A205-48FC-A6A1-C20CBEDE7B2A}">
      <dgm:prSet/>
      <dgm:spPr/>
      <dgm:t>
        <a:bodyPr/>
        <a:lstStyle/>
        <a:p>
          <a:endParaRPr lang="en-US"/>
        </a:p>
      </dgm:t>
    </dgm:pt>
    <dgm:pt modelId="{4087AA0E-A8B5-479D-AF54-F540F11C1D64}" type="sibTrans" cxnId="{46197DF5-A205-48FC-A6A1-C20CBEDE7B2A}">
      <dgm:prSet/>
      <dgm:spPr/>
      <dgm:t>
        <a:bodyPr/>
        <a:lstStyle/>
        <a:p>
          <a:endParaRPr lang="en-US"/>
        </a:p>
      </dgm:t>
    </dgm:pt>
    <dgm:pt modelId="{1D3CEB73-8A78-4A99-8398-4C16E4D18DBD}">
      <dgm:prSet phldrT="[Text]"/>
      <dgm:spPr/>
      <dgm:t>
        <a:bodyPr/>
        <a:lstStyle/>
        <a:p>
          <a:r>
            <a:rPr lang="en-US" dirty="0">
              <a:solidFill>
                <a:schemeClr val="bg2"/>
              </a:solidFill>
            </a:rPr>
            <a:t>Feed external services (e.g. Google)</a:t>
          </a:r>
        </a:p>
      </dgm:t>
    </dgm:pt>
    <dgm:pt modelId="{AA6CAEAB-E9D2-4989-B301-4AD8FF6D3302}" type="parTrans" cxnId="{6E3C55BC-641C-425E-96A0-3BC22B1A7402}">
      <dgm:prSet/>
      <dgm:spPr/>
      <dgm:t>
        <a:bodyPr/>
        <a:lstStyle/>
        <a:p>
          <a:endParaRPr lang="en-US"/>
        </a:p>
      </dgm:t>
    </dgm:pt>
    <dgm:pt modelId="{B2CFD679-6810-4ED4-91AF-EF75512EDAA5}" type="sibTrans" cxnId="{6E3C55BC-641C-425E-96A0-3BC22B1A7402}">
      <dgm:prSet/>
      <dgm:spPr/>
      <dgm:t>
        <a:bodyPr/>
        <a:lstStyle/>
        <a:p>
          <a:endParaRPr lang="en-US"/>
        </a:p>
      </dgm:t>
    </dgm:pt>
    <dgm:pt modelId="{37458DDF-46FC-495B-A145-5A4B6A4E557C}">
      <dgm:prSet phldrT="[Text]"/>
      <dgm:spPr/>
      <dgm:t>
        <a:bodyPr/>
        <a:lstStyle/>
        <a:p>
          <a:r>
            <a:rPr lang="en-US" dirty="0">
              <a:solidFill>
                <a:schemeClr val="bg2"/>
              </a:solidFill>
            </a:rPr>
            <a:t>Discovery as a service</a:t>
          </a:r>
        </a:p>
      </dgm:t>
    </dgm:pt>
    <dgm:pt modelId="{D2896A2D-ACC0-4FA8-86A2-FAD1D1A24B97}" type="parTrans" cxnId="{5E4EB107-5A1C-44D0-94CA-4D8A874778F7}">
      <dgm:prSet/>
      <dgm:spPr/>
      <dgm:t>
        <a:bodyPr/>
        <a:lstStyle/>
        <a:p>
          <a:endParaRPr lang="en-US"/>
        </a:p>
      </dgm:t>
    </dgm:pt>
    <dgm:pt modelId="{32ACB009-D5B1-4025-A78A-B00520DCC1F4}" type="sibTrans" cxnId="{5E4EB107-5A1C-44D0-94CA-4D8A874778F7}">
      <dgm:prSet/>
      <dgm:spPr/>
      <dgm:t>
        <a:bodyPr/>
        <a:lstStyle/>
        <a:p>
          <a:endParaRPr lang="en-US"/>
        </a:p>
      </dgm:t>
    </dgm:pt>
    <dgm:pt modelId="{56460BFE-F486-4B2C-AD58-A7612078B5E8}">
      <dgm:prSet phldrT="[Text]"/>
      <dgm:spPr/>
      <dgm:t>
        <a:bodyPr/>
        <a:lstStyle/>
        <a:p>
          <a:r>
            <a:rPr lang="en-US" dirty="0">
              <a:solidFill>
                <a:schemeClr val="bg2"/>
              </a:solidFill>
            </a:rPr>
            <a:t>Single Digital Presence for public libraries</a:t>
          </a:r>
        </a:p>
      </dgm:t>
    </dgm:pt>
    <dgm:pt modelId="{61B15C0E-6F06-4F9F-84FE-F4180AE31735}" type="parTrans" cxnId="{807EB8D9-9524-4F32-8B0C-11D57889DBA0}">
      <dgm:prSet/>
      <dgm:spPr/>
      <dgm:t>
        <a:bodyPr/>
        <a:lstStyle/>
        <a:p>
          <a:endParaRPr lang="en-US"/>
        </a:p>
      </dgm:t>
    </dgm:pt>
    <dgm:pt modelId="{2A63F8B7-7DAA-49CA-B91F-3B27C760C7B5}" type="sibTrans" cxnId="{807EB8D9-9524-4F32-8B0C-11D57889DBA0}">
      <dgm:prSet/>
      <dgm:spPr/>
      <dgm:t>
        <a:bodyPr/>
        <a:lstStyle/>
        <a:p>
          <a:endParaRPr lang="en-US"/>
        </a:p>
      </dgm:t>
    </dgm:pt>
    <dgm:pt modelId="{7C43B19C-47A6-4261-8E0E-05CBBF29FF9D}">
      <dgm:prSet phldrT="[Text]"/>
      <dgm:spPr/>
      <dgm:t>
        <a:bodyPr lIns="0" rIns="0"/>
        <a:lstStyle/>
        <a:p>
          <a:r>
            <a:rPr lang="en-US" b="1" dirty="0">
              <a:solidFill>
                <a:schemeClr val="bg2"/>
              </a:solidFill>
            </a:rPr>
            <a:t>Analysis</a:t>
          </a:r>
        </a:p>
      </dgm:t>
    </dgm:pt>
    <dgm:pt modelId="{CF9B8FDF-25C2-4203-A9FF-50EAF21DCF41}" type="parTrans" cxnId="{75FD822C-4499-4B94-B718-65C0D9128419}">
      <dgm:prSet/>
      <dgm:spPr/>
      <dgm:t>
        <a:bodyPr/>
        <a:lstStyle/>
        <a:p>
          <a:endParaRPr lang="en-US"/>
        </a:p>
      </dgm:t>
    </dgm:pt>
    <dgm:pt modelId="{D9596DF2-78F2-41EF-B086-2AFC769244B1}" type="sibTrans" cxnId="{75FD822C-4499-4B94-B718-65C0D9128419}">
      <dgm:prSet/>
      <dgm:spPr/>
      <dgm:t>
        <a:bodyPr/>
        <a:lstStyle/>
        <a:p>
          <a:endParaRPr lang="en-US"/>
        </a:p>
      </dgm:t>
    </dgm:pt>
    <dgm:pt modelId="{41030CE4-10CE-42E6-ABC8-91CD54BD408A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Text and data mining</a:t>
          </a:r>
        </a:p>
      </dgm:t>
    </dgm:pt>
    <dgm:pt modelId="{6F0E32AA-95B9-4E6F-877F-8B6ED43FCDBF}" type="parTrans" cxnId="{6AF7F8A0-B03A-48DD-9586-EE2C63A47D8E}">
      <dgm:prSet/>
      <dgm:spPr/>
      <dgm:t>
        <a:bodyPr/>
        <a:lstStyle/>
        <a:p>
          <a:endParaRPr lang="en-US"/>
        </a:p>
      </dgm:t>
    </dgm:pt>
    <dgm:pt modelId="{8801A891-EA1E-450D-A6BB-E3196CBCA854}" type="sibTrans" cxnId="{6AF7F8A0-B03A-48DD-9586-EE2C63A47D8E}">
      <dgm:prSet/>
      <dgm:spPr/>
      <dgm:t>
        <a:bodyPr/>
        <a:lstStyle/>
        <a:p>
          <a:endParaRPr lang="en-US"/>
        </a:p>
      </dgm:t>
    </dgm:pt>
    <dgm:pt modelId="{FD39CD05-C198-47FA-8329-2628C5870611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Machine interfaces</a:t>
          </a:r>
        </a:p>
      </dgm:t>
    </dgm:pt>
    <dgm:pt modelId="{60F188A0-D8FD-4F08-8026-724A69EB8D9D}" type="parTrans" cxnId="{8BA6E917-8078-40D5-93F2-69724E08AC71}">
      <dgm:prSet/>
      <dgm:spPr/>
      <dgm:t>
        <a:bodyPr/>
        <a:lstStyle/>
        <a:p>
          <a:endParaRPr lang="en-US"/>
        </a:p>
      </dgm:t>
    </dgm:pt>
    <dgm:pt modelId="{1C5B27A9-5A46-4EC8-A77F-5193D0419B72}" type="sibTrans" cxnId="{8BA6E917-8078-40D5-93F2-69724E08AC71}">
      <dgm:prSet/>
      <dgm:spPr/>
      <dgm:t>
        <a:bodyPr/>
        <a:lstStyle/>
        <a:p>
          <a:endParaRPr lang="en-US"/>
        </a:p>
      </dgm:t>
    </dgm:pt>
    <dgm:pt modelId="{369CEB1C-2068-4874-B0BB-A1EBE87F77DD}">
      <dgm:prSet phldrT="[Text]"/>
      <dgm:spPr/>
      <dgm:t>
        <a:bodyPr lIns="0" rIns="0"/>
        <a:lstStyle/>
        <a:p>
          <a:r>
            <a:rPr lang="en-US" dirty="0" err="1">
              <a:solidFill>
                <a:schemeClr val="bg2"/>
              </a:solidFill>
            </a:rPr>
            <a:t>Visualisation</a:t>
          </a:r>
          <a:endParaRPr lang="en-US" dirty="0">
            <a:solidFill>
              <a:schemeClr val="bg2"/>
            </a:solidFill>
          </a:endParaRPr>
        </a:p>
      </dgm:t>
    </dgm:pt>
    <dgm:pt modelId="{AA23040C-F333-4296-918D-217E22F3EFB6}" type="parTrans" cxnId="{320D9FA3-2FF0-4344-9A96-CF57764D5DA1}">
      <dgm:prSet/>
      <dgm:spPr/>
      <dgm:t>
        <a:bodyPr/>
        <a:lstStyle/>
        <a:p>
          <a:endParaRPr lang="en-US"/>
        </a:p>
      </dgm:t>
    </dgm:pt>
    <dgm:pt modelId="{71307215-B7BC-46E7-88C3-BD9763CC393E}" type="sibTrans" cxnId="{320D9FA3-2FF0-4344-9A96-CF57764D5DA1}">
      <dgm:prSet/>
      <dgm:spPr/>
      <dgm:t>
        <a:bodyPr/>
        <a:lstStyle/>
        <a:p>
          <a:endParaRPr lang="en-US"/>
        </a:p>
      </dgm:t>
    </dgm:pt>
    <dgm:pt modelId="{23ECBE57-4870-4CFF-B8D9-3651BE9F7A1D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Machine learning</a:t>
          </a:r>
        </a:p>
      </dgm:t>
    </dgm:pt>
    <dgm:pt modelId="{A28619AD-7FCB-4E34-AB5F-69FE84D6C545}" type="parTrans" cxnId="{D7997CF3-11BE-4780-B934-00DB4CD3B2A8}">
      <dgm:prSet/>
      <dgm:spPr/>
      <dgm:t>
        <a:bodyPr/>
        <a:lstStyle/>
        <a:p>
          <a:endParaRPr lang="en-US"/>
        </a:p>
      </dgm:t>
    </dgm:pt>
    <dgm:pt modelId="{8B141F74-AE28-4B68-8B2F-9CE1DE924DEA}" type="sibTrans" cxnId="{D7997CF3-11BE-4780-B934-00DB4CD3B2A8}">
      <dgm:prSet/>
      <dgm:spPr/>
      <dgm:t>
        <a:bodyPr/>
        <a:lstStyle/>
        <a:p>
          <a:endParaRPr lang="en-US"/>
        </a:p>
      </dgm:t>
    </dgm:pt>
    <dgm:pt modelId="{648CD0F8-2C9D-487F-986A-9C9B9C46D650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Dedicated staff support</a:t>
          </a:r>
        </a:p>
      </dgm:t>
    </dgm:pt>
    <dgm:pt modelId="{2E9B6FBA-EBA4-48E4-9110-8D1E888CD270}" type="parTrans" cxnId="{76CAFB14-017C-4457-8AA0-46D88DF28C1E}">
      <dgm:prSet/>
      <dgm:spPr/>
      <dgm:t>
        <a:bodyPr/>
        <a:lstStyle/>
        <a:p>
          <a:endParaRPr lang="en-US"/>
        </a:p>
      </dgm:t>
    </dgm:pt>
    <dgm:pt modelId="{CBF684BD-7968-431C-90B6-20991B8343E3}" type="sibTrans" cxnId="{76CAFB14-017C-4457-8AA0-46D88DF28C1E}">
      <dgm:prSet/>
      <dgm:spPr/>
      <dgm:t>
        <a:bodyPr/>
        <a:lstStyle/>
        <a:p>
          <a:endParaRPr lang="en-US"/>
        </a:p>
      </dgm:t>
    </dgm:pt>
    <dgm:pt modelId="{67D507D6-7088-4851-9C3D-7E8AF87CAB40}">
      <dgm:prSet phldrT="[Text]"/>
      <dgm:spPr/>
      <dgm:t>
        <a:bodyPr lIns="0" rIns="0"/>
        <a:lstStyle/>
        <a:p>
          <a:r>
            <a:rPr lang="en-US" b="1" dirty="0">
              <a:solidFill>
                <a:schemeClr val="bg2"/>
              </a:solidFill>
            </a:rPr>
            <a:t>Access</a:t>
          </a:r>
        </a:p>
      </dgm:t>
    </dgm:pt>
    <dgm:pt modelId="{5C61AD7B-055E-406B-97D9-CBF3681A71FA}" type="parTrans" cxnId="{0B8CA179-B0DA-419E-B218-EDD11F2CC88F}">
      <dgm:prSet/>
      <dgm:spPr/>
      <dgm:t>
        <a:bodyPr/>
        <a:lstStyle/>
        <a:p>
          <a:endParaRPr lang="en-US"/>
        </a:p>
      </dgm:t>
    </dgm:pt>
    <dgm:pt modelId="{930AC222-68DC-4B71-A540-FC41BF9A4C6D}" type="sibTrans" cxnId="{0B8CA179-B0DA-419E-B218-EDD11F2CC88F}">
      <dgm:prSet/>
      <dgm:spPr/>
      <dgm:t>
        <a:bodyPr/>
        <a:lstStyle/>
        <a:p>
          <a:endParaRPr lang="en-US"/>
        </a:p>
      </dgm:t>
    </dgm:pt>
    <dgm:pt modelId="{E5B3761E-52B8-4CA7-BB92-935552E48A47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Shared platform</a:t>
          </a:r>
        </a:p>
      </dgm:t>
    </dgm:pt>
    <dgm:pt modelId="{D047709C-FCC9-46F3-905B-401AD5AA547F}" type="parTrans" cxnId="{649FE06D-C17A-4E9B-A3D1-481250FA4DB5}">
      <dgm:prSet/>
      <dgm:spPr/>
      <dgm:t>
        <a:bodyPr/>
        <a:lstStyle/>
        <a:p>
          <a:endParaRPr lang="en-US"/>
        </a:p>
      </dgm:t>
    </dgm:pt>
    <dgm:pt modelId="{8DAE8BFE-EFAD-4455-BDE0-657FF78D3D31}" type="sibTrans" cxnId="{649FE06D-C17A-4E9B-A3D1-481250FA4DB5}">
      <dgm:prSet/>
      <dgm:spPr/>
      <dgm:t>
        <a:bodyPr/>
        <a:lstStyle/>
        <a:p>
          <a:endParaRPr lang="en-US"/>
        </a:p>
      </dgm:t>
    </dgm:pt>
    <dgm:pt modelId="{82C0F38C-0F66-4EE5-B1DD-A10748155F81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Institutional portals</a:t>
          </a:r>
        </a:p>
      </dgm:t>
    </dgm:pt>
    <dgm:pt modelId="{CD364F0E-4EFA-4344-A303-C2F44AF4DC7B}" type="parTrans" cxnId="{4BEB54DF-1999-485E-9727-68FFB2108BD3}">
      <dgm:prSet/>
      <dgm:spPr/>
      <dgm:t>
        <a:bodyPr/>
        <a:lstStyle/>
        <a:p>
          <a:endParaRPr lang="en-US"/>
        </a:p>
      </dgm:t>
    </dgm:pt>
    <dgm:pt modelId="{8C08B673-2BE5-40B2-8D40-22BC178C3788}" type="sibTrans" cxnId="{4BEB54DF-1999-485E-9727-68FFB2108BD3}">
      <dgm:prSet/>
      <dgm:spPr/>
      <dgm:t>
        <a:bodyPr/>
        <a:lstStyle/>
        <a:p>
          <a:endParaRPr lang="en-US"/>
        </a:p>
      </dgm:t>
    </dgm:pt>
    <dgm:pt modelId="{64A365AD-7E3B-44C2-B3FE-43DC6638E6BE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Machine interfaces</a:t>
          </a:r>
        </a:p>
      </dgm:t>
    </dgm:pt>
    <dgm:pt modelId="{1F4886A4-D50D-4393-B120-C38C1810F5A6}" type="parTrans" cxnId="{7D8F3B57-ABB2-4484-92EE-D4FFE4DEDDC1}">
      <dgm:prSet/>
      <dgm:spPr/>
      <dgm:t>
        <a:bodyPr/>
        <a:lstStyle/>
        <a:p>
          <a:endParaRPr lang="en-US"/>
        </a:p>
      </dgm:t>
    </dgm:pt>
    <dgm:pt modelId="{8AF9CEFA-35FD-4916-8804-E281B7E2D546}" type="sibTrans" cxnId="{7D8F3B57-ABB2-4484-92EE-D4FFE4DEDDC1}">
      <dgm:prSet/>
      <dgm:spPr/>
      <dgm:t>
        <a:bodyPr/>
        <a:lstStyle/>
        <a:p>
          <a:endParaRPr lang="en-US"/>
        </a:p>
      </dgm:t>
    </dgm:pt>
    <dgm:pt modelId="{E1BE2B05-82BC-4CCD-8D4A-76CCE2711FAD}">
      <dgm:prSet phldrT="[Text]"/>
      <dgm:spPr/>
      <dgm:t>
        <a:bodyPr lIns="0" rIns="0"/>
        <a:lstStyle/>
        <a:p>
          <a:r>
            <a:rPr lang="en-US" dirty="0">
              <a:solidFill>
                <a:schemeClr val="bg2"/>
              </a:solidFill>
            </a:rPr>
            <a:t>Feed external platforms</a:t>
          </a:r>
        </a:p>
      </dgm:t>
    </dgm:pt>
    <dgm:pt modelId="{34B56D7B-DCAE-46BA-AC38-F1C2C7E705CA}" type="parTrans" cxnId="{6DA0E5D4-CFDB-4DFF-8FBA-3178934DD08A}">
      <dgm:prSet/>
      <dgm:spPr/>
      <dgm:t>
        <a:bodyPr/>
        <a:lstStyle/>
        <a:p>
          <a:endParaRPr lang="en-US"/>
        </a:p>
      </dgm:t>
    </dgm:pt>
    <dgm:pt modelId="{98A5B627-594F-4654-B10E-74645D7C581A}" type="sibTrans" cxnId="{6DA0E5D4-CFDB-4DFF-8FBA-3178934DD08A}">
      <dgm:prSet/>
      <dgm:spPr/>
      <dgm:t>
        <a:bodyPr/>
        <a:lstStyle/>
        <a:p>
          <a:endParaRPr lang="en-US"/>
        </a:p>
      </dgm:t>
    </dgm:pt>
    <dgm:pt modelId="{01984C9F-2949-4C31-9FBB-603094F7E339}" type="pres">
      <dgm:prSet presAssocID="{242E72B4-5D18-43F7-B84C-7E427DEA9D64}" presName="CompostProcess" presStyleCnt="0">
        <dgm:presLayoutVars>
          <dgm:dir/>
          <dgm:resizeHandles val="exact"/>
        </dgm:presLayoutVars>
      </dgm:prSet>
      <dgm:spPr/>
    </dgm:pt>
    <dgm:pt modelId="{6EABA46B-8D43-4EA7-8825-C62979D8E5E5}" type="pres">
      <dgm:prSet presAssocID="{242E72B4-5D18-43F7-B84C-7E427DEA9D64}" presName="arrow" presStyleLbl="bgShp" presStyleIdx="0" presStyleCnt="1"/>
      <dgm:spPr/>
    </dgm:pt>
    <dgm:pt modelId="{B8B9711F-D4EF-4656-A52A-FD15689B9128}" type="pres">
      <dgm:prSet presAssocID="{242E72B4-5D18-43F7-B84C-7E427DEA9D64}" presName="linearProcess" presStyleCnt="0"/>
      <dgm:spPr/>
    </dgm:pt>
    <dgm:pt modelId="{9399A668-A214-4372-BC33-57AB47E69F67}" type="pres">
      <dgm:prSet presAssocID="{2B2BB761-D707-47E4-ADAD-B48F7A34AC7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AE5C92-E16A-465D-9E97-81AAAFE3E389}" type="pres">
      <dgm:prSet presAssocID="{536C33DC-765D-4C20-B5E2-EE3302936A48}" presName="sibTrans" presStyleCnt="0"/>
      <dgm:spPr/>
    </dgm:pt>
    <dgm:pt modelId="{F2CA1284-0F80-44C3-9139-223D3F315F79}" type="pres">
      <dgm:prSet presAssocID="{DA6CA1EE-C105-47D6-A1A9-20E3E50830FF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0872C-A941-4A8F-B293-95F98CAE0B43}" type="pres">
      <dgm:prSet presAssocID="{74BCEDCF-E0A1-4BF3-9236-C9F0103D02D1}" presName="sibTrans" presStyleCnt="0"/>
      <dgm:spPr/>
    </dgm:pt>
    <dgm:pt modelId="{91E55F88-8B85-414F-8D8D-1FFCBCB8E2C7}" type="pres">
      <dgm:prSet presAssocID="{BAD8E100-F579-4CCD-92C3-27B54BEBD857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EE9E1E-2113-4DAF-943E-5012E781066D}" type="pres">
      <dgm:prSet presAssocID="{4B775F55-9535-4545-B62D-037C89A362B3}" presName="sibTrans" presStyleCnt="0"/>
      <dgm:spPr/>
    </dgm:pt>
    <dgm:pt modelId="{7C39B510-C619-4A70-ABD2-2BADBDB8CCA1}" type="pres">
      <dgm:prSet presAssocID="{3458D94E-2338-4935-B27D-E2A6DF938822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D41DC1-6BDF-4924-A09E-7FF7EBB64E5F}" type="pres">
      <dgm:prSet presAssocID="{862A410D-1432-4E7C-9B0E-D49749F2F7E6}" presName="sibTrans" presStyleCnt="0"/>
      <dgm:spPr/>
    </dgm:pt>
    <dgm:pt modelId="{02E046C1-17FA-4ADA-967F-41EF700336BE}" type="pres">
      <dgm:prSet presAssocID="{7C43B19C-47A6-4261-8E0E-05CBBF29FF9D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A5CF1D-686E-48E4-A144-33C18036073C}" type="pres">
      <dgm:prSet presAssocID="{D9596DF2-78F2-41EF-B086-2AFC769244B1}" presName="sibTrans" presStyleCnt="0"/>
      <dgm:spPr/>
    </dgm:pt>
    <dgm:pt modelId="{7471C23A-4CCD-4E3A-BD70-9E06E12A7EE6}" type="pres">
      <dgm:prSet presAssocID="{67D507D6-7088-4851-9C3D-7E8AF87CAB40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B482BD-178F-4CCF-8E7D-A6C155E24A98}" type="presOf" srcId="{41030CE4-10CE-42E6-ABC8-91CD54BD408A}" destId="{02E046C1-17FA-4ADA-967F-41EF700336BE}" srcOrd="0" destOrd="1" presId="urn:microsoft.com/office/officeart/2005/8/layout/hProcess9"/>
    <dgm:cxn modelId="{A608C1EA-214A-4603-B5F0-48ED530B7F24}" srcId="{BAD8E100-F579-4CCD-92C3-27B54BEBD857}" destId="{D54CF6D3-8A7C-4E2E-B6EA-A3D76823F4D4}" srcOrd="0" destOrd="0" parTransId="{AC51610B-4FE0-4B22-A3EE-9B5B585299D3}" sibTransId="{9CD12DE1-451F-42DF-9870-1901D0097B1D}"/>
    <dgm:cxn modelId="{4BEB54DF-1999-485E-9727-68FFB2108BD3}" srcId="{67D507D6-7088-4851-9C3D-7E8AF87CAB40}" destId="{82C0F38C-0F66-4EE5-B1DD-A10748155F81}" srcOrd="1" destOrd="0" parTransId="{CD364F0E-4EFA-4344-A303-C2F44AF4DC7B}" sibTransId="{8C08B673-2BE5-40B2-8D40-22BC178C3788}"/>
    <dgm:cxn modelId="{5E4EB107-5A1C-44D0-94CA-4D8A874778F7}" srcId="{3458D94E-2338-4935-B27D-E2A6DF938822}" destId="{37458DDF-46FC-495B-A145-5A4B6A4E557C}" srcOrd="2" destOrd="0" parTransId="{D2896A2D-ACC0-4FA8-86A2-FAD1D1A24B97}" sibTransId="{32ACB009-D5B1-4025-A78A-B00520DCC1F4}"/>
    <dgm:cxn modelId="{72B0DF7D-ACF6-47FB-9433-3A24CEBDCF2C}" type="presOf" srcId="{648CD0F8-2C9D-487F-986A-9C9B9C46D650}" destId="{02E046C1-17FA-4ADA-967F-41EF700336BE}" srcOrd="0" destOrd="5" presId="urn:microsoft.com/office/officeart/2005/8/layout/hProcess9"/>
    <dgm:cxn modelId="{807EB8D9-9524-4F32-8B0C-11D57889DBA0}" srcId="{3458D94E-2338-4935-B27D-E2A6DF938822}" destId="{56460BFE-F486-4B2C-AD58-A7612078B5E8}" srcOrd="3" destOrd="0" parTransId="{61B15C0E-6F06-4F9F-84FE-F4180AE31735}" sibTransId="{2A63F8B7-7DAA-49CA-B91F-3B27C760C7B5}"/>
    <dgm:cxn modelId="{2BB97BF1-0A7B-4876-AF24-D3B8F1F29A88}" type="presOf" srcId="{BAD8E100-F579-4CCD-92C3-27B54BEBD857}" destId="{91E55F88-8B85-414F-8D8D-1FFCBCB8E2C7}" srcOrd="0" destOrd="0" presId="urn:microsoft.com/office/officeart/2005/8/layout/hProcess9"/>
    <dgm:cxn modelId="{E3DDB30F-B269-484B-BE01-ED0A9ACE9DE5}" type="presOf" srcId="{2B2BB761-D707-47E4-ADAD-B48F7A34AC7F}" destId="{9399A668-A214-4372-BC33-57AB47E69F67}" srcOrd="0" destOrd="0" presId="urn:microsoft.com/office/officeart/2005/8/layout/hProcess9"/>
    <dgm:cxn modelId="{0E8F6DE8-16BA-4C57-8FBB-7EAAB27421C6}" type="presOf" srcId="{56460BFE-F486-4B2C-AD58-A7612078B5E8}" destId="{7C39B510-C619-4A70-ABD2-2BADBDB8CCA1}" srcOrd="0" destOrd="4" presId="urn:microsoft.com/office/officeart/2005/8/layout/hProcess9"/>
    <dgm:cxn modelId="{6E66E38C-7F93-45FF-8715-D3D0700C38DA}" type="presOf" srcId="{95B6344F-979B-42F8-A929-76BDAADAB06A}" destId="{F2CA1284-0F80-44C3-9139-223D3F315F79}" srcOrd="0" destOrd="2" presId="urn:microsoft.com/office/officeart/2005/8/layout/hProcess9"/>
    <dgm:cxn modelId="{A87E0993-FC2D-454A-8B43-6165BBD964F4}" type="presOf" srcId="{64A365AD-7E3B-44C2-B3FE-43DC6638E6BE}" destId="{7471C23A-4CCD-4E3A-BD70-9E06E12A7EE6}" srcOrd="0" destOrd="3" presId="urn:microsoft.com/office/officeart/2005/8/layout/hProcess9"/>
    <dgm:cxn modelId="{AB0FF31B-A8A3-4D22-AD0C-08B88D35DB9B}" type="presOf" srcId="{F39E50CC-3EFB-4AA0-83A2-CAAF32257A2D}" destId="{91E55F88-8B85-414F-8D8D-1FFCBCB8E2C7}" srcOrd="0" destOrd="2" presId="urn:microsoft.com/office/officeart/2005/8/layout/hProcess9"/>
    <dgm:cxn modelId="{36982399-BE3B-4FC0-9B6C-6CB1D71EAC4B}" type="presOf" srcId="{F7F5F1CD-8AA1-45D4-9BCB-DC9B807F16D3}" destId="{91E55F88-8B85-414F-8D8D-1FFCBCB8E2C7}" srcOrd="0" destOrd="4" presId="urn:microsoft.com/office/officeart/2005/8/layout/hProcess9"/>
    <dgm:cxn modelId="{6E242F73-AEC6-4E93-9ACE-0A62910ACDA7}" type="presOf" srcId="{37458DDF-46FC-495B-A145-5A4B6A4E557C}" destId="{7C39B510-C619-4A70-ABD2-2BADBDB8CCA1}" srcOrd="0" destOrd="3" presId="urn:microsoft.com/office/officeart/2005/8/layout/hProcess9"/>
    <dgm:cxn modelId="{46197DF5-A205-48FC-A6A1-C20CBEDE7B2A}" srcId="{3458D94E-2338-4935-B27D-E2A6DF938822}" destId="{7D9EA38F-C55B-463C-B10E-D7511B10FEA5}" srcOrd="0" destOrd="0" parTransId="{12980FF6-454C-4563-9378-88E3609A2B5D}" sibTransId="{4087AA0E-A8B5-479D-AF54-F540F11C1D64}"/>
    <dgm:cxn modelId="{B8D514F3-D67D-4E20-BA60-9968F73D6042}" type="presOf" srcId="{40637A0A-C1D8-46C8-B00B-69C2DD38FB7D}" destId="{F2CA1284-0F80-44C3-9139-223D3F315F79}" srcOrd="0" destOrd="1" presId="urn:microsoft.com/office/officeart/2005/8/layout/hProcess9"/>
    <dgm:cxn modelId="{53F6DCF3-AE7E-411F-8F27-C47601B5C8A5}" srcId="{242E72B4-5D18-43F7-B84C-7E427DEA9D64}" destId="{DA6CA1EE-C105-47D6-A1A9-20E3E50830FF}" srcOrd="1" destOrd="0" parTransId="{EA7C1EC8-23A2-4EFE-A76E-B4E3BDBF7FA6}" sibTransId="{74BCEDCF-E0A1-4BF3-9236-C9F0103D02D1}"/>
    <dgm:cxn modelId="{8D6AE4FA-6434-4899-BEAC-499D379A819A}" srcId="{DA6CA1EE-C105-47D6-A1A9-20E3E50830FF}" destId="{40637A0A-C1D8-46C8-B00B-69C2DD38FB7D}" srcOrd="0" destOrd="0" parTransId="{1311E748-7AEF-4554-A9CF-90978B82DD91}" sibTransId="{52DFA63A-024E-4263-AFA9-427D8817FC75}"/>
    <dgm:cxn modelId="{649FE06D-C17A-4E9B-A3D1-481250FA4DB5}" srcId="{67D507D6-7088-4851-9C3D-7E8AF87CAB40}" destId="{E5B3761E-52B8-4CA7-BB92-935552E48A47}" srcOrd="0" destOrd="0" parTransId="{D047709C-FCC9-46F3-905B-401AD5AA547F}" sibTransId="{8DAE8BFE-EFAD-4455-BDE0-657FF78D3D31}"/>
    <dgm:cxn modelId="{17B81E4B-10AC-4050-8883-C66A250CFA35}" srcId="{242E72B4-5D18-43F7-B84C-7E427DEA9D64}" destId="{3458D94E-2338-4935-B27D-E2A6DF938822}" srcOrd="3" destOrd="0" parTransId="{220B9CD4-0305-4D77-BC01-EBCBDA5D8356}" sibTransId="{862A410D-1432-4E7C-9B0E-D49749F2F7E6}"/>
    <dgm:cxn modelId="{3262FBB1-62C9-490E-96BC-D7A652B91D39}" type="presOf" srcId="{369CEB1C-2068-4874-B0BB-A1EBE87F77DD}" destId="{02E046C1-17FA-4ADA-967F-41EF700336BE}" srcOrd="0" destOrd="3" presId="urn:microsoft.com/office/officeart/2005/8/layout/hProcess9"/>
    <dgm:cxn modelId="{76CAFB14-017C-4457-8AA0-46D88DF28C1E}" srcId="{7C43B19C-47A6-4261-8E0E-05CBBF29FF9D}" destId="{648CD0F8-2C9D-487F-986A-9C9B9C46D650}" srcOrd="4" destOrd="0" parTransId="{2E9B6FBA-EBA4-48E4-9110-8D1E888CD270}" sibTransId="{CBF684BD-7968-431C-90B6-20991B8343E3}"/>
    <dgm:cxn modelId="{F4C37528-C042-42E5-93DD-E3CB9059F4DB}" type="presOf" srcId="{D54CF6D3-8A7C-4E2E-B6EA-A3D76823F4D4}" destId="{91E55F88-8B85-414F-8D8D-1FFCBCB8E2C7}" srcOrd="0" destOrd="1" presId="urn:microsoft.com/office/officeart/2005/8/layout/hProcess9"/>
    <dgm:cxn modelId="{33B6FC73-D4A8-4E4C-A2C3-06113C23C0C5}" type="presOf" srcId="{67D507D6-7088-4851-9C3D-7E8AF87CAB40}" destId="{7471C23A-4CCD-4E3A-BD70-9E06E12A7EE6}" srcOrd="0" destOrd="0" presId="urn:microsoft.com/office/officeart/2005/8/layout/hProcess9"/>
    <dgm:cxn modelId="{12519A81-2AB3-4AAA-BB23-B2D550BF16A3}" srcId="{BAD8E100-F579-4CCD-92C3-27B54BEBD857}" destId="{AF9CA173-31F4-4FCA-8091-F76041DC8069}" srcOrd="2" destOrd="0" parTransId="{FBA783C2-9ED3-47CE-AD21-0EC720DC9C03}" sibTransId="{F012DC6C-79F2-4F1B-8396-27FD325DE6D8}"/>
    <dgm:cxn modelId="{6DA0E5D4-CFDB-4DFF-8FBA-3178934DD08A}" srcId="{67D507D6-7088-4851-9C3D-7E8AF87CAB40}" destId="{E1BE2B05-82BC-4CCD-8D4A-76CCE2711FAD}" srcOrd="3" destOrd="0" parTransId="{34B56D7B-DCAE-46BA-AC38-F1C2C7E705CA}" sibTransId="{98A5B627-594F-4654-B10E-74645D7C581A}"/>
    <dgm:cxn modelId="{B5985DB2-D2F9-4067-AA2F-AFCD5BF8157D}" type="presOf" srcId="{FD39CD05-C198-47FA-8329-2628C5870611}" destId="{02E046C1-17FA-4ADA-967F-41EF700336BE}" srcOrd="0" destOrd="2" presId="urn:microsoft.com/office/officeart/2005/8/layout/hProcess9"/>
    <dgm:cxn modelId="{E6B1D79E-44AF-447A-9F2C-A2A1C9587FD2}" type="presOf" srcId="{7C43B19C-47A6-4261-8E0E-05CBBF29FF9D}" destId="{02E046C1-17FA-4ADA-967F-41EF700336BE}" srcOrd="0" destOrd="0" presId="urn:microsoft.com/office/officeart/2005/8/layout/hProcess9"/>
    <dgm:cxn modelId="{6AF7F8A0-B03A-48DD-9586-EE2C63A47D8E}" srcId="{7C43B19C-47A6-4261-8E0E-05CBBF29FF9D}" destId="{41030CE4-10CE-42E6-ABC8-91CD54BD408A}" srcOrd="0" destOrd="0" parTransId="{6F0E32AA-95B9-4E6F-877F-8B6ED43FCDBF}" sibTransId="{8801A891-EA1E-450D-A6BB-E3196CBCA854}"/>
    <dgm:cxn modelId="{A5CE4D20-E8A0-4599-AF36-8F8ED202BEEA}" type="presOf" srcId="{364B592A-7592-4B9E-88B6-B82E9F38611A}" destId="{F2CA1284-0F80-44C3-9139-223D3F315F79}" srcOrd="0" destOrd="3" presId="urn:microsoft.com/office/officeart/2005/8/layout/hProcess9"/>
    <dgm:cxn modelId="{4489A942-23E9-46ED-9B19-AE32E6375BB4}" srcId="{BAD8E100-F579-4CCD-92C3-27B54BEBD857}" destId="{F7F5F1CD-8AA1-45D4-9BCB-DC9B807F16D3}" srcOrd="3" destOrd="0" parTransId="{0F50416D-BF41-482C-81BA-AC2B7E230C0D}" sibTransId="{EC9E8579-44AD-4CA1-9841-B37A28F68CED}"/>
    <dgm:cxn modelId="{8BA6E917-8078-40D5-93F2-69724E08AC71}" srcId="{7C43B19C-47A6-4261-8E0E-05CBBF29FF9D}" destId="{FD39CD05-C198-47FA-8329-2628C5870611}" srcOrd="1" destOrd="0" parTransId="{60F188A0-D8FD-4F08-8026-724A69EB8D9D}" sibTransId="{1C5B27A9-5A46-4EC8-A77F-5193D0419B72}"/>
    <dgm:cxn modelId="{75FD822C-4499-4B94-B718-65C0D9128419}" srcId="{242E72B4-5D18-43F7-B84C-7E427DEA9D64}" destId="{7C43B19C-47A6-4261-8E0E-05CBBF29FF9D}" srcOrd="4" destOrd="0" parTransId="{CF9B8FDF-25C2-4203-A9FF-50EAF21DCF41}" sibTransId="{D9596DF2-78F2-41EF-B086-2AFC769244B1}"/>
    <dgm:cxn modelId="{6E3C55BC-641C-425E-96A0-3BC22B1A7402}" srcId="{3458D94E-2338-4935-B27D-E2A6DF938822}" destId="{1D3CEB73-8A78-4A99-8398-4C16E4D18DBD}" srcOrd="1" destOrd="0" parTransId="{AA6CAEAB-E9D2-4989-B301-4AD8FF6D3302}" sibTransId="{B2CFD679-6810-4ED4-91AF-EF75512EDAA5}"/>
    <dgm:cxn modelId="{C88483B6-D5C9-4F1E-ADD6-ECA45CF938E5}" srcId="{2B2BB761-D707-47E4-ADAD-B48F7A34AC7F}" destId="{28B60501-0893-43E6-BDE7-5779A995E8A8}" srcOrd="1" destOrd="0" parTransId="{A8A7E055-BD73-45FD-B097-EA2E12E4EB31}" sibTransId="{466F83BD-F8A6-4502-AAED-3F4C6685E4C3}"/>
    <dgm:cxn modelId="{1A2B5C60-82FC-40CB-95B3-0B353E6408B2}" type="presOf" srcId="{DA6CA1EE-C105-47D6-A1A9-20E3E50830FF}" destId="{F2CA1284-0F80-44C3-9139-223D3F315F79}" srcOrd="0" destOrd="0" presId="urn:microsoft.com/office/officeart/2005/8/layout/hProcess9"/>
    <dgm:cxn modelId="{79838C19-EA79-46EC-B503-DFDD7562F867}" type="presOf" srcId="{3458D94E-2338-4935-B27D-E2A6DF938822}" destId="{7C39B510-C619-4A70-ABD2-2BADBDB8CCA1}" srcOrd="0" destOrd="0" presId="urn:microsoft.com/office/officeart/2005/8/layout/hProcess9"/>
    <dgm:cxn modelId="{58568DF6-9C39-4B15-A042-08EF39CB2E95}" srcId="{DA6CA1EE-C105-47D6-A1A9-20E3E50830FF}" destId="{364B592A-7592-4B9E-88B6-B82E9F38611A}" srcOrd="2" destOrd="0" parTransId="{7170EC14-1F9A-4226-8F6E-CF138B05A773}" sibTransId="{2E4881EA-44BE-470D-B14C-1D2397D537A6}"/>
    <dgm:cxn modelId="{600C563D-D48F-48CD-A2F4-C2A5A6F676B3}" type="presOf" srcId="{242E72B4-5D18-43F7-B84C-7E427DEA9D64}" destId="{01984C9F-2949-4C31-9FBB-603094F7E339}" srcOrd="0" destOrd="0" presId="urn:microsoft.com/office/officeart/2005/8/layout/hProcess9"/>
    <dgm:cxn modelId="{A9EF3EB6-46B6-496C-9CBA-530E7DF45C2A}" srcId="{BAD8E100-F579-4CCD-92C3-27B54BEBD857}" destId="{F39E50CC-3EFB-4AA0-83A2-CAAF32257A2D}" srcOrd="1" destOrd="0" parTransId="{81B515F1-1D8B-4489-A68E-5F924E3BBAE8}" sibTransId="{CA048661-9C09-43A1-B53B-B7A30E3F992E}"/>
    <dgm:cxn modelId="{DBA8343F-9005-4B2E-A1C7-D7003549236C}" type="presOf" srcId="{D51F2DC9-6D19-4437-922B-608BBE7D6907}" destId="{F2CA1284-0F80-44C3-9139-223D3F315F79}" srcOrd="0" destOrd="4" presId="urn:microsoft.com/office/officeart/2005/8/layout/hProcess9"/>
    <dgm:cxn modelId="{B9D02357-825C-435F-A9D6-D263264950E1}" srcId="{DA6CA1EE-C105-47D6-A1A9-20E3E50830FF}" destId="{D51F2DC9-6D19-4437-922B-608BBE7D6907}" srcOrd="3" destOrd="0" parTransId="{D82CDC1B-16DA-4072-B3A1-E4228B776281}" sibTransId="{1E3BD89F-DC88-41CB-9AE1-4320ABEDE93C}"/>
    <dgm:cxn modelId="{D7997CF3-11BE-4780-B934-00DB4CD3B2A8}" srcId="{7C43B19C-47A6-4261-8E0E-05CBBF29FF9D}" destId="{23ECBE57-4870-4CFF-B8D9-3651BE9F7A1D}" srcOrd="3" destOrd="0" parTransId="{A28619AD-7FCB-4E34-AB5F-69FE84D6C545}" sibTransId="{8B141F74-AE28-4B68-8B2F-9CE1DE924DEA}"/>
    <dgm:cxn modelId="{9102F2E6-3B84-4CBF-B8A2-323A222F5F5C}" type="presOf" srcId="{1D3CEB73-8A78-4A99-8398-4C16E4D18DBD}" destId="{7C39B510-C619-4A70-ABD2-2BADBDB8CCA1}" srcOrd="0" destOrd="2" presId="urn:microsoft.com/office/officeart/2005/8/layout/hProcess9"/>
    <dgm:cxn modelId="{84B6E7FA-A5FB-4E02-AB44-D0412478DF3F}" type="presOf" srcId="{E1BE2B05-82BC-4CCD-8D4A-76CCE2711FAD}" destId="{7471C23A-4CCD-4E3A-BD70-9E06E12A7EE6}" srcOrd="0" destOrd="4" presId="urn:microsoft.com/office/officeart/2005/8/layout/hProcess9"/>
    <dgm:cxn modelId="{EEBDC7CC-50EF-4A82-9FCE-4A7718CF5120}" srcId="{242E72B4-5D18-43F7-B84C-7E427DEA9D64}" destId="{BAD8E100-F579-4CCD-92C3-27B54BEBD857}" srcOrd="2" destOrd="0" parTransId="{810850BD-BCB8-4065-B881-69BAFEF9A28A}" sibTransId="{4B775F55-9535-4545-B62D-037C89A362B3}"/>
    <dgm:cxn modelId="{152D787A-222F-488D-849D-BCB3C470755B}" srcId="{DA6CA1EE-C105-47D6-A1A9-20E3E50830FF}" destId="{95B6344F-979B-42F8-A929-76BDAADAB06A}" srcOrd="1" destOrd="0" parTransId="{EE751EEE-9EAF-4DCE-8319-DA9D2E7BD58D}" sibTransId="{5ED6E96C-0CDA-483D-97E2-D6A911A3D228}"/>
    <dgm:cxn modelId="{C37F09F7-E60B-4F62-9C75-817AF47B665A}" type="presOf" srcId="{E5B3761E-52B8-4CA7-BB92-935552E48A47}" destId="{7471C23A-4CCD-4E3A-BD70-9E06E12A7EE6}" srcOrd="0" destOrd="1" presId="urn:microsoft.com/office/officeart/2005/8/layout/hProcess9"/>
    <dgm:cxn modelId="{745D3C22-9BEF-4D71-8699-84C0C5BDFFBD}" type="presOf" srcId="{23ECBE57-4870-4CFF-B8D9-3651BE9F7A1D}" destId="{02E046C1-17FA-4ADA-967F-41EF700336BE}" srcOrd="0" destOrd="4" presId="urn:microsoft.com/office/officeart/2005/8/layout/hProcess9"/>
    <dgm:cxn modelId="{8F196516-D71A-4098-98EC-1C379E5A0F79}" srcId="{242E72B4-5D18-43F7-B84C-7E427DEA9D64}" destId="{2B2BB761-D707-47E4-ADAD-B48F7A34AC7F}" srcOrd="0" destOrd="0" parTransId="{186A8AA3-6DDE-4574-88D7-50D2401F8F45}" sibTransId="{536C33DC-765D-4C20-B5E2-EE3302936A48}"/>
    <dgm:cxn modelId="{320D9FA3-2FF0-4344-9A96-CF57764D5DA1}" srcId="{7C43B19C-47A6-4261-8E0E-05CBBF29FF9D}" destId="{369CEB1C-2068-4874-B0BB-A1EBE87F77DD}" srcOrd="2" destOrd="0" parTransId="{AA23040C-F333-4296-918D-217E22F3EFB6}" sibTransId="{71307215-B7BC-46E7-88C3-BD9763CC393E}"/>
    <dgm:cxn modelId="{3733A61E-0BC0-4F7D-AE3D-6298610D1CED}" type="presOf" srcId="{5E41C37C-66FD-4F44-8C27-628F6E032481}" destId="{9399A668-A214-4372-BC33-57AB47E69F67}" srcOrd="0" destOrd="1" presId="urn:microsoft.com/office/officeart/2005/8/layout/hProcess9"/>
    <dgm:cxn modelId="{CE7303DE-DB11-4727-B55E-E93720BD6EAB}" type="presOf" srcId="{28B60501-0893-43E6-BDE7-5779A995E8A8}" destId="{9399A668-A214-4372-BC33-57AB47E69F67}" srcOrd="0" destOrd="2" presId="urn:microsoft.com/office/officeart/2005/8/layout/hProcess9"/>
    <dgm:cxn modelId="{3F489C4F-1EBC-46FB-9488-88DA63752D53}" type="presOf" srcId="{82C0F38C-0F66-4EE5-B1DD-A10748155F81}" destId="{7471C23A-4CCD-4E3A-BD70-9E06E12A7EE6}" srcOrd="0" destOrd="2" presId="urn:microsoft.com/office/officeart/2005/8/layout/hProcess9"/>
    <dgm:cxn modelId="{7D8F3B57-ABB2-4484-92EE-D4FFE4DEDDC1}" srcId="{67D507D6-7088-4851-9C3D-7E8AF87CAB40}" destId="{64A365AD-7E3B-44C2-B3FE-43DC6638E6BE}" srcOrd="2" destOrd="0" parTransId="{1F4886A4-D50D-4393-B120-C38C1810F5A6}" sibTransId="{8AF9CEFA-35FD-4916-8804-E281B7E2D546}"/>
    <dgm:cxn modelId="{E421CFC4-C4EB-4E97-9C28-8192F7ACDF1E}" type="presOf" srcId="{AF9CA173-31F4-4FCA-8091-F76041DC8069}" destId="{91E55F88-8B85-414F-8D8D-1FFCBCB8E2C7}" srcOrd="0" destOrd="3" presId="urn:microsoft.com/office/officeart/2005/8/layout/hProcess9"/>
    <dgm:cxn modelId="{0B8CA179-B0DA-419E-B218-EDD11F2CC88F}" srcId="{242E72B4-5D18-43F7-B84C-7E427DEA9D64}" destId="{67D507D6-7088-4851-9C3D-7E8AF87CAB40}" srcOrd="5" destOrd="0" parTransId="{5C61AD7B-055E-406B-97D9-CBF3681A71FA}" sibTransId="{930AC222-68DC-4B71-A540-FC41BF9A4C6D}"/>
    <dgm:cxn modelId="{CC716174-4F1A-4BCD-B9B7-D9D1C5E525D2}" srcId="{2B2BB761-D707-47E4-ADAD-B48F7A34AC7F}" destId="{5E41C37C-66FD-4F44-8C27-628F6E032481}" srcOrd="0" destOrd="0" parTransId="{C12820FF-60F7-4E1E-B4E3-F0569F202581}" sibTransId="{5B9817B7-C035-4A7C-9418-00D07195D31D}"/>
    <dgm:cxn modelId="{6552D0D2-F2AD-4474-A595-B01DEBCB18B5}" type="presOf" srcId="{7D9EA38F-C55B-463C-B10E-D7511B10FEA5}" destId="{7C39B510-C619-4A70-ABD2-2BADBDB8CCA1}" srcOrd="0" destOrd="1" presId="urn:microsoft.com/office/officeart/2005/8/layout/hProcess9"/>
    <dgm:cxn modelId="{2AFCDB5B-328B-4446-AD38-A6E915B380A6}" type="presParOf" srcId="{01984C9F-2949-4C31-9FBB-603094F7E339}" destId="{6EABA46B-8D43-4EA7-8825-C62979D8E5E5}" srcOrd="0" destOrd="0" presId="urn:microsoft.com/office/officeart/2005/8/layout/hProcess9"/>
    <dgm:cxn modelId="{277CA13A-5B6B-4589-A23D-104A0F64E50A}" type="presParOf" srcId="{01984C9F-2949-4C31-9FBB-603094F7E339}" destId="{B8B9711F-D4EF-4656-A52A-FD15689B9128}" srcOrd="1" destOrd="0" presId="urn:microsoft.com/office/officeart/2005/8/layout/hProcess9"/>
    <dgm:cxn modelId="{4206BEB7-593D-4091-A67D-8DF301C423FE}" type="presParOf" srcId="{B8B9711F-D4EF-4656-A52A-FD15689B9128}" destId="{9399A668-A214-4372-BC33-57AB47E69F67}" srcOrd="0" destOrd="0" presId="urn:microsoft.com/office/officeart/2005/8/layout/hProcess9"/>
    <dgm:cxn modelId="{EADCC69D-78DB-4C97-A2EC-E12F57284A1F}" type="presParOf" srcId="{B8B9711F-D4EF-4656-A52A-FD15689B9128}" destId="{97AE5C92-E16A-465D-9E97-81AAAFE3E389}" srcOrd="1" destOrd="0" presId="urn:microsoft.com/office/officeart/2005/8/layout/hProcess9"/>
    <dgm:cxn modelId="{15A0BBEE-FF21-4E52-8DA9-D5ADAE768533}" type="presParOf" srcId="{B8B9711F-D4EF-4656-A52A-FD15689B9128}" destId="{F2CA1284-0F80-44C3-9139-223D3F315F79}" srcOrd="2" destOrd="0" presId="urn:microsoft.com/office/officeart/2005/8/layout/hProcess9"/>
    <dgm:cxn modelId="{DE130B99-2124-477F-B8EA-F47CDE67D14B}" type="presParOf" srcId="{B8B9711F-D4EF-4656-A52A-FD15689B9128}" destId="{8F50872C-A941-4A8F-B293-95F98CAE0B43}" srcOrd="3" destOrd="0" presId="urn:microsoft.com/office/officeart/2005/8/layout/hProcess9"/>
    <dgm:cxn modelId="{D415BD6A-C8DD-4B09-9C0A-17E8A86350CA}" type="presParOf" srcId="{B8B9711F-D4EF-4656-A52A-FD15689B9128}" destId="{91E55F88-8B85-414F-8D8D-1FFCBCB8E2C7}" srcOrd="4" destOrd="0" presId="urn:microsoft.com/office/officeart/2005/8/layout/hProcess9"/>
    <dgm:cxn modelId="{1F62C379-D5F8-4AB1-8DBE-F25D4D9B3E9A}" type="presParOf" srcId="{B8B9711F-D4EF-4656-A52A-FD15689B9128}" destId="{62EE9E1E-2113-4DAF-943E-5012E781066D}" srcOrd="5" destOrd="0" presId="urn:microsoft.com/office/officeart/2005/8/layout/hProcess9"/>
    <dgm:cxn modelId="{F65CF27A-6D7C-4D28-8FE3-4F5ED80162AB}" type="presParOf" srcId="{B8B9711F-D4EF-4656-A52A-FD15689B9128}" destId="{7C39B510-C619-4A70-ABD2-2BADBDB8CCA1}" srcOrd="6" destOrd="0" presId="urn:microsoft.com/office/officeart/2005/8/layout/hProcess9"/>
    <dgm:cxn modelId="{3F4E1B91-0020-407A-8CA0-A2F5A010616D}" type="presParOf" srcId="{B8B9711F-D4EF-4656-A52A-FD15689B9128}" destId="{50D41DC1-6BDF-4924-A09E-7FF7EBB64E5F}" srcOrd="7" destOrd="0" presId="urn:microsoft.com/office/officeart/2005/8/layout/hProcess9"/>
    <dgm:cxn modelId="{090FCA5A-CE31-4AE0-A0DA-270633EA6A52}" type="presParOf" srcId="{B8B9711F-D4EF-4656-A52A-FD15689B9128}" destId="{02E046C1-17FA-4ADA-967F-41EF700336BE}" srcOrd="8" destOrd="0" presId="urn:microsoft.com/office/officeart/2005/8/layout/hProcess9"/>
    <dgm:cxn modelId="{17E4960B-ECCB-49EE-AF94-079C94AD2799}" type="presParOf" srcId="{B8B9711F-D4EF-4656-A52A-FD15689B9128}" destId="{E5A5CF1D-686E-48E4-A144-33C18036073C}" srcOrd="9" destOrd="0" presId="urn:microsoft.com/office/officeart/2005/8/layout/hProcess9"/>
    <dgm:cxn modelId="{C805D06F-9CA6-41ED-9F75-CE5B753F9F04}" type="presParOf" srcId="{B8B9711F-D4EF-4656-A52A-FD15689B9128}" destId="{7471C23A-4CCD-4E3A-BD70-9E06E12A7EE6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BB725C-34E2-4785-B82B-445427BF96B5}" type="doc">
      <dgm:prSet loTypeId="urn:microsoft.com/office/officeart/2005/8/layout/architecture+Icon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2AE60D19-0054-45B3-A7A3-004D48DE6D48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GB" sz="3000" dirty="0">
              <a:solidFill>
                <a:srgbClr val="FFFFFF"/>
              </a:solidFill>
            </a:rPr>
            <a:t>Preservation Layer</a:t>
          </a:r>
        </a:p>
      </dgm:t>
    </dgm:pt>
    <dgm:pt modelId="{37BE3766-1593-4686-BD0C-F7AA4A0AC722}" type="parTrans" cxnId="{ECA5808D-AC1D-4310-BC40-6E0B44599B0C}">
      <dgm:prSet/>
      <dgm:spPr/>
      <dgm:t>
        <a:bodyPr/>
        <a:lstStyle/>
        <a:p>
          <a:endParaRPr lang="en-GB"/>
        </a:p>
      </dgm:t>
    </dgm:pt>
    <dgm:pt modelId="{2AB0E69B-0B56-49AF-8564-FDCBE2AACF5D}" type="sibTrans" cxnId="{ECA5808D-AC1D-4310-BC40-6E0B44599B0C}">
      <dgm:prSet/>
      <dgm:spPr/>
      <dgm:t>
        <a:bodyPr/>
        <a:lstStyle/>
        <a:p>
          <a:endParaRPr lang="en-GB"/>
        </a:p>
      </dgm:t>
    </dgm:pt>
    <dgm:pt modelId="{544B8FE3-3643-456B-BD78-133717C89BCC}">
      <dgm:prSet phldrT="[Text]"/>
      <dgm:spPr/>
      <dgm:t>
        <a:bodyPr/>
        <a:lstStyle/>
        <a:p>
          <a:r>
            <a:rPr lang="en-GB" dirty="0">
              <a:solidFill>
                <a:srgbClr val="FFFFFF"/>
              </a:solidFill>
            </a:rPr>
            <a:t>Data.bl.uk</a:t>
          </a:r>
        </a:p>
      </dgm:t>
    </dgm:pt>
    <dgm:pt modelId="{AA864597-A5A9-4603-B1AD-4310C8E08B0E}" type="parTrans" cxnId="{68F60B62-1C2B-44FD-92F7-BFD6EC7E5521}">
      <dgm:prSet/>
      <dgm:spPr/>
      <dgm:t>
        <a:bodyPr/>
        <a:lstStyle/>
        <a:p>
          <a:endParaRPr lang="en-GB"/>
        </a:p>
      </dgm:t>
    </dgm:pt>
    <dgm:pt modelId="{DF3ECB04-0CB2-499E-A58B-F4780174EFC1}" type="sibTrans" cxnId="{68F60B62-1C2B-44FD-92F7-BFD6EC7E5521}">
      <dgm:prSet/>
      <dgm:spPr/>
      <dgm:t>
        <a:bodyPr/>
        <a:lstStyle/>
        <a:p>
          <a:endParaRPr lang="en-GB"/>
        </a:p>
      </dgm:t>
    </dgm:pt>
    <dgm:pt modelId="{CF2B4E6F-64F2-4C1C-8D09-0329AF2CD02F}">
      <dgm:prSet phldrT="[Text]"/>
      <dgm:spPr/>
      <dgm:t>
        <a:bodyPr/>
        <a:lstStyle/>
        <a:p>
          <a:r>
            <a:rPr lang="en-GB" dirty="0" err="1">
              <a:solidFill>
                <a:srgbClr val="FFFFFF"/>
              </a:solidFill>
            </a:rPr>
            <a:t>EThOS</a:t>
          </a:r>
          <a:endParaRPr lang="en-GB" dirty="0">
            <a:solidFill>
              <a:srgbClr val="FFFFFF"/>
            </a:solidFill>
          </a:endParaRPr>
        </a:p>
      </dgm:t>
    </dgm:pt>
    <dgm:pt modelId="{A9A793C4-959D-40E7-8B27-A2A4B54BA29E}" type="parTrans" cxnId="{2243A214-7E44-45F7-BFB1-DF61B61A86CC}">
      <dgm:prSet/>
      <dgm:spPr/>
      <dgm:t>
        <a:bodyPr/>
        <a:lstStyle/>
        <a:p>
          <a:endParaRPr lang="en-GB"/>
        </a:p>
      </dgm:t>
    </dgm:pt>
    <dgm:pt modelId="{7B272AE6-BC1D-4EB6-8C32-ECA66EA57049}" type="sibTrans" cxnId="{2243A214-7E44-45F7-BFB1-DF61B61A86CC}">
      <dgm:prSet/>
      <dgm:spPr/>
      <dgm:t>
        <a:bodyPr/>
        <a:lstStyle/>
        <a:p>
          <a:endParaRPr lang="en-GB"/>
        </a:p>
      </dgm:t>
    </dgm:pt>
    <dgm:pt modelId="{FB79AF49-805B-48DC-9C43-E82B319FBBCB}">
      <dgm:prSet phldrT="[Text]" custT="1"/>
      <dgm:spPr/>
      <dgm:t>
        <a:bodyPr/>
        <a:lstStyle/>
        <a:p>
          <a:r>
            <a:rPr lang="en-GB" sz="3000" dirty="0">
              <a:solidFill>
                <a:srgbClr val="FFFFFF"/>
              </a:solidFill>
            </a:rPr>
            <a:t>Services Layer</a:t>
          </a:r>
        </a:p>
      </dgm:t>
    </dgm:pt>
    <dgm:pt modelId="{1764279F-2E14-4CE9-86C6-BC19A1DEDCAB}" type="parTrans" cxnId="{CCE0A9BE-8FE5-4A29-B6DB-032FD4290A24}">
      <dgm:prSet/>
      <dgm:spPr/>
      <dgm:t>
        <a:bodyPr/>
        <a:lstStyle/>
        <a:p>
          <a:endParaRPr lang="en-GB"/>
        </a:p>
      </dgm:t>
    </dgm:pt>
    <dgm:pt modelId="{6E5505A9-8D22-48DB-9ACD-D224B3C0B98D}" type="sibTrans" cxnId="{CCE0A9BE-8FE5-4A29-B6DB-032FD4290A24}">
      <dgm:prSet/>
      <dgm:spPr/>
      <dgm:t>
        <a:bodyPr/>
        <a:lstStyle/>
        <a:p>
          <a:endParaRPr lang="en-GB"/>
        </a:p>
      </dgm:t>
    </dgm:pt>
    <dgm:pt modelId="{118DC991-EF59-4AF9-A2A7-840FEEF4BA5F}">
      <dgm:prSet phldrT="[Text]"/>
      <dgm:spPr/>
      <dgm:t>
        <a:bodyPr/>
        <a:lstStyle/>
        <a:p>
          <a:r>
            <a:rPr lang="en-GB" dirty="0">
              <a:solidFill>
                <a:srgbClr val="FFFFFF"/>
              </a:solidFill>
            </a:rPr>
            <a:t>BL Institutional Repository</a:t>
          </a:r>
        </a:p>
      </dgm:t>
    </dgm:pt>
    <dgm:pt modelId="{3B342DD6-E4FE-4286-AB66-F36E0117AF5F}" type="parTrans" cxnId="{C2DA9A29-4BED-4308-9938-D62C34935E04}">
      <dgm:prSet/>
      <dgm:spPr/>
      <dgm:t>
        <a:bodyPr/>
        <a:lstStyle/>
        <a:p>
          <a:endParaRPr lang="en-GB"/>
        </a:p>
      </dgm:t>
    </dgm:pt>
    <dgm:pt modelId="{79CD3ED7-CE19-4350-AE6E-5F9425C3BD8D}" type="sibTrans" cxnId="{C2DA9A29-4BED-4308-9938-D62C34935E04}">
      <dgm:prSet/>
      <dgm:spPr/>
      <dgm:t>
        <a:bodyPr/>
        <a:lstStyle/>
        <a:p>
          <a:endParaRPr lang="en-GB"/>
        </a:p>
      </dgm:t>
    </dgm:pt>
    <dgm:pt modelId="{B23F9D62-4608-45D7-B15A-7715277B5C60}">
      <dgm:prSet phldrT="[Text]"/>
      <dgm:spPr/>
      <dgm:t>
        <a:bodyPr/>
        <a:lstStyle/>
        <a:p>
          <a:r>
            <a:rPr lang="en-GB" dirty="0">
              <a:solidFill>
                <a:srgbClr val="FFFFFF"/>
              </a:solidFill>
            </a:rPr>
            <a:t>Partner Repositories</a:t>
          </a:r>
        </a:p>
      </dgm:t>
    </dgm:pt>
    <dgm:pt modelId="{CF99C3E0-D1A8-4AD1-A6F5-58061AEE6BA2}" type="parTrans" cxnId="{372AFE14-113F-4D07-9E40-39E66D0CE8C4}">
      <dgm:prSet/>
      <dgm:spPr/>
      <dgm:t>
        <a:bodyPr/>
        <a:lstStyle/>
        <a:p>
          <a:endParaRPr lang="en-GB"/>
        </a:p>
      </dgm:t>
    </dgm:pt>
    <dgm:pt modelId="{D8E21763-9B3E-4949-8B8C-9859673C1EFB}" type="sibTrans" cxnId="{372AFE14-113F-4D07-9E40-39E66D0CE8C4}">
      <dgm:prSet/>
      <dgm:spPr/>
      <dgm:t>
        <a:bodyPr/>
        <a:lstStyle/>
        <a:p>
          <a:endParaRPr lang="en-GB"/>
        </a:p>
      </dgm:t>
    </dgm:pt>
    <dgm:pt modelId="{3C9809C7-B7B2-476A-A411-B616C9CFC818}">
      <dgm:prSet phldrT="[Text]" custT="1"/>
      <dgm:spPr/>
      <dgm:t>
        <a:bodyPr/>
        <a:lstStyle/>
        <a:p>
          <a:r>
            <a:rPr lang="en-GB" sz="3000" dirty="0">
              <a:solidFill>
                <a:srgbClr val="FFFFFF"/>
              </a:solidFill>
            </a:rPr>
            <a:t>Access Layer</a:t>
          </a:r>
        </a:p>
      </dgm:t>
    </dgm:pt>
    <dgm:pt modelId="{388CFA20-96CE-4BB0-8BE0-07FA1CB944A3}" type="parTrans" cxnId="{BEE63F4E-4949-4B59-A5A1-6480384C6047}">
      <dgm:prSet/>
      <dgm:spPr/>
      <dgm:t>
        <a:bodyPr/>
        <a:lstStyle/>
        <a:p>
          <a:endParaRPr lang="en-US"/>
        </a:p>
      </dgm:t>
    </dgm:pt>
    <dgm:pt modelId="{14BBC534-5DB7-4145-A2DB-68E775E7CB61}" type="sibTrans" cxnId="{BEE63F4E-4949-4B59-A5A1-6480384C6047}">
      <dgm:prSet/>
      <dgm:spPr/>
      <dgm:t>
        <a:bodyPr/>
        <a:lstStyle/>
        <a:p>
          <a:endParaRPr lang="en-US"/>
        </a:p>
      </dgm:t>
    </dgm:pt>
    <dgm:pt modelId="{5E08CBD4-6FEB-48FC-A938-506110922F71}" type="pres">
      <dgm:prSet presAssocID="{77BB725C-34E2-4785-B82B-445427BF96B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89B7CD0-40DA-4417-ABF2-95D26774861D}" type="pres">
      <dgm:prSet presAssocID="{2AE60D19-0054-45B3-A7A3-004D48DE6D48}" presName="vertOne" presStyleCnt="0"/>
      <dgm:spPr/>
    </dgm:pt>
    <dgm:pt modelId="{E0C699D1-E4F0-4BF6-88BF-54A7179AF622}" type="pres">
      <dgm:prSet presAssocID="{2AE60D19-0054-45B3-A7A3-004D48DE6D48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3341AF-DD53-4227-86CD-F13CC4F50FBF}" type="pres">
      <dgm:prSet presAssocID="{2AE60D19-0054-45B3-A7A3-004D48DE6D48}" presName="parTransOne" presStyleCnt="0"/>
      <dgm:spPr/>
    </dgm:pt>
    <dgm:pt modelId="{392BC462-2598-4A3D-9B9A-2A0E86101AE0}" type="pres">
      <dgm:prSet presAssocID="{2AE60D19-0054-45B3-A7A3-004D48DE6D48}" presName="horzOne" presStyleCnt="0"/>
      <dgm:spPr/>
    </dgm:pt>
    <dgm:pt modelId="{BAC8699A-6B07-48C9-98D0-3E2D5042235A}" type="pres">
      <dgm:prSet presAssocID="{FB79AF49-805B-48DC-9C43-E82B319FBBCB}" presName="vertTwo" presStyleCnt="0"/>
      <dgm:spPr/>
    </dgm:pt>
    <dgm:pt modelId="{854EAD0B-2955-49CD-AC92-CFFC004AABF2}" type="pres">
      <dgm:prSet presAssocID="{FB79AF49-805B-48DC-9C43-E82B319FBBCB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D0D603-2BEE-42B2-BFDE-A70DFADFF78D}" type="pres">
      <dgm:prSet presAssocID="{FB79AF49-805B-48DC-9C43-E82B319FBBCB}" presName="parTransTwo" presStyleCnt="0"/>
      <dgm:spPr/>
    </dgm:pt>
    <dgm:pt modelId="{01D768FA-478B-42E1-9D1E-8734EAB65D6C}" type="pres">
      <dgm:prSet presAssocID="{FB79AF49-805B-48DC-9C43-E82B319FBBCB}" presName="horzTwo" presStyleCnt="0"/>
      <dgm:spPr/>
    </dgm:pt>
    <dgm:pt modelId="{5B8441B5-FA72-42B2-8902-BBB1D3F107F6}" type="pres">
      <dgm:prSet presAssocID="{3C9809C7-B7B2-476A-A411-B616C9CFC818}" presName="vertThree" presStyleCnt="0"/>
      <dgm:spPr/>
    </dgm:pt>
    <dgm:pt modelId="{31E177D2-F8A4-4AFA-9730-F14BF6D4A6CB}" type="pres">
      <dgm:prSet presAssocID="{3C9809C7-B7B2-476A-A411-B616C9CFC818}" presName="txThre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F0B1B9-1B6A-4593-8FA8-C5DF7398D93B}" type="pres">
      <dgm:prSet presAssocID="{3C9809C7-B7B2-476A-A411-B616C9CFC818}" presName="parTransThree" presStyleCnt="0"/>
      <dgm:spPr/>
    </dgm:pt>
    <dgm:pt modelId="{67ACCEC4-8F3F-4FE7-8070-CB3BE26B714A}" type="pres">
      <dgm:prSet presAssocID="{3C9809C7-B7B2-476A-A411-B616C9CFC818}" presName="horzThree" presStyleCnt="0"/>
      <dgm:spPr/>
    </dgm:pt>
    <dgm:pt modelId="{39F88EFC-8C06-46FB-8DEE-4A32EBB1BA16}" type="pres">
      <dgm:prSet presAssocID="{CF2B4E6F-64F2-4C1C-8D09-0329AF2CD02F}" presName="vertFour" presStyleCnt="0">
        <dgm:presLayoutVars>
          <dgm:chPref val="3"/>
        </dgm:presLayoutVars>
      </dgm:prSet>
      <dgm:spPr/>
    </dgm:pt>
    <dgm:pt modelId="{E4025544-0BAA-484B-8854-5A0106E1A993}" type="pres">
      <dgm:prSet presAssocID="{CF2B4E6F-64F2-4C1C-8D09-0329AF2CD02F}" presName="txFour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1F71AF-0192-419B-B35C-F6D35035B43D}" type="pres">
      <dgm:prSet presAssocID="{CF2B4E6F-64F2-4C1C-8D09-0329AF2CD02F}" presName="horzFour" presStyleCnt="0"/>
      <dgm:spPr/>
    </dgm:pt>
    <dgm:pt modelId="{98D29EB8-2EB8-4CBE-86E0-6D3EEDBF449E}" type="pres">
      <dgm:prSet presAssocID="{7B272AE6-BC1D-4EB6-8C32-ECA66EA57049}" presName="sibSpaceFour" presStyleCnt="0"/>
      <dgm:spPr/>
    </dgm:pt>
    <dgm:pt modelId="{98933320-3F5D-45A5-81CA-4F399FC2D4FF}" type="pres">
      <dgm:prSet presAssocID="{544B8FE3-3643-456B-BD78-133717C89BCC}" presName="vertFour" presStyleCnt="0">
        <dgm:presLayoutVars>
          <dgm:chPref val="3"/>
        </dgm:presLayoutVars>
      </dgm:prSet>
      <dgm:spPr/>
    </dgm:pt>
    <dgm:pt modelId="{093DFCA5-74BE-49BD-BF5B-2727F3C68C5E}" type="pres">
      <dgm:prSet presAssocID="{544B8FE3-3643-456B-BD78-133717C89BCC}" presName="txFour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1F11EE-9B08-4877-B348-910BEBF061DE}" type="pres">
      <dgm:prSet presAssocID="{544B8FE3-3643-456B-BD78-133717C89BCC}" presName="horzFour" presStyleCnt="0"/>
      <dgm:spPr/>
    </dgm:pt>
    <dgm:pt modelId="{46ACBF53-A3C6-48F5-88B1-FCC0ADD71B41}" type="pres">
      <dgm:prSet presAssocID="{DF3ECB04-0CB2-499E-A58B-F4780174EFC1}" presName="sibSpaceFour" presStyleCnt="0"/>
      <dgm:spPr/>
    </dgm:pt>
    <dgm:pt modelId="{643AD65A-09E9-4C3B-B89A-A79311DF204A}" type="pres">
      <dgm:prSet presAssocID="{118DC991-EF59-4AF9-A2A7-840FEEF4BA5F}" presName="vertFour" presStyleCnt="0">
        <dgm:presLayoutVars>
          <dgm:chPref val="3"/>
        </dgm:presLayoutVars>
      </dgm:prSet>
      <dgm:spPr/>
    </dgm:pt>
    <dgm:pt modelId="{C8DA1A33-1C91-47FF-B25F-879C131B7871}" type="pres">
      <dgm:prSet presAssocID="{118DC991-EF59-4AF9-A2A7-840FEEF4BA5F}" presName="txFour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1FA6F3-7820-4846-8E51-18ADFDED8B77}" type="pres">
      <dgm:prSet presAssocID="{118DC991-EF59-4AF9-A2A7-840FEEF4BA5F}" presName="horzFour" presStyleCnt="0"/>
      <dgm:spPr/>
    </dgm:pt>
    <dgm:pt modelId="{280A84E1-297C-4E2E-8AEB-C7F60272E35B}" type="pres">
      <dgm:prSet presAssocID="{79CD3ED7-CE19-4350-AE6E-5F9425C3BD8D}" presName="sibSpaceFour" presStyleCnt="0"/>
      <dgm:spPr/>
    </dgm:pt>
    <dgm:pt modelId="{7AAFC80E-4D3D-4B42-99BF-36249F18DC53}" type="pres">
      <dgm:prSet presAssocID="{B23F9D62-4608-45D7-B15A-7715277B5C60}" presName="vertFour" presStyleCnt="0">
        <dgm:presLayoutVars>
          <dgm:chPref val="3"/>
        </dgm:presLayoutVars>
      </dgm:prSet>
      <dgm:spPr/>
    </dgm:pt>
    <dgm:pt modelId="{4AC6DA43-A6B6-4AE8-AF3B-B5A979A0901B}" type="pres">
      <dgm:prSet presAssocID="{B23F9D62-4608-45D7-B15A-7715277B5C60}" presName="txFour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841C3A-8A6A-48B4-9084-E31E63FDD498}" type="pres">
      <dgm:prSet presAssocID="{B23F9D62-4608-45D7-B15A-7715277B5C60}" presName="horzFour" presStyleCnt="0"/>
      <dgm:spPr/>
    </dgm:pt>
  </dgm:ptLst>
  <dgm:cxnLst>
    <dgm:cxn modelId="{DD695FCE-99A8-4956-A4EA-BB907B58A329}" type="presOf" srcId="{3C9809C7-B7B2-476A-A411-B616C9CFC818}" destId="{31E177D2-F8A4-4AFA-9730-F14BF6D4A6CB}" srcOrd="0" destOrd="0" presId="urn:microsoft.com/office/officeart/2005/8/layout/architecture+Icon"/>
    <dgm:cxn modelId="{F23189A8-0253-4255-B7CE-4BAA23C8D9E8}" type="presOf" srcId="{118DC991-EF59-4AF9-A2A7-840FEEF4BA5F}" destId="{C8DA1A33-1C91-47FF-B25F-879C131B7871}" srcOrd="0" destOrd="0" presId="urn:microsoft.com/office/officeart/2005/8/layout/architecture+Icon"/>
    <dgm:cxn modelId="{68F60B62-1C2B-44FD-92F7-BFD6EC7E5521}" srcId="{3C9809C7-B7B2-476A-A411-B616C9CFC818}" destId="{544B8FE3-3643-456B-BD78-133717C89BCC}" srcOrd="1" destOrd="0" parTransId="{AA864597-A5A9-4603-B1AD-4310C8E08B0E}" sibTransId="{DF3ECB04-0CB2-499E-A58B-F4780174EFC1}"/>
    <dgm:cxn modelId="{372AFE14-113F-4D07-9E40-39E66D0CE8C4}" srcId="{3C9809C7-B7B2-476A-A411-B616C9CFC818}" destId="{B23F9D62-4608-45D7-B15A-7715277B5C60}" srcOrd="3" destOrd="0" parTransId="{CF99C3E0-D1A8-4AD1-A6F5-58061AEE6BA2}" sibTransId="{D8E21763-9B3E-4949-8B8C-9859673C1EFB}"/>
    <dgm:cxn modelId="{C19E4118-2ADB-4820-A582-53DEF0FD6220}" type="presOf" srcId="{77BB725C-34E2-4785-B82B-445427BF96B5}" destId="{5E08CBD4-6FEB-48FC-A938-506110922F71}" srcOrd="0" destOrd="0" presId="urn:microsoft.com/office/officeart/2005/8/layout/architecture+Icon"/>
    <dgm:cxn modelId="{CCE0A9BE-8FE5-4A29-B6DB-032FD4290A24}" srcId="{2AE60D19-0054-45B3-A7A3-004D48DE6D48}" destId="{FB79AF49-805B-48DC-9C43-E82B319FBBCB}" srcOrd="0" destOrd="0" parTransId="{1764279F-2E14-4CE9-86C6-BC19A1DEDCAB}" sibTransId="{6E5505A9-8D22-48DB-9ACD-D224B3C0B98D}"/>
    <dgm:cxn modelId="{2E4DD475-CB57-410E-AC33-F1829778104B}" type="presOf" srcId="{CF2B4E6F-64F2-4C1C-8D09-0329AF2CD02F}" destId="{E4025544-0BAA-484B-8854-5A0106E1A993}" srcOrd="0" destOrd="0" presId="urn:microsoft.com/office/officeart/2005/8/layout/architecture+Icon"/>
    <dgm:cxn modelId="{D23B8562-9E4F-4358-A213-74C7712FD0E2}" type="presOf" srcId="{FB79AF49-805B-48DC-9C43-E82B319FBBCB}" destId="{854EAD0B-2955-49CD-AC92-CFFC004AABF2}" srcOrd="0" destOrd="0" presId="urn:microsoft.com/office/officeart/2005/8/layout/architecture+Icon"/>
    <dgm:cxn modelId="{012786E6-B5B4-4760-AD92-49711EAB4E48}" type="presOf" srcId="{544B8FE3-3643-456B-BD78-133717C89BCC}" destId="{093DFCA5-74BE-49BD-BF5B-2727F3C68C5E}" srcOrd="0" destOrd="0" presId="urn:microsoft.com/office/officeart/2005/8/layout/architecture+Icon"/>
    <dgm:cxn modelId="{B1730E6E-2D06-496E-82C9-B7D0A2015552}" type="presOf" srcId="{B23F9D62-4608-45D7-B15A-7715277B5C60}" destId="{4AC6DA43-A6B6-4AE8-AF3B-B5A979A0901B}" srcOrd="0" destOrd="0" presId="urn:microsoft.com/office/officeart/2005/8/layout/architecture+Icon"/>
    <dgm:cxn modelId="{ECA5808D-AC1D-4310-BC40-6E0B44599B0C}" srcId="{77BB725C-34E2-4785-B82B-445427BF96B5}" destId="{2AE60D19-0054-45B3-A7A3-004D48DE6D48}" srcOrd="0" destOrd="0" parTransId="{37BE3766-1593-4686-BD0C-F7AA4A0AC722}" sibTransId="{2AB0E69B-0B56-49AF-8564-FDCBE2AACF5D}"/>
    <dgm:cxn modelId="{2243A214-7E44-45F7-BFB1-DF61B61A86CC}" srcId="{3C9809C7-B7B2-476A-A411-B616C9CFC818}" destId="{CF2B4E6F-64F2-4C1C-8D09-0329AF2CD02F}" srcOrd="0" destOrd="0" parTransId="{A9A793C4-959D-40E7-8B27-A2A4B54BA29E}" sibTransId="{7B272AE6-BC1D-4EB6-8C32-ECA66EA57049}"/>
    <dgm:cxn modelId="{E401970A-9D43-4EA3-AA8F-FFE226BE9E53}" type="presOf" srcId="{2AE60D19-0054-45B3-A7A3-004D48DE6D48}" destId="{E0C699D1-E4F0-4BF6-88BF-54A7179AF622}" srcOrd="0" destOrd="0" presId="urn:microsoft.com/office/officeart/2005/8/layout/architecture+Icon"/>
    <dgm:cxn modelId="{BEE63F4E-4949-4B59-A5A1-6480384C6047}" srcId="{FB79AF49-805B-48DC-9C43-E82B319FBBCB}" destId="{3C9809C7-B7B2-476A-A411-B616C9CFC818}" srcOrd="0" destOrd="0" parTransId="{388CFA20-96CE-4BB0-8BE0-07FA1CB944A3}" sibTransId="{14BBC534-5DB7-4145-A2DB-68E775E7CB61}"/>
    <dgm:cxn modelId="{C2DA9A29-4BED-4308-9938-D62C34935E04}" srcId="{3C9809C7-B7B2-476A-A411-B616C9CFC818}" destId="{118DC991-EF59-4AF9-A2A7-840FEEF4BA5F}" srcOrd="2" destOrd="0" parTransId="{3B342DD6-E4FE-4286-AB66-F36E0117AF5F}" sibTransId="{79CD3ED7-CE19-4350-AE6E-5F9425C3BD8D}"/>
    <dgm:cxn modelId="{2B3E68B0-8C6B-4184-A929-82EC37805C00}" type="presParOf" srcId="{5E08CBD4-6FEB-48FC-A938-506110922F71}" destId="{689B7CD0-40DA-4417-ABF2-95D26774861D}" srcOrd="0" destOrd="0" presId="urn:microsoft.com/office/officeart/2005/8/layout/architecture+Icon"/>
    <dgm:cxn modelId="{F3814B46-E9DD-435E-B7C6-C5E8285CB475}" type="presParOf" srcId="{689B7CD0-40DA-4417-ABF2-95D26774861D}" destId="{E0C699D1-E4F0-4BF6-88BF-54A7179AF622}" srcOrd="0" destOrd="0" presId="urn:microsoft.com/office/officeart/2005/8/layout/architecture+Icon"/>
    <dgm:cxn modelId="{2D27114A-DEF7-41CF-8630-FAAB26324C85}" type="presParOf" srcId="{689B7CD0-40DA-4417-ABF2-95D26774861D}" destId="{A33341AF-DD53-4227-86CD-F13CC4F50FBF}" srcOrd="1" destOrd="0" presId="urn:microsoft.com/office/officeart/2005/8/layout/architecture+Icon"/>
    <dgm:cxn modelId="{B89D322C-5388-4867-82A7-7E5B713E085F}" type="presParOf" srcId="{689B7CD0-40DA-4417-ABF2-95D26774861D}" destId="{392BC462-2598-4A3D-9B9A-2A0E86101AE0}" srcOrd="2" destOrd="0" presId="urn:microsoft.com/office/officeart/2005/8/layout/architecture+Icon"/>
    <dgm:cxn modelId="{249D244E-C8C7-4113-A337-8BDF073DDC6D}" type="presParOf" srcId="{392BC462-2598-4A3D-9B9A-2A0E86101AE0}" destId="{BAC8699A-6B07-48C9-98D0-3E2D5042235A}" srcOrd="0" destOrd="0" presId="urn:microsoft.com/office/officeart/2005/8/layout/architecture+Icon"/>
    <dgm:cxn modelId="{E126E84C-D158-4E07-BF78-BA19D1DF5792}" type="presParOf" srcId="{BAC8699A-6B07-48C9-98D0-3E2D5042235A}" destId="{854EAD0B-2955-49CD-AC92-CFFC004AABF2}" srcOrd="0" destOrd="0" presId="urn:microsoft.com/office/officeart/2005/8/layout/architecture+Icon"/>
    <dgm:cxn modelId="{8BB74E06-FEB7-4307-95EE-516FF727212B}" type="presParOf" srcId="{BAC8699A-6B07-48C9-98D0-3E2D5042235A}" destId="{06D0D603-2BEE-42B2-BFDE-A70DFADFF78D}" srcOrd="1" destOrd="0" presId="urn:microsoft.com/office/officeart/2005/8/layout/architecture+Icon"/>
    <dgm:cxn modelId="{F10A8E3E-A784-410B-8C9D-4AD1DEF0525B}" type="presParOf" srcId="{BAC8699A-6B07-48C9-98D0-3E2D5042235A}" destId="{01D768FA-478B-42E1-9D1E-8734EAB65D6C}" srcOrd="2" destOrd="0" presId="urn:microsoft.com/office/officeart/2005/8/layout/architecture+Icon"/>
    <dgm:cxn modelId="{BBB9D406-8B31-4B22-8339-47CBA10D328A}" type="presParOf" srcId="{01D768FA-478B-42E1-9D1E-8734EAB65D6C}" destId="{5B8441B5-FA72-42B2-8902-BBB1D3F107F6}" srcOrd="0" destOrd="0" presId="urn:microsoft.com/office/officeart/2005/8/layout/architecture+Icon"/>
    <dgm:cxn modelId="{0A8774F6-32EA-4D82-BD8C-E0E990D4A80B}" type="presParOf" srcId="{5B8441B5-FA72-42B2-8902-BBB1D3F107F6}" destId="{31E177D2-F8A4-4AFA-9730-F14BF6D4A6CB}" srcOrd="0" destOrd="0" presId="urn:microsoft.com/office/officeart/2005/8/layout/architecture+Icon"/>
    <dgm:cxn modelId="{700671E4-23B9-4420-AE0D-B445100154C6}" type="presParOf" srcId="{5B8441B5-FA72-42B2-8902-BBB1D3F107F6}" destId="{5BF0B1B9-1B6A-4593-8FA8-C5DF7398D93B}" srcOrd="1" destOrd="0" presId="urn:microsoft.com/office/officeart/2005/8/layout/architecture+Icon"/>
    <dgm:cxn modelId="{C29DED09-E73B-40E1-AFFB-698465277CE6}" type="presParOf" srcId="{5B8441B5-FA72-42B2-8902-BBB1D3F107F6}" destId="{67ACCEC4-8F3F-4FE7-8070-CB3BE26B714A}" srcOrd="2" destOrd="0" presId="urn:microsoft.com/office/officeart/2005/8/layout/architecture+Icon"/>
    <dgm:cxn modelId="{2ACEC023-962D-4CD7-8A7A-585C0E10AEDB}" type="presParOf" srcId="{67ACCEC4-8F3F-4FE7-8070-CB3BE26B714A}" destId="{39F88EFC-8C06-46FB-8DEE-4A32EBB1BA16}" srcOrd="0" destOrd="0" presId="urn:microsoft.com/office/officeart/2005/8/layout/architecture+Icon"/>
    <dgm:cxn modelId="{73D4A958-38CD-4D9C-8B63-343624ED3036}" type="presParOf" srcId="{39F88EFC-8C06-46FB-8DEE-4A32EBB1BA16}" destId="{E4025544-0BAA-484B-8854-5A0106E1A993}" srcOrd="0" destOrd="0" presId="urn:microsoft.com/office/officeart/2005/8/layout/architecture+Icon"/>
    <dgm:cxn modelId="{CBAF5935-C975-457E-8776-6627ABFA53B3}" type="presParOf" srcId="{39F88EFC-8C06-46FB-8DEE-4A32EBB1BA16}" destId="{FF1F71AF-0192-419B-B35C-F6D35035B43D}" srcOrd="1" destOrd="0" presId="urn:microsoft.com/office/officeart/2005/8/layout/architecture+Icon"/>
    <dgm:cxn modelId="{D8C1A744-8C8E-4071-83FA-5910A8F84B96}" type="presParOf" srcId="{67ACCEC4-8F3F-4FE7-8070-CB3BE26B714A}" destId="{98D29EB8-2EB8-4CBE-86E0-6D3EEDBF449E}" srcOrd="1" destOrd="0" presId="urn:microsoft.com/office/officeart/2005/8/layout/architecture+Icon"/>
    <dgm:cxn modelId="{7BF93A38-BD46-440C-8D3F-8C7C11405901}" type="presParOf" srcId="{67ACCEC4-8F3F-4FE7-8070-CB3BE26B714A}" destId="{98933320-3F5D-45A5-81CA-4F399FC2D4FF}" srcOrd="2" destOrd="0" presId="urn:microsoft.com/office/officeart/2005/8/layout/architecture+Icon"/>
    <dgm:cxn modelId="{25D8CC28-3571-48BF-A15D-E106F4FCAC86}" type="presParOf" srcId="{98933320-3F5D-45A5-81CA-4F399FC2D4FF}" destId="{093DFCA5-74BE-49BD-BF5B-2727F3C68C5E}" srcOrd="0" destOrd="0" presId="urn:microsoft.com/office/officeart/2005/8/layout/architecture+Icon"/>
    <dgm:cxn modelId="{C7ECAE7C-F60A-4F98-A31F-9F9E0A542BAD}" type="presParOf" srcId="{98933320-3F5D-45A5-81CA-4F399FC2D4FF}" destId="{FF1F11EE-9B08-4877-B348-910BEBF061DE}" srcOrd="1" destOrd="0" presId="urn:microsoft.com/office/officeart/2005/8/layout/architecture+Icon"/>
    <dgm:cxn modelId="{B807396F-BF89-453B-8A30-03A63E9569CC}" type="presParOf" srcId="{67ACCEC4-8F3F-4FE7-8070-CB3BE26B714A}" destId="{46ACBF53-A3C6-48F5-88B1-FCC0ADD71B41}" srcOrd="3" destOrd="0" presId="urn:microsoft.com/office/officeart/2005/8/layout/architecture+Icon"/>
    <dgm:cxn modelId="{5E107234-E3E5-466A-AFDE-D8F0C0EBE37B}" type="presParOf" srcId="{67ACCEC4-8F3F-4FE7-8070-CB3BE26B714A}" destId="{643AD65A-09E9-4C3B-B89A-A79311DF204A}" srcOrd="4" destOrd="0" presId="urn:microsoft.com/office/officeart/2005/8/layout/architecture+Icon"/>
    <dgm:cxn modelId="{EA1C9352-FEAC-4830-A2E1-5CF0B45DC2AA}" type="presParOf" srcId="{643AD65A-09E9-4C3B-B89A-A79311DF204A}" destId="{C8DA1A33-1C91-47FF-B25F-879C131B7871}" srcOrd="0" destOrd="0" presId="urn:microsoft.com/office/officeart/2005/8/layout/architecture+Icon"/>
    <dgm:cxn modelId="{91746970-D0CA-4C26-AF9E-4DF4D37B3442}" type="presParOf" srcId="{643AD65A-09E9-4C3B-B89A-A79311DF204A}" destId="{BB1FA6F3-7820-4846-8E51-18ADFDED8B77}" srcOrd="1" destOrd="0" presId="urn:microsoft.com/office/officeart/2005/8/layout/architecture+Icon"/>
    <dgm:cxn modelId="{95EBCFE4-E2BA-4C3A-9195-F46FA5A5433F}" type="presParOf" srcId="{67ACCEC4-8F3F-4FE7-8070-CB3BE26B714A}" destId="{280A84E1-297C-4E2E-8AEB-C7F60272E35B}" srcOrd="5" destOrd="0" presId="urn:microsoft.com/office/officeart/2005/8/layout/architecture+Icon"/>
    <dgm:cxn modelId="{BAB2D939-CF0B-4486-8DBA-EBC2E7217286}" type="presParOf" srcId="{67ACCEC4-8F3F-4FE7-8070-CB3BE26B714A}" destId="{7AAFC80E-4D3D-4B42-99BF-36249F18DC53}" srcOrd="6" destOrd="0" presId="urn:microsoft.com/office/officeart/2005/8/layout/architecture+Icon"/>
    <dgm:cxn modelId="{221F28D8-0CE3-4338-9656-9103807B1CB0}" type="presParOf" srcId="{7AAFC80E-4D3D-4B42-99BF-36249F18DC53}" destId="{4AC6DA43-A6B6-4AE8-AF3B-B5A979A0901B}" srcOrd="0" destOrd="0" presId="urn:microsoft.com/office/officeart/2005/8/layout/architecture+Icon"/>
    <dgm:cxn modelId="{76E7528C-BAD4-4084-A983-3651CD60DE31}" type="presParOf" srcId="{7AAFC80E-4D3D-4B42-99BF-36249F18DC53}" destId="{29841C3A-8A6A-48B4-9084-E31E63FDD498}" srcOrd="1" destOrd="0" presId="urn:microsoft.com/office/officeart/2005/8/layout/architecture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05F6DE-BF85-4A07-9E04-4A2759BB7669}">
      <dsp:nvSpPr>
        <dsp:cNvPr id="0" name=""/>
        <dsp:cNvSpPr/>
      </dsp:nvSpPr>
      <dsp:spPr>
        <a:xfrm>
          <a:off x="1028627" y="1588024"/>
          <a:ext cx="1995161" cy="1994983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>
              <a:solidFill>
                <a:srgbClr val="FFFFFF"/>
              </a:solidFill>
            </a:rPr>
            <a:t>Libraries</a:t>
          </a:r>
        </a:p>
      </dsp:txBody>
      <dsp:txXfrm>
        <a:off x="1320812" y="1880182"/>
        <a:ext cx="1410791" cy="1410667"/>
      </dsp:txXfrm>
    </dsp:sp>
    <dsp:sp modelId="{116A0CFB-E910-4C99-90E3-049BFCFD5A6A}">
      <dsp:nvSpPr>
        <dsp:cNvPr id="0" name=""/>
        <dsp:cNvSpPr/>
      </dsp:nvSpPr>
      <dsp:spPr>
        <a:xfrm>
          <a:off x="0" y="478637"/>
          <a:ext cx="4021369" cy="4191880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408262-1682-4399-8064-48B293FE863C}">
      <dsp:nvSpPr>
        <dsp:cNvPr id="0" name=""/>
        <dsp:cNvSpPr/>
      </dsp:nvSpPr>
      <dsp:spPr>
        <a:xfrm>
          <a:off x="2489558" y="314097"/>
          <a:ext cx="1069045" cy="1068822"/>
        </a:xfrm>
        <a:prstGeom prst="ellipse">
          <a:avLst/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A89792E-5D09-48F7-91C2-10CEECC496D3}">
      <dsp:nvSpPr>
        <dsp:cNvPr id="0" name=""/>
        <dsp:cNvSpPr/>
      </dsp:nvSpPr>
      <dsp:spPr>
        <a:xfrm>
          <a:off x="3640027" y="327771"/>
          <a:ext cx="1431056" cy="103463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en-GB" sz="2000" kern="1200" dirty="0"/>
            <a:t>Research environment</a:t>
          </a:r>
        </a:p>
      </dsp:txBody>
      <dsp:txXfrm>
        <a:off x="3640027" y="327771"/>
        <a:ext cx="1431056" cy="1034638"/>
      </dsp:txXfrm>
    </dsp:sp>
    <dsp:sp modelId="{57A9265A-2569-4E1E-A6E2-84C3B28EC803}">
      <dsp:nvSpPr>
        <dsp:cNvPr id="0" name=""/>
        <dsp:cNvSpPr/>
      </dsp:nvSpPr>
      <dsp:spPr>
        <a:xfrm>
          <a:off x="3279188" y="1309538"/>
          <a:ext cx="1069045" cy="1068822"/>
        </a:xfrm>
        <a:prstGeom prst="ellipse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12AE3E-ABF6-4EBC-9AF6-E54F853349F2}">
      <dsp:nvSpPr>
        <dsp:cNvPr id="0" name=""/>
        <dsp:cNvSpPr/>
      </dsp:nvSpPr>
      <dsp:spPr>
        <a:xfrm>
          <a:off x="4426728" y="1328225"/>
          <a:ext cx="1431056" cy="103463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en-GB" sz="2000" kern="1200" dirty="0"/>
            <a:t>Access &amp; Discovery</a:t>
          </a:r>
        </a:p>
      </dsp:txBody>
      <dsp:txXfrm>
        <a:off x="4426728" y="1328225"/>
        <a:ext cx="1431056" cy="1034638"/>
      </dsp:txXfrm>
    </dsp:sp>
    <dsp:sp modelId="{77EC2D3C-2D00-474A-A1AB-6D2DFFC8E33C}">
      <dsp:nvSpPr>
        <dsp:cNvPr id="0" name=""/>
        <dsp:cNvSpPr/>
      </dsp:nvSpPr>
      <dsp:spPr>
        <a:xfrm>
          <a:off x="3275087" y="2773073"/>
          <a:ext cx="1069045" cy="1068822"/>
        </a:xfrm>
        <a:prstGeom prst="ellipse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839711-25C6-4A17-A4DD-5ADE04F93702}">
      <dsp:nvSpPr>
        <dsp:cNvPr id="0" name=""/>
        <dsp:cNvSpPr/>
      </dsp:nvSpPr>
      <dsp:spPr>
        <a:xfrm>
          <a:off x="4426728" y="2790393"/>
          <a:ext cx="1431056" cy="103463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en-GB" sz="2000" kern="1200" dirty="0"/>
            <a:t>Serials crisis</a:t>
          </a:r>
        </a:p>
      </dsp:txBody>
      <dsp:txXfrm>
        <a:off x="4426728" y="2790393"/>
        <a:ext cx="1431056" cy="1034638"/>
      </dsp:txXfrm>
    </dsp:sp>
    <dsp:sp modelId="{C854AE69-37D0-4F99-8D35-6D9B265B6C47}">
      <dsp:nvSpPr>
        <dsp:cNvPr id="0" name=""/>
        <dsp:cNvSpPr/>
      </dsp:nvSpPr>
      <dsp:spPr>
        <a:xfrm>
          <a:off x="2489558" y="3803153"/>
          <a:ext cx="1069045" cy="1068822"/>
        </a:xfrm>
        <a:prstGeom prst="ellipse">
          <a:avLst/>
        </a:prstGeom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8000" b="-2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B6A668-1F35-495A-B257-308B67BEC202}">
      <dsp:nvSpPr>
        <dsp:cNvPr id="0" name=""/>
        <dsp:cNvSpPr/>
      </dsp:nvSpPr>
      <dsp:spPr>
        <a:xfrm>
          <a:off x="3640027" y="3825031"/>
          <a:ext cx="1431056" cy="103463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Moderately" fov="0" zoom="92000">
            <a:rot lat="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en-GB" sz="2000" kern="1200" dirty="0"/>
            <a:t>Open Science</a:t>
          </a:r>
        </a:p>
      </dsp:txBody>
      <dsp:txXfrm>
        <a:off x="3640027" y="3825031"/>
        <a:ext cx="1431056" cy="10346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BA46B-8D43-4EA7-8825-C62979D8E5E5}">
      <dsp:nvSpPr>
        <dsp:cNvPr id="0" name=""/>
        <dsp:cNvSpPr/>
      </dsp:nvSpPr>
      <dsp:spPr>
        <a:xfrm>
          <a:off x="627227" y="0"/>
          <a:ext cx="7108576" cy="5272207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99A668-A214-4372-BC33-57AB47E69F67}">
      <dsp:nvSpPr>
        <dsp:cNvPr id="0" name=""/>
        <dsp:cNvSpPr/>
      </dsp:nvSpPr>
      <dsp:spPr>
        <a:xfrm>
          <a:off x="1352" y="1581662"/>
          <a:ext cx="1293681" cy="210888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530" rIns="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err="1">
              <a:solidFill>
                <a:schemeClr val="bg2"/>
              </a:solidFill>
            </a:rPr>
            <a:t>Digitisation</a:t>
          </a:r>
          <a:endParaRPr lang="en-US" sz="1300" kern="1200" dirty="0">
            <a:solidFill>
              <a:schemeClr val="bg2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On demand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For institution</a:t>
          </a:r>
          <a:r>
            <a:rPr lang="en-US" sz="1000" kern="1200" dirty="0"/>
            <a:t>s</a:t>
          </a:r>
        </a:p>
      </dsp:txBody>
      <dsp:txXfrm>
        <a:off x="64504" y="1644814"/>
        <a:ext cx="1167377" cy="1982578"/>
      </dsp:txXfrm>
    </dsp:sp>
    <dsp:sp modelId="{F2CA1284-0F80-44C3-9139-223D3F315F79}">
      <dsp:nvSpPr>
        <dsp:cNvPr id="0" name=""/>
        <dsp:cNvSpPr/>
      </dsp:nvSpPr>
      <dsp:spPr>
        <a:xfrm>
          <a:off x="1414681" y="1581662"/>
          <a:ext cx="1293681" cy="210888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530" rIns="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solidFill>
                <a:schemeClr val="bg2"/>
              </a:solidFill>
            </a:rPr>
            <a:t>Metadata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Enhance content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Provide identifiers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Build semantic links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Licensing support</a:t>
          </a:r>
        </a:p>
      </dsp:txBody>
      <dsp:txXfrm>
        <a:off x="1477833" y="1644814"/>
        <a:ext cx="1167377" cy="1982578"/>
      </dsp:txXfrm>
    </dsp:sp>
    <dsp:sp modelId="{91E55F88-8B85-414F-8D8D-1FFCBCB8E2C7}">
      <dsp:nvSpPr>
        <dsp:cNvPr id="0" name=""/>
        <dsp:cNvSpPr/>
      </dsp:nvSpPr>
      <dsp:spPr>
        <a:xfrm>
          <a:off x="2828010" y="1581662"/>
          <a:ext cx="1293681" cy="210888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530" rIns="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solidFill>
                <a:schemeClr val="bg2"/>
              </a:solidFill>
            </a:rPr>
            <a:t>Preservation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Born digital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err="1">
              <a:solidFill>
                <a:schemeClr val="bg2"/>
              </a:solidFill>
            </a:rPr>
            <a:t>Digitised</a:t>
          </a:r>
          <a:endParaRPr lang="en-US" sz="1000" kern="1200" dirty="0">
            <a:solidFill>
              <a:schemeClr val="bg2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Print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Preservation as</a:t>
          </a:r>
          <a:br>
            <a:rPr lang="en-US" sz="1000" kern="1200" dirty="0">
              <a:solidFill>
                <a:schemeClr val="bg2"/>
              </a:solidFill>
            </a:rPr>
          </a:br>
          <a:r>
            <a:rPr lang="en-US" sz="1000" kern="1200" dirty="0">
              <a:solidFill>
                <a:schemeClr val="bg2"/>
              </a:solidFill>
            </a:rPr>
            <a:t>a service</a:t>
          </a:r>
        </a:p>
      </dsp:txBody>
      <dsp:txXfrm>
        <a:off x="2891162" y="1644814"/>
        <a:ext cx="1167377" cy="1982578"/>
      </dsp:txXfrm>
    </dsp:sp>
    <dsp:sp modelId="{7C39B510-C619-4A70-ABD2-2BADBDB8CCA1}">
      <dsp:nvSpPr>
        <dsp:cNvPr id="0" name=""/>
        <dsp:cNvSpPr/>
      </dsp:nvSpPr>
      <dsp:spPr>
        <a:xfrm>
          <a:off x="4241338" y="1581662"/>
          <a:ext cx="1293681" cy="210888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solidFill>
                <a:schemeClr val="bg2"/>
              </a:solidFill>
            </a:rPr>
            <a:t>Discovery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BL &amp; external content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Feed external services (e.g. Google)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Discovery as a service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Single Digital Presence for public libraries</a:t>
          </a:r>
        </a:p>
      </dsp:txBody>
      <dsp:txXfrm>
        <a:off x="4304490" y="1644814"/>
        <a:ext cx="1167377" cy="1982578"/>
      </dsp:txXfrm>
    </dsp:sp>
    <dsp:sp modelId="{02E046C1-17FA-4ADA-967F-41EF700336BE}">
      <dsp:nvSpPr>
        <dsp:cNvPr id="0" name=""/>
        <dsp:cNvSpPr/>
      </dsp:nvSpPr>
      <dsp:spPr>
        <a:xfrm>
          <a:off x="5654667" y="1581662"/>
          <a:ext cx="1293681" cy="210888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530" rIns="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solidFill>
                <a:schemeClr val="bg2"/>
              </a:solidFill>
            </a:rPr>
            <a:t>Analysis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Text and data mining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Machine interfaces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err="1">
              <a:solidFill>
                <a:schemeClr val="bg2"/>
              </a:solidFill>
            </a:rPr>
            <a:t>Visualisation</a:t>
          </a:r>
          <a:endParaRPr lang="en-US" sz="1000" kern="1200" dirty="0">
            <a:solidFill>
              <a:schemeClr val="bg2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Machine learning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Dedicated staff support</a:t>
          </a:r>
        </a:p>
      </dsp:txBody>
      <dsp:txXfrm>
        <a:off x="5717819" y="1644814"/>
        <a:ext cx="1167377" cy="1982578"/>
      </dsp:txXfrm>
    </dsp:sp>
    <dsp:sp modelId="{7471C23A-4CCD-4E3A-BD70-9E06E12A7EE6}">
      <dsp:nvSpPr>
        <dsp:cNvPr id="0" name=""/>
        <dsp:cNvSpPr/>
      </dsp:nvSpPr>
      <dsp:spPr>
        <a:xfrm>
          <a:off x="7067996" y="1581662"/>
          <a:ext cx="1293681" cy="210888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530" rIns="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solidFill>
                <a:schemeClr val="bg2"/>
              </a:solidFill>
            </a:rPr>
            <a:t>Access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Shared platform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Institutional portals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Machine interfaces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>
              <a:solidFill>
                <a:schemeClr val="bg2"/>
              </a:solidFill>
            </a:rPr>
            <a:t>Feed external platforms</a:t>
          </a:r>
        </a:p>
      </dsp:txBody>
      <dsp:txXfrm>
        <a:off x="7131148" y="1644814"/>
        <a:ext cx="1167377" cy="19825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C699D1-E4F0-4BF6-88BF-54A7179AF622}">
      <dsp:nvSpPr>
        <dsp:cNvPr id="0" name=""/>
        <dsp:cNvSpPr/>
      </dsp:nvSpPr>
      <dsp:spPr>
        <a:xfrm>
          <a:off x="240" y="2624970"/>
          <a:ext cx="3969580" cy="821565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>
              <a:solidFill>
                <a:srgbClr val="FFFFFF"/>
              </a:solidFill>
            </a:rPr>
            <a:t>Preservation Layer</a:t>
          </a:r>
        </a:p>
      </dsp:txBody>
      <dsp:txXfrm>
        <a:off x="24303" y="2649033"/>
        <a:ext cx="3921454" cy="773439"/>
      </dsp:txXfrm>
    </dsp:sp>
    <dsp:sp modelId="{854EAD0B-2955-49CD-AC92-CFFC004AABF2}">
      <dsp:nvSpPr>
        <dsp:cNvPr id="0" name=""/>
        <dsp:cNvSpPr/>
      </dsp:nvSpPr>
      <dsp:spPr>
        <a:xfrm>
          <a:off x="240" y="1750429"/>
          <a:ext cx="3969580" cy="8215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>
              <a:solidFill>
                <a:srgbClr val="FFFFFF"/>
              </a:solidFill>
            </a:rPr>
            <a:t>Services Layer</a:t>
          </a:r>
        </a:p>
      </dsp:txBody>
      <dsp:txXfrm>
        <a:off x="24303" y="1774492"/>
        <a:ext cx="3921454" cy="773439"/>
      </dsp:txXfrm>
    </dsp:sp>
    <dsp:sp modelId="{31E177D2-F8A4-4AFA-9730-F14BF6D4A6CB}">
      <dsp:nvSpPr>
        <dsp:cNvPr id="0" name=""/>
        <dsp:cNvSpPr/>
      </dsp:nvSpPr>
      <dsp:spPr>
        <a:xfrm>
          <a:off x="240" y="875887"/>
          <a:ext cx="3969580" cy="82156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>
              <a:solidFill>
                <a:srgbClr val="FFFFFF"/>
              </a:solidFill>
            </a:rPr>
            <a:t>Access Layer</a:t>
          </a:r>
        </a:p>
      </dsp:txBody>
      <dsp:txXfrm>
        <a:off x="24303" y="899950"/>
        <a:ext cx="3921454" cy="773439"/>
      </dsp:txXfrm>
    </dsp:sp>
    <dsp:sp modelId="{E4025544-0BAA-484B-8854-5A0106E1A993}">
      <dsp:nvSpPr>
        <dsp:cNvPr id="0" name=""/>
        <dsp:cNvSpPr/>
      </dsp:nvSpPr>
      <dsp:spPr>
        <a:xfrm>
          <a:off x="240" y="1346"/>
          <a:ext cx="977007" cy="8215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err="1">
              <a:solidFill>
                <a:srgbClr val="FFFFFF"/>
              </a:solidFill>
            </a:rPr>
            <a:t>EThOS</a:t>
          </a:r>
          <a:endParaRPr lang="en-GB" sz="1200" kern="1200" dirty="0">
            <a:solidFill>
              <a:srgbClr val="FFFFFF"/>
            </a:solidFill>
          </a:endParaRPr>
        </a:p>
      </dsp:txBody>
      <dsp:txXfrm>
        <a:off x="24303" y="25409"/>
        <a:ext cx="928881" cy="773439"/>
      </dsp:txXfrm>
    </dsp:sp>
    <dsp:sp modelId="{093DFCA5-74BE-49BD-BF5B-2727F3C68C5E}">
      <dsp:nvSpPr>
        <dsp:cNvPr id="0" name=""/>
        <dsp:cNvSpPr/>
      </dsp:nvSpPr>
      <dsp:spPr>
        <a:xfrm>
          <a:off x="997764" y="1346"/>
          <a:ext cx="977007" cy="8215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solidFill>
                <a:srgbClr val="FFFFFF"/>
              </a:solidFill>
            </a:rPr>
            <a:t>Data.bl.uk</a:t>
          </a:r>
        </a:p>
      </dsp:txBody>
      <dsp:txXfrm>
        <a:off x="1021827" y="25409"/>
        <a:ext cx="928881" cy="773439"/>
      </dsp:txXfrm>
    </dsp:sp>
    <dsp:sp modelId="{C8DA1A33-1C91-47FF-B25F-879C131B7871}">
      <dsp:nvSpPr>
        <dsp:cNvPr id="0" name=""/>
        <dsp:cNvSpPr/>
      </dsp:nvSpPr>
      <dsp:spPr>
        <a:xfrm>
          <a:off x="1995289" y="1346"/>
          <a:ext cx="977007" cy="8215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solidFill>
                <a:srgbClr val="FFFFFF"/>
              </a:solidFill>
            </a:rPr>
            <a:t>BL Institutional Repository</a:t>
          </a:r>
        </a:p>
      </dsp:txBody>
      <dsp:txXfrm>
        <a:off x="2019352" y="25409"/>
        <a:ext cx="928881" cy="773439"/>
      </dsp:txXfrm>
    </dsp:sp>
    <dsp:sp modelId="{4AC6DA43-A6B6-4AE8-AF3B-B5A979A0901B}">
      <dsp:nvSpPr>
        <dsp:cNvPr id="0" name=""/>
        <dsp:cNvSpPr/>
      </dsp:nvSpPr>
      <dsp:spPr>
        <a:xfrm>
          <a:off x="2992813" y="1346"/>
          <a:ext cx="977007" cy="8215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solidFill>
                <a:srgbClr val="FFFFFF"/>
              </a:solidFill>
            </a:rPr>
            <a:t>Partner Repositories</a:t>
          </a:r>
        </a:p>
      </dsp:txBody>
      <dsp:txXfrm>
        <a:off x="3016876" y="25409"/>
        <a:ext cx="928881" cy="773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chitecture+Icon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4545F-3A2D-4B25-96D4-C7777B8968FA}" type="datetimeFigureOut">
              <a:rPr lang="en-GB" smtClean="0"/>
              <a:t>04/11/2019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B6E70-7899-48D3-8F48-D68D8841D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575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Types of Data - Data can come in many forms – What types of data are there? What types of data do you use/generate? Please give some examples here (make these appear on slide) - digital, spatial, physical (in the form of specimens) and even software can be considered to be data.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kind of data will you be generating?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FA9F1-4211-F742-B5A1-ACC9100B98D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23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957B2-7D4B-489E-AFAD-4F0251898665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87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957B2-7D4B-489E-AFAD-4F0251898665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21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F7CAD-1A4D-46F9-966F-DC3B9479C912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597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lIns="87472" tIns="43736" rIns="87472" bIns="43736"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The Library needs to make data core to what it does. And this is the ultimate aim – being able to find, access and use research data at the British Library should eventually become business as usual. 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Includes software not just data,</a:t>
            </a:r>
            <a:r>
              <a:rPr lang="en-GB" sz="1600" baseline="0" dirty="0"/>
              <a:t> and is one part of one of the Library’s strategic change programmes about opening up content – Everything Available. </a:t>
            </a:r>
            <a:endParaRPr lang="en-GB" sz="1600" dirty="0"/>
          </a:p>
          <a:p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F7CAD-1A4D-46F9-966F-DC3B9479C912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001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lIns="87472" tIns="43736" rIns="87472" bIns="43736"/>
          <a:lstStyle/>
          <a:p>
            <a:r>
              <a:rPr lang="en-GB" sz="1600" dirty="0"/>
              <a:t>The strategy is built on four themes,</a:t>
            </a:r>
            <a:r>
              <a:rPr lang="en-GB" sz="1600" baseline="0" dirty="0"/>
              <a:t> e</a:t>
            </a:r>
            <a:r>
              <a:rPr lang="en-GB" sz="1600" dirty="0"/>
              <a:t>ach of which is split into more specific areas of work.</a:t>
            </a:r>
          </a:p>
          <a:p>
            <a:endParaRPr lang="en-GB" sz="1600" dirty="0"/>
          </a:p>
          <a:p>
            <a:r>
              <a:rPr lang="en-GB" sz="1600" dirty="0"/>
              <a:t>I’m going to briefly introduce each theme to give a flavour of the activities they cover. Each</a:t>
            </a:r>
            <a:r>
              <a:rPr lang="en-GB" sz="1600" baseline="0" dirty="0"/>
              <a:t> theme also comes with a scenario that is the kind of activity we hope to be able to support if the vision is achieved. These are all in a nice shiny booklet we have about the strategy, come and see me if you want a copy!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F7CAD-1A4D-46F9-966F-DC3B9479C912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600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The best way</a:t>
            </a:r>
            <a:r>
              <a:rPr lang="en-GB" baseline="0" dirty="0"/>
              <a:t> to make content available to our users is to help other organisations to manage and share their content.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F7CAD-1A4D-46F9-966F-DC3B9479C912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239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Logo Cro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"/>
          <a:stretch>
            <a:fillRect/>
          </a:stretch>
        </p:blipFill>
        <p:spPr bwMode="auto">
          <a:xfrm>
            <a:off x="8825790" y="1"/>
            <a:ext cx="3366210" cy="635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622" y="2129932"/>
            <a:ext cx="7770376" cy="1469685"/>
          </a:xfrm>
        </p:spPr>
        <p:txBody>
          <a:bodyPr anchor="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621" y="3885300"/>
            <a:ext cx="7084755" cy="17521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accent2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36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6264413"/>
            <a:ext cx="12192000" cy="593588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 anchor="ctr"/>
          <a:lstStyle/>
          <a:p>
            <a:pPr algn="ctr" defTabSz="544350"/>
            <a:endParaRPr lang="en-GB" sz="1799">
              <a:solidFill>
                <a:srgbClr val="959595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9441" y="6402493"/>
            <a:ext cx="2845647" cy="37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defTabSz="5445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Geneva" charset="0"/>
              </a:defRPr>
            </a:lvl1pPr>
            <a:lvl2pPr marL="45165963" indent="-44621450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42265600" indent="-40632063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42810113" indent="-40632063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432673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437245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441817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446389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defRPr/>
            </a:pPr>
            <a:r>
              <a:rPr lang="en-US" sz="1699">
                <a:solidFill>
                  <a:srgbClr val="414141"/>
                </a:solidFill>
              </a:rPr>
              <a:t>www.bl.uk</a:t>
            </a:r>
          </a:p>
        </p:txBody>
      </p:sp>
      <p:pic>
        <p:nvPicPr>
          <p:cNvPr id="6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idx="1"/>
          </p:nvPr>
        </p:nvSpPr>
        <p:spPr bwMode="auto">
          <a:xfrm>
            <a:off x="457081" y="1599830"/>
            <a:ext cx="8227457" cy="45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>
              <a:defRPr sz="2199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E03ED3DC-378C-4D78-A54F-5AC8AD2F52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71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6264413"/>
            <a:ext cx="12192000" cy="5935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 anchor="ctr"/>
          <a:lstStyle/>
          <a:p>
            <a:pPr algn="ctr" defTabSz="544350"/>
            <a:endParaRPr lang="en-GB" sz="1799">
              <a:solidFill>
                <a:srgbClr val="959595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9441" y="6402493"/>
            <a:ext cx="2845647" cy="32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defTabSz="5445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Geneva" charset="0"/>
              </a:defRPr>
            </a:lvl1pPr>
            <a:lvl2pPr marL="45165963" indent="-44621450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42265600" indent="-40632063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42810113" indent="-40632063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432673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437245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441817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446389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defRPr/>
            </a:pPr>
            <a:r>
              <a:rPr lang="en-US" sz="1400">
                <a:solidFill>
                  <a:srgbClr val="414141"/>
                </a:solidFill>
              </a:rPr>
              <a:t>www.bl.uk</a:t>
            </a:r>
          </a:p>
        </p:txBody>
      </p:sp>
      <p:pic>
        <p:nvPicPr>
          <p:cNvPr id="6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idx="1"/>
          </p:nvPr>
        </p:nvSpPr>
        <p:spPr bwMode="auto">
          <a:xfrm>
            <a:off x="457081" y="1599830"/>
            <a:ext cx="8227457" cy="45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184095" marR="0" indent="-184095" algn="l" defTabSz="4570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Tx/>
              <a:buFont typeface="Arial"/>
              <a:buChar char="•"/>
              <a:tabLst/>
              <a:defRPr sz="2199" baseline="0">
                <a:solidFill>
                  <a:schemeClr val="tx1"/>
                </a:solidFill>
              </a:defRPr>
            </a:lvl1pPr>
            <a:lvl2pPr marL="358667" indent="-174573">
              <a:buClr>
                <a:schemeClr val="bg1"/>
              </a:buClr>
              <a:buFont typeface="Arial"/>
              <a:buChar char="•"/>
              <a:defRPr sz="2199"/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3ED3DC-378C-4D78-A54F-5AC8AD2F52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669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264413"/>
            <a:ext cx="12192000" cy="5935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 anchor="ctr"/>
          <a:lstStyle/>
          <a:p>
            <a:pPr algn="ctr" defTabSz="544350"/>
            <a:endParaRPr lang="en-GB" sz="1799">
              <a:solidFill>
                <a:srgbClr val="959595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9441" y="6402493"/>
            <a:ext cx="2845647" cy="32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defTabSz="5445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Geneva" charset="0"/>
              </a:defRPr>
            </a:lvl1pPr>
            <a:lvl2pPr marL="45165963" indent="-44621450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42265600" indent="-40632063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42810113" indent="-40632063" defTabSz="544513"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432673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437245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441817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44638913" indent="-40632063" defTabSz="544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defRPr/>
            </a:pPr>
            <a:r>
              <a:rPr lang="en-US" sz="1400">
                <a:solidFill>
                  <a:srgbClr val="414141"/>
                </a:solidFill>
              </a:rPr>
              <a:t>www.bl.uk</a:t>
            </a:r>
          </a:p>
        </p:txBody>
      </p:sp>
      <p:pic>
        <p:nvPicPr>
          <p:cNvPr id="7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BLMARK_4 COL_BLRED_18mm.eps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081" y="1599830"/>
            <a:ext cx="4037549" cy="4524915"/>
          </a:xfrm>
          <a:prstGeom prst="rect">
            <a:avLst/>
          </a:prstGeo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990" y="1599830"/>
            <a:ext cx="4037549" cy="4524915"/>
          </a:xfrm>
          <a:prstGeom prst="rect">
            <a:avLst/>
          </a:prstGeom>
        </p:spPr>
        <p:txBody>
          <a:bodyPr/>
          <a:lstStyle>
            <a:lvl1pPr>
              <a:buNone/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3ED3DC-378C-4D78-A54F-5AC8AD2F52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434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Aqua: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3679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442" y="274575"/>
            <a:ext cx="10973117" cy="114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Title 32pt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09441" y="6356467"/>
            <a:ext cx="2845647" cy="36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ctr" anchorCtr="0" compatLnSpc="1">
            <a:prstTxWarp prst="textNoShape">
              <a:avLst/>
            </a:prstTxWarp>
          </a:bodyPr>
          <a:lstStyle>
            <a:lvl1pPr defTabSz="544350">
              <a:defRPr sz="1400">
                <a:solidFill>
                  <a:srgbClr val="939393"/>
                </a:solidFill>
                <a:latin typeface="Calibri" pitchFamily="34" charset="0"/>
              </a:defRPr>
            </a:lvl1pPr>
          </a:lstStyle>
          <a:p>
            <a:r>
              <a:rPr lang="en-GB"/>
              <a:t>www.bl.uk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736913" y="6356467"/>
            <a:ext cx="2845646" cy="36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ctr" anchorCtr="0" compatLnSpc="1">
            <a:prstTxWarp prst="textNoShape">
              <a:avLst/>
            </a:prstTxWarp>
          </a:bodyPr>
          <a:lstStyle>
            <a:lvl1pPr algn="r" defTabSz="544350">
              <a:defRPr sz="1400">
                <a:solidFill>
                  <a:srgbClr val="939393"/>
                </a:solidFill>
                <a:latin typeface="Calibri" pitchFamily="34" charset="0"/>
              </a:defRPr>
            </a:lvl1pPr>
          </a:lstStyle>
          <a:p>
            <a:fld id="{0839BA26-6EE6-42C5-B48D-B4CCE79D72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29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609442" y="1599829"/>
            <a:ext cx="10973117" cy="452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78" tIns="54439" rIns="108878" bIns="544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Bullet 1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030" name="Picture 3" descr="BLMARK_4 COL_BLRED_18mm.eps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3" descr="BLMARK_4 COL_BLRED_18mm.eps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180" y="152365"/>
            <a:ext cx="539609" cy="105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81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 algn="l" defTabSz="544350" rtl="0" eaLnBrk="1" fontAlgn="base" hangingPunct="1">
        <a:spcBef>
          <a:spcPct val="0"/>
        </a:spcBef>
        <a:spcAft>
          <a:spcPct val="0"/>
        </a:spcAft>
        <a:defRPr sz="3799" kern="1200">
          <a:solidFill>
            <a:schemeClr val="tx1"/>
          </a:solidFill>
          <a:latin typeface="Arial"/>
          <a:ea typeface="ＭＳ Ｐゴシック" charset="0"/>
          <a:cs typeface="Geneva" charset="0"/>
        </a:defRPr>
      </a:lvl1pPr>
      <a:lvl2pPr algn="l" defTabSz="544350" rtl="0" eaLnBrk="1" fontAlgn="base" hangingPunct="1">
        <a:spcBef>
          <a:spcPct val="0"/>
        </a:spcBef>
        <a:spcAft>
          <a:spcPct val="0"/>
        </a:spcAft>
        <a:defRPr sz="3799">
          <a:solidFill>
            <a:schemeClr val="tx1"/>
          </a:solidFill>
          <a:latin typeface="Arial" charset="0"/>
          <a:ea typeface="ＭＳ Ｐゴシック" charset="0"/>
          <a:cs typeface="Geneva" charset="-128"/>
        </a:defRPr>
      </a:lvl2pPr>
      <a:lvl3pPr algn="l" defTabSz="544350" rtl="0" eaLnBrk="1" fontAlgn="base" hangingPunct="1">
        <a:spcBef>
          <a:spcPct val="0"/>
        </a:spcBef>
        <a:spcAft>
          <a:spcPct val="0"/>
        </a:spcAft>
        <a:defRPr sz="3799">
          <a:solidFill>
            <a:schemeClr val="tx1"/>
          </a:solidFill>
          <a:latin typeface="Arial" charset="0"/>
          <a:ea typeface="ＭＳ Ｐゴシック" charset="0"/>
          <a:cs typeface="Geneva" charset="-128"/>
        </a:defRPr>
      </a:lvl3pPr>
      <a:lvl4pPr algn="l" defTabSz="544350" rtl="0" eaLnBrk="1" fontAlgn="base" hangingPunct="1">
        <a:spcBef>
          <a:spcPct val="0"/>
        </a:spcBef>
        <a:spcAft>
          <a:spcPct val="0"/>
        </a:spcAft>
        <a:defRPr sz="3799">
          <a:solidFill>
            <a:schemeClr val="tx1"/>
          </a:solidFill>
          <a:latin typeface="Arial" charset="0"/>
          <a:ea typeface="ＭＳ Ｐゴシック" charset="0"/>
          <a:cs typeface="Geneva" charset="-128"/>
        </a:defRPr>
      </a:lvl4pPr>
      <a:lvl5pPr algn="l" defTabSz="544350" rtl="0" eaLnBrk="1" fontAlgn="base" hangingPunct="1">
        <a:spcBef>
          <a:spcPct val="0"/>
        </a:spcBef>
        <a:spcAft>
          <a:spcPct val="0"/>
        </a:spcAft>
        <a:defRPr sz="3799">
          <a:solidFill>
            <a:schemeClr val="tx1"/>
          </a:solidFill>
          <a:latin typeface="Arial" charset="0"/>
          <a:ea typeface="ＭＳ Ｐゴシック" charset="0"/>
          <a:cs typeface="Geneva" charset="-128"/>
        </a:defRPr>
      </a:lvl5pPr>
      <a:lvl6pPr marL="457063" algn="ctr" defTabSz="457063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charset="0"/>
          <a:ea typeface="Geneva" charset="-128"/>
          <a:cs typeface="Geneva" charset="-128"/>
        </a:defRPr>
      </a:lvl6pPr>
      <a:lvl7pPr marL="914126" algn="ctr" defTabSz="457063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charset="0"/>
          <a:ea typeface="Geneva" charset="-128"/>
          <a:cs typeface="Geneva" charset="-128"/>
        </a:defRPr>
      </a:lvl7pPr>
      <a:lvl8pPr marL="1371189" algn="ctr" defTabSz="457063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charset="0"/>
          <a:ea typeface="Geneva" charset="-128"/>
          <a:cs typeface="Geneva" charset="-128"/>
        </a:defRPr>
      </a:lvl8pPr>
      <a:lvl9pPr marL="1828251" algn="ctr" defTabSz="457063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charset="0"/>
          <a:ea typeface="Geneva" charset="-128"/>
          <a:cs typeface="Geneva" charset="-128"/>
        </a:defRPr>
      </a:lvl9pPr>
    </p:titleStyle>
    <p:bodyStyle>
      <a:lvl1pPr marL="231705" indent="-231705" algn="l" defTabSz="544350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sz="2599" kern="1200">
          <a:solidFill>
            <a:schemeClr val="tx1"/>
          </a:solidFill>
          <a:latin typeface="Arial"/>
          <a:ea typeface="ＭＳ Ｐゴシック" charset="0"/>
          <a:cs typeface="Geneva" charset="0"/>
        </a:defRPr>
      </a:lvl1pPr>
      <a:lvl2pPr marL="645919" indent="-426910" algn="l" defTabSz="544350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Font typeface="Arial" pitchFamily="34" charset="0"/>
        <a:buChar char="•"/>
        <a:defRPr sz="2599" kern="1200">
          <a:solidFill>
            <a:schemeClr val="tx1"/>
          </a:solidFill>
          <a:latin typeface="Arial"/>
          <a:ea typeface="Geneva" charset="-128"/>
          <a:cs typeface="Geneva" charset="0"/>
        </a:defRPr>
      </a:lvl2pPr>
      <a:lvl3pPr marL="1360080" indent="-271382" algn="l" defTabSz="54435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599" kern="1200">
          <a:solidFill>
            <a:schemeClr val="tx1"/>
          </a:solidFill>
          <a:latin typeface="Arial"/>
          <a:ea typeface="Geneva" charset="-128"/>
          <a:cs typeface="Geneva" charset="0"/>
        </a:defRPr>
      </a:lvl3pPr>
      <a:lvl4pPr marL="1904429" indent="-271382" algn="l" defTabSz="54435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599" kern="1200">
          <a:solidFill>
            <a:schemeClr val="tx1"/>
          </a:solidFill>
          <a:latin typeface="Arial"/>
          <a:ea typeface="Geneva" charset="-128"/>
          <a:cs typeface="Geneva" charset="0"/>
        </a:defRPr>
      </a:lvl4pPr>
      <a:lvl5pPr marL="2448778" indent="-271382" algn="l" defTabSz="54435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599" kern="1200">
          <a:solidFill>
            <a:schemeClr val="tx1"/>
          </a:solidFill>
          <a:latin typeface="Arial"/>
          <a:ea typeface="Geneva" charset="-128"/>
          <a:cs typeface="Geneva" charset="0"/>
        </a:defRPr>
      </a:lvl5pPr>
      <a:lvl6pPr marL="2513846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datacite.org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eathtothestockphoto.com/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eathtothestockphoto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search/photos/enable-switch?utm_source=unsplash&amp;utm_medium=referral&amp;utm_content=creditCopyText" TargetMode="External"/><Relationship Id="rId4" Type="http://schemas.openxmlformats.org/officeDocument/2006/relationships/hyperlink" Target="https://unsplash.com/photos/PpclG3HFh5s?utm_source=unsplash&amp;utm_medium=referral&amp;utm_content=creditCopyTex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6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71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mailto:datasets@bl.uk" TargetMode="External"/><Relationship Id="rId2" Type="http://schemas.openxmlformats.org/officeDocument/2006/relationships/hyperlink" Target="mailto:sarah.stewart@bl.uk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esearchgraph.org/wp-content/uploads/gesis.htm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76117" y="1381948"/>
            <a:ext cx="10973117" cy="1144289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 Management for Digital 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</a:rPr>
              <a:t>Cultural </a:t>
            </a:r>
            <a:r>
              <a:rPr lang="en-GB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Heritage (and Digital Scholarship!): 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</a:rPr>
              <a:t>Data Services and Persistent Identifiers at the British Library</a:t>
            </a:r>
            <a:endParaRPr lang="en-GB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609442" y="3936074"/>
            <a:ext cx="10973117" cy="117603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en-GB" sz="3199" dirty="0">
                <a:solidFill>
                  <a:schemeClr val="bg2"/>
                </a:solidFill>
                <a:latin typeface="Arial" charset="0"/>
              </a:rPr>
              <a:t>Sarah A. Stewart, The British Library</a:t>
            </a:r>
          </a:p>
          <a:p>
            <a:pPr>
              <a:buFont typeface="Arial" charset="0"/>
              <a:buNone/>
              <a:defRPr/>
            </a:pPr>
            <a:r>
              <a:rPr lang="en-GB" sz="2399" dirty="0">
                <a:solidFill>
                  <a:schemeClr val="bg2"/>
                </a:solidFill>
                <a:latin typeface="Arial" charset="0"/>
              </a:rPr>
              <a:t>@</a:t>
            </a:r>
            <a:r>
              <a:rPr lang="en-GB" sz="2399" dirty="0" err="1">
                <a:solidFill>
                  <a:schemeClr val="bg2"/>
                </a:solidFill>
                <a:latin typeface="Arial" charset="0"/>
              </a:rPr>
              <a:t>Biostew</a:t>
            </a:r>
            <a:endParaRPr lang="en-GB" sz="2399" dirty="0">
              <a:solidFill>
                <a:schemeClr val="bg2"/>
              </a:solidFill>
              <a:latin typeface="Arial" charset="0"/>
            </a:endParaRPr>
          </a:p>
          <a:p>
            <a:pPr>
              <a:buFont typeface="Arial" charset="0"/>
              <a:buNone/>
              <a:defRPr/>
            </a:pPr>
            <a:endParaRPr lang="en-GB" sz="3199" dirty="0">
              <a:solidFill>
                <a:schemeClr val="bg2"/>
              </a:solidFill>
              <a:latin typeface="Arial" charset="0"/>
            </a:endParaRPr>
          </a:p>
          <a:p>
            <a:pPr>
              <a:buFont typeface="Arial" charset="0"/>
              <a:buNone/>
              <a:defRPr/>
            </a:pPr>
            <a:r>
              <a:rPr lang="en-GB" sz="2799" dirty="0" smtClean="0">
                <a:solidFill>
                  <a:schemeClr val="bg2"/>
                </a:solidFill>
                <a:latin typeface="Arial" charset="0"/>
              </a:rPr>
              <a:t>City LIS ‘</a:t>
            </a:r>
            <a:r>
              <a:rPr lang="en-GB" sz="2799" dirty="0" smtClean="0">
                <a:solidFill>
                  <a:schemeClr val="bg2"/>
                </a:solidFill>
                <a:latin typeface="Arial" charset="0"/>
              </a:rPr>
              <a:t>After Hours’, Nov. 4, 2019, City University London</a:t>
            </a:r>
            <a:endParaRPr lang="en-GB" sz="2799" dirty="0">
              <a:solidFill>
                <a:schemeClr val="bg2"/>
              </a:solidFill>
              <a:latin typeface="Arial" charset="0"/>
            </a:endParaRPr>
          </a:p>
          <a:p>
            <a:pPr>
              <a:buFont typeface="Arial" charset="0"/>
              <a:buNone/>
              <a:defRPr/>
            </a:pPr>
            <a:endParaRPr lang="en-GB" sz="3799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6243" y="6142942"/>
            <a:ext cx="1443671" cy="508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UK ‘Research Data’ Landscape…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082" y="1599883"/>
            <a:ext cx="5850636" cy="4524785"/>
          </a:xfrm>
        </p:spPr>
        <p:txBody>
          <a:bodyPr/>
          <a:lstStyle/>
          <a:p>
            <a:r>
              <a:rPr lang="en-GB" dirty="0"/>
              <a:t>UKRI – Data underpinning research and policy must be archived for 10+ years</a:t>
            </a:r>
          </a:p>
          <a:p>
            <a:r>
              <a:rPr lang="en-GB" dirty="0"/>
              <a:t>Data must be made as openly available as possible (with constraints for sensitive data)</a:t>
            </a:r>
          </a:p>
          <a:p>
            <a:r>
              <a:rPr lang="en-GB" dirty="0"/>
              <a:t>Data must have appropriate metadata and be citable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4653" y="1782716"/>
            <a:ext cx="5367906" cy="315990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968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UKRI Concordat on Open Research Data (2016)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Data are ‘evidence that underpins the answer to the research question, and can be used to validate findings regardless of its form (e.g. print, digital, or physical).’ </a:t>
            </a:r>
            <a:endParaRPr lang="en-GB" b="1" dirty="0" smtClean="0"/>
          </a:p>
          <a:p>
            <a:endParaRPr lang="en-GB" b="1" dirty="0" smtClean="0"/>
          </a:p>
          <a:p>
            <a:r>
              <a:rPr lang="en-GB" b="1" dirty="0"/>
              <a:t>The primary purpose of research data is to provide the information necessary to support or validate a research project's observations, findings or </a:t>
            </a:r>
            <a:r>
              <a:rPr lang="en-GB" b="1" dirty="0" smtClean="0"/>
              <a:t>outputs</a:t>
            </a:r>
          </a:p>
          <a:p>
            <a:endParaRPr lang="en-GB" b="1" dirty="0"/>
          </a:p>
          <a:p>
            <a:r>
              <a:rPr lang="en-GB" b="1" dirty="0" smtClean="0"/>
              <a:t>Data = Evidence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12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26" y="112708"/>
            <a:ext cx="8229362" cy="724618"/>
          </a:xfrm>
        </p:spPr>
        <p:txBody>
          <a:bodyPr/>
          <a:lstStyle/>
          <a:p>
            <a:r>
              <a:rPr lang="en-GB" dirty="0"/>
              <a:t>Many Types of </a:t>
            </a:r>
            <a:r>
              <a:rPr lang="en-GB" dirty="0" smtClean="0"/>
              <a:t>Data! 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554" y="329488"/>
            <a:ext cx="2900606" cy="1612101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141" y="955831"/>
            <a:ext cx="2819567" cy="3121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579" y="2139123"/>
            <a:ext cx="1857580" cy="27720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921" y="2139124"/>
            <a:ext cx="2876743" cy="18394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19" y="4176114"/>
            <a:ext cx="4743975" cy="23243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52" y="948024"/>
            <a:ext cx="2314201" cy="10864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038" y="4176116"/>
            <a:ext cx="1811807" cy="18335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77" y="5006206"/>
            <a:ext cx="1849035" cy="122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56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4647" y="-82688"/>
            <a:ext cx="10973117" cy="1142702"/>
          </a:xfrm>
        </p:spPr>
        <p:txBody>
          <a:bodyPr/>
          <a:lstStyle/>
          <a:p>
            <a:r>
              <a:rPr lang="en-GB" dirty="0">
                <a:latin typeface="Arial" pitchFamily="34" charset="0"/>
                <a:ea typeface="ＭＳ Ｐゴシック" pitchFamily="34" charset="-128"/>
              </a:rPr>
              <a:t>Missing Data Inhibits Research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727" indent="-285664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657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9720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6783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846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908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971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034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41026A6-056C-4350-B458-BBA9B2D3E3CE}" type="slidenum">
              <a:rPr lang="en-US" sz="1400">
                <a:latin typeface="Calibri" pitchFamily="34" charset="0"/>
              </a:rPr>
              <a:pPr eaLnBrk="1" hangingPunct="1"/>
              <a:t>13</a:t>
            </a:fld>
            <a:endParaRPr lang="en-US" sz="1400">
              <a:latin typeface="Calibri" pitchFamily="34" charset="0"/>
            </a:endParaRPr>
          </a:p>
        </p:txBody>
      </p:sp>
      <p:sp>
        <p:nvSpPr>
          <p:cNvPr id="7171" name=" 2"/>
          <p:cNvSpPr>
            <a:spLocks noGrp="1"/>
          </p:cNvSpPr>
          <p:nvPr/>
        </p:nvSpPr>
        <p:spPr bwMode="auto">
          <a:xfrm>
            <a:off x="609442" y="1599882"/>
            <a:ext cx="10973117" cy="45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920" y="769835"/>
            <a:ext cx="6550569" cy="535641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02076" y="6219684"/>
            <a:ext cx="6094413" cy="6459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799" dirty="0"/>
              <a:t>https://www.nature.com/news/scientists-losing-data-at-a-rapid-rate-1.14416</a:t>
            </a:r>
          </a:p>
        </p:txBody>
      </p:sp>
    </p:spTree>
    <p:extLst>
      <p:ext uri="{BB962C8B-B14F-4D97-AF65-F5344CB8AC3E}">
        <p14:creationId xmlns:p14="http://schemas.microsoft.com/office/powerpoint/2010/main" val="2254746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itchFamily="34" charset="0"/>
                <a:ea typeface="ＭＳ Ｐゴシック" pitchFamily="34" charset="-128"/>
              </a:rPr>
              <a:t>Why Manage Research Data?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081" y="1599883"/>
            <a:ext cx="5825705" cy="4524785"/>
          </a:xfrm>
        </p:spPr>
        <p:txBody>
          <a:bodyPr/>
          <a:lstStyle/>
          <a:p>
            <a:r>
              <a:rPr lang="en-GB" dirty="0"/>
              <a:t>Make data Findable, Accessible, Interoperable and Re-Useable (FAIR Data)</a:t>
            </a:r>
          </a:p>
          <a:p>
            <a:r>
              <a:rPr lang="en-GB" dirty="0"/>
              <a:t>Preserve data for long-term use and re-use</a:t>
            </a:r>
          </a:p>
          <a:p>
            <a:r>
              <a:rPr lang="en-GB" dirty="0"/>
              <a:t>Make Research Transparent/Open (Validation </a:t>
            </a:r>
            <a:r>
              <a:rPr lang="en-GB"/>
              <a:t>of Research!) </a:t>
            </a:r>
            <a:r>
              <a:rPr lang="en-GB" dirty="0"/>
              <a:t>and Reproducible</a:t>
            </a:r>
          </a:p>
          <a:p>
            <a:r>
              <a:rPr lang="en-GB" dirty="0"/>
              <a:t>Funder and Publisher mandates </a:t>
            </a:r>
          </a:p>
          <a:p>
            <a:r>
              <a:rPr lang="en-GB" dirty="0"/>
              <a:t>Good Research Practice – GLAM Institutions are Research Institutions! 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727" indent="-285664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657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9720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6783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846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908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971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034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41026A6-056C-4350-B458-BBA9B2D3E3CE}" type="slidenum">
              <a:rPr lang="en-US" sz="1400">
                <a:latin typeface="Calibri" pitchFamily="34" charset="0"/>
              </a:rPr>
              <a:pPr eaLnBrk="1" hangingPunct="1"/>
              <a:t>14</a:t>
            </a:fld>
            <a:endParaRPr lang="en-US" sz="1400">
              <a:latin typeface="Calibri" pitchFamily="34" charset="0"/>
            </a:endParaRPr>
          </a:p>
        </p:txBody>
      </p:sp>
      <p:sp>
        <p:nvSpPr>
          <p:cNvPr id="7171" name=" 2"/>
          <p:cNvSpPr>
            <a:spLocks noGrp="1"/>
          </p:cNvSpPr>
          <p:nvPr/>
        </p:nvSpPr>
        <p:spPr bwMode="auto">
          <a:xfrm>
            <a:off x="609442" y="1599882"/>
            <a:ext cx="10973117" cy="45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473" y="1502215"/>
            <a:ext cx="5449447" cy="45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48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Research </a:t>
            </a:r>
            <a:r>
              <a:rPr lang="en-GB" dirty="0" smtClean="0"/>
              <a:t>Data</a:t>
            </a:r>
            <a:r>
              <a:rPr lang="en-GB" dirty="0" smtClean="0"/>
              <a:t> </a:t>
            </a:r>
            <a:r>
              <a:rPr lang="en-GB" dirty="0" smtClean="0"/>
              <a:t>Lifecycle 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119" y="1168679"/>
            <a:ext cx="6663513" cy="499022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593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does Managed Data Look like?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456" y="1284082"/>
            <a:ext cx="8227457" cy="452478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Well-managed data is</a:t>
            </a:r>
            <a:r>
              <a:rPr lang="en-GB" dirty="0" smtClean="0"/>
              <a:t>: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intelligible and verifiable, because it is well-documented</a:t>
            </a:r>
          </a:p>
          <a:p>
            <a:r>
              <a:rPr lang="en-GB" dirty="0"/>
              <a:t>findable, because it is well organised and uses useful filenames</a:t>
            </a:r>
          </a:p>
          <a:p>
            <a:r>
              <a:rPr lang="en-GB" dirty="0"/>
              <a:t>protected against loss, corruption and authorised access, because it is backed up and secured appropriately</a:t>
            </a:r>
          </a:p>
          <a:p>
            <a:r>
              <a:rPr lang="en-GB" dirty="0"/>
              <a:t>easy to share, because mechanisms for protecting confidentiality and intellectual property have been considered</a:t>
            </a:r>
          </a:p>
          <a:p>
            <a:r>
              <a:rPr lang="en-GB" dirty="0"/>
              <a:t>maintainable, because it is managed in a way that suits the research group that uses it</a:t>
            </a:r>
          </a:p>
          <a:p>
            <a:r>
              <a:rPr lang="en-GB" dirty="0"/>
              <a:t>compliant with relevant laws and policies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16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255" y="1599883"/>
            <a:ext cx="3166964" cy="316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16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17</a:t>
            </a:fld>
            <a:endParaRPr lang="en-GB"/>
          </a:p>
        </p:txBody>
      </p:sp>
      <p:pic>
        <p:nvPicPr>
          <p:cNvPr id="5" name="Shape 193"/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040921" y="404751"/>
            <a:ext cx="7940452" cy="583248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94"/>
          <p:cNvSpPr txBox="1"/>
          <p:nvPr/>
        </p:nvSpPr>
        <p:spPr>
          <a:xfrm>
            <a:off x="3215681" y="6381243"/>
            <a:ext cx="8388800" cy="363589"/>
          </a:xfrm>
          <a:prstGeom prst="rect">
            <a:avLst/>
          </a:prstGeom>
          <a:noFill/>
          <a:ln>
            <a:noFill/>
          </a:ln>
        </p:spPr>
        <p:txBody>
          <a:bodyPr lIns="108832" tIns="108832" rIns="108832" bIns="108832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" sz="1600" dirty="0">
                <a:solidFill>
                  <a:schemeClr val="bg1"/>
                </a:solidFill>
              </a:rPr>
              <a:t>From: http://slideshare.net/lshtm/preparing-data-for-sharing-the-fair-principles</a:t>
            </a:r>
          </a:p>
        </p:txBody>
      </p:sp>
    </p:spTree>
    <p:extLst>
      <p:ext uri="{BB962C8B-B14F-4D97-AF65-F5344CB8AC3E}">
        <p14:creationId xmlns:p14="http://schemas.microsoft.com/office/powerpoint/2010/main" val="1760630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Metadata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02353" y="331359"/>
            <a:ext cx="4257383" cy="570577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18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175720" y="1826827"/>
            <a:ext cx="41520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Metadata should be Open </a:t>
            </a:r>
          </a:p>
          <a:p>
            <a:r>
              <a:rPr lang="en-GB" sz="2800" b="1" dirty="0"/>
              <a:t>and as Rich as Possible!</a:t>
            </a:r>
          </a:p>
        </p:txBody>
      </p:sp>
    </p:spTree>
    <p:extLst>
      <p:ext uri="{BB962C8B-B14F-4D97-AF65-F5344CB8AC3E}">
        <p14:creationId xmlns:p14="http://schemas.microsoft.com/office/powerpoint/2010/main" val="2637179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But What About Software?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Software is a valuable research output, and should be treated and managed like data</a:t>
            </a:r>
          </a:p>
          <a:p>
            <a:r>
              <a:rPr lang="en-GB" dirty="0" smtClean="0"/>
              <a:t>Software is often required to create, read, analyse, visualise and preserve data</a:t>
            </a:r>
          </a:p>
          <a:p>
            <a:r>
              <a:rPr lang="en-GB" dirty="0" smtClean="0"/>
              <a:t>Software should be managed like data – like data, it can be cited and shared, and can also contribute to overall research impact</a:t>
            </a:r>
          </a:p>
          <a:p>
            <a:r>
              <a:rPr lang="en-GB" dirty="0" smtClean="0"/>
              <a:t>Code libraries, operating systems and hardware, versioning, dependencies – can all affect how software operates, so should be considered when planning for long-term preservation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19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914" y="1599883"/>
            <a:ext cx="2862821" cy="424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0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Digital Transformations of Research (and GLAM) </a:t>
            </a:r>
          </a:p>
          <a:p>
            <a:r>
              <a:rPr lang="en-GB" dirty="0" smtClean="0"/>
              <a:t>Data and Data Management</a:t>
            </a:r>
          </a:p>
          <a:p>
            <a:r>
              <a:rPr lang="en-GB" dirty="0" smtClean="0"/>
              <a:t>Software Management</a:t>
            </a:r>
          </a:p>
          <a:p>
            <a:r>
              <a:rPr lang="en-GB" dirty="0" err="1" smtClean="0"/>
              <a:t>DataCite</a:t>
            </a:r>
            <a:r>
              <a:rPr lang="en-GB" dirty="0" smtClean="0"/>
              <a:t> and DOIs at the British Library</a:t>
            </a:r>
          </a:p>
          <a:p>
            <a:r>
              <a:rPr lang="en-GB" dirty="0" smtClean="0"/>
              <a:t>Data Services at the British Library</a:t>
            </a:r>
          </a:p>
          <a:p>
            <a:r>
              <a:rPr lang="en-GB" dirty="0" smtClean="0"/>
              <a:t>Questions!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2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4750" y="2601884"/>
            <a:ext cx="3764326" cy="250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01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Software as 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866" indent="-342866"/>
            <a:r>
              <a:rPr lang="en-GB" dirty="0" smtClean="0"/>
              <a:t>‘Software is used to create, interpret, present, manipulate and manage data’ (Software Sustainability Institute)</a:t>
            </a:r>
          </a:p>
          <a:p>
            <a:pPr marL="342866" indent="-342866"/>
            <a:r>
              <a:rPr lang="en-GB" dirty="0" smtClean="0"/>
              <a:t>Data: ‘recorded factual material commonly retained by and accepted…as necessary to validate research findings’ (EPSRC)</a:t>
            </a:r>
          </a:p>
          <a:p>
            <a:pPr marL="342866" indent="-342866"/>
            <a:r>
              <a:rPr lang="en-GB" dirty="0" smtClean="0"/>
              <a:t>Software = Data in scholarly communications! 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197" y="4734004"/>
            <a:ext cx="4963075" cy="128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9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Obsolecence</a:t>
            </a:r>
            <a:r>
              <a:rPr lang="en-GB" dirty="0" smtClean="0"/>
              <a:t>! 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403" y="229543"/>
            <a:ext cx="5315279" cy="24892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400" y="2871186"/>
            <a:ext cx="2829238" cy="28101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666" y="2718791"/>
            <a:ext cx="5024691" cy="385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7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Digital Preservation (Software and Data)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Software is a digital object and is also often a vital prerequisite for the preservation of other digital objects</a:t>
            </a:r>
          </a:p>
          <a:p>
            <a:r>
              <a:rPr lang="en-GB" dirty="0" smtClean="0"/>
              <a:t>Storage, Retrieval, Reconstruction and Replay are all complexities relating to code libraries, dependencies and software engineering overall</a:t>
            </a:r>
          </a:p>
          <a:p>
            <a:r>
              <a:rPr lang="en-GB" dirty="0" smtClean="0"/>
              <a:t>Planning is essential for subsequent preservation</a:t>
            </a:r>
          </a:p>
          <a:p>
            <a:r>
              <a:rPr lang="en-GB" dirty="0" smtClean="0"/>
              <a:t>Software management should be part of a broader plan for research data management.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22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6664" y="3429000"/>
            <a:ext cx="3866143" cy="267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14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Persistent Identifiers (PIDs) </a:t>
            </a:r>
            <a:r>
              <a:rPr lang="en-GB" dirty="0" smtClean="0"/>
              <a:t>in Research 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210" y="1172160"/>
            <a:ext cx="7163384" cy="542094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319" y="3487520"/>
            <a:ext cx="2119181" cy="4572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28" y="2384955"/>
            <a:ext cx="2127975" cy="48363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 bwMode="auto">
          <a:xfrm>
            <a:off x="3133781" y="3198672"/>
            <a:ext cx="844037" cy="8440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2394119" y="6564039"/>
            <a:ext cx="2059561" cy="276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hinemizushima.com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27" y="4308459"/>
            <a:ext cx="1495245" cy="200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818" y="5065277"/>
            <a:ext cx="1819055" cy="2380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663" y="5729285"/>
            <a:ext cx="1838103" cy="2190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818" y="6116418"/>
            <a:ext cx="1600006" cy="2095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25" y="5763726"/>
            <a:ext cx="1600006" cy="2095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21" y="1509604"/>
            <a:ext cx="1600006" cy="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1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Why Use Persistent Identifiers?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1871" y="548477"/>
            <a:ext cx="4153765" cy="4114681"/>
          </a:xfrm>
        </p:spPr>
        <p:txBody>
          <a:bodyPr/>
          <a:lstStyle/>
          <a:p>
            <a:endParaRPr lang="en-GB" dirty="0"/>
          </a:p>
          <a:p>
            <a:pPr marL="0" indent="0">
              <a:buNone/>
            </a:pPr>
            <a:r>
              <a:rPr lang="en-GB" sz="1999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99" dirty="0"/>
              <a:t>Use of persistent identifiers has increased as scholarly communications become increasingly digital.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99" dirty="0"/>
              <a:t> ORCIDs and DOIs support open science through supporting interoperability in research infrastructures.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99" dirty="0"/>
              <a:t> For instance, DataCite, CrossRef can use DOIs and ORCID iDs in addition to other metadata to map and link documents, data and researchers. (LOD)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180" y="4877409"/>
            <a:ext cx="2117861" cy="1262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041" y="4877409"/>
            <a:ext cx="1879510" cy="1291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179" y="1767326"/>
            <a:ext cx="3984340" cy="299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05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DataCite</a:t>
            </a:r>
            <a:r>
              <a:rPr lang="en-GB" dirty="0"/>
              <a:t> and </a:t>
            </a:r>
            <a:r>
              <a:rPr lang="en-GB" dirty="0" err="1"/>
              <a:t>DataCite</a:t>
            </a:r>
            <a:r>
              <a:rPr lang="en-GB" dirty="0"/>
              <a:t> UK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Non-profit organisation which provides infrastructure for DOIs, (Digital Object Identifiers)</a:t>
            </a:r>
          </a:p>
          <a:p>
            <a:r>
              <a:rPr lang="en-GB" dirty="0"/>
              <a:t>DOIs make data discoverable, citable and link datasets with other related research outputs</a:t>
            </a:r>
          </a:p>
          <a:p>
            <a:r>
              <a:rPr lang="en-GB" dirty="0"/>
              <a:t>The British Library is the </a:t>
            </a:r>
            <a:r>
              <a:rPr lang="en-GB" dirty="0" err="1"/>
              <a:t>DataCite</a:t>
            </a:r>
            <a:r>
              <a:rPr lang="en-GB" dirty="0"/>
              <a:t> hub for DOI creation in the UK. </a:t>
            </a:r>
          </a:p>
          <a:p>
            <a:r>
              <a:rPr lang="en-GB" dirty="0">
                <a:hlinkClick r:id="rId2"/>
              </a:rPr>
              <a:t>https://www.datacite.org/</a:t>
            </a:r>
            <a:endParaRPr lang="en-GB" dirty="0"/>
          </a:p>
          <a:p>
            <a:r>
              <a:rPr lang="en-GB" b="1" dirty="0">
                <a:solidFill>
                  <a:schemeClr val="bg2"/>
                </a:solidFill>
              </a:rPr>
              <a:t>‘To help the research community locate, identify, and cite research data with confidence</a:t>
            </a:r>
            <a:r>
              <a:rPr lang="en-GB" dirty="0"/>
              <a:t>.’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25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425" y="4840164"/>
            <a:ext cx="6246575" cy="201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21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DOIs (Digital Object Identifiers)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82" y="1436957"/>
            <a:ext cx="8227457" cy="4524785"/>
          </a:xfrm>
        </p:spPr>
        <p:txBody>
          <a:bodyPr/>
          <a:lstStyle/>
          <a:p>
            <a:r>
              <a:rPr lang="en-GB" dirty="0"/>
              <a:t>Persistent identifier used to uniquely identify objects (datasets, software, journal articles, theses), standardised by the International Standards Organisation (ISO)</a:t>
            </a:r>
          </a:p>
          <a:p>
            <a:r>
              <a:rPr lang="en-GB" dirty="0"/>
              <a:t>Presented as an alphanumeric code consisting of a prefix and suffix separated by a slash ‘/’ . The ‘10’ at the start of the DOI positions the DOI within DOI namespace. E.g. 10.1037/rmh0000008</a:t>
            </a:r>
          </a:p>
          <a:p>
            <a:r>
              <a:rPr lang="en-GB" dirty="0"/>
              <a:t>Uses a ‘handle’ system in which a DOI is ‘resolvable’ through binding metadata (such as a URL) to the specific DOI that describes it. </a:t>
            </a:r>
          </a:p>
          <a:p>
            <a:r>
              <a:rPr lang="en-GB" dirty="0"/>
              <a:t>DOI is persistent, so it is the publisher’s responsibility to update the metadata attached to the DOI, otherwise, the DOI will resolve to a dead link.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26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971" y="1854543"/>
            <a:ext cx="3773030" cy="272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116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9" y="596"/>
            <a:ext cx="12195977" cy="68568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DOIs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4320" y="1599883"/>
            <a:ext cx="11051202" cy="452478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799" dirty="0"/>
              <a:t>Digital Object Identifiers</a:t>
            </a:r>
          </a:p>
          <a:p>
            <a:pPr>
              <a:spcAft>
                <a:spcPts val="1200"/>
              </a:spcAft>
            </a:pPr>
            <a:r>
              <a:rPr lang="en-GB" sz="2799" dirty="0"/>
              <a:t>An ID that can be used in a URL e.g. 	https://doi.org/10.5157/neps:sc6:3.0.0 </a:t>
            </a:r>
          </a:p>
          <a:p>
            <a:pPr>
              <a:spcAft>
                <a:spcPts val="1200"/>
              </a:spcAft>
            </a:pPr>
            <a:r>
              <a:rPr lang="en-GB" sz="2799" dirty="0"/>
              <a:t>Widely used for journal articles for over 10 years</a:t>
            </a:r>
          </a:p>
          <a:p>
            <a:pPr>
              <a:spcAft>
                <a:spcPts val="1200"/>
              </a:spcAft>
            </a:pPr>
            <a:r>
              <a:rPr lang="en-GB" sz="2799" dirty="0"/>
              <a:t>Take the user to the data, even if their location changes</a:t>
            </a:r>
          </a:p>
          <a:p>
            <a:pPr>
              <a:spcAft>
                <a:spcPts val="1200"/>
              </a:spcAft>
            </a:pPr>
            <a:r>
              <a:rPr lang="en-GB" sz="2799" dirty="0"/>
              <a:t>Managed by the data owner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27</a:t>
            </a:fld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9822162" y="6509867"/>
            <a:ext cx="2154131" cy="338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Photo via </a:t>
            </a:r>
            <a:r>
              <a:rPr lang="en-GB" sz="1600" dirty="0" err="1">
                <a:solidFill>
                  <a:schemeClr val="tx1">
                    <a:lumMod val="60000"/>
                    <a:lumOff val="40000"/>
                  </a:schemeClr>
                </a:solidFill>
                <a:hlinkClick r:id="rId3"/>
              </a:rPr>
              <a:t>DeathTo</a:t>
            </a:r>
            <a:r>
              <a:rPr lang="en-GB" sz="1600" dirty="0" err="1">
                <a:solidFill>
                  <a:schemeClr val="bg2">
                    <a:lumMod val="65000"/>
                    <a:lumOff val="35000"/>
                  </a:schemeClr>
                </a:solidFill>
                <a:hlinkClick r:id="rId3"/>
              </a:rPr>
              <a:t>S</a:t>
            </a:r>
            <a:r>
              <a:rPr lang="en-GB" sz="1600" dirty="0" err="1">
                <a:solidFill>
                  <a:schemeClr val="tx1">
                    <a:lumMod val="60000"/>
                    <a:lumOff val="40000"/>
                  </a:schemeClr>
                </a:solidFill>
                <a:hlinkClick r:id="rId3"/>
              </a:rPr>
              <a:t>tock</a:t>
            </a:r>
            <a:endParaRPr lang="en-GB" sz="16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74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99"/>
            <a:ext cx="12195977" cy="68568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DOIs Don’t Mean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4320" y="1599883"/>
            <a:ext cx="11039277" cy="452478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799" dirty="0"/>
              <a:t>They don’t mean data have to be ‘open’ or unrestricted</a:t>
            </a:r>
          </a:p>
          <a:p>
            <a:pPr>
              <a:spcAft>
                <a:spcPts val="1200"/>
              </a:spcAft>
            </a:pPr>
            <a:r>
              <a:rPr lang="en-GB" sz="2799" dirty="0"/>
              <a:t>They don’t mean data has to be available forever (although that would be nice)</a:t>
            </a:r>
          </a:p>
          <a:p>
            <a:pPr>
              <a:spcAft>
                <a:spcPts val="1200"/>
              </a:spcAft>
            </a:pPr>
            <a:r>
              <a:rPr lang="en-GB" sz="2799" dirty="0"/>
              <a:t>They don’t mean giving up control of the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7576" y="3714170"/>
            <a:ext cx="1455469" cy="3152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894" dirty="0"/>
              <a:t>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24151" y="6530678"/>
            <a:ext cx="2154131" cy="338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Photo via </a:t>
            </a:r>
            <a:r>
              <a:rPr lang="en-GB" sz="1600" dirty="0" err="1">
                <a:solidFill>
                  <a:schemeClr val="tx1">
                    <a:lumMod val="60000"/>
                    <a:lumOff val="40000"/>
                  </a:schemeClr>
                </a:solidFill>
                <a:hlinkClick r:id="rId4"/>
              </a:rPr>
              <a:t>DeathTo</a:t>
            </a:r>
            <a:r>
              <a:rPr lang="en-GB" sz="1600" dirty="0" err="1">
                <a:solidFill>
                  <a:schemeClr val="bg2">
                    <a:lumMod val="65000"/>
                    <a:lumOff val="35000"/>
                  </a:schemeClr>
                </a:solidFill>
                <a:hlinkClick r:id="rId4"/>
              </a:rPr>
              <a:t>S</a:t>
            </a:r>
            <a:r>
              <a:rPr lang="en-GB" sz="1600" dirty="0" err="1">
                <a:solidFill>
                  <a:schemeClr val="tx1">
                    <a:lumMod val="60000"/>
                    <a:lumOff val="40000"/>
                  </a:schemeClr>
                </a:solidFill>
                <a:hlinkClick r:id="rId4"/>
              </a:rPr>
              <a:t>tock</a:t>
            </a:r>
            <a:endParaRPr lang="en-GB" sz="16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93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" y="99"/>
            <a:ext cx="12191648" cy="68578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4666"/>
            <a:ext cx="4134043" cy="1142702"/>
          </a:xfrm>
          <a:solidFill>
            <a:schemeClr val="bg1">
              <a:lumMod val="20000"/>
              <a:lumOff val="80000"/>
              <a:alpha val="75000"/>
            </a:schemeClr>
          </a:solidFill>
        </p:spPr>
        <p:txBody>
          <a:bodyPr/>
          <a:lstStyle/>
          <a:p>
            <a:r>
              <a:rPr lang="en-GB" dirty="0">
                <a:solidFill>
                  <a:schemeClr val="bg2">
                    <a:lumMod val="85000"/>
                    <a:lumOff val="15000"/>
                  </a:schemeClr>
                </a:solidFill>
              </a:rPr>
              <a:t>What do they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81" y="1599883"/>
            <a:ext cx="5810007" cy="2808509"/>
          </a:xfrm>
          <a:solidFill>
            <a:schemeClr val="bg1">
              <a:lumMod val="20000"/>
              <a:lumOff val="80000"/>
              <a:alpha val="75000"/>
            </a:schemeClr>
          </a:solidFill>
          <a:ln>
            <a:noFill/>
          </a:ln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GB" sz="2799" dirty="0">
                <a:solidFill>
                  <a:schemeClr val="bg2">
                    <a:lumMod val="85000"/>
                    <a:lumOff val="15000"/>
                  </a:schemeClr>
                </a:solidFill>
              </a:rPr>
              <a:t>Meet best practices: FAIR and Data Citation Principles</a:t>
            </a:r>
          </a:p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GB" sz="2799" dirty="0">
                <a:solidFill>
                  <a:schemeClr val="bg2">
                    <a:lumMod val="85000"/>
                    <a:lumOff val="15000"/>
                  </a:schemeClr>
                </a:solidFill>
              </a:rPr>
              <a:t>Trust for the long term – especially if data are transferred</a:t>
            </a:r>
          </a:p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GB" sz="2799" dirty="0">
                <a:solidFill>
                  <a:schemeClr val="bg2">
                    <a:lumMod val="85000"/>
                    <a:lumOff val="15000"/>
                  </a:schemeClr>
                </a:solidFill>
              </a:rPr>
              <a:t>Metrics </a:t>
            </a:r>
          </a:p>
          <a:p>
            <a:pPr>
              <a:spcBef>
                <a:spcPct val="0"/>
              </a:spcBef>
            </a:pPr>
            <a:endParaRPr lang="en-GB" sz="2799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01887" y="6519435"/>
            <a:ext cx="3225108" cy="338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Photo by </a:t>
            </a:r>
            <a:r>
              <a:rPr lang="en-GB" sz="1600" dirty="0">
                <a:hlinkClick r:id="rId4"/>
              </a:rPr>
              <a:t>Clever Sparkle</a:t>
            </a:r>
            <a:r>
              <a:rPr lang="en-GB" sz="1600" dirty="0"/>
              <a:t> 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on</a:t>
            </a:r>
            <a:r>
              <a:rPr lang="en-GB" sz="1600" dirty="0"/>
              <a:t> </a:t>
            </a:r>
            <a:r>
              <a:rPr lang="en-GB" sz="1600" dirty="0" err="1">
                <a:hlinkClick r:id="rId5"/>
              </a:rPr>
              <a:t>Unsplash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53528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My ‘Library Journey’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555" y="1501052"/>
            <a:ext cx="3583846" cy="385234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3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009" y="101879"/>
            <a:ext cx="2216896" cy="3325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3955" y="2758657"/>
            <a:ext cx="2619375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4892" y="4481858"/>
            <a:ext cx="2857500" cy="1600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4050" y="1224285"/>
            <a:ext cx="3724521" cy="448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753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itchFamily="34" charset="0"/>
                <a:ea typeface="ＭＳ Ｐゴシック" pitchFamily="34" charset="-128"/>
              </a:rPr>
              <a:t>What does it enable? Connections into the research landscape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727" indent="-285664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657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9720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6783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846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908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971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034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41026A6-056C-4350-B458-BBA9B2D3E3CE}" type="slidenum">
              <a:rPr lang="en-US" sz="1400">
                <a:latin typeface="Calibri" pitchFamily="34" charset="0"/>
              </a:rPr>
              <a:pPr eaLnBrk="1" hangingPunct="1"/>
              <a:t>30</a:t>
            </a:fld>
            <a:endParaRPr lang="en-US" sz="1400">
              <a:latin typeface="Calibri" pitchFamily="34" charset="0"/>
            </a:endParaRPr>
          </a:p>
        </p:txBody>
      </p:sp>
      <p:sp>
        <p:nvSpPr>
          <p:cNvPr id="7171" name=" 2"/>
          <p:cNvSpPr>
            <a:spLocks noGrp="1"/>
          </p:cNvSpPr>
          <p:nvPr/>
        </p:nvSpPr>
        <p:spPr bwMode="auto">
          <a:xfrm>
            <a:off x="609442" y="1599882"/>
            <a:ext cx="10973117" cy="45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5" name="TextBox 4"/>
          <p:cNvSpPr txBox="1"/>
          <p:nvPr/>
        </p:nvSpPr>
        <p:spPr>
          <a:xfrm>
            <a:off x="804124" y="1862281"/>
            <a:ext cx="11096910" cy="40544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063" indent="-457063">
              <a:spcAft>
                <a:spcPts val="1200"/>
              </a:spcAft>
              <a:buFont typeface="Arial" pitchFamily="34" charset="0"/>
              <a:buChar char="•"/>
            </a:pPr>
            <a:endParaRPr lang="en-GB" sz="2799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3" y="1599882"/>
            <a:ext cx="11845115" cy="420486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7005" y="1642403"/>
            <a:ext cx="517119" cy="4623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99"/>
          </a:p>
        </p:txBody>
      </p:sp>
      <p:pic>
        <p:nvPicPr>
          <p:cNvPr id="8" name="Picture 2" descr="File:DOI logo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390" y="3863069"/>
            <a:ext cx="782371" cy="78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ile:DOI logo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855" y="3863067"/>
            <a:ext cx="782371" cy="78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57" y="1713613"/>
            <a:ext cx="782371" cy="78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837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reporting easier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81" y="1599883"/>
            <a:ext cx="11477811" cy="4524785"/>
          </a:xfrm>
        </p:spPr>
        <p:txBody>
          <a:bodyPr/>
          <a:lstStyle/>
          <a:p>
            <a:r>
              <a:rPr lang="en-GB" sz="2799" dirty="0"/>
              <a:t>These connections mean anyone can see:</a:t>
            </a:r>
          </a:p>
          <a:p>
            <a:pPr lvl="1"/>
            <a:r>
              <a:rPr lang="en-GB" sz="2399" dirty="0"/>
              <a:t>how data from the studies link to the articles</a:t>
            </a:r>
          </a:p>
          <a:p>
            <a:pPr lvl="1"/>
            <a:r>
              <a:rPr lang="en-GB" sz="2399" dirty="0"/>
              <a:t>how articles link to other reports and policies</a:t>
            </a:r>
          </a:p>
          <a:p>
            <a:endParaRPr lang="en-GB" sz="2799" dirty="0"/>
          </a:p>
          <a:p>
            <a:r>
              <a:rPr lang="en-GB" sz="2799" dirty="0"/>
              <a:t>Easier to pull in metadata about published articles</a:t>
            </a:r>
          </a:p>
          <a:p>
            <a:endParaRPr lang="en-GB" sz="2799" dirty="0"/>
          </a:p>
          <a:p>
            <a:r>
              <a:rPr lang="en-GB" sz="2799" dirty="0"/>
              <a:t>Easier for authors to pull in accurate citations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3072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AA6FD-EA7A-4A54-8521-5B184C22C10F}" type="slidenum">
              <a:rPr lang="en-GB" smtClean="0"/>
              <a:pPr/>
              <a:t>32</a:t>
            </a:fld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7" t="11743" b="13355"/>
          <a:stretch/>
        </p:blipFill>
        <p:spPr bwMode="auto">
          <a:xfrm>
            <a:off x="1524132" y="31578"/>
            <a:ext cx="9143736" cy="682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7577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British Library in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5255" y="1219697"/>
            <a:ext cx="4037549" cy="4524785"/>
          </a:xfrm>
        </p:spPr>
        <p:txBody>
          <a:bodyPr/>
          <a:lstStyle/>
          <a:p>
            <a:r>
              <a:rPr lang="en-GB" dirty="0"/>
              <a:t>National Library for the United Kingdom</a:t>
            </a:r>
          </a:p>
          <a:p>
            <a:r>
              <a:rPr lang="en-GB" dirty="0"/>
              <a:t>Second Largest Library in the World – over 170 million items in most known languages</a:t>
            </a:r>
          </a:p>
          <a:p>
            <a:r>
              <a:rPr lang="en-GB" dirty="0"/>
              <a:t>Over 16,000 visitors per day (on-site and on-line) </a:t>
            </a:r>
          </a:p>
          <a:p>
            <a:r>
              <a:rPr lang="en-GB" dirty="0"/>
              <a:t>Legal Deposit Library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98710" y="1404902"/>
            <a:ext cx="6783849" cy="470692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9804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 pitchFamily="34" charset="0"/>
              </a:rPr>
              <a:t>“Challenges” (Opportunities?) </a:t>
            </a:r>
            <a:endParaRPr lang="en-GB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167070-2938-4B1A-8F16-1707059C62EC}"/>
              </a:ext>
            </a:extLst>
          </p:cNvPr>
          <p:cNvGraphicFramePr/>
          <p:nvPr>
            <p:extLst/>
          </p:nvPr>
        </p:nvGraphicFramePr>
        <p:xfrm>
          <a:off x="4342552" y="1099035"/>
          <a:ext cx="5857785" cy="5186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991663" y="1556847"/>
            <a:ext cx="3672302" cy="4392361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marL="287905" indent="-28790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99" dirty="0"/>
              <a:t>Research is digital, are we?</a:t>
            </a:r>
          </a:p>
          <a:p>
            <a:pPr marL="287905" indent="-28790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99" dirty="0"/>
              <a:t>Are we still needed for discovery?</a:t>
            </a:r>
          </a:p>
          <a:p>
            <a:pPr marL="287905" indent="-28790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99" dirty="0"/>
              <a:t>In an open world, do we still have a role for access to digital content?</a:t>
            </a:r>
          </a:p>
          <a:p>
            <a:pPr marL="287905" indent="-28790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99" dirty="0"/>
              <a:t>Will print become invisible?</a:t>
            </a:r>
          </a:p>
          <a:p>
            <a:pPr marL="287905" indent="-28790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99" dirty="0"/>
              <a:t>Global content grows so fast, our collections are shrinking (relatively)</a:t>
            </a:r>
          </a:p>
          <a:p>
            <a:pPr marL="287905" indent="-28790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99" dirty="0"/>
              <a:t>Resources? Funding, Time, Labour</a:t>
            </a:r>
          </a:p>
        </p:txBody>
      </p:sp>
    </p:spTree>
    <p:extLst>
      <p:ext uri="{BB962C8B-B14F-4D97-AF65-F5344CB8AC3E}">
        <p14:creationId xmlns:p14="http://schemas.microsoft.com/office/powerpoint/2010/main" val="1177211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service elements</a:t>
            </a: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1981319" y="1397059"/>
          <a:ext cx="8363031" cy="5272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53603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British Library Data Strategy (2017)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853" y="1661880"/>
            <a:ext cx="8227457" cy="4524785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r>
              <a:rPr lang="en-GB" sz="2799" b="1" dirty="0"/>
              <a:t>All will be easy to discover and linked to related research outputs, be they text, data or multimedia.”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36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65" y="1500156"/>
            <a:ext cx="3095251" cy="43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312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152496"/>
            <a:ext cx="10851280" cy="1074950"/>
          </a:xfrm>
        </p:spPr>
        <p:txBody>
          <a:bodyPr/>
          <a:lstStyle/>
          <a:p>
            <a:r>
              <a:rPr lang="en-GB" dirty="0"/>
              <a:t>Vision – Data Collections and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4921" y="1616811"/>
            <a:ext cx="8091557" cy="4509274"/>
          </a:xfrm>
        </p:spPr>
        <p:txBody>
          <a:bodyPr/>
          <a:lstStyle/>
          <a:p>
            <a:pPr marL="0" indent="0">
              <a:buNone/>
            </a:pPr>
            <a:r>
              <a:rPr lang="en-GB" sz="2799" dirty="0"/>
              <a:t>Our vision for the British Library is that research data are as integrated into our collections, research and services as text is today. </a:t>
            </a:r>
          </a:p>
          <a:p>
            <a:pPr marL="0" indent="0">
              <a:buNone/>
            </a:pPr>
            <a:endParaRPr lang="en-GB" sz="2799" dirty="0"/>
          </a:p>
          <a:p>
            <a:pPr marL="0" indent="0">
              <a:buNone/>
            </a:pPr>
            <a:r>
              <a:rPr lang="en-GB" sz="2799" dirty="0"/>
              <a:t>The British Library's users will be able to consume research data online through tools that enable it to be analysed, visualised and understood by non-specialists.</a:t>
            </a:r>
          </a:p>
          <a:p>
            <a:pPr marL="0" indent="0">
              <a:buNone/>
            </a:pPr>
            <a:endParaRPr lang="en-GB" sz="3299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7" y="1695248"/>
            <a:ext cx="3095251" cy="43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 advClick="0" advTm="20000"/>
    </mc:Choice>
    <mc:Fallback xmlns="">
      <p:transition advClick="0" advTm="2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Services at the British Library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Development of Infrastructure to support research data management for data use and re-use at the British Library</a:t>
            </a:r>
          </a:p>
          <a:p>
            <a:endParaRPr lang="en-GB" dirty="0"/>
          </a:p>
          <a:p>
            <a:r>
              <a:rPr lang="en-GB" dirty="0" err="1"/>
              <a:t>DataCite</a:t>
            </a:r>
            <a:r>
              <a:rPr lang="en-GB" dirty="0"/>
              <a:t> UK </a:t>
            </a:r>
          </a:p>
          <a:p>
            <a:r>
              <a:rPr lang="en-GB" dirty="0"/>
              <a:t>FREYA Project for Persistent Identifier (PID) Infrastructure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  <a:p>
            <a:r>
              <a:rPr lang="en-GB" dirty="0"/>
              <a:t>Data in the Research Repository</a:t>
            </a:r>
          </a:p>
          <a:p>
            <a:r>
              <a:rPr lang="en-GB" dirty="0"/>
              <a:t>Discovery Services for Research Data</a:t>
            </a:r>
          </a:p>
          <a:p>
            <a:r>
              <a:rPr lang="en-GB" dirty="0"/>
              <a:t>Software and Data Carpentry and Software as Data Initiatives (TBA)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9004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152496"/>
            <a:ext cx="10691284" cy="1041092"/>
          </a:xfrm>
        </p:spPr>
        <p:txBody>
          <a:bodyPr/>
          <a:lstStyle/>
          <a:p>
            <a:r>
              <a:rPr lang="en-GB" dirty="0"/>
              <a:t>Four Themes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167937" y="1628852"/>
            <a:ext cx="2882710" cy="3956799"/>
            <a:chOff x="4625950" y="1628800"/>
            <a:chExt cx="2162033" cy="39569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625950" y="1628800"/>
              <a:ext cx="2156328" cy="3001395"/>
            </a:xfrm>
            <a:prstGeom prst="rect">
              <a:avLst/>
            </a:prstGeom>
            <a:solidFill>
              <a:srgbClr val="A9DA74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pic>
          <p:nvPicPr>
            <p:cNvPr id="12" name="Picture 11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5814" y="2012908"/>
              <a:ext cx="1999452" cy="1533804"/>
            </a:xfrm>
            <a:prstGeom prst="rect">
              <a:avLst/>
            </a:prstGeom>
          </p:spPr>
        </p:pic>
        <p:sp>
          <p:nvSpPr>
            <p:cNvPr id="16" name="AutoShape 33"/>
            <p:cNvSpPr>
              <a:spLocks noChangeArrowheads="1"/>
            </p:cNvSpPr>
            <p:nvPr/>
          </p:nvSpPr>
          <p:spPr bwMode="auto">
            <a:xfrm>
              <a:off x="4631655" y="4630196"/>
              <a:ext cx="2156328" cy="955516"/>
            </a:xfrm>
            <a:prstGeom prst="flowChartMerge">
              <a:avLst/>
            </a:prstGeom>
            <a:solidFill>
              <a:srgbClr val="A9DA74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4631655" y="3703082"/>
              <a:ext cx="2156328" cy="1054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16" tIns="45708" rIns="91416" bIns="45708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191"/>
                </a:spcAft>
              </a:pPr>
              <a:r>
                <a:rPr lang="en-GB" sz="2799" dirty="0">
                  <a:solidFill>
                    <a:srgbClr val="FFFFFF"/>
                  </a:solidFill>
                  <a:latin typeface="Calibri"/>
                  <a:ea typeface="SimSun"/>
                  <a:cs typeface="Times New Roman"/>
                </a:rPr>
                <a:t>Data Archiving and Preservation</a:t>
              </a:r>
              <a:endParaRPr lang="en-GB" sz="1999" dirty="0">
                <a:latin typeface="Calibri"/>
                <a:ea typeface="SimSun"/>
                <a:cs typeface="Times New Roman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24026" y="1628852"/>
            <a:ext cx="2908064" cy="3956797"/>
            <a:chOff x="6768017" y="1628800"/>
            <a:chExt cx="2181048" cy="3956911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768017" y="1628800"/>
              <a:ext cx="2156328" cy="3001395"/>
            </a:xfrm>
            <a:prstGeom prst="rect">
              <a:avLst/>
            </a:prstGeom>
            <a:solidFill>
              <a:srgbClr val="FAA61A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pic>
          <p:nvPicPr>
            <p:cNvPr id="13" name="Picture 12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3382" y="1700107"/>
              <a:ext cx="1795039" cy="2202122"/>
            </a:xfrm>
            <a:prstGeom prst="rect">
              <a:avLst/>
            </a:prstGeom>
          </p:spPr>
        </p:pic>
        <p:sp>
          <p:nvSpPr>
            <p:cNvPr id="17" name="AutoShape 34"/>
            <p:cNvSpPr>
              <a:spLocks noChangeArrowheads="1"/>
            </p:cNvSpPr>
            <p:nvPr/>
          </p:nvSpPr>
          <p:spPr bwMode="auto">
            <a:xfrm>
              <a:off x="6792737" y="4630195"/>
              <a:ext cx="2156328" cy="955516"/>
            </a:xfrm>
            <a:prstGeom prst="flowChartMerge">
              <a:avLst/>
            </a:prstGeom>
            <a:solidFill>
              <a:srgbClr val="FAA61A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sp>
          <p:nvSpPr>
            <p:cNvPr id="19" name="Text Box 38"/>
            <p:cNvSpPr txBox="1">
              <a:spLocks noChangeArrowheads="1"/>
            </p:cNvSpPr>
            <p:nvPr/>
          </p:nvSpPr>
          <p:spPr bwMode="auto">
            <a:xfrm>
              <a:off x="6782278" y="3703083"/>
              <a:ext cx="2156328" cy="1054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16" tIns="45708" rIns="91416" bIns="45708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191"/>
                </a:spcAft>
              </a:pPr>
              <a:r>
                <a:rPr lang="en-GB" sz="2799" dirty="0">
                  <a:solidFill>
                    <a:srgbClr val="FFFFFF"/>
                  </a:solidFill>
                  <a:latin typeface="Calibri"/>
                  <a:ea typeface="SimSun"/>
                  <a:cs typeface="Times New Roman"/>
                </a:rPr>
                <a:t>Data Discovery, Access and Reuse</a:t>
              </a:r>
              <a:endParaRPr lang="en-GB" sz="1999" dirty="0">
                <a:latin typeface="Calibri"/>
                <a:ea typeface="SimSun"/>
                <a:cs typeface="Times New Roman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287721" y="1628851"/>
            <a:ext cx="2880213" cy="3956799"/>
            <a:chOff x="2465790" y="1628799"/>
            <a:chExt cx="2160160" cy="3956913"/>
          </a:xfrm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469622" y="1628799"/>
              <a:ext cx="2156328" cy="300139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3477" y="1817050"/>
              <a:ext cx="1640955" cy="1962451"/>
            </a:xfrm>
            <a:prstGeom prst="rect">
              <a:avLst/>
            </a:prstGeom>
          </p:spPr>
        </p:pic>
        <p:sp>
          <p:nvSpPr>
            <p:cNvPr id="15" name="AutoShape 32"/>
            <p:cNvSpPr>
              <a:spLocks noChangeArrowheads="1"/>
            </p:cNvSpPr>
            <p:nvPr/>
          </p:nvSpPr>
          <p:spPr bwMode="auto">
            <a:xfrm>
              <a:off x="2465790" y="4630196"/>
              <a:ext cx="2156328" cy="955516"/>
            </a:xfrm>
            <a:prstGeom prst="flowChartMerge">
              <a:avLst/>
            </a:prstGeom>
            <a:solidFill>
              <a:srgbClr val="00B050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sp>
          <p:nvSpPr>
            <p:cNvPr id="20" name="Text Box 42"/>
            <p:cNvSpPr txBox="1">
              <a:spLocks noChangeArrowheads="1"/>
            </p:cNvSpPr>
            <p:nvPr/>
          </p:nvSpPr>
          <p:spPr bwMode="auto">
            <a:xfrm>
              <a:off x="2465790" y="3950784"/>
              <a:ext cx="2156328" cy="55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16" tIns="45708" rIns="91416" bIns="45708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191"/>
                </a:spcAft>
              </a:pPr>
              <a:r>
                <a:rPr lang="en-GB" sz="2799" dirty="0">
                  <a:solidFill>
                    <a:srgbClr val="FFFFFF"/>
                  </a:solidFill>
                  <a:latin typeface="Calibri"/>
                  <a:ea typeface="SimSun"/>
                  <a:cs typeface="Times New Roman"/>
                </a:rPr>
                <a:t>Data Creation</a:t>
              </a:r>
              <a:endParaRPr lang="en-GB" sz="1999" dirty="0">
                <a:latin typeface="Calibri"/>
                <a:ea typeface="SimSun"/>
                <a:cs typeface="Times New Roman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17112" y="1628852"/>
            <a:ext cx="2879519" cy="3956798"/>
            <a:chOff x="312834" y="1628800"/>
            <a:chExt cx="2159640" cy="3956911"/>
          </a:xfrm>
        </p:grpSpPr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13294" y="1628800"/>
              <a:ext cx="2156328" cy="3001395"/>
            </a:xfrm>
            <a:prstGeom prst="rect">
              <a:avLst/>
            </a:prstGeom>
            <a:solidFill>
              <a:srgbClr val="E204E2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705" y="1782823"/>
              <a:ext cx="1128586" cy="1996678"/>
            </a:xfrm>
            <a:prstGeom prst="rect">
              <a:avLst/>
            </a:prstGeom>
          </p:spPr>
        </p:pic>
        <p:sp>
          <p:nvSpPr>
            <p:cNvPr id="14" name="AutoShape 31"/>
            <p:cNvSpPr>
              <a:spLocks noChangeArrowheads="1"/>
            </p:cNvSpPr>
            <p:nvPr/>
          </p:nvSpPr>
          <p:spPr bwMode="auto">
            <a:xfrm>
              <a:off x="312834" y="4630195"/>
              <a:ext cx="2156328" cy="955516"/>
            </a:xfrm>
            <a:prstGeom prst="flowChartMerge">
              <a:avLst/>
            </a:prstGeom>
            <a:solidFill>
              <a:srgbClr val="E204E2"/>
            </a:solidFill>
            <a:ln>
              <a:noFill/>
            </a:ln>
            <a:extLst/>
          </p:spPr>
          <p:txBody>
            <a:bodyPr rot="0" vert="horz" wrap="square" lIns="91416" tIns="45708" rIns="91416" bIns="45708" anchor="t" anchorCtr="0" upright="1">
              <a:noAutofit/>
            </a:bodyPr>
            <a:lstStyle/>
            <a:p>
              <a:endParaRPr lang="en-GB" sz="1799"/>
            </a:p>
          </p:txBody>
        </p:sp>
        <p:sp>
          <p:nvSpPr>
            <p:cNvPr id="21" name="Text Box 43"/>
            <p:cNvSpPr txBox="1">
              <a:spLocks noChangeArrowheads="1"/>
            </p:cNvSpPr>
            <p:nvPr/>
          </p:nvSpPr>
          <p:spPr bwMode="auto">
            <a:xfrm>
              <a:off x="316146" y="3950784"/>
              <a:ext cx="2156328" cy="55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16" tIns="45708" rIns="91416" bIns="45708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191"/>
                </a:spcAft>
              </a:pPr>
              <a:r>
                <a:rPr lang="en-GB" sz="2799" dirty="0">
                  <a:solidFill>
                    <a:srgbClr val="FFFFFF"/>
                  </a:solidFill>
                  <a:latin typeface="Calibri"/>
                  <a:ea typeface="SimSun"/>
                  <a:cs typeface="Times New Roman"/>
                </a:rPr>
                <a:t>Data Management</a:t>
              </a:r>
              <a:endParaRPr lang="en-GB" sz="1999" dirty="0">
                <a:latin typeface="Calibri"/>
                <a:ea typeface="SimSu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52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 advClick="0" advTm="20000"/>
    </mc:Choice>
    <mc:Fallback xmlns="">
      <p:transition advClick="0" advTm="2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itchFamily="34" charset="0"/>
                <a:ea typeface="ＭＳ Ｐゴシック" pitchFamily="34" charset="-128"/>
              </a:rPr>
              <a:t>The Digital Transformation of Research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727" indent="-285664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657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9720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6783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846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908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971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034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41026A6-056C-4350-B458-BBA9B2D3E3CE}" type="slidenum">
              <a:rPr lang="en-US" sz="1400">
                <a:latin typeface="Calibri" pitchFamily="34" charset="0"/>
              </a:rPr>
              <a:pPr eaLnBrk="1" hangingPunct="1"/>
              <a:t>4</a:t>
            </a:fld>
            <a:endParaRPr lang="en-US" sz="1400">
              <a:latin typeface="Calibri" pitchFamily="34" charset="0"/>
            </a:endParaRPr>
          </a:p>
        </p:txBody>
      </p:sp>
      <p:sp>
        <p:nvSpPr>
          <p:cNvPr id="7171" name=" 2"/>
          <p:cNvSpPr>
            <a:spLocks noGrp="1"/>
          </p:cNvSpPr>
          <p:nvPr/>
        </p:nvSpPr>
        <p:spPr bwMode="auto">
          <a:xfrm>
            <a:off x="609442" y="1599882"/>
            <a:ext cx="10973117" cy="45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834" y="1358390"/>
            <a:ext cx="5817681" cy="50966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48054" y="6455046"/>
            <a:ext cx="3165748" cy="369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799" dirty="0"/>
              <a:t>http://researchgraph.org/gesis/</a:t>
            </a:r>
          </a:p>
        </p:txBody>
      </p:sp>
    </p:spTree>
    <p:extLst>
      <p:ext uri="{BB962C8B-B14F-4D97-AF65-F5344CB8AC3E}">
        <p14:creationId xmlns:p14="http://schemas.microsoft.com/office/powerpoint/2010/main" val="4614464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Collections – data.bl.uk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2" y="1417368"/>
            <a:ext cx="10644826" cy="445247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49177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SHARE: part of a wider ambition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13" y="1124812"/>
            <a:ext cx="5350043" cy="518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179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SHARE: Developing a repository platform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866933" y="1772865"/>
            <a:ext cx="4445085" cy="330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0" tIns="34280" rIns="68560" bIns="34280" numCol="1" anchor="t" anchorCtr="0" compatLnSpc="1">
            <a:prstTxWarp prst="textNoShape">
              <a:avLst/>
            </a:prstTxWarp>
            <a:normAutofit/>
          </a:bodyPr>
          <a:lstStyle>
            <a:lvl1pPr marL="231775" indent="-231775" algn="l" defTabSz="54451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•"/>
              <a:defRPr sz="2200" kern="1200" baseline="0">
                <a:solidFill>
                  <a:schemeClr val="tx1"/>
                </a:solidFill>
                <a:latin typeface="Arial"/>
                <a:ea typeface="ＭＳ Ｐゴシック" charset="0"/>
                <a:cs typeface="Geneva" charset="0"/>
              </a:defRPr>
            </a:lvl1pPr>
            <a:lvl2pPr marL="646113" indent="-427038" algn="l" defTabSz="544513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Arial"/>
                <a:ea typeface="Geneva" charset="-128"/>
                <a:cs typeface="Geneva" charset="0"/>
              </a:defRPr>
            </a:lvl2pPr>
            <a:lvl3pPr marL="1360488" indent="-271463" algn="l" defTabSz="544513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Arial"/>
                <a:ea typeface="Geneva" charset="-128"/>
                <a:cs typeface="Geneva" charset="0"/>
              </a:defRPr>
            </a:lvl3pPr>
            <a:lvl4pPr marL="1905000" indent="-271463" algn="l" defTabSz="544513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Arial"/>
                <a:ea typeface="Geneva" charset="-128"/>
                <a:cs typeface="Geneva" charset="0"/>
              </a:defRPr>
            </a:lvl4pPr>
            <a:lvl5pPr marL="2449513" indent="-271463" algn="l" defTabSz="544513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600" kern="1200">
                <a:solidFill>
                  <a:schemeClr val="tx1"/>
                </a:solidFill>
                <a:latin typeface="Arial"/>
                <a:ea typeface="Geneva" charset="-128"/>
                <a:cs typeface="Geneva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999" dirty="0"/>
              <a:t>Single BL repository platform</a:t>
            </a:r>
          </a:p>
          <a:p>
            <a:r>
              <a:rPr lang="en-GB" sz="1999" dirty="0"/>
              <a:t>Refresh national preservation system (&gt;5m items, petabyte-scale)</a:t>
            </a:r>
          </a:p>
          <a:p>
            <a:r>
              <a:rPr lang="en-GB" sz="1999" dirty="0"/>
              <a:t>Access layer with multiple repositories, shared service model</a:t>
            </a:r>
          </a:p>
          <a:p>
            <a:r>
              <a:rPr lang="en-GB" sz="1999" dirty="0"/>
              <a:t>Repository pilot developed with:</a:t>
            </a:r>
          </a:p>
        </p:txBody>
      </p:sp>
      <p:graphicFrame>
        <p:nvGraphicFramePr>
          <p:cNvPr id="5" name="Content Placeholder 6"/>
          <p:cNvGraphicFramePr>
            <a:graphicFrameLocks/>
          </p:cNvGraphicFramePr>
          <p:nvPr>
            <p:extLst/>
          </p:nvPr>
        </p:nvGraphicFramePr>
        <p:xfrm>
          <a:off x="6446294" y="1853272"/>
          <a:ext cx="3970061" cy="3447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482111" y="4077054"/>
            <a:ext cx="3120721" cy="1387727"/>
            <a:chOff x="958006" y="3796003"/>
            <a:chExt cx="3120812" cy="138776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006" y="3796003"/>
              <a:ext cx="1001850" cy="50164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40924" y="4537959"/>
              <a:ext cx="1472981" cy="64581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461" y="4537959"/>
              <a:ext cx="645811" cy="64581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6011" y="3827568"/>
              <a:ext cx="1602807" cy="443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58330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2" y="274666"/>
            <a:ext cx="10505331" cy="487271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7221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Bridges, Not Siloes!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82" y="1397779"/>
            <a:ext cx="8227457" cy="4524785"/>
          </a:xfrm>
        </p:spPr>
        <p:txBody>
          <a:bodyPr/>
          <a:lstStyle/>
          <a:p>
            <a:r>
              <a:rPr lang="en-GB" dirty="0"/>
              <a:t>Use FAIR Data Principles, Open Metadata and Persistent Identifiers for Data!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44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2" y="2329233"/>
            <a:ext cx="4414096" cy="24774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899" y="2179366"/>
            <a:ext cx="6098244" cy="341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808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‘Take-Home’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Data in cultural heritage may be very broadly defined. </a:t>
            </a:r>
          </a:p>
          <a:p>
            <a:r>
              <a:rPr lang="en-GB" dirty="0"/>
              <a:t>Use FAIR Data Principles as best practice</a:t>
            </a:r>
          </a:p>
          <a:p>
            <a:r>
              <a:rPr lang="en-GB" dirty="0"/>
              <a:t>Plan for data management following the research data lifecycle</a:t>
            </a:r>
          </a:p>
          <a:p>
            <a:r>
              <a:rPr lang="en-GB" dirty="0"/>
              <a:t>Data Discovery – Build Bridges, not Siloes</a:t>
            </a:r>
          </a:p>
          <a:p>
            <a:r>
              <a:rPr lang="en-GB" dirty="0"/>
              <a:t>Consider software as ‘data’ in RDM </a:t>
            </a:r>
          </a:p>
          <a:p>
            <a:r>
              <a:rPr lang="en-GB" dirty="0"/>
              <a:t>Persistent Identifiers to build robust, citable and discoverable metadata and link outputs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45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539" y="2917825"/>
            <a:ext cx="3160342" cy="330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119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0"/>
          <p:cNvSpPr txBox="1">
            <a:spLocks noChangeArrowheads="1"/>
          </p:cNvSpPr>
          <p:nvPr/>
        </p:nvSpPr>
        <p:spPr bwMode="auto">
          <a:xfrm>
            <a:off x="757042" y="795230"/>
            <a:ext cx="219890" cy="43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50" tIns="54425" rIns="108850" bIns="54425">
            <a:spAutoFit/>
          </a:bodyPr>
          <a:lstStyle>
            <a:lvl1pPr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GB" sz="2099"/>
          </a:p>
        </p:txBody>
      </p:sp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04993" y="350899"/>
            <a:ext cx="7354560" cy="466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marL="214313" indent="-214313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544513" eaLnBrk="0" hangingPunct="0"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5445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endParaRPr lang="en-US" sz="3199" b="1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r>
              <a:rPr lang="en-US" sz="3199" b="1" dirty="0"/>
              <a:t>Thank You!  </a:t>
            </a:r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endParaRPr lang="en-US" sz="2899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r>
              <a:rPr lang="en-US" sz="2899" dirty="0"/>
              <a:t>Questions?</a:t>
            </a:r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endParaRPr lang="en-US" sz="2899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r>
              <a:rPr lang="en-US" sz="2899" dirty="0"/>
              <a:t>Email: </a:t>
            </a:r>
            <a:r>
              <a:rPr lang="en-US" sz="2899" dirty="0">
                <a:hlinkClick r:id="rId2"/>
              </a:rPr>
              <a:t>sarah.stewart@bl.uk</a:t>
            </a:r>
            <a:endParaRPr lang="en-US" sz="2899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r>
              <a:rPr lang="en-US" sz="2899" dirty="0"/>
              <a:t>			</a:t>
            </a:r>
            <a:r>
              <a:rPr lang="en-US" sz="2899" dirty="0">
                <a:hlinkClick r:id="rId3"/>
              </a:rPr>
              <a:t>datasets@bl.uk</a:t>
            </a:r>
            <a:endParaRPr lang="en-US" sz="2899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endParaRPr lang="en-US" sz="2899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r>
              <a:rPr lang="en-US" sz="2899" dirty="0"/>
              <a:t>			 @</a:t>
            </a:r>
            <a:r>
              <a:rPr lang="en-US" sz="2899" dirty="0" err="1"/>
              <a:t>Biostew</a:t>
            </a:r>
            <a:endParaRPr lang="en-US" sz="2899" dirty="0"/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endParaRPr lang="en-US" sz="2899" dirty="0"/>
          </a:p>
        </p:txBody>
      </p:sp>
      <p:sp>
        <p:nvSpPr>
          <p:cNvPr id="11268" name="Slide Number Placeholder 8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727" indent="-285664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657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9720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6783" indent="-228531" defTabSz="544350" eaLnBrk="0" hangingPunct="0"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846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908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971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034" indent="-228531" defTabSz="544350" eaLnBrk="0" fontAlgn="base" hangingPunct="0">
              <a:spcBef>
                <a:spcPct val="0"/>
              </a:spcBef>
              <a:spcAft>
                <a:spcPct val="0"/>
              </a:spcAft>
              <a:defRPr sz="2099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45FC5EA-C711-4CEB-AA23-1114B1A42E3D}" type="slidenum">
              <a:rPr lang="en-US" sz="1400">
                <a:latin typeface="Calibri" pitchFamily="34" charset="0"/>
              </a:rPr>
              <a:pPr eaLnBrk="1" hangingPunct="1"/>
              <a:t>46</a:t>
            </a:fld>
            <a:endParaRPr lang="en-US" sz="1400">
              <a:latin typeface="Calibri" pitchFamily="34" charset="0"/>
            </a:endParaRPr>
          </a:p>
        </p:txBody>
      </p:sp>
      <p:pic>
        <p:nvPicPr>
          <p:cNvPr id="1126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8"/>
          <a:stretch>
            <a:fillRect/>
          </a:stretch>
        </p:blipFill>
        <p:spPr bwMode="auto">
          <a:xfrm>
            <a:off x="8257613" y="99"/>
            <a:ext cx="3934387" cy="555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194" y="3710703"/>
            <a:ext cx="1097585" cy="1097585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1DEAFA56-A2A8-487C-AEBB-EB1299C0B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4180" y="1021785"/>
            <a:ext cx="1768125" cy="2128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-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5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" t="5334" r="936"/>
          <a:stretch/>
        </p:blipFill>
        <p:spPr bwMode="auto">
          <a:xfrm>
            <a:off x="0" y="-6999"/>
            <a:ext cx="12192000" cy="686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5534" y="5145434"/>
            <a:ext cx="6111554" cy="1575978"/>
          </a:xfrm>
        </p:spPr>
        <p:txBody>
          <a:bodyPr/>
          <a:lstStyle/>
          <a:p>
            <a:endParaRPr lang="en-GB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r>
              <a:rPr lang="en-GB" dirty="0">
                <a:solidFill>
                  <a:schemeClr val="bg1">
                    <a:lumMod val="20000"/>
                    <a:lumOff val="80000"/>
                  </a:schemeClr>
                </a:solidFill>
              </a:rPr>
              <a:t>GESIS research graph: </a:t>
            </a:r>
            <a:r>
              <a:rPr lang="en-GB" dirty="0">
                <a:solidFill>
                  <a:schemeClr val="bg1">
                    <a:lumMod val="20000"/>
                    <a:lumOff val="80000"/>
                  </a:schemeClr>
                </a:solidFill>
                <a:hlinkClick r:id="rId3"/>
              </a:rPr>
              <a:t>http://researchgraph.org/wp-content/uploads/gesis.html</a:t>
            </a:r>
            <a:endParaRPr lang="en-GB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427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Digital Transformations in ‘GLAM’: </a:t>
            </a:r>
            <a:br>
              <a:rPr lang="en-GB" dirty="0"/>
            </a:br>
            <a:r>
              <a:rPr lang="en-GB" dirty="0"/>
              <a:t>The ‘Inside-Out’ Museum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082" y="1599883"/>
            <a:ext cx="7512749" cy="4328071"/>
          </a:xfrm>
        </p:spPr>
        <p:txBody>
          <a:bodyPr/>
          <a:lstStyle/>
          <a:p>
            <a:r>
              <a:rPr lang="en-GB" dirty="0"/>
              <a:t>GLAM institutions are ‘everting’ their collections and research to the (open) web – ‘Collections without Walls’</a:t>
            </a:r>
          </a:p>
          <a:p>
            <a:r>
              <a:rPr lang="en-GB" dirty="0"/>
              <a:t>Dynamic, changing research landscape – development of new tools and techniques for digital research</a:t>
            </a:r>
          </a:p>
          <a:p>
            <a:r>
              <a:rPr lang="en-GB" dirty="0"/>
              <a:t>New infrastructures to support digital collections, research and scholarship</a:t>
            </a:r>
          </a:p>
          <a:p>
            <a:r>
              <a:rPr lang="en-GB" dirty="0"/>
              <a:t>Changing materiality of research – from ‘</a:t>
            </a:r>
            <a:r>
              <a:rPr lang="en-GB" dirty="0" err="1"/>
              <a:t>analog</a:t>
            </a:r>
            <a:r>
              <a:rPr lang="en-GB" dirty="0"/>
              <a:t>’ to digital</a:t>
            </a:r>
          </a:p>
          <a:p>
            <a:r>
              <a:rPr lang="en-GB" dirty="0"/>
              <a:t>Greater role for data and metadata</a:t>
            </a:r>
          </a:p>
          <a:p>
            <a:endParaRPr lang="en-GB" dirty="0"/>
          </a:p>
          <a:p>
            <a:r>
              <a:rPr lang="en-GB" b="1" dirty="0"/>
              <a:t>Research Data Management will play a crucial role!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6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830" y="1371987"/>
            <a:ext cx="4055757" cy="455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23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‘Inside-Out’ Museum: From Specimen to Data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" y="1745318"/>
            <a:ext cx="5057399" cy="3634058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26543" y="1624482"/>
            <a:ext cx="4037549" cy="452478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7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7375" y="1745191"/>
            <a:ext cx="6803149" cy="421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98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(Inside-Out) British Library…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0497" y="1893720"/>
            <a:ext cx="5195645" cy="389171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8</a:t>
            </a:fld>
            <a:endParaRPr lang="en-GB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4185" y="1893720"/>
            <a:ext cx="6032291" cy="25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002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Big Data, Little Data, No Data…(</a:t>
            </a:r>
            <a:r>
              <a:rPr lang="en-GB" dirty="0" err="1"/>
              <a:t>Borgman</a:t>
            </a:r>
            <a:r>
              <a:rPr lang="en-GB" dirty="0"/>
              <a:t>, </a:t>
            </a:r>
            <a:r>
              <a:rPr lang="en-GB" dirty="0" smtClean="0"/>
              <a:t>2015)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Language of ‘Data’ taken from the Sciences, but can be defined and managed more broadly in all disciplines</a:t>
            </a:r>
          </a:p>
          <a:p>
            <a:r>
              <a:rPr lang="en-GB" dirty="0"/>
              <a:t>Big Data requires computational methods for analysis and visualisation – Volume, Velocity, Variety</a:t>
            </a:r>
          </a:p>
          <a:p>
            <a:r>
              <a:rPr lang="en-GB" dirty="0"/>
              <a:t>Cultural Heritage Data might be ‘messy’ or ‘dirty’ – may be incomplete, have gaps or require additional metadata (e.g. ‘Box of 19</a:t>
            </a:r>
            <a:r>
              <a:rPr lang="en-GB" baseline="30000" dirty="0"/>
              <a:t>th</a:t>
            </a:r>
            <a:r>
              <a:rPr lang="en-GB" dirty="0"/>
              <a:t> Century Theatre Posters’)</a:t>
            </a:r>
          </a:p>
          <a:p>
            <a:r>
              <a:rPr lang="en-GB" dirty="0"/>
              <a:t>Sensitive data(?) Can still occur in CH!</a:t>
            </a:r>
          </a:p>
          <a:p>
            <a:r>
              <a:rPr lang="en-GB" dirty="0"/>
              <a:t>Broad definition of ‘data’ in Cultural Heritage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D3DC-378C-4D78-A54F-5AC8AD2F5278}" type="slidenum">
              <a:rPr lang="en-GB" smtClean="0"/>
              <a:t>9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15" y="3856212"/>
            <a:ext cx="5818986" cy="204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25952"/>
      </p:ext>
    </p:extLst>
  </p:cSld>
  <p:clrMapOvr>
    <a:masterClrMapping/>
  </p:clrMapOvr>
</p:sld>
</file>

<file path=ppt/theme/theme1.xml><?xml version="1.0" encoding="utf-8"?>
<a:theme xmlns:a="http://schemas.openxmlformats.org/drawingml/2006/main" name="BL Aqua">
  <a:themeElements>
    <a:clrScheme name="British Library">
      <a:dk1>
        <a:srgbClr val="414141"/>
      </a:dk1>
      <a:lt1>
        <a:srgbClr val="959595"/>
      </a:lt1>
      <a:dk2>
        <a:srgbClr val="D3D3D3"/>
      </a:dk2>
      <a:lt2>
        <a:srgbClr val="000000"/>
      </a:lt2>
      <a:accent1>
        <a:srgbClr val="CBDB2A"/>
      </a:accent1>
      <a:accent2>
        <a:srgbClr val="00B3C9"/>
      </a:accent2>
      <a:accent3>
        <a:srgbClr val="803F92"/>
      </a:accent3>
      <a:accent4>
        <a:srgbClr val="FAA61A"/>
      </a:accent4>
      <a:accent5>
        <a:srgbClr val="41AD49"/>
      </a:accent5>
      <a:accent6>
        <a:srgbClr val="E1058C"/>
      </a:accent6>
      <a:hlink>
        <a:srgbClr val="C6172C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1965</Words>
  <Application>Microsoft Office PowerPoint</Application>
  <PresentationFormat>Widescreen</PresentationFormat>
  <Paragraphs>276</Paragraphs>
  <Slides>46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ＭＳ Ｐゴシック</vt:lpstr>
      <vt:lpstr>SimSun</vt:lpstr>
      <vt:lpstr>Arial</vt:lpstr>
      <vt:lpstr>Calibri</vt:lpstr>
      <vt:lpstr>Geneva</vt:lpstr>
      <vt:lpstr>Times New Roman</vt:lpstr>
      <vt:lpstr>BL Aqua</vt:lpstr>
      <vt:lpstr>Data Management for Digital Cultural Heritage (and Digital Scholarship!): Data Services and Persistent Identifiers at the British Library</vt:lpstr>
      <vt:lpstr>Overview</vt:lpstr>
      <vt:lpstr>My ‘Library Journey’</vt:lpstr>
      <vt:lpstr>The Digital Transformation of Research</vt:lpstr>
      <vt:lpstr>PowerPoint Presentation</vt:lpstr>
      <vt:lpstr>Digital Transformations in ‘GLAM’:  The ‘Inside-Out’ Museum</vt:lpstr>
      <vt:lpstr>‘Inside-Out’ Museum: From Specimen to Data</vt:lpstr>
      <vt:lpstr>The (Inside-Out) British Library…</vt:lpstr>
      <vt:lpstr>Big Data, Little Data, No Data…(Borgman, 2015)</vt:lpstr>
      <vt:lpstr>The UK ‘Research Data’ Landscape…</vt:lpstr>
      <vt:lpstr>UKRI Concordat on Open Research Data (2016)</vt:lpstr>
      <vt:lpstr>Many Types of Data! </vt:lpstr>
      <vt:lpstr>Missing Data Inhibits Research</vt:lpstr>
      <vt:lpstr>Why Manage Research Data? </vt:lpstr>
      <vt:lpstr>The Research Data Lifecycle </vt:lpstr>
      <vt:lpstr>What does Managed Data Look like? </vt:lpstr>
      <vt:lpstr>PowerPoint Presentation</vt:lpstr>
      <vt:lpstr>Metadata </vt:lpstr>
      <vt:lpstr>But What About Software? </vt:lpstr>
      <vt:lpstr>Software as Data</vt:lpstr>
      <vt:lpstr>Obsolecence! </vt:lpstr>
      <vt:lpstr>Digital Preservation (Software and Data)</vt:lpstr>
      <vt:lpstr>Persistent Identifiers (PIDs) in Research </vt:lpstr>
      <vt:lpstr>Why Use Persistent Identifiers?</vt:lpstr>
      <vt:lpstr>DataCite and DataCite UK</vt:lpstr>
      <vt:lpstr>DOIs (Digital Object Identifiers)</vt:lpstr>
      <vt:lpstr>What are DOIs</vt:lpstr>
      <vt:lpstr>What DOIs Don’t Mean</vt:lpstr>
      <vt:lpstr>What do they do?</vt:lpstr>
      <vt:lpstr>What does it enable? Connections into the research landscape</vt:lpstr>
      <vt:lpstr>Making reporting easier</vt:lpstr>
      <vt:lpstr>PowerPoint Presentation</vt:lpstr>
      <vt:lpstr>The British Library in Context</vt:lpstr>
      <vt:lpstr>“Challenges” (Opportunities?) </vt:lpstr>
      <vt:lpstr>Digital service elements</vt:lpstr>
      <vt:lpstr>British Library Data Strategy (2017)</vt:lpstr>
      <vt:lpstr>Vision – Data Collections and Services</vt:lpstr>
      <vt:lpstr>Data Services at the British Library </vt:lpstr>
      <vt:lpstr>Four Themes</vt:lpstr>
      <vt:lpstr>Data Collections – data.bl.uk</vt:lpstr>
      <vt:lpstr>SHARE: part of a wider ambition</vt:lpstr>
      <vt:lpstr>SHARE: Developing a repository platform</vt:lpstr>
      <vt:lpstr>PowerPoint Presentation</vt:lpstr>
      <vt:lpstr>Build Bridges, Not Siloes!</vt:lpstr>
      <vt:lpstr>‘Take-Home’ Points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Stewart</dc:creator>
  <cp:lastModifiedBy>Stewart, Sarah</cp:lastModifiedBy>
  <cp:revision>40</cp:revision>
  <dcterms:created xsi:type="dcterms:W3CDTF">2019-04-27T21:11:21Z</dcterms:created>
  <dcterms:modified xsi:type="dcterms:W3CDTF">2019-11-04T13:54:39Z</dcterms:modified>
</cp:coreProperties>
</file>