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9"/>
  </p:notesMasterIdLst>
  <p:sldIdLst>
    <p:sldId id="271" r:id="rId2"/>
    <p:sldId id="269" r:id="rId3"/>
    <p:sldId id="277" r:id="rId4"/>
    <p:sldId id="257" r:id="rId5"/>
    <p:sldId id="289" r:id="rId6"/>
    <p:sldId id="278" r:id="rId7"/>
    <p:sldId id="280" r:id="rId8"/>
    <p:sldId id="284" r:id="rId9"/>
    <p:sldId id="285" r:id="rId10"/>
    <p:sldId id="287" r:id="rId11"/>
    <p:sldId id="273" r:id="rId12"/>
    <p:sldId id="260" r:id="rId13"/>
    <p:sldId id="259" r:id="rId14"/>
    <p:sldId id="261" r:id="rId15"/>
    <p:sldId id="262" r:id="rId16"/>
    <p:sldId id="263" r:id="rId17"/>
    <p:sldId id="274" r:id="rId18"/>
    <p:sldId id="288" r:id="rId19"/>
    <p:sldId id="272" r:id="rId20"/>
    <p:sldId id="264" r:id="rId21"/>
    <p:sldId id="265" r:id="rId22"/>
    <p:sldId id="268" r:id="rId23"/>
    <p:sldId id="266" r:id="rId24"/>
    <p:sldId id="267" r:id="rId25"/>
    <p:sldId id="275" r:id="rId26"/>
    <p:sldId id="270" r:id="rId27"/>
    <p:sldId id="276" r:id="rId2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EAE6F6"/>
    <a:srgbClr val="E36B3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542"/>
    <p:restoredTop sz="94694"/>
  </p:normalViewPr>
  <p:slideViewPr>
    <p:cSldViewPr snapToGrid="0" snapToObjects="1">
      <p:cViewPr varScale="1">
        <p:scale>
          <a:sx n="121" d="100"/>
          <a:sy n="121" d="100"/>
        </p:scale>
        <p:origin x="488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19-10-06T15:56:21.797"/>
    </inkml:context>
    <inkml:brush xml:id="br0">
      <inkml:brushProperty name="width" value="0.1" units="cm"/>
      <inkml:brushProperty name="height" value="0.1" units="cm"/>
      <inkml:brushProperty name="color" value="#66CC00"/>
    </inkml:brush>
  </inkml:definitions>
  <inkml:trace contextRef="#ctx0" brushRef="#br0">916 0 24575,'-31'0'0,"8"0"0,-14 0 0,13 0 0,-10 0 0,-5 0 0,9 0 0,-9 0 0,4 15 0,6-4 0,-13 20 0,12-6 0,-7 12 0,1-5 0,2 10 0,3-11 0,1 11 0,10-18 0,-4 9 0,7-15 0,-1 8 0,1-8 0,-1 4 0,-4 0 0,4-4 0,-6 9 0,7-9 0,0 4 0,0-6 0,4 1 0,1-4 0,4-2 0,0 1 0,4-4 0,-3 4 0,6-5 0,-6 1 0,2 4 0,-3 5 0,-1 1 0,0 13 0,0-11 0,0 7 0,5-11 0,-4 1 0,7-5 0,-3 0 0,4-4 0,0 3 0,0 2 0,0 8 0,0 2 0,0 10 0,0-5 0,0 5 0,0-10 0,4 3 0,-3-8 0,7 8 0,-3-8 0,4 3 0,0 1 0,-1-4 0,-3 3 0,2-8 0,-2 2 0,-1-6 0,3 2 0,-3-3 0,4-1 0,-1 5 0,5 1 0,1 0 0,4 2 0,-1-5 0,-3 1 0,-1-3 0,-5 0 0,5 0 0,-4-4 0,8 3 0,1-2 0,11 4 0,1 5 0,9 1 0,-3 0 0,5 3 0,-1-7 0,-4 3 0,-7-5 0,-7 0 0,-4-4 0,-5-2 0,0-3 0,-4 0 0,-1 0 0,1 0 0,3 4 0,7-3 0,10 7 0,6-2 0,12 4 0,2 0 0,-1 1 0,5-1 0,-10 0 0,4 1 0,-12-2 0,5 1 0,-15-1 0,7 0 0,-8-4 0,4-1 0,-4-4 0,3 0 0,-12 0 0,6 0 0,-11 0 0,11 0 0,-10 0 0,15 0 0,-6 0 0,8-4 0,6-2 0,7-4 0,2 5 0,-2-4 0,-7 4 0,-10 0 0,-2-3 0,6 7 0,-8-7 0,8 4 0,-14-5 0,7-3 0,-1 2 0,3-6 0,0 2 0,-6 1 0,-3-3 0,3 7 0,-7-3 0,3 7 0,-5-1 0,1-7 0,0-1 0,6-18 0,1 2 0,5-10 0,0 0 0,-5 6 0,3-4 0,-8 13 0,4-2 0,-6 6 0,-3 3 0,-1-8 0,-4 3 0,0-5 0,0 1 0,0-1 0,0 1 0,0-6 0,0-1 0,-4-6 0,-1 5 0,-10-3 0,4 3 0,-7 1 0,4 1 0,-5 0 0,4 4 0,-3-4 0,8 10 0,-6 2 0,2-1 0,1 4 0,-4-3 0,4 4 0,0 0 0,-3 4 0,-2-3 0,4 2 0,-11-4 0,6 1 0,-9-2 0,1 1 0,-1-1 0,1 1 0,3-4 0,-2 2 0,2 2 0,-9 0 0,4 7 0,-4-3 0,0 5 0,-1-5 0,-6 7 0,0-11 0,0 16 0,6-11 0,1 12 0,10-3 0,2 0 0,8 3 0,-3-2 0,7 3 0,-2 0 0,7-4 0,0 3 0,4-2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19-10-06T15:56:36.005"/>
    </inkml:context>
    <inkml:brush xml:id="br0">
      <inkml:brushProperty name="width" value="0.1" units="cm"/>
      <inkml:brushProperty name="height" value="0.1" units="cm"/>
      <inkml:brushProperty name="color" value="#66CC00"/>
    </inkml:brush>
  </inkml:definitions>
  <inkml:trace contextRef="#ctx0" brushRef="#br0">0 1 24575,'0'0'0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19-10-06T15:57:20.059"/>
    </inkml:context>
    <inkml:brush xml:id="br0">
      <inkml:brushProperty name="width" value="0.1" units="cm"/>
      <inkml:brushProperty name="height" value="0.1" units="cm"/>
      <inkml:brushProperty name="color" value="#66CC00"/>
    </inkml:brush>
  </inkml:definitions>
  <inkml:trace contextRef="#ctx0" brushRef="#br0">780 1 24575,'-22'0'0,"-6"0"0,4 0 0,-34 0 0,37 0 0,-36 0 0,37 0 0,-19 0 0,11 8 0,-5-2 0,-2 17 0,0-6 0,-8 14 0,2-5 0,3 6 0,2-1 0,8-7 0,4-1 0,-4 0 0,10-5 0,-5 5 0,10-7 0,-3 6 0,6-4 0,-3 3 0,5-8 0,4-2 0,-3-3 0,6-1 0,-2 1 0,-1 3 0,3 2 0,-3 4 0,4 4 0,0-3 0,0 3 0,-4 1 0,3-4 0,-3 3 0,4-4 0,0-5 0,0 4 0,-3-7 0,2 6 0,-3-2 0,4 3 0,0-3 0,0-1 0,0-5 0,0 1 0,0-1 0,0 1 0,0-1 0,0 5 0,0 0 0,0 5 0,0 0 0,0-1 0,0 6 0,0-4 0,0 3 0,0-4 0,0-1 0,0 1 0,0 0 0,0-5 0,0 0 0,0-5 0,0 1 0,4-1 0,-3 1 0,2-1 0,-3 1 0,3-4 0,-2 3 0,6-3 0,-3 4 0,4 3 0,0 6 0,1 1 0,3 4 0,-3-6 0,3-3 0,-4 3 0,0-8 0,0 4 0,-1-5 0,1-3 0,3 3 0,2-2 0,4 3 0,4 1 0,2 0 0,4 0 0,-4 0 0,3 0 0,-8-1 0,8 1 0,-8 0 0,8-4 0,-4 2 0,6-6 0,-6 3 0,0-4 0,-1 0 0,-3 0 0,3 0 0,-8 0 0,3 0 0,-8 0 0,4 0 0,-1 0 0,2 0 0,4 0 0,4 0 0,2 0 0,4 5 0,6-4 0,1 3 0,6 0 0,0-3 0,0 8 0,-6-8 0,4 3 0,-9-4 0,-1 4 0,-10-3 0,-3 3 0,-6-4 0,2 0 0,-3 0 0,-1 0 0,5 0 0,1 0 0,8 0 0,7 0 0,1 0 0,9 0 0,-3 0 0,4 0 0,-4 0 0,-2 0 0,-11 0 0,0 0 0,-10 0 0,4 0 0,1 0 0,-3 0 0,17 0 0,-6 0 0,15 0 0,0 0 0,-6 0 0,4 0 0,-9 0 0,-1 0 0,-6 0 0,-6 0 0,-3-4 0,-2 4 0,-3-7 0,-4-2 0,3-3 0,-2-5 0,3 0 0,1-4 0,-1 3 0,-3-4 0,-1 9 0,-1 2 0,-2-1 0,2 3 0,-3-2 0,0-1 0,0-1 0,0-3 0,0-1 0,-4-5 0,-1 0 0,-4-1 0,1 1 0,-1 10 0,5 0 0,-3 4 0,3 1 0,0-5 0,-7 3 0,5-7 0,-10-2 0,2 0 0,-3-3 0,3-1 0,-1 4 0,5-3 0,-7-1 0,3-1 0,0-4 0,-3 4 0,7-3 0,-6 8 0,7-3 0,-7 4 0,6 0 0,-5 0 0,2 0 0,-5-4 0,-4 2 0,-3-14 0,-3 12 0,-3-14 0,-4 9 0,9-3 0,-10-8 0,12 12 0,-7-9 0,8 15 0,-4-5 0,13 7 0,-7 4 0,12 1 0,-7 3 0,4 1 0,-5 0 0,-5-1 0,0 0 0,-11 0 0,-2-1 0,-5 0 0,1 0 0,-1 0 0,0-5 0,-6 4 0,10 1 0,-4 1 0,13 8 0,4-7 0,6 7 0,5-6 0,8 6 0,0-2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97F317-3658-4443-BAD4-033101F8E8EF}" type="datetimeFigureOut">
              <a:rPr lang="en-GB" smtClean="0"/>
              <a:t>06/10/2019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067634-421A-4743-8D63-A76156F43D6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37851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067634-421A-4743-8D63-A76156F43D6D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95753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2E8575-3305-F646-AEDE-8689710B663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0BC92DF-063A-B64A-B7A6-5DCDD43FAFA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6DA7DC-F210-434B-875C-A94567783E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B54AD-EDBF-AC43-9A27-F57AD3989CC6}" type="datetimeFigureOut">
              <a:rPr lang="en-GB" smtClean="0"/>
              <a:t>06/10/2019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5F127D-8E62-2147-A051-5A99737F03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ACE346-0FA0-9145-AF17-B39BC65D54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28CAD-9247-614F-A20C-69DD14119BB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31756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7A0A13-B40F-9046-A2F8-76240F95DB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B4E3B85-82DA-B046-9395-5835948F9C9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5F2DC0-6DA6-734B-9607-F088B5F6FF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B54AD-EDBF-AC43-9A27-F57AD3989CC6}" type="datetimeFigureOut">
              <a:rPr lang="en-GB" smtClean="0"/>
              <a:t>06/10/2019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BBAE51-6B09-154A-9049-1947165EA4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631813-8EFC-AE49-A9AB-7476DD94B2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28CAD-9247-614F-A20C-69DD14119BB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03201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97DDD25-D4E8-054B-B5B9-FAE7A5758BD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87BB282-2CE7-EA49-889E-AAEDB4ABA12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6AF042-6E10-CD48-9332-505981230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B54AD-EDBF-AC43-9A27-F57AD3989CC6}" type="datetimeFigureOut">
              <a:rPr lang="en-GB" smtClean="0"/>
              <a:t>06/10/2019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7C404A-3595-C34D-95E6-120AEF34BD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ED66FC-DAD8-134B-8B79-01F373E47A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28CAD-9247-614F-A20C-69DD14119BB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73150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417554-31C8-F04F-B826-8477135D6F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2BBF89-A3A2-3A42-A6B4-8087BA4887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4EA80F-5DD2-E446-978C-AF2C5FED43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B54AD-EDBF-AC43-9A27-F57AD3989CC6}" type="datetimeFigureOut">
              <a:rPr lang="en-GB" smtClean="0"/>
              <a:t>06/10/2019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68BBE2-6779-F54B-9EFB-7D5C8D3303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9599B7-9638-7243-96CF-142A0CA91B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28CAD-9247-614F-A20C-69DD14119BB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26176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415C97-2357-8849-AF26-E9B188D5C0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16A0924-284E-2F44-A20A-C0FEF81CCD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6A32E2-CF3D-CB40-9871-33E394DA4E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B54AD-EDBF-AC43-9A27-F57AD3989CC6}" type="datetimeFigureOut">
              <a:rPr lang="en-GB" smtClean="0"/>
              <a:t>06/10/2019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6B3908-4219-DA4C-9AEF-03A432996A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492236-EF51-D44C-9CBC-E7503EFDBC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28CAD-9247-614F-A20C-69DD14119BB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355667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1DABFE-B873-404F-8A0D-F9A1E0B284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0BDC7E-3B34-3F49-90C9-534E219302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2EB82AB-4261-1540-9545-B9483CFFED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D6F31DD-FED4-D045-A1CC-A0305DEA2D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B54AD-EDBF-AC43-9A27-F57AD3989CC6}" type="datetimeFigureOut">
              <a:rPr lang="en-GB" smtClean="0"/>
              <a:t>06/10/2019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94D6E20-61DC-DB46-A8F2-4B1DF96F74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659190-59D0-7B41-BF71-699613B67F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28CAD-9247-614F-A20C-69DD14119BB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10293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386F27-28F7-314B-8472-ABE4E9D370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56F1A2-C30F-3440-80AA-4FAAE55652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B24BDC2-A4EC-B449-8FF3-D8130CC8E91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BCC2D64-DA13-DF45-BE78-25FF274850E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1233C4A-FCC4-DF4F-8EEF-E62E167C80C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775D69E-D8FD-4D42-B823-56EAF17833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B54AD-EDBF-AC43-9A27-F57AD3989CC6}" type="datetimeFigureOut">
              <a:rPr lang="en-GB" smtClean="0"/>
              <a:t>06/10/2019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E67C6E-2C43-124D-BA51-61A5335EAD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EB19534-8C5D-FD42-9E68-7C5DC9DD7E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28CAD-9247-614F-A20C-69DD14119BB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734068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AAA81D-5E47-584C-861C-ACFD2480C6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EFD3831-86D0-4E47-AB5B-04BB646E2D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B54AD-EDBF-AC43-9A27-F57AD3989CC6}" type="datetimeFigureOut">
              <a:rPr lang="en-GB" smtClean="0"/>
              <a:t>06/10/2019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F7C3EE5-2508-3A49-B19B-619A21E0E9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EDEB20E-C9D0-8A40-A823-696D03CFA0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28CAD-9247-614F-A20C-69DD14119BB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96417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94A9DD8-4074-C64F-B8F1-CF2738FEFE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B54AD-EDBF-AC43-9A27-F57AD3989CC6}" type="datetimeFigureOut">
              <a:rPr lang="en-GB" smtClean="0"/>
              <a:t>06/10/2019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B6366CC-A498-AE48-9BE9-E131197759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52187E-DAF9-B94C-9932-5EE2F6D963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28CAD-9247-614F-A20C-69DD14119BB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85610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088F4A-38F6-3743-8C0A-2A587BEB73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8D5649-6F45-D541-8062-06AF783D80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295CC2-56E7-A445-BCB2-8E3FA5E8B7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D101A2B-5E20-B844-BAAA-D0944DC70B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B54AD-EDBF-AC43-9A27-F57AD3989CC6}" type="datetimeFigureOut">
              <a:rPr lang="en-GB" smtClean="0"/>
              <a:t>06/10/2019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180A9A-1011-BE43-960D-94E0493F8F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085C972-3E2E-884F-882D-D9C3571C49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28CAD-9247-614F-A20C-69DD14119BB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29895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9C9F79-E28A-7846-8EF2-1EF0AA3FD2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E22EF26-75A8-BD43-A299-7E0F2B2C55F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683EDC6-C7F1-F949-8F68-1B7E1874B69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E094899-1E40-274C-B1C4-76C511EC77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B54AD-EDBF-AC43-9A27-F57AD3989CC6}" type="datetimeFigureOut">
              <a:rPr lang="en-GB" smtClean="0"/>
              <a:t>06/10/2019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FDA8E1-C38A-4E4B-9BB7-E6EAEEDBE3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46E1950-48F5-7A4C-90E7-9E4EC9AE1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28CAD-9247-614F-A20C-69DD14119BB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45096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alpha val="56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FCB2A09-C193-9744-BD7D-3657FD884C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805FE5-A486-6946-A59F-B86C523FC5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0AC949-C712-EB43-8A35-921B0302E22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FB54AD-EDBF-AC43-9A27-F57AD3989CC6}" type="datetimeFigureOut">
              <a:rPr lang="en-GB" smtClean="0"/>
              <a:t>06/10/2019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4826D4-90BA-C643-9EFB-3AB0B9EB543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286F20-C414-A44C-98FC-248059D527E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928CAD-9247-614F-A20C-69DD14119BB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53113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2.png"/><Relationship Id="rId7" Type="http://schemas.openxmlformats.org/officeDocument/2006/relationships/customXml" Target="../ink/ink2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customXml" Target="../ink/ink1.xml"/><Relationship Id="rId10" Type="http://schemas.openxmlformats.org/officeDocument/2006/relationships/image" Target="../media/image16.png"/><Relationship Id="rId4" Type="http://schemas.openxmlformats.org/officeDocument/2006/relationships/image" Target="../media/image13.png"/><Relationship Id="rId9" Type="http://schemas.openxmlformats.org/officeDocument/2006/relationships/customXml" Target="../ink/ink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alpha val="5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2AC63AB-252F-8B4E-A950-B26ED94D0F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86050" y="5348808"/>
            <a:ext cx="1598862" cy="120084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CA428AB-1852-154D-8DD0-0546E84F59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74204" y="5353722"/>
            <a:ext cx="2353228" cy="119102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4145D6C-2B4B-B64D-84CE-8CF7DBBF3DFB}"/>
              </a:ext>
            </a:extLst>
          </p:cNvPr>
          <p:cNvSpPr txBox="1"/>
          <p:nvPr/>
        </p:nvSpPr>
        <p:spPr>
          <a:xfrm>
            <a:off x="1961322" y="1905810"/>
            <a:ext cx="8192307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/>
              <a:t>Towards Buddhist Sanskrit Corpus Linguistics</a:t>
            </a:r>
          </a:p>
          <a:p>
            <a:r>
              <a:rPr lang="en-GB" sz="2800"/>
              <a:t>A new segmentation approach to non-classical Sanskrit</a:t>
            </a:r>
          </a:p>
          <a:p>
            <a:r>
              <a:rPr lang="en-GB">
                <a:latin typeface="+mj-lt"/>
              </a:rPr>
              <a:t>International Corpus Linguistics Conference, Cardiff, July 2019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F1F3E8E-9F47-1F40-A011-B1CCD8DE567D}"/>
              </a:ext>
            </a:extLst>
          </p:cNvPr>
          <p:cNvSpPr txBox="1"/>
          <p:nvPr/>
        </p:nvSpPr>
        <p:spPr>
          <a:xfrm>
            <a:off x="1961322" y="3432501"/>
            <a:ext cx="21298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>
                <a:latin typeface="+mj-lt"/>
              </a:rPr>
              <a:t>Ligeia Lugli</a:t>
            </a:r>
          </a:p>
          <a:p>
            <a:r>
              <a:rPr lang="en-GB">
                <a:latin typeface="+mj-lt"/>
              </a:rPr>
              <a:t>ligeia.lugli@kcl.ac.uk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B3BB30F-680F-9442-9ECA-5EA8A4B0DC76}"/>
              </a:ext>
            </a:extLst>
          </p:cNvPr>
          <p:cNvSpPr txBox="1"/>
          <p:nvPr/>
        </p:nvSpPr>
        <p:spPr>
          <a:xfrm>
            <a:off x="461646" y="4970181"/>
            <a:ext cx="11103617" cy="12311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latin typeface="+mj-lt"/>
              </a:rPr>
              <a:t>This presentation and the </a:t>
            </a:r>
            <a:r>
              <a:rPr lang="en-GB" sz="1400" dirty="0" err="1">
                <a:latin typeface="+mj-lt"/>
              </a:rPr>
              <a:t>segmenter</a:t>
            </a:r>
            <a:r>
              <a:rPr lang="en-GB" sz="1400" dirty="0">
                <a:latin typeface="+mj-lt"/>
              </a:rPr>
              <a:t> described here have been funded by the British Academy through a Newton International Fellowship</a:t>
            </a:r>
            <a:r>
              <a:rPr lang="en-GB" dirty="0"/>
              <a:t> </a:t>
            </a:r>
            <a:r>
              <a:rPr lang="en-GB" sz="1400" dirty="0">
                <a:latin typeface="+mj-lt"/>
              </a:rPr>
              <a:t>(NF161436)</a:t>
            </a:r>
          </a:p>
          <a:p>
            <a:endParaRPr lang="en-GB" sz="1400" dirty="0">
              <a:latin typeface="+mj-lt"/>
            </a:endParaRPr>
          </a:p>
          <a:p>
            <a:r>
              <a:rPr lang="en-GB" sz="1400" dirty="0">
                <a:latin typeface="+mj-lt"/>
              </a:rPr>
              <a:t>Thanks to King's College Digital Lab for training and testing the seq2seq segmented discussed here</a:t>
            </a:r>
          </a:p>
          <a:p>
            <a:endParaRPr lang="en-GB" sz="1400" dirty="0">
              <a:latin typeface="+mj-lt"/>
            </a:endParaRPr>
          </a:p>
          <a:p>
            <a:r>
              <a:rPr lang="en-GB" sz="1400" dirty="0">
                <a:latin typeface="+mj-lt"/>
              </a:rPr>
              <a:t>Thanks to Louis Dominique </a:t>
            </a:r>
            <a:r>
              <a:rPr lang="en-GB" sz="1400" dirty="0" err="1">
                <a:latin typeface="+mj-lt"/>
              </a:rPr>
              <a:t>Dubeau</a:t>
            </a:r>
            <a:r>
              <a:rPr lang="en-GB" sz="1400" dirty="0">
                <a:latin typeface="+mj-lt"/>
              </a:rPr>
              <a:t> for testing and reporting on the Sanskrit Tagger</a:t>
            </a:r>
          </a:p>
        </p:txBody>
      </p:sp>
    </p:spTree>
    <p:extLst>
      <p:ext uri="{BB962C8B-B14F-4D97-AF65-F5344CB8AC3E}">
        <p14:creationId xmlns:p14="http://schemas.microsoft.com/office/powerpoint/2010/main" val="19921074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B40AF95-EE38-1F40-A9D2-F62E2714C38F}"/>
              </a:ext>
            </a:extLst>
          </p:cNvPr>
          <p:cNvSpPr txBox="1"/>
          <p:nvPr/>
        </p:nvSpPr>
        <p:spPr>
          <a:xfrm>
            <a:off x="588723" y="538619"/>
            <a:ext cx="894982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Very long compounds</a:t>
            </a:r>
          </a:p>
          <a:p>
            <a:endParaRPr lang="en-GB" b="1" dirty="0">
              <a:latin typeface="+mj-lt"/>
            </a:endParaRPr>
          </a:p>
          <a:p>
            <a:r>
              <a:rPr lang="en-US" dirty="0">
                <a:latin typeface="+mj-lt"/>
              </a:rPr>
              <a:t>svacittavividhavivekavihāreṇacittodadhipravṛttitaraṃgavijñānalakṣaṇasukhasamāpattimanaso</a:t>
            </a:r>
            <a:endParaRPr lang="en-GB">
              <a:latin typeface="+mj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E2EAC20-E442-8C48-9599-E39E38B24DE6}"/>
              </a:ext>
            </a:extLst>
          </p:cNvPr>
          <p:cNvSpPr txBox="1"/>
          <p:nvPr/>
        </p:nvSpPr>
        <p:spPr>
          <a:xfrm>
            <a:off x="588723" y="1803748"/>
            <a:ext cx="351987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/>
              <a:t>irregular sandhi</a:t>
            </a:r>
          </a:p>
          <a:p>
            <a:endParaRPr lang="en-GB"/>
          </a:p>
          <a:p>
            <a:r>
              <a:rPr lang="en-GB">
                <a:latin typeface="+mj-lt"/>
              </a:rPr>
              <a:t>bhavagavato 'ntika =&gt; bagavatontika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CA2CE23-3B6C-1340-B38F-7959A095E84C}"/>
              </a:ext>
            </a:extLst>
          </p:cNvPr>
          <p:cNvSpPr txBox="1"/>
          <p:nvPr/>
        </p:nvSpPr>
        <p:spPr>
          <a:xfrm>
            <a:off x="588723" y="3068877"/>
            <a:ext cx="332097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/>
              <a:t>spalling variation</a:t>
            </a:r>
          </a:p>
          <a:p>
            <a:pPr algn="ctr"/>
            <a:endParaRPr lang="en-GB"/>
          </a:p>
          <a:p>
            <a:pPr algn="ctr"/>
            <a:r>
              <a:rPr lang="en-GB">
                <a:latin typeface="+mj-lt"/>
              </a:rPr>
              <a:t>prapañca, prapaṃca, prapaṃṃca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B9467B5-836E-7B42-8C0D-E5CF34B859F1}"/>
              </a:ext>
            </a:extLst>
          </p:cNvPr>
          <p:cNvSpPr txBox="1"/>
          <p:nvPr/>
        </p:nvSpPr>
        <p:spPr>
          <a:xfrm>
            <a:off x="588723" y="4334006"/>
            <a:ext cx="520956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/>
              <a:t>inconsistent  editorial conventions</a:t>
            </a:r>
          </a:p>
          <a:p>
            <a:endParaRPr lang="en-GB"/>
          </a:p>
          <a:p>
            <a:r>
              <a:rPr lang="en-US" dirty="0" err="1">
                <a:latin typeface="+mj-lt"/>
              </a:rPr>
              <a:t>mahāsattvametadavocat OR mahāsattvam etad avocat</a:t>
            </a:r>
            <a:endParaRPr lang="en-GB">
              <a:latin typeface="+mj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30C8AE3-EAD1-C140-BB71-C535F4FAD1C3}"/>
              </a:ext>
            </a:extLst>
          </p:cNvPr>
          <p:cNvSpPr txBox="1"/>
          <p:nvPr/>
        </p:nvSpPr>
        <p:spPr>
          <a:xfrm>
            <a:off x="588723" y="5599135"/>
            <a:ext cx="386253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/>
              <a:t>extremely rich morphology</a:t>
            </a:r>
          </a:p>
          <a:p>
            <a:endParaRPr lang="en-GB"/>
          </a:p>
          <a:p>
            <a:r>
              <a:rPr lang="en-GB">
                <a:latin typeface="+mj-lt"/>
              </a:rPr>
              <a:t>72 inflectional realisations per adjective</a:t>
            </a:r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672180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C10ECE9-7FBA-A34A-A5ED-1B693E754905}"/>
              </a:ext>
            </a:extLst>
          </p:cNvPr>
          <p:cNvSpPr txBox="1"/>
          <p:nvPr/>
        </p:nvSpPr>
        <p:spPr>
          <a:xfrm>
            <a:off x="3276600" y="2514600"/>
            <a:ext cx="602164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000"/>
              <a:t>Problems with existing tools</a:t>
            </a:r>
          </a:p>
        </p:txBody>
      </p:sp>
    </p:spTree>
    <p:extLst>
      <p:ext uri="{BB962C8B-B14F-4D97-AF65-F5344CB8AC3E}">
        <p14:creationId xmlns:p14="http://schemas.microsoft.com/office/powerpoint/2010/main" val="32007693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96AED86-19D0-C044-9AEA-1F722ABEBAC5}"/>
              </a:ext>
            </a:extLst>
          </p:cNvPr>
          <p:cNvSpPr txBox="1"/>
          <p:nvPr/>
        </p:nvSpPr>
        <p:spPr>
          <a:xfrm>
            <a:off x="4333245" y="290955"/>
            <a:ext cx="40420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/>
              <a:t>Available tools for Sanskrit segmentation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3900C80-BF6B-D941-8306-D16581C7E018}"/>
              </a:ext>
            </a:extLst>
          </p:cNvPr>
          <p:cNvSpPr txBox="1"/>
          <p:nvPr/>
        </p:nvSpPr>
        <p:spPr>
          <a:xfrm>
            <a:off x="4798227" y="2083905"/>
            <a:ext cx="3419217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>
                <a:solidFill>
                  <a:srgbClr val="00B0F0"/>
                </a:solidFill>
                <a:latin typeface="+mj-lt"/>
              </a:rPr>
              <a:t>Inria Sanskrit Reader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>
                <a:latin typeface="+mj-lt"/>
              </a:rPr>
              <a:t>Anusaarika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>
                <a:latin typeface="+mj-lt"/>
              </a:rPr>
              <a:t>Recursive system on Inria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>
                <a:latin typeface="+mj-lt"/>
              </a:rPr>
              <a:t>Stochastic Sanskrit Tagger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>
                <a:latin typeface="+mj-lt"/>
              </a:rPr>
              <a:t>RNN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>
                <a:solidFill>
                  <a:srgbClr val="00B0F0"/>
                </a:solidFill>
                <a:latin typeface="+mj-lt"/>
              </a:rPr>
              <a:t>Seq2seq Segmenter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3FD2299-D6FC-7243-98C4-9C07994796B1}"/>
              </a:ext>
            </a:extLst>
          </p:cNvPr>
          <p:cNvSpPr txBox="1"/>
          <p:nvPr/>
        </p:nvSpPr>
        <p:spPr>
          <a:xfrm>
            <a:off x="1029031" y="2322370"/>
            <a:ext cx="25476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>
                <a:latin typeface="+mj-lt"/>
              </a:rPr>
              <a:t>Huet, Kulkarni, UoH tools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538ABF5-FE7A-BD4E-8C97-918CDF996892}"/>
              </a:ext>
            </a:extLst>
          </p:cNvPr>
          <p:cNvSpPr txBox="1"/>
          <p:nvPr/>
        </p:nvSpPr>
        <p:spPr>
          <a:xfrm>
            <a:off x="1391478" y="4532242"/>
            <a:ext cx="13622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>
                <a:latin typeface="+mj-lt"/>
              </a:rPr>
              <a:t>Hellwig, DSC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99D534C-BC8C-EF43-9D96-1F7F5E17D11F}"/>
              </a:ext>
            </a:extLst>
          </p:cNvPr>
          <p:cNvSpPr txBox="1"/>
          <p:nvPr/>
        </p:nvSpPr>
        <p:spPr>
          <a:xfrm>
            <a:off x="878541" y="1147482"/>
            <a:ext cx="10475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latin typeface="+mj-lt"/>
              </a:rPr>
              <a:t>Key people and projects                                                     tool                                                              requirements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281ED6E-41D8-FA49-B83A-8C2AE42893B9}"/>
              </a:ext>
            </a:extLst>
          </p:cNvPr>
          <p:cNvSpPr txBox="1"/>
          <p:nvPr/>
        </p:nvSpPr>
        <p:spPr>
          <a:xfrm>
            <a:off x="8695463" y="2183871"/>
            <a:ext cx="303576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>
                <a:latin typeface="+mj-lt"/>
              </a:rPr>
              <a:t>Perfectly regular </a:t>
            </a:r>
          </a:p>
          <a:p>
            <a:r>
              <a:rPr lang="en-GB">
                <a:latin typeface="+mj-lt"/>
              </a:rPr>
              <a:t>spelling, sandhi &amp; morphology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CCC5F42-7FC1-D747-A528-DA0DFB108000}"/>
              </a:ext>
            </a:extLst>
          </p:cNvPr>
          <p:cNvSpPr txBox="1"/>
          <p:nvPr/>
        </p:nvSpPr>
        <p:spPr>
          <a:xfrm>
            <a:off x="8695463" y="4393743"/>
            <a:ext cx="25351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>
                <a:latin typeface="+mj-lt"/>
              </a:rPr>
              <a:t>Huge amounts of </a:t>
            </a:r>
          </a:p>
          <a:p>
            <a:r>
              <a:rPr lang="en-GB">
                <a:latin typeface="+mj-lt"/>
              </a:rPr>
              <a:t>manually annotated data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E01C39D-9124-B143-ACBD-AD0118F58E7B}"/>
              </a:ext>
            </a:extLst>
          </p:cNvPr>
          <p:cNvSpPr txBox="1"/>
          <p:nvPr/>
        </p:nvSpPr>
        <p:spPr>
          <a:xfrm>
            <a:off x="8416226" y="778494"/>
            <a:ext cx="3643251" cy="469522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en-GB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E25DA43-297A-7B40-B832-EA84E7BD98CD}"/>
              </a:ext>
            </a:extLst>
          </p:cNvPr>
          <p:cNvSpPr txBox="1"/>
          <p:nvPr/>
        </p:nvSpPr>
        <p:spPr>
          <a:xfrm>
            <a:off x="171498" y="778494"/>
            <a:ext cx="3604591" cy="4695227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endParaRPr lang="en-GB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8ADC148-A8EF-424E-AE01-118BE0577319}"/>
              </a:ext>
            </a:extLst>
          </p:cNvPr>
          <p:cNvSpPr txBox="1"/>
          <p:nvPr/>
        </p:nvSpPr>
        <p:spPr>
          <a:xfrm>
            <a:off x="412376" y="2083905"/>
            <a:ext cx="11501327" cy="1043320"/>
          </a:xfrm>
          <a:prstGeom prst="rect">
            <a:avLst/>
          </a:prstGeom>
          <a:noFill/>
          <a:ln>
            <a:solidFill>
              <a:schemeClr val="bg2"/>
            </a:solidFill>
            <a:prstDash val="solid"/>
          </a:ln>
        </p:spPr>
        <p:txBody>
          <a:bodyPr wrap="square" rtlCol="0">
            <a:spAutoFit/>
          </a:bodyPr>
          <a:lstStyle/>
          <a:p>
            <a:endParaRPr lang="en-GB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08FCD50-3FC7-0A4C-836C-B3EA24C6B640}"/>
              </a:ext>
            </a:extLst>
          </p:cNvPr>
          <p:cNvSpPr txBox="1"/>
          <p:nvPr/>
        </p:nvSpPr>
        <p:spPr>
          <a:xfrm>
            <a:off x="412377" y="4195356"/>
            <a:ext cx="11488074" cy="1043320"/>
          </a:xfrm>
          <a:prstGeom prst="rect">
            <a:avLst/>
          </a:prstGeom>
          <a:noFill/>
          <a:ln w="9525">
            <a:solidFill>
              <a:schemeClr val="bg2"/>
            </a:solidFill>
            <a:prstDash val="solid"/>
          </a:ln>
        </p:spPr>
        <p:txBody>
          <a:bodyPr wrap="square" rtlCol="0">
            <a:spAutoFit/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23278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AE28F69-B5F5-5846-AD64-1EF3ABAE51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6441" y="350729"/>
            <a:ext cx="10655559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781168E-02BB-F84B-BE3E-B8B2298E2D00}"/>
              </a:ext>
            </a:extLst>
          </p:cNvPr>
          <p:cNvSpPr txBox="1"/>
          <p:nvPr/>
        </p:nvSpPr>
        <p:spPr>
          <a:xfrm>
            <a:off x="0" y="2938026"/>
            <a:ext cx="1400053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>
                <a:latin typeface="+mj-lt"/>
              </a:rPr>
              <a:t>Inria</a:t>
            </a:r>
          </a:p>
          <a:p>
            <a:r>
              <a:rPr lang="en-GB">
                <a:latin typeface="+mj-lt"/>
              </a:rPr>
              <a:t>Sanskrit</a:t>
            </a:r>
          </a:p>
          <a:p>
            <a:r>
              <a:rPr lang="en-GB">
                <a:latin typeface="+mj-lt"/>
              </a:rPr>
              <a:t>Reader</a:t>
            </a:r>
          </a:p>
          <a:p>
            <a:endParaRPr lang="en-GB">
              <a:latin typeface="+mj-lt"/>
            </a:endParaRPr>
          </a:p>
          <a:p>
            <a:endParaRPr lang="en-GB">
              <a:latin typeface="+mj-lt"/>
            </a:endParaRPr>
          </a:p>
          <a:p>
            <a:endParaRPr lang="en-GB">
              <a:latin typeface="+mj-lt"/>
            </a:endParaRPr>
          </a:p>
          <a:p>
            <a:endParaRPr lang="en-GB">
              <a:latin typeface="+mj-lt"/>
            </a:endParaRPr>
          </a:p>
          <a:p>
            <a:r>
              <a:rPr lang="en-GB" sz="1600">
                <a:latin typeface="+mj-lt"/>
              </a:rPr>
              <a:t>cannot</a:t>
            </a:r>
          </a:p>
          <a:p>
            <a:r>
              <a:rPr lang="en-GB" sz="1600">
                <a:latin typeface="+mj-lt"/>
              </a:rPr>
              <a:t>handle </a:t>
            </a:r>
          </a:p>
          <a:p>
            <a:r>
              <a:rPr lang="en-GB" sz="1600">
                <a:latin typeface="+mj-lt"/>
              </a:rPr>
              <a:t>non-classical</a:t>
            </a:r>
          </a:p>
          <a:p>
            <a:r>
              <a:rPr lang="en-GB" sz="1600">
                <a:latin typeface="+mj-lt"/>
              </a:rPr>
              <a:t>sandhi</a:t>
            </a:r>
          </a:p>
          <a:p>
            <a:r>
              <a:rPr lang="en-GB" sz="1600">
                <a:latin typeface="+mj-lt"/>
              </a:rPr>
              <a:t>and</a:t>
            </a:r>
          </a:p>
          <a:p>
            <a:r>
              <a:rPr lang="en-GB" sz="1600">
                <a:latin typeface="+mj-lt"/>
              </a:rPr>
              <a:t>spelling</a:t>
            </a:r>
          </a:p>
          <a:p>
            <a:r>
              <a:rPr lang="en-GB" sz="1600">
                <a:latin typeface="+mj-lt"/>
              </a:rPr>
              <a:t>variation</a:t>
            </a: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E25C598B-1BB8-6646-9EE2-2CC0501ECDC0}"/>
              </a:ext>
            </a:extLst>
          </p:cNvPr>
          <p:cNvSpPr/>
          <p:nvPr/>
        </p:nvSpPr>
        <p:spPr>
          <a:xfrm>
            <a:off x="2251709" y="569843"/>
            <a:ext cx="1207108" cy="517354"/>
          </a:xfrm>
          <a:custGeom>
            <a:avLst/>
            <a:gdLst>
              <a:gd name="connsiteX0" fmla="*/ 663769 w 1207108"/>
              <a:gd name="connsiteY0" fmla="*/ 53009 h 517354"/>
              <a:gd name="connsiteX1" fmla="*/ 571004 w 1207108"/>
              <a:gd name="connsiteY1" fmla="*/ 66261 h 517354"/>
              <a:gd name="connsiteX2" fmla="*/ 226448 w 1207108"/>
              <a:gd name="connsiteY2" fmla="*/ 79514 h 517354"/>
              <a:gd name="connsiteX3" fmla="*/ 146934 w 1207108"/>
              <a:gd name="connsiteY3" fmla="*/ 106018 h 517354"/>
              <a:gd name="connsiteX4" fmla="*/ 107178 w 1207108"/>
              <a:gd name="connsiteY4" fmla="*/ 119270 h 517354"/>
              <a:gd name="connsiteX5" fmla="*/ 80674 w 1207108"/>
              <a:gd name="connsiteY5" fmla="*/ 159027 h 517354"/>
              <a:gd name="connsiteX6" fmla="*/ 27665 w 1207108"/>
              <a:gd name="connsiteY6" fmla="*/ 225287 h 517354"/>
              <a:gd name="connsiteX7" fmla="*/ 27665 w 1207108"/>
              <a:gd name="connsiteY7" fmla="*/ 331305 h 517354"/>
              <a:gd name="connsiteX8" fmla="*/ 67421 w 1207108"/>
              <a:gd name="connsiteY8" fmla="*/ 344557 h 517354"/>
              <a:gd name="connsiteX9" fmla="*/ 133682 w 1207108"/>
              <a:gd name="connsiteY9" fmla="*/ 384314 h 517354"/>
              <a:gd name="connsiteX10" fmla="*/ 160187 w 1207108"/>
              <a:gd name="connsiteY10" fmla="*/ 410818 h 517354"/>
              <a:gd name="connsiteX11" fmla="*/ 239700 w 1207108"/>
              <a:gd name="connsiteY11" fmla="*/ 463827 h 517354"/>
              <a:gd name="connsiteX12" fmla="*/ 279456 w 1207108"/>
              <a:gd name="connsiteY12" fmla="*/ 490331 h 517354"/>
              <a:gd name="connsiteX13" fmla="*/ 372221 w 1207108"/>
              <a:gd name="connsiteY13" fmla="*/ 516835 h 517354"/>
              <a:gd name="connsiteX14" fmla="*/ 875804 w 1207108"/>
              <a:gd name="connsiteY14" fmla="*/ 490331 h 517354"/>
              <a:gd name="connsiteX15" fmla="*/ 955317 w 1207108"/>
              <a:gd name="connsiteY15" fmla="*/ 463827 h 517354"/>
              <a:gd name="connsiteX16" fmla="*/ 995074 w 1207108"/>
              <a:gd name="connsiteY16" fmla="*/ 450574 h 517354"/>
              <a:gd name="connsiteX17" fmla="*/ 1074587 w 1207108"/>
              <a:gd name="connsiteY17" fmla="*/ 397566 h 517354"/>
              <a:gd name="connsiteX18" fmla="*/ 1140848 w 1207108"/>
              <a:gd name="connsiteY18" fmla="*/ 344557 h 517354"/>
              <a:gd name="connsiteX19" fmla="*/ 1207108 w 1207108"/>
              <a:gd name="connsiteY19" fmla="*/ 225287 h 517354"/>
              <a:gd name="connsiteX20" fmla="*/ 1167352 w 1207108"/>
              <a:gd name="connsiteY20" fmla="*/ 145774 h 517354"/>
              <a:gd name="connsiteX21" fmla="*/ 1087839 w 1207108"/>
              <a:gd name="connsiteY21" fmla="*/ 119270 h 517354"/>
              <a:gd name="connsiteX22" fmla="*/ 1061334 w 1207108"/>
              <a:gd name="connsiteY22" fmla="*/ 92766 h 517354"/>
              <a:gd name="connsiteX23" fmla="*/ 1021578 w 1207108"/>
              <a:gd name="connsiteY23" fmla="*/ 79514 h 517354"/>
              <a:gd name="connsiteX24" fmla="*/ 889056 w 1207108"/>
              <a:gd name="connsiteY24" fmla="*/ 53009 h 517354"/>
              <a:gd name="connsiteX25" fmla="*/ 809543 w 1207108"/>
              <a:gd name="connsiteY25" fmla="*/ 26505 h 517354"/>
              <a:gd name="connsiteX26" fmla="*/ 769787 w 1207108"/>
              <a:gd name="connsiteY26" fmla="*/ 13253 h 517354"/>
              <a:gd name="connsiteX27" fmla="*/ 571004 w 1207108"/>
              <a:gd name="connsiteY27" fmla="*/ 0 h 517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207108" h="517354">
                <a:moveTo>
                  <a:pt x="663769" y="53009"/>
                </a:moveTo>
                <a:cubicBezTo>
                  <a:pt x="632847" y="57426"/>
                  <a:pt x="602182" y="64371"/>
                  <a:pt x="571004" y="66261"/>
                </a:cubicBezTo>
                <a:cubicBezTo>
                  <a:pt x="456278" y="73214"/>
                  <a:pt x="340883" y="68786"/>
                  <a:pt x="226448" y="79514"/>
                </a:cubicBezTo>
                <a:cubicBezTo>
                  <a:pt x="198632" y="82122"/>
                  <a:pt x="173439" y="97183"/>
                  <a:pt x="146934" y="106018"/>
                </a:cubicBezTo>
                <a:lnTo>
                  <a:pt x="107178" y="119270"/>
                </a:lnTo>
                <a:cubicBezTo>
                  <a:pt x="98343" y="132522"/>
                  <a:pt x="90624" y="146590"/>
                  <a:pt x="80674" y="159027"/>
                </a:cubicBezTo>
                <a:cubicBezTo>
                  <a:pt x="5135" y="253450"/>
                  <a:pt x="109248" y="102912"/>
                  <a:pt x="27665" y="225287"/>
                </a:cubicBezTo>
                <a:cubicBezTo>
                  <a:pt x="8703" y="282172"/>
                  <a:pt x="-23734" y="300465"/>
                  <a:pt x="27665" y="331305"/>
                </a:cubicBezTo>
                <a:cubicBezTo>
                  <a:pt x="39643" y="338492"/>
                  <a:pt x="54169" y="340140"/>
                  <a:pt x="67421" y="344557"/>
                </a:cubicBezTo>
                <a:cubicBezTo>
                  <a:pt x="134579" y="411712"/>
                  <a:pt x="47666" y="332704"/>
                  <a:pt x="133682" y="384314"/>
                </a:cubicBezTo>
                <a:cubicBezTo>
                  <a:pt x="144396" y="390742"/>
                  <a:pt x="150192" y="403321"/>
                  <a:pt x="160187" y="410818"/>
                </a:cubicBezTo>
                <a:cubicBezTo>
                  <a:pt x="185671" y="429931"/>
                  <a:pt x="213196" y="446157"/>
                  <a:pt x="239700" y="463827"/>
                </a:cubicBezTo>
                <a:cubicBezTo>
                  <a:pt x="252952" y="472662"/>
                  <a:pt x="264346" y="485295"/>
                  <a:pt x="279456" y="490331"/>
                </a:cubicBezTo>
                <a:cubicBezTo>
                  <a:pt x="336492" y="509342"/>
                  <a:pt x="305661" y="500195"/>
                  <a:pt x="372221" y="516835"/>
                </a:cubicBezTo>
                <a:cubicBezTo>
                  <a:pt x="384005" y="516467"/>
                  <a:pt x="740224" y="524226"/>
                  <a:pt x="875804" y="490331"/>
                </a:cubicBezTo>
                <a:cubicBezTo>
                  <a:pt x="902908" y="483555"/>
                  <a:pt x="928813" y="472662"/>
                  <a:pt x="955317" y="463827"/>
                </a:cubicBezTo>
                <a:cubicBezTo>
                  <a:pt x="968569" y="459409"/>
                  <a:pt x="983451" y="458323"/>
                  <a:pt x="995074" y="450574"/>
                </a:cubicBezTo>
                <a:cubicBezTo>
                  <a:pt x="1021578" y="432905"/>
                  <a:pt x="1052063" y="420091"/>
                  <a:pt x="1074587" y="397566"/>
                </a:cubicBezTo>
                <a:cubicBezTo>
                  <a:pt x="1112353" y="359799"/>
                  <a:pt x="1090695" y="377991"/>
                  <a:pt x="1140848" y="344557"/>
                </a:cubicBezTo>
                <a:cubicBezTo>
                  <a:pt x="1201605" y="253421"/>
                  <a:pt x="1183783" y="295264"/>
                  <a:pt x="1207108" y="225287"/>
                </a:cubicBezTo>
                <a:cubicBezTo>
                  <a:pt x="1199887" y="203625"/>
                  <a:pt x="1188985" y="159294"/>
                  <a:pt x="1167352" y="145774"/>
                </a:cubicBezTo>
                <a:cubicBezTo>
                  <a:pt x="1143661" y="130967"/>
                  <a:pt x="1087839" y="119270"/>
                  <a:pt x="1087839" y="119270"/>
                </a:cubicBezTo>
                <a:cubicBezTo>
                  <a:pt x="1079004" y="110435"/>
                  <a:pt x="1072048" y="99194"/>
                  <a:pt x="1061334" y="92766"/>
                </a:cubicBezTo>
                <a:cubicBezTo>
                  <a:pt x="1049356" y="85579"/>
                  <a:pt x="1035189" y="82655"/>
                  <a:pt x="1021578" y="79514"/>
                </a:cubicBezTo>
                <a:cubicBezTo>
                  <a:pt x="977683" y="69384"/>
                  <a:pt x="931793" y="67255"/>
                  <a:pt x="889056" y="53009"/>
                </a:cubicBezTo>
                <a:lnTo>
                  <a:pt x="809543" y="26505"/>
                </a:lnTo>
                <a:cubicBezTo>
                  <a:pt x="796291" y="22088"/>
                  <a:pt x="783725" y="14182"/>
                  <a:pt x="769787" y="13253"/>
                </a:cubicBezTo>
                <a:lnTo>
                  <a:pt x="571004" y="0"/>
                </a:lnTo>
              </a:path>
            </a:pathLst>
          </a:cu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ED87BFE6-D573-DB44-B269-F016C56F38F7}"/>
              </a:ext>
            </a:extLst>
          </p:cNvPr>
          <p:cNvCxnSpPr>
            <a:cxnSpLocks/>
          </p:cNvCxnSpPr>
          <p:nvPr/>
        </p:nvCxnSpPr>
        <p:spPr>
          <a:xfrm>
            <a:off x="4545496" y="828520"/>
            <a:ext cx="0" cy="258677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0659F961-5556-354F-9364-0065493AD1F6}"/>
              </a:ext>
            </a:extLst>
          </p:cNvPr>
          <p:cNvCxnSpPr>
            <a:cxnSpLocks/>
          </p:cNvCxnSpPr>
          <p:nvPr/>
        </p:nvCxnSpPr>
        <p:spPr>
          <a:xfrm>
            <a:off x="8501270" y="828520"/>
            <a:ext cx="0" cy="258677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FD16AD34-D640-884C-9EB0-5A56E3CD6F1B}"/>
              </a:ext>
            </a:extLst>
          </p:cNvPr>
          <p:cNvCxnSpPr>
            <a:cxnSpLocks/>
          </p:cNvCxnSpPr>
          <p:nvPr/>
        </p:nvCxnSpPr>
        <p:spPr>
          <a:xfrm>
            <a:off x="10303566" y="828520"/>
            <a:ext cx="0" cy="258677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817018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0D0915D-59C0-2246-A8CE-64A75B2EE4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0260" y="0"/>
            <a:ext cx="10601739" cy="6858000"/>
          </a:xfrm>
          <a:prstGeom prst="rect">
            <a:avLst/>
          </a:prstGeom>
        </p:spPr>
      </p:pic>
      <p:sp>
        <p:nvSpPr>
          <p:cNvPr id="5" name="Freeform 4">
            <a:extLst>
              <a:ext uri="{FF2B5EF4-FFF2-40B4-BE49-F238E27FC236}">
                <a16:creationId xmlns:a16="http://schemas.microsoft.com/office/drawing/2014/main" id="{5F531693-588D-B04B-8488-8E9552C1751D}"/>
              </a:ext>
            </a:extLst>
          </p:cNvPr>
          <p:cNvSpPr/>
          <p:nvPr/>
        </p:nvSpPr>
        <p:spPr>
          <a:xfrm>
            <a:off x="2266122" y="818450"/>
            <a:ext cx="1381105" cy="612785"/>
          </a:xfrm>
          <a:custGeom>
            <a:avLst/>
            <a:gdLst>
              <a:gd name="connsiteX0" fmla="*/ 424069 w 1381105"/>
              <a:gd name="connsiteY0" fmla="*/ 3185 h 612785"/>
              <a:gd name="connsiteX1" fmla="*/ 225287 w 1381105"/>
              <a:gd name="connsiteY1" fmla="*/ 29689 h 612785"/>
              <a:gd name="connsiteX2" fmla="*/ 145774 w 1381105"/>
              <a:gd name="connsiteY2" fmla="*/ 56193 h 612785"/>
              <a:gd name="connsiteX3" fmla="*/ 53008 w 1381105"/>
              <a:gd name="connsiteY3" fmla="*/ 162211 h 612785"/>
              <a:gd name="connsiteX4" fmla="*/ 13252 w 1381105"/>
              <a:gd name="connsiteY4" fmla="*/ 281480 h 612785"/>
              <a:gd name="connsiteX5" fmla="*/ 0 w 1381105"/>
              <a:gd name="connsiteY5" fmla="*/ 321237 h 612785"/>
              <a:gd name="connsiteX6" fmla="*/ 13252 w 1381105"/>
              <a:gd name="connsiteY6" fmla="*/ 387498 h 612785"/>
              <a:gd name="connsiteX7" fmla="*/ 53008 w 1381105"/>
              <a:gd name="connsiteY7" fmla="*/ 414002 h 612785"/>
              <a:gd name="connsiteX8" fmla="*/ 79513 w 1381105"/>
              <a:gd name="connsiteY8" fmla="*/ 440507 h 612785"/>
              <a:gd name="connsiteX9" fmla="*/ 106017 w 1381105"/>
              <a:gd name="connsiteY9" fmla="*/ 480263 h 612785"/>
              <a:gd name="connsiteX10" fmla="*/ 159026 w 1381105"/>
              <a:gd name="connsiteY10" fmla="*/ 506767 h 612785"/>
              <a:gd name="connsiteX11" fmla="*/ 185530 w 1381105"/>
              <a:gd name="connsiteY11" fmla="*/ 533272 h 612785"/>
              <a:gd name="connsiteX12" fmla="*/ 225287 w 1381105"/>
              <a:gd name="connsiteY12" fmla="*/ 546524 h 612785"/>
              <a:gd name="connsiteX13" fmla="*/ 331304 w 1381105"/>
              <a:gd name="connsiteY13" fmla="*/ 573028 h 612785"/>
              <a:gd name="connsiteX14" fmla="*/ 463826 w 1381105"/>
              <a:gd name="connsiteY14" fmla="*/ 612785 h 612785"/>
              <a:gd name="connsiteX15" fmla="*/ 887895 w 1381105"/>
              <a:gd name="connsiteY15" fmla="*/ 599533 h 612785"/>
              <a:gd name="connsiteX16" fmla="*/ 927652 w 1381105"/>
              <a:gd name="connsiteY16" fmla="*/ 586280 h 612785"/>
              <a:gd name="connsiteX17" fmla="*/ 1033669 w 1381105"/>
              <a:gd name="connsiteY17" fmla="*/ 559776 h 612785"/>
              <a:gd name="connsiteX18" fmla="*/ 1086678 w 1381105"/>
              <a:gd name="connsiteY18" fmla="*/ 546524 h 612785"/>
              <a:gd name="connsiteX19" fmla="*/ 1166191 w 1381105"/>
              <a:gd name="connsiteY19" fmla="*/ 520020 h 612785"/>
              <a:gd name="connsiteX20" fmla="*/ 1245704 w 1381105"/>
              <a:gd name="connsiteY20" fmla="*/ 467011 h 612785"/>
              <a:gd name="connsiteX21" fmla="*/ 1298713 w 1381105"/>
              <a:gd name="connsiteY21" fmla="*/ 400750 h 612785"/>
              <a:gd name="connsiteX22" fmla="*/ 1325217 w 1381105"/>
              <a:gd name="connsiteY22" fmla="*/ 347741 h 612785"/>
              <a:gd name="connsiteX23" fmla="*/ 1338469 w 1381105"/>
              <a:gd name="connsiteY23" fmla="*/ 294733 h 612785"/>
              <a:gd name="connsiteX24" fmla="*/ 1364974 w 1381105"/>
              <a:gd name="connsiteY24" fmla="*/ 254976 h 612785"/>
              <a:gd name="connsiteX25" fmla="*/ 1364974 w 1381105"/>
              <a:gd name="connsiteY25" fmla="*/ 56193 h 612785"/>
              <a:gd name="connsiteX26" fmla="*/ 1338469 w 1381105"/>
              <a:gd name="connsiteY26" fmla="*/ 29689 h 612785"/>
              <a:gd name="connsiteX27" fmla="*/ 424069 w 1381105"/>
              <a:gd name="connsiteY27" fmla="*/ 3185 h 612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381105" h="612785">
                <a:moveTo>
                  <a:pt x="424069" y="3185"/>
                </a:moveTo>
                <a:cubicBezTo>
                  <a:pt x="238539" y="3185"/>
                  <a:pt x="484705" y="-13547"/>
                  <a:pt x="225287" y="29689"/>
                </a:cubicBezTo>
                <a:cubicBezTo>
                  <a:pt x="197729" y="34282"/>
                  <a:pt x="145774" y="56193"/>
                  <a:pt x="145774" y="56193"/>
                </a:cubicBezTo>
                <a:cubicBezTo>
                  <a:pt x="68251" y="133716"/>
                  <a:pt x="96840" y="96464"/>
                  <a:pt x="53008" y="162211"/>
                </a:cubicBezTo>
                <a:lnTo>
                  <a:pt x="13252" y="281480"/>
                </a:lnTo>
                <a:lnTo>
                  <a:pt x="0" y="321237"/>
                </a:lnTo>
                <a:cubicBezTo>
                  <a:pt x="4417" y="343324"/>
                  <a:pt x="2077" y="367941"/>
                  <a:pt x="13252" y="387498"/>
                </a:cubicBezTo>
                <a:cubicBezTo>
                  <a:pt x="21154" y="401326"/>
                  <a:pt x="40571" y="404053"/>
                  <a:pt x="53008" y="414002"/>
                </a:cubicBezTo>
                <a:cubicBezTo>
                  <a:pt x="62765" y="421807"/>
                  <a:pt x="71708" y="430750"/>
                  <a:pt x="79513" y="440507"/>
                </a:cubicBezTo>
                <a:cubicBezTo>
                  <a:pt x="89462" y="452944"/>
                  <a:pt x="93782" y="470067"/>
                  <a:pt x="106017" y="480263"/>
                </a:cubicBezTo>
                <a:cubicBezTo>
                  <a:pt x="121193" y="492910"/>
                  <a:pt x="141356" y="497932"/>
                  <a:pt x="159026" y="506767"/>
                </a:cubicBezTo>
                <a:cubicBezTo>
                  <a:pt x="167861" y="515602"/>
                  <a:pt x="174816" y="526844"/>
                  <a:pt x="185530" y="533272"/>
                </a:cubicBezTo>
                <a:cubicBezTo>
                  <a:pt x="197508" y="540459"/>
                  <a:pt x="211810" y="542849"/>
                  <a:pt x="225287" y="546524"/>
                </a:cubicBezTo>
                <a:cubicBezTo>
                  <a:pt x="260430" y="556108"/>
                  <a:pt x="296747" y="561509"/>
                  <a:pt x="331304" y="573028"/>
                </a:cubicBezTo>
                <a:cubicBezTo>
                  <a:pt x="428096" y="605293"/>
                  <a:pt x="383713" y="592757"/>
                  <a:pt x="463826" y="612785"/>
                </a:cubicBezTo>
                <a:cubicBezTo>
                  <a:pt x="605182" y="608368"/>
                  <a:pt x="746700" y="607601"/>
                  <a:pt x="887895" y="599533"/>
                </a:cubicBezTo>
                <a:cubicBezTo>
                  <a:pt x="901842" y="598736"/>
                  <a:pt x="914175" y="589956"/>
                  <a:pt x="927652" y="586280"/>
                </a:cubicBezTo>
                <a:cubicBezTo>
                  <a:pt x="962795" y="576695"/>
                  <a:pt x="998330" y="568611"/>
                  <a:pt x="1033669" y="559776"/>
                </a:cubicBezTo>
                <a:cubicBezTo>
                  <a:pt x="1051339" y="555359"/>
                  <a:pt x="1069399" y="552284"/>
                  <a:pt x="1086678" y="546524"/>
                </a:cubicBezTo>
                <a:lnTo>
                  <a:pt x="1166191" y="520020"/>
                </a:lnTo>
                <a:cubicBezTo>
                  <a:pt x="1192695" y="502350"/>
                  <a:pt x="1228035" y="493516"/>
                  <a:pt x="1245704" y="467011"/>
                </a:cubicBezTo>
                <a:cubicBezTo>
                  <a:pt x="1279138" y="416858"/>
                  <a:pt x="1260946" y="438516"/>
                  <a:pt x="1298713" y="400750"/>
                </a:cubicBezTo>
                <a:cubicBezTo>
                  <a:pt x="1307548" y="383080"/>
                  <a:pt x="1318281" y="366238"/>
                  <a:pt x="1325217" y="347741"/>
                </a:cubicBezTo>
                <a:cubicBezTo>
                  <a:pt x="1331612" y="330687"/>
                  <a:pt x="1331294" y="311473"/>
                  <a:pt x="1338469" y="294733"/>
                </a:cubicBezTo>
                <a:cubicBezTo>
                  <a:pt x="1344743" y="280093"/>
                  <a:pt x="1356139" y="268228"/>
                  <a:pt x="1364974" y="254976"/>
                </a:cubicBezTo>
                <a:cubicBezTo>
                  <a:pt x="1381692" y="171387"/>
                  <a:pt x="1390796" y="159481"/>
                  <a:pt x="1364974" y="56193"/>
                </a:cubicBezTo>
                <a:cubicBezTo>
                  <a:pt x="1361944" y="44072"/>
                  <a:pt x="1350944" y="30382"/>
                  <a:pt x="1338469" y="29689"/>
                </a:cubicBezTo>
                <a:cubicBezTo>
                  <a:pt x="1029602" y="12530"/>
                  <a:pt x="609599" y="3185"/>
                  <a:pt x="424069" y="3185"/>
                </a:cubicBezTo>
                <a:close/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8E974D6-262C-CE4C-8299-1DADB2F471B9}"/>
              </a:ext>
            </a:extLst>
          </p:cNvPr>
          <p:cNvSpPr txBox="1"/>
          <p:nvPr/>
        </p:nvSpPr>
        <p:spPr>
          <a:xfrm>
            <a:off x="0" y="2890391"/>
            <a:ext cx="151958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600">
                <a:latin typeface="+mj-lt"/>
              </a:rPr>
              <a:t>Classical Sandhi</a:t>
            </a:r>
          </a:p>
          <a:p>
            <a:pPr algn="ctr"/>
            <a:r>
              <a:rPr lang="en-GB" sz="1600">
                <a:latin typeface="+mj-lt"/>
              </a:rPr>
              <a:t>but</a:t>
            </a:r>
          </a:p>
          <a:p>
            <a:pPr algn="ctr"/>
            <a:r>
              <a:rPr lang="en-GB" sz="1600">
                <a:latin typeface="+mj-lt"/>
              </a:rPr>
              <a:t>Long compound</a:t>
            </a:r>
          </a:p>
          <a:p>
            <a:pPr algn="ctr"/>
            <a:endParaRPr lang="en-GB" sz="160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870095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18A2037-4C82-0240-85B8-3CDB485ED04F}"/>
              </a:ext>
            </a:extLst>
          </p:cNvPr>
          <p:cNvSpPr txBox="1"/>
          <p:nvPr/>
        </p:nvSpPr>
        <p:spPr>
          <a:xfrm>
            <a:off x="4262632" y="4452731"/>
            <a:ext cx="555677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>
                <a:latin typeface="+mj-lt"/>
              </a:rPr>
              <a:t>tIrTyadfzwyA ca rUpyasamatikramaRaakzaRaM deSayati </a:t>
            </a:r>
          </a:p>
          <a:p>
            <a:r>
              <a:rPr lang="en-GB">
                <a:latin typeface="+mj-lt"/>
              </a:rPr>
              <a:t>tIrTya dfzwyA ca rUpya samatikramaRa akzaRaM deSayati</a:t>
            </a:r>
          </a:p>
          <a:p>
            <a:r>
              <a:rPr lang="en-GB">
                <a:solidFill>
                  <a:srgbClr val="FF0000"/>
                </a:solidFill>
                <a:latin typeface="+mj-lt"/>
              </a:rPr>
              <a:t>tIrTa adwyA ca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50D8141-F69D-E344-B2A0-AD008540E740}"/>
              </a:ext>
            </a:extLst>
          </p:cNvPr>
          <p:cNvSpPr txBox="1"/>
          <p:nvPr/>
        </p:nvSpPr>
        <p:spPr>
          <a:xfrm>
            <a:off x="4262632" y="675862"/>
            <a:ext cx="8003986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latin typeface="+mj-lt"/>
              </a:rPr>
              <a:t>Trained on: 100000 sentences from DCS tokenised with a 8000 term-vocabulary </a:t>
            </a:r>
          </a:p>
          <a:p>
            <a:r>
              <a:rPr lang="en-GB" dirty="0">
                <a:latin typeface="+mj-lt"/>
              </a:rPr>
              <a:t>Tested on : 268 sentences </a:t>
            </a:r>
            <a:r>
              <a:rPr lang="en-GB" dirty="0">
                <a:solidFill>
                  <a:srgbClr val="FF0000"/>
                </a:solidFill>
                <a:latin typeface="+mj-lt"/>
              </a:rPr>
              <a:t>out of 405, because 197 too long for seq2seq </a:t>
            </a:r>
            <a:r>
              <a:rPr lang="en-GB" dirty="0" err="1">
                <a:solidFill>
                  <a:srgbClr val="FF0000"/>
                </a:solidFill>
                <a:latin typeface="+mj-lt"/>
              </a:rPr>
              <a:t>segmenter</a:t>
            </a:r>
            <a:r>
              <a:rPr lang="en-GB" dirty="0">
                <a:solidFill>
                  <a:srgbClr val="FF0000"/>
                </a:solidFill>
                <a:latin typeface="+mj-lt"/>
              </a:rPr>
              <a:t> </a:t>
            </a:r>
          </a:p>
          <a:p>
            <a:r>
              <a:rPr lang="en-GB" dirty="0">
                <a:latin typeface="+mj-lt"/>
              </a:rPr>
              <a:t>Loss: 3.50 </a:t>
            </a:r>
          </a:p>
          <a:p>
            <a:r>
              <a:rPr lang="en-GB" dirty="0">
                <a:latin typeface="+mj-lt"/>
              </a:rPr>
              <a:t>Precision: 38.81% </a:t>
            </a:r>
          </a:p>
          <a:p>
            <a:r>
              <a:rPr lang="en-GB" dirty="0">
                <a:latin typeface="+mj-lt"/>
              </a:rPr>
              <a:t>Recall: 39.29% </a:t>
            </a:r>
          </a:p>
          <a:p>
            <a:r>
              <a:rPr lang="en-GB" dirty="0">
                <a:latin typeface="+mj-lt"/>
              </a:rPr>
              <a:t>F1_score: 39.05% </a:t>
            </a:r>
          </a:p>
          <a:p>
            <a:r>
              <a:rPr lang="en-GB" dirty="0">
                <a:solidFill>
                  <a:srgbClr val="FF0000"/>
                </a:solidFill>
                <a:latin typeface="+mj-lt"/>
              </a:rPr>
              <a:t>Accuracy: 1.95% </a:t>
            </a:r>
          </a:p>
          <a:p>
            <a:endParaRPr lang="en-GB" dirty="0">
              <a:latin typeface="+mj-lt"/>
            </a:endParaRPr>
          </a:p>
          <a:p>
            <a:r>
              <a:rPr lang="en-GB" dirty="0">
                <a:latin typeface="+mj-lt"/>
              </a:rPr>
              <a:t>Format, for each sentence: </a:t>
            </a:r>
          </a:p>
          <a:p>
            <a:r>
              <a:rPr lang="en-GB" dirty="0">
                <a:latin typeface="+mj-lt"/>
              </a:rPr>
              <a:t>Input </a:t>
            </a:r>
          </a:p>
          <a:p>
            <a:r>
              <a:rPr lang="en-GB" dirty="0">
                <a:latin typeface="+mj-lt"/>
              </a:rPr>
              <a:t>Desired </a:t>
            </a:r>
            <a:r>
              <a:rPr lang="en-GB" dirty="0" err="1">
                <a:latin typeface="+mj-lt"/>
              </a:rPr>
              <a:t>ouput</a:t>
            </a:r>
            <a:r>
              <a:rPr lang="en-GB" dirty="0">
                <a:latin typeface="+mj-lt"/>
              </a:rPr>
              <a:t> </a:t>
            </a:r>
          </a:p>
          <a:p>
            <a:r>
              <a:rPr lang="en-GB" dirty="0">
                <a:latin typeface="+mj-lt"/>
              </a:rPr>
              <a:t>Output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085B410-1AA9-AB40-949F-01D3DED47CC8}"/>
              </a:ext>
            </a:extLst>
          </p:cNvPr>
          <p:cNvSpPr txBox="1"/>
          <p:nvPr/>
        </p:nvSpPr>
        <p:spPr>
          <a:xfrm>
            <a:off x="516835" y="2252869"/>
            <a:ext cx="205857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/>
              <a:t>seq2seq</a:t>
            </a:r>
          </a:p>
          <a:p>
            <a:r>
              <a:rPr lang="en-GB"/>
              <a:t>segmenter</a:t>
            </a:r>
          </a:p>
          <a:p>
            <a:r>
              <a:rPr lang="en-GB"/>
              <a:t>(Krishna et al. 2018)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A5E8F7-4F05-624D-BEDE-290AB5A2E03F}"/>
              </a:ext>
            </a:extLst>
          </p:cNvPr>
          <p:cNvSpPr txBox="1"/>
          <p:nvPr/>
        </p:nvSpPr>
        <p:spPr>
          <a:xfrm>
            <a:off x="662152" y="6169572"/>
            <a:ext cx="3822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+mj-lt"/>
              </a:rPr>
              <a:t>Test carried out by King’s College Digital Lab</a:t>
            </a:r>
          </a:p>
        </p:txBody>
      </p:sp>
    </p:spTree>
    <p:extLst>
      <p:ext uri="{BB962C8B-B14F-4D97-AF65-F5344CB8AC3E}">
        <p14:creationId xmlns:p14="http://schemas.microsoft.com/office/powerpoint/2010/main" val="38409453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887A8BD-72D5-254B-8FB8-02DDD7932A51}"/>
              </a:ext>
            </a:extLst>
          </p:cNvPr>
          <p:cNvSpPr txBox="1"/>
          <p:nvPr/>
        </p:nvSpPr>
        <p:spPr>
          <a:xfrm>
            <a:off x="5522224" y="5087106"/>
            <a:ext cx="6219203" cy="92333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txBody>
          <a:bodyPr wrap="none" rtlCol="0">
            <a:spAutoFit/>
          </a:bodyPr>
          <a:lstStyle/>
          <a:p>
            <a:r>
              <a:rPr lang="en-GB">
                <a:latin typeface="+mj-lt"/>
              </a:rPr>
              <a:t>To segment irregular Sanskrit</a:t>
            </a:r>
          </a:p>
          <a:p>
            <a:endParaRPr lang="en-GB">
              <a:latin typeface="+mj-lt"/>
            </a:endParaRPr>
          </a:p>
          <a:p>
            <a:r>
              <a:rPr lang="en-GB">
                <a:latin typeface="+mj-lt"/>
              </a:rPr>
              <a:t>Without having to annotate comparable material manually         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642CE45-4E7D-4245-A61A-F202886CE5D6}"/>
              </a:ext>
            </a:extLst>
          </p:cNvPr>
          <p:cNvSpPr txBox="1"/>
          <p:nvPr/>
        </p:nvSpPr>
        <p:spPr>
          <a:xfrm>
            <a:off x="1175604" y="2231605"/>
            <a:ext cx="1527341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GB"/>
              <a:t>What we have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C3BAC99-4E5A-F140-8696-C92D729F888C}"/>
              </a:ext>
            </a:extLst>
          </p:cNvPr>
          <p:cNvSpPr txBox="1"/>
          <p:nvPr/>
        </p:nvSpPr>
        <p:spPr>
          <a:xfrm>
            <a:off x="1175604" y="5364105"/>
            <a:ext cx="1608774" cy="369332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txBody>
          <a:bodyPr wrap="none" rtlCol="0">
            <a:spAutoFit/>
          </a:bodyPr>
          <a:lstStyle/>
          <a:p>
            <a:r>
              <a:rPr lang="en-GB"/>
              <a:t>What we need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7DF8709-27E0-CD4F-9487-D026DC5105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2224" y="357841"/>
            <a:ext cx="6219203" cy="4126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12627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89EFC60-5BF7-0E45-941E-9CD2ADA54DD9}"/>
              </a:ext>
            </a:extLst>
          </p:cNvPr>
          <p:cNvSpPr txBox="1"/>
          <p:nvPr/>
        </p:nvSpPr>
        <p:spPr>
          <a:xfrm>
            <a:off x="4146640" y="2625421"/>
            <a:ext cx="390523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4000"/>
              <a:t>A simple solution</a:t>
            </a:r>
          </a:p>
          <a:p>
            <a:pPr algn="ctr"/>
            <a:endParaRPr lang="en-GB" sz="4000"/>
          </a:p>
        </p:txBody>
      </p:sp>
    </p:spTree>
    <p:extLst>
      <p:ext uri="{BB962C8B-B14F-4D97-AF65-F5344CB8AC3E}">
        <p14:creationId xmlns:p14="http://schemas.microsoft.com/office/powerpoint/2010/main" val="280029107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1A62139-1661-C849-9D70-692671E8B3E3}"/>
              </a:ext>
            </a:extLst>
          </p:cNvPr>
          <p:cNvSpPr txBox="1"/>
          <p:nvPr/>
        </p:nvSpPr>
        <p:spPr>
          <a:xfrm>
            <a:off x="5208334" y="2004164"/>
            <a:ext cx="2521139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400" dirty="0" err="1"/>
              <a:t>ngram</a:t>
            </a:r>
            <a:r>
              <a:rPr lang="en-GB" sz="2400" dirty="0"/>
              <a:t> based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longest match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stem identification</a:t>
            </a:r>
          </a:p>
        </p:txBody>
      </p:sp>
    </p:spTree>
    <p:extLst>
      <p:ext uri="{BB962C8B-B14F-4D97-AF65-F5344CB8AC3E}">
        <p14:creationId xmlns:p14="http://schemas.microsoft.com/office/powerpoint/2010/main" val="303085233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7355" y="1856095"/>
            <a:ext cx="5416932" cy="36933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n = 4</a:t>
            </a:r>
          </a:p>
          <a:p>
            <a:r>
              <a:rPr lang="en-US" dirty="0" err="1">
                <a:solidFill>
                  <a:srgbClr val="FF0000"/>
                </a:solidFill>
                <a:latin typeface="+mj-lt"/>
              </a:rPr>
              <a:t>bodh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,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dhis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,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attv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,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tven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,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odhi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,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satt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,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ttve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,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hisa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,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isat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  <a:p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  <a:p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n=5</a:t>
            </a:r>
          </a:p>
          <a:p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bodhi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,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odhis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,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dhisa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,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ttven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,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tvena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,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isatt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,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hisat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,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attve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, </a:t>
            </a:r>
            <a:r>
              <a:rPr lang="en-US" dirty="0" err="1">
                <a:solidFill>
                  <a:srgbClr val="FF0000"/>
                </a:solidFill>
                <a:latin typeface="+mj-lt"/>
              </a:rPr>
              <a:t>sattv</a:t>
            </a:r>
            <a:endParaRPr lang="en-US" dirty="0">
              <a:solidFill>
                <a:srgbClr val="FF0000"/>
              </a:solidFill>
              <a:latin typeface="+mj-lt"/>
            </a:endParaRPr>
          </a:p>
          <a:p>
            <a:r>
              <a:rPr lang="mr-IN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…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..</a:t>
            </a:r>
          </a:p>
          <a:p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  <a:p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n = 10</a:t>
            </a:r>
          </a:p>
          <a:p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hisattvena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,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dhisattven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,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odhisattve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, </a:t>
            </a:r>
            <a:r>
              <a:rPr lang="en-US" dirty="0" err="1">
                <a:solidFill>
                  <a:srgbClr val="00B050"/>
                </a:solidFill>
                <a:latin typeface="+mj-lt"/>
              </a:rPr>
              <a:t>bodhisattv</a:t>
            </a:r>
            <a:endParaRPr lang="en-US" dirty="0">
              <a:solidFill>
                <a:srgbClr val="00B050"/>
              </a:solidFill>
              <a:latin typeface="+mj-lt"/>
            </a:endParaRPr>
          </a:p>
          <a:p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  <a:p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n=11</a:t>
            </a:r>
          </a:p>
          <a:p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odhisattven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,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bodhisattve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  <a:p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                                                          </a:t>
            </a:r>
            <a:r>
              <a:rPr lang="mr-IN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…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.. up to n = 19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87355" y="1214650"/>
            <a:ext cx="22731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string = </a:t>
            </a:r>
            <a:r>
              <a:rPr lang="en-US" dirty="0" err="1"/>
              <a:t>bodhisattvena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082909" y="1214650"/>
            <a:ext cx="5109091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+mj-lt"/>
              </a:rPr>
              <a:t>match against </a:t>
            </a:r>
            <a:r>
              <a:rPr lang="en-US" b="1" dirty="0">
                <a:latin typeface="+mj-lt"/>
              </a:rPr>
              <a:t>stemmed wordlist</a:t>
            </a:r>
            <a:r>
              <a:rPr lang="en-US" dirty="0">
                <a:latin typeface="+mj-lt"/>
              </a:rPr>
              <a:t> </a:t>
            </a:r>
          </a:p>
          <a:p>
            <a:pPr algn="ctr"/>
            <a:r>
              <a:rPr lang="en-US" dirty="0">
                <a:latin typeface="+mj-lt"/>
              </a:rPr>
              <a:t>sorted by decreasing length:</a:t>
            </a:r>
          </a:p>
          <a:p>
            <a:pPr algn="ctr"/>
            <a:endParaRPr lang="en-US" dirty="0">
              <a:latin typeface="+mj-lt"/>
            </a:endParaRPr>
          </a:p>
          <a:p>
            <a:pPr algn="ctr"/>
            <a:endParaRPr lang="en-US" dirty="0">
              <a:latin typeface="+mj-lt"/>
            </a:endParaRPr>
          </a:p>
          <a:p>
            <a:pPr algn="ctr"/>
            <a:endParaRPr lang="en-US" dirty="0">
              <a:latin typeface="+mj-lt"/>
            </a:endParaRPr>
          </a:p>
          <a:p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  <a:p>
            <a:pPr algn="ctr"/>
            <a:r>
              <a:rPr lang="en-US" dirty="0" err="1">
                <a:solidFill>
                  <a:srgbClr val="00B050"/>
                </a:solidFill>
                <a:latin typeface="+mj-lt"/>
              </a:rPr>
              <a:t>bodhisattv</a:t>
            </a:r>
            <a:endParaRPr lang="en-US" dirty="0" err="1">
              <a:solidFill>
                <a:srgbClr val="FF0000"/>
              </a:solidFill>
              <a:latin typeface="+mj-lt"/>
            </a:endParaRPr>
          </a:p>
          <a:p>
            <a:pPr algn="ctr"/>
            <a:r>
              <a:rPr lang="en-US" dirty="0" err="1">
                <a:solidFill>
                  <a:srgbClr val="FF0000"/>
                </a:solidFill>
                <a:latin typeface="+mj-lt"/>
              </a:rPr>
              <a:t>sattv </a:t>
            </a:r>
          </a:p>
          <a:p>
            <a:pPr algn="ctr"/>
            <a:r>
              <a:rPr lang="en-US" dirty="0" err="1">
                <a:solidFill>
                  <a:srgbClr val="FF0000"/>
                </a:solidFill>
                <a:latin typeface="+mj-lt"/>
              </a:rPr>
              <a:t>bodh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  </a:t>
            </a:r>
          </a:p>
          <a:p>
            <a:pPr algn="ctr"/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 </a:t>
            </a:r>
          </a:p>
          <a:p>
            <a:pPr algn="ctr"/>
            <a:endParaRPr lang="en-US" dirty="0">
              <a:solidFill>
                <a:srgbClr val="00B050"/>
              </a:solidFill>
              <a:latin typeface="+mj-lt"/>
            </a:endParaRPr>
          </a:p>
          <a:p>
            <a:pPr algn="r"/>
            <a:r>
              <a:rPr lang="en-US" dirty="0">
                <a:latin typeface="+mj-lt"/>
              </a:rPr>
              <a:t>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92DA613-0462-9B41-8C20-B69A544E7638}"/>
              </a:ext>
            </a:extLst>
          </p:cNvPr>
          <p:cNvSpPr txBox="1"/>
          <p:nvPr/>
        </p:nvSpPr>
        <p:spPr>
          <a:xfrm>
            <a:off x="1187355" y="286870"/>
            <a:ext cx="42655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/>
              <a:t>Ngram based Stem identification</a:t>
            </a:r>
          </a:p>
        </p:txBody>
      </p:sp>
    </p:spTree>
    <p:extLst>
      <p:ext uri="{BB962C8B-B14F-4D97-AF65-F5344CB8AC3E}">
        <p14:creationId xmlns:p14="http://schemas.microsoft.com/office/powerpoint/2010/main" val="22491257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9149" y="0"/>
            <a:ext cx="8242852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DF43AE2-EF8A-344B-90A5-58F8BEC02C1D}"/>
              </a:ext>
            </a:extLst>
          </p:cNvPr>
          <p:cNvSpPr txBox="1"/>
          <p:nvPr/>
        </p:nvSpPr>
        <p:spPr>
          <a:xfrm>
            <a:off x="906562" y="1378226"/>
            <a:ext cx="13815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/>
              <a:t>The problem</a:t>
            </a:r>
            <a:endParaRPr lang="en-GB" dirty="0"/>
          </a:p>
          <a:p>
            <a:endParaRPr lang="en-GB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23BAE68-15EB-3449-A64C-DD22BE6A1199}"/>
              </a:ext>
            </a:extLst>
          </p:cNvPr>
          <p:cNvSpPr txBox="1"/>
          <p:nvPr/>
        </p:nvSpPr>
        <p:spPr>
          <a:xfrm>
            <a:off x="13753" y="2319130"/>
            <a:ext cx="3699411" cy="39703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>
                <a:latin typeface="+mj-lt"/>
              </a:rPr>
              <a:t>For corpus linguistics</a:t>
            </a:r>
          </a:p>
          <a:p>
            <a:r>
              <a:rPr lang="en-GB">
                <a:latin typeface="+mj-lt"/>
              </a:rPr>
              <a:t>we need corpora divided into words.</a:t>
            </a:r>
          </a:p>
          <a:p>
            <a:endParaRPr lang="en-GB">
              <a:latin typeface="+mj-lt"/>
            </a:endParaRPr>
          </a:p>
          <a:p>
            <a:r>
              <a:rPr lang="en-GB">
                <a:latin typeface="+mj-lt"/>
              </a:rPr>
              <a:t>Sanskrit </a:t>
            </a:r>
          </a:p>
          <a:p>
            <a:r>
              <a:rPr lang="en-GB">
                <a:latin typeface="+mj-lt"/>
              </a:rPr>
              <a:t>has no </a:t>
            </a:r>
            <a:r>
              <a:rPr lang="en-GB" dirty="0">
                <a:latin typeface="+mj-lt"/>
              </a:rPr>
              <a:t>division between (most) words</a:t>
            </a:r>
          </a:p>
          <a:p>
            <a:endParaRPr lang="en-GB" dirty="0">
              <a:latin typeface="+mj-lt"/>
            </a:endParaRPr>
          </a:p>
          <a:p>
            <a:r>
              <a:rPr lang="en-GB" dirty="0">
                <a:latin typeface="+mj-lt"/>
              </a:rPr>
              <a:t>Reasons:</a:t>
            </a:r>
          </a:p>
          <a:p>
            <a:endParaRPr lang="en-GB" dirty="0"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>
                <a:latin typeface="+mj-lt"/>
              </a:rPr>
              <a:t>Sandhi</a:t>
            </a:r>
            <a:r>
              <a:rPr lang="en-GB" dirty="0">
                <a:latin typeface="+mj-lt"/>
              </a:rPr>
              <a:t> (euphonic syllabic mergers)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>
                <a:latin typeface="+mj-lt"/>
              </a:rPr>
              <a:t>Compounding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>
              <a:latin typeface="+mj-lt"/>
            </a:endParaRP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3026332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F340AEF0-701D-3545-9A93-64AE75696DF5}"/>
              </a:ext>
            </a:extLst>
          </p:cNvPr>
          <p:cNvSpPr txBox="1"/>
          <p:nvPr/>
        </p:nvSpPr>
        <p:spPr>
          <a:xfrm>
            <a:off x="1040328" y="707545"/>
            <a:ext cx="99238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B0F0"/>
                </a:solidFill>
                <a:latin typeface="+mj-lt"/>
              </a:rPr>
              <a:t>svacittavividhavivekavihāreṇacittodadhipravṛttitaraṃgavijñānalakṣaṇasukhasamāpattimanaso</a:t>
            </a:r>
            <a:r>
              <a:rPr lang="en-US" dirty="0">
                <a:solidFill>
                  <a:srgbClr val="00B0F0"/>
                </a:solidFill>
              </a:rPr>
              <a:t> </a:t>
            </a:r>
            <a:r>
              <a:rPr lang="en-US" b="1" dirty="0">
                <a:solidFill>
                  <a:srgbClr val="00B0F0"/>
                </a:solidFill>
              </a:rPr>
              <a:t>'</a:t>
            </a:r>
            <a:r>
              <a:rPr lang="en-US" dirty="0" err="1">
                <a:solidFill>
                  <a:srgbClr val="00B0F0"/>
                </a:solidFill>
              </a:rPr>
              <a:t>pravṛttiḥ</a:t>
            </a:r>
            <a:r>
              <a:rPr lang="en-US" dirty="0">
                <a:solidFill>
                  <a:srgbClr val="00B0F0"/>
                </a:solidFill>
              </a:rPr>
              <a:t>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CB3B1DA-8AAF-4A46-83C8-5C15E292E4D1}"/>
              </a:ext>
            </a:extLst>
          </p:cNvPr>
          <p:cNvSpPr txBox="1"/>
          <p:nvPr/>
        </p:nvSpPr>
        <p:spPr>
          <a:xfrm>
            <a:off x="1040328" y="1187843"/>
            <a:ext cx="9524595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>
                <a:latin typeface="+mj-lt"/>
              </a:rPr>
              <a:t>[1] "svacittavividhavivekavihāreṇacittodadhipravṛttitaraṃgavijñānalakṣaṇasukha-SAMĀPATT-imanaso 'pravṛttiḥ</a:t>
            </a:r>
          </a:p>
          <a:p>
            <a:r>
              <a:rPr lang="en-GB" sz="1200">
                <a:latin typeface="+mj-lt"/>
              </a:rPr>
              <a:t>[1] "svacittavividhavivekavihāreṇacittodadhi-PRAVṚTT-itaraṃgavijñānalakṣaṇasukha-SAMĀPATT-imanaso '-PRAVṚTT-iḥ "</a:t>
            </a:r>
          </a:p>
          <a:p>
            <a:r>
              <a:rPr lang="en-GB" sz="1200">
                <a:latin typeface="+mj-lt"/>
              </a:rPr>
              <a:t>[1] "-SVACITT-avividhavivekavihāreṇacittodadhi-PRAVṚTT-itaraṃgavijñāna-LAKṢAṆ-asukha-SAMĀPATT-imanaso '-PRAVṚTT-iḥ "</a:t>
            </a:r>
          </a:p>
          <a:p>
            <a:r>
              <a:rPr lang="en-GB" sz="1200">
                <a:latin typeface="+mj-lt"/>
              </a:rPr>
              <a:t>[1] "-SVACITT-avividhavivekavihāreṇacittodadhi-PRAVṚTT-itaraṃga-VIJÑĀN-a-LAKṢAṆ-asukha-SAMĀPATT-imanaso '-PRAVṚTT-iḥ "</a:t>
            </a:r>
          </a:p>
          <a:p>
            <a:r>
              <a:rPr lang="en-GB" sz="1200">
                <a:latin typeface="+mj-lt"/>
              </a:rPr>
              <a:t>[1] "-SVACITT-a-VIVIDH-avivekavihāreṇacittodadhi-PRAVṚTT-itaraṃga-VIJÑĀN-a-LAKṢAṆ-asukha-SAMĀPATT-imanaso '-PRAVṚTT-iḥ "</a:t>
            </a:r>
          </a:p>
          <a:p>
            <a:r>
              <a:rPr lang="en-GB" sz="1200">
                <a:latin typeface="+mj-lt"/>
              </a:rPr>
              <a:t>[1] "-SVACITT-a-VIVIDH-avivekavihāreṇacittodadhi-PRAVṚTT-i-TARAṂG-a-VIJÑĀN-a-LAKṢAṆ-asukha-SAMĀPATT-imanaso '-PRAVṚTT-iḥ "</a:t>
            </a:r>
          </a:p>
          <a:p>
            <a:r>
              <a:rPr lang="en-GB" sz="1200">
                <a:latin typeface="+mj-lt"/>
              </a:rPr>
              <a:t>[1] "-SVACITT-a-VIVIDH-aviveka-VIHĀR-eṇacittodadhi-PRAVṚTT-i-TARAṂG-a-VIJÑĀN-a-LAKṢAṆ-asukha-SAMĀPATT-imanaso '-PRAVṚTT-iḥ "</a:t>
            </a:r>
          </a:p>
          <a:p>
            <a:r>
              <a:rPr lang="en-GB" sz="1200">
                <a:latin typeface="+mj-lt"/>
              </a:rPr>
              <a:t>[1] "-SVACITT-a-VIVIDH-aviveka-VIHĀR-eṇacittodadhi-PRAVṚTT-i-TARAṂG-a-VIJÑĀN-a-LAKṢAṆ-asukha-SAMĀPATT-i-MANAS-o '-PRAVṚTT-iḥ "</a:t>
            </a:r>
          </a:p>
          <a:p>
            <a:r>
              <a:rPr lang="en-GB" sz="1200">
                <a:latin typeface="+mj-lt"/>
              </a:rPr>
              <a:t>[1] "-SVACITT-a-VIVIDH-a-VIVEK-a-VIHĀR-eṇacittodadhi-PRAVṚTT-i-TARAṂG-a-VIJÑĀN-a-LAKṢAṆ-asukha-SAMĀPATT-i-MANAS-o '-PRAVṚTT-iḥ "</a:t>
            </a:r>
          </a:p>
          <a:p>
            <a:r>
              <a:rPr lang="en-GB" sz="1200">
                <a:latin typeface="+mj-lt"/>
              </a:rPr>
              <a:t>[1] "-SVACITT-a-VIVIDH-a-VIVEK-a-VIHĀR-eṇacitt-ODADH-i-PRAVṚTT-i-TARAṂG-a-VIJÑĀN-a-LAKṢAṆ-asukha-SAMĀPATT-i-MANAS-o '-PRAVṚTT-iḥ "</a:t>
            </a:r>
          </a:p>
          <a:p>
            <a:r>
              <a:rPr lang="en-GB" sz="1200">
                <a:latin typeface="+mj-lt"/>
              </a:rPr>
              <a:t>[1] "-SVACITT-a-VIVIDH-a-VIVEK-a-VIHĀR-eṇa-CITT--ODADH-i-PRAVṚTT-i-TARAṂG-a-VIJÑĀN-a-LAKṢAṆ-asukha-SAMĀPATT-i-MANAS-o '-PRAVṚTT-iḥ "</a:t>
            </a:r>
          </a:p>
          <a:p>
            <a:r>
              <a:rPr lang="en-GB" sz="1200" b="1">
                <a:latin typeface="+mj-lt"/>
              </a:rPr>
              <a:t>[1] "-SVACITT-a-VIVIDH-a-VIVEK-a-VIHĀR-eṇa-CITT--ODADH-i-PRAVṚTT-i-TARAṂG-a-VIJÑĀN-a-LAKṢAṆ-a-SUKH-a-SAMĀPATT-i-MANAS-o '-PRAVṚTT-iḥ "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AF48631-D1C4-BC4C-B912-ACA45795EDD3}"/>
              </a:ext>
            </a:extLst>
          </p:cNvPr>
          <p:cNvSpPr txBox="1"/>
          <p:nvPr/>
        </p:nvSpPr>
        <p:spPr>
          <a:xfrm>
            <a:off x="174866" y="3823611"/>
            <a:ext cx="11654729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Final output from </a:t>
            </a:r>
            <a:r>
              <a:rPr lang="en-GB" dirty="0" err="1"/>
              <a:t>segmenter</a:t>
            </a:r>
            <a:endParaRPr lang="en-GB" dirty="0">
              <a:latin typeface="+mj-lt"/>
            </a:endParaRPr>
          </a:p>
          <a:p>
            <a:r>
              <a:rPr lang="en-GB" sz="1600" dirty="0">
                <a:latin typeface="+mj-lt"/>
              </a:rPr>
              <a:t>[1] " </a:t>
            </a:r>
            <a:r>
              <a:rPr lang="en-GB" sz="1600" dirty="0" err="1">
                <a:latin typeface="+mj-lt"/>
              </a:rPr>
              <a:t>svacitta-vividha-viveka-vihāreṇa</a:t>
            </a:r>
            <a:r>
              <a:rPr lang="en-GB" sz="1600" dirty="0">
                <a:latin typeface="+mj-lt"/>
              </a:rPr>
              <a:t> citt^odadhi-pravṛtti-taraṃga-vijñāna-lakṣaṇa-sukha-samāpatti-manaso ' </a:t>
            </a:r>
            <a:r>
              <a:rPr lang="en-GB" sz="1600" dirty="0" err="1">
                <a:latin typeface="+mj-lt"/>
              </a:rPr>
              <a:t>pravṛttiḥ</a:t>
            </a:r>
            <a:r>
              <a:rPr lang="en-GB" sz="1600" dirty="0">
                <a:latin typeface="+mj-lt"/>
              </a:rPr>
              <a:t> "</a:t>
            </a:r>
          </a:p>
          <a:p>
            <a:endParaRPr lang="en-GB" sz="1200" dirty="0">
              <a:latin typeface="+mj-lt"/>
            </a:endParaRPr>
          </a:p>
          <a:p>
            <a:endParaRPr lang="en-GB" sz="1200" dirty="0">
              <a:latin typeface="+mj-lt"/>
            </a:endParaRPr>
          </a:p>
          <a:p>
            <a:endParaRPr lang="en-GB" sz="1200" dirty="0">
              <a:latin typeface="+mj-lt"/>
            </a:endParaRPr>
          </a:p>
          <a:p>
            <a:r>
              <a:rPr lang="en-GB" dirty="0"/>
              <a:t>Output for ‘</a:t>
            </a:r>
            <a:r>
              <a:rPr lang="en-GB" dirty="0" err="1"/>
              <a:t>gramrels</a:t>
            </a:r>
            <a:r>
              <a:rPr lang="en-GB" dirty="0"/>
              <a:t>’, a set of rules to infer syntactic dependencies and take advantage of word sketches in Sketch Engine</a:t>
            </a:r>
          </a:p>
          <a:p>
            <a:r>
              <a:rPr lang="en-GB" sz="1200" dirty="0">
                <a:latin typeface="+mj-lt"/>
              </a:rPr>
              <a:t>[1] " SVACITT -a @ VIVIDH -a @ VIVEK -a @ VIHĀR -</a:t>
            </a:r>
            <a:r>
              <a:rPr lang="en-GB" sz="1200" dirty="0" err="1">
                <a:latin typeface="+mj-lt"/>
              </a:rPr>
              <a:t>eṇa</a:t>
            </a:r>
            <a:r>
              <a:rPr lang="en-GB" sz="1200" dirty="0">
                <a:latin typeface="+mj-lt"/>
              </a:rPr>
              <a:t> CITT - @ ODADH -</a:t>
            </a:r>
            <a:r>
              <a:rPr lang="en-GB" sz="1200" dirty="0" err="1">
                <a:latin typeface="+mj-lt"/>
              </a:rPr>
              <a:t>i</a:t>
            </a:r>
            <a:r>
              <a:rPr lang="en-GB" sz="1200" dirty="0">
                <a:latin typeface="+mj-lt"/>
              </a:rPr>
              <a:t> @ PRAVṚTT -</a:t>
            </a:r>
            <a:r>
              <a:rPr lang="en-GB" sz="1200" dirty="0" err="1">
                <a:latin typeface="+mj-lt"/>
              </a:rPr>
              <a:t>i</a:t>
            </a:r>
            <a:r>
              <a:rPr lang="en-GB" sz="1200" dirty="0">
                <a:latin typeface="+mj-lt"/>
              </a:rPr>
              <a:t> @ TARAṂG -a @ VIJÑĀN -a @ LAKṢAṆ -a @ SUKH -a @ SAMĀPATT -</a:t>
            </a:r>
            <a:r>
              <a:rPr lang="en-GB" sz="1200" dirty="0" err="1">
                <a:latin typeface="+mj-lt"/>
              </a:rPr>
              <a:t>i</a:t>
            </a:r>
            <a:r>
              <a:rPr lang="en-GB" sz="1200" dirty="0">
                <a:latin typeface="+mj-lt"/>
              </a:rPr>
              <a:t> @ MANAS -o ' PRAVṚTT -</a:t>
            </a:r>
            <a:r>
              <a:rPr lang="en-GB" sz="1200" dirty="0" err="1">
                <a:latin typeface="+mj-lt"/>
              </a:rPr>
              <a:t>iḥ</a:t>
            </a:r>
            <a:r>
              <a:rPr lang="en-GB" sz="1200" dirty="0">
                <a:latin typeface="+mj-lt"/>
              </a:rPr>
              <a:t> "</a:t>
            </a:r>
          </a:p>
        </p:txBody>
      </p:sp>
    </p:spTree>
    <p:extLst>
      <p:ext uri="{BB962C8B-B14F-4D97-AF65-F5344CB8AC3E}">
        <p14:creationId xmlns:p14="http://schemas.microsoft.com/office/powerpoint/2010/main" val="66348114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5F91BA8-6DD5-004A-892B-5AF25FC2D0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792" y="0"/>
            <a:ext cx="1100041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72483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98979EC-EF30-1146-ABD9-E916F9F9F3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3415" y="0"/>
            <a:ext cx="64135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294CC3A-1D5C-0942-93A6-2CE484229175}"/>
              </a:ext>
            </a:extLst>
          </p:cNvPr>
          <p:cNvSpPr txBox="1"/>
          <p:nvPr/>
        </p:nvSpPr>
        <p:spPr>
          <a:xfrm>
            <a:off x="640693" y="1507188"/>
            <a:ext cx="418973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compare usage of the word Dharma</a:t>
            </a:r>
          </a:p>
          <a:p>
            <a:r>
              <a:rPr lang="en-GB" dirty="0"/>
              <a:t>in Buddhist and Hindu sources</a:t>
            </a:r>
          </a:p>
          <a:p>
            <a:r>
              <a:rPr lang="en-GB" dirty="0"/>
              <a:t>with the Sketch Engine's </a:t>
            </a:r>
            <a:r>
              <a:rPr lang="en-GB" dirty="0" err="1"/>
              <a:t>SketchDiff</a:t>
            </a:r>
            <a:r>
              <a:rPr lang="en-GB" dirty="0"/>
              <a:t> feature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625482CC-F313-B74C-B97E-0EA06A516A42}"/>
              </a:ext>
            </a:extLst>
          </p:cNvPr>
          <p:cNvCxnSpPr>
            <a:cxnSpLocks/>
          </p:cNvCxnSpPr>
          <p:nvPr/>
        </p:nvCxnSpPr>
        <p:spPr>
          <a:xfrm>
            <a:off x="4950372" y="2344245"/>
            <a:ext cx="1806028" cy="80535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926B386D-47FB-7E4A-A57E-1A1ABD088303}"/>
              </a:ext>
            </a:extLst>
          </p:cNvPr>
          <p:cNvCxnSpPr>
            <a:cxnSpLocks/>
          </p:cNvCxnSpPr>
          <p:nvPr/>
        </p:nvCxnSpPr>
        <p:spPr>
          <a:xfrm flipV="1">
            <a:off x="4950372" y="825500"/>
            <a:ext cx="1806028" cy="84564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5DF8DEB0-30B1-424D-A7F1-1211FD8E88C3}"/>
              </a:ext>
            </a:extLst>
          </p:cNvPr>
          <p:cNvSpPr txBox="1"/>
          <p:nvPr/>
        </p:nvSpPr>
        <p:spPr>
          <a:xfrm>
            <a:off x="546100" y="5105400"/>
            <a:ext cx="376808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For best results output </a:t>
            </a:r>
          </a:p>
          <a:p>
            <a:r>
              <a:rPr lang="en-US" dirty="0"/>
              <a:t>should be normalized and </a:t>
            </a:r>
            <a:r>
              <a:rPr lang="en-US" dirty="0" err="1"/>
              <a:t>lemmatised</a:t>
            </a:r>
            <a:endParaRPr lang="en-US" dirty="0"/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140773BD-CB78-7A47-94AD-AAF15ADDA182}"/>
              </a:ext>
            </a:extLst>
          </p:cNvPr>
          <p:cNvCxnSpPr>
            <a:cxnSpLocks/>
          </p:cNvCxnSpPr>
          <p:nvPr/>
        </p:nvCxnSpPr>
        <p:spPr>
          <a:xfrm flipV="1">
            <a:off x="4314183" y="2961085"/>
            <a:ext cx="5334314" cy="259888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1028210D-77E5-3542-9789-1230DF685631}"/>
              </a:ext>
            </a:extLst>
          </p:cNvPr>
          <p:cNvCxnSpPr>
            <a:cxnSpLocks/>
          </p:cNvCxnSpPr>
          <p:nvPr/>
        </p:nvCxnSpPr>
        <p:spPr>
          <a:xfrm flipV="1">
            <a:off x="3883259" y="2344245"/>
            <a:ext cx="5765238" cy="280057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9188944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447FDC88-C836-8D49-9980-FC152F989360}"/>
              </a:ext>
            </a:extLst>
          </p:cNvPr>
          <p:cNvSpPr txBox="1"/>
          <p:nvPr/>
        </p:nvSpPr>
        <p:spPr>
          <a:xfrm>
            <a:off x="3860800" y="304800"/>
            <a:ext cx="33602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>
                <a:latin typeface="+mj-lt"/>
              </a:rPr>
              <a:t>Lemmatisation and Normalisation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316213C-DABA-504F-871E-B8FB0F9B41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02971"/>
            <a:ext cx="12192000" cy="5493457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2BE54FC-FAE3-7741-88EF-6FBF77C45864}"/>
              </a:ext>
            </a:extLst>
          </p:cNvPr>
          <p:cNvCxnSpPr/>
          <p:nvPr/>
        </p:nvCxnSpPr>
        <p:spPr>
          <a:xfrm>
            <a:off x="4292600" y="2159000"/>
            <a:ext cx="546100" cy="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90D5A6A9-EF8E-E04D-AA24-9DCF867BB713}"/>
              </a:ext>
            </a:extLst>
          </p:cNvPr>
          <p:cNvCxnSpPr/>
          <p:nvPr/>
        </p:nvCxnSpPr>
        <p:spPr>
          <a:xfrm>
            <a:off x="4565650" y="4902200"/>
            <a:ext cx="1384300" cy="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reeform 11">
            <a:extLst>
              <a:ext uri="{FF2B5EF4-FFF2-40B4-BE49-F238E27FC236}">
                <a16:creationId xmlns:a16="http://schemas.microsoft.com/office/drawing/2014/main" id="{B55FF932-5541-634D-8A3F-1059979D9237}"/>
              </a:ext>
            </a:extLst>
          </p:cNvPr>
          <p:cNvSpPr/>
          <p:nvPr/>
        </p:nvSpPr>
        <p:spPr>
          <a:xfrm>
            <a:off x="4457700" y="3417331"/>
            <a:ext cx="694874" cy="379969"/>
          </a:xfrm>
          <a:custGeom>
            <a:avLst/>
            <a:gdLst>
              <a:gd name="connsiteX0" fmla="*/ 304800 w 586924"/>
              <a:gd name="connsiteY0" fmla="*/ 919 h 356519"/>
              <a:gd name="connsiteX1" fmla="*/ 127000 w 586924"/>
              <a:gd name="connsiteY1" fmla="*/ 26319 h 356519"/>
              <a:gd name="connsiteX2" fmla="*/ 88900 w 586924"/>
              <a:gd name="connsiteY2" fmla="*/ 39019 h 356519"/>
              <a:gd name="connsiteX3" fmla="*/ 50800 w 586924"/>
              <a:gd name="connsiteY3" fmla="*/ 64419 h 356519"/>
              <a:gd name="connsiteX4" fmla="*/ 25400 w 586924"/>
              <a:gd name="connsiteY4" fmla="*/ 102519 h 356519"/>
              <a:gd name="connsiteX5" fmla="*/ 0 w 586924"/>
              <a:gd name="connsiteY5" fmla="*/ 178719 h 356519"/>
              <a:gd name="connsiteX6" fmla="*/ 25400 w 586924"/>
              <a:gd name="connsiteY6" fmla="*/ 267619 h 356519"/>
              <a:gd name="connsiteX7" fmla="*/ 139700 w 586924"/>
              <a:gd name="connsiteY7" fmla="*/ 318419 h 356519"/>
              <a:gd name="connsiteX8" fmla="*/ 177800 w 586924"/>
              <a:gd name="connsiteY8" fmla="*/ 331119 h 356519"/>
              <a:gd name="connsiteX9" fmla="*/ 215900 w 586924"/>
              <a:gd name="connsiteY9" fmla="*/ 343819 h 356519"/>
              <a:gd name="connsiteX10" fmla="*/ 292100 w 586924"/>
              <a:gd name="connsiteY10" fmla="*/ 356519 h 356519"/>
              <a:gd name="connsiteX11" fmla="*/ 469900 w 586924"/>
              <a:gd name="connsiteY11" fmla="*/ 331119 h 356519"/>
              <a:gd name="connsiteX12" fmla="*/ 546100 w 586924"/>
              <a:gd name="connsiteY12" fmla="*/ 305719 h 356519"/>
              <a:gd name="connsiteX13" fmla="*/ 584200 w 586924"/>
              <a:gd name="connsiteY13" fmla="*/ 267619 h 356519"/>
              <a:gd name="connsiteX14" fmla="*/ 533400 w 586924"/>
              <a:gd name="connsiteY14" fmla="*/ 191419 h 356519"/>
              <a:gd name="connsiteX15" fmla="*/ 469900 w 586924"/>
              <a:gd name="connsiteY15" fmla="*/ 140619 h 356519"/>
              <a:gd name="connsiteX16" fmla="*/ 431800 w 586924"/>
              <a:gd name="connsiteY16" fmla="*/ 102519 h 356519"/>
              <a:gd name="connsiteX17" fmla="*/ 393700 w 586924"/>
              <a:gd name="connsiteY17" fmla="*/ 89819 h 356519"/>
              <a:gd name="connsiteX18" fmla="*/ 355600 w 586924"/>
              <a:gd name="connsiteY18" fmla="*/ 64419 h 356519"/>
              <a:gd name="connsiteX19" fmla="*/ 317500 w 586924"/>
              <a:gd name="connsiteY19" fmla="*/ 51719 h 356519"/>
              <a:gd name="connsiteX20" fmla="*/ 304800 w 586924"/>
              <a:gd name="connsiteY20" fmla="*/ 919 h 356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86924" h="356519">
                <a:moveTo>
                  <a:pt x="304800" y="919"/>
                </a:moveTo>
                <a:cubicBezTo>
                  <a:pt x="273050" y="-3314"/>
                  <a:pt x="183796" y="7387"/>
                  <a:pt x="127000" y="26319"/>
                </a:cubicBezTo>
                <a:cubicBezTo>
                  <a:pt x="114300" y="30552"/>
                  <a:pt x="100874" y="33032"/>
                  <a:pt x="88900" y="39019"/>
                </a:cubicBezTo>
                <a:cubicBezTo>
                  <a:pt x="75248" y="45845"/>
                  <a:pt x="63500" y="55952"/>
                  <a:pt x="50800" y="64419"/>
                </a:cubicBezTo>
                <a:cubicBezTo>
                  <a:pt x="42333" y="77119"/>
                  <a:pt x="31599" y="88571"/>
                  <a:pt x="25400" y="102519"/>
                </a:cubicBezTo>
                <a:cubicBezTo>
                  <a:pt x="14526" y="126985"/>
                  <a:pt x="0" y="178719"/>
                  <a:pt x="0" y="178719"/>
                </a:cubicBezTo>
                <a:cubicBezTo>
                  <a:pt x="830" y="182038"/>
                  <a:pt x="18775" y="259337"/>
                  <a:pt x="25400" y="267619"/>
                </a:cubicBezTo>
                <a:cubicBezTo>
                  <a:pt x="47355" y="295063"/>
                  <a:pt x="116416" y="310658"/>
                  <a:pt x="139700" y="318419"/>
                </a:cubicBezTo>
                <a:lnTo>
                  <a:pt x="177800" y="331119"/>
                </a:lnTo>
                <a:cubicBezTo>
                  <a:pt x="190500" y="335352"/>
                  <a:pt x="202695" y="341618"/>
                  <a:pt x="215900" y="343819"/>
                </a:cubicBezTo>
                <a:lnTo>
                  <a:pt x="292100" y="356519"/>
                </a:lnTo>
                <a:cubicBezTo>
                  <a:pt x="347067" y="350412"/>
                  <a:pt x="414300" y="346283"/>
                  <a:pt x="469900" y="331119"/>
                </a:cubicBezTo>
                <a:cubicBezTo>
                  <a:pt x="495731" y="324074"/>
                  <a:pt x="546100" y="305719"/>
                  <a:pt x="546100" y="305719"/>
                </a:cubicBezTo>
                <a:cubicBezTo>
                  <a:pt x="558800" y="293019"/>
                  <a:pt x="579266" y="284888"/>
                  <a:pt x="584200" y="267619"/>
                </a:cubicBezTo>
                <a:cubicBezTo>
                  <a:pt x="597322" y="221694"/>
                  <a:pt x="560205" y="209289"/>
                  <a:pt x="533400" y="191419"/>
                </a:cubicBezTo>
                <a:cubicBezTo>
                  <a:pt x="476594" y="106210"/>
                  <a:pt x="543512" y="189694"/>
                  <a:pt x="469900" y="140619"/>
                </a:cubicBezTo>
                <a:cubicBezTo>
                  <a:pt x="454956" y="130656"/>
                  <a:pt x="446744" y="112482"/>
                  <a:pt x="431800" y="102519"/>
                </a:cubicBezTo>
                <a:cubicBezTo>
                  <a:pt x="420661" y="95093"/>
                  <a:pt x="405674" y="95806"/>
                  <a:pt x="393700" y="89819"/>
                </a:cubicBezTo>
                <a:cubicBezTo>
                  <a:pt x="380048" y="82993"/>
                  <a:pt x="369252" y="71245"/>
                  <a:pt x="355600" y="64419"/>
                </a:cubicBezTo>
                <a:cubicBezTo>
                  <a:pt x="343626" y="58432"/>
                  <a:pt x="329929" y="56691"/>
                  <a:pt x="317500" y="51719"/>
                </a:cubicBezTo>
                <a:cubicBezTo>
                  <a:pt x="308711" y="48203"/>
                  <a:pt x="336550" y="5152"/>
                  <a:pt x="304800" y="919"/>
                </a:cubicBezTo>
                <a:close/>
              </a:path>
            </a:pathLst>
          </a:cu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563128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FB8133A8-A58E-4545-A3ED-E29190C4C8CF}"/>
              </a:ext>
            </a:extLst>
          </p:cNvPr>
          <p:cNvSpPr txBox="1"/>
          <p:nvPr/>
        </p:nvSpPr>
        <p:spPr>
          <a:xfrm>
            <a:off x="3289300" y="88900"/>
            <a:ext cx="68486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>
                <a:latin typeface="+mj-lt"/>
              </a:rPr>
              <a:t>Resegmentation of likely errors through likely correct Stem frequencies 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AA21D27A-6299-A74A-B787-FCB460EE8D3E}"/>
              </a:ext>
            </a:extLst>
          </p:cNvPr>
          <p:cNvCxnSpPr>
            <a:cxnSpLocks/>
          </p:cNvCxnSpPr>
          <p:nvPr/>
        </p:nvCxnSpPr>
        <p:spPr>
          <a:xfrm flipH="1">
            <a:off x="4559301" y="2235200"/>
            <a:ext cx="1600199" cy="0"/>
          </a:xfrm>
          <a:prstGeom prst="straightConnector1">
            <a:avLst/>
          </a:prstGeom>
          <a:ln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6116E543-111F-374F-971B-9A5222A7DDC8}"/>
              </a:ext>
            </a:extLst>
          </p:cNvPr>
          <p:cNvCxnSpPr>
            <a:cxnSpLocks/>
          </p:cNvCxnSpPr>
          <p:nvPr/>
        </p:nvCxnSpPr>
        <p:spPr>
          <a:xfrm flipH="1">
            <a:off x="3759201" y="2971800"/>
            <a:ext cx="1600200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A36982C-665F-7C45-869F-D08CEA064580}"/>
              </a:ext>
            </a:extLst>
          </p:cNvPr>
          <p:cNvCxnSpPr/>
          <p:nvPr/>
        </p:nvCxnSpPr>
        <p:spPr>
          <a:xfrm>
            <a:off x="952500" y="2705100"/>
            <a:ext cx="48260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Freeform 24">
            <a:extLst>
              <a:ext uri="{FF2B5EF4-FFF2-40B4-BE49-F238E27FC236}">
                <a16:creationId xmlns:a16="http://schemas.microsoft.com/office/drawing/2014/main" id="{7808D2D6-CF6E-7B44-8050-FA2E319B2A58}"/>
              </a:ext>
            </a:extLst>
          </p:cNvPr>
          <p:cNvSpPr/>
          <p:nvPr/>
        </p:nvSpPr>
        <p:spPr>
          <a:xfrm>
            <a:off x="495300" y="1885950"/>
            <a:ext cx="914400" cy="647700"/>
          </a:xfrm>
          <a:custGeom>
            <a:avLst/>
            <a:gdLst>
              <a:gd name="connsiteX0" fmla="*/ 482600 w 914400"/>
              <a:gd name="connsiteY0" fmla="*/ 0 h 647700"/>
              <a:gd name="connsiteX1" fmla="*/ 393700 w 914400"/>
              <a:gd name="connsiteY1" fmla="*/ 12700 h 647700"/>
              <a:gd name="connsiteX2" fmla="*/ 304800 w 914400"/>
              <a:gd name="connsiteY2" fmla="*/ 38100 h 647700"/>
              <a:gd name="connsiteX3" fmla="*/ 165100 w 914400"/>
              <a:gd name="connsiteY3" fmla="*/ 76200 h 647700"/>
              <a:gd name="connsiteX4" fmla="*/ 101600 w 914400"/>
              <a:gd name="connsiteY4" fmla="*/ 152400 h 647700"/>
              <a:gd name="connsiteX5" fmla="*/ 50800 w 914400"/>
              <a:gd name="connsiteY5" fmla="*/ 228600 h 647700"/>
              <a:gd name="connsiteX6" fmla="*/ 25400 w 914400"/>
              <a:gd name="connsiteY6" fmla="*/ 266700 h 647700"/>
              <a:gd name="connsiteX7" fmla="*/ 0 w 914400"/>
              <a:gd name="connsiteY7" fmla="*/ 342900 h 647700"/>
              <a:gd name="connsiteX8" fmla="*/ 12700 w 914400"/>
              <a:gd name="connsiteY8" fmla="*/ 431800 h 647700"/>
              <a:gd name="connsiteX9" fmla="*/ 50800 w 914400"/>
              <a:gd name="connsiteY9" fmla="*/ 469900 h 647700"/>
              <a:gd name="connsiteX10" fmla="*/ 88900 w 914400"/>
              <a:gd name="connsiteY10" fmla="*/ 495300 h 647700"/>
              <a:gd name="connsiteX11" fmla="*/ 165100 w 914400"/>
              <a:gd name="connsiteY11" fmla="*/ 546100 h 647700"/>
              <a:gd name="connsiteX12" fmla="*/ 279400 w 914400"/>
              <a:gd name="connsiteY12" fmla="*/ 609600 h 647700"/>
              <a:gd name="connsiteX13" fmla="*/ 355600 w 914400"/>
              <a:gd name="connsiteY13" fmla="*/ 647700 h 647700"/>
              <a:gd name="connsiteX14" fmla="*/ 635000 w 914400"/>
              <a:gd name="connsiteY14" fmla="*/ 635000 h 647700"/>
              <a:gd name="connsiteX15" fmla="*/ 723900 w 914400"/>
              <a:gd name="connsiteY15" fmla="*/ 622300 h 647700"/>
              <a:gd name="connsiteX16" fmla="*/ 800100 w 914400"/>
              <a:gd name="connsiteY16" fmla="*/ 596900 h 647700"/>
              <a:gd name="connsiteX17" fmla="*/ 825500 w 914400"/>
              <a:gd name="connsiteY17" fmla="*/ 558800 h 647700"/>
              <a:gd name="connsiteX18" fmla="*/ 838200 w 914400"/>
              <a:gd name="connsiteY18" fmla="*/ 520700 h 647700"/>
              <a:gd name="connsiteX19" fmla="*/ 901700 w 914400"/>
              <a:gd name="connsiteY19" fmla="*/ 406400 h 647700"/>
              <a:gd name="connsiteX20" fmla="*/ 876300 w 914400"/>
              <a:gd name="connsiteY20" fmla="*/ 177800 h 647700"/>
              <a:gd name="connsiteX21" fmla="*/ 850900 w 914400"/>
              <a:gd name="connsiteY21" fmla="*/ 139700 h 647700"/>
              <a:gd name="connsiteX22" fmla="*/ 774700 w 914400"/>
              <a:gd name="connsiteY22" fmla="*/ 88900 h 647700"/>
              <a:gd name="connsiteX23" fmla="*/ 736600 w 914400"/>
              <a:gd name="connsiteY23" fmla="*/ 76200 h 647700"/>
              <a:gd name="connsiteX24" fmla="*/ 812800 w 914400"/>
              <a:gd name="connsiteY24" fmla="*/ 76200 h 647700"/>
              <a:gd name="connsiteX25" fmla="*/ 914400 w 914400"/>
              <a:gd name="connsiteY25" fmla="*/ 63500 h 647700"/>
              <a:gd name="connsiteX26" fmla="*/ 723900 w 914400"/>
              <a:gd name="connsiteY26" fmla="*/ 38100 h 647700"/>
              <a:gd name="connsiteX27" fmla="*/ 673100 w 914400"/>
              <a:gd name="connsiteY27" fmla="*/ 25400 h 647700"/>
              <a:gd name="connsiteX28" fmla="*/ 431800 w 914400"/>
              <a:gd name="connsiteY28" fmla="*/ 12700 h 64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914400" h="647700">
                <a:moveTo>
                  <a:pt x="482600" y="0"/>
                </a:moveTo>
                <a:cubicBezTo>
                  <a:pt x="452967" y="4233"/>
                  <a:pt x="423151" y="7345"/>
                  <a:pt x="393700" y="12700"/>
                </a:cubicBezTo>
                <a:cubicBezTo>
                  <a:pt x="330242" y="24238"/>
                  <a:pt x="359206" y="23262"/>
                  <a:pt x="304800" y="38100"/>
                </a:cubicBezTo>
                <a:cubicBezTo>
                  <a:pt x="147242" y="81070"/>
                  <a:pt x="252796" y="46968"/>
                  <a:pt x="165100" y="76200"/>
                </a:cubicBezTo>
                <a:cubicBezTo>
                  <a:pt x="74336" y="212346"/>
                  <a:pt x="215683" y="5721"/>
                  <a:pt x="101600" y="152400"/>
                </a:cubicBezTo>
                <a:cubicBezTo>
                  <a:pt x="82858" y="176497"/>
                  <a:pt x="67733" y="203200"/>
                  <a:pt x="50800" y="228600"/>
                </a:cubicBezTo>
                <a:cubicBezTo>
                  <a:pt x="42333" y="241300"/>
                  <a:pt x="30227" y="252220"/>
                  <a:pt x="25400" y="266700"/>
                </a:cubicBezTo>
                <a:lnTo>
                  <a:pt x="0" y="342900"/>
                </a:lnTo>
                <a:cubicBezTo>
                  <a:pt x="4233" y="372533"/>
                  <a:pt x="1583" y="404007"/>
                  <a:pt x="12700" y="431800"/>
                </a:cubicBezTo>
                <a:cubicBezTo>
                  <a:pt x="19370" y="448476"/>
                  <a:pt x="37002" y="458402"/>
                  <a:pt x="50800" y="469900"/>
                </a:cubicBezTo>
                <a:cubicBezTo>
                  <a:pt x="62526" y="479671"/>
                  <a:pt x="77174" y="485529"/>
                  <a:pt x="88900" y="495300"/>
                </a:cubicBezTo>
                <a:cubicBezTo>
                  <a:pt x="152321" y="548151"/>
                  <a:pt x="98143" y="523781"/>
                  <a:pt x="165100" y="546100"/>
                </a:cubicBezTo>
                <a:cubicBezTo>
                  <a:pt x="284679" y="665679"/>
                  <a:pt x="92922" y="485282"/>
                  <a:pt x="279400" y="609600"/>
                </a:cubicBezTo>
                <a:cubicBezTo>
                  <a:pt x="328639" y="642426"/>
                  <a:pt x="303020" y="630173"/>
                  <a:pt x="355600" y="647700"/>
                </a:cubicBezTo>
                <a:cubicBezTo>
                  <a:pt x="448733" y="643467"/>
                  <a:pt x="541991" y="641414"/>
                  <a:pt x="635000" y="635000"/>
                </a:cubicBezTo>
                <a:cubicBezTo>
                  <a:pt x="664863" y="632940"/>
                  <a:pt x="694732" y="629031"/>
                  <a:pt x="723900" y="622300"/>
                </a:cubicBezTo>
                <a:cubicBezTo>
                  <a:pt x="749988" y="616280"/>
                  <a:pt x="800100" y="596900"/>
                  <a:pt x="800100" y="596900"/>
                </a:cubicBezTo>
                <a:cubicBezTo>
                  <a:pt x="808567" y="584200"/>
                  <a:pt x="818674" y="572452"/>
                  <a:pt x="825500" y="558800"/>
                </a:cubicBezTo>
                <a:cubicBezTo>
                  <a:pt x="831487" y="546826"/>
                  <a:pt x="831699" y="532402"/>
                  <a:pt x="838200" y="520700"/>
                </a:cubicBezTo>
                <a:cubicBezTo>
                  <a:pt x="910982" y="389692"/>
                  <a:pt x="872963" y="492611"/>
                  <a:pt x="901700" y="406400"/>
                </a:cubicBezTo>
                <a:cubicBezTo>
                  <a:pt x="900113" y="382599"/>
                  <a:pt x="906600" y="238400"/>
                  <a:pt x="876300" y="177800"/>
                </a:cubicBezTo>
                <a:cubicBezTo>
                  <a:pt x="869474" y="164148"/>
                  <a:pt x="862387" y="149751"/>
                  <a:pt x="850900" y="139700"/>
                </a:cubicBezTo>
                <a:cubicBezTo>
                  <a:pt x="827926" y="119598"/>
                  <a:pt x="803660" y="98553"/>
                  <a:pt x="774700" y="88900"/>
                </a:cubicBezTo>
                <a:lnTo>
                  <a:pt x="736600" y="76200"/>
                </a:lnTo>
                <a:cubicBezTo>
                  <a:pt x="838200" y="42333"/>
                  <a:pt x="711200" y="76200"/>
                  <a:pt x="812800" y="76200"/>
                </a:cubicBezTo>
                <a:cubicBezTo>
                  <a:pt x="846930" y="76200"/>
                  <a:pt x="880533" y="67733"/>
                  <a:pt x="914400" y="63500"/>
                </a:cubicBezTo>
                <a:cubicBezTo>
                  <a:pt x="838156" y="55028"/>
                  <a:pt x="795158" y="52352"/>
                  <a:pt x="723900" y="38100"/>
                </a:cubicBezTo>
                <a:cubicBezTo>
                  <a:pt x="706784" y="34677"/>
                  <a:pt x="690401" y="27707"/>
                  <a:pt x="673100" y="25400"/>
                </a:cubicBezTo>
                <a:cubicBezTo>
                  <a:pt x="554854" y="9634"/>
                  <a:pt x="540192" y="12700"/>
                  <a:pt x="431800" y="12700"/>
                </a:cubicBezTo>
              </a:path>
            </a:pathLst>
          </a:cu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46A4DB70-6FC8-C34A-A182-A82FFD7CA62F}"/>
              </a:ext>
            </a:extLst>
          </p:cNvPr>
          <p:cNvCxnSpPr>
            <a:cxnSpLocks/>
          </p:cNvCxnSpPr>
          <p:nvPr/>
        </p:nvCxnSpPr>
        <p:spPr>
          <a:xfrm>
            <a:off x="4178300" y="1600200"/>
            <a:ext cx="9525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D0E0375E-B0CF-544D-A851-A2AB26A08865}"/>
              </a:ext>
            </a:extLst>
          </p:cNvPr>
          <p:cNvCxnSpPr>
            <a:cxnSpLocks/>
          </p:cNvCxnSpPr>
          <p:nvPr/>
        </p:nvCxnSpPr>
        <p:spPr>
          <a:xfrm>
            <a:off x="4178300" y="3441700"/>
            <a:ext cx="952500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Picture 30">
            <a:extLst>
              <a:ext uri="{FF2B5EF4-FFF2-40B4-BE49-F238E27FC236}">
                <a16:creationId xmlns:a16="http://schemas.microsoft.com/office/drawing/2014/main" id="{0021007F-34E8-414F-83CF-7F8EF25108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596900"/>
            <a:ext cx="11938000" cy="6146800"/>
          </a:xfrm>
          <a:prstGeom prst="rect">
            <a:avLst/>
          </a:prstGeom>
        </p:spPr>
      </p:pic>
      <p:sp>
        <p:nvSpPr>
          <p:cNvPr id="32" name="Freeform 31">
            <a:extLst>
              <a:ext uri="{FF2B5EF4-FFF2-40B4-BE49-F238E27FC236}">
                <a16:creationId xmlns:a16="http://schemas.microsoft.com/office/drawing/2014/main" id="{B308C62B-CF7E-4C4F-9131-20932CA4D601}"/>
              </a:ext>
            </a:extLst>
          </p:cNvPr>
          <p:cNvSpPr/>
          <p:nvPr/>
        </p:nvSpPr>
        <p:spPr>
          <a:xfrm>
            <a:off x="330200" y="1733550"/>
            <a:ext cx="901700" cy="622311"/>
          </a:xfrm>
          <a:custGeom>
            <a:avLst/>
            <a:gdLst>
              <a:gd name="connsiteX0" fmla="*/ 622300 w 901700"/>
              <a:gd name="connsiteY0" fmla="*/ 11 h 622311"/>
              <a:gd name="connsiteX1" fmla="*/ 533400 w 901700"/>
              <a:gd name="connsiteY1" fmla="*/ 25411 h 622311"/>
              <a:gd name="connsiteX2" fmla="*/ 114300 w 901700"/>
              <a:gd name="connsiteY2" fmla="*/ 63511 h 622311"/>
              <a:gd name="connsiteX3" fmla="*/ 63500 w 901700"/>
              <a:gd name="connsiteY3" fmla="*/ 139711 h 622311"/>
              <a:gd name="connsiteX4" fmla="*/ 38100 w 901700"/>
              <a:gd name="connsiteY4" fmla="*/ 177811 h 622311"/>
              <a:gd name="connsiteX5" fmla="*/ 12700 w 901700"/>
              <a:gd name="connsiteY5" fmla="*/ 254011 h 622311"/>
              <a:gd name="connsiteX6" fmla="*/ 0 w 901700"/>
              <a:gd name="connsiteY6" fmla="*/ 292111 h 622311"/>
              <a:gd name="connsiteX7" fmla="*/ 12700 w 901700"/>
              <a:gd name="connsiteY7" fmla="*/ 419111 h 622311"/>
              <a:gd name="connsiteX8" fmla="*/ 63500 w 901700"/>
              <a:gd name="connsiteY8" fmla="*/ 495311 h 622311"/>
              <a:gd name="connsiteX9" fmla="*/ 88900 w 901700"/>
              <a:gd name="connsiteY9" fmla="*/ 533411 h 622311"/>
              <a:gd name="connsiteX10" fmla="*/ 101600 w 901700"/>
              <a:gd name="connsiteY10" fmla="*/ 571511 h 622311"/>
              <a:gd name="connsiteX11" fmla="*/ 241300 w 901700"/>
              <a:gd name="connsiteY11" fmla="*/ 584211 h 622311"/>
              <a:gd name="connsiteX12" fmla="*/ 342900 w 901700"/>
              <a:gd name="connsiteY12" fmla="*/ 596911 h 622311"/>
              <a:gd name="connsiteX13" fmla="*/ 469900 w 901700"/>
              <a:gd name="connsiteY13" fmla="*/ 622311 h 622311"/>
              <a:gd name="connsiteX14" fmla="*/ 711200 w 901700"/>
              <a:gd name="connsiteY14" fmla="*/ 609611 h 622311"/>
              <a:gd name="connsiteX15" fmla="*/ 787400 w 901700"/>
              <a:gd name="connsiteY15" fmla="*/ 584211 h 622311"/>
              <a:gd name="connsiteX16" fmla="*/ 825500 w 901700"/>
              <a:gd name="connsiteY16" fmla="*/ 571511 h 622311"/>
              <a:gd name="connsiteX17" fmla="*/ 876300 w 901700"/>
              <a:gd name="connsiteY17" fmla="*/ 495311 h 622311"/>
              <a:gd name="connsiteX18" fmla="*/ 901700 w 901700"/>
              <a:gd name="connsiteY18" fmla="*/ 419111 h 622311"/>
              <a:gd name="connsiteX19" fmla="*/ 889000 w 901700"/>
              <a:gd name="connsiteY19" fmla="*/ 177811 h 622311"/>
              <a:gd name="connsiteX20" fmla="*/ 876300 w 901700"/>
              <a:gd name="connsiteY20" fmla="*/ 139711 h 622311"/>
              <a:gd name="connsiteX21" fmla="*/ 800100 w 901700"/>
              <a:gd name="connsiteY21" fmla="*/ 88911 h 622311"/>
              <a:gd name="connsiteX22" fmla="*/ 762000 w 901700"/>
              <a:gd name="connsiteY22" fmla="*/ 63511 h 622311"/>
              <a:gd name="connsiteX23" fmla="*/ 622300 w 901700"/>
              <a:gd name="connsiteY23" fmla="*/ 25411 h 622311"/>
              <a:gd name="connsiteX24" fmla="*/ 533400 w 901700"/>
              <a:gd name="connsiteY24" fmla="*/ 11 h 622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901700" h="622311">
                <a:moveTo>
                  <a:pt x="622300" y="11"/>
                </a:moveTo>
                <a:cubicBezTo>
                  <a:pt x="592667" y="8478"/>
                  <a:pt x="564118" y="22920"/>
                  <a:pt x="533400" y="25411"/>
                </a:cubicBezTo>
                <a:cubicBezTo>
                  <a:pt x="104835" y="60160"/>
                  <a:pt x="262010" y="-34962"/>
                  <a:pt x="114300" y="63511"/>
                </a:cubicBezTo>
                <a:lnTo>
                  <a:pt x="63500" y="139711"/>
                </a:lnTo>
                <a:cubicBezTo>
                  <a:pt x="55033" y="152411"/>
                  <a:pt x="42927" y="163331"/>
                  <a:pt x="38100" y="177811"/>
                </a:cubicBezTo>
                <a:lnTo>
                  <a:pt x="12700" y="254011"/>
                </a:lnTo>
                <a:lnTo>
                  <a:pt x="0" y="292111"/>
                </a:lnTo>
                <a:cubicBezTo>
                  <a:pt x="4233" y="334444"/>
                  <a:pt x="10" y="378503"/>
                  <a:pt x="12700" y="419111"/>
                </a:cubicBezTo>
                <a:cubicBezTo>
                  <a:pt x="21805" y="448248"/>
                  <a:pt x="46567" y="469911"/>
                  <a:pt x="63500" y="495311"/>
                </a:cubicBezTo>
                <a:cubicBezTo>
                  <a:pt x="71967" y="508011"/>
                  <a:pt x="84073" y="518931"/>
                  <a:pt x="88900" y="533411"/>
                </a:cubicBezTo>
                <a:cubicBezTo>
                  <a:pt x="93133" y="546111"/>
                  <a:pt x="88900" y="567278"/>
                  <a:pt x="101600" y="571511"/>
                </a:cubicBezTo>
                <a:cubicBezTo>
                  <a:pt x="145959" y="586297"/>
                  <a:pt x="194798" y="579316"/>
                  <a:pt x="241300" y="584211"/>
                </a:cubicBezTo>
                <a:cubicBezTo>
                  <a:pt x="275243" y="587784"/>
                  <a:pt x="309234" y="591300"/>
                  <a:pt x="342900" y="596911"/>
                </a:cubicBezTo>
                <a:cubicBezTo>
                  <a:pt x="385484" y="604008"/>
                  <a:pt x="469900" y="622311"/>
                  <a:pt x="469900" y="622311"/>
                </a:cubicBezTo>
                <a:cubicBezTo>
                  <a:pt x="550333" y="618078"/>
                  <a:pt x="631229" y="619208"/>
                  <a:pt x="711200" y="609611"/>
                </a:cubicBezTo>
                <a:cubicBezTo>
                  <a:pt x="737783" y="606421"/>
                  <a:pt x="762000" y="592678"/>
                  <a:pt x="787400" y="584211"/>
                </a:cubicBezTo>
                <a:lnTo>
                  <a:pt x="825500" y="571511"/>
                </a:lnTo>
                <a:cubicBezTo>
                  <a:pt x="842433" y="546111"/>
                  <a:pt x="866647" y="524271"/>
                  <a:pt x="876300" y="495311"/>
                </a:cubicBezTo>
                <a:lnTo>
                  <a:pt x="901700" y="419111"/>
                </a:lnTo>
                <a:cubicBezTo>
                  <a:pt x="897467" y="338678"/>
                  <a:pt x="896292" y="258025"/>
                  <a:pt x="889000" y="177811"/>
                </a:cubicBezTo>
                <a:cubicBezTo>
                  <a:pt x="887788" y="164479"/>
                  <a:pt x="885766" y="149177"/>
                  <a:pt x="876300" y="139711"/>
                </a:cubicBezTo>
                <a:cubicBezTo>
                  <a:pt x="854714" y="118125"/>
                  <a:pt x="825500" y="105844"/>
                  <a:pt x="800100" y="88911"/>
                </a:cubicBezTo>
                <a:cubicBezTo>
                  <a:pt x="787400" y="80444"/>
                  <a:pt x="776480" y="68338"/>
                  <a:pt x="762000" y="63511"/>
                </a:cubicBezTo>
                <a:cubicBezTo>
                  <a:pt x="531730" y="-13246"/>
                  <a:pt x="819759" y="79263"/>
                  <a:pt x="622300" y="25411"/>
                </a:cubicBezTo>
                <a:cubicBezTo>
                  <a:pt x="524258" y="-1328"/>
                  <a:pt x="575692" y="11"/>
                  <a:pt x="533400" y="11"/>
                </a:cubicBezTo>
              </a:path>
            </a:pathLst>
          </a:cu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32B9B410-E83C-8647-B64C-C1D88D56571B}"/>
              </a:ext>
            </a:extLst>
          </p:cNvPr>
          <p:cNvCxnSpPr>
            <a:cxnSpLocks/>
          </p:cNvCxnSpPr>
          <p:nvPr/>
        </p:nvCxnSpPr>
        <p:spPr>
          <a:xfrm>
            <a:off x="4000500" y="1777979"/>
            <a:ext cx="9906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057705EF-17D3-8F4B-8266-6531D61F5496}"/>
              </a:ext>
            </a:extLst>
          </p:cNvPr>
          <p:cNvCxnSpPr/>
          <p:nvPr/>
        </p:nvCxnSpPr>
        <p:spPr>
          <a:xfrm>
            <a:off x="3994151" y="3302000"/>
            <a:ext cx="1130300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0346527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F114FDE-8CC5-DF4B-8EB2-A1AFC8F4D31C}"/>
              </a:ext>
            </a:extLst>
          </p:cNvPr>
          <p:cNvSpPr txBox="1"/>
          <p:nvPr/>
        </p:nvSpPr>
        <p:spPr>
          <a:xfrm>
            <a:off x="4876800" y="2590800"/>
            <a:ext cx="234846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000"/>
              <a:t>Evaluation</a:t>
            </a:r>
          </a:p>
        </p:txBody>
      </p:sp>
    </p:spTree>
    <p:extLst>
      <p:ext uri="{BB962C8B-B14F-4D97-AF65-F5344CB8AC3E}">
        <p14:creationId xmlns:p14="http://schemas.microsoft.com/office/powerpoint/2010/main" val="175834147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395200C-321B-1B4F-8469-906577A679B0}"/>
              </a:ext>
            </a:extLst>
          </p:cNvPr>
          <p:cNvSpPr txBox="1"/>
          <p:nvPr/>
        </p:nvSpPr>
        <p:spPr>
          <a:xfrm>
            <a:off x="5924274" y="87335"/>
            <a:ext cx="59375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err="1">
                <a:latin typeface="+mj-lt"/>
              </a:rPr>
              <a:t>Segmenter</a:t>
            </a:r>
            <a:r>
              <a:rPr lang="en-GB" dirty="0">
                <a:latin typeface="+mj-lt"/>
              </a:rPr>
              <a:t> evaluated on:</a:t>
            </a:r>
          </a:p>
          <a:p>
            <a:r>
              <a:rPr lang="en-GB" b="1" dirty="0">
                <a:latin typeface="+mj-lt"/>
              </a:rPr>
              <a:t>639 sentences </a:t>
            </a:r>
            <a:r>
              <a:rPr lang="en-GB" dirty="0">
                <a:latin typeface="+mj-lt"/>
              </a:rPr>
              <a:t>from 13 Buddhist text (9 </a:t>
            </a:r>
            <a:r>
              <a:rPr lang="en-GB" dirty="0" err="1">
                <a:latin typeface="+mj-lt"/>
              </a:rPr>
              <a:t>sūtras</a:t>
            </a:r>
            <a:r>
              <a:rPr lang="en-GB" dirty="0">
                <a:latin typeface="+mj-lt"/>
              </a:rPr>
              <a:t>, 4 </a:t>
            </a:r>
            <a:r>
              <a:rPr lang="en-GB" dirty="0" err="1">
                <a:latin typeface="+mj-lt"/>
              </a:rPr>
              <a:t>śāstra</a:t>
            </a:r>
            <a:r>
              <a:rPr lang="en-GB" dirty="0">
                <a:latin typeface="+mj-lt"/>
              </a:rPr>
              <a:t>)</a:t>
            </a:r>
          </a:p>
          <a:p>
            <a:r>
              <a:rPr lang="en-GB" dirty="0">
                <a:latin typeface="+mj-lt"/>
              </a:rPr>
              <a:t>max sentence length: 82 words</a:t>
            </a:r>
          </a:p>
          <a:p>
            <a:r>
              <a:rPr lang="en-GB" dirty="0">
                <a:latin typeface="+mj-lt"/>
              </a:rPr>
              <a:t>total words: 7463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8852E1A-69CE-A14C-984A-C9ED058F3D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32924" y="975520"/>
            <a:ext cx="4459076" cy="58801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ACF9AC4-8114-9E4C-AEDD-FC7E38C060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429000"/>
            <a:ext cx="5781453" cy="34290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B8927D6-CD4D-0143-9889-B3DF1613CC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333" y="-17240"/>
            <a:ext cx="5767120" cy="3429000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A75FE68C-4F7E-1442-BBF8-D489FDA7CB3B}"/>
              </a:ext>
            </a:extLst>
          </p:cNvPr>
          <p:cNvSpPr/>
          <p:nvPr/>
        </p:nvSpPr>
        <p:spPr>
          <a:xfrm>
            <a:off x="8674100" y="1600200"/>
            <a:ext cx="1435100" cy="228600"/>
          </a:xfrm>
          <a:prstGeom prst="rect">
            <a:avLst/>
          </a:prstGeom>
          <a:solidFill>
            <a:srgbClr val="FFFF00">
              <a:alpha val="1686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B0A47E3-6759-7042-ACFC-A0235D568613}"/>
              </a:ext>
            </a:extLst>
          </p:cNvPr>
          <p:cNvSpPr txBox="1"/>
          <p:nvPr/>
        </p:nvSpPr>
        <p:spPr>
          <a:xfrm>
            <a:off x="6131857" y="3102858"/>
            <a:ext cx="125066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/>
              <a:t>97%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8" name="Ink 7">
                <a:extLst>
                  <a:ext uri="{FF2B5EF4-FFF2-40B4-BE49-F238E27FC236}">
                    <a16:creationId xmlns:a16="http://schemas.microsoft.com/office/drawing/2014/main" id="{3DEA76DC-844E-5A4A-93A8-F830BB553CB8}"/>
                  </a:ext>
                </a:extLst>
              </p14:cNvPr>
              <p14:cNvContentPartPr/>
              <p14:nvPr/>
            </p14:nvContentPartPr>
            <p14:xfrm>
              <a:off x="2709749" y="2912292"/>
              <a:ext cx="708480" cy="572400"/>
            </p14:xfrm>
          </p:contentPart>
        </mc:Choice>
        <mc:Fallback>
          <p:pic>
            <p:nvPicPr>
              <p:cNvPr id="8" name="Ink 7">
                <a:extLst>
                  <a:ext uri="{FF2B5EF4-FFF2-40B4-BE49-F238E27FC236}">
                    <a16:creationId xmlns:a16="http://schemas.microsoft.com/office/drawing/2014/main" id="{3DEA76DC-844E-5A4A-93A8-F830BB553CB8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691749" y="2894292"/>
                <a:ext cx="744120" cy="608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10" name="Ink 9">
                <a:extLst>
                  <a:ext uri="{FF2B5EF4-FFF2-40B4-BE49-F238E27FC236}">
                    <a16:creationId xmlns:a16="http://schemas.microsoft.com/office/drawing/2014/main" id="{0C5E26CE-E279-964A-A77A-FE6DCDFB72CD}"/>
                  </a:ext>
                </a:extLst>
              </p14:cNvPr>
              <p14:cNvContentPartPr/>
              <p14:nvPr/>
            </p14:nvContentPartPr>
            <p14:xfrm>
              <a:off x="-467611" y="1087452"/>
              <a:ext cx="360" cy="360"/>
            </p14:xfrm>
          </p:contentPart>
        </mc:Choice>
        <mc:Fallback>
          <p:pic>
            <p:nvPicPr>
              <p:cNvPr id="10" name="Ink 9">
                <a:extLst>
                  <a:ext uri="{FF2B5EF4-FFF2-40B4-BE49-F238E27FC236}">
                    <a16:creationId xmlns:a16="http://schemas.microsoft.com/office/drawing/2014/main" id="{0C5E26CE-E279-964A-A77A-FE6DCDFB72CD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-485611" y="1069812"/>
                <a:ext cx="3600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">
            <p14:nvContentPartPr>
              <p14:cNvPr id="26" name="Ink 25">
                <a:extLst>
                  <a:ext uri="{FF2B5EF4-FFF2-40B4-BE49-F238E27FC236}">
                    <a16:creationId xmlns:a16="http://schemas.microsoft.com/office/drawing/2014/main" id="{275EE2C5-AE3D-8B4A-A05F-1CA3C9581F06}"/>
                  </a:ext>
                </a:extLst>
              </p14:cNvPr>
              <p14:cNvContentPartPr/>
              <p14:nvPr/>
            </p14:nvContentPartPr>
            <p14:xfrm>
              <a:off x="2700749" y="6401772"/>
              <a:ext cx="664920" cy="473760"/>
            </p14:xfrm>
          </p:contentPart>
        </mc:Choice>
        <mc:Fallback>
          <p:pic>
            <p:nvPicPr>
              <p:cNvPr id="26" name="Ink 25">
                <a:extLst>
                  <a:ext uri="{FF2B5EF4-FFF2-40B4-BE49-F238E27FC236}">
                    <a16:creationId xmlns:a16="http://schemas.microsoft.com/office/drawing/2014/main" id="{275EE2C5-AE3D-8B4A-A05F-1CA3C9581F06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2682749" y="6384132"/>
                <a:ext cx="700560" cy="5094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69099367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7A8B72F-F6D8-B64A-BF2B-6A380ABE780B}"/>
              </a:ext>
            </a:extLst>
          </p:cNvPr>
          <p:cNvSpPr txBox="1"/>
          <p:nvPr/>
        </p:nvSpPr>
        <p:spPr>
          <a:xfrm>
            <a:off x="2489200" y="1816100"/>
            <a:ext cx="82241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+mj-lt"/>
              </a:rPr>
              <a:t>the lemmatiser and </a:t>
            </a:r>
            <a:r>
              <a:rPr lang="en-GB" dirty="0" err="1">
                <a:latin typeface="+mj-lt"/>
              </a:rPr>
              <a:t>Pos</a:t>
            </a:r>
            <a:r>
              <a:rPr lang="en-GB" dirty="0">
                <a:latin typeface="+mj-lt"/>
              </a:rPr>
              <a:t> tagging functions are still under development</a:t>
            </a:r>
          </a:p>
          <a:p>
            <a:endParaRPr lang="en-GB" dirty="0">
              <a:latin typeface="+mj-lt"/>
            </a:endParaRPr>
          </a:p>
          <a:p>
            <a:r>
              <a:rPr lang="en-GB" dirty="0">
                <a:latin typeface="+mj-lt"/>
              </a:rPr>
              <a:t>evaluation of the current beta version on 1780 words gives:</a:t>
            </a:r>
          </a:p>
          <a:p>
            <a:r>
              <a:rPr lang="en-GB" dirty="0">
                <a:latin typeface="+mj-lt"/>
              </a:rPr>
              <a:t> </a:t>
            </a:r>
          </a:p>
          <a:p>
            <a:r>
              <a:rPr lang="en-GB" dirty="0">
                <a:latin typeface="+mj-lt"/>
              </a:rPr>
              <a:t>F1-score= .87</a:t>
            </a:r>
          </a:p>
          <a:p>
            <a:r>
              <a:rPr lang="en-GB" dirty="0">
                <a:latin typeface="+mj-lt"/>
              </a:rPr>
              <a:t>accuracy= .89</a:t>
            </a:r>
          </a:p>
          <a:p>
            <a:endParaRPr lang="en-GB" dirty="0">
              <a:latin typeface="+mj-lt"/>
            </a:endParaRPr>
          </a:p>
          <a:p>
            <a:endParaRPr lang="en-GB" dirty="0">
              <a:latin typeface="+mj-lt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214527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65F895E-F334-514F-A0F3-78A12517ABDB}"/>
              </a:ext>
            </a:extLst>
          </p:cNvPr>
          <p:cNvSpPr txBox="1"/>
          <p:nvPr/>
        </p:nvSpPr>
        <p:spPr>
          <a:xfrm>
            <a:off x="3473884" y="987542"/>
            <a:ext cx="871811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dirty="0">
              <a:latin typeface="+mj-lt"/>
            </a:endParaRPr>
          </a:p>
          <a:p>
            <a:r>
              <a:rPr lang="en-GB" dirty="0" err="1">
                <a:latin typeface="+mj-lt"/>
              </a:rPr>
              <a:t>citta</a:t>
            </a:r>
            <a:r>
              <a:rPr lang="en-GB" dirty="0">
                <a:latin typeface="+mj-lt"/>
              </a:rPr>
              <a:t> + </a:t>
            </a:r>
            <a:r>
              <a:rPr lang="en-GB" dirty="0" err="1">
                <a:latin typeface="+mj-lt"/>
              </a:rPr>
              <a:t>vṛtti</a:t>
            </a:r>
            <a:r>
              <a:rPr lang="en-GB" dirty="0">
                <a:latin typeface="+mj-lt"/>
              </a:rPr>
              <a:t> + </a:t>
            </a:r>
            <a:r>
              <a:rPr lang="en-GB" dirty="0" err="1">
                <a:latin typeface="+mj-lt"/>
              </a:rPr>
              <a:t>nirodha</a:t>
            </a:r>
            <a:r>
              <a:rPr lang="en-GB" dirty="0">
                <a:latin typeface="+mj-lt"/>
              </a:rPr>
              <a:t>      =        </a:t>
            </a:r>
            <a:r>
              <a:rPr lang="en-GB" dirty="0" err="1">
                <a:latin typeface="+mj-lt"/>
              </a:rPr>
              <a:t>cittavṛttinirodha</a:t>
            </a:r>
            <a:endParaRPr lang="en-GB" dirty="0">
              <a:latin typeface="+mj-lt"/>
            </a:endParaRPr>
          </a:p>
          <a:p>
            <a:endParaRPr lang="en-GB" dirty="0">
              <a:latin typeface="+mj-lt"/>
            </a:endParaRPr>
          </a:p>
          <a:p>
            <a:endParaRPr lang="en-GB" dirty="0">
              <a:latin typeface="+mj-lt"/>
            </a:endParaRPr>
          </a:p>
          <a:p>
            <a:endParaRPr lang="en-GB" dirty="0">
              <a:latin typeface="+mj-lt"/>
            </a:endParaRPr>
          </a:p>
          <a:p>
            <a:endParaRPr lang="en-GB" dirty="0">
              <a:latin typeface="+mj-lt"/>
            </a:endParaRPr>
          </a:p>
          <a:p>
            <a:endParaRPr lang="en-GB" dirty="0">
              <a:latin typeface="+mj-lt"/>
            </a:endParaRPr>
          </a:p>
          <a:p>
            <a:endParaRPr lang="en-GB" dirty="0">
              <a:latin typeface="+mj-lt"/>
            </a:endParaRPr>
          </a:p>
          <a:p>
            <a:endParaRPr lang="en-GB" dirty="0">
              <a:latin typeface="+mj-lt"/>
            </a:endParaRPr>
          </a:p>
          <a:p>
            <a:endParaRPr lang="en-GB" dirty="0">
              <a:latin typeface="+mj-lt"/>
            </a:endParaRPr>
          </a:p>
          <a:p>
            <a:r>
              <a:rPr lang="en-GB" dirty="0" err="1">
                <a:latin typeface="+mj-lt"/>
              </a:rPr>
              <a:t>yogaḥ</a:t>
            </a:r>
            <a:r>
              <a:rPr lang="en-GB" dirty="0">
                <a:latin typeface="+mj-lt"/>
              </a:rPr>
              <a:t> + </a:t>
            </a:r>
            <a:r>
              <a:rPr lang="en-GB" dirty="0" err="1">
                <a:latin typeface="+mj-lt"/>
              </a:rPr>
              <a:t>citta</a:t>
            </a:r>
            <a:r>
              <a:rPr lang="en-GB" dirty="0">
                <a:latin typeface="+mj-lt"/>
              </a:rPr>
              <a:t>.                    =        </a:t>
            </a:r>
            <a:r>
              <a:rPr lang="en-GB" dirty="0" err="1">
                <a:latin typeface="+mj-lt"/>
              </a:rPr>
              <a:t>yogaścitta</a:t>
            </a:r>
            <a:endParaRPr lang="en-GB" dirty="0">
              <a:latin typeface="+mj-lt"/>
            </a:endParaRPr>
          </a:p>
          <a:p>
            <a:endParaRPr lang="en-GB" dirty="0">
              <a:latin typeface="+mj-lt"/>
            </a:endParaRPr>
          </a:p>
          <a:p>
            <a:r>
              <a:rPr lang="en-GB" dirty="0" err="1">
                <a:latin typeface="+mj-lt"/>
              </a:rPr>
              <a:t>bhagavataḥ</a:t>
            </a:r>
            <a:r>
              <a:rPr lang="en-GB" dirty="0">
                <a:latin typeface="+mj-lt"/>
              </a:rPr>
              <a:t> + </a:t>
            </a:r>
            <a:r>
              <a:rPr lang="en-GB" dirty="0" err="1">
                <a:latin typeface="+mj-lt"/>
              </a:rPr>
              <a:t>antika</a:t>
            </a:r>
            <a:r>
              <a:rPr lang="en-GB" dirty="0">
                <a:latin typeface="+mj-lt"/>
              </a:rPr>
              <a:t>.       =        </a:t>
            </a:r>
            <a:r>
              <a:rPr lang="en-GB" dirty="0" err="1">
                <a:latin typeface="+mj-lt"/>
              </a:rPr>
              <a:t>bhagavato</a:t>
            </a:r>
            <a:r>
              <a:rPr lang="en-GB" dirty="0">
                <a:latin typeface="+mj-lt"/>
              </a:rPr>
              <a:t> '</a:t>
            </a:r>
            <a:r>
              <a:rPr lang="en-GB" dirty="0" err="1">
                <a:latin typeface="+mj-lt"/>
              </a:rPr>
              <a:t>ntika</a:t>
            </a:r>
            <a:r>
              <a:rPr lang="en-GB" dirty="0">
                <a:latin typeface="+mj-lt"/>
              </a:rPr>
              <a:t> / BHS*: </a:t>
            </a:r>
            <a:r>
              <a:rPr lang="en-GB" dirty="0" err="1">
                <a:latin typeface="+mj-lt"/>
              </a:rPr>
              <a:t>bhagavatontika</a:t>
            </a:r>
            <a:r>
              <a:rPr lang="en-GB" dirty="0">
                <a:latin typeface="+mj-lt"/>
              </a:rPr>
              <a:t>  </a:t>
            </a:r>
          </a:p>
          <a:p>
            <a:endParaRPr lang="en-GB" dirty="0">
              <a:latin typeface="+mj-lt"/>
            </a:endParaRPr>
          </a:p>
          <a:p>
            <a:endParaRPr lang="en-GB" dirty="0">
              <a:latin typeface="+mj-lt"/>
            </a:endParaRPr>
          </a:p>
          <a:p>
            <a:r>
              <a:rPr lang="en-GB" sz="1600" dirty="0">
                <a:latin typeface="+mj-lt"/>
              </a:rPr>
              <a:t>*BHS = Buddhist Hybrid Sanskrit, a non-classical variety of Sanskrit (see Edgerton 1953)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026032C-071E-4B47-8F54-E300386C0B9D}"/>
              </a:ext>
            </a:extLst>
          </p:cNvPr>
          <p:cNvSpPr txBox="1"/>
          <p:nvPr/>
        </p:nvSpPr>
        <p:spPr>
          <a:xfrm>
            <a:off x="320129" y="1327759"/>
            <a:ext cx="14795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/>
              <a:t>compounding</a:t>
            </a:r>
          </a:p>
          <a:p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E84BC61-AA0B-6443-8533-A833F9D3C44A}"/>
              </a:ext>
            </a:extLst>
          </p:cNvPr>
          <p:cNvSpPr txBox="1"/>
          <p:nvPr/>
        </p:nvSpPr>
        <p:spPr>
          <a:xfrm>
            <a:off x="658202" y="3945699"/>
            <a:ext cx="8034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/>
              <a:t>sandhi</a:t>
            </a:r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21689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B2A7451-842A-0247-9CCC-B60A54EBEA52}"/>
              </a:ext>
            </a:extLst>
          </p:cNvPr>
          <p:cNvSpPr txBox="1"/>
          <p:nvPr/>
        </p:nvSpPr>
        <p:spPr>
          <a:xfrm>
            <a:off x="3207026" y="1709530"/>
            <a:ext cx="2375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2ABC470-4301-9349-9B1C-63BFF7689DAA}"/>
              </a:ext>
            </a:extLst>
          </p:cNvPr>
          <p:cNvSpPr txBox="1"/>
          <p:nvPr/>
        </p:nvSpPr>
        <p:spPr>
          <a:xfrm>
            <a:off x="198894" y="1386364"/>
            <a:ext cx="587060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Multiple splits are often possible</a:t>
            </a:r>
          </a:p>
          <a:p>
            <a:endParaRPr lang="en-GB" dirty="0"/>
          </a:p>
          <a:p>
            <a:endParaRPr lang="en-GB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>
                <a:latin typeface="+mj-lt"/>
              </a:rPr>
              <a:t>Lexically, most string allow for multiple splits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GB" dirty="0">
              <a:latin typeface="+mj-lt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>
                <a:latin typeface="+mj-lt"/>
              </a:rPr>
              <a:t>Semantically, only a few splits are possible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GB" dirty="0">
              <a:latin typeface="+mj-lt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>
                <a:latin typeface="+mj-lt"/>
              </a:rPr>
              <a:t>Domain expertise required to identify correct split 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B674BC6-230E-E947-B419-55DDFB9E081F}"/>
              </a:ext>
            </a:extLst>
          </p:cNvPr>
          <p:cNvSpPr txBox="1"/>
          <p:nvPr/>
        </p:nvSpPr>
        <p:spPr>
          <a:xfrm>
            <a:off x="6760968" y="347213"/>
            <a:ext cx="5306213" cy="618630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endParaRPr lang="en-GB"/>
          </a:p>
          <a:p>
            <a:endParaRPr lang="en-GB"/>
          </a:p>
          <a:p>
            <a:endParaRPr lang="en-GB"/>
          </a:p>
          <a:p>
            <a:endParaRPr lang="en-GB" dirty="0"/>
          </a:p>
          <a:p>
            <a:r>
              <a:rPr lang="en-GB"/>
              <a:t>	rūpākāra                                                                    </a:t>
            </a:r>
            <a:endParaRPr lang="en-GB" dirty="0"/>
          </a:p>
          <a:p>
            <a:endParaRPr lang="en-GB" dirty="0"/>
          </a:p>
          <a:p>
            <a:endParaRPr lang="en-GB" dirty="0"/>
          </a:p>
          <a:p>
            <a:r>
              <a:rPr lang="en-GB">
                <a:latin typeface="+mj-lt"/>
              </a:rPr>
              <a:t>	1</a:t>
            </a:r>
            <a:r>
              <a:rPr lang="en-GB" dirty="0">
                <a:latin typeface="+mj-lt"/>
              </a:rPr>
              <a:t>.  </a:t>
            </a:r>
            <a:r>
              <a:rPr lang="en-GB" dirty="0" err="1">
                <a:latin typeface="+mj-lt"/>
              </a:rPr>
              <a:t>rūpa+ākāra</a:t>
            </a:r>
            <a:r>
              <a:rPr lang="en-GB" dirty="0">
                <a:latin typeface="+mj-lt"/>
              </a:rPr>
              <a:t>, </a:t>
            </a:r>
          </a:p>
          <a:p>
            <a:r>
              <a:rPr lang="en-GB">
                <a:latin typeface="+mj-lt"/>
              </a:rPr>
              <a:t>	2</a:t>
            </a:r>
            <a:r>
              <a:rPr lang="en-GB" dirty="0">
                <a:latin typeface="+mj-lt"/>
              </a:rPr>
              <a:t>.  </a:t>
            </a:r>
            <a:r>
              <a:rPr lang="en-GB" dirty="0" err="1">
                <a:latin typeface="+mj-lt"/>
              </a:rPr>
              <a:t>rūpa+a</a:t>
            </a:r>
            <a:r>
              <a:rPr lang="en-GB" dirty="0">
                <a:latin typeface="+mj-lt"/>
              </a:rPr>
              <a:t> (</a:t>
            </a:r>
            <a:r>
              <a:rPr lang="en-GB" dirty="0" err="1">
                <a:latin typeface="+mj-lt"/>
              </a:rPr>
              <a:t>privativum</a:t>
            </a:r>
            <a:r>
              <a:rPr lang="en-GB" dirty="0">
                <a:latin typeface="+mj-lt"/>
              </a:rPr>
              <a:t>) + </a:t>
            </a:r>
            <a:r>
              <a:rPr lang="en-GB" dirty="0" err="1">
                <a:latin typeface="+mj-lt"/>
              </a:rPr>
              <a:t>ākāra</a:t>
            </a:r>
            <a:r>
              <a:rPr lang="en-GB" dirty="0">
                <a:latin typeface="+mj-lt"/>
              </a:rPr>
              <a:t>,</a:t>
            </a:r>
          </a:p>
          <a:p>
            <a:r>
              <a:rPr lang="en-GB">
                <a:latin typeface="+mj-lt"/>
              </a:rPr>
              <a:t>	3</a:t>
            </a:r>
            <a:r>
              <a:rPr lang="en-GB" dirty="0">
                <a:latin typeface="+mj-lt"/>
              </a:rPr>
              <a:t>.  </a:t>
            </a:r>
            <a:r>
              <a:rPr lang="en-GB" dirty="0" err="1">
                <a:latin typeface="+mj-lt"/>
              </a:rPr>
              <a:t>rūpa</a:t>
            </a:r>
            <a:r>
              <a:rPr lang="en-GB" dirty="0">
                <a:latin typeface="+mj-lt"/>
              </a:rPr>
              <a:t> + </a:t>
            </a:r>
            <a:r>
              <a:rPr lang="en-GB" dirty="0" err="1">
                <a:latin typeface="+mj-lt"/>
              </a:rPr>
              <a:t>akāra</a:t>
            </a:r>
            <a:r>
              <a:rPr lang="en-GB" dirty="0">
                <a:latin typeface="+mj-lt"/>
              </a:rPr>
              <a:t>, </a:t>
            </a:r>
          </a:p>
          <a:p>
            <a:r>
              <a:rPr lang="en-GB">
                <a:latin typeface="+mj-lt"/>
              </a:rPr>
              <a:t>	4</a:t>
            </a:r>
            <a:r>
              <a:rPr lang="en-GB" dirty="0">
                <a:latin typeface="+mj-lt"/>
              </a:rPr>
              <a:t>.  </a:t>
            </a:r>
            <a:r>
              <a:rPr lang="en-GB" dirty="0" err="1">
                <a:latin typeface="+mj-lt"/>
              </a:rPr>
              <a:t>rūpa+a</a:t>
            </a:r>
            <a:r>
              <a:rPr lang="en-GB" dirty="0">
                <a:latin typeface="+mj-lt"/>
              </a:rPr>
              <a:t> (</a:t>
            </a:r>
            <a:r>
              <a:rPr lang="en-GB" dirty="0" err="1">
                <a:latin typeface="+mj-lt"/>
              </a:rPr>
              <a:t>privativum</a:t>
            </a:r>
            <a:r>
              <a:rPr lang="en-GB" dirty="0">
                <a:latin typeface="+mj-lt"/>
              </a:rPr>
              <a:t>) + </a:t>
            </a:r>
            <a:r>
              <a:rPr lang="en-GB" dirty="0" err="1">
                <a:latin typeface="+mj-lt"/>
              </a:rPr>
              <a:t>akāra</a:t>
            </a:r>
            <a:r>
              <a:rPr lang="en-GB" dirty="0">
                <a:latin typeface="+mj-lt"/>
              </a:rPr>
              <a:t>, </a:t>
            </a:r>
          </a:p>
          <a:p>
            <a:r>
              <a:rPr lang="en-GB">
                <a:latin typeface="+mj-lt"/>
              </a:rPr>
              <a:t>	5</a:t>
            </a:r>
            <a:r>
              <a:rPr lang="en-GB" dirty="0">
                <a:latin typeface="+mj-lt"/>
              </a:rPr>
              <a:t>.  </a:t>
            </a:r>
            <a:r>
              <a:rPr lang="en-GB" dirty="0" err="1">
                <a:latin typeface="+mj-lt"/>
              </a:rPr>
              <a:t>rūpa+a</a:t>
            </a:r>
            <a:r>
              <a:rPr lang="en-GB" dirty="0">
                <a:latin typeface="+mj-lt"/>
              </a:rPr>
              <a:t> (</a:t>
            </a:r>
            <a:r>
              <a:rPr lang="en-GB" dirty="0" err="1">
                <a:latin typeface="+mj-lt"/>
              </a:rPr>
              <a:t>privativum</a:t>
            </a:r>
            <a:r>
              <a:rPr lang="en-GB" dirty="0">
                <a:latin typeface="+mj-lt"/>
              </a:rPr>
              <a:t>) + </a:t>
            </a:r>
            <a:r>
              <a:rPr lang="en-GB" dirty="0" err="1">
                <a:latin typeface="+mj-lt"/>
              </a:rPr>
              <a:t>kāra</a:t>
            </a:r>
            <a:r>
              <a:rPr lang="en-GB" dirty="0">
                <a:latin typeface="+mj-lt"/>
              </a:rPr>
              <a:t>,</a:t>
            </a:r>
          </a:p>
          <a:p>
            <a:r>
              <a:rPr lang="en-GB">
                <a:latin typeface="+mj-lt"/>
              </a:rPr>
              <a:t>	6</a:t>
            </a:r>
            <a:r>
              <a:rPr lang="en-GB" dirty="0">
                <a:latin typeface="+mj-lt"/>
              </a:rPr>
              <a:t>.  </a:t>
            </a:r>
            <a:r>
              <a:rPr lang="en-GB" dirty="0" err="1">
                <a:latin typeface="+mj-lt"/>
              </a:rPr>
              <a:t>rūpā</a:t>
            </a:r>
            <a:r>
              <a:rPr lang="en-GB" dirty="0">
                <a:latin typeface="+mj-lt"/>
              </a:rPr>
              <a:t>+ </a:t>
            </a:r>
            <a:r>
              <a:rPr lang="en-GB" dirty="0" err="1">
                <a:latin typeface="+mj-lt"/>
              </a:rPr>
              <a:t>ākāra</a:t>
            </a:r>
            <a:r>
              <a:rPr lang="en-GB" dirty="0">
                <a:latin typeface="+mj-lt"/>
              </a:rPr>
              <a:t>, </a:t>
            </a:r>
          </a:p>
          <a:p>
            <a:r>
              <a:rPr lang="en-GB">
                <a:latin typeface="+mj-lt"/>
              </a:rPr>
              <a:t>	7</a:t>
            </a:r>
            <a:r>
              <a:rPr lang="en-GB" dirty="0">
                <a:latin typeface="+mj-lt"/>
              </a:rPr>
              <a:t>.  </a:t>
            </a:r>
            <a:r>
              <a:rPr lang="en-GB" dirty="0" err="1">
                <a:latin typeface="+mj-lt"/>
              </a:rPr>
              <a:t>rūpā+a</a:t>
            </a:r>
            <a:r>
              <a:rPr lang="en-GB" dirty="0">
                <a:latin typeface="+mj-lt"/>
              </a:rPr>
              <a:t> (</a:t>
            </a:r>
            <a:r>
              <a:rPr lang="en-GB" dirty="0" err="1">
                <a:latin typeface="+mj-lt"/>
              </a:rPr>
              <a:t>privativum</a:t>
            </a:r>
            <a:r>
              <a:rPr lang="en-GB" dirty="0">
                <a:latin typeface="+mj-lt"/>
              </a:rPr>
              <a:t>) + </a:t>
            </a:r>
            <a:r>
              <a:rPr lang="en-GB" dirty="0" err="1">
                <a:latin typeface="+mj-lt"/>
              </a:rPr>
              <a:t>ākāra</a:t>
            </a:r>
            <a:r>
              <a:rPr lang="en-GB" dirty="0">
                <a:latin typeface="+mj-lt"/>
              </a:rPr>
              <a:t>,</a:t>
            </a:r>
          </a:p>
          <a:p>
            <a:r>
              <a:rPr lang="en-GB">
                <a:latin typeface="+mj-lt"/>
              </a:rPr>
              <a:t>	8</a:t>
            </a:r>
            <a:r>
              <a:rPr lang="en-GB" dirty="0">
                <a:latin typeface="+mj-lt"/>
              </a:rPr>
              <a:t>.  </a:t>
            </a:r>
            <a:r>
              <a:rPr lang="en-GB" dirty="0" err="1">
                <a:latin typeface="+mj-lt"/>
              </a:rPr>
              <a:t>rūpā</a:t>
            </a:r>
            <a:r>
              <a:rPr lang="en-GB" dirty="0">
                <a:latin typeface="+mj-lt"/>
              </a:rPr>
              <a:t>+ </a:t>
            </a:r>
            <a:r>
              <a:rPr lang="en-GB" dirty="0" err="1">
                <a:latin typeface="+mj-lt"/>
              </a:rPr>
              <a:t>akāra</a:t>
            </a:r>
            <a:r>
              <a:rPr lang="en-GB" dirty="0">
                <a:latin typeface="+mj-lt"/>
              </a:rPr>
              <a:t>, </a:t>
            </a:r>
          </a:p>
          <a:p>
            <a:r>
              <a:rPr lang="en-GB">
                <a:latin typeface="+mj-lt"/>
              </a:rPr>
              <a:t>	9</a:t>
            </a:r>
            <a:r>
              <a:rPr lang="en-GB" dirty="0">
                <a:latin typeface="+mj-lt"/>
              </a:rPr>
              <a:t>.  </a:t>
            </a:r>
            <a:r>
              <a:rPr lang="en-GB" dirty="0" err="1">
                <a:latin typeface="+mj-lt"/>
              </a:rPr>
              <a:t>rūpā+a</a:t>
            </a:r>
            <a:r>
              <a:rPr lang="en-GB" dirty="0">
                <a:latin typeface="+mj-lt"/>
              </a:rPr>
              <a:t> (</a:t>
            </a:r>
            <a:r>
              <a:rPr lang="en-GB" dirty="0" err="1">
                <a:latin typeface="+mj-lt"/>
              </a:rPr>
              <a:t>privativum</a:t>
            </a:r>
            <a:r>
              <a:rPr lang="en-GB" dirty="0">
                <a:latin typeface="+mj-lt"/>
              </a:rPr>
              <a:t>) + </a:t>
            </a:r>
            <a:r>
              <a:rPr lang="en-GB" dirty="0" err="1">
                <a:latin typeface="+mj-lt"/>
              </a:rPr>
              <a:t>akāra</a:t>
            </a:r>
            <a:r>
              <a:rPr lang="en-GB" dirty="0">
                <a:latin typeface="+mj-lt"/>
              </a:rPr>
              <a:t>, </a:t>
            </a:r>
          </a:p>
          <a:p>
            <a:r>
              <a:rPr lang="en-GB">
                <a:latin typeface="+mj-lt"/>
              </a:rPr>
              <a:t>	10</a:t>
            </a:r>
            <a:r>
              <a:rPr lang="en-GB" dirty="0">
                <a:latin typeface="+mj-lt"/>
              </a:rPr>
              <a:t>. </a:t>
            </a:r>
            <a:r>
              <a:rPr lang="en-GB" dirty="0" err="1">
                <a:latin typeface="+mj-lt"/>
              </a:rPr>
              <a:t>rūpā+a</a:t>
            </a:r>
            <a:r>
              <a:rPr lang="en-GB" dirty="0">
                <a:latin typeface="+mj-lt"/>
              </a:rPr>
              <a:t> (</a:t>
            </a:r>
            <a:r>
              <a:rPr lang="en-GB" dirty="0" err="1">
                <a:latin typeface="+mj-lt"/>
              </a:rPr>
              <a:t>privativum</a:t>
            </a:r>
            <a:r>
              <a:rPr lang="en-GB" dirty="0">
                <a:latin typeface="+mj-lt"/>
              </a:rPr>
              <a:t>) + </a:t>
            </a:r>
            <a:r>
              <a:rPr lang="en-GB" err="1">
                <a:latin typeface="+mj-lt"/>
              </a:rPr>
              <a:t>kāra</a:t>
            </a:r>
            <a:r>
              <a:rPr lang="en-GB">
                <a:latin typeface="+mj-lt"/>
              </a:rPr>
              <a:t>.</a:t>
            </a:r>
          </a:p>
          <a:p>
            <a:endParaRPr lang="en-GB">
              <a:latin typeface="+mj-lt"/>
            </a:endParaRPr>
          </a:p>
          <a:p>
            <a:endParaRPr lang="en-GB">
              <a:latin typeface="+mj-lt"/>
            </a:endParaRPr>
          </a:p>
          <a:p>
            <a:endParaRPr lang="en-GB">
              <a:latin typeface="+mj-lt"/>
            </a:endParaRPr>
          </a:p>
          <a:p>
            <a:endParaRPr lang="en-GB">
              <a:latin typeface="+mj-lt"/>
            </a:endParaRPr>
          </a:p>
          <a:p>
            <a:endParaRPr lang="en-GB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383782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2D7F166-6399-6542-84BF-8F2824206604}"/>
              </a:ext>
            </a:extLst>
          </p:cNvPr>
          <p:cNvSpPr txBox="1"/>
          <p:nvPr/>
        </p:nvSpPr>
        <p:spPr>
          <a:xfrm>
            <a:off x="3825765" y="2598003"/>
            <a:ext cx="489723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/>
              <a:t>Factors that complicate Segmentation</a:t>
            </a:r>
          </a:p>
          <a:p>
            <a:pPr algn="ctr"/>
            <a:r>
              <a:rPr lang="en-US" sz="2400" dirty="0"/>
              <a:t> of Sanskrit Buddhist Texts</a:t>
            </a:r>
          </a:p>
        </p:txBody>
      </p:sp>
    </p:spTree>
    <p:extLst>
      <p:ext uri="{BB962C8B-B14F-4D97-AF65-F5344CB8AC3E}">
        <p14:creationId xmlns:p14="http://schemas.microsoft.com/office/powerpoint/2010/main" val="8299416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B40AF95-EE38-1F40-A9D2-F62E2714C38F}"/>
              </a:ext>
            </a:extLst>
          </p:cNvPr>
          <p:cNvSpPr txBox="1"/>
          <p:nvPr/>
        </p:nvSpPr>
        <p:spPr>
          <a:xfrm>
            <a:off x="576197" y="551145"/>
            <a:ext cx="894982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Very long compounds</a:t>
            </a:r>
          </a:p>
          <a:p>
            <a:endParaRPr lang="en-GB" b="1" dirty="0">
              <a:latin typeface="+mj-lt"/>
            </a:endParaRPr>
          </a:p>
          <a:p>
            <a:r>
              <a:rPr lang="en-US" dirty="0">
                <a:latin typeface="+mj-lt"/>
              </a:rPr>
              <a:t>svacittavividhavivekavihāreṇacittodadhipravṛttitaraṃgavijñānalakṣaṇasukhasamāpattimanaso</a:t>
            </a:r>
            <a:endParaRPr lang="en-GB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2656724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B40AF95-EE38-1F40-A9D2-F62E2714C38F}"/>
              </a:ext>
            </a:extLst>
          </p:cNvPr>
          <p:cNvSpPr txBox="1"/>
          <p:nvPr/>
        </p:nvSpPr>
        <p:spPr>
          <a:xfrm>
            <a:off x="588723" y="538619"/>
            <a:ext cx="894982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Very long compounds</a:t>
            </a:r>
          </a:p>
          <a:p>
            <a:endParaRPr lang="en-GB" b="1" dirty="0">
              <a:latin typeface="+mj-lt"/>
            </a:endParaRPr>
          </a:p>
          <a:p>
            <a:r>
              <a:rPr lang="en-US" dirty="0">
                <a:latin typeface="+mj-lt"/>
              </a:rPr>
              <a:t>svacittavividhavivekavihāreṇacittodadhipravṛttitaraṃgavijñānalakṣaṇasukhasamāpattimanaso</a:t>
            </a:r>
            <a:endParaRPr lang="en-GB">
              <a:latin typeface="+mj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E2EAC20-E442-8C48-9599-E39E38B24DE6}"/>
              </a:ext>
            </a:extLst>
          </p:cNvPr>
          <p:cNvSpPr txBox="1"/>
          <p:nvPr/>
        </p:nvSpPr>
        <p:spPr>
          <a:xfrm>
            <a:off x="588723" y="1803748"/>
            <a:ext cx="357277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/>
              <a:t>irregular sandhi</a:t>
            </a:r>
          </a:p>
          <a:p>
            <a:endParaRPr lang="en-GB"/>
          </a:p>
          <a:p>
            <a:r>
              <a:rPr lang="en-GB">
                <a:latin typeface="+mj-lt"/>
              </a:rPr>
              <a:t>bhavagavato 'ntika =&gt; bagavatontika </a:t>
            </a:r>
          </a:p>
        </p:txBody>
      </p:sp>
    </p:spTree>
    <p:extLst>
      <p:ext uri="{BB962C8B-B14F-4D97-AF65-F5344CB8AC3E}">
        <p14:creationId xmlns:p14="http://schemas.microsoft.com/office/powerpoint/2010/main" val="4586227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B40AF95-EE38-1F40-A9D2-F62E2714C38F}"/>
              </a:ext>
            </a:extLst>
          </p:cNvPr>
          <p:cNvSpPr txBox="1"/>
          <p:nvPr/>
        </p:nvSpPr>
        <p:spPr>
          <a:xfrm>
            <a:off x="588723" y="538619"/>
            <a:ext cx="894982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Very long compounds</a:t>
            </a:r>
          </a:p>
          <a:p>
            <a:endParaRPr lang="en-GB" b="1" dirty="0">
              <a:latin typeface="+mj-lt"/>
            </a:endParaRPr>
          </a:p>
          <a:p>
            <a:r>
              <a:rPr lang="en-US" dirty="0">
                <a:latin typeface="+mj-lt"/>
              </a:rPr>
              <a:t>svacittavividhavivekavihāreṇacittodadhipravṛttitaraṃgavijñānalakṣaṇasukhasamāpattimanaso</a:t>
            </a:r>
            <a:endParaRPr lang="en-GB">
              <a:latin typeface="+mj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E2EAC20-E442-8C48-9599-E39E38B24DE6}"/>
              </a:ext>
            </a:extLst>
          </p:cNvPr>
          <p:cNvSpPr txBox="1"/>
          <p:nvPr/>
        </p:nvSpPr>
        <p:spPr>
          <a:xfrm>
            <a:off x="588723" y="1803748"/>
            <a:ext cx="351987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/>
              <a:t>irregular sandhi</a:t>
            </a:r>
          </a:p>
          <a:p>
            <a:endParaRPr lang="en-GB"/>
          </a:p>
          <a:p>
            <a:r>
              <a:rPr lang="en-GB">
                <a:latin typeface="+mj-lt"/>
              </a:rPr>
              <a:t>bhavagavato 'ntika =&gt; bagavatontika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CA2CE23-3B6C-1340-B38F-7959A095E84C}"/>
              </a:ext>
            </a:extLst>
          </p:cNvPr>
          <p:cNvSpPr txBox="1"/>
          <p:nvPr/>
        </p:nvSpPr>
        <p:spPr>
          <a:xfrm>
            <a:off x="588723" y="3068877"/>
            <a:ext cx="332097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/>
              <a:t>spalling variation</a:t>
            </a:r>
          </a:p>
          <a:p>
            <a:pPr algn="ctr"/>
            <a:endParaRPr lang="en-GB"/>
          </a:p>
          <a:p>
            <a:pPr algn="ctr"/>
            <a:r>
              <a:rPr lang="en-GB">
                <a:latin typeface="+mj-lt"/>
              </a:rPr>
              <a:t>prapañca, prapaṃca, prapaṃṃca</a:t>
            </a:r>
          </a:p>
        </p:txBody>
      </p:sp>
    </p:spTree>
    <p:extLst>
      <p:ext uri="{BB962C8B-B14F-4D97-AF65-F5344CB8AC3E}">
        <p14:creationId xmlns:p14="http://schemas.microsoft.com/office/powerpoint/2010/main" val="41771583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B40AF95-EE38-1F40-A9D2-F62E2714C38F}"/>
              </a:ext>
            </a:extLst>
          </p:cNvPr>
          <p:cNvSpPr txBox="1"/>
          <p:nvPr/>
        </p:nvSpPr>
        <p:spPr>
          <a:xfrm>
            <a:off x="588723" y="538619"/>
            <a:ext cx="894982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Very long compounds</a:t>
            </a:r>
          </a:p>
          <a:p>
            <a:endParaRPr lang="en-GB" b="1" dirty="0">
              <a:latin typeface="+mj-lt"/>
            </a:endParaRPr>
          </a:p>
          <a:p>
            <a:r>
              <a:rPr lang="en-US" dirty="0">
                <a:latin typeface="+mj-lt"/>
              </a:rPr>
              <a:t>svacittavividhavivekavihāreṇacittodadhipravṛttitaraṃgavijñānalakṣaṇasukhasamāpattimanaso</a:t>
            </a:r>
            <a:endParaRPr lang="en-GB">
              <a:latin typeface="+mj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E2EAC20-E442-8C48-9599-E39E38B24DE6}"/>
              </a:ext>
            </a:extLst>
          </p:cNvPr>
          <p:cNvSpPr txBox="1"/>
          <p:nvPr/>
        </p:nvSpPr>
        <p:spPr>
          <a:xfrm>
            <a:off x="588723" y="1803748"/>
            <a:ext cx="351987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/>
              <a:t>irregular sandhi</a:t>
            </a:r>
          </a:p>
          <a:p>
            <a:endParaRPr lang="en-GB"/>
          </a:p>
          <a:p>
            <a:r>
              <a:rPr lang="en-GB">
                <a:latin typeface="+mj-lt"/>
              </a:rPr>
              <a:t>bhavagavato 'ntika =&gt; bagavatontika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CA2CE23-3B6C-1340-B38F-7959A095E84C}"/>
              </a:ext>
            </a:extLst>
          </p:cNvPr>
          <p:cNvSpPr txBox="1"/>
          <p:nvPr/>
        </p:nvSpPr>
        <p:spPr>
          <a:xfrm>
            <a:off x="588723" y="3068877"/>
            <a:ext cx="332097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/>
              <a:t>spalling variation</a:t>
            </a:r>
          </a:p>
          <a:p>
            <a:pPr algn="ctr"/>
            <a:endParaRPr lang="en-GB"/>
          </a:p>
          <a:p>
            <a:pPr algn="ctr"/>
            <a:r>
              <a:rPr lang="en-GB">
                <a:latin typeface="+mj-lt"/>
              </a:rPr>
              <a:t>prapañca, prapaṃca, prapaṃṃca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B9467B5-836E-7B42-8C0D-E5CF34B859F1}"/>
              </a:ext>
            </a:extLst>
          </p:cNvPr>
          <p:cNvSpPr txBox="1"/>
          <p:nvPr/>
        </p:nvSpPr>
        <p:spPr>
          <a:xfrm>
            <a:off x="588723" y="4334006"/>
            <a:ext cx="520956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/>
              <a:t>inconsistent  editorial conventions</a:t>
            </a:r>
          </a:p>
          <a:p>
            <a:endParaRPr lang="en-GB"/>
          </a:p>
          <a:p>
            <a:r>
              <a:rPr lang="en-US" dirty="0" err="1">
                <a:latin typeface="+mj-lt"/>
              </a:rPr>
              <a:t>mahāsattvametadavocat OR mahāsattvam etad avocat</a:t>
            </a:r>
            <a:endParaRPr lang="en-GB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916333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2158</TotalTime>
  <Words>845</Words>
  <Application>Microsoft Macintosh PowerPoint</Application>
  <PresentationFormat>Widescreen</PresentationFormat>
  <Paragraphs>252</Paragraphs>
  <Slides>27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1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Ligeia Lugli</dc:creator>
  <cp:lastModifiedBy>Lugli, Ligeia</cp:lastModifiedBy>
  <cp:revision>66</cp:revision>
  <dcterms:created xsi:type="dcterms:W3CDTF">2019-07-17T12:34:44Z</dcterms:created>
  <dcterms:modified xsi:type="dcterms:W3CDTF">2019-10-06T20:41:14Z</dcterms:modified>
</cp:coreProperties>
</file>