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85" r:id="rId2"/>
    <p:sldId id="537" r:id="rId3"/>
    <p:sldId id="256" r:id="rId4"/>
    <p:sldId id="258" r:id="rId5"/>
    <p:sldId id="538" r:id="rId6"/>
    <p:sldId id="259" r:id="rId7"/>
    <p:sldId id="543" r:id="rId8"/>
    <p:sldId id="261" r:id="rId9"/>
    <p:sldId id="262" r:id="rId10"/>
    <p:sldId id="268" r:id="rId11"/>
    <p:sldId id="539" r:id="rId12"/>
    <p:sldId id="260" r:id="rId13"/>
    <p:sldId id="286" r:id="rId14"/>
    <p:sldId id="542" r:id="rId15"/>
    <p:sldId id="529" r:id="rId16"/>
    <p:sldId id="271" r:id="rId17"/>
    <p:sldId id="474" r:id="rId18"/>
    <p:sldId id="267" r:id="rId19"/>
    <p:sldId id="269" r:id="rId20"/>
    <p:sldId id="272" r:id="rId21"/>
    <p:sldId id="536" r:id="rId22"/>
    <p:sldId id="489" r:id="rId23"/>
    <p:sldId id="490" r:id="rId24"/>
    <p:sldId id="541" r:id="rId25"/>
    <p:sldId id="276" r:id="rId26"/>
    <p:sldId id="479" r:id="rId27"/>
    <p:sldId id="525" r:id="rId28"/>
    <p:sldId id="528" r:id="rId29"/>
    <p:sldId id="287" r:id="rId30"/>
  </p:sldIdLst>
  <p:sldSz cx="10080625" cy="5670550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859" autoAdjust="0"/>
    <p:restoredTop sz="94660"/>
  </p:normalViewPr>
  <p:slideViewPr>
    <p:cSldViewPr snapToGrid="0">
      <p:cViewPr varScale="1">
        <p:scale>
          <a:sx n="47" d="100"/>
          <a:sy n="47" d="100"/>
        </p:scale>
        <p:origin x="51" y="1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5FC527-8C6F-4BF0-9EE6-E7F87A01A854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GB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59FD79-EF98-43E0-8F10-500A24AE29EF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noAutofit/>
          </a:bodyPr>
          <a:lstStyle/>
          <a:p>
            <a:pPr marL="0" marR="0" lvl="0" indent="0" algn="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GB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6BF009-9AE4-4B5E-866C-745CEB979C40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="b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GB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2E846E-9E63-4B82-91CA-ADE18A465C71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="b" anchorCtr="0" compatLnSpc="0">
            <a:noAutofit/>
          </a:bodyPr>
          <a:lstStyle/>
          <a:p>
            <a:pPr marL="0" marR="0" lvl="0" indent="0" algn="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82FAE4E7-E618-4B3F-ADC2-CE7D57786074}" type="slidenum">
              <a:t>‹#›</a:t>
            </a:fld>
            <a:endParaRPr lang="en-GB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784669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0A7B05-DE53-49F4-9F8B-41F6665B13D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79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1CF018-C717-4C26-B12E-FBCBA942F9BB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E9F78538-E502-44FA-B91D-F2BD6EE4C6AF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hangingPunct="0">
              <a:buNone/>
              <a:tabLst/>
              <a:defRPr lang="en-GB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28462E-0BFC-4F05-8C88-6A9BE6B08C9F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hangingPunct="0">
              <a:buNone/>
              <a:tabLst/>
              <a:defRPr lang="en-GB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0375C3-C09A-4B28-9E39-657B28B86F31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hangingPunct="0">
              <a:buNone/>
              <a:tabLst/>
              <a:defRPr lang="en-GB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E45B36-172A-4EC9-81B8-097BC532606C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algn="r" hangingPunct="0">
              <a:buNone/>
              <a:tabLst/>
              <a:defRPr lang="en-GB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F48AC369-831A-4FBB-8F92-4A6AF3819972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210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hangingPunct="0">
      <a:tabLst/>
      <a:defRPr lang="en-GB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  <a:ea typeface="Microsoft YaHei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F9FD12-BC35-438F-860F-53BBA87192F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14FE5BE3-C095-45E6-9EAF-6709047A5297}" type="slidenum">
              <a:t>3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FCBCDB-A0F7-4586-BBF9-CB379B761D6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094A14-2320-4E26-959D-0CDADDE6332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8A2599-1C88-434C-A82A-AD907B3A367C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3747F884-57DB-4993-B9A5-649D161437F4}" type="slidenum">
              <a:t>16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B98233-446B-4C2D-B38E-04931B81E7B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D3BD62-A59D-4470-8182-DFCF9B3DA88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A33607-6257-4F29-AD27-0200ECED0392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20D44262-4C82-454D-A12A-143129408A7E}" type="slidenum">
              <a:t>18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A23C20-7EB7-4018-BB1A-9F0FDFE2BC8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E21C4E-5438-48AF-9788-D0FE2C47999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88C766-20FB-4F17-AB49-36F285FDBE0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F070E285-6860-47B0-9B0C-014CD1CFAABE}" type="slidenum">
              <a:t>19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C6D032-B747-4B46-A1DA-35B68FBEA94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0A9C6D-E402-47E3-8761-F74BE5FD4BF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9E2C2A-C48E-413C-A851-62B0A66F3C1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94BC6397-4F49-492D-8E89-22A9CDA16A76}" type="slidenum">
              <a:t>20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B58933-6F3B-45BC-B241-B4F7C10CEF0B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76FBE8-A7BF-40F7-B380-30E3DFF6228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D9584C-6763-4F95-AC04-AE546D343EEC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37204348-A266-43A7-B25E-DF8C990C0DFE}" type="slidenum">
              <a:t>22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2EDC99-E1EB-4BC7-B5AD-E5488BCB33F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19B647-3F2C-4CC7-8142-ECA933774F0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84994F91-A40A-4F97-BB73-DB1FC4ABF0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162737-D851-4275-A332-B3076C6199C2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FA549C43-4C58-4F2E-9DE4-7D096796896A}" type="slidenum">
              <a:t>25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DB45D5-350A-4B83-814D-7064F327557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0CA35F-361E-429E-955A-E550530E006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69D44-1984-4176-94E4-95E4FEB5FB38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0331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69D44-1984-4176-94E4-95E4FEB5FB38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6213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B69D44-1984-4176-94E4-95E4FEB5FB38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839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715E06-62A2-4D5F-B602-FD9FCB42E948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BEBFE23F-FC32-4C9E-8E80-14CDE0452F62}" type="slidenum">
              <a:t>4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862EB6-12A8-46AB-A779-13DDB0710BE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063F57-03CA-4406-934A-D6390066D8E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E9B5AD-DFEF-4671-8098-C1301B6D298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D335CC7C-7138-4AD0-AD9D-3BC5A01111A7}" type="slidenum">
              <a:t>5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9050FF-9570-4D1D-A9E1-EB32C0D72EA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FAE3BC-7854-4BA9-9F1D-AE995B751AC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663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E9B5AD-DFEF-4671-8098-C1301B6D298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D335CC7C-7138-4AD0-AD9D-3BC5A01111A7}" type="slidenum">
              <a:t>6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9050FF-9570-4D1D-A9E1-EB32C0D72EA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FAE3BC-7854-4BA9-9F1D-AE995B751AC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E9B5AD-DFEF-4671-8098-C1301B6D298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D335CC7C-7138-4AD0-AD9D-3BC5A01111A7}" type="slidenum">
              <a:t>7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9050FF-9570-4D1D-A9E1-EB32C0D72EA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FAE3BC-7854-4BA9-9F1D-AE995B751AC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1963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7E0736-F7F1-4EAD-9655-57F4AB55823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32C5EB37-BEE1-4F12-B7F5-206AD68CC932}" type="slidenum">
              <a:t>8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A5FA30-1358-4CF5-89AF-A8AA8B89268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0C563A-DF15-4DBE-BA3D-3A5D07C1449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46E3BE-E347-46AA-96D7-96E88169FA4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C676F59F-D4EB-4FEF-8884-0AE91BE2A8B7}" type="slidenum">
              <a:t>9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3806E4-1539-4B29-90FE-29A4B13A6A1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B08EC0-CC70-410E-893C-D26D1C9C0FB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E7D3FC-519C-4647-81A6-D014F1FCA6EA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53E91A7D-38D5-405A-B538-723038F30C70}" type="slidenum">
              <a:t>10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942D5A-82F2-4F05-B1C5-ACD40F46AB2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9582EE-0899-4B01-B52D-98D98C73A66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491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227414-4F3D-4728-A74C-4A5E0CEC296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3D4A0013-0BD3-4717-ACCE-4273C76D06FF}" type="slidenum">
              <a:t>12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7B7014-549F-4A61-9AA7-BA04EA79748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F311E1-1965-4C51-A2FC-FA3D526D363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A14C7-C699-4244-98D5-B8FE6F21DE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928688"/>
            <a:ext cx="7559675" cy="19732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D717C6-A1ED-44B1-AEB8-9D85DAE483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2978150"/>
            <a:ext cx="7559675" cy="1370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E412C-FBDC-46DB-8864-9784E759F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406BF6-0D7A-48D1-870E-597200566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A36630-A06B-4941-8B4A-EF6510F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EA2A6FB-D8F3-4055-8623-B06DAEBD8610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9956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E325D-ED1E-4063-8160-38FF371E3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45190C-D361-42BA-8E7B-FB8E0A5F4E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AACBF-4CAA-4185-80C6-72633A862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D1B3EB-E10D-4BA6-8A9C-002375129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934210-0754-4DB1-A509-2D949C619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3ADA435-D1DF-4FD6-8611-747AB2683C22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802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C9F3B5-BEAE-4571-93A7-32BB130666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08850" y="225425"/>
            <a:ext cx="2266950" cy="43894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BC1CF1-6D2E-44D4-B061-7395181665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03238" y="225425"/>
            <a:ext cx="6653212" cy="43894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DC7DC3-7AD6-4930-B710-839B390F8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E93989-A3B0-4AD3-8F7B-A84079B40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D9A75-5294-4D22-AF8E-B9861A11A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47CEAF0-8FF4-4602-A1B4-8FA317584845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9288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92944" y="735203"/>
            <a:ext cx="8694241" cy="228973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488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92944" y="3104686"/>
            <a:ext cx="8694241" cy="407163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GB" sz="2646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1800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142C7-25B0-4B11-AB7A-FBAFD5586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A0BDF7-81AF-49CE-AA05-4E2B934F83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E2D5C-4B60-42A8-960C-D0349901D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4A1F20-1364-4724-BF5A-D629FCDBB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894BBE-B2CF-40BC-8A6E-DA893B1F0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00599B4-3FA2-4B87-B09A-1ADD973FC2DE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679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65EDD-1319-4A52-82E4-68629E89F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414463"/>
            <a:ext cx="8694737" cy="23574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5743F-B087-46E2-8AC4-0F6FCF1810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3794125"/>
            <a:ext cx="8694737" cy="12414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005E5-2156-4442-BC1D-6497E3374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01820-208A-461F-A306-B43C0EBE5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9D007-8711-4620-BD10-BC88264FD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AAEB00D-78B1-4E47-9DAF-994652253632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401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F8288-CE8F-46EF-A2B8-3ADFD795A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930F66-E6D0-49A9-8AEA-FEBC7209F1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238" y="1327150"/>
            <a:ext cx="4459287" cy="32877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030F86-EAEB-40C2-B785-1D77E0CEB0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4925" y="1327150"/>
            <a:ext cx="4460875" cy="32877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F211BC-5B78-48BB-9F80-71EC6C7B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F52A5C-38AA-4A24-9B61-E8CBACBD9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1766EA-64A2-4A75-A775-1547284A0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DCB093C-8427-4BAA-B73D-81DD6B687673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6502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C2644-B259-4D76-95E6-762C3ABD5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01625"/>
            <a:ext cx="8694737" cy="10969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05964C-8ED4-47A6-A01C-DED0B5902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390650"/>
            <a:ext cx="426561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F07984-10A4-4E3E-B93B-E37D847681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071688"/>
            <a:ext cx="4265612" cy="3046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177B33-19F3-471A-8FE3-CB2F649779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390650"/>
            <a:ext cx="428466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978811-D862-49EC-A995-C024D2A73E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071688"/>
            <a:ext cx="4284662" cy="3046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1E3B19-9AC7-48BF-A3D8-56A36F11E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FF2335-FDC1-489C-9F3E-5234DAA46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8342A5-C9B6-4EA7-A96D-44094C627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B5241BF-5EEC-4675-A701-4159F99A7D7E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115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B5226-5983-4E81-8C14-BD14EB33F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E84AFC-7425-4B43-A88E-E43107CB6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263DCA-AB25-4338-B4E2-1508A5195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A244B2-44C4-423C-B57E-090EFCBF4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FCEFD70-A6D3-4DDA-B979-916F0CFA3DBF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878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54A95B-D8DF-4EA7-BF01-85AB80DC4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1432C4-254A-481D-A2B4-6842D9120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87625B-A864-477A-BCEE-77DB5181D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9632F6A-70F3-4B43-ADD1-22F3381B6530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902861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8F096-B35B-4D88-817D-3500CF266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6283E-3854-477E-8367-249B943C8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87FD96-F3F9-496A-AA92-0C552EF5E3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BDC202-AA4E-46A7-8B53-A613AAF1C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334F0B-0A04-4D07-9548-6C0D1947C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F2BCBD-AD41-4181-A161-9BD8BE599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F1AE281-26E1-4988-9C04-654ED809848B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3543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ACF69-5ACE-4CCD-8C0E-A37D664F5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830244-BD3D-45CC-B4D0-568DD1B582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C128EE-6952-41A2-B977-A9BFC8756A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CD61CE-0008-4584-A8CC-55A8DCAF1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CB54D8-82D9-440C-A595-D79896BC0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7DB41-517E-475C-AC8F-A6B6B046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6BEE1AD-5BA5-41CA-9AE8-E95076DE8085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970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AA7178-82B6-4782-B1C7-6FF38664D77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99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697953-7632-4FC1-82E3-1EAF22AD41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3999" y="1326600"/>
            <a:ext cx="9071640" cy="32882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6645FD-F583-4923-AC86-E15B971DA469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9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hangingPunct="0">
              <a:buNone/>
              <a:tabLst/>
              <a:defRPr lang="en-GB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C2717-BC78-4F07-B7E1-1CDA48A8DED0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ctr" hangingPunct="0">
              <a:buNone/>
              <a:tabLst/>
              <a:defRPr lang="en-GB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3137B-ECFD-4ACE-8A03-35F20708CDEC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hangingPunct="0">
              <a:buNone/>
              <a:tabLst/>
              <a:defRPr lang="en-GB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F78C4535-9E35-491D-8A12-9978835A964D}" type="slidenum"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hangingPunct="0">
        <a:tabLst/>
        <a:defRPr lang="en-GB" sz="44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</a:defRPr>
      </a:lvl1pPr>
    </p:titleStyle>
    <p:bodyStyle>
      <a:lvl1pPr hangingPunct="0">
        <a:spcBef>
          <a:spcPts val="1417"/>
        </a:spcBef>
        <a:spcAft>
          <a:spcPts val="0"/>
        </a:spcAft>
        <a:tabLst/>
        <a:defRPr lang="en-GB" sz="32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s://orcid.org/0000-0001-7794-0218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sciencemooc.eu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digitalcommons.du.edu/collaborativelibrarianship/vol11/iss2/2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twitter.com/protohedgehog" TargetMode="External"/><Relationship Id="rId7" Type="http://schemas.openxmlformats.org/officeDocument/2006/relationships/hyperlink" Target="mailto:info@opensciencemooc.eu" TargetMode="Externa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witter.com/OpenScienceMOOC" TargetMode="External"/><Relationship Id="rId5" Type="http://schemas.openxmlformats.org/officeDocument/2006/relationships/hyperlink" Target="https://opensciencemooc.eu/" TargetMode="External"/><Relationship Id="rId4" Type="http://schemas.openxmlformats.org/officeDocument/2006/relationships/hyperlink" Target="https://github.com/OpenScienceMOOC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eliademy.com/catalog/oer/module-5-open-research-software-and-open-source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eliademy.com/catalog/oer/module-1-open-principles.html" TargetMode="Externa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EPFLOpenScience/status/1170959367140777984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playlist?list=PLjy-OBIh84jrUB5wHQ6K_wWWPq5ksqnaT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dataplanes.org/osmooc-dashboard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pen-science-mooc-invite.herokuapp.com/" TargetMode="External"/><Relationship Id="rId5" Type="http://schemas.openxmlformats.org/officeDocument/2006/relationships/hyperlink" Target="https://osmooc.herokuapp.com/" TargetMode="External"/><Relationship Id="rId4" Type="http://schemas.openxmlformats.org/officeDocument/2006/relationships/hyperlink" Target="https://github.com/lhehnke/opensciencemooc-followers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13" Type="http://schemas.openxmlformats.org/officeDocument/2006/relationships/image" Target="../media/image38.jpg"/><Relationship Id="rId18" Type="http://schemas.openxmlformats.org/officeDocument/2006/relationships/image" Target="../media/image43.jpeg"/><Relationship Id="rId26" Type="http://schemas.openxmlformats.org/officeDocument/2006/relationships/image" Target="../media/image51.jpg"/><Relationship Id="rId3" Type="http://schemas.openxmlformats.org/officeDocument/2006/relationships/image" Target="../media/image28.jpeg"/><Relationship Id="rId21" Type="http://schemas.openxmlformats.org/officeDocument/2006/relationships/image" Target="../media/image46.jpg"/><Relationship Id="rId7" Type="http://schemas.openxmlformats.org/officeDocument/2006/relationships/image" Target="../media/image32.jpg"/><Relationship Id="rId12" Type="http://schemas.openxmlformats.org/officeDocument/2006/relationships/image" Target="../media/image37.jpg"/><Relationship Id="rId17" Type="http://schemas.openxmlformats.org/officeDocument/2006/relationships/image" Target="../media/image42.jpg"/><Relationship Id="rId25" Type="http://schemas.openxmlformats.org/officeDocument/2006/relationships/image" Target="../media/image50.jpe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41.jpg"/><Relationship Id="rId20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11" Type="http://schemas.openxmlformats.org/officeDocument/2006/relationships/image" Target="../media/image36.jpeg"/><Relationship Id="rId24" Type="http://schemas.openxmlformats.org/officeDocument/2006/relationships/image" Target="../media/image49.jpg"/><Relationship Id="rId5" Type="http://schemas.openxmlformats.org/officeDocument/2006/relationships/image" Target="../media/image30.jpg"/><Relationship Id="rId15" Type="http://schemas.openxmlformats.org/officeDocument/2006/relationships/image" Target="../media/image40.jpg"/><Relationship Id="rId23" Type="http://schemas.openxmlformats.org/officeDocument/2006/relationships/image" Target="../media/image48.jpg"/><Relationship Id="rId28" Type="http://schemas.openxmlformats.org/officeDocument/2006/relationships/image" Target="../media/image53.jpeg"/><Relationship Id="rId10" Type="http://schemas.openxmlformats.org/officeDocument/2006/relationships/image" Target="../media/image35.jpeg"/><Relationship Id="rId19" Type="http://schemas.openxmlformats.org/officeDocument/2006/relationships/image" Target="../media/image44.jpg"/><Relationship Id="rId4" Type="http://schemas.openxmlformats.org/officeDocument/2006/relationships/image" Target="../media/image29.jpg"/><Relationship Id="rId9" Type="http://schemas.openxmlformats.org/officeDocument/2006/relationships/image" Target="../media/image34.jpg"/><Relationship Id="rId14" Type="http://schemas.openxmlformats.org/officeDocument/2006/relationships/image" Target="../media/image39.jpg"/><Relationship Id="rId22" Type="http://schemas.openxmlformats.org/officeDocument/2006/relationships/image" Target="../media/image47.jpg"/><Relationship Id="rId27" Type="http://schemas.openxmlformats.org/officeDocument/2006/relationships/image" Target="../media/image52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1.png"/><Relationship Id="rId7" Type="http://schemas.openxmlformats.org/officeDocument/2006/relationships/hyperlink" Target="https://www.timeshighereducation.com/news/springer-nature-proposes-model-open-access-transitio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twitter.com/brembs/status/1100713883373838337" TargetMode="Externa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hyperlink" Target="https://twitter.com/brembs/status/1100713883373838337" TargetMode="Externa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FB105-2CFB-47EB-A3D2-73D98A4F30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7527" y="2252352"/>
            <a:ext cx="9205784" cy="1973262"/>
          </a:xfrm>
        </p:spPr>
        <p:txBody>
          <a:bodyPr/>
          <a:lstStyle/>
          <a:p>
            <a:r>
              <a:rPr lang="en-GB" sz="4800" dirty="0"/>
              <a:t>How to foster a community-led cultural shift towards open scholarship 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25ED594-934D-4799-A70A-9EBF4E0CE016}"/>
              </a:ext>
            </a:extLst>
          </p:cNvPr>
          <p:cNvSpPr txBox="1">
            <a:spLocks/>
          </p:cNvSpPr>
          <p:nvPr/>
        </p:nvSpPr>
        <p:spPr>
          <a:xfrm>
            <a:off x="249162" y="4886899"/>
            <a:ext cx="2770766" cy="36933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>
            <a:lvl1pPr marL="0" indent="0" algn="ctr" hangingPunct="0">
              <a:spcBef>
                <a:spcPts val="1417"/>
              </a:spcBef>
              <a:spcAft>
                <a:spcPts val="0"/>
              </a:spcAft>
              <a:buNone/>
              <a:tabLst/>
              <a:defRPr lang="en-GB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800" dirty="0">
                <a:solidFill>
                  <a:sysClr val="windowText" lastClr="000000"/>
                </a:solidFill>
              </a:rPr>
              <a:t>Dr. Jon Tennant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8DCD1CC-1DD5-41AF-8E28-0949FF9CDB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607371"/>
              </p:ext>
            </p:extLst>
          </p:nvPr>
        </p:nvGraphicFramePr>
        <p:xfrm>
          <a:off x="8060861" y="5071565"/>
          <a:ext cx="2157511" cy="548640"/>
        </p:xfrm>
        <a:graphic>
          <a:graphicData uri="http://schemas.openxmlformats.org/drawingml/2006/table">
            <a:tbl>
              <a:tblPr/>
              <a:tblGrid>
                <a:gridCol w="2157511">
                  <a:extLst>
                    <a:ext uri="{9D8B030D-6E8A-4147-A177-3AD203B41FA5}">
                      <a16:colId xmlns:a16="http://schemas.microsoft.com/office/drawing/2014/main" val="77215312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FORCE11, Scotland</a:t>
                      </a:r>
                    </a:p>
                    <a:p>
                      <a:r>
                        <a:rPr lang="en-GB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Oct 16th, 2019</a:t>
                      </a:r>
                      <a:endParaRPr lang="en-GB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71162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7721E98B-3C5A-4091-BA9C-ABC9AEE210CB}"/>
              </a:ext>
            </a:extLst>
          </p:cNvPr>
          <p:cNvSpPr/>
          <p:nvPr/>
        </p:nvSpPr>
        <p:spPr>
          <a:xfrm>
            <a:off x="153912" y="5247387"/>
            <a:ext cx="4439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0" i="0" dirty="0">
                <a:solidFill>
                  <a:srgbClr val="494A4C"/>
                </a:solidFill>
                <a:effectLst/>
                <a:latin typeface="noto sans" panose="020B0502040504020204" pitchFamily="34"/>
                <a:hlinkClick r:id="rId2"/>
              </a:rPr>
              <a:t>https://orcid.org/0000-0001-7794-0218</a:t>
            </a:r>
            <a:r>
              <a:rPr lang="en-GB" b="0" i="0" dirty="0">
                <a:solidFill>
                  <a:srgbClr val="494A4C"/>
                </a:solidFill>
                <a:effectLst/>
                <a:latin typeface="noto sans" panose="020B0502040504020204" pitchFamily="34"/>
              </a:rPr>
              <a:t> 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5D9EFF-52D7-47CE-9D12-5765DCA9BBC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71350" y="151670"/>
            <a:ext cx="1732038" cy="1078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DB7667-74AA-49D9-9238-740555A0C3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9" t="28849" r="6258" b="26061"/>
          <a:stretch/>
        </p:blipFill>
        <p:spPr>
          <a:xfrm>
            <a:off x="6442614" y="84744"/>
            <a:ext cx="3466661" cy="11343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36A09B3-CE0D-43BC-BBC5-9B0AA4E519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90" y="53831"/>
            <a:ext cx="1393876" cy="13135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C444F6-5947-4538-A551-F1DB2601BE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331" y="5156364"/>
            <a:ext cx="1227411" cy="4294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F3F192A-4112-41FC-8DAA-3FE30E7137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997" y="180183"/>
            <a:ext cx="2124053" cy="107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77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FBD9E-2561-46D8-9EC0-352DB7C5E60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en-GB"/>
              <a:t>What do researchers care about?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988FAD-497C-4339-AB16-A04EA99FE4D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9" y="1326600"/>
            <a:ext cx="9071640" cy="3288239"/>
          </a:xfrm>
        </p:spPr>
        <p:txBody>
          <a:bodyPr/>
          <a:lstStyle/>
          <a:p>
            <a:pPr marL="457200" lvl="0" indent="-457200" algn="ctr">
              <a:buSzPct val="45000"/>
              <a:buFont typeface="Wingdings" panose="05000000000000000000" pitchFamily="2" charset="2"/>
              <a:buChar char="Ø"/>
            </a:pPr>
            <a:r>
              <a:rPr lang="en-GB" sz="2800" b="1" dirty="0"/>
              <a:t>Saving time and effort</a:t>
            </a:r>
          </a:p>
          <a:p>
            <a:pPr marL="457200" lvl="0" indent="-457200" algn="ctr">
              <a:buSzPct val="45000"/>
              <a:buFont typeface="Wingdings" panose="05000000000000000000" pitchFamily="2" charset="2"/>
              <a:buChar char="Ø"/>
            </a:pPr>
            <a:r>
              <a:rPr lang="en-GB" sz="2800" b="1" dirty="0"/>
              <a:t>Problem solving</a:t>
            </a:r>
          </a:p>
          <a:p>
            <a:pPr marL="457200" lvl="0" indent="-457200" algn="ctr">
              <a:buSzPct val="45000"/>
              <a:buFont typeface="Wingdings" panose="05000000000000000000" pitchFamily="2" charset="2"/>
              <a:buChar char="Ø"/>
            </a:pPr>
            <a:r>
              <a:rPr lang="en-GB" sz="2800" b="1" dirty="0"/>
              <a:t>Advancing research</a:t>
            </a:r>
            <a:br>
              <a:rPr lang="en-GB" dirty="0"/>
            </a:br>
            <a:br>
              <a:rPr lang="en-GB" dirty="0"/>
            </a:br>
            <a:r>
              <a:rPr lang="en-GB" dirty="0"/>
              <a:t>We give them the </a:t>
            </a:r>
            <a:r>
              <a:rPr lang="en-GB" b="1" dirty="0"/>
              <a:t>knowledge</a:t>
            </a:r>
            <a:r>
              <a:rPr lang="en-GB" dirty="0"/>
              <a:t> and </a:t>
            </a:r>
            <a:r>
              <a:rPr lang="en-GB" b="1" dirty="0"/>
              <a:t>skills</a:t>
            </a:r>
            <a:r>
              <a:rPr lang="en-GB" dirty="0"/>
              <a:t> to do this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37158D-AAED-4515-B26D-9E0991B0550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010000" y="4389120"/>
            <a:ext cx="1853999" cy="115488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392334-92F5-4FA7-8055-9D3768A4D147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</a:t>
            </a:r>
            <a:r>
              <a:rPr lang="en-GB" sz="1800" b="0" i="0" u="none" strike="noStrike" kern="1200" cap="none" dirty="0" err="1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OpenScienceMOOC</a:t>
            </a: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97155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BAEA0-AE48-4973-BBD2-3A2F78284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477838"/>
            <a:ext cx="8694737" cy="2357437"/>
          </a:xfrm>
        </p:spPr>
        <p:txBody>
          <a:bodyPr/>
          <a:lstStyle/>
          <a:p>
            <a:r>
              <a:rPr lang="de-DE" dirty="0"/>
              <a:t>Welcome to </a:t>
            </a:r>
            <a:r>
              <a:rPr lang="de-DE" i="1" dirty="0"/>
              <a:t>the</a:t>
            </a:r>
            <a:r>
              <a:rPr lang="de-DE" dirty="0"/>
              <a:t> Open Science MOOC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A8A8D-1124-4416-8238-E7C69EF605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Stands for Massively Open Online </a:t>
            </a:r>
            <a:r>
              <a:rPr lang="de-DE" b="1" dirty="0"/>
              <a:t>Community</a:t>
            </a:r>
          </a:p>
          <a:p>
            <a:r>
              <a:rPr lang="en-GB" dirty="0"/>
              <a:t>Combining the best parts of Open Science, Open Source, and Open Education</a:t>
            </a:r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DE577-DED0-4B00-A153-1BDBC04E7B3D}"/>
              </a:ext>
            </a:extLst>
          </p:cNvPr>
          <p:cNvSpPr/>
          <p:nvPr/>
        </p:nvSpPr>
        <p:spPr>
          <a:xfrm>
            <a:off x="112054" y="5192712"/>
            <a:ext cx="3038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2"/>
              </a:rPr>
              <a:t>https://opensciencemooc.eu/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45437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AAB09-C503-487E-B24E-9F599F68582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en-GB" dirty="0"/>
              <a:t>Our vision of the future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72FE40-2935-419B-9478-DC1050FB072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9" y="1411591"/>
            <a:ext cx="9071640" cy="3786089"/>
          </a:xfrm>
        </p:spPr>
        <p:txBody>
          <a:bodyPr>
            <a:normAutofit/>
          </a:bodyPr>
          <a:lstStyle/>
          <a:p>
            <a:pPr lvl="0" algn="ctr"/>
            <a:r>
              <a:rPr lang="en-GB" sz="4200" b="1" dirty="0"/>
              <a:t>To help make ‘Open’ the default setting for all global research.</a:t>
            </a:r>
          </a:p>
          <a:p>
            <a:pPr lvl="0" algn="ctr"/>
            <a:r>
              <a:rPr lang="en-GB" sz="200" b="1" dirty="0"/>
              <a:t> </a:t>
            </a:r>
          </a:p>
          <a:p>
            <a:pPr lvl="0" algn="ctr"/>
            <a:r>
              <a:rPr lang="en-GB" sz="2200" dirty="0"/>
              <a:t>We want to help create a welcoming and supporting community, with good tools, teachers, and role-models, and built upon a solid values-based foundation of freedom and equitable access to research.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C936AC-5385-4CF8-A55F-A8B05F09239F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@OpenScienceMOOC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02ADA3-E49C-461E-85A8-D624EDCFEBDB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010000" y="4317120"/>
            <a:ext cx="1853999" cy="1154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33EA5-378D-4C69-9E82-2298F3D25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Walk the walk, talk the talk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CA6FF-5E4D-4452-9F56-8BE1F6CD5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99" y="1518988"/>
            <a:ext cx="9071640" cy="4151562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Be honest with each other as a matter of civility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Be brave – ask the difficult questions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We‘re not trying to sell you anything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Ask how we can support the wider community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We aren‘t going to solve everything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4D7131-EFFE-4C69-9AB6-73E21E9FC65A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8010000" y="4389120"/>
            <a:ext cx="1853999" cy="11548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7BDAA3-BC8D-4C2D-B419-CF16C7A71D3D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</a:t>
            </a:r>
            <a:r>
              <a:rPr lang="en-GB" sz="1800" b="0" i="0" u="none" strike="noStrike" kern="1200" cap="none" dirty="0" err="1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OpenScienceMOOC</a:t>
            </a: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104499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792B1-C4C9-4352-B36F-83B7002A0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we collaborate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032A63-AC41-4F51-92A2-5D0CEE3D1F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Open Slack channel for discussions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Open GitHub for development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err="1"/>
              <a:t>Eliademy</a:t>
            </a:r>
            <a:r>
              <a:rPr lang="en-GB" dirty="0"/>
              <a:t> for actual courses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Steering committee and advisory board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Future: Migration to </a:t>
            </a:r>
            <a:r>
              <a:rPr lang="en-GB" dirty="0" err="1"/>
              <a:t>Mattermost</a:t>
            </a:r>
            <a:r>
              <a:rPr lang="en-GB" dirty="0"/>
              <a:t>/GitLab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B0F365-9D13-4C5E-8264-139A4E8A673C}"/>
              </a:ext>
            </a:extLst>
          </p:cNvPr>
          <p:cNvSpPr/>
          <p:nvPr/>
        </p:nvSpPr>
        <p:spPr>
          <a:xfrm>
            <a:off x="156292" y="5240561"/>
            <a:ext cx="77291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https://digitalcommons.du.edu/collaborativelibrarianship/vol11/iss2/2/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108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extShape 1"/>
          <p:cNvSpPr txBox="1"/>
          <p:nvPr/>
        </p:nvSpPr>
        <p:spPr>
          <a:xfrm>
            <a:off x="692943" y="301922"/>
            <a:ext cx="8694241" cy="1095673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638" b="1" spc="-1" dirty="0">
                <a:solidFill>
                  <a:srgbClr val="000000"/>
                </a:solidFill>
                <a:latin typeface="Calibri Light"/>
              </a:rPr>
              <a:t>Can we break the inertia?</a:t>
            </a:r>
            <a:endParaRPr lang="en-US" sz="3638" b="1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9" name="TextShape 2"/>
          <p:cNvSpPr txBox="1"/>
          <p:nvPr/>
        </p:nvSpPr>
        <p:spPr>
          <a:xfrm>
            <a:off x="400645" y="1619051"/>
            <a:ext cx="5675122" cy="244554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189006" indent="-188709">
              <a:lnSpc>
                <a:spcPct val="90000"/>
              </a:lnSpc>
              <a:spcBef>
                <a:spcPts val="828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1654" b="1" spc="-1" dirty="0">
                <a:solidFill>
                  <a:srgbClr val="000000"/>
                </a:solidFill>
                <a:latin typeface="Open Sans"/>
              </a:rPr>
              <a:t>Education</a:t>
            </a:r>
            <a:r>
              <a:rPr lang="en-US" sz="1654" spc="-1" dirty="0">
                <a:solidFill>
                  <a:srgbClr val="000000"/>
                </a:solidFill>
                <a:latin typeface="Open Sans"/>
              </a:rPr>
              <a:t>, </a:t>
            </a:r>
            <a:r>
              <a:rPr lang="en-US" sz="1654" b="1" spc="-1" dirty="0">
                <a:solidFill>
                  <a:srgbClr val="000000"/>
                </a:solidFill>
                <a:latin typeface="Open Sans"/>
              </a:rPr>
              <a:t>training</a:t>
            </a:r>
            <a:r>
              <a:rPr lang="en-US" sz="1654" spc="-1" dirty="0">
                <a:solidFill>
                  <a:srgbClr val="000000"/>
                </a:solidFill>
                <a:latin typeface="Open Sans"/>
              </a:rPr>
              <a:t>, </a:t>
            </a:r>
            <a:r>
              <a:rPr lang="en-US" sz="1654" b="1" spc="-1" dirty="0">
                <a:solidFill>
                  <a:srgbClr val="000000"/>
                </a:solidFill>
                <a:latin typeface="Open Sans"/>
              </a:rPr>
              <a:t>support</a:t>
            </a:r>
            <a:r>
              <a:rPr lang="en-US" sz="1654" spc="-1" dirty="0">
                <a:solidFill>
                  <a:srgbClr val="000000"/>
                </a:solidFill>
                <a:latin typeface="Open Sans"/>
              </a:rPr>
              <a:t>.</a:t>
            </a:r>
            <a:endParaRPr lang="en-US" sz="1654" spc="-1" dirty="0">
              <a:solidFill>
                <a:srgbClr val="000000"/>
              </a:solidFill>
              <a:latin typeface="Calibri"/>
            </a:endParaRPr>
          </a:p>
          <a:p>
            <a:pPr marL="567019" lvl="1" indent="-188709">
              <a:lnSpc>
                <a:spcPct val="90000"/>
              </a:lnSpc>
              <a:spcBef>
                <a:spcPts val="413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1488" spc="-1" dirty="0">
                <a:solidFill>
                  <a:srgbClr val="000000"/>
                </a:solidFill>
                <a:latin typeface="Open Sans"/>
              </a:rPr>
              <a:t>Empowerment and leadership for the next generation.</a:t>
            </a:r>
            <a:endParaRPr lang="en-US" sz="1488" spc="-1" dirty="0">
              <a:solidFill>
                <a:srgbClr val="000000"/>
              </a:solidFill>
              <a:latin typeface="Calibri"/>
            </a:endParaRPr>
          </a:p>
          <a:p>
            <a:pPr marL="945032" lvl="2" indent="-188709">
              <a:lnSpc>
                <a:spcPct val="90000"/>
              </a:lnSpc>
              <a:spcBef>
                <a:spcPts val="413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1488" spc="-1" dirty="0">
                <a:solidFill>
                  <a:srgbClr val="000000"/>
                </a:solidFill>
                <a:latin typeface="Open Sans"/>
              </a:rPr>
              <a:t>Shifting power dynamics to reduce bias and abuse.</a:t>
            </a:r>
            <a:endParaRPr lang="en-US" sz="1488" spc="-1" dirty="0">
              <a:solidFill>
                <a:srgbClr val="000000"/>
              </a:solidFill>
              <a:latin typeface="Calibri"/>
            </a:endParaRPr>
          </a:p>
          <a:p>
            <a:pPr marL="1323045" lvl="3" indent="-188709">
              <a:lnSpc>
                <a:spcPct val="90000"/>
              </a:lnSpc>
              <a:spcBef>
                <a:spcPts val="413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1488" spc="-1" dirty="0">
                <a:solidFill>
                  <a:srgbClr val="000000"/>
                </a:solidFill>
                <a:latin typeface="Open Sans"/>
              </a:rPr>
              <a:t>Building a global community based on strong values, sharing and collaboration.</a:t>
            </a:r>
            <a:endParaRPr lang="en-US" sz="1488" spc="-1" dirty="0">
              <a:solidFill>
                <a:srgbClr val="000000"/>
              </a:solidFill>
              <a:latin typeface="Calibri"/>
            </a:endParaRPr>
          </a:p>
          <a:p>
            <a:pPr marL="1701058" lvl="4" indent="-188709">
              <a:lnSpc>
                <a:spcPct val="90000"/>
              </a:lnSpc>
              <a:spcBef>
                <a:spcPts val="413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1488" spc="-1" dirty="0">
                <a:solidFill>
                  <a:srgbClr val="000000"/>
                </a:solidFill>
                <a:latin typeface="Open Sans"/>
              </a:rPr>
              <a:t>Massive-scale engagement to re-align Open Science with current incentive structures.</a:t>
            </a:r>
            <a:endParaRPr lang="en-US" sz="1488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0" name="Picture 6"/>
          <p:cNvPicPr/>
          <p:nvPr/>
        </p:nvPicPr>
        <p:blipFill>
          <a:blip r:embed="rId2"/>
          <a:stretch/>
        </p:blipFill>
        <p:spPr>
          <a:xfrm>
            <a:off x="5854600" y="1733947"/>
            <a:ext cx="3492103" cy="3115866"/>
          </a:xfrm>
          <a:prstGeom prst="rect">
            <a:avLst/>
          </a:prstGeom>
          <a:ln>
            <a:noFill/>
          </a:ln>
        </p:spPr>
      </p:pic>
      <p:sp>
        <p:nvSpPr>
          <p:cNvPr id="241" name="CustomShape 3"/>
          <p:cNvSpPr/>
          <p:nvPr/>
        </p:nvSpPr>
        <p:spPr>
          <a:xfrm>
            <a:off x="7826276" y="5334397"/>
            <a:ext cx="1656143" cy="30411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4414" tIns="37207" rIns="74414" bIns="37207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488" u="sng" spc="-1">
                <a:solidFill>
                  <a:srgbClr val="0563C1"/>
                </a:solidFill>
                <a:latin typeface="Open Sans"/>
                <a:hlinkClick r:id="rId3"/>
              </a:rPr>
              <a:t>@protohedgehog</a:t>
            </a:r>
            <a:endParaRPr lang="en-GB" sz="1488" spc="-1">
              <a:latin typeface="Arial"/>
            </a:endParaRPr>
          </a:p>
        </p:txBody>
      </p:sp>
      <p:sp>
        <p:nvSpPr>
          <p:cNvPr id="242" name="CustomShape 4"/>
          <p:cNvSpPr/>
          <p:nvPr/>
        </p:nvSpPr>
        <p:spPr>
          <a:xfrm>
            <a:off x="439935" y="4064596"/>
            <a:ext cx="5039916" cy="9910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4414" tIns="37207" rIns="74414" bIns="37207">
            <a:spAutoFit/>
          </a:bodyPr>
          <a:lstStyle/>
          <a:p>
            <a:pPr marL="285742" indent="-285444" algn="ctr">
              <a:buClr>
                <a:srgbClr val="000000"/>
              </a:buClr>
              <a:buFont typeface="Wingdings" charset="2"/>
              <a:buChar char=""/>
            </a:pPr>
            <a:r>
              <a:rPr lang="en-GB" sz="1488" b="1" spc="-1">
                <a:solidFill>
                  <a:srgbClr val="000000"/>
                </a:solidFill>
                <a:latin typeface="Arial"/>
                <a:ea typeface="Microsoft YaHei"/>
              </a:rPr>
              <a:t>GitHub</a:t>
            </a:r>
            <a:r>
              <a:rPr lang="en-GB" sz="1488" spc="-1">
                <a:solidFill>
                  <a:srgbClr val="000000"/>
                </a:solidFill>
                <a:latin typeface="Arial"/>
                <a:ea typeface="Microsoft YaHei"/>
              </a:rPr>
              <a:t>: </a:t>
            </a:r>
            <a:r>
              <a:rPr lang="en-GB" sz="1488" u="sng" spc="-1">
                <a:solidFill>
                  <a:srgbClr val="0563C1"/>
                </a:solidFill>
                <a:latin typeface="Arial"/>
                <a:ea typeface="Microsoft YaHei"/>
                <a:hlinkClick r:id="rId4"/>
              </a:rPr>
              <a:t>https://github.com/OpenScienceMOOC</a:t>
            </a:r>
            <a:r>
              <a:rPr lang="en-GB" sz="1488" spc="-1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endParaRPr lang="en-GB" sz="1488" spc="-1">
              <a:latin typeface="Arial"/>
            </a:endParaRPr>
          </a:p>
          <a:p>
            <a:pPr marL="285742" indent="-285444" algn="ctr">
              <a:buClr>
                <a:srgbClr val="000000"/>
              </a:buClr>
              <a:buFont typeface="Wingdings" charset="2"/>
              <a:buChar char=""/>
            </a:pPr>
            <a:r>
              <a:rPr lang="en-GB" sz="1488" b="1" spc="-1">
                <a:solidFill>
                  <a:srgbClr val="000000"/>
                </a:solidFill>
                <a:latin typeface="Arial"/>
                <a:ea typeface="Microsoft YaHei"/>
              </a:rPr>
              <a:t>Website</a:t>
            </a:r>
            <a:r>
              <a:rPr lang="en-GB" sz="1488" spc="-1">
                <a:solidFill>
                  <a:srgbClr val="000000"/>
                </a:solidFill>
                <a:latin typeface="Arial"/>
                <a:ea typeface="Microsoft YaHei"/>
              </a:rPr>
              <a:t>: </a:t>
            </a:r>
            <a:r>
              <a:rPr lang="en-GB" sz="1488" u="sng" spc="-1">
                <a:solidFill>
                  <a:srgbClr val="0563C1"/>
                </a:solidFill>
                <a:latin typeface="Arial"/>
                <a:ea typeface="Microsoft YaHei"/>
                <a:hlinkClick r:id="rId5"/>
              </a:rPr>
              <a:t>https://opensciencemooc.eu</a:t>
            </a:r>
            <a:r>
              <a:rPr lang="en-GB" sz="1488" spc="-1">
                <a:solidFill>
                  <a:srgbClr val="000000"/>
                </a:solidFill>
                <a:latin typeface="Arial"/>
                <a:ea typeface="Microsoft YaHei"/>
              </a:rPr>
              <a:t>  </a:t>
            </a:r>
            <a:endParaRPr lang="en-GB" sz="1488" spc="-1">
              <a:latin typeface="Arial"/>
            </a:endParaRPr>
          </a:p>
          <a:p>
            <a:pPr marL="285742" indent="-285444" algn="ctr">
              <a:buClr>
                <a:srgbClr val="000000"/>
              </a:buClr>
              <a:buFont typeface="Wingdings" charset="2"/>
              <a:buChar char=""/>
            </a:pPr>
            <a:r>
              <a:rPr lang="en-GB" sz="1488" b="1" spc="-1">
                <a:solidFill>
                  <a:srgbClr val="000000"/>
                </a:solidFill>
                <a:latin typeface="Arial"/>
                <a:ea typeface="Microsoft YaHei"/>
              </a:rPr>
              <a:t>Twitter</a:t>
            </a:r>
            <a:r>
              <a:rPr lang="en-GB" sz="1488" spc="-1">
                <a:solidFill>
                  <a:srgbClr val="000000"/>
                </a:solidFill>
                <a:latin typeface="Arial"/>
                <a:ea typeface="Microsoft YaHei"/>
              </a:rPr>
              <a:t>: </a:t>
            </a:r>
            <a:r>
              <a:rPr lang="en-GB" sz="1488" u="sng" spc="-1">
                <a:solidFill>
                  <a:srgbClr val="0563C1"/>
                </a:solidFill>
                <a:latin typeface="Arial"/>
                <a:ea typeface="Microsoft YaHei"/>
                <a:hlinkClick r:id="rId6"/>
              </a:rPr>
              <a:t>@OpenScienceMOOC</a:t>
            </a:r>
            <a:endParaRPr lang="en-GB" sz="1488" spc="-1">
              <a:latin typeface="Arial"/>
            </a:endParaRPr>
          </a:p>
          <a:p>
            <a:pPr marL="285742" indent="-285444" algn="ctr">
              <a:buClr>
                <a:srgbClr val="000000"/>
              </a:buClr>
              <a:buFont typeface="Wingdings" charset="2"/>
              <a:buChar char=""/>
            </a:pPr>
            <a:r>
              <a:rPr lang="en-GB" sz="1488" b="1" spc="-1">
                <a:solidFill>
                  <a:srgbClr val="000000"/>
                </a:solidFill>
                <a:latin typeface="Arial"/>
                <a:ea typeface="Microsoft YaHei"/>
              </a:rPr>
              <a:t>Email</a:t>
            </a:r>
            <a:r>
              <a:rPr lang="en-GB" sz="1488" spc="-1">
                <a:solidFill>
                  <a:srgbClr val="000000"/>
                </a:solidFill>
                <a:latin typeface="Arial"/>
                <a:ea typeface="Microsoft YaHei"/>
              </a:rPr>
              <a:t>: </a:t>
            </a:r>
            <a:r>
              <a:rPr lang="en-GB" sz="1488" u="sng" spc="-1">
                <a:solidFill>
                  <a:srgbClr val="0563C1"/>
                </a:solidFill>
                <a:latin typeface="Arial"/>
                <a:ea typeface="Microsoft YaHei"/>
                <a:hlinkClick r:id="rId7"/>
              </a:rPr>
              <a:t>info@opensciencemooc.eu</a:t>
            </a:r>
            <a:r>
              <a:rPr lang="en-GB" sz="1488" spc="-1">
                <a:solidFill>
                  <a:srgbClr val="000000"/>
                </a:solidFill>
                <a:latin typeface="Arial"/>
                <a:ea typeface="Microsoft YaHei"/>
              </a:rPr>
              <a:t>  </a:t>
            </a:r>
            <a:endParaRPr lang="en-GB" sz="1488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40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52C64-E930-4B20-9B80-2662BBF649E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dirty="0"/>
              <a:t>Modular learning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0E61BE-864D-437A-8B70-6D474536514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082626" y="4389480"/>
            <a:ext cx="1853999" cy="11548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F9FBC1-F520-4D2B-B940-4AF44DE76762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</a:t>
            </a:r>
            <a:r>
              <a:rPr lang="en-GB" sz="1800" b="0" i="0" u="none" strike="noStrike" kern="1200" cap="none" dirty="0" err="1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OpenScienceMOOC</a:t>
            </a: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D17103-71BE-4431-9711-12DE8ADDDC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110" t="18032" r="10828" b="18853"/>
          <a:stretch/>
        </p:blipFill>
        <p:spPr>
          <a:xfrm>
            <a:off x="1805006" y="1172520"/>
            <a:ext cx="6469626" cy="357894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06D4A9B-05C7-4EBD-A54E-482093DF7532}"/>
              </a:ext>
            </a:extLst>
          </p:cNvPr>
          <p:cNvSpPr/>
          <p:nvPr/>
        </p:nvSpPr>
        <p:spPr>
          <a:xfrm>
            <a:off x="108774" y="5275873"/>
            <a:ext cx="9518496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88" dirty="0">
                <a:hlinkClick r:id="rId2"/>
              </a:rPr>
              <a:t>https://eliademy.com/catalog/oer/module-5-open-research-software-and-open-source.html</a:t>
            </a:r>
            <a:r>
              <a:rPr lang="en-GB" sz="1488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793CF9-FAC7-48DA-837E-1F08E97C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53" t="16204" r="11420" b="9351"/>
          <a:stretch/>
        </p:blipFill>
        <p:spPr>
          <a:xfrm>
            <a:off x="328290" y="343305"/>
            <a:ext cx="4850607" cy="30539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9E88D4-5996-40CC-8573-CD2C5DF6F2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62" t="15370" r="11728" b="5725"/>
          <a:stretch/>
        </p:blipFill>
        <p:spPr>
          <a:xfrm>
            <a:off x="4906285" y="1652436"/>
            <a:ext cx="4846050" cy="325941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E7D64F5-FB08-4D73-B04C-359560B55062}"/>
              </a:ext>
            </a:extLst>
          </p:cNvPr>
          <p:cNvSpPr/>
          <p:nvPr/>
        </p:nvSpPr>
        <p:spPr>
          <a:xfrm>
            <a:off x="118062" y="5015572"/>
            <a:ext cx="6463460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88" dirty="0">
                <a:hlinkClick r:id="rId5"/>
              </a:rPr>
              <a:t>https://eliademy.com/catalog/oer/module-1-open-principles.html</a:t>
            </a:r>
            <a:r>
              <a:rPr lang="en-GB" sz="1488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535802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540CAA-C987-4971-B072-3073356B2BB1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71277" y="910"/>
            <a:ext cx="4034879" cy="5669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B80733-79F6-4368-A9B7-239CBA098F6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433839" y="0"/>
            <a:ext cx="4141800" cy="566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49F8F-7F12-48E0-8B3A-69AD2C36460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dirty="0"/>
              <a:t>A fully interactive learning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88AC82-D3DA-47A0-AC02-C2A9EE8500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l="19359" t="13257" r="20610" b="12974"/>
          <a:stretch/>
        </p:blipFill>
        <p:spPr>
          <a:xfrm>
            <a:off x="3114764" y="1012034"/>
            <a:ext cx="6074795" cy="419887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5B0AFD-7787-4526-AA17-AF213A62B53E}"/>
              </a:ext>
            </a:extLst>
          </p:cNvPr>
          <p:cNvSpPr txBox="1"/>
          <p:nvPr/>
        </p:nvSpPr>
        <p:spPr>
          <a:xfrm>
            <a:off x="463004" y="1335698"/>
            <a:ext cx="26517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This allows learners to actually edit the MOOC content for this module. </a:t>
            </a:r>
            <a:r>
              <a:rPr lang="en-GB" sz="2400" b="1" dirty="0"/>
              <a:t>Nice</a:t>
            </a:r>
            <a:r>
              <a:rPr lang="en-GB" sz="2400" dirty="0"/>
              <a:t>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Learning is based on </a:t>
            </a:r>
            <a:r>
              <a:rPr lang="en-GB" sz="2400" b="1" dirty="0"/>
              <a:t>participation</a:t>
            </a:r>
            <a:r>
              <a:rPr lang="en-GB" sz="2400" dirty="0"/>
              <a:t> and </a:t>
            </a:r>
            <a:r>
              <a:rPr lang="en-GB" sz="2400" b="1" dirty="0"/>
              <a:t>collaboration</a:t>
            </a:r>
            <a:r>
              <a:rPr lang="en-GB" sz="2400" dirty="0"/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76F607-8A8A-48E2-9126-5C0B54D407E7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</a:t>
            </a:r>
            <a:r>
              <a:rPr lang="en-GB" sz="1800" b="0" i="0" u="none" strike="noStrike" kern="1200" cap="none" dirty="0" err="1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OpenScienceMOOC</a:t>
            </a: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C417CA-1549-4B46-8C90-765BFEDD1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60" y="103058"/>
            <a:ext cx="7950304" cy="518757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57659C-D003-4FA9-B9E1-3D0EB759DAFA}"/>
              </a:ext>
            </a:extLst>
          </p:cNvPr>
          <p:cNvSpPr/>
          <p:nvPr/>
        </p:nvSpPr>
        <p:spPr>
          <a:xfrm>
            <a:off x="63500" y="5198160"/>
            <a:ext cx="9861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https://twitter.com/EPFLOpenScience/status/1170959367140777984</a:t>
            </a:r>
            <a:r>
              <a:rPr lang="en-GB" dirty="0"/>
              <a:t> (adapted from Brian </a:t>
            </a:r>
            <a:r>
              <a:rPr lang="en-GB" dirty="0" err="1"/>
              <a:t>Nosek</a:t>
            </a:r>
            <a:r>
              <a:rPr lang="en-GB" dirty="0"/>
              <a:t>) 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22BA8ECE-CF92-4CAD-9EF1-1ADC601D86EA}"/>
              </a:ext>
            </a:extLst>
          </p:cNvPr>
          <p:cNvSpPr/>
          <p:nvPr/>
        </p:nvSpPr>
        <p:spPr>
          <a:xfrm>
            <a:off x="698500" y="2209800"/>
            <a:ext cx="1587500" cy="1098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26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83340-CA0D-4D62-8B43-D2779D1A852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24486" y="109271"/>
            <a:ext cx="9071640" cy="946440"/>
          </a:xfrm>
        </p:spPr>
        <p:txBody>
          <a:bodyPr/>
          <a:lstStyle/>
          <a:p>
            <a:r>
              <a:rPr lang="en-GB" dirty="0"/>
              <a:t>Open for re-use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1E1F03-217D-42D0-B46C-83F235F341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l="1689" t="28050" r="25288" b="29321"/>
          <a:stretch/>
        </p:blipFill>
        <p:spPr>
          <a:xfrm>
            <a:off x="1318802" y="1300480"/>
            <a:ext cx="7443019" cy="2444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Image result for cc zero">
            <a:extLst>
              <a:ext uri="{FF2B5EF4-FFF2-40B4-BE49-F238E27FC236}">
                <a16:creationId xmlns:a16="http://schemas.microsoft.com/office/drawing/2014/main" id="{245D3B0E-6980-4B6A-B7EE-644DD84B1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4113742"/>
            <a:ext cx="3373120" cy="118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38253B-6AC5-4890-B48A-0B09A93CA8E5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</a:t>
            </a:r>
            <a:r>
              <a:rPr lang="en-GB" sz="1800" b="0" i="0" u="none" strike="noStrike" kern="1200" cap="none" dirty="0" err="1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OpenScienceMOOC</a:t>
            </a: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FAF0A3-79B0-4873-9B0D-102725E5AF77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7894700" y="4406399"/>
            <a:ext cx="1853999" cy="1154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09020-04B5-4969-9A26-C3F3995F3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9707" y="165409"/>
            <a:ext cx="3839734" cy="677108"/>
          </a:xfrm>
        </p:spPr>
        <p:txBody>
          <a:bodyPr/>
          <a:lstStyle/>
          <a:p>
            <a:r>
              <a:rPr lang="de-DE" dirty="0"/>
              <a:t>Coming soon!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E2D23A-3006-4FAF-84EB-97C0A00ED5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860" t="17191" r="10755" b="22180"/>
          <a:stretch/>
        </p:blipFill>
        <p:spPr>
          <a:xfrm>
            <a:off x="1626214" y="974876"/>
            <a:ext cx="6752117" cy="343787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523545E-8364-4ECA-8EE7-D9A674159E9E}"/>
              </a:ext>
            </a:extLst>
          </p:cNvPr>
          <p:cNvSpPr/>
          <p:nvPr/>
        </p:nvSpPr>
        <p:spPr>
          <a:xfrm>
            <a:off x="1626214" y="4631731"/>
            <a:ext cx="6913787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88" dirty="0">
                <a:hlinkClick r:id="rId3"/>
              </a:rPr>
              <a:t>https://www.youtube.com/playlist?list=PLjy-OBIh84jrUB5wHQ6K_wWWPq5ksqnaT</a:t>
            </a:r>
            <a:r>
              <a:rPr lang="en-GB" sz="1488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04222C-1088-4640-9553-F88F061C301F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</a:t>
            </a:r>
            <a:r>
              <a:rPr lang="en-GB" sz="1800" b="0" i="0" u="none" strike="noStrike" kern="1200" cap="none" dirty="0" err="1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OpenScienceMOOC</a:t>
            </a: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24B55D7-833A-4C04-B6A4-D2FF04953643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8226691" y="4412750"/>
            <a:ext cx="1853934" cy="11548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26800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36268-E4AE-4A63-B3DF-E1C326816F4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0990" y="191456"/>
            <a:ext cx="9071250" cy="946371"/>
          </a:xfrm>
        </p:spPr>
        <p:txBody>
          <a:bodyPr/>
          <a:lstStyle/>
          <a:p>
            <a:pPr lvl="0"/>
            <a:r>
              <a:rPr lang="en-GB" dirty="0"/>
              <a:t>How do we get to where we want?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3618D9-BD00-4BCE-B888-EA2E8D22127E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0" y="1554195"/>
            <a:ext cx="9071250" cy="3288017"/>
          </a:xfrm>
        </p:spPr>
        <p:txBody>
          <a:bodyPr>
            <a:normAutofit/>
          </a:bodyPr>
          <a:lstStyle/>
          <a:p>
            <a:pPr algn="ctr">
              <a:buSzPct val="45000"/>
            </a:pPr>
            <a:r>
              <a:rPr lang="en-GB" dirty="0"/>
              <a:t>Imagine a future defined by the </a:t>
            </a:r>
            <a:r>
              <a:rPr lang="en-GB" b="1" dirty="0"/>
              <a:t>values </a:t>
            </a:r>
            <a:r>
              <a:rPr lang="en-GB" dirty="0"/>
              <a:t>and </a:t>
            </a:r>
            <a:r>
              <a:rPr lang="en-GB" b="1" dirty="0"/>
              <a:t>principles</a:t>
            </a:r>
            <a:r>
              <a:rPr lang="en-GB" dirty="0"/>
              <a:t> of Open Science:</a:t>
            </a:r>
            <a:br>
              <a:rPr lang="en-GB" dirty="0"/>
            </a:br>
            <a:endParaRPr lang="en-GB" dirty="0"/>
          </a:p>
          <a:p>
            <a:pPr marL="2514429" lvl="4" indent="-457169" algn="just">
              <a:buSzPct val="45000"/>
              <a:buFont typeface="Wingdings" panose="05000000000000000000" pitchFamily="2" charset="2"/>
              <a:buChar char="Ø"/>
            </a:pPr>
            <a:r>
              <a:rPr lang="en-GB" sz="2800" b="1" dirty="0"/>
              <a:t>Freely available public good</a:t>
            </a:r>
          </a:p>
          <a:p>
            <a:pPr marL="2514429" lvl="4" indent="-457169" algn="just">
              <a:buSzPct val="45000"/>
              <a:buFont typeface="Wingdings" panose="05000000000000000000" pitchFamily="2" charset="2"/>
              <a:buChar char="Ø"/>
            </a:pPr>
            <a:r>
              <a:rPr lang="en-GB" sz="2800" b="1" dirty="0"/>
              <a:t>Rigorous and reproducible</a:t>
            </a:r>
          </a:p>
          <a:p>
            <a:pPr marL="2514429" lvl="4" indent="-457169" algn="just">
              <a:buSzPct val="45000"/>
              <a:buFont typeface="Wingdings" panose="05000000000000000000" pitchFamily="2" charset="2"/>
              <a:buChar char="Ø"/>
            </a:pPr>
            <a:r>
              <a:rPr lang="en-GB" sz="2800" b="1" dirty="0"/>
              <a:t>Open to ALL</a:t>
            </a:r>
          </a:p>
          <a:p>
            <a:pPr marL="2514429" lvl="4" indent="-457169" algn="just">
              <a:buSzPct val="45000"/>
              <a:buFont typeface="Wingdings" panose="05000000000000000000" pitchFamily="2" charset="2"/>
              <a:buChar char="Ø"/>
            </a:pPr>
            <a:r>
              <a:rPr lang="en-GB" sz="2800" b="1" dirty="0"/>
              <a:t>Isn’t that just GOOD science?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30A043-ABA1-4286-BF3C-E4A1155AC806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955555" y="4264792"/>
            <a:ext cx="1853934" cy="115483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F919D3-C372-4866-9D4C-6E0FCFCA4971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</a:t>
            </a:r>
            <a:r>
              <a:rPr lang="en-GB" sz="1800" b="0" i="0" u="none" strike="noStrike" kern="1200" cap="none" dirty="0" err="1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OpenScienceMOOC</a:t>
            </a: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706E4-3348-40F3-A2A0-36B716A74E3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 algn="ctr"/>
            <a:r>
              <a:rPr lang="en-GB" b="1" dirty="0"/>
              <a:t>Status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6C3848-3447-44AE-AA52-8CCCAF744C8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46204" y="1183026"/>
            <a:ext cx="8694539" cy="3597786"/>
          </a:xfrm>
        </p:spPr>
        <p:txBody>
          <a:bodyPr>
            <a:normAutofit fontScale="85000" lnSpcReduction="20000"/>
          </a:bodyPr>
          <a:lstStyle/>
          <a:p>
            <a:pPr marL="457169" indent="-457169" algn="ctr">
              <a:buSzPct val="45000"/>
              <a:buFont typeface="Wingdings" panose="05000000000000000000" pitchFamily="2" charset="2"/>
              <a:buChar char="Ø"/>
            </a:pPr>
            <a:r>
              <a:rPr lang="en-GB" b="1" dirty="0"/>
              <a:t>In development</a:t>
            </a:r>
          </a:p>
          <a:p>
            <a:pPr marL="457169" indent="-457169" algn="ctr">
              <a:buSzPct val="45000"/>
              <a:buFont typeface="Wingdings" panose="05000000000000000000" pitchFamily="2" charset="2"/>
              <a:buChar char="Ø"/>
            </a:pPr>
            <a:r>
              <a:rPr lang="en-GB" dirty="0"/>
              <a:t>2 modules currently live, 1000 enrolled participants</a:t>
            </a:r>
          </a:p>
          <a:p>
            <a:pPr marL="457169" indent="-457169" algn="ctr">
              <a:buSzPct val="45000"/>
              <a:buFont typeface="Wingdings" panose="05000000000000000000" pitchFamily="2" charset="2"/>
              <a:buChar char="Ø"/>
            </a:pPr>
            <a:r>
              <a:rPr lang="en-GB" dirty="0"/>
              <a:t>950 Slack community members</a:t>
            </a:r>
          </a:p>
          <a:p>
            <a:pPr marL="457169" indent="-457169" algn="ctr">
              <a:buSzPct val="45000"/>
              <a:buFont typeface="Wingdings" panose="05000000000000000000" pitchFamily="2" charset="2"/>
              <a:buChar char="Ø"/>
            </a:pPr>
            <a:r>
              <a:rPr lang="en-GB" dirty="0"/>
              <a:t>7700 Twitter followers</a:t>
            </a:r>
          </a:p>
          <a:p>
            <a:pPr marL="457169" indent="-457169" algn="ctr">
              <a:buSzPct val="45000"/>
              <a:buFont typeface="Wingdings" panose="05000000000000000000" pitchFamily="2" charset="2"/>
              <a:buChar char="Ø"/>
            </a:pPr>
            <a:r>
              <a:rPr lang="en-GB" dirty="0"/>
              <a:t>150 strong GitHub development team</a:t>
            </a:r>
          </a:p>
          <a:p>
            <a:pPr marL="457169" indent="-457169" algn="ctr">
              <a:buSzPct val="45000"/>
              <a:buFont typeface="Wingdings" panose="05000000000000000000" pitchFamily="2" charset="2"/>
              <a:buChar char="Ø"/>
            </a:pPr>
            <a:r>
              <a:rPr lang="en-GB" dirty="0"/>
              <a:t>45 strategic partnerships</a:t>
            </a:r>
          </a:p>
          <a:p>
            <a:pPr marL="457169" indent="-457169" algn="ctr">
              <a:buSzPct val="45000"/>
              <a:buFont typeface="Wingdings" panose="05000000000000000000" pitchFamily="2" charset="2"/>
              <a:buChar char="Ø"/>
            </a:pPr>
            <a:r>
              <a:rPr lang="en-GB" dirty="0"/>
              <a:t>2 more modules in progress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DCD99C-1912-4474-833E-EE29F7E1074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952978" y="4252016"/>
            <a:ext cx="1853934" cy="115483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ABDD3FB-4DC6-4521-85DF-382450E3AA45}"/>
              </a:ext>
            </a:extLst>
          </p:cNvPr>
          <p:cNvSpPr/>
          <p:nvPr/>
        </p:nvSpPr>
        <p:spPr>
          <a:xfrm>
            <a:off x="144171" y="4791319"/>
            <a:ext cx="4074064" cy="321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88" dirty="0">
                <a:hlinkClick r:id="rId4"/>
              </a:rPr>
              <a:t>https://www.dataplanes.org/osmooc-dashboard/</a:t>
            </a:r>
            <a:r>
              <a:rPr lang="en-GB" sz="1488" dirty="0"/>
              <a:t>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867AA-23EB-4B58-9A5A-FE692E585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For the </a:t>
            </a:r>
            <a:r>
              <a:rPr lang="en-GB" dirty="0"/>
              <a:t>clichéd</a:t>
            </a:r>
            <a:r>
              <a:rPr lang="de-DE" dirty="0"/>
              <a:t> dissenters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4EA493-42CA-412D-B69A-EA21D9FBF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62" y="1746250"/>
            <a:ext cx="3048000" cy="23812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85E57A-53C9-4169-AC4C-5E5FA56B4E53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</a:t>
            </a:r>
            <a:r>
              <a:rPr lang="en-GB" sz="1800" b="0" i="0" u="none" strike="noStrike" kern="1200" cap="none" dirty="0" err="1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OpenScienceMOOC</a:t>
            </a: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932D4D63-B1D1-48DE-8967-BCA0994868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3"/>
          <a:stretch/>
        </p:blipFill>
        <p:spPr>
          <a:xfrm>
            <a:off x="4113463" y="1726548"/>
            <a:ext cx="5062288" cy="240249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3D3B400-B04D-4C66-889C-48331E7C593E}"/>
              </a:ext>
            </a:extLst>
          </p:cNvPr>
          <p:cNvSpPr/>
          <p:nvPr/>
        </p:nvSpPr>
        <p:spPr>
          <a:xfrm>
            <a:off x="7637828" y="1631123"/>
            <a:ext cx="877632" cy="8776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7611F8-B121-43C9-9F1A-CBD1FADB8862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7952978" y="4252016"/>
            <a:ext cx="1853934" cy="11548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447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05F74-0354-4662-AEC2-3333A4D767E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en-GB" dirty="0" err="1"/>
              <a:t>Skeptical</a:t>
            </a:r>
            <a:r>
              <a:rPr lang="en-GB" dirty="0"/>
              <a:t>? </a:t>
            </a:r>
            <a:r>
              <a:rPr lang="en-GB" b="1" dirty="0"/>
              <a:t>You should be</a:t>
            </a:r>
            <a:r>
              <a:rPr lang="en-GB" dirty="0"/>
              <a:t>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82D510-D230-470F-A8C8-1497199BAE9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 algn="ctr">
              <a:buSzPct val="45000"/>
            </a:pPr>
            <a:r>
              <a:rPr lang="en-GB" dirty="0"/>
              <a:t>But it’s not as new as you think.</a:t>
            </a:r>
          </a:p>
          <a:p>
            <a:pPr lvl="0" algn="ctr">
              <a:buSzPct val="45000"/>
            </a:pPr>
            <a:endParaRPr lang="en-GB" dirty="0"/>
          </a:p>
          <a:p>
            <a:pPr lvl="0" algn="ctr">
              <a:buSzPct val="45000"/>
            </a:pPr>
            <a:r>
              <a:rPr lang="en-GB" b="1" dirty="0"/>
              <a:t>Science was founded on openness. </a:t>
            </a:r>
          </a:p>
          <a:p>
            <a:pPr lvl="0" algn="ctr">
              <a:buSzPct val="45000"/>
            </a:pPr>
            <a:r>
              <a:rPr lang="en-GB" b="1" dirty="0"/>
              <a:t>We closed it down.</a:t>
            </a:r>
          </a:p>
          <a:p>
            <a:pPr lvl="0" algn="ctr">
              <a:buSzPct val="45000"/>
            </a:pPr>
            <a:r>
              <a:rPr lang="en-GB" b="1" dirty="0"/>
              <a:t>It’s time to open it up again.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C1F9077-583C-49DC-9C9D-15C80E706E9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136000" y="4289590"/>
            <a:ext cx="1853999" cy="115488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A2A1EF-FF90-4974-B359-C2C7DDF9F699}"/>
              </a:ext>
            </a:extLst>
          </p:cNvPr>
          <p:cNvSpPr txBox="1"/>
          <p:nvPr/>
        </p:nvSpPr>
        <p:spPr>
          <a:xfrm>
            <a:off x="144000" y="523927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</a:t>
            </a:r>
            <a:r>
              <a:rPr lang="en-GB" sz="1800" b="0" i="0" u="none" strike="noStrike" kern="1200" cap="none" dirty="0" err="1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OpenScienceMOOC</a:t>
            </a: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extShape 1"/>
          <p:cNvSpPr txBox="1"/>
          <p:nvPr/>
        </p:nvSpPr>
        <p:spPr>
          <a:xfrm>
            <a:off x="1386383" y="251143"/>
            <a:ext cx="8694241" cy="1095673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38" spc="-1">
                <a:solidFill>
                  <a:srgbClr val="000000"/>
                </a:solidFill>
                <a:latin typeface="Calibri Light"/>
              </a:rPr>
              <a:t>What do we need to change cultures?</a:t>
            </a:r>
            <a:endParaRPr lang="en-US" sz="3638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9" name="TextShape 2"/>
          <p:cNvSpPr txBox="1"/>
          <p:nvPr/>
        </p:nvSpPr>
        <p:spPr>
          <a:xfrm>
            <a:off x="381595" y="1625402"/>
            <a:ext cx="8880677" cy="371534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189006" indent="-188709" algn="ctr">
              <a:lnSpc>
                <a:spcPct val="90000"/>
              </a:lnSpc>
              <a:spcBef>
                <a:spcPts val="828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2646" b="1" spc="-1" dirty="0">
                <a:solidFill>
                  <a:srgbClr val="000000"/>
                </a:solidFill>
                <a:latin typeface="Open Sans"/>
              </a:rPr>
              <a:t>Leadership from those who are less at risk</a:t>
            </a:r>
          </a:p>
          <a:p>
            <a:pPr marL="567019" lvl="1" indent="-188709" algn="ctr">
              <a:lnSpc>
                <a:spcPct val="90000"/>
              </a:lnSpc>
              <a:spcBef>
                <a:spcPts val="828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1488" spc="-1" dirty="0">
                <a:solidFill>
                  <a:srgbClr val="000000"/>
                </a:solidFill>
                <a:latin typeface="Open Sans"/>
              </a:rPr>
              <a:t>They need to invest in our future</a:t>
            </a:r>
          </a:p>
          <a:p>
            <a:pPr marL="567019" lvl="1" indent="-188709" algn="ctr">
              <a:lnSpc>
                <a:spcPct val="90000"/>
              </a:lnSpc>
              <a:spcBef>
                <a:spcPts val="828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1488" spc="-1" dirty="0">
                <a:solidFill>
                  <a:srgbClr val="000000"/>
                </a:solidFill>
                <a:latin typeface="Open Sans"/>
              </a:rPr>
              <a:t>Make sure that the system we are creating is in the best interests of future generations</a:t>
            </a:r>
          </a:p>
          <a:p>
            <a:pPr marL="189006" indent="-188709" algn="ctr">
              <a:lnSpc>
                <a:spcPct val="90000"/>
              </a:lnSpc>
              <a:spcBef>
                <a:spcPts val="828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2315" b="1" spc="-1" dirty="0">
                <a:solidFill>
                  <a:srgbClr val="000000"/>
                </a:solidFill>
                <a:latin typeface="Open Sans"/>
              </a:rPr>
              <a:t>For each of us to take small steps where we can</a:t>
            </a:r>
          </a:p>
          <a:p>
            <a:pPr marL="567019" lvl="1" indent="-188709" algn="ctr">
              <a:lnSpc>
                <a:spcPct val="90000"/>
              </a:lnSpc>
              <a:spcBef>
                <a:spcPts val="828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1488" spc="-1" dirty="0">
                <a:solidFill>
                  <a:srgbClr val="000000"/>
                </a:solidFill>
                <a:latin typeface="Open Sans"/>
              </a:rPr>
              <a:t>Without putting ourselves at risk</a:t>
            </a:r>
          </a:p>
          <a:p>
            <a:pPr marL="567019" lvl="1" indent="-188709" algn="ctr">
              <a:lnSpc>
                <a:spcPct val="90000"/>
              </a:lnSpc>
              <a:spcBef>
                <a:spcPts val="828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1488" spc="-1" dirty="0">
                <a:solidFill>
                  <a:srgbClr val="000000"/>
                </a:solidFill>
                <a:latin typeface="Open Sans"/>
              </a:rPr>
              <a:t>Be aware of the options available to us</a:t>
            </a:r>
          </a:p>
          <a:p>
            <a:pPr marL="189006" indent="-188709" algn="ctr">
              <a:lnSpc>
                <a:spcPct val="90000"/>
              </a:lnSpc>
              <a:spcBef>
                <a:spcPts val="828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2315" b="1" spc="-1" dirty="0">
                <a:solidFill>
                  <a:srgbClr val="000000"/>
                </a:solidFill>
                <a:latin typeface="Open Sans"/>
              </a:rPr>
              <a:t>And some times to be brave</a:t>
            </a:r>
            <a:endParaRPr lang="en-US" sz="2315" spc="-1" dirty="0">
              <a:solidFill>
                <a:srgbClr val="000000"/>
              </a:solidFill>
              <a:latin typeface="Open Sans"/>
            </a:endParaRPr>
          </a:p>
          <a:p>
            <a:pPr marL="567019" lvl="1" indent="-188709" algn="ctr">
              <a:lnSpc>
                <a:spcPct val="90000"/>
              </a:lnSpc>
              <a:spcBef>
                <a:spcPts val="828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1488" spc="-1" dirty="0">
                <a:solidFill>
                  <a:srgbClr val="000000"/>
                </a:solidFill>
                <a:latin typeface="Open Sans"/>
              </a:rPr>
              <a:t>To stand up for what we believe in</a:t>
            </a:r>
          </a:p>
          <a:p>
            <a:pPr marL="567019" lvl="1" indent="-188709" algn="ctr">
              <a:lnSpc>
                <a:spcPct val="90000"/>
              </a:lnSpc>
              <a:spcBef>
                <a:spcPts val="828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1488" spc="-1" dirty="0">
                <a:solidFill>
                  <a:srgbClr val="000000"/>
                </a:solidFill>
                <a:latin typeface="Open Sans"/>
              </a:rPr>
              <a:t>To ask the challenging questions</a:t>
            </a:r>
          </a:p>
          <a:p>
            <a:pPr marL="567019" lvl="1" indent="-188709" algn="ctr">
              <a:lnSpc>
                <a:spcPct val="90000"/>
              </a:lnSpc>
              <a:spcBef>
                <a:spcPts val="828"/>
              </a:spcBef>
              <a:buClr>
                <a:srgbClr val="000000"/>
              </a:buClr>
              <a:buFont typeface="Wingdings" charset="2"/>
              <a:buChar char=""/>
            </a:pPr>
            <a:r>
              <a:rPr lang="en-US" sz="1488" spc="-1" dirty="0">
                <a:solidFill>
                  <a:srgbClr val="000000"/>
                </a:solidFill>
                <a:latin typeface="Open Sans"/>
              </a:rPr>
              <a:t>To be deeply introspective of what we are doing and why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0668E3-691E-45F4-85D6-A99A18511B04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136000" y="4431070"/>
            <a:ext cx="1853999" cy="11548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080FC4D-F6F5-41ED-9688-529EB22E7EBD}"/>
              </a:ext>
            </a:extLst>
          </p:cNvPr>
          <p:cNvSpPr txBox="1"/>
          <p:nvPr/>
        </p:nvSpPr>
        <p:spPr>
          <a:xfrm>
            <a:off x="144000" y="523927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</a:t>
            </a:r>
            <a:r>
              <a:rPr lang="en-GB" sz="1800" b="0" i="0" u="none" strike="noStrike" kern="1200" cap="none" dirty="0" err="1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OpenScienceMOOC</a:t>
            </a: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80262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8DA3E-98AA-4E1F-BA97-F158C8286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043" y="100"/>
            <a:ext cx="8694539" cy="1096006"/>
          </a:xfrm>
        </p:spPr>
        <p:txBody>
          <a:bodyPr/>
          <a:lstStyle/>
          <a:p>
            <a:pPr algn="ctr"/>
            <a:r>
              <a:rPr lang="de-DE" dirty="0"/>
              <a:t>I invite you all to join us!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243ACF-BDE4-47CA-B21A-63BCA63C46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781" t="31145" r="22161" b="30846"/>
          <a:stretch/>
        </p:blipFill>
        <p:spPr>
          <a:xfrm>
            <a:off x="1243781" y="963967"/>
            <a:ext cx="7963458" cy="366511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60C7BA3-BE06-4D13-8D16-5EDA1B1FD65C}"/>
              </a:ext>
            </a:extLst>
          </p:cNvPr>
          <p:cNvSpPr/>
          <p:nvPr/>
        </p:nvSpPr>
        <p:spPr>
          <a:xfrm>
            <a:off x="188656" y="3599616"/>
            <a:ext cx="2503744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88" dirty="0">
                <a:hlinkClick r:id="rId4"/>
              </a:rPr>
              <a:t>https://github.com/lhehnke/opensciencemooc-followers</a:t>
            </a:r>
            <a:r>
              <a:rPr lang="en-GB" sz="1488" dirty="0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E0C94AF-D570-4D94-8A90-1F488E688FFC}"/>
              </a:ext>
            </a:extLst>
          </p:cNvPr>
          <p:cNvSpPr/>
          <p:nvPr/>
        </p:nvSpPr>
        <p:spPr>
          <a:xfrm>
            <a:off x="3188163" y="4477660"/>
            <a:ext cx="3265830" cy="321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88" dirty="0">
                <a:hlinkClick r:id="rId5"/>
              </a:rPr>
              <a:t>https://osmooc.herokuapp.com/</a:t>
            </a:r>
            <a:r>
              <a:rPr lang="en-GB" sz="1488" dirty="0"/>
              <a:t> - Slack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287E199-E07B-4974-B40F-DAF740B76269}"/>
              </a:ext>
            </a:extLst>
          </p:cNvPr>
          <p:cNvSpPr/>
          <p:nvPr/>
        </p:nvSpPr>
        <p:spPr>
          <a:xfrm>
            <a:off x="2484897" y="4783032"/>
            <a:ext cx="4815549" cy="3213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88" dirty="0">
                <a:hlinkClick r:id="rId6"/>
              </a:rPr>
              <a:t>https://open-science-mooc-invite.herokuapp.com/</a:t>
            </a:r>
            <a:r>
              <a:rPr lang="en-GB" sz="1488" dirty="0"/>
              <a:t> - GitHub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C8FAA0-250A-40C2-BC85-3A29291C94A4}"/>
              </a:ext>
            </a:extLst>
          </p:cNvPr>
          <p:cNvPicPr>
            <a:picLocks noChangeAspect="1"/>
          </p:cNvPicPr>
          <p:nvPr/>
        </p:nvPicPr>
        <p:blipFill>
          <a:blip r:embed="rId7">
            <a:lum/>
            <a:alphaModFix/>
          </a:blip>
          <a:srcRect/>
          <a:stretch>
            <a:fillRect/>
          </a:stretch>
        </p:blipFill>
        <p:spPr>
          <a:xfrm>
            <a:off x="8136000" y="4431070"/>
            <a:ext cx="1853999" cy="115488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389511-F678-4BE2-A390-020550073722}"/>
              </a:ext>
            </a:extLst>
          </p:cNvPr>
          <p:cNvSpPr txBox="1"/>
          <p:nvPr/>
        </p:nvSpPr>
        <p:spPr>
          <a:xfrm>
            <a:off x="144000" y="523927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</a:t>
            </a:r>
            <a:r>
              <a:rPr lang="en-GB" sz="1800" b="0" i="0" u="none" strike="noStrike" kern="1200" cap="none" dirty="0" err="1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OpenScienceMOOC</a:t>
            </a: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8175960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5076B3-0683-49EC-8067-D9CB072CF5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585" y="3523586"/>
            <a:ext cx="1018636" cy="11865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C7F833-4D36-452C-8870-00A2A6743E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450" y="1216206"/>
            <a:ext cx="1278673" cy="10960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E57377-A2DF-41CB-BA38-248AC516EC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238" y="2376421"/>
            <a:ext cx="1008063" cy="10080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E266D69-E1FC-413E-8EEA-5A5E922207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41" y="1198113"/>
            <a:ext cx="1008063" cy="10080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E9E48D3-1288-480B-8458-41614486C8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292" y="1260177"/>
            <a:ext cx="1008063" cy="100806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256DE31-E47B-4F47-8C6A-C388DBC146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059" y="4357182"/>
            <a:ext cx="1096008" cy="109600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D4CF2E3-AEFE-4CBC-8FF2-E1EB5CDC24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693" y="2756814"/>
            <a:ext cx="1480525" cy="148052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34EA064-E6D7-483C-AC12-FC9C96EEFCA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691" y="3598071"/>
            <a:ext cx="1145368" cy="114536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E03AC5C-6197-418E-AFDD-D8EB4B55303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914" y="2303626"/>
            <a:ext cx="1113077" cy="127465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F7ACB87-7DB5-42CB-9D54-975BAB4B81A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054" y="4401153"/>
            <a:ext cx="1008063" cy="100806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B93D716-3831-4547-A9B0-B746D74C476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495" y="3439220"/>
            <a:ext cx="1008063" cy="1008063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FCC5FF7-696E-4A31-8C8C-98310551F0E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914" y="4559893"/>
            <a:ext cx="980341" cy="980341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0BA55F45-37F0-4A93-B564-3B6C2E3DCE9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206" y="4401153"/>
            <a:ext cx="1008063" cy="1008063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16880AD6-FEC2-44DB-BBFE-E27A56EFCF7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192" y="2488108"/>
            <a:ext cx="1212120" cy="121212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3CA75D7-861D-46D0-9F41-5B646B3E782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42" y="2331243"/>
            <a:ext cx="1008063" cy="1008063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491B99BC-5DE2-45BC-995A-7D862AEE685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681" y="1223769"/>
            <a:ext cx="982408" cy="98240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B64DACE-D859-45A2-8A87-39F255048BE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665" y="4483908"/>
            <a:ext cx="1096007" cy="109600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F1895894-4450-4C6B-A799-A04B29C6042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96" y="4525083"/>
            <a:ext cx="1049961" cy="1049961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0725D75B-6344-4F2A-A1A8-86E674DD3828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206" y="1195692"/>
            <a:ext cx="1480525" cy="1480525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87A5BE1D-21F7-4753-A3AE-C9C3B0D26F3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699" y="4747217"/>
            <a:ext cx="834096" cy="834096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9CC32138-C103-4C9E-ADC9-16170E0803EB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086" y="2716489"/>
            <a:ext cx="1561173" cy="1561173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13B2F89-5352-4E0C-A675-C633B8748C2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637" y="1166750"/>
            <a:ext cx="1344083" cy="1344083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B6D0DF21-0189-475D-8484-D0774B59F66A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33" y="1260178"/>
            <a:ext cx="945999" cy="945999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28C3AD0D-2C3F-48D7-8F70-C3FF74ACC98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62" y="3449639"/>
            <a:ext cx="1049960" cy="104996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03878EDC-9B11-456D-946A-5595BD4AE24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21" y="2331243"/>
            <a:ext cx="1008063" cy="100806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F964A87-3C2D-49D3-81B6-124F906368A9}"/>
              </a:ext>
            </a:extLst>
          </p:cNvPr>
          <p:cNvSpPr/>
          <p:nvPr/>
        </p:nvSpPr>
        <p:spPr>
          <a:xfrm>
            <a:off x="102323" y="-283965"/>
            <a:ext cx="9920359" cy="1517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sz="1158" dirty="0"/>
          </a:p>
          <a:p>
            <a:pPr algn="ctr"/>
            <a:endParaRPr lang="en-GB" sz="1158" b="1" dirty="0"/>
          </a:p>
          <a:p>
            <a:pPr algn="ctr"/>
            <a:r>
              <a:rPr lang="en-GB" sz="2315" b="1" dirty="0"/>
              <a:t>Never doubt that a small group of thoughtful, committed citizens can change the world; indeed, it's the only thing that ever has.</a:t>
            </a:r>
          </a:p>
          <a:p>
            <a:pPr algn="ctr"/>
            <a:endParaRPr lang="en-GB" sz="1158" dirty="0"/>
          </a:p>
          <a:p>
            <a:pPr algn="ctr"/>
            <a:r>
              <a:rPr lang="en-GB" sz="1158" dirty="0"/>
              <a:t>Margaret Mead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A20BEE-0FAA-4F19-ADAC-C5E6AA25AA72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939" y="3929118"/>
            <a:ext cx="1279612" cy="156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599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3228B-E0FB-4C95-90BC-ECDA50950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At FORCE11, we need you!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F53B0B-1973-4E73-9810-BF7A95699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99" y="1523450"/>
            <a:ext cx="9071640" cy="3288239"/>
          </a:xfrm>
        </p:spPr>
        <p:txBody>
          <a:bodyPr/>
          <a:lstStyle/>
          <a:p>
            <a:pPr algn="ctr"/>
            <a:r>
              <a:rPr lang="de-DE" dirty="0"/>
              <a:t>What does collaboration in Open Science mean to you?</a:t>
            </a:r>
          </a:p>
          <a:p>
            <a:pPr algn="ctr"/>
            <a:r>
              <a:rPr lang="en-GB" dirty="0"/>
              <a:t>Come find me (or someone from the Steering Committee) during the conference, and let’s make a video together and share it with the world! </a:t>
            </a:r>
            <a:r>
              <a:rPr lang="en-GB" dirty="0">
                <a:sym typeface="Wingdings" panose="05000000000000000000" pitchFamily="2" charset="2"/>
              </a:rPr>
              <a:t>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3217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755D9-5997-4868-AB64-AAE59A841ED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en-GB" b="1" dirty="0"/>
              <a:t>Why “Open Science”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BC844B-34CD-47A0-A9A1-3CE2E4C5D2D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962400" y="1790489"/>
            <a:ext cx="5729832" cy="3288239"/>
          </a:xfrm>
        </p:spPr>
        <p:txBody>
          <a:bodyPr>
            <a:normAutofit/>
          </a:bodyPr>
          <a:lstStyle/>
          <a:p>
            <a:pPr marL="342900" lvl="0" indent="-342900" algn="ctr">
              <a:buFont typeface="Wingdings" panose="05000000000000000000" pitchFamily="2" charset="2"/>
              <a:buChar char="Ø"/>
            </a:pPr>
            <a:r>
              <a:rPr lang="en-GB" sz="2000" b="1" dirty="0"/>
              <a:t>Slow, wasteful, locked away</a:t>
            </a:r>
          </a:p>
          <a:p>
            <a:pPr marL="342900" lvl="0" indent="-342900" algn="ctr">
              <a:buFont typeface="Wingdings" panose="05000000000000000000" pitchFamily="2" charset="2"/>
              <a:buChar char="Ø"/>
            </a:pPr>
            <a:r>
              <a:rPr lang="en-GB" sz="2000" b="1" dirty="0"/>
              <a:t>Ruled by commercial interests</a:t>
            </a:r>
          </a:p>
          <a:p>
            <a:pPr marL="342900" lvl="0" indent="-342900" algn="ctr">
              <a:buFont typeface="Wingdings" panose="05000000000000000000" pitchFamily="2" charset="2"/>
              <a:buChar char="Ø"/>
            </a:pPr>
            <a:r>
              <a:rPr lang="en-GB" sz="2000" b="1" dirty="0"/>
              <a:t>Reproducibility “crises”</a:t>
            </a:r>
          </a:p>
          <a:p>
            <a:pPr marL="342900" lvl="0" indent="-342900" algn="ctr">
              <a:buFont typeface="Wingdings" panose="05000000000000000000" pitchFamily="2" charset="2"/>
              <a:buChar char="Ø"/>
            </a:pPr>
            <a:r>
              <a:rPr lang="en-GB" sz="2000" b="1" dirty="0"/>
              <a:t>Questionable research practices</a:t>
            </a:r>
          </a:p>
          <a:p>
            <a:pPr marL="342900" lvl="0" indent="-342900" algn="ctr">
              <a:buFont typeface="Wingdings" panose="05000000000000000000" pitchFamily="2" charset="2"/>
              <a:buChar char="Ø"/>
            </a:pPr>
            <a:r>
              <a:rPr lang="en-GB" sz="2000" b="1" dirty="0"/>
              <a:t>Closed science means people suffer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C46525-EFD1-4C65-B63F-0257A39C175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082626" y="4389480"/>
            <a:ext cx="1853999" cy="115488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8B5B35-EF02-4D6E-8AF4-E9B482684013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@OpenScienceMOOC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0EF8A1-2B18-4999-BC61-D8CDAFFF7543}"/>
              </a:ext>
            </a:extLst>
          </p:cNvPr>
          <p:cNvSpPr txBox="1"/>
          <p:nvPr/>
        </p:nvSpPr>
        <p:spPr>
          <a:xfrm>
            <a:off x="216626" y="1790489"/>
            <a:ext cx="37457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Scholarly communication is not working as well as it should be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4BBBE-A345-4E71-8EB9-77222D7B4D0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08CCE5-6F19-454C-A2C6-F39D5063C4B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F76A37-7771-4722-B17C-61DA3E0EBAD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28400" y="-7460"/>
            <a:ext cx="9375840" cy="56696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C85BA6-2D50-496A-9678-233AE4F134B6}"/>
              </a:ext>
            </a:extLst>
          </p:cNvPr>
          <p:cNvSpPr txBox="1"/>
          <p:nvPr/>
        </p:nvSpPr>
        <p:spPr>
          <a:xfrm>
            <a:off x="960730" y="5192016"/>
            <a:ext cx="8527953" cy="356336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>
            <a:sp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1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We need science if we are going to help quickly and sustainably solve these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27168-6FEA-45B1-B69D-7B7122DE75E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4359" y="-63300"/>
            <a:ext cx="9071640" cy="1250280"/>
          </a:xfrm>
        </p:spPr>
        <p:txBody>
          <a:bodyPr/>
          <a:lstStyle/>
          <a:p>
            <a:pPr lvl="0"/>
            <a:r>
              <a:rPr lang="en-GB" dirty="0"/>
              <a:t>Who is leading the change?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371795-8971-49DA-A913-7AE8487FC584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@OpenScienceMOOC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EB84CD-8B60-4974-8C23-C27B96F2358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010000" y="4317120"/>
            <a:ext cx="1853999" cy="1154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8B9E94-35B4-49E0-B2A5-8CBFDCE807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626" y="2338623"/>
            <a:ext cx="4130034" cy="26035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6B99F9-A6A7-4FC2-81B8-DF0EE4F7A5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546" t="34780" r="39371" b="46859"/>
          <a:stretch/>
        </p:blipFill>
        <p:spPr>
          <a:xfrm>
            <a:off x="2700720" y="1060800"/>
            <a:ext cx="6546377" cy="15999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FA4E71D-2E21-4219-9C68-B61264FEC1D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193" t="44058" r="38048" b="46280"/>
          <a:stretch/>
        </p:blipFill>
        <p:spPr>
          <a:xfrm>
            <a:off x="1493707" y="2178280"/>
            <a:ext cx="7753390" cy="96488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EC55171-4C49-4432-8C5D-64317A5871EB}"/>
              </a:ext>
            </a:extLst>
          </p:cNvPr>
          <p:cNvSpPr/>
          <p:nvPr/>
        </p:nvSpPr>
        <p:spPr>
          <a:xfrm>
            <a:off x="2762250" y="4964405"/>
            <a:ext cx="5340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7"/>
              </a:rPr>
              <a:t>https://www.timeshighereducation.com/news/springer-nature-proposes-model-open-access-transition</a:t>
            </a:r>
            <a:r>
              <a:rPr lang="en-GB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B257DC-AD4F-4059-9AFF-B1DECA0BF2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061" y="3286068"/>
            <a:ext cx="2693694" cy="151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04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27168-6FEA-45B1-B69D-7B7122DE75E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4492" y="198550"/>
            <a:ext cx="9071640" cy="1250280"/>
          </a:xfrm>
        </p:spPr>
        <p:txBody>
          <a:bodyPr/>
          <a:lstStyle/>
          <a:p>
            <a:pPr lvl="0"/>
            <a:r>
              <a:rPr lang="en-GB" dirty="0"/>
              <a:t>Who is leading the change?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3DBE02-2735-4FBA-B81A-12578A6B2174}"/>
              </a:ext>
            </a:extLst>
          </p:cNvPr>
          <p:cNvSpPr txBox="1"/>
          <p:nvPr/>
        </p:nvSpPr>
        <p:spPr>
          <a:xfrm>
            <a:off x="5782310" y="2595341"/>
            <a:ext cx="3912258" cy="1152708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Ctr="0" compatLnSpc="0">
            <a:spAutoFit/>
          </a:bodyPr>
          <a:lstStyle/>
          <a:p>
            <a:pPr marL="0" marR="0" lvl="0" indent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Organisations still stuck in a pre-digital mindset whose primary product was developed in the 17</a:t>
            </a:r>
            <a:r>
              <a:rPr lang="en-GB" sz="1800" b="0" i="0" u="none" strike="noStrike" kern="1200" cap="none" baseline="30000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th</a:t>
            </a: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 Century.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371795-8971-49DA-A913-7AE8487FC584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@OpenScienceMOOC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EB84CD-8B60-4974-8C23-C27B96F2358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010000" y="4317120"/>
            <a:ext cx="1853999" cy="1154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0B9ED1-8181-45C1-AF79-2BA53B229B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26" y="1599699"/>
            <a:ext cx="5329248" cy="299770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7E2B601-DB90-40CE-932B-3D9FF918AEA2}"/>
              </a:ext>
            </a:extLst>
          </p:cNvPr>
          <p:cNvSpPr/>
          <p:nvPr/>
        </p:nvSpPr>
        <p:spPr>
          <a:xfrm>
            <a:off x="216626" y="4894560"/>
            <a:ext cx="5738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5"/>
              </a:rPr>
              <a:t>https://twitter.com/brembs/status/1100713883373838337</a:t>
            </a:r>
            <a:r>
              <a:rPr lang="en-GB" dirty="0"/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27168-6FEA-45B1-B69D-7B7122DE75E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4492" y="198550"/>
            <a:ext cx="9071640" cy="1250280"/>
          </a:xfrm>
        </p:spPr>
        <p:txBody>
          <a:bodyPr/>
          <a:lstStyle/>
          <a:p>
            <a:pPr lvl="0"/>
            <a:r>
              <a:rPr lang="en-GB" dirty="0"/>
              <a:t>Who is leading the change?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3DBE02-2735-4FBA-B81A-12578A6B2174}"/>
              </a:ext>
            </a:extLst>
          </p:cNvPr>
          <p:cNvSpPr txBox="1"/>
          <p:nvPr/>
        </p:nvSpPr>
        <p:spPr>
          <a:xfrm>
            <a:off x="3085841" y="2668272"/>
            <a:ext cx="3912258" cy="183109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Ctr="0" compatLnSpc="0">
            <a:spAutoFit/>
          </a:bodyPr>
          <a:lstStyle/>
          <a:p>
            <a:pPr marL="0" marR="0" lvl="0" indent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  <a:p>
            <a:pPr marL="0" marR="0" lvl="0" indent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800" b="1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We can do better.</a:t>
            </a:r>
          </a:p>
          <a:p>
            <a:pPr marL="0" marR="0" lvl="0" indent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b="1" dirty="0">
              <a:latin typeface="Liberation Sans" pitchFamily="18"/>
              <a:ea typeface="Microsoft YaHei" pitchFamily="2"/>
              <a:cs typeface="Lucida Sans" pitchFamily="2"/>
            </a:endParaRPr>
          </a:p>
          <a:p>
            <a:pPr algn="ctr" hangingPunct="0"/>
            <a:r>
              <a:rPr lang="en-GB" dirty="0">
                <a:latin typeface="Liberation Sans" pitchFamily="18"/>
                <a:ea typeface="Microsoft YaHei" pitchFamily="2"/>
                <a:cs typeface="Lucida Sans" pitchFamily="2"/>
              </a:rPr>
              <a:t>But as individuals we are powerless to face these tasks alone.</a:t>
            </a:r>
          </a:p>
          <a:p>
            <a:pPr marL="0" marR="0" lvl="0" indent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1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371795-8971-49DA-A913-7AE8487FC584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@OpenScienceMOOC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EB84CD-8B60-4974-8C23-C27B96F2358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010000" y="4317120"/>
            <a:ext cx="1853999" cy="1154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0B9ED1-8181-45C1-AF79-2BA53B229B3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887" y="1448830"/>
            <a:ext cx="1890554" cy="106343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7E2B601-DB90-40CE-932B-3D9FF918AEA2}"/>
              </a:ext>
            </a:extLst>
          </p:cNvPr>
          <p:cNvSpPr/>
          <p:nvPr/>
        </p:nvSpPr>
        <p:spPr>
          <a:xfrm>
            <a:off x="216626" y="4894560"/>
            <a:ext cx="5738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5"/>
              </a:rPr>
              <a:t>https://twitter.com/brembs/status/1100713883373838337</a:t>
            </a:r>
            <a:r>
              <a:rPr lang="en-GB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689" y="1448830"/>
            <a:ext cx="1584960" cy="105765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7829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A72F4-1E0B-4AB2-AD45-491266E356B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4359" y="405720"/>
            <a:ext cx="9071640" cy="1250280"/>
          </a:xfrm>
        </p:spPr>
        <p:txBody>
          <a:bodyPr/>
          <a:lstStyle/>
          <a:p>
            <a:pPr lvl="0"/>
            <a:r>
              <a:rPr lang="en-GB"/>
              <a:t>The way we do research has changed for good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A9606-B971-43BA-A3EC-83A171D4F84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293327" y="2255761"/>
            <a:ext cx="9071640" cy="3288239"/>
          </a:xfrm>
        </p:spPr>
        <p:txBody>
          <a:bodyPr/>
          <a:lstStyle/>
          <a:p>
            <a:pPr lvl="0"/>
            <a:r>
              <a:rPr lang="en-GB" dirty="0"/>
              <a:t>	We now have new expectations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B02334-8AFE-4BB1-B9D0-BE6790A49E4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8053" y="3229389"/>
            <a:ext cx="3036600" cy="3288239"/>
          </a:xfrm>
        </p:spPr>
        <p:txBody>
          <a:bodyPr/>
          <a:lstStyle/>
          <a:p>
            <a:pPr lvl="0" algn="ctr"/>
            <a:r>
              <a:rPr lang="en-GB" b="1" dirty="0"/>
              <a:t>Transparency</a:t>
            </a:r>
          </a:p>
          <a:p>
            <a:pPr lvl="0" algn="ctr"/>
            <a:r>
              <a:rPr lang="en-GB" sz="1800" dirty="0"/>
              <a:t>Not secrecy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95BF71-E99D-4DA9-9AAE-D38EE64AEA4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700720" y="3229389"/>
            <a:ext cx="4440523" cy="3288239"/>
          </a:xfrm>
        </p:spPr>
        <p:txBody>
          <a:bodyPr/>
          <a:lstStyle/>
          <a:p>
            <a:pPr lvl="0" algn="ctr"/>
            <a:r>
              <a:rPr lang="en-GB" b="1" dirty="0"/>
              <a:t>Collaborative</a:t>
            </a:r>
          </a:p>
          <a:p>
            <a:pPr lvl="0" algn="ctr"/>
            <a:r>
              <a:rPr lang="en-GB" sz="1800" dirty="0"/>
              <a:t>Not solo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ED556B1-A198-4A25-8573-AFAC90C26D3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737320" y="3230548"/>
            <a:ext cx="4695794" cy="3288239"/>
          </a:xfrm>
        </p:spPr>
        <p:txBody>
          <a:bodyPr/>
          <a:lstStyle/>
          <a:p>
            <a:pPr lvl="0" algn="ctr"/>
            <a:r>
              <a:rPr lang="en-GB" b="1" dirty="0"/>
              <a:t>Continuous</a:t>
            </a:r>
          </a:p>
          <a:p>
            <a:pPr lvl="0" algn="ctr"/>
            <a:r>
              <a:rPr lang="en-GB" sz="1800" dirty="0"/>
              <a:t>Not discretised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33C3AB-5C08-485D-9F26-9838FF65D75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010000" y="4389120"/>
            <a:ext cx="1853999" cy="115488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2A5FA2-D2AD-4AEC-BC49-5780DE7E7D11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@OpenScienceMOOC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B9A38-490A-4A7B-864F-3A26C98D530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48360" y="822601"/>
            <a:ext cx="9071640" cy="1250280"/>
          </a:xfrm>
        </p:spPr>
        <p:txBody>
          <a:bodyPr/>
          <a:lstStyle/>
          <a:p>
            <a:pPr lvl="0"/>
            <a:r>
              <a:rPr lang="en-GB" b="1" dirty="0"/>
              <a:t>We should be training ourselves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5D65F4-7993-4219-AFEA-B88897D3EAA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60625" y="2285157"/>
            <a:ext cx="9071640" cy="3288239"/>
          </a:xfrm>
        </p:spPr>
        <p:txBody>
          <a:bodyPr/>
          <a:lstStyle/>
          <a:p>
            <a:pPr marL="285750" lvl="0" indent="-285750" 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dirty="0">
                <a:cs typeface="Lucida Sans" pitchFamily="2"/>
              </a:rPr>
              <a:t>Sustained </a:t>
            </a:r>
            <a:r>
              <a:rPr lang="en-GB" b="1" dirty="0">
                <a:cs typeface="Lucida Sans" pitchFamily="2"/>
              </a:rPr>
              <a:t>community</a:t>
            </a:r>
            <a:r>
              <a:rPr lang="en-GB" dirty="0">
                <a:cs typeface="Lucida Sans" pitchFamily="2"/>
              </a:rPr>
              <a:t> engagement across disciplines</a:t>
            </a:r>
          </a:p>
          <a:p>
            <a:pPr marL="285750" lvl="0" indent="-285750" 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dirty="0">
                <a:cs typeface="Lucida Sans" pitchFamily="2"/>
              </a:rPr>
              <a:t>Rethinking our mindset</a:t>
            </a:r>
          </a:p>
          <a:p>
            <a:pPr marL="285750" lvl="0" indent="-285750" 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dirty="0">
                <a:cs typeface="Lucida Sans" pitchFamily="2"/>
              </a:rPr>
              <a:t>Changing the incentive system</a:t>
            </a:r>
          </a:p>
          <a:p>
            <a:pPr lvl="0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D3E7A8-8EBD-4BDF-B601-99681805C57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010000" y="4389120"/>
            <a:ext cx="1853999" cy="11548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C902FB-3C66-47F9-A12B-4DC09B2B8E29}"/>
              </a:ext>
            </a:extLst>
          </p:cNvPr>
          <p:cNvSpPr txBox="1"/>
          <p:nvPr/>
        </p:nvSpPr>
        <p:spPr>
          <a:xfrm>
            <a:off x="648360" y="4283452"/>
            <a:ext cx="5542200" cy="858599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285750" marR="0" lvl="0" indent="-28575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/>
            </a:pP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D2D6F2-12AB-4096-B68D-40F59CCBB101}"/>
              </a:ext>
            </a:extLst>
          </p:cNvPr>
          <p:cNvSpPr txBox="1"/>
          <p:nvPr/>
        </p:nvSpPr>
        <p:spPr>
          <a:xfrm>
            <a:off x="144000" y="5197680"/>
            <a:ext cx="2556720" cy="346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anchorCtr="0" compatLnSpc="0"/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@OpenScienceMOOC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927</Words>
  <Application>Microsoft Office PowerPoint</Application>
  <PresentationFormat>Custom</PresentationFormat>
  <Paragraphs>164</Paragraphs>
  <Slides>29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Calibri</vt:lpstr>
      <vt:lpstr>Calibri Light</vt:lpstr>
      <vt:lpstr>Liberation Sans</vt:lpstr>
      <vt:lpstr>Liberation Serif</vt:lpstr>
      <vt:lpstr>noto sans</vt:lpstr>
      <vt:lpstr>Open Sans</vt:lpstr>
      <vt:lpstr>Wingdings</vt:lpstr>
      <vt:lpstr>Default</vt:lpstr>
      <vt:lpstr>How to foster a community-led cultural shift towards open scholarship </vt:lpstr>
      <vt:lpstr>PowerPoint Presentation</vt:lpstr>
      <vt:lpstr>Why “Open Science”</vt:lpstr>
      <vt:lpstr>PowerPoint Presentation</vt:lpstr>
      <vt:lpstr>Who is leading the change?</vt:lpstr>
      <vt:lpstr>Who is leading the change?</vt:lpstr>
      <vt:lpstr>Who is leading the change?</vt:lpstr>
      <vt:lpstr>The way we do research has changed for good</vt:lpstr>
      <vt:lpstr>We should be training ourselves</vt:lpstr>
      <vt:lpstr>What do researchers care about?</vt:lpstr>
      <vt:lpstr>Welcome to the Open Science MOOC</vt:lpstr>
      <vt:lpstr>Our vision of the future</vt:lpstr>
      <vt:lpstr>Walk the walk, talk the talk</vt:lpstr>
      <vt:lpstr>How we collaborate</vt:lpstr>
      <vt:lpstr>PowerPoint Presentation</vt:lpstr>
      <vt:lpstr>Modular learning</vt:lpstr>
      <vt:lpstr>PowerPoint Presentation</vt:lpstr>
      <vt:lpstr>PowerPoint Presentation</vt:lpstr>
      <vt:lpstr>A fully interactive learning style</vt:lpstr>
      <vt:lpstr>Open for re-use</vt:lpstr>
      <vt:lpstr>Coming soon!</vt:lpstr>
      <vt:lpstr>How do we get to where we want?</vt:lpstr>
      <vt:lpstr>Status</vt:lpstr>
      <vt:lpstr>For the clichéd dissenters</vt:lpstr>
      <vt:lpstr>Skeptical? You should be.</vt:lpstr>
      <vt:lpstr>PowerPoint Presentation</vt:lpstr>
      <vt:lpstr>I invite you all to join us!</vt:lpstr>
      <vt:lpstr>PowerPoint Presentation</vt:lpstr>
      <vt:lpstr>At FORCE11, we need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Open Science</dc:title>
  <dc:creator>jon tennant</dc:creator>
  <cp:lastModifiedBy>jon tennant</cp:lastModifiedBy>
  <cp:revision>99</cp:revision>
  <dcterms:created xsi:type="dcterms:W3CDTF">2018-09-06T16:25:20Z</dcterms:created>
  <dcterms:modified xsi:type="dcterms:W3CDTF">2019-10-10T14:12:37Z</dcterms:modified>
</cp:coreProperties>
</file>