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40"/>
  </p:notesMasterIdLst>
  <p:sldIdLst>
    <p:sldId id="256" r:id="rId4"/>
    <p:sldId id="260" r:id="rId5"/>
    <p:sldId id="259" r:id="rId6"/>
    <p:sldId id="258" r:id="rId7"/>
    <p:sldId id="261" r:id="rId8"/>
    <p:sldId id="262" r:id="rId9"/>
    <p:sldId id="264" r:id="rId10"/>
    <p:sldId id="263"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2" r:id="rId26"/>
    <p:sldId id="281" r:id="rId27"/>
    <p:sldId id="284" r:id="rId28"/>
    <p:sldId id="283" r:id="rId29"/>
    <p:sldId id="285" r:id="rId30"/>
    <p:sldId id="286" r:id="rId31"/>
    <p:sldId id="287" r:id="rId32"/>
    <p:sldId id="288" r:id="rId33"/>
    <p:sldId id="289" r:id="rId34"/>
    <p:sldId id="290" r:id="rId35"/>
    <p:sldId id="291" r:id="rId36"/>
    <p:sldId id="293" r:id="rId37"/>
    <p:sldId id="292" r:id="rId38"/>
    <p:sldId id="294" r:id="rId39"/>
  </p:sldIdLst>
  <p:sldSz cx="12192000" cy="6858000"/>
  <p:notesSz cx="7103745" cy="1023429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6AF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53" d="100"/>
          <a:sy n="53" d="100"/>
        </p:scale>
        <p:origin x="180" y="54"/>
      </p:cViewPr>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PhAnim="0" showMasterSp="0">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2" descr="关系图"/>
          <p:cNvPicPr>
            <a:picLocks noChangeAspect="1"/>
          </p:cNvPicPr>
          <p:nvPr/>
        </p:nvPicPr>
        <p:blipFill>
          <a:blip r:embed="rId2"/>
          <a:srcRect r="2528" b="10909"/>
          <a:stretch>
            <a:fillRect/>
          </a:stretch>
        </p:blipFill>
        <p:spPr>
          <a:xfrm>
            <a:off x="239184" y="692150"/>
            <a:ext cx="11885083" cy="6110288"/>
          </a:xfrm>
          <a:prstGeom prst="rect">
            <a:avLst/>
          </a:prstGeom>
          <a:noFill/>
          <a:ln w="9525">
            <a:noFill/>
          </a:ln>
        </p:spPr>
      </p:pic>
      <p:sp>
        <p:nvSpPr>
          <p:cNvPr id="10" name="Rectangle 7"/>
          <p:cNvSpPr>
            <a:spLocks noChangeArrowheads="1"/>
          </p:cNvSpPr>
          <p:nvPr/>
        </p:nvSpPr>
        <p:spPr bwMode="auto">
          <a:xfrm>
            <a:off x="2117" y="549275"/>
            <a:ext cx="12192000" cy="1511300"/>
          </a:xfrm>
          <a:prstGeom prst="rect">
            <a:avLst/>
          </a:prstGeom>
          <a:gradFill rotWithShape="0">
            <a:gsLst>
              <a:gs pos="0">
                <a:schemeClr val="bg2">
                  <a:gamma/>
                  <a:tint val="0"/>
                  <a:invGamma/>
                </a:schemeClr>
              </a:gs>
              <a:gs pos="100000">
                <a:schemeClr val="bg2">
                  <a:alpha val="53999"/>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2051" name="Rectangle 3"/>
          <p:cNvSpPr>
            <a:spLocks noChangeArrowheads="1"/>
          </p:cNvSpPr>
          <p:nvPr>
            <p:ph type="subTitle" idx="1"/>
          </p:nvPr>
        </p:nvSpPr>
        <p:spPr>
          <a:xfrm>
            <a:off x="2544233" y="2492375"/>
            <a:ext cx="7393517" cy="1222375"/>
          </a:xfrm>
        </p:spPr>
        <p:txBody>
          <a:bodyPr anchor="ctr"/>
          <a:lstStyle>
            <a:lvl1pPr marL="0" indent="0" algn="ctr">
              <a:buFontTx/>
              <a:buNone/>
              <a:defRPr/>
            </a:lvl1pPr>
          </a:lstStyle>
          <a:p>
            <a:pPr lvl="0"/>
            <a:r>
              <a:rPr lang="en-US" altLang="zh-CN" noProof="0" smtClean="0"/>
              <a:t>Click to edit Master subtitle style</a:t>
            </a:r>
            <a:endParaRPr lang="en-US" altLang="zh-CN" noProof="0" smtClean="0"/>
          </a:p>
        </p:txBody>
      </p:sp>
      <p:sp>
        <p:nvSpPr>
          <p:cNvPr id="2056" name="Rectangle 8"/>
          <p:cNvSpPr>
            <a:spLocks noChangeArrowheads="1"/>
          </p:cNvSpPr>
          <p:nvPr>
            <p:ph type="ctrTitle"/>
          </p:nvPr>
        </p:nvSpPr>
        <p:spPr>
          <a:xfrm>
            <a:off x="1007533" y="620713"/>
            <a:ext cx="10363200" cy="1470025"/>
          </a:xfrm>
        </p:spPr>
        <p:txBody>
          <a:bodyPr/>
          <a:lstStyle>
            <a:lvl1pPr>
              <a:defRPr sz="3600"/>
            </a:lvl1pPr>
          </a:lstStyle>
          <a:p>
            <a:pPr lvl="0"/>
            <a:r>
              <a:rPr lang="en-US" altLang="zh-CN" noProof="0" smtClean="0"/>
              <a:t>Click to edit Master title style</a:t>
            </a:r>
            <a:endParaRPr lang="en-US" altLang="zh-CN" noProof="0" smtClean="0"/>
          </a:p>
        </p:txBody>
      </p:sp>
      <p:sp>
        <p:nvSpPr>
          <p:cNvPr id="11" name="Rectangle 4"/>
          <p:cNvSpPr>
            <a:spLocks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2" name="Rectangle 5"/>
          <p:cNvSpPr>
            <a:spLocks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3" name="Rectangle 6"/>
          <p:cNvSpPr>
            <a:spLocks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60EB2F9E-C9E0-4EA3-A9E2-0DF5F691060E}"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264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60EB2F9E-C9E0-4EA3-A9E2-0DF5F691060E}"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376672" cy="4525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205728" y="1600200"/>
            <a:ext cx="5376672" cy="4525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timing>
    <p:tnLst>
      <p:par>
        <p:cTn id="1" dur="indefinite" restart="never" nodeType="tmRoot"/>
      </p:par>
    </p:tnLst>
  </p:timing>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8"/>
            <a:ext cx="8070573"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5384800" cy="4525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600" y="1600200"/>
            <a:ext cx="5384800" cy="4525963"/>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8" name="Footer Placeholder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9" name="Slide Number Placeholder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Footer Placeholder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Slide Number Placeholder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3" name="Footer Placeholder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4" name="Slide Number Placeholder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a:spLocks noChangeArrowheads="1"/>
          </p:cNvSpPr>
          <p:nvPr/>
        </p:nvSpPr>
        <p:spPr bwMode="auto">
          <a:xfrm>
            <a:off x="2117" y="333375"/>
            <a:ext cx="12192000" cy="1009650"/>
          </a:xfrm>
          <a:prstGeom prst="rect">
            <a:avLst/>
          </a:prstGeom>
          <a:gradFill rotWithShape="0">
            <a:gsLst>
              <a:gs pos="0">
                <a:schemeClr val="bg2">
                  <a:gamma/>
                  <a:tint val="0"/>
                  <a:invGamma/>
                </a:schemeClr>
              </a:gs>
              <a:gs pos="100000">
                <a:schemeClr val="bg2">
                  <a:alpha val="53999"/>
                </a:scheme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pic>
        <p:nvPicPr>
          <p:cNvPr id="1027" name="Picture 3" descr="关系图"/>
          <p:cNvPicPr>
            <a:picLocks noChangeAspect="1"/>
          </p:cNvPicPr>
          <p:nvPr/>
        </p:nvPicPr>
        <p:blipFill>
          <a:blip r:embed="rId12"/>
          <a:srcRect t="1094" r="8122" b="13318"/>
          <a:stretch>
            <a:fillRect/>
          </a:stretch>
        </p:blipFill>
        <p:spPr>
          <a:xfrm>
            <a:off x="7730067" y="4438650"/>
            <a:ext cx="4453467" cy="2333625"/>
          </a:xfrm>
          <a:prstGeom prst="rect">
            <a:avLst/>
          </a:prstGeom>
          <a:noFill/>
          <a:ln w="9525">
            <a:noFill/>
          </a:ln>
        </p:spPr>
      </p:pic>
      <p:sp>
        <p:nvSpPr>
          <p:cNvPr id="1028" name="Rectangle 4"/>
          <p:cNvSpPr/>
          <p:nvPr>
            <p:ph type="title"/>
          </p:nvPr>
        </p:nvSpPr>
        <p:spPr>
          <a:xfrm>
            <a:off x="609600" y="274638"/>
            <a:ext cx="10972800" cy="1143000"/>
          </a:xfrm>
          <a:prstGeom prst="rect">
            <a:avLst/>
          </a:prstGeom>
          <a:noFill/>
          <a:ln w="9525">
            <a:noFill/>
          </a:ln>
        </p:spPr>
        <p:txBody>
          <a:bodyPr anchor="ctr"/>
          <a:p>
            <a:pPr lvl="0"/>
            <a:r>
              <a:rPr lang="en-US" altLang="zh-CN" dirty="0"/>
              <a:t>Click to edit Master title style</a:t>
            </a:r>
            <a:endParaRPr lang="en-US" altLang="zh-CN" dirty="0"/>
          </a:p>
        </p:txBody>
      </p:sp>
      <p:sp>
        <p:nvSpPr>
          <p:cNvPr id="1029" name="Rectangle 5"/>
          <p:cNvSpPr/>
          <p:nvPr>
            <p:ph type="body" idx="1"/>
          </p:nvPr>
        </p:nvSpPr>
        <p:spPr>
          <a:xfrm>
            <a:off x="609600" y="1600200"/>
            <a:ext cx="10972800" cy="4525963"/>
          </a:xfrm>
          <a:prstGeom prst="rect">
            <a:avLst/>
          </a:prstGeom>
          <a:noFill/>
          <a:ln w="9525">
            <a:noFill/>
          </a:ln>
        </p:spPr>
        <p:txBody>
          <a:bodyPr/>
          <a:p>
            <a:pPr lvl="0"/>
            <a:r>
              <a:rPr lang="en-US" altLang="zh-CN" dirty="0"/>
              <a:t>Click to edit Master text styles</a:t>
            </a:r>
            <a:endParaRPr lang="en-US" altLang="zh-CN" dirty="0"/>
          </a:p>
          <a:p>
            <a:pPr lvl="1"/>
            <a:r>
              <a:rPr lang="en-US" altLang="zh-CN" dirty="0"/>
              <a:t>Second level</a:t>
            </a:r>
            <a:endParaRPr lang="en-US" altLang="zh-CN" dirty="0"/>
          </a:p>
          <a:p>
            <a:pPr lvl="2"/>
            <a:r>
              <a:rPr lang="en-US" altLang="zh-CN" dirty="0"/>
              <a:t>Third level</a:t>
            </a:r>
            <a:endParaRPr lang="en-US" altLang="zh-CN" dirty="0"/>
          </a:p>
          <a:p>
            <a:pPr lvl="3"/>
            <a:r>
              <a:rPr lang="en-US" altLang="zh-CN" dirty="0"/>
              <a:t>Fourth level</a:t>
            </a:r>
            <a:endParaRPr lang="en-US" altLang="zh-CN" dirty="0"/>
          </a:p>
          <a:p>
            <a:pPr lvl="4"/>
            <a:r>
              <a:rPr lang="en-US" altLang="zh-CN" dirty="0"/>
              <a:t>Fifth level</a:t>
            </a:r>
            <a:endParaRPr lang="en-US" altLang="zh-CN" dirty="0"/>
          </a:p>
        </p:txBody>
      </p:sp>
      <p:sp>
        <p:nvSpPr>
          <p:cNvPr id="1030" name="Rectangle 6"/>
          <p:cNvSpPr>
            <a:spLocks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1" name="Rectangle 7"/>
          <p:cNvSpPr>
            <a:spLocks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2" name="Rectangle 8"/>
          <p:cNvSpPr>
            <a:spLocks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bldLvl="0" animBg="1"/>
      <p:bldP spid="1028" grpId="0" bldLvl="0"/>
    </p:bldLst>
  </p:timing>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Title 1025"/>
          <p:cNvSpPr/>
          <p:nvPr>
            <p:ph type="title"/>
          </p:nvPr>
        </p:nvSpPr>
        <p:spPr>
          <a:xfrm>
            <a:off x="609600" y="274638"/>
            <a:ext cx="10972800" cy="1143000"/>
          </a:xfrm>
          <a:prstGeom prst="rect">
            <a:avLst/>
          </a:prstGeom>
          <a:noFill/>
          <a:ln w="9525">
            <a:noFill/>
          </a:ln>
        </p:spPr>
        <p:txBody>
          <a:bodyPr anchor="ctr"/>
          <a:p>
            <a:pPr lvl="0"/>
            <a:r>
              <a:t>Click to edit Master title style</a:t>
            </a:r>
          </a:p>
        </p:txBody>
      </p:sp>
      <p:sp>
        <p:nvSpPr>
          <p:cNvPr id="1027" name="Text Placeholder 1026"/>
          <p:cNvSpPr/>
          <p:nvPr>
            <p:ph type="body" idx="1"/>
          </p:nvPr>
        </p:nvSpPr>
        <p:spPr>
          <a:xfrm>
            <a:off x="609600" y="1600200"/>
            <a:ext cx="10972800" cy="4525963"/>
          </a:xfrm>
          <a:prstGeom prst="rect">
            <a:avLst/>
          </a:prstGeom>
          <a:noFill/>
          <a:ln w="9525">
            <a:noFill/>
          </a:ln>
        </p:spPr>
        <p:txBody>
          <a:bodyPr/>
          <a:p>
            <a:pPr lvl="0"/>
            <a:r>
              <a:t>Click to edit Master text styles</a:t>
            </a:r>
          </a:p>
          <a:p>
            <a:pPr lvl="1"/>
            <a:r>
              <a:t>Second level</a:t>
            </a:r>
          </a:p>
          <a:p>
            <a:pPr lvl="2"/>
            <a:r>
              <a:t>Third level</a:t>
            </a:r>
          </a:p>
          <a:p>
            <a:pPr lvl="3"/>
            <a:r>
              <a:t>Fourth level</a:t>
            </a:r>
          </a:p>
          <a:p>
            <a:pPr lvl="4"/>
            <a:r>
              <a:t>Fifth level</a:t>
            </a:r>
          </a:p>
        </p:txBody>
      </p:sp>
      <p:sp>
        <p:nvSpPr>
          <p:cNvPr id="1028" name="Date Placeholder 1027"/>
          <p:cNvSpPr/>
          <p:nvPr>
            <p:ph type="dt" sz="half" idx="2"/>
          </p:nvPr>
        </p:nvSpPr>
        <p:spPr>
          <a:xfrm>
            <a:off x="609600" y="6245225"/>
            <a:ext cx="2844800" cy="476250"/>
          </a:xfrm>
          <a:prstGeom prst="rect">
            <a:avLst/>
          </a:prstGeom>
          <a:noFill/>
          <a:ln w="9525">
            <a:noFill/>
          </a:ln>
        </p:spPr>
        <p:txBody>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29" name="Footer Placeholder 1028"/>
          <p:cNvSpPr/>
          <p:nvPr>
            <p:ph type="ftr" sz="quarter" idx="3"/>
          </p:nvPr>
        </p:nvSpPr>
        <p:spPr>
          <a:xfrm>
            <a:off x="4165600" y="6245225"/>
            <a:ext cx="3860800" cy="476250"/>
          </a:xfrm>
          <a:prstGeom prst="rect">
            <a:avLst/>
          </a:prstGeom>
          <a:noFill/>
          <a:ln w="9525">
            <a:noFill/>
          </a:ln>
        </p:spPr>
        <p:txBody>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1030" name="Slide Number Placeholder 1029"/>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38544C22-EC13-4D2B-BB53-07ACC9C2DCDB}"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 Placeholder 5"/>
          <p:cNvSpPr>
            <a:spLocks noGrp="1"/>
          </p:cNvSpPr>
          <p:nvPr>
            <p:ph type="body" idx="4294967295"/>
          </p:nvPr>
        </p:nvSpPr>
        <p:spPr>
          <a:xfrm>
            <a:off x="0" y="4634230"/>
            <a:ext cx="6944995" cy="1499870"/>
          </a:xfrm>
          <a:prstGeom prst="roundRect">
            <a:avLst/>
          </a:prstGeom>
          <a:noFill/>
          <a:extLst>
            <a:ext uri="{909E8E84-426E-40DD-AFC4-6F175D3DCCD1}">
              <a14:hiddenFill xmlns:a14="http://schemas.microsoft.com/office/drawing/2010/main">
                <a:solidFill>
                  <a:schemeClr val="accent3">
                    <a:lumMod val="65000"/>
                  </a:schemeClr>
                </a:solidFill>
              </a14:hiddenFill>
            </a:ext>
          </a:extLst>
        </p:spPr>
        <p:txBody>
          <a:bodyPr/>
          <a:p>
            <a:r>
              <a:rPr lang="en-IN" altLang="en-US"/>
              <a:t>Presented by - Subhajit Panda/ B.Lib.- 2nd semester</a:t>
            </a:r>
            <a:endParaRPr lang="en-IN" altLang="en-US"/>
          </a:p>
        </p:txBody>
      </p:sp>
      <p:sp>
        <p:nvSpPr>
          <p:cNvPr id="7" name="Title 6"/>
          <p:cNvSpPr/>
          <p:nvPr>
            <p:ph type="title"/>
          </p:nvPr>
        </p:nvSpPr>
        <p:spPr/>
        <p:txBody>
          <a:bodyPr/>
          <a:p>
            <a:r>
              <a:rPr lang="en-IN" altLang="en-US" sz="6000"/>
              <a:t>TRANSLATION SERVICES</a:t>
            </a:r>
            <a:endParaRPr lang="en-IN" altLang="en-US" sz="600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olidFill>
                  <a:schemeClr val="tx1"/>
                </a:solidFill>
              </a:rPr>
              <a:t>Types of Translation Services</a:t>
            </a:r>
            <a:endParaRPr lang="en-US">
              <a:solidFill>
                <a:schemeClr val="tx1"/>
              </a:solidFill>
            </a:endParaRPr>
          </a:p>
        </p:txBody>
      </p:sp>
      <p:sp>
        <p:nvSpPr>
          <p:cNvPr id="3" name="Content Placeholder 2"/>
          <p:cNvSpPr>
            <a:spLocks noGrp="1"/>
          </p:cNvSpPr>
          <p:nvPr>
            <p:ph idx="1"/>
          </p:nvPr>
        </p:nvSpPr>
        <p:spPr/>
        <p:txBody>
          <a:bodyPr/>
          <a:p>
            <a:pPr>
              <a:lnSpc>
                <a:spcPct val="200000"/>
              </a:lnSpc>
            </a:pPr>
            <a:r>
              <a:rPr lang="en-US">
                <a:solidFill>
                  <a:srgbClr val="00B0F0"/>
                </a:solidFill>
              </a:rPr>
              <a:t>Cover-to-Cover Translation</a:t>
            </a:r>
            <a:endParaRPr lang="en-US">
              <a:solidFill>
                <a:srgbClr val="00B0F0"/>
              </a:solidFill>
            </a:endParaRPr>
          </a:p>
          <a:p>
            <a:pPr>
              <a:lnSpc>
                <a:spcPct val="200000"/>
              </a:lnSpc>
            </a:pPr>
            <a:r>
              <a:rPr lang="en-US">
                <a:solidFill>
                  <a:srgbClr val="00B0F0"/>
                </a:solidFill>
              </a:rPr>
              <a:t>Selective Translation</a:t>
            </a:r>
            <a:endParaRPr lang="en-US">
              <a:solidFill>
                <a:srgbClr val="00B0F0"/>
              </a:solidFill>
            </a:endParaRPr>
          </a:p>
          <a:p>
            <a:pPr>
              <a:lnSpc>
                <a:spcPct val="200000"/>
              </a:lnSpc>
            </a:pPr>
            <a:r>
              <a:rPr lang="en-US">
                <a:solidFill>
                  <a:srgbClr val="00B0F0"/>
                </a:solidFill>
              </a:rPr>
              <a:t>Oral Translation</a:t>
            </a:r>
            <a:endParaRPr lang="en-US">
              <a:solidFill>
                <a:srgbClr val="00B0F0"/>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olidFill>
                  <a:srgbClr val="00B0F0"/>
                </a:solidFill>
                <a:sym typeface="+mn-ea"/>
              </a:rPr>
              <a:t>Cover-to-Cover Translation</a:t>
            </a:r>
            <a:endParaRPr lang="en-US">
              <a:solidFill>
                <a:srgbClr val="00B0F0"/>
              </a:solidFill>
              <a:sym typeface="+mn-ea"/>
            </a:endParaRPr>
          </a:p>
        </p:txBody>
      </p:sp>
      <p:sp>
        <p:nvSpPr>
          <p:cNvPr id="3" name="Content Placeholder 2"/>
          <p:cNvSpPr>
            <a:spLocks noGrp="1"/>
          </p:cNvSpPr>
          <p:nvPr>
            <p:ph idx="1"/>
          </p:nvPr>
        </p:nvSpPr>
        <p:spPr/>
        <p:txBody>
          <a:bodyPr/>
          <a:p>
            <a:pPr algn="just"/>
            <a:r>
              <a:rPr lang="en-US" sz="3000">
                <a:solidFill>
                  <a:srgbClr val="FF0000"/>
                </a:solidFill>
              </a:rPr>
              <a:t>A Cover-to-Cover Translation is a complete translation of the document</a:t>
            </a:r>
            <a:r>
              <a:rPr lang="en-IN" altLang="en-US" sz="3000">
                <a:solidFill>
                  <a:srgbClr val="FF0000"/>
                </a:solidFill>
              </a:rPr>
              <a:t>.</a:t>
            </a:r>
            <a:endParaRPr lang="en-IN" altLang="en-US" sz="3000">
              <a:solidFill>
                <a:srgbClr val="FF0000"/>
              </a:solidFill>
            </a:endParaRPr>
          </a:p>
          <a:p>
            <a:pPr algn="just"/>
            <a:r>
              <a:rPr lang="en-IN" altLang="en-US" sz="3000">
                <a:solidFill>
                  <a:srgbClr val="FF0000"/>
                </a:solidFill>
              </a:rPr>
              <a:t>Advantages</a:t>
            </a:r>
            <a:r>
              <a:rPr lang="en-IN" altLang="en-US" sz="3000"/>
              <a:t> : It ensure the availability of important scientific literature irrespective of language barriers. It also </a:t>
            </a:r>
            <a:r>
              <a:rPr lang="en-IN" altLang="en-US" sz="3000">
                <a:solidFill>
                  <a:srgbClr val="00B0F0"/>
                </a:solidFill>
              </a:rPr>
              <a:t>eliminates the hit miss selection of articles</a:t>
            </a:r>
            <a:r>
              <a:rPr lang="en-IN" altLang="en-US" sz="3000"/>
              <a:t>.</a:t>
            </a:r>
            <a:endParaRPr lang="en-IN" altLang="en-US" sz="3000"/>
          </a:p>
          <a:p>
            <a:pPr algn="just"/>
            <a:r>
              <a:rPr lang="en-IN" altLang="en-US" sz="3000">
                <a:solidFill>
                  <a:srgbClr val="FF0000"/>
                </a:solidFill>
              </a:rPr>
              <a:t>Drawbacks </a:t>
            </a:r>
            <a:r>
              <a:rPr lang="en-IN" altLang="en-US" sz="3000"/>
              <a:t>: </a:t>
            </a:r>
            <a:r>
              <a:rPr lang="en-IN" altLang="en-US" sz="3000">
                <a:solidFill>
                  <a:srgbClr val="00B0F0"/>
                </a:solidFill>
              </a:rPr>
              <a:t> Time lag</a:t>
            </a:r>
            <a:r>
              <a:rPr lang="en-IN" altLang="en-US" sz="3000"/>
              <a:t>. </a:t>
            </a:r>
            <a:endParaRPr lang="en-IN" altLang="en-US" sz="3000"/>
          </a:p>
          <a:p>
            <a:pPr marL="0" indent="0" algn="just">
              <a:buNone/>
            </a:pPr>
            <a:r>
              <a:rPr lang="en-IN" altLang="en-US" sz="3000"/>
              <a:t>Time lag is the gap between publishing of a journal in its original language and its translated version. Some times, it ranges from six months to one year or even more.</a:t>
            </a:r>
            <a:endParaRPr lang="en-IN" altLang="en-US" sz="3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olidFill>
                  <a:srgbClr val="00B0F0"/>
                </a:solidFill>
              </a:rPr>
              <a:t>Selective Translation</a:t>
            </a:r>
            <a:endParaRPr lang="en-US">
              <a:solidFill>
                <a:srgbClr val="00B0F0"/>
              </a:solidFill>
            </a:endParaRPr>
          </a:p>
        </p:txBody>
      </p:sp>
      <p:sp>
        <p:nvSpPr>
          <p:cNvPr id="3" name="Content Placeholder 2"/>
          <p:cNvSpPr>
            <a:spLocks noGrp="1"/>
          </p:cNvSpPr>
          <p:nvPr>
            <p:ph idx="1"/>
          </p:nvPr>
        </p:nvSpPr>
        <p:spPr/>
        <p:txBody>
          <a:bodyPr/>
          <a:p>
            <a:pPr>
              <a:lnSpc>
                <a:spcPct val="100000"/>
              </a:lnSpc>
            </a:pPr>
            <a:r>
              <a:rPr lang="en-US">
                <a:solidFill>
                  <a:srgbClr val="FF0000"/>
                </a:solidFill>
              </a:rPr>
              <a:t>A Selective Translation is a translation of selected parts of a document.</a:t>
            </a:r>
            <a:endParaRPr lang="en-US">
              <a:solidFill>
                <a:srgbClr val="FF0000"/>
              </a:solidFill>
            </a:endParaRPr>
          </a:p>
          <a:p>
            <a:pPr marL="0" indent="0">
              <a:lnSpc>
                <a:spcPct val="100000"/>
              </a:lnSpc>
              <a:buNone/>
            </a:pPr>
            <a:endParaRPr lang="en-US">
              <a:solidFill>
                <a:srgbClr val="FF0000"/>
              </a:solidFill>
            </a:endParaRPr>
          </a:p>
          <a:p>
            <a:pPr>
              <a:lnSpc>
                <a:spcPct val="100000"/>
              </a:lnSpc>
            </a:pPr>
            <a:r>
              <a:rPr lang="en-US">
                <a:solidFill>
                  <a:srgbClr val="FF0000"/>
                </a:solidFill>
              </a:rPr>
              <a:t>Advantages</a:t>
            </a:r>
            <a:r>
              <a:rPr lang="en-US"/>
              <a:t> </a:t>
            </a:r>
            <a:r>
              <a:rPr lang="en-IN" altLang="en-US"/>
              <a:t>: Cost Effective _ Time Saving _Translation Upgrades .</a:t>
            </a:r>
            <a:endParaRPr lang="en-IN" altLang="en-US"/>
          </a:p>
          <a:p>
            <a:pPr marL="0" indent="0">
              <a:lnSpc>
                <a:spcPct val="100000"/>
              </a:lnSpc>
              <a:buNone/>
            </a:pPr>
            <a:endParaRPr lang="en-IN" altLang="en-US"/>
          </a:p>
          <a:p>
            <a:r>
              <a:rPr lang="en-IN" altLang="en-US">
                <a:solidFill>
                  <a:srgbClr val="FF0000"/>
                </a:solidFill>
              </a:rPr>
              <a:t>Drawbacks</a:t>
            </a:r>
            <a:r>
              <a:rPr lang="en-IN" altLang="en-US"/>
              <a:t> : There is a risk that important sections may be omitted.</a:t>
            </a:r>
            <a:endParaRPr lang="en-IN" altLang="en-US"/>
          </a:p>
          <a:p>
            <a:pPr marL="0" indent="0">
              <a:buNone/>
            </a:pPr>
            <a:endParaRPr lang="en-I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olidFill>
                  <a:srgbClr val="00B0F0"/>
                </a:solidFill>
                <a:sym typeface="+mn-ea"/>
              </a:rPr>
              <a:t>Oral Translation</a:t>
            </a:r>
            <a:endParaRPr lang="en-US">
              <a:solidFill>
                <a:srgbClr val="00B0F0"/>
              </a:solidFill>
              <a:sym typeface="+mn-ea"/>
            </a:endParaRPr>
          </a:p>
        </p:txBody>
      </p:sp>
      <p:sp>
        <p:nvSpPr>
          <p:cNvPr id="3" name="Content Placeholder 2"/>
          <p:cNvSpPr>
            <a:spLocks noGrp="1"/>
          </p:cNvSpPr>
          <p:nvPr>
            <p:ph idx="1"/>
          </p:nvPr>
        </p:nvSpPr>
        <p:spPr/>
        <p:txBody>
          <a:bodyPr/>
          <a:p>
            <a:pPr algn="just"/>
            <a:r>
              <a:rPr lang="en-US"/>
              <a:t>A Oral Translation is </a:t>
            </a:r>
            <a:r>
              <a:rPr lang="en-IN" altLang="en-US"/>
              <a:t>the interpretation of text and conversation in different(generally two) languages in conferences, seminers, international meetings of Government and other agencies</a:t>
            </a:r>
            <a:r>
              <a:rPr lang="en-US">
                <a:sym typeface="+mn-ea"/>
              </a:rPr>
              <a:t> </a:t>
            </a:r>
            <a:r>
              <a:rPr lang="en-IN" altLang="en-US">
                <a:sym typeface="+mn-ea"/>
              </a:rPr>
              <a:t>and in </a:t>
            </a:r>
            <a:r>
              <a:rPr lang="en-US">
                <a:sym typeface="+mn-ea"/>
              </a:rPr>
              <a:t>any event involving people that speak different languages</a:t>
            </a:r>
            <a:r>
              <a:rPr lang="en-IN" altLang="en-US"/>
              <a:t>.</a:t>
            </a:r>
            <a:endParaRPr lang="en-IN" altLang="en-US"/>
          </a:p>
          <a:p>
            <a:pPr marL="0" indent="0" algn="just">
              <a:buNone/>
            </a:pP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itle 3"/>
          <p:cNvSpPr>
            <a:spLocks noGrp="1"/>
          </p:cNvSpPr>
          <p:nvPr>
            <p:ph type="title"/>
          </p:nvPr>
        </p:nvSpPr>
        <p:spPr/>
        <p:txBody>
          <a:bodyPr/>
          <a:p>
            <a:r>
              <a:rPr lang="en-US" sz="3600">
                <a:solidFill>
                  <a:schemeClr val="accent2">
                    <a:lumMod val="75000"/>
                  </a:schemeClr>
                </a:solidFill>
              </a:rPr>
              <a:t>Differences between Written and Oral Translation</a:t>
            </a:r>
            <a:endParaRPr lang="en-US" sz="3600">
              <a:solidFill>
                <a:schemeClr val="accent2">
                  <a:lumMod val="75000"/>
                </a:schemeClr>
              </a:solidFill>
            </a:endParaRPr>
          </a:p>
        </p:txBody>
      </p:sp>
      <p:sp>
        <p:nvSpPr>
          <p:cNvPr id="5" name="Text Placeholder 4"/>
          <p:cNvSpPr>
            <a:spLocks noGrp="1"/>
          </p:cNvSpPr>
          <p:nvPr>
            <p:ph type="body" idx="1"/>
          </p:nvPr>
        </p:nvSpPr>
        <p:spPr>
          <a:ln>
            <a:solidFill>
              <a:schemeClr val="accent2"/>
            </a:solidFill>
          </a:ln>
        </p:spPr>
        <p:txBody>
          <a:bodyPr/>
          <a:p>
            <a:pPr algn="ctr"/>
            <a:r>
              <a:rPr lang="en-IN" altLang="en-US" sz="2600">
                <a:solidFill>
                  <a:schemeClr val="tx1"/>
                </a:solidFill>
                <a:latin typeface="Times New Roman" panose="02020603050405020304" charset="0"/>
              </a:rPr>
              <a:t>Written Translation</a:t>
            </a:r>
            <a:endParaRPr lang="en-IN" altLang="en-US" sz="2600">
              <a:solidFill>
                <a:schemeClr val="tx1"/>
              </a:solidFill>
              <a:latin typeface="Times New Roman" panose="02020603050405020304" charset="0"/>
            </a:endParaRPr>
          </a:p>
          <a:p>
            <a:pPr algn="ctr"/>
            <a:r>
              <a:rPr lang="en-IN" altLang="en-US">
                <a:solidFill>
                  <a:schemeClr val="tx1"/>
                </a:solidFill>
                <a:latin typeface="Times New Roman" panose="02020603050405020304" charset="0"/>
              </a:rPr>
              <a:t>(Cover to Cover and Selective)</a:t>
            </a:r>
            <a:endParaRPr lang="en-IN" altLang="en-US">
              <a:solidFill>
                <a:schemeClr val="tx1"/>
              </a:solidFill>
              <a:latin typeface="Times New Roman" panose="02020603050405020304" charset="0"/>
            </a:endParaRPr>
          </a:p>
        </p:txBody>
      </p:sp>
      <p:sp>
        <p:nvSpPr>
          <p:cNvPr id="6" name="Content Placeholder 5"/>
          <p:cNvSpPr>
            <a:spLocks noGrp="1"/>
          </p:cNvSpPr>
          <p:nvPr>
            <p:ph sz="half" idx="2"/>
          </p:nvPr>
        </p:nvSpPr>
        <p:spPr>
          <a:ln>
            <a:solidFill>
              <a:schemeClr val="accent2"/>
            </a:solidFill>
          </a:ln>
        </p:spPr>
        <p:txBody>
          <a:bodyPr/>
          <a:p>
            <a:r>
              <a:rPr lang="en-IN" altLang="en-US">
                <a:solidFill>
                  <a:schemeClr val="tx1"/>
                </a:solidFill>
                <a:latin typeface="Times New Roman" panose="02020603050405020304" charset="0"/>
              </a:rPr>
              <a:t>Recorded</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Translator</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Need some time</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Feedback does not occur immediately</a:t>
            </a:r>
            <a:endParaRPr lang="en-IN" altLang="en-US">
              <a:solidFill>
                <a:schemeClr val="tx1"/>
              </a:solidFill>
              <a:latin typeface="Times New Roman" panose="02020603050405020304" charset="0"/>
            </a:endParaRPr>
          </a:p>
        </p:txBody>
      </p:sp>
      <p:sp>
        <p:nvSpPr>
          <p:cNvPr id="7" name="Text Placeholder 6"/>
          <p:cNvSpPr>
            <a:spLocks noGrp="1"/>
          </p:cNvSpPr>
          <p:nvPr>
            <p:ph type="body" sz="quarter" idx="3"/>
          </p:nvPr>
        </p:nvSpPr>
        <p:spPr>
          <a:ln>
            <a:solidFill>
              <a:schemeClr val="accent2"/>
            </a:solidFill>
          </a:ln>
        </p:spPr>
        <p:txBody>
          <a:bodyPr/>
          <a:p>
            <a:pPr algn="ctr">
              <a:lnSpc>
                <a:spcPct val="30000"/>
              </a:lnSpc>
            </a:pPr>
            <a:r>
              <a:rPr lang="en-IN" altLang="en-US" sz="3200">
                <a:solidFill>
                  <a:schemeClr val="tx1"/>
                </a:solidFill>
                <a:latin typeface="Times New Roman" panose="02020603050405020304" charset="0"/>
              </a:rPr>
              <a:t>Oral Translation</a:t>
            </a:r>
            <a:endParaRPr lang="en-IN" altLang="en-US" sz="3200">
              <a:solidFill>
                <a:schemeClr val="tx1"/>
              </a:solidFill>
              <a:latin typeface="Times New Roman" panose="02020603050405020304" charset="0"/>
            </a:endParaRPr>
          </a:p>
        </p:txBody>
      </p:sp>
      <p:sp>
        <p:nvSpPr>
          <p:cNvPr id="8" name="Content Placeholder 7"/>
          <p:cNvSpPr>
            <a:spLocks noGrp="1"/>
          </p:cNvSpPr>
          <p:nvPr>
            <p:ph sz="quarter" idx="4"/>
          </p:nvPr>
        </p:nvSpPr>
        <p:spPr>
          <a:ln>
            <a:solidFill>
              <a:schemeClr val="accent2"/>
            </a:solidFill>
          </a:ln>
        </p:spPr>
        <p:txBody>
          <a:bodyPr/>
          <a:p>
            <a:r>
              <a:rPr lang="en-IN" altLang="en-US">
                <a:solidFill>
                  <a:schemeClr val="tx1"/>
                </a:solidFill>
                <a:latin typeface="Times New Roman" panose="02020603050405020304" charset="0"/>
              </a:rPr>
              <a:t>Not recorded</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Interpretor</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Current</a:t>
            </a:r>
            <a:endParaRPr lang="en-IN" altLang="en-US">
              <a:solidFill>
                <a:schemeClr val="tx1"/>
              </a:solidFill>
              <a:latin typeface="Times New Roman" panose="02020603050405020304" charset="0"/>
            </a:endParaRPr>
          </a:p>
          <a:p>
            <a:r>
              <a:rPr lang="en-IN" altLang="en-US">
                <a:solidFill>
                  <a:schemeClr val="tx1"/>
                </a:solidFill>
                <a:latin typeface="Times New Roman" panose="02020603050405020304" charset="0"/>
              </a:rPr>
              <a:t>Immediate feedback given by client</a:t>
            </a:r>
            <a:endParaRPr lang="en-IN" altLang="en-US">
              <a:solidFill>
                <a:schemeClr val="tx1"/>
              </a:solidFill>
              <a:latin typeface="Times New Roman" panose="02020603050405020304" charset="0"/>
            </a:endParaRPr>
          </a:p>
          <a:p>
            <a:endParaRPr lang="en-IN" altLang="en-US">
              <a:solidFill>
                <a:schemeClr val="tx1"/>
              </a:solidFill>
              <a:latin typeface="Times New Roman" panose="0202060305040502030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en-US"/>
              <a:t>Translation Process and Translator</a:t>
            </a:r>
            <a:endParaRPr lang="en-US"/>
          </a:p>
        </p:txBody>
      </p:sp>
      <p:sp>
        <p:nvSpPr>
          <p:cNvPr id="9" name="Content Placeholder 8"/>
          <p:cNvSpPr>
            <a:spLocks noGrp="1"/>
          </p:cNvSpPr>
          <p:nvPr>
            <p:ph idx="1"/>
          </p:nvPr>
        </p:nvSpPr>
        <p:spPr/>
        <p:txBody>
          <a:bodyPr/>
          <a:p>
            <a:pPr algn="just"/>
            <a:r>
              <a:rPr lang="en-IN" altLang="en-US">
                <a:solidFill>
                  <a:srgbClr val="00B0F0"/>
                </a:solidFill>
              </a:rPr>
              <a:t>T</a:t>
            </a:r>
            <a:r>
              <a:rPr lang="en-US">
                <a:solidFill>
                  <a:srgbClr val="00B0F0"/>
                </a:solidFill>
              </a:rPr>
              <a:t>ranslation is the process of transferring the information contents of the text in one language (L1) into another language (L2). </a:t>
            </a:r>
            <a:endParaRPr lang="en-US">
              <a:solidFill>
                <a:srgbClr val="00B0F0"/>
              </a:solidFill>
            </a:endParaRPr>
          </a:p>
          <a:p>
            <a:pPr algn="just"/>
            <a:r>
              <a:rPr lang="en-US"/>
              <a:t>The former (L1) is called the ‘</a:t>
            </a:r>
            <a:r>
              <a:rPr lang="en-US">
                <a:solidFill>
                  <a:srgbClr val="00B0F0"/>
                </a:solidFill>
              </a:rPr>
              <a:t>Source Language (SL)</a:t>
            </a:r>
            <a:r>
              <a:rPr lang="en-US"/>
              <a:t>’ and the latter (L2) is called the ‘</a:t>
            </a:r>
            <a:r>
              <a:rPr lang="en-US">
                <a:solidFill>
                  <a:srgbClr val="00B0F0"/>
                </a:solidFill>
              </a:rPr>
              <a:t>Target Language (TL)</a:t>
            </a:r>
            <a:r>
              <a:rPr lang="en-US"/>
              <a:t>’.</a:t>
            </a:r>
            <a:endParaRPr lang="en-US"/>
          </a:p>
          <a:p>
            <a:pPr algn="just"/>
            <a:r>
              <a:rPr lang="en-US">
                <a:solidFill>
                  <a:srgbClr val="FFC000"/>
                </a:solidFill>
              </a:rPr>
              <a:t>A </a:t>
            </a:r>
            <a:r>
              <a:rPr lang="en-IN" altLang="en-US">
                <a:solidFill>
                  <a:srgbClr val="FFC000"/>
                </a:solidFill>
              </a:rPr>
              <a:t>T</a:t>
            </a:r>
            <a:r>
              <a:rPr lang="en-US">
                <a:solidFill>
                  <a:srgbClr val="FFC000"/>
                </a:solidFill>
              </a:rPr>
              <a:t>ranslator</a:t>
            </a:r>
            <a:r>
              <a:rPr lang="en-US">
                <a:solidFill>
                  <a:schemeClr val="accent2">
                    <a:lumMod val="50000"/>
                  </a:schemeClr>
                </a:solidFill>
              </a:rPr>
              <a:t> </a:t>
            </a:r>
            <a:r>
              <a:rPr lang="en-IN" altLang="en-US">
                <a:solidFill>
                  <a:schemeClr val="accent2">
                    <a:lumMod val="50000"/>
                  </a:schemeClr>
                </a:solidFill>
              </a:rPr>
              <a:t>is one who</a:t>
            </a:r>
            <a:r>
              <a:rPr lang="en-US">
                <a:solidFill>
                  <a:schemeClr val="accent2">
                    <a:lumMod val="50000"/>
                  </a:schemeClr>
                </a:solidFill>
              </a:rPr>
              <a:t> have sufficient knowledge of the source language as well as of the target language. In addition, s/he should be a subject expert to understand the terminology of the given subject. </a:t>
            </a:r>
            <a:endParaRPr lang="en-US">
              <a:solidFill>
                <a:schemeClr val="accent2">
                  <a:lumMod val="50000"/>
                </a:schemeClr>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Translation Methods</a:t>
            </a:r>
            <a:endParaRPr lang="en-US"/>
          </a:p>
        </p:txBody>
      </p:sp>
      <p:sp>
        <p:nvSpPr>
          <p:cNvPr id="8" name="Content Placeholder 7"/>
          <p:cNvSpPr>
            <a:spLocks noGrp="1"/>
          </p:cNvSpPr>
          <p:nvPr>
            <p:ph sz="half" idx="1"/>
          </p:nvPr>
        </p:nvSpPr>
        <p:spPr/>
        <p:txBody>
          <a:bodyPr/>
          <a:p>
            <a:endParaRPr lang="en-US">
              <a:solidFill>
                <a:srgbClr val="FF0000"/>
              </a:solidFill>
            </a:endParaRPr>
          </a:p>
          <a:p>
            <a:pPr marL="0" indent="0" algn="l">
              <a:buNone/>
            </a:pPr>
            <a:r>
              <a:rPr lang="en-US">
                <a:solidFill>
                  <a:schemeClr val="tx1"/>
                </a:solidFill>
              </a:rPr>
              <a:t>Material in science, technology and social sciences is translated adhering to the contents of the original. This is known as Literal Translation.</a:t>
            </a:r>
            <a:endParaRPr lang="en-US">
              <a:solidFill>
                <a:schemeClr val="tx1"/>
              </a:solidFill>
            </a:endParaRPr>
          </a:p>
        </p:txBody>
      </p:sp>
      <p:sp>
        <p:nvSpPr>
          <p:cNvPr id="9" name="Content Placeholder 8"/>
          <p:cNvSpPr>
            <a:spLocks noGrp="1"/>
          </p:cNvSpPr>
          <p:nvPr>
            <p:ph sz="half" idx="2"/>
          </p:nvPr>
        </p:nvSpPr>
        <p:spPr/>
        <p:txBody>
          <a:bodyPr/>
          <a:p>
            <a:endParaRPr lang="en-US">
              <a:solidFill>
                <a:srgbClr val="FF0000"/>
              </a:solidFill>
              <a:sym typeface="+mn-ea"/>
            </a:endParaRPr>
          </a:p>
          <a:p>
            <a:pPr marL="0" indent="0">
              <a:buNone/>
            </a:pPr>
            <a:r>
              <a:rPr lang="en-IN" altLang="en-US"/>
              <a:t>T</a:t>
            </a:r>
            <a:r>
              <a:rPr lang="en-US"/>
              <a:t>anslation of materials in humanities such as novels, plays, poetry, films, television, radio, motion picture scripts and vocal music texts, etc. is Literary Translation</a:t>
            </a:r>
            <a:endParaRPr lang="en-US"/>
          </a:p>
        </p:txBody>
      </p:sp>
      <p:sp>
        <p:nvSpPr>
          <p:cNvPr id="3" name="Rounded Rectangle 2"/>
          <p:cNvSpPr/>
          <p:nvPr/>
        </p:nvSpPr>
        <p:spPr>
          <a:xfrm>
            <a:off x="609600" y="1510030"/>
            <a:ext cx="4064000" cy="589280"/>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r>
              <a:rPr lang="en-IN" altLang="en-US" sz="3200">
                <a:solidFill>
                  <a:schemeClr val="tx1"/>
                </a:solidFill>
                <a:latin typeface="Times New Roman" panose="02020603050405020304" charset="0"/>
                <a:sym typeface="+mn-ea"/>
              </a:rPr>
              <a:t>    </a:t>
            </a:r>
            <a:r>
              <a:rPr lang="en-US" sz="3200">
                <a:solidFill>
                  <a:schemeClr val="tx1"/>
                </a:solidFill>
                <a:latin typeface="Times New Roman" panose="02020603050405020304" charset="0"/>
                <a:sym typeface="+mn-ea"/>
              </a:rPr>
              <a:t>Literal Translation</a:t>
            </a:r>
            <a:endParaRPr kumimoji="0" lang="en-US"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sym typeface="+mn-ea"/>
            </a:endParaRPr>
          </a:p>
        </p:txBody>
      </p:sp>
      <p:sp>
        <p:nvSpPr>
          <p:cNvPr id="4" name="Rounded Rectangle 3"/>
          <p:cNvSpPr/>
          <p:nvPr/>
        </p:nvSpPr>
        <p:spPr>
          <a:xfrm>
            <a:off x="6486525" y="1509395"/>
            <a:ext cx="4064000" cy="589915"/>
          </a:xfrm>
          <a:prstGeom prst="round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r>
              <a:rPr lang="en-IN" altLang="en-US" sz="3200">
                <a:solidFill>
                  <a:schemeClr val="tx1"/>
                </a:solidFill>
                <a:latin typeface="Times New Roman" panose="02020603050405020304" charset="0"/>
                <a:sym typeface="+mn-ea"/>
              </a:rPr>
              <a:t>   </a:t>
            </a:r>
            <a:r>
              <a:rPr lang="en-US" sz="3200">
                <a:solidFill>
                  <a:schemeClr val="tx1"/>
                </a:solidFill>
                <a:latin typeface="Times New Roman" panose="02020603050405020304" charset="0"/>
                <a:sym typeface="+mn-ea"/>
              </a:rPr>
              <a:t>Literary Translation</a:t>
            </a:r>
            <a:endParaRPr kumimoji="0" lang="en-US"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Translation Methods </a:t>
            </a:r>
            <a:r>
              <a:rPr lang="en-IN" altLang="en-US"/>
              <a:t>- Difference</a:t>
            </a:r>
            <a:endParaRPr lang="en-IN" altLang="en-US"/>
          </a:p>
        </p:txBody>
      </p:sp>
      <p:sp>
        <p:nvSpPr>
          <p:cNvPr id="6" name="Text Placeholder 5"/>
          <p:cNvSpPr>
            <a:spLocks noGrp="1"/>
          </p:cNvSpPr>
          <p:nvPr>
            <p:ph type="body" idx="1"/>
          </p:nvPr>
        </p:nvSpPr>
        <p:spPr>
          <a:ln>
            <a:solidFill>
              <a:schemeClr val="tx1"/>
            </a:solidFill>
          </a:ln>
        </p:spPr>
        <p:txBody>
          <a:bodyPr/>
          <a:p>
            <a:pPr algn="ctr">
              <a:lnSpc>
                <a:spcPct val="100000"/>
              </a:lnSpc>
            </a:pPr>
            <a:r>
              <a:rPr lang="en-US" sz="3200">
                <a:solidFill>
                  <a:srgbClr val="FF0000"/>
                </a:solidFill>
                <a:sym typeface="+mn-ea"/>
              </a:rPr>
              <a:t>Literal Translation</a:t>
            </a:r>
            <a:endParaRPr lang="en-US" sz="3200">
              <a:solidFill>
                <a:srgbClr val="FF0000"/>
              </a:solidFill>
              <a:sym typeface="+mn-ea"/>
            </a:endParaRPr>
          </a:p>
        </p:txBody>
      </p:sp>
      <p:sp>
        <p:nvSpPr>
          <p:cNvPr id="7" name="Content Placeholder 6"/>
          <p:cNvSpPr>
            <a:spLocks noGrp="1"/>
          </p:cNvSpPr>
          <p:nvPr>
            <p:ph sz="half" idx="2"/>
          </p:nvPr>
        </p:nvSpPr>
        <p:spPr>
          <a:ln>
            <a:solidFill>
              <a:schemeClr val="tx1"/>
            </a:solidFill>
          </a:ln>
        </p:spPr>
        <p:txBody>
          <a:bodyPr/>
          <a:p>
            <a:pPr algn="just"/>
            <a:r>
              <a:rPr lang="en-US" sz="2800">
                <a:latin typeface="Times New Roman" panose="02020603050405020304" charset="0"/>
              </a:rPr>
              <a:t>The style and techniques of expressing feelings are </a:t>
            </a:r>
            <a:r>
              <a:rPr lang="en-IN" altLang="en-US" sz="2800">
                <a:latin typeface="Times New Roman" panose="02020603050405020304" charset="0"/>
              </a:rPr>
              <a:t>less </a:t>
            </a:r>
            <a:r>
              <a:rPr lang="en-US" sz="2800">
                <a:latin typeface="Times New Roman" panose="02020603050405020304" charset="0"/>
              </a:rPr>
              <a:t>important </a:t>
            </a:r>
            <a:r>
              <a:rPr lang="en-IN" altLang="en-US" sz="2800">
                <a:latin typeface="Times New Roman" panose="02020603050405020304" charset="0"/>
              </a:rPr>
              <a:t>.</a:t>
            </a:r>
            <a:endParaRPr lang="en-IN" altLang="en-US" sz="2800">
              <a:latin typeface="Times New Roman" panose="02020603050405020304" charset="0"/>
            </a:endParaRPr>
          </a:p>
          <a:p>
            <a:pPr algn="just"/>
            <a:r>
              <a:rPr lang="en-IN" altLang="en-US" sz="2800">
                <a:latin typeface="Times New Roman" panose="02020603050405020304" charset="0"/>
              </a:rPr>
              <a:t>Scientific, technical, legal and commercial materials are intended for the specialists in a given field.</a:t>
            </a:r>
            <a:endParaRPr lang="en-IN" altLang="en-US" sz="2800">
              <a:latin typeface="Times New Roman" panose="02020603050405020304" charset="0"/>
            </a:endParaRPr>
          </a:p>
          <a:p>
            <a:pPr algn="just"/>
            <a:r>
              <a:rPr lang="en-IN" altLang="en-US" sz="2800">
                <a:latin typeface="Times New Roman" panose="02020603050405020304" charset="0"/>
              </a:rPr>
              <a:t>Translations are done once</a:t>
            </a:r>
            <a:endParaRPr lang="en-IN" altLang="en-US" sz="2800">
              <a:latin typeface="Times New Roman" panose="02020603050405020304" charset="0"/>
            </a:endParaRPr>
          </a:p>
          <a:p>
            <a:pPr marL="0" indent="0" algn="just">
              <a:buNone/>
            </a:pPr>
            <a:endParaRPr lang="en-IN" altLang="en-US" sz="2800">
              <a:latin typeface="Times New Roman" panose="02020603050405020304" charset="0"/>
            </a:endParaRPr>
          </a:p>
        </p:txBody>
      </p:sp>
      <p:sp>
        <p:nvSpPr>
          <p:cNvPr id="8" name="Text Placeholder 7"/>
          <p:cNvSpPr>
            <a:spLocks noGrp="1"/>
          </p:cNvSpPr>
          <p:nvPr>
            <p:ph type="body" sz="quarter" idx="3"/>
          </p:nvPr>
        </p:nvSpPr>
        <p:spPr>
          <a:ln>
            <a:solidFill>
              <a:schemeClr val="tx1"/>
            </a:solidFill>
          </a:ln>
        </p:spPr>
        <p:txBody>
          <a:bodyPr/>
          <a:p>
            <a:r>
              <a:rPr lang="en-IN" altLang="en-US" sz="3200">
                <a:solidFill>
                  <a:srgbClr val="FF0000"/>
                </a:solidFill>
              </a:rPr>
              <a:t>Literary Translation</a:t>
            </a:r>
            <a:endParaRPr lang="en-IN" altLang="en-US" sz="3200">
              <a:solidFill>
                <a:srgbClr val="FF0000"/>
              </a:solidFill>
            </a:endParaRPr>
          </a:p>
        </p:txBody>
      </p:sp>
      <p:sp>
        <p:nvSpPr>
          <p:cNvPr id="9" name="Content Placeholder 8"/>
          <p:cNvSpPr>
            <a:spLocks noGrp="1"/>
          </p:cNvSpPr>
          <p:nvPr>
            <p:ph sz="quarter" idx="4"/>
          </p:nvPr>
        </p:nvSpPr>
        <p:spPr>
          <a:ln>
            <a:solidFill>
              <a:schemeClr val="tx1"/>
            </a:solidFill>
          </a:ln>
        </p:spPr>
        <p:txBody>
          <a:bodyPr/>
          <a:p>
            <a:pPr algn="just"/>
            <a:r>
              <a:rPr lang="en-US" sz="2800">
                <a:latin typeface="Times New Roman" panose="02020603050405020304" charset="0"/>
              </a:rPr>
              <a:t>The style and techniques of expressing feelings are </a:t>
            </a:r>
            <a:r>
              <a:rPr lang="en-IN" altLang="en-US" sz="2800">
                <a:latin typeface="Times New Roman" panose="02020603050405020304" charset="0"/>
              </a:rPr>
              <a:t>more</a:t>
            </a:r>
            <a:r>
              <a:rPr lang="en-US" sz="2800">
                <a:latin typeface="Times New Roman" panose="02020603050405020304" charset="0"/>
              </a:rPr>
              <a:t> important.</a:t>
            </a:r>
            <a:endParaRPr lang="en-US" sz="2800">
              <a:latin typeface="Times New Roman" panose="02020603050405020304" charset="0"/>
            </a:endParaRPr>
          </a:p>
          <a:p>
            <a:pPr algn="just"/>
            <a:r>
              <a:rPr lang="en-IN" altLang="en-US" sz="2800">
                <a:latin typeface="Times New Roman" panose="02020603050405020304" charset="0"/>
              </a:rPr>
              <a:t>Translation of literary material is destined for mass consumption.</a:t>
            </a:r>
            <a:endParaRPr lang="en-IN" altLang="en-US" sz="2800">
              <a:latin typeface="Times New Roman" panose="02020603050405020304" charset="0"/>
            </a:endParaRPr>
          </a:p>
          <a:p>
            <a:pPr marL="0" indent="0" algn="just">
              <a:buNone/>
            </a:pPr>
            <a:endParaRPr lang="en-IN" altLang="en-US" sz="2800">
              <a:latin typeface="Times New Roman" panose="02020603050405020304" charset="0"/>
            </a:endParaRPr>
          </a:p>
          <a:p>
            <a:pPr algn="just"/>
            <a:r>
              <a:rPr lang="en-IN" altLang="en-US" sz="2800">
                <a:latin typeface="Times New Roman" panose="02020603050405020304" charset="0"/>
              </a:rPr>
              <a:t>Repeatedly translated.</a:t>
            </a:r>
            <a:endParaRPr lang="en-IN" altLang="en-US" sz="2800">
              <a:latin typeface="Times New Roman" panose="0202060305040502030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Title 6"/>
          <p:cNvSpPr>
            <a:spLocks noGrp="1"/>
          </p:cNvSpPr>
          <p:nvPr>
            <p:ph type="title"/>
          </p:nvPr>
        </p:nvSpPr>
        <p:spPr/>
        <p:txBody>
          <a:bodyPr/>
          <a:p>
            <a:r>
              <a:rPr lang="en-US"/>
              <a:t>Translation Services in S &amp; T</a:t>
            </a:r>
            <a:endParaRPr lang="en-US"/>
          </a:p>
        </p:txBody>
      </p:sp>
      <p:sp>
        <p:nvSpPr>
          <p:cNvPr id="8" name="Content Placeholder 7"/>
          <p:cNvSpPr>
            <a:spLocks noGrp="1"/>
          </p:cNvSpPr>
          <p:nvPr>
            <p:ph idx="1"/>
          </p:nvPr>
        </p:nvSpPr>
        <p:spPr/>
        <p:txBody>
          <a:bodyPr/>
          <a:p>
            <a:pPr marL="0" indent="0" algn="just">
              <a:buNone/>
            </a:pPr>
            <a:endParaRPr lang="en-US" sz="3000">
              <a:latin typeface="Times New Roman" panose="02020603050405020304" charset="0"/>
            </a:endParaRPr>
          </a:p>
        </p:txBody>
      </p:sp>
      <p:graphicFrame>
        <p:nvGraphicFramePr>
          <p:cNvPr id="10" name="Table 9"/>
          <p:cNvGraphicFramePr/>
          <p:nvPr/>
        </p:nvGraphicFramePr>
        <p:xfrm>
          <a:off x="-25400" y="1282700"/>
          <a:ext cx="12226925" cy="5810885"/>
        </p:xfrm>
        <a:graphic>
          <a:graphicData uri="http://schemas.openxmlformats.org/drawingml/2006/table">
            <a:tbl>
              <a:tblPr firstRow="1" bandRow="1">
                <a:tableStyleId>{5C22544A-7EE6-4342-B048-85BDC9FD1C3A}</a:tableStyleId>
              </a:tblPr>
              <a:tblGrid>
                <a:gridCol w="12226925"/>
              </a:tblGrid>
              <a:tr h="637540">
                <a:tc>
                  <a:txBody>
                    <a:bodyPr/>
                    <a:p>
                      <a:pPr marL="457200" indent="-457200" algn="just">
                        <a:buFont typeface="Arial" panose="020B0604020202020204" pitchFamily="34" charset="0"/>
                        <a:buChar char="•"/>
                      </a:pPr>
                      <a:r>
                        <a:rPr lang="en-US" sz="2800" b="0">
                          <a:solidFill>
                            <a:schemeClr val="tx1"/>
                          </a:solidFill>
                          <a:latin typeface="Times New Roman" panose="02020603050405020304" charset="0"/>
                          <a:sym typeface="+mn-ea"/>
                        </a:rPr>
                        <a:t>Various disciplines  as well as newer interdisciplinary more in numbers </a:t>
                      </a:r>
                      <a:r>
                        <a:rPr lang="en-IN" altLang="en-US" sz="2800" b="0">
                          <a:solidFill>
                            <a:schemeClr val="tx1"/>
                          </a:solidFill>
                          <a:latin typeface="Times New Roman" panose="02020603050405020304" charset="0"/>
                          <a:sym typeface="+mn-ea"/>
                        </a:rPr>
                        <a:t>in S &amp; T.</a:t>
                      </a:r>
                      <a:endParaRPr lang="en-IN" altLang="en-US" sz="2800" b="0">
                        <a:solidFill>
                          <a:schemeClr val="tx1"/>
                        </a:solidFill>
                        <a:latin typeface="Times New Roman" panose="02020603050405020304" charset="0"/>
                        <a:sym typeface="+mn-ea"/>
                      </a:endParaRPr>
                    </a:p>
                  </a:txBody>
                  <a:tcPr>
                    <a:lnL>
                      <a:noFill/>
                    </a:lnL>
                    <a:lnR>
                      <a:noFill/>
                    </a:lnR>
                    <a:lnT>
                      <a:noFill/>
                    </a:lnT>
                    <a:lnB>
                      <a:noFill/>
                    </a:lnB>
                    <a:lnTlToBr>
                      <a:noFill/>
                    </a:lnTlToBr>
                    <a:lnBlToTr>
                      <a:noFill/>
                    </a:lnBlToTr>
                    <a:solidFill>
                      <a:schemeClr val="accent3">
                        <a:lumMod val="95000"/>
                      </a:schemeClr>
                    </a:solidFill>
                  </a:tcPr>
                </a:tc>
              </a:tr>
              <a:tr h="1724025">
                <a:tc>
                  <a:txBody>
                    <a:bodyPr/>
                    <a:p>
                      <a:pPr marL="457200" indent="-457200" algn="just">
                        <a:buFont typeface="Arial" panose="020B0604020202020204" pitchFamily="34" charset="0"/>
                        <a:buChar char="•"/>
                      </a:pPr>
                      <a:r>
                        <a:rPr lang="en-US" sz="2800">
                          <a:solidFill>
                            <a:schemeClr val="tx1"/>
                          </a:solidFill>
                          <a:latin typeface="Times New Roman" panose="02020603050405020304" charset="0"/>
                          <a:sym typeface="+mn-ea"/>
                        </a:rPr>
                        <a:t>Advances in these fields occur much more rapidly and must be reported to the researchers as soon as possible.</a:t>
                      </a:r>
                      <a:endParaRPr lang="en-US" sz="2800">
                        <a:solidFill>
                          <a:schemeClr val="tx1"/>
                        </a:solidFill>
                        <a:latin typeface="Times New Roman" panose="02020603050405020304" charset="0"/>
                        <a:sym typeface="+mn-ea"/>
                      </a:endParaRPr>
                    </a:p>
                    <a:p>
                      <a:pPr marL="457200" indent="-457200" algn="just">
                        <a:buFont typeface="Arial" panose="020B0604020202020204" pitchFamily="34" charset="0"/>
                        <a:buChar char="•"/>
                      </a:pPr>
                      <a:endParaRPr lang="en-US" sz="2800">
                        <a:solidFill>
                          <a:schemeClr val="tx1"/>
                        </a:solidFill>
                        <a:latin typeface="Times New Roman" panose="02020603050405020304" charset="0"/>
                        <a:sym typeface="+mn-ea"/>
                      </a:endParaRPr>
                    </a:p>
                  </a:txBody>
                  <a:tcPr>
                    <a:lnL>
                      <a:noFill/>
                    </a:lnL>
                    <a:lnR>
                      <a:noFill/>
                    </a:lnR>
                    <a:lnT>
                      <a:noFill/>
                    </a:lnT>
                    <a:lnB>
                      <a:noFill/>
                    </a:lnB>
                    <a:lnTlToBr>
                      <a:noFill/>
                    </a:lnTlToBr>
                    <a:lnBlToTr>
                      <a:noFill/>
                    </a:lnBlToTr>
                    <a:solidFill>
                      <a:schemeClr val="accent3">
                        <a:lumMod val="95000"/>
                      </a:schemeClr>
                    </a:solidFill>
                  </a:tcPr>
                </a:tc>
              </a:tr>
              <a:tr h="1188720">
                <a:tc>
                  <a:txBody>
                    <a:bodyPr/>
                    <a:p>
                      <a:pPr marL="457200" indent="-457200" algn="just">
                        <a:buFont typeface="Arial" panose="020B0604020202020204" pitchFamily="34" charset="0"/>
                        <a:buChar char="•"/>
                      </a:pPr>
                      <a:r>
                        <a:rPr lang="en-IN" altLang="en-US" sz="2800">
                          <a:solidFill>
                            <a:schemeClr val="tx1"/>
                          </a:solidFill>
                          <a:latin typeface="Times New Roman" panose="02020603050405020304" charset="0"/>
                          <a:sym typeface="+mn-ea"/>
                        </a:rPr>
                        <a:t>G</a:t>
                      </a:r>
                      <a:r>
                        <a:rPr lang="en-US" sz="2800">
                          <a:solidFill>
                            <a:schemeClr val="tx1"/>
                          </a:solidFill>
                          <a:latin typeface="Times New Roman" panose="02020603050405020304" charset="0"/>
                          <a:sym typeface="+mn-ea"/>
                        </a:rPr>
                        <a:t>reat portion of S&amp;T research is carried out in non-English speaking countries.</a:t>
                      </a:r>
                      <a:endParaRPr lang="en-US" sz="2800">
                        <a:solidFill>
                          <a:schemeClr val="tx1"/>
                        </a:solidFill>
                        <a:latin typeface="Times New Roman" panose="02020603050405020304" charset="0"/>
                        <a:sym typeface="+mn-ea"/>
                      </a:endParaRPr>
                    </a:p>
                    <a:p>
                      <a:pPr marL="457200" indent="-457200" algn="just">
                        <a:buFont typeface="Arial" panose="020B0604020202020204" pitchFamily="34" charset="0"/>
                        <a:buChar char="•"/>
                      </a:pPr>
                      <a:endParaRPr lang="en-US" sz="2800">
                        <a:solidFill>
                          <a:schemeClr val="tx1"/>
                        </a:solidFill>
                        <a:latin typeface="Times New Roman" panose="02020603050405020304" charset="0"/>
                        <a:sym typeface="+mn-ea"/>
                      </a:endParaRPr>
                    </a:p>
                  </a:txBody>
                  <a:tcPr>
                    <a:lnL>
                      <a:noFill/>
                    </a:lnL>
                    <a:lnR>
                      <a:noFill/>
                    </a:lnR>
                    <a:lnT>
                      <a:noFill/>
                    </a:lnT>
                    <a:lnB>
                      <a:noFill/>
                    </a:lnB>
                    <a:lnTlToBr>
                      <a:noFill/>
                    </a:lnTlToBr>
                    <a:lnBlToTr>
                      <a:noFill/>
                    </a:lnBlToTr>
                    <a:solidFill>
                      <a:schemeClr val="accent3">
                        <a:lumMod val="95000"/>
                      </a:schemeClr>
                    </a:solidFill>
                  </a:tcPr>
                </a:tc>
              </a:tr>
              <a:tr h="2260600">
                <a:tc>
                  <a:txBody>
                    <a:bodyPr/>
                    <a:p>
                      <a:pPr marL="457200" indent="-457200" algn="just">
                        <a:buFont typeface="Arial" panose="020B0604020202020204" pitchFamily="34" charset="0"/>
                        <a:buChar char="•"/>
                      </a:pPr>
                      <a:r>
                        <a:rPr lang="en-US" sz="2800">
                          <a:solidFill>
                            <a:schemeClr val="tx1"/>
                          </a:solidFill>
                          <a:latin typeface="Times New Roman" panose="02020603050405020304" charset="0"/>
                          <a:sym typeface="+mn-ea"/>
                        </a:rPr>
                        <a:t>Translations are the only solution in providing access to multi-lingual information resources.</a:t>
                      </a:r>
                      <a:endParaRPr lang="en-US" sz="2800">
                        <a:solidFill>
                          <a:schemeClr val="tx1"/>
                        </a:solidFill>
                        <a:latin typeface="Times New Roman" panose="02020603050405020304" charset="0"/>
                        <a:sym typeface="+mn-ea"/>
                      </a:endParaRPr>
                    </a:p>
                    <a:p>
                      <a:pPr marL="457200" indent="-457200" algn="just">
                        <a:buFont typeface="Arial" panose="020B0604020202020204" pitchFamily="34" charset="0"/>
                        <a:buChar char="•"/>
                      </a:pPr>
                      <a:endParaRPr lang="en-US" sz="2800">
                        <a:solidFill>
                          <a:schemeClr val="tx1"/>
                        </a:solidFill>
                        <a:latin typeface="Times New Roman" panose="02020603050405020304" charset="0"/>
                        <a:sym typeface="+mn-ea"/>
                      </a:endParaRPr>
                    </a:p>
                    <a:p>
                      <a:pPr marL="457200" indent="-457200" algn="just">
                        <a:buFont typeface="Arial" panose="020B0604020202020204" pitchFamily="34" charset="0"/>
                        <a:buChar char="•"/>
                      </a:pPr>
                      <a:endParaRPr lang="en-US" sz="2800">
                        <a:latin typeface="Times New Roman" panose="02020603050405020304" charset="0"/>
                        <a:sym typeface="+mn-ea"/>
                      </a:endParaRPr>
                    </a:p>
                  </a:txBody>
                  <a:tcPr>
                    <a:lnL>
                      <a:noFill/>
                    </a:lnL>
                    <a:lnR>
                      <a:noFill/>
                    </a:lnR>
                    <a:lnT>
                      <a:noFill/>
                    </a:lnT>
                    <a:lnB>
                      <a:noFill/>
                    </a:lnB>
                    <a:lnTlToBr>
                      <a:noFill/>
                    </a:lnTlToBr>
                    <a:lnBlToTr>
                      <a:noFill/>
                    </a:lnBlToTr>
                    <a:solidFill>
                      <a:schemeClr val="accent3">
                        <a:lumMod val="95000"/>
                      </a:schemeClr>
                    </a:solidFill>
                  </a:tcPr>
                </a:tc>
              </a:tr>
            </a:tbl>
          </a:graphicData>
        </a:graphic>
      </p:graphicFrame>
      <p:sp>
        <p:nvSpPr>
          <p:cNvPr id="11" name="Down Arrow 10"/>
          <p:cNvSpPr/>
          <p:nvPr/>
        </p:nvSpPr>
        <p:spPr>
          <a:xfrm>
            <a:off x="4894580" y="1797050"/>
            <a:ext cx="452755" cy="287020"/>
          </a:xfrm>
          <a:prstGeom prst="downArrow">
            <a:avLst>
              <a:gd name="adj1" fmla="val 50000"/>
              <a:gd name="adj2" fmla="val 49579"/>
            </a:avLst>
          </a:prstGeom>
          <a:solidFill>
            <a:srgbClr val="FF0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2" name="Down Arrow 11"/>
          <p:cNvSpPr/>
          <p:nvPr/>
        </p:nvSpPr>
        <p:spPr>
          <a:xfrm>
            <a:off x="4894580" y="4569460"/>
            <a:ext cx="452755" cy="287020"/>
          </a:xfrm>
          <a:prstGeom prst="downArrow">
            <a:avLst>
              <a:gd name="adj1" fmla="val 50000"/>
              <a:gd name="adj2" fmla="val 49579"/>
            </a:avLst>
          </a:prstGeom>
          <a:solidFill>
            <a:srgbClr val="FF0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3" name="Down Arrow 12"/>
          <p:cNvSpPr/>
          <p:nvPr/>
        </p:nvSpPr>
        <p:spPr>
          <a:xfrm>
            <a:off x="4894580" y="3457575"/>
            <a:ext cx="452755" cy="287020"/>
          </a:xfrm>
          <a:prstGeom prst="downArrow">
            <a:avLst>
              <a:gd name="adj1" fmla="val 50000"/>
              <a:gd name="adj2" fmla="val 49579"/>
            </a:avLst>
          </a:prstGeom>
          <a:solidFill>
            <a:srgbClr val="FF0000"/>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Translation Services in S &amp; T </a:t>
            </a:r>
            <a:r>
              <a:rPr lang="en-IN" altLang="en-US"/>
              <a:t>- Types</a:t>
            </a:r>
            <a:endParaRPr lang="en-IN" altLang="en-US"/>
          </a:p>
        </p:txBody>
      </p:sp>
      <p:sp>
        <p:nvSpPr>
          <p:cNvPr id="3" name="Content Placeholder 2"/>
          <p:cNvSpPr>
            <a:spLocks noGrp="1"/>
          </p:cNvSpPr>
          <p:nvPr>
            <p:ph idx="1"/>
          </p:nvPr>
        </p:nvSpPr>
        <p:spPr/>
        <p:txBody>
          <a:bodyPr/>
          <a:p>
            <a:pPr algn="just"/>
            <a:r>
              <a:rPr lang="en-US"/>
              <a:t>Translation units formed an integral part of documentation and information centre of the organisation. Two kinds of services were organised within the information centre. </a:t>
            </a:r>
            <a:endParaRPr lang="en-US"/>
          </a:p>
          <a:p>
            <a:pPr marL="0" indent="0">
              <a:buNone/>
            </a:pPr>
            <a:r>
              <a:rPr lang="en-US"/>
              <a:t>They are :</a:t>
            </a:r>
            <a:endParaRPr lang="en-US"/>
          </a:p>
          <a:p>
            <a:pPr marL="514350" indent="-514350">
              <a:lnSpc>
                <a:spcPct val="200000"/>
              </a:lnSpc>
              <a:buAutoNum type="arabicPeriod"/>
            </a:pPr>
            <a:r>
              <a:rPr lang="en-US">
                <a:solidFill>
                  <a:schemeClr val="accent2">
                    <a:lumMod val="75000"/>
                  </a:schemeClr>
                </a:solidFill>
              </a:rPr>
              <a:t>In-</a:t>
            </a:r>
            <a:r>
              <a:rPr lang="en-IN" altLang="en-US">
                <a:solidFill>
                  <a:schemeClr val="accent2">
                    <a:lumMod val="75000"/>
                  </a:schemeClr>
                </a:solidFill>
              </a:rPr>
              <a:t>H</a:t>
            </a:r>
            <a:r>
              <a:rPr lang="en-US">
                <a:solidFill>
                  <a:schemeClr val="accent2">
                    <a:lumMod val="75000"/>
                  </a:schemeClr>
                </a:solidFill>
              </a:rPr>
              <a:t>ouse </a:t>
            </a:r>
            <a:r>
              <a:rPr lang="en-IN" altLang="en-US">
                <a:solidFill>
                  <a:schemeClr val="accent2">
                    <a:lumMod val="75000"/>
                  </a:schemeClr>
                </a:solidFill>
              </a:rPr>
              <a:t>T</a:t>
            </a:r>
            <a:r>
              <a:rPr lang="en-US">
                <a:solidFill>
                  <a:schemeClr val="accent2">
                    <a:lumMod val="75000"/>
                  </a:schemeClr>
                </a:solidFill>
              </a:rPr>
              <a:t>ranslation </a:t>
            </a:r>
            <a:r>
              <a:rPr lang="en-IN" altLang="en-US">
                <a:solidFill>
                  <a:schemeClr val="accent2">
                    <a:lumMod val="75000"/>
                  </a:schemeClr>
                </a:solidFill>
              </a:rPr>
              <a:t>S</a:t>
            </a:r>
            <a:r>
              <a:rPr lang="en-US">
                <a:solidFill>
                  <a:schemeClr val="accent2">
                    <a:lumMod val="75000"/>
                  </a:schemeClr>
                </a:solidFill>
              </a:rPr>
              <a:t>ervice</a:t>
            </a:r>
            <a:endParaRPr lang="en-US">
              <a:solidFill>
                <a:schemeClr val="accent2">
                  <a:lumMod val="75000"/>
                </a:schemeClr>
              </a:solidFill>
            </a:endParaRPr>
          </a:p>
          <a:p>
            <a:pPr marL="514350" indent="-514350">
              <a:lnSpc>
                <a:spcPct val="200000"/>
              </a:lnSpc>
              <a:buAutoNum type="arabicPeriod"/>
            </a:pPr>
            <a:r>
              <a:rPr lang="en-US">
                <a:solidFill>
                  <a:schemeClr val="accent2">
                    <a:lumMod val="75000"/>
                  </a:schemeClr>
                </a:solidFill>
              </a:rPr>
              <a:t>General </a:t>
            </a:r>
            <a:r>
              <a:rPr lang="en-IN" altLang="en-US">
                <a:solidFill>
                  <a:schemeClr val="accent2">
                    <a:lumMod val="75000"/>
                  </a:schemeClr>
                </a:solidFill>
              </a:rPr>
              <a:t>T</a:t>
            </a:r>
            <a:r>
              <a:rPr lang="en-US">
                <a:solidFill>
                  <a:schemeClr val="accent2">
                    <a:lumMod val="75000"/>
                  </a:schemeClr>
                </a:solidFill>
              </a:rPr>
              <a:t>ranslation </a:t>
            </a:r>
            <a:r>
              <a:rPr lang="en-IN" altLang="en-US">
                <a:solidFill>
                  <a:schemeClr val="accent2">
                    <a:lumMod val="75000"/>
                  </a:schemeClr>
                </a:solidFill>
              </a:rPr>
              <a:t>S</a:t>
            </a:r>
            <a:r>
              <a:rPr lang="en-US">
                <a:solidFill>
                  <a:schemeClr val="accent2">
                    <a:lumMod val="75000"/>
                  </a:schemeClr>
                </a:solidFill>
              </a:rPr>
              <a:t>ervice</a:t>
            </a:r>
            <a:endParaRPr lang="en-US">
              <a:solidFill>
                <a:schemeClr val="accent2">
                  <a:lumMod val="7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prstGeom prst="roundRect">
            <a:avLst/>
          </a:prstGeom>
        </p:spPr>
        <p:txBody>
          <a:bodyPr/>
          <a:p>
            <a:r>
              <a:rPr lang="en-IN" altLang="en-US"/>
              <a:t>Introduction</a:t>
            </a:r>
            <a:endParaRPr lang="en-IN" altLang="en-US"/>
          </a:p>
        </p:txBody>
      </p:sp>
      <p:sp>
        <p:nvSpPr>
          <p:cNvPr id="3" name="Content Placeholder 2"/>
          <p:cNvSpPr>
            <a:spLocks noGrp="1"/>
          </p:cNvSpPr>
          <p:nvPr>
            <p:ph idx="1"/>
          </p:nvPr>
        </p:nvSpPr>
        <p:spPr>
          <a:prstGeom prst="roundRect">
            <a:avLst/>
          </a:prstGeom>
          <a:noFill/>
          <a:extLst>
            <a:ext uri="{909E8E84-426E-40DD-AFC4-6F175D3DCCD1}">
              <a14:hiddenFill xmlns:a14="http://schemas.microsoft.com/office/drawing/2010/main">
                <a:solidFill>
                  <a:schemeClr val="accent3">
                    <a:lumMod val="65000"/>
                  </a:schemeClr>
                </a:solidFill>
              </a14:hiddenFill>
            </a:ext>
          </a:extLst>
        </p:spPr>
        <p:txBody>
          <a:bodyPr/>
          <a:p>
            <a:pPr algn="just"/>
            <a:r>
              <a:rPr lang="en-IN" altLang="en-US" sz="3000">
                <a:latin typeface="Arial" panose="020B0604020202020204" pitchFamily="34" charset="0"/>
                <a:sym typeface="+mn-ea"/>
              </a:rPr>
              <a:t>Literature is being published in various forms, subjects and languages. </a:t>
            </a:r>
            <a:endParaRPr lang="en-IN" altLang="en-US" sz="3000">
              <a:latin typeface="Arial" panose="020B0604020202020204" pitchFamily="34" charset="0"/>
              <a:sym typeface="+mn-ea"/>
            </a:endParaRPr>
          </a:p>
          <a:p>
            <a:pPr algn="just"/>
            <a:r>
              <a:rPr lang="en-IN" altLang="en-US" sz="3000">
                <a:latin typeface="Arial" panose="020B0604020202020204" pitchFamily="34" charset="0"/>
                <a:sym typeface="+mn-ea"/>
              </a:rPr>
              <a:t>It is quite impossible for anyone to study all language and read the published literature in their area of specialisation.</a:t>
            </a:r>
            <a:endParaRPr lang="en-IN" altLang="en-US" sz="3000">
              <a:latin typeface="Arial" panose="020B0604020202020204" pitchFamily="34" charset="0"/>
              <a:sym typeface="+mn-ea"/>
            </a:endParaRPr>
          </a:p>
          <a:p>
            <a:pPr algn="just"/>
            <a:r>
              <a:rPr lang="en-IN" altLang="en-US" sz="3000">
                <a:latin typeface="Arial" panose="020B0604020202020204" pitchFamily="34" charset="0"/>
                <a:sym typeface="+mn-ea"/>
              </a:rPr>
              <a:t>But they would also like to know what has been published in languages which is not known to them. </a:t>
            </a:r>
            <a:endParaRPr lang="en-IN" altLang="en-US" sz="3000">
              <a:latin typeface="Arial" panose="020B0604020202020204" pitchFamily="34" charset="0"/>
              <a:sym typeface="+mn-ea"/>
            </a:endParaRPr>
          </a:p>
          <a:p>
            <a:pPr algn="just"/>
            <a:r>
              <a:rPr lang="en-IN" altLang="en-US" sz="3000">
                <a:latin typeface="Arial" panose="020B0604020202020204" pitchFamily="34" charset="0"/>
                <a:sym typeface="+mn-ea"/>
              </a:rPr>
              <a:t>They, therefore need a service to get such literature translated into a language known to them. </a:t>
            </a:r>
            <a:endParaRPr lang="en-IN" altLang="en-US" sz="3000">
              <a:latin typeface="Arial" panose="020B0604020202020204" pitchFamily="34" charset="0"/>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Translation Centers</a:t>
            </a:r>
            <a:endParaRPr lang="en-US"/>
          </a:p>
        </p:txBody>
      </p:sp>
      <p:sp>
        <p:nvSpPr>
          <p:cNvPr id="3" name="Content Placeholder 2"/>
          <p:cNvSpPr>
            <a:spLocks noGrp="1"/>
          </p:cNvSpPr>
          <p:nvPr>
            <p:ph idx="1"/>
          </p:nvPr>
        </p:nvSpPr>
        <p:spPr/>
        <p:txBody>
          <a:bodyPr/>
          <a:p>
            <a:pPr algn="just">
              <a:lnSpc>
                <a:spcPct val="100000"/>
              </a:lnSpc>
            </a:pPr>
            <a:r>
              <a:rPr lang="en-US"/>
              <a:t>In many countries national translation centers were set up to monitor translation activities in the country. These centers either carried out translation work themselves or acted as referral centers for collecting, processing and announcing the translations done by various agencies in the country.</a:t>
            </a:r>
            <a:endParaRPr lang="en-US"/>
          </a:p>
          <a:p>
            <a:pPr>
              <a:lnSpc>
                <a:spcPct val="100000"/>
              </a:lnSpc>
            </a:pP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Translation Centers </a:t>
            </a:r>
            <a:r>
              <a:rPr lang="en-IN" altLang="en-US"/>
              <a:t>- Examples</a:t>
            </a:r>
            <a:endParaRPr lang="en-IN" altLang="en-US"/>
          </a:p>
        </p:txBody>
      </p:sp>
      <p:sp>
        <p:nvSpPr>
          <p:cNvPr id="3" name="Content Placeholder 2"/>
          <p:cNvSpPr>
            <a:spLocks noGrp="1"/>
          </p:cNvSpPr>
          <p:nvPr>
            <p:ph idx="1"/>
          </p:nvPr>
        </p:nvSpPr>
        <p:spPr/>
        <p:txBody>
          <a:bodyPr/>
          <a:p>
            <a:pPr marL="0" indent="0">
              <a:lnSpc>
                <a:spcPct val="100000"/>
              </a:lnSpc>
              <a:buNone/>
            </a:pPr>
            <a:r>
              <a:rPr lang="en-IN" altLang="en-US">
                <a:sym typeface="+mn-ea"/>
              </a:rPr>
              <a:t>Some examples of Preliminary age translation centres are :</a:t>
            </a:r>
            <a:endParaRPr lang="en-IN" altLang="en-US">
              <a:sym typeface="+mn-ea"/>
            </a:endParaRPr>
          </a:p>
          <a:p>
            <a:pPr>
              <a:lnSpc>
                <a:spcPct val="150000"/>
              </a:lnSpc>
            </a:pPr>
            <a:r>
              <a:rPr lang="en-US">
                <a:sym typeface="+mn-ea"/>
              </a:rPr>
              <a:t>Scientific Translation Center</a:t>
            </a:r>
            <a:endParaRPr lang="en-US"/>
          </a:p>
          <a:p>
            <a:pPr>
              <a:lnSpc>
                <a:spcPct val="150000"/>
              </a:lnSpc>
            </a:pPr>
            <a:r>
              <a:rPr lang="en-US">
                <a:sym typeface="+mn-ea"/>
              </a:rPr>
              <a:t>SLA Translation Center(National Translation Center)</a:t>
            </a:r>
            <a:endParaRPr lang="en-US"/>
          </a:p>
          <a:p>
            <a:pPr>
              <a:lnSpc>
                <a:spcPct val="150000"/>
              </a:lnSpc>
            </a:pPr>
            <a:r>
              <a:rPr lang="en-US">
                <a:sym typeface="+mn-ea"/>
              </a:rPr>
              <a:t>International Translation Center (ITC)</a:t>
            </a:r>
            <a:endParaRPr lang="en-US"/>
          </a:p>
          <a:p>
            <a:pPr>
              <a:lnSpc>
                <a:spcPct val="150000"/>
              </a:lnSpc>
            </a:pPr>
            <a:r>
              <a:rPr lang="en-US">
                <a:sym typeface="+mn-ea"/>
              </a:rPr>
              <a:t>Index Translationum (1932+)</a:t>
            </a:r>
            <a:endParaRPr lang="en-US"/>
          </a:p>
          <a:p>
            <a:pPr marL="0" indent="0">
              <a:lnSpc>
                <a:spcPct val="100000"/>
              </a:lnSpc>
              <a:buNone/>
            </a:pP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3600"/>
              <a:t>Translation Centers And Translation Service In INDIA</a:t>
            </a:r>
            <a:endParaRPr lang="en-US" sz="3600"/>
          </a:p>
        </p:txBody>
      </p:sp>
      <p:sp>
        <p:nvSpPr>
          <p:cNvPr id="3" name="Content Placeholder 2"/>
          <p:cNvSpPr>
            <a:spLocks noGrp="1"/>
          </p:cNvSpPr>
          <p:nvPr>
            <p:ph idx="1"/>
          </p:nvPr>
        </p:nvSpPr>
        <p:spPr/>
        <p:txBody>
          <a:bodyPr/>
          <a:p>
            <a:pPr algn="just">
              <a:lnSpc>
                <a:spcPct val="100000"/>
              </a:lnSpc>
            </a:pPr>
            <a:r>
              <a:rPr lang="en-US">
                <a:ln>
                  <a:noFill/>
                </a:ln>
                <a:solidFill>
                  <a:schemeClr val="tx1"/>
                </a:solidFill>
              </a:rPr>
              <a:t>In India several Governments and Public Sector Organisations, R&amp;D institutions in S&amp;T have in-house translation facility to meet their own translation requirements for limited number of languages. Some such organisations are</a:t>
            </a:r>
            <a:r>
              <a:rPr lang="en-US">
                <a:ln>
                  <a:noFill/>
                </a:ln>
                <a:solidFill>
                  <a:srgbClr val="FF0000"/>
                </a:solidFill>
              </a:rPr>
              <a:t> BARC</a:t>
            </a:r>
            <a:r>
              <a:rPr lang="en-US">
                <a:ln>
                  <a:noFill/>
                </a:ln>
                <a:solidFill>
                  <a:schemeClr val="tx1"/>
                </a:solidFill>
              </a:rPr>
              <a:t>, </a:t>
            </a:r>
            <a:r>
              <a:rPr lang="en-US">
                <a:ln>
                  <a:noFill/>
                </a:ln>
                <a:solidFill>
                  <a:srgbClr val="FF0000"/>
                </a:solidFill>
              </a:rPr>
              <a:t>DESIDOC</a:t>
            </a:r>
            <a:r>
              <a:rPr lang="en-US">
                <a:ln>
                  <a:noFill/>
                </a:ln>
                <a:solidFill>
                  <a:schemeClr val="tx1"/>
                </a:solidFill>
              </a:rPr>
              <a:t>, </a:t>
            </a:r>
            <a:r>
              <a:rPr lang="en-US">
                <a:ln>
                  <a:noFill/>
                </a:ln>
                <a:solidFill>
                  <a:srgbClr val="FF0000"/>
                </a:solidFill>
              </a:rPr>
              <a:t>ONGC</a:t>
            </a:r>
            <a:r>
              <a:rPr lang="en-US">
                <a:ln>
                  <a:noFill/>
                </a:ln>
                <a:solidFill>
                  <a:schemeClr val="tx1"/>
                </a:solidFill>
              </a:rPr>
              <a:t>, </a:t>
            </a:r>
            <a:r>
              <a:rPr lang="en-US">
                <a:ln>
                  <a:noFill/>
                </a:ln>
                <a:solidFill>
                  <a:srgbClr val="FF0000"/>
                </a:solidFill>
              </a:rPr>
              <a:t>BHEL</a:t>
            </a:r>
            <a:r>
              <a:rPr lang="en-US">
                <a:ln>
                  <a:noFill/>
                </a:ln>
                <a:solidFill>
                  <a:schemeClr val="tx1"/>
                </a:solidFill>
              </a:rPr>
              <a:t>, </a:t>
            </a:r>
            <a:r>
              <a:rPr lang="en-US">
                <a:ln>
                  <a:noFill/>
                </a:ln>
                <a:solidFill>
                  <a:srgbClr val="FF0000"/>
                </a:solidFill>
              </a:rPr>
              <a:t>MECON</a:t>
            </a:r>
            <a:r>
              <a:rPr lang="en-US">
                <a:ln>
                  <a:noFill/>
                </a:ln>
                <a:solidFill>
                  <a:schemeClr val="tx1"/>
                </a:solidFill>
              </a:rPr>
              <a:t>, </a:t>
            </a:r>
            <a:r>
              <a:rPr lang="en-US">
                <a:ln>
                  <a:noFill/>
                </a:ln>
                <a:solidFill>
                  <a:srgbClr val="FF0000"/>
                </a:solidFill>
              </a:rPr>
              <a:t>HAL</a:t>
            </a:r>
            <a:r>
              <a:rPr lang="en-US">
                <a:ln>
                  <a:noFill/>
                </a:ln>
                <a:solidFill>
                  <a:schemeClr val="tx1"/>
                </a:solidFill>
              </a:rPr>
              <a:t> etc.</a:t>
            </a:r>
            <a:endParaRPr lang="en-US">
              <a:ln>
                <a:noFill/>
              </a:ln>
              <a:solidFill>
                <a:schemeClr val="tx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3600"/>
              <a:t>Translation Centers And Translation Service In INDIA</a:t>
            </a:r>
            <a:endParaRPr lang="en-US" sz="3600"/>
          </a:p>
        </p:txBody>
      </p:sp>
      <p:sp>
        <p:nvSpPr>
          <p:cNvPr id="3" name="Content Placeholder 2"/>
          <p:cNvSpPr>
            <a:spLocks noGrp="1"/>
          </p:cNvSpPr>
          <p:nvPr>
            <p:ph idx="1"/>
          </p:nvPr>
        </p:nvSpPr>
        <p:spPr/>
        <p:txBody>
          <a:bodyPr/>
          <a:p>
            <a:pPr marL="0" indent="0" algn="just">
              <a:lnSpc>
                <a:spcPct val="100000"/>
              </a:lnSpc>
              <a:buNone/>
            </a:pPr>
            <a:r>
              <a:rPr lang="en-IN" altLang="en-US"/>
              <a:t>Some examples of Translation Centres that provide translation Services in India :</a:t>
            </a:r>
            <a:endParaRPr lang="en-IN" altLang="en-US"/>
          </a:p>
          <a:p>
            <a:pPr>
              <a:lnSpc>
                <a:spcPct val="100000"/>
              </a:lnSpc>
            </a:pPr>
            <a:r>
              <a:rPr lang="en-US">
                <a:solidFill>
                  <a:srgbClr val="00B0F0"/>
                </a:solidFill>
              </a:rPr>
              <a:t>Institution of Asian </a:t>
            </a:r>
            <a:r>
              <a:rPr lang="en-US">
                <a:ln>
                  <a:noFill/>
                </a:ln>
                <a:solidFill>
                  <a:srgbClr val="00B0F0"/>
                </a:solidFill>
              </a:rPr>
              <a:t>Studies</a:t>
            </a:r>
            <a:endParaRPr lang="en-US">
              <a:ln>
                <a:noFill/>
              </a:ln>
              <a:solidFill>
                <a:srgbClr val="00B0F0"/>
              </a:solidFill>
            </a:endParaRPr>
          </a:p>
          <a:p>
            <a:pPr>
              <a:lnSpc>
                <a:spcPct val="100000"/>
              </a:lnSpc>
            </a:pPr>
            <a:r>
              <a:rPr lang="en-US">
                <a:solidFill>
                  <a:srgbClr val="00B0F0"/>
                </a:solidFill>
              </a:rPr>
              <a:t>Indian Council for Cultural Relation(ICCR)</a:t>
            </a:r>
            <a:endParaRPr lang="en-US">
              <a:ln>
                <a:solidFill>
                  <a:srgbClr val="0070C0"/>
                </a:solidFill>
              </a:ln>
              <a:solidFill>
                <a:srgbClr val="00B0F0"/>
              </a:solidFill>
            </a:endParaRPr>
          </a:p>
          <a:p>
            <a:pPr>
              <a:lnSpc>
                <a:spcPct val="100000"/>
              </a:lnSpc>
            </a:pPr>
            <a:r>
              <a:rPr lang="en-US">
                <a:ln>
                  <a:noFill/>
                </a:ln>
                <a:solidFill>
                  <a:srgbClr val="00B0F0"/>
                </a:solidFill>
              </a:rPr>
              <a:t>Central Institute of English and Foreign Languages</a:t>
            </a:r>
            <a:endParaRPr lang="en-US">
              <a:ln>
                <a:noFill/>
              </a:ln>
              <a:solidFill>
                <a:srgbClr val="00B0F0"/>
              </a:solidFill>
            </a:endParaRPr>
          </a:p>
          <a:p>
            <a:pPr>
              <a:lnSpc>
                <a:spcPct val="100000"/>
              </a:lnSpc>
            </a:pPr>
            <a:r>
              <a:rPr lang="en-US">
                <a:ln>
                  <a:noFill/>
                </a:ln>
                <a:solidFill>
                  <a:srgbClr val="00B0F0"/>
                </a:solidFill>
              </a:rPr>
              <a:t>NISCAIR : Foreign Language Translation Service </a:t>
            </a:r>
            <a:endParaRPr lang="en-US">
              <a:ln>
                <a:noFill/>
              </a:ln>
              <a:solidFill>
                <a:srgbClr val="00B0F0"/>
              </a:solidFill>
            </a:endParaRPr>
          </a:p>
          <a:p>
            <a:pPr>
              <a:lnSpc>
                <a:spcPct val="100000"/>
              </a:lnSpc>
            </a:pPr>
            <a:r>
              <a:rPr lang="en-US">
                <a:ln>
                  <a:noFill/>
                </a:ln>
                <a:solidFill>
                  <a:srgbClr val="00B0F0"/>
                </a:solidFill>
              </a:rPr>
              <a:t>Indian Statistical Institution, Kolkata</a:t>
            </a:r>
            <a:endParaRPr lang="en-US">
              <a:ln>
                <a:noFill/>
              </a:ln>
              <a:solidFill>
                <a:srgbClr val="00B0F0"/>
              </a:solidFill>
            </a:endParaRPr>
          </a:p>
          <a:p>
            <a:pPr>
              <a:lnSpc>
                <a:spcPct val="100000"/>
              </a:lnSpc>
            </a:pPr>
            <a:r>
              <a:rPr lang="en-US">
                <a:ln>
                  <a:noFill/>
                </a:ln>
                <a:solidFill>
                  <a:srgbClr val="00B0F0"/>
                </a:solidFill>
              </a:rPr>
              <a:t>Defense Scientific Information &amp; Documentation Centre</a:t>
            </a:r>
            <a:endParaRPr lang="en-US">
              <a:ln>
                <a:noFill/>
              </a:ln>
              <a:solidFill>
                <a:srgbClr val="00B0F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3200"/>
              <a:t>Translation Activities in Humanities and Social Sciences in India</a:t>
            </a:r>
            <a:endParaRPr lang="en-US" sz="3200"/>
          </a:p>
        </p:txBody>
      </p:sp>
      <p:sp>
        <p:nvSpPr>
          <p:cNvPr id="3" name="Content Placeholder 2"/>
          <p:cNvSpPr>
            <a:spLocks noGrp="1"/>
          </p:cNvSpPr>
          <p:nvPr>
            <p:ph idx="1"/>
          </p:nvPr>
        </p:nvSpPr>
        <p:spPr/>
        <p:txBody>
          <a:bodyPr/>
          <a:p>
            <a:pPr algn="just"/>
            <a:r>
              <a:rPr lang="en-US" sz="3000">
                <a:latin typeface="Times New Roman" panose="02020603050405020304" charset="0"/>
              </a:rPr>
              <a:t>No one fully understands the meaning of ‘</a:t>
            </a:r>
            <a:r>
              <a:rPr lang="en-US" sz="3000">
                <a:solidFill>
                  <a:srgbClr val="7030A0"/>
                </a:solidFill>
                <a:latin typeface="Times New Roman" panose="02020603050405020304" charset="0"/>
              </a:rPr>
              <a:t>Unity in Diversity</a:t>
            </a:r>
            <a:r>
              <a:rPr lang="en-US" sz="3000">
                <a:latin typeface="Times New Roman" panose="02020603050405020304" charset="0"/>
              </a:rPr>
              <a:t>’ better than people in India. There are </a:t>
            </a:r>
            <a:r>
              <a:rPr lang="en-IN" altLang="en-US" sz="3000">
                <a:solidFill>
                  <a:srgbClr val="7030A0"/>
                </a:solidFill>
                <a:latin typeface="Times New Roman" panose="02020603050405020304" charset="0"/>
              </a:rPr>
              <a:t>24</a:t>
            </a:r>
            <a:r>
              <a:rPr lang="en-US" sz="3000">
                <a:solidFill>
                  <a:srgbClr val="7030A0"/>
                </a:solidFill>
                <a:latin typeface="Times New Roman" panose="02020603050405020304" charset="0"/>
              </a:rPr>
              <a:t> official languages</a:t>
            </a:r>
            <a:r>
              <a:rPr lang="en-US" sz="3000">
                <a:latin typeface="Times New Roman" panose="02020603050405020304" charset="0"/>
              </a:rPr>
              <a:t> recognised by Government of India. In addition to that, there are about </a:t>
            </a:r>
            <a:r>
              <a:rPr lang="en-US" sz="3000">
                <a:solidFill>
                  <a:srgbClr val="7030A0"/>
                </a:solidFill>
                <a:latin typeface="Times New Roman" panose="02020603050405020304" charset="0"/>
              </a:rPr>
              <a:t>2000 dialects</a:t>
            </a:r>
            <a:r>
              <a:rPr lang="en-US" sz="3000">
                <a:latin typeface="Times New Roman" panose="02020603050405020304" charset="0"/>
              </a:rPr>
              <a:t> that have been recognised in India.</a:t>
            </a:r>
            <a:endParaRPr lang="en-US" sz="3000">
              <a:latin typeface="Times New Roman" panose="02020603050405020304" charset="0"/>
            </a:endParaRPr>
          </a:p>
          <a:p>
            <a:pPr algn="just"/>
            <a:r>
              <a:rPr lang="en-IN" altLang="en-US" sz="3000">
                <a:latin typeface="Times New Roman" panose="02020603050405020304" charset="0"/>
              </a:rPr>
              <a:t>Most </a:t>
            </a:r>
            <a:r>
              <a:rPr lang="en-IN" altLang="en-US" sz="3000">
                <a:solidFill>
                  <a:srgbClr val="7030A0"/>
                </a:solidFill>
                <a:latin typeface="Times New Roman" panose="02020603050405020304" charset="0"/>
              </a:rPr>
              <a:t>State Governments</a:t>
            </a:r>
            <a:r>
              <a:rPr lang="en-IN" altLang="en-US" sz="3000">
                <a:latin typeface="Times New Roman" panose="02020603050405020304" charset="0"/>
              </a:rPr>
              <a:t> function in </a:t>
            </a:r>
            <a:r>
              <a:rPr lang="en-IN" altLang="en-US" sz="3000">
                <a:solidFill>
                  <a:srgbClr val="7030A0"/>
                </a:solidFill>
                <a:latin typeface="Times New Roman" panose="02020603050405020304" charset="0"/>
              </a:rPr>
              <a:t>their own regional languages</a:t>
            </a:r>
            <a:r>
              <a:rPr lang="en-IN" altLang="en-US" sz="3000">
                <a:latin typeface="Times New Roman" panose="02020603050405020304" charset="0"/>
              </a:rPr>
              <a:t> and the </a:t>
            </a:r>
            <a:r>
              <a:rPr lang="en-IN" altLang="en-US" sz="3000">
                <a:solidFill>
                  <a:srgbClr val="7030A0"/>
                </a:solidFill>
                <a:latin typeface="Times New Roman" panose="02020603050405020304" charset="0"/>
              </a:rPr>
              <a:t>Central Government</a:t>
            </a:r>
            <a:r>
              <a:rPr lang="en-IN" altLang="en-US" sz="3000">
                <a:latin typeface="Times New Roman" panose="02020603050405020304" charset="0"/>
              </a:rPr>
              <a:t> choose </a:t>
            </a:r>
            <a:r>
              <a:rPr lang="en-IN" altLang="en-US" sz="3000">
                <a:solidFill>
                  <a:srgbClr val="7030A0"/>
                </a:solidFill>
                <a:latin typeface="Times New Roman" panose="02020603050405020304" charset="0"/>
              </a:rPr>
              <a:t>Hindi</a:t>
            </a:r>
            <a:r>
              <a:rPr lang="en-IN" altLang="en-US" sz="3000">
                <a:latin typeface="Times New Roman" panose="02020603050405020304" charset="0"/>
              </a:rPr>
              <a:t> and </a:t>
            </a:r>
            <a:r>
              <a:rPr lang="en-IN" altLang="en-US" sz="3000">
                <a:solidFill>
                  <a:srgbClr val="7030A0"/>
                </a:solidFill>
                <a:latin typeface="Times New Roman" panose="02020603050405020304" charset="0"/>
              </a:rPr>
              <a:t>English</a:t>
            </a:r>
            <a:r>
              <a:rPr lang="en-IN" altLang="en-US" sz="3000">
                <a:latin typeface="Times New Roman" panose="02020603050405020304" charset="0"/>
              </a:rPr>
              <a:t> language for communication and official work.</a:t>
            </a:r>
            <a:endParaRPr lang="en-IN" altLang="en-US" sz="3000">
              <a:latin typeface="Times New Roman" panose="02020603050405020304" charset="0"/>
            </a:endParaRPr>
          </a:p>
          <a:p>
            <a:pPr algn="just"/>
            <a:r>
              <a:rPr lang="en-IN" altLang="en-US" sz="3000">
                <a:latin typeface="Times New Roman" panose="02020603050405020304" charset="0"/>
              </a:rPr>
              <a:t>This situation demands an urgent need for translation of official documents.</a:t>
            </a:r>
            <a:endParaRPr lang="en-IN" altLang="en-US" sz="3000">
              <a:latin typeface="Times New Roman" panose="0202060305040502030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3200"/>
              <a:t>Translation Activities in Humanities and Social Sciences in India</a:t>
            </a:r>
            <a:endParaRPr lang="en-US" sz="3200"/>
          </a:p>
        </p:txBody>
      </p:sp>
      <p:sp>
        <p:nvSpPr>
          <p:cNvPr id="3" name="Content Placeholder 2"/>
          <p:cNvSpPr>
            <a:spLocks noGrp="1"/>
          </p:cNvSpPr>
          <p:nvPr>
            <p:ph idx="1"/>
          </p:nvPr>
        </p:nvSpPr>
        <p:spPr/>
        <p:txBody>
          <a:bodyPr/>
          <a:p>
            <a:pPr algn="just"/>
            <a:r>
              <a:rPr lang="en-US" sz="3000">
                <a:latin typeface="Times New Roman" panose="02020603050405020304" charset="0"/>
              </a:rPr>
              <a:t>In response to this need, a number of organisations in India are actively involved in translation activities in the fields of humanities and social sciences.</a:t>
            </a:r>
            <a:endParaRPr lang="en-US" sz="3000">
              <a:latin typeface="Times New Roman" panose="02020603050405020304" charset="0"/>
            </a:endParaRPr>
          </a:p>
          <a:p>
            <a:pPr marL="514350" indent="-514350" algn="just">
              <a:buFont typeface="+mj-lt"/>
              <a:buAutoNum type="arabicPeriod"/>
            </a:pPr>
            <a:r>
              <a:rPr lang="en-US" sz="3000">
                <a:solidFill>
                  <a:srgbClr val="00B0F0"/>
                </a:solidFill>
                <a:latin typeface="Times New Roman" panose="02020603050405020304" charset="0"/>
              </a:rPr>
              <a:t>The National Council of Educational Research and Training (NCERT) and National Book Trust (NBT)</a:t>
            </a:r>
            <a:endParaRPr lang="en-US" sz="3000">
              <a:solidFill>
                <a:srgbClr val="00B0F0"/>
              </a:solidFill>
              <a:latin typeface="Times New Roman" panose="02020603050405020304" charset="0"/>
            </a:endParaRPr>
          </a:p>
          <a:p>
            <a:pPr marL="514350" indent="-514350" algn="just">
              <a:buFont typeface="+mj-lt"/>
              <a:buAutoNum type="arabicPeriod"/>
            </a:pPr>
            <a:r>
              <a:rPr lang="en-US" sz="3000">
                <a:solidFill>
                  <a:srgbClr val="00B0F0"/>
                </a:solidFill>
                <a:latin typeface="Times New Roman" panose="02020603050405020304" charset="0"/>
              </a:rPr>
              <a:t>State Council of Educational Research and Training (SCERT)</a:t>
            </a:r>
            <a:endParaRPr lang="en-US" sz="3000">
              <a:solidFill>
                <a:srgbClr val="00B0F0"/>
              </a:solidFill>
              <a:latin typeface="Times New Roman" panose="02020603050405020304" charset="0"/>
            </a:endParaRPr>
          </a:p>
          <a:p>
            <a:pPr marL="514350" indent="-514350" algn="just">
              <a:buFont typeface="+mj-lt"/>
              <a:buAutoNum type="arabicPeriod"/>
            </a:pPr>
            <a:r>
              <a:rPr lang="en-US" sz="3000">
                <a:solidFill>
                  <a:srgbClr val="00B0F0"/>
                </a:solidFill>
                <a:latin typeface="Times New Roman" panose="02020603050405020304" charset="0"/>
              </a:rPr>
              <a:t>Sahitya Akademi, est.1954</a:t>
            </a:r>
            <a:endParaRPr lang="en-US" sz="3000">
              <a:solidFill>
                <a:srgbClr val="00B0F0"/>
              </a:solidFill>
              <a:latin typeface="Times New Roman" panose="02020603050405020304" charset="0"/>
            </a:endParaRPr>
          </a:p>
          <a:p>
            <a:pPr marL="514350" indent="-514350" algn="just">
              <a:buFont typeface="+mj-lt"/>
              <a:buAutoNum type="arabicPeriod"/>
            </a:pPr>
            <a:r>
              <a:rPr lang="en-US" sz="3000">
                <a:solidFill>
                  <a:srgbClr val="00B0F0"/>
                </a:solidFill>
                <a:latin typeface="Times New Roman" panose="02020603050405020304" charset="0"/>
              </a:rPr>
              <a:t>Central Institute of English and Foreign Languages (CIEFL), est. 1958 </a:t>
            </a:r>
            <a:endParaRPr lang="en-US" sz="3000">
              <a:solidFill>
                <a:srgbClr val="00B0F0"/>
              </a:solidFill>
              <a:latin typeface="Times New Roman" panose="0202060305040502030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MACHINE TRANSLATION</a:t>
            </a:r>
            <a:endParaRPr lang="en-US"/>
          </a:p>
        </p:txBody>
      </p:sp>
      <p:sp>
        <p:nvSpPr>
          <p:cNvPr id="3" name="Content Placeholder 2"/>
          <p:cNvSpPr>
            <a:spLocks noGrp="1"/>
          </p:cNvSpPr>
          <p:nvPr>
            <p:ph idx="1"/>
          </p:nvPr>
        </p:nvSpPr>
        <p:spPr>
          <a:xfrm>
            <a:off x="609600" y="1600200"/>
            <a:ext cx="10972800" cy="4783455"/>
          </a:xfrm>
        </p:spPr>
        <p:txBody>
          <a:bodyPr/>
          <a:p>
            <a:pPr algn="just"/>
            <a:r>
              <a:rPr lang="en-US" sz="2800">
                <a:solidFill>
                  <a:srgbClr val="FF0000"/>
                </a:solidFill>
                <a:latin typeface="Times New Roman" panose="02020603050405020304" charset="0"/>
              </a:rPr>
              <a:t>Machine Translation (MT) is application of computers to the task of translating text from one language to another.</a:t>
            </a:r>
            <a:endParaRPr lang="en-US" sz="2800">
              <a:solidFill>
                <a:srgbClr val="FF0000"/>
              </a:solidFill>
              <a:latin typeface="Times New Roman" panose="02020603050405020304" charset="0"/>
            </a:endParaRPr>
          </a:p>
          <a:p>
            <a:pPr algn="just"/>
            <a:r>
              <a:rPr lang="en-US" sz="2800">
                <a:latin typeface="Times New Roman" panose="02020603050405020304" charset="0"/>
              </a:rPr>
              <a:t>The first public demonstration of MT system was held in </a:t>
            </a:r>
            <a:r>
              <a:rPr lang="en-US" sz="2800">
                <a:solidFill>
                  <a:srgbClr val="FF0000"/>
                </a:solidFill>
                <a:latin typeface="Times New Roman" panose="02020603050405020304" charset="0"/>
              </a:rPr>
              <a:t>New York</a:t>
            </a:r>
            <a:r>
              <a:rPr lang="en-US" sz="2800">
                <a:latin typeface="Times New Roman" panose="02020603050405020304" charset="0"/>
              </a:rPr>
              <a:t> at the head office of IBM in </a:t>
            </a:r>
            <a:r>
              <a:rPr lang="en-US" sz="2800">
                <a:solidFill>
                  <a:srgbClr val="FF0000"/>
                </a:solidFill>
                <a:latin typeface="Times New Roman" panose="02020603050405020304" charset="0"/>
              </a:rPr>
              <a:t>1954</a:t>
            </a:r>
            <a:r>
              <a:rPr lang="en-US" sz="2800">
                <a:latin typeface="Times New Roman" panose="02020603050405020304" charset="0"/>
              </a:rPr>
              <a:t>.</a:t>
            </a:r>
            <a:endParaRPr lang="en-US" sz="2800">
              <a:latin typeface="Times New Roman" panose="02020603050405020304" charset="0"/>
            </a:endParaRPr>
          </a:p>
          <a:p>
            <a:pPr algn="just"/>
            <a:r>
              <a:rPr lang="en-US" sz="2800">
                <a:latin typeface="Times New Roman" panose="02020603050405020304" charset="0"/>
                <a:sym typeface="+mn-ea"/>
              </a:rPr>
              <a:t>Earlier the MT systems were based on “</a:t>
            </a:r>
            <a:r>
              <a:rPr lang="en-IN" altLang="en-US" sz="2800">
                <a:solidFill>
                  <a:srgbClr val="FF0000"/>
                </a:solidFill>
                <a:latin typeface="Times New Roman" panose="02020603050405020304" charset="0"/>
                <a:sym typeface="+mn-ea"/>
              </a:rPr>
              <a:t>D</a:t>
            </a:r>
            <a:r>
              <a:rPr lang="en-US" sz="2800">
                <a:solidFill>
                  <a:srgbClr val="FF0000"/>
                </a:solidFill>
                <a:latin typeface="Times New Roman" panose="02020603050405020304" charset="0"/>
                <a:sym typeface="+mn-ea"/>
              </a:rPr>
              <a:t>irect translation</a:t>
            </a:r>
            <a:r>
              <a:rPr lang="en-US" sz="2800">
                <a:latin typeface="Times New Roman" panose="02020603050405020304" charset="0"/>
                <a:sym typeface="+mn-ea"/>
              </a:rPr>
              <a:t>”via bilingual dictionaries with very little analysis of syntactical structure of a language.</a:t>
            </a:r>
            <a:endParaRPr lang="en-US" sz="2800">
              <a:latin typeface="Times New Roman" panose="02020603050405020304" charset="0"/>
            </a:endParaRPr>
          </a:p>
          <a:p>
            <a:pPr algn="just"/>
            <a:r>
              <a:rPr lang="en-US" sz="2800">
                <a:solidFill>
                  <a:srgbClr val="FF0000"/>
                </a:solidFill>
                <a:latin typeface="Times New Roman" panose="02020603050405020304" charset="0"/>
              </a:rPr>
              <a:t>Currently</a:t>
            </a:r>
            <a:r>
              <a:rPr lang="en-US" sz="2800">
                <a:latin typeface="Times New Roman" panose="02020603050405020304" charset="0"/>
              </a:rPr>
              <a:t>, the state of machine translation is such that it </a:t>
            </a:r>
            <a:r>
              <a:rPr lang="en-US" sz="2800">
                <a:solidFill>
                  <a:srgbClr val="FF0000"/>
                </a:solidFill>
                <a:latin typeface="Times New Roman" panose="02020603050405020304" charset="0"/>
              </a:rPr>
              <a:t>involves some human intervention at pre-editing or post-editing phase</a:t>
            </a:r>
            <a:r>
              <a:rPr lang="en-US" sz="2800">
                <a:latin typeface="Times New Roman" panose="02020603050405020304" charset="0"/>
              </a:rPr>
              <a:t>.</a:t>
            </a:r>
            <a:endParaRPr lang="en-US" sz="2800">
              <a:latin typeface="Times New Roman" panose="02020603050405020304" charset="0"/>
            </a:endParaRPr>
          </a:p>
          <a:p>
            <a:pPr algn="just"/>
            <a:r>
              <a:rPr lang="en-IN" altLang="en-US" sz="2800">
                <a:solidFill>
                  <a:srgbClr val="FF0000"/>
                </a:solidFill>
                <a:latin typeface="Times New Roman" panose="02020603050405020304" charset="0"/>
              </a:rPr>
              <a:t>W</a:t>
            </a:r>
            <a:r>
              <a:rPr lang="en-US" sz="2800">
                <a:solidFill>
                  <a:srgbClr val="FF0000"/>
                </a:solidFill>
                <a:latin typeface="Times New Roman" panose="02020603050405020304" charset="0"/>
              </a:rPr>
              <a:t>ithout human intervention</a:t>
            </a:r>
            <a:r>
              <a:rPr lang="en-US" sz="2800">
                <a:latin typeface="Times New Roman" panose="02020603050405020304" charset="0"/>
              </a:rPr>
              <a:t> Machine translation is also referred to as “</a:t>
            </a:r>
            <a:r>
              <a:rPr lang="en-IN" altLang="en-US" sz="2800">
                <a:solidFill>
                  <a:srgbClr val="FF0000"/>
                </a:solidFill>
                <a:latin typeface="Times New Roman" panose="02020603050405020304" charset="0"/>
              </a:rPr>
              <a:t>A</a:t>
            </a:r>
            <a:r>
              <a:rPr lang="en-US" sz="2800">
                <a:solidFill>
                  <a:srgbClr val="FF0000"/>
                </a:solidFill>
                <a:latin typeface="Times New Roman" panose="02020603050405020304" charset="0"/>
              </a:rPr>
              <a:t>utomatic translation</a:t>
            </a:r>
            <a:r>
              <a:rPr lang="en-US" sz="2800">
                <a:latin typeface="Times New Roman" panose="02020603050405020304" charset="0"/>
              </a:rPr>
              <a:t>”.</a:t>
            </a:r>
            <a:endParaRPr lang="en-US" sz="2800">
              <a:latin typeface="Times New Roman" panose="02020603050405020304" charset="0"/>
            </a:endParaRPr>
          </a:p>
          <a:p>
            <a:pPr algn="just"/>
            <a:endParaRPr lang="en-US" sz="2800">
              <a:latin typeface="Times New Roman" panose="02020603050405020304" charset="0"/>
            </a:endParaRPr>
          </a:p>
          <a:p>
            <a:pPr algn="just"/>
            <a:endParaRPr lang="en-US" sz="2800">
              <a:latin typeface="Times New Roman" panose="0202060305040502030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Types of Machine Translation</a:t>
            </a:r>
            <a:endParaRPr lang="en-US"/>
          </a:p>
        </p:txBody>
      </p:sp>
      <p:sp>
        <p:nvSpPr>
          <p:cNvPr id="3" name="Content Placeholder 2"/>
          <p:cNvSpPr>
            <a:spLocks noGrp="1"/>
          </p:cNvSpPr>
          <p:nvPr>
            <p:ph idx="1"/>
          </p:nvPr>
        </p:nvSpPr>
        <p:spPr>
          <a:xfrm>
            <a:off x="609600" y="1600200"/>
            <a:ext cx="10972800" cy="4783455"/>
          </a:xfrm>
        </p:spPr>
        <p:txBody>
          <a:bodyPr/>
          <a:p>
            <a:pPr marL="0" indent="0" algn="just">
              <a:buNone/>
            </a:pPr>
            <a:endParaRPr lang="en-US" sz="2800">
              <a:latin typeface="Times New Roman" panose="02020603050405020304" charset="0"/>
            </a:endParaRPr>
          </a:p>
          <a:p>
            <a:pPr algn="just"/>
            <a:endParaRPr lang="en-US" sz="2800">
              <a:latin typeface="Times New Roman" panose="02020603050405020304" charset="0"/>
            </a:endParaRPr>
          </a:p>
          <a:p>
            <a:pPr algn="just"/>
            <a:endParaRPr lang="en-US" sz="2800">
              <a:latin typeface="Times New Roman" panose="02020603050405020304" charset="0"/>
            </a:endParaRPr>
          </a:p>
        </p:txBody>
      </p:sp>
      <p:sp>
        <p:nvSpPr>
          <p:cNvPr id="4" name="Rectangle 3"/>
          <p:cNvSpPr/>
          <p:nvPr/>
        </p:nvSpPr>
        <p:spPr>
          <a:xfrm>
            <a:off x="4744085" y="4440555"/>
            <a:ext cx="2219960" cy="876300"/>
          </a:xfrm>
          <a:prstGeom prst="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r>
              <a:rPr lang="en-IN" altLang="en-US" sz="4000">
                <a:latin typeface="Times New Roman" panose="02020603050405020304" charset="0"/>
                <a:sym typeface="+mn-ea"/>
              </a:rPr>
              <a:t> </a:t>
            </a:r>
            <a:r>
              <a:rPr lang="en-US" sz="4000">
                <a:latin typeface="Times New Roman" panose="02020603050405020304" charset="0"/>
                <a:sym typeface="+mn-ea"/>
              </a:rPr>
              <a:t>Transfer</a:t>
            </a:r>
            <a:endParaRPr kumimoji="0" lang="zh-CN" altLang="en-US" sz="40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5" name="Rectangle 4"/>
          <p:cNvSpPr/>
          <p:nvPr/>
        </p:nvSpPr>
        <p:spPr>
          <a:xfrm>
            <a:off x="9372600" y="4440555"/>
            <a:ext cx="2447290" cy="876300"/>
          </a:xfrm>
          <a:prstGeom prst="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US" sz="4000">
                <a:latin typeface="Times New Roman" panose="02020603050405020304" charset="0"/>
                <a:sym typeface="+mn-ea"/>
              </a:rPr>
              <a:t>Interlingua</a:t>
            </a:r>
            <a:endParaRPr kumimoji="0" lang="zh-CN" altLang="en-US" sz="40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6" name="Rectangle 5"/>
          <p:cNvSpPr/>
          <p:nvPr/>
        </p:nvSpPr>
        <p:spPr>
          <a:xfrm>
            <a:off x="609600" y="4440555"/>
            <a:ext cx="2084705" cy="876300"/>
          </a:xfrm>
          <a:prstGeom prst="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a:latin typeface="Times New Roman" panose="02020603050405020304" charset="0"/>
                <a:sym typeface="+mn-ea"/>
              </a:rPr>
              <a:t>     </a:t>
            </a:r>
            <a:r>
              <a:rPr lang="en-US" sz="4000">
                <a:latin typeface="Times New Roman" panose="02020603050405020304" charset="0"/>
                <a:sym typeface="+mn-ea"/>
              </a:rPr>
              <a:t>Direct</a:t>
            </a:r>
            <a:endParaRPr kumimoji="0" lang="zh-CN" altLang="en-US" sz="40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7" name="Rectangle 6"/>
          <p:cNvSpPr/>
          <p:nvPr/>
        </p:nvSpPr>
        <p:spPr>
          <a:xfrm>
            <a:off x="4879975" y="1600200"/>
            <a:ext cx="3641090" cy="1087755"/>
          </a:xfrm>
          <a:prstGeom prst="rect">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r>
              <a:rPr lang="en-US" sz="3200">
                <a:latin typeface="Times New Roman" panose="02020603050405020304" charset="0"/>
                <a:sym typeface="+mn-ea"/>
              </a:rPr>
              <a:t>Machine Translation</a:t>
            </a:r>
            <a:endParaRPr kumimoji="0" lang="zh-CN"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endParaRPr>
          </a:p>
        </p:txBody>
      </p:sp>
      <p:cxnSp>
        <p:nvCxnSpPr>
          <p:cNvPr id="8" name="Straight Connector 7"/>
          <p:cNvCxnSpPr/>
          <p:nvPr/>
        </p:nvCxnSpPr>
        <p:spPr>
          <a:xfrm>
            <a:off x="989965" y="3368040"/>
            <a:ext cx="10303510" cy="0"/>
          </a:xfrm>
          <a:prstGeom prst="line">
            <a:avLst/>
          </a:prstGeom>
          <a:gradFill rotWithShape="0">
            <a:gsLst>
              <a:gs pos="0">
                <a:schemeClr val="accent1"/>
              </a:gs>
              <a:gs pos="100000">
                <a:schemeClr val="accent2"/>
              </a:gs>
            </a:gsLst>
            <a:lin ang="5400000" scaled="1"/>
          </a:gradFill>
          <a:ln w="28575" cap="flat" cmpd="sng" algn="ctr">
            <a:solidFill>
              <a:schemeClr val="accent1">
                <a:shade val="50000"/>
              </a:schemeClr>
            </a:solidFill>
            <a:prstDash val="solid"/>
            <a:round/>
            <a:headEnd type="none" w="med" len="med"/>
            <a:tailEnd type="none" w="med" len="med"/>
          </a:ln>
        </p:spPr>
      </p:cxnSp>
      <p:cxnSp>
        <p:nvCxnSpPr>
          <p:cNvPr id="9" name="Straight Arrow Connector 8"/>
          <p:cNvCxnSpPr/>
          <p:nvPr/>
        </p:nvCxnSpPr>
        <p:spPr>
          <a:xfrm>
            <a:off x="6504305" y="2687955"/>
            <a:ext cx="0" cy="650240"/>
          </a:xfrm>
          <a:prstGeom prst="straightConnector1">
            <a:avLst/>
          </a:prstGeom>
          <a:gradFill rotWithShape="0">
            <a:gsLst>
              <a:gs pos="0">
                <a:schemeClr val="accent1"/>
              </a:gs>
              <a:gs pos="100000">
                <a:schemeClr val="accent2"/>
              </a:gs>
            </a:gsLst>
            <a:lin ang="5400000" scaled="1"/>
          </a:gradFill>
          <a:ln w="28575" cap="flat" cmpd="sng" algn="ctr">
            <a:solidFill>
              <a:schemeClr val="accent1">
                <a:shade val="50000"/>
              </a:schemeClr>
            </a:solidFill>
            <a:prstDash val="solid"/>
            <a:round/>
            <a:headEnd type="none" w="med" len="med"/>
            <a:tailEnd type="arrow" w="med" len="med"/>
          </a:ln>
        </p:spPr>
      </p:cxnSp>
      <p:cxnSp>
        <p:nvCxnSpPr>
          <p:cNvPr id="10" name="Straight Arrow Connector 9"/>
          <p:cNvCxnSpPr/>
          <p:nvPr/>
        </p:nvCxnSpPr>
        <p:spPr>
          <a:xfrm>
            <a:off x="989965" y="3368040"/>
            <a:ext cx="0" cy="996950"/>
          </a:xfrm>
          <a:prstGeom prst="straightConnector1">
            <a:avLst/>
          </a:prstGeom>
          <a:gradFill rotWithShape="0">
            <a:gsLst>
              <a:gs pos="0">
                <a:schemeClr val="accent1"/>
              </a:gs>
              <a:gs pos="100000">
                <a:schemeClr val="accent2"/>
              </a:gs>
            </a:gsLst>
            <a:lin ang="5400000" scaled="1"/>
          </a:gradFill>
          <a:ln w="28575" cap="flat" cmpd="sng" algn="ctr">
            <a:solidFill>
              <a:schemeClr val="accent1">
                <a:shade val="50000"/>
              </a:schemeClr>
            </a:solidFill>
            <a:prstDash val="solid"/>
            <a:round/>
            <a:headEnd type="none" w="med" len="med"/>
            <a:tailEnd type="arrow" w="med" len="med"/>
          </a:ln>
        </p:spPr>
      </p:cxnSp>
      <p:cxnSp>
        <p:nvCxnSpPr>
          <p:cNvPr id="11" name="Straight Arrow Connector 10"/>
          <p:cNvCxnSpPr/>
          <p:nvPr/>
        </p:nvCxnSpPr>
        <p:spPr>
          <a:xfrm>
            <a:off x="5854065" y="3368040"/>
            <a:ext cx="0" cy="996950"/>
          </a:xfrm>
          <a:prstGeom prst="straightConnector1">
            <a:avLst/>
          </a:prstGeom>
          <a:gradFill rotWithShape="0">
            <a:gsLst>
              <a:gs pos="0">
                <a:schemeClr val="accent1"/>
              </a:gs>
              <a:gs pos="100000">
                <a:schemeClr val="accent2"/>
              </a:gs>
            </a:gsLst>
            <a:lin ang="5400000" scaled="1"/>
          </a:gradFill>
          <a:ln w="28575" cap="flat" cmpd="sng" algn="ctr">
            <a:solidFill>
              <a:schemeClr val="accent1">
                <a:shade val="50000"/>
              </a:schemeClr>
            </a:solidFill>
            <a:prstDash val="solid"/>
            <a:round/>
            <a:headEnd type="none" w="med" len="med"/>
            <a:tailEnd type="arrow" w="med" len="med"/>
          </a:ln>
        </p:spPr>
      </p:cxnSp>
      <p:cxnSp>
        <p:nvCxnSpPr>
          <p:cNvPr id="12" name="Straight Arrow Connector 11"/>
          <p:cNvCxnSpPr/>
          <p:nvPr/>
        </p:nvCxnSpPr>
        <p:spPr>
          <a:xfrm>
            <a:off x="11293475" y="3338195"/>
            <a:ext cx="0" cy="996950"/>
          </a:xfrm>
          <a:prstGeom prst="straightConnector1">
            <a:avLst/>
          </a:prstGeom>
          <a:gradFill rotWithShape="0">
            <a:gsLst>
              <a:gs pos="0">
                <a:schemeClr val="accent1"/>
              </a:gs>
              <a:gs pos="100000">
                <a:schemeClr val="accent2"/>
              </a:gs>
            </a:gsLst>
            <a:lin ang="5400000" scaled="1"/>
          </a:gradFill>
          <a:ln w="28575" cap="flat" cmpd="sng" algn="ctr">
            <a:solidFill>
              <a:schemeClr val="accent1">
                <a:shade val="50000"/>
              </a:schemeClr>
            </a:solidFill>
            <a:prstDash val="solid"/>
            <a:round/>
            <a:headEnd type="none" w="med" len="med"/>
            <a:tailEnd type="arrow"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Direct Translation</a:t>
            </a:r>
            <a:endParaRPr lang="en-US"/>
          </a:p>
        </p:txBody>
      </p:sp>
      <p:sp>
        <p:nvSpPr>
          <p:cNvPr id="3" name="Content Placeholder 2"/>
          <p:cNvSpPr>
            <a:spLocks noGrp="1"/>
          </p:cNvSpPr>
          <p:nvPr>
            <p:ph sz="half" idx="1"/>
          </p:nvPr>
        </p:nvSpPr>
        <p:spPr/>
        <p:txBody>
          <a:bodyPr/>
          <a:p>
            <a:pPr algn="just"/>
            <a:r>
              <a:rPr lang="en-IN" altLang="en-US" sz="2800">
                <a:latin typeface="Times New Roman" panose="02020603050405020304" charset="0"/>
              </a:rPr>
              <a:t>W</a:t>
            </a:r>
            <a:r>
              <a:rPr lang="en-US" sz="2800">
                <a:latin typeface="Times New Roman" panose="02020603050405020304" charset="0"/>
              </a:rPr>
              <a:t>hen the source language is mirrored, sometimes word for word, into the target language. If a text is translated like this, although each word may be translated correctly, the overall meaning of the original text is, quite literally, “</a:t>
            </a:r>
            <a:r>
              <a:rPr lang="en-US" sz="2800">
                <a:solidFill>
                  <a:srgbClr val="00B0F0"/>
                </a:solidFill>
                <a:latin typeface="Times New Roman" panose="02020603050405020304" charset="0"/>
              </a:rPr>
              <a:t>lost in translation</a:t>
            </a:r>
            <a:r>
              <a:rPr lang="en-US" sz="2800">
                <a:latin typeface="Times New Roman" panose="02020603050405020304" charset="0"/>
              </a:rPr>
              <a:t>”.</a:t>
            </a:r>
            <a:endParaRPr lang="en-US" sz="2800">
              <a:latin typeface="Times New Roman" panose="02020603050405020304" charset="0"/>
            </a:endParaRPr>
          </a:p>
          <a:p>
            <a:pPr algn="just"/>
            <a:r>
              <a:rPr lang="en-IN" altLang="en-US" sz="2800">
                <a:latin typeface="Times New Roman" panose="02020603050405020304" charset="0"/>
              </a:rPr>
              <a:t>T</a:t>
            </a:r>
            <a:r>
              <a:rPr lang="en-US" sz="2800">
                <a:latin typeface="Times New Roman" panose="02020603050405020304" charset="0"/>
              </a:rPr>
              <a:t>his type of translation using only </a:t>
            </a:r>
            <a:r>
              <a:rPr lang="en-US" sz="2800">
                <a:solidFill>
                  <a:srgbClr val="00B0F0"/>
                </a:solidFill>
                <a:latin typeface="Times New Roman" panose="02020603050405020304" charset="0"/>
              </a:rPr>
              <a:t>bilingual dictionaries</a:t>
            </a:r>
            <a:r>
              <a:rPr lang="en-US" sz="2800">
                <a:latin typeface="Times New Roman" panose="02020603050405020304" charset="0"/>
              </a:rPr>
              <a:t>.</a:t>
            </a:r>
            <a:endParaRPr lang="en-US" sz="2800">
              <a:latin typeface="Times New Roman" panose="02020603050405020304" charset="0"/>
            </a:endParaRPr>
          </a:p>
          <a:p>
            <a:pPr marL="0" indent="0" algn="just">
              <a:buNone/>
            </a:pPr>
            <a:endParaRPr lang="en-US" sz="2800">
              <a:latin typeface="Times New Roman" panose="02020603050405020304" charset="0"/>
            </a:endParaRPr>
          </a:p>
        </p:txBody>
      </p:sp>
      <p:pic>
        <p:nvPicPr>
          <p:cNvPr id="4" name="Picture 1" descr="IMG_256"/>
          <p:cNvPicPr>
            <a:picLocks noChangeAspect="1"/>
          </p:cNvPicPr>
          <p:nvPr>
            <p:ph sz="half" idx="2"/>
          </p:nvPr>
        </p:nvPicPr>
        <p:blipFill>
          <a:blip r:embed="rId1"/>
          <a:stretch>
            <a:fillRect/>
          </a:stretch>
        </p:blipFill>
        <p:spPr>
          <a:xfrm>
            <a:off x="6197600" y="1838960"/>
            <a:ext cx="5384800" cy="318071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itle 4"/>
          <p:cNvSpPr>
            <a:spLocks noGrp="1"/>
          </p:cNvSpPr>
          <p:nvPr>
            <p:ph type="title"/>
          </p:nvPr>
        </p:nvSpPr>
        <p:spPr/>
        <p:txBody>
          <a:bodyPr/>
          <a:p>
            <a:r>
              <a:rPr lang="en-US"/>
              <a:t>Transfer Approach</a:t>
            </a:r>
            <a:endParaRPr lang="en-US"/>
          </a:p>
        </p:txBody>
      </p:sp>
      <p:sp>
        <p:nvSpPr>
          <p:cNvPr id="7" name="Content Placeholder 6"/>
          <p:cNvSpPr>
            <a:spLocks noGrp="1"/>
          </p:cNvSpPr>
          <p:nvPr>
            <p:ph sz="half" idx="1"/>
          </p:nvPr>
        </p:nvSpPr>
        <p:spPr>
          <a:xfrm>
            <a:off x="609600" y="1600200"/>
            <a:ext cx="5384800" cy="4948555"/>
          </a:xfrm>
        </p:spPr>
        <p:txBody>
          <a:bodyPr/>
          <a:p>
            <a:pPr algn="just"/>
            <a:r>
              <a:rPr lang="en-US" sz="2400">
                <a:latin typeface="Times New Roman" panose="02020603050405020304" charset="0"/>
              </a:rPr>
              <a:t>In this approach there are </a:t>
            </a:r>
            <a:r>
              <a:rPr lang="en-IN" altLang="en-US" sz="2400" b="1">
                <a:solidFill>
                  <a:srgbClr val="7030A0"/>
                </a:solidFill>
                <a:latin typeface="Times New Roman" panose="02020603050405020304" charset="0"/>
              </a:rPr>
              <a:t>3</a:t>
            </a:r>
            <a:r>
              <a:rPr lang="en-US" sz="2400">
                <a:solidFill>
                  <a:srgbClr val="7030A0"/>
                </a:solidFill>
                <a:latin typeface="Times New Roman" panose="02020603050405020304" charset="0"/>
              </a:rPr>
              <a:t> basic stages</a:t>
            </a:r>
            <a:r>
              <a:rPr lang="en-US" sz="2400">
                <a:latin typeface="Times New Roman" panose="02020603050405020304" charset="0"/>
              </a:rPr>
              <a:t>: </a:t>
            </a:r>
            <a:endParaRPr lang="en-US" sz="2400">
              <a:latin typeface="Times New Roman" panose="02020603050405020304" charset="0"/>
            </a:endParaRPr>
          </a:p>
          <a:p>
            <a:pPr marL="0" indent="0" algn="just">
              <a:buNone/>
            </a:pPr>
            <a:r>
              <a:rPr lang="en-US" sz="2400">
                <a:latin typeface="Times New Roman" panose="02020603050405020304" charset="0"/>
              </a:rPr>
              <a:t>i) </a:t>
            </a:r>
            <a:r>
              <a:rPr lang="en-US" sz="2400">
                <a:solidFill>
                  <a:srgbClr val="00B0F0"/>
                </a:solidFill>
                <a:latin typeface="Times New Roman" panose="02020603050405020304" charset="0"/>
              </a:rPr>
              <a:t>analysis of input text into abstract source representation</a:t>
            </a:r>
            <a:r>
              <a:rPr lang="en-US" sz="2400">
                <a:latin typeface="Times New Roman" panose="02020603050405020304" charset="0"/>
              </a:rPr>
              <a:t>, </a:t>
            </a:r>
            <a:endParaRPr lang="en-US" sz="2400">
              <a:latin typeface="Times New Roman" panose="02020603050405020304" charset="0"/>
            </a:endParaRPr>
          </a:p>
          <a:p>
            <a:pPr marL="0" indent="0" algn="just">
              <a:buNone/>
            </a:pPr>
            <a:r>
              <a:rPr lang="en-US" sz="2400">
                <a:latin typeface="Times New Roman" panose="02020603050405020304" charset="0"/>
              </a:rPr>
              <a:t>ii)</a:t>
            </a:r>
            <a:r>
              <a:rPr lang="en-US" sz="2400">
                <a:solidFill>
                  <a:srgbClr val="00B0F0"/>
                </a:solidFill>
                <a:latin typeface="Times New Roman" panose="02020603050405020304" charset="0"/>
              </a:rPr>
              <a:t> transfer to the abstract target representation</a:t>
            </a:r>
            <a:r>
              <a:rPr lang="en-US" sz="2400">
                <a:latin typeface="Times New Roman" panose="02020603050405020304" charset="0"/>
              </a:rPr>
              <a:t>, and </a:t>
            </a:r>
            <a:endParaRPr lang="en-US" sz="2400">
              <a:latin typeface="Times New Roman" panose="02020603050405020304" charset="0"/>
            </a:endParaRPr>
          </a:p>
          <a:p>
            <a:pPr marL="0" indent="0" algn="just">
              <a:buNone/>
            </a:pPr>
            <a:r>
              <a:rPr lang="en-US" sz="2400">
                <a:latin typeface="Times New Roman" panose="02020603050405020304" charset="0"/>
              </a:rPr>
              <a:t>iii) </a:t>
            </a:r>
            <a:r>
              <a:rPr lang="en-US" sz="2400">
                <a:solidFill>
                  <a:srgbClr val="00B0F0"/>
                </a:solidFill>
                <a:latin typeface="Times New Roman" panose="02020603050405020304" charset="0"/>
              </a:rPr>
              <a:t>generation into output language</a:t>
            </a:r>
            <a:r>
              <a:rPr lang="en-US" sz="2400">
                <a:latin typeface="Times New Roman" panose="02020603050405020304" charset="0"/>
              </a:rPr>
              <a:t>.</a:t>
            </a:r>
            <a:endParaRPr lang="en-US" sz="2400">
              <a:latin typeface="Times New Roman" panose="02020603050405020304" charset="0"/>
            </a:endParaRPr>
          </a:p>
          <a:p>
            <a:pPr algn="just"/>
            <a:r>
              <a:rPr lang="en-US" sz="2400">
                <a:latin typeface="Times New Roman" panose="02020603050405020304" charset="0"/>
              </a:rPr>
              <a:t>In this system three dictionaries are needed: i) a source language dictionary (SD), ii) a target language dictionary (TD), and iii) a transfer dictionary i.e. bilingual dictionary (STD).</a:t>
            </a:r>
            <a:endParaRPr lang="en-US" sz="2400">
              <a:latin typeface="Times New Roman" panose="02020603050405020304" charset="0"/>
            </a:endParaRPr>
          </a:p>
        </p:txBody>
      </p:sp>
      <p:pic>
        <p:nvPicPr>
          <p:cNvPr id="11" name="Picture 2" descr="IMG_256"/>
          <p:cNvPicPr>
            <a:picLocks noChangeAspect="1"/>
          </p:cNvPicPr>
          <p:nvPr>
            <p:ph sz="half" idx="2"/>
          </p:nvPr>
        </p:nvPicPr>
        <p:blipFill>
          <a:blip r:embed="rId1"/>
          <a:stretch>
            <a:fillRect/>
          </a:stretch>
        </p:blipFill>
        <p:spPr>
          <a:xfrm>
            <a:off x="6197600" y="1417955"/>
            <a:ext cx="6004560" cy="5436235"/>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a:prstGeom prst="roundRect">
            <a:avLst/>
          </a:prstGeom>
        </p:spPr>
        <p:txBody>
          <a:bodyPr/>
          <a:p>
            <a:r>
              <a:rPr lang="en-IN" altLang="en-US"/>
              <a:t>Introduction</a:t>
            </a:r>
            <a:endParaRPr lang="en-IN" altLang="en-US"/>
          </a:p>
        </p:txBody>
      </p:sp>
      <p:pic>
        <p:nvPicPr>
          <p:cNvPr id="4" name="Content Placeholder 3"/>
          <p:cNvPicPr>
            <a:picLocks noChangeAspect="1"/>
          </p:cNvPicPr>
          <p:nvPr>
            <p:ph idx="1"/>
          </p:nvPr>
        </p:nvPicPr>
        <p:blipFill>
          <a:blip r:embed="rId1"/>
          <a:stretch>
            <a:fillRect/>
          </a:stretch>
        </p:blipFill>
        <p:spPr>
          <a:xfrm>
            <a:off x="2357120" y="2250440"/>
            <a:ext cx="7477125" cy="2800350"/>
          </a:xfrm>
          <a:prstGeom prst="round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Interlingua Approach</a:t>
            </a:r>
            <a:endParaRPr lang="en-US"/>
          </a:p>
        </p:txBody>
      </p:sp>
      <p:sp>
        <p:nvSpPr>
          <p:cNvPr id="3" name="Content Placeholder 2"/>
          <p:cNvSpPr>
            <a:spLocks noGrp="1"/>
          </p:cNvSpPr>
          <p:nvPr>
            <p:ph sz="half" idx="1"/>
          </p:nvPr>
        </p:nvSpPr>
        <p:spPr/>
        <p:txBody>
          <a:bodyPr/>
          <a:p>
            <a:pPr algn="just"/>
            <a:r>
              <a:rPr lang="en-US" sz="2400">
                <a:latin typeface="Times New Roman" panose="02020603050405020304" charset="0"/>
              </a:rPr>
              <a:t>In this system the source text is analysed into abstract representation, which is designed to be a kind of language independent ‘Interlingua’ and can serve as an intermediary between large numbers of natural languages. </a:t>
            </a:r>
            <a:endParaRPr lang="en-US" sz="2400">
              <a:latin typeface="Times New Roman" panose="02020603050405020304" charset="0"/>
            </a:endParaRPr>
          </a:p>
          <a:p>
            <a:pPr marL="0" indent="0" algn="just">
              <a:buNone/>
            </a:pPr>
            <a:r>
              <a:rPr lang="en-US" sz="2400">
                <a:latin typeface="Times New Roman" panose="02020603050405020304" charset="0"/>
              </a:rPr>
              <a:t>Here the translation is done in two stages: i) </a:t>
            </a:r>
            <a:r>
              <a:rPr lang="en-US" sz="2400">
                <a:solidFill>
                  <a:srgbClr val="00B0F0"/>
                </a:solidFill>
                <a:latin typeface="Times New Roman" panose="02020603050405020304" charset="0"/>
              </a:rPr>
              <a:t>from source language to Interlingua</a:t>
            </a:r>
            <a:r>
              <a:rPr lang="en-US" sz="2400">
                <a:latin typeface="Times New Roman" panose="02020603050405020304" charset="0"/>
              </a:rPr>
              <a:t> and </a:t>
            </a:r>
            <a:endParaRPr lang="en-US" sz="2400">
              <a:latin typeface="Times New Roman" panose="02020603050405020304" charset="0"/>
            </a:endParaRPr>
          </a:p>
          <a:p>
            <a:pPr marL="0" indent="0" algn="just">
              <a:buNone/>
            </a:pPr>
            <a:r>
              <a:rPr lang="en-US" sz="2400">
                <a:latin typeface="Times New Roman" panose="02020603050405020304" charset="0"/>
              </a:rPr>
              <a:t>ii)</a:t>
            </a:r>
            <a:r>
              <a:rPr lang="en-US" sz="2400">
                <a:solidFill>
                  <a:srgbClr val="00B0F0"/>
                </a:solidFill>
                <a:latin typeface="Times New Roman" panose="02020603050405020304" charset="0"/>
              </a:rPr>
              <a:t> from Interlingua to the target language</a:t>
            </a:r>
            <a:r>
              <a:rPr lang="en-US" sz="2400">
                <a:latin typeface="Times New Roman" panose="02020603050405020304" charset="0"/>
              </a:rPr>
              <a:t>.</a:t>
            </a:r>
            <a:endParaRPr lang="en-US" sz="2400">
              <a:latin typeface="Times New Roman" panose="02020603050405020304" charset="0"/>
            </a:endParaRPr>
          </a:p>
          <a:p>
            <a:pPr marL="0" indent="0" algn="just">
              <a:buNone/>
            </a:pPr>
            <a:endParaRPr lang="en-US" sz="2400">
              <a:latin typeface="Times New Roman" panose="02020603050405020304" charset="0"/>
            </a:endParaRPr>
          </a:p>
        </p:txBody>
      </p:sp>
      <p:pic>
        <p:nvPicPr>
          <p:cNvPr id="12" name="Picture 3"/>
          <p:cNvPicPr>
            <a:picLocks noChangeAspect="1"/>
          </p:cNvPicPr>
          <p:nvPr>
            <p:ph sz="half" idx="2"/>
          </p:nvPr>
        </p:nvPicPr>
        <p:blipFill>
          <a:blip r:embed="rId1">
            <a:lum contrast="30000"/>
          </a:blip>
          <a:stretch>
            <a:fillRect/>
          </a:stretch>
        </p:blipFill>
        <p:spPr>
          <a:xfrm>
            <a:off x="6197600" y="1765935"/>
            <a:ext cx="5837555" cy="345440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br>
              <a:rPr lang="en-US">
                <a:sym typeface="+mn-ea"/>
              </a:rPr>
            </a:br>
            <a:r>
              <a:rPr lang="en-IN" altLang="en-US">
                <a:sym typeface="+mn-ea"/>
              </a:rPr>
              <a:t>Another T</a:t>
            </a:r>
            <a:r>
              <a:rPr lang="en-US">
                <a:sym typeface="+mn-ea"/>
              </a:rPr>
              <a:t>ypes of Machine Translation</a:t>
            </a:r>
            <a:br>
              <a:rPr lang="en-US"/>
            </a:br>
            <a:endParaRPr lang="en-US"/>
          </a:p>
        </p:txBody>
      </p:sp>
      <p:sp>
        <p:nvSpPr>
          <p:cNvPr id="5" name="Content Placeholder 4"/>
          <p:cNvSpPr>
            <a:spLocks noGrp="1"/>
          </p:cNvSpPr>
          <p:nvPr>
            <p:ph idx="1"/>
          </p:nvPr>
        </p:nvSpPr>
        <p:spPr>
          <a:ln>
            <a:noFill/>
          </a:ln>
        </p:spPr>
        <p:txBody>
          <a:bodyPr/>
          <a:p>
            <a:pPr algn="just"/>
            <a:r>
              <a:rPr lang="en-US">
                <a:latin typeface="Times New Roman" panose="02020603050405020304" charset="0"/>
              </a:rPr>
              <a:t>Apart from the above mentioned techniques of the MT systems, machine translation can be done by using other techniques</a:t>
            </a:r>
            <a:r>
              <a:rPr lang="en-IN" altLang="en-US">
                <a:latin typeface="Times New Roman" panose="02020603050405020304" charset="0"/>
              </a:rPr>
              <a:t>. </a:t>
            </a:r>
            <a:endParaRPr lang="en-IN" altLang="en-US">
              <a:latin typeface="Times New Roman" panose="02020603050405020304" charset="0"/>
            </a:endParaRPr>
          </a:p>
          <a:p>
            <a:pPr marL="0" indent="0">
              <a:buNone/>
            </a:pPr>
            <a:r>
              <a:rPr lang="en-IN" altLang="en-US">
                <a:latin typeface="Times New Roman" panose="02020603050405020304" charset="0"/>
              </a:rPr>
              <a:t>Some of these are :</a:t>
            </a:r>
            <a:endParaRPr lang="en-IN" altLang="en-US">
              <a:latin typeface="Times New Roman" panose="02020603050405020304" charset="0"/>
            </a:endParaRPr>
          </a:p>
          <a:p>
            <a:pPr marL="0" indent="0">
              <a:buNone/>
            </a:pPr>
            <a:endParaRPr lang="en-IN" altLang="en-US">
              <a:latin typeface="Times New Roman" panose="02020603050405020304" charset="0"/>
            </a:endParaRPr>
          </a:p>
        </p:txBody>
      </p:sp>
      <p:sp>
        <p:nvSpPr>
          <p:cNvPr id="7" name="Folded Corner 6"/>
          <p:cNvSpPr/>
          <p:nvPr/>
        </p:nvSpPr>
        <p:spPr>
          <a:xfrm>
            <a:off x="609600" y="3425190"/>
            <a:ext cx="2084705" cy="876300"/>
          </a:xfrm>
          <a:prstGeom prst="foldedCorner">
            <a:avLst>
              <a:gd name="adj" fmla="val 25289"/>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Rule-based</a:t>
            </a:r>
            <a:endParaRPr kumimoji="0" lang="en-IN"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sym typeface="+mn-ea"/>
            </a:endParaRPr>
          </a:p>
        </p:txBody>
      </p:sp>
      <p:sp>
        <p:nvSpPr>
          <p:cNvPr id="8" name="Folded Corner 7"/>
          <p:cNvSpPr/>
          <p:nvPr/>
        </p:nvSpPr>
        <p:spPr>
          <a:xfrm>
            <a:off x="8545830" y="4939665"/>
            <a:ext cx="3036570" cy="1096010"/>
          </a:xfrm>
          <a:prstGeom prst="foldedCorner">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Hybrid &amp; Pseudo </a:t>
            </a:r>
            <a:endParaRPr lang="en-IN" altLang="en-US" sz="3200">
              <a:latin typeface="Times New Roman" panose="02020603050405020304" charset="0"/>
              <a:sym typeface="+mn-ea"/>
            </a:endParaRPr>
          </a:p>
          <a:p>
            <a:pPr algn="just"/>
            <a:r>
              <a:rPr lang="en-IN" altLang="en-US" sz="3200">
                <a:latin typeface="Times New Roman" panose="02020603050405020304" charset="0"/>
                <a:sym typeface="+mn-ea"/>
              </a:rPr>
              <a:t>Interlingua</a:t>
            </a:r>
            <a:endParaRPr kumimoji="0" lang="zh-CN" altLang="en-US" sz="32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9" name="Folded Corner 8"/>
          <p:cNvSpPr/>
          <p:nvPr/>
        </p:nvSpPr>
        <p:spPr>
          <a:xfrm>
            <a:off x="4434840" y="5029835"/>
            <a:ext cx="3066415" cy="1096645"/>
          </a:xfrm>
          <a:prstGeom prst="foldedCorner">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Analyze-Transfer-</a:t>
            </a:r>
            <a:endParaRPr lang="en-IN" altLang="en-US" sz="3200">
              <a:latin typeface="Times New Roman" panose="02020603050405020304" charset="0"/>
              <a:sym typeface="+mn-ea"/>
            </a:endParaRPr>
          </a:p>
          <a:p>
            <a:pPr algn="just"/>
            <a:r>
              <a:rPr lang="en-IN" altLang="en-US" sz="3200">
                <a:latin typeface="Times New Roman" panose="02020603050405020304" charset="0"/>
                <a:sym typeface="+mn-ea"/>
              </a:rPr>
              <a:t>Generate based</a:t>
            </a:r>
            <a:endParaRPr kumimoji="0" lang="zh-CN" altLang="en-US" sz="32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0" name="Folded Corner 9"/>
          <p:cNvSpPr/>
          <p:nvPr/>
        </p:nvSpPr>
        <p:spPr>
          <a:xfrm>
            <a:off x="609600" y="5029835"/>
            <a:ext cx="2823210" cy="1096645"/>
          </a:xfrm>
          <a:prstGeom prst="foldedCorner">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Tree Adjoining </a:t>
            </a:r>
            <a:endParaRPr lang="en-IN" altLang="en-US" sz="3200">
              <a:latin typeface="Times New Roman" panose="02020603050405020304" charset="0"/>
              <a:sym typeface="+mn-ea"/>
            </a:endParaRPr>
          </a:p>
          <a:p>
            <a:pPr algn="just"/>
            <a:r>
              <a:rPr lang="en-IN" altLang="en-US" sz="3200">
                <a:latin typeface="Times New Roman" panose="02020603050405020304" charset="0"/>
                <a:sym typeface="+mn-ea"/>
              </a:rPr>
              <a:t>Grammar based</a:t>
            </a:r>
            <a:endParaRPr kumimoji="0" lang="zh-CN" altLang="en-US" sz="3200" b="0" i="0" u="none" strike="noStrike" cap="none" normalizeH="0" baseline="0" smtClean="0">
              <a:ln>
                <a:noFill/>
              </a:ln>
              <a:solidFill>
                <a:schemeClr val="tx1"/>
              </a:solidFill>
              <a:effectLst/>
              <a:latin typeface="Arial" panose="020B0604020202020204" pitchFamily="34" charset="0"/>
              <a:ea typeface="SimSun" panose="02010600030101010101" pitchFamily="2" charset="-122"/>
            </a:endParaRPr>
          </a:p>
        </p:txBody>
      </p:sp>
      <p:sp>
        <p:nvSpPr>
          <p:cNvPr id="11" name="Folded Corner 10"/>
          <p:cNvSpPr/>
          <p:nvPr/>
        </p:nvSpPr>
        <p:spPr>
          <a:xfrm>
            <a:off x="4434840" y="3425190"/>
            <a:ext cx="2733675" cy="876300"/>
          </a:xfrm>
          <a:prstGeom prst="foldedCorner">
            <a:avLst>
              <a:gd name="adj" fmla="val 23550"/>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Example-based</a:t>
            </a:r>
            <a:endParaRPr kumimoji="0" lang="en-IN"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sym typeface="+mn-ea"/>
            </a:endParaRPr>
          </a:p>
        </p:txBody>
      </p:sp>
      <p:sp>
        <p:nvSpPr>
          <p:cNvPr id="12" name="Folded Corner 11"/>
          <p:cNvSpPr/>
          <p:nvPr/>
        </p:nvSpPr>
        <p:spPr>
          <a:xfrm>
            <a:off x="8289925" y="3425190"/>
            <a:ext cx="3292475" cy="876300"/>
          </a:xfrm>
          <a:prstGeom prst="foldedCorner">
            <a:avLst>
              <a:gd name="adj" fmla="val 20144"/>
            </a:avLst>
          </a:pr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algn="just"/>
            <a:r>
              <a:rPr lang="en-IN" altLang="en-US" sz="3200">
                <a:latin typeface="Times New Roman" panose="02020603050405020304" charset="0"/>
                <a:sym typeface="+mn-ea"/>
              </a:rPr>
              <a:t>Statistical Machine</a:t>
            </a:r>
            <a:endParaRPr kumimoji="0" lang="en-IN" altLang="en-US" sz="3200" b="0" i="0" u="none" strike="noStrike" cap="none" normalizeH="0" baseline="0" smtClean="0">
              <a:ln>
                <a:noFill/>
              </a:ln>
              <a:solidFill>
                <a:schemeClr val="tx1"/>
              </a:solidFill>
              <a:effectLst/>
              <a:latin typeface="Times New Roman" panose="02020603050405020304" charset="0"/>
              <a:ea typeface="SimSun" panose="02010600030101010101" pitchFamily="2" charset="-122"/>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3600"/>
              <a:t>MT Systems for Mainframe, Personal Computers (PC) and the Internet</a:t>
            </a:r>
            <a:endParaRPr lang="en-US" sz="3600"/>
          </a:p>
        </p:txBody>
      </p:sp>
      <p:sp>
        <p:nvSpPr>
          <p:cNvPr id="3" name="Content Placeholder 2"/>
          <p:cNvSpPr>
            <a:spLocks noGrp="1"/>
          </p:cNvSpPr>
          <p:nvPr>
            <p:ph idx="1"/>
          </p:nvPr>
        </p:nvSpPr>
        <p:spPr>
          <a:xfrm>
            <a:off x="609600" y="1600200"/>
            <a:ext cx="10972800" cy="4964430"/>
          </a:xfrm>
        </p:spPr>
        <p:txBody>
          <a:bodyPr/>
          <a:p>
            <a:pPr algn="just"/>
            <a:r>
              <a:rPr lang="en-US" sz="3000">
                <a:latin typeface="Times New Roman" panose="02020603050405020304" charset="0"/>
              </a:rPr>
              <a:t>Most widely known commercial MT Systems like </a:t>
            </a:r>
            <a:r>
              <a:rPr lang="en-US" sz="3000">
                <a:solidFill>
                  <a:srgbClr val="FF0000"/>
                </a:solidFill>
                <a:latin typeface="Times New Roman" panose="02020603050405020304" charset="0"/>
              </a:rPr>
              <a:t>SYSTRAN</a:t>
            </a:r>
            <a:r>
              <a:rPr lang="en-US" sz="3000">
                <a:latin typeface="Times New Roman" panose="02020603050405020304" charset="0"/>
              </a:rPr>
              <a:t>, </a:t>
            </a:r>
            <a:r>
              <a:rPr lang="en-US" sz="3000">
                <a:solidFill>
                  <a:srgbClr val="FF0000"/>
                </a:solidFill>
                <a:latin typeface="Times New Roman" panose="02020603050405020304" charset="0"/>
              </a:rPr>
              <a:t>METAL</a:t>
            </a:r>
            <a:r>
              <a:rPr lang="en-US" sz="3000">
                <a:latin typeface="Times New Roman" panose="02020603050405020304" charset="0"/>
              </a:rPr>
              <a:t>, </a:t>
            </a:r>
            <a:r>
              <a:rPr lang="en-US" sz="3000">
                <a:solidFill>
                  <a:srgbClr val="FF0000"/>
                </a:solidFill>
                <a:latin typeface="Times New Roman" panose="02020603050405020304" charset="0"/>
              </a:rPr>
              <a:t>LOGOS</a:t>
            </a:r>
            <a:r>
              <a:rPr lang="en-US" sz="3000">
                <a:latin typeface="Times New Roman" panose="02020603050405020304" charset="0"/>
              </a:rPr>
              <a:t> and </a:t>
            </a:r>
            <a:r>
              <a:rPr lang="en-US" sz="3000">
                <a:solidFill>
                  <a:srgbClr val="FF0000"/>
                </a:solidFill>
                <a:latin typeface="Times New Roman" panose="02020603050405020304" charset="0"/>
              </a:rPr>
              <a:t>FUJITSU ATLAS</a:t>
            </a:r>
            <a:r>
              <a:rPr lang="en-US" sz="3000">
                <a:latin typeface="Times New Roman" panose="02020603050405020304" charset="0"/>
              </a:rPr>
              <a:t> initially developed for mainframe computers, have also brought out their PC based versions.</a:t>
            </a:r>
            <a:endParaRPr lang="en-US" sz="3000">
              <a:latin typeface="Times New Roman" panose="02020603050405020304" charset="0"/>
            </a:endParaRPr>
          </a:p>
          <a:p>
            <a:pPr algn="just"/>
            <a:r>
              <a:rPr lang="en-US" sz="3000">
                <a:latin typeface="Times New Roman" panose="02020603050405020304" charset="0"/>
              </a:rPr>
              <a:t>At present, there are </a:t>
            </a:r>
            <a:r>
              <a:rPr lang="en-US" sz="3000">
                <a:solidFill>
                  <a:srgbClr val="FF0000"/>
                </a:solidFill>
                <a:latin typeface="Times New Roman" panose="02020603050405020304" charset="0"/>
              </a:rPr>
              <a:t>four types</a:t>
            </a:r>
            <a:r>
              <a:rPr lang="en-US" sz="3000">
                <a:latin typeface="Times New Roman" panose="02020603050405020304" charset="0"/>
              </a:rPr>
              <a:t> of translation demands from MT systems:</a:t>
            </a:r>
            <a:endParaRPr lang="en-US" sz="3000">
              <a:latin typeface="Times New Roman" panose="02020603050405020304" charset="0"/>
            </a:endParaRPr>
          </a:p>
          <a:p>
            <a:pPr marL="0" indent="0" algn="just">
              <a:buNone/>
            </a:pPr>
            <a:r>
              <a:rPr lang="en-US" sz="2600">
                <a:solidFill>
                  <a:srgbClr val="00B0F0"/>
                </a:solidFill>
                <a:latin typeface="Times New Roman" panose="02020603050405020304" charset="0"/>
              </a:rPr>
              <a:t>i) Use of MT for Dissemination;</a:t>
            </a:r>
            <a:endParaRPr lang="en-US" sz="2600">
              <a:solidFill>
                <a:srgbClr val="00B0F0"/>
              </a:solidFill>
              <a:latin typeface="Times New Roman" panose="02020603050405020304" charset="0"/>
            </a:endParaRPr>
          </a:p>
          <a:p>
            <a:pPr marL="0" indent="0" algn="just">
              <a:buNone/>
            </a:pPr>
            <a:r>
              <a:rPr lang="en-US" sz="2600">
                <a:solidFill>
                  <a:srgbClr val="00B0F0"/>
                </a:solidFill>
                <a:latin typeface="Times New Roman" panose="02020603050405020304" charset="0"/>
              </a:rPr>
              <a:t>ii) Use of MT for Assimilation;</a:t>
            </a:r>
            <a:endParaRPr lang="en-US" sz="2600">
              <a:solidFill>
                <a:srgbClr val="00B0F0"/>
              </a:solidFill>
              <a:latin typeface="Times New Roman" panose="02020603050405020304" charset="0"/>
            </a:endParaRPr>
          </a:p>
          <a:p>
            <a:pPr marL="0" indent="0" algn="just">
              <a:buNone/>
            </a:pPr>
            <a:r>
              <a:rPr lang="en-US" sz="2600">
                <a:solidFill>
                  <a:srgbClr val="00B0F0"/>
                </a:solidFill>
                <a:latin typeface="Times New Roman" panose="02020603050405020304" charset="0"/>
              </a:rPr>
              <a:t>iii) Use of MT for Interchange; and</a:t>
            </a:r>
            <a:endParaRPr lang="en-US" sz="2600">
              <a:solidFill>
                <a:srgbClr val="00B0F0"/>
              </a:solidFill>
              <a:latin typeface="Times New Roman" panose="02020603050405020304" charset="0"/>
            </a:endParaRPr>
          </a:p>
          <a:p>
            <a:pPr marL="0" indent="0" algn="just">
              <a:buNone/>
            </a:pPr>
            <a:r>
              <a:rPr lang="en-US" sz="2600">
                <a:solidFill>
                  <a:srgbClr val="00B0F0"/>
                </a:solidFill>
                <a:latin typeface="Times New Roman" panose="02020603050405020304" charset="0"/>
              </a:rPr>
              <a:t>iv) Use of MT for Information Access Systems</a:t>
            </a:r>
            <a:r>
              <a:rPr lang="en-US" sz="3000">
                <a:latin typeface="Times New Roman" panose="02020603050405020304" charset="0"/>
              </a:rPr>
              <a:t>.</a:t>
            </a:r>
            <a:endParaRPr lang="en-US" sz="3000">
              <a:latin typeface="Times New Roman" panose="0202060305040502030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Machine Translation Research in India</a:t>
            </a:r>
            <a:endParaRPr lang="en-US"/>
          </a:p>
        </p:txBody>
      </p:sp>
      <p:sp>
        <p:nvSpPr>
          <p:cNvPr id="3" name="Content Placeholder 2"/>
          <p:cNvSpPr>
            <a:spLocks noGrp="1"/>
          </p:cNvSpPr>
          <p:nvPr>
            <p:ph idx="1"/>
          </p:nvPr>
        </p:nvSpPr>
        <p:spPr>
          <a:xfrm>
            <a:off x="609600" y="1600200"/>
            <a:ext cx="10972800" cy="4903470"/>
          </a:xfrm>
        </p:spPr>
        <p:txBody>
          <a:bodyPr/>
          <a:p>
            <a:r>
              <a:rPr lang="en-IN" altLang="en-US">
                <a:latin typeface="Times New Roman" panose="02020603050405020304" charset="0"/>
              </a:rPr>
              <a:t>T</a:t>
            </a:r>
            <a:r>
              <a:rPr lang="en-US">
                <a:latin typeface="Times New Roman" panose="02020603050405020304" charset="0"/>
              </a:rPr>
              <a:t>wo specific areas of research have been identified :</a:t>
            </a:r>
            <a:endParaRPr lang="en-US">
              <a:latin typeface="Times New Roman" panose="02020603050405020304" charset="0"/>
            </a:endParaRPr>
          </a:p>
          <a:p>
            <a:pPr marL="0" indent="0">
              <a:buNone/>
            </a:pPr>
            <a:r>
              <a:rPr lang="en-US">
                <a:solidFill>
                  <a:srgbClr val="00B0F0"/>
                </a:solidFill>
                <a:latin typeface="Times New Roman" panose="02020603050405020304" charset="0"/>
              </a:rPr>
              <a:t>i) MT systems for translation between Indian languages</a:t>
            </a:r>
            <a:r>
              <a:rPr lang="en-US">
                <a:latin typeface="Times New Roman" panose="02020603050405020304" charset="0"/>
              </a:rPr>
              <a:t>, and</a:t>
            </a:r>
            <a:endParaRPr lang="en-US">
              <a:latin typeface="Times New Roman" panose="02020603050405020304" charset="0"/>
            </a:endParaRPr>
          </a:p>
          <a:p>
            <a:pPr marL="0" indent="0">
              <a:buNone/>
            </a:pPr>
            <a:r>
              <a:rPr lang="en-US">
                <a:solidFill>
                  <a:srgbClr val="00B0F0"/>
                </a:solidFill>
                <a:latin typeface="Times New Roman" panose="02020603050405020304" charset="0"/>
              </a:rPr>
              <a:t>ii) MT systems for translation between English to Hindi</a:t>
            </a:r>
            <a:r>
              <a:rPr lang="en-US">
                <a:latin typeface="Times New Roman" panose="02020603050405020304" charset="0"/>
              </a:rPr>
              <a:t>.</a:t>
            </a:r>
            <a:endParaRPr lang="en-US">
              <a:latin typeface="Times New Roman" panose="02020603050405020304" charset="0"/>
            </a:endParaRPr>
          </a:p>
          <a:p>
            <a:pPr algn="just"/>
            <a:r>
              <a:rPr lang="en-US" sz="2400">
                <a:latin typeface="Times New Roman" panose="02020603050405020304" charset="0"/>
              </a:rPr>
              <a:t>The language pairs addressed for English to IL are English-Hindi; Assamese; Bodo; Bengali; Gujarati; Malayalam; Marathi; Nepali; Punjabi; Oriya; Tamil; Telugu; and Urdu. </a:t>
            </a:r>
            <a:endParaRPr lang="en-US" sz="2400">
              <a:latin typeface="Times New Roman" panose="02020603050405020304" charset="0"/>
            </a:endParaRPr>
          </a:p>
          <a:p>
            <a:pPr algn="just"/>
            <a:r>
              <a:rPr lang="en-US" sz="2400">
                <a:latin typeface="Times New Roman" panose="02020603050405020304" charset="0"/>
              </a:rPr>
              <a:t>Indian Language MT Systems include </a:t>
            </a:r>
            <a:r>
              <a:rPr lang="en-US" sz="2400">
                <a:solidFill>
                  <a:srgbClr val="7030A0"/>
                </a:solidFill>
                <a:latin typeface="Times New Roman" panose="02020603050405020304" charset="0"/>
              </a:rPr>
              <a:t>9 bidirectional language pairs</a:t>
            </a:r>
            <a:r>
              <a:rPr lang="en-US" sz="2400">
                <a:latin typeface="Times New Roman" panose="02020603050405020304" charset="0"/>
              </a:rPr>
              <a:t>, </a:t>
            </a:r>
            <a:endParaRPr lang="en-US" sz="2400">
              <a:latin typeface="Times New Roman" panose="02020603050405020304" charset="0"/>
            </a:endParaRPr>
          </a:p>
          <a:p>
            <a:pPr marL="0" indent="0" algn="just">
              <a:buNone/>
            </a:pPr>
            <a:r>
              <a:rPr lang="en-US" sz="2400">
                <a:latin typeface="Times New Roman" panose="02020603050405020304" charset="0"/>
              </a:rPr>
              <a:t>i.e. Punjabi – Hindi –Punjabi,       Telugu –Tamil – Telugu,             Urdu – Hindi – Urdu,                               Hindi – Telugu – Hindi,         Marathi – Hindi – Marathi,         Bengali – Hindi – Bengali, Tamil – Hindi – Tamil,     Kannada – Hindi – Kannada,     Malayalam – Tamil – Malayalam.</a:t>
            </a:r>
            <a:endParaRPr lang="en-US" sz="2400">
              <a:latin typeface="Times New Roman" panose="0202060305040502030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Machine Translation Research in India</a:t>
            </a:r>
            <a:endParaRPr lang="en-US"/>
          </a:p>
        </p:txBody>
      </p:sp>
      <p:sp>
        <p:nvSpPr>
          <p:cNvPr id="3" name="Content Placeholder 2"/>
          <p:cNvSpPr>
            <a:spLocks noGrp="1"/>
          </p:cNvSpPr>
          <p:nvPr>
            <p:ph idx="1"/>
          </p:nvPr>
        </p:nvSpPr>
        <p:spPr>
          <a:xfrm>
            <a:off x="609600" y="1600200"/>
            <a:ext cx="10972800" cy="5175885"/>
          </a:xfrm>
        </p:spPr>
        <p:txBody>
          <a:bodyPr/>
          <a:p>
            <a:r>
              <a:rPr lang="en-US" sz="2400">
                <a:latin typeface="Times New Roman" panose="02020603050405020304" charset="0"/>
              </a:rPr>
              <a:t>Ministry of Information Technology has identified the following domains for the development of domain specific translation systems :</a:t>
            </a:r>
            <a:endParaRPr lang="en-US" sz="2400">
              <a:latin typeface="Times New Roman" panose="02020603050405020304" charset="0"/>
            </a:endParaRPr>
          </a:p>
          <a:p>
            <a:pPr marL="0" indent="0">
              <a:buNone/>
            </a:pPr>
            <a:r>
              <a:rPr lang="en-US" sz="2400">
                <a:latin typeface="Times New Roman" panose="02020603050405020304" charset="0"/>
              </a:rPr>
              <a:t>i) Government administrative procedures and formats;</a:t>
            </a:r>
            <a:endParaRPr lang="en-US" sz="2400">
              <a:latin typeface="Times New Roman" panose="02020603050405020304" charset="0"/>
            </a:endParaRPr>
          </a:p>
          <a:p>
            <a:pPr marL="0" indent="0">
              <a:buNone/>
            </a:pPr>
            <a:r>
              <a:rPr lang="en-US" sz="2400">
                <a:latin typeface="Times New Roman" panose="02020603050405020304" charset="0"/>
              </a:rPr>
              <a:t>ii) Parliamentary questions and answers;</a:t>
            </a:r>
            <a:endParaRPr lang="en-US" sz="2400">
              <a:latin typeface="Times New Roman" panose="02020603050405020304" charset="0"/>
            </a:endParaRPr>
          </a:p>
          <a:p>
            <a:pPr marL="0" indent="0">
              <a:buNone/>
            </a:pPr>
            <a:r>
              <a:rPr lang="en-US" sz="2400">
                <a:latin typeface="Times New Roman" panose="02020603050405020304" charset="0"/>
              </a:rPr>
              <a:t>iii) Pharmaceutical information; and</a:t>
            </a:r>
            <a:endParaRPr lang="en-US" sz="2400">
              <a:latin typeface="Times New Roman" panose="02020603050405020304" charset="0"/>
            </a:endParaRPr>
          </a:p>
          <a:p>
            <a:pPr marL="0" indent="0">
              <a:buNone/>
            </a:pPr>
            <a:r>
              <a:rPr lang="en-US" sz="2400">
                <a:latin typeface="Times New Roman" panose="02020603050405020304" charset="0"/>
              </a:rPr>
              <a:t>iv) Legal terminology and judgments</a:t>
            </a:r>
            <a:endParaRPr lang="en-US" sz="2400">
              <a:latin typeface="Times New Roman" panose="02020603050405020304" charset="0"/>
            </a:endParaRPr>
          </a:p>
          <a:p>
            <a:r>
              <a:rPr lang="en-IN" altLang="en-US" sz="2400">
                <a:latin typeface="Times New Roman" panose="02020603050405020304" charset="0"/>
              </a:rPr>
              <a:t>Examples of some Translation Centres in India :</a:t>
            </a:r>
            <a:endParaRPr lang="en-IN" altLang="en-US" sz="2400">
              <a:latin typeface="Times New Roman" panose="02020603050405020304" charset="0"/>
            </a:endParaRPr>
          </a:p>
          <a:p>
            <a:pPr marL="457200" indent="-457200">
              <a:buAutoNum type="arabicPeriod"/>
            </a:pPr>
            <a:r>
              <a:rPr lang="en-IN" altLang="en-US" sz="2000">
                <a:solidFill>
                  <a:srgbClr val="00B0F0"/>
                </a:solidFill>
                <a:latin typeface="Times New Roman" panose="02020603050405020304" charset="0"/>
              </a:rPr>
              <a:t>C-DAC (Centre for Development of Advanced Computing)</a:t>
            </a:r>
            <a:endParaRPr lang="en-IN" altLang="en-US" sz="2000">
              <a:solidFill>
                <a:srgbClr val="00B0F0"/>
              </a:solidFill>
              <a:latin typeface="Times New Roman" panose="02020603050405020304" charset="0"/>
            </a:endParaRPr>
          </a:p>
          <a:p>
            <a:pPr marL="457200" indent="-457200">
              <a:buAutoNum type="arabicPeriod"/>
            </a:pPr>
            <a:r>
              <a:rPr lang="en-IN" altLang="en-US" sz="2000">
                <a:solidFill>
                  <a:srgbClr val="00B0F0"/>
                </a:solidFill>
                <a:latin typeface="Times New Roman" panose="02020603050405020304" charset="0"/>
              </a:rPr>
              <a:t>Department of Computer Science and Engineering of IIT, Kanpur</a:t>
            </a:r>
            <a:endParaRPr lang="en-IN" altLang="en-US" sz="2000">
              <a:solidFill>
                <a:srgbClr val="00B0F0"/>
              </a:solidFill>
              <a:latin typeface="Times New Roman" panose="02020603050405020304" charset="0"/>
            </a:endParaRPr>
          </a:p>
          <a:p>
            <a:pPr marL="457200" indent="-457200">
              <a:buAutoNum type="arabicPeriod"/>
            </a:pPr>
            <a:r>
              <a:rPr lang="en-IN" altLang="en-US" sz="2000">
                <a:solidFill>
                  <a:srgbClr val="00B0F0"/>
                </a:solidFill>
                <a:latin typeface="Times New Roman" panose="02020603050405020304" charset="0"/>
              </a:rPr>
              <a:t>Anusaarka by  Chinmaya International Foundation, IIT Hyderabad and University of Hyderabad, Department of Sanskrit Studies</a:t>
            </a:r>
            <a:endParaRPr lang="en-IN" altLang="en-US" sz="2000">
              <a:solidFill>
                <a:srgbClr val="00B0F0"/>
              </a:solidFill>
              <a:latin typeface="Times New Roman" panose="02020603050405020304" charset="0"/>
            </a:endParaRPr>
          </a:p>
          <a:p>
            <a:pPr marL="457200" indent="-457200">
              <a:buAutoNum type="arabicPeriod"/>
            </a:pPr>
            <a:r>
              <a:rPr lang="en-IN" altLang="en-US" sz="2000">
                <a:solidFill>
                  <a:srgbClr val="00B0F0"/>
                </a:solidFill>
                <a:latin typeface="Times New Roman" panose="02020603050405020304" charset="0"/>
              </a:rPr>
              <a:t>The Technology Development for Indian Languages (TDIL) Programme was launched by Ministry of Information Technology, Govt. of India in the year 1991-1992</a:t>
            </a:r>
            <a:endParaRPr lang="en-IN" altLang="en-US" sz="2000">
              <a:solidFill>
                <a:srgbClr val="00B0F0"/>
              </a:solidFill>
              <a:latin typeface="Times New Roman" panose="02020603050405020304" charset="0"/>
            </a:endParaRPr>
          </a:p>
          <a:p>
            <a:pPr marL="457200" indent="-457200">
              <a:buAutoNum type="arabicPeriod"/>
            </a:pPr>
            <a:endParaRPr lang="en-IN" altLang="en-US" sz="2000">
              <a:solidFill>
                <a:srgbClr val="00B0F0"/>
              </a:solidFill>
              <a:latin typeface="Times New Roman" panose="02020603050405020304" charset="0"/>
            </a:endParaRPr>
          </a:p>
          <a:p>
            <a:pPr marL="0" indent="0">
              <a:buNone/>
            </a:pPr>
            <a:endParaRPr lang="en-IN" altLang="en-US" sz="2000">
              <a:solidFill>
                <a:srgbClr val="00B0F0"/>
              </a:solidFill>
              <a:latin typeface="Times New Roman" panose="0202060305040502030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sz="4000"/>
              <a:t>L</a:t>
            </a:r>
            <a:r>
              <a:rPr lang="en-IN" altLang="en-US" sz="4000"/>
              <a:t>ibrary</a:t>
            </a:r>
            <a:r>
              <a:rPr lang="en-US" sz="4000"/>
              <a:t>’</a:t>
            </a:r>
            <a:r>
              <a:rPr lang="en-IN" altLang="en-US" sz="4000"/>
              <a:t>s</a:t>
            </a:r>
            <a:r>
              <a:rPr lang="en-US" sz="4000"/>
              <a:t> R</a:t>
            </a:r>
            <a:r>
              <a:rPr lang="en-IN" altLang="en-US" sz="4000"/>
              <a:t>ole</a:t>
            </a:r>
            <a:r>
              <a:rPr lang="en-US" sz="4000"/>
              <a:t> </a:t>
            </a:r>
            <a:r>
              <a:rPr lang="en-IN" altLang="en-US" sz="4000"/>
              <a:t>in</a:t>
            </a:r>
            <a:r>
              <a:rPr lang="en-US" sz="4000"/>
              <a:t> F</a:t>
            </a:r>
            <a:r>
              <a:rPr lang="en-IN" altLang="en-US" sz="4000"/>
              <a:t>acilitating</a:t>
            </a:r>
            <a:r>
              <a:rPr lang="en-US" sz="4000"/>
              <a:t> T</a:t>
            </a:r>
            <a:r>
              <a:rPr lang="en-IN" altLang="en-US" sz="4000"/>
              <a:t>ranslations</a:t>
            </a:r>
            <a:endParaRPr lang="en-IN" altLang="en-US" sz="4000"/>
          </a:p>
        </p:txBody>
      </p:sp>
      <p:sp>
        <p:nvSpPr>
          <p:cNvPr id="3" name="Content Placeholder 2"/>
          <p:cNvSpPr>
            <a:spLocks noGrp="1"/>
          </p:cNvSpPr>
          <p:nvPr>
            <p:ph idx="1"/>
          </p:nvPr>
        </p:nvSpPr>
        <p:spPr>
          <a:xfrm>
            <a:off x="609600" y="1600200"/>
            <a:ext cx="10972800" cy="4903470"/>
          </a:xfrm>
        </p:spPr>
        <p:txBody>
          <a:bodyPr/>
          <a:p>
            <a:pPr marL="0" indent="0" algn="just">
              <a:buNone/>
            </a:pPr>
            <a:r>
              <a:rPr lang="en-US" sz="3000">
                <a:latin typeface="Times New Roman" panose="02020603050405020304" charset="0"/>
              </a:rPr>
              <a:t>Libraries can play an active role in meeting user’s demands for translation. </a:t>
            </a:r>
            <a:endParaRPr lang="en-US" sz="3000">
              <a:latin typeface="Times New Roman" panose="02020603050405020304" charset="0"/>
            </a:endParaRPr>
          </a:p>
          <a:p>
            <a:pPr algn="just"/>
            <a:r>
              <a:rPr lang="en-IN" altLang="en-US" sz="2400">
                <a:latin typeface="Times New Roman" panose="02020603050405020304" charset="0"/>
              </a:rPr>
              <a:t>Library</a:t>
            </a:r>
            <a:r>
              <a:rPr lang="en-US" sz="2400">
                <a:latin typeface="Times New Roman" panose="02020603050405020304" charset="0"/>
              </a:rPr>
              <a:t> should have information about translation pools, translation centers, professional associations, Government agencies, commercial publishers and their products (including cover-to-cover translated journals.), directories of translators and translating firms.</a:t>
            </a:r>
            <a:endParaRPr lang="en-US" sz="2400">
              <a:latin typeface="Times New Roman" panose="02020603050405020304" charset="0"/>
            </a:endParaRPr>
          </a:p>
          <a:p>
            <a:pPr algn="just"/>
            <a:r>
              <a:rPr lang="en-US" sz="2400">
                <a:latin typeface="Times New Roman" panose="02020603050405020304" charset="0"/>
              </a:rPr>
              <a:t> The library should have these sources: both published as well as online, on up-to-date basis and it should be able to assist the users in identifying institutions holding the needed translations. </a:t>
            </a:r>
            <a:endParaRPr lang="en-US" sz="2400">
              <a:latin typeface="Times New Roman" panose="02020603050405020304" charset="0"/>
            </a:endParaRPr>
          </a:p>
          <a:p>
            <a:pPr algn="just"/>
            <a:r>
              <a:rPr lang="en-US" sz="2400">
                <a:latin typeface="Times New Roman" panose="02020603050405020304" charset="0"/>
              </a:rPr>
              <a:t>If demands are very frequent, then library staff members or resource persons who are available when needed, should be able to either translate or abstract or provide summaries of the material needed to meet urgent need.</a:t>
            </a:r>
            <a:endParaRPr lang="en-US" sz="2400">
              <a:latin typeface="Times New Roman" panose="0202060305040502030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Flowchart: Punched Tape 3"/>
          <p:cNvSpPr/>
          <p:nvPr/>
        </p:nvSpPr>
        <p:spPr>
          <a:xfrm rot="20400000">
            <a:off x="1926590" y="1675765"/>
            <a:ext cx="8339455" cy="2854960"/>
          </a:xfrm>
          <a:prstGeom prst="flowChartPunchedTape">
            <a:avLst/>
          </a:prstGeom>
          <a:solidFill>
            <a:srgbClr val="06AFA9"/>
          </a:solidFill>
          <a:ln w="9525" cap="flat" cmpd="sng" algn="ctr">
            <a:solidFill>
              <a:schemeClr val="accent1"/>
            </a:solidFill>
            <a:prstDash val="solid"/>
            <a:round/>
            <a:headEnd type="none" w="med" len="med"/>
            <a:tailEnd type="none" w="med" len="med"/>
          </a:ln>
        </p:spPr>
        <p:txBody>
          <a:bodyPr vert="horz" wrap="none" lIns="91440" tIns="45720" rIns="91440" bIns="45720" numCol="1" anchor="ctr" anchorCtr="0" compatLnSpc="1"/>
          <a:p>
            <a:pPr marL="0" marR="0" indent="0" algn="l" defTabSz="914400" rtl="0" eaLnBrk="1" fontAlgn="base" latinLnBrk="0" hangingPunct="1">
              <a:lnSpc>
                <a:spcPct val="100000"/>
              </a:lnSpc>
              <a:spcBef>
                <a:spcPct val="0"/>
              </a:spcBef>
              <a:spcAft>
                <a:spcPct val="0"/>
              </a:spcAft>
              <a:buClrTx/>
              <a:buSzTx/>
              <a:buFontTx/>
              <a:buNone/>
            </a:pPr>
            <a:r>
              <a:rPr kumimoji="0" lang="en-IN" altLang="zh-CN" sz="6000" b="0" i="0" u="none" strike="noStrike" cap="none" normalizeH="0" baseline="0" smtClean="0">
                <a:ln>
                  <a:noFill/>
                </a:ln>
                <a:solidFill>
                  <a:schemeClr val="tx1"/>
                </a:solidFill>
                <a:effectLst/>
                <a:latin typeface="Arial" panose="020B0604020202020204" pitchFamily="34" charset="0"/>
                <a:ea typeface="SimSun" panose="02010600030101010101" pitchFamily="2" charset="-122"/>
              </a:rPr>
              <a:t>        </a:t>
            </a:r>
            <a:r>
              <a:rPr kumimoji="0" lang="en-IN" altLang="zh-CN" sz="6000" b="0" i="0" u="none" strike="noStrike" cap="none" normalizeH="0" baseline="0" smtClean="0">
                <a:ln>
                  <a:noFill/>
                </a:ln>
                <a:solidFill>
                  <a:schemeClr val="tx1"/>
                </a:solidFill>
                <a:effectLst/>
                <a:latin typeface="Comic Sans MS" panose="030F0702030302020204" charset="0"/>
                <a:ea typeface="SimSun" panose="02010600030101010101" pitchFamily="2" charset="-122"/>
              </a:rPr>
              <a:t>THANK YOU</a:t>
            </a:r>
            <a:endParaRPr kumimoji="0" lang="en-IN" altLang="zh-CN" sz="6000" b="0" i="0" u="none" strike="noStrike" cap="none" normalizeH="0" baseline="0" smtClean="0">
              <a:ln>
                <a:noFill/>
              </a:ln>
              <a:solidFill>
                <a:schemeClr val="tx1"/>
              </a:solidFill>
              <a:effectLst/>
              <a:latin typeface="Comic Sans MS" panose="030F0702030302020204" charset="0"/>
              <a:ea typeface="SimSun"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Historical </a:t>
            </a:r>
            <a:r>
              <a:rPr lang="en-IN" altLang="en-US"/>
              <a:t>B</a:t>
            </a:r>
            <a:r>
              <a:rPr lang="en-US"/>
              <a:t>ackground</a:t>
            </a:r>
            <a:endParaRPr lang="en-US"/>
          </a:p>
        </p:txBody>
      </p:sp>
      <p:sp>
        <p:nvSpPr>
          <p:cNvPr id="3" name="Content Placeholder 2"/>
          <p:cNvSpPr>
            <a:spLocks noGrp="1"/>
          </p:cNvSpPr>
          <p:nvPr>
            <p:ph idx="1"/>
          </p:nvPr>
        </p:nvSpPr>
        <p:spPr/>
        <p:txBody>
          <a:bodyPr/>
          <a:p>
            <a:pPr algn="just"/>
            <a:r>
              <a:rPr lang="en-US" sz="3000"/>
              <a:t>Progress of science depends on the access to published science and technology(S&amp;T) literature</a:t>
            </a:r>
            <a:r>
              <a:rPr lang="en-IN" altLang="en-US" sz="3000"/>
              <a:t>.</a:t>
            </a:r>
            <a:endParaRPr lang="en-IN" altLang="en-US" sz="3000"/>
          </a:p>
          <a:p>
            <a:pPr algn="just"/>
            <a:r>
              <a:rPr lang="en-IN" altLang="en-US" sz="3000"/>
              <a:t>Over </a:t>
            </a:r>
            <a:r>
              <a:rPr lang="en-IN" altLang="en-US" sz="3000">
                <a:solidFill>
                  <a:srgbClr val="FF0000"/>
                </a:solidFill>
              </a:rPr>
              <a:t>50%</a:t>
            </a:r>
            <a:r>
              <a:rPr lang="en-IN" altLang="en-US" sz="3000"/>
              <a:t> of  the scientific literature is published in languages </a:t>
            </a:r>
            <a:r>
              <a:rPr lang="en-IN" altLang="en-US" sz="3000">
                <a:solidFill>
                  <a:srgbClr val="FF0000"/>
                </a:solidFill>
              </a:rPr>
              <a:t>other than English</a:t>
            </a:r>
            <a:r>
              <a:rPr lang="en-IN" altLang="en-US" sz="3000"/>
              <a:t>.</a:t>
            </a:r>
            <a:endParaRPr lang="en-IN" altLang="en-US" sz="3000"/>
          </a:p>
          <a:p>
            <a:pPr algn="just"/>
            <a:r>
              <a:rPr lang="en-IN" altLang="en-US" sz="3000"/>
              <a:t>This problem was realised more acutely after the </a:t>
            </a:r>
            <a:r>
              <a:rPr lang="en-IN" altLang="en-US" sz="3000">
                <a:solidFill>
                  <a:srgbClr val="FF0000"/>
                </a:solidFill>
              </a:rPr>
              <a:t>World War II</a:t>
            </a:r>
            <a:r>
              <a:rPr lang="en-IN" altLang="en-US" sz="3000"/>
              <a:t>, when government sponsored research got stimulus and great momentum. The seven major languages in which bulk of S&amp;T literature published were </a:t>
            </a:r>
            <a:r>
              <a:rPr lang="en-IN" altLang="en-US" sz="3000">
                <a:solidFill>
                  <a:srgbClr val="FF0000"/>
                </a:solidFill>
              </a:rPr>
              <a:t>English, Russian, German, French, Japanese </a:t>
            </a:r>
            <a:r>
              <a:rPr lang="en-IN" altLang="en-US" sz="3000">
                <a:solidFill>
                  <a:schemeClr val="tx1"/>
                </a:solidFill>
              </a:rPr>
              <a:t>and </a:t>
            </a:r>
            <a:r>
              <a:rPr lang="en-IN" altLang="en-US" sz="3000">
                <a:solidFill>
                  <a:srgbClr val="FF0000"/>
                </a:solidFill>
              </a:rPr>
              <a:t>Chinese</a:t>
            </a:r>
            <a:r>
              <a:rPr lang="en-IN" altLang="en-US" sz="3000"/>
              <a:t>.</a:t>
            </a:r>
            <a:endParaRPr lang="en-IN" altLang="en-US" sz="3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Historical </a:t>
            </a:r>
            <a:r>
              <a:rPr lang="en-IN" altLang="en-US"/>
              <a:t>B</a:t>
            </a:r>
            <a:r>
              <a:rPr lang="en-US"/>
              <a:t>ackground</a:t>
            </a:r>
            <a:endParaRPr lang="en-US"/>
          </a:p>
        </p:txBody>
      </p:sp>
      <p:sp>
        <p:nvSpPr>
          <p:cNvPr id="3" name="Content Placeholder 2"/>
          <p:cNvSpPr>
            <a:spLocks noGrp="1"/>
          </p:cNvSpPr>
          <p:nvPr>
            <p:ph idx="1"/>
          </p:nvPr>
        </p:nvSpPr>
        <p:spPr/>
        <p:txBody>
          <a:bodyPr/>
          <a:p>
            <a:pPr algn="just"/>
            <a:r>
              <a:rPr lang="en-IN" altLang="en-US" sz="2900"/>
              <a:t>So there has been a great demand of Translation Services from researchers for translation of research results published in languages other than English.</a:t>
            </a:r>
            <a:endParaRPr lang="en-IN" altLang="en-US" sz="2900"/>
          </a:p>
          <a:p>
            <a:pPr algn="just"/>
            <a:r>
              <a:rPr lang="en-IN" altLang="en-US" sz="2900"/>
              <a:t>For French and Russian speaking scientists, the major abstracting services in S&amp;T are ‘</a:t>
            </a:r>
            <a:r>
              <a:rPr lang="en-IN" altLang="en-US" sz="2900">
                <a:solidFill>
                  <a:srgbClr val="FF0000"/>
                </a:solidFill>
              </a:rPr>
              <a:t>PASCAL</a:t>
            </a:r>
            <a:r>
              <a:rPr lang="en-IN" altLang="en-US" sz="2900"/>
              <a:t>’ and ‘</a:t>
            </a:r>
            <a:r>
              <a:rPr lang="en-IN" altLang="en-US" sz="2900">
                <a:solidFill>
                  <a:srgbClr val="FF0000"/>
                </a:solidFill>
              </a:rPr>
              <a:t>FRANCIS</a:t>
            </a:r>
            <a:r>
              <a:rPr lang="en-IN" altLang="en-US" sz="2900"/>
              <a:t>’ from </a:t>
            </a:r>
            <a:r>
              <a:rPr lang="en-IN" altLang="en-US" sz="2900">
                <a:solidFill>
                  <a:srgbClr val="FF0000"/>
                </a:solidFill>
              </a:rPr>
              <a:t>INISTCNRS</a:t>
            </a:r>
            <a:r>
              <a:rPr lang="en-IN" altLang="en-US" sz="2900"/>
              <a:t>, France in French language and ‘</a:t>
            </a:r>
            <a:r>
              <a:rPr lang="en-IN" altLang="en-US" sz="2900">
                <a:solidFill>
                  <a:srgbClr val="FF0000"/>
                </a:solidFill>
              </a:rPr>
              <a:t>Refratrivnyl Zhurnal</a:t>
            </a:r>
            <a:r>
              <a:rPr lang="en-IN" altLang="en-US" sz="2900"/>
              <a:t>’ from </a:t>
            </a:r>
            <a:r>
              <a:rPr lang="en-IN" altLang="en-US" sz="2900">
                <a:solidFill>
                  <a:srgbClr val="FF0000"/>
                </a:solidFill>
              </a:rPr>
              <a:t>VINITI</a:t>
            </a:r>
            <a:r>
              <a:rPr lang="en-IN" altLang="en-US" sz="2900"/>
              <a:t>, erstwhile Russia in Russian language.</a:t>
            </a:r>
            <a:endParaRPr lang="en-IN" altLang="en-US" sz="2900"/>
          </a:p>
          <a:p>
            <a:pPr algn="just"/>
            <a:r>
              <a:rPr lang="en-IN" altLang="en-US" sz="2900" u="sng"/>
              <a:t>The translator of the Bible into German</a:t>
            </a:r>
            <a:r>
              <a:rPr lang="en-IN" altLang="en-US" sz="2900"/>
              <a:t>, </a:t>
            </a:r>
            <a:r>
              <a:rPr lang="en-IN" altLang="en-US" sz="2900">
                <a:solidFill>
                  <a:srgbClr val="FF0000"/>
                </a:solidFill>
              </a:rPr>
              <a:t>Martin Luther</a:t>
            </a:r>
            <a:r>
              <a:rPr lang="en-IN" altLang="en-US" sz="2900"/>
              <a:t> (1483–1546), is credited with being the </a:t>
            </a:r>
            <a:r>
              <a:rPr lang="en-IN" altLang="en-US" sz="2900">
                <a:solidFill>
                  <a:srgbClr val="FF0000"/>
                </a:solidFill>
              </a:rPr>
              <a:t>first European</a:t>
            </a:r>
            <a:r>
              <a:rPr lang="en-IN" altLang="en-US" sz="2900"/>
              <a:t> to posit that one translates satisfactorily only toward his own language.</a:t>
            </a:r>
            <a:endParaRPr lang="en-IN" altLang="en-US" sz="2900"/>
          </a:p>
          <a:p>
            <a:pPr marL="0" indent="0" algn="just">
              <a:buNone/>
            </a:pPr>
            <a:endParaRPr lang="en-I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Historical </a:t>
            </a:r>
            <a:r>
              <a:rPr lang="en-IN" altLang="en-US"/>
              <a:t>B</a:t>
            </a:r>
            <a:r>
              <a:rPr lang="en-US"/>
              <a:t>ackground</a:t>
            </a:r>
            <a:endParaRPr lang="en-US"/>
          </a:p>
        </p:txBody>
      </p:sp>
      <p:sp>
        <p:nvSpPr>
          <p:cNvPr id="3" name="Content Placeholder 2"/>
          <p:cNvSpPr>
            <a:spLocks noGrp="1"/>
          </p:cNvSpPr>
          <p:nvPr>
            <p:ph idx="1"/>
          </p:nvPr>
        </p:nvSpPr>
        <p:spPr/>
        <p:txBody>
          <a:bodyPr/>
          <a:p>
            <a:pPr algn="just"/>
            <a:r>
              <a:rPr lang="en-IN" altLang="en-US"/>
              <a:t>In </a:t>
            </a:r>
            <a:r>
              <a:rPr lang="en-IN" altLang="en-US">
                <a:solidFill>
                  <a:srgbClr val="00B050"/>
                </a:solidFill>
              </a:rPr>
              <a:t>India</a:t>
            </a:r>
            <a:r>
              <a:rPr lang="en-IN" altLang="en-US"/>
              <a:t> too </a:t>
            </a:r>
            <a:r>
              <a:rPr lang="en-IN" altLang="en-US">
                <a:solidFill>
                  <a:srgbClr val="FF0000"/>
                </a:solidFill>
              </a:rPr>
              <a:t>NISCAIR</a:t>
            </a:r>
            <a:r>
              <a:rPr lang="en-IN" altLang="en-US"/>
              <a:t> (Formerly INSDOC) has been providing translation service from many foreign languages in English to the scientists since its inception in </a:t>
            </a:r>
            <a:r>
              <a:rPr lang="en-IN" altLang="en-US">
                <a:solidFill>
                  <a:srgbClr val="FF0000"/>
                </a:solidFill>
              </a:rPr>
              <a:t>1952</a:t>
            </a:r>
            <a:r>
              <a:rPr lang="en-IN" altLang="en-US"/>
              <a:t>.</a:t>
            </a:r>
            <a:endParaRPr lang="en-I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IN" altLang="en-US"/>
              <a:t>Meaning</a:t>
            </a:r>
            <a:endParaRPr lang="en-IN" altLang="en-US"/>
          </a:p>
        </p:txBody>
      </p:sp>
      <p:sp>
        <p:nvSpPr>
          <p:cNvPr id="3" name="Content Placeholder 2"/>
          <p:cNvSpPr>
            <a:spLocks noGrp="1"/>
          </p:cNvSpPr>
          <p:nvPr>
            <p:ph idx="1"/>
          </p:nvPr>
        </p:nvSpPr>
        <p:spPr/>
        <p:txBody>
          <a:bodyPr/>
          <a:p>
            <a:pPr>
              <a:buFont typeface="Arial" panose="020B0604020202020204" pitchFamily="34" charset="0"/>
              <a:buChar char="•"/>
            </a:pPr>
            <a:r>
              <a:rPr lang="en-US"/>
              <a:t>Meaning of the word “</a:t>
            </a:r>
            <a:r>
              <a:rPr lang="en-US">
                <a:solidFill>
                  <a:schemeClr val="accent6">
                    <a:lumMod val="60000"/>
                    <a:lumOff val="40000"/>
                  </a:schemeClr>
                </a:solidFill>
              </a:rPr>
              <a:t>TRANSLATION</a:t>
            </a:r>
            <a:r>
              <a:rPr lang="en-US"/>
              <a:t>”</a:t>
            </a:r>
            <a:endParaRPr lang="en-US"/>
          </a:p>
          <a:p>
            <a:pPr marL="0" indent="0">
              <a:buNone/>
            </a:pPr>
            <a:r>
              <a:rPr lang="en-US" sz="4000"/>
              <a:t>→</a:t>
            </a:r>
            <a:r>
              <a:rPr lang="en-US"/>
              <a:t> </a:t>
            </a:r>
            <a:r>
              <a:rPr lang="en-US">
                <a:solidFill>
                  <a:srgbClr val="FF0000"/>
                </a:solidFill>
              </a:rPr>
              <a:t>The process of translating words or text from one language into another, retaining the original sense</a:t>
            </a:r>
            <a:r>
              <a:rPr lang="en-US"/>
              <a:t>.</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t>Definition</a:t>
            </a:r>
            <a:endParaRPr lang="en-US"/>
          </a:p>
        </p:txBody>
      </p:sp>
      <p:sp>
        <p:nvSpPr>
          <p:cNvPr id="3" name="Content Placeholder 2"/>
          <p:cNvSpPr>
            <a:spLocks noGrp="1"/>
          </p:cNvSpPr>
          <p:nvPr>
            <p:ph idx="1"/>
          </p:nvPr>
        </p:nvSpPr>
        <p:spPr/>
        <p:txBody>
          <a:bodyPr/>
          <a:p>
            <a:pPr algn="just"/>
            <a:r>
              <a:rPr lang="en-US"/>
              <a:t>According to </a:t>
            </a:r>
            <a:r>
              <a:rPr lang="en-US" u="sng">
                <a:solidFill>
                  <a:srgbClr val="7030A0"/>
                </a:solidFill>
              </a:rPr>
              <a:t>Rondom House Dictionary</a:t>
            </a:r>
            <a:r>
              <a:rPr lang="en-US"/>
              <a:t>, </a:t>
            </a:r>
            <a:endParaRPr lang="en-US"/>
          </a:p>
          <a:p>
            <a:pPr marL="0" indent="0" algn="just">
              <a:buNone/>
            </a:pPr>
            <a:r>
              <a:rPr lang="en-US"/>
              <a:t>“</a:t>
            </a:r>
            <a:r>
              <a:rPr lang="en-IN" altLang="en-US">
                <a:solidFill>
                  <a:srgbClr val="FF0000"/>
                </a:solidFill>
              </a:rPr>
              <a:t>T</a:t>
            </a:r>
            <a:r>
              <a:rPr lang="en-US">
                <a:solidFill>
                  <a:srgbClr val="FF0000"/>
                </a:solidFill>
              </a:rPr>
              <a:t>ranslation is to turn (something written or spoken) from one language into another</a:t>
            </a:r>
            <a:r>
              <a:rPr lang="en-US"/>
              <a:t>.”</a:t>
            </a:r>
            <a:endParaRPr lang="en-US"/>
          </a:p>
          <a:p>
            <a:pPr algn="just">
              <a:buFont typeface="Arial" panose="020B0604020202020204" pitchFamily="34" charset="0"/>
              <a:buChar char="•"/>
            </a:pPr>
            <a:r>
              <a:rPr lang="en-IN" altLang="en-US"/>
              <a:t>T</a:t>
            </a:r>
            <a:r>
              <a:rPr lang="en-US"/>
              <a:t>he original language is known as the </a:t>
            </a:r>
            <a:r>
              <a:rPr lang="en-US">
                <a:solidFill>
                  <a:srgbClr val="FF0000"/>
                </a:solidFill>
              </a:rPr>
              <a:t>Source Language</a:t>
            </a:r>
            <a:r>
              <a:rPr lang="en-US"/>
              <a:t> and the translation of document in another language i.e in </a:t>
            </a:r>
            <a:r>
              <a:rPr lang="en-US">
                <a:solidFill>
                  <a:srgbClr val="FF0000"/>
                </a:solidFill>
              </a:rPr>
              <a:t>Target Language</a:t>
            </a:r>
            <a:r>
              <a:rPr lang="en-US"/>
              <a:t>.</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itle 1"/>
          <p:cNvSpPr>
            <a:spLocks noGrp="1"/>
          </p:cNvSpPr>
          <p:nvPr>
            <p:ph type="title"/>
          </p:nvPr>
        </p:nvSpPr>
        <p:spPr/>
        <p:txBody>
          <a:bodyPr/>
          <a:p>
            <a:r>
              <a:rPr lang="en-US">
                <a:solidFill>
                  <a:srgbClr val="00B0F0"/>
                </a:solidFill>
              </a:rPr>
              <a:t>Objectives</a:t>
            </a:r>
            <a:endParaRPr lang="en-US">
              <a:solidFill>
                <a:srgbClr val="00B0F0"/>
              </a:solidFill>
            </a:endParaRPr>
          </a:p>
        </p:txBody>
      </p:sp>
      <p:sp>
        <p:nvSpPr>
          <p:cNvPr id="3" name="Content Placeholder 2"/>
          <p:cNvSpPr>
            <a:spLocks noGrp="1"/>
          </p:cNvSpPr>
          <p:nvPr>
            <p:ph idx="1"/>
          </p:nvPr>
        </p:nvSpPr>
        <p:spPr/>
        <p:txBody>
          <a:bodyPr/>
          <a:p>
            <a:r>
              <a:rPr lang="en-US">
                <a:solidFill>
                  <a:srgbClr val="00B0F0"/>
                </a:solidFill>
              </a:rPr>
              <a:t>to provide a document in user language</a:t>
            </a:r>
            <a:endParaRPr lang="en-US">
              <a:solidFill>
                <a:srgbClr val="00B0F0"/>
              </a:solidFill>
            </a:endParaRPr>
          </a:p>
          <a:p>
            <a:r>
              <a:rPr lang="en-US">
                <a:solidFill>
                  <a:srgbClr val="00B0F0"/>
                </a:solidFill>
              </a:rPr>
              <a:t>to save the time of researchers, scientists and other scholars</a:t>
            </a:r>
            <a:endParaRPr lang="en-US">
              <a:solidFill>
                <a:srgbClr val="00B0F0"/>
              </a:solidFill>
            </a:endParaRPr>
          </a:p>
          <a:p>
            <a:r>
              <a:rPr lang="en-US">
                <a:solidFill>
                  <a:srgbClr val="00B0F0"/>
                </a:solidFill>
              </a:rPr>
              <a:t>to promote the use of documents</a:t>
            </a:r>
            <a:endParaRPr lang="en-US">
              <a:solidFill>
                <a:srgbClr val="00B0F0"/>
              </a:solidFill>
            </a:endParaRPr>
          </a:p>
          <a:p>
            <a:r>
              <a:rPr lang="en-US">
                <a:solidFill>
                  <a:srgbClr val="00B0F0"/>
                </a:solidFill>
              </a:rPr>
              <a:t>to promote cultural understanding</a:t>
            </a:r>
            <a:endParaRPr lang="en-US">
              <a:solidFill>
                <a:srgbClr val="00B0F0"/>
              </a:solidFill>
            </a:endParaRPr>
          </a:p>
          <a:p>
            <a:r>
              <a:rPr lang="en-US">
                <a:solidFill>
                  <a:srgbClr val="00B0F0"/>
                </a:solidFill>
              </a:rPr>
              <a:t>Establishment of cooperation and co-ordination with international organisations, agencies etc.</a:t>
            </a:r>
            <a:endParaRPr lang="en-US">
              <a:solidFill>
                <a:srgbClr val="00B0F0"/>
              </a:solidFill>
            </a:endParaRPr>
          </a:p>
        </p:txBody>
      </p:sp>
    </p:spTree>
  </p:cSld>
  <p:clrMapOvr>
    <a:masterClrMapping/>
  </p:clrMapOvr>
</p:sld>
</file>

<file path=ppt/theme/theme1.xml><?xml version="1.0" encoding="utf-8"?>
<a:theme xmlns:a="http://schemas.openxmlformats.org/drawingml/2006/main" name="Business Cooperate">
  <a:themeElements>
    <a:clrScheme name="Business Cooper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usiness Cooperate">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Business Cooper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usiness Cooper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usiness Cooper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usiness Cooper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usiness Cooper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usiness Cooper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usiness Cooper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usiness Cooper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usiness Cooper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usiness Cooper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usiness Cooper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usiness Cooper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fontScheme name="">
      <a:majorFont>
        <a:latin typeface="Arial"/>
        <a:ea typeface="Arial"/>
        <a:cs typeface=""/>
      </a:majorFont>
      <a:minorFont>
        <a:latin typeface="Arial"/>
        <a:ea typeface="Ari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C0D7F5"/>
        </a:accent5>
        <a:accent6>
          <a:srgbClr val="AC4744"/>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12772</Words>
  <Application>WPS Presentation</Application>
  <PresentationFormat>Widescreen</PresentationFormat>
  <Paragraphs>296</Paragraphs>
  <Slides>36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Arial</vt:lpstr>
      <vt:lpstr>SimSun</vt:lpstr>
      <vt:lpstr>Wingdings</vt:lpstr>
      <vt:lpstr>Microsoft YaHei</vt:lpstr>
      <vt:lpstr>Arial Unicode MS</vt:lpstr>
      <vt:lpstr>Calibri</vt:lpstr>
      <vt:lpstr>Times New Roman</vt:lpstr>
      <vt:lpstr>Comic Sans MS</vt:lpstr>
      <vt:lpstr>Business Cooperate</vt:lpstr>
      <vt:lpstr>Default Design</vt:lpstr>
      <vt:lpstr>TRANSLATION SERVICES</vt:lpstr>
      <vt:lpstr>Introduction</vt:lpstr>
      <vt:lpstr>Introduction</vt:lpstr>
      <vt:lpstr>Historical Background</vt:lpstr>
      <vt:lpstr>Historical Background</vt:lpstr>
      <vt:lpstr>Historical Background</vt:lpstr>
      <vt:lpstr>Meaning</vt:lpstr>
      <vt:lpstr>Definition</vt:lpstr>
      <vt:lpstr>Objectives</vt:lpstr>
      <vt:lpstr>Types of Translation Services</vt:lpstr>
      <vt:lpstr>Cover-to-Cover Translation</vt:lpstr>
      <vt:lpstr>Selective Translation</vt:lpstr>
      <vt:lpstr>Oral Translation</vt:lpstr>
      <vt:lpstr>Differences between Written and Oral Translation</vt:lpstr>
      <vt:lpstr>Translation Process and Translator</vt:lpstr>
      <vt:lpstr>Translation Methods</vt:lpstr>
      <vt:lpstr>Translation Methods - Difference</vt:lpstr>
      <vt:lpstr>Translation Services in S &amp; T</vt:lpstr>
      <vt:lpstr>Translation Services in S &amp; T - Types</vt:lpstr>
      <vt:lpstr>Translation Centers</vt:lpstr>
      <vt:lpstr>Translation Centers - Examples</vt:lpstr>
      <vt:lpstr>Translation Centers And Translation Service In INDIA</vt:lpstr>
      <vt:lpstr>Translation Centers And Translation Service In INDIA</vt:lpstr>
      <vt:lpstr>Translation Activities in Humanities and Social Sciences in India</vt:lpstr>
      <vt:lpstr>Translation Activities in Humanities and Social Sciences in India</vt:lpstr>
      <vt:lpstr>MACHINE TRANSLATION</vt:lpstr>
      <vt:lpstr>Types of Machine Translation</vt:lpstr>
      <vt:lpstr>Direct Translation</vt:lpstr>
      <vt:lpstr>Transfer Approach</vt:lpstr>
      <vt:lpstr>Interlingua Approach</vt:lpstr>
      <vt:lpstr> Another Types of Machine Translation </vt:lpstr>
      <vt:lpstr>MT Systems for Mainframe, Personal Computers (PC) and the Internet</vt:lpstr>
      <vt:lpstr>Machine Translation Research in India</vt:lpstr>
      <vt:lpstr>Machine Translation Research in India</vt:lpstr>
      <vt:lpstr>Library’s Role in Facilitating Translations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TRANSLATION SERVICES</dc:title>
  <dc:creator>Subhajit</dc:creator>
  <cp:lastModifiedBy>Subhajit</cp:lastModifiedBy>
  <cp:revision>4</cp:revision>
  <dcterms:created xsi:type="dcterms:W3CDTF">2018-03-05T19:05:00Z</dcterms:created>
  <dcterms:modified xsi:type="dcterms:W3CDTF">2018-09-21T13:03:12Z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1033-10.2.0.7439</vt:lpwstr>
  </property>
</Properties>
</file>