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2" r:id="rId3"/>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6858000" cx="12192000"/>
  <p:notesSz cx="7315200" cy="9601200"/>
  <p:embeddedFontLst>
    <p:embeddedFont>
      <p:font typeface="Corbel"/>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Corbel-bold.fntdata"/><Relationship Id="rId20" Type="http://schemas.openxmlformats.org/officeDocument/2006/relationships/slide" Target="slides/slide15.xml"/><Relationship Id="rId42" Type="http://schemas.openxmlformats.org/officeDocument/2006/relationships/font" Target="fonts/Corbel-boldItalic.fntdata"/><Relationship Id="rId41" Type="http://schemas.openxmlformats.org/officeDocument/2006/relationships/font" Target="fonts/Corbel-italic.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Corbel-regular.fntdata"/><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169920" cy="481727"/>
          </a:xfrm>
          <a:prstGeom prst="rect">
            <a:avLst/>
          </a:prstGeom>
          <a:noFill/>
          <a:ln>
            <a:noFill/>
          </a:ln>
        </p:spPr>
        <p:txBody>
          <a:bodyPr anchorCtr="0" anchor="t" bIns="48300" lIns="96625" spcFirstLastPara="1" rIns="96625" wrap="square" tIns="48300">
            <a:noAutofit/>
          </a:bodyPr>
          <a:lstStyle>
            <a:lvl1pPr lvl="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4143587" y="0"/>
            <a:ext cx="3169920" cy="481727"/>
          </a:xfrm>
          <a:prstGeom prst="rect">
            <a:avLst/>
          </a:prstGeom>
          <a:noFill/>
          <a:ln>
            <a:noFill/>
          </a:ln>
        </p:spPr>
        <p:txBody>
          <a:bodyPr anchorCtr="0" anchor="t" bIns="48300" lIns="96625" spcFirstLastPara="1" rIns="96625" wrap="square" tIns="48300">
            <a:noAutofit/>
          </a:bodyPr>
          <a:lstStyle>
            <a:lvl1pPr lv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31520" y="4620577"/>
            <a:ext cx="5852160" cy="3780473"/>
          </a:xfrm>
          <a:prstGeom prst="rect">
            <a:avLst/>
          </a:prstGeom>
          <a:noFill/>
          <a:ln>
            <a:noFill/>
          </a:ln>
        </p:spPr>
        <p:txBody>
          <a:bodyPr anchorCtr="0" anchor="t" bIns="48300" lIns="96625" spcFirstLastPara="1" rIns="96625" wrap="square" tIns="483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119474"/>
            <a:ext cx="3169920" cy="481726"/>
          </a:xfrm>
          <a:prstGeom prst="rect">
            <a:avLst/>
          </a:prstGeom>
          <a:noFill/>
          <a:ln>
            <a:noFill/>
          </a:ln>
        </p:spPr>
        <p:txBody>
          <a:bodyPr anchorCtr="0" anchor="b" bIns="48300" lIns="96625" spcFirstLastPara="1" rIns="96625" wrap="square" tIns="48300">
            <a:noAutofit/>
          </a:bodyPr>
          <a:lstStyle>
            <a:lvl1pPr lvl="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4143587" y="9119474"/>
            <a:ext cx="3169920" cy="481726"/>
          </a:xfrm>
          <a:prstGeom prst="rect">
            <a:avLst/>
          </a:prstGeom>
          <a:noFill/>
          <a:ln>
            <a:noFill/>
          </a:ln>
        </p:spPr>
        <p:txBody>
          <a:bodyPr anchorCtr="0" anchor="b" bIns="48300" lIns="96625" spcFirstLastPara="1" rIns="96625" wrap="square" tIns="48300">
            <a:noAutofit/>
          </a:bodyPr>
          <a:lstStyle/>
          <a:p>
            <a:pPr indent="0" lvl="0" marL="0" marR="0" rtl="0" algn="r">
              <a:lnSpc>
                <a:spcPct val="100000"/>
              </a:lnSpc>
              <a:spcBef>
                <a:spcPts val="0"/>
              </a:spcBef>
              <a:spcAft>
                <a:spcPts val="0"/>
              </a:spcAft>
              <a:buNone/>
            </a:pPr>
            <a:fld id="{00000000-1234-1234-1234-123412341234}" type="slidenum">
              <a:rPr b="0" i="0" lang="en-GB" sz="1300" u="none" cap="none" strike="noStrike">
                <a:solidFill>
                  <a:schemeClr val="dk1"/>
                </a:solidFill>
                <a:latin typeface="Calibri"/>
                <a:ea typeface="Calibri"/>
                <a:cs typeface="Calibri"/>
                <a:sym typeface="Calibri"/>
              </a:rPr>
              <a:t>‹#›</a:t>
            </a:fld>
            <a:endParaRPr b="0" i="0" sz="13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c.europa.eu/research/openscience/pdf/realising_the_european_open_science_cloud_2016.pdf#view=fit&amp;pagemode=none"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1: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1: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0"/>
              </a:spcBef>
              <a:spcAft>
                <a:spcPts val="0"/>
              </a:spcAft>
              <a:buClr>
                <a:schemeClr val="dk1"/>
              </a:buClr>
              <a:buSzPts val="1200"/>
              <a:buNone/>
            </a:pPr>
            <a:r>
              <a:t/>
            </a:r>
            <a:endParaRPr sz="1300"/>
          </a:p>
        </p:txBody>
      </p:sp>
      <p:sp>
        <p:nvSpPr>
          <p:cNvPr id="111" name="Google Shape;111;p1: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sz="1300">
                <a:solidFill>
                  <a:schemeClr val="dk1"/>
                </a:solidFill>
              </a:rPr>
              <a:t>‹#›</a:t>
            </a:fld>
            <a:endParaRPr sz="130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p10: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04" name="Google Shape;204;p10: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731520" y="4620577"/>
            <a:ext cx="5852160" cy="3780473"/>
          </a:xfrm>
          <a:prstGeom prst="rect">
            <a:avLst/>
          </a:prstGeom>
        </p:spPr>
        <p:txBody>
          <a:bodyPr anchorCtr="0" anchor="t" bIns="48300" lIns="96625" spcFirstLastPara="1" rIns="96625" wrap="square" tIns="483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p12: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456456" lvl="0" marL="483306" rtl="0" algn="l">
              <a:lnSpc>
                <a:spcPct val="150000"/>
              </a:lnSpc>
              <a:spcBef>
                <a:spcPts val="677"/>
              </a:spcBef>
              <a:spcAft>
                <a:spcPts val="0"/>
              </a:spcAft>
              <a:buClr>
                <a:srgbClr val="002060"/>
              </a:buClr>
              <a:buSzPts val="2800"/>
              <a:buChar char="•"/>
            </a:pPr>
            <a:r>
              <a:rPr lang="en-GB" sz="3000">
                <a:solidFill>
                  <a:srgbClr val="002060"/>
                </a:solidFill>
              </a:rPr>
              <a:t>Focus on stakeholder or data stewardship aspect:</a:t>
            </a:r>
            <a:endParaRPr/>
          </a:p>
          <a:p>
            <a:pPr indent="-429605" lvl="1" marL="966612" rtl="0" algn="l">
              <a:lnSpc>
                <a:spcPct val="150000"/>
              </a:lnSpc>
              <a:spcBef>
                <a:spcPts val="592"/>
              </a:spcBef>
              <a:spcAft>
                <a:spcPts val="0"/>
              </a:spcAft>
              <a:buClr>
                <a:srgbClr val="002060"/>
              </a:buClr>
              <a:buSzPts val="2800"/>
              <a:buChar char="–"/>
            </a:pPr>
            <a:r>
              <a:rPr lang="en-GB">
                <a:solidFill>
                  <a:srgbClr val="002060"/>
                </a:solidFill>
              </a:rPr>
              <a:t>Policy and protocol focused</a:t>
            </a:r>
            <a:endParaRPr/>
          </a:p>
          <a:p>
            <a:pPr indent="-429605" lvl="1" marL="966612" rtl="0" algn="l">
              <a:lnSpc>
                <a:spcPct val="150000"/>
              </a:lnSpc>
              <a:spcBef>
                <a:spcPts val="592"/>
              </a:spcBef>
              <a:spcAft>
                <a:spcPts val="0"/>
              </a:spcAft>
              <a:buClr>
                <a:srgbClr val="002060"/>
              </a:buClr>
              <a:buSzPts val="2800"/>
              <a:buChar char="–"/>
            </a:pPr>
            <a:r>
              <a:rPr lang="en-GB">
                <a:solidFill>
                  <a:srgbClr val="002060"/>
                </a:solidFill>
              </a:rPr>
              <a:t>Researcher and workflow focused </a:t>
            </a:r>
            <a:endParaRPr/>
          </a:p>
          <a:p>
            <a:pPr indent="-429605" lvl="1" marL="966612" rtl="0" algn="l">
              <a:lnSpc>
                <a:spcPct val="150000"/>
              </a:lnSpc>
              <a:spcBef>
                <a:spcPts val="592"/>
              </a:spcBef>
              <a:spcAft>
                <a:spcPts val="0"/>
              </a:spcAft>
              <a:buClr>
                <a:srgbClr val="002060"/>
              </a:buClr>
              <a:buSzPts val="2800"/>
              <a:buChar char="–"/>
            </a:pPr>
            <a:r>
              <a:rPr lang="en-GB">
                <a:solidFill>
                  <a:srgbClr val="002060"/>
                </a:solidFill>
              </a:rPr>
              <a:t>Infrastructure focused</a:t>
            </a:r>
            <a:endParaRPr/>
          </a:p>
          <a:p>
            <a:pPr indent="0" lvl="0" marL="0" rtl="0" algn="l">
              <a:lnSpc>
                <a:spcPct val="100000"/>
              </a:lnSpc>
              <a:spcBef>
                <a:spcPts val="381"/>
              </a:spcBef>
              <a:spcAft>
                <a:spcPts val="0"/>
              </a:spcAft>
              <a:buSzPts val="1400"/>
              <a:buNone/>
            </a:pPr>
            <a:r>
              <a:t/>
            </a:r>
            <a:endParaRPr/>
          </a:p>
        </p:txBody>
      </p:sp>
      <p:sp>
        <p:nvSpPr>
          <p:cNvPr id="221" name="Google Shape;221;p12: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13: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27" name="Google Shape;227;p13: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p14:notes"/>
          <p:cNvSpPr/>
          <p:nvPr>
            <p:ph idx="2" type="sldImg"/>
          </p:nvPr>
        </p:nvSpPr>
        <p:spPr>
          <a:xfrm>
            <a:off x="161925" y="787400"/>
            <a:ext cx="6999288" cy="3937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p14:notes"/>
          <p:cNvSpPr txBox="1"/>
          <p:nvPr>
            <p:ph idx="1" type="body"/>
          </p:nvPr>
        </p:nvSpPr>
        <p:spPr>
          <a:xfrm>
            <a:off x="732367" y="4986540"/>
            <a:ext cx="5858933" cy="4724091"/>
          </a:xfrm>
          <a:prstGeom prst="rect">
            <a:avLst/>
          </a:prstGeom>
          <a:noFill/>
          <a:ln>
            <a:noFill/>
          </a:ln>
        </p:spPr>
        <p:txBody>
          <a:bodyPr anchorCtr="0" anchor="t" bIns="50875" lIns="101825" spcFirstLastPara="1" rIns="101825" wrap="square" tIns="50875">
            <a:noAutofit/>
          </a:bodyPr>
          <a:lstStyle/>
          <a:p>
            <a:pPr indent="0" lvl="0" marL="0" rtl="0" algn="l">
              <a:lnSpc>
                <a:spcPct val="100000"/>
              </a:lnSpc>
              <a:spcBef>
                <a:spcPts val="0"/>
              </a:spcBef>
              <a:spcAft>
                <a:spcPts val="0"/>
              </a:spcAft>
              <a:buClr>
                <a:schemeClr val="dk1"/>
              </a:buClr>
              <a:buSzPts val="1200"/>
              <a:buNone/>
            </a:pPr>
            <a:r>
              <a:rPr lang="en-GB" sz="1400"/>
              <a:t>DS is the glue between the 3 stakeholder groups !</a:t>
            </a:r>
            <a:endParaRPr/>
          </a:p>
          <a:p>
            <a:pPr indent="0" lvl="0" marL="0" rtl="0" algn="l">
              <a:lnSpc>
                <a:spcPct val="100000"/>
              </a:lnSpc>
              <a:spcBef>
                <a:spcPts val="0"/>
              </a:spcBef>
              <a:spcAft>
                <a:spcPts val="0"/>
              </a:spcAft>
              <a:buClr>
                <a:schemeClr val="dk1"/>
              </a:buClr>
              <a:buSzPts val="1200"/>
              <a:buNone/>
            </a:pPr>
            <a:r>
              <a:t/>
            </a:r>
            <a:endParaRPr sz="1400"/>
          </a:p>
        </p:txBody>
      </p:sp>
      <p:sp>
        <p:nvSpPr>
          <p:cNvPr id="234" name="Google Shape;234;p14:notes"/>
          <p:cNvSpPr txBox="1"/>
          <p:nvPr>
            <p:ph idx="12" type="sldNum"/>
          </p:nvPr>
        </p:nvSpPr>
        <p:spPr>
          <a:xfrm>
            <a:off x="4148383" y="9971258"/>
            <a:ext cx="3173589" cy="524899"/>
          </a:xfrm>
          <a:prstGeom prst="rect">
            <a:avLst/>
          </a:prstGeom>
          <a:noFill/>
          <a:ln>
            <a:noFill/>
          </a:ln>
        </p:spPr>
        <p:txBody>
          <a:bodyPr anchorCtr="0" anchor="b" bIns="50875" lIns="101825" spcFirstLastPara="1" rIns="101825" wrap="square" tIns="50875">
            <a:noAutofit/>
          </a:bodyPr>
          <a:lstStyle/>
          <a:p>
            <a:pPr indent="0" lvl="0" marL="0" rtl="0" algn="r">
              <a:lnSpc>
                <a:spcPct val="100000"/>
              </a:lnSpc>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p15: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41" name="Google Shape;241;p15: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p16: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48" name="Google Shape;248;p16: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p17: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55" name="Google Shape;255;p17: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p18: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62" name="Google Shape;262;p18: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p19: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19: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70" name="Google Shape;270;p19: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sz="1500"/>
              <a:t>‹#›</a:t>
            </a:fld>
            <a:endParaRPr sz="15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2:notes"/>
          <p:cNvSpPr txBox="1"/>
          <p:nvPr>
            <p:ph idx="1" type="body"/>
          </p:nvPr>
        </p:nvSpPr>
        <p:spPr>
          <a:xfrm>
            <a:off x="732367" y="5052153"/>
            <a:ext cx="5858933" cy="4133579"/>
          </a:xfrm>
          <a:prstGeom prst="rect">
            <a:avLst/>
          </a:prstGeom>
          <a:noFill/>
          <a:ln>
            <a:noFill/>
          </a:ln>
        </p:spPr>
        <p:txBody>
          <a:bodyPr anchorCtr="0" anchor="t" bIns="50875" lIns="101825" spcFirstLastPara="1" rIns="101825" wrap="square" tIns="50875">
            <a:noAutofit/>
          </a:bodyPr>
          <a:lstStyle/>
          <a:p>
            <a:pPr indent="0" lvl="0" marL="0" rtl="0" algn="l">
              <a:lnSpc>
                <a:spcPct val="100000"/>
              </a:lnSpc>
              <a:spcBef>
                <a:spcPts val="0"/>
              </a:spcBef>
              <a:spcAft>
                <a:spcPts val="0"/>
              </a:spcAft>
              <a:buSzPts val="1400"/>
              <a:buNone/>
            </a:pPr>
            <a:r>
              <a:t/>
            </a:r>
            <a:endParaRPr/>
          </a:p>
        </p:txBody>
      </p:sp>
      <p:sp>
        <p:nvSpPr>
          <p:cNvPr id="126" name="Google Shape;126;p2:notes"/>
          <p:cNvSpPr/>
          <p:nvPr>
            <p:ph idx="2" type="sldImg"/>
          </p:nvPr>
        </p:nvSpPr>
        <p:spPr>
          <a:xfrm>
            <a:off x="511175" y="1311275"/>
            <a:ext cx="6302375" cy="35448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Google Shape;276;p20: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p20: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0"/>
              </a:spcBef>
              <a:spcAft>
                <a:spcPts val="0"/>
              </a:spcAft>
              <a:buClr>
                <a:schemeClr val="dk1"/>
              </a:buClr>
              <a:buSzPts val="1200"/>
              <a:buNone/>
            </a:pPr>
            <a:r>
              <a:t/>
            </a:r>
            <a:endParaRPr sz="1300"/>
          </a:p>
        </p:txBody>
      </p:sp>
      <p:sp>
        <p:nvSpPr>
          <p:cNvPr id="278" name="Google Shape;278;p20: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sz="1300">
                <a:solidFill>
                  <a:schemeClr val="dk1"/>
                </a:solidFill>
              </a:rPr>
              <a:t>‹#›</a:t>
            </a:fld>
            <a:endParaRPr sz="13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p21: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21: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297" name="Google Shape;297;p21: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sz="1500"/>
              <a:t>‹#›</a:t>
            </a:fld>
            <a:endParaRPr sz="15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p22:notes"/>
          <p:cNvSpPr txBox="1"/>
          <p:nvPr>
            <p:ph idx="1" type="body"/>
          </p:nvPr>
        </p:nvSpPr>
        <p:spPr>
          <a:xfrm>
            <a:off x="731520" y="4620577"/>
            <a:ext cx="5852160" cy="3780473"/>
          </a:xfrm>
          <a:prstGeom prst="rect">
            <a:avLst/>
          </a:prstGeom>
        </p:spPr>
        <p:txBody>
          <a:bodyPr anchorCtr="0" anchor="t" bIns="48300" lIns="96625" spcFirstLastPara="1" rIns="96625" wrap="square" tIns="48300">
            <a:noAutofit/>
          </a:bodyPr>
          <a:lstStyle/>
          <a:p>
            <a:pPr indent="0" lvl="0" marL="0" rtl="0" algn="l">
              <a:spcBef>
                <a:spcPts val="0"/>
              </a:spcBef>
              <a:spcAft>
                <a:spcPts val="0"/>
              </a:spcAft>
              <a:buNone/>
            </a:pPr>
            <a:r>
              <a:t/>
            </a:r>
            <a:endParaRPr/>
          </a:p>
        </p:txBody>
      </p:sp>
      <p:sp>
        <p:nvSpPr>
          <p:cNvPr id="304" name="Google Shape;304;p22:notes"/>
          <p:cNvSpPr/>
          <p:nvPr>
            <p:ph idx="2"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p23: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09" name="Google Shape;309;p23: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p24: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17" name="Google Shape;317;p24: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p25: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25: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24" name="Google Shape;324;p25: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p26: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32" name="Google Shape;332;p26: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p27: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39" name="Google Shape;339;p27: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p28:notes"/>
          <p:cNvSpPr txBox="1"/>
          <p:nvPr>
            <p:ph idx="1" type="body"/>
          </p:nvPr>
        </p:nvSpPr>
        <p:spPr>
          <a:xfrm>
            <a:off x="731520" y="4620577"/>
            <a:ext cx="5852160" cy="3780473"/>
          </a:xfrm>
          <a:prstGeom prst="rect">
            <a:avLst/>
          </a:prstGeom>
        </p:spPr>
        <p:txBody>
          <a:bodyPr anchorCtr="0" anchor="t" bIns="48300" lIns="96625" spcFirstLastPara="1" rIns="96625" wrap="square" tIns="48300">
            <a:noAutofit/>
          </a:bodyPr>
          <a:lstStyle/>
          <a:p>
            <a:pPr indent="0" lvl="0" marL="0" rtl="0" algn="l">
              <a:spcBef>
                <a:spcPts val="0"/>
              </a:spcBef>
              <a:spcAft>
                <a:spcPts val="0"/>
              </a:spcAft>
              <a:buNone/>
            </a:pPr>
            <a:r>
              <a:t/>
            </a:r>
            <a:endParaRPr/>
          </a:p>
        </p:txBody>
      </p:sp>
      <p:sp>
        <p:nvSpPr>
          <p:cNvPr id="346" name="Google Shape;346;p28:notes"/>
          <p:cNvSpPr/>
          <p:nvPr>
            <p:ph idx="2"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p29: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55" name="Google Shape;355;p29: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p3:notes"/>
          <p:cNvSpPr txBox="1"/>
          <p:nvPr>
            <p:ph idx="1" type="body"/>
          </p:nvPr>
        </p:nvSpPr>
        <p:spPr>
          <a:xfrm>
            <a:off x="732367" y="5052153"/>
            <a:ext cx="5858933" cy="4133579"/>
          </a:xfrm>
          <a:prstGeom prst="rect">
            <a:avLst/>
          </a:prstGeom>
          <a:noFill/>
          <a:ln>
            <a:noFill/>
          </a:ln>
        </p:spPr>
        <p:txBody>
          <a:bodyPr anchorCtr="0" anchor="t" bIns="50875" lIns="101825" spcFirstLastPara="1" rIns="101825" wrap="square" tIns="50875">
            <a:noAutofit/>
          </a:bodyPr>
          <a:lstStyle/>
          <a:p>
            <a:pPr indent="0" lvl="0" marL="0" rtl="0" algn="l">
              <a:lnSpc>
                <a:spcPct val="100000"/>
              </a:lnSpc>
              <a:spcBef>
                <a:spcPts val="0"/>
              </a:spcBef>
              <a:spcAft>
                <a:spcPts val="0"/>
              </a:spcAft>
              <a:buSzPts val="1400"/>
              <a:buNone/>
            </a:pPr>
            <a:r>
              <a:t/>
            </a:r>
            <a:endParaRPr/>
          </a:p>
        </p:txBody>
      </p:sp>
      <p:sp>
        <p:nvSpPr>
          <p:cNvPr id="132" name="Google Shape;132;p3:notes"/>
          <p:cNvSpPr/>
          <p:nvPr>
            <p:ph idx="2" type="sldImg"/>
          </p:nvPr>
        </p:nvSpPr>
        <p:spPr>
          <a:xfrm>
            <a:off x="511175" y="1311275"/>
            <a:ext cx="6302375" cy="35448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p30: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363" name="Google Shape;363;p30: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31:notes"/>
          <p:cNvSpPr txBox="1"/>
          <p:nvPr>
            <p:ph idx="1" type="body"/>
          </p:nvPr>
        </p:nvSpPr>
        <p:spPr>
          <a:xfrm>
            <a:off x="732367" y="5052153"/>
            <a:ext cx="5858933" cy="4133579"/>
          </a:xfrm>
          <a:prstGeom prst="rect">
            <a:avLst/>
          </a:prstGeom>
          <a:noFill/>
          <a:ln>
            <a:noFill/>
          </a:ln>
        </p:spPr>
        <p:txBody>
          <a:bodyPr anchorCtr="0" anchor="t" bIns="50875" lIns="101825" spcFirstLastPara="1" rIns="101825" wrap="square" tIns="50875">
            <a:noAutofit/>
          </a:bodyPr>
          <a:lstStyle/>
          <a:p>
            <a:pPr indent="0" lvl="0" marL="0" rtl="0" algn="l">
              <a:lnSpc>
                <a:spcPct val="100000"/>
              </a:lnSpc>
              <a:spcBef>
                <a:spcPts val="0"/>
              </a:spcBef>
              <a:spcAft>
                <a:spcPts val="0"/>
              </a:spcAft>
              <a:buSzPts val="1400"/>
              <a:buNone/>
            </a:pPr>
            <a:r>
              <a:t/>
            </a:r>
            <a:endParaRPr/>
          </a:p>
        </p:txBody>
      </p:sp>
      <p:sp>
        <p:nvSpPr>
          <p:cNvPr id="369" name="Google Shape;369;p31:notes"/>
          <p:cNvSpPr/>
          <p:nvPr>
            <p:ph idx="2" type="sldImg"/>
          </p:nvPr>
        </p:nvSpPr>
        <p:spPr>
          <a:xfrm>
            <a:off x="511175" y="1311275"/>
            <a:ext cx="6302375" cy="35448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 name="Shape 373"/>
        <p:cNvGrpSpPr/>
        <p:nvPr/>
      </p:nvGrpSpPr>
      <p:grpSpPr>
        <a:xfrm>
          <a:off x="0" y="0"/>
          <a:ext cx="0" cy="0"/>
          <a:chOff x="0" y="0"/>
          <a:chExt cx="0" cy="0"/>
        </a:xfrm>
      </p:grpSpPr>
      <p:sp>
        <p:nvSpPr>
          <p:cNvPr id="374" name="Google Shape;374;p32:notes"/>
          <p:cNvSpPr txBox="1"/>
          <p:nvPr>
            <p:ph idx="1" type="body"/>
          </p:nvPr>
        </p:nvSpPr>
        <p:spPr>
          <a:xfrm>
            <a:off x="731520" y="4620577"/>
            <a:ext cx="5852160" cy="3780473"/>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0"/>
              </a:spcBef>
              <a:spcAft>
                <a:spcPts val="0"/>
              </a:spcAft>
              <a:buSzPts val="1400"/>
              <a:buNone/>
            </a:pPr>
            <a:r>
              <a:t/>
            </a:r>
            <a:endParaRPr/>
          </a:p>
        </p:txBody>
      </p:sp>
      <p:sp>
        <p:nvSpPr>
          <p:cNvPr id="375" name="Google Shape;375;p32:notes"/>
          <p:cNvSpPr/>
          <p:nvPr>
            <p:ph idx="2"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Google Shape;380;p33:notes"/>
          <p:cNvSpPr txBox="1"/>
          <p:nvPr>
            <p:ph idx="1" type="body"/>
          </p:nvPr>
        </p:nvSpPr>
        <p:spPr>
          <a:xfrm>
            <a:off x="731520" y="4620577"/>
            <a:ext cx="5852160" cy="3780473"/>
          </a:xfrm>
          <a:prstGeom prst="rect">
            <a:avLst/>
          </a:prstGeom>
        </p:spPr>
        <p:txBody>
          <a:bodyPr anchorCtr="0" anchor="t" bIns="48300" lIns="96625" spcFirstLastPara="1" rIns="96625" wrap="square" tIns="48300">
            <a:noAutofit/>
          </a:bodyPr>
          <a:lstStyle/>
          <a:p>
            <a:pPr indent="0" lvl="0" marL="0" rtl="0" algn="l">
              <a:spcBef>
                <a:spcPts val="0"/>
              </a:spcBef>
              <a:spcAft>
                <a:spcPts val="0"/>
              </a:spcAft>
              <a:buNone/>
            </a:pPr>
            <a:r>
              <a:t/>
            </a:r>
            <a:endParaRPr/>
          </a:p>
        </p:txBody>
      </p:sp>
      <p:sp>
        <p:nvSpPr>
          <p:cNvPr id="381" name="Google Shape;381;p33:notes"/>
          <p:cNvSpPr/>
          <p:nvPr>
            <p:ph idx="2" type="sldImg"/>
          </p:nvPr>
        </p:nvSpPr>
        <p:spPr>
          <a:xfrm>
            <a:off x="777875" y="1200150"/>
            <a:ext cx="5759450" cy="3240088"/>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p4:notes"/>
          <p:cNvSpPr txBox="1"/>
          <p:nvPr>
            <p:ph idx="1" type="body"/>
          </p:nvPr>
        </p:nvSpPr>
        <p:spPr>
          <a:xfrm>
            <a:off x="732367" y="5052153"/>
            <a:ext cx="5858933" cy="4133579"/>
          </a:xfrm>
          <a:prstGeom prst="rect">
            <a:avLst/>
          </a:prstGeom>
          <a:noFill/>
          <a:ln>
            <a:noFill/>
          </a:ln>
        </p:spPr>
        <p:txBody>
          <a:bodyPr anchorCtr="0" anchor="t" bIns="50875" lIns="101825" spcFirstLastPara="1" rIns="101825" wrap="square" tIns="50875">
            <a:noAutofit/>
          </a:bodyPr>
          <a:lstStyle/>
          <a:p>
            <a:pPr indent="0" lvl="0" marL="80551" rtl="0" algn="l">
              <a:lnSpc>
                <a:spcPct val="100000"/>
              </a:lnSpc>
              <a:spcBef>
                <a:spcPts val="529"/>
              </a:spcBef>
              <a:spcAft>
                <a:spcPts val="0"/>
              </a:spcAft>
              <a:buClr>
                <a:schemeClr val="accent1"/>
              </a:buClr>
              <a:buSzPts val="2400"/>
              <a:buNone/>
            </a:pPr>
            <a:r>
              <a:rPr lang="en-GB" sz="1300">
                <a:latin typeface="Corbel"/>
                <a:ea typeface="Corbel"/>
                <a:cs typeface="Corbel"/>
                <a:sym typeface="Corbel"/>
              </a:rPr>
              <a:t>From EOSC High Level Expert Group, Oct 2016:</a:t>
            </a:r>
            <a:br>
              <a:rPr lang="en-GB" sz="1300">
                <a:latin typeface="Corbel"/>
                <a:ea typeface="Corbel"/>
                <a:cs typeface="Corbel"/>
                <a:sym typeface="Corbel"/>
              </a:rPr>
            </a:br>
            <a:endParaRPr sz="1300">
              <a:latin typeface="Corbel"/>
              <a:ea typeface="Corbel"/>
              <a:cs typeface="Corbel"/>
              <a:sym typeface="Corbel"/>
            </a:endParaRPr>
          </a:p>
          <a:p>
            <a:pPr indent="-402755" lvl="0" marL="483306" rtl="0" algn="l">
              <a:lnSpc>
                <a:spcPct val="100000"/>
              </a:lnSpc>
              <a:spcBef>
                <a:spcPts val="529"/>
              </a:spcBef>
              <a:spcAft>
                <a:spcPts val="0"/>
              </a:spcAft>
              <a:buClr>
                <a:schemeClr val="accent1"/>
              </a:buClr>
              <a:buSzPts val="2400"/>
              <a:buFont typeface="Corbel"/>
              <a:buChar char="•"/>
            </a:pPr>
            <a:r>
              <a:rPr lang="en-GB" sz="1300">
                <a:latin typeface="Corbel"/>
                <a:ea typeface="Corbel"/>
                <a:cs typeface="Corbel"/>
                <a:sym typeface="Corbel"/>
              </a:rPr>
              <a:t>“There is an alarming shortage of data experts both globally and in the European Union”  </a:t>
            </a:r>
            <a:endParaRPr/>
          </a:p>
          <a:p>
            <a:pPr indent="-402755" lvl="0" marL="483306" rtl="0" algn="l">
              <a:lnSpc>
                <a:spcPct val="100000"/>
              </a:lnSpc>
              <a:spcBef>
                <a:spcPts val="529"/>
              </a:spcBef>
              <a:spcAft>
                <a:spcPts val="0"/>
              </a:spcAft>
              <a:buClr>
                <a:schemeClr val="accent1"/>
              </a:buClr>
              <a:buSzPts val="2400"/>
              <a:buFont typeface="Corbel"/>
              <a:buChar char="•"/>
            </a:pPr>
            <a:r>
              <a:rPr lang="en-GB" sz="1300">
                <a:latin typeface="Corbel"/>
                <a:ea typeface="Corbel"/>
                <a:cs typeface="Corbel"/>
                <a:sym typeface="Corbel"/>
              </a:rPr>
              <a:t>“The lack of core intermediary expertise has created a chasm between e-infrastructure providers and scientific domain specialists”</a:t>
            </a:r>
            <a:endParaRPr/>
          </a:p>
          <a:p>
            <a:pPr indent="-402755" lvl="0" marL="483306" rtl="0" algn="l">
              <a:lnSpc>
                <a:spcPct val="100000"/>
              </a:lnSpc>
              <a:spcBef>
                <a:spcPts val="529"/>
              </a:spcBef>
              <a:spcAft>
                <a:spcPts val="0"/>
              </a:spcAft>
              <a:buClr>
                <a:schemeClr val="accent1"/>
              </a:buClr>
              <a:buSzPts val="2400"/>
              <a:buFont typeface="Corbel"/>
              <a:buChar char="•"/>
            </a:pPr>
            <a:r>
              <a:rPr lang="en-GB" sz="1300">
                <a:latin typeface="Corbel"/>
                <a:ea typeface="Corbel"/>
                <a:cs typeface="Corbel"/>
                <a:sym typeface="Corbel"/>
              </a:rPr>
              <a:t>“Core data experts need to be trained and their career perspective significantly improved”</a:t>
            </a:r>
            <a:endParaRPr/>
          </a:p>
          <a:p>
            <a:pPr indent="-402755" lvl="0" marL="483306" rtl="0" algn="l">
              <a:lnSpc>
                <a:spcPct val="100000"/>
              </a:lnSpc>
              <a:spcBef>
                <a:spcPts val="529"/>
              </a:spcBef>
              <a:spcAft>
                <a:spcPts val="0"/>
              </a:spcAft>
              <a:buClr>
                <a:schemeClr val="accent1"/>
              </a:buClr>
              <a:buSzPts val="2400"/>
              <a:buFont typeface="Corbel"/>
              <a:buChar char="•"/>
            </a:pPr>
            <a:r>
              <a:rPr lang="en-GB" sz="1300">
                <a:latin typeface="Corbel"/>
                <a:ea typeface="Corbel"/>
                <a:cs typeface="Corbel"/>
                <a:sym typeface="Corbel"/>
              </a:rPr>
              <a:t>“I3: Fund a concerted effort to develop core data expertise in Europe”</a:t>
            </a:r>
            <a:endParaRPr/>
          </a:p>
          <a:p>
            <a:pPr indent="0" lvl="0" marL="80551" rtl="0" algn="l">
              <a:lnSpc>
                <a:spcPct val="100000"/>
              </a:lnSpc>
              <a:spcBef>
                <a:spcPts val="529"/>
              </a:spcBef>
              <a:spcAft>
                <a:spcPts val="0"/>
              </a:spcAft>
              <a:buClr>
                <a:schemeClr val="accent1"/>
              </a:buClr>
              <a:buSzPts val="2400"/>
              <a:buNone/>
            </a:pPr>
            <a:r>
              <a:t/>
            </a:r>
            <a:endParaRPr sz="1300">
              <a:latin typeface="Corbel"/>
              <a:ea typeface="Corbel"/>
              <a:cs typeface="Corbel"/>
              <a:sym typeface="Corbel"/>
            </a:endParaRPr>
          </a:p>
          <a:p>
            <a:pPr indent="-402755" lvl="0" marL="483306" rtl="0" algn="l">
              <a:lnSpc>
                <a:spcPct val="100000"/>
              </a:lnSpc>
              <a:spcBef>
                <a:spcPts val="529"/>
              </a:spcBef>
              <a:spcAft>
                <a:spcPts val="0"/>
              </a:spcAft>
              <a:buClr>
                <a:schemeClr val="accent1"/>
              </a:buClr>
              <a:buSzPts val="2400"/>
              <a:buFont typeface="Corbel"/>
              <a:buChar char="•"/>
            </a:pPr>
            <a:r>
              <a:rPr lang="en-GB" sz="1300" u="sng">
                <a:solidFill>
                  <a:schemeClr val="hlink"/>
                </a:solidFill>
                <a:latin typeface="Corbel"/>
                <a:ea typeface="Corbel"/>
                <a:cs typeface="Corbel"/>
                <a:sym typeface="Corbel"/>
                <a:hlinkClick r:id="rId2"/>
              </a:rPr>
              <a:t>https://ec.europa.eu/research/openscience/pdf/realising_the_european_open_science_cloud_2016.pdf#view=fit&amp;pagemode=none</a:t>
            </a:r>
            <a:r>
              <a:rPr lang="en-GB" sz="1300">
                <a:latin typeface="Corbel"/>
                <a:ea typeface="Corbel"/>
                <a:cs typeface="Corbel"/>
                <a:sym typeface="Corbel"/>
              </a:rPr>
              <a:t> </a:t>
            </a:r>
            <a:endParaRPr/>
          </a:p>
          <a:p>
            <a:pPr indent="0" lvl="0" marL="0" rtl="0" algn="l">
              <a:lnSpc>
                <a:spcPct val="100000"/>
              </a:lnSpc>
              <a:spcBef>
                <a:spcPts val="0"/>
              </a:spcBef>
              <a:spcAft>
                <a:spcPts val="0"/>
              </a:spcAft>
              <a:buSzPts val="1400"/>
              <a:buNone/>
            </a:pPr>
            <a:r>
              <a:t/>
            </a:r>
            <a:endParaRPr/>
          </a:p>
        </p:txBody>
      </p:sp>
      <p:sp>
        <p:nvSpPr>
          <p:cNvPr id="138" name="Google Shape;138;p4:notes"/>
          <p:cNvSpPr/>
          <p:nvPr>
            <p:ph idx="2" type="sldImg"/>
          </p:nvPr>
        </p:nvSpPr>
        <p:spPr>
          <a:xfrm>
            <a:off x="511175" y="1311275"/>
            <a:ext cx="6302375" cy="35448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p5:notes"/>
          <p:cNvSpPr txBox="1"/>
          <p:nvPr>
            <p:ph idx="1" type="body"/>
          </p:nvPr>
        </p:nvSpPr>
        <p:spPr>
          <a:xfrm>
            <a:off x="731520" y="4560570"/>
            <a:ext cx="5852160" cy="4320540"/>
          </a:xfrm>
          <a:prstGeom prst="rect">
            <a:avLst/>
          </a:prstGeom>
          <a:noFill/>
          <a:ln>
            <a:noFill/>
          </a:ln>
        </p:spPr>
        <p:txBody>
          <a:bodyPr anchorCtr="0" anchor="t" bIns="96625" lIns="96625" spcFirstLastPara="1" rIns="96625" wrap="square" tIns="96625">
            <a:noAutofit/>
          </a:bodyPr>
          <a:lstStyle/>
          <a:p>
            <a:pPr indent="0" lvl="0" marL="0" rtl="0" algn="l">
              <a:lnSpc>
                <a:spcPct val="100000"/>
              </a:lnSpc>
              <a:spcBef>
                <a:spcPts val="0"/>
              </a:spcBef>
              <a:spcAft>
                <a:spcPts val="0"/>
              </a:spcAft>
              <a:buSzPts val="1400"/>
              <a:buNone/>
            </a:pPr>
            <a:r>
              <a:t/>
            </a:r>
            <a:endParaRPr/>
          </a:p>
        </p:txBody>
      </p:sp>
      <p:sp>
        <p:nvSpPr>
          <p:cNvPr id="147" name="Google Shape;147;p5: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p6:notes"/>
          <p:cNvSpPr txBox="1"/>
          <p:nvPr>
            <p:ph idx="1" type="body"/>
          </p:nvPr>
        </p:nvSpPr>
        <p:spPr>
          <a:xfrm>
            <a:off x="731520" y="4560570"/>
            <a:ext cx="5852160" cy="4320540"/>
          </a:xfrm>
          <a:prstGeom prst="rect">
            <a:avLst/>
          </a:prstGeom>
          <a:noFill/>
          <a:ln>
            <a:noFill/>
          </a:ln>
        </p:spPr>
        <p:txBody>
          <a:bodyPr anchorCtr="0" anchor="t" bIns="96625" lIns="96625" spcFirstLastPara="1" rIns="96625" wrap="square" tIns="96625">
            <a:noAutofit/>
          </a:bodyPr>
          <a:lstStyle/>
          <a:p>
            <a:pPr indent="0" lvl="0" marL="0" rtl="0" algn="l">
              <a:lnSpc>
                <a:spcPct val="100000"/>
              </a:lnSpc>
              <a:spcBef>
                <a:spcPts val="0"/>
              </a:spcBef>
              <a:spcAft>
                <a:spcPts val="0"/>
              </a:spcAft>
              <a:buSzPts val="1400"/>
              <a:buNone/>
            </a:pPr>
            <a:r>
              <a:t/>
            </a:r>
            <a:endParaRPr/>
          </a:p>
        </p:txBody>
      </p:sp>
      <p:sp>
        <p:nvSpPr>
          <p:cNvPr id="158" name="Google Shape;158;p6: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p7: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7: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0"/>
              </a:spcBef>
              <a:spcAft>
                <a:spcPts val="0"/>
              </a:spcAft>
              <a:buClr>
                <a:schemeClr val="dk1"/>
              </a:buClr>
              <a:buSzPts val="1200"/>
              <a:buNone/>
            </a:pPr>
            <a:r>
              <a:t/>
            </a:r>
            <a:endParaRPr sz="1300"/>
          </a:p>
        </p:txBody>
      </p:sp>
      <p:sp>
        <p:nvSpPr>
          <p:cNvPr id="171" name="Google Shape;171;p7:notes"/>
          <p:cNvSpPr txBox="1"/>
          <p:nvPr>
            <p:ph idx="12" type="sldNum"/>
          </p:nvPr>
        </p:nvSpPr>
        <p:spPr>
          <a:xfrm>
            <a:off x="4143587" y="9119474"/>
            <a:ext cx="3169920" cy="480060"/>
          </a:xfrm>
          <a:prstGeom prst="rect">
            <a:avLst/>
          </a:prstGeom>
          <a:noFill/>
          <a:ln>
            <a:noFill/>
          </a:ln>
        </p:spPr>
        <p:txBody>
          <a:bodyPr anchorCtr="0" anchor="b" bIns="48300" lIns="96625" spcFirstLastPara="1" rIns="96625" wrap="square" tIns="48300">
            <a:noAutofit/>
          </a:bodyPr>
          <a:lstStyle/>
          <a:p>
            <a:pPr indent="0" lvl="0" marL="0" rtl="0" algn="r">
              <a:lnSpc>
                <a:spcPct val="100000"/>
              </a:lnSpc>
              <a:spcBef>
                <a:spcPts val="0"/>
              </a:spcBef>
              <a:spcAft>
                <a:spcPts val="0"/>
              </a:spcAft>
              <a:buNone/>
            </a:pPr>
            <a:fld id="{00000000-1234-1234-1234-123412341234}" type="slidenum">
              <a:rPr lang="en-GB" sz="1300">
                <a:solidFill>
                  <a:schemeClr val="dk1"/>
                </a:solidFill>
              </a:rPr>
              <a:t>‹#›</a:t>
            </a:fld>
            <a:endParaRPr sz="13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p8: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189" name="Google Shape;189;p8: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p9:notes"/>
          <p:cNvSpPr txBox="1"/>
          <p:nvPr>
            <p:ph idx="1" type="body"/>
          </p:nvPr>
        </p:nvSpPr>
        <p:spPr>
          <a:xfrm>
            <a:off x="731520" y="4560570"/>
            <a:ext cx="5852160" cy="4320540"/>
          </a:xfrm>
          <a:prstGeom prst="rect">
            <a:avLst/>
          </a:prstGeom>
          <a:noFill/>
          <a:ln>
            <a:noFill/>
          </a:ln>
        </p:spPr>
        <p:txBody>
          <a:bodyPr anchorCtr="0" anchor="t" bIns="48300" lIns="96625" spcFirstLastPara="1" rIns="96625" wrap="square" tIns="48300">
            <a:noAutofit/>
          </a:bodyPr>
          <a:lstStyle/>
          <a:p>
            <a:pPr indent="0" lvl="0" marL="0" rtl="0" algn="l">
              <a:lnSpc>
                <a:spcPct val="100000"/>
              </a:lnSpc>
              <a:spcBef>
                <a:spcPts val="381"/>
              </a:spcBef>
              <a:spcAft>
                <a:spcPts val="0"/>
              </a:spcAft>
              <a:buSzPts val="1400"/>
              <a:buNone/>
            </a:pPr>
            <a:r>
              <a:t/>
            </a:r>
            <a:endParaRPr/>
          </a:p>
        </p:txBody>
      </p:sp>
      <p:sp>
        <p:nvSpPr>
          <p:cNvPr id="197" name="Google Shape;197;p9:notes"/>
          <p:cNvSpPr/>
          <p:nvPr>
            <p:ph idx="2" type="sldImg"/>
          </p:nvPr>
        </p:nvSpPr>
        <p:spPr>
          <a:xfrm>
            <a:off x="457200" y="720725"/>
            <a:ext cx="6400800" cy="36004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
  <p:cSld name="02">
    <p:spTree>
      <p:nvGrpSpPr>
        <p:cNvPr id="15" name="Shape 15"/>
        <p:cNvGrpSpPr/>
        <p:nvPr/>
      </p:nvGrpSpPr>
      <p:grpSpPr>
        <a:xfrm>
          <a:off x="0" y="0"/>
          <a:ext cx="0" cy="0"/>
          <a:chOff x="0" y="0"/>
          <a:chExt cx="0" cy="0"/>
        </a:xfrm>
      </p:grpSpPr>
      <p:sp>
        <p:nvSpPr>
          <p:cNvPr id="16" name="Google Shape;16;p2"/>
          <p:cNvSpPr txBox="1"/>
          <p:nvPr>
            <p:ph type="ctrTitle"/>
          </p:nvPr>
        </p:nvSpPr>
        <p:spPr>
          <a:xfrm>
            <a:off x="768000" y="428399"/>
            <a:ext cx="10656000" cy="52322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3183"/>
              </a:buClr>
              <a:buSzPts val="2800"/>
              <a:buFont typeface="Verdana"/>
              <a:buNone/>
              <a:defRPr b="1" i="0" sz="2800" u="none" cap="none" strike="noStrike">
                <a:solidFill>
                  <a:srgbClr val="003183"/>
                </a:solidFill>
                <a:latin typeface="Verdana"/>
                <a:ea typeface="Verdana"/>
                <a:cs typeface="Verdana"/>
                <a:sym typeface="Verdana"/>
              </a:defRPr>
            </a:lvl1pPr>
            <a:lvl2pPr lvl="1"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Corbel"/>
                <a:ea typeface="Corbel"/>
                <a:cs typeface="Corbel"/>
                <a:sym typeface="Corbel"/>
              </a:defRPr>
            </a:lvl2pPr>
            <a:lvl3pPr lvl="2"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Corbel"/>
                <a:ea typeface="Corbel"/>
                <a:cs typeface="Corbel"/>
                <a:sym typeface="Corbel"/>
              </a:defRPr>
            </a:lvl3pPr>
            <a:lvl4pPr lvl="3"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Corbel"/>
                <a:ea typeface="Corbel"/>
                <a:cs typeface="Corbel"/>
                <a:sym typeface="Corbel"/>
              </a:defRPr>
            </a:lvl4pPr>
            <a:lvl5pPr lvl="4"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Corbel"/>
                <a:ea typeface="Corbel"/>
                <a:cs typeface="Corbel"/>
                <a:sym typeface="Corbel"/>
              </a:defRPr>
            </a:lvl5pPr>
            <a:lvl6pPr lvl="5"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chemeClr val="accent1"/>
                </a:solidFill>
                <a:latin typeface="Arial"/>
                <a:ea typeface="Arial"/>
                <a:cs typeface="Arial"/>
                <a:sym typeface="Arial"/>
              </a:defRPr>
            </a:lvl9pPr>
          </a:lstStyle>
          <a:p/>
        </p:txBody>
      </p:sp>
      <p:sp>
        <p:nvSpPr>
          <p:cNvPr id="17" name="Google Shape;17;p2"/>
          <p:cNvSpPr txBox="1"/>
          <p:nvPr>
            <p:ph idx="1" type="body"/>
          </p:nvPr>
        </p:nvSpPr>
        <p:spPr>
          <a:xfrm>
            <a:off x="768000" y="1143000"/>
            <a:ext cx="10656000" cy="4320000"/>
          </a:xfrm>
          <a:prstGeom prst="rect">
            <a:avLst/>
          </a:prstGeom>
          <a:noFill/>
          <a:ln>
            <a:noFill/>
          </a:ln>
        </p:spPr>
        <p:txBody>
          <a:bodyPr anchorCtr="0" anchor="t" bIns="45700" lIns="91425" spcFirstLastPara="1" rIns="91425" wrap="square" tIns="45700">
            <a:noAutofit/>
          </a:bodyPr>
          <a:lstStyle>
            <a:lvl1pPr indent="-368300" lvl="0" marL="457200" marR="0" algn="l">
              <a:lnSpc>
                <a:spcPct val="100000"/>
              </a:lnSpc>
              <a:spcBef>
                <a:spcPts val="440"/>
              </a:spcBef>
              <a:spcAft>
                <a:spcPts val="0"/>
              </a:spcAft>
              <a:buClr>
                <a:srgbClr val="FF7D00"/>
              </a:buClr>
              <a:buSzPts val="2200"/>
              <a:buFont typeface="Arial"/>
              <a:buChar char="•"/>
              <a:defRPr b="0" i="0" sz="2200" u="none" cap="none" strike="noStrike">
                <a:solidFill>
                  <a:srgbClr val="003183"/>
                </a:solidFill>
                <a:latin typeface="Verdana"/>
                <a:ea typeface="Verdana"/>
                <a:cs typeface="Verdana"/>
                <a:sym typeface="Verdana"/>
              </a:defRPr>
            </a:lvl1pPr>
            <a:lvl2pPr indent="-297180" lvl="1" marL="914400" marR="0" algn="l">
              <a:lnSpc>
                <a:spcPct val="100000"/>
              </a:lnSpc>
              <a:spcBef>
                <a:spcPts val="360"/>
              </a:spcBef>
              <a:spcAft>
                <a:spcPts val="0"/>
              </a:spcAft>
              <a:buClr>
                <a:srgbClr val="FF7D00"/>
              </a:buClr>
              <a:buSzPts val="1080"/>
              <a:buFont typeface="Merriweather Sans"/>
              <a:buChar char="─"/>
              <a:defRPr b="0" i="0" sz="1800" u="none" cap="none" strike="noStrike">
                <a:solidFill>
                  <a:srgbClr val="003183"/>
                </a:solidFill>
                <a:latin typeface="Verdana"/>
                <a:ea typeface="Verdana"/>
                <a:cs typeface="Verdana"/>
                <a:sym typeface="Verdana"/>
              </a:defRPr>
            </a:lvl2pPr>
            <a:lvl3pPr indent="-308610" lvl="2" marL="1371600" marR="0" algn="l">
              <a:lnSpc>
                <a:spcPct val="100000"/>
              </a:lnSpc>
              <a:spcBef>
                <a:spcPts val="280"/>
              </a:spcBef>
              <a:spcAft>
                <a:spcPts val="0"/>
              </a:spcAft>
              <a:buClr>
                <a:srgbClr val="FF7D00"/>
              </a:buClr>
              <a:buSzPts val="1260"/>
              <a:buFont typeface="Arial"/>
              <a:buChar char="•"/>
              <a:defRPr b="0" i="0" sz="1400" u="none" cap="none" strike="noStrike">
                <a:solidFill>
                  <a:srgbClr val="003183"/>
                </a:solidFill>
                <a:latin typeface="Verdana"/>
                <a:ea typeface="Verdana"/>
                <a:cs typeface="Verdana"/>
                <a:sym typeface="Verdana"/>
              </a:defRPr>
            </a:lvl3pPr>
            <a:lvl4pPr indent="-273050" lvl="3" marL="1828800" marR="0" algn="l">
              <a:lnSpc>
                <a:spcPct val="100000"/>
              </a:lnSpc>
              <a:spcBef>
                <a:spcPts val="200"/>
              </a:spcBef>
              <a:spcAft>
                <a:spcPts val="0"/>
              </a:spcAft>
              <a:buClr>
                <a:srgbClr val="FF7D00"/>
              </a:buClr>
              <a:buSzPts val="700"/>
              <a:buFont typeface="Merriweather Sans"/>
              <a:buChar char="─"/>
              <a:defRPr b="0" i="0" sz="1000" u="none" cap="none" strike="noStrike">
                <a:solidFill>
                  <a:srgbClr val="003183"/>
                </a:solidFill>
                <a:latin typeface="Verdana"/>
                <a:ea typeface="Verdana"/>
                <a:cs typeface="Verdana"/>
                <a:sym typeface="Verdana"/>
              </a:defRPr>
            </a:lvl4pPr>
            <a:lvl5pPr indent="-292100" lvl="4" marL="2286000" marR="0" algn="l">
              <a:lnSpc>
                <a:spcPct val="100000"/>
              </a:lnSpc>
              <a:spcBef>
                <a:spcPts val="200"/>
              </a:spcBef>
              <a:spcAft>
                <a:spcPts val="0"/>
              </a:spcAft>
              <a:buClr>
                <a:schemeClr val="accent1"/>
              </a:buClr>
              <a:buSzPts val="1000"/>
              <a:buFont typeface="Arial"/>
              <a:buChar char="•"/>
              <a:defRPr b="0" i="0" sz="1000" u="none" cap="none" strike="noStrike">
                <a:solidFill>
                  <a:schemeClr val="dk1"/>
                </a:solidFill>
                <a:latin typeface="Verdana"/>
                <a:ea typeface="Verdana"/>
                <a:cs typeface="Verdana"/>
                <a:sym typeface="Verdana"/>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8" name="Google Shape;18;p2"/>
          <p:cNvSpPr txBox="1"/>
          <p:nvPr>
            <p:ph idx="2" type="body"/>
          </p:nvPr>
        </p:nvSpPr>
        <p:spPr>
          <a:xfrm>
            <a:off x="768000" y="5950801"/>
            <a:ext cx="5952000" cy="360387"/>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1pPr>
            <a:lvl2pPr indent="-228600" lvl="1" marL="9144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2pPr>
            <a:lvl3pPr indent="-228600" lvl="2" marL="13716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3pPr>
            <a:lvl4pPr indent="-228600" lvl="3" marL="18288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4pPr>
            <a:lvl5pPr indent="-228600" lvl="4" marL="22860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9" name="Google Shape;19;p2"/>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20" name="Google Shape;20;p2"/>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fbeelding met bijschrift" type="picTx">
  <p:cSld name="PICTURE_WITH_CAPTION_TEXT">
    <p:spTree>
      <p:nvGrpSpPr>
        <p:cNvPr id="71" name="Shape 71"/>
        <p:cNvGrpSpPr/>
        <p:nvPr/>
      </p:nvGrpSpPr>
      <p:grpSpPr>
        <a:xfrm>
          <a:off x="0" y="0"/>
          <a:ext cx="0" cy="0"/>
          <a:chOff x="0" y="0"/>
          <a:chExt cx="0" cy="0"/>
        </a:xfrm>
      </p:grpSpPr>
      <p:sp>
        <p:nvSpPr>
          <p:cNvPr id="72" name="Google Shape;72;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74" name="Google Shape;74;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 en verticale tekst" type="vertTx">
  <p:cSld name="VERTICAL_TEXT">
    <p:spTree>
      <p:nvGrpSpPr>
        <p:cNvPr id="78" name="Shape 78"/>
        <p:cNvGrpSpPr/>
        <p:nvPr/>
      </p:nvGrpSpPr>
      <p:grpSpPr>
        <a:xfrm>
          <a:off x="0" y="0"/>
          <a:ext cx="0" cy="0"/>
          <a:chOff x="0" y="0"/>
          <a:chExt cx="0" cy="0"/>
        </a:xfrm>
      </p:grpSpPr>
      <p:sp>
        <p:nvSpPr>
          <p:cNvPr id="79" name="Google Shape;79;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e titel en tekst" type="vertTitleAndTx">
  <p:cSld name="VERTICAL_TITLE_AND_VERTICAL_TEXT">
    <p:spTree>
      <p:nvGrpSpPr>
        <p:cNvPr id="84" name="Shape 84"/>
        <p:cNvGrpSpPr/>
        <p:nvPr/>
      </p:nvGrpSpPr>
      <p:grpSpPr>
        <a:xfrm>
          <a:off x="0" y="0"/>
          <a:ext cx="0" cy="0"/>
          <a:chOff x="0" y="0"/>
          <a:chExt cx="0" cy="0"/>
        </a:xfrm>
      </p:grpSpPr>
      <p:sp>
        <p:nvSpPr>
          <p:cNvPr id="85" name="Google Shape;85;p1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1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 en object" type="obj">
  <p:cSld name="OBJECT">
    <p:spTree>
      <p:nvGrpSpPr>
        <p:cNvPr id="96" name="Shape 96"/>
        <p:cNvGrpSpPr/>
        <p:nvPr/>
      </p:nvGrpSpPr>
      <p:grpSpPr>
        <a:xfrm>
          <a:off x="0" y="0"/>
          <a:ext cx="0" cy="0"/>
          <a:chOff x="0" y="0"/>
          <a:chExt cx="0" cy="0"/>
        </a:xfrm>
      </p:grpSpPr>
      <p:sp>
        <p:nvSpPr>
          <p:cNvPr id="97" name="Google Shape;97;p1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98" name="Google Shape;98;p15"/>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9" name="Google Shape;99;p1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00" name="Google Shape;100;p1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01" name="Google Shape;101;p1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
  <p:cSld name="02">
    <p:spTree>
      <p:nvGrpSpPr>
        <p:cNvPr id="102" name="Shape 102"/>
        <p:cNvGrpSpPr/>
        <p:nvPr/>
      </p:nvGrpSpPr>
      <p:grpSpPr>
        <a:xfrm>
          <a:off x="0" y="0"/>
          <a:ext cx="0" cy="0"/>
          <a:chOff x="0" y="0"/>
          <a:chExt cx="0" cy="0"/>
        </a:xfrm>
      </p:grpSpPr>
      <p:sp>
        <p:nvSpPr>
          <p:cNvPr id="103" name="Google Shape;103;p16"/>
          <p:cNvSpPr txBox="1"/>
          <p:nvPr>
            <p:ph type="ctrTitle"/>
          </p:nvPr>
        </p:nvSpPr>
        <p:spPr>
          <a:xfrm>
            <a:off x="768000" y="428399"/>
            <a:ext cx="10656000" cy="52322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3183"/>
              </a:buClr>
              <a:buSzPts val="2800"/>
              <a:buFont typeface="Verdana"/>
              <a:buNone/>
              <a:defRPr b="1" i="0" sz="2800" u="none" cap="none" strike="noStrike">
                <a:solidFill>
                  <a:srgbClr val="003183"/>
                </a:solidFill>
                <a:latin typeface="Verdana"/>
                <a:ea typeface="Verdana"/>
                <a:cs typeface="Verdana"/>
                <a:sym typeface="Verdana"/>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104" name="Google Shape;104;p16"/>
          <p:cNvSpPr txBox="1"/>
          <p:nvPr>
            <p:ph idx="1" type="body"/>
          </p:nvPr>
        </p:nvSpPr>
        <p:spPr>
          <a:xfrm>
            <a:off x="768000" y="1143000"/>
            <a:ext cx="10656000" cy="4320000"/>
          </a:xfrm>
          <a:prstGeom prst="rect">
            <a:avLst/>
          </a:prstGeom>
          <a:noFill/>
          <a:ln>
            <a:noFill/>
          </a:ln>
        </p:spPr>
        <p:txBody>
          <a:bodyPr anchorCtr="0" anchor="t" bIns="45700" lIns="91425" spcFirstLastPara="1" rIns="91425" wrap="square" tIns="45700">
            <a:noAutofit/>
          </a:bodyPr>
          <a:lstStyle>
            <a:lvl1pPr indent="-368300" lvl="0" marL="457200" marR="0" algn="l">
              <a:lnSpc>
                <a:spcPct val="100000"/>
              </a:lnSpc>
              <a:spcBef>
                <a:spcPts val="440"/>
              </a:spcBef>
              <a:spcAft>
                <a:spcPts val="0"/>
              </a:spcAft>
              <a:buClr>
                <a:srgbClr val="FF7D00"/>
              </a:buClr>
              <a:buSzPts val="2200"/>
              <a:buFont typeface="Arial"/>
              <a:buChar char="•"/>
              <a:defRPr b="0" i="0" sz="2200" u="none" cap="none" strike="noStrike">
                <a:solidFill>
                  <a:srgbClr val="003183"/>
                </a:solidFill>
                <a:latin typeface="Verdana"/>
                <a:ea typeface="Verdana"/>
                <a:cs typeface="Verdana"/>
                <a:sym typeface="Verdana"/>
              </a:defRPr>
            </a:lvl1pPr>
            <a:lvl2pPr indent="-297180" lvl="1" marL="914400" marR="0" algn="l">
              <a:lnSpc>
                <a:spcPct val="100000"/>
              </a:lnSpc>
              <a:spcBef>
                <a:spcPts val="360"/>
              </a:spcBef>
              <a:spcAft>
                <a:spcPts val="0"/>
              </a:spcAft>
              <a:buClr>
                <a:srgbClr val="FF7D00"/>
              </a:buClr>
              <a:buSzPts val="1080"/>
              <a:buFont typeface="Merriweather Sans"/>
              <a:buChar char="─"/>
              <a:defRPr b="0" i="0" sz="1800" u="none" cap="none" strike="noStrike">
                <a:solidFill>
                  <a:srgbClr val="003183"/>
                </a:solidFill>
                <a:latin typeface="Verdana"/>
                <a:ea typeface="Verdana"/>
                <a:cs typeface="Verdana"/>
                <a:sym typeface="Verdana"/>
              </a:defRPr>
            </a:lvl2pPr>
            <a:lvl3pPr indent="-308610" lvl="2" marL="1371600" marR="0" algn="l">
              <a:lnSpc>
                <a:spcPct val="100000"/>
              </a:lnSpc>
              <a:spcBef>
                <a:spcPts val="280"/>
              </a:spcBef>
              <a:spcAft>
                <a:spcPts val="0"/>
              </a:spcAft>
              <a:buClr>
                <a:srgbClr val="FF7D00"/>
              </a:buClr>
              <a:buSzPts val="1260"/>
              <a:buFont typeface="Arial"/>
              <a:buChar char="•"/>
              <a:defRPr b="0" i="0" sz="1400" u="none" cap="none" strike="noStrike">
                <a:solidFill>
                  <a:srgbClr val="003183"/>
                </a:solidFill>
                <a:latin typeface="Verdana"/>
                <a:ea typeface="Verdana"/>
                <a:cs typeface="Verdana"/>
                <a:sym typeface="Verdana"/>
              </a:defRPr>
            </a:lvl3pPr>
            <a:lvl4pPr indent="-273050" lvl="3" marL="1828800" marR="0" algn="l">
              <a:lnSpc>
                <a:spcPct val="100000"/>
              </a:lnSpc>
              <a:spcBef>
                <a:spcPts val="200"/>
              </a:spcBef>
              <a:spcAft>
                <a:spcPts val="0"/>
              </a:spcAft>
              <a:buClr>
                <a:srgbClr val="FF7D00"/>
              </a:buClr>
              <a:buSzPts val="700"/>
              <a:buFont typeface="Merriweather Sans"/>
              <a:buChar char="─"/>
              <a:defRPr b="0" i="0" sz="1000" u="none" cap="none" strike="noStrike">
                <a:solidFill>
                  <a:srgbClr val="003183"/>
                </a:solidFill>
                <a:latin typeface="Verdana"/>
                <a:ea typeface="Verdana"/>
                <a:cs typeface="Verdana"/>
                <a:sym typeface="Verdana"/>
              </a:defRPr>
            </a:lvl4pPr>
            <a:lvl5pPr indent="-292100" lvl="4" marL="2286000" marR="0" algn="l">
              <a:lnSpc>
                <a:spcPct val="100000"/>
              </a:lnSpc>
              <a:spcBef>
                <a:spcPts val="200"/>
              </a:spcBef>
              <a:spcAft>
                <a:spcPts val="0"/>
              </a:spcAft>
              <a:buClr>
                <a:schemeClr val="accent1"/>
              </a:buClr>
              <a:buSzPts val="1000"/>
              <a:buFont typeface="Arial"/>
              <a:buChar char="•"/>
              <a:defRPr b="0" i="0" sz="1000" u="none" cap="none" strike="noStrike">
                <a:solidFill>
                  <a:schemeClr val="dk1"/>
                </a:solidFill>
                <a:latin typeface="Verdana"/>
                <a:ea typeface="Verdana"/>
                <a:cs typeface="Verdana"/>
                <a:sym typeface="Verdana"/>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5" name="Google Shape;105;p16"/>
          <p:cNvSpPr txBox="1"/>
          <p:nvPr>
            <p:ph idx="2" type="body"/>
          </p:nvPr>
        </p:nvSpPr>
        <p:spPr>
          <a:xfrm>
            <a:off x="768000" y="5950801"/>
            <a:ext cx="5952000" cy="360387"/>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1pPr>
            <a:lvl2pPr indent="-228600" lvl="1" marL="9144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2pPr>
            <a:lvl3pPr indent="-228600" lvl="2" marL="13716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3pPr>
            <a:lvl4pPr indent="-228600" lvl="3" marL="18288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4pPr>
            <a:lvl5pPr indent="-228600" lvl="4" marL="2286000" marR="0" algn="l">
              <a:lnSpc>
                <a:spcPct val="100000"/>
              </a:lnSpc>
              <a:spcBef>
                <a:spcPts val="384"/>
              </a:spcBef>
              <a:spcAft>
                <a:spcPts val="0"/>
              </a:spcAft>
              <a:buClr>
                <a:srgbClr val="003183"/>
              </a:buClr>
              <a:buSzPts val="1600"/>
              <a:buFont typeface="Arial"/>
              <a:buNone/>
              <a:defRPr b="0" i="0" sz="1600" u="none" cap="none" strike="noStrike">
                <a:solidFill>
                  <a:srgbClr val="003183"/>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6" name="Google Shape;106;p1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
        <p:nvSpPr>
          <p:cNvPr id="107" name="Google Shape;107;p1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 en objec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dia" type="title">
  <p:cSld name="TITLE">
    <p:spTree>
      <p:nvGrpSpPr>
        <p:cNvPr id="27" name="Shape 27"/>
        <p:cNvGrpSpPr/>
        <p:nvPr/>
      </p:nvGrpSpPr>
      <p:grpSpPr>
        <a:xfrm>
          <a:off x="0" y="0"/>
          <a:ext cx="0" cy="0"/>
          <a:chOff x="0" y="0"/>
          <a:chExt cx="0" cy="0"/>
        </a:xfrm>
      </p:grpSpPr>
      <p:sp>
        <p:nvSpPr>
          <p:cNvPr id="28" name="Google Shape;28;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0" name="Google Shape;30;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ekop" type="secHead">
  <p:cSld name="SECTION_HEADER">
    <p:spTree>
      <p:nvGrpSpPr>
        <p:cNvPr id="33" name="Shape 33"/>
        <p:cNvGrpSpPr/>
        <p:nvPr/>
      </p:nvGrpSpPr>
      <p:grpSpPr>
        <a:xfrm>
          <a:off x="0" y="0"/>
          <a:ext cx="0" cy="0"/>
          <a:chOff x="0" y="0"/>
          <a:chExt cx="0" cy="0"/>
        </a:xfrm>
      </p:grpSpPr>
      <p:sp>
        <p:nvSpPr>
          <p:cNvPr id="34" name="Google Shape;34;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houd van twee" type="twoObj">
  <p:cSld name="TWO_OBJECTS">
    <p:spTree>
      <p:nvGrpSpPr>
        <p:cNvPr id="39" name="Shape 39"/>
        <p:cNvGrpSpPr/>
        <p:nvPr/>
      </p:nvGrpSpPr>
      <p:grpSpPr>
        <a:xfrm>
          <a:off x="0" y="0"/>
          <a:ext cx="0" cy="0"/>
          <a:chOff x="0" y="0"/>
          <a:chExt cx="0" cy="0"/>
        </a:xfrm>
      </p:grpSpPr>
      <p:sp>
        <p:nvSpPr>
          <p:cNvPr id="40" name="Google Shape;40;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gelijking" type="twoTxTwoObj">
  <p:cSld name="TWO_OBJECTS_WITH_TEXT">
    <p:spTree>
      <p:nvGrpSpPr>
        <p:cNvPr id="46" name="Shape 46"/>
        <p:cNvGrpSpPr/>
        <p:nvPr/>
      </p:nvGrpSpPr>
      <p:grpSpPr>
        <a:xfrm>
          <a:off x="0" y="0"/>
          <a:ext cx="0" cy="0"/>
          <a:chOff x="0" y="0"/>
          <a:chExt cx="0" cy="0"/>
        </a:xfrm>
      </p:grpSpPr>
      <p:sp>
        <p:nvSpPr>
          <p:cNvPr id="47" name="Google Shape;47;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lleen titel" type="titleOnly">
  <p:cSld name="TITLE_ONLY">
    <p:spTree>
      <p:nvGrpSpPr>
        <p:cNvPr id="55" name="Shape 55"/>
        <p:cNvGrpSpPr/>
        <p:nvPr/>
      </p:nvGrpSpPr>
      <p:grpSpPr>
        <a:xfrm>
          <a:off x="0" y="0"/>
          <a:ext cx="0" cy="0"/>
          <a:chOff x="0" y="0"/>
          <a:chExt cx="0" cy="0"/>
        </a:xfrm>
      </p:grpSpPr>
      <p:sp>
        <p:nvSpPr>
          <p:cNvPr id="56" name="Google Shape;56;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eg" type="blank">
  <p:cSld name="BLANK">
    <p:spTree>
      <p:nvGrpSpPr>
        <p:cNvPr id="60" name="Shape 60"/>
        <p:cNvGrpSpPr/>
        <p:nvPr/>
      </p:nvGrpSpPr>
      <p:grpSpPr>
        <a:xfrm>
          <a:off x="0" y="0"/>
          <a:ext cx="0" cy="0"/>
          <a:chOff x="0" y="0"/>
          <a:chExt cx="0" cy="0"/>
        </a:xfrm>
      </p:grpSpPr>
      <p:sp>
        <p:nvSpPr>
          <p:cNvPr id="61" name="Google Shape;61;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houd met bijschrift" type="objTx">
  <p:cSld name="OBJECT_WITH_CAPTION_TEXT">
    <p:spTree>
      <p:nvGrpSpPr>
        <p:cNvPr id="64" name="Shape 64"/>
        <p:cNvGrpSpPr/>
        <p:nvPr/>
      </p:nvGrpSpPr>
      <p:grpSpPr>
        <a:xfrm>
          <a:off x="0" y="0"/>
          <a:ext cx="0" cy="0"/>
          <a:chOff x="0" y="0"/>
          <a:chExt cx="0" cy="0"/>
        </a:xfrm>
      </p:grpSpPr>
      <p:sp>
        <p:nvSpPr>
          <p:cNvPr id="65" name="Google Shape;65;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7" name="Google Shape;67;p1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0" name="Shape 90"/>
        <p:cNvGrpSpPr/>
        <p:nvPr/>
      </p:nvGrpSpPr>
      <p:grpSpPr>
        <a:xfrm>
          <a:off x="0" y="0"/>
          <a:ext cx="0" cy="0"/>
          <a:chOff x="0" y="0"/>
          <a:chExt cx="0" cy="0"/>
        </a:xfrm>
      </p:grpSpPr>
      <p:sp>
        <p:nvSpPr>
          <p:cNvPr id="91" name="Google Shape;91;p1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2" name="Google Shape;92;p1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3" name="Google Shape;93;p1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94" name="Google Shape;94;p1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95" name="Google Shape;95;p1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 Id="rId5" Type="http://schemas.openxmlformats.org/officeDocument/2006/relationships/image" Target="../media/image1.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hyperlink" Target="https://zenodo.org/record/2585691#.XPYDucgzaUl" TargetMode="External"/><Relationship Id="rId4" Type="http://schemas.openxmlformats.org/officeDocument/2006/relationships/hyperlink" Target="https://zenodo.org/record/2585691#.XPYDucgzaUl" TargetMode="External"/><Relationship Id="rId5" Type="http://schemas.openxmlformats.org/officeDocument/2006/relationships/image" Target="../media/image2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 Id="rId5" Type="http://schemas.openxmlformats.org/officeDocument/2006/relationships/image" Target="../media/image1.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s://tiny.cc/jgo27y" TargetMode="External"/><Relationship Id="rId4" Type="http://schemas.openxmlformats.org/officeDocument/2006/relationships/image" Target="../media/image30.jpg"/><Relationship Id="rId5"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4.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9.png"/><Relationship Id="rId4" Type="http://schemas.openxmlformats.org/officeDocument/2006/relationships/hyperlink" Target="https://zenodo.org/record/2669150#.XRRRz4gzaUk" TargetMode="External"/><Relationship Id="rId5"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8.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dtls.nl/community/interest-groups/data-stewards-interest-group/" TargetMode="External"/><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7.png"/></Relationships>
</file>

<file path=ppt/slides/_rels/slide7.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 Id="rId5" Type="http://schemas.openxmlformats.org/officeDocument/2006/relationships/image" Target="../media/image1.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Google Shape;113;p17"/>
          <p:cNvSpPr txBox="1"/>
          <p:nvPr>
            <p:ph type="ctrTitle"/>
          </p:nvPr>
        </p:nvSpPr>
        <p:spPr>
          <a:xfrm>
            <a:off x="1984247" y="946410"/>
            <a:ext cx="7992000" cy="4200783"/>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3200"/>
              <a:buNone/>
            </a:pPr>
            <a:r>
              <a:rPr lang="en-GB" sz="3200">
                <a:latin typeface="Calibri"/>
                <a:ea typeface="Calibri"/>
                <a:cs typeface="Calibri"/>
                <a:sym typeface="Calibri"/>
              </a:rPr>
              <a:t>ZonMw project</a:t>
            </a:r>
            <a:br>
              <a:rPr b="0" lang="en-GB" sz="3200">
                <a:latin typeface="Calibri"/>
                <a:ea typeface="Calibri"/>
                <a:cs typeface="Calibri"/>
                <a:sym typeface="Calibri"/>
              </a:rPr>
            </a:br>
            <a:r>
              <a:rPr b="0" lang="en-GB" sz="3200">
                <a:latin typeface="Calibri"/>
                <a:ea typeface="Calibri"/>
                <a:cs typeface="Calibri"/>
                <a:sym typeface="Calibri"/>
              </a:rPr>
              <a:t>Towards FAIR Data Steward as profession for the Life Sciences</a:t>
            </a:r>
            <a:endParaRPr b="0" sz="3200">
              <a:latin typeface="Calibri"/>
              <a:ea typeface="Calibri"/>
              <a:cs typeface="Calibri"/>
              <a:sym typeface="Calibri"/>
            </a:endParaRPr>
          </a:p>
          <a:p>
            <a:pPr indent="0" lvl="0" marL="0" rtl="0" algn="ctr">
              <a:lnSpc>
                <a:spcPct val="100000"/>
              </a:lnSpc>
              <a:spcBef>
                <a:spcPts val="0"/>
              </a:spcBef>
              <a:spcAft>
                <a:spcPts val="0"/>
              </a:spcAft>
              <a:buSzPts val="3200"/>
              <a:buNone/>
            </a:pPr>
            <a:r>
              <a:t/>
            </a:r>
            <a:endParaRPr b="0" sz="3200">
              <a:latin typeface="Calibri"/>
              <a:ea typeface="Calibri"/>
              <a:cs typeface="Calibri"/>
              <a:sym typeface="Calibri"/>
            </a:endParaRPr>
          </a:p>
          <a:p>
            <a:pPr indent="0" lvl="0" marL="0" rtl="0" algn="ctr">
              <a:lnSpc>
                <a:spcPct val="100000"/>
              </a:lnSpc>
              <a:spcBef>
                <a:spcPts val="0"/>
              </a:spcBef>
              <a:spcAft>
                <a:spcPts val="0"/>
              </a:spcAft>
              <a:buSzPts val="3200"/>
              <a:buNone/>
            </a:pPr>
            <a:r>
              <a:rPr b="0" lang="en-GB" sz="2000">
                <a:latin typeface="Calibri"/>
                <a:ea typeface="Calibri"/>
                <a:cs typeface="Calibri"/>
                <a:sym typeface="Calibri"/>
              </a:rPr>
              <a:t>RD-NL Course</a:t>
            </a:r>
            <a:endParaRPr b="0" sz="2000">
              <a:latin typeface="Calibri"/>
              <a:ea typeface="Calibri"/>
              <a:cs typeface="Calibri"/>
              <a:sym typeface="Calibri"/>
            </a:endParaRPr>
          </a:p>
          <a:p>
            <a:pPr indent="0" lvl="0" marL="0" rtl="0" algn="ctr">
              <a:lnSpc>
                <a:spcPct val="100000"/>
              </a:lnSpc>
              <a:spcBef>
                <a:spcPts val="0"/>
              </a:spcBef>
              <a:spcAft>
                <a:spcPts val="0"/>
              </a:spcAft>
              <a:buSzPts val="3200"/>
              <a:buNone/>
            </a:pPr>
            <a:r>
              <a:rPr b="0" lang="en-GB" sz="2000">
                <a:latin typeface="Calibri"/>
                <a:ea typeface="Calibri"/>
                <a:cs typeface="Calibri"/>
                <a:sym typeface="Calibri"/>
              </a:rPr>
              <a:t>June 27, 2019 </a:t>
            </a:r>
            <a:br>
              <a:rPr b="0" lang="en-GB" sz="2000">
                <a:latin typeface="Calibri"/>
                <a:ea typeface="Calibri"/>
                <a:cs typeface="Calibri"/>
                <a:sym typeface="Calibri"/>
              </a:rPr>
            </a:br>
            <a:br>
              <a:rPr b="0" lang="en-GB" sz="2000">
                <a:latin typeface="Calibri"/>
                <a:ea typeface="Calibri"/>
                <a:cs typeface="Calibri"/>
                <a:sym typeface="Calibri"/>
              </a:rPr>
            </a:br>
            <a:r>
              <a:rPr b="0" i="1" lang="en-GB" sz="2000">
                <a:latin typeface="Calibri"/>
                <a:ea typeface="Calibri"/>
                <a:cs typeface="Calibri"/>
                <a:sym typeface="Calibri"/>
              </a:rPr>
              <a:t>Celia van Gelder, Programme Manager DTL Learning/ELIXIR-NL Training</a:t>
            </a:r>
            <a:endParaRPr b="0" i="1" sz="2000">
              <a:latin typeface="Calibri"/>
              <a:ea typeface="Calibri"/>
              <a:cs typeface="Calibri"/>
              <a:sym typeface="Calibri"/>
            </a:endParaRPr>
          </a:p>
        </p:txBody>
      </p:sp>
      <p:sp>
        <p:nvSpPr>
          <p:cNvPr id="114" name="Google Shape;114;p17"/>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grpSp>
        <p:nvGrpSpPr>
          <p:cNvPr id="115" name="Google Shape;115;p17"/>
          <p:cNvGrpSpPr/>
          <p:nvPr/>
        </p:nvGrpSpPr>
        <p:grpSpPr>
          <a:xfrm>
            <a:off x="58342" y="6056584"/>
            <a:ext cx="8934855" cy="870275"/>
            <a:chOff x="0" y="0"/>
            <a:chExt cx="7512021" cy="773430"/>
          </a:xfrm>
        </p:grpSpPr>
        <p:pic>
          <p:nvPicPr>
            <p:cNvPr id="116" name="Google Shape;116;p17"/>
            <p:cNvPicPr preferRelativeResize="0"/>
            <p:nvPr/>
          </p:nvPicPr>
          <p:blipFill rotWithShape="1">
            <a:blip r:embed="rId3">
              <a:alphaModFix/>
            </a:blip>
            <a:srcRect b="0" l="0" r="0" t="0"/>
            <a:stretch/>
          </p:blipFill>
          <p:spPr>
            <a:xfrm>
              <a:off x="5455577" y="226032"/>
              <a:ext cx="1025525" cy="334645"/>
            </a:xfrm>
            <a:prstGeom prst="rect">
              <a:avLst/>
            </a:prstGeom>
            <a:noFill/>
            <a:ln>
              <a:noFill/>
            </a:ln>
          </p:spPr>
        </p:pic>
        <p:pic>
          <p:nvPicPr>
            <p:cNvPr id="117" name="Google Shape;117;p17"/>
            <p:cNvPicPr preferRelativeResize="0"/>
            <p:nvPr/>
          </p:nvPicPr>
          <p:blipFill rotWithShape="1">
            <a:blip r:embed="rId4">
              <a:alphaModFix/>
            </a:blip>
            <a:srcRect b="0" l="0" r="0" t="0"/>
            <a:stretch/>
          </p:blipFill>
          <p:spPr>
            <a:xfrm>
              <a:off x="0" y="236306"/>
              <a:ext cx="1162685" cy="273050"/>
            </a:xfrm>
            <a:prstGeom prst="rect">
              <a:avLst/>
            </a:prstGeom>
            <a:noFill/>
            <a:ln>
              <a:noFill/>
            </a:ln>
          </p:spPr>
        </p:pic>
        <p:pic>
          <p:nvPicPr>
            <p:cNvPr id="118" name="Google Shape;118;p17"/>
            <p:cNvPicPr preferRelativeResize="0"/>
            <p:nvPr/>
          </p:nvPicPr>
          <p:blipFill rotWithShape="1">
            <a:blip r:embed="rId5">
              <a:alphaModFix/>
            </a:blip>
            <a:srcRect b="0" l="0" r="0" t="0"/>
            <a:stretch/>
          </p:blipFill>
          <p:spPr>
            <a:xfrm>
              <a:off x="2342508" y="174661"/>
              <a:ext cx="1821180" cy="384810"/>
            </a:xfrm>
            <a:prstGeom prst="rect">
              <a:avLst/>
            </a:prstGeom>
            <a:noFill/>
            <a:ln>
              <a:noFill/>
            </a:ln>
          </p:spPr>
        </p:pic>
        <p:pic>
          <p:nvPicPr>
            <p:cNvPr id="119" name="Google Shape;119;p17"/>
            <p:cNvPicPr preferRelativeResize="0"/>
            <p:nvPr/>
          </p:nvPicPr>
          <p:blipFill rotWithShape="1">
            <a:blip r:embed="rId6">
              <a:alphaModFix/>
            </a:blip>
            <a:srcRect b="0" l="0" r="0" t="0"/>
            <a:stretch/>
          </p:blipFill>
          <p:spPr>
            <a:xfrm>
              <a:off x="6626831" y="143839"/>
              <a:ext cx="885190" cy="421005"/>
            </a:xfrm>
            <a:prstGeom prst="rect">
              <a:avLst/>
            </a:prstGeom>
            <a:noFill/>
            <a:ln>
              <a:noFill/>
            </a:ln>
          </p:spPr>
        </p:pic>
        <p:pic>
          <p:nvPicPr>
            <p:cNvPr id="120" name="Google Shape;120;p17"/>
            <p:cNvPicPr preferRelativeResize="0"/>
            <p:nvPr/>
          </p:nvPicPr>
          <p:blipFill rotWithShape="1">
            <a:blip r:embed="rId7">
              <a:alphaModFix/>
            </a:blip>
            <a:srcRect b="0" l="0" r="0" t="0"/>
            <a:stretch/>
          </p:blipFill>
          <p:spPr>
            <a:xfrm>
              <a:off x="4181582" y="0"/>
              <a:ext cx="1162685" cy="773430"/>
            </a:xfrm>
            <a:prstGeom prst="rect">
              <a:avLst/>
            </a:prstGeom>
            <a:noFill/>
            <a:ln>
              <a:noFill/>
            </a:ln>
          </p:spPr>
        </p:pic>
        <p:pic>
          <p:nvPicPr>
            <p:cNvPr id="121" name="Google Shape;121;p17"/>
            <p:cNvPicPr preferRelativeResize="0"/>
            <p:nvPr/>
          </p:nvPicPr>
          <p:blipFill rotWithShape="1">
            <a:blip r:embed="rId8">
              <a:alphaModFix/>
            </a:blip>
            <a:srcRect b="0" l="0" r="0" t="0"/>
            <a:stretch/>
          </p:blipFill>
          <p:spPr>
            <a:xfrm>
              <a:off x="1160979" y="154113"/>
              <a:ext cx="1094105" cy="528955"/>
            </a:xfrm>
            <a:prstGeom prst="rect">
              <a:avLst/>
            </a:prstGeom>
            <a:noFill/>
            <a:ln>
              <a:noFill/>
            </a:ln>
          </p:spPr>
        </p:pic>
      </p:grpSp>
      <p:pic>
        <p:nvPicPr>
          <p:cNvPr id="122" name="Google Shape;122;p17"/>
          <p:cNvPicPr preferRelativeResize="0"/>
          <p:nvPr/>
        </p:nvPicPr>
        <p:blipFill rotWithShape="1">
          <a:blip r:embed="rId9">
            <a:alphaModFix/>
          </a:blip>
          <a:srcRect b="0" l="0" r="0" t="0"/>
          <a:stretch/>
        </p:blipFill>
        <p:spPr>
          <a:xfrm>
            <a:off x="9166528" y="6179040"/>
            <a:ext cx="1217603" cy="535985"/>
          </a:xfrm>
          <a:prstGeom prst="rect">
            <a:avLst/>
          </a:prstGeom>
          <a:noFill/>
          <a:ln>
            <a:noFill/>
          </a:ln>
        </p:spPr>
      </p:pic>
      <p:pic>
        <p:nvPicPr>
          <p:cNvPr descr="C:\Users\scholtenss\Dropbox\Salome\WERK\Presentaties\Pictures\zonmw-logo.png" id="123" name="Google Shape;123;p17"/>
          <p:cNvPicPr preferRelativeResize="0"/>
          <p:nvPr/>
        </p:nvPicPr>
        <p:blipFill rotWithShape="1">
          <a:blip r:embed="rId10">
            <a:alphaModFix/>
          </a:blip>
          <a:srcRect b="0" l="0" r="0" t="0"/>
          <a:stretch/>
        </p:blipFill>
        <p:spPr>
          <a:xfrm>
            <a:off x="10515421" y="6355450"/>
            <a:ext cx="1569413" cy="41698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26"/>
          <p:cNvSpPr txBox="1"/>
          <p:nvPr>
            <p:ph idx="1" type="body"/>
          </p:nvPr>
        </p:nvSpPr>
        <p:spPr>
          <a:xfrm>
            <a:off x="1005840" y="1225791"/>
            <a:ext cx="10500360" cy="53190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Clr>
                <a:srgbClr val="002060"/>
              </a:buClr>
              <a:buSzPts val="2800"/>
              <a:buChar char="•"/>
            </a:pPr>
            <a:r>
              <a:rPr lang="en-GB">
                <a:solidFill>
                  <a:srgbClr val="002060"/>
                </a:solidFill>
              </a:rPr>
              <a:t>The content was defined in multiple iterative cycles</a:t>
            </a:r>
            <a:endParaRPr/>
          </a:p>
          <a:p>
            <a:pPr indent="0" lvl="0" marL="114300" rtl="0" algn="l">
              <a:lnSpc>
                <a:spcPct val="90000"/>
              </a:lnSpc>
              <a:spcBef>
                <a:spcPts val="1000"/>
              </a:spcBef>
              <a:spcAft>
                <a:spcPts val="0"/>
              </a:spcAft>
              <a:buClr>
                <a:srgbClr val="002060"/>
              </a:buClr>
              <a:buSzPts val="2800"/>
              <a:buNone/>
            </a:pPr>
            <a:r>
              <a:rPr lang="en-GB">
                <a:solidFill>
                  <a:srgbClr val="002060"/>
                </a:solidFill>
              </a:rPr>
              <a:t> </a:t>
            </a:r>
            <a:endParaRPr/>
          </a:p>
          <a:p>
            <a:pPr indent="0" lvl="0" marL="114300" rtl="0" algn="l">
              <a:lnSpc>
                <a:spcPct val="90000"/>
              </a:lnSpc>
              <a:spcBef>
                <a:spcPts val="1000"/>
              </a:spcBef>
              <a:spcAft>
                <a:spcPts val="0"/>
              </a:spcAft>
              <a:buClr>
                <a:srgbClr val="002060"/>
              </a:buClr>
              <a:buSzPts val="2800"/>
              <a:buNone/>
            </a:pPr>
            <a:r>
              <a:t/>
            </a:r>
            <a:endParaRPr>
              <a:solidFill>
                <a:srgbClr val="002060"/>
              </a:solidFill>
            </a:endParaRPr>
          </a:p>
          <a:p>
            <a:pPr indent="-342900" lvl="0" marL="457200" rtl="0" algn="l">
              <a:lnSpc>
                <a:spcPct val="90000"/>
              </a:lnSpc>
              <a:spcBef>
                <a:spcPts val="1000"/>
              </a:spcBef>
              <a:spcAft>
                <a:spcPts val="0"/>
              </a:spcAft>
              <a:buClr>
                <a:srgbClr val="002060"/>
              </a:buClr>
              <a:buSzPts val="2800"/>
              <a:buChar char="•"/>
            </a:pPr>
            <a:r>
              <a:rPr lang="en-GB">
                <a:solidFill>
                  <a:srgbClr val="002060"/>
                </a:solidFill>
              </a:rPr>
              <a:t>In general following these steps: </a:t>
            </a:r>
            <a:endParaRPr/>
          </a:p>
          <a:p>
            <a:pPr indent="-342900" lvl="1" marL="914400" rtl="0" algn="l">
              <a:lnSpc>
                <a:spcPct val="90000"/>
              </a:lnSpc>
              <a:spcBef>
                <a:spcPts val="500"/>
              </a:spcBef>
              <a:spcAft>
                <a:spcPts val="0"/>
              </a:spcAft>
              <a:buSzPts val="1800"/>
              <a:buFont typeface="Courier New"/>
              <a:buChar char="o"/>
            </a:pPr>
            <a:r>
              <a:rPr lang="en-GB">
                <a:solidFill>
                  <a:srgbClr val="002060"/>
                </a:solidFill>
              </a:rPr>
              <a:t>Analysis of about 40 job descriptions</a:t>
            </a:r>
            <a:endParaRPr/>
          </a:p>
          <a:p>
            <a:pPr indent="-342900" lvl="1" marL="914400" rtl="0" algn="l">
              <a:lnSpc>
                <a:spcPct val="90000"/>
              </a:lnSpc>
              <a:spcBef>
                <a:spcPts val="500"/>
              </a:spcBef>
              <a:spcAft>
                <a:spcPts val="0"/>
              </a:spcAft>
              <a:buSzPts val="1800"/>
              <a:buFont typeface="Courier New"/>
              <a:buChar char="o"/>
            </a:pPr>
            <a:r>
              <a:rPr lang="en-GB">
                <a:solidFill>
                  <a:srgbClr val="002060"/>
                </a:solidFill>
              </a:rPr>
              <a:t>Analysing and mapping existing data stewardship competency frameworks (EOSCpilot, Purdue, DAMA, EDISON) and to the FAIR principles</a:t>
            </a:r>
            <a:endParaRPr i="1">
              <a:solidFill>
                <a:srgbClr val="FF0000"/>
              </a:solidFill>
              <a:latin typeface="Calibri"/>
              <a:ea typeface="Calibri"/>
              <a:cs typeface="Calibri"/>
              <a:sym typeface="Calibri"/>
            </a:endParaRPr>
          </a:p>
          <a:p>
            <a:pPr indent="-342900" lvl="1" marL="914400" rtl="0" algn="l">
              <a:lnSpc>
                <a:spcPct val="90000"/>
              </a:lnSpc>
              <a:spcBef>
                <a:spcPts val="500"/>
              </a:spcBef>
              <a:spcAft>
                <a:spcPts val="0"/>
              </a:spcAft>
              <a:buSzPts val="1800"/>
              <a:buFont typeface="Courier New"/>
              <a:buChar char="o"/>
            </a:pPr>
            <a:r>
              <a:rPr lang="en-GB">
                <a:solidFill>
                  <a:srgbClr val="002060"/>
                </a:solidFill>
              </a:rPr>
              <a:t>Consultation of experts (Consultation Committee)</a:t>
            </a:r>
            <a:endParaRPr/>
          </a:p>
          <a:p>
            <a:pPr indent="-342900" lvl="1" marL="914400" rtl="0" algn="l">
              <a:lnSpc>
                <a:spcPct val="90000"/>
              </a:lnSpc>
              <a:spcBef>
                <a:spcPts val="500"/>
              </a:spcBef>
              <a:spcAft>
                <a:spcPts val="0"/>
              </a:spcAft>
              <a:buSzPts val="1800"/>
              <a:buFont typeface="Courier New"/>
              <a:buChar char="o"/>
            </a:pPr>
            <a:r>
              <a:rPr lang="en-GB">
                <a:solidFill>
                  <a:srgbClr val="002060"/>
                </a:solidFill>
              </a:rPr>
              <a:t>Consultation of persons with data steward functions/roles</a:t>
            </a:r>
            <a:endParaRPr/>
          </a:p>
          <a:p>
            <a:pPr indent="0" lvl="0" marL="114300" rtl="0" algn="l">
              <a:lnSpc>
                <a:spcPct val="90000"/>
              </a:lnSpc>
              <a:spcBef>
                <a:spcPts val="1000"/>
              </a:spcBef>
              <a:spcAft>
                <a:spcPts val="0"/>
              </a:spcAft>
              <a:buSzPts val="1800"/>
              <a:buNone/>
            </a:pPr>
            <a:br>
              <a:rPr lang="en-GB" sz="2400"/>
            </a:br>
            <a:endParaRPr b="1" sz="2400">
              <a:solidFill>
                <a:srgbClr val="002060"/>
              </a:solidFill>
            </a:endParaRPr>
          </a:p>
        </p:txBody>
      </p:sp>
      <p:sp>
        <p:nvSpPr>
          <p:cNvPr id="207" name="Google Shape;207;p26"/>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Method</a:t>
            </a:r>
            <a:endParaRPr b="1" i="0" sz="3200" u="none" cap="none" strike="noStrike">
              <a:solidFill>
                <a:srgbClr val="002060"/>
              </a:solidFill>
              <a:latin typeface="Calibri"/>
              <a:ea typeface="Calibri"/>
              <a:cs typeface="Calibri"/>
              <a:sym typeface="Calibri"/>
            </a:endParaRPr>
          </a:p>
        </p:txBody>
      </p:sp>
      <p:pic>
        <p:nvPicPr>
          <p:cNvPr descr="C:\Users\scholtenss\Dropbox\Salome\WERK\5. Presentaties\Pictures\images.png" id="208" name="Google Shape;208;p26"/>
          <p:cNvPicPr preferRelativeResize="0"/>
          <p:nvPr/>
        </p:nvPicPr>
        <p:blipFill rotWithShape="1">
          <a:blip r:embed="rId3">
            <a:alphaModFix/>
          </a:blip>
          <a:srcRect b="0" l="0" r="0" t="0"/>
          <a:stretch/>
        </p:blipFill>
        <p:spPr>
          <a:xfrm>
            <a:off x="9535695" y="1225791"/>
            <a:ext cx="1721585" cy="171393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0" l="0" r="0" t="0"/>
          <a:stretch/>
        </p:blipFill>
        <p:spPr>
          <a:xfrm>
            <a:off x="838127" y="2610401"/>
            <a:ext cx="6898634" cy="2685097"/>
          </a:xfrm>
          <a:prstGeom prst="rect">
            <a:avLst/>
          </a:prstGeom>
          <a:noFill/>
          <a:ln>
            <a:noFill/>
          </a:ln>
        </p:spPr>
      </p:pic>
      <p:sp>
        <p:nvSpPr>
          <p:cNvPr id="214" name="Google Shape;214;p27"/>
          <p:cNvSpPr txBox="1"/>
          <p:nvPr>
            <p:ph idx="1" type="body"/>
          </p:nvPr>
        </p:nvSpPr>
        <p:spPr>
          <a:xfrm>
            <a:off x="609600" y="1148107"/>
            <a:ext cx="11236641" cy="4763684"/>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SzPts val="2200"/>
              <a:buChar char="•"/>
            </a:pPr>
            <a:r>
              <a:rPr lang="en-GB" sz="2400">
                <a:solidFill>
                  <a:srgbClr val="002060"/>
                </a:solidFill>
                <a:latin typeface="Corbel"/>
                <a:ea typeface="Corbel"/>
                <a:cs typeface="Corbel"/>
                <a:sym typeface="Corbel"/>
              </a:rPr>
              <a:t>Matrix well received, both nationally and internationally, and in different domains</a:t>
            </a:r>
            <a:endParaRPr/>
          </a:p>
          <a:p>
            <a:pPr indent="-342900" lvl="0" marL="342900" rtl="0" algn="l">
              <a:lnSpc>
                <a:spcPct val="100000"/>
              </a:lnSpc>
              <a:spcBef>
                <a:spcPts val="0"/>
              </a:spcBef>
              <a:spcAft>
                <a:spcPts val="0"/>
              </a:spcAft>
              <a:buSzPts val="2200"/>
              <a:buChar char="•"/>
            </a:pPr>
            <a:r>
              <a:rPr lang="en-GB" sz="2400">
                <a:solidFill>
                  <a:srgbClr val="002060"/>
                </a:solidFill>
                <a:latin typeface="Corbel"/>
                <a:ea typeface="Corbel"/>
                <a:cs typeface="Corbel"/>
                <a:sym typeface="Corbel"/>
              </a:rPr>
              <a:t>It is a living document  and feedback from the community is being incorporated</a:t>
            </a:r>
            <a:endParaRPr/>
          </a:p>
        </p:txBody>
      </p:sp>
      <p:sp>
        <p:nvSpPr>
          <p:cNvPr id="215" name="Google Shape;215;p27"/>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3183"/>
              </a:buClr>
              <a:buSzPts val="3200"/>
              <a:buFont typeface="Calibri"/>
              <a:buNone/>
            </a:pPr>
            <a:r>
              <a:rPr b="1" i="0" lang="en-GB" sz="3200" u="none" cap="none" strike="noStrike">
                <a:solidFill>
                  <a:srgbClr val="002060"/>
                </a:solidFill>
                <a:latin typeface="Calibri"/>
                <a:ea typeface="Calibri"/>
                <a:cs typeface="Calibri"/>
                <a:sym typeface="Calibri"/>
              </a:rPr>
              <a:t>Data Steward Function Matrix</a:t>
            </a:r>
            <a:endParaRPr/>
          </a:p>
        </p:txBody>
      </p:sp>
      <p:pic>
        <p:nvPicPr>
          <p:cNvPr id="216" name="Google Shape;216;p27"/>
          <p:cNvPicPr preferRelativeResize="0"/>
          <p:nvPr/>
        </p:nvPicPr>
        <p:blipFill rotWithShape="1">
          <a:blip r:embed="rId4">
            <a:alphaModFix/>
          </a:blip>
          <a:srcRect b="0" l="0" r="0" t="0"/>
          <a:stretch/>
        </p:blipFill>
        <p:spPr>
          <a:xfrm>
            <a:off x="5796915" y="4247599"/>
            <a:ext cx="5785485" cy="2294415"/>
          </a:xfrm>
          <a:prstGeom prst="rect">
            <a:avLst/>
          </a:prstGeom>
          <a:noFill/>
          <a:ln>
            <a:noFill/>
          </a:ln>
        </p:spPr>
      </p:pic>
      <p:sp>
        <p:nvSpPr>
          <p:cNvPr id="217" name="Google Shape;217;p27"/>
          <p:cNvSpPr txBox="1"/>
          <p:nvPr/>
        </p:nvSpPr>
        <p:spPr>
          <a:xfrm>
            <a:off x="6309360" y="2307951"/>
            <a:ext cx="3032760"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Version 1.1 February 2019</a:t>
            </a:r>
            <a:endParaRPr/>
          </a:p>
        </p:txBody>
      </p:sp>
      <p:sp>
        <p:nvSpPr>
          <p:cNvPr id="218" name="Google Shape;218;p27"/>
          <p:cNvSpPr txBox="1"/>
          <p:nvPr/>
        </p:nvSpPr>
        <p:spPr>
          <a:xfrm>
            <a:off x="3763617" y="6266061"/>
            <a:ext cx="3032760"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Version 1.2 June 2019</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28"/>
          <p:cNvSpPr txBox="1"/>
          <p:nvPr>
            <p:ph idx="1" type="body"/>
          </p:nvPr>
        </p:nvSpPr>
        <p:spPr>
          <a:xfrm>
            <a:off x="1125415" y="1284024"/>
            <a:ext cx="10597662" cy="5574000"/>
          </a:xfrm>
          <a:prstGeom prst="rect">
            <a:avLst/>
          </a:prstGeom>
          <a:noFill/>
          <a:ln>
            <a:noFill/>
          </a:ln>
        </p:spPr>
        <p:txBody>
          <a:bodyPr anchorCtr="0" anchor="t" bIns="45700" lIns="91425" spcFirstLastPara="1" rIns="91425" wrap="square" tIns="45700">
            <a:noAutofit/>
          </a:bodyPr>
          <a:lstStyle/>
          <a:p>
            <a:pPr indent="-381000" lvl="0" marL="457200" rtl="0" algn="l">
              <a:lnSpc>
                <a:spcPct val="115000"/>
              </a:lnSpc>
              <a:spcBef>
                <a:spcPts val="0"/>
              </a:spcBef>
              <a:spcAft>
                <a:spcPts val="0"/>
              </a:spcAft>
              <a:buClr>
                <a:srgbClr val="002060"/>
              </a:buClr>
              <a:buSzPts val="2400"/>
              <a:buFont typeface="Corbel"/>
              <a:buChar char="•"/>
            </a:pPr>
            <a:r>
              <a:rPr lang="en-GB" sz="2400">
                <a:solidFill>
                  <a:srgbClr val="002060"/>
                </a:solidFill>
                <a:latin typeface="Calibri"/>
                <a:ea typeface="Calibri"/>
                <a:cs typeface="Calibri"/>
                <a:sym typeface="Calibri"/>
              </a:rPr>
              <a:t>Types (</a:t>
            </a:r>
            <a:r>
              <a:rPr lang="en-GB" sz="2400">
                <a:solidFill>
                  <a:srgbClr val="002060"/>
                </a:solidFill>
              </a:rPr>
              <a:t>No division based on ‘level’)</a:t>
            </a:r>
            <a:endParaRPr sz="2400">
              <a:solidFill>
                <a:srgbClr val="002060"/>
              </a:solidFill>
              <a:latin typeface="Calibri"/>
              <a:ea typeface="Calibri"/>
              <a:cs typeface="Calibri"/>
              <a:sym typeface="Calibri"/>
            </a:endParaRPr>
          </a:p>
          <a:p>
            <a:pPr indent="-381000" lvl="1" marL="914400" rtl="0" algn="l">
              <a:lnSpc>
                <a:spcPct val="115000"/>
              </a:lnSpc>
              <a:spcBef>
                <a:spcPts val="0"/>
              </a:spcBef>
              <a:spcAft>
                <a:spcPts val="0"/>
              </a:spcAft>
              <a:buClr>
                <a:srgbClr val="002060"/>
              </a:buClr>
              <a:buSzPts val="2400"/>
              <a:buFont typeface="Corbel"/>
              <a:buChar char="•"/>
            </a:pPr>
            <a:r>
              <a:rPr lang="en-GB">
                <a:solidFill>
                  <a:srgbClr val="FF3399"/>
                </a:solidFill>
                <a:latin typeface="Calibri"/>
                <a:ea typeface="Calibri"/>
                <a:cs typeface="Calibri"/>
                <a:sym typeface="Calibri"/>
              </a:rPr>
              <a:t>Data Steward A (Policies ) </a:t>
            </a:r>
            <a:r>
              <a:rPr lang="en-GB">
                <a:solidFill>
                  <a:srgbClr val="002060"/>
                </a:solidFill>
                <a:latin typeface="Calibri"/>
                <a:ea typeface="Calibri"/>
                <a:cs typeface="Calibri"/>
                <a:sym typeface="Calibri"/>
              </a:rPr>
              <a:t>-  institute and policy focused </a:t>
            </a:r>
            <a:endParaRPr/>
          </a:p>
          <a:p>
            <a:pPr indent="-381000" lvl="1" marL="914400" rtl="0" algn="l">
              <a:lnSpc>
                <a:spcPct val="115000"/>
              </a:lnSpc>
              <a:spcBef>
                <a:spcPts val="0"/>
              </a:spcBef>
              <a:spcAft>
                <a:spcPts val="0"/>
              </a:spcAft>
              <a:buClr>
                <a:srgbClr val="002060"/>
              </a:buClr>
              <a:buSzPts val="2400"/>
              <a:buFont typeface="Corbel"/>
              <a:buChar char="•"/>
            </a:pPr>
            <a:r>
              <a:rPr lang="en-GB">
                <a:solidFill>
                  <a:srgbClr val="FFC000"/>
                </a:solidFill>
                <a:latin typeface="Calibri"/>
                <a:ea typeface="Calibri"/>
                <a:cs typeface="Calibri"/>
                <a:sym typeface="Calibri"/>
              </a:rPr>
              <a:t>Data steward B  (Research)</a:t>
            </a:r>
            <a:r>
              <a:rPr lang="en-GB">
                <a:solidFill>
                  <a:srgbClr val="002060"/>
                </a:solidFill>
                <a:latin typeface="Calibri"/>
                <a:ea typeface="Calibri"/>
                <a:cs typeface="Calibri"/>
                <a:sym typeface="Calibri"/>
              </a:rPr>
              <a:t>- project and research focused </a:t>
            </a:r>
            <a:endParaRPr/>
          </a:p>
          <a:p>
            <a:pPr indent="-381000" lvl="1" marL="914400" rtl="0" algn="l">
              <a:lnSpc>
                <a:spcPct val="115000"/>
              </a:lnSpc>
              <a:spcBef>
                <a:spcPts val="0"/>
              </a:spcBef>
              <a:spcAft>
                <a:spcPts val="0"/>
              </a:spcAft>
              <a:buClr>
                <a:srgbClr val="002060"/>
              </a:buClr>
              <a:buSzPts val="2400"/>
              <a:buFont typeface="Corbel"/>
              <a:buChar char="•"/>
            </a:pPr>
            <a:r>
              <a:rPr lang="en-GB">
                <a:solidFill>
                  <a:srgbClr val="0070C0"/>
                </a:solidFill>
                <a:latin typeface="Calibri"/>
                <a:ea typeface="Calibri"/>
                <a:cs typeface="Calibri"/>
                <a:sym typeface="Calibri"/>
              </a:rPr>
              <a:t>Data Steward C  (Infrastructure) </a:t>
            </a:r>
            <a:r>
              <a:rPr lang="en-GB">
                <a:solidFill>
                  <a:srgbClr val="002060"/>
                </a:solidFill>
                <a:latin typeface="Calibri"/>
                <a:ea typeface="Calibri"/>
                <a:cs typeface="Calibri"/>
                <a:sym typeface="Calibri"/>
              </a:rPr>
              <a:t>- data and e-infrastructure focussed</a:t>
            </a:r>
            <a:endParaRPr/>
          </a:p>
          <a:p>
            <a:pPr indent="0" lvl="1" marL="533400" rtl="0" algn="l">
              <a:lnSpc>
                <a:spcPct val="115000"/>
              </a:lnSpc>
              <a:spcBef>
                <a:spcPts val="0"/>
              </a:spcBef>
              <a:spcAft>
                <a:spcPts val="0"/>
              </a:spcAft>
              <a:buClr>
                <a:srgbClr val="002060"/>
              </a:buClr>
              <a:buSzPts val="2400"/>
              <a:buNone/>
            </a:pPr>
            <a:r>
              <a:t/>
            </a:r>
            <a:endParaRPr>
              <a:solidFill>
                <a:srgbClr val="002060"/>
              </a:solidFill>
              <a:latin typeface="Calibri"/>
              <a:ea typeface="Calibri"/>
              <a:cs typeface="Calibri"/>
              <a:sym typeface="Calibri"/>
            </a:endParaRPr>
          </a:p>
          <a:p>
            <a:pPr indent="-381000" lvl="0" marL="457200" rtl="0" algn="l">
              <a:lnSpc>
                <a:spcPct val="115000"/>
              </a:lnSpc>
              <a:spcBef>
                <a:spcPts val="0"/>
              </a:spcBef>
              <a:spcAft>
                <a:spcPts val="0"/>
              </a:spcAft>
              <a:buClr>
                <a:srgbClr val="002060"/>
              </a:buClr>
              <a:buSzPts val="2400"/>
              <a:buFont typeface="Corbel"/>
              <a:buChar char="•"/>
            </a:pPr>
            <a:r>
              <a:rPr lang="en-GB" sz="2400">
                <a:solidFill>
                  <a:srgbClr val="002060"/>
                </a:solidFill>
                <a:latin typeface="Calibri"/>
                <a:ea typeface="Calibri"/>
                <a:cs typeface="Calibri"/>
                <a:sym typeface="Calibri"/>
              </a:rPr>
              <a:t>Knowledge areas:</a:t>
            </a:r>
            <a:endParaRPr/>
          </a:p>
          <a:p>
            <a:pPr indent="0" lvl="0" marL="76200" rtl="0" algn="l">
              <a:lnSpc>
                <a:spcPct val="115000"/>
              </a:lnSpc>
              <a:spcBef>
                <a:spcPts val="0"/>
              </a:spcBef>
              <a:spcAft>
                <a:spcPts val="0"/>
              </a:spcAft>
              <a:buClr>
                <a:srgbClr val="002060"/>
              </a:buClr>
              <a:buSzPts val="2400"/>
              <a:buNone/>
            </a:pPr>
            <a:r>
              <a:rPr lang="en-GB" sz="2400">
                <a:solidFill>
                  <a:srgbClr val="002060"/>
                </a:solidFill>
                <a:latin typeface="Calibri"/>
                <a:ea typeface="Calibri"/>
                <a:cs typeface="Calibri"/>
                <a:sym typeface="Calibri"/>
              </a:rPr>
              <a:t>	Policy/strategy 				Compliance		Alignment with FAIR data principles		Services		Infrastructure					Knowledge</a:t>
            </a:r>
            <a:endParaRPr/>
          </a:p>
          <a:p>
            <a:pPr indent="0" lvl="0" marL="76200" rtl="0" algn="l">
              <a:lnSpc>
                <a:spcPct val="115000"/>
              </a:lnSpc>
              <a:spcBef>
                <a:spcPts val="0"/>
              </a:spcBef>
              <a:spcAft>
                <a:spcPts val="0"/>
              </a:spcAft>
              <a:buClr>
                <a:srgbClr val="002060"/>
              </a:buClr>
              <a:buSzPts val="2400"/>
              <a:buNone/>
            </a:pPr>
            <a:r>
              <a:rPr lang="en-GB" sz="2400">
                <a:solidFill>
                  <a:srgbClr val="002060"/>
                </a:solidFill>
                <a:latin typeface="Calibri"/>
                <a:ea typeface="Calibri"/>
                <a:cs typeface="Calibri"/>
                <a:sym typeface="Calibri"/>
              </a:rPr>
              <a:t>	Network					Data archiving </a:t>
            </a:r>
            <a:endParaRPr/>
          </a:p>
          <a:p>
            <a:pPr indent="-228600" lvl="1" marL="914400" rtl="0" algn="l">
              <a:lnSpc>
                <a:spcPct val="115000"/>
              </a:lnSpc>
              <a:spcBef>
                <a:spcPts val="0"/>
              </a:spcBef>
              <a:spcAft>
                <a:spcPts val="0"/>
              </a:spcAft>
              <a:buClr>
                <a:srgbClr val="002060"/>
              </a:buClr>
              <a:buSzPts val="2400"/>
              <a:buFont typeface="Corbel"/>
              <a:buNone/>
            </a:pPr>
            <a:r>
              <a:t/>
            </a:r>
            <a:endParaRPr>
              <a:solidFill>
                <a:srgbClr val="002060"/>
              </a:solidFill>
              <a:latin typeface="Calibri"/>
              <a:ea typeface="Calibri"/>
              <a:cs typeface="Calibri"/>
              <a:sym typeface="Calibri"/>
            </a:endParaRPr>
          </a:p>
          <a:p>
            <a:pPr indent="-228600" lvl="0" marL="457200" rtl="0" algn="l">
              <a:lnSpc>
                <a:spcPct val="115000"/>
              </a:lnSpc>
              <a:spcBef>
                <a:spcPts val="0"/>
              </a:spcBef>
              <a:spcAft>
                <a:spcPts val="0"/>
              </a:spcAft>
              <a:buClr>
                <a:srgbClr val="002060"/>
              </a:buClr>
              <a:buSzPts val="2400"/>
              <a:buFont typeface="Corbel"/>
              <a:buNone/>
            </a:pPr>
            <a:r>
              <a:t/>
            </a:r>
            <a:endParaRPr b="1" sz="2400">
              <a:solidFill>
                <a:srgbClr val="002060"/>
              </a:solidFill>
              <a:latin typeface="Calibri"/>
              <a:ea typeface="Calibri"/>
              <a:cs typeface="Calibri"/>
              <a:sym typeface="Calibri"/>
            </a:endParaRPr>
          </a:p>
        </p:txBody>
      </p:sp>
      <p:sp>
        <p:nvSpPr>
          <p:cNvPr id="224" name="Google Shape;224;p28"/>
          <p:cNvSpPr txBox="1"/>
          <p:nvPr/>
        </p:nvSpPr>
        <p:spPr>
          <a:xfrm>
            <a:off x="2135560" y="178825"/>
            <a:ext cx="7992000" cy="1077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Data Steward Roles</a:t>
            </a:r>
            <a:endParaRPr b="1" i="0" sz="3200" u="none" cap="none" strike="noStrike">
              <a:solidFill>
                <a:srgbClr val="00206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29"/>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pic>
        <p:nvPicPr>
          <p:cNvPr id="230" name="Google Shape;230;p29"/>
          <p:cNvPicPr preferRelativeResize="0"/>
          <p:nvPr/>
        </p:nvPicPr>
        <p:blipFill rotWithShape="1">
          <a:blip r:embed="rId3">
            <a:alphaModFix/>
          </a:blip>
          <a:srcRect b="0" l="0" r="0" t="0"/>
          <a:stretch/>
        </p:blipFill>
        <p:spPr>
          <a:xfrm>
            <a:off x="1804976" y="314314"/>
            <a:ext cx="8582025" cy="6543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30"/>
          <p:cNvSpPr txBox="1"/>
          <p:nvPr/>
        </p:nvSpPr>
        <p:spPr>
          <a:xfrm>
            <a:off x="7664105" y="295829"/>
            <a:ext cx="6924431"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800" u="sng" cap="none" strike="noStrike">
                <a:solidFill>
                  <a:schemeClr val="hlink"/>
                </a:solidFill>
                <a:latin typeface="Corbel"/>
                <a:ea typeface="Corbel"/>
                <a:cs typeface="Corbel"/>
                <a:sym typeface="Corbel"/>
                <a:hlinkClick r:id="rId3"/>
              </a:rPr>
              <a:t>Source:  </a:t>
            </a:r>
            <a:r>
              <a:rPr b="0" i="0" lang="en-GB" sz="1400" u="none" cap="none" strike="noStrike">
                <a:solidFill>
                  <a:srgbClr val="000000"/>
                </a:solidFill>
                <a:latin typeface="Arial"/>
                <a:ea typeface="Arial"/>
                <a:cs typeface="Arial"/>
                <a:sym typeface="Arial"/>
              </a:rPr>
              <a:t>https://doi.org/10.5281/zenodo.3243910</a:t>
            </a:r>
            <a:endParaRPr/>
          </a:p>
          <a:p>
            <a:pPr indent="0" lvl="0" marL="0" marR="0" rtl="0" algn="l">
              <a:lnSpc>
                <a:spcPct val="100000"/>
              </a:lnSpc>
              <a:spcBef>
                <a:spcPts val="0"/>
              </a:spcBef>
              <a:spcAft>
                <a:spcPts val="0"/>
              </a:spcAft>
              <a:buNone/>
            </a:pPr>
            <a:r>
              <a:t/>
            </a:r>
            <a:endParaRPr b="0" i="0" sz="1800" u="sng" cap="none" strike="noStrike">
              <a:solidFill>
                <a:schemeClr val="hlink"/>
              </a:solidFill>
              <a:latin typeface="Corbel"/>
              <a:ea typeface="Corbel"/>
              <a:cs typeface="Corbel"/>
              <a:sym typeface="Corbel"/>
              <a:hlinkClick r:id="rId4"/>
            </a:endParaRPr>
          </a:p>
        </p:txBody>
      </p:sp>
      <p:sp>
        <p:nvSpPr>
          <p:cNvPr id="237" name="Google Shape;237;p30"/>
          <p:cNvSpPr txBox="1"/>
          <p:nvPr/>
        </p:nvSpPr>
        <p:spPr>
          <a:xfrm>
            <a:off x="1247285" y="80386"/>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Data steward landscape</a:t>
            </a:r>
            <a:endParaRPr b="1" i="0" sz="3200" u="none" cap="none" strike="noStrike">
              <a:solidFill>
                <a:srgbClr val="002060"/>
              </a:solidFill>
              <a:latin typeface="Calibri"/>
              <a:ea typeface="Calibri"/>
              <a:cs typeface="Calibri"/>
              <a:sym typeface="Calibri"/>
            </a:endParaRPr>
          </a:p>
        </p:txBody>
      </p:sp>
      <p:pic>
        <p:nvPicPr>
          <p:cNvPr descr="A close up of text on a white background&#10;&#10;Description automatically generated" id="238" name="Google Shape;238;p30"/>
          <p:cNvPicPr preferRelativeResize="0"/>
          <p:nvPr/>
        </p:nvPicPr>
        <p:blipFill rotWithShape="1">
          <a:blip r:embed="rId5">
            <a:alphaModFix/>
          </a:blip>
          <a:srcRect b="0" l="0" r="0" t="0"/>
          <a:stretch/>
        </p:blipFill>
        <p:spPr>
          <a:xfrm>
            <a:off x="2240783" y="1118545"/>
            <a:ext cx="7258167" cy="54436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31"/>
          <p:cNvSpPr txBox="1"/>
          <p:nvPr>
            <p:ph idx="1" type="body"/>
          </p:nvPr>
        </p:nvSpPr>
        <p:spPr>
          <a:xfrm>
            <a:off x="914399" y="1284025"/>
            <a:ext cx="10247243" cy="5376900"/>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640"/>
              </a:spcBef>
              <a:spcAft>
                <a:spcPts val="0"/>
              </a:spcAft>
              <a:buClr>
                <a:srgbClr val="002060"/>
              </a:buClr>
              <a:buSzPts val="2400"/>
              <a:buChar char="•"/>
            </a:pPr>
            <a:r>
              <a:rPr lang="en-GB" sz="2400">
                <a:solidFill>
                  <a:srgbClr val="002060"/>
                </a:solidFill>
              </a:rPr>
              <a:t>The combination of observable and measurable knowledge, skills, abilities and personal attributes that contribute to enhanced employee performance and ultimately result in organizational success</a:t>
            </a:r>
            <a:endParaRPr sz="2400"/>
          </a:p>
          <a:p>
            <a:pPr indent="0" lvl="0" marL="457200" rtl="0" algn="l">
              <a:lnSpc>
                <a:spcPct val="100000"/>
              </a:lnSpc>
              <a:spcBef>
                <a:spcPts val="640"/>
              </a:spcBef>
              <a:spcAft>
                <a:spcPts val="0"/>
              </a:spcAft>
              <a:buSzPts val="3200"/>
              <a:buNone/>
            </a:pPr>
            <a:r>
              <a:t/>
            </a:r>
            <a:endParaRPr sz="2400"/>
          </a:p>
          <a:p>
            <a:pPr indent="-381000" lvl="0" marL="457200" rtl="0" algn="l">
              <a:lnSpc>
                <a:spcPct val="100000"/>
              </a:lnSpc>
              <a:spcBef>
                <a:spcPts val="640"/>
              </a:spcBef>
              <a:spcAft>
                <a:spcPts val="0"/>
              </a:spcAft>
              <a:buClr>
                <a:srgbClr val="002060"/>
              </a:buClr>
              <a:buSzPts val="2400"/>
              <a:buChar char="•"/>
            </a:pPr>
            <a:r>
              <a:rPr lang="en-GB" sz="2400">
                <a:solidFill>
                  <a:srgbClr val="002060"/>
                </a:solidFill>
              </a:rPr>
              <a:t>“Things” that an individual must demonstrate to be effective in a job, role, function, task, or duty </a:t>
            </a:r>
            <a:endParaRPr sz="2400"/>
          </a:p>
          <a:p>
            <a:pPr indent="0" lvl="0" marL="457200" rtl="0" algn="l">
              <a:lnSpc>
                <a:spcPct val="100000"/>
              </a:lnSpc>
              <a:spcBef>
                <a:spcPts val="640"/>
              </a:spcBef>
              <a:spcAft>
                <a:spcPts val="0"/>
              </a:spcAft>
              <a:buSzPts val="3200"/>
              <a:buNone/>
            </a:pPr>
            <a:r>
              <a:t/>
            </a:r>
            <a:endParaRPr sz="2400"/>
          </a:p>
          <a:p>
            <a:pPr indent="-381000" lvl="0" marL="457200" rtl="0" algn="l">
              <a:lnSpc>
                <a:spcPct val="100000"/>
              </a:lnSpc>
              <a:spcBef>
                <a:spcPts val="640"/>
              </a:spcBef>
              <a:spcAft>
                <a:spcPts val="0"/>
              </a:spcAft>
              <a:buClr>
                <a:srgbClr val="002060"/>
              </a:buClr>
              <a:buSzPts val="2400"/>
              <a:buChar char="•"/>
            </a:pPr>
            <a:r>
              <a:rPr lang="en-GB" sz="2400">
                <a:solidFill>
                  <a:srgbClr val="002060"/>
                </a:solidFill>
              </a:rPr>
              <a:t>Translation of responsibilities and activities into (1) knowledge, (2) skills, and (3) </a:t>
            </a:r>
            <a:r>
              <a:rPr lang="en-GB" sz="2400"/>
              <a:t>a</a:t>
            </a:r>
            <a:r>
              <a:rPr lang="en-GB" sz="2400">
                <a:solidFill>
                  <a:srgbClr val="002060"/>
                </a:solidFill>
              </a:rPr>
              <a:t>bilities.  </a:t>
            </a:r>
            <a:endParaRPr sz="2400">
              <a:solidFill>
                <a:srgbClr val="002060"/>
              </a:solidFill>
            </a:endParaRPr>
          </a:p>
          <a:p>
            <a:pPr indent="0" lvl="0" marL="457200" rtl="0" algn="l">
              <a:lnSpc>
                <a:spcPct val="100000"/>
              </a:lnSpc>
              <a:spcBef>
                <a:spcPts val="640"/>
              </a:spcBef>
              <a:spcAft>
                <a:spcPts val="0"/>
              </a:spcAft>
              <a:buSzPts val="3200"/>
              <a:buNone/>
            </a:pPr>
            <a:r>
              <a:t/>
            </a:r>
            <a:endParaRPr sz="2400">
              <a:solidFill>
                <a:srgbClr val="002060"/>
              </a:solidFill>
            </a:endParaRPr>
          </a:p>
          <a:p>
            <a:pPr indent="-381000" lvl="0" marL="457200" rtl="0" algn="l">
              <a:lnSpc>
                <a:spcPct val="100000"/>
              </a:lnSpc>
              <a:spcBef>
                <a:spcPts val="640"/>
              </a:spcBef>
              <a:spcAft>
                <a:spcPts val="0"/>
              </a:spcAft>
              <a:buClr>
                <a:srgbClr val="002060"/>
              </a:buClr>
              <a:buSzPts val="2400"/>
              <a:buChar char="•"/>
            </a:pPr>
            <a:r>
              <a:rPr lang="en-GB" sz="2400">
                <a:solidFill>
                  <a:srgbClr val="002060"/>
                </a:solidFill>
              </a:rPr>
              <a:t>In practice, they are interrelated and therefore we combined them into one column of ‘KSAs’ </a:t>
            </a:r>
            <a:endParaRPr sz="2400"/>
          </a:p>
          <a:p>
            <a:pPr indent="0" lvl="0" marL="0" rtl="0" algn="l">
              <a:lnSpc>
                <a:spcPct val="100000"/>
              </a:lnSpc>
              <a:spcBef>
                <a:spcPts val="440"/>
              </a:spcBef>
              <a:spcAft>
                <a:spcPts val="0"/>
              </a:spcAft>
              <a:buSzPts val="3200"/>
              <a:buNone/>
            </a:pPr>
            <a:r>
              <a:t/>
            </a:r>
            <a:endParaRPr sz="2400">
              <a:solidFill>
                <a:srgbClr val="002060"/>
              </a:solidFill>
            </a:endParaRPr>
          </a:p>
        </p:txBody>
      </p:sp>
      <p:sp>
        <p:nvSpPr>
          <p:cNvPr id="244" name="Google Shape;244;p31"/>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45" name="Google Shape;245;p31"/>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Competencies</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32"/>
          <p:cNvSpPr txBox="1"/>
          <p:nvPr>
            <p:ph idx="1" type="body"/>
          </p:nvPr>
        </p:nvSpPr>
        <p:spPr>
          <a:xfrm>
            <a:off x="1152939" y="1284025"/>
            <a:ext cx="9819861" cy="5027700"/>
          </a:xfrm>
          <a:prstGeom prst="rect">
            <a:avLst/>
          </a:prstGeom>
          <a:noFill/>
          <a:ln>
            <a:noFill/>
          </a:ln>
        </p:spPr>
        <p:txBody>
          <a:bodyPr anchorCtr="0" anchor="t" bIns="45700" lIns="91425" spcFirstLastPara="1" rIns="91425" wrap="square" tIns="45700">
            <a:noAutofit/>
          </a:bodyPr>
          <a:lstStyle/>
          <a:p>
            <a:pPr indent="-431800" lvl="0" marL="457200" rtl="0" algn="l">
              <a:lnSpc>
                <a:spcPct val="100000"/>
              </a:lnSpc>
              <a:spcBef>
                <a:spcPts val="640"/>
              </a:spcBef>
              <a:spcAft>
                <a:spcPts val="0"/>
              </a:spcAft>
              <a:buClr>
                <a:schemeClr val="dk2"/>
              </a:buClr>
              <a:buSzPts val="2400"/>
              <a:buChar char="•"/>
            </a:pPr>
            <a:r>
              <a:rPr lang="en-GB" sz="2400">
                <a:solidFill>
                  <a:schemeClr val="dk2"/>
                </a:solidFill>
                <a:highlight>
                  <a:srgbClr val="FFFFFF"/>
                </a:highlight>
              </a:rPr>
              <a:t>Knowledge focuses on the understanding of concepts</a:t>
            </a:r>
            <a:endParaRPr/>
          </a:p>
          <a:p>
            <a:pPr indent="-431800" lvl="0" marL="457200" rtl="0" algn="l">
              <a:lnSpc>
                <a:spcPct val="100000"/>
              </a:lnSpc>
              <a:spcBef>
                <a:spcPts val="640"/>
              </a:spcBef>
              <a:spcAft>
                <a:spcPts val="0"/>
              </a:spcAft>
              <a:buClr>
                <a:schemeClr val="dk2"/>
              </a:buClr>
              <a:buSzPts val="2400"/>
              <a:buChar char="•"/>
            </a:pPr>
            <a:r>
              <a:rPr lang="en-GB" sz="2400">
                <a:solidFill>
                  <a:schemeClr val="dk2"/>
                </a:solidFill>
                <a:highlight>
                  <a:srgbClr val="FFFFFF"/>
                </a:highlight>
              </a:rPr>
              <a:t>It is theoretical and not practical</a:t>
            </a:r>
            <a:endParaRPr/>
          </a:p>
          <a:p>
            <a:pPr indent="-431800" lvl="0" marL="457200" rtl="0" algn="l">
              <a:lnSpc>
                <a:spcPct val="100000"/>
              </a:lnSpc>
              <a:spcBef>
                <a:spcPts val="640"/>
              </a:spcBef>
              <a:spcAft>
                <a:spcPts val="0"/>
              </a:spcAft>
              <a:buClr>
                <a:schemeClr val="dk2"/>
              </a:buClr>
              <a:buSzPts val="2400"/>
              <a:buChar char="•"/>
            </a:pPr>
            <a:r>
              <a:rPr lang="en-GB" sz="2400">
                <a:solidFill>
                  <a:schemeClr val="dk2"/>
                </a:solidFill>
                <a:highlight>
                  <a:srgbClr val="FFFFFF"/>
                </a:highlight>
              </a:rPr>
              <a:t>An individual may have an understanding of a topic or tool or some textbook knowledge of it but have no experience applying it. </a:t>
            </a:r>
            <a:endParaRPr/>
          </a:p>
          <a:p>
            <a:pPr indent="-431800" lvl="0" marL="457200" rtl="0" algn="l">
              <a:lnSpc>
                <a:spcPct val="100000"/>
              </a:lnSpc>
              <a:spcBef>
                <a:spcPts val="640"/>
              </a:spcBef>
              <a:spcAft>
                <a:spcPts val="0"/>
              </a:spcAft>
              <a:buClr>
                <a:schemeClr val="dk2"/>
              </a:buClr>
              <a:buSzPts val="2400"/>
              <a:buChar char="•"/>
            </a:pPr>
            <a:r>
              <a:rPr lang="en-GB" sz="2400">
                <a:solidFill>
                  <a:schemeClr val="dk2"/>
                </a:solidFill>
                <a:highlight>
                  <a:srgbClr val="FFFFFF"/>
                </a:highlight>
              </a:rPr>
              <a:t>Knowledge is measurable through testing and can be developed through training activities</a:t>
            </a:r>
            <a:endParaRPr/>
          </a:p>
          <a:p>
            <a:pPr indent="-279400" lvl="0" marL="457200" rtl="0" algn="l">
              <a:lnSpc>
                <a:spcPct val="100000"/>
              </a:lnSpc>
              <a:spcBef>
                <a:spcPts val="640"/>
              </a:spcBef>
              <a:spcAft>
                <a:spcPts val="0"/>
              </a:spcAft>
              <a:buClr>
                <a:schemeClr val="dk2"/>
              </a:buClr>
              <a:buSzPts val="2400"/>
              <a:buNone/>
            </a:pPr>
            <a:r>
              <a:t/>
            </a:r>
            <a:endParaRPr sz="2400">
              <a:solidFill>
                <a:schemeClr val="dk2"/>
              </a:solidFill>
              <a:highlight>
                <a:srgbClr val="FFFFFF"/>
              </a:highlight>
            </a:endParaRPr>
          </a:p>
          <a:p>
            <a:pPr indent="-431800" lvl="0" marL="457200" rtl="0" algn="l">
              <a:lnSpc>
                <a:spcPct val="100000"/>
              </a:lnSpc>
              <a:spcBef>
                <a:spcPts val="640"/>
              </a:spcBef>
              <a:spcAft>
                <a:spcPts val="0"/>
              </a:spcAft>
              <a:buClr>
                <a:schemeClr val="dk2"/>
              </a:buClr>
              <a:buSzPts val="2400"/>
              <a:buChar char="•"/>
            </a:pPr>
            <a:r>
              <a:rPr lang="en-GB" sz="2400">
                <a:solidFill>
                  <a:schemeClr val="dk2"/>
                </a:solidFill>
                <a:highlight>
                  <a:srgbClr val="FFFFFF"/>
                </a:highlight>
              </a:rPr>
              <a:t>For example, someone might have read hundreds of articles on health and nutrition, many of them in scientific journals, but that doesn't make that person qualified to dispense advice on nutrition</a:t>
            </a:r>
            <a:r>
              <a:rPr lang="en-GB">
                <a:highlight>
                  <a:srgbClr val="FFFFFF"/>
                </a:highlight>
              </a:rPr>
              <a:t>.</a:t>
            </a:r>
            <a:endParaRPr/>
          </a:p>
          <a:p>
            <a:pPr indent="-228600" lvl="0" marL="457200" rtl="0" algn="l">
              <a:lnSpc>
                <a:spcPct val="100000"/>
              </a:lnSpc>
              <a:spcBef>
                <a:spcPts val="0"/>
              </a:spcBef>
              <a:spcAft>
                <a:spcPts val="0"/>
              </a:spcAft>
              <a:buClr>
                <a:schemeClr val="dk2"/>
              </a:buClr>
              <a:buSzPts val="2400"/>
              <a:buNone/>
            </a:pPr>
            <a:r>
              <a:t/>
            </a:r>
            <a:endParaRPr sz="2400">
              <a:solidFill>
                <a:schemeClr val="dk2"/>
              </a:solidFill>
              <a:highlight>
                <a:srgbClr val="FFFFFF"/>
              </a:highlight>
            </a:endParaRPr>
          </a:p>
        </p:txBody>
      </p:sp>
      <p:sp>
        <p:nvSpPr>
          <p:cNvPr id="251" name="Google Shape;251;p32"/>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52" name="Google Shape;252;p32"/>
          <p:cNvSpPr txBox="1"/>
          <p:nvPr/>
        </p:nvSpPr>
        <p:spPr>
          <a:xfrm>
            <a:off x="2135560" y="178825"/>
            <a:ext cx="7992000" cy="1077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Knowledge</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33"/>
          <p:cNvSpPr txBox="1"/>
          <p:nvPr>
            <p:ph idx="1" type="body"/>
          </p:nvPr>
        </p:nvSpPr>
        <p:spPr>
          <a:xfrm>
            <a:off x="964096" y="1284025"/>
            <a:ext cx="10237304" cy="5027700"/>
          </a:xfrm>
          <a:prstGeom prst="rect">
            <a:avLst/>
          </a:prstGeom>
          <a:noFill/>
          <a:ln>
            <a:noFill/>
          </a:ln>
        </p:spPr>
        <p:txBody>
          <a:bodyPr anchorCtr="0" anchor="t" bIns="45700" lIns="91425" spcFirstLastPara="1" rIns="91425" wrap="square" tIns="45700">
            <a:noAutofit/>
          </a:bodyPr>
          <a:lstStyle/>
          <a:p>
            <a:pPr indent="-431800" lvl="0" marL="457200" marR="0" rtl="0" algn="l">
              <a:lnSpc>
                <a:spcPct val="100000"/>
              </a:lnSpc>
              <a:spcBef>
                <a:spcPts val="640"/>
              </a:spcBef>
              <a:spcAft>
                <a:spcPts val="0"/>
              </a:spcAft>
              <a:buClr>
                <a:schemeClr val="dk1"/>
              </a:buClr>
              <a:buSzPts val="3200"/>
              <a:buFont typeface="Arial"/>
              <a:buChar char="•"/>
            </a:pPr>
            <a:r>
              <a:rPr lang="en-GB" sz="2400">
                <a:solidFill>
                  <a:schemeClr val="dk2"/>
                </a:solidFill>
                <a:highlight>
                  <a:srgbClr val="FFFFFF"/>
                </a:highlight>
              </a:rPr>
              <a:t>Skills are the technical or manual proficiencies developed through training or experience</a:t>
            </a:r>
            <a:endParaRPr/>
          </a:p>
          <a:p>
            <a:pPr indent="-431800" lvl="0" marL="457200" marR="0" rtl="0" algn="l">
              <a:lnSpc>
                <a:spcPct val="100000"/>
              </a:lnSpc>
              <a:spcBef>
                <a:spcPts val="640"/>
              </a:spcBef>
              <a:spcAft>
                <a:spcPts val="0"/>
              </a:spcAft>
              <a:buClr>
                <a:schemeClr val="dk1"/>
              </a:buClr>
              <a:buSzPts val="3200"/>
              <a:buFont typeface="Arial"/>
              <a:buChar char="•"/>
            </a:pPr>
            <a:r>
              <a:rPr lang="en-GB" sz="2400">
                <a:solidFill>
                  <a:schemeClr val="dk2"/>
                </a:solidFill>
                <a:highlight>
                  <a:srgbClr val="FFFFFF"/>
                </a:highlight>
              </a:rPr>
              <a:t>Skills are the practical application of theoretical knowledge</a:t>
            </a:r>
            <a:endParaRPr/>
          </a:p>
          <a:p>
            <a:pPr indent="-381000" lvl="0" marL="457200" rtl="0" algn="l">
              <a:lnSpc>
                <a:spcPct val="100000"/>
              </a:lnSpc>
              <a:spcBef>
                <a:spcPts val="0"/>
              </a:spcBef>
              <a:spcAft>
                <a:spcPts val="0"/>
              </a:spcAft>
              <a:buClr>
                <a:schemeClr val="dk2"/>
              </a:buClr>
              <a:buSzPts val="2400"/>
              <a:buFont typeface="Calibri"/>
              <a:buChar char="•"/>
            </a:pPr>
            <a:r>
              <a:rPr lang="en-GB" sz="2400">
                <a:solidFill>
                  <a:schemeClr val="dk2"/>
                </a:solidFill>
                <a:highlight>
                  <a:srgbClr val="FFFFFF"/>
                </a:highlight>
              </a:rPr>
              <a:t>It is used to carry out complex activities or job functions to achieve predetermined results </a:t>
            </a:r>
            <a:endParaRPr sz="2400">
              <a:solidFill>
                <a:schemeClr val="dk2"/>
              </a:solidFill>
              <a:highlight>
                <a:srgbClr val="FFFFFF"/>
              </a:highlight>
            </a:endParaRPr>
          </a:p>
          <a:p>
            <a:pPr indent="0" lvl="0" marL="0" rtl="0" algn="l">
              <a:lnSpc>
                <a:spcPct val="100000"/>
              </a:lnSpc>
              <a:spcBef>
                <a:spcPts val="640"/>
              </a:spcBef>
              <a:spcAft>
                <a:spcPts val="0"/>
              </a:spcAft>
              <a:buSzPts val="3200"/>
              <a:buNone/>
            </a:pPr>
            <a:r>
              <a:t/>
            </a:r>
            <a:endParaRPr sz="2400">
              <a:solidFill>
                <a:schemeClr val="dk2"/>
              </a:solidFill>
              <a:highlight>
                <a:srgbClr val="FFFFFF"/>
              </a:highlight>
            </a:endParaRPr>
          </a:p>
          <a:p>
            <a:pPr indent="0" lvl="0" marL="0" rtl="0" algn="l">
              <a:lnSpc>
                <a:spcPct val="100000"/>
              </a:lnSpc>
              <a:spcBef>
                <a:spcPts val="640"/>
              </a:spcBef>
              <a:spcAft>
                <a:spcPts val="0"/>
              </a:spcAft>
              <a:buSzPts val="3200"/>
              <a:buNone/>
            </a:pPr>
            <a:r>
              <a:rPr b="1" lang="en-GB" sz="2400">
                <a:solidFill>
                  <a:schemeClr val="dk2"/>
                </a:solidFill>
                <a:highlight>
                  <a:srgbClr val="FFFFFF"/>
                </a:highlight>
              </a:rPr>
              <a:t>Training and practice are needed</a:t>
            </a:r>
            <a:endParaRPr b="1" sz="2400">
              <a:solidFill>
                <a:schemeClr val="dk2"/>
              </a:solidFill>
              <a:highlight>
                <a:srgbClr val="FFFFFF"/>
              </a:highlight>
            </a:endParaRPr>
          </a:p>
          <a:p>
            <a:pPr indent="-381000" lvl="0" marL="457200" rtl="0" algn="l">
              <a:lnSpc>
                <a:spcPct val="100000"/>
              </a:lnSpc>
              <a:spcBef>
                <a:spcPts val="640"/>
              </a:spcBef>
              <a:spcAft>
                <a:spcPts val="0"/>
              </a:spcAft>
              <a:buClr>
                <a:schemeClr val="dk2"/>
              </a:buClr>
              <a:buSzPts val="2400"/>
              <a:buFont typeface="Calibri"/>
              <a:buChar char="•"/>
            </a:pPr>
            <a:r>
              <a:rPr lang="en-GB" sz="2400">
                <a:solidFill>
                  <a:schemeClr val="dk2"/>
                </a:solidFill>
                <a:highlight>
                  <a:srgbClr val="FFFFFF"/>
                </a:highlight>
              </a:rPr>
              <a:t>Not an innate behavior but must be developed and improved with practice</a:t>
            </a:r>
            <a:endParaRPr sz="2400">
              <a:solidFill>
                <a:schemeClr val="dk2"/>
              </a:solidFill>
              <a:highlight>
                <a:srgbClr val="FFFFFF"/>
              </a:highlight>
            </a:endParaRPr>
          </a:p>
          <a:p>
            <a:pPr indent="-381000" lvl="0" marL="457200" rtl="0" algn="l">
              <a:lnSpc>
                <a:spcPct val="100000"/>
              </a:lnSpc>
              <a:spcBef>
                <a:spcPts val="0"/>
              </a:spcBef>
              <a:spcAft>
                <a:spcPts val="0"/>
              </a:spcAft>
              <a:buClr>
                <a:schemeClr val="dk2"/>
              </a:buClr>
              <a:buSzPts val="2400"/>
              <a:buFont typeface="Calibri"/>
              <a:buChar char="•"/>
            </a:pPr>
            <a:r>
              <a:rPr lang="en-GB" sz="2400">
                <a:solidFill>
                  <a:schemeClr val="dk2"/>
                </a:solidFill>
                <a:highlight>
                  <a:srgbClr val="FFFFFF"/>
                </a:highlight>
              </a:rPr>
              <a:t>Can be developed through getting specific training or learning as you go</a:t>
            </a:r>
            <a:endParaRPr sz="2400">
              <a:solidFill>
                <a:schemeClr val="dk2"/>
              </a:solidFill>
            </a:endParaRPr>
          </a:p>
          <a:p>
            <a:pPr indent="0" lvl="0" marL="0" rtl="0" algn="l">
              <a:lnSpc>
                <a:spcPct val="100000"/>
              </a:lnSpc>
              <a:spcBef>
                <a:spcPts val="640"/>
              </a:spcBef>
              <a:spcAft>
                <a:spcPts val="0"/>
              </a:spcAft>
              <a:buSzPts val="3200"/>
              <a:buNone/>
            </a:pPr>
            <a:r>
              <a:t/>
            </a:r>
            <a:endParaRPr sz="2400">
              <a:solidFill>
                <a:schemeClr val="dk2"/>
              </a:solidFill>
            </a:endParaRPr>
          </a:p>
        </p:txBody>
      </p:sp>
      <p:sp>
        <p:nvSpPr>
          <p:cNvPr id="258" name="Google Shape;258;p33"/>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59" name="Google Shape;259;p33"/>
          <p:cNvSpPr txBox="1"/>
          <p:nvPr/>
        </p:nvSpPr>
        <p:spPr>
          <a:xfrm>
            <a:off x="2135560" y="178825"/>
            <a:ext cx="7992000" cy="1077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Skill</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34"/>
          <p:cNvSpPr txBox="1"/>
          <p:nvPr>
            <p:ph idx="1" type="body"/>
          </p:nvPr>
        </p:nvSpPr>
        <p:spPr>
          <a:xfrm>
            <a:off x="1013791" y="1284025"/>
            <a:ext cx="10346635" cy="5027700"/>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0"/>
              </a:spcBef>
              <a:spcAft>
                <a:spcPts val="0"/>
              </a:spcAft>
              <a:buClr>
                <a:schemeClr val="dk2"/>
              </a:buClr>
              <a:buSzPts val="2400"/>
              <a:buChar char="•"/>
            </a:pPr>
            <a:r>
              <a:rPr lang="en-GB" sz="2400">
                <a:solidFill>
                  <a:schemeClr val="dk2"/>
                </a:solidFill>
              </a:rPr>
              <a:t>Abilities are the innate traits or talents that a person brings to a task or situation</a:t>
            </a:r>
            <a:endParaRPr/>
          </a:p>
          <a:p>
            <a:pPr indent="-381000" lvl="0" marL="457200" rtl="0" algn="l">
              <a:lnSpc>
                <a:spcPct val="100000"/>
              </a:lnSpc>
              <a:spcBef>
                <a:spcPts val="0"/>
              </a:spcBef>
              <a:spcAft>
                <a:spcPts val="0"/>
              </a:spcAft>
              <a:buClr>
                <a:schemeClr val="dk2"/>
              </a:buClr>
              <a:buSzPts val="2400"/>
              <a:buChar char="•"/>
            </a:pPr>
            <a:r>
              <a:rPr lang="en-GB" sz="2400">
                <a:solidFill>
                  <a:schemeClr val="dk2"/>
                </a:solidFill>
              </a:rPr>
              <a:t>Abilities are the qualities of being able to do something </a:t>
            </a:r>
            <a:endParaRPr sz="2400">
              <a:solidFill>
                <a:schemeClr val="dk2"/>
              </a:solidFill>
            </a:endParaRPr>
          </a:p>
          <a:p>
            <a:pPr indent="-381000" lvl="0" marL="457200" rtl="0" algn="l">
              <a:lnSpc>
                <a:spcPct val="100000"/>
              </a:lnSpc>
              <a:spcBef>
                <a:spcPts val="0"/>
              </a:spcBef>
              <a:spcAft>
                <a:spcPts val="0"/>
              </a:spcAft>
              <a:buClr>
                <a:schemeClr val="dk2"/>
              </a:buClr>
              <a:buSzPts val="2400"/>
              <a:buChar char="•"/>
            </a:pPr>
            <a:r>
              <a:rPr lang="en-GB" sz="2400">
                <a:solidFill>
                  <a:schemeClr val="dk2"/>
                </a:solidFill>
              </a:rPr>
              <a:t>An ability is not something that can be learned or developed unless it is there to begin with </a:t>
            </a:r>
            <a:endParaRPr sz="2400">
              <a:solidFill>
                <a:schemeClr val="dk2"/>
              </a:solidFill>
            </a:endParaRPr>
          </a:p>
          <a:p>
            <a:pPr indent="0" lvl="0" marL="457200" rtl="0" algn="l">
              <a:lnSpc>
                <a:spcPct val="100000"/>
              </a:lnSpc>
              <a:spcBef>
                <a:spcPts val="0"/>
              </a:spcBef>
              <a:spcAft>
                <a:spcPts val="0"/>
              </a:spcAft>
              <a:buSzPts val="3200"/>
              <a:buNone/>
            </a:pPr>
            <a:r>
              <a:t/>
            </a:r>
            <a:endParaRPr sz="2400">
              <a:solidFill>
                <a:schemeClr val="dk2"/>
              </a:solidFill>
            </a:endParaRPr>
          </a:p>
          <a:p>
            <a:pPr indent="0" lvl="0" marL="0" rtl="0" algn="l">
              <a:lnSpc>
                <a:spcPct val="100000"/>
              </a:lnSpc>
              <a:spcBef>
                <a:spcPts val="0"/>
              </a:spcBef>
              <a:spcAft>
                <a:spcPts val="0"/>
              </a:spcAft>
              <a:buSzPts val="3200"/>
              <a:buNone/>
            </a:pPr>
            <a:r>
              <a:rPr b="1" lang="en-GB" sz="2400">
                <a:solidFill>
                  <a:schemeClr val="dk2"/>
                </a:solidFill>
              </a:rPr>
              <a:t>Examples</a:t>
            </a:r>
            <a:r>
              <a:rPr lang="en-GB" sz="2400">
                <a:solidFill>
                  <a:schemeClr val="dk2"/>
                </a:solidFill>
              </a:rPr>
              <a:t>: </a:t>
            </a:r>
            <a:endParaRPr sz="2400">
              <a:solidFill>
                <a:schemeClr val="dk2"/>
              </a:solidFill>
            </a:endParaRPr>
          </a:p>
          <a:p>
            <a:pPr indent="-431800" lvl="0" marL="457200" marR="0" rtl="0" algn="l">
              <a:lnSpc>
                <a:spcPct val="100000"/>
              </a:lnSpc>
              <a:spcBef>
                <a:spcPts val="640"/>
              </a:spcBef>
              <a:spcAft>
                <a:spcPts val="0"/>
              </a:spcAft>
              <a:buClr>
                <a:schemeClr val="dk1"/>
              </a:buClr>
              <a:buSzPts val="3200"/>
              <a:buFont typeface="Arial"/>
              <a:buChar char="•"/>
            </a:pPr>
            <a:r>
              <a:rPr lang="en-GB" sz="2400">
                <a:solidFill>
                  <a:schemeClr val="dk2"/>
                </a:solidFill>
              </a:rPr>
              <a:t>'Analyse situations, programs and problems’</a:t>
            </a:r>
            <a:endParaRPr/>
          </a:p>
          <a:p>
            <a:pPr indent="-431800" lvl="0" marL="457200" marR="0" rtl="0" algn="l">
              <a:lnSpc>
                <a:spcPct val="100000"/>
              </a:lnSpc>
              <a:spcBef>
                <a:spcPts val="640"/>
              </a:spcBef>
              <a:spcAft>
                <a:spcPts val="0"/>
              </a:spcAft>
              <a:buClr>
                <a:schemeClr val="dk1"/>
              </a:buClr>
              <a:buSzPts val="3200"/>
              <a:buFont typeface="Arial"/>
              <a:buChar char="•"/>
            </a:pPr>
            <a:r>
              <a:rPr lang="en-GB" sz="2400">
                <a:solidFill>
                  <a:schemeClr val="dk2"/>
                </a:solidFill>
              </a:rPr>
              <a:t>‘Communicate orally and in writing’</a:t>
            </a:r>
            <a:endParaRPr/>
          </a:p>
          <a:p>
            <a:pPr indent="-431800" lvl="0" marL="457200" marR="0" rtl="0" algn="l">
              <a:lnSpc>
                <a:spcPct val="100000"/>
              </a:lnSpc>
              <a:spcBef>
                <a:spcPts val="640"/>
              </a:spcBef>
              <a:spcAft>
                <a:spcPts val="0"/>
              </a:spcAft>
              <a:buClr>
                <a:schemeClr val="dk1"/>
              </a:buClr>
              <a:buSzPts val="3200"/>
              <a:buFont typeface="Arial"/>
              <a:buChar char="•"/>
            </a:pPr>
            <a:r>
              <a:rPr lang="en-GB" sz="2400">
                <a:solidFill>
                  <a:schemeClr val="dk2"/>
                </a:solidFill>
              </a:rPr>
              <a:t>‘The ability to organise oneself’</a:t>
            </a:r>
            <a:endParaRPr sz="2400">
              <a:solidFill>
                <a:schemeClr val="dk2"/>
              </a:solidFill>
            </a:endParaRPr>
          </a:p>
        </p:txBody>
      </p:sp>
      <p:sp>
        <p:nvSpPr>
          <p:cNvPr id="265" name="Google Shape;265;p34"/>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
        <p:nvSpPr>
          <p:cNvPr id="266" name="Google Shape;266;p34"/>
          <p:cNvSpPr txBox="1"/>
          <p:nvPr/>
        </p:nvSpPr>
        <p:spPr>
          <a:xfrm>
            <a:off x="2135560" y="178825"/>
            <a:ext cx="7992000" cy="1077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Ability</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35"/>
          <p:cNvSpPr txBox="1"/>
          <p:nvPr>
            <p:ph type="title"/>
          </p:nvPr>
        </p:nvSpPr>
        <p:spPr>
          <a:xfrm>
            <a:off x="1981200" y="274638"/>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3183"/>
              </a:buClr>
              <a:buSzPts val="3200"/>
              <a:buNone/>
            </a:pPr>
            <a:r>
              <a:rPr b="1" lang="en-GB">
                <a:solidFill>
                  <a:srgbClr val="002060"/>
                </a:solidFill>
              </a:rPr>
              <a:t>KSAs: example ‘compliance’</a:t>
            </a:r>
            <a:endParaRPr/>
          </a:p>
        </p:txBody>
      </p:sp>
      <p:sp>
        <p:nvSpPr>
          <p:cNvPr id="273" name="Google Shape;273;p35"/>
          <p:cNvSpPr txBox="1"/>
          <p:nvPr>
            <p:ph idx="1" type="body"/>
          </p:nvPr>
        </p:nvSpPr>
        <p:spPr>
          <a:xfrm>
            <a:off x="1981200" y="1165950"/>
            <a:ext cx="8229600" cy="5039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rPr b="1" lang="en-GB" sz="1600"/>
              <a:t>Responsibilities</a:t>
            </a:r>
            <a:r>
              <a:rPr lang="en-GB" sz="1600"/>
              <a:t> </a:t>
            </a:r>
            <a:endParaRPr sz="1600"/>
          </a:p>
          <a:p>
            <a:pPr indent="0" lvl="0" marL="0" rtl="0" algn="l">
              <a:lnSpc>
                <a:spcPct val="100000"/>
              </a:lnSpc>
              <a:spcBef>
                <a:spcPts val="640"/>
              </a:spcBef>
              <a:spcAft>
                <a:spcPts val="0"/>
              </a:spcAft>
              <a:buSzPts val="3200"/>
              <a:buNone/>
            </a:pPr>
            <a:r>
              <a:rPr lang="en-GB" sz="1600"/>
              <a:t>Responsible for compliance of the RDM policy to the Netherlands Code of Conduct for Academic Practice, the Netherlands Code of Conduct for Research Integrity and the General Data Protection Regulation (GDPR), as well as continuous alignment with legal and ethical standards)</a:t>
            </a:r>
            <a:endParaRPr sz="1600"/>
          </a:p>
          <a:p>
            <a:pPr indent="0" lvl="0" marL="0" rtl="0" algn="l">
              <a:lnSpc>
                <a:spcPct val="100000"/>
              </a:lnSpc>
              <a:spcBef>
                <a:spcPts val="640"/>
              </a:spcBef>
              <a:spcAft>
                <a:spcPts val="0"/>
              </a:spcAft>
              <a:buSzPts val="3200"/>
              <a:buNone/>
            </a:pPr>
            <a:r>
              <a:rPr b="1" lang="en-GB" sz="1600"/>
              <a:t>Tasks</a:t>
            </a:r>
            <a:endParaRPr b="1" sz="1600"/>
          </a:p>
          <a:p>
            <a:pPr indent="-360000" lvl="0" marL="360000" rtl="0" algn="l">
              <a:lnSpc>
                <a:spcPct val="100000"/>
              </a:lnSpc>
              <a:spcBef>
                <a:spcPts val="640"/>
              </a:spcBef>
              <a:spcAft>
                <a:spcPts val="0"/>
              </a:spcAft>
              <a:buSzPts val="1600"/>
              <a:buChar char="-"/>
            </a:pPr>
            <a:r>
              <a:rPr lang="en-GB" sz="1600"/>
              <a:t>Ensures compatibility of the RDM policy and monitors compliance </a:t>
            </a:r>
            <a:endParaRPr sz="1600"/>
          </a:p>
          <a:p>
            <a:pPr indent="-360000" lvl="0" marL="360000" rtl="0" algn="l">
              <a:lnSpc>
                <a:spcPct val="100000"/>
              </a:lnSpc>
              <a:spcBef>
                <a:spcPts val="0"/>
              </a:spcBef>
              <a:spcAft>
                <a:spcPts val="0"/>
              </a:spcAft>
              <a:buSzPts val="1600"/>
              <a:buChar char="-"/>
            </a:pPr>
            <a:r>
              <a:rPr lang="en-GB" sz="1600"/>
              <a:t>Contacts the institute's privacy officer, legal advisors or ethical board in case of questions regarding compliance.   </a:t>
            </a:r>
            <a:endParaRPr sz="1600"/>
          </a:p>
          <a:p>
            <a:pPr indent="-360000" lvl="0" marL="360000" rtl="0" algn="l">
              <a:lnSpc>
                <a:spcPct val="100000"/>
              </a:lnSpc>
              <a:spcBef>
                <a:spcPts val="0"/>
              </a:spcBef>
              <a:spcAft>
                <a:spcPts val="0"/>
              </a:spcAft>
              <a:buSzPts val="1600"/>
              <a:buChar char="-"/>
            </a:pPr>
            <a:r>
              <a:rPr lang="en-GB" sz="1600"/>
              <a:t>Translates policies from legal/privacy officer to the institutes practice </a:t>
            </a:r>
            <a:endParaRPr sz="1600"/>
          </a:p>
          <a:p>
            <a:pPr indent="-360000" lvl="0" marL="360000" rtl="0" algn="l">
              <a:lnSpc>
                <a:spcPct val="100000"/>
              </a:lnSpc>
              <a:spcBef>
                <a:spcPts val="0"/>
              </a:spcBef>
              <a:spcAft>
                <a:spcPts val="0"/>
              </a:spcAft>
              <a:buSzPts val="1600"/>
              <a:buChar char="-"/>
            </a:pPr>
            <a:r>
              <a:rPr lang="en-GB" sz="1600"/>
              <a:t>Develops and/or guides standard solutions for recurring data issues and for data classification, including input for the data protection impact assessment (DPIA).</a:t>
            </a:r>
            <a:endParaRPr sz="1600"/>
          </a:p>
          <a:p>
            <a:pPr indent="0" lvl="0" marL="0" rtl="0" algn="l">
              <a:lnSpc>
                <a:spcPct val="100000"/>
              </a:lnSpc>
              <a:spcBef>
                <a:spcPts val="640"/>
              </a:spcBef>
              <a:spcAft>
                <a:spcPts val="0"/>
              </a:spcAft>
              <a:buSzPts val="3200"/>
              <a:buNone/>
            </a:pPr>
            <a:r>
              <a:rPr b="1" lang="en-GB" sz="1600"/>
              <a:t>KSAs</a:t>
            </a:r>
            <a:endParaRPr b="1" sz="1600"/>
          </a:p>
          <a:p>
            <a:pPr indent="-360000" lvl="0" marL="360000" rtl="0" algn="l">
              <a:lnSpc>
                <a:spcPct val="100000"/>
              </a:lnSpc>
              <a:spcBef>
                <a:spcPts val="0"/>
              </a:spcBef>
              <a:spcAft>
                <a:spcPts val="0"/>
              </a:spcAft>
              <a:buSzPts val="1600"/>
              <a:buChar char="-"/>
            </a:pPr>
            <a:r>
              <a:rPr lang="en-GB" sz="1600"/>
              <a:t>Knowledge about legislation, ethics and code of conducts  with regard to research data, (medical) research and privacy (e.g. WGBO, WMO, GDPR, data licences)</a:t>
            </a:r>
            <a:endParaRPr sz="1600"/>
          </a:p>
          <a:p>
            <a:pPr indent="-360000" lvl="0" marL="360000" rtl="0" algn="l">
              <a:lnSpc>
                <a:spcPct val="100000"/>
              </a:lnSpc>
              <a:spcBef>
                <a:spcPts val="0"/>
              </a:spcBef>
              <a:spcAft>
                <a:spcPts val="0"/>
              </a:spcAft>
              <a:buSzPts val="1600"/>
              <a:buChar char="-"/>
            </a:pPr>
            <a:r>
              <a:rPr lang="en-GB" sz="1600"/>
              <a:t>Knowledge about RDM related issues in the field of legislation and ethics in the research data life cycle</a:t>
            </a:r>
            <a:endParaRPr sz="1600"/>
          </a:p>
          <a:p>
            <a:pPr indent="-360000" lvl="0" marL="360000" rtl="0" algn="l">
              <a:lnSpc>
                <a:spcPct val="100000"/>
              </a:lnSpc>
              <a:spcBef>
                <a:spcPts val="0"/>
              </a:spcBef>
              <a:spcAft>
                <a:spcPts val="0"/>
              </a:spcAft>
              <a:buSzPts val="1600"/>
              <a:buChar char="-"/>
            </a:pPr>
            <a:r>
              <a:rPr lang="en-GB" sz="1600"/>
              <a:t>Translate RDM policy and legislation and codes of conducts with regard to research data to practical implications and guidelines that researchers* can understand</a:t>
            </a:r>
            <a:endParaRPr sz="1600"/>
          </a:p>
          <a:p>
            <a:pPr indent="-360000" lvl="0" marL="360000" rtl="0" algn="l">
              <a:lnSpc>
                <a:spcPct val="100000"/>
              </a:lnSpc>
              <a:spcBef>
                <a:spcPts val="0"/>
              </a:spcBef>
              <a:spcAft>
                <a:spcPts val="0"/>
              </a:spcAft>
              <a:buSzPts val="1600"/>
              <a:buChar char="-"/>
            </a:pPr>
            <a:r>
              <a:rPr lang="en-GB" sz="1600"/>
              <a:t>Translate legal requirements on data sharing and archiving to practical implications and guidelines that researchers can understand</a:t>
            </a:r>
            <a:endParaRPr sz="1600"/>
          </a:p>
        </p:txBody>
      </p:sp>
      <p:sp>
        <p:nvSpPr>
          <p:cNvPr id="274" name="Google Shape;274;p35"/>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8"/>
          <p:cNvSpPr txBox="1"/>
          <p:nvPr>
            <p:ph type="title"/>
          </p:nvPr>
        </p:nvSpPr>
        <p:spPr>
          <a:xfrm>
            <a:off x="719403" y="332656"/>
            <a:ext cx="10871100" cy="648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500"/>
              <a:buFont typeface="Arial"/>
              <a:buNone/>
            </a:pPr>
            <a:r>
              <a:rPr b="1" lang="en-GB" sz="3600">
                <a:solidFill>
                  <a:srgbClr val="002060"/>
                </a:solidFill>
              </a:rPr>
              <a:t>Content</a:t>
            </a:r>
            <a:endParaRPr b="1" i="0" sz="3600" u="none" cap="none" strike="noStrike">
              <a:solidFill>
                <a:srgbClr val="002060"/>
              </a:solidFill>
              <a:latin typeface="Corbel"/>
              <a:ea typeface="Corbel"/>
              <a:cs typeface="Corbel"/>
              <a:sym typeface="Corbel"/>
            </a:endParaRPr>
          </a:p>
        </p:txBody>
      </p:sp>
      <p:sp>
        <p:nvSpPr>
          <p:cNvPr id="129" name="Google Shape;129;p18"/>
          <p:cNvSpPr txBox="1"/>
          <p:nvPr>
            <p:ph idx="1" type="body"/>
          </p:nvPr>
        </p:nvSpPr>
        <p:spPr>
          <a:xfrm>
            <a:off x="719403" y="1331265"/>
            <a:ext cx="10871200" cy="5077455"/>
          </a:xfrm>
          <a:prstGeom prst="rect">
            <a:avLst/>
          </a:prstGeom>
          <a:noFill/>
          <a:ln>
            <a:noFill/>
          </a:ln>
        </p:spPr>
        <p:txBody>
          <a:bodyPr anchorCtr="0" anchor="t" bIns="0" lIns="0" spcFirstLastPara="1" rIns="0" wrap="square" tIns="0">
            <a:noAutofit/>
          </a:bodyPr>
          <a:lstStyle/>
          <a:p>
            <a:pPr indent="-457200" lvl="0" marL="533400" rtl="0" algn="l">
              <a:lnSpc>
                <a:spcPct val="100000"/>
              </a:lnSpc>
              <a:spcBef>
                <a:spcPts val="500"/>
              </a:spcBef>
              <a:spcAft>
                <a:spcPts val="0"/>
              </a:spcAft>
              <a:buClr>
                <a:schemeClr val="accent1"/>
              </a:buClr>
              <a:buSzPts val="2400"/>
              <a:buChar char="•"/>
            </a:pPr>
            <a:r>
              <a:rPr b="0" i="0" lang="en-GB" sz="2800" u="none" cap="none" strike="noStrike">
                <a:solidFill>
                  <a:srgbClr val="002060"/>
                </a:solidFill>
                <a:latin typeface="Corbel"/>
                <a:ea typeface="Corbel"/>
                <a:cs typeface="Corbel"/>
                <a:sym typeface="Corbel"/>
              </a:rPr>
              <a:t>Intro</a:t>
            </a:r>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The Data Stewards Interest Group</a:t>
            </a:r>
            <a:endParaRPr b="0" i="0" sz="2800" u="none" cap="none" strike="noStrike">
              <a:solidFill>
                <a:srgbClr val="002060"/>
              </a:solidFill>
              <a:latin typeface="Corbel"/>
              <a:ea typeface="Corbel"/>
              <a:cs typeface="Corbel"/>
              <a:sym typeface="Corbel"/>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ZonMw project “Towards a community-endorsed data steward profession description for Life Science research”</a:t>
            </a:r>
            <a:endParaRPr/>
          </a:p>
          <a:p>
            <a:pPr indent="0" lvl="0" marL="76200" rtl="0" algn="l">
              <a:lnSpc>
                <a:spcPct val="100000"/>
              </a:lnSpc>
              <a:spcBef>
                <a:spcPts val="500"/>
              </a:spcBef>
              <a:spcAft>
                <a:spcPts val="0"/>
              </a:spcAft>
              <a:buClr>
                <a:schemeClr val="accent1"/>
              </a:buClr>
              <a:buSzPts val="2400"/>
              <a:buNone/>
            </a:pPr>
            <a:r>
              <a:t/>
            </a:r>
            <a:endParaRPr>
              <a:solidFill>
                <a:srgbClr val="002060"/>
              </a:solidFill>
              <a:latin typeface="Corbel"/>
              <a:ea typeface="Corbel"/>
              <a:cs typeface="Corbel"/>
              <a:sym typeface="Corbel"/>
            </a:endParaRPr>
          </a:p>
          <a:p>
            <a:pPr indent="-457200" lvl="0" marL="533400" rtl="0" algn="l">
              <a:lnSpc>
                <a:spcPct val="100000"/>
              </a:lnSpc>
              <a:spcBef>
                <a:spcPts val="500"/>
              </a:spcBef>
              <a:spcAft>
                <a:spcPts val="0"/>
              </a:spcAft>
              <a:buClr>
                <a:schemeClr val="accent1"/>
              </a:buClr>
              <a:buSzPts val="2400"/>
              <a:buChar char="•"/>
            </a:pPr>
            <a:r>
              <a:rPr b="0" i="0" lang="en-GB" sz="2800" u="none" cap="none" strike="noStrike">
                <a:solidFill>
                  <a:srgbClr val="002060"/>
                </a:solidFill>
                <a:latin typeface="Corbel"/>
                <a:ea typeface="Corbel"/>
                <a:cs typeface="Corbel"/>
                <a:sym typeface="Corbel"/>
              </a:rPr>
              <a:t>Including </a:t>
            </a:r>
            <a:r>
              <a:rPr lang="en-GB">
                <a:solidFill>
                  <a:srgbClr val="002060"/>
                </a:solidFill>
                <a:latin typeface="Corbel"/>
                <a:ea typeface="Corbel"/>
                <a:cs typeface="Corbel"/>
                <a:sym typeface="Corbel"/>
              </a:rPr>
              <a:t>3</a:t>
            </a:r>
            <a:r>
              <a:rPr b="0" i="0" lang="en-GB" sz="2800" u="none" cap="none" strike="noStrike">
                <a:solidFill>
                  <a:srgbClr val="002060"/>
                </a:solidFill>
                <a:latin typeface="Corbel"/>
                <a:ea typeface="Corbel"/>
                <a:cs typeface="Corbel"/>
                <a:sym typeface="Corbel"/>
              </a:rPr>
              <a:t> short exercises for you!</a:t>
            </a:r>
            <a:br>
              <a:rPr lang="en-GB" sz="2400"/>
            </a:br>
            <a:endParaRPr sz="2400"/>
          </a:p>
          <a:p>
            <a:pPr indent="-228600" lvl="1" marL="914400" rtl="0" algn="l">
              <a:lnSpc>
                <a:spcPct val="100000"/>
              </a:lnSpc>
              <a:spcBef>
                <a:spcPts val="700"/>
              </a:spcBef>
              <a:spcAft>
                <a:spcPts val="0"/>
              </a:spcAft>
              <a:buSzPts val="2000"/>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a:p>
            <a:pPr indent="0" lvl="0" marL="76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6"/>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grpSp>
        <p:nvGrpSpPr>
          <p:cNvPr id="281" name="Google Shape;281;p36"/>
          <p:cNvGrpSpPr/>
          <p:nvPr/>
        </p:nvGrpSpPr>
        <p:grpSpPr>
          <a:xfrm>
            <a:off x="58342" y="6056584"/>
            <a:ext cx="8934855" cy="870275"/>
            <a:chOff x="0" y="0"/>
            <a:chExt cx="7512021" cy="773430"/>
          </a:xfrm>
        </p:grpSpPr>
        <p:pic>
          <p:nvPicPr>
            <p:cNvPr id="282" name="Google Shape;282;p36"/>
            <p:cNvPicPr preferRelativeResize="0"/>
            <p:nvPr/>
          </p:nvPicPr>
          <p:blipFill rotWithShape="1">
            <a:blip r:embed="rId3">
              <a:alphaModFix/>
            </a:blip>
            <a:srcRect b="0" l="0" r="0" t="0"/>
            <a:stretch/>
          </p:blipFill>
          <p:spPr>
            <a:xfrm>
              <a:off x="5455577" y="226032"/>
              <a:ext cx="1025525" cy="334645"/>
            </a:xfrm>
            <a:prstGeom prst="rect">
              <a:avLst/>
            </a:prstGeom>
            <a:noFill/>
            <a:ln>
              <a:noFill/>
            </a:ln>
          </p:spPr>
        </p:pic>
        <p:pic>
          <p:nvPicPr>
            <p:cNvPr id="283" name="Google Shape;283;p36"/>
            <p:cNvPicPr preferRelativeResize="0"/>
            <p:nvPr/>
          </p:nvPicPr>
          <p:blipFill rotWithShape="1">
            <a:blip r:embed="rId4">
              <a:alphaModFix/>
            </a:blip>
            <a:srcRect b="0" l="0" r="0" t="0"/>
            <a:stretch/>
          </p:blipFill>
          <p:spPr>
            <a:xfrm>
              <a:off x="0" y="236306"/>
              <a:ext cx="1162685" cy="273050"/>
            </a:xfrm>
            <a:prstGeom prst="rect">
              <a:avLst/>
            </a:prstGeom>
            <a:noFill/>
            <a:ln>
              <a:noFill/>
            </a:ln>
          </p:spPr>
        </p:pic>
        <p:pic>
          <p:nvPicPr>
            <p:cNvPr id="284" name="Google Shape;284;p36"/>
            <p:cNvPicPr preferRelativeResize="0"/>
            <p:nvPr/>
          </p:nvPicPr>
          <p:blipFill rotWithShape="1">
            <a:blip r:embed="rId5">
              <a:alphaModFix/>
            </a:blip>
            <a:srcRect b="0" l="0" r="0" t="0"/>
            <a:stretch/>
          </p:blipFill>
          <p:spPr>
            <a:xfrm>
              <a:off x="2342508" y="174661"/>
              <a:ext cx="1821180" cy="384810"/>
            </a:xfrm>
            <a:prstGeom prst="rect">
              <a:avLst/>
            </a:prstGeom>
            <a:noFill/>
            <a:ln>
              <a:noFill/>
            </a:ln>
          </p:spPr>
        </p:pic>
        <p:pic>
          <p:nvPicPr>
            <p:cNvPr id="285" name="Google Shape;285;p36"/>
            <p:cNvPicPr preferRelativeResize="0"/>
            <p:nvPr/>
          </p:nvPicPr>
          <p:blipFill rotWithShape="1">
            <a:blip r:embed="rId6">
              <a:alphaModFix/>
            </a:blip>
            <a:srcRect b="0" l="0" r="0" t="0"/>
            <a:stretch/>
          </p:blipFill>
          <p:spPr>
            <a:xfrm>
              <a:off x="6626831" y="143839"/>
              <a:ext cx="885190" cy="421005"/>
            </a:xfrm>
            <a:prstGeom prst="rect">
              <a:avLst/>
            </a:prstGeom>
            <a:noFill/>
            <a:ln>
              <a:noFill/>
            </a:ln>
          </p:spPr>
        </p:pic>
        <p:pic>
          <p:nvPicPr>
            <p:cNvPr id="286" name="Google Shape;286;p36"/>
            <p:cNvPicPr preferRelativeResize="0"/>
            <p:nvPr/>
          </p:nvPicPr>
          <p:blipFill rotWithShape="1">
            <a:blip r:embed="rId7">
              <a:alphaModFix/>
            </a:blip>
            <a:srcRect b="0" l="0" r="0" t="0"/>
            <a:stretch/>
          </p:blipFill>
          <p:spPr>
            <a:xfrm>
              <a:off x="4181582" y="0"/>
              <a:ext cx="1162685" cy="773430"/>
            </a:xfrm>
            <a:prstGeom prst="rect">
              <a:avLst/>
            </a:prstGeom>
            <a:noFill/>
            <a:ln>
              <a:noFill/>
            </a:ln>
          </p:spPr>
        </p:pic>
        <p:pic>
          <p:nvPicPr>
            <p:cNvPr id="287" name="Google Shape;287;p36"/>
            <p:cNvPicPr preferRelativeResize="0"/>
            <p:nvPr/>
          </p:nvPicPr>
          <p:blipFill rotWithShape="1">
            <a:blip r:embed="rId8">
              <a:alphaModFix/>
            </a:blip>
            <a:srcRect b="0" l="0" r="0" t="0"/>
            <a:stretch/>
          </p:blipFill>
          <p:spPr>
            <a:xfrm>
              <a:off x="1160979" y="154113"/>
              <a:ext cx="1094105" cy="528955"/>
            </a:xfrm>
            <a:prstGeom prst="rect">
              <a:avLst/>
            </a:prstGeom>
            <a:noFill/>
            <a:ln>
              <a:noFill/>
            </a:ln>
          </p:spPr>
        </p:pic>
      </p:grpSp>
      <p:pic>
        <p:nvPicPr>
          <p:cNvPr id="288" name="Google Shape;288;p36"/>
          <p:cNvPicPr preferRelativeResize="0"/>
          <p:nvPr/>
        </p:nvPicPr>
        <p:blipFill rotWithShape="1">
          <a:blip r:embed="rId9">
            <a:alphaModFix/>
          </a:blip>
          <a:srcRect b="0" l="0" r="0" t="0"/>
          <a:stretch/>
        </p:blipFill>
        <p:spPr>
          <a:xfrm>
            <a:off x="9166528" y="6179040"/>
            <a:ext cx="1217603" cy="535985"/>
          </a:xfrm>
          <a:prstGeom prst="rect">
            <a:avLst/>
          </a:prstGeom>
          <a:noFill/>
          <a:ln>
            <a:noFill/>
          </a:ln>
        </p:spPr>
      </p:pic>
      <p:pic>
        <p:nvPicPr>
          <p:cNvPr descr="C:\Users\scholtenss\Dropbox\Salome\WERK\Presentaties\Pictures\zonmw-logo.png" id="289" name="Google Shape;289;p36"/>
          <p:cNvPicPr preferRelativeResize="0"/>
          <p:nvPr/>
        </p:nvPicPr>
        <p:blipFill rotWithShape="1">
          <a:blip r:embed="rId10">
            <a:alphaModFix/>
          </a:blip>
          <a:srcRect b="0" l="0" r="0" t="0"/>
          <a:stretch/>
        </p:blipFill>
        <p:spPr>
          <a:xfrm>
            <a:off x="10515421" y="6355450"/>
            <a:ext cx="1569413" cy="416983"/>
          </a:xfrm>
          <a:prstGeom prst="rect">
            <a:avLst/>
          </a:prstGeom>
          <a:noFill/>
          <a:ln>
            <a:noFill/>
          </a:ln>
        </p:spPr>
      </p:pic>
      <p:sp>
        <p:nvSpPr>
          <p:cNvPr id="290" name="Google Shape;290;p36"/>
          <p:cNvSpPr txBox="1"/>
          <p:nvPr/>
        </p:nvSpPr>
        <p:spPr>
          <a:xfrm>
            <a:off x="1106253" y="338560"/>
            <a:ext cx="10617200" cy="971289"/>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3183"/>
              </a:buClr>
              <a:buSzPts val="2800"/>
              <a:buFont typeface="Verdana"/>
              <a:buNone/>
            </a:pPr>
            <a:r>
              <a:rPr b="1" i="0" lang="en-GB" sz="3200" u="none" cap="none" strike="noStrike">
                <a:solidFill>
                  <a:srgbClr val="003183"/>
                </a:solidFill>
                <a:latin typeface="Corbel"/>
                <a:ea typeface="Corbel"/>
                <a:cs typeface="Corbel"/>
                <a:sym typeface="Corbel"/>
              </a:rPr>
              <a:t>KSAs and LOs</a:t>
            </a:r>
            <a:endParaRPr b="0" i="1" sz="2000" u="none" cap="none" strike="noStrike">
              <a:solidFill>
                <a:srgbClr val="003183"/>
              </a:solidFill>
              <a:latin typeface="Corbel"/>
              <a:ea typeface="Corbel"/>
              <a:cs typeface="Corbel"/>
              <a:sym typeface="Corbel"/>
            </a:endParaRPr>
          </a:p>
        </p:txBody>
      </p:sp>
      <p:sp>
        <p:nvSpPr>
          <p:cNvPr id="291" name="Google Shape;291;p36"/>
          <p:cNvSpPr txBox="1"/>
          <p:nvPr/>
        </p:nvSpPr>
        <p:spPr>
          <a:xfrm>
            <a:off x="825500" y="1489485"/>
            <a:ext cx="10617200" cy="1107996"/>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dk1"/>
              </a:buClr>
              <a:buSzPts val="2200"/>
              <a:buFont typeface="Arial"/>
              <a:buChar char="•"/>
            </a:pPr>
            <a:r>
              <a:rPr b="0" i="0" lang="en-GB" sz="2200" u="none" cap="none" strike="noStrike">
                <a:solidFill>
                  <a:schemeClr val="dk1"/>
                </a:solidFill>
                <a:latin typeface="Corbel"/>
                <a:ea typeface="Corbel"/>
                <a:cs typeface="Corbel"/>
                <a:sym typeface="Corbel"/>
              </a:rPr>
              <a:t>Definition of KSAs: </a:t>
            </a:r>
            <a:br>
              <a:rPr b="0" i="0" lang="en-GB" sz="2200" u="none" cap="none" strike="noStrike">
                <a:solidFill>
                  <a:schemeClr val="dk1"/>
                </a:solidFill>
                <a:latin typeface="Corbel"/>
                <a:ea typeface="Corbel"/>
                <a:cs typeface="Corbel"/>
                <a:sym typeface="Corbel"/>
              </a:rPr>
            </a:br>
            <a:r>
              <a:rPr b="1" i="0" lang="en-GB" sz="2200" u="none" cap="none" strike="noStrike">
                <a:solidFill>
                  <a:schemeClr val="dk1"/>
                </a:solidFill>
                <a:latin typeface="Corbel"/>
                <a:ea typeface="Corbel"/>
                <a:cs typeface="Corbel"/>
                <a:sym typeface="Corbel"/>
              </a:rPr>
              <a:t>Knowledge, Skills and </a:t>
            </a:r>
            <a:br>
              <a:rPr b="1" i="0" lang="en-GB" sz="2200" u="none" cap="none" strike="noStrike">
                <a:solidFill>
                  <a:schemeClr val="dk1"/>
                </a:solidFill>
                <a:latin typeface="Corbel"/>
                <a:ea typeface="Corbel"/>
                <a:cs typeface="Corbel"/>
                <a:sym typeface="Corbel"/>
              </a:rPr>
            </a:br>
            <a:r>
              <a:rPr b="1" i="0" lang="en-GB" sz="2200" u="none" cap="none" strike="noStrike">
                <a:solidFill>
                  <a:schemeClr val="dk1"/>
                </a:solidFill>
                <a:latin typeface="Corbel"/>
                <a:ea typeface="Corbel"/>
                <a:cs typeface="Corbel"/>
                <a:sym typeface="Corbel"/>
              </a:rPr>
              <a:t>Abilities </a:t>
            </a:r>
            <a:r>
              <a:rPr b="0" i="0" lang="en-GB" sz="2200" u="none" cap="none" strike="noStrike">
                <a:solidFill>
                  <a:schemeClr val="dk1"/>
                </a:solidFill>
                <a:latin typeface="Corbel"/>
                <a:ea typeface="Corbel"/>
                <a:cs typeface="Corbel"/>
                <a:sym typeface="Corbel"/>
              </a:rPr>
              <a:t>of a data steward</a:t>
            </a:r>
            <a:br>
              <a:rPr b="0" i="0" lang="en-GB" sz="2200" u="none" cap="none" strike="noStrike">
                <a:solidFill>
                  <a:schemeClr val="dk1"/>
                </a:solidFill>
                <a:latin typeface="Calibri"/>
                <a:ea typeface="Calibri"/>
                <a:cs typeface="Calibri"/>
                <a:sym typeface="Calibri"/>
              </a:rPr>
            </a:br>
            <a:endParaRPr b="0" i="0" sz="22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200"/>
              <a:buFont typeface="Arial"/>
              <a:buChar char="•"/>
            </a:pPr>
            <a:r>
              <a:rPr b="0" i="0" lang="en-GB" sz="2200" u="none" cap="none" strike="noStrike">
                <a:solidFill>
                  <a:schemeClr val="dk1"/>
                </a:solidFill>
                <a:latin typeface="Corbel"/>
                <a:ea typeface="Corbel"/>
                <a:cs typeface="Corbel"/>
                <a:sym typeface="Corbel"/>
              </a:rPr>
              <a:t>Definition of LOs: </a:t>
            </a:r>
            <a:br>
              <a:rPr b="0" i="0" lang="en-GB" sz="2200" u="none" cap="none" strike="noStrike">
                <a:solidFill>
                  <a:schemeClr val="dk1"/>
                </a:solidFill>
                <a:latin typeface="Corbel"/>
                <a:ea typeface="Corbel"/>
                <a:cs typeface="Corbel"/>
                <a:sym typeface="Corbel"/>
              </a:rPr>
            </a:br>
            <a:r>
              <a:rPr b="1" i="0" lang="en-GB" sz="2200" u="none" cap="none" strike="noStrike">
                <a:solidFill>
                  <a:schemeClr val="dk1"/>
                </a:solidFill>
                <a:latin typeface="Corbel"/>
                <a:ea typeface="Corbel"/>
                <a:cs typeface="Corbel"/>
                <a:sym typeface="Corbel"/>
              </a:rPr>
              <a:t>Learning Objectives </a:t>
            </a:r>
            <a:br>
              <a:rPr b="0" i="0" lang="en-GB" sz="2200" u="none" cap="none" strike="noStrike">
                <a:solidFill>
                  <a:schemeClr val="dk1"/>
                </a:solidFill>
                <a:latin typeface="Corbel"/>
                <a:ea typeface="Corbel"/>
                <a:cs typeface="Corbel"/>
                <a:sym typeface="Corbel"/>
              </a:rPr>
            </a:br>
            <a:r>
              <a:rPr b="0" i="0" lang="en-GB" sz="2200" u="none" cap="none" strike="noStrike">
                <a:solidFill>
                  <a:schemeClr val="dk1"/>
                </a:solidFill>
                <a:latin typeface="Corbel"/>
                <a:ea typeface="Corbel"/>
                <a:cs typeface="Corbel"/>
                <a:sym typeface="Corbel"/>
              </a:rPr>
              <a:t>for training for </a:t>
            </a:r>
            <a:br>
              <a:rPr b="0" i="0" lang="en-GB" sz="2200" u="none" cap="none" strike="noStrike">
                <a:solidFill>
                  <a:schemeClr val="dk1"/>
                </a:solidFill>
                <a:latin typeface="Corbel"/>
                <a:ea typeface="Corbel"/>
                <a:cs typeface="Corbel"/>
                <a:sym typeface="Corbel"/>
              </a:rPr>
            </a:br>
            <a:r>
              <a:rPr b="0" i="0" lang="en-GB" sz="2200" u="none" cap="none" strike="noStrike">
                <a:solidFill>
                  <a:schemeClr val="dk1"/>
                </a:solidFill>
                <a:latin typeface="Corbel"/>
                <a:ea typeface="Corbel"/>
                <a:cs typeface="Corbel"/>
                <a:sym typeface="Corbel"/>
              </a:rPr>
              <a:t>data stewards </a:t>
            </a:r>
            <a:br>
              <a:rPr b="0" i="0" lang="en-GB" sz="2200" u="none" cap="none" strike="noStrike">
                <a:solidFill>
                  <a:schemeClr val="dk1"/>
                </a:solidFill>
                <a:latin typeface="Corbel"/>
                <a:ea typeface="Corbel"/>
                <a:cs typeface="Corbel"/>
                <a:sym typeface="Corbel"/>
              </a:rPr>
            </a:br>
            <a:r>
              <a:rPr b="0" i="0" lang="en-GB" sz="2200" u="none" cap="none" strike="noStrike">
                <a:solidFill>
                  <a:schemeClr val="dk1"/>
                </a:solidFill>
                <a:latin typeface="Corbel"/>
                <a:ea typeface="Corbel"/>
                <a:cs typeface="Corbel"/>
                <a:sym typeface="Corbel"/>
              </a:rPr>
              <a:t>(incl Blooms level)</a:t>
            </a:r>
            <a:endParaRPr b="0" i="1" sz="2200" u="none" cap="none" strike="noStrike">
              <a:solidFill>
                <a:schemeClr val="dk1"/>
              </a:solidFill>
              <a:latin typeface="Corbel"/>
              <a:ea typeface="Corbel"/>
              <a:cs typeface="Corbel"/>
              <a:sym typeface="Corbel"/>
            </a:endParaRPr>
          </a:p>
        </p:txBody>
      </p:sp>
      <p:pic>
        <p:nvPicPr>
          <p:cNvPr id="292" name="Google Shape;292;p36"/>
          <p:cNvPicPr preferRelativeResize="0"/>
          <p:nvPr/>
        </p:nvPicPr>
        <p:blipFill rotWithShape="1">
          <a:blip r:embed="rId11">
            <a:alphaModFix/>
          </a:blip>
          <a:srcRect b="0" l="0" r="0" t="7467"/>
          <a:stretch/>
        </p:blipFill>
        <p:spPr>
          <a:xfrm>
            <a:off x="4388346" y="645217"/>
            <a:ext cx="7253898" cy="4658740"/>
          </a:xfrm>
          <a:prstGeom prst="rect">
            <a:avLst/>
          </a:prstGeom>
          <a:noFill/>
          <a:ln>
            <a:noFill/>
          </a:ln>
        </p:spPr>
      </p:pic>
      <p:sp>
        <p:nvSpPr>
          <p:cNvPr id="293" name="Google Shape;293;p36"/>
          <p:cNvSpPr/>
          <p:nvPr/>
        </p:nvSpPr>
        <p:spPr>
          <a:xfrm>
            <a:off x="4967295" y="5299530"/>
            <a:ext cx="6096000"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https://doi.org/10.5281/zenodo.3239080</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Google Shape;299;p37"/>
          <p:cNvSpPr txBox="1"/>
          <p:nvPr>
            <p:ph type="ctrTitle"/>
          </p:nvPr>
        </p:nvSpPr>
        <p:spPr>
          <a:xfrm>
            <a:off x="2100000" y="47399"/>
            <a:ext cx="7992000" cy="523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2800"/>
              <a:buNone/>
            </a:pPr>
            <a:r>
              <a:rPr lang="en-GB"/>
              <a:t>Learning objectives: Bloom’s verbs</a:t>
            </a:r>
            <a:endParaRPr/>
          </a:p>
        </p:txBody>
      </p:sp>
      <p:sp>
        <p:nvSpPr>
          <p:cNvPr id="300" name="Google Shape;300;p37"/>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pic>
        <p:nvPicPr>
          <p:cNvPr id="301" name="Google Shape;301;p37"/>
          <p:cNvPicPr preferRelativeResize="0"/>
          <p:nvPr/>
        </p:nvPicPr>
        <p:blipFill rotWithShape="1">
          <a:blip r:embed="rId3">
            <a:alphaModFix/>
          </a:blip>
          <a:srcRect b="0" l="0" r="0" t="0"/>
          <a:stretch/>
        </p:blipFill>
        <p:spPr>
          <a:xfrm>
            <a:off x="1676400" y="570601"/>
            <a:ext cx="8803476" cy="61350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pic>
        <p:nvPicPr>
          <p:cNvPr id="306" name="Google Shape;306;p38"/>
          <p:cNvPicPr preferRelativeResize="0"/>
          <p:nvPr/>
        </p:nvPicPr>
        <p:blipFill rotWithShape="1">
          <a:blip r:embed="rId3">
            <a:alphaModFix/>
          </a:blip>
          <a:srcRect b="0" l="0" r="0" t="0"/>
          <a:stretch/>
        </p:blipFill>
        <p:spPr>
          <a:xfrm>
            <a:off x="398582" y="984738"/>
            <a:ext cx="11634307" cy="503614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39"/>
          <p:cNvSpPr txBox="1"/>
          <p:nvPr>
            <p:ph idx="1" type="body"/>
          </p:nvPr>
        </p:nvSpPr>
        <p:spPr>
          <a:xfrm>
            <a:off x="586154" y="1284033"/>
            <a:ext cx="9762669" cy="4763684"/>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640"/>
              </a:spcBef>
              <a:spcAft>
                <a:spcPts val="0"/>
              </a:spcAft>
              <a:buClr>
                <a:srgbClr val="002060"/>
              </a:buClr>
              <a:buSzPts val="2800"/>
              <a:buChar char="•"/>
            </a:pPr>
            <a:r>
              <a:rPr lang="en-GB" sz="2400">
                <a:solidFill>
                  <a:srgbClr val="002060"/>
                </a:solidFill>
              </a:rPr>
              <a:t>June 11 and June 12, 2019, Utrecht</a:t>
            </a:r>
            <a:endParaRPr/>
          </a:p>
          <a:p>
            <a:pPr indent="-457200" lvl="0" marL="482600" rtl="0" algn="l">
              <a:lnSpc>
                <a:spcPct val="100000"/>
              </a:lnSpc>
              <a:spcBef>
                <a:spcPts val="640"/>
              </a:spcBef>
              <a:spcAft>
                <a:spcPts val="0"/>
              </a:spcAft>
              <a:buClr>
                <a:srgbClr val="002060"/>
              </a:buClr>
              <a:buSzPts val="2800"/>
              <a:buChar char="•"/>
            </a:pPr>
            <a:r>
              <a:rPr lang="en-GB" sz="2400">
                <a:solidFill>
                  <a:srgbClr val="002060"/>
                </a:solidFill>
              </a:rPr>
              <a:t>Evaluate and pilot with 50 data stewards</a:t>
            </a:r>
            <a:endParaRPr/>
          </a:p>
          <a:p>
            <a:pPr indent="-279400" lvl="0" marL="482600" rtl="0" algn="l">
              <a:lnSpc>
                <a:spcPct val="100000"/>
              </a:lnSpc>
              <a:spcBef>
                <a:spcPts val="640"/>
              </a:spcBef>
              <a:spcAft>
                <a:spcPts val="0"/>
              </a:spcAft>
              <a:buClr>
                <a:srgbClr val="002060"/>
              </a:buClr>
              <a:buSzPts val="2800"/>
              <a:buNone/>
            </a:pPr>
            <a:r>
              <a:t/>
            </a:r>
            <a:endParaRPr sz="2400">
              <a:solidFill>
                <a:srgbClr val="002060"/>
              </a:solidFill>
            </a:endParaRPr>
          </a:p>
          <a:p>
            <a:pPr indent="-393700" lvl="0" marL="457200" rtl="0" algn="l">
              <a:lnSpc>
                <a:spcPct val="90000"/>
              </a:lnSpc>
              <a:spcBef>
                <a:spcPts val="1200"/>
              </a:spcBef>
              <a:spcAft>
                <a:spcPts val="0"/>
              </a:spcAft>
              <a:buSzPts val="2600"/>
              <a:buFont typeface="Calibri"/>
              <a:buChar char="•"/>
            </a:pPr>
            <a:r>
              <a:rPr lang="en-GB" sz="2400">
                <a:solidFill>
                  <a:srgbClr val="002060"/>
                </a:solidFill>
              </a:rPr>
              <a:t>Working session 1:  Job description &amp; role </a:t>
            </a:r>
            <a:endParaRPr/>
          </a:p>
          <a:p>
            <a:pPr indent="-393700" lvl="0" marL="457200" rtl="0" algn="l">
              <a:lnSpc>
                <a:spcPct val="90000"/>
              </a:lnSpc>
              <a:spcBef>
                <a:spcPts val="0"/>
              </a:spcBef>
              <a:spcAft>
                <a:spcPts val="0"/>
              </a:spcAft>
              <a:buSzPts val="2600"/>
              <a:buFont typeface="Calibri"/>
              <a:buChar char="•"/>
            </a:pPr>
            <a:r>
              <a:rPr lang="en-GB" sz="2400">
                <a:solidFill>
                  <a:srgbClr val="002060"/>
                </a:solidFill>
              </a:rPr>
              <a:t>Working session 2:  Knowledge, skills and abilities</a:t>
            </a:r>
            <a:endParaRPr/>
          </a:p>
          <a:p>
            <a:pPr indent="-393700" lvl="0" marL="457200" rtl="0" algn="l">
              <a:lnSpc>
                <a:spcPct val="90000"/>
              </a:lnSpc>
              <a:spcBef>
                <a:spcPts val="0"/>
              </a:spcBef>
              <a:spcAft>
                <a:spcPts val="0"/>
              </a:spcAft>
              <a:buSzPts val="2600"/>
              <a:buFont typeface="Calibri"/>
              <a:buChar char="•"/>
            </a:pPr>
            <a:r>
              <a:rPr lang="en-GB" sz="2400">
                <a:solidFill>
                  <a:srgbClr val="002060"/>
                </a:solidFill>
              </a:rPr>
              <a:t>Working session 3:  Training </a:t>
            </a:r>
            <a:endParaRPr/>
          </a:p>
          <a:p>
            <a:pPr indent="-393700" lvl="0" marL="457200" rtl="0" algn="l">
              <a:lnSpc>
                <a:spcPct val="90000"/>
              </a:lnSpc>
              <a:spcBef>
                <a:spcPts val="0"/>
              </a:spcBef>
              <a:spcAft>
                <a:spcPts val="0"/>
              </a:spcAft>
              <a:buSzPts val="2600"/>
              <a:buFont typeface="Calibri"/>
              <a:buChar char="•"/>
            </a:pPr>
            <a:r>
              <a:rPr lang="en-GB" sz="2400">
                <a:solidFill>
                  <a:srgbClr val="002060"/>
                </a:solidFill>
              </a:rPr>
              <a:t>Working session 4:  What’s next  </a:t>
            </a:r>
            <a:br>
              <a:rPr lang="en-GB" sz="2400">
                <a:solidFill>
                  <a:srgbClr val="002060"/>
                </a:solidFill>
              </a:rPr>
            </a:br>
            <a:endParaRPr sz="2400">
              <a:solidFill>
                <a:srgbClr val="002060"/>
              </a:solidFill>
            </a:endParaRPr>
          </a:p>
          <a:p>
            <a:pPr indent="-393700" lvl="0" marL="457200" rtl="0" algn="l">
              <a:lnSpc>
                <a:spcPct val="90000"/>
              </a:lnSpc>
              <a:spcBef>
                <a:spcPts val="0"/>
              </a:spcBef>
              <a:spcAft>
                <a:spcPts val="0"/>
              </a:spcAft>
              <a:buSzPts val="2600"/>
              <a:buFont typeface="Calibri"/>
              <a:buChar char="•"/>
            </a:pPr>
            <a:r>
              <a:rPr lang="en-GB" sz="2400">
                <a:solidFill>
                  <a:srgbClr val="002060"/>
                </a:solidFill>
              </a:rPr>
              <a:t>Joint note taking by all participants during both </a:t>
            </a:r>
            <a:br>
              <a:rPr lang="en-GB" sz="2400">
                <a:solidFill>
                  <a:srgbClr val="002060"/>
                </a:solidFill>
              </a:rPr>
            </a:br>
            <a:r>
              <a:rPr lang="en-GB" sz="2400">
                <a:solidFill>
                  <a:srgbClr val="002060"/>
                </a:solidFill>
              </a:rPr>
              <a:t>workshop days</a:t>
            </a:r>
            <a:br>
              <a:rPr lang="en-GB" sz="2400">
                <a:solidFill>
                  <a:srgbClr val="002060"/>
                </a:solidFill>
              </a:rPr>
            </a:br>
            <a:endParaRPr sz="2400">
              <a:solidFill>
                <a:srgbClr val="002060"/>
              </a:solidFill>
            </a:endParaRPr>
          </a:p>
          <a:p>
            <a:pPr indent="-393700" lvl="0" marL="457200" rtl="0" algn="l">
              <a:lnSpc>
                <a:spcPct val="90000"/>
              </a:lnSpc>
              <a:spcBef>
                <a:spcPts val="0"/>
              </a:spcBef>
              <a:spcAft>
                <a:spcPts val="0"/>
              </a:spcAft>
              <a:buSzPts val="2600"/>
              <a:buFont typeface="Calibri"/>
              <a:buChar char="•"/>
            </a:pPr>
            <a:r>
              <a:rPr lang="en-GB" sz="2400">
                <a:solidFill>
                  <a:srgbClr val="002060"/>
                </a:solidFill>
              </a:rPr>
              <a:t>Link to slideset</a:t>
            </a:r>
            <a:r>
              <a:rPr lang="en-GB" sz="2400"/>
              <a:t>: </a:t>
            </a:r>
            <a:r>
              <a:rPr lang="en-GB" sz="2400" u="sng">
                <a:solidFill>
                  <a:schemeClr val="hlink"/>
                </a:solidFill>
                <a:hlinkClick r:id="rId3"/>
              </a:rPr>
              <a:t>https://tiny.cc/jgo27y</a:t>
            </a:r>
            <a:r>
              <a:rPr lang="en-GB" sz="2400"/>
              <a:t>  </a:t>
            </a:r>
            <a:endParaRPr sz="2400">
              <a:solidFill>
                <a:srgbClr val="FF0000"/>
              </a:solidFill>
            </a:endParaRPr>
          </a:p>
          <a:p>
            <a:pPr indent="-228600" lvl="0" marL="457200" rtl="0" algn="l">
              <a:lnSpc>
                <a:spcPct val="90000"/>
              </a:lnSpc>
              <a:spcBef>
                <a:spcPts val="0"/>
              </a:spcBef>
              <a:spcAft>
                <a:spcPts val="0"/>
              </a:spcAft>
              <a:buSzPts val="2600"/>
              <a:buFont typeface="Calibri"/>
              <a:buNone/>
            </a:pPr>
            <a:r>
              <a:t/>
            </a:r>
            <a:endParaRPr>
              <a:solidFill>
                <a:srgbClr val="002060"/>
              </a:solidFill>
            </a:endParaRPr>
          </a:p>
          <a:p>
            <a:pPr indent="-279400" lvl="0" marL="482600" rtl="0" algn="l">
              <a:lnSpc>
                <a:spcPct val="100000"/>
              </a:lnSpc>
              <a:spcBef>
                <a:spcPts val="640"/>
              </a:spcBef>
              <a:spcAft>
                <a:spcPts val="0"/>
              </a:spcAft>
              <a:buClr>
                <a:srgbClr val="002060"/>
              </a:buClr>
              <a:buSzPts val="2800"/>
              <a:buNone/>
            </a:pPr>
            <a:r>
              <a:t/>
            </a:r>
            <a:endParaRPr>
              <a:solidFill>
                <a:srgbClr val="002060"/>
              </a:solidFill>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p:txBody>
      </p:sp>
      <p:sp>
        <p:nvSpPr>
          <p:cNvPr id="312" name="Google Shape;312;p39"/>
          <p:cNvSpPr txBox="1"/>
          <p:nvPr/>
        </p:nvSpPr>
        <p:spPr>
          <a:xfrm>
            <a:off x="1172307" y="178825"/>
            <a:ext cx="10621107"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Workshops – Gathering Community Feedback</a:t>
            </a:r>
            <a:endParaRPr b="1" i="0" sz="3200" u="none" cap="none" strike="noStrike">
              <a:solidFill>
                <a:srgbClr val="002060"/>
              </a:solidFill>
              <a:latin typeface="Calibri"/>
              <a:ea typeface="Calibri"/>
              <a:cs typeface="Calibri"/>
              <a:sym typeface="Calibri"/>
            </a:endParaRPr>
          </a:p>
        </p:txBody>
      </p:sp>
      <p:pic>
        <p:nvPicPr>
          <p:cNvPr descr="C:\Users\scholtenss\Dropbox\Salome\WERK\5. Presentaties\Pictures\new doc 2019-06-11 10.32.02_1.jpg" id="313" name="Google Shape;313;p39"/>
          <p:cNvPicPr preferRelativeResize="0"/>
          <p:nvPr/>
        </p:nvPicPr>
        <p:blipFill rotWithShape="1">
          <a:blip r:embed="rId4">
            <a:alphaModFix/>
          </a:blip>
          <a:srcRect b="0" l="0" r="0" t="0"/>
          <a:stretch/>
        </p:blipFill>
        <p:spPr>
          <a:xfrm rot="-5400000">
            <a:off x="9127416" y="1354633"/>
            <a:ext cx="2056890" cy="2414610"/>
          </a:xfrm>
          <a:prstGeom prst="rect">
            <a:avLst/>
          </a:prstGeom>
          <a:noFill/>
          <a:ln>
            <a:noFill/>
          </a:ln>
        </p:spPr>
      </p:pic>
      <p:pic>
        <p:nvPicPr>
          <p:cNvPr descr="C:\Users\scholtenss\Dropbox\Salome\WERK\5. Presentaties\Pictures\IMG_5075.jpg" id="314" name="Google Shape;314;p39"/>
          <p:cNvPicPr preferRelativeResize="0"/>
          <p:nvPr/>
        </p:nvPicPr>
        <p:blipFill rotWithShape="1">
          <a:blip r:embed="rId5">
            <a:alphaModFix/>
          </a:blip>
          <a:srcRect b="0" l="0" r="0" t="0"/>
          <a:stretch/>
        </p:blipFill>
        <p:spPr>
          <a:xfrm>
            <a:off x="8948555" y="4085776"/>
            <a:ext cx="2414609" cy="181095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Google Shape;319;p40"/>
          <p:cNvSpPr txBox="1"/>
          <p:nvPr>
            <p:ph idx="1" type="body"/>
          </p:nvPr>
        </p:nvSpPr>
        <p:spPr>
          <a:xfrm>
            <a:off x="1055077" y="1284033"/>
            <a:ext cx="10316308" cy="4763684"/>
          </a:xfrm>
          <a:prstGeom prst="rect">
            <a:avLst/>
          </a:prstGeom>
          <a:noFill/>
          <a:ln>
            <a:noFill/>
          </a:ln>
        </p:spPr>
        <p:txBody>
          <a:bodyPr anchorCtr="0" anchor="t" bIns="45700" lIns="91425" spcFirstLastPara="1" rIns="91425" wrap="square" tIns="45700">
            <a:noAutofit/>
          </a:bodyPr>
          <a:lstStyle/>
          <a:p>
            <a:pPr indent="-431800" lvl="0" marL="457200" rtl="0" algn="l">
              <a:lnSpc>
                <a:spcPct val="100000"/>
              </a:lnSpc>
              <a:spcBef>
                <a:spcPts val="640"/>
              </a:spcBef>
              <a:spcAft>
                <a:spcPts val="0"/>
              </a:spcAft>
              <a:buClr>
                <a:srgbClr val="002060"/>
              </a:buClr>
              <a:buSzPts val="2800"/>
              <a:buChar char="•"/>
            </a:pPr>
            <a:r>
              <a:rPr lang="en-GB" sz="3600">
                <a:solidFill>
                  <a:srgbClr val="002060"/>
                </a:solidFill>
              </a:rPr>
              <a:t>What are your main challenges in Data Stewardship?</a:t>
            </a:r>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p:txBody>
      </p:sp>
      <p:sp>
        <p:nvSpPr>
          <p:cNvPr id="320" name="Google Shape;320;p40"/>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Exercise 1 for you today</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41"/>
          <p:cNvSpPr txBox="1"/>
          <p:nvPr>
            <p:ph type="ctrTitle"/>
          </p:nvPr>
        </p:nvSpPr>
        <p:spPr>
          <a:xfrm>
            <a:off x="954157" y="311139"/>
            <a:ext cx="9626756" cy="523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3183"/>
              </a:buClr>
              <a:buSzPts val="2800"/>
              <a:buFont typeface="Verdana"/>
              <a:buNone/>
            </a:pPr>
            <a:r>
              <a:rPr lang="en-GB">
                <a:solidFill>
                  <a:srgbClr val="002060"/>
                </a:solidFill>
                <a:latin typeface="Calibri"/>
                <a:ea typeface="Calibri"/>
                <a:cs typeface="Calibri"/>
                <a:sym typeface="Calibri"/>
              </a:rPr>
              <a:t>Mentimeter snapshots from the workshops</a:t>
            </a:r>
            <a:endParaRPr>
              <a:solidFill>
                <a:srgbClr val="002060"/>
              </a:solidFill>
              <a:latin typeface="Calibri"/>
              <a:ea typeface="Calibri"/>
              <a:cs typeface="Calibri"/>
              <a:sym typeface="Calibri"/>
            </a:endParaRPr>
          </a:p>
        </p:txBody>
      </p:sp>
      <p:sp>
        <p:nvSpPr>
          <p:cNvPr id="327" name="Google Shape;327;p41"/>
          <p:cNvSpPr txBox="1"/>
          <p:nvPr>
            <p:ph idx="12" type="sldNum"/>
          </p:nvPr>
        </p:nvSpPr>
        <p:spPr>
          <a:xfrm>
            <a:off x="8077200" y="6356350"/>
            <a:ext cx="21336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pic>
        <p:nvPicPr>
          <p:cNvPr id="328" name="Google Shape;328;p41"/>
          <p:cNvPicPr preferRelativeResize="0"/>
          <p:nvPr/>
        </p:nvPicPr>
        <p:blipFill rotWithShape="1">
          <a:blip r:embed="rId3">
            <a:alphaModFix/>
          </a:blip>
          <a:srcRect b="0" l="0" r="0" t="0"/>
          <a:stretch/>
        </p:blipFill>
        <p:spPr>
          <a:xfrm>
            <a:off x="2865251" y="986738"/>
            <a:ext cx="6394835" cy="2843988"/>
          </a:xfrm>
          <a:prstGeom prst="rect">
            <a:avLst/>
          </a:prstGeom>
          <a:noFill/>
          <a:ln>
            <a:noFill/>
          </a:ln>
        </p:spPr>
      </p:pic>
      <p:pic>
        <p:nvPicPr>
          <p:cNvPr id="329" name="Google Shape;329;p41"/>
          <p:cNvPicPr preferRelativeResize="0"/>
          <p:nvPr/>
        </p:nvPicPr>
        <p:blipFill rotWithShape="1">
          <a:blip r:embed="rId4">
            <a:alphaModFix/>
          </a:blip>
          <a:srcRect b="0" l="0" r="0" t="0"/>
          <a:stretch/>
        </p:blipFill>
        <p:spPr>
          <a:xfrm>
            <a:off x="3063906" y="3983125"/>
            <a:ext cx="6208645" cy="25916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Google Shape;334;p42"/>
          <p:cNvSpPr txBox="1"/>
          <p:nvPr>
            <p:ph idx="1" type="body"/>
          </p:nvPr>
        </p:nvSpPr>
        <p:spPr>
          <a:xfrm>
            <a:off x="973406" y="1314657"/>
            <a:ext cx="10316308" cy="4763684"/>
          </a:xfrm>
          <a:prstGeom prst="rect">
            <a:avLst/>
          </a:prstGeom>
          <a:noFill/>
          <a:ln>
            <a:noFill/>
          </a:ln>
        </p:spPr>
        <p:txBody>
          <a:bodyPr anchorCtr="0" anchor="t" bIns="45700" lIns="91425" spcFirstLastPara="1" rIns="91425" wrap="square" tIns="45700">
            <a:noAutofit/>
          </a:bodyPr>
          <a:lstStyle/>
          <a:p>
            <a:pPr indent="-431800" lvl="0" marL="457200" rtl="0" algn="l">
              <a:lnSpc>
                <a:spcPct val="100000"/>
              </a:lnSpc>
              <a:spcBef>
                <a:spcPts val="640"/>
              </a:spcBef>
              <a:spcAft>
                <a:spcPts val="0"/>
              </a:spcAft>
              <a:buClr>
                <a:srgbClr val="002060"/>
              </a:buClr>
              <a:buSzPts val="2800"/>
              <a:buChar char="•"/>
            </a:pPr>
            <a:r>
              <a:rPr lang="en-GB">
                <a:solidFill>
                  <a:srgbClr val="002060"/>
                </a:solidFill>
              </a:rPr>
              <a:t>Where are you in the DS landscape?</a:t>
            </a:r>
            <a:endParaRPr/>
          </a:p>
          <a:p>
            <a:pPr indent="-431800" lvl="0" marL="457200" rtl="0" algn="l">
              <a:lnSpc>
                <a:spcPct val="100000"/>
              </a:lnSpc>
              <a:spcBef>
                <a:spcPts val="640"/>
              </a:spcBef>
              <a:spcAft>
                <a:spcPts val="0"/>
              </a:spcAft>
              <a:buClr>
                <a:srgbClr val="002060"/>
              </a:buClr>
              <a:buSzPts val="2800"/>
              <a:buChar char="•"/>
            </a:pPr>
            <a:r>
              <a:rPr lang="en-GB">
                <a:solidFill>
                  <a:srgbClr val="002060"/>
                </a:solidFill>
              </a:rPr>
              <a:t>Who did we forget?</a:t>
            </a:r>
            <a:endParaRPr/>
          </a:p>
          <a:p>
            <a:pPr indent="-431800" lvl="0" marL="457200" rtl="0" algn="l">
              <a:lnSpc>
                <a:spcPct val="100000"/>
              </a:lnSpc>
              <a:spcBef>
                <a:spcPts val="640"/>
              </a:spcBef>
              <a:spcAft>
                <a:spcPts val="0"/>
              </a:spcAft>
              <a:buClr>
                <a:srgbClr val="002060"/>
              </a:buClr>
              <a:buSzPts val="2800"/>
              <a:buChar char="•"/>
            </a:pPr>
            <a:r>
              <a:rPr lang="en-GB">
                <a:solidFill>
                  <a:srgbClr val="002060"/>
                </a:solidFill>
              </a:rPr>
              <a:t>Do you recognize the position of yourself and your colleagues in the Venn diagram?</a:t>
            </a:r>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p:txBody>
      </p:sp>
      <p:sp>
        <p:nvSpPr>
          <p:cNvPr id="335" name="Google Shape;335;p42"/>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Exercise 2 for you today</a:t>
            </a:r>
            <a:endParaRPr b="1" i="0" sz="4400" u="none" cap="none" strike="noStrike">
              <a:solidFill>
                <a:srgbClr val="002060"/>
              </a:solidFill>
              <a:latin typeface="Calibri"/>
              <a:ea typeface="Calibri"/>
              <a:cs typeface="Calibri"/>
              <a:sym typeface="Calibri"/>
            </a:endParaRPr>
          </a:p>
        </p:txBody>
      </p:sp>
      <p:pic>
        <p:nvPicPr>
          <p:cNvPr descr="A close up of text on a white background&#10;&#10;Description automatically generated" id="336" name="Google Shape;336;p42"/>
          <p:cNvPicPr preferRelativeResize="0"/>
          <p:nvPr/>
        </p:nvPicPr>
        <p:blipFill rotWithShape="1">
          <a:blip r:embed="rId3">
            <a:alphaModFix/>
          </a:blip>
          <a:srcRect b="0" l="0" r="0" t="0"/>
          <a:stretch/>
        </p:blipFill>
        <p:spPr>
          <a:xfrm>
            <a:off x="6131560" y="3429000"/>
            <a:ext cx="3262358" cy="244676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43"/>
          <p:cNvSpPr txBox="1"/>
          <p:nvPr>
            <p:ph idx="1" type="body"/>
          </p:nvPr>
        </p:nvSpPr>
        <p:spPr>
          <a:xfrm>
            <a:off x="1055077" y="1284033"/>
            <a:ext cx="10316308" cy="4763684"/>
          </a:xfrm>
          <a:prstGeom prst="rect">
            <a:avLst/>
          </a:prstGeom>
          <a:noFill/>
          <a:ln>
            <a:noFill/>
          </a:ln>
        </p:spPr>
        <p:txBody>
          <a:bodyPr anchorCtr="0" anchor="t" bIns="45700" lIns="91425" spcFirstLastPara="1" rIns="91425" wrap="square" tIns="45700">
            <a:noAutofit/>
          </a:bodyPr>
          <a:lstStyle/>
          <a:p>
            <a:pPr indent="-431800" lvl="0" marL="457200" rtl="0" algn="l">
              <a:lnSpc>
                <a:spcPct val="100000"/>
              </a:lnSpc>
              <a:spcBef>
                <a:spcPts val="640"/>
              </a:spcBef>
              <a:spcAft>
                <a:spcPts val="0"/>
              </a:spcAft>
              <a:buClr>
                <a:srgbClr val="002060"/>
              </a:buClr>
              <a:buSzPts val="2800"/>
              <a:buChar char="•"/>
            </a:pPr>
            <a:r>
              <a:rPr lang="en-GB">
                <a:solidFill>
                  <a:srgbClr val="002060"/>
                </a:solidFill>
              </a:rPr>
              <a:t>Current approach &amp; plans</a:t>
            </a:r>
            <a:endParaRPr/>
          </a:p>
          <a:p>
            <a:pPr indent="-406400" lvl="1" marL="914400" rtl="0" algn="l">
              <a:lnSpc>
                <a:spcPct val="100000"/>
              </a:lnSpc>
              <a:spcBef>
                <a:spcPts val="640"/>
              </a:spcBef>
              <a:spcAft>
                <a:spcPts val="0"/>
              </a:spcAft>
              <a:buClr>
                <a:srgbClr val="002060"/>
              </a:buClr>
              <a:buSzPts val="2800"/>
              <a:buChar char="–"/>
            </a:pPr>
            <a:r>
              <a:rPr lang="en-GB" sz="2800">
                <a:solidFill>
                  <a:srgbClr val="002060"/>
                </a:solidFill>
              </a:rPr>
              <a:t>Identify existing training and map to our KSA/LO matrices</a:t>
            </a:r>
            <a:endParaRPr/>
          </a:p>
          <a:p>
            <a:pPr indent="-406400" lvl="1" marL="914400" rtl="0" algn="l">
              <a:lnSpc>
                <a:spcPct val="100000"/>
              </a:lnSpc>
              <a:spcBef>
                <a:spcPts val="640"/>
              </a:spcBef>
              <a:spcAft>
                <a:spcPts val="0"/>
              </a:spcAft>
              <a:buClr>
                <a:srgbClr val="002060"/>
              </a:buClr>
              <a:buSzPts val="2800"/>
              <a:buChar char="–"/>
            </a:pPr>
            <a:r>
              <a:rPr lang="en-GB" sz="2800">
                <a:solidFill>
                  <a:srgbClr val="002060"/>
                </a:solidFill>
              </a:rPr>
              <a:t>Gap analysis</a:t>
            </a:r>
            <a:endParaRPr/>
          </a:p>
          <a:p>
            <a:pPr indent="-406400" lvl="1" marL="914400" rtl="0" algn="l">
              <a:lnSpc>
                <a:spcPct val="100000"/>
              </a:lnSpc>
              <a:spcBef>
                <a:spcPts val="640"/>
              </a:spcBef>
              <a:spcAft>
                <a:spcPts val="0"/>
              </a:spcAft>
              <a:buClr>
                <a:srgbClr val="002060"/>
              </a:buClr>
              <a:buSzPts val="2800"/>
              <a:buChar char="–"/>
            </a:pPr>
            <a:r>
              <a:rPr lang="en-GB" sz="2800">
                <a:solidFill>
                  <a:srgbClr val="002060"/>
                </a:solidFill>
              </a:rPr>
              <a:t>Set-up for a script for an online tool to navigate through the matrices</a:t>
            </a:r>
            <a:endParaRPr/>
          </a:p>
          <a:p>
            <a:pPr indent="-406400" lvl="2" marL="1371600" rtl="0" algn="l">
              <a:lnSpc>
                <a:spcPct val="100000"/>
              </a:lnSpc>
              <a:spcBef>
                <a:spcPts val="640"/>
              </a:spcBef>
              <a:spcAft>
                <a:spcPts val="0"/>
              </a:spcAft>
              <a:buClr>
                <a:srgbClr val="002060"/>
              </a:buClr>
              <a:buSzPts val="2800"/>
              <a:buChar char="–"/>
            </a:pPr>
            <a:r>
              <a:rPr lang="en-GB">
                <a:solidFill>
                  <a:srgbClr val="002060"/>
                </a:solidFill>
              </a:rPr>
              <a:t>Including self-assessment</a:t>
            </a:r>
            <a:endParaRPr/>
          </a:p>
          <a:p>
            <a:pPr indent="-406400" lvl="2" marL="1371600" rtl="0" algn="l">
              <a:lnSpc>
                <a:spcPct val="100000"/>
              </a:lnSpc>
              <a:spcBef>
                <a:spcPts val="640"/>
              </a:spcBef>
              <a:spcAft>
                <a:spcPts val="0"/>
              </a:spcAft>
              <a:buClr>
                <a:srgbClr val="002060"/>
              </a:buClr>
              <a:buSzPts val="2800"/>
              <a:buChar char="–"/>
            </a:pPr>
            <a:r>
              <a:rPr lang="en-GB">
                <a:solidFill>
                  <a:srgbClr val="002060"/>
                </a:solidFill>
              </a:rPr>
              <a:t>Including pointers to relevant trainings</a:t>
            </a:r>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a:p>
            <a:pPr indent="-431800" lvl="0" marL="457200" rtl="0" algn="l">
              <a:lnSpc>
                <a:spcPct val="100000"/>
              </a:lnSpc>
              <a:spcBef>
                <a:spcPts val="640"/>
              </a:spcBef>
              <a:spcAft>
                <a:spcPts val="0"/>
              </a:spcAft>
              <a:buClr>
                <a:srgbClr val="002060"/>
              </a:buClr>
              <a:buSzPts val="2800"/>
              <a:buChar char="•"/>
            </a:pPr>
            <a:r>
              <a:rPr lang="en-GB">
                <a:solidFill>
                  <a:srgbClr val="002060"/>
                </a:solidFill>
              </a:rPr>
              <a:t>Guided by ElevateHealth</a:t>
            </a:r>
            <a:endParaRPr>
              <a:solidFill>
                <a:srgbClr val="002060"/>
              </a:solidFill>
            </a:endParaRPr>
          </a:p>
          <a:p>
            <a:pPr indent="-431800" lvl="0" marL="457200" rtl="0" algn="l">
              <a:lnSpc>
                <a:spcPct val="100000"/>
              </a:lnSpc>
              <a:spcBef>
                <a:spcPts val="640"/>
              </a:spcBef>
              <a:spcAft>
                <a:spcPts val="0"/>
              </a:spcAft>
              <a:buClr>
                <a:srgbClr val="002060"/>
              </a:buClr>
              <a:buSzPts val="2800"/>
              <a:buChar char="•"/>
            </a:pPr>
            <a:r>
              <a:rPr lang="en-GB">
                <a:solidFill>
                  <a:srgbClr val="002060"/>
                </a:solidFill>
              </a:rPr>
              <a:t>To be continued in the coming year</a:t>
            </a:r>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p:txBody>
      </p:sp>
      <p:sp>
        <p:nvSpPr>
          <p:cNvPr id="342" name="Google Shape;342;p43"/>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Next steps: Training</a:t>
            </a:r>
            <a:endParaRPr b="1" i="0" sz="4400" u="none" cap="none" strike="noStrike">
              <a:solidFill>
                <a:srgbClr val="002060"/>
              </a:solidFill>
              <a:latin typeface="Calibri"/>
              <a:ea typeface="Calibri"/>
              <a:cs typeface="Calibri"/>
              <a:sym typeface="Calibri"/>
            </a:endParaRPr>
          </a:p>
        </p:txBody>
      </p:sp>
      <p:pic>
        <p:nvPicPr>
          <p:cNvPr id="343" name="Google Shape;343;p43"/>
          <p:cNvPicPr preferRelativeResize="0"/>
          <p:nvPr/>
        </p:nvPicPr>
        <p:blipFill rotWithShape="1">
          <a:blip r:embed="rId3">
            <a:alphaModFix/>
          </a:blip>
          <a:srcRect b="0" l="0" r="0" t="0"/>
          <a:stretch/>
        </p:blipFill>
        <p:spPr>
          <a:xfrm>
            <a:off x="8239441" y="4458395"/>
            <a:ext cx="1520372" cy="69274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44"/>
          <p:cNvSpPr txBox="1"/>
          <p:nvPr/>
        </p:nvSpPr>
        <p:spPr>
          <a:xfrm>
            <a:off x="1197429" y="1546651"/>
            <a:ext cx="9514114" cy="4763684"/>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640"/>
              </a:spcBef>
              <a:spcAft>
                <a:spcPts val="0"/>
              </a:spcAft>
              <a:buClr>
                <a:schemeClr val="dk1"/>
              </a:buClr>
              <a:buSzPts val="3200"/>
              <a:buFont typeface="Arial"/>
              <a:buNone/>
            </a:pPr>
            <a:r>
              <a:t/>
            </a:r>
            <a:endParaRPr b="0" i="0" sz="3200" u="none" cap="none" strike="noStrike">
              <a:solidFill>
                <a:srgbClr val="FF0000"/>
              </a:solidFill>
              <a:latin typeface="Calibri"/>
              <a:ea typeface="Calibri"/>
              <a:cs typeface="Calibri"/>
              <a:sym typeface="Calibri"/>
            </a:endParaRPr>
          </a:p>
        </p:txBody>
      </p:sp>
      <p:sp>
        <p:nvSpPr>
          <p:cNvPr id="349" name="Google Shape;349;p44"/>
          <p:cNvSpPr txBox="1"/>
          <p:nvPr/>
        </p:nvSpPr>
        <p:spPr>
          <a:xfrm>
            <a:off x="2139873" y="454537"/>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LCRDM report</a:t>
            </a:r>
            <a:endParaRPr b="1" i="0" sz="3200" u="none" cap="none" strike="noStrike">
              <a:solidFill>
                <a:srgbClr val="002060"/>
              </a:solidFill>
              <a:latin typeface="Calibri"/>
              <a:ea typeface="Calibri"/>
              <a:cs typeface="Calibri"/>
              <a:sym typeface="Calibri"/>
            </a:endParaRPr>
          </a:p>
        </p:txBody>
      </p:sp>
      <p:pic>
        <p:nvPicPr>
          <p:cNvPr id="350" name="Google Shape;350;p44"/>
          <p:cNvPicPr preferRelativeResize="0"/>
          <p:nvPr/>
        </p:nvPicPr>
        <p:blipFill rotWithShape="1">
          <a:blip r:embed="rId3">
            <a:alphaModFix/>
          </a:blip>
          <a:srcRect b="0" l="0" r="0" t="0"/>
          <a:stretch/>
        </p:blipFill>
        <p:spPr>
          <a:xfrm>
            <a:off x="7128087" y="1258508"/>
            <a:ext cx="3003777" cy="4235450"/>
          </a:xfrm>
          <a:prstGeom prst="rect">
            <a:avLst/>
          </a:prstGeom>
          <a:noFill/>
          <a:ln>
            <a:noFill/>
          </a:ln>
        </p:spPr>
      </p:pic>
      <p:sp>
        <p:nvSpPr>
          <p:cNvPr id="351" name="Google Shape;351;p44"/>
          <p:cNvSpPr txBox="1"/>
          <p:nvPr/>
        </p:nvSpPr>
        <p:spPr>
          <a:xfrm>
            <a:off x="6510130" y="6142383"/>
            <a:ext cx="4333461"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sng" cap="none" strike="noStrike">
                <a:solidFill>
                  <a:schemeClr val="hlink"/>
                </a:solidFill>
                <a:latin typeface="Arial"/>
                <a:ea typeface="Arial"/>
                <a:cs typeface="Arial"/>
                <a:sym typeface="Arial"/>
                <a:hlinkClick r:id="rId4"/>
              </a:rPr>
              <a:t>https://zenodo.org/record/2669150#.XRRRz4gzaUk</a:t>
            </a:r>
            <a:endParaRPr b="0" i="0" sz="1400" u="none" cap="none" strike="noStrike">
              <a:solidFill>
                <a:srgbClr val="000000"/>
              </a:solidFill>
              <a:latin typeface="Arial"/>
              <a:ea typeface="Arial"/>
              <a:cs typeface="Arial"/>
              <a:sym typeface="Arial"/>
            </a:endParaRPr>
          </a:p>
        </p:txBody>
      </p:sp>
      <p:pic>
        <p:nvPicPr>
          <p:cNvPr id="352" name="Google Shape;352;p44"/>
          <p:cNvPicPr preferRelativeResize="0"/>
          <p:nvPr/>
        </p:nvPicPr>
        <p:blipFill rotWithShape="1">
          <a:blip r:embed="rId5">
            <a:alphaModFix/>
          </a:blip>
          <a:srcRect b="0" l="0" r="0" t="0"/>
          <a:stretch/>
        </p:blipFill>
        <p:spPr>
          <a:xfrm>
            <a:off x="2286000" y="1849534"/>
            <a:ext cx="3485124" cy="308070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5"/>
          <p:cNvSpPr txBox="1"/>
          <p:nvPr>
            <p:ph idx="1" type="body"/>
          </p:nvPr>
        </p:nvSpPr>
        <p:spPr>
          <a:xfrm>
            <a:off x="870856" y="1284033"/>
            <a:ext cx="10798629" cy="4763684"/>
          </a:xfrm>
          <a:prstGeom prst="rect">
            <a:avLst/>
          </a:prstGeom>
          <a:noFill/>
          <a:ln>
            <a:noFill/>
          </a:ln>
        </p:spPr>
        <p:txBody>
          <a:bodyPr anchorCtr="0" anchor="t" bIns="45700" lIns="91425" spcFirstLastPara="1" rIns="91425" wrap="square" tIns="45700">
            <a:noAutofit/>
          </a:bodyPr>
          <a:lstStyle/>
          <a:p>
            <a:pPr indent="-342900" lvl="1" marL="342900" rtl="0" algn="l">
              <a:lnSpc>
                <a:spcPct val="90000"/>
              </a:lnSpc>
              <a:spcBef>
                <a:spcPts val="0"/>
              </a:spcBef>
              <a:spcAft>
                <a:spcPts val="0"/>
              </a:spcAft>
              <a:buClr>
                <a:srgbClr val="002060"/>
              </a:buClr>
              <a:buSzPts val="2800"/>
              <a:buFont typeface="Arial"/>
              <a:buChar char="•"/>
            </a:pPr>
            <a:r>
              <a:rPr lang="en-GB" sz="2800">
                <a:solidFill>
                  <a:srgbClr val="002060"/>
                </a:solidFill>
              </a:rPr>
              <a:t>Sustainability plan and recommendations to ensure </a:t>
            </a:r>
            <a:br>
              <a:rPr lang="en-GB" sz="2800">
                <a:solidFill>
                  <a:srgbClr val="002060"/>
                </a:solidFill>
              </a:rPr>
            </a:br>
            <a:r>
              <a:rPr lang="en-GB" sz="2800">
                <a:solidFill>
                  <a:srgbClr val="002060"/>
                </a:solidFill>
              </a:rPr>
              <a:t>national embedding</a:t>
            </a:r>
            <a:endParaRPr/>
          </a:p>
          <a:p>
            <a:pPr indent="-190500" lvl="1" marL="342900" rtl="0" algn="l">
              <a:lnSpc>
                <a:spcPct val="90000"/>
              </a:lnSpc>
              <a:spcBef>
                <a:spcPts val="0"/>
              </a:spcBef>
              <a:spcAft>
                <a:spcPts val="0"/>
              </a:spcAft>
              <a:buSzPts val="2400"/>
              <a:buFont typeface="Arial"/>
              <a:buNone/>
            </a:pPr>
            <a:r>
              <a:t/>
            </a:r>
            <a:endParaRPr sz="2800">
              <a:solidFill>
                <a:srgbClr val="002060"/>
              </a:solidFill>
            </a:endParaRPr>
          </a:p>
          <a:p>
            <a:pPr indent="-190500" lvl="1" marL="342900" rtl="0" algn="l">
              <a:lnSpc>
                <a:spcPct val="90000"/>
              </a:lnSpc>
              <a:spcBef>
                <a:spcPts val="0"/>
              </a:spcBef>
              <a:spcAft>
                <a:spcPts val="0"/>
              </a:spcAft>
              <a:buSzPts val="2400"/>
              <a:buFont typeface="Arial"/>
              <a:buNone/>
            </a:pPr>
            <a:r>
              <a:t/>
            </a:r>
            <a:endParaRPr sz="2800">
              <a:solidFill>
                <a:srgbClr val="002060"/>
              </a:solidFill>
            </a:endParaRPr>
          </a:p>
          <a:p>
            <a:pPr indent="-342900" lvl="2" marL="342900" rtl="0" algn="l">
              <a:lnSpc>
                <a:spcPct val="90000"/>
              </a:lnSpc>
              <a:spcBef>
                <a:spcPts val="500"/>
              </a:spcBef>
              <a:spcAft>
                <a:spcPts val="0"/>
              </a:spcAft>
              <a:buClr>
                <a:srgbClr val="002060"/>
              </a:buClr>
              <a:buSzPts val="2800"/>
              <a:buFont typeface="Arial"/>
              <a:buChar char="•"/>
            </a:pPr>
            <a:r>
              <a:rPr lang="en-GB" sz="2800">
                <a:solidFill>
                  <a:srgbClr val="002060"/>
                </a:solidFill>
              </a:rPr>
              <a:t>Continuation in NPOS context </a:t>
            </a:r>
            <a:endParaRPr/>
          </a:p>
          <a:p>
            <a:pPr indent="-457200" lvl="3" marL="914400" rtl="0" algn="l">
              <a:lnSpc>
                <a:spcPct val="90000"/>
              </a:lnSpc>
              <a:spcBef>
                <a:spcPts val="500"/>
              </a:spcBef>
              <a:spcAft>
                <a:spcPts val="0"/>
              </a:spcAft>
              <a:buSzPts val="1800"/>
              <a:buFont typeface="Courier New"/>
              <a:buChar char="o"/>
            </a:pPr>
            <a:r>
              <a:rPr lang="en-GB" sz="2600">
                <a:solidFill>
                  <a:srgbClr val="002060"/>
                </a:solidFill>
              </a:rPr>
              <a:t>sept 2019-sept 2020</a:t>
            </a:r>
            <a:endParaRPr/>
          </a:p>
          <a:p>
            <a:pPr indent="-457200" lvl="3" marL="914400" rtl="0" algn="l">
              <a:lnSpc>
                <a:spcPct val="90000"/>
              </a:lnSpc>
              <a:spcBef>
                <a:spcPts val="500"/>
              </a:spcBef>
              <a:spcAft>
                <a:spcPts val="0"/>
              </a:spcAft>
              <a:buSzPts val="1800"/>
              <a:buFont typeface="Courier New"/>
              <a:buChar char="o"/>
            </a:pPr>
            <a:r>
              <a:rPr lang="en-GB" sz="2600">
                <a:solidFill>
                  <a:srgbClr val="002060"/>
                </a:solidFill>
              </a:rPr>
              <a:t>two focal points:  </a:t>
            </a:r>
            <a:br>
              <a:rPr lang="en-GB" sz="2600">
                <a:solidFill>
                  <a:srgbClr val="002060"/>
                </a:solidFill>
              </a:rPr>
            </a:br>
            <a:r>
              <a:rPr lang="en-GB" sz="2600">
                <a:solidFill>
                  <a:srgbClr val="002060"/>
                </a:solidFill>
              </a:rPr>
              <a:t>- establishing nationally endorsed competencies/skills for training data professionals</a:t>
            </a:r>
            <a:br>
              <a:rPr lang="en-GB" sz="2600">
                <a:solidFill>
                  <a:srgbClr val="002060"/>
                </a:solidFill>
              </a:rPr>
            </a:br>
            <a:r>
              <a:rPr lang="en-GB" sz="2600">
                <a:solidFill>
                  <a:srgbClr val="002060"/>
                </a:solidFill>
              </a:rPr>
              <a:t>- overview training</a:t>
            </a:r>
            <a:endParaRPr/>
          </a:p>
          <a:p>
            <a:pPr indent="-342900" lvl="1" marL="342900" rtl="0" algn="l">
              <a:lnSpc>
                <a:spcPct val="90000"/>
              </a:lnSpc>
              <a:spcBef>
                <a:spcPts val="0"/>
              </a:spcBef>
              <a:spcAft>
                <a:spcPts val="0"/>
              </a:spcAft>
              <a:buClr>
                <a:srgbClr val="002060"/>
              </a:buClr>
              <a:buSzPts val="2800"/>
              <a:buFont typeface="Arial"/>
              <a:buChar char="•"/>
            </a:pPr>
            <a:r>
              <a:rPr lang="en-GB" sz="2800">
                <a:solidFill>
                  <a:srgbClr val="002060"/>
                </a:solidFill>
              </a:rPr>
              <a:t>Further alignment with LCRDM approach </a:t>
            </a:r>
            <a:endParaRPr/>
          </a:p>
          <a:p>
            <a:pPr indent="-342900" lvl="1" marL="342900" rtl="0" algn="l">
              <a:lnSpc>
                <a:spcPct val="90000"/>
              </a:lnSpc>
              <a:spcBef>
                <a:spcPts val="0"/>
              </a:spcBef>
              <a:spcAft>
                <a:spcPts val="0"/>
              </a:spcAft>
              <a:buClr>
                <a:srgbClr val="002060"/>
              </a:buClr>
              <a:buSzPts val="2800"/>
              <a:buFont typeface="Arial"/>
              <a:buChar char="•"/>
            </a:pPr>
            <a:r>
              <a:rPr lang="en-GB" sz="2800">
                <a:solidFill>
                  <a:srgbClr val="002060"/>
                </a:solidFill>
              </a:rPr>
              <a:t>Broadening towards other domains and towards Open Science</a:t>
            </a:r>
            <a:endParaRPr/>
          </a:p>
        </p:txBody>
      </p:sp>
      <p:sp>
        <p:nvSpPr>
          <p:cNvPr id="358" name="Google Shape;358;p45"/>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Our next steps</a:t>
            </a:r>
            <a:endParaRPr b="1" i="0" sz="4400" u="none" cap="none" strike="noStrike">
              <a:solidFill>
                <a:srgbClr val="002060"/>
              </a:solidFill>
              <a:latin typeface="Calibri"/>
              <a:ea typeface="Calibri"/>
              <a:cs typeface="Calibri"/>
              <a:sym typeface="Calibri"/>
            </a:endParaRPr>
          </a:p>
        </p:txBody>
      </p:sp>
      <p:pic>
        <p:nvPicPr>
          <p:cNvPr descr="C:\Users\scholtenss\Dropbox\Salome\WERK\5. Presentaties\Pictures\logo_openscience.png" id="359" name="Google Shape;359;p45"/>
          <p:cNvPicPr preferRelativeResize="0"/>
          <p:nvPr/>
        </p:nvPicPr>
        <p:blipFill rotWithShape="1">
          <a:blip r:embed="rId3">
            <a:alphaModFix/>
          </a:blip>
          <a:srcRect b="0" l="0" r="0" t="0"/>
          <a:stretch/>
        </p:blipFill>
        <p:spPr>
          <a:xfrm>
            <a:off x="9660582" y="85565"/>
            <a:ext cx="2167557" cy="1395365"/>
          </a:xfrm>
          <a:prstGeom prst="rect">
            <a:avLst/>
          </a:prstGeom>
          <a:noFill/>
          <a:ln>
            <a:noFill/>
          </a:ln>
        </p:spPr>
      </p:pic>
      <p:pic>
        <p:nvPicPr>
          <p:cNvPr descr="C:\Users\scholtenss\Dropbox\Salome\WERK\Presentaties\Pictures\zonmw-logo.png" id="360" name="Google Shape;360;p45"/>
          <p:cNvPicPr preferRelativeResize="0"/>
          <p:nvPr/>
        </p:nvPicPr>
        <p:blipFill rotWithShape="1">
          <a:blip r:embed="rId4">
            <a:alphaModFix/>
          </a:blip>
          <a:srcRect b="0" l="0" r="0" t="0"/>
          <a:stretch/>
        </p:blipFill>
        <p:spPr>
          <a:xfrm>
            <a:off x="8934734" y="6355452"/>
            <a:ext cx="1652892" cy="41698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9"/>
          <p:cNvSpPr txBox="1"/>
          <p:nvPr>
            <p:ph type="title"/>
          </p:nvPr>
        </p:nvSpPr>
        <p:spPr>
          <a:xfrm>
            <a:off x="719403" y="332656"/>
            <a:ext cx="10871100" cy="648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500"/>
              <a:buFont typeface="Arial"/>
              <a:buNone/>
            </a:pPr>
            <a:r>
              <a:rPr b="1" lang="en-GB" sz="3600">
                <a:solidFill>
                  <a:srgbClr val="002060"/>
                </a:solidFill>
                <a:latin typeface="Calibri"/>
                <a:ea typeface="Calibri"/>
                <a:cs typeface="Calibri"/>
                <a:sym typeface="Calibri"/>
              </a:rPr>
              <a:t>Quick</a:t>
            </a:r>
            <a:r>
              <a:rPr b="1" i="0" lang="en-GB" sz="3600" u="none" cap="none" strike="noStrike">
                <a:solidFill>
                  <a:srgbClr val="002060"/>
                </a:solidFill>
                <a:latin typeface="Calibri"/>
                <a:ea typeface="Calibri"/>
                <a:cs typeface="Calibri"/>
                <a:sym typeface="Calibri"/>
              </a:rPr>
              <a:t> </a:t>
            </a:r>
            <a:r>
              <a:rPr b="1" lang="en-GB" sz="3600">
                <a:solidFill>
                  <a:srgbClr val="002060"/>
                </a:solidFill>
                <a:latin typeface="Calibri"/>
                <a:ea typeface="Calibri"/>
                <a:cs typeface="Calibri"/>
                <a:sym typeface="Calibri"/>
              </a:rPr>
              <a:t>intro  Celia</a:t>
            </a:r>
            <a:endParaRPr b="1" i="0" sz="3600" u="none" cap="none" strike="noStrike">
              <a:solidFill>
                <a:srgbClr val="002060"/>
              </a:solidFill>
              <a:latin typeface="Calibri"/>
              <a:ea typeface="Calibri"/>
              <a:cs typeface="Calibri"/>
              <a:sym typeface="Calibri"/>
            </a:endParaRPr>
          </a:p>
        </p:txBody>
      </p:sp>
      <p:sp>
        <p:nvSpPr>
          <p:cNvPr id="135" name="Google Shape;135;p19"/>
          <p:cNvSpPr txBox="1"/>
          <p:nvPr>
            <p:ph idx="1" type="body"/>
          </p:nvPr>
        </p:nvSpPr>
        <p:spPr>
          <a:xfrm>
            <a:off x="660400" y="1366771"/>
            <a:ext cx="10871200" cy="5651270"/>
          </a:xfrm>
          <a:prstGeom prst="rect">
            <a:avLst/>
          </a:prstGeom>
          <a:noFill/>
          <a:ln>
            <a:noFill/>
          </a:ln>
        </p:spPr>
        <p:txBody>
          <a:bodyPr anchorCtr="0" anchor="t" bIns="0" lIns="0" spcFirstLastPara="1" rIns="0" wrap="square" tIns="0">
            <a:noAutofit/>
          </a:bodyPr>
          <a:lstStyle/>
          <a:p>
            <a:pPr indent="-381000" lvl="0" marL="457200" marR="0" rtl="0" algn="l">
              <a:lnSpc>
                <a:spcPct val="100000"/>
              </a:lnSpc>
              <a:spcBef>
                <a:spcPts val="500"/>
              </a:spcBef>
              <a:spcAft>
                <a:spcPts val="0"/>
              </a:spcAft>
              <a:buClr>
                <a:schemeClr val="accent1"/>
              </a:buClr>
              <a:buSzPts val="2400"/>
              <a:buFont typeface="Corbel"/>
              <a:buChar char="•"/>
            </a:pPr>
            <a:r>
              <a:rPr lang="en-GB" sz="3200">
                <a:solidFill>
                  <a:srgbClr val="002060"/>
                </a:solidFill>
              </a:rPr>
              <a:t>Disclaimer:</a:t>
            </a:r>
            <a:endParaRPr sz="32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I am not an expert in RDM and I am not a Data Steward</a:t>
            </a:r>
            <a:endParaRPr sz="28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You are the experts in that area!</a:t>
            </a:r>
            <a:endParaRPr sz="2800">
              <a:solidFill>
                <a:srgbClr val="002060"/>
              </a:solidFill>
            </a:endParaRPr>
          </a:p>
          <a:p>
            <a:pPr indent="-228600" lvl="0" marL="457200" marR="0" rtl="0" algn="l">
              <a:lnSpc>
                <a:spcPct val="100000"/>
              </a:lnSpc>
              <a:spcBef>
                <a:spcPts val="500"/>
              </a:spcBef>
              <a:spcAft>
                <a:spcPts val="0"/>
              </a:spcAft>
              <a:buClr>
                <a:schemeClr val="accent1"/>
              </a:buClr>
              <a:buSzPts val="2400"/>
              <a:buFont typeface="Corbel"/>
              <a:buNone/>
            </a:pPr>
            <a:r>
              <a:t/>
            </a:r>
            <a:endParaRPr sz="3200">
              <a:solidFill>
                <a:srgbClr val="002060"/>
              </a:solidFill>
            </a:endParaRPr>
          </a:p>
          <a:p>
            <a:pPr indent="-381000" lvl="0" marL="457200" marR="0" rtl="0" algn="l">
              <a:lnSpc>
                <a:spcPct val="100000"/>
              </a:lnSpc>
              <a:spcBef>
                <a:spcPts val="500"/>
              </a:spcBef>
              <a:spcAft>
                <a:spcPts val="0"/>
              </a:spcAft>
              <a:buClr>
                <a:schemeClr val="accent1"/>
              </a:buClr>
              <a:buSzPts val="2400"/>
              <a:buFont typeface="Corbel"/>
              <a:buChar char="•"/>
            </a:pPr>
            <a:r>
              <a:rPr lang="en-GB" sz="3200">
                <a:solidFill>
                  <a:srgbClr val="002060"/>
                </a:solidFill>
              </a:rPr>
              <a:t>My expertise is in Training:</a:t>
            </a:r>
            <a:endParaRPr sz="32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Programme Manager DTL Learning/ELIXIR-NL Training</a:t>
            </a:r>
            <a:endParaRPr sz="28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Co-lead ELIXIR Europe Training Platform</a:t>
            </a:r>
            <a:endParaRPr sz="28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Member of Executive Board of GOBLET</a:t>
            </a:r>
            <a:endParaRPr sz="2800">
              <a:solidFill>
                <a:srgbClr val="002060"/>
              </a:solidFill>
            </a:endParaRPr>
          </a:p>
          <a:p>
            <a:pPr indent="-355600" lvl="1" marL="914400" rtl="0" algn="l">
              <a:lnSpc>
                <a:spcPct val="100000"/>
              </a:lnSpc>
              <a:spcBef>
                <a:spcPts val="700"/>
              </a:spcBef>
              <a:spcAft>
                <a:spcPts val="0"/>
              </a:spcAft>
              <a:buSzPts val="2000"/>
              <a:buChar char="•"/>
            </a:pPr>
            <a:r>
              <a:rPr lang="en-GB" sz="2800">
                <a:solidFill>
                  <a:srgbClr val="002060"/>
                </a:solidFill>
              </a:rPr>
              <a:t>My background: PhD in Biochemistry/Bioinformatics, Bioinformatics teacher, </a:t>
            </a:r>
            <a:r>
              <a:rPr b="0" i="0" lang="en-GB" sz="2800" u="none" cap="none" strike="noStrike">
                <a:solidFill>
                  <a:srgbClr val="002060"/>
                </a:solidFill>
                <a:latin typeface="Corbel"/>
                <a:ea typeface="Corbel"/>
                <a:cs typeface="Corbel"/>
                <a:sym typeface="Corbel"/>
              </a:rPr>
              <a:t>Training Manager, Coordinator, Organizer for many years </a:t>
            </a:r>
            <a:endParaRPr sz="2800">
              <a:solidFill>
                <a:srgbClr val="002060"/>
              </a:solidFill>
            </a:endParaRPr>
          </a:p>
          <a:p>
            <a:pPr indent="0" lvl="0" marL="76200" marR="0" rtl="0" algn="l">
              <a:lnSpc>
                <a:spcPct val="100000"/>
              </a:lnSpc>
              <a:spcBef>
                <a:spcPts val="500"/>
              </a:spcBef>
              <a:spcAft>
                <a:spcPts val="0"/>
              </a:spcAft>
              <a:buClr>
                <a:schemeClr val="accent1"/>
              </a:buClr>
              <a:buSzPts val="2400"/>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a:p>
            <a:pPr indent="0" lvl="0" marL="76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Google Shape;365;p46"/>
          <p:cNvSpPr txBox="1"/>
          <p:nvPr>
            <p:ph idx="1" type="body"/>
          </p:nvPr>
        </p:nvSpPr>
        <p:spPr>
          <a:xfrm>
            <a:off x="973406" y="1256043"/>
            <a:ext cx="10316308" cy="4763684"/>
          </a:xfrm>
          <a:prstGeom prst="rect">
            <a:avLst/>
          </a:prstGeom>
          <a:noFill/>
          <a:ln>
            <a:noFill/>
          </a:ln>
        </p:spPr>
        <p:txBody>
          <a:bodyPr anchorCtr="0" anchor="t" bIns="45700" lIns="91425" spcFirstLastPara="1" rIns="91425" wrap="square" tIns="45700">
            <a:noAutofit/>
          </a:bodyPr>
          <a:lstStyle/>
          <a:p>
            <a:pPr indent="-431800" lvl="0" marL="457200" rtl="0" algn="l">
              <a:lnSpc>
                <a:spcPct val="100000"/>
              </a:lnSpc>
              <a:spcBef>
                <a:spcPts val="640"/>
              </a:spcBef>
              <a:spcAft>
                <a:spcPts val="0"/>
              </a:spcAft>
              <a:buClr>
                <a:srgbClr val="002060"/>
              </a:buClr>
              <a:buSzPts val="2800"/>
              <a:buChar char="•"/>
            </a:pPr>
            <a:r>
              <a:rPr lang="en-GB">
                <a:solidFill>
                  <a:srgbClr val="002060"/>
                </a:solidFill>
              </a:rPr>
              <a:t>We want to act as a collective voice</a:t>
            </a:r>
            <a:endParaRPr/>
          </a:p>
          <a:p>
            <a:pPr indent="-431800" lvl="0" marL="457200" rtl="0" algn="l">
              <a:lnSpc>
                <a:spcPct val="100000"/>
              </a:lnSpc>
              <a:spcBef>
                <a:spcPts val="640"/>
              </a:spcBef>
              <a:spcAft>
                <a:spcPts val="0"/>
              </a:spcAft>
              <a:buClr>
                <a:srgbClr val="002060"/>
              </a:buClr>
              <a:buSzPts val="2800"/>
              <a:buChar char="•"/>
            </a:pPr>
            <a:r>
              <a:rPr lang="en-GB">
                <a:solidFill>
                  <a:srgbClr val="002060"/>
                </a:solidFill>
              </a:rPr>
              <a:t>What are your recommendations for next steps? </a:t>
            </a:r>
            <a:endParaRPr/>
          </a:p>
          <a:p>
            <a:pPr indent="-254000" lvl="0" marL="457200" rtl="0" algn="l">
              <a:lnSpc>
                <a:spcPct val="100000"/>
              </a:lnSpc>
              <a:spcBef>
                <a:spcPts val="640"/>
              </a:spcBef>
              <a:spcAft>
                <a:spcPts val="0"/>
              </a:spcAft>
              <a:buClr>
                <a:srgbClr val="002060"/>
              </a:buClr>
              <a:buSzPts val="2800"/>
              <a:buNone/>
            </a:pPr>
            <a:r>
              <a:t/>
            </a:r>
            <a:endParaRPr>
              <a:solidFill>
                <a:srgbClr val="002060"/>
              </a:solidFill>
            </a:endParaRPr>
          </a:p>
        </p:txBody>
      </p:sp>
      <p:sp>
        <p:nvSpPr>
          <p:cNvPr id="366" name="Google Shape;366;p46"/>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4400" u="none" cap="none" strike="noStrike">
                <a:solidFill>
                  <a:srgbClr val="002060"/>
                </a:solidFill>
                <a:latin typeface="Calibri"/>
                <a:ea typeface="Calibri"/>
                <a:cs typeface="Calibri"/>
                <a:sym typeface="Calibri"/>
              </a:rPr>
              <a:t>Exercise 3 for you today</a:t>
            </a:r>
            <a:endParaRPr b="1" i="0" sz="4400" u="none" cap="none" strike="noStrike">
              <a:solidFill>
                <a:srgbClr val="00206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47"/>
          <p:cNvSpPr txBox="1"/>
          <p:nvPr>
            <p:ph type="title"/>
          </p:nvPr>
        </p:nvSpPr>
        <p:spPr>
          <a:xfrm>
            <a:off x="719402" y="332655"/>
            <a:ext cx="11472597" cy="1613375"/>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500"/>
              <a:buFont typeface="Arial"/>
              <a:buNone/>
            </a:pPr>
            <a:r>
              <a:rPr b="1" lang="en-GB" sz="3200">
                <a:solidFill>
                  <a:srgbClr val="002060"/>
                </a:solidFill>
              </a:rPr>
              <a:t>Finally :  some other things related to DS that might interest you</a:t>
            </a:r>
            <a:endParaRPr b="1" i="0" sz="2000" u="none" cap="none" strike="noStrike">
              <a:solidFill>
                <a:srgbClr val="002060"/>
              </a:solidFill>
              <a:latin typeface="Corbel"/>
              <a:ea typeface="Corbel"/>
              <a:cs typeface="Corbel"/>
              <a:sym typeface="Corbel"/>
            </a:endParaRPr>
          </a:p>
        </p:txBody>
      </p:sp>
      <p:sp>
        <p:nvSpPr>
          <p:cNvPr id="372" name="Google Shape;372;p47"/>
          <p:cNvSpPr txBox="1"/>
          <p:nvPr>
            <p:ph idx="1" type="body"/>
          </p:nvPr>
        </p:nvSpPr>
        <p:spPr>
          <a:xfrm>
            <a:off x="719402" y="1030487"/>
            <a:ext cx="10871200" cy="5077455"/>
          </a:xfrm>
          <a:prstGeom prst="rect">
            <a:avLst/>
          </a:prstGeom>
          <a:noFill/>
          <a:ln>
            <a:noFill/>
          </a:ln>
        </p:spPr>
        <p:txBody>
          <a:bodyPr anchorCtr="0" anchor="t" bIns="0" lIns="0" spcFirstLastPara="1" rIns="0" wrap="square" tIns="0">
            <a:noAutofit/>
          </a:bodyPr>
          <a:lstStyle/>
          <a:p>
            <a:pPr indent="-457200" lvl="0" marL="533400" rtl="0" algn="l">
              <a:lnSpc>
                <a:spcPct val="100000"/>
              </a:lnSpc>
              <a:spcBef>
                <a:spcPts val="500"/>
              </a:spcBef>
              <a:spcAft>
                <a:spcPts val="0"/>
              </a:spcAft>
              <a:buClr>
                <a:schemeClr val="accent1"/>
              </a:buClr>
              <a:buSzPts val="2400"/>
              <a:buChar char="•"/>
            </a:pPr>
            <a:r>
              <a:rPr b="0" i="0" lang="en-GB" sz="2800" u="none" cap="none" strike="noStrike">
                <a:solidFill>
                  <a:srgbClr val="002060"/>
                </a:solidFill>
                <a:latin typeface="Corbel"/>
                <a:ea typeface="Corbel"/>
                <a:cs typeface="Corbel"/>
                <a:sym typeface="Corbel"/>
              </a:rPr>
              <a:t>Helis Academy  FAIR Data stewardship Course  (Date 4-6 Nov 2019,Utrecht)</a:t>
            </a:r>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Tool: ELIXIR Data Stewardship Wizard (DSW)</a:t>
            </a:r>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For those in life sciences:  </a:t>
            </a:r>
            <a:endParaRPr/>
          </a:p>
          <a:p>
            <a:pPr indent="-457200" lvl="1" marL="9906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Standards: ELIXIR FAIR Training Working Group</a:t>
            </a:r>
            <a:endParaRPr/>
          </a:p>
          <a:p>
            <a:pPr indent="-457200" lvl="1" marL="9906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Tool: </a:t>
            </a:r>
            <a:r>
              <a:rPr lang="en-GB">
                <a:solidFill>
                  <a:srgbClr val="002060"/>
                </a:solidFill>
              </a:rPr>
              <a:t>ELIXIR Data Stewardship Wizard (DSW)</a:t>
            </a:r>
            <a:endParaRPr>
              <a:solidFill>
                <a:srgbClr val="002060"/>
              </a:solidFill>
              <a:latin typeface="Corbel"/>
              <a:ea typeface="Corbel"/>
              <a:cs typeface="Corbel"/>
              <a:sym typeface="Corbel"/>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rPr>
              <a:t>4OSS - Four simple recommendations to encourage best practices in research software</a:t>
            </a:r>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rPr>
              <a:t>HBO report and activities related to  “naar een datavaardig analist”</a:t>
            </a:r>
            <a:endParaRPr/>
          </a:p>
          <a:p>
            <a:pPr indent="0" lvl="0" marL="76200" rtl="0" algn="l">
              <a:lnSpc>
                <a:spcPct val="100000"/>
              </a:lnSpc>
              <a:spcBef>
                <a:spcPts val="500"/>
              </a:spcBef>
              <a:spcAft>
                <a:spcPts val="0"/>
              </a:spcAft>
              <a:buClr>
                <a:schemeClr val="accent1"/>
              </a:buClr>
              <a:buSzPts val="2400"/>
              <a:buNone/>
            </a:pPr>
            <a:r>
              <a:t/>
            </a:r>
            <a:endParaRPr>
              <a:solidFill>
                <a:srgbClr val="002060"/>
              </a:solidFill>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No time now but please contact me if you want more info!</a:t>
            </a:r>
            <a:endParaRPr/>
          </a:p>
          <a:p>
            <a:pPr indent="-457200" lvl="0" marL="533400" rtl="0" algn="l">
              <a:lnSpc>
                <a:spcPct val="100000"/>
              </a:lnSpc>
              <a:spcBef>
                <a:spcPts val="500"/>
              </a:spcBef>
              <a:spcAft>
                <a:spcPts val="0"/>
              </a:spcAft>
              <a:buClr>
                <a:schemeClr val="accent1"/>
              </a:buClr>
              <a:buSzPts val="2400"/>
              <a:buChar char="•"/>
            </a:pPr>
            <a:r>
              <a:rPr lang="en-GB">
                <a:solidFill>
                  <a:srgbClr val="002060"/>
                </a:solidFill>
                <a:latin typeface="Corbel"/>
                <a:ea typeface="Corbel"/>
                <a:cs typeface="Corbel"/>
                <a:sym typeface="Corbel"/>
              </a:rPr>
              <a:t>celia.van.gelder@dtls.nl</a:t>
            </a:r>
            <a:endParaRPr>
              <a:solidFill>
                <a:srgbClr val="002060"/>
              </a:solidFill>
              <a:latin typeface="Corbel"/>
              <a:ea typeface="Corbel"/>
              <a:cs typeface="Corbel"/>
              <a:sym typeface="Corbel"/>
            </a:endParaRPr>
          </a:p>
          <a:p>
            <a:pPr indent="-228600" lvl="1" marL="914400" rtl="0" algn="l">
              <a:lnSpc>
                <a:spcPct val="100000"/>
              </a:lnSpc>
              <a:spcBef>
                <a:spcPts val="700"/>
              </a:spcBef>
              <a:spcAft>
                <a:spcPts val="0"/>
              </a:spcAft>
              <a:buSzPts val="2000"/>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a:p>
          <a:p>
            <a:pPr indent="-228600" lvl="0" marL="457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a:p>
            <a:pPr indent="0" lvl="0" marL="76200" marR="0" rtl="0" algn="l">
              <a:lnSpc>
                <a:spcPct val="100000"/>
              </a:lnSpc>
              <a:spcBef>
                <a:spcPts val="50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6" name="Shape 376"/>
        <p:cNvGrpSpPr/>
        <p:nvPr/>
      </p:nvGrpSpPr>
      <p:grpSpPr>
        <a:xfrm>
          <a:off x="0" y="0"/>
          <a:ext cx="0" cy="0"/>
          <a:chOff x="0" y="0"/>
          <a:chExt cx="0" cy="0"/>
        </a:xfrm>
      </p:grpSpPr>
      <p:sp>
        <p:nvSpPr>
          <p:cNvPr id="377" name="Google Shape;377;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b="1" lang="en-GB" sz="3200">
                <a:solidFill>
                  <a:srgbClr val="003183"/>
                </a:solidFill>
                <a:latin typeface="Corbel"/>
                <a:ea typeface="Corbel"/>
                <a:cs typeface="Corbel"/>
                <a:sym typeface="Corbel"/>
              </a:rPr>
              <a:t>Acknowledgements</a:t>
            </a:r>
            <a:endParaRPr/>
          </a:p>
        </p:txBody>
      </p:sp>
      <p:sp>
        <p:nvSpPr>
          <p:cNvPr id="378" name="Google Shape;378;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285750" lvl="0" marL="438150" rtl="0" algn="l">
              <a:lnSpc>
                <a:spcPct val="100000"/>
              </a:lnSpc>
              <a:spcBef>
                <a:spcPts val="0"/>
              </a:spcBef>
              <a:spcAft>
                <a:spcPts val="0"/>
              </a:spcAft>
              <a:buClr>
                <a:schemeClr val="accent1"/>
              </a:buClr>
              <a:buSzPts val="2400"/>
              <a:buFont typeface="Corbel"/>
              <a:buChar char="•"/>
            </a:pPr>
            <a:r>
              <a:rPr lang="en-GB" sz="2400">
                <a:solidFill>
                  <a:srgbClr val="002060"/>
                </a:solidFill>
                <a:latin typeface="Corbel"/>
                <a:ea typeface="Corbel"/>
                <a:cs typeface="Corbel"/>
                <a:sym typeface="Corbel"/>
              </a:rPr>
              <a:t>Core team:</a:t>
            </a:r>
            <a:endParaRPr/>
          </a:p>
          <a:p>
            <a:pPr indent="-285750" lvl="1" marL="895350" rtl="0" algn="l">
              <a:lnSpc>
                <a:spcPct val="100000"/>
              </a:lnSpc>
              <a:spcBef>
                <a:spcPts val="0"/>
              </a:spcBef>
              <a:spcAft>
                <a:spcPts val="0"/>
              </a:spcAft>
              <a:buClr>
                <a:schemeClr val="accent1"/>
              </a:buClr>
              <a:buSzPts val="2400"/>
              <a:buFont typeface="Corbel"/>
              <a:buChar char="•"/>
            </a:pPr>
            <a:r>
              <a:rPr lang="en-GB">
                <a:solidFill>
                  <a:srgbClr val="002060"/>
                </a:solidFill>
                <a:latin typeface="Corbel"/>
                <a:ea typeface="Corbel"/>
                <a:cs typeface="Corbel"/>
                <a:sym typeface="Corbel"/>
              </a:rPr>
              <a:t>UMCG: Salome Scholtens, Marije van der Geest</a:t>
            </a:r>
            <a:endParaRPr/>
          </a:p>
          <a:p>
            <a:pPr indent="-247650" lvl="1" marL="895350" rtl="0" algn="l">
              <a:lnSpc>
                <a:spcPct val="90000"/>
              </a:lnSpc>
              <a:spcBef>
                <a:spcPts val="0"/>
              </a:spcBef>
              <a:spcAft>
                <a:spcPts val="0"/>
              </a:spcAft>
              <a:buSzPts val="1800"/>
              <a:buChar char="•"/>
            </a:pPr>
            <a:r>
              <a:rPr lang="en-GB">
                <a:solidFill>
                  <a:srgbClr val="002060"/>
                </a:solidFill>
                <a:latin typeface="Corbel"/>
                <a:ea typeface="Corbel"/>
                <a:cs typeface="Corbel"/>
                <a:sym typeface="Corbel"/>
              </a:rPr>
              <a:t>UMCU: Nelly Anbeek, Jasmin Böhmer</a:t>
            </a:r>
            <a:endParaRPr>
              <a:solidFill>
                <a:srgbClr val="002060"/>
              </a:solidFill>
              <a:latin typeface="Corbel"/>
              <a:ea typeface="Corbel"/>
              <a:cs typeface="Corbel"/>
              <a:sym typeface="Corbel"/>
            </a:endParaRPr>
          </a:p>
          <a:p>
            <a:pPr indent="-247650" lvl="1" marL="895350" rtl="0" algn="l">
              <a:lnSpc>
                <a:spcPct val="100000"/>
              </a:lnSpc>
              <a:spcBef>
                <a:spcPts val="0"/>
              </a:spcBef>
              <a:spcAft>
                <a:spcPts val="0"/>
              </a:spcAft>
              <a:buClr>
                <a:schemeClr val="accent1"/>
              </a:buClr>
              <a:buSzPts val="1800"/>
              <a:buFont typeface="Corbel"/>
              <a:buChar char="•"/>
            </a:pPr>
            <a:r>
              <a:rPr lang="en-GB">
                <a:solidFill>
                  <a:srgbClr val="002060"/>
                </a:solidFill>
                <a:latin typeface="Corbel"/>
                <a:ea typeface="Corbel"/>
                <a:cs typeface="Corbel"/>
                <a:sym typeface="Corbel"/>
              </a:rPr>
              <a:t>Radboudumc: Mirjam Brullemans</a:t>
            </a:r>
            <a:endParaRPr>
              <a:solidFill>
                <a:srgbClr val="002060"/>
              </a:solidFill>
              <a:latin typeface="Corbel"/>
              <a:ea typeface="Corbel"/>
              <a:cs typeface="Corbel"/>
              <a:sym typeface="Corbel"/>
            </a:endParaRPr>
          </a:p>
          <a:p>
            <a:pPr indent="-247650" lvl="1" marL="895350" rtl="0" algn="l">
              <a:lnSpc>
                <a:spcPct val="100000"/>
              </a:lnSpc>
              <a:spcBef>
                <a:spcPts val="0"/>
              </a:spcBef>
              <a:spcAft>
                <a:spcPts val="0"/>
              </a:spcAft>
              <a:buClr>
                <a:schemeClr val="accent1"/>
              </a:buClr>
              <a:buSzPts val="1800"/>
              <a:buFont typeface="Corbel"/>
              <a:buChar char="•"/>
            </a:pPr>
            <a:r>
              <a:rPr lang="en-GB">
                <a:solidFill>
                  <a:srgbClr val="002060"/>
                </a:solidFill>
                <a:latin typeface="Corbel"/>
                <a:ea typeface="Corbel"/>
                <a:cs typeface="Corbel"/>
                <a:sym typeface="Corbel"/>
              </a:rPr>
              <a:t>Radboud University: Mijke Jetten, Inge Slouwerhof</a:t>
            </a:r>
            <a:endParaRPr>
              <a:solidFill>
                <a:srgbClr val="002060"/>
              </a:solidFill>
              <a:latin typeface="Corbel"/>
              <a:ea typeface="Corbel"/>
              <a:cs typeface="Corbel"/>
              <a:sym typeface="Corbel"/>
            </a:endParaRPr>
          </a:p>
          <a:p>
            <a:pPr indent="-247650" lvl="1" marL="895350" rtl="0" algn="l">
              <a:lnSpc>
                <a:spcPct val="100000"/>
              </a:lnSpc>
              <a:spcBef>
                <a:spcPts val="0"/>
              </a:spcBef>
              <a:spcAft>
                <a:spcPts val="0"/>
              </a:spcAft>
              <a:buClr>
                <a:schemeClr val="accent1"/>
              </a:buClr>
              <a:buSzPts val="1800"/>
              <a:buFont typeface="Corbel"/>
              <a:buChar char="•"/>
            </a:pPr>
            <a:r>
              <a:rPr lang="en-GB">
                <a:solidFill>
                  <a:srgbClr val="002060"/>
                </a:solidFill>
                <a:latin typeface="Corbel"/>
                <a:ea typeface="Corbel"/>
                <a:cs typeface="Corbel"/>
                <a:sym typeface="Corbel"/>
              </a:rPr>
              <a:t>DTL:  Christine Staiger, Celia van Gelder</a:t>
            </a:r>
            <a:endParaRPr/>
          </a:p>
          <a:p>
            <a:pPr indent="-342900" lvl="0" marL="457200" rtl="0" algn="l">
              <a:lnSpc>
                <a:spcPct val="90000"/>
              </a:lnSpc>
              <a:spcBef>
                <a:spcPts val="1000"/>
              </a:spcBef>
              <a:spcAft>
                <a:spcPts val="0"/>
              </a:spcAft>
              <a:buClr>
                <a:schemeClr val="dk1"/>
              </a:buClr>
              <a:buSzPts val="1800"/>
              <a:buChar char="•"/>
            </a:pPr>
            <a:r>
              <a:rPr lang="en-GB" sz="2400">
                <a:solidFill>
                  <a:srgbClr val="002060"/>
                </a:solidFill>
                <a:latin typeface="Corbel"/>
                <a:ea typeface="Corbel"/>
                <a:cs typeface="Corbel"/>
                <a:sym typeface="Corbel"/>
              </a:rPr>
              <a:t>Elevate: Nienke Verdonk</a:t>
            </a:r>
            <a:endParaRPr/>
          </a:p>
          <a:p>
            <a:pPr indent="-342900" lvl="0" marL="457200" rtl="0" algn="l">
              <a:lnSpc>
                <a:spcPct val="90000"/>
              </a:lnSpc>
              <a:spcBef>
                <a:spcPts val="1000"/>
              </a:spcBef>
              <a:spcAft>
                <a:spcPts val="0"/>
              </a:spcAft>
              <a:buClr>
                <a:schemeClr val="dk1"/>
              </a:buClr>
              <a:buSzPts val="1800"/>
              <a:buChar char="•"/>
            </a:pPr>
            <a:r>
              <a:rPr lang="en-GB" sz="2400">
                <a:solidFill>
                  <a:srgbClr val="002060"/>
                </a:solidFill>
                <a:latin typeface="Corbel"/>
                <a:ea typeface="Corbel"/>
                <a:cs typeface="Corbel"/>
                <a:sym typeface="Corbel"/>
              </a:rPr>
              <a:t>The DTL Data Stewards Interest Group</a:t>
            </a:r>
            <a:endParaRPr/>
          </a:p>
          <a:p>
            <a:pPr indent="-342900" lvl="0" marL="457200" rtl="0" algn="l">
              <a:lnSpc>
                <a:spcPct val="90000"/>
              </a:lnSpc>
              <a:spcBef>
                <a:spcPts val="1000"/>
              </a:spcBef>
              <a:spcAft>
                <a:spcPts val="0"/>
              </a:spcAft>
              <a:buClr>
                <a:schemeClr val="dk1"/>
              </a:buClr>
              <a:buSzPts val="1800"/>
              <a:buChar char="•"/>
            </a:pPr>
            <a:r>
              <a:rPr lang="en-GB" sz="2400">
                <a:solidFill>
                  <a:srgbClr val="002060"/>
                </a:solidFill>
                <a:latin typeface="Corbel"/>
                <a:ea typeface="Corbel"/>
                <a:cs typeface="Corbel"/>
                <a:sym typeface="Corbel"/>
              </a:rPr>
              <a:t>ELIXIR-Belgium/VIB: Paula Andrea Martinez, Alexander Botzki</a:t>
            </a:r>
            <a:endParaRPr/>
          </a:p>
          <a:p>
            <a:pPr indent="-342900" lvl="0" marL="457200" rtl="0" algn="l">
              <a:lnSpc>
                <a:spcPct val="90000"/>
              </a:lnSpc>
              <a:spcBef>
                <a:spcPts val="1000"/>
              </a:spcBef>
              <a:spcAft>
                <a:spcPts val="0"/>
              </a:spcAft>
              <a:buClr>
                <a:schemeClr val="dk1"/>
              </a:buClr>
              <a:buSzPts val="1800"/>
              <a:buChar char="•"/>
            </a:pPr>
            <a:r>
              <a:rPr lang="en-GB" sz="2400">
                <a:solidFill>
                  <a:srgbClr val="002060"/>
                </a:solidFill>
                <a:latin typeface="Corbel"/>
                <a:ea typeface="Corbel"/>
                <a:cs typeface="Corbel"/>
                <a:sym typeface="Corbel"/>
              </a:rPr>
              <a:t>Funders: ZonMw, ELIXIR-NL</a:t>
            </a:r>
            <a:endParaRPr/>
          </a:p>
          <a:p>
            <a:pPr indent="-228600" lvl="0" marL="457200" rtl="0" algn="l">
              <a:lnSpc>
                <a:spcPct val="90000"/>
              </a:lnSpc>
              <a:spcBef>
                <a:spcPts val="1000"/>
              </a:spcBef>
              <a:spcAft>
                <a:spcPts val="0"/>
              </a:spcAft>
              <a:buClr>
                <a:schemeClr val="dk1"/>
              </a:buClr>
              <a:buSzPts val="18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sp>
        <p:nvSpPr>
          <p:cNvPr id="383" name="Google Shape;383;p49"/>
          <p:cNvSpPr txBox="1"/>
          <p:nvPr/>
        </p:nvSpPr>
        <p:spPr>
          <a:xfrm>
            <a:off x="2135560" y="15250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3183"/>
              </a:buClr>
              <a:buSzPts val="3200"/>
              <a:buFont typeface="Calibri"/>
              <a:buNone/>
            </a:pPr>
            <a:r>
              <a:rPr b="1" i="0" lang="en-GB" sz="5400" u="none" cap="none" strike="noStrike">
                <a:solidFill>
                  <a:srgbClr val="002060"/>
                </a:solidFill>
                <a:latin typeface="Calibri"/>
                <a:ea typeface="Calibri"/>
                <a:cs typeface="Calibri"/>
                <a:sym typeface="Calibri"/>
              </a:rPr>
              <a:t>Thank you!</a:t>
            </a:r>
            <a:endParaRPr/>
          </a:p>
        </p:txBody>
      </p:sp>
      <p:pic>
        <p:nvPicPr>
          <p:cNvPr id="384" name="Google Shape;384;p49"/>
          <p:cNvPicPr preferRelativeResize="0"/>
          <p:nvPr/>
        </p:nvPicPr>
        <p:blipFill rotWithShape="1">
          <a:blip r:embed="rId3">
            <a:alphaModFix/>
          </a:blip>
          <a:srcRect b="0" l="0" r="0" t="0"/>
          <a:stretch/>
        </p:blipFill>
        <p:spPr>
          <a:xfrm>
            <a:off x="1919289" y="3898402"/>
            <a:ext cx="2617333" cy="2617333"/>
          </a:xfrm>
          <a:prstGeom prst="rect">
            <a:avLst/>
          </a:prstGeom>
          <a:noFill/>
          <a:ln>
            <a:noFill/>
          </a:ln>
        </p:spPr>
      </p:pic>
      <p:sp>
        <p:nvSpPr>
          <p:cNvPr id="385" name="Google Shape;385;p49"/>
          <p:cNvSpPr txBox="1"/>
          <p:nvPr/>
        </p:nvSpPr>
        <p:spPr>
          <a:xfrm>
            <a:off x="7302500" y="5588000"/>
            <a:ext cx="3129860" cy="68608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3183"/>
              </a:buClr>
              <a:buSzPts val="3200"/>
              <a:buFont typeface="Calibri"/>
              <a:buNone/>
            </a:pPr>
            <a:r>
              <a:rPr b="0" i="0" lang="en-GB" sz="2000" u="none" cap="none" strike="noStrike">
                <a:solidFill>
                  <a:srgbClr val="002060"/>
                </a:solidFill>
                <a:latin typeface="Calibri"/>
                <a:ea typeface="Calibri"/>
                <a:cs typeface="Calibri"/>
                <a:sym typeface="Calibri"/>
              </a:rPr>
              <a:t>Celia.van.gelder@dtls.nl</a:t>
            </a:r>
            <a:endParaRPr b="0" i="0" sz="2400" u="none" cap="none" strike="noStrike">
              <a:solidFill>
                <a:srgbClr val="00206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20"/>
          <p:cNvSpPr txBox="1"/>
          <p:nvPr>
            <p:ph type="title"/>
          </p:nvPr>
        </p:nvSpPr>
        <p:spPr>
          <a:xfrm>
            <a:off x="719403" y="332656"/>
            <a:ext cx="10871200" cy="64807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rPr b="1" i="0" lang="en-GB" sz="3200" u="none" cap="none" strike="noStrike">
                <a:solidFill>
                  <a:srgbClr val="002060"/>
                </a:solidFill>
                <a:latin typeface="Corbel"/>
                <a:ea typeface="Corbel"/>
                <a:cs typeface="Corbel"/>
                <a:sym typeface="Corbel"/>
              </a:rPr>
              <a:t>Data Stewardship (DS) </a:t>
            </a:r>
            <a:endParaRPr b="1">
              <a:solidFill>
                <a:srgbClr val="002060"/>
              </a:solidFill>
            </a:endParaRPr>
          </a:p>
        </p:txBody>
      </p:sp>
      <p:sp>
        <p:nvSpPr>
          <p:cNvPr id="141" name="Google Shape;141;p20"/>
          <p:cNvSpPr txBox="1"/>
          <p:nvPr>
            <p:ph idx="1" type="body"/>
          </p:nvPr>
        </p:nvSpPr>
        <p:spPr>
          <a:xfrm>
            <a:off x="711200" y="1423991"/>
            <a:ext cx="10871200" cy="4928990"/>
          </a:xfrm>
          <a:prstGeom prst="rect">
            <a:avLst/>
          </a:prstGeom>
          <a:noFill/>
          <a:ln>
            <a:noFill/>
          </a:ln>
        </p:spPr>
        <p:txBody>
          <a:bodyPr anchorCtr="0" anchor="t" bIns="0" lIns="0" spcFirstLastPara="1" rIns="0" wrap="square" tIns="0">
            <a:noAutofit/>
          </a:bodyPr>
          <a:lstStyle/>
          <a:p>
            <a:pPr indent="-381000" lvl="0" marL="457200" marR="0" rtl="0" algn="l">
              <a:lnSpc>
                <a:spcPct val="100000"/>
              </a:lnSpc>
              <a:spcBef>
                <a:spcPts val="480"/>
              </a:spcBef>
              <a:spcAft>
                <a:spcPts val="0"/>
              </a:spcAft>
              <a:buClr>
                <a:schemeClr val="accent1"/>
              </a:buClr>
              <a:buSzPts val="2400"/>
              <a:buFont typeface="Corbel"/>
              <a:buChar char="•"/>
            </a:pPr>
            <a:r>
              <a:rPr b="1" i="0" lang="en-GB" sz="2400" u="none" cap="none" strike="noStrike">
                <a:solidFill>
                  <a:srgbClr val="002060"/>
                </a:solidFill>
                <a:latin typeface="Corbel"/>
                <a:ea typeface="Corbel"/>
                <a:cs typeface="Corbel"/>
                <a:sym typeface="Corbel"/>
              </a:rPr>
              <a:t>Data Stewardship</a:t>
            </a:r>
            <a:br>
              <a:rPr b="0" i="0" lang="en-GB" sz="2400" u="none" cap="none" strike="noStrike">
                <a:solidFill>
                  <a:srgbClr val="002060"/>
                </a:solidFill>
                <a:latin typeface="Corbel"/>
                <a:ea typeface="Corbel"/>
                <a:cs typeface="Corbel"/>
                <a:sym typeface="Corbel"/>
              </a:rPr>
            </a:br>
            <a:r>
              <a:rPr b="0" i="0" lang="en-GB" sz="2400" u="none" cap="none" strike="noStrike">
                <a:solidFill>
                  <a:srgbClr val="002060"/>
                </a:solidFill>
                <a:latin typeface="Corbel"/>
                <a:ea typeface="Corbel"/>
                <a:cs typeface="Corbel"/>
                <a:sym typeface="Corbel"/>
              </a:rPr>
              <a:t>Responsible planning and executing of all actions on digital data </a:t>
            </a:r>
            <a:br>
              <a:rPr b="0" i="0" lang="en-GB" sz="2400" u="none" cap="none" strike="noStrike">
                <a:solidFill>
                  <a:srgbClr val="002060"/>
                </a:solidFill>
                <a:latin typeface="Corbel"/>
                <a:ea typeface="Corbel"/>
                <a:cs typeface="Corbel"/>
                <a:sym typeface="Corbel"/>
              </a:rPr>
            </a:br>
            <a:r>
              <a:rPr b="0" i="0" lang="en-GB" sz="2400" u="none" cap="none" strike="noStrike">
                <a:solidFill>
                  <a:srgbClr val="002060"/>
                </a:solidFill>
                <a:latin typeface="Corbel"/>
                <a:ea typeface="Corbel"/>
                <a:cs typeface="Corbel"/>
                <a:sym typeface="Corbel"/>
              </a:rPr>
              <a:t>before, during and after a research project, with the aim of </a:t>
            </a:r>
            <a:br>
              <a:rPr b="0" i="0" lang="en-GB" sz="2400" u="none" cap="none" strike="noStrike">
                <a:solidFill>
                  <a:srgbClr val="002060"/>
                </a:solidFill>
                <a:latin typeface="Corbel"/>
                <a:ea typeface="Corbel"/>
                <a:cs typeface="Corbel"/>
                <a:sym typeface="Corbel"/>
              </a:rPr>
            </a:br>
            <a:r>
              <a:rPr b="0" i="0" lang="en-GB" sz="2400" u="none" cap="none" strike="noStrike">
                <a:solidFill>
                  <a:srgbClr val="002060"/>
                </a:solidFill>
                <a:latin typeface="Corbel"/>
                <a:ea typeface="Corbel"/>
                <a:cs typeface="Corbel"/>
                <a:sym typeface="Corbel"/>
              </a:rPr>
              <a:t>optimizing the usability,  reusability and reproducibility of the</a:t>
            </a:r>
            <a:br>
              <a:rPr b="0" i="0" lang="en-GB" sz="2400" u="none" cap="none" strike="noStrike">
                <a:solidFill>
                  <a:srgbClr val="002060"/>
                </a:solidFill>
                <a:latin typeface="Corbel"/>
                <a:ea typeface="Corbel"/>
                <a:cs typeface="Corbel"/>
                <a:sym typeface="Corbel"/>
              </a:rPr>
            </a:br>
            <a:r>
              <a:rPr b="0" i="0" lang="en-GB" sz="2400" u="none" cap="none" strike="noStrike">
                <a:solidFill>
                  <a:srgbClr val="002060"/>
                </a:solidFill>
                <a:latin typeface="Corbel"/>
                <a:ea typeface="Corbel"/>
                <a:cs typeface="Corbel"/>
                <a:sym typeface="Corbel"/>
              </a:rPr>
              <a:t> resulting data</a:t>
            </a:r>
            <a:endParaRPr>
              <a:solidFill>
                <a:srgbClr val="002060"/>
              </a:solidFill>
            </a:endParaRPr>
          </a:p>
          <a:p>
            <a:pPr indent="0" lvl="0" marL="76200" marR="0" rtl="0" algn="l">
              <a:lnSpc>
                <a:spcPct val="100000"/>
              </a:lnSpc>
              <a:spcBef>
                <a:spcPts val="480"/>
              </a:spcBef>
              <a:spcAft>
                <a:spcPts val="0"/>
              </a:spcAft>
              <a:buClr>
                <a:schemeClr val="accent1"/>
              </a:buClr>
              <a:buSzPts val="2400"/>
              <a:buFont typeface="Corbel"/>
              <a:buNone/>
            </a:pPr>
            <a:r>
              <a:t/>
            </a:r>
            <a:endParaRPr/>
          </a:p>
          <a:p>
            <a:pPr indent="-381000" lvl="0" marL="457200" marR="0" rtl="0" algn="l">
              <a:lnSpc>
                <a:spcPct val="100000"/>
              </a:lnSpc>
              <a:spcBef>
                <a:spcPts val="480"/>
              </a:spcBef>
              <a:spcAft>
                <a:spcPts val="0"/>
              </a:spcAft>
              <a:buClr>
                <a:schemeClr val="accent1"/>
              </a:buClr>
              <a:buSzPts val="2400"/>
              <a:buFont typeface="Corbel"/>
              <a:buChar char="•"/>
            </a:pPr>
            <a:r>
              <a:rPr b="1" lang="en-GB">
                <a:solidFill>
                  <a:srgbClr val="002060"/>
                </a:solidFill>
              </a:rPr>
              <a:t>Capacity building in data stewardship is needed</a:t>
            </a:r>
            <a:endParaRPr>
              <a:solidFill>
                <a:srgbClr val="002060"/>
              </a:solidFill>
            </a:endParaRPr>
          </a:p>
          <a:p>
            <a:pPr indent="-355600" lvl="1" marL="914400" rtl="0" algn="l">
              <a:lnSpc>
                <a:spcPct val="100000"/>
              </a:lnSpc>
              <a:spcBef>
                <a:spcPts val="500"/>
              </a:spcBef>
              <a:spcAft>
                <a:spcPts val="0"/>
              </a:spcAft>
              <a:buSzPts val="2000"/>
              <a:buChar char="•"/>
            </a:pPr>
            <a:r>
              <a:rPr lang="en-GB">
                <a:solidFill>
                  <a:srgbClr val="002060"/>
                </a:solidFill>
              </a:rPr>
              <a:t>Skills in data management &amp; data stewardship are crucial  to deal properly with the data</a:t>
            </a:r>
            <a:endParaRPr>
              <a:solidFill>
                <a:srgbClr val="002060"/>
              </a:solidFill>
            </a:endParaRPr>
          </a:p>
          <a:p>
            <a:pPr indent="-355600" lvl="1" marL="914400" rtl="0" algn="l">
              <a:lnSpc>
                <a:spcPct val="100000"/>
              </a:lnSpc>
              <a:spcBef>
                <a:spcPts val="500"/>
              </a:spcBef>
              <a:spcAft>
                <a:spcPts val="0"/>
              </a:spcAft>
              <a:buSzPts val="2000"/>
              <a:buChar char="•"/>
            </a:pPr>
            <a:r>
              <a:rPr lang="en-GB">
                <a:solidFill>
                  <a:srgbClr val="002060"/>
                </a:solidFill>
              </a:rPr>
              <a:t>Furthermore DMPs are obligatory  for  many if not all funding applications</a:t>
            </a:r>
            <a:endParaRPr>
              <a:solidFill>
                <a:srgbClr val="002060"/>
              </a:solidFill>
            </a:endParaRPr>
          </a:p>
          <a:p>
            <a:pPr indent="-355600" lvl="1" marL="914400" rtl="0" algn="l">
              <a:lnSpc>
                <a:spcPct val="100000"/>
              </a:lnSpc>
              <a:spcBef>
                <a:spcPts val="500"/>
              </a:spcBef>
              <a:spcAft>
                <a:spcPts val="0"/>
              </a:spcAft>
              <a:buSzPts val="2000"/>
              <a:buChar char="•"/>
            </a:pPr>
            <a:r>
              <a:rPr lang="en-GB">
                <a:solidFill>
                  <a:srgbClr val="002060"/>
                </a:solidFill>
              </a:rPr>
              <a:t>DS has many many many aspects (nobody can do nor has to do all steps of DS)</a:t>
            </a:r>
            <a:endParaRPr b="1">
              <a:solidFill>
                <a:srgbClr val="002060"/>
              </a:solidFill>
            </a:endParaRPr>
          </a:p>
          <a:p>
            <a:pPr indent="0" lvl="0" marL="76200" marR="0" rtl="0" algn="l">
              <a:lnSpc>
                <a:spcPct val="100000"/>
              </a:lnSpc>
              <a:spcBef>
                <a:spcPts val="480"/>
              </a:spcBef>
              <a:spcAft>
                <a:spcPts val="0"/>
              </a:spcAft>
              <a:buClr>
                <a:schemeClr val="accent1"/>
              </a:buClr>
              <a:buSzPts val="2400"/>
              <a:buFont typeface="Corbel"/>
              <a:buNone/>
            </a:pPr>
            <a:r>
              <a:t/>
            </a:r>
            <a:endParaRPr sz="2000">
              <a:solidFill>
                <a:srgbClr val="002060"/>
              </a:solidFill>
            </a:endParaRPr>
          </a:p>
          <a:p>
            <a:pPr indent="0" lvl="0" marL="76200" marR="0" rtl="0" algn="l">
              <a:lnSpc>
                <a:spcPct val="100000"/>
              </a:lnSpc>
              <a:spcBef>
                <a:spcPts val="480"/>
              </a:spcBef>
              <a:spcAft>
                <a:spcPts val="0"/>
              </a:spcAft>
              <a:buClr>
                <a:schemeClr val="accent1"/>
              </a:buClr>
              <a:buSzPts val="2400"/>
              <a:buFont typeface="Corbel"/>
              <a:buNone/>
            </a:pPr>
            <a:r>
              <a:t/>
            </a:r>
            <a:endParaRPr>
              <a:solidFill>
                <a:srgbClr val="002060"/>
              </a:solidFill>
            </a:endParaRPr>
          </a:p>
          <a:p>
            <a:pPr indent="0" lvl="0" marL="76200" marR="0" rtl="0" algn="l">
              <a:lnSpc>
                <a:spcPct val="100000"/>
              </a:lnSpc>
              <a:spcBef>
                <a:spcPts val="480"/>
              </a:spcBef>
              <a:spcAft>
                <a:spcPts val="0"/>
              </a:spcAft>
              <a:buClr>
                <a:schemeClr val="accent1"/>
              </a:buClr>
              <a:buSzPts val="2400"/>
              <a:buFont typeface="Corbel"/>
              <a:buNone/>
            </a:pPr>
            <a:r>
              <a:t/>
            </a:r>
            <a:endParaRPr/>
          </a:p>
          <a:p>
            <a:pPr indent="0" lvl="0" marL="76200" marR="0" rtl="0" algn="l">
              <a:lnSpc>
                <a:spcPct val="100000"/>
              </a:lnSpc>
              <a:spcBef>
                <a:spcPts val="480"/>
              </a:spcBef>
              <a:spcAft>
                <a:spcPts val="0"/>
              </a:spcAft>
              <a:buClr>
                <a:schemeClr val="accent1"/>
              </a:buClr>
              <a:buSzPts val="2400"/>
              <a:buFont typeface="Corbel"/>
              <a:buNone/>
            </a:pPr>
            <a:r>
              <a:t/>
            </a:r>
            <a:endParaRPr b="1" i="0" sz="2400" u="none" cap="none" strike="noStrike">
              <a:solidFill>
                <a:schemeClr val="dk2"/>
              </a:solidFill>
              <a:latin typeface="Corbel"/>
              <a:ea typeface="Corbel"/>
              <a:cs typeface="Corbel"/>
              <a:sym typeface="Corbel"/>
            </a:endParaRPr>
          </a:p>
          <a:p>
            <a:pPr indent="0" lvl="0" marL="76200" marR="0" rtl="0" algn="l">
              <a:lnSpc>
                <a:spcPct val="100000"/>
              </a:lnSpc>
              <a:spcBef>
                <a:spcPts val="480"/>
              </a:spcBef>
              <a:spcAft>
                <a:spcPts val="0"/>
              </a:spcAft>
              <a:buClr>
                <a:schemeClr val="accent1"/>
              </a:buClr>
              <a:buSzPts val="2400"/>
              <a:buFont typeface="Corbel"/>
              <a:buNone/>
            </a:pPr>
            <a:r>
              <a:t/>
            </a:r>
            <a:endParaRPr b="1" i="0" sz="2400" u="none" cap="none" strike="noStrike">
              <a:solidFill>
                <a:schemeClr val="dk2"/>
              </a:solidFill>
              <a:latin typeface="Corbel"/>
              <a:ea typeface="Corbel"/>
              <a:cs typeface="Corbel"/>
              <a:sym typeface="Corbel"/>
            </a:endParaRPr>
          </a:p>
          <a:p>
            <a:pPr indent="-228600" lvl="0" marL="457200" marR="0" rtl="0" algn="l">
              <a:lnSpc>
                <a:spcPct val="100000"/>
              </a:lnSpc>
              <a:spcBef>
                <a:spcPts val="480"/>
              </a:spcBef>
              <a:spcAft>
                <a:spcPts val="0"/>
              </a:spcAft>
              <a:buClr>
                <a:schemeClr val="accent1"/>
              </a:buClr>
              <a:buSzPts val="2400"/>
              <a:buFont typeface="Corbel"/>
              <a:buNone/>
            </a:pPr>
            <a:r>
              <a:t/>
            </a:r>
            <a:endParaRPr b="0" i="0" sz="2400" u="none" cap="none" strike="noStrike">
              <a:solidFill>
                <a:schemeClr val="dk1"/>
              </a:solidFill>
              <a:latin typeface="Corbel"/>
              <a:ea typeface="Corbel"/>
              <a:cs typeface="Corbel"/>
              <a:sym typeface="Corbel"/>
            </a:endParaRPr>
          </a:p>
        </p:txBody>
      </p:sp>
      <p:pic>
        <p:nvPicPr>
          <p:cNvPr id="142" name="Google Shape;142;p20"/>
          <p:cNvPicPr preferRelativeResize="0"/>
          <p:nvPr/>
        </p:nvPicPr>
        <p:blipFill rotWithShape="1">
          <a:blip r:embed="rId3">
            <a:alphaModFix/>
          </a:blip>
          <a:srcRect b="0" l="0" r="0" t="0"/>
          <a:stretch/>
        </p:blipFill>
        <p:spPr>
          <a:xfrm>
            <a:off x="9787306" y="1714323"/>
            <a:ext cx="1550838" cy="508777"/>
          </a:xfrm>
          <a:prstGeom prst="rect">
            <a:avLst/>
          </a:prstGeom>
          <a:noFill/>
          <a:ln>
            <a:noFill/>
          </a:ln>
        </p:spPr>
      </p:pic>
      <p:pic>
        <p:nvPicPr>
          <p:cNvPr id="143" name="Google Shape;143;p20"/>
          <p:cNvPicPr preferRelativeResize="0"/>
          <p:nvPr/>
        </p:nvPicPr>
        <p:blipFill rotWithShape="1">
          <a:blip r:embed="rId4">
            <a:alphaModFix/>
          </a:blip>
          <a:srcRect b="0" l="0" r="0" t="0"/>
          <a:stretch/>
        </p:blipFill>
        <p:spPr>
          <a:xfrm>
            <a:off x="9787307" y="2486189"/>
            <a:ext cx="1551214" cy="740353"/>
          </a:xfrm>
          <a:prstGeom prst="rect">
            <a:avLst/>
          </a:prstGeom>
          <a:noFill/>
          <a:ln>
            <a:noFill/>
          </a:ln>
        </p:spPr>
      </p:pic>
      <p:pic>
        <p:nvPicPr>
          <p:cNvPr id="144" name="Google Shape;144;p20"/>
          <p:cNvPicPr preferRelativeResize="0"/>
          <p:nvPr/>
        </p:nvPicPr>
        <p:blipFill rotWithShape="1">
          <a:blip r:embed="rId5">
            <a:alphaModFix/>
          </a:blip>
          <a:srcRect b="0" l="0" r="0" t="0"/>
          <a:stretch/>
        </p:blipFill>
        <p:spPr>
          <a:xfrm>
            <a:off x="7928875" y="93133"/>
            <a:ext cx="4127660" cy="122866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1"/>
          <p:cNvSpPr txBox="1"/>
          <p:nvPr>
            <p:ph type="title"/>
          </p:nvPr>
        </p:nvSpPr>
        <p:spPr>
          <a:xfrm>
            <a:off x="543259" y="342514"/>
            <a:ext cx="10515600"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Calibri"/>
              <a:buNone/>
            </a:pPr>
            <a:r>
              <a:rPr b="1" i="0" lang="en-GB" sz="3200" u="none" cap="none" strike="noStrike">
                <a:solidFill>
                  <a:srgbClr val="002060"/>
                </a:solidFill>
                <a:latin typeface="Calibri"/>
                <a:ea typeface="Calibri"/>
                <a:cs typeface="Calibri"/>
                <a:sym typeface="Calibri"/>
              </a:rPr>
              <a:t>Community Building –</a:t>
            </a:r>
            <a:br>
              <a:rPr b="1" i="0" lang="en-GB" sz="3200" u="none" cap="none" strike="noStrike">
                <a:solidFill>
                  <a:srgbClr val="002060"/>
                </a:solidFill>
                <a:latin typeface="Calibri"/>
                <a:ea typeface="Calibri"/>
                <a:cs typeface="Calibri"/>
                <a:sym typeface="Calibri"/>
              </a:rPr>
            </a:br>
            <a:r>
              <a:rPr b="1" i="0" lang="en-GB" sz="3200" u="none" cap="none" strike="noStrike">
                <a:solidFill>
                  <a:srgbClr val="002060"/>
                </a:solidFill>
                <a:latin typeface="Calibri"/>
                <a:ea typeface="Calibri"/>
                <a:cs typeface="Calibri"/>
                <a:sym typeface="Calibri"/>
              </a:rPr>
              <a:t>The Data </a:t>
            </a:r>
            <a:r>
              <a:rPr b="1" lang="en-GB" sz="3200">
                <a:solidFill>
                  <a:srgbClr val="002060"/>
                </a:solidFill>
                <a:latin typeface="Calibri"/>
                <a:ea typeface="Calibri"/>
                <a:cs typeface="Calibri"/>
                <a:sym typeface="Calibri"/>
              </a:rPr>
              <a:t>Stewards Interest Group</a:t>
            </a:r>
            <a:r>
              <a:rPr b="1" i="0" lang="en-GB" sz="3200" u="none" cap="none" strike="noStrike">
                <a:solidFill>
                  <a:srgbClr val="002060"/>
                </a:solidFill>
                <a:latin typeface="Calibri"/>
                <a:ea typeface="Calibri"/>
                <a:cs typeface="Calibri"/>
                <a:sym typeface="Calibri"/>
              </a:rPr>
              <a:t> </a:t>
            </a:r>
            <a:endParaRPr b="1" sz="3200">
              <a:solidFill>
                <a:srgbClr val="002060"/>
              </a:solidFill>
              <a:latin typeface="Calibri"/>
              <a:ea typeface="Calibri"/>
              <a:cs typeface="Calibri"/>
              <a:sym typeface="Calibri"/>
            </a:endParaRPr>
          </a:p>
        </p:txBody>
      </p:sp>
      <p:sp>
        <p:nvSpPr>
          <p:cNvPr id="150" name="Google Shape;150;p21"/>
          <p:cNvSpPr txBox="1"/>
          <p:nvPr>
            <p:ph idx="1" type="body"/>
          </p:nvPr>
        </p:nvSpPr>
        <p:spPr>
          <a:xfrm>
            <a:off x="423337" y="1942781"/>
            <a:ext cx="11317559" cy="4351338"/>
          </a:xfrm>
          <a:prstGeom prst="rect">
            <a:avLst/>
          </a:prstGeom>
          <a:noFill/>
          <a:ln>
            <a:noFill/>
          </a:ln>
        </p:spPr>
        <p:txBody>
          <a:bodyPr anchorCtr="0" anchor="t" bIns="45700" lIns="91425" spcFirstLastPara="1" rIns="91425" wrap="square" tIns="45700">
            <a:noAutofit/>
          </a:bodyPr>
          <a:lstStyle/>
          <a:p>
            <a:pPr indent="-228600" lvl="0" marL="228600" marR="0" rtl="0" algn="l">
              <a:lnSpc>
                <a:spcPct val="150000"/>
              </a:lnSpc>
              <a:spcBef>
                <a:spcPts val="0"/>
              </a:spcBef>
              <a:spcAft>
                <a:spcPts val="0"/>
              </a:spcAft>
              <a:buClr>
                <a:schemeClr val="dk1"/>
              </a:buClr>
              <a:buSzPts val="2800"/>
              <a:buFont typeface="Arial"/>
              <a:buChar char="•"/>
            </a:pPr>
            <a:r>
              <a:rPr b="0" i="0" lang="en-GB" sz="2400" u="none" cap="none" strike="noStrike">
                <a:solidFill>
                  <a:srgbClr val="002060"/>
                </a:solidFill>
                <a:latin typeface="Corbel"/>
                <a:ea typeface="Corbel"/>
                <a:cs typeface="Corbel"/>
                <a:sym typeface="Corbel"/>
              </a:rPr>
              <a:t>June 2017 initial meeting of the Interest Group</a:t>
            </a:r>
            <a:endParaRPr>
              <a:solidFill>
                <a:srgbClr val="002060"/>
              </a:solidFill>
            </a:endParaRPr>
          </a:p>
          <a:p>
            <a:pPr indent="-228600" lvl="0" marL="228600" rtl="0" algn="l">
              <a:lnSpc>
                <a:spcPct val="150000"/>
              </a:lnSpc>
              <a:spcBef>
                <a:spcPts val="0"/>
              </a:spcBef>
              <a:spcAft>
                <a:spcPts val="0"/>
              </a:spcAft>
              <a:buSzPts val="2400"/>
              <a:buChar char="•"/>
            </a:pPr>
            <a:r>
              <a:rPr b="0" i="0" lang="en-GB" sz="2400" u="none" cap="none" strike="noStrike">
                <a:solidFill>
                  <a:srgbClr val="002060"/>
                </a:solidFill>
                <a:latin typeface="Corbel"/>
                <a:ea typeface="Corbel"/>
                <a:cs typeface="Corbel"/>
                <a:sym typeface="Corbel"/>
              </a:rPr>
              <a:t>Leiden UMC, DTL, and UMC Utrecht founding members; </a:t>
            </a:r>
            <a:br>
              <a:rPr b="0" i="0" lang="en-GB" sz="2400" u="none" cap="none" strike="noStrike">
                <a:solidFill>
                  <a:srgbClr val="002060"/>
                </a:solidFill>
                <a:latin typeface="Corbel"/>
                <a:ea typeface="Corbel"/>
                <a:cs typeface="Corbel"/>
                <a:sym typeface="Corbel"/>
              </a:rPr>
            </a:br>
            <a:r>
              <a:rPr b="0" i="0" lang="en-GB" sz="2400" u="none" cap="none" strike="noStrike">
                <a:solidFill>
                  <a:srgbClr val="002060"/>
                </a:solidFill>
                <a:latin typeface="Corbel"/>
                <a:ea typeface="Corbel"/>
                <a:cs typeface="Corbel"/>
                <a:sym typeface="Corbel"/>
              </a:rPr>
              <a:t>mailing list has 90 members </a:t>
            </a:r>
            <a:r>
              <a:rPr lang="en-GB" sz="2400">
                <a:solidFill>
                  <a:srgbClr val="002060"/>
                </a:solidFill>
                <a:latin typeface="Corbel"/>
                <a:ea typeface="Corbel"/>
                <a:cs typeface="Corbel"/>
                <a:sym typeface="Corbel"/>
              </a:rPr>
              <a:t>(NL, BE, LU, UK, SE, FR, DE)</a:t>
            </a:r>
            <a:r>
              <a:rPr b="0" i="0" lang="en-GB" sz="2400" u="none" cap="none" strike="noStrike">
                <a:solidFill>
                  <a:srgbClr val="002060"/>
                </a:solidFill>
                <a:latin typeface="Corbel"/>
                <a:ea typeface="Corbel"/>
                <a:cs typeface="Corbel"/>
                <a:sym typeface="Corbel"/>
              </a:rPr>
              <a:t> </a:t>
            </a:r>
            <a:endParaRPr>
              <a:solidFill>
                <a:srgbClr val="002060"/>
              </a:solidFill>
            </a:endParaRPr>
          </a:p>
          <a:p>
            <a:pPr indent="-228600" lvl="0" marL="228600" marR="0" rtl="0" algn="l">
              <a:lnSpc>
                <a:spcPct val="150000"/>
              </a:lnSpc>
              <a:spcBef>
                <a:spcPts val="1000"/>
              </a:spcBef>
              <a:spcAft>
                <a:spcPts val="0"/>
              </a:spcAft>
              <a:buClr>
                <a:schemeClr val="dk1"/>
              </a:buClr>
              <a:buSzPts val="2800"/>
              <a:buFont typeface="Arial"/>
              <a:buChar char="•"/>
            </a:pPr>
            <a:r>
              <a:rPr lang="en-GB" sz="2400">
                <a:solidFill>
                  <a:srgbClr val="002060"/>
                </a:solidFill>
                <a:latin typeface="Corbel"/>
                <a:ea typeface="Corbel"/>
                <a:cs typeface="Corbel"/>
                <a:sym typeface="Corbel"/>
              </a:rPr>
              <a:t>10</a:t>
            </a:r>
            <a:r>
              <a:rPr b="0" i="0" lang="en-GB" sz="2400" u="none" cap="none" strike="noStrike">
                <a:solidFill>
                  <a:srgbClr val="002060"/>
                </a:solidFill>
                <a:latin typeface="Corbel"/>
                <a:ea typeface="Corbel"/>
                <a:cs typeface="Corbel"/>
                <a:sym typeface="Corbel"/>
              </a:rPr>
              <a:t>x meetings up until now; </a:t>
            </a:r>
            <a:r>
              <a:rPr lang="en-GB" sz="2400">
                <a:solidFill>
                  <a:srgbClr val="002060"/>
                </a:solidFill>
                <a:latin typeface="Corbel"/>
                <a:ea typeface="Corbel"/>
                <a:cs typeface="Corbel"/>
                <a:sym typeface="Corbel"/>
              </a:rPr>
              <a:t> </a:t>
            </a:r>
            <a:r>
              <a:rPr b="0" i="0" lang="en-GB" sz="2400" u="none" cap="none" strike="noStrike">
                <a:solidFill>
                  <a:srgbClr val="002060"/>
                </a:solidFill>
                <a:latin typeface="Corbel"/>
                <a:ea typeface="Corbel"/>
                <a:cs typeface="Corbel"/>
                <a:sym typeface="Corbel"/>
              </a:rPr>
              <a:t>(remote attendance possible)</a:t>
            </a:r>
            <a:endParaRPr>
              <a:solidFill>
                <a:srgbClr val="002060"/>
              </a:solidFill>
            </a:endParaRPr>
          </a:p>
          <a:p>
            <a:pPr indent="-228600" lvl="0" marL="228600" rtl="0" algn="l">
              <a:lnSpc>
                <a:spcPct val="150000"/>
              </a:lnSpc>
              <a:spcBef>
                <a:spcPts val="500"/>
              </a:spcBef>
              <a:spcAft>
                <a:spcPts val="0"/>
              </a:spcAft>
              <a:buSzPts val="2400"/>
              <a:buChar char="•"/>
            </a:pPr>
            <a:r>
              <a:rPr lang="en-GB" sz="2400">
                <a:solidFill>
                  <a:srgbClr val="002060"/>
                </a:solidFill>
                <a:latin typeface="Corbel"/>
                <a:ea typeface="Corbel"/>
                <a:cs typeface="Corbel"/>
                <a:sym typeface="Corbel"/>
              </a:rPr>
              <a:t>Chair: Jasmin Böhmer, UMCU</a:t>
            </a:r>
            <a:endParaRPr sz="2400">
              <a:solidFill>
                <a:srgbClr val="002060"/>
              </a:solidFill>
              <a:latin typeface="Corbel"/>
              <a:ea typeface="Corbel"/>
              <a:cs typeface="Corbel"/>
              <a:sym typeface="Corbel"/>
            </a:endParaRPr>
          </a:p>
          <a:p>
            <a:pPr indent="-228600" lvl="0" marL="228600" rtl="0" algn="l">
              <a:lnSpc>
                <a:spcPct val="150000"/>
              </a:lnSpc>
              <a:spcBef>
                <a:spcPts val="500"/>
              </a:spcBef>
              <a:spcAft>
                <a:spcPts val="0"/>
              </a:spcAft>
              <a:buSzPts val="2400"/>
              <a:buChar char="•"/>
            </a:pPr>
            <a:r>
              <a:rPr lang="en-GB" sz="1800" u="sng">
                <a:solidFill>
                  <a:schemeClr val="hlink"/>
                </a:solidFill>
                <a:latin typeface="Corbel"/>
                <a:ea typeface="Corbel"/>
                <a:cs typeface="Corbel"/>
                <a:sym typeface="Corbel"/>
                <a:hlinkClick r:id="rId3"/>
              </a:rPr>
              <a:t>https://www.dtls.nl/community/interest-groups/data-stewards-interest-group/</a:t>
            </a:r>
            <a:endParaRPr sz="1800">
              <a:latin typeface="Corbel"/>
              <a:ea typeface="Corbel"/>
              <a:cs typeface="Corbel"/>
              <a:sym typeface="Corbel"/>
            </a:endParaRPr>
          </a:p>
          <a:p>
            <a:pPr indent="-50800" lvl="0" marL="228600" marR="0" rtl="0" algn="l">
              <a:lnSpc>
                <a:spcPct val="150000"/>
              </a:lnSpc>
              <a:spcBef>
                <a:spcPts val="1000"/>
              </a:spcBef>
              <a:spcAft>
                <a:spcPts val="0"/>
              </a:spcAft>
              <a:buClr>
                <a:schemeClr val="dk1"/>
              </a:buClr>
              <a:buSzPts val="2800"/>
              <a:buFont typeface="Arial"/>
              <a:buNone/>
            </a:pPr>
            <a:r>
              <a:t/>
            </a:r>
            <a:endParaRPr sz="2400"/>
          </a:p>
        </p:txBody>
      </p:sp>
      <p:grpSp>
        <p:nvGrpSpPr>
          <p:cNvPr id="151" name="Google Shape;151;p21"/>
          <p:cNvGrpSpPr/>
          <p:nvPr/>
        </p:nvGrpSpPr>
        <p:grpSpPr>
          <a:xfrm>
            <a:off x="9624522" y="5882645"/>
            <a:ext cx="2613128" cy="770189"/>
            <a:chOff x="335527" y="5882645"/>
            <a:chExt cx="2613128" cy="770189"/>
          </a:xfrm>
        </p:grpSpPr>
        <p:pic>
          <p:nvPicPr>
            <p:cNvPr id="152" name="Google Shape;152;p21"/>
            <p:cNvPicPr preferRelativeResize="0"/>
            <p:nvPr/>
          </p:nvPicPr>
          <p:blipFill rotWithShape="1">
            <a:blip r:embed="rId4">
              <a:alphaModFix/>
            </a:blip>
            <a:srcRect b="0" l="0" r="0" t="0"/>
            <a:stretch/>
          </p:blipFill>
          <p:spPr>
            <a:xfrm flipH="1">
              <a:off x="335527" y="5966657"/>
              <a:ext cx="606235" cy="602166"/>
            </a:xfrm>
            <a:prstGeom prst="rect">
              <a:avLst/>
            </a:prstGeom>
            <a:noFill/>
            <a:ln>
              <a:noFill/>
            </a:ln>
          </p:spPr>
        </p:pic>
        <p:pic>
          <p:nvPicPr>
            <p:cNvPr id="153" name="Google Shape;153;p21"/>
            <p:cNvPicPr preferRelativeResize="0"/>
            <p:nvPr/>
          </p:nvPicPr>
          <p:blipFill rotWithShape="1">
            <a:blip r:embed="rId5">
              <a:alphaModFix/>
            </a:blip>
            <a:srcRect b="0" l="0" r="0" t="0"/>
            <a:stretch/>
          </p:blipFill>
          <p:spPr>
            <a:xfrm>
              <a:off x="941763" y="5882645"/>
              <a:ext cx="2006892" cy="770189"/>
            </a:xfrm>
            <a:prstGeom prst="rect">
              <a:avLst/>
            </a:prstGeom>
            <a:noFill/>
            <a:ln>
              <a:noFill/>
            </a:ln>
          </p:spPr>
        </p:pic>
      </p:grpSp>
      <p:pic>
        <p:nvPicPr>
          <p:cNvPr id="154" name="Google Shape;154;p21"/>
          <p:cNvPicPr preferRelativeResize="0"/>
          <p:nvPr/>
        </p:nvPicPr>
        <p:blipFill rotWithShape="1">
          <a:blip r:embed="rId6">
            <a:alphaModFix/>
          </a:blip>
          <a:srcRect b="0" l="0" r="0" t="0"/>
          <a:stretch/>
        </p:blipFill>
        <p:spPr>
          <a:xfrm>
            <a:off x="6788672" y="365125"/>
            <a:ext cx="5254232" cy="1487675"/>
          </a:xfrm>
          <a:prstGeom prst="rect">
            <a:avLst/>
          </a:prstGeom>
          <a:noFill/>
          <a:ln>
            <a:noFill/>
          </a:ln>
        </p:spPr>
      </p:pic>
      <p:sp>
        <p:nvSpPr>
          <p:cNvPr id="155" name="Google Shape;155;p21"/>
          <p:cNvSpPr txBox="1"/>
          <p:nvPr/>
        </p:nvSpPr>
        <p:spPr>
          <a:xfrm>
            <a:off x="6583680" y="6104133"/>
            <a:ext cx="3273552"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Slide:  Jasmin K. Böhmer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00"/>
              <a:buFont typeface="Arial"/>
              <a:buNone/>
            </a:pPr>
            <a:r>
              <a:rPr b="1" lang="en-GB" sz="3600">
                <a:solidFill>
                  <a:srgbClr val="002060"/>
                </a:solidFill>
                <a:latin typeface="Calibri"/>
                <a:ea typeface="Calibri"/>
                <a:cs typeface="Calibri"/>
                <a:sym typeface="Calibri"/>
              </a:rPr>
              <a:t>Mission &amp; Activities of the Data Stewards Interest Group</a:t>
            </a:r>
            <a:endParaRPr b="1" sz="3600">
              <a:solidFill>
                <a:srgbClr val="002060"/>
              </a:solidFill>
              <a:latin typeface="Calibri"/>
              <a:ea typeface="Calibri"/>
              <a:cs typeface="Calibri"/>
              <a:sym typeface="Calibri"/>
            </a:endParaRPr>
          </a:p>
        </p:txBody>
      </p:sp>
      <p:grpSp>
        <p:nvGrpSpPr>
          <p:cNvPr id="161" name="Google Shape;161;p22"/>
          <p:cNvGrpSpPr/>
          <p:nvPr/>
        </p:nvGrpSpPr>
        <p:grpSpPr>
          <a:xfrm>
            <a:off x="9232639" y="5722686"/>
            <a:ext cx="2613128" cy="770189"/>
            <a:chOff x="335527" y="5882645"/>
            <a:chExt cx="2613128" cy="770189"/>
          </a:xfrm>
        </p:grpSpPr>
        <p:pic>
          <p:nvPicPr>
            <p:cNvPr id="162" name="Google Shape;162;p22"/>
            <p:cNvPicPr preferRelativeResize="0"/>
            <p:nvPr/>
          </p:nvPicPr>
          <p:blipFill rotWithShape="1">
            <a:blip r:embed="rId3">
              <a:alphaModFix/>
            </a:blip>
            <a:srcRect b="0" l="0" r="0" t="0"/>
            <a:stretch/>
          </p:blipFill>
          <p:spPr>
            <a:xfrm flipH="1">
              <a:off x="335527" y="5966657"/>
              <a:ext cx="606235" cy="602166"/>
            </a:xfrm>
            <a:prstGeom prst="rect">
              <a:avLst/>
            </a:prstGeom>
            <a:noFill/>
            <a:ln>
              <a:noFill/>
            </a:ln>
          </p:spPr>
        </p:pic>
        <p:pic>
          <p:nvPicPr>
            <p:cNvPr id="163" name="Google Shape;163;p22"/>
            <p:cNvPicPr preferRelativeResize="0"/>
            <p:nvPr/>
          </p:nvPicPr>
          <p:blipFill rotWithShape="1">
            <a:blip r:embed="rId4">
              <a:alphaModFix/>
            </a:blip>
            <a:srcRect b="0" l="0" r="0" t="0"/>
            <a:stretch/>
          </p:blipFill>
          <p:spPr>
            <a:xfrm>
              <a:off x="941763" y="5882645"/>
              <a:ext cx="2006892" cy="770189"/>
            </a:xfrm>
            <a:prstGeom prst="rect">
              <a:avLst/>
            </a:prstGeom>
            <a:noFill/>
            <a:ln>
              <a:noFill/>
            </a:ln>
          </p:spPr>
        </p:pic>
      </p:grpSp>
      <p:pic>
        <p:nvPicPr>
          <p:cNvPr id="164" name="Google Shape;164;p22"/>
          <p:cNvPicPr preferRelativeResize="0"/>
          <p:nvPr/>
        </p:nvPicPr>
        <p:blipFill rotWithShape="1">
          <a:blip r:embed="rId5">
            <a:alphaModFix/>
          </a:blip>
          <a:srcRect b="0" l="0" r="0" t="0"/>
          <a:stretch/>
        </p:blipFill>
        <p:spPr>
          <a:xfrm>
            <a:off x="698532" y="1560487"/>
            <a:ext cx="5162052" cy="1738242"/>
          </a:xfrm>
          <a:prstGeom prst="rect">
            <a:avLst/>
          </a:prstGeom>
          <a:noFill/>
          <a:ln>
            <a:noFill/>
          </a:ln>
        </p:spPr>
      </p:pic>
      <p:sp>
        <p:nvSpPr>
          <p:cNvPr id="165" name="Google Shape;165;p22"/>
          <p:cNvSpPr txBox="1"/>
          <p:nvPr/>
        </p:nvSpPr>
        <p:spPr>
          <a:xfrm>
            <a:off x="6838510" y="6358961"/>
            <a:ext cx="3273552"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Slide:  Jasmin K. Böhmer</a:t>
            </a:r>
            <a:endParaRPr b="0" i="0" sz="1400" u="none" cap="none" strike="noStrike">
              <a:solidFill>
                <a:srgbClr val="000000"/>
              </a:solidFill>
              <a:latin typeface="Arial"/>
              <a:ea typeface="Arial"/>
              <a:cs typeface="Arial"/>
              <a:sym typeface="Arial"/>
            </a:endParaRPr>
          </a:p>
        </p:txBody>
      </p:sp>
      <p:sp>
        <p:nvSpPr>
          <p:cNvPr id="166" name="Google Shape;166;p22"/>
          <p:cNvSpPr txBox="1"/>
          <p:nvPr>
            <p:ph idx="1" type="body"/>
          </p:nvPr>
        </p:nvSpPr>
        <p:spPr>
          <a:xfrm>
            <a:off x="698532" y="3594732"/>
            <a:ext cx="8399898" cy="398910"/>
          </a:xfrm>
          <a:prstGeom prst="rect">
            <a:avLst/>
          </a:prstGeom>
          <a:noFill/>
          <a:ln cap="flat" cmpd="sng" w="9525">
            <a:solidFill>
              <a:srgbClr val="EC008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800"/>
              <a:buFont typeface="Arial"/>
              <a:buNone/>
            </a:pPr>
            <a:r>
              <a:rPr b="0" i="1" lang="en-GB" sz="2000" u="none" cap="none" strike="noStrike">
                <a:solidFill>
                  <a:srgbClr val="002060"/>
                </a:solidFill>
                <a:latin typeface="Corbel"/>
                <a:ea typeface="Corbel"/>
                <a:cs typeface="Corbel"/>
                <a:sym typeface="Corbel"/>
              </a:rPr>
              <a:t>The Input… </a:t>
            </a:r>
            <a:r>
              <a:rPr b="0" i="0" lang="en-GB" sz="2000" u="none" cap="none" strike="noStrike">
                <a:solidFill>
                  <a:srgbClr val="002060"/>
                </a:solidFill>
                <a:latin typeface="Corbel"/>
                <a:ea typeface="Corbel"/>
                <a:cs typeface="Corbel"/>
                <a:sym typeface="Corbel"/>
              </a:rPr>
              <a:t>experience, guidance, agreements, anecdotes, definitions </a:t>
            </a:r>
            <a:endParaRPr sz="2000">
              <a:solidFill>
                <a:srgbClr val="002060"/>
              </a:solidFill>
              <a:latin typeface="Corbel"/>
              <a:ea typeface="Corbel"/>
              <a:cs typeface="Corbel"/>
              <a:sym typeface="Corbel"/>
            </a:endParaRPr>
          </a:p>
        </p:txBody>
      </p:sp>
      <p:sp>
        <p:nvSpPr>
          <p:cNvPr id="167" name="Google Shape;167;p22"/>
          <p:cNvSpPr txBox="1"/>
          <p:nvPr/>
        </p:nvSpPr>
        <p:spPr>
          <a:xfrm>
            <a:off x="698532" y="4160422"/>
            <a:ext cx="8399898" cy="1928716"/>
          </a:xfrm>
          <a:prstGeom prst="rect">
            <a:avLst/>
          </a:prstGeom>
          <a:noFill/>
          <a:ln cap="flat" cmpd="sng" w="9525">
            <a:solidFill>
              <a:srgbClr val="EC008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2800"/>
              <a:buFont typeface="Arial"/>
              <a:buNone/>
            </a:pPr>
            <a:r>
              <a:rPr b="0" i="1" lang="en-GB" sz="2000" u="none" cap="none" strike="noStrike">
                <a:solidFill>
                  <a:srgbClr val="002060"/>
                </a:solidFill>
                <a:latin typeface="Corbel"/>
                <a:ea typeface="Corbel"/>
                <a:cs typeface="Corbel"/>
                <a:sym typeface="Corbel"/>
              </a:rPr>
              <a:t>The Output </a:t>
            </a:r>
            <a:r>
              <a:rPr b="0" i="0" lang="en-GB" sz="2000" u="none" cap="none" strike="noStrike">
                <a:solidFill>
                  <a:srgbClr val="002060"/>
                </a:solidFill>
                <a:latin typeface="Corbel"/>
                <a:ea typeface="Corbel"/>
                <a:cs typeface="Corbel"/>
                <a:sym typeface="Corbel"/>
              </a:rPr>
              <a:t>… use cases, documentation, case studies</a:t>
            </a:r>
            <a:br>
              <a:rPr b="0" i="0" lang="en-GB" sz="2000" u="none" cap="none" strike="noStrike">
                <a:solidFill>
                  <a:srgbClr val="002060"/>
                </a:solidFill>
                <a:latin typeface="Corbel"/>
                <a:ea typeface="Corbel"/>
                <a:cs typeface="Corbel"/>
                <a:sym typeface="Corbel"/>
              </a:rPr>
            </a:br>
            <a:endParaRPr b="0" i="0" sz="2000" u="none" cap="none" strike="noStrike">
              <a:solidFill>
                <a:srgbClr val="002060"/>
              </a:solidFill>
              <a:latin typeface="Corbel"/>
              <a:ea typeface="Corbel"/>
              <a:cs typeface="Corbel"/>
              <a:sym typeface="Corbel"/>
            </a:endParaRPr>
          </a:p>
          <a:p>
            <a:pPr indent="0" lvl="0" marL="0" marR="0" rtl="0" algn="l">
              <a:lnSpc>
                <a:spcPct val="90000"/>
              </a:lnSpc>
              <a:spcBef>
                <a:spcPts val="0"/>
              </a:spcBef>
              <a:spcAft>
                <a:spcPts val="0"/>
              </a:spcAft>
              <a:buClr>
                <a:srgbClr val="000000"/>
              </a:buClr>
              <a:buSzPts val="2800"/>
              <a:buFont typeface="Arial"/>
              <a:buNone/>
            </a:pPr>
            <a:r>
              <a:rPr b="0" i="0" lang="en-GB" sz="2000" u="none" cap="none" strike="noStrike">
                <a:solidFill>
                  <a:srgbClr val="002060"/>
                </a:solidFill>
                <a:latin typeface="Corbel"/>
                <a:ea typeface="Corbel"/>
                <a:cs typeface="Corbel"/>
                <a:sym typeface="Corbel"/>
              </a:rPr>
              <a:t>So far:</a:t>
            </a:r>
            <a:endParaRPr b="0" i="0" sz="1400" u="none" cap="none" strike="noStrike">
              <a:solidFill>
                <a:srgbClr val="002060"/>
              </a:solidFill>
              <a:latin typeface="Arial"/>
              <a:ea typeface="Arial"/>
              <a:cs typeface="Arial"/>
              <a:sym typeface="Arial"/>
            </a:endParaRPr>
          </a:p>
          <a:p>
            <a:pPr indent="-285750" lvl="0" marL="285750" marR="0" rtl="0" algn="l">
              <a:lnSpc>
                <a:spcPct val="90000"/>
              </a:lnSpc>
              <a:spcBef>
                <a:spcPts val="0"/>
              </a:spcBef>
              <a:spcAft>
                <a:spcPts val="0"/>
              </a:spcAft>
              <a:buClr>
                <a:srgbClr val="000000"/>
              </a:buClr>
              <a:buSzPts val="2800"/>
              <a:buFont typeface="Arial"/>
              <a:buChar char="•"/>
            </a:pPr>
            <a:r>
              <a:rPr b="0" i="0" lang="en-GB" sz="2000" u="none" cap="none" strike="noStrike">
                <a:solidFill>
                  <a:srgbClr val="002060"/>
                </a:solidFill>
                <a:latin typeface="Corbel"/>
                <a:ea typeface="Corbel"/>
                <a:cs typeface="Corbel"/>
                <a:sym typeface="Corbel"/>
              </a:rPr>
              <a:t>Collection of 24 stories and anecdotes for the promotion of good data stewardship</a:t>
            </a:r>
            <a:endParaRPr b="0" i="0" sz="1400" u="none" cap="none" strike="noStrike">
              <a:solidFill>
                <a:srgbClr val="002060"/>
              </a:solidFill>
              <a:latin typeface="Arial"/>
              <a:ea typeface="Arial"/>
              <a:cs typeface="Arial"/>
              <a:sym typeface="Arial"/>
            </a:endParaRPr>
          </a:p>
          <a:p>
            <a:pPr indent="-285750" lvl="0" marL="285750" marR="0" rtl="0" algn="l">
              <a:lnSpc>
                <a:spcPct val="90000"/>
              </a:lnSpc>
              <a:spcBef>
                <a:spcPts val="0"/>
              </a:spcBef>
              <a:spcAft>
                <a:spcPts val="0"/>
              </a:spcAft>
              <a:buClr>
                <a:srgbClr val="000000"/>
              </a:buClr>
              <a:buSzPts val="2800"/>
              <a:buFont typeface="Arial"/>
              <a:buChar char="•"/>
            </a:pPr>
            <a:r>
              <a:rPr b="0" i="0" lang="en-GB" sz="2000" u="none" cap="none" strike="noStrike">
                <a:solidFill>
                  <a:srgbClr val="002060"/>
                </a:solidFill>
                <a:latin typeface="Corbel"/>
                <a:ea typeface="Corbel"/>
                <a:cs typeface="Corbel"/>
                <a:sym typeface="Corbel"/>
              </a:rPr>
              <a:t>Collaborative Paper on FAIR readiness for organizations</a:t>
            </a:r>
            <a:endParaRPr b="0" i="0" sz="1400" u="none" cap="none" strike="noStrike">
              <a:solidFill>
                <a:srgbClr val="002060"/>
              </a:solidFill>
              <a:latin typeface="Arial"/>
              <a:ea typeface="Arial"/>
              <a:cs typeface="Arial"/>
              <a:sym typeface="Arial"/>
            </a:endParaRPr>
          </a:p>
          <a:p>
            <a:pPr indent="-285750" lvl="0" marL="285750" marR="0" rtl="0" algn="l">
              <a:lnSpc>
                <a:spcPct val="90000"/>
              </a:lnSpc>
              <a:spcBef>
                <a:spcPts val="0"/>
              </a:spcBef>
              <a:spcAft>
                <a:spcPts val="0"/>
              </a:spcAft>
              <a:buClr>
                <a:srgbClr val="000000"/>
              </a:buClr>
              <a:buSzPts val="2800"/>
              <a:buFont typeface="Arial"/>
              <a:buChar char="•"/>
            </a:pPr>
            <a:r>
              <a:rPr b="0" i="0" lang="en-GB" sz="2000" u="none" cap="none" strike="noStrike">
                <a:solidFill>
                  <a:srgbClr val="002060"/>
                </a:solidFill>
                <a:latin typeface="Corbel"/>
                <a:ea typeface="Corbel"/>
                <a:cs typeface="Corbel"/>
                <a:sym typeface="Corbel"/>
              </a:rPr>
              <a:t>Started inventory of training materials and courses</a:t>
            </a:r>
            <a:endParaRPr b="0" i="0" sz="1400" u="none" cap="none" strike="noStrike">
              <a:solidFill>
                <a:srgbClr val="002060"/>
              </a:solidFill>
              <a:latin typeface="Arial"/>
              <a:ea typeface="Arial"/>
              <a:cs typeface="Arial"/>
              <a:sym typeface="Arial"/>
            </a:endParaRPr>
          </a:p>
          <a:p>
            <a:pPr indent="0" lvl="0" marL="0" marR="0" rtl="0" algn="l">
              <a:lnSpc>
                <a:spcPct val="90000"/>
              </a:lnSpc>
              <a:spcBef>
                <a:spcPts val="0"/>
              </a:spcBef>
              <a:spcAft>
                <a:spcPts val="0"/>
              </a:spcAft>
              <a:buClr>
                <a:srgbClr val="000000"/>
              </a:buClr>
              <a:buSzPts val="2800"/>
              <a:buFont typeface="Arial"/>
              <a:buNone/>
            </a:pPr>
            <a:r>
              <a:t/>
            </a:r>
            <a:endParaRPr b="0" i="1" sz="20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23"/>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grpSp>
        <p:nvGrpSpPr>
          <p:cNvPr id="174" name="Google Shape;174;p23"/>
          <p:cNvGrpSpPr/>
          <p:nvPr/>
        </p:nvGrpSpPr>
        <p:grpSpPr>
          <a:xfrm>
            <a:off x="58342" y="6056584"/>
            <a:ext cx="8934855" cy="870275"/>
            <a:chOff x="0" y="0"/>
            <a:chExt cx="7512021" cy="773430"/>
          </a:xfrm>
        </p:grpSpPr>
        <p:pic>
          <p:nvPicPr>
            <p:cNvPr id="175" name="Google Shape;175;p23"/>
            <p:cNvPicPr preferRelativeResize="0"/>
            <p:nvPr/>
          </p:nvPicPr>
          <p:blipFill rotWithShape="1">
            <a:blip r:embed="rId3">
              <a:alphaModFix/>
            </a:blip>
            <a:srcRect b="0" l="0" r="0" t="0"/>
            <a:stretch/>
          </p:blipFill>
          <p:spPr>
            <a:xfrm>
              <a:off x="5455577" y="226032"/>
              <a:ext cx="1025525" cy="334645"/>
            </a:xfrm>
            <a:prstGeom prst="rect">
              <a:avLst/>
            </a:prstGeom>
            <a:noFill/>
            <a:ln>
              <a:noFill/>
            </a:ln>
          </p:spPr>
        </p:pic>
        <p:pic>
          <p:nvPicPr>
            <p:cNvPr id="176" name="Google Shape;176;p23"/>
            <p:cNvPicPr preferRelativeResize="0"/>
            <p:nvPr/>
          </p:nvPicPr>
          <p:blipFill rotWithShape="1">
            <a:blip r:embed="rId4">
              <a:alphaModFix/>
            </a:blip>
            <a:srcRect b="0" l="0" r="0" t="0"/>
            <a:stretch/>
          </p:blipFill>
          <p:spPr>
            <a:xfrm>
              <a:off x="0" y="236306"/>
              <a:ext cx="1162685" cy="273050"/>
            </a:xfrm>
            <a:prstGeom prst="rect">
              <a:avLst/>
            </a:prstGeom>
            <a:noFill/>
            <a:ln>
              <a:noFill/>
            </a:ln>
          </p:spPr>
        </p:pic>
        <p:pic>
          <p:nvPicPr>
            <p:cNvPr id="177" name="Google Shape;177;p23"/>
            <p:cNvPicPr preferRelativeResize="0"/>
            <p:nvPr/>
          </p:nvPicPr>
          <p:blipFill rotWithShape="1">
            <a:blip r:embed="rId5">
              <a:alphaModFix/>
            </a:blip>
            <a:srcRect b="0" l="0" r="0" t="0"/>
            <a:stretch/>
          </p:blipFill>
          <p:spPr>
            <a:xfrm>
              <a:off x="2342508" y="174661"/>
              <a:ext cx="1821180" cy="384810"/>
            </a:xfrm>
            <a:prstGeom prst="rect">
              <a:avLst/>
            </a:prstGeom>
            <a:noFill/>
            <a:ln>
              <a:noFill/>
            </a:ln>
          </p:spPr>
        </p:pic>
        <p:pic>
          <p:nvPicPr>
            <p:cNvPr id="178" name="Google Shape;178;p23"/>
            <p:cNvPicPr preferRelativeResize="0"/>
            <p:nvPr/>
          </p:nvPicPr>
          <p:blipFill rotWithShape="1">
            <a:blip r:embed="rId6">
              <a:alphaModFix/>
            </a:blip>
            <a:srcRect b="0" l="0" r="0" t="0"/>
            <a:stretch/>
          </p:blipFill>
          <p:spPr>
            <a:xfrm>
              <a:off x="6626831" y="143839"/>
              <a:ext cx="885190" cy="421005"/>
            </a:xfrm>
            <a:prstGeom prst="rect">
              <a:avLst/>
            </a:prstGeom>
            <a:noFill/>
            <a:ln>
              <a:noFill/>
            </a:ln>
          </p:spPr>
        </p:pic>
        <p:pic>
          <p:nvPicPr>
            <p:cNvPr id="179" name="Google Shape;179;p23"/>
            <p:cNvPicPr preferRelativeResize="0"/>
            <p:nvPr/>
          </p:nvPicPr>
          <p:blipFill rotWithShape="1">
            <a:blip r:embed="rId7">
              <a:alphaModFix/>
            </a:blip>
            <a:srcRect b="0" l="0" r="0" t="0"/>
            <a:stretch/>
          </p:blipFill>
          <p:spPr>
            <a:xfrm>
              <a:off x="4181582" y="0"/>
              <a:ext cx="1162685" cy="773430"/>
            </a:xfrm>
            <a:prstGeom prst="rect">
              <a:avLst/>
            </a:prstGeom>
            <a:noFill/>
            <a:ln>
              <a:noFill/>
            </a:ln>
          </p:spPr>
        </p:pic>
        <p:pic>
          <p:nvPicPr>
            <p:cNvPr id="180" name="Google Shape;180;p23"/>
            <p:cNvPicPr preferRelativeResize="0"/>
            <p:nvPr/>
          </p:nvPicPr>
          <p:blipFill rotWithShape="1">
            <a:blip r:embed="rId8">
              <a:alphaModFix/>
            </a:blip>
            <a:srcRect b="0" l="0" r="0" t="0"/>
            <a:stretch/>
          </p:blipFill>
          <p:spPr>
            <a:xfrm>
              <a:off x="1160979" y="154113"/>
              <a:ext cx="1094105" cy="528955"/>
            </a:xfrm>
            <a:prstGeom prst="rect">
              <a:avLst/>
            </a:prstGeom>
            <a:noFill/>
            <a:ln>
              <a:noFill/>
            </a:ln>
          </p:spPr>
        </p:pic>
      </p:grpSp>
      <p:pic>
        <p:nvPicPr>
          <p:cNvPr id="181" name="Google Shape;181;p23"/>
          <p:cNvPicPr preferRelativeResize="0"/>
          <p:nvPr/>
        </p:nvPicPr>
        <p:blipFill rotWithShape="1">
          <a:blip r:embed="rId9">
            <a:alphaModFix/>
          </a:blip>
          <a:srcRect b="0" l="0" r="0" t="0"/>
          <a:stretch/>
        </p:blipFill>
        <p:spPr>
          <a:xfrm>
            <a:off x="9166528" y="6179040"/>
            <a:ext cx="1217603" cy="535985"/>
          </a:xfrm>
          <a:prstGeom prst="rect">
            <a:avLst/>
          </a:prstGeom>
          <a:noFill/>
          <a:ln>
            <a:noFill/>
          </a:ln>
        </p:spPr>
      </p:pic>
      <p:pic>
        <p:nvPicPr>
          <p:cNvPr descr="C:\Users\scholtenss\Dropbox\Salome\WERK\Presentaties\Pictures\zonmw-logo.png" id="182" name="Google Shape;182;p23"/>
          <p:cNvPicPr preferRelativeResize="0"/>
          <p:nvPr/>
        </p:nvPicPr>
        <p:blipFill rotWithShape="1">
          <a:blip r:embed="rId10">
            <a:alphaModFix/>
          </a:blip>
          <a:srcRect b="0" l="0" r="0" t="0"/>
          <a:stretch/>
        </p:blipFill>
        <p:spPr>
          <a:xfrm>
            <a:off x="10515421" y="6355450"/>
            <a:ext cx="1569413" cy="416983"/>
          </a:xfrm>
          <a:prstGeom prst="rect">
            <a:avLst/>
          </a:prstGeom>
          <a:noFill/>
          <a:ln>
            <a:noFill/>
          </a:ln>
        </p:spPr>
      </p:pic>
      <p:sp>
        <p:nvSpPr>
          <p:cNvPr id="183" name="Google Shape;183;p23"/>
          <p:cNvSpPr txBox="1"/>
          <p:nvPr/>
        </p:nvSpPr>
        <p:spPr>
          <a:xfrm>
            <a:off x="825500" y="425711"/>
            <a:ext cx="10617200" cy="971289"/>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1" i="0" lang="en-GB" sz="3200" u="none" cap="none" strike="noStrike">
                <a:solidFill>
                  <a:srgbClr val="003183"/>
                </a:solidFill>
                <a:latin typeface="Calibri"/>
                <a:ea typeface="Calibri"/>
                <a:cs typeface="Calibri"/>
                <a:sym typeface="Calibri"/>
              </a:rPr>
              <a:t>Towards FAIR Data Steward as profession </a:t>
            </a:r>
            <a:br>
              <a:rPr b="1" i="0" lang="en-GB" sz="3200" u="none" cap="none" strike="noStrike">
                <a:solidFill>
                  <a:srgbClr val="003183"/>
                </a:solidFill>
                <a:latin typeface="Calibri"/>
                <a:ea typeface="Calibri"/>
                <a:cs typeface="Calibri"/>
                <a:sym typeface="Calibri"/>
              </a:rPr>
            </a:br>
            <a:r>
              <a:rPr b="1" i="0" lang="en-GB" sz="3200" u="none" cap="none" strike="noStrike">
                <a:solidFill>
                  <a:srgbClr val="003183"/>
                </a:solidFill>
                <a:latin typeface="Calibri"/>
                <a:ea typeface="Calibri"/>
                <a:cs typeface="Calibri"/>
                <a:sym typeface="Calibri"/>
              </a:rPr>
              <a:t>for the Life Sciences</a:t>
            </a:r>
            <a:endParaRPr/>
          </a:p>
          <a:p>
            <a:pPr indent="0" lvl="0" marL="0" marR="0" rtl="0" algn="l">
              <a:lnSpc>
                <a:spcPct val="100000"/>
              </a:lnSpc>
              <a:spcBef>
                <a:spcPts val="0"/>
              </a:spcBef>
              <a:spcAft>
                <a:spcPts val="0"/>
              </a:spcAft>
              <a:buClr>
                <a:srgbClr val="003183"/>
              </a:buClr>
              <a:buSzPts val="2800"/>
              <a:buFont typeface="Verdana"/>
              <a:buNone/>
            </a:pPr>
            <a:r>
              <a:t/>
            </a:r>
            <a:endParaRPr b="0" i="1" sz="3200" u="none" cap="none" strike="noStrike">
              <a:solidFill>
                <a:srgbClr val="003183"/>
              </a:solidFill>
              <a:latin typeface="Calibri"/>
              <a:ea typeface="Calibri"/>
              <a:cs typeface="Calibri"/>
              <a:sym typeface="Calibri"/>
            </a:endParaRPr>
          </a:p>
        </p:txBody>
      </p:sp>
      <p:sp>
        <p:nvSpPr>
          <p:cNvPr id="184" name="Google Shape;184;p23"/>
          <p:cNvSpPr txBox="1"/>
          <p:nvPr/>
        </p:nvSpPr>
        <p:spPr>
          <a:xfrm>
            <a:off x="825500" y="1309605"/>
            <a:ext cx="10617200" cy="3785652"/>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035"/>
              <a:buFont typeface="Arial"/>
              <a:buChar char="•"/>
            </a:pPr>
            <a:r>
              <a:rPr b="0" i="0" lang="en-GB" sz="2400" u="none" cap="none" strike="noStrike">
                <a:solidFill>
                  <a:srgbClr val="002060"/>
                </a:solidFill>
                <a:latin typeface="Calibri"/>
                <a:ea typeface="Calibri"/>
                <a:cs typeface="Calibri"/>
                <a:sym typeface="Calibri"/>
              </a:rPr>
              <a:t>1 year project (August 2018 – July 2019)</a:t>
            </a:r>
            <a:endParaRPr b="0" i="0" sz="2400" u="none" cap="none" strike="noStrike">
              <a:solidFill>
                <a:srgbClr val="002060"/>
              </a:solidFill>
              <a:latin typeface="Calibri"/>
              <a:ea typeface="Calibri"/>
              <a:cs typeface="Calibri"/>
              <a:sym typeface="Calibri"/>
            </a:endParaRPr>
          </a:p>
          <a:p>
            <a:pPr indent="-213677" lvl="0" marL="342900" marR="0" rtl="0" algn="l">
              <a:lnSpc>
                <a:spcPct val="100000"/>
              </a:lnSpc>
              <a:spcBef>
                <a:spcPts val="0"/>
              </a:spcBef>
              <a:spcAft>
                <a:spcPts val="0"/>
              </a:spcAft>
              <a:buClr>
                <a:schemeClr val="dk1"/>
              </a:buClr>
              <a:buSzPts val="2035"/>
              <a:buFont typeface="Arial"/>
              <a:buNone/>
            </a:pPr>
            <a:r>
              <a:t/>
            </a:r>
            <a:endParaRPr b="0" i="0" sz="2400" u="none" cap="none" strike="noStrike">
              <a:solidFill>
                <a:srgbClr val="002060"/>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35"/>
              <a:buFont typeface="Arial"/>
              <a:buChar char="•"/>
            </a:pPr>
            <a:r>
              <a:rPr b="0" i="0" lang="en-GB" sz="2400" u="none" cap="none" strike="noStrike">
                <a:solidFill>
                  <a:srgbClr val="002060"/>
                </a:solidFill>
                <a:latin typeface="Calibri"/>
                <a:ea typeface="Calibri"/>
                <a:cs typeface="Calibri"/>
                <a:sym typeface="Calibri"/>
              </a:rPr>
              <a:t>ZonMw funded (50k), complemented with in-kind contributions of the core team members</a:t>
            </a:r>
            <a:endParaRPr b="0" i="0" sz="2400" u="none" cap="none" strike="noStrike">
              <a:solidFill>
                <a:srgbClr val="002060"/>
              </a:solidFill>
              <a:latin typeface="Calibri"/>
              <a:ea typeface="Calibri"/>
              <a:cs typeface="Calibri"/>
              <a:sym typeface="Calibri"/>
            </a:endParaRPr>
          </a:p>
          <a:p>
            <a:pPr indent="-213677" lvl="0" marL="342900" marR="0" rtl="0" algn="l">
              <a:lnSpc>
                <a:spcPct val="100000"/>
              </a:lnSpc>
              <a:spcBef>
                <a:spcPts val="0"/>
              </a:spcBef>
              <a:spcAft>
                <a:spcPts val="0"/>
              </a:spcAft>
              <a:buClr>
                <a:schemeClr val="dk1"/>
              </a:buClr>
              <a:buSzPts val="2035"/>
              <a:buFont typeface="Arial"/>
              <a:buNone/>
            </a:pPr>
            <a:r>
              <a:t/>
            </a:r>
            <a:endParaRPr b="0" i="0" sz="2400" u="none" cap="none" strike="noStrike">
              <a:solidFill>
                <a:srgbClr val="002060"/>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35"/>
              <a:buFont typeface="Arial"/>
              <a:buChar char="•"/>
            </a:pPr>
            <a:r>
              <a:rPr b="0" i="0" lang="en-GB" sz="2400" u="none" cap="none" strike="noStrike">
                <a:solidFill>
                  <a:srgbClr val="002060"/>
                </a:solidFill>
                <a:latin typeface="Calibri"/>
                <a:ea typeface="Calibri"/>
                <a:cs typeface="Calibri"/>
                <a:sym typeface="Calibri"/>
              </a:rPr>
              <a:t>Core team: DTL/ELIXIR-NL, UMCG/RUG, Radboudumc/RU, UMCU</a:t>
            </a:r>
            <a:endParaRPr b="0" i="0" sz="2400" u="none" cap="none" strike="noStrike">
              <a:solidFill>
                <a:srgbClr val="002060"/>
              </a:solidFill>
              <a:latin typeface="Calibri"/>
              <a:ea typeface="Calibri"/>
              <a:cs typeface="Calibri"/>
              <a:sym typeface="Calibri"/>
            </a:endParaRPr>
          </a:p>
          <a:p>
            <a:pPr indent="-213677" lvl="0" marL="342900" marR="0" rtl="0" algn="l">
              <a:lnSpc>
                <a:spcPct val="100000"/>
              </a:lnSpc>
              <a:spcBef>
                <a:spcPts val="0"/>
              </a:spcBef>
              <a:spcAft>
                <a:spcPts val="0"/>
              </a:spcAft>
              <a:buClr>
                <a:schemeClr val="dk1"/>
              </a:buClr>
              <a:buSzPts val="2035"/>
              <a:buFont typeface="Arial"/>
              <a:buNone/>
            </a:pPr>
            <a:r>
              <a:t/>
            </a:r>
            <a:endParaRPr b="0" i="0" sz="2400" u="none" cap="none" strike="noStrike">
              <a:solidFill>
                <a:srgbClr val="002060"/>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35"/>
              <a:buFont typeface="Arial"/>
              <a:buChar char="•"/>
            </a:pPr>
            <a:r>
              <a:rPr b="0" i="0" lang="en-GB" sz="2400" u="none" cap="none" strike="noStrike">
                <a:solidFill>
                  <a:srgbClr val="002060"/>
                </a:solidFill>
                <a:latin typeface="Calibri"/>
                <a:ea typeface="Calibri"/>
                <a:cs typeface="Calibri"/>
                <a:sym typeface="Calibri"/>
              </a:rPr>
              <a:t>Consultation committee: representatives of main </a:t>
            </a:r>
            <a:br>
              <a:rPr b="0" i="0" lang="en-GB" sz="2400" u="none" cap="none" strike="noStrike">
                <a:solidFill>
                  <a:srgbClr val="002060"/>
                </a:solidFill>
                <a:latin typeface="Calibri"/>
                <a:ea typeface="Calibri"/>
                <a:cs typeface="Calibri"/>
                <a:sym typeface="Calibri"/>
              </a:rPr>
            </a:br>
            <a:r>
              <a:rPr b="0" i="0" lang="en-GB" sz="2400" u="none" cap="none" strike="noStrike">
                <a:solidFill>
                  <a:srgbClr val="002060"/>
                </a:solidFill>
                <a:latin typeface="Calibri"/>
                <a:ea typeface="Calibri"/>
                <a:cs typeface="Calibri"/>
                <a:sym typeface="Calibri"/>
              </a:rPr>
              <a:t>stakeholders: LCRDM, Data4Lifesciences, Health-RI, </a:t>
            </a:r>
            <a:br>
              <a:rPr b="0" i="0" lang="en-GB" sz="2400" u="none" cap="none" strike="noStrike">
                <a:solidFill>
                  <a:srgbClr val="002060"/>
                </a:solidFill>
                <a:latin typeface="Calibri"/>
                <a:ea typeface="Calibri"/>
                <a:cs typeface="Calibri"/>
                <a:sym typeface="Calibri"/>
              </a:rPr>
            </a:br>
            <a:r>
              <a:rPr b="0" i="0" lang="en-GB" sz="2400" u="none" cap="none" strike="noStrike">
                <a:solidFill>
                  <a:srgbClr val="002060"/>
                </a:solidFill>
                <a:latin typeface="Calibri"/>
                <a:ea typeface="Calibri"/>
                <a:cs typeface="Calibri"/>
                <a:sym typeface="Calibri"/>
              </a:rPr>
              <a:t>4TU, SURF, NFU, DAS (hogescholen), ZonMw </a:t>
            </a:r>
            <a:endParaRPr b="0" i="0" sz="2400" u="none" cap="none" strike="noStrike">
              <a:solidFill>
                <a:srgbClr val="002060"/>
              </a:solidFill>
              <a:latin typeface="Calibri"/>
              <a:ea typeface="Calibri"/>
              <a:cs typeface="Calibri"/>
              <a:sym typeface="Calibri"/>
            </a:endParaRPr>
          </a:p>
        </p:txBody>
      </p:sp>
      <p:pic>
        <p:nvPicPr>
          <p:cNvPr id="185" name="Google Shape;185;p23"/>
          <p:cNvPicPr preferRelativeResize="0"/>
          <p:nvPr/>
        </p:nvPicPr>
        <p:blipFill rotWithShape="1">
          <a:blip r:embed="rId11">
            <a:alphaModFix/>
          </a:blip>
          <a:srcRect b="0" l="0" r="0" t="0"/>
          <a:stretch/>
        </p:blipFill>
        <p:spPr>
          <a:xfrm>
            <a:off x="9211662" y="294740"/>
            <a:ext cx="2019300" cy="1003300"/>
          </a:xfrm>
          <a:prstGeom prst="rect">
            <a:avLst/>
          </a:prstGeom>
          <a:noFill/>
          <a:ln>
            <a:noFill/>
          </a:ln>
        </p:spPr>
      </p:pic>
      <p:pic>
        <p:nvPicPr>
          <p:cNvPr id="186" name="Google Shape;186;p23"/>
          <p:cNvPicPr preferRelativeResize="0"/>
          <p:nvPr/>
        </p:nvPicPr>
        <p:blipFill rotWithShape="1">
          <a:blip r:embed="rId12">
            <a:alphaModFix/>
          </a:blip>
          <a:srcRect b="0" l="0" r="0" t="0"/>
          <a:stretch/>
        </p:blipFill>
        <p:spPr>
          <a:xfrm>
            <a:off x="8761120" y="3813295"/>
            <a:ext cx="3265990" cy="216938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24"/>
          <p:cNvSpPr txBox="1"/>
          <p:nvPr>
            <p:ph idx="1" type="body"/>
          </p:nvPr>
        </p:nvSpPr>
        <p:spPr>
          <a:xfrm>
            <a:off x="929640" y="1284033"/>
            <a:ext cx="10561320" cy="4763684"/>
          </a:xfrm>
          <a:prstGeom prst="rect">
            <a:avLst/>
          </a:prstGeom>
          <a:noFill/>
          <a:ln>
            <a:noFill/>
          </a:ln>
        </p:spPr>
        <p:txBody>
          <a:bodyPr anchorCtr="0" anchor="t" bIns="45700" lIns="91425" spcFirstLastPara="1" rIns="91425" wrap="square" tIns="45700">
            <a:noAutofit/>
          </a:bodyPr>
          <a:lstStyle/>
          <a:p>
            <a:pPr indent="-381000" lvl="0" marL="457200" rtl="0" algn="l">
              <a:lnSpc>
                <a:spcPct val="100000"/>
              </a:lnSpc>
              <a:spcBef>
                <a:spcPts val="640"/>
              </a:spcBef>
              <a:spcAft>
                <a:spcPts val="0"/>
              </a:spcAft>
              <a:buSzPts val="2400"/>
              <a:buChar char="•"/>
            </a:pPr>
            <a:r>
              <a:rPr lang="en-GB" sz="2400">
                <a:solidFill>
                  <a:srgbClr val="002060"/>
                </a:solidFill>
              </a:rPr>
              <a:t>Sufficient high-quality data steward expertise is essential for FAIR data management in Lifesciences</a:t>
            </a:r>
            <a:endParaRPr/>
          </a:p>
          <a:p>
            <a:pPr indent="0" lvl="1" marL="533400" rtl="0" algn="l">
              <a:lnSpc>
                <a:spcPct val="100000"/>
              </a:lnSpc>
              <a:spcBef>
                <a:spcPts val="640"/>
              </a:spcBef>
              <a:spcAft>
                <a:spcPts val="0"/>
              </a:spcAft>
              <a:buSzPts val="2400"/>
              <a:buNone/>
            </a:pPr>
            <a:r>
              <a:rPr lang="en-GB">
                <a:solidFill>
                  <a:srgbClr val="002060"/>
                </a:solidFill>
              </a:rPr>
              <a:t>🡪 Data has to be collected, maintained, processed, analysed, stored, shared, linked, etc </a:t>
            </a:r>
            <a:endParaRPr/>
          </a:p>
          <a:p>
            <a:pPr indent="0" lvl="0" marL="76200" rtl="0" algn="l">
              <a:lnSpc>
                <a:spcPct val="100000"/>
              </a:lnSpc>
              <a:spcBef>
                <a:spcPts val="640"/>
              </a:spcBef>
              <a:spcAft>
                <a:spcPts val="0"/>
              </a:spcAft>
              <a:buSzPts val="2400"/>
              <a:buNone/>
            </a:pPr>
            <a:r>
              <a:t/>
            </a:r>
            <a:endParaRPr sz="2400">
              <a:solidFill>
                <a:srgbClr val="002060"/>
              </a:solidFill>
            </a:endParaRPr>
          </a:p>
          <a:p>
            <a:pPr indent="-381000" lvl="0" marL="457200" rtl="0" algn="l">
              <a:lnSpc>
                <a:spcPct val="100000"/>
              </a:lnSpc>
              <a:spcBef>
                <a:spcPts val="640"/>
              </a:spcBef>
              <a:spcAft>
                <a:spcPts val="0"/>
              </a:spcAft>
              <a:buSzPts val="2400"/>
              <a:buChar char="•"/>
            </a:pPr>
            <a:r>
              <a:rPr lang="en-GB" sz="2400">
                <a:solidFill>
                  <a:srgbClr val="002060"/>
                </a:solidFill>
              </a:rPr>
              <a:t>Challenges:</a:t>
            </a:r>
            <a:endParaRPr sz="2400">
              <a:solidFill>
                <a:srgbClr val="002060"/>
              </a:solidFill>
            </a:endParaRPr>
          </a:p>
          <a:p>
            <a:pPr indent="-381000" lvl="1" marL="914400" rtl="0" algn="l">
              <a:lnSpc>
                <a:spcPct val="100000"/>
              </a:lnSpc>
              <a:spcBef>
                <a:spcPts val="640"/>
              </a:spcBef>
              <a:spcAft>
                <a:spcPts val="0"/>
              </a:spcAft>
              <a:buSzPts val="2400"/>
              <a:buFont typeface="Arial"/>
              <a:buChar char="–"/>
            </a:pPr>
            <a:r>
              <a:rPr lang="en-GB">
                <a:solidFill>
                  <a:srgbClr val="002060"/>
                </a:solidFill>
              </a:rPr>
              <a:t>These persons are currently insufficiently available</a:t>
            </a:r>
            <a:endParaRPr>
              <a:solidFill>
                <a:srgbClr val="002060"/>
              </a:solidFill>
            </a:endParaRPr>
          </a:p>
          <a:p>
            <a:pPr indent="-381000" lvl="1" marL="914400" rtl="0" algn="l">
              <a:lnSpc>
                <a:spcPct val="100000"/>
              </a:lnSpc>
              <a:spcBef>
                <a:spcPts val="640"/>
              </a:spcBef>
              <a:spcAft>
                <a:spcPts val="0"/>
              </a:spcAft>
              <a:buClr>
                <a:srgbClr val="002060"/>
              </a:buClr>
              <a:buSzPts val="2400"/>
              <a:buChar char="–"/>
            </a:pPr>
            <a:r>
              <a:rPr lang="en-GB">
                <a:solidFill>
                  <a:srgbClr val="002060"/>
                </a:solidFill>
              </a:rPr>
              <a:t>No consensus on what a data steward is or does</a:t>
            </a:r>
            <a:endParaRPr>
              <a:solidFill>
                <a:srgbClr val="002060"/>
              </a:solidFill>
            </a:endParaRPr>
          </a:p>
          <a:p>
            <a:pPr indent="-381000" lvl="1" marL="914400" rtl="0" algn="l">
              <a:lnSpc>
                <a:spcPct val="100000"/>
              </a:lnSpc>
              <a:spcBef>
                <a:spcPts val="640"/>
              </a:spcBef>
              <a:spcAft>
                <a:spcPts val="0"/>
              </a:spcAft>
              <a:buClr>
                <a:srgbClr val="002060"/>
              </a:buClr>
              <a:buSzPts val="2400"/>
              <a:buFont typeface="Arial"/>
              <a:buChar char="–"/>
            </a:pPr>
            <a:r>
              <a:rPr lang="en-GB">
                <a:solidFill>
                  <a:srgbClr val="002060"/>
                </a:solidFill>
              </a:rPr>
              <a:t>No job definitions/profiles available (e.g. in UFO)</a:t>
            </a:r>
            <a:endParaRPr/>
          </a:p>
          <a:p>
            <a:pPr indent="-381000" lvl="1" marL="914400" rtl="0" algn="l">
              <a:lnSpc>
                <a:spcPct val="100000"/>
              </a:lnSpc>
              <a:spcBef>
                <a:spcPts val="640"/>
              </a:spcBef>
              <a:spcAft>
                <a:spcPts val="0"/>
              </a:spcAft>
              <a:buClr>
                <a:srgbClr val="002060"/>
              </a:buClr>
              <a:buSzPts val="2400"/>
              <a:buChar char="–"/>
            </a:pPr>
            <a:r>
              <a:rPr lang="en-GB">
                <a:solidFill>
                  <a:srgbClr val="002060"/>
                </a:solidFill>
              </a:rPr>
              <a:t>No/too little tailored education &amp; training</a:t>
            </a:r>
            <a:endParaRPr>
              <a:solidFill>
                <a:srgbClr val="002060"/>
              </a:solidFill>
            </a:endParaRPr>
          </a:p>
        </p:txBody>
      </p:sp>
      <p:sp>
        <p:nvSpPr>
          <p:cNvPr id="192" name="Google Shape;192;p24"/>
          <p:cNvSpPr txBox="1"/>
          <p:nvPr>
            <p:ph idx="12" type="sldNum"/>
          </p:nvPr>
        </p:nvSpPr>
        <p:spPr>
          <a:xfrm>
            <a:off x="8077200" y="6356351"/>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GB"/>
              <a:t>‹#›</a:t>
            </a:fld>
            <a:endParaRPr/>
          </a:p>
        </p:txBody>
      </p:sp>
      <p:sp>
        <p:nvSpPr>
          <p:cNvPr id="193" name="Google Shape;193;p24"/>
          <p:cNvSpPr txBox="1"/>
          <p:nvPr/>
        </p:nvSpPr>
        <p:spPr>
          <a:xfrm>
            <a:off x="1549410" y="178825"/>
            <a:ext cx="93554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Background of the project</a:t>
            </a:r>
            <a:endParaRPr b="1" i="0" sz="3200" u="none" cap="none" strike="noStrike">
              <a:solidFill>
                <a:srgbClr val="002060"/>
              </a:solidFill>
              <a:latin typeface="Calibri"/>
              <a:ea typeface="Calibri"/>
              <a:cs typeface="Calibri"/>
              <a:sym typeface="Calibri"/>
            </a:endParaRPr>
          </a:p>
        </p:txBody>
      </p:sp>
      <p:pic>
        <p:nvPicPr>
          <p:cNvPr id="194" name="Google Shape;194;p24"/>
          <p:cNvPicPr preferRelativeResize="0"/>
          <p:nvPr/>
        </p:nvPicPr>
        <p:blipFill rotWithShape="1">
          <a:blip r:embed="rId3">
            <a:alphaModFix/>
          </a:blip>
          <a:srcRect b="0" l="0" r="0" t="0"/>
          <a:stretch/>
        </p:blipFill>
        <p:spPr>
          <a:xfrm>
            <a:off x="7228703" y="5589900"/>
            <a:ext cx="3294643" cy="11230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5"/>
          <p:cNvSpPr txBox="1"/>
          <p:nvPr>
            <p:ph idx="1" type="body"/>
          </p:nvPr>
        </p:nvSpPr>
        <p:spPr>
          <a:xfrm>
            <a:off x="746760" y="1284024"/>
            <a:ext cx="10957560" cy="5319000"/>
          </a:xfrm>
          <a:prstGeom prst="rect">
            <a:avLst/>
          </a:prstGeom>
          <a:noFill/>
          <a:ln>
            <a:noFill/>
          </a:ln>
        </p:spPr>
        <p:txBody>
          <a:bodyPr anchorCtr="0" anchor="t" bIns="45700" lIns="91425" spcFirstLastPara="1" rIns="91425" wrap="square" tIns="45700">
            <a:noAutofit/>
          </a:bodyPr>
          <a:lstStyle/>
          <a:p>
            <a:pPr indent="-342900" lvl="0" marL="342900" rtl="0" algn="l">
              <a:lnSpc>
                <a:spcPct val="115000"/>
              </a:lnSpc>
              <a:spcBef>
                <a:spcPts val="600"/>
              </a:spcBef>
              <a:spcAft>
                <a:spcPts val="0"/>
              </a:spcAft>
              <a:buClr>
                <a:srgbClr val="002060"/>
              </a:buClr>
              <a:buSzPts val="2400"/>
              <a:buChar char="•"/>
            </a:pPr>
            <a:r>
              <a:rPr lang="en-GB" sz="2400">
                <a:solidFill>
                  <a:srgbClr val="002060"/>
                </a:solidFill>
              </a:rPr>
              <a:t>To </a:t>
            </a:r>
            <a:r>
              <a:rPr lang="en-GB" sz="2400" u="sng">
                <a:solidFill>
                  <a:srgbClr val="002060"/>
                </a:solidFill>
              </a:rPr>
              <a:t>professionalise</a:t>
            </a:r>
            <a:r>
              <a:rPr lang="en-GB" sz="2400">
                <a:solidFill>
                  <a:srgbClr val="002060"/>
                </a:solidFill>
              </a:rPr>
              <a:t> the data steward function within the life-sciences domain, with a special focus on implementation of the FAIR principles </a:t>
            </a:r>
            <a:endParaRPr sz="2400"/>
          </a:p>
          <a:p>
            <a:pPr indent="-342900" lvl="0" marL="342900" rtl="0" algn="l">
              <a:lnSpc>
                <a:spcPct val="115000"/>
              </a:lnSpc>
              <a:spcBef>
                <a:spcPts val="600"/>
              </a:spcBef>
              <a:spcAft>
                <a:spcPts val="0"/>
              </a:spcAft>
              <a:buClr>
                <a:srgbClr val="002060"/>
              </a:buClr>
              <a:buSzPts val="2400"/>
              <a:buChar char="•"/>
            </a:pPr>
            <a:r>
              <a:rPr lang="en-GB" sz="2400">
                <a:solidFill>
                  <a:srgbClr val="002060"/>
                </a:solidFill>
              </a:rPr>
              <a:t>In order to </a:t>
            </a:r>
            <a:r>
              <a:rPr lang="en-GB" sz="2400" u="sng">
                <a:solidFill>
                  <a:srgbClr val="002060"/>
                </a:solidFill>
              </a:rPr>
              <a:t>increase the quality and capacity </a:t>
            </a:r>
            <a:r>
              <a:rPr lang="en-GB" sz="2400">
                <a:solidFill>
                  <a:srgbClr val="002060"/>
                </a:solidFill>
              </a:rPr>
              <a:t>of data stewards for life sciences</a:t>
            </a:r>
            <a:endParaRPr sz="2400">
              <a:solidFill>
                <a:srgbClr val="002060"/>
              </a:solidFill>
            </a:endParaRPr>
          </a:p>
          <a:p>
            <a:pPr indent="-342900" lvl="0" marL="342900" rtl="0" algn="l">
              <a:lnSpc>
                <a:spcPct val="115000"/>
              </a:lnSpc>
              <a:spcBef>
                <a:spcPts val="600"/>
              </a:spcBef>
              <a:spcAft>
                <a:spcPts val="0"/>
              </a:spcAft>
              <a:buClr>
                <a:srgbClr val="002060"/>
              </a:buClr>
              <a:buSzPts val="2400"/>
              <a:buChar char="•"/>
            </a:pPr>
            <a:r>
              <a:rPr lang="en-GB" sz="2400">
                <a:solidFill>
                  <a:srgbClr val="002060"/>
                </a:solidFill>
              </a:rPr>
              <a:t>By developing </a:t>
            </a:r>
            <a:r>
              <a:rPr lang="en-GB" sz="2400" u="sng">
                <a:solidFill>
                  <a:srgbClr val="002060"/>
                </a:solidFill>
              </a:rPr>
              <a:t>training</a:t>
            </a:r>
            <a:r>
              <a:rPr lang="en-GB" sz="2400">
                <a:solidFill>
                  <a:srgbClr val="002060"/>
                </a:solidFill>
              </a:rPr>
              <a:t> and a standardized job description, and creating more visibility of the function</a:t>
            </a:r>
            <a:endParaRPr sz="2400">
              <a:solidFill>
                <a:srgbClr val="002060"/>
              </a:solidFill>
            </a:endParaRPr>
          </a:p>
          <a:p>
            <a:pPr indent="0" lvl="0" marL="0" rtl="0" algn="ctr">
              <a:lnSpc>
                <a:spcPct val="200000"/>
              </a:lnSpc>
              <a:spcBef>
                <a:spcPts val="1200"/>
              </a:spcBef>
              <a:spcAft>
                <a:spcPts val="0"/>
              </a:spcAft>
              <a:buClr>
                <a:srgbClr val="000000"/>
              </a:buClr>
              <a:buSzPts val="2400"/>
              <a:buNone/>
            </a:pPr>
            <a:r>
              <a:rPr b="1" i="1" lang="en-GB" sz="2400">
                <a:solidFill>
                  <a:srgbClr val="002060"/>
                </a:solidFill>
              </a:rPr>
              <a:t>A collaborative approach built on existing expertise</a:t>
            </a:r>
            <a:endParaRPr/>
          </a:p>
          <a:p>
            <a:pPr indent="0" lvl="0" marL="0" rtl="0" algn="ctr">
              <a:lnSpc>
                <a:spcPct val="200000"/>
              </a:lnSpc>
              <a:spcBef>
                <a:spcPts val="1800"/>
              </a:spcBef>
              <a:spcAft>
                <a:spcPts val="0"/>
              </a:spcAft>
              <a:buClr>
                <a:srgbClr val="000000"/>
              </a:buClr>
              <a:buSzPts val="2400"/>
              <a:buNone/>
            </a:pPr>
            <a:r>
              <a:rPr lang="en-GB" sz="2400">
                <a:solidFill>
                  <a:srgbClr val="002060"/>
                </a:solidFill>
              </a:rPr>
              <a:t>https://zenodo.org/communities/nl-ds-pd-ls/ </a:t>
            </a:r>
            <a:endParaRPr/>
          </a:p>
          <a:p>
            <a:pPr indent="0" lvl="0" marL="0" rtl="0" algn="ctr">
              <a:lnSpc>
                <a:spcPct val="200000"/>
              </a:lnSpc>
              <a:spcBef>
                <a:spcPts val="1800"/>
              </a:spcBef>
              <a:spcAft>
                <a:spcPts val="600"/>
              </a:spcAft>
              <a:buClr>
                <a:srgbClr val="000000"/>
              </a:buClr>
              <a:buSzPts val="2400"/>
              <a:buNone/>
            </a:pPr>
            <a:r>
              <a:t/>
            </a:r>
            <a:endParaRPr b="1" i="1" sz="2400">
              <a:solidFill>
                <a:srgbClr val="002060"/>
              </a:solidFill>
            </a:endParaRPr>
          </a:p>
        </p:txBody>
      </p:sp>
      <p:sp>
        <p:nvSpPr>
          <p:cNvPr id="200" name="Google Shape;200;p25"/>
          <p:cNvSpPr txBox="1"/>
          <p:nvPr/>
        </p:nvSpPr>
        <p:spPr>
          <a:xfrm>
            <a:off x="2135560" y="178825"/>
            <a:ext cx="7992000" cy="107721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3200" u="none" cap="none" strike="noStrike">
                <a:solidFill>
                  <a:srgbClr val="002060"/>
                </a:solidFill>
                <a:latin typeface="Calibri"/>
                <a:ea typeface="Calibri"/>
                <a:cs typeface="Calibri"/>
                <a:sym typeface="Calibri"/>
              </a:rPr>
              <a:t>Project Aim</a:t>
            </a:r>
            <a:endParaRPr b="1" i="0" sz="3200" u="none" cap="none" strike="noStrike">
              <a:solidFill>
                <a:srgbClr val="002060"/>
              </a:solidFill>
              <a:latin typeface="Calibri"/>
              <a:ea typeface="Calibri"/>
              <a:cs typeface="Calibri"/>
              <a:sym typeface="Calibri"/>
            </a:endParaRPr>
          </a:p>
        </p:txBody>
      </p:sp>
      <p:pic>
        <p:nvPicPr>
          <p:cNvPr descr="C:\Users\scholtenss\Dropbox\Salome\WERK\5. Presentaties\Pictures\images70N4I3FF.jpg" id="201" name="Google Shape;201;p25"/>
          <p:cNvPicPr preferRelativeResize="0"/>
          <p:nvPr/>
        </p:nvPicPr>
        <p:blipFill rotWithShape="1">
          <a:blip r:embed="rId3">
            <a:alphaModFix/>
          </a:blip>
          <a:srcRect b="0" l="0" r="0" t="0"/>
          <a:stretch/>
        </p:blipFill>
        <p:spPr>
          <a:xfrm>
            <a:off x="314830" y="5477771"/>
            <a:ext cx="2583244" cy="115323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Kantoorthema">
  <a:themeElements>
    <a:clrScheme name="Kantoor">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