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6858000" cx="12192000"/>
  <p:notesSz cx="7315200" cy="9601200"/>
  <p:embeddedFontLst>
    <p:embeddedFont>
      <p:font typeface="Corbel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Corbel-regular.fntdata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Corbel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Corbel-boldItalic.fntdata"/><Relationship Id="rId30" Type="http://schemas.openxmlformats.org/officeDocument/2006/relationships/font" Target="fonts/Corbel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169920" cy="4817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143587" y="0"/>
            <a:ext cx="3169920" cy="4817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77875" y="1200150"/>
            <a:ext cx="5759450" cy="32400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b="0" i="0" lang="en-GB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c.europa.eu/research/openscience/pdf/realising_the_european_open_science_cloud_2016.pdf#view=fit&amp;pagemode=none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c.europa.eu/research/openscience/pdf/realising_the_european_open_science_cloud_2016.pdf#view=fit&amp;pagemode=none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300"/>
          </a:p>
        </p:txBody>
      </p:sp>
      <p:sp>
        <p:nvSpPr>
          <p:cNvPr id="93" name="Google Shape;93;p1:notes"/>
          <p:cNvSpPr txBox="1"/>
          <p:nvPr>
            <p:ph idx="12" type="sldNum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GB" sz="1300">
                <a:solidFill>
                  <a:schemeClr val="dk1"/>
                </a:solidFill>
              </a:rPr>
              <a:t>‹#›</a:t>
            </a:fld>
            <a:endParaRPr sz="13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3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-456456" lvl="0" marL="483306" rtl="0" algn="l">
              <a:lnSpc>
                <a:spcPct val="150000"/>
              </a:lnSpc>
              <a:spcBef>
                <a:spcPts val="677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3000">
                <a:solidFill>
                  <a:srgbClr val="002060"/>
                </a:solidFill>
              </a:rPr>
              <a:t>Focus on stakeholder or data stewardship aspect:</a:t>
            </a:r>
            <a:endParaRPr/>
          </a:p>
          <a:p>
            <a:pPr indent="-429605" lvl="1" marL="966612" rtl="0" algn="l">
              <a:lnSpc>
                <a:spcPct val="150000"/>
              </a:lnSpc>
              <a:spcBef>
                <a:spcPts val="592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>
                <a:solidFill>
                  <a:srgbClr val="002060"/>
                </a:solidFill>
              </a:rPr>
              <a:t>Policy and protocol focused</a:t>
            </a:r>
            <a:endParaRPr/>
          </a:p>
          <a:p>
            <a:pPr indent="-429605" lvl="1" marL="966612" rtl="0" algn="l">
              <a:lnSpc>
                <a:spcPct val="150000"/>
              </a:lnSpc>
              <a:spcBef>
                <a:spcPts val="592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>
                <a:solidFill>
                  <a:srgbClr val="002060"/>
                </a:solidFill>
              </a:rPr>
              <a:t>Researcher and workflow focused </a:t>
            </a:r>
            <a:endParaRPr/>
          </a:p>
          <a:p>
            <a:pPr indent="-429605" lvl="1" marL="966612" rtl="0" algn="l">
              <a:lnSpc>
                <a:spcPct val="150000"/>
              </a:lnSpc>
              <a:spcBef>
                <a:spcPts val="592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>
                <a:solidFill>
                  <a:srgbClr val="002060"/>
                </a:solidFill>
              </a:rPr>
              <a:t>Infrastructure focused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-GB">
                <a:solidFill>
                  <a:srgbClr val="003183"/>
                </a:solidFill>
              </a:rPr>
              <a:t>Responsibilities</a:t>
            </a:r>
            <a:r>
              <a:rPr lang="en-GB">
                <a:solidFill>
                  <a:srgbClr val="003183"/>
                </a:solidFill>
              </a:rPr>
              <a:t> and </a:t>
            </a:r>
            <a:r>
              <a:rPr b="1" lang="en-GB">
                <a:solidFill>
                  <a:srgbClr val="003183"/>
                </a:solidFill>
              </a:rPr>
              <a:t>activities</a:t>
            </a:r>
            <a:r>
              <a:rPr lang="en-GB">
                <a:solidFill>
                  <a:srgbClr val="003183"/>
                </a:solidFill>
              </a:rPr>
              <a:t> of three data steward roles:</a:t>
            </a:r>
            <a:br>
              <a:rPr lang="en-GB">
                <a:solidFill>
                  <a:srgbClr val="003183"/>
                </a:solidFill>
              </a:rPr>
            </a:br>
            <a:r>
              <a:rPr lang="en-GB">
                <a:solidFill>
                  <a:srgbClr val="003183"/>
                </a:solidFill>
              </a:rPr>
              <a:t>Data steward A (institutional/department; coordinating, policy-oriented)</a:t>
            </a:r>
            <a:br>
              <a:rPr lang="en-GB">
                <a:solidFill>
                  <a:srgbClr val="003183"/>
                </a:solidFill>
              </a:rPr>
            </a:br>
            <a:r>
              <a:rPr lang="en-GB">
                <a:solidFill>
                  <a:srgbClr val="003183"/>
                </a:solidFill>
              </a:rPr>
              <a:t>Data steward B (project; operational, supporting-oriented)</a:t>
            </a:r>
            <a:br>
              <a:rPr lang="en-GB">
                <a:solidFill>
                  <a:srgbClr val="003183"/>
                </a:solidFill>
              </a:rPr>
            </a:br>
            <a:r>
              <a:rPr lang="en-GB">
                <a:solidFill>
                  <a:srgbClr val="003183"/>
                </a:solidFill>
              </a:rPr>
              <a:t>Data steward C (data/e-infrastructure focussed, operational, supporting)</a:t>
            </a:r>
            <a:endParaRPr i="1">
              <a:solidFill>
                <a:srgbClr val="00318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0" name="Google Shape;300;p1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6" name="Google Shape;316;p1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4" name="Google Shape;33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6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2" name="Google Shape;352;p1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7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9" name="Google Shape;369;p1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7" name="Google Shape;387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19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96625" lIns="96625" spcFirstLastPara="1" rIns="96625" wrap="square" tIns="96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4" name="Google Shape;404;p19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0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96625" lIns="96625" spcFirstLastPara="1" rIns="96625" wrap="square" tIns="96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5" name="Google Shape;415;p2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1:notes"/>
          <p:cNvSpPr txBox="1"/>
          <p:nvPr>
            <p:ph idx="1" type="body"/>
          </p:nvPr>
        </p:nvSpPr>
        <p:spPr>
          <a:xfrm>
            <a:off x="732367" y="5052153"/>
            <a:ext cx="5858933" cy="4133579"/>
          </a:xfrm>
          <a:prstGeom prst="rect">
            <a:avLst/>
          </a:prstGeom>
          <a:noFill/>
          <a:ln>
            <a:noFill/>
          </a:ln>
        </p:spPr>
        <p:txBody>
          <a:bodyPr anchorCtr="0" anchor="t" bIns="50875" lIns="101825" spcFirstLastPara="1" rIns="101825" wrap="square" tIns="508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7" name="Google Shape;427;p21:notes"/>
          <p:cNvSpPr/>
          <p:nvPr>
            <p:ph idx="2" type="sldImg"/>
          </p:nvPr>
        </p:nvSpPr>
        <p:spPr>
          <a:xfrm>
            <a:off x="511175" y="1311275"/>
            <a:ext cx="6302375" cy="3544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2:notes"/>
          <p:cNvSpPr txBox="1"/>
          <p:nvPr>
            <p:ph idx="1" type="body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1" name="Google Shape;441;p22:notes"/>
          <p:cNvSpPr/>
          <p:nvPr>
            <p:ph idx="2" type="sldImg"/>
          </p:nvPr>
        </p:nvSpPr>
        <p:spPr>
          <a:xfrm>
            <a:off x="777875" y="1200150"/>
            <a:ext cx="5759450" cy="32400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3:notes"/>
          <p:cNvSpPr txBox="1"/>
          <p:nvPr>
            <p:ph idx="1" type="body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7" name="Google Shape;457;p23:notes"/>
          <p:cNvSpPr/>
          <p:nvPr>
            <p:ph idx="2" type="sldImg"/>
          </p:nvPr>
        </p:nvSpPr>
        <p:spPr>
          <a:xfrm>
            <a:off x="777875" y="1200150"/>
            <a:ext cx="5759450" cy="32400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 txBox="1"/>
          <p:nvPr>
            <p:ph idx="1" type="body"/>
          </p:nvPr>
        </p:nvSpPr>
        <p:spPr>
          <a:xfrm>
            <a:off x="732367" y="5052153"/>
            <a:ext cx="5858933" cy="4133579"/>
          </a:xfrm>
          <a:prstGeom prst="rect">
            <a:avLst/>
          </a:prstGeom>
          <a:noFill/>
          <a:ln>
            <a:noFill/>
          </a:ln>
        </p:spPr>
        <p:txBody>
          <a:bodyPr anchorCtr="0" anchor="t" bIns="50875" lIns="101825" spcFirstLastPara="1" rIns="101825" wrap="square" tIns="50875">
            <a:noAutofit/>
          </a:bodyPr>
          <a:lstStyle/>
          <a:p>
            <a:pPr indent="0" lvl="0" marL="80551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From EOSC High Level Expert Group, Oct 2016:</a:t>
            </a:r>
            <a:br>
              <a:rPr lang="en-GB" sz="1300">
                <a:latin typeface="Corbel"/>
                <a:ea typeface="Corbel"/>
                <a:cs typeface="Corbel"/>
                <a:sym typeface="Corbel"/>
              </a:rPr>
            </a:br>
            <a:endParaRPr sz="1300">
              <a:latin typeface="Corbel"/>
              <a:ea typeface="Corbel"/>
              <a:cs typeface="Corbel"/>
              <a:sym typeface="Corbel"/>
            </a:endParaRPr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“There is an alarming shortage of data experts both globally and in the European Union”  </a:t>
            </a:r>
            <a:endParaRPr/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“The lack of core intermediary expertise has created a chasm between e-infrastructure providers and scientific domain specialists”</a:t>
            </a:r>
            <a:endParaRPr/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“Core data experts need to be trained and their career perspective significantly improved”</a:t>
            </a:r>
            <a:endParaRPr/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“I3: Fund a concerted effort to develop core data expertise in Europe”</a:t>
            </a:r>
            <a:endParaRPr/>
          </a:p>
          <a:p>
            <a:pPr indent="0" lvl="0" marL="80551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t/>
            </a:r>
            <a:endParaRPr sz="1300">
              <a:latin typeface="Corbel"/>
              <a:ea typeface="Corbel"/>
              <a:cs typeface="Corbel"/>
              <a:sym typeface="Corbel"/>
            </a:endParaRPr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2"/>
              </a:rPr>
              <a:t>https://ec.europa.eu/research/openscience/pdf/realising_the_european_open_science_cloud_2016.pdf#view=fit&amp;pagemode=none</a:t>
            </a: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5" name="Google Shape;125;p3:notes"/>
          <p:cNvSpPr/>
          <p:nvPr>
            <p:ph idx="2" type="sldImg"/>
          </p:nvPr>
        </p:nvSpPr>
        <p:spPr>
          <a:xfrm>
            <a:off x="511175" y="1311275"/>
            <a:ext cx="6302375" cy="3544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:notes"/>
          <p:cNvSpPr txBox="1"/>
          <p:nvPr>
            <p:ph idx="1" type="body"/>
          </p:nvPr>
        </p:nvSpPr>
        <p:spPr>
          <a:xfrm>
            <a:off x="732367" y="5052153"/>
            <a:ext cx="5858933" cy="4133579"/>
          </a:xfrm>
          <a:prstGeom prst="rect">
            <a:avLst/>
          </a:prstGeom>
          <a:noFill/>
          <a:ln>
            <a:noFill/>
          </a:ln>
        </p:spPr>
        <p:txBody>
          <a:bodyPr anchorCtr="0" anchor="t" bIns="50875" lIns="101825" spcFirstLastPara="1" rIns="101825" wrap="square" tIns="50875">
            <a:noAutofit/>
          </a:bodyPr>
          <a:lstStyle/>
          <a:p>
            <a:pPr indent="0" lvl="0" marL="80551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From EOSC High Level Expert Group, Oct 2016:</a:t>
            </a:r>
            <a:br>
              <a:rPr lang="en-GB" sz="1300">
                <a:latin typeface="Corbel"/>
                <a:ea typeface="Corbel"/>
                <a:cs typeface="Corbel"/>
                <a:sym typeface="Corbel"/>
              </a:rPr>
            </a:br>
            <a:endParaRPr sz="1300">
              <a:latin typeface="Corbel"/>
              <a:ea typeface="Corbel"/>
              <a:cs typeface="Corbel"/>
              <a:sym typeface="Corbel"/>
            </a:endParaRPr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“There is an alarming shortage of data experts both globally and in the European Union”  </a:t>
            </a:r>
            <a:endParaRPr/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“The lack of core intermediary expertise has created a chasm between e-infrastructure providers and scientific domain specialists”</a:t>
            </a:r>
            <a:endParaRPr/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“Core data experts need to be trained and their career perspective significantly improved”</a:t>
            </a:r>
            <a:endParaRPr/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“I3: Fund a concerted effort to develop core data expertise in Europe”</a:t>
            </a:r>
            <a:endParaRPr/>
          </a:p>
          <a:p>
            <a:pPr indent="0" lvl="0" marL="80551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t/>
            </a:r>
            <a:endParaRPr sz="1300">
              <a:latin typeface="Corbel"/>
              <a:ea typeface="Corbel"/>
              <a:cs typeface="Corbel"/>
              <a:sym typeface="Corbel"/>
            </a:endParaRPr>
          </a:p>
          <a:p>
            <a:pPr indent="-402755" lvl="0" marL="483306" rtl="0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13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2"/>
              </a:rPr>
              <a:t>https://ec.europa.eu/research/openscience/pdf/realising_the_european_open_science_cloud_2016.pdf#view=fit&amp;pagemode=none</a:t>
            </a:r>
            <a:r>
              <a:rPr lang="en-GB" sz="1300">
                <a:latin typeface="Corbel"/>
                <a:ea typeface="Corbel"/>
                <a:cs typeface="Corbel"/>
                <a:sym typeface="Corbel"/>
              </a:rPr>
              <a:t>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2" name="Google Shape;142;p4:notes"/>
          <p:cNvSpPr/>
          <p:nvPr>
            <p:ph idx="2" type="sldImg"/>
          </p:nvPr>
        </p:nvSpPr>
        <p:spPr>
          <a:xfrm>
            <a:off x="511175" y="1311275"/>
            <a:ext cx="6302375" cy="3544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5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300"/>
          </a:p>
        </p:txBody>
      </p:sp>
      <p:sp>
        <p:nvSpPr>
          <p:cNvPr id="158" name="Google Shape;158;p5:notes"/>
          <p:cNvSpPr txBox="1"/>
          <p:nvPr>
            <p:ph idx="12" type="sldNum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GB" sz="1300">
                <a:solidFill>
                  <a:schemeClr val="dk1"/>
                </a:solidFill>
              </a:rPr>
              <a:t>‹#›</a:t>
            </a:fld>
            <a:endParaRPr sz="13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6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5" name="Google Shape;175;p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p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:notes"/>
          <p:cNvSpPr txBox="1"/>
          <p:nvPr>
            <p:ph idx="1" type="body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-456456" lvl="0" marL="483306" rtl="0" algn="l">
              <a:lnSpc>
                <a:spcPct val="150000"/>
              </a:lnSpc>
              <a:spcBef>
                <a:spcPts val="677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3000">
                <a:solidFill>
                  <a:srgbClr val="002060"/>
                </a:solidFill>
              </a:rPr>
              <a:t>Focus on stakeholder or data stewardship aspect:</a:t>
            </a:r>
            <a:endParaRPr/>
          </a:p>
          <a:p>
            <a:pPr indent="-429605" lvl="1" marL="966612" rtl="0" algn="l">
              <a:lnSpc>
                <a:spcPct val="150000"/>
              </a:lnSpc>
              <a:spcBef>
                <a:spcPts val="592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>
                <a:solidFill>
                  <a:srgbClr val="002060"/>
                </a:solidFill>
              </a:rPr>
              <a:t>Policy and protocol focused</a:t>
            </a:r>
            <a:endParaRPr/>
          </a:p>
          <a:p>
            <a:pPr indent="-429605" lvl="1" marL="966612" rtl="0" algn="l">
              <a:lnSpc>
                <a:spcPct val="150000"/>
              </a:lnSpc>
              <a:spcBef>
                <a:spcPts val="592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>
                <a:solidFill>
                  <a:srgbClr val="002060"/>
                </a:solidFill>
              </a:rPr>
              <a:t>Researcher and workflow focused </a:t>
            </a:r>
            <a:endParaRPr/>
          </a:p>
          <a:p>
            <a:pPr indent="-429605" lvl="1" marL="966612" rtl="0" algn="l">
              <a:lnSpc>
                <a:spcPct val="150000"/>
              </a:lnSpc>
              <a:spcBef>
                <a:spcPts val="592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>
                <a:solidFill>
                  <a:srgbClr val="002060"/>
                </a:solidFill>
              </a:rPr>
              <a:t>Infrastructure focused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-GB">
                <a:solidFill>
                  <a:srgbClr val="003183"/>
                </a:solidFill>
              </a:rPr>
              <a:t>Responsibilities</a:t>
            </a:r>
            <a:r>
              <a:rPr lang="en-GB">
                <a:solidFill>
                  <a:srgbClr val="003183"/>
                </a:solidFill>
              </a:rPr>
              <a:t> and </a:t>
            </a:r>
            <a:r>
              <a:rPr b="1" lang="en-GB">
                <a:solidFill>
                  <a:srgbClr val="003183"/>
                </a:solidFill>
              </a:rPr>
              <a:t>activities</a:t>
            </a:r>
            <a:r>
              <a:rPr lang="en-GB">
                <a:solidFill>
                  <a:srgbClr val="003183"/>
                </a:solidFill>
              </a:rPr>
              <a:t> of three data steward roles:</a:t>
            </a:r>
            <a:br>
              <a:rPr lang="en-GB">
                <a:solidFill>
                  <a:srgbClr val="003183"/>
                </a:solidFill>
              </a:rPr>
            </a:br>
            <a:r>
              <a:rPr lang="en-GB">
                <a:solidFill>
                  <a:srgbClr val="003183"/>
                </a:solidFill>
              </a:rPr>
              <a:t>Data steward A (institutional/department; coordinating, policy-oriented)</a:t>
            </a:r>
            <a:br>
              <a:rPr lang="en-GB">
                <a:solidFill>
                  <a:srgbClr val="003183"/>
                </a:solidFill>
              </a:rPr>
            </a:br>
            <a:r>
              <a:rPr lang="en-GB">
                <a:solidFill>
                  <a:srgbClr val="003183"/>
                </a:solidFill>
              </a:rPr>
              <a:t>Data steward B (project; operational, supporting-oriented)</a:t>
            </a:r>
            <a:br>
              <a:rPr lang="en-GB">
                <a:solidFill>
                  <a:srgbClr val="003183"/>
                </a:solidFill>
              </a:rPr>
            </a:br>
            <a:r>
              <a:rPr lang="en-GB">
                <a:solidFill>
                  <a:srgbClr val="003183"/>
                </a:solidFill>
              </a:rPr>
              <a:t>Data steward C (data/e-infrastructure focussed, operational, supporting)</a:t>
            </a:r>
            <a:endParaRPr i="1">
              <a:solidFill>
                <a:srgbClr val="00318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381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9" name="Google Shape;209;p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9:notes"/>
          <p:cNvSpPr/>
          <p:nvPr>
            <p:ph idx="2" type="sldImg"/>
          </p:nvPr>
        </p:nvSpPr>
        <p:spPr>
          <a:xfrm>
            <a:off x="161925" y="787400"/>
            <a:ext cx="6999288" cy="3937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9:notes"/>
          <p:cNvSpPr txBox="1"/>
          <p:nvPr>
            <p:ph idx="1" type="body"/>
          </p:nvPr>
        </p:nvSpPr>
        <p:spPr>
          <a:xfrm>
            <a:off x="732367" y="4986540"/>
            <a:ext cx="5858933" cy="4724091"/>
          </a:xfrm>
          <a:prstGeom prst="rect">
            <a:avLst/>
          </a:prstGeom>
          <a:noFill/>
          <a:ln>
            <a:noFill/>
          </a:ln>
        </p:spPr>
        <p:txBody>
          <a:bodyPr anchorCtr="0" anchor="t" bIns="50875" lIns="101825" spcFirstLastPara="1" rIns="101825" wrap="square" tIns="508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GB" sz="1400"/>
              <a:t>DS is the glue between the 3 stakeholder groups !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400"/>
          </a:p>
        </p:txBody>
      </p:sp>
      <p:sp>
        <p:nvSpPr>
          <p:cNvPr id="226" name="Google Shape;226;p9:notes"/>
          <p:cNvSpPr txBox="1"/>
          <p:nvPr>
            <p:ph idx="12" type="sldNum"/>
          </p:nvPr>
        </p:nvSpPr>
        <p:spPr>
          <a:xfrm>
            <a:off x="4148383" y="9971258"/>
            <a:ext cx="3173589" cy="524899"/>
          </a:xfrm>
          <a:prstGeom prst="rect">
            <a:avLst/>
          </a:prstGeom>
          <a:noFill/>
          <a:ln>
            <a:noFill/>
          </a:ln>
        </p:spPr>
        <p:txBody>
          <a:bodyPr anchorCtr="0" anchor="b" bIns="50875" lIns="101825" spcFirstLastPara="1" rIns="101825" wrap="square" tIns="508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02">
  <p:cSld name="02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768000" y="428399"/>
            <a:ext cx="106560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b="1" i="0" sz="2800" u="none" cap="none" strike="noStrik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768000" y="1143000"/>
            <a:ext cx="10656000" cy="43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FF7D00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97180" lvl="1" marL="9144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7D00"/>
              </a:buClr>
              <a:buSzPts val="1080"/>
              <a:buFont typeface="Merriweather Sans"/>
              <a:buChar char="─"/>
              <a:defRPr b="0" i="0" sz="1800" u="none" cap="none" strike="noStrik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08610" lvl="2" marL="13716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7D00"/>
              </a:buClr>
              <a:buSzPts val="1260"/>
              <a:buFont typeface="Arial"/>
              <a:buChar char="•"/>
              <a:defRPr b="0" i="0" sz="1400" u="none" cap="none" strike="noStrik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73050" lvl="3" marL="1828800" marR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7D00"/>
              </a:buClr>
              <a:buSzPts val="700"/>
              <a:buFont typeface="Merriweather Sans"/>
              <a:buChar char="─"/>
              <a:defRPr b="0" i="0" sz="1000" u="none" cap="none" strike="noStrik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92100" lvl="4" marL="2286000" marR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2" type="body"/>
          </p:nvPr>
        </p:nvSpPr>
        <p:spPr>
          <a:xfrm>
            <a:off x="768000" y="5950801"/>
            <a:ext cx="5952000" cy="360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fbeelding met bijschrift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 en verticale tekst" type="vertTx">
  <p:cSld name="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e titel en tekst" type="vertTitleAndTx">
  <p:cSld name="VERTICAL_TITLE_AND_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 en objec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dia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ekop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nhoud van twee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gelijking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lleen titel" type="titleOnly">
  <p:cSld name="TITLE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Leeg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nhoud met bijschrift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7" name="Google Shape;67;p1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image" Target="../media/image8.png"/><Relationship Id="rId13" Type="http://schemas.openxmlformats.org/officeDocument/2006/relationships/image" Target="../media/image13.png"/><Relationship Id="rId1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hyperlink" Target="https://doi.org/10.5281/zenodo.2561723" TargetMode="External"/><Relationship Id="rId10" Type="http://schemas.openxmlformats.org/officeDocument/2006/relationships/image" Target="../media/image8.png"/><Relationship Id="rId13" Type="http://schemas.openxmlformats.org/officeDocument/2006/relationships/image" Target="../media/image17.png"/><Relationship Id="rId12" Type="http://schemas.openxmlformats.org/officeDocument/2006/relationships/hyperlink" Target="https://doi.org/10.5281/zenodo.3239080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zenodo.org/communities/nl-ds-pd-ls/" TargetMode="External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png"/><Relationship Id="rId10" Type="http://schemas.openxmlformats.org/officeDocument/2006/relationships/image" Target="../media/image5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jpg"/><Relationship Id="rId4" Type="http://schemas.openxmlformats.org/officeDocument/2006/relationships/image" Target="../media/image18.jpg"/><Relationship Id="rId9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20.jp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3.png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terms4fairskills.github.io/Announcement.html" TargetMode="External"/><Relationship Id="rId4" Type="http://schemas.openxmlformats.org/officeDocument/2006/relationships/hyperlink" Target="https://terms4fairskills.github.io/Announcement.html" TargetMode="External"/><Relationship Id="rId9" Type="http://schemas.openxmlformats.org/officeDocument/2006/relationships/image" Target="../media/image2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5" Type="http://schemas.openxmlformats.org/officeDocument/2006/relationships/hyperlink" Target="https://terms4fairskills.github.io/Announcement.html" TargetMode="External"/><Relationship Id="rId6" Type="http://schemas.openxmlformats.org/officeDocument/2006/relationships/hyperlink" Target="https://www.openaire.eu/cop-training" TargetMode="External"/><Relationship Id="rId7" Type="http://schemas.openxmlformats.org/officeDocument/2006/relationships/hyperlink" Target="https://www.opensciencefair.eu/" TargetMode="External"/><Relationship Id="rId8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dtls.nl/community/interest-groups/data-stewards-interest-group/" TargetMode="External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7.png"/></Relationships>
</file>

<file path=ppt/slides/_rels/slide2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.png"/><Relationship Id="rId1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www.helisacademy.com/en" TargetMode="External"/><Relationship Id="rId4" Type="http://schemas.openxmlformats.org/officeDocument/2006/relationships/hyperlink" Target="https://ds-wizard.org/" TargetMode="External"/><Relationship Id="rId9" Type="http://schemas.openxmlformats.org/officeDocument/2006/relationships/image" Target="../media/image29.png"/><Relationship Id="rId5" Type="http://schemas.openxmlformats.org/officeDocument/2006/relationships/image" Target="../media/image4.png"/><Relationship Id="rId6" Type="http://schemas.openxmlformats.org/officeDocument/2006/relationships/image" Target="../media/image28.png"/><Relationship Id="rId7" Type="http://schemas.openxmlformats.org/officeDocument/2006/relationships/image" Target="../media/image31.jpg"/><Relationship Id="rId8" Type="http://schemas.openxmlformats.org/officeDocument/2006/relationships/image" Target="../media/image30.jpg"/></Relationships>
</file>

<file path=ppt/slides/_rels/slide22.xml.rels><?xml version="1.0" encoding="UTF-8" standalone="yes"?><Relationships xmlns="http://schemas.openxmlformats.org/package/2006/relationships"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3.jp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image" Target="../media/image5.png"/><Relationship Id="rId10" Type="http://schemas.openxmlformats.org/officeDocument/2006/relationships/image" Target="../media/image6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hyperlink" Target="https://zenodo.org/record/2585691#.XPYDucgzaUl" TargetMode="External"/><Relationship Id="rId9" Type="http://schemas.openxmlformats.org/officeDocument/2006/relationships/image" Target="../media/image4.png"/><Relationship Id="rId5" Type="http://schemas.openxmlformats.org/officeDocument/2006/relationships/hyperlink" Target="https://doi.org/10.5281/zenodo.3243910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>
            <p:ph type="ctrTitle"/>
          </p:nvPr>
        </p:nvSpPr>
        <p:spPr>
          <a:xfrm>
            <a:off x="1984247" y="946410"/>
            <a:ext cx="7992000" cy="42007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br>
              <a:rPr b="0" lang="en-GB" sz="3200">
                <a:latin typeface="Calibri"/>
                <a:ea typeface="Calibri"/>
                <a:cs typeface="Calibri"/>
                <a:sym typeface="Calibri"/>
              </a:rPr>
            </a:b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Towards a community-endorsed data steward </a:t>
            </a:r>
            <a:r>
              <a:rPr lang="en-GB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description</a:t>
            </a: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 for life science research</a:t>
            </a:r>
            <a:br>
              <a:rPr lang="en-GB"/>
            </a:br>
            <a:endParaRPr b="0"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0" lang="en-GB" sz="2000">
                <a:latin typeface="Calibri"/>
                <a:ea typeface="Calibri"/>
                <a:cs typeface="Calibri"/>
                <a:sym typeface="Calibri"/>
              </a:rPr>
              <a:t>ISMB/ECCB 2019, July 24, 2019, Basel</a:t>
            </a:r>
            <a:br>
              <a:rPr b="0" lang="en-GB" sz="2000">
                <a:latin typeface="Calibri"/>
                <a:ea typeface="Calibri"/>
                <a:cs typeface="Calibri"/>
                <a:sym typeface="Calibri"/>
              </a:rPr>
            </a:br>
            <a:br>
              <a:rPr b="0" lang="en-GB" sz="2000"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GB" sz="2000">
                <a:latin typeface="Calibri"/>
                <a:ea typeface="Calibri"/>
                <a:cs typeface="Calibri"/>
                <a:sym typeface="Calibri"/>
              </a:rPr>
              <a:t>Celia van Gelder, Programme Manager DTL Learning/ELIXIR-NL Training</a:t>
            </a:r>
            <a:endParaRPr b="0" i="1"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/>
          <p:cNvSpPr txBox="1"/>
          <p:nvPr>
            <p:ph idx="12" type="sldNum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97" name="Google Shape;97;p14"/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8" name="Google Shape;98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1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4" name="Google Shape;104;p1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105" name="Google Shape;105;p1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3"/>
          <p:cNvSpPr txBox="1"/>
          <p:nvPr/>
        </p:nvSpPr>
        <p:spPr>
          <a:xfrm>
            <a:off x="825500" y="425711"/>
            <a:ext cx="106172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Responsibilities</a:t>
            </a:r>
            <a:r>
              <a:rPr b="0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activities </a:t>
            </a:r>
            <a:r>
              <a:rPr b="0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and translation into </a:t>
            </a: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KSAs</a:t>
            </a:r>
            <a:r>
              <a:rPr b="1" i="1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1" sz="3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23"/>
          <p:cNvSpPr txBox="1"/>
          <p:nvPr/>
        </p:nvSpPr>
        <p:spPr>
          <a:xfrm>
            <a:off x="825500" y="1489548"/>
            <a:ext cx="10617200" cy="45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We formulated Tasks &amp; Responsibilities for all 8 areas for 3 types of data stewards and translated them to KSAs</a:t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8" name="Google Shape;248;p23"/>
          <p:cNvPicPr preferRelativeResize="0"/>
          <p:nvPr/>
        </p:nvPicPr>
        <p:blipFill rotWithShape="1">
          <a:blip r:embed="rId3">
            <a:alphaModFix/>
          </a:blip>
          <a:srcRect b="43632" l="6032" r="1851" t="10243"/>
          <a:stretch/>
        </p:blipFill>
        <p:spPr>
          <a:xfrm>
            <a:off x="2205283" y="2573184"/>
            <a:ext cx="7528333" cy="33164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" name="Google Shape;249;p23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250" name="Google Shape;250;p23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251" name="Google Shape;251;p2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2" name="Google Shape;252;p23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3" name="Google Shape;253;p23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4" name="Google Shape;254;p23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5" name="Google Shape;255;p23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6" name="Google Shape;256;p23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57" name="Google Shape;257;p23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258" name="Google Shape;258;p23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24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265" name="Google Shape;265;p24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266" name="Google Shape;266;p24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7" name="Google Shape;267;p24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8" name="Google Shape;268;p24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9" name="Google Shape;269;p24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0" name="Google Shape;270;p24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1" name="Google Shape;271;p24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72" name="Google Shape;272;p24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273" name="Google Shape;273;p24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74" name="Google Shape;274;p24"/>
          <p:cNvPicPr preferRelativeResize="0"/>
          <p:nvPr/>
        </p:nvPicPr>
        <p:blipFill rotWithShape="1">
          <a:blip r:embed="rId11">
            <a:alphaModFix/>
          </a:blip>
          <a:srcRect b="5136" l="0" r="2666" t="3145"/>
          <a:stretch/>
        </p:blipFill>
        <p:spPr>
          <a:xfrm>
            <a:off x="8055229" y="2233535"/>
            <a:ext cx="3801990" cy="285905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4"/>
          <p:cNvSpPr txBox="1"/>
          <p:nvPr/>
        </p:nvSpPr>
        <p:spPr>
          <a:xfrm>
            <a:off x="825500" y="425711"/>
            <a:ext cx="106172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Translation of KSAs to learning objectives (LOs)</a:t>
            </a:r>
            <a:endParaRPr b="1" i="1" sz="3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4"/>
          <p:cNvSpPr txBox="1"/>
          <p:nvPr/>
        </p:nvSpPr>
        <p:spPr>
          <a:xfrm>
            <a:off x="825500" y="1489548"/>
            <a:ext cx="10617200" cy="45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7859" lvl="0" marL="28785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Guided by Elevate-Health</a:t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7" name="Google Shape;277;p2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042967" y="1384019"/>
            <a:ext cx="1727267" cy="5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4"/>
          <p:cNvPicPr preferRelativeResize="0"/>
          <p:nvPr/>
        </p:nvPicPr>
        <p:blipFill rotWithShape="1">
          <a:blip r:embed="rId13">
            <a:alphaModFix/>
          </a:blip>
          <a:srcRect b="3066" l="5373" r="1972" t="11022"/>
          <a:stretch/>
        </p:blipFill>
        <p:spPr>
          <a:xfrm>
            <a:off x="501851" y="2187858"/>
            <a:ext cx="5845200" cy="3910827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4"/>
          <p:cNvSpPr txBox="1"/>
          <p:nvPr>
            <p:ph idx="2" type="body"/>
          </p:nvPr>
        </p:nvSpPr>
        <p:spPr>
          <a:xfrm>
            <a:off x="6391770" y="5283725"/>
            <a:ext cx="5845200" cy="3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</a:pPr>
            <a:r>
              <a:rPr i="1" lang="en-GB" sz="1067"/>
              <a:t>https://open-science-training-handbook.gitbook.io/book/on-learning-and-training#blooms-taxonomy</a:t>
            </a:r>
            <a:endParaRPr i="1" sz="1067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5"/>
          <p:cNvSpPr txBox="1"/>
          <p:nvPr>
            <p:ph idx="12" type="sldNum"/>
          </p:nvPr>
        </p:nvSpPr>
        <p:spPr>
          <a:xfrm>
            <a:off x="8077200" y="6356351"/>
            <a:ext cx="21336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286" name="Google Shape;286;p25"/>
          <p:cNvGrpSpPr/>
          <p:nvPr/>
        </p:nvGrpSpPr>
        <p:grpSpPr>
          <a:xfrm>
            <a:off x="58341" y="6056584"/>
            <a:ext cx="8935296" cy="870264"/>
            <a:chOff x="0" y="0"/>
            <a:chExt cx="7512019" cy="773430"/>
          </a:xfrm>
        </p:grpSpPr>
        <p:pic>
          <p:nvPicPr>
            <p:cNvPr id="287" name="Google Shape;287;p2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2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36306"/>
              <a:ext cx="1162684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2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342508" y="174661"/>
              <a:ext cx="1821179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2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626831" y="143839"/>
              <a:ext cx="885188" cy="4210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25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Google Shape;292;p2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3" name="Google Shape;293;p2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1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294" name="Google Shape;294;p2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2" y="6355451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5"/>
          <p:cNvSpPr txBox="1"/>
          <p:nvPr/>
        </p:nvSpPr>
        <p:spPr>
          <a:xfrm>
            <a:off x="825500" y="425711"/>
            <a:ext cx="106172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Data Steward Matrices (responsibilities, tasks, KSAs, LOs)</a:t>
            </a:r>
            <a:endParaRPr b="1" i="1" sz="3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25"/>
          <p:cNvSpPr txBox="1"/>
          <p:nvPr/>
        </p:nvSpPr>
        <p:spPr>
          <a:xfrm>
            <a:off x="434510" y="1165001"/>
            <a:ext cx="11512442" cy="48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v1.1: </a:t>
            </a:r>
            <a:r>
              <a:rPr b="0" i="0" lang="en-GB" sz="18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1"/>
              </a:rPr>
              <a:t>https://doi.org/10.5281/zenodo.2561723</a:t>
            </a:r>
            <a:r>
              <a:rPr b="0" i="0" lang="en-GB" sz="1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(Feb 2019); v1.2: </a:t>
            </a:r>
            <a:r>
              <a:rPr b="0" i="0" lang="en-GB" sz="18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2"/>
              </a:rPr>
              <a:t>https://doi.org/10.5281/zenodo.3239080</a:t>
            </a:r>
            <a:r>
              <a:rPr b="0" i="0" lang="en-GB" sz="1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(June 2019)</a:t>
            </a:r>
            <a:endParaRPr b="0" i="0" sz="18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33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7" name="Google Shape;297;p2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63473" y="1873770"/>
            <a:ext cx="11044118" cy="4147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6"/>
          <p:cNvSpPr txBox="1"/>
          <p:nvPr>
            <p:ph idx="1" type="body"/>
          </p:nvPr>
        </p:nvSpPr>
        <p:spPr>
          <a:xfrm>
            <a:off x="1125415" y="889712"/>
            <a:ext cx="10597662" cy="55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None/>
            </a:pPr>
            <a:r>
              <a:t/>
            </a:r>
            <a:endParaRPr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3 Matrices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8 knowledge areas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Tasks, responsibilities, KSAs and Learning Objectives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 u="sng">
                <a:solidFill>
                  <a:schemeClr val="hlink"/>
                </a:solidFill>
                <a:hlinkClick r:id="rId3"/>
              </a:rPr>
              <a:t>https://zenodo.org/communities/nl-ds-pd-ls/</a:t>
            </a:r>
            <a:r>
              <a:rPr lang="en-GB" sz="2400">
                <a:solidFill>
                  <a:srgbClr val="002060"/>
                </a:solidFill>
              </a:rPr>
              <a:t>  </a:t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032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032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Matrices well received, both nationally and internationally, and in different domains</a:t>
            </a:r>
            <a:endParaRPr sz="2400"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It is a living document  and feedback from the community is being incorporated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Recently tested and elaborated in two one-day sessions </a:t>
            </a:r>
            <a:b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with Dutch data stewards (from inside and outside Life Sciences domain)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048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None/>
            </a:pPr>
            <a:r>
              <a:t/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None/>
            </a:pPr>
            <a:r>
              <a:t/>
            </a:r>
            <a:endParaRPr b="1"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26"/>
          <p:cNvSpPr txBox="1"/>
          <p:nvPr/>
        </p:nvSpPr>
        <p:spPr>
          <a:xfrm>
            <a:off x="779872" y="-7151"/>
            <a:ext cx="10597662" cy="107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 Data Steward Matrices 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4" name="Google Shape;304;p26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305" name="Google Shape;305;p26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306" name="Google Shape;306;p2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7" name="Google Shape;307;p26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8" name="Google Shape;308;p26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9" name="Google Shape;309;p26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0" name="Google Shape;310;p26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1" name="Google Shape;311;p26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12" name="Google Shape;312;p26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313" name="Google Shape;313;p26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7"/>
          <p:cNvSpPr txBox="1"/>
          <p:nvPr>
            <p:ph idx="1" type="body"/>
          </p:nvPr>
        </p:nvSpPr>
        <p:spPr>
          <a:xfrm>
            <a:off x="586154" y="1284033"/>
            <a:ext cx="9762669" cy="4763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82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400">
                <a:solidFill>
                  <a:srgbClr val="002060"/>
                </a:solidFill>
              </a:rPr>
              <a:t>June 11 and June 12, 2019, Utrecht, 2 one-day workshops</a:t>
            </a:r>
            <a:endParaRPr/>
          </a:p>
          <a:p>
            <a:pPr indent="-457200" lvl="0" marL="482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400">
                <a:solidFill>
                  <a:srgbClr val="002060"/>
                </a:solidFill>
              </a:rPr>
              <a:t>Evaluate and pilot our work with ca. 50 data stewards</a:t>
            </a:r>
            <a:endParaRPr/>
          </a:p>
          <a:p>
            <a:pPr indent="-279400" lvl="0" marL="482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 sz="2400">
              <a:solidFill>
                <a:srgbClr val="002060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600"/>
              <a:buFont typeface="Calibri"/>
              <a:buChar char="•"/>
            </a:pPr>
            <a:r>
              <a:rPr lang="en-GB" sz="2400">
                <a:solidFill>
                  <a:srgbClr val="002060"/>
                </a:solidFill>
              </a:rPr>
              <a:t>Working session 1:  Job description &amp; role </a:t>
            </a:r>
            <a:endParaRPr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•"/>
            </a:pPr>
            <a:r>
              <a:rPr lang="en-GB" sz="2400">
                <a:solidFill>
                  <a:srgbClr val="002060"/>
                </a:solidFill>
              </a:rPr>
              <a:t>Working session 2:  Knowledge, skills and abilities</a:t>
            </a:r>
            <a:endParaRPr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•"/>
            </a:pPr>
            <a:r>
              <a:rPr lang="en-GB" sz="2400">
                <a:solidFill>
                  <a:srgbClr val="002060"/>
                </a:solidFill>
              </a:rPr>
              <a:t>Working session 3:  Training </a:t>
            </a:r>
            <a:endParaRPr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Font typeface="Calibri"/>
              <a:buChar char="•"/>
            </a:pPr>
            <a:r>
              <a:rPr lang="en-GB" sz="2400">
                <a:solidFill>
                  <a:srgbClr val="002060"/>
                </a:solidFill>
              </a:rPr>
              <a:t>Working session 4:  What’s next  </a:t>
            </a:r>
            <a:br>
              <a:rPr lang="en-GB" sz="2400">
                <a:solidFill>
                  <a:srgbClr val="002060"/>
                </a:solidFill>
              </a:rPr>
            </a:br>
            <a:endParaRPr sz="2400">
              <a:solidFill>
                <a:srgbClr val="002060"/>
              </a:solidFill>
            </a:endParaRPr>
          </a:p>
          <a:p>
            <a: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Font typeface="Calibri"/>
              <a:buNone/>
            </a:pPr>
            <a:r>
              <a:t/>
            </a:r>
            <a:endParaRPr>
              <a:solidFill>
                <a:srgbClr val="002060"/>
              </a:solidFill>
            </a:endParaRPr>
          </a:p>
          <a:p>
            <a:pPr indent="-279400" lvl="0" marL="482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>
              <a:solidFill>
                <a:srgbClr val="002060"/>
              </a:solidFill>
            </a:endParaRPr>
          </a:p>
          <a:p>
            <a:pPr indent="-254000" lvl="0" marL="4572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319" name="Google Shape;319;p27"/>
          <p:cNvSpPr txBox="1"/>
          <p:nvPr/>
        </p:nvSpPr>
        <p:spPr>
          <a:xfrm>
            <a:off x="1172307" y="178825"/>
            <a:ext cx="10621107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Workshops – Gathering Community Feedback</a:t>
            </a:r>
            <a:endParaRPr b="1" i="0" sz="32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scholtenss\Dropbox\Salome\WERK\5. Presentaties\Pictures\new doc 2019-06-11 10.32.02_1.jpg" id="320" name="Google Shape;32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9127416" y="1354633"/>
            <a:ext cx="2056890" cy="24146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5. Presentaties\Pictures\IMG_5075.jpg" id="321" name="Google Shape;321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48555" y="4085776"/>
            <a:ext cx="2414609" cy="18109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2" name="Google Shape;322;p27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323" name="Google Shape;323;p27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324" name="Google Shape;324;p2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5" name="Google Shape;325;p27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6" name="Google Shape;326;p27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7" name="Google Shape;327;p27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8" name="Google Shape;328;p27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9" name="Google Shape;329;p27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0" name="Google Shape;330;p27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331" name="Google Shape;331;p27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8"/>
          <p:cNvSpPr txBox="1"/>
          <p:nvPr>
            <p:ph idx="12" type="sldNum"/>
          </p:nvPr>
        </p:nvSpPr>
        <p:spPr>
          <a:xfrm>
            <a:off x="8077200" y="6356351"/>
            <a:ext cx="21336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338" name="Google Shape;338;p28"/>
          <p:cNvGrpSpPr/>
          <p:nvPr/>
        </p:nvGrpSpPr>
        <p:grpSpPr>
          <a:xfrm>
            <a:off x="58341" y="6056584"/>
            <a:ext cx="8935296" cy="870264"/>
            <a:chOff x="0" y="0"/>
            <a:chExt cx="7512019" cy="773430"/>
          </a:xfrm>
        </p:grpSpPr>
        <p:pic>
          <p:nvPicPr>
            <p:cNvPr id="339" name="Google Shape;339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0" name="Google Shape;340;p2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36306"/>
              <a:ext cx="1162684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1" name="Google Shape;341;p2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342508" y="174661"/>
              <a:ext cx="1821179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2" name="Google Shape;342;p2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626831" y="143839"/>
              <a:ext cx="885188" cy="4210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3" name="Google Shape;343;p2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4" name="Google Shape;344;p28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5" name="Google Shape;345;p2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1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346" name="Google Shape;346;p2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2" y="6355451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28"/>
          <p:cNvSpPr txBox="1"/>
          <p:nvPr/>
        </p:nvSpPr>
        <p:spPr>
          <a:xfrm>
            <a:off x="749300" y="364604"/>
            <a:ext cx="106172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Data stewardship workshops – output of training breakout</a:t>
            </a:r>
            <a:endParaRPr b="1" i="1" sz="3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28"/>
          <p:cNvSpPr txBox="1"/>
          <p:nvPr/>
        </p:nvSpPr>
        <p:spPr>
          <a:xfrm>
            <a:off x="825500" y="1137529"/>
            <a:ext cx="10617200" cy="48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1358" lvl="0" marL="364058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Calibri"/>
              <a:buChar char="•"/>
            </a:pPr>
            <a:r>
              <a:rPr b="1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Where did you acquire competencies and knowledge? </a:t>
            </a:r>
            <a:br>
              <a:rPr b="1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What would you need to/want to learn?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1358" lvl="0" marL="36405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Calibri"/>
              <a:buChar char="•"/>
            </a:pP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High need for training, as most training is currently done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“at the job”, for instance in the context of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RDNL/</a:t>
            </a:r>
            <a:r>
              <a:rPr b="0" i="0" lang="en-GB" sz="2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Essentials</a:t>
            </a: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 4 Data Support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1358" lvl="0" marL="36405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Calibri"/>
              <a:buChar char="•"/>
            </a:pP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High need for a well annotated overview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that people can navigate – increase findability of trainings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1358" lvl="0" marL="36405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Calibri"/>
              <a:buChar char="•"/>
            </a:pP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Data stewards want to know how to engage with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their boards, deans, policy makers; how to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convince them of the needs, how to bring the </a:t>
            </a:r>
            <a:b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message</a:t>
            </a:r>
            <a:endParaRPr b="0" i="0" sz="2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9" name="Google Shape;349;p2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135536" y="2158591"/>
            <a:ext cx="3778149" cy="3151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"/>
          <p:cNvSpPr txBox="1"/>
          <p:nvPr>
            <p:ph idx="1" type="body"/>
          </p:nvPr>
        </p:nvSpPr>
        <p:spPr>
          <a:xfrm>
            <a:off x="1055077" y="1284033"/>
            <a:ext cx="10316308" cy="4763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80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400">
                <a:solidFill>
                  <a:srgbClr val="002060"/>
                </a:solidFill>
              </a:rPr>
              <a:t>Identify existing trainings (in progress)</a:t>
            </a:r>
            <a:endParaRPr sz="2400"/>
          </a:p>
          <a:p>
            <a:pPr indent="-457200" lvl="0" marL="5080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400">
                <a:solidFill>
                  <a:srgbClr val="002060"/>
                </a:solidFill>
              </a:rPr>
              <a:t>Map to our matrices and perform gap analysis</a:t>
            </a:r>
            <a:endParaRPr/>
          </a:p>
          <a:p>
            <a:pPr indent="0" lvl="0" marL="508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 sz="2400"/>
          </a:p>
          <a:p>
            <a:pPr indent="-457200" lvl="0" marL="5080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400">
                <a:solidFill>
                  <a:srgbClr val="002060"/>
                </a:solidFill>
              </a:rPr>
              <a:t>Proposal to set-up an online navigation tool/portal </a:t>
            </a:r>
            <a:br>
              <a:rPr lang="en-GB" sz="2400">
                <a:solidFill>
                  <a:srgbClr val="002060"/>
                </a:solidFill>
              </a:rPr>
            </a:br>
            <a:r>
              <a:rPr lang="en-GB" sz="2400">
                <a:solidFill>
                  <a:srgbClr val="002060"/>
                </a:solidFill>
              </a:rPr>
              <a:t>to navigate through the matrices</a:t>
            </a:r>
            <a:endParaRPr sz="2400"/>
          </a:p>
          <a:p>
            <a:pPr indent="-342900" lvl="1" marL="850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>
                <a:solidFill>
                  <a:srgbClr val="002060"/>
                </a:solidFill>
              </a:rPr>
              <a:t>Including self-assessment</a:t>
            </a:r>
            <a:endParaRPr/>
          </a:p>
          <a:p>
            <a:pPr indent="-342900" lvl="1" marL="850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>
                <a:solidFill>
                  <a:srgbClr val="002060"/>
                </a:solidFill>
              </a:rPr>
              <a:t>Both for sitting data stewards and for new-to-be data stewards</a:t>
            </a:r>
            <a:endParaRPr/>
          </a:p>
          <a:p>
            <a:pPr indent="-342900" lvl="1" marL="850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>
                <a:solidFill>
                  <a:srgbClr val="002060"/>
                </a:solidFill>
              </a:rPr>
              <a:t>Mapping to training resources for specific subareas of the matrices, linking based on learning objectives.</a:t>
            </a:r>
            <a:endParaRPr/>
          </a:p>
          <a:p>
            <a:pPr indent="0" lvl="0" marL="508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 sz="2400">
              <a:solidFill>
                <a:srgbClr val="002060"/>
              </a:solidFill>
            </a:endParaRPr>
          </a:p>
          <a:p>
            <a:pPr indent="0" lvl="0" marL="254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/>
          </a:p>
          <a:p>
            <a:pPr indent="-254000" lvl="0" marL="4572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r>
              <a:t/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355" name="Google Shape;355;p29"/>
          <p:cNvSpPr txBox="1"/>
          <p:nvPr/>
        </p:nvSpPr>
        <p:spPr>
          <a:xfrm>
            <a:off x="2135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GB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Next steps for Training</a:t>
            </a:r>
            <a:endParaRPr b="1" i="0" sz="36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6" name="Google Shape;35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99205" y="2795599"/>
            <a:ext cx="1697343" cy="870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7" name="Google Shape;357;p29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358" name="Google Shape;358;p29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359" name="Google Shape;359;p2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0" name="Google Shape;360;p29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1" name="Google Shape;361;p2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2" name="Google Shape;362;p29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3" name="Google Shape;363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4" name="Google Shape;364;p29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65" name="Google Shape;365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366" name="Google Shape;366;p29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0"/>
          <p:cNvSpPr txBox="1"/>
          <p:nvPr>
            <p:ph idx="1" type="body"/>
          </p:nvPr>
        </p:nvSpPr>
        <p:spPr>
          <a:xfrm>
            <a:off x="870856" y="1448923"/>
            <a:ext cx="10798629" cy="4763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</a:rPr>
              <a:t>End report with recommendations to ensure national embedding</a:t>
            </a:r>
            <a:endParaRPr/>
          </a:p>
          <a:p>
            <a:pPr indent="-190500" lvl="1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</a:pPr>
            <a:r>
              <a:t/>
            </a:r>
            <a:endParaRPr sz="2800">
              <a:solidFill>
                <a:srgbClr val="002060"/>
              </a:solidFill>
            </a:endParaRPr>
          </a:p>
          <a:p>
            <a:pPr indent="-342900" lvl="2" marL="3429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</a:rPr>
              <a:t>Continuation in NPOS context </a:t>
            </a:r>
            <a:endParaRPr/>
          </a:p>
          <a:p>
            <a:pPr indent="-457200" lvl="3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en-GB" sz="2600">
                <a:solidFill>
                  <a:srgbClr val="002060"/>
                </a:solidFill>
              </a:rPr>
              <a:t>sept 2019-sept 2020</a:t>
            </a:r>
            <a:endParaRPr/>
          </a:p>
          <a:p>
            <a:pPr indent="-457200" lvl="3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en-GB" sz="2600">
                <a:solidFill>
                  <a:srgbClr val="002060"/>
                </a:solidFill>
              </a:rPr>
              <a:t>two focal points:  </a:t>
            </a:r>
            <a:br>
              <a:rPr lang="en-GB" sz="2600">
                <a:solidFill>
                  <a:srgbClr val="002060"/>
                </a:solidFill>
              </a:rPr>
            </a:br>
            <a:r>
              <a:rPr lang="en-GB" sz="2600">
                <a:solidFill>
                  <a:srgbClr val="002060"/>
                </a:solidFill>
              </a:rPr>
              <a:t>- establishing nationally endorsed competencies/skills for training data professionals</a:t>
            </a:r>
            <a:br>
              <a:rPr lang="en-GB" sz="2600">
                <a:solidFill>
                  <a:srgbClr val="002060"/>
                </a:solidFill>
              </a:rPr>
            </a:br>
            <a:r>
              <a:rPr lang="en-GB" sz="2600">
                <a:solidFill>
                  <a:srgbClr val="002060"/>
                </a:solidFill>
              </a:rPr>
              <a:t>- overview trainings</a:t>
            </a:r>
            <a:endParaRPr/>
          </a:p>
          <a:p>
            <a:pPr indent="-342900" lvl="1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</a:rPr>
              <a:t>Further alignment with LCRDM</a:t>
            </a:r>
            <a:endParaRPr>
              <a:solidFill>
                <a:srgbClr val="FF0000"/>
              </a:solidFill>
            </a:endParaRPr>
          </a:p>
          <a:p>
            <a:pPr indent="-342900" lvl="1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</a:rPr>
              <a:t>Broadening towards other domains and towards Open Science</a:t>
            </a:r>
            <a:endParaRPr/>
          </a:p>
        </p:txBody>
      </p:sp>
      <p:sp>
        <p:nvSpPr>
          <p:cNvPr id="372" name="Google Shape;372;p30"/>
          <p:cNvSpPr txBox="1"/>
          <p:nvPr/>
        </p:nvSpPr>
        <p:spPr>
          <a:xfrm>
            <a:off x="2135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Our next steps - nationally</a:t>
            </a:r>
            <a:endParaRPr b="1" i="0" sz="40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scholtenss\Dropbox\Salome\WERK\5. Presentaties\Pictures\logo_openscience.png" id="373" name="Google Shape;37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6873" y="2124226"/>
            <a:ext cx="1734046" cy="11162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4" name="Google Shape;374;p30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375" name="Google Shape;375;p30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376" name="Google Shape;376;p30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7" name="Google Shape;377;p3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8" name="Google Shape;378;p30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9" name="Google Shape;379;p30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80" name="Google Shape;380;p30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81" name="Google Shape;381;p30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82" name="Google Shape;382;p3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383" name="Google Shape;383;p30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Image result for lcrdm" id="384" name="Google Shape;384;p3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172087" y="4235039"/>
            <a:ext cx="2443525" cy="541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1"/>
          <p:cNvSpPr txBox="1"/>
          <p:nvPr>
            <p:ph idx="1" type="body"/>
          </p:nvPr>
        </p:nvSpPr>
        <p:spPr>
          <a:xfrm>
            <a:off x="884420" y="992297"/>
            <a:ext cx="10403173" cy="4991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We will take outputs and recommendations further than NL</a:t>
            </a:r>
            <a:b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Paris workshop 20-21 May 2019: Terminology for FAIR skills </a:t>
            </a:r>
            <a:r>
              <a:rPr b="1"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(#terms4FAIRskills</a:t>
            </a: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)</a:t>
            </a:r>
            <a:r>
              <a:rPr lang="en-GB" sz="2200">
                <a:solidFill>
                  <a:schemeClr val="hlink"/>
                </a:solidFill>
                <a:uFill>
                  <a:noFill/>
                </a:uFill>
                <a:latin typeface="Corbel"/>
                <a:ea typeface="Corbel"/>
                <a:cs typeface="Corbel"/>
                <a:sym typeface="Corbel"/>
                <a:hlinkClick r:id="rId3"/>
              </a:rPr>
              <a:t> </a:t>
            </a:r>
            <a:r>
              <a:rPr lang="en-GB" sz="22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4"/>
              </a:rPr>
              <a:t>https://terms4fairskills.github.io/Announcement.html</a:t>
            </a:r>
            <a:endParaRPr sz="2200" u="sng">
              <a:solidFill>
                <a:schemeClr val="hlink"/>
              </a:solidFill>
              <a:latin typeface="Corbel"/>
              <a:ea typeface="Corbel"/>
              <a:cs typeface="Corbel"/>
              <a:sym typeface="Corbel"/>
              <a:hlinkClick r:id="rId5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–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Co-organisers:  EOSCpilot, DTL/ELIXIR-NL, CODATA, FAIRsharing, DCC, TUD</a:t>
            </a: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Corbel"/>
              <a:buChar char="–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Follow-up workshop 17-19 October 2019, The Hague (in context FAIRsFAIR)</a:t>
            </a:r>
            <a:b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ELIXIR Training Platform</a:t>
            </a: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–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Annotate training resources in </a:t>
            </a:r>
            <a:r>
              <a:rPr b="1"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TeSS</a:t>
            </a: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, the ELIXIR Training Portal, </a:t>
            </a:r>
            <a:r>
              <a:rPr b="1"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learning paths</a:t>
            </a:r>
            <a:br>
              <a:rPr b="1"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endParaRPr b="1"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Community of practice of training coordinators (</a:t>
            </a:r>
            <a:r>
              <a:rPr lang="en-GB" sz="22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6"/>
              </a:rPr>
              <a:t>https://www.openaire.eu/cop-training</a:t>
            </a: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)</a:t>
            </a: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–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2 workshops at </a:t>
            </a:r>
            <a:r>
              <a:rPr b="1"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OSFAIR</a:t>
            </a: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in Porto 16-18 September 2019 </a:t>
            </a:r>
            <a:r>
              <a:rPr lang="en-GB" sz="2000" u="sng">
                <a:solidFill>
                  <a:schemeClr val="hlink"/>
                </a:solidFill>
                <a:hlinkClick r:id="rId7"/>
              </a:rPr>
              <a:t>https://www.opensciencefair.eu/</a:t>
            </a: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556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–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Making EOSC Training more FAIR </a:t>
            </a:r>
            <a:endParaRPr/>
          </a:p>
          <a:p>
            <a:pPr indent="-3556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Char char="–"/>
            </a:pPr>
            <a:r>
              <a:rPr lang="en-GB" sz="22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Time to professionalise Data Stewardship</a:t>
            </a:r>
            <a:endParaRPr sz="22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2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90" name="Google Shape;390;p31"/>
          <p:cNvSpPr txBox="1"/>
          <p:nvPr>
            <p:ph idx="12" type="sldNum"/>
          </p:nvPr>
        </p:nvSpPr>
        <p:spPr>
          <a:xfrm>
            <a:off x="807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1" name="Google Shape;391;p31"/>
          <p:cNvSpPr txBox="1"/>
          <p:nvPr/>
        </p:nvSpPr>
        <p:spPr>
          <a:xfrm>
            <a:off x="779489" y="381000"/>
            <a:ext cx="10897849" cy="8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000" u="none" cap="none" strike="noStrike">
                <a:solidFill>
                  <a:srgbClr val="003183"/>
                </a:solidFill>
                <a:latin typeface="Corbel"/>
                <a:ea typeface="Corbel"/>
                <a:cs typeface="Corbel"/>
                <a:sym typeface="Corbel"/>
              </a:rPr>
              <a:t>Next steps – continuation &amp; embedding </a:t>
            </a:r>
            <a:r>
              <a:rPr b="1" i="1" lang="en-GB" sz="3000" u="none" cap="none" strike="noStrike">
                <a:solidFill>
                  <a:srgbClr val="003183"/>
                </a:solidFill>
                <a:latin typeface="Corbel"/>
                <a:ea typeface="Corbel"/>
                <a:cs typeface="Corbel"/>
                <a:sym typeface="Corbel"/>
              </a:rPr>
              <a:t>internationally</a:t>
            </a:r>
            <a:endParaRPr b="1" i="1" sz="3000" u="none" cap="none" strike="noStrike">
              <a:solidFill>
                <a:srgbClr val="003183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4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4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2" name="Google Shape;392;p31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393" name="Google Shape;393;p31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394" name="Google Shape;394;p3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5" name="Google Shape;395;p31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6" name="Google Shape;396;p31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7" name="Google Shape;397;p31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8" name="Google Shape;398;p31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9" name="Google Shape;399;p31"/>
              <p:cNvPicPr preferRelativeResize="0"/>
              <p:nvPr/>
            </p:nvPicPr>
            <p:blipFill rotWithShape="1">
              <a:blip r:embed="rId13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00" name="Google Shape;400;p31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401" name="Google Shape;401;p31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2"/>
          <p:cNvSpPr txBox="1"/>
          <p:nvPr>
            <p:ph type="title"/>
          </p:nvPr>
        </p:nvSpPr>
        <p:spPr>
          <a:xfrm>
            <a:off x="543259" y="3425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Community Building –</a:t>
            </a:r>
            <a:b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Data </a:t>
            </a:r>
            <a:r>
              <a:rPr b="1" lang="en-GB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Stewards Interest Group</a:t>
            </a: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3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32"/>
          <p:cNvSpPr txBox="1"/>
          <p:nvPr>
            <p:ph idx="1" type="body"/>
          </p:nvPr>
        </p:nvSpPr>
        <p:spPr>
          <a:xfrm>
            <a:off x="423337" y="1942781"/>
            <a:ext cx="1131755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June 2017 initial meeting of the Interest Group</a:t>
            </a:r>
            <a:endParaRPr>
              <a:solidFill>
                <a:srgbClr val="002060"/>
              </a:solidFill>
            </a:endParaRPr>
          </a:p>
          <a:p>
            <a:pPr indent="-228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Leiden UMC, DTL, and UMC Utrecht founding members; </a:t>
            </a:r>
            <a:b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mailing list has 90 members </a:t>
            </a: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(NL, BE, LU, UK, SE, FR, DE)</a:t>
            </a: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endParaRPr>
              <a:solidFill>
                <a:srgbClr val="002060"/>
              </a:solidFill>
            </a:endParaRPr>
          </a:p>
          <a:p>
            <a:pPr indent="-228600" lvl="0" marL="228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10</a:t>
            </a: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x meetings up until now; </a:t>
            </a: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(remote attendance possible)</a:t>
            </a:r>
            <a:endParaRPr>
              <a:solidFill>
                <a:srgbClr val="002060"/>
              </a:solidFill>
            </a:endParaRPr>
          </a:p>
          <a:p>
            <a:pPr indent="-228600" lvl="0" marL="22860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Chair: Jasmin Böhmer, UMCU</a:t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28600" lvl="0" marL="22860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1800" u="sng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3"/>
              </a:rPr>
              <a:t>https://www.dtls.nl/community/interest-groups/data-stewards-interest-group/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-50800" lvl="0" marL="228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400"/>
          </a:p>
        </p:txBody>
      </p:sp>
      <p:grpSp>
        <p:nvGrpSpPr>
          <p:cNvPr id="408" name="Google Shape;408;p32"/>
          <p:cNvGrpSpPr/>
          <p:nvPr/>
        </p:nvGrpSpPr>
        <p:grpSpPr>
          <a:xfrm>
            <a:off x="9624522" y="5882645"/>
            <a:ext cx="2613128" cy="770189"/>
            <a:chOff x="335527" y="5882645"/>
            <a:chExt cx="2613128" cy="770189"/>
          </a:xfrm>
        </p:grpSpPr>
        <p:pic>
          <p:nvPicPr>
            <p:cNvPr id="409" name="Google Shape;409;p3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flipH="1">
              <a:off x="335527" y="5966657"/>
              <a:ext cx="606235" cy="602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0" name="Google Shape;410;p3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41763" y="5882645"/>
              <a:ext cx="2006892" cy="77018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1" name="Google Shape;411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88672" y="365125"/>
            <a:ext cx="5254232" cy="1487675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32"/>
          <p:cNvSpPr txBox="1"/>
          <p:nvPr/>
        </p:nvSpPr>
        <p:spPr>
          <a:xfrm>
            <a:off x="6583680" y="6104133"/>
            <a:ext cx="32735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Slide:  Jasmin K. Böhmer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/>
          <p:nvPr>
            <p:ph idx="12" type="sldNum"/>
          </p:nvPr>
        </p:nvSpPr>
        <p:spPr>
          <a:xfrm>
            <a:off x="8077200" y="6356351"/>
            <a:ext cx="21336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12" name="Google Shape;112;p15"/>
          <p:cNvGrpSpPr/>
          <p:nvPr/>
        </p:nvGrpSpPr>
        <p:grpSpPr>
          <a:xfrm>
            <a:off x="58341" y="6056584"/>
            <a:ext cx="8935296" cy="870264"/>
            <a:chOff x="0" y="0"/>
            <a:chExt cx="7512019" cy="773430"/>
          </a:xfrm>
        </p:grpSpPr>
        <p:pic>
          <p:nvPicPr>
            <p:cNvPr id="113" name="Google Shape;113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36306"/>
              <a:ext cx="1162684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5" name="Google Shape;115;p1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342508" y="174661"/>
              <a:ext cx="1821179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1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626831" y="143839"/>
              <a:ext cx="885188" cy="4210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5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1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9" name="Google Shape;119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1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120" name="Google Shape;120;p1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2" y="6355451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5"/>
          <p:cNvSpPr txBox="1"/>
          <p:nvPr/>
        </p:nvSpPr>
        <p:spPr>
          <a:xfrm>
            <a:off x="825500" y="425711"/>
            <a:ext cx="10617200" cy="97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Today’s presentation</a:t>
            </a:r>
            <a:endParaRPr b="0" i="1" sz="3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5"/>
          <p:cNvSpPr txBox="1"/>
          <p:nvPr/>
        </p:nvSpPr>
        <p:spPr>
          <a:xfrm>
            <a:off x="825500" y="1489532"/>
            <a:ext cx="10617200" cy="420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1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Data stewardship &amp; introduction to the project</a:t>
            </a:r>
            <a:endParaRPr/>
          </a:p>
          <a:p>
            <a:pPr indent="-3428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1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Data Steward Landscape</a:t>
            </a:r>
            <a:endParaRPr/>
          </a:p>
          <a:p>
            <a:pPr indent="-3428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1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Knowledge, skills and abilities (KSAs) </a:t>
            </a:r>
            <a:endParaRPr/>
          </a:p>
          <a:p>
            <a:pPr indent="-3428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1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Learning objectives (LOs) and training</a:t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8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1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Next steps</a:t>
            </a:r>
            <a:b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1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Join us: Data Stewards Interest Group</a:t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888" lvl="0" marL="609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1800"/>
              <a:buFont typeface="Calibri"/>
              <a:buNone/>
            </a:pPr>
            <a:r>
              <a:t/>
            </a:r>
            <a:endParaRPr b="0" i="0" sz="24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en-GB" sz="3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Mission &amp; Activities of the Data Stewards Interest Group</a:t>
            </a:r>
            <a:endParaRPr b="1" sz="36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8" name="Google Shape;418;p33"/>
          <p:cNvGrpSpPr/>
          <p:nvPr/>
        </p:nvGrpSpPr>
        <p:grpSpPr>
          <a:xfrm>
            <a:off x="9232639" y="5722686"/>
            <a:ext cx="2613128" cy="770189"/>
            <a:chOff x="335527" y="5882645"/>
            <a:chExt cx="2613128" cy="770189"/>
          </a:xfrm>
        </p:grpSpPr>
        <p:pic>
          <p:nvPicPr>
            <p:cNvPr id="419" name="Google Shape;419;p3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flipH="1">
              <a:off x="335527" y="5966657"/>
              <a:ext cx="606235" cy="602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0" name="Google Shape;420;p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1763" y="5882645"/>
              <a:ext cx="2006892" cy="77018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1" name="Google Shape;421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8532" y="1560487"/>
            <a:ext cx="5162052" cy="1738242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33"/>
          <p:cNvSpPr txBox="1"/>
          <p:nvPr/>
        </p:nvSpPr>
        <p:spPr>
          <a:xfrm>
            <a:off x="6838510" y="6358961"/>
            <a:ext cx="327355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Slide:  Jasmin K. Böhmer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33"/>
          <p:cNvSpPr txBox="1"/>
          <p:nvPr>
            <p:ph idx="1" type="body"/>
          </p:nvPr>
        </p:nvSpPr>
        <p:spPr>
          <a:xfrm>
            <a:off x="698532" y="3594732"/>
            <a:ext cx="8399898" cy="398910"/>
          </a:xfrm>
          <a:prstGeom prst="rect">
            <a:avLst/>
          </a:prstGeom>
          <a:noFill/>
          <a:ln cap="flat" cmpd="sng" w="9525">
            <a:solidFill>
              <a:srgbClr val="EC008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The Input… </a:t>
            </a: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experience, guidance, agreements, anecdotes, definitions </a:t>
            </a:r>
            <a:endParaRPr sz="20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24" name="Google Shape;424;p33"/>
          <p:cNvSpPr txBox="1"/>
          <p:nvPr/>
        </p:nvSpPr>
        <p:spPr>
          <a:xfrm>
            <a:off x="698532" y="4160422"/>
            <a:ext cx="8399898" cy="1928716"/>
          </a:xfrm>
          <a:prstGeom prst="rect">
            <a:avLst/>
          </a:prstGeom>
          <a:noFill/>
          <a:ln cap="flat" cmpd="sng" w="9525">
            <a:solidFill>
              <a:srgbClr val="EC008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1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The Output </a:t>
            </a: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… use cases, documentation, case studies</a:t>
            </a:r>
            <a:b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endParaRPr b="0" i="0" sz="2000" u="none" cap="none" strike="noStrike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So far:</a:t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Collection of 24 stories and anecdotes for the promotion of good data stewardship</a:t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Collaborative Paper on FAIR readiness for organizations</a:t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Started inventory of training materials and courses</a:t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34"/>
          <p:cNvSpPr txBox="1"/>
          <p:nvPr>
            <p:ph type="title"/>
          </p:nvPr>
        </p:nvSpPr>
        <p:spPr>
          <a:xfrm>
            <a:off x="719402" y="332655"/>
            <a:ext cx="11472597" cy="16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en-GB" sz="3200">
                <a:solidFill>
                  <a:srgbClr val="002060"/>
                </a:solidFill>
              </a:rPr>
              <a:t>Finally :  some other things related to DS that might interest you</a:t>
            </a:r>
            <a:endParaRPr b="1" i="0" sz="2000" u="none" cap="none" strike="noStrike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30" name="Google Shape;430;p34"/>
          <p:cNvSpPr txBox="1"/>
          <p:nvPr>
            <p:ph idx="1" type="body"/>
          </p:nvPr>
        </p:nvSpPr>
        <p:spPr>
          <a:xfrm>
            <a:off x="719402" y="1030487"/>
            <a:ext cx="11472596" cy="50774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457200" lvl="0" marL="5334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2</a:t>
            </a:r>
            <a:r>
              <a:rPr b="0" baseline="3000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nd</a:t>
            </a:r>
            <a: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edition of Helis Academy  FAIR Data stewardship Course  </a:t>
            </a:r>
            <a:endParaRPr/>
          </a:p>
          <a:p>
            <a:pPr indent="-4572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b="0" i="0" lang="en-GB" sz="20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Date 4-6 Nov 2019,Utrecht</a:t>
            </a:r>
            <a:endParaRPr/>
          </a:p>
          <a:p>
            <a:pPr indent="-4572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0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For researchers</a:t>
            </a:r>
            <a:endParaRPr/>
          </a:p>
          <a:p>
            <a:pPr indent="-4572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000" u="sng">
                <a:solidFill>
                  <a:schemeClr val="hlink"/>
                </a:solidFill>
                <a:hlinkClick r:id="rId3"/>
              </a:rPr>
              <a:t>https://www.helisacademy.com/en</a:t>
            </a:r>
            <a:br>
              <a:rPr lang="en-GB" sz="2000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2000">
              <a:solidFill>
                <a:srgbClr val="FF0000"/>
              </a:solidFill>
            </a:endParaRPr>
          </a:p>
          <a:p>
            <a:pPr indent="-457200" lvl="0" marL="5334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ELIXIR Data Stewardship Course</a:t>
            </a:r>
            <a:endParaRPr/>
          </a:p>
          <a:p>
            <a:pPr indent="-4572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0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For Data Steward Infrastructure </a:t>
            </a:r>
            <a:endParaRPr/>
          </a:p>
          <a:p>
            <a:pPr indent="-4572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0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Tentative date 2-4 December 2019</a:t>
            </a:r>
            <a:br>
              <a:rPr lang="en-GB" sz="20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20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457200" lvl="0" marL="5334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Tool: ELIXIR Data Stewardship Wizard (DSW) </a:t>
            </a:r>
            <a:endParaRPr/>
          </a:p>
          <a:p>
            <a:pPr indent="-4572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GB" sz="2000" u="sng">
                <a:solidFill>
                  <a:schemeClr val="hlink"/>
                </a:solidFill>
                <a:hlinkClick r:id="rId4"/>
              </a:rPr>
              <a:t>https://ds-wizard.org/</a:t>
            </a:r>
            <a:r>
              <a:rPr lang="en-GB" sz="2000"/>
              <a:t> </a:t>
            </a:r>
            <a:endParaRPr/>
          </a:p>
          <a:p>
            <a:pPr indent="-304800" lvl="1" marL="9906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t/>
            </a:r>
            <a:endParaRPr sz="1600">
              <a:solidFill>
                <a:srgbClr val="FF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76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t/>
            </a:r>
            <a:endParaRPr sz="2400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28600" lvl="1" marL="9144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31" name="Google Shape;431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32869" y="2906802"/>
            <a:ext cx="1456101" cy="655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618423" y="1707584"/>
            <a:ext cx="2334659" cy="5689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3" name="Google Shape;433;p34"/>
          <p:cNvGrpSpPr/>
          <p:nvPr/>
        </p:nvGrpSpPr>
        <p:grpSpPr>
          <a:xfrm>
            <a:off x="10665009" y="1426816"/>
            <a:ext cx="1103845" cy="1070341"/>
            <a:chOff x="11384178" y="13992469"/>
            <a:chExt cx="3262342" cy="3163321"/>
          </a:xfrm>
        </p:grpSpPr>
        <p:pic>
          <p:nvPicPr>
            <p:cNvPr id="434" name="Google Shape;434;p3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1718913" y="15426477"/>
              <a:ext cx="2592873" cy="1729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5" name="Google Shape;435;p3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384178" y="13992469"/>
              <a:ext cx="3262342" cy="10750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36" name="Google Shape;436;p3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857808" y="4261858"/>
            <a:ext cx="1133548" cy="539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3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495909" y="4261858"/>
            <a:ext cx="1044213" cy="762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3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845816" y="1828044"/>
            <a:ext cx="1219767" cy="376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GB" sz="3200">
                <a:solidFill>
                  <a:srgbClr val="003183"/>
                </a:solidFill>
                <a:latin typeface="Corbel"/>
                <a:ea typeface="Corbel"/>
                <a:cs typeface="Corbel"/>
                <a:sym typeface="Corbel"/>
              </a:rPr>
              <a:t>Acknowledgements</a:t>
            </a:r>
            <a:endParaRPr/>
          </a:p>
        </p:txBody>
      </p:sp>
      <p:sp>
        <p:nvSpPr>
          <p:cNvPr id="444" name="Google Shape;444;p35"/>
          <p:cNvSpPr txBox="1"/>
          <p:nvPr>
            <p:ph idx="1" type="body"/>
          </p:nvPr>
        </p:nvSpPr>
        <p:spPr>
          <a:xfrm>
            <a:off x="838200" y="146586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4381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Core team:</a:t>
            </a:r>
            <a:endParaRPr/>
          </a:p>
          <a:p>
            <a:pPr indent="-285750" lvl="1" marL="8953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</a:pPr>
            <a:r>
              <a:rPr lang="en-GB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UMCG: Salome Scholtens, Marije van der Geest</a:t>
            </a:r>
            <a:endParaRPr/>
          </a:p>
          <a:p>
            <a:pPr indent="-247650" lvl="1" marL="895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UMCU: Nelly Anbeek, Jasmin Böhmer</a:t>
            </a:r>
            <a:endParaRPr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47650" lvl="1" marL="8953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rbel"/>
              <a:buChar char="•"/>
            </a:pPr>
            <a:r>
              <a:rPr lang="en-GB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Radboudumc: Mirjam Brullemans</a:t>
            </a:r>
            <a:endParaRPr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47650" lvl="1" marL="8953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rbel"/>
              <a:buChar char="•"/>
            </a:pPr>
            <a:r>
              <a:rPr lang="en-GB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Radboud University: Mijke Jetten, Inge Slouwerhof</a:t>
            </a:r>
            <a:endParaRPr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47650" lvl="1" marL="8953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rbel"/>
              <a:buChar char="•"/>
            </a:pPr>
            <a:r>
              <a:rPr lang="en-GB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DTL:  Christine Staiger, Celia van Gelder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Elevate-health: Nienke Verdonk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The DTL Data Stewards Interest Group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ELIXIR-Belgium/VIB: Paula Andrea Martinez, Alexander Botzki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GB" sz="2400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Funders: ZonMw, ELIXIR-Netherlands, UMC Groningen, Radboudumc, Radboud University, UMC Utrecht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grpSp>
        <p:nvGrpSpPr>
          <p:cNvPr id="445" name="Google Shape;445;p35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446" name="Google Shape;446;p35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447" name="Google Shape;447;p35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48" name="Google Shape;448;p35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49" name="Google Shape;449;p35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0" name="Google Shape;450;p35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5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2" name="Google Shape;452;p35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53" name="Google Shape;453;p35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454" name="Google Shape;454;p35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36"/>
          <p:cNvSpPr txBox="1"/>
          <p:nvPr/>
        </p:nvSpPr>
        <p:spPr>
          <a:xfrm>
            <a:off x="2135560" y="15250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b="1" i="0" lang="en-GB" sz="5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0" name="Google Shape;460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9289" y="3898402"/>
            <a:ext cx="2617333" cy="2617333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36"/>
          <p:cNvSpPr txBox="1"/>
          <p:nvPr/>
        </p:nvSpPr>
        <p:spPr>
          <a:xfrm>
            <a:off x="5396459" y="4137285"/>
            <a:ext cx="5035901" cy="21368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b="0" i="0" lang="en-GB" sz="20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Your input and feedback is highly valued!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b="0" i="0" lang="en-GB" sz="20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Please contact me at celia.van.gelder@dtls.nl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36"/>
          <p:cNvSpPr txBox="1"/>
          <p:nvPr/>
        </p:nvSpPr>
        <p:spPr>
          <a:xfrm>
            <a:off x="4631960" y="3043003"/>
            <a:ext cx="665483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Visit our Poster  R-04 in Session B - Education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Wednesday July 24, 18:00 – 20:00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/>
          <p:nvPr>
            <p:ph type="title"/>
          </p:nvPr>
        </p:nvSpPr>
        <p:spPr>
          <a:xfrm>
            <a:off x="719403" y="332656"/>
            <a:ext cx="10871200" cy="648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Data Stewardship  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128" name="Google Shape;128;p16"/>
          <p:cNvSpPr txBox="1"/>
          <p:nvPr>
            <p:ph idx="1" type="body"/>
          </p:nvPr>
        </p:nvSpPr>
        <p:spPr>
          <a:xfrm>
            <a:off x="711200" y="1423991"/>
            <a:ext cx="10871200" cy="4928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br>
              <a:rPr b="0" i="0" lang="en-GB" sz="2400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GB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Data Stewardship: </a:t>
            </a:r>
            <a:r>
              <a:rPr b="0" i="0" lang="en-GB" u="none" cap="none" strike="noStrik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Responsible planning and executing of all actions on digital data before, during and after a research project, with the aim of optimizing the usability,  reusability and reproducibility of the resulting data</a:t>
            </a:r>
            <a:endParaRPr>
              <a:solidFill>
                <a:srgbClr val="002060"/>
              </a:solidFill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>
              <a:solidFill>
                <a:srgbClr val="002060"/>
              </a:solidFill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1" i="0" sz="2400" u="none" cap="none" strike="noStrike">
              <a:solidFill>
                <a:schemeClr val="dk2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1" i="0" sz="2400" u="none" cap="none" strike="noStrike">
              <a:solidFill>
                <a:schemeClr val="dk2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47247" y="6310919"/>
            <a:ext cx="1219767" cy="37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342" y="6322479"/>
            <a:ext cx="1382906" cy="30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44539" y="6253115"/>
            <a:ext cx="2166125" cy="432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40345" y="6218434"/>
            <a:ext cx="1052852" cy="473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31947" y="6056584"/>
            <a:ext cx="1382906" cy="87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39219" y="6229994"/>
            <a:ext cx="1301337" cy="595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136" name="Google Shape;136;p1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1" y="6250520"/>
            <a:ext cx="1569413" cy="4169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37" name="Google Shape;137;p1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031946" y="3547949"/>
            <a:ext cx="1713597" cy="171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3673" y="3810059"/>
            <a:ext cx="1219767" cy="37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67130" y="4566697"/>
            <a:ext cx="1052852" cy="47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7"/>
          <p:cNvSpPr txBox="1"/>
          <p:nvPr>
            <p:ph type="title"/>
          </p:nvPr>
        </p:nvSpPr>
        <p:spPr>
          <a:xfrm>
            <a:off x="719403" y="332656"/>
            <a:ext cx="10871200" cy="648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76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rPr b="1" lang="en-GB" sz="3200">
                <a:solidFill>
                  <a:srgbClr val="002060"/>
                </a:solidFill>
              </a:rPr>
              <a:t>Capacity building in data stewardship is needed</a:t>
            </a:r>
            <a:endParaRPr sz="3200">
              <a:solidFill>
                <a:srgbClr val="002060"/>
              </a:solidFill>
            </a:endParaRPr>
          </a:p>
        </p:txBody>
      </p:sp>
      <p:sp>
        <p:nvSpPr>
          <p:cNvPr id="145" name="Google Shape;145;p17"/>
          <p:cNvSpPr txBox="1"/>
          <p:nvPr>
            <p:ph idx="1" type="body"/>
          </p:nvPr>
        </p:nvSpPr>
        <p:spPr>
          <a:xfrm>
            <a:off x="711200" y="1244111"/>
            <a:ext cx="10871200" cy="4928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445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GB" sz="2400">
                <a:solidFill>
                  <a:srgbClr val="002060"/>
                </a:solidFill>
              </a:rPr>
              <a:t>Skills in data management &amp; data stewardship are crucial  to deal properly with the data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GB" sz="2400">
                <a:solidFill>
                  <a:srgbClr val="002060"/>
                </a:solidFill>
              </a:rPr>
              <a:t>Furthermore DMPs are obligatory  for  many if not all funding applications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GB" sz="2400">
                <a:solidFill>
                  <a:srgbClr val="002060"/>
                </a:solidFill>
              </a:rPr>
              <a:t>DS has many many many aspects (nobody can do nor has to do all steps of DS)</a:t>
            </a:r>
            <a:endParaRPr b="1" sz="2400">
              <a:solidFill>
                <a:srgbClr val="002060"/>
              </a:solidFill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>
              <a:solidFill>
                <a:srgbClr val="002060"/>
              </a:solidFill>
            </a:endParaRPr>
          </a:p>
          <a:p>
            <a:pPr indent="-381000" lvl="0" marL="4572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</a:rPr>
              <a:t>Challenges:</a:t>
            </a:r>
            <a:endParaRPr/>
          </a:p>
          <a:p>
            <a:pPr indent="-381000" lvl="1" marL="9144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Font typeface="Arial"/>
              <a:buChar char="–"/>
            </a:pPr>
            <a:r>
              <a:rPr lang="en-GB">
                <a:solidFill>
                  <a:srgbClr val="002060"/>
                </a:solidFill>
              </a:rPr>
              <a:t>These persons are currently insufficiently available</a:t>
            </a:r>
            <a:endParaRPr/>
          </a:p>
          <a:p>
            <a:pPr indent="-381000" lvl="1" marL="9144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400"/>
              <a:buChar char="–"/>
            </a:pPr>
            <a:r>
              <a:rPr lang="en-GB">
                <a:solidFill>
                  <a:srgbClr val="002060"/>
                </a:solidFill>
              </a:rPr>
              <a:t>No consensus on what a data steward is or does</a:t>
            </a:r>
            <a:endParaRPr/>
          </a:p>
          <a:p>
            <a:pPr indent="-381000" lvl="1" marL="9144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Arial"/>
              <a:buChar char="–"/>
            </a:pPr>
            <a:r>
              <a:rPr lang="en-GB">
                <a:solidFill>
                  <a:srgbClr val="002060"/>
                </a:solidFill>
              </a:rPr>
              <a:t>No job definitions/profiles available (e.g. in UFO); no career path</a:t>
            </a:r>
            <a:endParaRPr/>
          </a:p>
          <a:p>
            <a:pPr indent="-381000" lvl="1" marL="9144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400"/>
              <a:buChar char="–"/>
            </a:pPr>
            <a:r>
              <a:rPr lang="en-GB">
                <a:solidFill>
                  <a:srgbClr val="002060"/>
                </a:solidFill>
              </a:rPr>
              <a:t>No/too little tailored education &amp; training</a:t>
            </a:r>
            <a:endParaRPr/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sz="2000">
              <a:solidFill>
                <a:srgbClr val="002060"/>
              </a:solidFill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>
              <a:solidFill>
                <a:srgbClr val="002060"/>
              </a:solidFill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/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1" i="0" sz="2400" u="none" cap="none" strike="noStrike">
              <a:solidFill>
                <a:schemeClr val="dk2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76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1" i="0" sz="2400" u="none" cap="none" strike="noStrike">
              <a:solidFill>
                <a:schemeClr val="dk2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grpSp>
        <p:nvGrpSpPr>
          <p:cNvPr id="146" name="Google Shape;146;p17"/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147" name="Google Shape;147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1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p1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3" name="Google Shape;153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154" name="Google Shape;154;p1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8"/>
          <p:cNvSpPr txBox="1"/>
          <p:nvPr>
            <p:ph idx="12" type="sldNum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61" name="Google Shape;161;p18"/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162" name="Google Shape;162;p1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3" name="Google Shape;163;p1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4" name="Google Shape;164;p1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5" name="Google Shape;165;p1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18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8" name="Google Shape;168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scholtenss\Dropbox\Salome\WERK\Presentaties\Pictures\zonmw-logo.png" id="169" name="Google Shape;169;p1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8"/>
          <p:cNvSpPr txBox="1"/>
          <p:nvPr/>
        </p:nvSpPr>
        <p:spPr>
          <a:xfrm>
            <a:off x="825500" y="425711"/>
            <a:ext cx="11076690" cy="971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GB" sz="3200" u="none" cap="none" strike="noStrik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rPr>
              <a:t>Towards FAIR Data Steward as profession for the Life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</a:pPr>
            <a:r>
              <a:t/>
            </a:r>
            <a:endParaRPr b="0" i="1" sz="3200" u="none" cap="none" strike="noStrike">
              <a:solidFill>
                <a:srgbClr val="00318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8"/>
          <p:cNvSpPr txBox="1"/>
          <p:nvPr/>
        </p:nvSpPr>
        <p:spPr>
          <a:xfrm>
            <a:off x="825500" y="1309605"/>
            <a:ext cx="10617200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year project (August 2018 – July 2019)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3677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ZonMw funded (50k), complemented with in-kind contributions of the core team members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3677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Core team: DTL/ELIXIR-NL, UMCG/RUG, Radboudumc/RU, UMCU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3677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Consultation committee: representatives of main </a:t>
            </a:r>
            <a:b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stakeholders: LCRDM, Data4Lifesciences, Health-RI, </a:t>
            </a:r>
            <a:b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24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4TU, SURF, NFU, DAS (hogescholen), ZonMw </a:t>
            </a:r>
            <a:endParaRPr b="0" i="0" sz="24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1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761120" y="3813295"/>
            <a:ext cx="3265990" cy="2169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9"/>
          <p:cNvSpPr txBox="1"/>
          <p:nvPr>
            <p:ph idx="1" type="body"/>
          </p:nvPr>
        </p:nvSpPr>
        <p:spPr>
          <a:xfrm>
            <a:off x="746760" y="1284024"/>
            <a:ext cx="10957560" cy="53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</a:rPr>
              <a:t>To </a:t>
            </a:r>
            <a:r>
              <a:rPr lang="en-GB" sz="2400" u="sng">
                <a:solidFill>
                  <a:srgbClr val="002060"/>
                </a:solidFill>
              </a:rPr>
              <a:t>professionalise</a:t>
            </a:r>
            <a:r>
              <a:rPr lang="en-GB" sz="2400">
                <a:solidFill>
                  <a:srgbClr val="002060"/>
                </a:solidFill>
              </a:rPr>
              <a:t> the data steward function within the life-sciences domain, with a special focus on implementation of the FAIR principles </a:t>
            </a:r>
            <a:endParaRPr sz="2400"/>
          </a:p>
          <a:p>
            <a:pPr indent="-342900" lvl="0" marL="3429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</a:rPr>
              <a:t>In order to </a:t>
            </a:r>
            <a:r>
              <a:rPr lang="en-GB" sz="2400" u="sng">
                <a:solidFill>
                  <a:srgbClr val="002060"/>
                </a:solidFill>
              </a:rPr>
              <a:t>increase the quality and capacity </a:t>
            </a:r>
            <a:r>
              <a:rPr lang="en-GB" sz="2400">
                <a:solidFill>
                  <a:srgbClr val="002060"/>
                </a:solidFill>
              </a:rPr>
              <a:t>of data stewards for life sciences</a:t>
            </a:r>
            <a:endParaRPr sz="2400">
              <a:solidFill>
                <a:srgbClr val="002060"/>
              </a:solidFill>
            </a:endParaRPr>
          </a:p>
          <a:p>
            <a:pPr indent="-342900" lvl="0" marL="3429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002060"/>
                </a:solidFill>
              </a:rPr>
              <a:t>By developing </a:t>
            </a:r>
            <a:r>
              <a:rPr lang="en-GB" sz="2400" u="sng">
                <a:solidFill>
                  <a:srgbClr val="002060"/>
                </a:solidFill>
              </a:rPr>
              <a:t>training</a:t>
            </a:r>
            <a:r>
              <a:rPr lang="en-GB" sz="2400">
                <a:solidFill>
                  <a:srgbClr val="002060"/>
                </a:solidFill>
              </a:rPr>
              <a:t> and a </a:t>
            </a:r>
            <a:r>
              <a:rPr lang="en-GB" sz="2400" u="sng">
                <a:solidFill>
                  <a:srgbClr val="002060"/>
                </a:solidFill>
              </a:rPr>
              <a:t>standardized job description</a:t>
            </a:r>
            <a:r>
              <a:rPr lang="en-GB" sz="2400">
                <a:solidFill>
                  <a:srgbClr val="002060"/>
                </a:solidFill>
              </a:rPr>
              <a:t>, and </a:t>
            </a:r>
            <a:r>
              <a:rPr lang="en-GB" sz="2400" u="sng">
                <a:solidFill>
                  <a:srgbClr val="002060"/>
                </a:solidFill>
              </a:rPr>
              <a:t>creating more visibility of the function</a:t>
            </a:r>
            <a:endParaRPr sz="2400" u="sng">
              <a:solidFill>
                <a:srgbClr val="002060"/>
              </a:solidFill>
            </a:endParaRPr>
          </a:p>
          <a:p>
            <a:pPr indent="0" lvl="0" marL="0" rtl="0" algn="ctr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b="1" i="1" lang="en-GB" sz="2400">
                <a:solidFill>
                  <a:srgbClr val="002060"/>
                </a:solidFill>
              </a:rPr>
              <a:t>A collaborative approach built on existing expertise</a:t>
            </a:r>
            <a:endParaRPr/>
          </a:p>
          <a:p>
            <a:pPr indent="0" lvl="0" marL="0" rtl="0" algn="ctr">
              <a:lnSpc>
                <a:spcPct val="2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GB" sz="2400">
                <a:solidFill>
                  <a:srgbClr val="002060"/>
                </a:solidFill>
              </a:rPr>
              <a:t>https://zenodo.org/communities/nl-ds-pd-ls/ </a:t>
            </a:r>
            <a:endParaRPr/>
          </a:p>
          <a:p>
            <a:pPr indent="0" lvl="0" marL="0" rtl="0" algn="ctr">
              <a:lnSpc>
                <a:spcPct val="200000"/>
              </a:lnSpc>
              <a:spcBef>
                <a:spcPts val="180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t/>
            </a:r>
            <a:endParaRPr b="1" i="1" sz="2400">
              <a:solidFill>
                <a:srgbClr val="002060"/>
              </a:solidFill>
            </a:endParaRPr>
          </a:p>
        </p:txBody>
      </p:sp>
      <p:sp>
        <p:nvSpPr>
          <p:cNvPr id="178" name="Google Shape;178;p19"/>
          <p:cNvSpPr txBox="1"/>
          <p:nvPr/>
        </p:nvSpPr>
        <p:spPr>
          <a:xfrm>
            <a:off x="2135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Project Aim</a:t>
            </a:r>
            <a:endParaRPr b="1" i="0" sz="32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scholtenss\Dropbox\Salome\WERK\5. Presentaties\Pictures\images70N4I3FF.jpg" id="179" name="Google Shape;17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4830" y="4671858"/>
            <a:ext cx="2583244" cy="11532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" name="Google Shape;180;p19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181" name="Google Shape;181;p19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182" name="Google Shape;182;p1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3" name="Google Shape;183;p19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4" name="Google Shape;184;p1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5" name="Google Shape;185;p19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6" name="Google Shape;186;p1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" name="Google Shape;187;p19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88" name="Google Shape;188;p1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189" name="Google Shape;189;p19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0"/>
          <p:cNvSpPr txBox="1"/>
          <p:nvPr>
            <p:ph idx="1" type="body"/>
          </p:nvPr>
        </p:nvSpPr>
        <p:spPr>
          <a:xfrm>
            <a:off x="1005840" y="1225791"/>
            <a:ext cx="10500360" cy="53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>
                <a:solidFill>
                  <a:srgbClr val="002060"/>
                </a:solidFill>
              </a:rPr>
              <a:t>Iterative steps: 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en-GB">
                <a:solidFill>
                  <a:srgbClr val="002060"/>
                </a:solidFill>
              </a:rPr>
              <a:t>Analysis of about 40 job descriptions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en-GB">
                <a:solidFill>
                  <a:srgbClr val="002060"/>
                </a:solidFill>
              </a:rPr>
              <a:t>Analysing and mapping existing data stewardship competency frameworks (EOSCpilot, Purdue, DAMA, EDISON) and to the FAIR principles</a:t>
            </a:r>
            <a:endParaRPr i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en-GB">
                <a:solidFill>
                  <a:srgbClr val="002060"/>
                </a:solidFill>
              </a:rPr>
              <a:t>Consultation of experts (Consultation Committee)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en-GB">
                <a:solidFill>
                  <a:srgbClr val="002060"/>
                </a:solidFill>
              </a:rPr>
              <a:t>Consultation of persons with data steward functions/roles</a:t>
            </a:r>
            <a:endParaRPr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br>
              <a:rPr lang="en-GB" sz="2400"/>
            </a:br>
            <a:endParaRPr b="1" sz="2400">
              <a:solidFill>
                <a:srgbClr val="002060"/>
              </a:solidFill>
            </a:endParaRPr>
          </a:p>
        </p:txBody>
      </p:sp>
      <p:sp>
        <p:nvSpPr>
          <p:cNvPr id="195" name="Google Shape;195;p20"/>
          <p:cNvSpPr txBox="1"/>
          <p:nvPr/>
        </p:nvSpPr>
        <p:spPr>
          <a:xfrm>
            <a:off x="2135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Method</a:t>
            </a:r>
            <a:endParaRPr b="1" i="0" sz="32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scholtenss\Dropbox\Salome\WERK\5. Presentaties\Pictures\images.png" id="196" name="Google Shape;19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53744" y="3918275"/>
            <a:ext cx="1721585" cy="17139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" name="Google Shape;197;p20"/>
          <p:cNvGrpSpPr/>
          <p:nvPr/>
        </p:nvGrpSpPr>
        <p:grpSpPr>
          <a:xfrm>
            <a:off x="58342" y="6087580"/>
            <a:ext cx="12026492" cy="870275"/>
            <a:chOff x="58342" y="6056584"/>
            <a:chExt cx="12026492" cy="870275"/>
          </a:xfrm>
        </p:grpSpPr>
        <p:grpSp>
          <p:nvGrpSpPr>
            <p:cNvPr id="198" name="Google Shape;198;p20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199" name="Google Shape;199;p20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0" name="Google Shape;200;p2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1" name="Google Shape;201;p20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2" name="Google Shape;202;p20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3" name="Google Shape;203;p20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4" name="Google Shape;204;p20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05" name="Google Shape;205;p2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206" name="Google Shape;206;p20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1"/>
          <p:cNvSpPr txBox="1"/>
          <p:nvPr>
            <p:ph idx="1" type="body"/>
          </p:nvPr>
        </p:nvSpPr>
        <p:spPr>
          <a:xfrm>
            <a:off x="915555" y="754802"/>
            <a:ext cx="10597662" cy="55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19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b="1" lang="en-GB" sz="2200">
                <a:solidFill>
                  <a:srgbClr val="002060"/>
                </a:solidFill>
              </a:rPr>
              <a:t>3 Roles</a:t>
            </a:r>
            <a:r>
              <a:rPr b="1"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(n</a:t>
            </a:r>
            <a:r>
              <a:rPr lang="en-GB" sz="2200">
                <a:solidFill>
                  <a:srgbClr val="002060"/>
                </a:solidFill>
              </a:rPr>
              <a:t>o division based on ‘level’)</a:t>
            </a:r>
            <a:endParaRPr sz="2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sz="2200" u="sng">
                <a:solidFill>
                  <a:srgbClr val="002060"/>
                </a:solidFill>
              </a:rPr>
              <a:t>Data Steward Policy </a:t>
            </a:r>
            <a:r>
              <a:rPr lang="en-GB" sz="2200">
                <a:solidFill>
                  <a:srgbClr val="002060"/>
                </a:solidFill>
              </a:rPr>
              <a:t>-  institute and policy focused </a:t>
            </a:r>
            <a:endParaRPr sz="2200">
              <a:solidFill>
                <a:srgbClr val="002060"/>
              </a:solidFill>
            </a:endParaRPr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sz="2200" u="sng">
                <a:solidFill>
                  <a:srgbClr val="002060"/>
                </a:solidFill>
              </a:rPr>
              <a:t>Data steward Research- </a:t>
            </a:r>
            <a:r>
              <a:rPr lang="en-GB" sz="2200">
                <a:solidFill>
                  <a:srgbClr val="002060"/>
                </a:solidFill>
              </a:rPr>
              <a:t>project and research focused </a:t>
            </a:r>
            <a:endParaRPr sz="2200">
              <a:solidFill>
                <a:srgbClr val="002060"/>
              </a:solidFill>
            </a:endParaRPr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sz="2200" u="sng">
                <a:solidFill>
                  <a:srgbClr val="002060"/>
                </a:solidFill>
              </a:rPr>
              <a:t>Data Steward Infrastructure </a:t>
            </a: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- data and e-infrastructure focussed</a:t>
            </a:r>
            <a:endParaRPr sz="2200"/>
          </a:p>
          <a:p>
            <a:pPr indent="0" lvl="1" marL="533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None/>
            </a:pPr>
            <a:r>
              <a:t/>
            </a:r>
            <a:endParaRPr sz="22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Char char="•"/>
            </a:pPr>
            <a:r>
              <a:rPr b="1"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8 Knowledge areas:  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Policy/strategy		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Compliance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Alignment with FAIR data principles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Services 			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Infrastructure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Knowledge management 	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Network </a:t>
            </a:r>
            <a:b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archiving </a:t>
            </a:r>
            <a:endParaRPr sz="2200"/>
          </a:p>
          <a:p>
            <a:pPr indent="-228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None/>
            </a:pPr>
            <a:r>
              <a:t/>
            </a:r>
            <a:endParaRPr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None/>
            </a:pPr>
            <a:r>
              <a:t/>
            </a:r>
            <a:endParaRPr b="1"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21"/>
          <p:cNvSpPr txBox="1"/>
          <p:nvPr/>
        </p:nvSpPr>
        <p:spPr>
          <a:xfrm>
            <a:off x="779872" y="-7151"/>
            <a:ext cx="10597662" cy="107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Steward   – 3 Roles &amp; 8 Knowledge areas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3" name="Google Shape;213;p21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214" name="Google Shape;214;p21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215" name="Google Shape;215;p2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6" name="Google Shape;216;p2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7" name="Google Shape;217;p2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8" name="Google Shape;218;p2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9" name="Google Shape;219;p2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0" name="Google Shape;220;p2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21" name="Google Shape;221;p2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222" name="Google Shape;222;p2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text on a white background&#10;&#10;Description automatically generated" id="228" name="Google Shape;22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40784" y="863141"/>
            <a:ext cx="7129792" cy="5404568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2"/>
          <p:cNvSpPr txBox="1"/>
          <p:nvPr/>
        </p:nvSpPr>
        <p:spPr>
          <a:xfrm>
            <a:off x="8719829" y="5562868"/>
            <a:ext cx="348216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sng" cap="none" strike="noStrike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4"/>
              </a:rPr>
              <a:t> </a:t>
            </a:r>
            <a:r>
              <a:rPr b="0" i="0" lang="en-GB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https://doi.org/10.5281/zenodo.3243910</a:t>
            </a: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2"/>
          <p:cNvSpPr txBox="1"/>
          <p:nvPr/>
        </p:nvSpPr>
        <p:spPr>
          <a:xfrm>
            <a:off x="1174528" y="-135058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steward landscape</a:t>
            </a:r>
            <a:endParaRPr b="1" i="0" sz="32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1" name="Google Shape;231;p22"/>
          <p:cNvGrpSpPr/>
          <p:nvPr/>
        </p:nvGrpSpPr>
        <p:grpSpPr>
          <a:xfrm>
            <a:off x="58342" y="6056584"/>
            <a:ext cx="12026492" cy="870275"/>
            <a:chOff x="58342" y="6056584"/>
            <a:chExt cx="12026492" cy="870275"/>
          </a:xfrm>
        </p:grpSpPr>
        <p:grpSp>
          <p:nvGrpSpPr>
            <p:cNvPr id="232" name="Google Shape;232;p22"/>
            <p:cNvGrpSpPr/>
            <p:nvPr/>
          </p:nvGrpSpPr>
          <p:grpSpPr>
            <a:xfrm>
              <a:off x="58342" y="6056584"/>
              <a:ext cx="8934855" cy="870275"/>
              <a:chOff x="0" y="0"/>
              <a:chExt cx="7512021" cy="773430"/>
            </a:xfrm>
          </p:grpSpPr>
          <p:pic>
            <p:nvPicPr>
              <p:cNvPr id="233" name="Google Shape;233;p22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55577" y="226032"/>
                <a:ext cx="1025525" cy="33464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4" name="Google Shape;234;p22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0" y="236306"/>
                <a:ext cx="1162685" cy="273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5" name="Google Shape;235;p22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2342508" y="174661"/>
                <a:ext cx="1821180" cy="38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6" name="Google Shape;236;p22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6626831" y="143839"/>
                <a:ext cx="885190" cy="42100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7" name="Google Shape;237;p22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4181582" y="0"/>
                <a:ext cx="1162685" cy="77343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8" name="Google Shape;238;p22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1160979" y="154113"/>
                <a:ext cx="1094105" cy="528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39" name="Google Shape;239;p22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9166528" y="6179040"/>
              <a:ext cx="1217603" cy="535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scholtenss\Dropbox\Salome\WERK\Presentaties\Pictures\zonmw-logo.png" id="240" name="Google Shape;240;p22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10515421" y="6250520"/>
              <a:ext cx="1569413" cy="4169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