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99" r:id="rId2"/>
    <p:sldId id="302" r:id="rId3"/>
    <p:sldId id="300" r:id="rId4"/>
    <p:sldId id="304" r:id="rId5"/>
    <p:sldId id="308" r:id="rId6"/>
    <p:sldId id="305" r:id="rId7"/>
    <p:sldId id="309" r:id="rId8"/>
    <p:sldId id="306" r:id="rId9"/>
    <p:sldId id="307" r:id="rId10"/>
    <p:sldId id="288" r:id="rId11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4666"/>
  </p:normalViewPr>
  <p:slideViewPr>
    <p:cSldViewPr snapToGrid="0" snapToObjects="1">
      <p:cViewPr varScale="1">
        <p:scale>
          <a:sx n="100" d="100"/>
          <a:sy n="100" d="100"/>
        </p:scale>
        <p:origin x="160" y="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6A3133-7721-BC47-93FD-09505EE9B9CE}" type="datetimeFigureOut">
              <a:rPr lang="nl-NL" smtClean="0"/>
              <a:t>07-05-19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2A1C0F-AE4A-9E4B-9409-5A45DC62203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54264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76221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925565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830359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148872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870909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8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97514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5D0259B-4CFC-E848-82DD-9B1C0165AF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A98E7B4-E934-674B-8264-11546678DC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6B31999-4119-704F-BE83-08C5922CFC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DA475-645F-2947-A2D7-C19D4114097A}" type="datetimeFigureOut">
              <a:rPr lang="nl-NL" smtClean="0"/>
              <a:t>07-05-19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C06E715-9052-664F-917F-EBABD42BF4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6B409DF-6F29-744F-A49B-18C5ACF1A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FB0A-0DB5-CA47-BA50-73B275BE32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042511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B349E0-9031-1247-B660-B137CEC73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9200B809-821D-D94D-895C-A919F352A7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48B2866-C754-C745-8ED5-A5B8603F35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DA475-645F-2947-A2D7-C19D4114097A}" type="datetimeFigureOut">
              <a:rPr lang="nl-NL" smtClean="0"/>
              <a:t>07-05-19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0CFBA93-2557-E946-B3F8-8AE21461ED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06589EB-9E94-5D4E-8066-62790787E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FB0A-0DB5-CA47-BA50-73B275BE32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65515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54D1B09-39EE-BA47-9ED1-1C4120B03D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2391FE31-C137-E84E-94F0-BEC8EC4162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9634740-9D2C-054C-AEB1-40988975D6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DA475-645F-2947-A2D7-C19D4114097A}" type="datetimeFigureOut">
              <a:rPr lang="nl-NL" smtClean="0"/>
              <a:t>07-05-19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1F8369B-2E12-9B49-8C7D-3C8C64815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AAE6E7F-5856-EB4C-8707-4F98F6A4B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FB0A-0DB5-CA47-BA50-73B275BE32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476246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">
  <p:cSld name="02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 txBox="1">
            <a:spLocks noGrp="1"/>
          </p:cNvSpPr>
          <p:nvPr>
            <p:ph type="ctrTitle"/>
          </p:nvPr>
        </p:nvSpPr>
        <p:spPr>
          <a:xfrm>
            <a:off x="768000" y="428399"/>
            <a:ext cx="10656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83"/>
              </a:buClr>
              <a:buSzPts val="2800"/>
              <a:buFont typeface="Verdana"/>
              <a:buNone/>
              <a:defRPr sz="2800" b="1" i="0" u="none" strike="noStrike" cap="none">
                <a:solidFill>
                  <a:srgbClr val="003183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7" name="Google Shape;67;p11"/>
          <p:cNvSpPr txBox="1">
            <a:spLocks noGrp="1"/>
          </p:cNvSpPr>
          <p:nvPr>
            <p:ph type="body" idx="1"/>
          </p:nvPr>
        </p:nvSpPr>
        <p:spPr>
          <a:xfrm>
            <a:off x="768000" y="1143000"/>
            <a:ext cx="10656000" cy="43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683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rgbClr val="FF7D00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rgbClr val="003183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marR="0" lvl="1" indent="-29718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FF7D00"/>
              </a:buClr>
              <a:buSzPts val="1080"/>
              <a:buFont typeface="Merriweather Sans"/>
              <a:buChar char="─"/>
              <a:defRPr sz="1800" b="0" i="0" u="none" strike="noStrike" cap="none">
                <a:solidFill>
                  <a:srgbClr val="003183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371600" marR="0" lvl="2" indent="-30861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FF7D00"/>
              </a:buClr>
              <a:buSzPts val="1260"/>
              <a:buFont typeface="Arial"/>
              <a:buChar char="•"/>
              <a:defRPr sz="1400" b="0" i="0" u="none" strike="noStrike" cap="none">
                <a:solidFill>
                  <a:srgbClr val="003183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828800" marR="0" lvl="3" indent="-27305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FF7D00"/>
              </a:buClr>
              <a:buSzPts val="700"/>
              <a:buFont typeface="Merriweather Sans"/>
              <a:buChar char="─"/>
              <a:defRPr sz="1000" b="0" i="0" u="none" strike="noStrike" cap="none">
                <a:solidFill>
                  <a:srgbClr val="003183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2286000" marR="0" lvl="4" indent="-2921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743200" marR="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body" idx="2"/>
          </p:nvPr>
        </p:nvSpPr>
        <p:spPr>
          <a:xfrm>
            <a:off x="768000" y="5950801"/>
            <a:ext cx="5952000" cy="360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rgbClr val="003183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rgbClr val="003183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rgbClr val="003183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rgbClr val="003183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rgbClr val="003183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41927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629013-0F97-7C46-B05E-5C149C5149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2A93B4D-6587-344A-8200-C2EEE05613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38562B9-B512-2246-8C20-36CC01CEE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DA475-645F-2947-A2D7-C19D4114097A}" type="datetimeFigureOut">
              <a:rPr lang="nl-NL" smtClean="0"/>
              <a:t>07-05-19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05CE62D-DEBD-074B-BC10-D428BC470C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6E03DCD-2627-2644-AA4E-931C7AAB9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FB0A-0DB5-CA47-BA50-73B275BE32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20762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6DBFC0-586B-104F-8208-4ACDD641A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3D3AA51-4FA5-E84A-A76A-6652BBCDF8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34AF14F-4308-5F42-8A26-EDEA19685B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DA475-645F-2947-A2D7-C19D4114097A}" type="datetimeFigureOut">
              <a:rPr lang="nl-NL" smtClean="0"/>
              <a:t>07-05-19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FC3901-A821-0A47-BBA2-46751F137F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A5FF893-9C77-BF41-9600-01C3D7E7F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FB0A-0DB5-CA47-BA50-73B275BE32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44947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B56171-069D-9B4B-9163-06FAE8A1E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6205E61-B792-BA4B-A26E-90A43C820F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D8B566C-4522-A347-8B2F-4A73CDB367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4C9E0329-62ED-9549-A960-32164A6126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DA475-645F-2947-A2D7-C19D4114097A}" type="datetimeFigureOut">
              <a:rPr lang="nl-NL" smtClean="0"/>
              <a:t>07-05-19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3559C62-1C66-D143-9185-8352A12C2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9F0A5589-092B-7A47-8DFB-98C0F440D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FB0A-0DB5-CA47-BA50-73B275BE32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13822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04D0661-740D-144A-9A9B-2B3384A5F3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C838027-211A-D94E-AF33-924E34AFDA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17949A5A-7959-494A-906E-8B97C4E19C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9B64D7D2-24CA-2C40-AFED-8BC5D54A3D8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2D83F34D-E463-3249-B3A8-C145E1D311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32145BEA-EACD-3149-9075-C509EEFF2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DA475-645F-2947-A2D7-C19D4114097A}" type="datetimeFigureOut">
              <a:rPr lang="nl-NL" smtClean="0"/>
              <a:t>07-05-19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6EBB75EE-196D-C145-A236-D34BA0A54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A9C599F7-4720-6748-BEB9-C071C6519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FB0A-0DB5-CA47-BA50-73B275BE32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7667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F2A3B6-74B6-B444-A448-C77224F1D3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43F296C8-31B8-994F-9E73-0E90DD52CA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DA475-645F-2947-A2D7-C19D4114097A}" type="datetimeFigureOut">
              <a:rPr lang="nl-NL" smtClean="0"/>
              <a:t>07-05-19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3998E3D1-BB72-FE48-92A1-C2A5E1980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B4FA4C50-A284-F84E-A3E7-53F3F381EA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FB0A-0DB5-CA47-BA50-73B275BE32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68180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81C63265-0F5D-A548-8308-B1F0C7225C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DA475-645F-2947-A2D7-C19D4114097A}" type="datetimeFigureOut">
              <a:rPr lang="nl-NL" smtClean="0"/>
              <a:t>07-05-19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A2E35E12-52DF-0E4F-AE32-BB6A6AFC23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9AE06785-217C-1C45-A486-AA2BDA47F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FB0A-0DB5-CA47-BA50-73B275BE32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58394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C3D976-2893-2E44-A64C-6C3D9FA2A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6D7377B-06A1-C248-8D41-1450AABBD2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F2D75BF7-B220-1144-AAE4-5109B40E38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7660C588-0340-3041-BEAE-494306166D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DA475-645F-2947-A2D7-C19D4114097A}" type="datetimeFigureOut">
              <a:rPr lang="nl-NL" smtClean="0"/>
              <a:t>07-05-19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0AC2A178-EEEA-D14C-B1B3-0E92A1676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5E04E475-574D-DF4A-AD54-AF96EC615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FB0A-0DB5-CA47-BA50-73B275BE32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46108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F0D8CB2-2DDD-C349-8E30-81C92B9397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D1D959B5-9FB3-BB4D-AB06-AA6C700526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522FBD7-1D7A-E24C-97AF-20B89F2DF4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8EE77A15-61DE-8B4F-8C23-9D890AD56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DA475-645F-2947-A2D7-C19D4114097A}" type="datetimeFigureOut">
              <a:rPr lang="nl-NL" smtClean="0"/>
              <a:t>07-05-19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34250CFD-67CD-5A4B-A116-0405A1BC6C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EDFEA290-1EC1-844F-BF3D-BD87A55984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FB0A-0DB5-CA47-BA50-73B275BE32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48806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2A3A98F8-016B-6F4E-8325-2EF79E7C26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FB789AE-1DA3-FF45-9220-D0AABFAEB0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C283197-1D72-1746-9B13-9CE2AA0136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DA475-645F-2947-A2D7-C19D4114097A}" type="datetimeFigureOut">
              <a:rPr lang="nl-NL" smtClean="0"/>
              <a:t>07-05-19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795A91D-C3E5-DD45-95E2-B285DA07D6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0A16F7E-8D01-6F4D-87A5-25D91C3AEB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B6FB0A-0DB5-CA47-BA50-73B275BE32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26630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celia.van.gelder@dtls.nl" TargetMode="External"/><Relationship Id="rId2" Type="http://schemas.openxmlformats.org/officeDocument/2006/relationships/hyperlink" Target="mailto:s.scholtens@umcg.n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tiff"/><Relationship Id="rId4" Type="http://schemas.openxmlformats.org/officeDocument/2006/relationships/hyperlink" Target="mailto:m.jetten@ubn.ru.nl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11" Type="http://schemas.openxmlformats.org/officeDocument/2006/relationships/image" Target="../media/image9.tiff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hyperlink" Target="https://zenodo.org/communities/nl-ds-pd-ls/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2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11" Type="http://schemas.openxmlformats.org/officeDocument/2006/relationships/image" Target="../media/image11.tiff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11" Type="http://schemas.openxmlformats.org/officeDocument/2006/relationships/hyperlink" Target="http://doi.org/10.5281/zenodo.2561723" TargetMode="External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11" Type="http://schemas.openxmlformats.org/officeDocument/2006/relationships/image" Target="../media/image15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20.png"/><Relationship Id="rId3" Type="http://schemas.openxmlformats.org/officeDocument/2006/relationships/image" Target="../media/image18.png"/><Relationship Id="rId7" Type="http://schemas.openxmlformats.org/officeDocument/2006/relationships/image" Target="../media/image4.png"/><Relationship Id="rId12" Type="http://schemas.openxmlformats.org/officeDocument/2006/relationships/image" Target="../media/image19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www.dtls.nl/events/data-steward-knowledge-and-skills-workshop/" TargetMode="Externa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2"/>
          <p:cNvSpPr txBox="1">
            <a:spLocks noGrp="1"/>
          </p:cNvSpPr>
          <p:nvPr>
            <p:ph type="ctrTitle"/>
          </p:nvPr>
        </p:nvSpPr>
        <p:spPr>
          <a:xfrm>
            <a:off x="1984247" y="946410"/>
            <a:ext cx="7992000" cy="420078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/>
          <a:p>
            <a:pPr algn="ctr">
              <a:buSzPts val="3200"/>
            </a:pPr>
            <a:r>
              <a:rPr lang="en-GB" sz="3200" dirty="0">
                <a:latin typeface="Calibri"/>
                <a:ea typeface="Calibri"/>
                <a:cs typeface="Calibri"/>
                <a:sym typeface="Calibri"/>
              </a:rPr>
              <a:t>ZonMw project</a:t>
            </a:r>
            <a:br>
              <a:rPr lang="en-GB" sz="3200" b="0" dirty="0">
                <a:latin typeface="Calibri"/>
                <a:ea typeface="Calibri"/>
                <a:cs typeface="Calibri"/>
                <a:sym typeface="Calibri"/>
              </a:rPr>
            </a:br>
            <a:r>
              <a:rPr lang="en-GB" sz="3200" b="0" dirty="0">
                <a:latin typeface="Calibri"/>
                <a:ea typeface="Calibri"/>
                <a:cs typeface="Calibri"/>
                <a:sym typeface="Calibri"/>
              </a:rPr>
              <a:t>Towards FAIR Data Steward as profession for the Life Sciences</a:t>
            </a:r>
            <a:endParaRPr sz="3200" b="0" dirty="0">
              <a:latin typeface="Calibri"/>
              <a:ea typeface="Calibri"/>
              <a:cs typeface="Calibri"/>
              <a:sym typeface="Calibri"/>
            </a:endParaRPr>
          </a:p>
          <a:p>
            <a:pPr algn="ctr">
              <a:buSzPts val="3200"/>
            </a:pPr>
            <a:endParaRPr sz="3200" b="0" dirty="0">
              <a:latin typeface="Calibri"/>
              <a:ea typeface="Calibri"/>
              <a:cs typeface="Calibri"/>
              <a:sym typeface="Calibri"/>
            </a:endParaRPr>
          </a:p>
          <a:p>
            <a:pPr algn="ctr">
              <a:buSzPts val="3200"/>
            </a:pPr>
            <a:r>
              <a:rPr lang="en-GB" sz="2000" b="0" dirty="0">
                <a:latin typeface="Calibri"/>
                <a:ea typeface="Calibri"/>
                <a:cs typeface="Calibri"/>
                <a:sym typeface="Calibri"/>
              </a:rPr>
              <a:t>PAC DTL</a:t>
            </a:r>
            <a:endParaRPr sz="2000" b="0" dirty="0">
              <a:latin typeface="Calibri"/>
              <a:ea typeface="Calibri"/>
              <a:cs typeface="Calibri"/>
              <a:sym typeface="Calibri"/>
            </a:endParaRPr>
          </a:p>
          <a:p>
            <a:pPr algn="ctr">
              <a:buSzPts val="3200"/>
            </a:pPr>
            <a:r>
              <a:rPr lang="en-GB" sz="2000" b="0" dirty="0">
                <a:latin typeface="Calibri"/>
                <a:ea typeface="Calibri"/>
                <a:cs typeface="Calibri"/>
                <a:sym typeface="Calibri"/>
              </a:rPr>
              <a:t>May 7, 2019 </a:t>
            </a:r>
            <a:br>
              <a:rPr lang="en-GB" sz="2000" b="0" dirty="0">
                <a:latin typeface="Calibri"/>
                <a:ea typeface="Calibri"/>
                <a:cs typeface="Calibri"/>
                <a:sym typeface="Calibri"/>
              </a:rPr>
            </a:br>
            <a:br>
              <a:rPr lang="en-GB" sz="2000" b="0" dirty="0">
                <a:latin typeface="Calibri"/>
                <a:ea typeface="Calibri"/>
                <a:cs typeface="Calibri"/>
                <a:sym typeface="Calibri"/>
              </a:rPr>
            </a:br>
            <a:r>
              <a:rPr lang="en-GB" sz="2000" b="0" i="1" dirty="0">
                <a:latin typeface="Calibri"/>
                <a:ea typeface="Calibri"/>
                <a:cs typeface="Calibri"/>
                <a:sym typeface="Calibri"/>
              </a:rPr>
              <a:t>Dr. Mijke Jetten, Radboud University</a:t>
            </a:r>
            <a:endParaRPr sz="2000" b="0" i="1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22"/>
          <p:cNvSpPr txBox="1">
            <a:spLocks noGrp="1"/>
          </p:cNvSpPr>
          <p:nvPr>
            <p:ph type="sldNum" idx="12"/>
          </p:nvPr>
        </p:nvSpPr>
        <p:spPr>
          <a:xfrm>
            <a:off x="807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/>
          <a:p>
            <a:fld id="{00000000-1234-1234-1234-123412341234}" type="slidenum">
              <a:rPr lang="en-GB"/>
              <a:pPr/>
              <a:t>1</a:t>
            </a:fld>
            <a:endParaRPr/>
          </a:p>
        </p:txBody>
      </p:sp>
      <p:grpSp>
        <p:nvGrpSpPr>
          <p:cNvPr id="8" name="Google Shape;245;p32">
            <a:extLst>
              <a:ext uri="{FF2B5EF4-FFF2-40B4-BE49-F238E27FC236}">
                <a16:creationId xmlns:a16="http://schemas.microsoft.com/office/drawing/2014/main" id="{C2506D2B-32B2-274A-8269-5A15A93B0268}"/>
              </a:ext>
            </a:extLst>
          </p:cNvPr>
          <p:cNvGrpSpPr/>
          <p:nvPr/>
        </p:nvGrpSpPr>
        <p:grpSpPr>
          <a:xfrm>
            <a:off x="58342" y="6056584"/>
            <a:ext cx="8934855" cy="870275"/>
            <a:chOff x="0" y="0"/>
            <a:chExt cx="7512021" cy="773430"/>
          </a:xfrm>
        </p:grpSpPr>
        <p:pic>
          <p:nvPicPr>
            <p:cNvPr id="9" name="Google Shape;246;p32">
              <a:extLst>
                <a:ext uri="{FF2B5EF4-FFF2-40B4-BE49-F238E27FC236}">
                  <a16:creationId xmlns:a16="http://schemas.microsoft.com/office/drawing/2014/main" id="{1B43405F-C968-5946-B41A-9F691BC7AC58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455577" y="226032"/>
              <a:ext cx="1025525" cy="3346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Google Shape;247;p32">
              <a:extLst>
                <a:ext uri="{FF2B5EF4-FFF2-40B4-BE49-F238E27FC236}">
                  <a16:creationId xmlns:a16="http://schemas.microsoft.com/office/drawing/2014/main" id="{8A6C5CF8-1A57-4348-AFD9-5069209F5939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0" y="236306"/>
              <a:ext cx="1162685" cy="2730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Google Shape;248;p32">
              <a:extLst>
                <a:ext uri="{FF2B5EF4-FFF2-40B4-BE49-F238E27FC236}">
                  <a16:creationId xmlns:a16="http://schemas.microsoft.com/office/drawing/2014/main" id="{A76F7F61-FB5D-104C-9E73-3F54B97C102E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2342508" y="174661"/>
              <a:ext cx="1821180" cy="3848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Google Shape;249;p32">
              <a:extLst>
                <a:ext uri="{FF2B5EF4-FFF2-40B4-BE49-F238E27FC236}">
                  <a16:creationId xmlns:a16="http://schemas.microsoft.com/office/drawing/2014/main" id="{FB250C68-9406-BE4D-AC4E-6E409DA5BB84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6626831" y="143839"/>
              <a:ext cx="885190" cy="42100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Google Shape;250;p32">
              <a:extLst>
                <a:ext uri="{FF2B5EF4-FFF2-40B4-BE49-F238E27FC236}">
                  <a16:creationId xmlns:a16="http://schemas.microsoft.com/office/drawing/2014/main" id="{4E5C3722-6963-024C-AA5D-B08F9B10E6EE}"/>
                </a:ext>
              </a:extLst>
            </p:cNvPr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4181582" y="0"/>
              <a:ext cx="1162685" cy="7734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Google Shape;251;p32">
              <a:extLst>
                <a:ext uri="{FF2B5EF4-FFF2-40B4-BE49-F238E27FC236}">
                  <a16:creationId xmlns:a16="http://schemas.microsoft.com/office/drawing/2014/main" id="{6FFD6725-9D1A-C940-9231-9B66102897AC}"/>
                </a:ext>
              </a:extLst>
            </p:cNvPr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1160979" y="154113"/>
              <a:ext cx="1094105" cy="52895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48" name="Google Shape;148;p2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9166528" y="6179040"/>
            <a:ext cx="1217603" cy="5359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22" descr="C:\Users\scholtenss\Dropbox\Salome\WERK\Presentaties\Pictures\zonmw-logo.pn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0515421" y="6355450"/>
            <a:ext cx="1569413" cy="4169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95248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162;p24"/>
          <p:cNvSpPr txBox="1">
            <a:spLocks/>
          </p:cNvSpPr>
          <p:nvPr/>
        </p:nvSpPr>
        <p:spPr>
          <a:xfrm>
            <a:off x="6438900" y="5588000"/>
            <a:ext cx="5194300" cy="686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>
              <a:buClr>
                <a:srgbClr val="003183"/>
              </a:buClr>
              <a:buSzPts val="3200"/>
            </a:pPr>
            <a:r>
              <a:rPr lang="en-GB" sz="2000" dirty="0">
                <a:solidFill>
                  <a:srgbClr val="002060"/>
                </a:solidFill>
              </a:rPr>
              <a:t>Dr. Salome </a:t>
            </a:r>
            <a:r>
              <a:rPr lang="en-GB" sz="2000" dirty="0" err="1">
                <a:solidFill>
                  <a:srgbClr val="002060"/>
                </a:solidFill>
              </a:rPr>
              <a:t>Scholtens</a:t>
            </a:r>
            <a:r>
              <a:rPr lang="en-GB" sz="2000" dirty="0">
                <a:solidFill>
                  <a:srgbClr val="002060"/>
                </a:solidFill>
              </a:rPr>
              <a:t> (</a:t>
            </a:r>
            <a:r>
              <a:rPr lang="en-GB" sz="2000" dirty="0">
                <a:solidFill>
                  <a:srgbClr val="002060"/>
                </a:solidFill>
                <a:hlinkClick r:id="rId2"/>
              </a:rPr>
              <a:t>s.scholtens@umcg.nl</a:t>
            </a:r>
            <a:r>
              <a:rPr lang="en-GB" sz="2000" dirty="0">
                <a:solidFill>
                  <a:srgbClr val="002060"/>
                </a:solidFill>
              </a:rPr>
              <a:t>) </a:t>
            </a:r>
            <a:br>
              <a:rPr lang="en-GB" sz="2000" dirty="0">
                <a:solidFill>
                  <a:srgbClr val="002060"/>
                </a:solidFill>
              </a:rPr>
            </a:br>
            <a:r>
              <a:rPr lang="en-GB" sz="2000" dirty="0">
                <a:solidFill>
                  <a:srgbClr val="002060"/>
                </a:solidFill>
              </a:rPr>
              <a:t>Dr. Celia van Gelder (</a:t>
            </a:r>
            <a:r>
              <a:rPr lang="en-GB" sz="2000" dirty="0">
                <a:solidFill>
                  <a:srgbClr val="002060"/>
                </a:solidFill>
                <a:hlinkClick r:id="rId3"/>
              </a:rPr>
              <a:t>celia.van.gelder@dtls.nl</a:t>
            </a:r>
            <a:r>
              <a:rPr lang="en-GB" sz="2000" dirty="0">
                <a:solidFill>
                  <a:srgbClr val="002060"/>
                </a:solidFill>
              </a:rPr>
              <a:t>)</a:t>
            </a:r>
          </a:p>
          <a:p>
            <a:pPr algn="l">
              <a:buClr>
                <a:srgbClr val="003183"/>
              </a:buClr>
              <a:buSzPts val="3200"/>
            </a:pPr>
            <a:r>
              <a:rPr lang="en-GB" sz="2000" dirty="0">
                <a:solidFill>
                  <a:srgbClr val="002060"/>
                </a:solidFill>
              </a:rPr>
              <a:t>Dr. Mijke Jetten (</a:t>
            </a:r>
            <a:r>
              <a:rPr lang="en-GB" sz="2000" dirty="0">
                <a:solidFill>
                  <a:srgbClr val="002060"/>
                </a:solidFill>
                <a:hlinkClick r:id="rId4"/>
              </a:rPr>
              <a:t>m.jetten@ubn.ru.nl</a:t>
            </a:r>
            <a:r>
              <a:rPr lang="en-GB" sz="2000" dirty="0">
                <a:solidFill>
                  <a:srgbClr val="002060"/>
                </a:solidFill>
              </a:rPr>
              <a:t>)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F0CD9D3B-28A3-D048-839F-BD57D08C7C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4700" y="709216"/>
            <a:ext cx="5212660" cy="3437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959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2"/>
          <p:cNvSpPr txBox="1">
            <a:spLocks noGrp="1"/>
          </p:cNvSpPr>
          <p:nvPr>
            <p:ph type="sldNum" idx="12"/>
          </p:nvPr>
        </p:nvSpPr>
        <p:spPr>
          <a:xfrm>
            <a:off x="807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/>
          <a:p>
            <a:fld id="{00000000-1234-1234-1234-123412341234}" type="slidenum">
              <a:rPr lang="en-GB"/>
              <a:pPr/>
              <a:t>2</a:t>
            </a:fld>
            <a:endParaRPr/>
          </a:p>
        </p:txBody>
      </p:sp>
      <p:grpSp>
        <p:nvGrpSpPr>
          <p:cNvPr id="8" name="Google Shape;245;p32">
            <a:extLst>
              <a:ext uri="{FF2B5EF4-FFF2-40B4-BE49-F238E27FC236}">
                <a16:creationId xmlns:a16="http://schemas.microsoft.com/office/drawing/2014/main" id="{C2506D2B-32B2-274A-8269-5A15A93B0268}"/>
              </a:ext>
            </a:extLst>
          </p:cNvPr>
          <p:cNvGrpSpPr/>
          <p:nvPr/>
        </p:nvGrpSpPr>
        <p:grpSpPr>
          <a:xfrm>
            <a:off x="58342" y="6056584"/>
            <a:ext cx="8934855" cy="870275"/>
            <a:chOff x="0" y="0"/>
            <a:chExt cx="7512021" cy="773430"/>
          </a:xfrm>
        </p:grpSpPr>
        <p:pic>
          <p:nvPicPr>
            <p:cNvPr id="9" name="Google Shape;246;p32">
              <a:extLst>
                <a:ext uri="{FF2B5EF4-FFF2-40B4-BE49-F238E27FC236}">
                  <a16:creationId xmlns:a16="http://schemas.microsoft.com/office/drawing/2014/main" id="{1B43405F-C968-5946-B41A-9F691BC7AC58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455577" y="226032"/>
              <a:ext cx="1025525" cy="3346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Google Shape;247;p32">
              <a:extLst>
                <a:ext uri="{FF2B5EF4-FFF2-40B4-BE49-F238E27FC236}">
                  <a16:creationId xmlns:a16="http://schemas.microsoft.com/office/drawing/2014/main" id="{8A6C5CF8-1A57-4348-AFD9-5069209F5939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0" y="236306"/>
              <a:ext cx="1162685" cy="2730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Google Shape;248;p32">
              <a:extLst>
                <a:ext uri="{FF2B5EF4-FFF2-40B4-BE49-F238E27FC236}">
                  <a16:creationId xmlns:a16="http://schemas.microsoft.com/office/drawing/2014/main" id="{A76F7F61-FB5D-104C-9E73-3F54B97C102E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2342508" y="174661"/>
              <a:ext cx="1821180" cy="3848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Google Shape;249;p32">
              <a:extLst>
                <a:ext uri="{FF2B5EF4-FFF2-40B4-BE49-F238E27FC236}">
                  <a16:creationId xmlns:a16="http://schemas.microsoft.com/office/drawing/2014/main" id="{FB250C68-9406-BE4D-AC4E-6E409DA5BB84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6626831" y="143839"/>
              <a:ext cx="885190" cy="42100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Google Shape;250;p32">
              <a:extLst>
                <a:ext uri="{FF2B5EF4-FFF2-40B4-BE49-F238E27FC236}">
                  <a16:creationId xmlns:a16="http://schemas.microsoft.com/office/drawing/2014/main" id="{4E5C3722-6963-024C-AA5D-B08F9B10E6EE}"/>
                </a:ext>
              </a:extLst>
            </p:cNvPr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4181582" y="0"/>
              <a:ext cx="1162685" cy="7734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Google Shape;251;p32">
              <a:extLst>
                <a:ext uri="{FF2B5EF4-FFF2-40B4-BE49-F238E27FC236}">
                  <a16:creationId xmlns:a16="http://schemas.microsoft.com/office/drawing/2014/main" id="{6FFD6725-9D1A-C940-9231-9B66102897AC}"/>
                </a:ext>
              </a:extLst>
            </p:cNvPr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1160979" y="154113"/>
              <a:ext cx="1094105" cy="52895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48" name="Google Shape;148;p2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9166528" y="6179040"/>
            <a:ext cx="1217603" cy="5359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22" descr="C:\Users\scholtenss\Dropbox\Salome\WERK\Presentaties\Pictures\zonmw-logo.pn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0515421" y="6355450"/>
            <a:ext cx="1569413" cy="41698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43;p22">
            <a:extLst>
              <a:ext uri="{FF2B5EF4-FFF2-40B4-BE49-F238E27FC236}">
                <a16:creationId xmlns:a16="http://schemas.microsoft.com/office/drawing/2014/main" id="{E3E18178-4C93-9F44-8957-8E1FC305A2DF}"/>
              </a:ext>
            </a:extLst>
          </p:cNvPr>
          <p:cNvSpPr txBox="1">
            <a:spLocks/>
          </p:cNvSpPr>
          <p:nvPr/>
        </p:nvSpPr>
        <p:spPr>
          <a:xfrm>
            <a:off x="825500" y="425711"/>
            <a:ext cx="10617200" cy="97128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>
            <a:lvl1pPr marR="0" lvl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83"/>
              </a:buClr>
              <a:buSzPts val="2800"/>
              <a:buFont typeface="Verdana"/>
              <a:buNone/>
              <a:defRPr sz="2800" b="1" i="0" u="none" strike="noStrike" kern="1200" cap="none">
                <a:solidFill>
                  <a:srgbClr val="003183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z="3200" dirty="0">
                <a:latin typeface="Calibri"/>
                <a:ea typeface="Calibri"/>
                <a:cs typeface="Calibri"/>
                <a:sym typeface="Calibri"/>
              </a:rPr>
              <a:t>Project</a:t>
            </a:r>
            <a:endParaRPr lang="en-GB" sz="2000" b="0" i="1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E522FF8E-3C48-0648-909F-B2676BBA8A5A}"/>
              </a:ext>
            </a:extLst>
          </p:cNvPr>
          <p:cNvSpPr txBox="1"/>
          <p:nvPr/>
        </p:nvSpPr>
        <p:spPr>
          <a:xfrm>
            <a:off x="825500" y="1489485"/>
            <a:ext cx="106172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0"/>
              </a:spcBef>
              <a:buSzPts val="2035"/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1 year project (August 2018 – July 2019)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  <a:sym typeface="Calibri"/>
            </a:endParaRPr>
          </a:p>
          <a:p>
            <a:pPr marL="342900" indent="-342900">
              <a:spcBef>
                <a:spcPts val="0"/>
              </a:spcBef>
              <a:buSzPts val="2035"/>
              <a:buFont typeface="Arial" panose="020B0604020202020204" pitchFamily="34" charset="0"/>
              <a:buChar char="•"/>
            </a:pPr>
            <a:endParaRPr lang="en-US" sz="2400" dirty="0"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342900" indent="-342900">
              <a:spcBef>
                <a:spcPts val="0"/>
              </a:spcBef>
              <a:buSzPts val="2035"/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ZonMw funded (50k), complemented with in-kind contributions of the core team members</a:t>
            </a:r>
          </a:p>
          <a:p>
            <a:pPr marL="342900" indent="-342900">
              <a:spcBef>
                <a:spcPts val="0"/>
              </a:spcBef>
              <a:buSzPts val="2035"/>
              <a:buFont typeface="Arial" panose="020B0604020202020204" pitchFamily="34" charset="0"/>
              <a:buChar char="•"/>
            </a:pPr>
            <a:endParaRPr lang="en-US" sz="2400" dirty="0"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342900" indent="-342900">
              <a:spcBef>
                <a:spcPts val="0"/>
              </a:spcBef>
              <a:buSzPts val="2035"/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Core team: DTL, UMCG/RUG, </a:t>
            </a:r>
            <a:r>
              <a:rPr lang="en-US" sz="2400" dirty="0" err="1"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Radboudumc</a:t>
            </a:r>
            <a:r>
              <a:rPr lang="en-US" sz="2400" dirty="0"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/RU, UMCU</a:t>
            </a:r>
          </a:p>
          <a:p>
            <a:pPr marL="342900" indent="-342900">
              <a:spcBef>
                <a:spcPts val="0"/>
              </a:spcBef>
              <a:buSzPts val="2035"/>
              <a:buFont typeface="Arial" panose="020B0604020202020204" pitchFamily="34" charset="0"/>
              <a:buChar char="•"/>
            </a:pPr>
            <a:endParaRPr lang="en-US" sz="2400" dirty="0"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342900" indent="-342900">
              <a:spcBef>
                <a:spcPts val="0"/>
              </a:spcBef>
              <a:buSzPts val="2035"/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Consultation committee: representatives of main </a:t>
            </a:r>
            <a:br>
              <a:rPr lang="en-US" sz="2400" dirty="0"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</a:br>
            <a:r>
              <a:rPr lang="en-US" sz="2400" dirty="0"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stakeholders of LCRDM, Data4Lifesciences, DTL, Health-RI, </a:t>
            </a:r>
            <a:br>
              <a:rPr lang="en-US" sz="2400" dirty="0"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</a:br>
            <a:r>
              <a:rPr lang="en-US" sz="2400" dirty="0"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4TU, SURF, NFU, DAS (hogescholen), ZonMw and ELIXIR-NL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68225670-652E-474E-A17F-89DFE41BB24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25500" y="439943"/>
            <a:ext cx="2019300" cy="1003300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165BDB2A-84A0-3D45-B5BC-4C81617671D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926010" y="3243674"/>
            <a:ext cx="3265990" cy="2169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45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2"/>
          <p:cNvSpPr txBox="1">
            <a:spLocks noGrp="1"/>
          </p:cNvSpPr>
          <p:nvPr>
            <p:ph type="sldNum" idx="12"/>
          </p:nvPr>
        </p:nvSpPr>
        <p:spPr>
          <a:xfrm>
            <a:off x="807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/>
          <a:p>
            <a:fld id="{00000000-1234-1234-1234-123412341234}" type="slidenum">
              <a:rPr lang="en-GB"/>
              <a:pPr/>
              <a:t>3</a:t>
            </a:fld>
            <a:endParaRPr/>
          </a:p>
        </p:txBody>
      </p:sp>
      <p:grpSp>
        <p:nvGrpSpPr>
          <p:cNvPr id="8" name="Google Shape;245;p32">
            <a:extLst>
              <a:ext uri="{FF2B5EF4-FFF2-40B4-BE49-F238E27FC236}">
                <a16:creationId xmlns:a16="http://schemas.microsoft.com/office/drawing/2014/main" id="{C2506D2B-32B2-274A-8269-5A15A93B0268}"/>
              </a:ext>
            </a:extLst>
          </p:cNvPr>
          <p:cNvGrpSpPr/>
          <p:nvPr/>
        </p:nvGrpSpPr>
        <p:grpSpPr>
          <a:xfrm>
            <a:off x="58342" y="6056584"/>
            <a:ext cx="8934855" cy="870275"/>
            <a:chOff x="0" y="0"/>
            <a:chExt cx="7512021" cy="773430"/>
          </a:xfrm>
        </p:grpSpPr>
        <p:pic>
          <p:nvPicPr>
            <p:cNvPr id="9" name="Google Shape;246;p32">
              <a:extLst>
                <a:ext uri="{FF2B5EF4-FFF2-40B4-BE49-F238E27FC236}">
                  <a16:creationId xmlns:a16="http://schemas.microsoft.com/office/drawing/2014/main" id="{1B43405F-C968-5946-B41A-9F691BC7AC58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455577" y="226032"/>
              <a:ext cx="1025525" cy="3346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Google Shape;247;p32">
              <a:extLst>
                <a:ext uri="{FF2B5EF4-FFF2-40B4-BE49-F238E27FC236}">
                  <a16:creationId xmlns:a16="http://schemas.microsoft.com/office/drawing/2014/main" id="{8A6C5CF8-1A57-4348-AFD9-5069209F5939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0" y="236306"/>
              <a:ext cx="1162685" cy="2730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Google Shape;248;p32">
              <a:extLst>
                <a:ext uri="{FF2B5EF4-FFF2-40B4-BE49-F238E27FC236}">
                  <a16:creationId xmlns:a16="http://schemas.microsoft.com/office/drawing/2014/main" id="{A76F7F61-FB5D-104C-9E73-3F54B97C102E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2342508" y="174661"/>
              <a:ext cx="1821180" cy="3848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Google Shape;249;p32">
              <a:extLst>
                <a:ext uri="{FF2B5EF4-FFF2-40B4-BE49-F238E27FC236}">
                  <a16:creationId xmlns:a16="http://schemas.microsoft.com/office/drawing/2014/main" id="{FB250C68-9406-BE4D-AC4E-6E409DA5BB84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6626831" y="143839"/>
              <a:ext cx="885190" cy="42100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Google Shape;250;p32">
              <a:extLst>
                <a:ext uri="{FF2B5EF4-FFF2-40B4-BE49-F238E27FC236}">
                  <a16:creationId xmlns:a16="http://schemas.microsoft.com/office/drawing/2014/main" id="{4E5C3722-6963-024C-AA5D-B08F9B10E6EE}"/>
                </a:ext>
              </a:extLst>
            </p:cNvPr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4181582" y="0"/>
              <a:ext cx="1162685" cy="7734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Google Shape;251;p32">
              <a:extLst>
                <a:ext uri="{FF2B5EF4-FFF2-40B4-BE49-F238E27FC236}">
                  <a16:creationId xmlns:a16="http://schemas.microsoft.com/office/drawing/2014/main" id="{6FFD6725-9D1A-C940-9231-9B66102897AC}"/>
                </a:ext>
              </a:extLst>
            </p:cNvPr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1160979" y="154113"/>
              <a:ext cx="1094105" cy="52895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48" name="Google Shape;148;p2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9166528" y="6179040"/>
            <a:ext cx="1217603" cy="5359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22" descr="C:\Users\scholtenss\Dropbox\Salome\WERK\Presentaties\Pictures\zonmw-logo.pn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0515421" y="6355450"/>
            <a:ext cx="1569413" cy="41698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43;p22">
            <a:extLst>
              <a:ext uri="{FF2B5EF4-FFF2-40B4-BE49-F238E27FC236}">
                <a16:creationId xmlns:a16="http://schemas.microsoft.com/office/drawing/2014/main" id="{E3E18178-4C93-9F44-8957-8E1FC305A2DF}"/>
              </a:ext>
            </a:extLst>
          </p:cNvPr>
          <p:cNvSpPr txBox="1">
            <a:spLocks/>
          </p:cNvSpPr>
          <p:nvPr/>
        </p:nvSpPr>
        <p:spPr>
          <a:xfrm>
            <a:off x="825500" y="425711"/>
            <a:ext cx="10617200" cy="97128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>
            <a:lvl1pPr marR="0" lvl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83"/>
              </a:buClr>
              <a:buSzPts val="2800"/>
              <a:buFont typeface="Verdana"/>
              <a:buNone/>
              <a:defRPr sz="2800" b="1" i="0" u="none" strike="noStrike" kern="1200" cap="none">
                <a:solidFill>
                  <a:srgbClr val="003183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z="3200">
                <a:latin typeface="Calibri"/>
                <a:ea typeface="Calibri"/>
                <a:cs typeface="Calibri"/>
                <a:sym typeface="Calibri"/>
              </a:rPr>
              <a:t>Aim</a:t>
            </a:r>
            <a:endParaRPr lang="en-GB" sz="2000" b="0" i="1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E522FF8E-3C48-0648-909F-B2676BBA8A5A}"/>
              </a:ext>
            </a:extLst>
          </p:cNvPr>
          <p:cNvSpPr txBox="1"/>
          <p:nvPr/>
        </p:nvSpPr>
        <p:spPr>
          <a:xfrm>
            <a:off x="825500" y="1489485"/>
            <a:ext cx="106172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Due to a lack of: high-quality data stewardship expertise; consensus on what a data steward is and does; and education/certification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Professionalise the data steward function in the Life Sciences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With a focus on implementation of the FAIR principles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To increase the quality and capacity of data stewards </a:t>
            </a:r>
            <a:br>
              <a:rPr lang="en-US" sz="2400" dirty="0"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</a:br>
            <a:r>
              <a:rPr lang="en-US" sz="2400" dirty="0"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for life sciences</a:t>
            </a:r>
            <a:b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By creating a job description, formalising the function, creating visibility and developing training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5E3C88D6-85DB-4542-8C5F-001F59A21B6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4969" y="265322"/>
            <a:ext cx="1968500" cy="102870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A6AF3EDF-0681-3742-B9B7-CA3B2FA9E59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940345" y="3494395"/>
            <a:ext cx="4104679" cy="1382405"/>
          </a:xfrm>
          <a:prstGeom prst="rect">
            <a:avLst/>
          </a:prstGeom>
        </p:spPr>
      </p:pic>
      <p:sp>
        <p:nvSpPr>
          <p:cNvPr id="6" name="Rechthoek 5">
            <a:extLst>
              <a:ext uri="{FF2B5EF4-FFF2-40B4-BE49-F238E27FC236}">
                <a16:creationId xmlns:a16="http://schemas.microsoft.com/office/drawing/2014/main" id="{015344CC-B741-8A41-90EA-D5F18CD79BD1}"/>
              </a:ext>
            </a:extLst>
          </p:cNvPr>
          <p:cNvSpPr/>
          <p:nvPr/>
        </p:nvSpPr>
        <p:spPr>
          <a:xfrm>
            <a:off x="6057900" y="279570"/>
            <a:ext cx="58422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solidFill>
                  <a:schemeClr val="accent6"/>
                </a:solidFill>
                <a:ea typeface="Corbel"/>
                <a:cs typeface="Corbel"/>
                <a:sym typeface="Corbel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</a:t>
            </a:r>
            <a:r>
              <a:rPr lang="en-GB" sz="2400" dirty="0" err="1">
                <a:solidFill>
                  <a:schemeClr val="accent6"/>
                </a:solidFill>
                <a:ea typeface="Corbel"/>
                <a:cs typeface="Corbel"/>
                <a:sym typeface="Corbel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zenodo.org</a:t>
            </a:r>
            <a:r>
              <a:rPr lang="en-GB" sz="2400" dirty="0">
                <a:solidFill>
                  <a:schemeClr val="accent6"/>
                </a:solidFill>
                <a:ea typeface="Corbel"/>
                <a:cs typeface="Corbel"/>
                <a:sym typeface="Corbel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/communities/</a:t>
            </a:r>
            <a:r>
              <a:rPr lang="en-GB" sz="2400" dirty="0" err="1">
                <a:solidFill>
                  <a:schemeClr val="accent6"/>
                </a:solidFill>
                <a:ea typeface="Corbel"/>
                <a:cs typeface="Corbel"/>
                <a:sym typeface="Corbel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nl</a:t>
            </a:r>
            <a:r>
              <a:rPr lang="en-GB" sz="2400" dirty="0">
                <a:solidFill>
                  <a:schemeClr val="accent6"/>
                </a:solidFill>
                <a:ea typeface="Corbel"/>
                <a:cs typeface="Corbel"/>
                <a:sym typeface="Corbel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-ds-</a:t>
            </a:r>
            <a:r>
              <a:rPr lang="en-GB" sz="2400" dirty="0" err="1">
                <a:solidFill>
                  <a:schemeClr val="accent6"/>
                </a:solidFill>
                <a:ea typeface="Corbel"/>
                <a:cs typeface="Corbel"/>
                <a:sym typeface="Corbel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pd</a:t>
            </a:r>
            <a:r>
              <a:rPr lang="en-GB" sz="2400" dirty="0">
                <a:solidFill>
                  <a:schemeClr val="accent6"/>
                </a:solidFill>
                <a:ea typeface="Corbel"/>
                <a:cs typeface="Corbel"/>
                <a:sym typeface="Corbel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-ls/</a:t>
            </a:r>
            <a:endParaRPr lang="nl-NL" sz="24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30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2"/>
          <p:cNvSpPr txBox="1">
            <a:spLocks noGrp="1"/>
          </p:cNvSpPr>
          <p:nvPr>
            <p:ph type="sldNum" idx="12"/>
          </p:nvPr>
        </p:nvSpPr>
        <p:spPr>
          <a:xfrm>
            <a:off x="807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/>
          <a:p>
            <a:fld id="{00000000-1234-1234-1234-123412341234}" type="slidenum">
              <a:rPr lang="en-GB"/>
              <a:pPr/>
              <a:t>4</a:t>
            </a:fld>
            <a:endParaRPr/>
          </a:p>
        </p:txBody>
      </p:sp>
      <p:grpSp>
        <p:nvGrpSpPr>
          <p:cNvPr id="8" name="Google Shape;245;p32">
            <a:extLst>
              <a:ext uri="{FF2B5EF4-FFF2-40B4-BE49-F238E27FC236}">
                <a16:creationId xmlns:a16="http://schemas.microsoft.com/office/drawing/2014/main" id="{C2506D2B-32B2-274A-8269-5A15A93B0268}"/>
              </a:ext>
            </a:extLst>
          </p:cNvPr>
          <p:cNvGrpSpPr/>
          <p:nvPr/>
        </p:nvGrpSpPr>
        <p:grpSpPr>
          <a:xfrm>
            <a:off x="58342" y="6056584"/>
            <a:ext cx="8934855" cy="870275"/>
            <a:chOff x="0" y="0"/>
            <a:chExt cx="7512021" cy="773430"/>
          </a:xfrm>
        </p:grpSpPr>
        <p:pic>
          <p:nvPicPr>
            <p:cNvPr id="9" name="Google Shape;246;p32">
              <a:extLst>
                <a:ext uri="{FF2B5EF4-FFF2-40B4-BE49-F238E27FC236}">
                  <a16:creationId xmlns:a16="http://schemas.microsoft.com/office/drawing/2014/main" id="{1B43405F-C968-5946-B41A-9F691BC7AC58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455577" y="226032"/>
              <a:ext cx="1025525" cy="3346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Google Shape;247;p32">
              <a:extLst>
                <a:ext uri="{FF2B5EF4-FFF2-40B4-BE49-F238E27FC236}">
                  <a16:creationId xmlns:a16="http://schemas.microsoft.com/office/drawing/2014/main" id="{8A6C5CF8-1A57-4348-AFD9-5069209F5939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0" y="236306"/>
              <a:ext cx="1162685" cy="2730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Google Shape;248;p32">
              <a:extLst>
                <a:ext uri="{FF2B5EF4-FFF2-40B4-BE49-F238E27FC236}">
                  <a16:creationId xmlns:a16="http://schemas.microsoft.com/office/drawing/2014/main" id="{A76F7F61-FB5D-104C-9E73-3F54B97C102E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2342508" y="174661"/>
              <a:ext cx="1821180" cy="3848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Google Shape;249;p32">
              <a:extLst>
                <a:ext uri="{FF2B5EF4-FFF2-40B4-BE49-F238E27FC236}">
                  <a16:creationId xmlns:a16="http://schemas.microsoft.com/office/drawing/2014/main" id="{FB250C68-9406-BE4D-AC4E-6E409DA5BB84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6626831" y="143839"/>
              <a:ext cx="885190" cy="42100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Google Shape;250;p32">
              <a:extLst>
                <a:ext uri="{FF2B5EF4-FFF2-40B4-BE49-F238E27FC236}">
                  <a16:creationId xmlns:a16="http://schemas.microsoft.com/office/drawing/2014/main" id="{4E5C3722-6963-024C-AA5D-B08F9B10E6EE}"/>
                </a:ext>
              </a:extLst>
            </p:cNvPr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4181582" y="0"/>
              <a:ext cx="1162685" cy="7734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Google Shape;251;p32">
              <a:extLst>
                <a:ext uri="{FF2B5EF4-FFF2-40B4-BE49-F238E27FC236}">
                  <a16:creationId xmlns:a16="http://schemas.microsoft.com/office/drawing/2014/main" id="{6FFD6725-9D1A-C940-9231-9B66102897AC}"/>
                </a:ext>
              </a:extLst>
            </p:cNvPr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1160979" y="154113"/>
              <a:ext cx="1094105" cy="52895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48" name="Google Shape;148;p2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9166528" y="6179040"/>
            <a:ext cx="1217603" cy="5359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22" descr="C:\Users\scholtenss\Dropbox\Salome\WERK\Presentaties\Pictures\zonmw-logo.pn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0515421" y="6355450"/>
            <a:ext cx="1569413" cy="41698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43;p22">
            <a:extLst>
              <a:ext uri="{FF2B5EF4-FFF2-40B4-BE49-F238E27FC236}">
                <a16:creationId xmlns:a16="http://schemas.microsoft.com/office/drawing/2014/main" id="{E3E18178-4C93-9F44-8957-8E1FC305A2DF}"/>
              </a:ext>
            </a:extLst>
          </p:cNvPr>
          <p:cNvSpPr txBox="1">
            <a:spLocks/>
          </p:cNvSpPr>
          <p:nvPr/>
        </p:nvSpPr>
        <p:spPr>
          <a:xfrm>
            <a:off x="825500" y="425711"/>
            <a:ext cx="10617200" cy="97128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>
            <a:lvl1pPr marR="0" lvl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83"/>
              </a:buClr>
              <a:buSzPts val="2800"/>
              <a:buFont typeface="Verdana"/>
              <a:buNone/>
              <a:defRPr sz="2800" b="1" i="0" u="none" strike="noStrike" kern="1200" cap="none">
                <a:solidFill>
                  <a:srgbClr val="003183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z="3200" dirty="0">
                <a:latin typeface="Calibri"/>
                <a:ea typeface="Calibri"/>
                <a:cs typeface="Calibri"/>
                <a:sym typeface="Calibri"/>
              </a:rPr>
              <a:t>Deliverable 1: function matrix</a:t>
            </a:r>
            <a:endParaRPr lang="en-GB" sz="2000" b="0" i="1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E522FF8E-3C48-0648-909F-B2676BBA8A5A}"/>
              </a:ext>
            </a:extLst>
          </p:cNvPr>
          <p:cNvSpPr txBox="1"/>
          <p:nvPr/>
        </p:nvSpPr>
        <p:spPr>
          <a:xfrm>
            <a:off x="825500" y="1489485"/>
            <a:ext cx="106172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SzPts val="2200"/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dk1"/>
                </a:solidFill>
                <a:ea typeface="Corbel"/>
                <a:cs typeface="Corbel"/>
                <a:sym typeface="Corbel"/>
              </a:rPr>
              <a:t>Data Steward A (institutional/department; coordinating, policy-oriented)</a:t>
            </a:r>
            <a:br>
              <a:rPr lang="en-GB" sz="2200" dirty="0">
                <a:solidFill>
                  <a:schemeClr val="dk1"/>
                </a:solidFill>
                <a:ea typeface="Corbel"/>
                <a:cs typeface="Corbel"/>
                <a:sym typeface="Corbel"/>
              </a:rPr>
            </a:br>
            <a:r>
              <a:rPr lang="en-GB" sz="2200" dirty="0">
                <a:solidFill>
                  <a:schemeClr val="dk1"/>
                </a:solidFill>
                <a:ea typeface="Corbel"/>
                <a:cs typeface="Corbel"/>
                <a:sym typeface="Corbel"/>
              </a:rPr>
              <a:t>Data steward B (project; operational, supporting-oriented)</a:t>
            </a:r>
            <a:br>
              <a:rPr lang="en-GB" sz="2200" dirty="0">
                <a:solidFill>
                  <a:schemeClr val="dk1"/>
                </a:solidFill>
                <a:ea typeface="Corbel"/>
                <a:cs typeface="Corbel"/>
                <a:sym typeface="Corbel"/>
              </a:rPr>
            </a:br>
            <a:endParaRPr lang="en-GB" sz="2200" dirty="0">
              <a:solidFill>
                <a:schemeClr val="dk1"/>
              </a:solidFill>
              <a:ea typeface="Corbel"/>
              <a:cs typeface="Corbel"/>
              <a:sym typeface="Corbel"/>
            </a:endParaRPr>
          </a:p>
          <a:p>
            <a:pPr marL="342900" lvl="0" indent="-342900">
              <a:buSzPts val="2200"/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dk1"/>
                </a:solidFill>
                <a:ea typeface="Corbel"/>
                <a:cs typeface="Corbel"/>
                <a:sym typeface="Corbel"/>
              </a:rPr>
              <a:t>Policy areas: 1. policy/strategy; 2. compliance; </a:t>
            </a:r>
            <a:br>
              <a:rPr lang="en-GB" sz="2200" dirty="0">
                <a:solidFill>
                  <a:schemeClr val="dk1"/>
                </a:solidFill>
                <a:ea typeface="Corbel"/>
                <a:cs typeface="Corbel"/>
                <a:sym typeface="Corbel"/>
              </a:rPr>
            </a:br>
            <a:r>
              <a:rPr lang="en-GB" sz="2200" dirty="0">
                <a:solidFill>
                  <a:schemeClr val="dk1"/>
                </a:solidFill>
                <a:ea typeface="Corbel"/>
                <a:cs typeface="Corbel"/>
                <a:sym typeface="Corbel"/>
              </a:rPr>
              <a:t>alignment with FAIR data principles; 4. services; </a:t>
            </a:r>
            <a:br>
              <a:rPr lang="en-GB" sz="2200" dirty="0">
                <a:solidFill>
                  <a:schemeClr val="dk1"/>
                </a:solidFill>
                <a:ea typeface="Corbel"/>
                <a:cs typeface="Corbel"/>
                <a:sym typeface="Corbel"/>
              </a:rPr>
            </a:br>
            <a:r>
              <a:rPr lang="en-GB" sz="2200" dirty="0">
                <a:solidFill>
                  <a:schemeClr val="dk1"/>
                </a:solidFill>
                <a:ea typeface="Corbel"/>
                <a:cs typeface="Corbel"/>
                <a:sym typeface="Corbel"/>
              </a:rPr>
              <a:t>5. infrastructure; 6. knowledge; 7. network; </a:t>
            </a:r>
            <a:br>
              <a:rPr lang="en-GB" sz="2200" dirty="0">
                <a:solidFill>
                  <a:schemeClr val="dk1"/>
                </a:solidFill>
                <a:ea typeface="Corbel"/>
                <a:cs typeface="Corbel"/>
                <a:sym typeface="Corbel"/>
              </a:rPr>
            </a:br>
            <a:r>
              <a:rPr lang="en-GB" sz="2200" dirty="0">
                <a:solidFill>
                  <a:schemeClr val="dk1"/>
                </a:solidFill>
                <a:ea typeface="Corbel"/>
                <a:cs typeface="Corbel"/>
                <a:sym typeface="Corbel"/>
              </a:rPr>
              <a:t>8. data archiving</a:t>
            </a:r>
            <a:endParaRPr lang="en-GB" sz="2200" dirty="0">
              <a:solidFill>
                <a:schemeClr val="accent6"/>
              </a:solidFill>
              <a:sym typeface="Corbel"/>
            </a:endParaRPr>
          </a:p>
          <a:p>
            <a:pPr marL="342900" lvl="0" indent="-342900">
              <a:buSzPts val="2200"/>
              <a:buFont typeface="Arial" panose="020B0604020202020204" pitchFamily="34" charset="0"/>
              <a:buChar char="•"/>
            </a:pPr>
            <a:endParaRPr lang="en-GB" sz="2200" dirty="0">
              <a:solidFill>
                <a:schemeClr val="accent6"/>
              </a:solidFill>
              <a:ea typeface="Corbel"/>
              <a:cs typeface="Corbel"/>
              <a:sym typeface="Corbel"/>
            </a:endParaRPr>
          </a:p>
          <a:p>
            <a:pPr marL="342900" lvl="0" indent="-342900">
              <a:buSzPts val="2200"/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dk1"/>
                </a:solidFill>
                <a:ea typeface="Corbel"/>
                <a:cs typeface="Corbel"/>
                <a:sym typeface="Corbel"/>
              </a:rPr>
              <a:t>Based on job advertisements and existing</a:t>
            </a:r>
            <a:br>
              <a:rPr lang="en-GB" sz="2200" dirty="0">
                <a:solidFill>
                  <a:schemeClr val="dk1"/>
                </a:solidFill>
                <a:ea typeface="Corbel"/>
                <a:cs typeface="Corbel"/>
                <a:sym typeface="Corbel"/>
              </a:rPr>
            </a:br>
            <a:r>
              <a:rPr lang="en-GB" sz="2200" dirty="0">
                <a:solidFill>
                  <a:schemeClr val="dk1"/>
                </a:solidFill>
                <a:ea typeface="Corbel"/>
                <a:cs typeface="Corbel"/>
                <a:sym typeface="Corbel"/>
              </a:rPr>
              <a:t>competency frameworks</a:t>
            </a:r>
          </a:p>
          <a:p>
            <a:pPr marL="342900" lvl="0" indent="-342900">
              <a:buSzPts val="2200"/>
              <a:buFont typeface="Arial" panose="020B0604020202020204" pitchFamily="34" charset="0"/>
              <a:buChar char="•"/>
            </a:pPr>
            <a:endParaRPr lang="en-GB" sz="2200" dirty="0">
              <a:solidFill>
                <a:schemeClr val="dk1"/>
              </a:solidFill>
              <a:ea typeface="Corbel"/>
              <a:cs typeface="Corbel"/>
              <a:sym typeface="Corbel"/>
            </a:endParaRPr>
          </a:p>
          <a:p>
            <a:pPr marL="342900" lvl="0" indent="-342900">
              <a:buSzPts val="2200"/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dk1"/>
                </a:solidFill>
                <a:ea typeface="Corbel"/>
                <a:cs typeface="Corbel"/>
                <a:sym typeface="Corbel"/>
              </a:rPr>
              <a:t>Matrix well received (inter)nationally; living document</a:t>
            </a:r>
            <a:br>
              <a:rPr lang="en-GB" sz="2200" dirty="0">
                <a:solidFill>
                  <a:schemeClr val="dk1"/>
                </a:solidFill>
                <a:ea typeface="Corbel"/>
                <a:cs typeface="Corbel"/>
                <a:sym typeface="Corbel"/>
              </a:rPr>
            </a:br>
            <a:r>
              <a:rPr lang="en-GB" sz="2200" dirty="0">
                <a:solidFill>
                  <a:schemeClr val="dk1"/>
                </a:solidFill>
                <a:ea typeface="Corbel"/>
                <a:cs typeface="Corbel"/>
                <a:sym typeface="Corbel"/>
              </a:rPr>
              <a:t>At the moment we are incorporating feedback from the community; data steward C added (services and infrastructure)</a:t>
            </a:r>
            <a:endParaRPr lang="en-GB" sz="2200" i="1" dirty="0">
              <a:solidFill>
                <a:srgbClr val="333333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DACC23BE-519E-984B-A6EE-ECDA8AE580E3}"/>
              </a:ext>
            </a:extLst>
          </p:cNvPr>
          <p:cNvSpPr txBox="1"/>
          <p:nvPr/>
        </p:nvSpPr>
        <p:spPr>
          <a:xfrm>
            <a:off x="7458439" y="380305"/>
            <a:ext cx="4405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chemeClr val="accent6"/>
                </a:solidFill>
                <a:ea typeface="Corbel"/>
                <a:cs typeface="Corbel"/>
                <a:sym typeface="Corbel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doi.org/10.5281/zenodo.2561723</a:t>
            </a:r>
            <a:endParaRPr lang="nl-NL" sz="2400" dirty="0">
              <a:solidFill>
                <a:schemeClr val="accent6"/>
              </a:solidFill>
            </a:endParaRPr>
          </a:p>
        </p:txBody>
      </p:sp>
      <p:pic>
        <p:nvPicPr>
          <p:cNvPr id="17" name="Google Shape;285;p34">
            <a:extLst>
              <a:ext uri="{FF2B5EF4-FFF2-40B4-BE49-F238E27FC236}">
                <a16:creationId xmlns:a16="http://schemas.microsoft.com/office/drawing/2014/main" id="{30D18950-7BD1-6248-A61F-7F3FC01EF266}"/>
              </a:ext>
            </a:extLst>
          </p:cNvPr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6875589" y="2218176"/>
            <a:ext cx="5316411" cy="309770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4514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40A1FFA8-94CD-DD43-BD43-2EE2E8D3C17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648" t="17037" r="14931" b="7974"/>
          <a:stretch/>
        </p:blipFill>
        <p:spPr>
          <a:xfrm>
            <a:off x="0" y="48664"/>
            <a:ext cx="12192000" cy="767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2243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2"/>
          <p:cNvSpPr txBox="1">
            <a:spLocks noGrp="1"/>
          </p:cNvSpPr>
          <p:nvPr>
            <p:ph type="sldNum" idx="12"/>
          </p:nvPr>
        </p:nvSpPr>
        <p:spPr>
          <a:xfrm>
            <a:off x="807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/>
          <a:p>
            <a:fld id="{00000000-1234-1234-1234-123412341234}" type="slidenum">
              <a:rPr lang="en-GB"/>
              <a:pPr/>
              <a:t>6</a:t>
            </a:fld>
            <a:endParaRPr/>
          </a:p>
        </p:txBody>
      </p:sp>
      <p:grpSp>
        <p:nvGrpSpPr>
          <p:cNvPr id="8" name="Google Shape;245;p32">
            <a:extLst>
              <a:ext uri="{FF2B5EF4-FFF2-40B4-BE49-F238E27FC236}">
                <a16:creationId xmlns:a16="http://schemas.microsoft.com/office/drawing/2014/main" id="{C2506D2B-32B2-274A-8269-5A15A93B0268}"/>
              </a:ext>
            </a:extLst>
          </p:cNvPr>
          <p:cNvGrpSpPr/>
          <p:nvPr/>
        </p:nvGrpSpPr>
        <p:grpSpPr>
          <a:xfrm>
            <a:off x="58342" y="6056584"/>
            <a:ext cx="8934855" cy="870275"/>
            <a:chOff x="0" y="0"/>
            <a:chExt cx="7512021" cy="773430"/>
          </a:xfrm>
        </p:grpSpPr>
        <p:pic>
          <p:nvPicPr>
            <p:cNvPr id="9" name="Google Shape;246;p32">
              <a:extLst>
                <a:ext uri="{FF2B5EF4-FFF2-40B4-BE49-F238E27FC236}">
                  <a16:creationId xmlns:a16="http://schemas.microsoft.com/office/drawing/2014/main" id="{1B43405F-C968-5946-B41A-9F691BC7AC58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455577" y="226032"/>
              <a:ext cx="1025525" cy="3346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Google Shape;247;p32">
              <a:extLst>
                <a:ext uri="{FF2B5EF4-FFF2-40B4-BE49-F238E27FC236}">
                  <a16:creationId xmlns:a16="http://schemas.microsoft.com/office/drawing/2014/main" id="{8A6C5CF8-1A57-4348-AFD9-5069209F5939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0" y="236306"/>
              <a:ext cx="1162685" cy="2730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Google Shape;248;p32">
              <a:extLst>
                <a:ext uri="{FF2B5EF4-FFF2-40B4-BE49-F238E27FC236}">
                  <a16:creationId xmlns:a16="http://schemas.microsoft.com/office/drawing/2014/main" id="{A76F7F61-FB5D-104C-9E73-3F54B97C102E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2342508" y="174661"/>
              <a:ext cx="1821180" cy="3848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Google Shape;249;p32">
              <a:extLst>
                <a:ext uri="{FF2B5EF4-FFF2-40B4-BE49-F238E27FC236}">
                  <a16:creationId xmlns:a16="http://schemas.microsoft.com/office/drawing/2014/main" id="{FB250C68-9406-BE4D-AC4E-6E409DA5BB84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6626831" y="143839"/>
              <a:ext cx="885190" cy="42100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Google Shape;250;p32">
              <a:extLst>
                <a:ext uri="{FF2B5EF4-FFF2-40B4-BE49-F238E27FC236}">
                  <a16:creationId xmlns:a16="http://schemas.microsoft.com/office/drawing/2014/main" id="{4E5C3722-6963-024C-AA5D-B08F9B10E6EE}"/>
                </a:ext>
              </a:extLst>
            </p:cNvPr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4181582" y="0"/>
              <a:ext cx="1162685" cy="7734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Google Shape;251;p32">
              <a:extLst>
                <a:ext uri="{FF2B5EF4-FFF2-40B4-BE49-F238E27FC236}">
                  <a16:creationId xmlns:a16="http://schemas.microsoft.com/office/drawing/2014/main" id="{6FFD6725-9D1A-C940-9231-9B66102897AC}"/>
                </a:ext>
              </a:extLst>
            </p:cNvPr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1160979" y="154113"/>
              <a:ext cx="1094105" cy="52895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48" name="Google Shape;148;p2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9166528" y="6179040"/>
            <a:ext cx="1217603" cy="5359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22" descr="C:\Users\scholtenss\Dropbox\Salome\WERK\Presentaties\Pictures\zonmw-logo.pn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0515421" y="6355450"/>
            <a:ext cx="1569413" cy="41698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43;p22">
            <a:extLst>
              <a:ext uri="{FF2B5EF4-FFF2-40B4-BE49-F238E27FC236}">
                <a16:creationId xmlns:a16="http://schemas.microsoft.com/office/drawing/2014/main" id="{E3E18178-4C93-9F44-8957-8E1FC305A2DF}"/>
              </a:ext>
            </a:extLst>
          </p:cNvPr>
          <p:cNvSpPr txBox="1">
            <a:spLocks/>
          </p:cNvSpPr>
          <p:nvPr/>
        </p:nvSpPr>
        <p:spPr>
          <a:xfrm>
            <a:off x="825500" y="425711"/>
            <a:ext cx="10617200" cy="97128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>
            <a:lvl1pPr marR="0" lvl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83"/>
              </a:buClr>
              <a:buSzPts val="2800"/>
              <a:buFont typeface="Verdana"/>
              <a:buNone/>
              <a:defRPr sz="2800" b="1" i="0" u="none" strike="noStrike" kern="1200" cap="none">
                <a:solidFill>
                  <a:srgbClr val="003183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z="3200" dirty="0">
                <a:latin typeface="Calibri"/>
                <a:ea typeface="Calibri"/>
                <a:cs typeface="Calibri"/>
                <a:sym typeface="Calibri"/>
              </a:rPr>
              <a:t>Deliverable 2: KSAs &amp; LOs</a:t>
            </a:r>
            <a:endParaRPr lang="en-GB" sz="2000" b="0" i="1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E522FF8E-3C48-0648-909F-B2676BBA8A5A}"/>
              </a:ext>
            </a:extLst>
          </p:cNvPr>
          <p:cNvSpPr txBox="1"/>
          <p:nvPr/>
        </p:nvSpPr>
        <p:spPr>
          <a:xfrm>
            <a:off x="825500" y="1489485"/>
            <a:ext cx="10617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dk1"/>
                </a:solidFill>
                <a:ea typeface="Corbel"/>
                <a:cs typeface="Corbel"/>
                <a:sym typeface="Corbel"/>
              </a:rPr>
              <a:t>Definition of KSAs: Knowledge, Skills and Abilities of a data steward</a:t>
            </a:r>
            <a:br>
              <a:rPr lang="en-GB" sz="2200" dirty="0">
                <a:solidFill>
                  <a:schemeClr val="dk1"/>
                </a:solidFill>
                <a:ea typeface="Corbel"/>
                <a:cs typeface="Corbel"/>
                <a:sym typeface="Corbel"/>
              </a:rPr>
            </a:br>
            <a:endParaRPr lang="en-GB" sz="2200" dirty="0">
              <a:solidFill>
                <a:schemeClr val="dk1"/>
              </a:solidFill>
              <a:ea typeface="Corbel"/>
              <a:cs typeface="Corbel"/>
              <a:sym typeface="Corbe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dk1"/>
                </a:solidFill>
                <a:ea typeface="Corbel"/>
                <a:cs typeface="Corbel"/>
                <a:sym typeface="Corbel"/>
              </a:rPr>
              <a:t>Definition of LOs: Learning Objectives for training for data stewards</a:t>
            </a:r>
            <a:endParaRPr lang="en-GB" sz="2200" i="1" dirty="0">
              <a:solidFill>
                <a:schemeClr val="dk1"/>
              </a:solidFill>
              <a:sym typeface="Corbel"/>
            </a:endParaRPr>
          </a:p>
        </p:txBody>
      </p:sp>
      <p:pic>
        <p:nvPicPr>
          <p:cNvPr id="16" name="Google Shape;302;p35">
            <a:extLst>
              <a:ext uri="{FF2B5EF4-FFF2-40B4-BE49-F238E27FC236}">
                <a16:creationId xmlns:a16="http://schemas.microsoft.com/office/drawing/2014/main" id="{08EAFF4C-FCA6-D545-9D42-E6F5A6F95911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 t="7467"/>
          <a:stretch/>
        </p:blipFill>
        <p:spPr>
          <a:xfrm>
            <a:off x="808159" y="2572369"/>
            <a:ext cx="5396592" cy="36032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303;p35">
            <a:extLst>
              <a:ext uri="{FF2B5EF4-FFF2-40B4-BE49-F238E27FC236}">
                <a16:creationId xmlns:a16="http://schemas.microsoft.com/office/drawing/2014/main" id="{693F5697-69D6-F544-BCC0-48B25D0BD875}"/>
              </a:ext>
            </a:extLst>
          </p:cNvPr>
          <p:cNvPicPr preferRelativeResize="0"/>
          <p:nvPr/>
        </p:nvPicPr>
        <p:blipFill rotWithShape="1">
          <a:blip r:embed="rId12">
            <a:alphaModFix/>
          </a:blip>
          <a:srcRect l="3503" t="10135" r="5769"/>
          <a:stretch/>
        </p:blipFill>
        <p:spPr>
          <a:xfrm>
            <a:off x="6547247" y="2572369"/>
            <a:ext cx="5143500" cy="34263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76581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D424C26-8244-6E4D-B917-2C226D5511C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62" t="16482" r="8680" b="8333"/>
          <a:stretch/>
        </p:blipFill>
        <p:spPr>
          <a:xfrm>
            <a:off x="0" y="215900"/>
            <a:ext cx="12196192" cy="646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2830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259;p35">
            <a:extLst>
              <a:ext uri="{FF2B5EF4-FFF2-40B4-BE49-F238E27FC236}">
                <a16:creationId xmlns:a16="http://schemas.microsoft.com/office/drawing/2014/main" id="{0900E56F-C685-8B43-8D19-F12A892EA8D0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6877" t="16500" r="8034" b="19824"/>
          <a:stretch/>
        </p:blipFill>
        <p:spPr>
          <a:xfrm>
            <a:off x="7669988" y="3035339"/>
            <a:ext cx="4043069" cy="3062099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22"/>
          <p:cNvSpPr txBox="1">
            <a:spLocks noGrp="1"/>
          </p:cNvSpPr>
          <p:nvPr>
            <p:ph type="sldNum" idx="12"/>
          </p:nvPr>
        </p:nvSpPr>
        <p:spPr>
          <a:xfrm>
            <a:off x="807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/>
          <a:p>
            <a:fld id="{00000000-1234-1234-1234-123412341234}" type="slidenum">
              <a:rPr lang="en-GB"/>
              <a:pPr/>
              <a:t>8</a:t>
            </a:fld>
            <a:endParaRPr/>
          </a:p>
        </p:txBody>
      </p:sp>
      <p:grpSp>
        <p:nvGrpSpPr>
          <p:cNvPr id="8" name="Google Shape;245;p32">
            <a:extLst>
              <a:ext uri="{FF2B5EF4-FFF2-40B4-BE49-F238E27FC236}">
                <a16:creationId xmlns:a16="http://schemas.microsoft.com/office/drawing/2014/main" id="{C2506D2B-32B2-274A-8269-5A15A93B0268}"/>
              </a:ext>
            </a:extLst>
          </p:cNvPr>
          <p:cNvGrpSpPr/>
          <p:nvPr/>
        </p:nvGrpSpPr>
        <p:grpSpPr>
          <a:xfrm>
            <a:off x="58342" y="6056584"/>
            <a:ext cx="8934855" cy="870275"/>
            <a:chOff x="0" y="0"/>
            <a:chExt cx="7512021" cy="773430"/>
          </a:xfrm>
        </p:grpSpPr>
        <p:pic>
          <p:nvPicPr>
            <p:cNvPr id="9" name="Google Shape;246;p32">
              <a:extLst>
                <a:ext uri="{FF2B5EF4-FFF2-40B4-BE49-F238E27FC236}">
                  <a16:creationId xmlns:a16="http://schemas.microsoft.com/office/drawing/2014/main" id="{1B43405F-C968-5946-B41A-9F691BC7AC58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5455577" y="226032"/>
              <a:ext cx="1025525" cy="3346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Google Shape;247;p32">
              <a:extLst>
                <a:ext uri="{FF2B5EF4-FFF2-40B4-BE49-F238E27FC236}">
                  <a16:creationId xmlns:a16="http://schemas.microsoft.com/office/drawing/2014/main" id="{8A6C5CF8-1A57-4348-AFD9-5069209F5939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0" y="236306"/>
              <a:ext cx="1162685" cy="2730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Google Shape;248;p32">
              <a:extLst>
                <a:ext uri="{FF2B5EF4-FFF2-40B4-BE49-F238E27FC236}">
                  <a16:creationId xmlns:a16="http://schemas.microsoft.com/office/drawing/2014/main" id="{A76F7F61-FB5D-104C-9E73-3F54B97C102E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2342508" y="174661"/>
              <a:ext cx="1821180" cy="3848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Google Shape;249;p32">
              <a:extLst>
                <a:ext uri="{FF2B5EF4-FFF2-40B4-BE49-F238E27FC236}">
                  <a16:creationId xmlns:a16="http://schemas.microsoft.com/office/drawing/2014/main" id="{FB250C68-9406-BE4D-AC4E-6E409DA5BB84}"/>
                </a:ext>
              </a:extLst>
            </p:cNvPr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6626831" y="143839"/>
              <a:ext cx="885190" cy="42100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Google Shape;250;p32">
              <a:extLst>
                <a:ext uri="{FF2B5EF4-FFF2-40B4-BE49-F238E27FC236}">
                  <a16:creationId xmlns:a16="http://schemas.microsoft.com/office/drawing/2014/main" id="{4E5C3722-6963-024C-AA5D-B08F9B10E6EE}"/>
                </a:ext>
              </a:extLst>
            </p:cNvPr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4181582" y="0"/>
              <a:ext cx="1162685" cy="7734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Google Shape;251;p32">
              <a:extLst>
                <a:ext uri="{FF2B5EF4-FFF2-40B4-BE49-F238E27FC236}">
                  <a16:creationId xmlns:a16="http://schemas.microsoft.com/office/drawing/2014/main" id="{6FFD6725-9D1A-C940-9231-9B66102897AC}"/>
                </a:ext>
              </a:extLst>
            </p:cNvPr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1160979" y="154113"/>
              <a:ext cx="1094105" cy="52895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48" name="Google Shape;148;p22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9166528" y="6179040"/>
            <a:ext cx="1217603" cy="5359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22" descr="C:\Users\scholtenss\Dropbox\Salome\WERK\Presentaties\Pictures\zonmw-logo.pn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10515421" y="6355450"/>
            <a:ext cx="1569413" cy="41698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43;p22">
            <a:extLst>
              <a:ext uri="{FF2B5EF4-FFF2-40B4-BE49-F238E27FC236}">
                <a16:creationId xmlns:a16="http://schemas.microsoft.com/office/drawing/2014/main" id="{E3E18178-4C93-9F44-8957-8E1FC305A2DF}"/>
              </a:ext>
            </a:extLst>
          </p:cNvPr>
          <p:cNvSpPr txBox="1">
            <a:spLocks/>
          </p:cNvSpPr>
          <p:nvPr/>
        </p:nvSpPr>
        <p:spPr>
          <a:xfrm>
            <a:off x="825500" y="425711"/>
            <a:ext cx="10617200" cy="97128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>
            <a:lvl1pPr marR="0" lvl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83"/>
              </a:buClr>
              <a:buSzPts val="2800"/>
              <a:buFont typeface="Verdana"/>
              <a:buNone/>
              <a:defRPr sz="2800" b="1" i="0" u="none" strike="noStrike" kern="1200" cap="none">
                <a:solidFill>
                  <a:srgbClr val="003183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z="3200" dirty="0">
                <a:latin typeface="Calibri"/>
                <a:ea typeface="Calibri"/>
                <a:cs typeface="Calibri"/>
                <a:sym typeface="Calibri"/>
              </a:rPr>
              <a:t>Next steps</a:t>
            </a:r>
            <a:endParaRPr lang="en-GB" sz="2000" b="0" i="1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E522FF8E-3C48-0648-909F-B2676BBA8A5A}"/>
              </a:ext>
            </a:extLst>
          </p:cNvPr>
          <p:cNvSpPr txBox="1"/>
          <p:nvPr/>
        </p:nvSpPr>
        <p:spPr>
          <a:xfrm>
            <a:off x="825500" y="1489485"/>
            <a:ext cx="106172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1" indent="-342900"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dk1"/>
                </a:solidFill>
                <a:ea typeface="Corbel"/>
                <a:cs typeface="Corbel"/>
                <a:sym typeface="Corbel"/>
              </a:rPr>
              <a:t>Two one-day workshops: </a:t>
            </a:r>
            <a:br>
              <a:rPr lang="en-GB" sz="2400" dirty="0">
                <a:solidFill>
                  <a:schemeClr val="dk1"/>
                </a:solidFill>
                <a:ea typeface="Corbel"/>
                <a:cs typeface="Corbel"/>
                <a:sym typeface="Corbel"/>
              </a:rPr>
            </a:br>
            <a:r>
              <a:rPr lang="en-GB" sz="2400" dirty="0">
                <a:solidFill>
                  <a:schemeClr val="dk1"/>
                </a:solidFill>
                <a:ea typeface="Corbel"/>
                <a:cs typeface="Corbel"/>
                <a:sym typeface="Corbel"/>
              </a:rPr>
              <a:t>June 11 and June 12, 2019, Utrecht</a:t>
            </a:r>
            <a:br>
              <a:rPr lang="en-GB" sz="2400" dirty="0">
                <a:solidFill>
                  <a:schemeClr val="dk1"/>
                </a:solidFill>
                <a:ea typeface="Corbel"/>
                <a:cs typeface="Corbel"/>
                <a:sym typeface="Corbel"/>
              </a:rPr>
            </a:br>
            <a:r>
              <a:rPr lang="en-GB" sz="2400" dirty="0">
                <a:solidFill>
                  <a:schemeClr val="dk1"/>
                </a:solidFill>
                <a:ea typeface="Corbel"/>
                <a:cs typeface="Corbel"/>
                <a:sym typeface="Corbel"/>
              </a:rPr>
              <a:t>Evaluate and pilot with data stewards</a:t>
            </a:r>
            <a:endParaRPr lang="nl-NL" sz="2400" dirty="0"/>
          </a:p>
          <a:p>
            <a:pPr marL="342900" lvl="1" indent="-342900">
              <a:buSzPct val="100000"/>
              <a:buFont typeface="Arial" panose="020B0604020202020204" pitchFamily="34" charset="0"/>
              <a:buChar char="•"/>
            </a:pPr>
            <a:endParaRPr lang="en-GB" sz="2400" dirty="0">
              <a:solidFill>
                <a:schemeClr val="dk1"/>
              </a:solidFill>
              <a:ea typeface="Corbel"/>
              <a:cs typeface="Corbel"/>
              <a:sym typeface="Corbel"/>
            </a:endParaRPr>
          </a:p>
          <a:p>
            <a:pPr marL="342900" lvl="1" indent="-342900"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dk1"/>
                </a:solidFill>
                <a:ea typeface="Corbel"/>
                <a:cs typeface="Corbel"/>
                <a:sym typeface="Corbel"/>
              </a:rPr>
              <a:t>Idea: taxonomy of training aspects (just like Foster)</a:t>
            </a:r>
            <a:br>
              <a:rPr lang="en-GB" sz="2400" dirty="0">
                <a:solidFill>
                  <a:schemeClr val="dk1"/>
                </a:solidFill>
                <a:ea typeface="Corbel"/>
                <a:cs typeface="Corbel"/>
                <a:sym typeface="Corbel"/>
              </a:rPr>
            </a:br>
            <a:r>
              <a:rPr lang="en-GB" sz="2400" dirty="0">
                <a:solidFill>
                  <a:schemeClr val="dk1"/>
                </a:solidFill>
                <a:ea typeface="Corbel"/>
                <a:cs typeface="Corbel"/>
                <a:sym typeface="Corbel"/>
              </a:rPr>
              <a:t>Idea: E-learning with identifying gaps and </a:t>
            </a:r>
            <a:br>
              <a:rPr lang="en-GB" sz="2400" dirty="0">
                <a:solidFill>
                  <a:schemeClr val="dk1"/>
                </a:solidFill>
                <a:ea typeface="Corbel"/>
                <a:cs typeface="Corbel"/>
                <a:sym typeface="Corbel"/>
              </a:rPr>
            </a:br>
            <a:r>
              <a:rPr lang="en-GB" sz="2400" dirty="0">
                <a:solidFill>
                  <a:schemeClr val="dk1"/>
                </a:solidFill>
                <a:ea typeface="Corbel"/>
                <a:cs typeface="Corbel"/>
                <a:sym typeface="Corbel"/>
              </a:rPr>
              <a:t>knowledge areas (just like Mantra) </a:t>
            </a:r>
          </a:p>
          <a:p>
            <a:pPr marL="0" lvl="1">
              <a:buSzPct val="100000"/>
            </a:pPr>
            <a:endParaRPr lang="en-GB" sz="2400" dirty="0">
              <a:solidFill>
                <a:schemeClr val="dk1"/>
              </a:solidFill>
              <a:ea typeface="Corbel"/>
              <a:cs typeface="Corbel"/>
              <a:sym typeface="Corbel"/>
            </a:endParaRPr>
          </a:p>
          <a:p>
            <a:pPr marL="342900" lvl="1" indent="-342900"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dk1"/>
                </a:solidFill>
                <a:ea typeface="Corbel"/>
                <a:cs typeface="Corbel"/>
                <a:sym typeface="Corbel"/>
              </a:rPr>
              <a:t>Outline for curriculum and education line</a:t>
            </a:r>
            <a:br>
              <a:rPr lang="en-GB" sz="2400" dirty="0">
                <a:solidFill>
                  <a:schemeClr val="dk1"/>
                </a:solidFill>
                <a:ea typeface="Corbel"/>
                <a:cs typeface="Corbel"/>
                <a:sym typeface="Corbel"/>
              </a:rPr>
            </a:br>
            <a:r>
              <a:rPr lang="en-GB" sz="2400" dirty="0">
                <a:solidFill>
                  <a:schemeClr val="dk1"/>
                </a:solidFill>
                <a:ea typeface="Corbel"/>
                <a:cs typeface="Corbel"/>
                <a:sym typeface="Corbel"/>
              </a:rPr>
              <a:t>Design a script for an eLearning module</a:t>
            </a:r>
            <a:br>
              <a:rPr lang="en-GB" sz="2400" dirty="0">
                <a:solidFill>
                  <a:schemeClr val="dk1"/>
                </a:solidFill>
                <a:ea typeface="Corbel"/>
                <a:cs typeface="Corbel"/>
                <a:sym typeface="Corbel"/>
              </a:rPr>
            </a:br>
            <a:r>
              <a:rPr lang="en-GB" sz="2400" dirty="0">
                <a:solidFill>
                  <a:schemeClr val="dk1"/>
                </a:solidFill>
                <a:ea typeface="Corbel"/>
                <a:cs typeface="Corbel"/>
                <a:sym typeface="Corbel"/>
              </a:rPr>
              <a:t>Sustainability plan to ensure national embedding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F4C42F92-8293-0B49-9E27-2190269372A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679347" y="3941475"/>
            <a:ext cx="1465590" cy="466324"/>
          </a:xfrm>
          <a:prstGeom prst="rect">
            <a:avLst/>
          </a:prstGeom>
        </p:spPr>
      </p:pic>
      <p:pic>
        <p:nvPicPr>
          <p:cNvPr id="17" name="Google Shape;268;p36">
            <a:extLst>
              <a:ext uri="{FF2B5EF4-FFF2-40B4-BE49-F238E27FC236}">
                <a16:creationId xmlns:a16="http://schemas.microsoft.com/office/drawing/2014/main" id="{31D705B0-46FA-B941-A74B-B289376B800E}"/>
              </a:ext>
            </a:extLst>
          </p:cNvPr>
          <p:cNvPicPr preferRelativeResize="0"/>
          <p:nvPr/>
        </p:nvPicPr>
        <p:blipFill rotWithShape="1">
          <a:blip r:embed="rId13">
            <a:alphaModFix/>
          </a:blip>
          <a:srcRect l="7160" t="11567" r="8064" b="6380"/>
          <a:stretch/>
        </p:blipFill>
        <p:spPr>
          <a:xfrm>
            <a:off x="7233614" y="262310"/>
            <a:ext cx="4749800" cy="26032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51064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F0F9BAB-67DA-DE43-82F0-6185C2F02D19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82250" y="6166702"/>
            <a:ext cx="9900000" cy="621449"/>
          </a:xfrm>
        </p:spPr>
        <p:txBody>
          <a:bodyPr>
            <a:noAutofit/>
          </a:bodyPr>
          <a:lstStyle/>
          <a:p>
            <a:r>
              <a:rPr lang="nl-NL" sz="2400" dirty="0">
                <a:solidFill>
                  <a:schemeClr val="accent6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https://www.dtls.nl/events/data-steward-knowledge-and-skills-workshop/</a:t>
            </a:r>
            <a:endParaRPr lang="nl-NL" sz="2400" dirty="0">
              <a:solidFill>
                <a:schemeClr val="accent6"/>
              </a:solidFill>
            </a:endParaRP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71921F40-C0E6-2241-8409-7EFD4832AAC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6667" r="21007" b="3889"/>
          <a:stretch/>
        </p:blipFill>
        <p:spPr>
          <a:xfrm>
            <a:off x="825500" y="1292651"/>
            <a:ext cx="8667750" cy="4762500"/>
          </a:xfrm>
          <a:prstGeom prst="rect">
            <a:avLst/>
          </a:prstGeom>
        </p:spPr>
      </p:pic>
      <p:sp>
        <p:nvSpPr>
          <p:cNvPr id="7" name="Google Shape;143;p22">
            <a:extLst>
              <a:ext uri="{FF2B5EF4-FFF2-40B4-BE49-F238E27FC236}">
                <a16:creationId xmlns:a16="http://schemas.microsoft.com/office/drawing/2014/main" id="{2554646D-8684-3A4B-BE63-C31DA289C10E}"/>
              </a:ext>
            </a:extLst>
          </p:cNvPr>
          <p:cNvSpPr txBox="1">
            <a:spLocks/>
          </p:cNvSpPr>
          <p:nvPr/>
        </p:nvSpPr>
        <p:spPr>
          <a:xfrm>
            <a:off x="825500" y="425711"/>
            <a:ext cx="10617200" cy="97128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>
            <a:lvl1pPr marR="0" lvl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83"/>
              </a:buClr>
              <a:buSzPts val="2800"/>
              <a:buFont typeface="Verdana"/>
              <a:buNone/>
              <a:defRPr sz="2800" b="1" i="0" u="none" strike="noStrike" kern="1200" cap="none">
                <a:solidFill>
                  <a:srgbClr val="003183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z="3200" dirty="0">
                <a:latin typeface="Calibri"/>
                <a:ea typeface="Calibri"/>
                <a:cs typeface="Calibri"/>
                <a:sym typeface="Calibri"/>
              </a:rPr>
              <a:t>Save the date (registration open)</a:t>
            </a:r>
            <a:endParaRPr lang="en-GB" sz="2000" b="0" i="1" dirty="0"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27243937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205</Words>
  <Application>Microsoft Macintosh PowerPoint</Application>
  <PresentationFormat>Breedbeeld</PresentationFormat>
  <Paragraphs>55</Paragraphs>
  <Slides>10</Slides>
  <Notes>6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Corbel</vt:lpstr>
      <vt:lpstr>Merriweather Sans</vt:lpstr>
      <vt:lpstr>Verdana</vt:lpstr>
      <vt:lpstr>Kantoorthema</vt:lpstr>
      <vt:lpstr>ZonMw project Towards FAIR Data Steward as profession for the Life Sciences  PAC DTL May 7, 2019   Dr. Mijke Jetten, Radboud University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Competencies and skills:  Towards FAIR Data Steward as profession for the Life Sciences </dc:title>
  <dc:creator>Mijke Jetten/RDM support</dc:creator>
  <cp:lastModifiedBy>Mijke Jetten/RDM support</cp:lastModifiedBy>
  <cp:revision>18</cp:revision>
  <dcterms:created xsi:type="dcterms:W3CDTF">2019-05-07T08:19:32Z</dcterms:created>
  <dcterms:modified xsi:type="dcterms:W3CDTF">2019-05-07T13:37:09Z</dcterms:modified>
</cp:coreProperties>
</file>