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90" r:id="rId3"/>
    <p:sldId id="279" r:id="rId4"/>
    <p:sldId id="257" r:id="rId5"/>
    <p:sldId id="280" r:id="rId6"/>
    <p:sldId id="292" r:id="rId7"/>
    <p:sldId id="293" r:id="rId8"/>
    <p:sldId id="282" r:id="rId9"/>
    <p:sldId id="278" r:id="rId10"/>
    <p:sldId id="284" r:id="rId11"/>
    <p:sldId id="291" r:id="rId12"/>
    <p:sldId id="261" r:id="rId13"/>
    <p:sldId id="294" r:id="rId14"/>
    <p:sldId id="285" r:id="rId15"/>
    <p:sldId id="289" r:id="rId16"/>
    <p:sldId id="295" r:id="rId17"/>
    <p:sldId id="296" r:id="rId18"/>
  </p:sldIdLst>
  <p:sldSz cx="9144000" cy="6858000" type="screen4x3"/>
  <p:notesSz cx="6858000" cy="9144000"/>
  <p:embeddedFontLst>
    <p:embeddedFont>
      <p:font typeface="Corbel" panose="020B0503020204020204" pitchFamily="3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Verdana" panose="020B06040305040402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. Scholtens" initials="" lastIdx="5" clrIdx="0"/>
  <p:cmAuthor id="1" name="Celia van Gelder" initials="" lastIdx="2" clrIdx="1"/>
  <p:cmAuthor id="2" name="Scholtens, S (medgen)" initials="Salome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48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20058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7" name="Google Shape;4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8" name="Google Shape;41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b640172f9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g5b640172f9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p16:notes"/>
          <p:cNvSpPr txBox="1">
            <a:spLocks noGrp="1"/>
          </p:cNvSpPr>
          <p:nvPr>
            <p:ph type="body" idx="1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325" tIns="48150" rIns="96325" bIns="481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13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DS is the glue between the </a:t>
            </a:r>
            <a:r>
              <a:rPr lang="en-GB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stakeholder groups 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6:notes"/>
          <p:cNvSpPr txBox="1">
            <a:spLocks noGrp="1"/>
          </p:cNvSpPr>
          <p:nvPr>
            <p:ph type="sldNum" idx="12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325" tIns="48150" rIns="96325" bIns="481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GB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8339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">
  <p:cSld name="0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576000" y="428399"/>
            <a:ext cx="79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2800"/>
              <a:buFont typeface="Verdana"/>
              <a:buNone/>
              <a:defRPr sz="2800" b="1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576000" y="1143000"/>
            <a:ext cx="7992000" cy="43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FF7D00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29718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7D00"/>
              </a:buClr>
              <a:buSzPts val="1080"/>
              <a:buFont typeface="Merriweather Sans"/>
              <a:buChar char="─"/>
              <a:defRPr sz="18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0861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7D00"/>
              </a:buClr>
              <a:buSzPts val="1260"/>
              <a:buFont typeface="Arial"/>
              <a:buChar char="•"/>
              <a:defRPr sz="14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2730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7D00"/>
              </a:buClr>
              <a:buSzPts val="700"/>
              <a:buFont typeface="Merriweather Sans"/>
              <a:buChar char="─"/>
              <a:defRPr sz="1000" b="0" i="0" u="none" strike="noStrike" cap="none">
                <a:solidFill>
                  <a:srgbClr val="003183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body" idx="2"/>
          </p:nvPr>
        </p:nvSpPr>
        <p:spPr>
          <a:xfrm>
            <a:off x="576000" y="5950802"/>
            <a:ext cx="4464000" cy="3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00318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18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ft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met bijschrift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verticale teks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e titel en teks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body" idx="1"/>
          </p:nvPr>
        </p:nvSpPr>
        <p:spPr>
          <a:xfrm rot="5400000">
            <a:off x="623094" y="370682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objec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" type="title">
  <p:cSld name="TITL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van twee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elijking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g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met bijschrift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communities/nl-ds-pd-ls/?page=1&amp;size=20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/2585691#.XPYDucgzaU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>
            <a:spLocks noGrp="1"/>
          </p:cNvSpPr>
          <p:nvPr>
            <p:ph type="ctrTitle"/>
          </p:nvPr>
        </p:nvSpPr>
        <p:spPr>
          <a:xfrm>
            <a:off x="994681" y="600501"/>
            <a:ext cx="7154639" cy="4546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GB" sz="3200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/>
            </a:r>
            <a:br>
              <a:rPr lang="en-GB" sz="3200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sz="4000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Towards FAIR Data Steward as profession for the Life Sciences</a:t>
            </a:r>
            <a:endParaRPr sz="4000" b="0" dirty="0"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algn="ctr"/>
            <a:r>
              <a:rPr lang="en-GB" sz="2000" b="0" dirty="0">
                <a:latin typeface="Calibri" panose="020F0502020204030204" pitchFamily="34" charset="0"/>
              </a:rPr>
              <a:t/>
            </a:r>
            <a:br>
              <a:rPr lang="en-GB" sz="2000" b="0" dirty="0">
                <a:latin typeface="Calibri" panose="020F0502020204030204" pitchFamily="34" charset="0"/>
              </a:rPr>
            </a:br>
            <a:r>
              <a:rPr lang="en-GB" sz="2000" b="0" dirty="0">
                <a:latin typeface="Calibri" panose="020F0502020204030204" pitchFamily="34" charset="0"/>
              </a:rPr>
              <a:t/>
            </a:r>
            <a:br>
              <a:rPr lang="en-GB" sz="2000" b="0" dirty="0">
                <a:latin typeface="Calibri" panose="020F0502020204030204" pitchFamily="34" charset="0"/>
              </a:rPr>
            </a:br>
            <a:r>
              <a:rPr lang="en-GB" b="0" dirty="0">
                <a:latin typeface="Calibri" panose="020F0502020204030204" pitchFamily="34" charset="0"/>
              </a:rPr>
              <a:t> </a:t>
            </a:r>
            <a:r>
              <a:rPr lang="en-GB" b="0" dirty="0" err="1" smtClean="0">
                <a:latin typeface="Calibri" panose="020F0502020204030204" pitchFamily="34" charset="0"/>
              </a:rPr>
              <a:t>Programma</a:t>
            </a:r>
            <a:r>
              <a:rPr lang="en-GB" b="0" dirty="0" smtClean="0">
                <a:latin typeface="Calibri" panose="020F0502020204030204" pitchFamily="34" charset="0"/>
              </a:rPr>
              <a:t> </a:t>
            </a:r>
            <a:r>
              <a:rPr lang="en-GB" b="0" dirty="0" err="1" smtClean="0">
                <a:latin typeface="Calibri" panose="020F0502020204030204" pitchFamily="34" charset="0"/>
              </a:rPr>
              <a:t>bijeenkomst</a:t>
            </a:r>
            <a:r>
              <a:rPr lang="en-GB" b="0" dirty="0" smtClean="0">
                <a:latin typeface="Calibri" panose="020F0502020204030204" pitchFamily="34" charset="0"/>
              </a:rPr>
              <a:t> </a:t>
            </a:r>
            <a:r>
              <a:rPr lang="en-GB" b="0" dirty="0">
                <a:latin typeface="Calibri" panose="020F0502020204030204" pitchFamily="34" charset="0"/>
              </a:rPr>
              <a:t>Personalised Medicine </a:t>
            </a:r>
            <a:r>
              <a:rPr lang="en-GB" b="0" dirty="0" smtClean="0">
                <a:latin typeface="Calibri" panose="020F0502020204030204" pitchFamily="34" charset="0"/>
              </a:rPr>
              <a:t/>
            </a:r>
            <a:br>
              <a:rPr lang="en-GB" b="0" dirty="0" smtClean="0">
                <a:latin typeface="Calibri" panose="020F0502020204030204" pitchFamily="34" charset="0"/>
              </a:rPr>
            </a:br>
            <a:r>
              <a:rPr lang="en-GB" b="0" dirty="0" smtClean="0">
                <a:latin typeface="Calibri" panose="020F0502020204030204" pitchFamily="34" charset="0"/>
              </a:rPr>
              <a:t>20 </a:t>
            </a:r>
            <a:r>
              <a:rPr lang="en-GB" b="0" dirty="0" err="1">
                <a:latin typeface="Calibri" panose="020F0502020204030204" pitchFamily="34" charset="0"/>
              </a:rPr>
              <a:t>juni</a:t>
            </a:r>
            <a:r>
              <a:rPr lang="en-GB" b="0" dirty="0">
                <a:latin typeface="Calibri" panose="020F0502020204030204" pitchFamily="34" charset="0"/>
              </a:rPr>
              <a:t> 2019 </a:t>
            </a:r>
            <a:r>
              <a:rPr lang="en-GB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/>
            </a:r>
            <a:br>
              <a:rPr lang="en-GB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/>
            </a:r>
            <a:br>
              <a:rPr lang="en-GB" b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b="0" i="1" dirty="0" smtClean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Salome Scholtens </a:t>
            </a:r>
            <a:br>
              <a:rPr lang="en-GB" b="0" i="1" dirty="0" smtClean="0"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b="0" i="1" dirty="0" smtClean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UMCG</a:t>
            </a:r>
            <a:endParaRPr b="0" i="1" dirty="0"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grpSp>
        <p:nvGrpSpPr>
          <p:cNvPr id="97" name="Google Shape;97;p14"/>
          <p:cNvGrpSpPr/>
          <p:nvPr/>
        </p:nvGrpSpPr>
        <p:grpSpPr>
          <a:xfrm>
            <a:off x="303070" y="6132751"/>
            <a:ext cx="7162256" cy="794109"/>
            <a:chOff x="0" y="0"/>
            <a:chExt cx="7512021" cy="773430"/>
          </a:xfrm>
        </p:grpSpPr>
        <p:pic>
          <p:nvPicPr>
            <p:cNvPr id="98" name="Google Shape;98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5577" y="226032"/>
              <a:ext cx="1025525" cy="334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236306"/>
              <a:ext cx="1162685" cy="27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42508" y="174661"/>
              <a:ext cx="1821180" cy="3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26831" y="143839"/>
              <a:ext cx="885190" cy="421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181582" y="0"/>
              <a:ext cx="1162685" cy="7734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1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60979" y="154113"/>
              <a:ext cx="1094105" cy="52895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4" name="Google Shape;104;p1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734721" y="6284314"/>
            <a:ext cx="931607" cy="485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 descr="C:\Users\scholtenss\Dropbox\Salome\WERK\Presentaties\Pictures\zonmw-logo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43338" y="5636526"/>
            <a:ext cx="1904820" cy="501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Afbeelding 3" descr="image00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7" y="5579923"/>
            <a:ext cx="3045047" cy="59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pic>
        <p:nvPicPr>
          <p:cNvPr id="281" name="Google Shape;28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975" y="314313"/>
            <a:ext cx="8582025" cy="6543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7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6"/>
          <p:cNvSpPr txBox="1">
            <a:spLocks noGrp="1"/>
          </p:cNvSpPr>
          <p:nvPr>
            <p:ph type="body" idx="1"/>
          </p:nvPr>
        </p:nvSpPr>
        <p:spPr>
          <a:xfrm>
            <a:off x="310551" y="1270939"/>
            <a:ext cx="8514272" cy="4763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rgbClr val="002060"/>
                </a:solidFill>
              </a:rPr>
              <a:t>LCRDM report</a:t>
            </a:r>
            <a:endParaRPr/>
          </a:p>
        </p:txBody>
      </p:sp>
      <p:sp>
        <p:nvSpPr>
          <p:cNvPr id="253" name="Google Shape;253;p36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0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Function description</a:t>
            </a:r>
            <a:endParaRPr sz="40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" name="Google Shape;25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99774" y="1688475"/>
            <a:ext cx="3003777" cy="423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6"/>
          <p:cNvPicPr preferRelativeResize="0"/>
          <p:nvPr/>
        </p:nvPicPr>
        <p:blipFill rotWithShape="1">
          <a:blip r:embed="rId4">
            <a:alphaModFix/>
          </a:blip>
          <a:srcRect l="7295" t="5609" r="8174" b="8744"/>
          <a:stretch/>
        </p:blipFill>
        <p:spPr>
          <a:xfrm>
            <a:off x="476250" y="2660650"/>
            <a:ext cx="3695700" cy="3467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27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9"/>
          <p:cNvSpPr txBox="1"/>
          <p:nvPr/>
        </p:nvSpPr>
        <p:spPr>
          <a:xfrm>
            <a:off x="414405" y="1489484"/>
            <a:ext cx="7962900" cy="4583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400" dirty="0" smtClean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Definition </a:t>
            </a:r>
            <a: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of KSAs: </a:t>
            </a:r>
            <a:endParaRPr lang="en-GB" sz="2400" dirty="0" smtClean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400" b="1" dirty="0" smtClean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Knowledge</a:t>
            </a:r>
            <a:r>
              <a:rPr lang="en-GB" sz="24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, Skills and </a:t>
            </a:r>
            <a:br>
              <a:rPr lang="en-GB" sz="24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sz="24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Abilities </a:t>
            </a:r>
            <a: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of a data steward</a:t>
            </a:r>
            <a:b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endParaRPr lang="en-GB" sz="24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400" dirty="0" smtClean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Definition of  </a:t>
            </a:r>
            <a: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/>
            </a:r>
            <a:b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sz="24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Learning Objectives </a:t>
            </a:r>
            <a: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/>
            </a:r>
            <a:b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for training for </a:t>
            </a:r>
            <a:b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</a:br>
            <a:r>
              <a:rPr lang="en-GB" sz="24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data stewards </a:t>
            </a:r>
            <a:endParaRPr lang="en-GB" sz="2400" dirty="0" smtClean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endParaRPr lang="en-GB" sz="24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400" dirty="0" smtClean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Based on Blooms levels</a:t>
            </a:r>
            <a:endParaRPr sz="2400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19"/>
          <p:cNvPicPr preferRelativeResize="0"/>
          <p:nvPr/>
        </p:nvPicPr>
        <p:blipFill rotWithShape="1">
          <a:blip r:embed="rId3">
            <a:alphaModFix/>
          </a:blip>
          <a:srcRect t="7467"/>
          <a:stretch/>
        </p:blipFill>
        <p:spPr>
          <a:xfrm>
            <a:off x="4179095" y="1895870"/>
            <a:ext cx="4964905" cy="417738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78;p26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Competences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2"/>
          <p:cNvSpPr txBox="1">
            <a:spLocks noGrp="1"/>
          </p:cNvSpPr>
          <p:nvPr>
            <p:ph type="body" idx="1"/>
          </p:nvPr>
        </p:nvSpPr>
        <p:spPr>
          <a:xfrm>
            <a:off x="310551" y="1284033"/>
            <a:ext cx="8514272" cy="4763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82600" indent="-457200">
              <a:lnSpc>
                <a:spcPct val="100000"/>
              </a:lnSpc>
              <a:spcBef>
                <a:spcPts val="640"/>
              </a:spcBef>
              <a:buClr>
                <a:srgbClr val="002060"/>
              </a:buClr>
              <a:buSzPts val="2800"/>
            </a:pPr>
            <a:r>
              <a:rPr lang="en-GB" dirty="0">
                <a:solidFill>
                  <a:srgbClr val="002060"/>
                </a:solidFill>
              </a:rPr>
              <a:t>June 11 and June 12, 2019, </a:t>
            </a:r>
            <a:r>
              <a:rPr lang="en-GB" dirty="0" smtClean="0">
                <a:solidFill>
                  <a:srgbClr val="002060"/>
                </a:solidFill>
              </a:rPr>
              <a:t>Utrecht</a:t>
            </a:r>
          </a:p>
          <a:p>
            <a:pPr marL="482600" indent="-457200">
              <a:lnSpc>
                <a:spcPct val="100000"/>
              </a:lnSpc>
              <a:spcBef>
                <a:spcPts val="640"/>
              </a:spcBef>
              <a:buClr>
                <a:srgbClr val="002060"/>
              </a:buClr>
              <a:buSzPts val="2800"/>
            </a:pPr>
            <a:r>
              <a:rPr lang="en-GB" dirty="0" smtClean="0">
                <a:solidFill>
                  <a:srgbClr val="002060"/>
                </a:solidFill>
              </a:rPr>
              <a:t>Evaluate </a:t>
            </a:r>
            <a:r>
              <a:rPr lang="en-GB" dirty="0">
                <a:solidFill>
                  <a:srgbClr val="002060"/>
                </a:solidFill>
              </a:rPr>
              <a:t>and pilot with </a:t>
            </a:r>
            <a:r>
              <a:rPr lang="en-GB" dirty="0" smtClean="0">
                <a:solidFill>
                  <a:srgbClr val="002060"/>
                </a:solidFill>
              </a:rPr>
              <a:t>50 data </a:t>
            </a:r>
            <a:r>
              <a:rPr lang="en-GB" dirty="0">
                <a:solidFill>
                  <a:srgbClr val="002060"/>
                </a:solidFill>
              </a:rPr>
              <a:t>stewards</a:t>
            </a:r>
            <a:endParaRPr dirty="0">
              <a:solidFill>
                <a:srgbClr val="002060"/>
              </a:solidFill>
            </a:endParaRPr>
          </a:p>
          <a:p>
            <a:pPr marL="457200" lvl="0" indent="-254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endParaRPr sz="2800" dirty="0">
              <a:solidFill>
                <a:srgbClr val="002060"/>
              </a:solidFill>
            </a:endParaRPr>
          </a:p>
        </p:txBody>
      </p:sp>
      <p:sp>
        <p:nvSpPr>
          <p:cNvPr id="368" name="Google Shape;368;p52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Workshops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4" name="Picture 2" descr="C:\Users\scholtenss\Dropbox\Salome\WERK\5. Presentaties\Pictures\new doc 2019-06-11 10.32.02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5738" y="2962154"/>
            <a:ext cx="3289113" cy="386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choltenss\Dropbox\Salome\WERK\5. Presentaties\Pictures\IMG_50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126" y="3248165"/>
            <a:ext cx="4385484" cy="328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13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2"/>
          <p:cNvSpPr txBox="1">
            <a:spLocks noGrp="1"/>
          </p:cNvSpPr>
          <p:nvPr>
            <p:ph type="body" idx="1"/>
          </p:nvPr>
        </p:nvSpPr>
        <p:spPr>
          <a:xfrm>
            <a:off x="310551" y="1284033"/>
            <a:ext cx="8514272" cy="4763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 dirty="0" smtClean="0">
                <a:solidFill>
                  <a:srgbClr val="002060"/>
                </a:solidFill>
              </a:rPr>
              <a:t>Current approach</a:t>
            </a:r>
          </a:p>
          <a:p>
            <a:pPr marL="914400" lvl="1" indent="-4064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 sz="2800" dirty="0" smtClean="0">
                <a:solidFill>
                  <a:srgbClr val="002060"/>
                </a:solidFill>
              </a:rPr>
              <a:t>Identify existing training</a:t>
            </a:r>
          </a:p>
          <a:p>
            <a:pPr marL="914400" lvl="1" indent="-4064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 sz="2800" dirty="0" smtClean="0">
                <a:solidFill>
                  <a:srgbClr val="002060"/>
                </a:solidFill>
              </a:rPr>
              <a:t>Gap analysis</a:t>
            </a:r>
          </a:p>
          <a:p>
            <a:pPr lvl="1" indent="-406400">
              <a:lnSpc>
                <a:spcPct val="100000"/>
              </a:lnSpc>
              <a:spcBef>
                <a:spcPts val="640"/>
              </a:spcBef>
              <a:buClr>
                <a:srgbClr val="002060"/>
              </a:buClr>
              <a:buSzPts val="2800"/>
              <a:buFont typeface="Arial"/>
              <a:buChar char="–"/>
            </a:pPr>
            <a:r>
              <a:rPr lang="en-GB" sz="2800" dirty="0" smtClean="0">
                <a:solidFill>
                  <a:srgbClr val="002060"/>
                </a:solidFill>
              </a:rPr>
              <a:t>Develop taxonomy of training aspects </a:t>
            </a:r>
          </a:p>
          <a:p>
            <a:pPr marL="914400" lvl="1" indent="-4064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Char char="–"/>
            </a:pPr>
            <a:r>
              <a:rPr lang="en-GB" sz="2800" dirty="0" smtClean="0">
                <a:solidFill>
                  <a:srgbClr val="002060"/>
                </a:solidFill>
              </a:rPr>
              <a:t>Set-up for a script for an eLearning module</a:t>
            </a:r>
            <a:endParaRPr lang="en-GB" dirty="0" smtClean="0"/>
          </a:p>
          <a:p>
            <a:pPr marL="457200" lvl="0" indent="-254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endParaRPr lang="en-GB" sz="2800" dirty="0" smtClean="0">
              <a:solidFill>
                <a:srgbClr val="002060"/>
              </a:solidFill>
            </a:endParaRPr>
          </a:p>
          <a:p>
            <a:pPr indent="-431800">
              <a:lnSpc>
                <a:spcPct val="100000"/>
              </a:lnSpc>
              <a:spcBef>
                <a:spcPts val="640"/>
              </a:spcBef>
              <a:buClr>
                <a:srgbClr val="002060"/>
              </a:buClr>
              <a:buSzPts val="2800"/>
            </a:pPr>
            <a:r>
              <a:rPr lang="en-GB" dirty="0" smtClean="0">
                <a:solidFill>
                  <a:srgbClr val="002060"/>
                </a:solidFill>
              </a:rPr>
              <a:t>Guided by </a:t>
            </a:r>
            <a:r>
              <a:rPr lang="en-GB" dirty="0" err="1" smtClean="0">
                <a:solidFill>
                  <a:srgbClr val="002060"/>
                </a:solidFill>
              </a:rPr>
              <a:t>ElevateHealth</a:t>
            </a:r>
            <a:endParaRPr lang="en-GB" dirty="0" smtClean="0">
              <a:solidFill>
                <a:srgbClr val="002060"/>
              </a:solidFill>
            </a:endParaRPr>
          </a:p>
          <a:p>
            <a:pPr indent="-431800">
              <a:lnSpc>
                <a:spcPct val="100000"/>
              </a:lnSpc>
              <a:spcBef>
                <a:spcPts val="640"/>
              </a:spcBef>
              <a:buClr>
                <a:srgbClr val="002060"/>
              </a:buClr>
              <a:buSzPts val="2800"/>
            </a:pPr>
            <a:r>
              <a:rPr lang="en-GB" dirty="0" smtClean="0">
                <a:solidFill>
                  <a:srgbClr val="002060"/>
                </a:solidFill>
              </a:rPr>
              <a:t>To be continued in the coming year</a:t>
            </a:r>
          </a:p>
          <a:p>
            <a:pPr marL="457200" lvl="0" indent="-254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800"/>
              <a:buNone/>
            </a:pPr>
            <a:endParaRPr lang="en-GB" sz="2800" dirty="0">
              <a:solidFill>
                <a:srgbClr val="002060"/>
              </a:solidFill>
            </a:endParaRPr>
          </a:p>
        </p:txBody>
      </p:sp>
      <p:sp>
        <p:nvSpPr>
          <p:cNvPr id="368" name="Google Shape;368;p52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endParaRPr sz="44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211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83189" y="4657176"/>
            <a:ext cx="1520372" cy="692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071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59"/>
          <p:cNvPicPr preferRelativeResize="0"/>
          <p:nvPr/>
        </p:nvPicPr>
        <p:blipFill rotWithShape="1">
          <a:blip r:embed="rId3">
            <a:alphaModFix/>
          </a:blip>
          <a:srcRect t="12136" b="8268"/>
          <a:stretch/>
        </p:blipFill>
        <p:spPr>
          <a:xfrm>
            <a:off x="511250" y="2130879"/>
            <a:ext cx="8349678" cy="3736521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59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Example of taxonomy</a:t>
            </a:r>
            <a:endParaRPr sz="44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808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2"/>
          <p:cNvSpPr txBox="1">
            <a:spLocks noGrp="1"/>
          </p:cNvSpPr>
          <p:nvPr>
            <p:ph type="body" idx="1"/>
          </p:nvPr>
        </p:nvSpPr>
        <p:spPr>
          <a:xfrm>
            <a:off x="310551" y="1284033"/>
            <a:ext cx="8514272" cy="4763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1">
              <a:spcBef>
                <a:spcPts val="0"/>
              </a:spcBef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Sustainability </a:t>
            </a:r>
            <a:r>
              <a:rPr lang="en-US" sz="2800" dirty="0" smtClean="0">
                <a:solidFill>
                  <a:srgbClr val="002060"/>
                </a:solidFill>
              </a:rPr>
              <a:t>plan and recommendations </a:t>
            </a:r>
            <a:r>
              <a:rPr lang="en-US" sz="2800" dirty="0">
                <a:solidFill>
                  <a:srgbClr val="002060"/>
                </a:solidFill>
              </a:rPr>
              <a:t>to ensure national </a:t>
            </a:r>
            <a:r>
              <a:rPr lang="en-US" sz="2800" dirty="0" smtClean="0">
                <a:solidFill>
                  <a:srgbClr val="002060"/>
                </a:solidFill>
              </a:rPr>
              <a:t>embedding</a:t>
            </a:r>
          </a:p>
          <a:p>
            <a:pPr marL="342900" lvl="1">
              <a:spcBef>
                <a:spcPts val="0"/>
              </a:spcBef>
              <a:buSzPts val="2400"/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rgbClr val="002060"/>
              </a:solidFill>
            </a:endParaRPr>
          </a:p>
          <a:p>
            <a:pPr marL="342900" lvl="1">
              <a:spcBef>
                <a:spcPts val="0"/>
              </a:spcBef>
              <a:buSzPts val="2400"/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2060"/>
              </a:solidFill>
            </a:endParaRPr>
          </a:p>
          <a:p>
            <a:pPr marL="342900" lvl="2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Continuation in NPOS context </a:t>
            </a:r>
            <a:endParaRPr lang="en-US" sz="2800" dirty="0" smtClean="0">
              <a:solidFill>
                <a:srgbClr val="002060"/>
              </a:solidFill>
            </a:endParaRPr>
          </a:p>
          <a:p>
            <a:pPr marL="914400" lvl="3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002060"/>
                </a:solidFill>
              </a:rPr>
              <a:t>sept </a:t>
            </a:r>
            <a:r>
              <a:rPr lang="en-US" sz="2600" dirty="0">
                <a:solidFill>
                  <a:srgbClr val="002060"/>
                </a:solidFill>
              </a:rPr>
              <a:t>2019-sept </a:t>
            </a:r>
            <a:r>
              <a:rPr lang="en-US" sz="2600" dirty="0" smtClean="0">
                <a:solidFill>
                  <a:srgbClr val="002060"/>
                </a:solidFill>
              </a:rPr>
              <a:t>2020</a:t>
            </a:r>
          </a:p>
          <a:p>
            <a:pPr marL="914400" lvl="3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002060"/>
                </a:solidFill>
              </a:rPr>
              <a:t>two </a:t>
            </a:r>
            <a:r>
              <a:rPr lang="en-US" sz="2600" dirty="0">
                <a:solidFill>
                  <a:srgbClr val="002060"/>
                </a:solidFill>
              </a:rPr>
              <a:t>focal points:  </a:t>
            </a:r>
            <a:br>
              <a:rPr lang="en-US" sz="2600" dirty="0">
                <a:solidFill>
                  <a:srgbClr val="002060"/>
                </a:solidFill>
              </a:rPr>
            </a:br>
            <a:r>
              <a:rPr lang="en-US" sz="2600" dirty="0" smtClean="0">
                <a:solidFill>
                  <a:srgbClr val="002060"/>
                </a:solidFill>
              </a:rPr>
              <a:t>- establishing </a:t>
            </a:r>
            <a:r>
              <a:rPr lang="en-US" sz="2600" dirty="0">
                <a:solidFill>
                  <a:srgbClr val="002060"/>
                </a:solidFill>
              </a:rPr>
              <a:t>nationally endorsed competencies/skills for training data professionals</a:t>
            </a:r>
            <a:br>
              <a:rPr lang="en-US" sz="2600" dirty="0">
                <a:solidFill>
                  <a:srgbClr val="002060"/>
                </a:solidFill>
              </a:rPr>
            </a:br>
            <a:r>
              <a:rPr lang="en-US" sz="2600" dirty="0" smtClean="0">
                <a:solidFill>
                  <a:srgbClr val="002060"/>
                </a:solidFill>
              </a:rPr>
              <a:t>- overview training</a:t>
            </a:r>
            <a:endParaRPr lang="en-US" sz="2600" dirty="0">
              <a:solidFill>
                <a:srgbClr val="002060"/>
              </a:solidFill>
            </a:endParaRPr>
          </a:p>
          <a:p>
            <a:pPr marL="342900" lvl="1">
              <a:spcBef>
                <a:spcPts val="0"/>
              </a:spcBef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Further alignment with LCRDM approach </a:t>
            </a:r>
          </a:p>
          <a:p>
            <a:pPr marL="342900" lvl="1">
              <a:spcBef>
                <a:spcPts val="0"/>
              </a:spcBef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Broadening towards other domains and towards Open Science</a:t>
            </a:r>
          </a:p>
        </p:txBody>
      </p:sp>
      <p:sp>
        <p:nvSpPr>
          <p:cNvPr id="368" name="Google Shape;368;p52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Next steps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 descr="C:\Users\scholtenss\Dropbox\Salome\WERK\5. Presentaties\Pictures\logo_openscienc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788" y="1983904"/>
            <a:ext cx="2762320" cy="177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ogle Shape;120;p15" descr="C:\Users\scholtenss\Dropbox\Salome\WERK\Presentaties\Pictures\zonmw-log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10734" y="6355451"/>
            <a:ext cx="1652892" cy="4169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072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62;p24"/>
          <p:cNvSpPr txBox="1">
            <a:spLocks/>
          </p:cNvSpPr>
          <p:nvPr/>
        </p:nvSpPr>
        <p:spPr>
          <a:xfrm>
            <a:off x="611560" y="15250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3183"/>
              </a:buClr>
              <a:buSzPts val="3200"/>
            </a:pPr>
            <a:r>
              <a:rPr lang="en-GB" sz="5400" b="1" dirty="0" smtClean="0">
                <a:solidFill>
                  <a:srgbClr val="002060"/>
                </a:solidFill>
              </a:rPr>
              <a:t>Thank you!</a:t>
            </a:r>
            <a:endParaRPr lang="en-GB" sz="5400" b="1" dirty="0">
              <a:solidFill>
                <a:srgbClr val="002060"/>
              </a:solidFill>
            </a:endParaRPr>
          </a:p>
        </p:txBody>
      </p:sp>
      <p:pic>
        <p:nvPicPr>
          <p:cNvPr id="6" name="Tijdelijke aanduiding voor inhou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98401"/>
            <a:ext cx="2617333" cy="26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Google Shape;162;p24"/>
          <p:cNvSpPr txBox="1">
            <a:spLocks/>
          </p:cNvSpPr>
          <p:nvPr/>
        </p:nvSpPr>
        <p:spPr>
          <a:xfrm>
            <a:off x="5778500" y="5588000"/>
            <a:ext cx="3129860" cy="686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>
              <a:buClr>
                <a:srgbClr val="003183"/>
              </a:buClr>
              <a:buSzPts val="3200"/>
            </a:pPr>
            <a:r>
              <a:rPr lang="en-GB" sz="2000" dirty="0" smtClean="0">
                <a:solidFill>
                  <a:srgbClr val="002060"/>
                </a:solidFill>
              </a:rPr>
              <a:t>s.scholtens@umcg.nl</a:t>
            </a:r>
            <a:endParaRPr lang="en-GB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/>
        </p:nvSpPr>
        <p:spPr>
          <a:xfrm>
            <a:off x="707094" y="1746913"/>
            <a:ext cx="7992000" cy="3493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What is a data steward?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endParaRPr lang="en-GB" sz="4400" b="1" i="0" u="none" strike="noStrike" cap="none" dirty="0" smtClean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….. and what has </a:t>
            </a: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it to </a:t>
            </a: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do </a:t>
            </a:r>
            <a:b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with FAIR data and </a:t>
            </a:r>
            <a:b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personalised health?</a:t>
            </a:r>
            <a:endParaRPr lang="en-GB" sz="4400" b="1" i="0" u="none" strike="noStrike" cap="none" dirty="0" smtClean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73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>
            <a:spLocks noGrp="1"/>
          </p:cNvSpPr>
          <p:nvPr>
            <p:ph type="body" idx="1"/>
          </p:nvPr>
        </p:nvSpPr>
        <p:spPr>
          <a:xfrm>
            <a:off x="310551" y="1284033"/>
            <a:ext cx="8514272" cy="4763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Sufficient high-quality data steward expertise is essential for FAIR data management in </a:t>
            </a:r>
            <a:r>
              <a:rPr lang="en-GB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Lifesciences</a:t>
            </a:r>
          </a:p>
          <a:p>
            <a:pPr marL="533400" lvl="1" indent="0">
              <a:lnSpc>
                <a:spcPct val="100000"/>
              </a:lnSpc>
              <a:spcBef>
                <a:spcPts val="640"/>
              </a:spcBef>
              <a:buSzPts val="2400"/>
              <a:buNone/>
            </a:pPr>
            <a:r>
              <a:rPr lang="en-GB" sz="2000" dirty="0" smtClean="0">
                <a:solidFill>
                  <a:srgbClr val="002060"/>
                </a:solidFill>
                <a:sym typeface="Wingdings" panose="05000000000000000000" pitchFamily="2" charset="2"/>
              </a:rPr>
              <a:t> </a:t>
            </a:r>
            <a:r>
              <a:rPr lang="en-GB" sz="2000" dirty="0" smtClean="0">
                <a:solidFill>
                  <a:srgbClr val="002060"/>
                </a:solidFill>
              </a:rPr>
              <a:t>Data has to be collected, maintained, processed, analyses, stored, shared, linked, </a:t>
            </a:r>
            <a:r>
              <a:rPr lang="en-GB" sz="2000" dirty="0" err="1" smtClean="0">
                <a:solidFill>
                  <a:srgbClr val="002060"/>
                </a:solidFill>
              </a:rPr>
              <a:t>etc</a:t>
            </a:r>
            <a:r>
              <a:rPr lang="en-GB" sz="20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457200" marR="0" lvl="0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Challenges:</a:t>
            </a:r>
            <a:endParaRPr sz="2400" dirty="0">
              <a:solidFill>
                <a:srgbClr val="002060"/>
              </a:solidFill>
            </a:endParaRPr>
          </a:p>
          <a:p>
            <a:pPr marL="914400" marR="0" lvl="1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These persons are currently insufficiently available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400"/>
              <a:buChar char="–"/>
            </a:pP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No consensus on what a data steward is or does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1" indent="-381000">
              <a:lnSpc>
                <a:spcPct val="100000"/>
              </a:lnSpc>
              <a:spcBef>
                <a:spcPts val="640"/>
              </a:spcBef>
              <a:buClr>
                <a:srgbClr val="002060"/>
              </a:buClr>
              <a:buSzPts val="2400"/>
              <a:buFont typeface="Arial"/>
              <a:buChar char="–"/>
            </a:pPr>
            <a:r>
              <a:rPr lang="en-US" dirty="0">
                <a:solidFill>
                  <a:srgbClr val="002060"/>
                </a:solidFill>
              </a:rPr>
              <a:t>No job definitions/profiles available (e.g. in UFO)</a:t>
            </a:r>
            <a:endParaRPr lang="en-US" sz="2800" dirty="0">
              <a:solidFill>
                <a:srgbClr val="002060"/>
              </a:solidFill>
            </a:endParaRPr>
          </a:p>
          <a:p>
            <a:pPr marL="914400" marR="0" lvl="1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2400"/>
              <a:buChar char="–"/>
            </a:pPr>
            <a:r>
              <a:rPr lang="en-GB" sz="2400" dirty="0" smtClean="0">
                <a:solidFill>
                  <a:srgbClr val="002060"/>
                </a:solidFill>
              </a:rPr>
              <a:t>No/too </a:t>
            </a:r>
            <a:r>
              <a:rPr lang="en-GB" sz="2400" dirty="0">
                <a:solidFill>
                  <a:srgbClr val="002060"/>
                </a:solidFill>
              </a:rPr>
              <a:t>little tailored </a:t>
            </a: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education &amp; </a:t>
            </a:r>
            <a:r>
              <a:rPr lang="en-GB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178" name="Google Shape;178;p26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Background of the project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04702" y="5589899"/>
            <a:ext cx="3294643" cy="11230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050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5" descr="C:\Users\scholtenss\Dropbox\Salome\WERK\Presentaties\Pictures\zonmw-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97086" y="6355451"/>
            <a:ext cx="1652892" cy="4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 txBox="1"/>
          <p:nvPr/>
        </p:nvSpPr>
        <p:spPr>
          <a:xfrm>
            <a:off x="619125" y="1309605"/>
            <a:ext cx="7962900" cy="4927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Char char="•"/>
            </a:pP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year project (August 2018 – July 2019)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3677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None/>
            </a:pP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Char char="•"/>
            </a:pPr>
            <a:r>
              <a:rPr lang="en-GB" sz="2400" dirty="0" err="1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ZonMw</a:t>
            </a:r>
            <a:r>
              <a:rPr lang="en-GB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/KWF/</a:t>
            </a:r>
            <a:r>
              <a:rPr lang="en-GB" sz="2400" dirty="0" err="1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Zilveren</a:t>
            </a:r>
            <a:r>
              <a:rPr lang="en-GB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Kruis</a:t>
            </a:r>
            <a:r>
              <a:rPr lang="en-GB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funded (50k), complemented with in-kind contributions of the core team members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3677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None/>
            </a:pP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Char char="•"/>
            </a:pP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Core team: DTL/ELIXIR-NL, UMCG/RUG, </a:t>
            </a:r>
            <a:r>
              <a:rPr lang="en-GB" sz="24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Radboudumc</a:t>
            </a: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/RU, UMCU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3677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None/>
            </a:pP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Char char="•"/>
            </a:pP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Consultation committee: representatives of main </a:t>
            </a:r>
            <a:b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stakeholders: LCRDM, Data4Lifesciences, Health-RI, </a:t>
            </a:r>
            <a:b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4TU, SURF, NFU, DAS (</a:t>
            </a:r>
            <a:r>
              <a:rPr lang="en-GB" sz="24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hogescholen</a:t>
            </a: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en-GB" sz="24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ZonMw</a:t>
            </a:r>
            <a:r>
              <a:rPr lang="en-GB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-GB" sz="2400" dirty="0" smtClean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Char char="•"/>
            </a:pPr>
            <a:endParaRPr lang="en-GB"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35"/>
              <a:buFont typeface="Arial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Active connection with data steward networks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9540" y="224915"/>
            <a:ext cx="1950792" cy="153564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78;p26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Project details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Afbeelding 3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8" y="6282824"/>
            <a:ext cx="2540079" cy="49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>
            <a:spLocks noGrp="1"/>
          </p:cNvSpPr>
          <p:nvPr>
            <p:ph type="body" idx="1"/>
          </p:nvPr>
        </p:nvSpPr>
        <p:spPr>
          <a:xfrm>
            <a:off x="310550" y="1284024"/>
            <a:ext cx="8514300" cy="53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To </a:t>
            </a:r>
            <a:r>
              <a:rPr lang="en-GB" sz="2400" u="sng" dirty="0">
                <a:solidFill>
                  <a:srgbClr val="002060"/>
                </a:solidFill>
              </a:rPr>
              <a:t>professionalise</a:t>
            </a:r>
            <a:r>
              <a:rPr lang="en-GB" sz="2400" dirty="0">
                <a:solidFill>
                  <a:srgbClr val="002060"/>
                </a:solidFill>
              </a:rPr>
              <a:t> the data steward function within the life-sciences domain, with a special focus on implementation of the FAIR </a:t>
            </a:r>
            <a:r>
              <a:rPr lang="en-GB" sz="2400" dirty="0" smtClean="0">
                <a:solidFill>
                  <a:srgbClr val="002060"/>
                </a:solidFill>
              </a:rPr>
              <a:t>principles </a:t>
            </a:r>
            <a:endParaRPr sz="2400" dirty="0"/>
          </a:p>
          <a:p>
            <a:pPr marL="3429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In order to </a:t>
            </a:r>
            <a:r>
              <a:rPr lang="en-GB" sz="2400" u="sng" dirty="0">
                <a:solidFill>
                  <a:srgbClr val="002060"/>
                </a:solidFill>
              </a:rPr>
              <a:t>increase the quality and capacity </a:t>
            </a:r>
            <a:r>
              <a:rPr lang="en-GB" sz="2400" dirty="0">
                <a:solidFill>
                  <a:srgbClr val="002060"/>
                </a:solidFill>
              </a:rPr>
              <a:t>of data stewards for life </a:t>
            </a:r>
            <a:r>
              <a:rPr lang="en-GB" sz="2400" dirty="0" smtClean="0">
                <a:solidFill>
                  <a:srgbClr val="002060"/>
                </a:solidFill>
              </a:rPr>
              <a:t>sciences</a:t>
            </a:r>
            <a:endParaRPr sz="2400" dirty="0">
              <a:solidFill>
                <a:srgbClr val="002060"/>
              </a:solidFill>
            </a:endParaRPr>
          </a:p>
          <a:p>
            <a:pPr marL="3429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By developing </a:t>
            </a:r>
            <a:r>
              <a:rPr lang="en-GB" sz="2400" u="sng" dirty="0" smtClean="0">
                <a:solidFill>
                  <a:srgbClr val="002060"/>
                </a:solidFill>
              </a:rPr>
              <a:t>training</a:t>
            </a:r>
            <a:r>
              <a:rPr lang="en-GB" sz="2400" dirty="0" smtClean="0">
                <a:solidFill>
                  <a:srgbClr val="002060"/>
                </a:solidFill>
              </a:rPr>
              <a:t> and a standardized </a:t>
            </a:r>
            <a:r>
              <a:rPr lang="en-GB" sz="2400" dirty="0">
                <a:solidFill>
                  <a:srgbClr val="002060"/>
                </a:solidFill>
              </a:rPr>
              <a:t>job description, and creating more visibility of the </a:t>
            </a:r>
            <a:r>
              <a:rPr lang="en-GB" sz="2400" dirty="0" smtClean="0">
                <a:solidFill>
                  <a:srgbClr val="002060"/>
                </a:solidFill>
              </a:rPr>
              <a:t>function</a:t>
            </a:r>
            <a:endParaRPr sz="2400" dirty="0">
              <a:solidFill>
                <a:srgbClr val="002060"/>
              </a:solidFill>
            </a:endParaRPr>
          </a:p>
          <a:p>
            <a:pPr marL="0" lvl="0" indent="0" algn="ctr" rtl="0"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en-GB" sz="2400" b="1" i="1" dirty="0" smtClean="0">
                <a:solidFill>
                  <a:srgbClr val="002060"/>
                </a:solidFill>
              </a:rPr>
              <a:t>A </a:t>
            </a:r>
            <a:r>
              <a:rPr lang="en-GB" sz="2400" b="1" i="1" dirty="0">
                <a:solidFill>
                  <a:srgbClr val="002060"/>
                </a:solidFill>
              </a:rPr>
              <a:t>collaborative approach built on existing expertise</a:t>
            </a:r>
            <a:endParaRPr sz="2400" b="1" i="1" dirty="0">
              <a:solidFill>
                <a:srgbClr val="002060"/>
              </a:solidFill>
            </a:endParaRPr>
          </a:p>
        </p:txBody>
      </p:sp>
      <p:sp>
        <p:nvSpPr>
          <p:cNvPr id="186" name="Google Shape;186;p27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Aim</a:t>
            </a:r>
            <a:endParaRPr sz="44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 descr="C:\Users\scholtenss\Dropbox\Salome\WERK\5. Presentaties\Pictures\images70N4I3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938" y="5622878"/>
            <a:ext cx="2583244" cy="115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27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>
            <a:spLocks noGrp="1"/>
          </p:cNvSpPr>
          <p:nvPr>
            <p:ph type="body" idx="1"/>
          </p:nvPr>
        </p:nvSpPr>
        <p:spPr>
          <a:xfrm>
            <a:off x="310550" y="1284024"/>
            <a:ext cx="8514300" cy="53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2060"/>
              </a:buClr>
              <a:buSzPct val="100000"/>
            </a:pPr>
            <a:r>
              <a:rPr lang="en-US" dirty="0">
                <a:solidFill>
                  <a:srgbClr val="002060"/>
                </a:solidFill>
              </a:rPr>
              <a:t>The content was defined in multiple iterative </a:t>
            </a:r>
            <a:r>
              <a:rPr lang="en-US" dirty="0" smtClean="0">
                <a:solidFill>
                  <a:srgbClr val="002060"/>
                </a:solidFill>
              </a:rPr>
              <a:t>cycles</a:t>
            </a:r>
          </a:p>
          <a:p>
            <a:pPr marL="114300" indent="0">
              <a:buClr>
                <a:srgbClr val="002060"/>
              </a:buClr>
              <a:buSzPct val="100000"/>
              <a:buNone/>
            </a:pPr>
            <a:r>
              <a:rPr lang="en-US" dirty="0" smtClean="0">
                <a:solidFill>
                  <a:srgbClr val="002060"/>
                </a:solidFill>
              </a:rPr>
              <a:t> </a:t>
            </a:r>
            <a:endParaRPr lang="en-US" dirty="0" smtClean="0">
              <a:solidFill>
                <a:srgbClr val="002060"/>
              </a:solidFill>
            </a:endParaRPr>
          </a:p>
          <a:p>
            <a:pPr marL="114300" indent="0">
              <a:buClr>
                <a:srgbClr val="00206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marL="114300" indent="0">
              <a:buClr>
                <a:srgbClr val="002060"/>
              </a:buClr>
              <a:buSzPct val="100000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Clr>
                <a:srgbClr val="002060"/>
              </a:buClr>
              <a:buSzPct val="100000"/>
            </a:pPr>
            <a:r>
              <a:rPr lang="en-US" dirty="0" smtClean="0">
                <a:solidFill>
                  <a:srgbClr val="002060"/>
                </a:solidFill>
              </a:rPr>
              <a:t>In </a:t>
            </a:r>
            <a:r>
              <a:rPr lang="en-US" dirty="0">
                <a:solidFill>
                  <a:srgbClr val="002060"/>
                </a:solidFill>
              </a:rPr>
              <a:t>general following these steps</a:t>
            </a:r>
            <a:r>
              <a:rPr lang="en-US" dirty="0" smtClean="0">
                <a:solidFill>
                  <a:srgbClr val="002060"/>
                </a:solidFill>
              </a:rPr>
              <a:t>: </a:t>
            </a:r>
            <a:endParaRPr lang="en-US" dirty="0">
              <a:solidFill>
                <a:srgbClr val="002060"/>
              </a:solidFill>
            </a:endParaRP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Analysis of about 40 job descriptions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GB" dirty="0" smtClean="0">
                <a:solidFill>
                  <a:srgbClr val="002060"/>
                </a:solidFill>
                <a:sym typeface="Corbel"/>
              </a:rPr>
              <a:t>Analysing </a:t>
            </a:r>
            <a:r>
              <a:rPr lang="en-GB" dirty="0">
                <a:solidFill>
                  <a:srgbClr val="002060"/>
                </a:solidFill>
                <a:sym typeface="Corbel"/>
              </a:rPr>
              <a:t>and mapping </a:t>
            </a:r>
            <a:r>
              <a:rPr lang="en-GB" dirty="0" smtClean="0">
                <a:solidFill>
                  <a:srgbClr val="002060"/>
                </a:solidFill>
                <a:sym typeface="Corbel"/>
              </a:rPr>
              <a:t>existing </a:t>
            </a:r>
            <a:r>
              <a:rPr lang="en-GB" dirty="0">
                <a:solidFill>
                  <a:srgbClr val="002060"/>
                </a:solidFill>
                <a:sym typeface="Corbel"/>
              </a:rPr>
              <a:t>data stewardship competency frameworks (</a:t>
            </a:r>
            <a:r>
              <a:rPr lang="en-GB" dirty="0" err="1">
                <a:solidFill>
                  <a:srgbClr val="002060"/>
                </a:solidFill>
                <a:sym typeface="Corbel"/>
              </a:rPr>
              <a:t>EOSCpilot</a:t>
            </a:r>
            <a:r>
              <a:rPr lang="en-GB" dirty="0">
                <a:solidFill>
                  <a:srgbClr val="002060"/>
                </a:solidFill>
                <a:sym typeface="Corbel"/>
              </a:rPr>
              <a:t>, Purdue, DAMA, EDISON) and to the FAIR </a:t>
            </a:r>
            <a:r>
              <a:rPr lang="en-GB" dirty="0" smtClean="0">
                <a:solidFill>
                  <a:srgbClr val="002060"/>
                </a:solidFill>
                <a:sym typeface="Corbel"/>
              </a:rPr>
              <a:t>principles</a:t>
            </a:r>
            <a:endParaRPr lang="en-GB" i="1" dirty="0" smtClean="0">
              <a:solidFill>
                <a:srgbClr val="FF0000"/>
              </a:solidFill>
              <a:latin typeface="Calibri" panose="020F0502020204030204" pitchFamily="34" charset="0"/>
              <a:cs typeface="Arial"/>
              <a:sym typeface="Arial"/>
            </a:endParaRP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Consultation </a:t>
            </a:r>
            <a:r>
              <a:rPr lang="en-US" dirty="0">
                <a:solidFill>
                  <a:srgbClr val="002060"/>
                </a:solidFill>
              </a:rPr>
              <a:t>of experts (Consultation Committee)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Consultation of persons with data steward functions</a:t>
            </a:r>
          </a:p>
          <a:p>
            <a:pPr marL="114300" indent="0">
              <a:buNone/>
            </a:pPr>
            <a:r>
              <a:rPr lang="en-US" sz="2400" dirty="0"/>
              <a:t/>
            </a:r>
            <a:br>
              <a:rPr lang="en-US" sz="2400" dirty="0"/>
            </a:br>
            <a:endParaRPr sz="2400" b="1" dirty="0">
              <a:solidFill>
                <a:srgbClr val="002060"/>
              </a:solidFill>
            </a:endParaRPr>
          </a:p>
        </p:txBody>
      </p:sp>
      <p:sp>
        <p:nvSpPr>
          <p:cNvPr id="186" name="Google Shape;186;p27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Method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C:\Users\scholtenss\Dropbox\Salome\WERK\5. Presentaties\Pictures\imag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75" y="2202974"/>
            <a:ext cx="1721585" cy="171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75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551" y="1148107"/>
            <a:ext cx="8514272" cy="4763684"/>
          </a:xfrm>
        </p:spPr>
        <p:txBody>
          <a:bodyPr>
            <a:noAutofit/>
          </a:bodyPr>
          <a:lstStyle/>
          <a:p>
            <a:pPr marL="25400" indent="0">
              <a:lnSpc>
                <a:spcPct val="100000"/>
              </a:lnSpc>
              <a:buSzPct val="100000"/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Intermediate results are already available, are shared and we received feedback</a:t>
            </a:r>
          </a:p>
        </p:txBody>
      </p:sp>
      <p:sp>
        <p:nvSpPr>
          <p:cNvPr id="8" name="Google Shape;162;p24"/>
          <p:cNvSpPr txBox="1">
            <a:spLocks/>
          </p:cNvSpPr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3183"/>
              </a:buClr>
              <a:buSzPts val="3200"/>
            </a:pPr>
            <a:r>
              <a:rPr lang="en-GB" b="1" dirty="0" smtClean="0">
                <a:solidFill>
                  <a:srgbClr val="002060"/>
                </a:solidFill>
              </a:rPr>
              <a:t>Open science in practice</a:t>
            </a:r>
            <a:endParaRPr lang="en-GB" b="1" dirty="0">
              <a:solidFill>
                <a:srgbClr val="002060"/>
              </a:solidFill>
            </a:endParaRPr>
          </a:p>
        </p:txBody>
      </p:sp>
      <p:pic>
        <p:nvPicPr>
          <p:cNvPr id="6" name="Google Shape;181;p26"/>
          <p:cNvPicPr preferRelativeResize="0"/>
          <p:nvPr/>
        </p:nvPicPr>
        <p:blipFill rotWithShape="1">
          <a:blip r:embed="rId2">
            <a:alphaModFix/>
          </a:blip>
          <a:srcRect t="4312" b="6291"/>
          <a:stretch/>
        </p:blipFill>
        <p:spPr>
          <a:xfrm>
            <a:off x="804152" y="2292064"/>
            <a:ext cx="7606816" cy="407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hthoek 1"/>
          <p:cNvSpPr/>
          <p:nvPr/>
        </p:nvSpPr>
        <p:spPr>
          <a:xfrm>
            <a:off x="143301" y="6470154"/>
            <a:ext cx="65850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chemeClr val="bg1"/>
                </a:solidFill>
                <a:latin typeface="Calibri" panose="020F0502020204030204" pitchFamily="34" charset="0"/>
                <a:hlinkClick r:id="rId3"/>
              </a:rPr>
              <a:t>https://zenodo.org/communities/nl-ds-pd-ls/?page=1&amp;size=20</a:t>
            </a:r>
            <a:endParaRPr lang="en-GB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5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0"/>
          <p:cNvSpPr txBox="1">
            <a:spLocks noGrp="1"/>
          </p:cNvSpPr>
          <p:nvPr>
            <p:ph type="body" idx="1"/>
          </p:nvPr>
        </p:nvSpPr>
        <p:spPr>
          <a:xfrm>
            <a:off x="310550" y="1284024"/>
            <a:ext cx="8519551" cy="55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Types</a:t>
            </a:r>
            <a:r>
              <a:rPr lang="en-GB" sz="2400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: </a:t>
            </a:r>
          </a:p>
          <a:p>
            <a:pPr lvl="1" indent="-38100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Data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Steward A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- 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institute and policy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focused </a:t>
            </a:r>
            <a:endParaRPr lang="en-GB" dirty="0" smtClean="0">
              <a:solidFill>
                <a:srgbClr val="002060"/>
              </a:solidFill>
              <a:latin typeface="Calibri" panose="020F0502020204030204" pitchFamily="34" charset="0"/>
              <a:ea typeface="Corbel"/>
              <a:cs typeface="Corbel"/>
              <a:sym typeface="Corbel"/>
            </a:endParaRPr>
          </a:p>
          <a:p>
            <a:pPr lvl="1" indent="-38100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dirty="0" smtClean="0">
                <a:solidFill>
                  <a:srgbClr val="FFC00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Data </a:t>
            </a:r>
            <a:r>
              <a:rPr lang="en-GB" dirty="0">
                <a:solidFill>
                  <a:srgbClr val="FFC00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steward B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- project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and research focused </a:t>
            </a:r>
          </a:p>
          <a:p>
            <a:pPr lvl="1" indent="-38100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dirty="0" smtClean="0">
                <a:solidFill>
                  <a:srgbClr val="0070C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Data </a:t>
            </a:r>
            <a:r>
              <a:rPr lang="en-GB" dirty="0">
                <a:solidFill>
                  <a:srgbClr val="0070C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Steward C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-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data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and e-infrastructure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focussed</a:t>
            </a:r>
            <a:endParaRPr lang="en-GB" dirty="0">
              <a:solidFill>
                <a:srgbClr val="002060"/>
              </a:solidFill>
              <a:latin typeface="Calibri" panose="020F0502020204030204" pitchFamily="34" charset="0"/>
              <a:ea typeface="Corbel"/>
              <a:cs typeface="Corbel"/>
              <a:sym typeface="Corbel"/>
            </a:endParaRPr>
          </a:p>
          <a:p>
            <a:pPr marL="533400" lvl="1" indent="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None/>
            </a:pPr>
            <a:endParaRPr lang="en-GB" dirty="0" smtClean="0">
              <a:solidFill>
                <a:srgbClr val="002060"/>
              </a:solidFill>
              <a:latin typeface="Calibri" panose="020F0502020204030204" pitchFamily="34" charset="0"/>
              <a:ea typeface="Corbel"/>
              <a:cs typeface="Corbel"/>
              <a:sym typeface="Corbel"/>
            </a:endParaRPr>
          </a:p>
          <a:p>
            <a:pPr indent="-38100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Font typeface="Corbel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Calibri" panose="020F0502020204030204" pitchFamily="34" charset="0"/>
                <a:ea typeface="Corbel"/>
                <a:cs typeface="Corbel"/>
                <a:sym typeface="Corbel"/>
              </a:rPr>
              <a:t>Knowledge areas:</a:t>
            </a:r>
          </a:p>
          <a:p>
            <a:pPr marL="76200" indent="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None/>
            </a:pP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  <a:ea typeface="Arial"/>
                <a:cs typeface="Arial"/>
                <a:sym typeface="Arial"/>
              </a:rPr>
              <a:t>	Policy/strategy 				Compliance		Alignment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ea typeface="Arial"/>
                <a:cs typeface="Arial"/>
                <a:sym typeface="Arial"/>
              </a:rPr>
              <a:t>with FAIR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  <a:ea typeface="Arial"/>
                <a:cs typeface="Arial"/>
                <a:sym typeface="Arial"/>
              </a:rPr>
              <a:t>data principles		Services		Infrastructure					Knowledge</a:t>
            </a:r>
          </a:p>
          <a:p>
            <a:pPr marL="76200" indent="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None/>
            </a:pP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  <a:ea typeface="Arial"/>
                <a:cs typeface="Arial"/>
                <a:sym typeface="Arial"/>
              </a:rPr>
              <a:t>	Network					Data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ea typeface="Arial"/>
                <a:cs typeface="Arial"/>
                <a:sym typeface="Arial"/>
              </a:rPr>
              <a:t>archiving </a:t>
            </a:r>
          </a:p>
          <a:p>
            <a:pPr lvl="1" indent="-381000">
              <a:lnSpc>
                <a:spcPct val="115000"/>
              </a:lnSpc>
              <a:spcBef>
                <a:spcPts val="0"/>
              </a:spcBef>
              <a:buClr>
                <a:srgbClr val="002060"/>
              </a:buClr>
              <a:buSzPts val="2400"/>
              <a:buFont typeface="Corbel"/>
              <a:buChar char="•"/>
            </a:pPr>
            <a:endParaRPr dirty="0">
              <a:solidFill>
                <a:srgbClr val="002060"/>
              </a:solidFill>
              <a:latin typeface="Calibri" panose="020F0502020204030204" pitchFamily="34" charset="0"/>
              <a:ea typeface="Corbel"/>
              <a:cs typeface="Corbel"/>
              <a:sym typeface="Corbe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rbel"/>
              <a:buChar char="•"/>
            </a:pPr>
            <a:endParaRPr sz="2400" b="1" dirty="0">
              <a:solidFill>
                <a:srgbClr val="002060"/>
              </a:solidFill>
              <a:latin typeface="Calibri" panose="020F0502020204030204" pitchFamily="34" charset="0"/>
              <a:ea typeface="Corbel"/>
              <a:cs typeface="Corbel"/>
              <a:sym typeface="Corbel"/>
            </a:endParaRPr>
          </a:p>
        </p:txBody>
      </p:sp>
      <p:sp>
        <p:nvSpPr>
          <p:cNvPr id="208" name="Google Shape;208;p30"/>
          <p:cNvSpPr txBox="1"/>
          <p:nvPr/>
        </p:nvSpPr>
        <p:spPr>
          <a:xfrm>
            <a:off x="611560" y="178825"/>
            <a:ext cx="79920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Steward </a:t>
            </a:r>
            <a:r>
              <a:rPr lang="en-GB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functions</a:t>
            </a:r>
            <a:endParaRPr sz="4400" b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44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D55E960-B6ED-4E1C-9E3C-B4F9EA60CD0D}"/>
              </a:ext>
            </a:extLst>
          </p:cNvPr>
          <p:cNvSpPr txBox="1"/>
          <p:nvPr/>
        </p:nvSpPr>
        <p:spPr>
          <a:xfrm>
            <a:off x="95534" y="6169290"/>
            <a:ext cx="5802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chemeClr val="tx1"/>
                </a:solidFill>
                <a:latin typeface="Corbel" panose="020B0503020204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Source:</a:t>
            </a:r>
          </a:p>
          <a:p>
            <a:r>
              <a:rPr lang="en-GB" sz="1800" dirty="0">
                <a:latin typeface="Corbel" panose="020B0503020204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https://zenodo.org/record/2585691#.XPYDucgzaUl</a:t>
            </a:r>
            <a:endParaRPr lang="en-GB" sz="1800" dirty="0"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="" xmlns:a16="http://schemas.microsoft.com/office/drawing/2014/main" id="{313F9232-7096-4020-8CE3-529DEC8AA3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904" y="1265523"/>
            <a:ext cx="5990030" cy="5006340"/>
          </a:xfrm>
          <a:prstGeom prst="rect">
            <a:avLst/>
          </a:prstGeom>
        </p:spPr>
      </p:pic>
      <p:sp>
        <p:nvSpPr>
          <p:cNvPr id="15" name="Google Shape;178;p26"/>
          <p:cNvSpPr txBox="1"/>
          <p:nvPr/>
        </p:nvSpPr>
        <p:spPr>
          <a:xfrm>
            <a:off x="611560" y="178825"/>
            <a:ext cx="7992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83"/>
              </a:buClr>
              <a:buSzPts val="3200"/>
              <a:buFont typeface="Calibri"/>
              <a:buNone/>
            </a:pPr>
            <a:r>
              <a:rPr lang="en-GB" sz="44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steward landscape</a:t>
            </a:r>
            <a:endParaRPr sz="44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740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Office PowerPoint</Application>
  <PresentationFormat>Diavoorstelling (4:3)</PresentationFormat>
  <Paragraphs>95</Paragraphs>
  <Slides>17</Slides>
  <Notes>15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5" baseType="lpstr">
      <vt:lpstr>Arial</vt:lpstr>
      <vt:lpstr>Corbel</vt:lpstr>
      <vt:lpstr>Wingdings</vt:lpstr>
      <vt:lpstr>Calibri</vt:lpstr>
      <vt:lpstr>Merriweather Sans</vt:lpstr>
      <vt:lpstr>Verdana</vt:lpstr>
      <vt:lpstr>Courier New</vt:lpstr>
      <vt:lpstr>Kantoorthema</vt:lpstr>
      <vt:lpstr> Towards FAIR Data Steward as profession for the Life Sciences    Programma bijeenkomst Personalised Medicine  20 juni 2019   Salome Scholtens  UMCG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ZonMw project Towards FAIR Data Steward as profession for the Life Sciences  PAC DTL May 7, 2019   Dr. Mijke Jetten, Radboud University</dc:title>
  <dc:creator>Scholtens, S (medgen)</dc:creator>
  <cp:lastModifiedBy>Scholtens, S (medgen)</cp:lastModifiedBy>
  <cp:revision>51</cp:revision>
  <dcterms:modified xsi:type="dcterms:W3CDTF">2019-06-19T11:10:44Z</dcterms:modified>
</cp:coreProperties>
</file>