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7" r:id="rId1"/>
    <p:sldMasterId id="2147483799" r:id="rId2"/>
  </p:sldMasterIdLst>
  <p:notesMasterIdLst>
    <p:notesMasterId r:id="rId18"/>
  </p:notesMasterIdLst>
  <p:handoutMasterIdLst>
    <p:handoutMasterId r:id="rId19"/>
  </p:handoutMasterIdLst>
  <p:sldIdLst>
    <p:sldId id="432" r:id="rId3"/>
    <p:sldId id="433" r:id="rId4"/>
    <p:sldId id="476" r:id="rId5"/>
    <p:sldId id="477" r:id="rId6"/>
    <p:sldId id="482" r:id="rId7"/>
    <p:sldId id="478" r:id="rId8"/>
    <p:sldId id="455" r:id="rId9"/>
    <p:sldId id="484" r:id="rId10"/>
    <p:sldId id="485" r:id="rId11"/>
    <p:sldId id="486" r:id="rId12"/>
    <p:sldId id="487" r:id="rId13"/>
    <p:sldId id="488" r:id="rId14"/>
    <p:sldId id="489" r:id="rId15"/>
    <p:sldId id="481" r:id="rId16"/>
    <p:sldId id="475" r:id="rId17"/>
  </p:sldIdLst>
  <p:sldSz cx="9144000" cy="5143500" type="screen16x9"/>
  <p:notesSz cx="9601200" cy="731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305">
          <p15:clr>
            <a:srgbClr val="A4A3A4"/>
          </p15:clr>
        </p15:guide>
        <p15:guide id="2" pos="302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es" initials="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88" y="488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305"/>
        <p:guide pos="30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313A43-DCDD-4FA9-A4AC-BF454417AF54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DAB42B-E396-4239-808B-62604C74E550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900" dirty="0" smtClean="0"/>
            <a:t>Joint R&amp;D</a:t>
          </a:r>
          <a:endParaRPr lang="en-US" sz="900" dirty="0"/>
        </a:p>
      </dgm:t>
    </dgm:pt>
    <dgm:pt modelId="{864D2551-8BBA-4CD6-B376-E5A6D6D537D2}" type="parTrans" cxnId="{AC2A3F34-C1F6-47BF-8557-7336863F2025}">
      <dgm:prSet/>
      <dgm:spPr/>
      <dgm:t>
        <a:bodyPr/>
        <a:lstStyle/>
        <a:p>
          <a:endParaRPr lang="en-US" sz="1200"/>
        </a:p>
      </dgm:t>
    </dgm:pt>
    <dgm:pt modelId="{0C6D668A-E89D-4BD6-B38F-7578EF896455}" type="sibTrans" cxnId="{AC2A3F34-C1F6-47BF-8557-7336863F2025}">
      <dgm:prSet/>
      <dgm:spPr/>
      <dgm:t>
        <a:bodyPr/>
        <a:lstStyle/>
        <a:p>
          <a:endParaRPr lang="en-US" sz="1200"/>
        </a:p>
      </dgm:t>
    </dgm:pt>
    <dgm:pt modelId="{2B0FCE80-6997-4EED-879C-37E09A3298C1}">
      <dgm:prSet phldrT="[Text]" custT="1"/>
      <dgm:spPr/>
      <dgm:t>
        <a:bodyPr anchor="ctr"/>
        <a:lstStyle/>
        <a:p>
          <a:r>
            <a:rPr lang="en-US" sz="900" dirty="0" smtClean="0"/>
            <a:t>Industry</a:t>
          </a:r>
          <a:endParaRPr lang="en-US" sz="900" dirty="0"/>
        </a:p>
      </dgm:t>
    </dgm:pt>
    <dgm:pt modelId="{D45BAB1F-80FE-46A4-80FA-07BB5F6976A4}" type="parTrans" cxnId="{FF23B263-95E9-431A-8E12-2E4A65E1A414}">
      <dgm:prSet/>
      <dgm:spPr/>
      <dgm:t>
        <a:bodyPr/>
        <a:lstStyle/>
        <a:p>
          <a:endParaRPr lang="en-US" sz="1200"/>
        </a:p>
      </dgm:t>
    </dgm:pt>
    <dgm:pt modelId="{506D035D-19EB-46EF-9EA1-B13A0B60377A}" type="sibTrans" cxnId="{FF23B263-95E9-431A-8E12-2E4A65E1A414}">
      <dgm:prSet/>
      <dgm:spPr/>
      <dgm:t>
        <a:bodyPr/>
        <a:lstStyle/>
        <a:p>
          <a:endParaRPr lang="en-US" sz="1200"/>
        </a:p>
      </dgm:t>
    </dgm:pt>
    <dgm:pt modelId="{E80FDE76-5016-4044-AB29-2C280627DE6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900" dirty="0" smtClean="0"/>
            <a:t>Education</a:t>
          </a:r>
          <a:endParaRPr lang="en-US" sz="900" dirty="0"/>
        </a:p>
      </dgm:t>
    </dgm:pt>
    <dgm:pt modelId="{A232A780-210C-420A-9CED-02EA937DDD49}" type="parTrans" cxnId="{98E0ABA9-EA21-4E49-A489-A4B82DB04FB5}">
      <dgm:prSet/>
      <dgm:spPr/>
      <dgm:t>
        <a:bodyPr/>
        <a:lstStyle/>
        <a:p>
          <a:endParaRPr lang="en-US" sz="1200"/>
        </a:p>
      </dgm:t>
    </dgm:pt>
    <dgm:pt modelId="{F855F3DE-DBD4-46B0-A71F-110D9E2DD02A}" type="sibTrans" cxnId="{98E0ABA9-EA21-4E49-A489-A4B82DB04FB5}">
      <dgm:prSet/>
      <dgm:spPr/>
      <dgm:t>
        <a:bodyPr/>
        <a:lstStyle/>
        <a:p>
          <a:endParaRPr lang="en-US" sz="1200"/>
        </a:p>
      </dgm:t>
    </dgm:pt>
    <dgm:pt modelId="{4C49E4DC-A672-45C1-B668-AFB93A866D5B}">
      <dgm:prSet phldrT="[Text]" custT="1"/>
      <dgm:spPr/>
      <dgm:t>
        <a:bodyPr anchor="ctr"/>
        <a:lstStyle/>
        <a:p>
          <a:pPr algn="r"/>
          <a:r>
            <a:rPr lang="en-US" sz="900" dirty="0" smtClean="0"/>
            <a:t>Summer Students Programme</a:t>
          </a:r>
          <a:endParaRPr lang="en-US" sz="900" dirty="0"/>
        </a:p>
      </dgm:t>
    </dgm:pt>
    <dgm:pt modelId="{D588F3AE-9A8D-4E26-9C84-544E20435596}" type="parTrans" cxnId="{00B4C969-1B58-4B8A-A675-4EB2F9445B66}">
      <dgm:prSet/>
      <dgm:spPr/>
      <dgm:t>
        <a:bodyPr/>
        <a:lstStyle/>
        <a:p>
          <a:endParaRPr lang="en-US" sz="1200"/>
        </a:p>
      </dgm:t>
    </dgm:pt>
    <dgm:pt modelId="{C7228A92-1962-4487-8EB2-F078D688FDBD}" type="sibTrans" cxnId="{00B4C969-1B58-4B8A-A675-4EB2F9445B66}">
      <dgm:prSet/>
      <dgm:spPr/>
      <dgm:t>
        <a:bodyPr/>
        <a:lstStyle/>
        <a:p>
          <a:endParaRPr lang="en-US" sz="1200"/>
        </a:p>
      </dgm:t>
    </dgm:pt>
    <dgm:pt modelId="{36EB8286-C523-4C98-A0AA-56DF709ED17D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900" dirty="0" smtClean="0"/>
            <a:t>Innovation and Knowledge Transfer in ICT</a:t>
          </a:r>
          <a:endParaRPr lang="en-US" sz="900" dirty="0"/>
        </a:p>
      </dgm:t>
    </dgm:pt>
    <dgm:pt modelId="{DDB76479-4FAB-48FD-8756-44874F63AC15}" type="parTrans" cxnId="{7416D42F-C02A-47E0-9AA7-B55909FFEBDF}">
      <dgm:prSet/>
      <dgm:spPr/>
      <dgm:t>
        <a:bodyPr/>
        <a:lstStyle/>
        <a:p>
          <a:endParaRPr lang="en-US" sz="1200"/>
        </a:p>
      </dgm:t>
    </dgm:pt>
    <dgm:pt modelId="{B47050AD-B6B1-42B8-AB71-809F1449F4F0}" type="sibTrans" cxnId="{7416D42F-C02A-47E0-9AA7-B55909FFEBDF}">
      <dgm:prSet/>
      <dgm:spPr/>
      <dgm:t>
        <a:bodyPr/>
        <a:lstStyle/>
        <a:p>
          <a:endParaRPr lang="en-US" sz="1200"/>
        </a:p>
      </dgm:t>
    </dgm:pt>
    <dgm:pt modelId="{8823BC08-D1EA-4741-B3F3-B0A910E27B7A}">
      <dgm:prSet phldrT="[Text]" custT="1"/>
      <dgm:spPr/>
      <dgm:t>
        <a:bodyPr anchor="ctr"/>
        <a:lstStyle/>
        <a:p>
          <a:pPr algn="r"/>
          <a:r>
            <a:rPr lang="en-US" sz="900" dirty="0" smtClean="0"/>
            <a:t>Collaboration with</a:t>
          </a:r>
          <a:br>
            <a:rPr lang="en-US" sz="900" dirty="0" smtClean="0"/>
          </a:br>
          <a:r>
            <a:rPr lang="en-US" sz="900" dirty="0" smtClean="0"/>
            <a:t>CERN KT, </a:t>
          </a:r>
          <a:r>
            <a:rPr lang="en-US" sz="900" dirty="0" err="1" smtClean="0"/>
            <a:t>IdeaSquare</a:t>
          </a:r>
          <a:endParaRPr lang="en-US" sz="900" dirty="0"/>
        </a:p>
      </dgm:t>
    </dgm:pt>
    <dgm:pt modelId="{CD890F7B-F417-4458-9CCD-613D1E0CDC01}" type="parTrans" cxnId="{C35BEF66-4E00-48D0-8E51-1866E0EE1BB1}">
      <dgm:prSet/>
      <dgm:spPr/>
      <dgm:t>
        <a:bodyPr/>
        <a:lstStyle/>
        <a:p>
          <a:endParaRPr lang="en-US" sz="1200"/>
        </a:p>
      </dgm:t>
    </dgm:pt>
    <dgm:pt modelId="{1B7DF5C0-CA40-4CEB-AD68-5D700F5A80DC}" type="sibTrans" cxnId="{C35BEF66-4E00-48D0-8E51-1866E0EE1BB1}">
      <dgm:prSet/>
      <dgm:spPr/>
      <dgm:t>
        <a:bodyPr/>
        <a:lstStyle/>
        <a:p>
          <a:endParaRPr lang="en-US" sz="1200"/>
        </a:p>
      </dgm:t>
    </dgm:pt>
    <dgm:pt modelId="{28BF1526-A9FA-4094-9F0B-A80C318EF3DB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900" dirty="0" smtClean="0"/>
            <a:t>Communication</a:t>
          </a:r>
          <a:endParaRPr lang="en-US" sz="900" dirty="0"/>
        </a:p>
      </dgm:t>
    </dgm:pt>
    <dgm:pt modelId="{B400F9B5-3735-4E8C-B9AA-B82B82110F63}" type="parTrans" cxnId="{9638B070-66D6-4EE0-9601-54F868AE8CFC}">
      <dgm:prSet/>
      <dgm:spPr/>
      <dgm:t>
        <a:bodyPr/>
        <a:lstStyle/>
        <a:p>
          <a:endParaRPr lang="en-US" sz="1200"/>
        </a:p>
      </dgm:t>
    </dgm:pt>
    <dgm:pt modelId="{93576885-859D-4E07-9C8C-AFB8B5E55119}" type="sibTrans" cxnId="{9638B070-66D6-4EE0-9601-54F868AE8CFC}">
      <dgm:prSet/>
      <dgm:spPr/>
      <dgm:t>
        <a:bodyPr/>
        <a:lstStyle/>
        <a:p>
          <a:endParaRPr lang="en-US" sz="1200"/>
        </a:p>
      </dgm:t>
    </dgm:pt>
    <dgm:pt modelId="{99D7C665-0879-4EFA-A3A4-E70012E33E9F}">
      <dgm:prSet phldrT="[Text]" custT="1"/>
      <dgm:spPr/>
      <dgm:t>
        <a:bodyPr anchor="ctr"/>
        <a:lstStyle/>
        <a:p>
          <a:endParaRPr lang="en-US" sz="900" dirty="0"/>
        </a:p>
      </dgm:t>
    </dgm:pt>
    <dgm:pt modelId="{5673CB42-2ADC-4171-9B16-6891B02AE746}" type="parTrans" cxnId="{858062C9-04FA-404B-BCCA-A56E5F11E2AE}">
      <dgm:prSet/>
      <dgm:spPr/>
      <dgm:t>
        <a:bodyPr/>
        <a:lstStyle/>
        <a:p>
          <a:endParaRPr lang="en-US" sz="1200"/>
        </a:p>
      </dgm:t>
    </dgm:pt>
    <dgm:pt modelId="{F23569EA-96A7-45A6-A7AD-2A96F39D2A74}" type="sibTrans" cxnId="{858062C9-04FA-404B-BCCA-A56E5F11E2AE}">
      <dgm:prSet/>
      <dgm:spPr/>
      <dgm:t>
        <a:bodyPr/>
        <a:lstStyle/>
        <a:p>
          <a:endParaRPr lang="en-US" sz="1200"/>
        </a:p>
      </dgm:t>
    </dgm:pt>
    <dgm:pt modelId="{1D06C1C8-6743-4C6D-AD62-D386F4E3692B}">
      <dgm:prSet phldrT="[Text]" custT="1"/>
      <dgm:spPr/>
      <dgm:t>
        <a:bodyPr anchor="ctr"/>
        <a:lstStyle/>
        <a:p>
          <a:r>
            <a:rPr lang="en-US" sz="900" dirty="0" smtClean="0"/>
            <a:t>Research labs</a:t>
          </a:r>
          <a:endParaRPr lang="en-US" sz="900" dirty="0"/>
        </a:p>
      </dgm:t>
    </dgm:pt>
    <dgm:pt modelId="{DF3ACA8F-1CBD-4B65-995C-E6FA0AA7FF2A}" type="parTrans" cxnId="{2106B821-5770-4D94-949A-B5E67ACA5483}">
      <dgm:prSet/>
      <dgm:spPr/>
      <dgm:t>
        <a:bodyPr/>
        <a:lstStyle/>
        <a:p>
          <a:endParaRPr lang="en-US" sz="1200"/>
        </a:p>
      </dgm:t>
    </dgm:pt>
    <dgm:pt modelId="{14BF8D07-3FEE-46BC-AA46-8372845485B7}" type="sibTrans" cxnId="{2106B821-5770-4D94-949A-B5E67ACA5483}">
      <dgm:prSet/>
      <dgm:spPr/>
      <dgm:t>
        <a:bodyPr/>
        <a:lstStyle/>
        <a:p>
          <a:endParaRPr lang="en-US" sz="1200"/>
        </a:p>
      </dgm:t>
    </dgm:pt>
    <dgm:pt modelId="{F48338E8-36E5-485D-AA6B-B582CDF0D7BE}">
      <dgm:prSet phldrT="[Text]" custT="1"/>
      <dgm:spPr/>
      <dgm:t>
        <a:bodyPr anchor="ctr"/>
        <a:lstStyle/>
        <a:p>
          <a:r>
            <a:rPr lang="en-US" sz="900" dirty="0" smtClean="0"/>
            <a:t>LHC Experiments</a:t>
          </a:r>
          <a:endParaRPr lang="en-US" sz="900" dirty="0"/>
        </a:p>
      </dgm:t>
    </dgm:pt>
    <dgm:pt modelId="{61485A0D-9AC6-41C4-A07F-FB29E6186E70}" type="parTrans" cxnId="{8FC1A1C5-E6BC-4BA7-9BB1-A2AE9F0435C0}">
      <dgm:prSet/>
      <dgm:spPr/>
      <dgm:t>
        <a:bodyPr/>
        <a:lstStyle/>
        <a:p>
          <a:endParaRPr lang="en-US" sz="1200"/>
        </a:p>
      </dgm:t>
    </dgm:pt>
    <dgm:pt modelId="{9BC4CDBD-A90A-4E94-8860-1FEEE420A35A}" type="sibTrans" cxnId="{8FC1A1C5-E6BC-4BA7-9BB1-A2AE9F0435C0}">
      <dgm:prSet/>
      <dgm:spPr/>
      <dgm:t>
        <a:bodyPr/>
        <a:lstStyle/>
        <a:p>
          <a:endParaRPr lang="en-US" sz="1200"/>
        </a:p>
      </dgm:t>
    </dgm:pt>
    <dgm:pt modelId="{9C922E20-36FF-486C-B230-4DBF4976DAA9}">
      <dgm:prSet phldrT="[Text]" custT="1"/>
      <dgm:spPr/>
      <dgm:t>
        <a:bodyPr anchor="ctr"/>
        <a:lstStyle/>
        <a:p>
          <a:r>
            <a:rPr lang="en-US" sz="900" dirty="0" smtClean="0"/>
            <a:t>Other Deps.</a:t>
          </a:r>
          <a:endParaRPr lang="en-US" sz="900" dirty="0"/>
        </a:p>
      </dgm:t>
    </dgm:pt>
    <dgm:pt modelId="{BFEA9895-5D6B-4451-9AB8-803CEAC5B1DC}" type="parTrans" cxnId="{D831F5F4-2DC2-470E-B2A7-455D9AC637D1}">
      <dgm:prSet/>
      <dgm:spPr/>
      <dgm:t>
        <a:bodyPr/>
        <a:lstStyle/>
        <a:p>
          <a:endParaRPr lang="en-US" sz="1200"/>
        </a:p>
      </dgm:t>
    </dgm:pt>
    <dgm:pt modelId="{2A7DA980-0044-41FA-846B-9E4B16B9DC9E}" type="sibTrans" cxnId="{D831F5F4-2DC2-470E-B2A7-455D9AC637D1}">
      <dgm:prSet/>
      <dgm:spPr/>
      <dgm:t>
        <a:bodyPr/>
        <a:lstStyle/>
        <a:p>
          <a:endParaRPr lang="en-US" sz="1200"/>
        </a:p>
      </dgm:t>
    </dgm:pt>
    <dgm:pt modelId="{7EBB4828-AA68-4FBE-876C-65B520723DB0}">
      <dgm:prSet phldrT="[Text]" custT="1"/>
      <dgm:spPr/>
      <dgm:t>
        <a:bodyPr anchor="ctr"/>
        <a:lstStyle/>
        <a:p>
          <a:pPr algn="r"/>
          <a:r>
            <a:rPr lang="en-US" sz="900" dirty="0" smtClean="0"/>
            <a:t>Training (with industry)</a:t>
          </a:r>
          <a:endParaRPr lang="en-US" sz="900" dirty="0"/>
        </a:p>
      </dgm:t>
    </dgm:pt>
    <dgm:pt modelId="{C8285561-0BDD-469E-9245-DF829150A31A}" type="parTrans" cxnId="{4C4E2A67-17B4-453B-B838-8660D6A15F48}">
      <dgm:prSet/>
      <dgm:spPr/>
      <dgm:t>
        <a:bodyPr/>
        <a:lstStyle/>
        <a:p>
          <a:endParaRPr lang="en-US" sz="1200"/>
        </a:p>
      </dgm:t>
    </dgm:pt>
    <dgm:pt modelId="{D9525D21-71C5-43F9-BDBD-A97A5C655482}" type="sibTrans" cxnId="{4C4E2A67-17B4-453B-B838-8660D6A15F48}">
      <dgm:prSet/>
      <dgm:spPr/>
      <dgm:t>
        <a:bodyPr/>
        <a:lstStyle/>
        <a:p>
          <a:endParaRPr lang="en-US" sz="1200"/>
        </a:p>
      </dgm:t>
    </dgm:pt>
    <dgm:pt modelId="{270AD80D-8164-40E6-ACBA-D989E46B40A8}">
      <dgm:prSet phldrT="[Text]" custT="1"/>
      <dgm:spPr/>
      <dgm:t>
        <a:bodyPr anchor="ctr"/>
        <a:lstStyle/>
        <a:p>
          <a:pPr algn="r"/>
          <a:r>
            <a:rPr lang="en-US" sz="900" dirty="0" smtClean="0"/>
            <a:t>Workshops, lectures</a:t>
          </a:r>
          <a:endParaRPr lang="en-US" sz="900" dirty="0"/>
        </a:p>
      </dgm:t>
    </dgm:pt>
    <dgm:pt modelId="{F9982A68-F4DB-45B9-AFA6-5801A90044E4}" type="parTrans" cxnId="{F2227B24-F1CC-4AE0-A66D-819FC35E5783}">
      <dgm:prSet/>
      <dgm:spPr/>
      <dgm:t>
        <a:bodyPr/>
        <a:lstStyle/>
        <a:p>
          <a:endParaRPr lang="en-US" sz="1200"/>
        </a:p>
      </dgm:t>
    </dgm:pt>
    <dgm:pt modelId="{F5800313-7EFD-47BC-A579-987FA4B05613}" type="sibTrans" cxnId="{F2227B24-F1CC-4AE0-A66D-819FC35E5783}">
      <dgm:prSet/>
      <dgm:spPr/>
      <dgm:t>
        <a:bodyPr/>
        <a:lstStyle/>
        <a:p>
          <a:endParaRPr lang="en-US" sz="1200"/>
        </a:p>
      </dgm:t>
    </dgm:pt>
    <dgm:pt modelId="{5F42E760-7768-4B32-B30A-5D39576E1377}">
      <dgm:prSet phldrT="[Text]" custT="1"/>
      <dgm:spPr/>
      <dgm:t>
        <a:bodyPr anchor="ctr"/>
        <a:lstStyle/>
        <a:p>
          <a:pPr algn="r"/>
          <a:r>
            <a:rPr lang="en-US" sz="900" dirty="0" smtClean="0"/>
            <a:t>Innovation events</a:t>
          </a:r>
          <a:endParaRPr lang="en-US" sz="900" dirty="0"/>
        </a:p>
      </dgm:t>
    </dgm:pt>
    <dgm:pt modelId="{1AC99FB6-F034-44DA-A918-3667BA2DB0BD}" type="parTrans" cxnId="{22E0D1C5-FE3E-4D11-A838-A9C0C98E8439}">
      <dgm:prSet/>
      <dgm:spPr/>
      <dgm:t>
        <a:bodyPr/>
        <a:lstStyle/>
        <a:p>
          <a:endParaRPr lang="en-US" sz="1200"/>
        </a:p>
      </dgm:t>
    </dgm:pt>
    <dgm:pt modelId="{A3D1EA93-32D6-4EE5-AFD1-11E6275FF420}" type="sibTrans" cxnId="{22E0D1C5-FE3E-4D11-A838-A9C0C98E8439}">
      <dgm:prSet/>
      <dgm:spPr/>
      <dgm:t>
        <a:bodyPr/>
        <a:lstStyle/>
        <a:p>
          <a:endParaRPr lang="en-US" sz="1200"/>
        </a:p>
      </dgm:t>
    </dgm:pt>
    <dgm:pt modelId="{EB61DB91-F191-49A1-9637-430D1CEE3919}">
      <dgm:prSet phldrT="[Text]" custT="1"/>
      <dgm:spPr/>
      <dgm:t>
        <a:bodyPr anchor="ctr"/>
        <a:lstStyle/>
        <a:p>
          <a:r>
            <a:rPr lang="en-US" sz="900" dirty="0" smtClean="0"/>
            <a:t>Press releases, articles</a:t>
          </a:r>
          <a:endParaRPr lang="en-US" sz="900" dirty="0"/>
        </a:p>
      </dgm:t>
    </dgm:pt>
    <dgm:pt modelId="{0174BA77-FD67-41A6-A8ED-1BCB5B8414BF}" type="parTrans" cxnId="{84C846AA-8442-44F1-83C1-8799CA5F0756}">
      <dgm:prSet/>
      <dgm:spPr/>
      <dgm:t>
        <a:bodyPr/>
        <a:lstStyle/>
        <a:p>
          <a:endParaRPr lang="en-US" sz="1200"/>
        </a:p>
      </dgm:t>
    </dgm:pt>
    <dgm:pt modelId="{C7B1135F-12A2-420C-98E7-455966562F46}" type="sibTrans" cxnId="{84C846AA-8442-44F1-83C1-8799CA5F0756}">
      <dgm:prSet/>
      <dgm:spPr/>
      <dgm:t>
        <a:bodyPr/>
        <a:lstStyle/>
        <a:p>
          <a:endParaRPr lang="en-US" sz="1200"/>
        </a:p>
      </dgm:t>
    </dgm:pt>
    <dgm:pt modelId="{374B1230-B338-469B-B93E-D55EA98BFDA9}">
      <dgm:prSet phldrT="[Text]" custT="1"/>
      <dgm:spPr/>
      <dgm:t>
        <a:bodyPr anchor="ctr"/>
        <a:lstStyle/>
        <a:p>
          <a:r>
            <a:rPr lang="en-US" sz="900" dirty="0" smtClean="0"/>
            <a:t>Open Days</a:t>
          </a:r>
          <a:endParaRPr lang="en-US" sz="900" dirty="0"/>
        </a:p>
      </dgm:t>
    </dgm:pt>
    <dgm:pt modelId="{809D230F-27E1-45BE-A094-77A693A08220}" type="parTrans" cxnId="{58295FF5-4D1E-4886-ABAF-35D887036275}">
      <dgm:prSet/>
      <dgm:spPr/>
      <dgm:t>
        <a:bodyPr/>
        <a:lstStyle/>
        <a:p>
          <a:endParaRPr lang="en-US" sz="1200"/>
        </a:p>
      </dgm:t>
    </dgm:pt>
    <dgm:pt modelId="{40A60576-CE8C-4743-9B57-25E7AF74E136}" type="sibTrans" cxnId="{58295FF5-4D1E-4886-ABAF-35D887036275}">
      <dgm:prSet/>
      <dgm:spPr/>
      <dgm:t>
        <a:bodyPr/>
        <a:lstStyle/>
        <a:p>
          <a:endParaRPr lang="en-US" sz="1200"/>
        </a:p>
      </dgm:t>
    </dgm:pt>
    <dgm:pt modelId="{448ABB95-0EBA-4982-A572-F5A0E394B66D}">
      <dgm:prSet phldrT="[Text]" custT="1"/>
      <dgm:spPr/>
      <dgm:t>
        <a:bodyPr anchor="ctr"/>
        <a:lstStyle/>
        <a:p>
          <a:r>
            <a:rPr lang="en-US" sz="900" dirty="0" smtClean="0"/>
            <a:t>Dissemination</a:t>
          </a:r>
          <a:endParaRPr lang="en-US" sz="900" dirty="0"/>
        </a:p>
      </dgm:t>
    </dgm:pt>
    <dgm:pt modelId="{38231385-D374-4B91-A821-5461A84983A4}" type="parTrans" cxnId="{86EC3E98-37CB-48EC-A130-CCA55AAA4F16}">
      <dgm:prSet/>
      <dgm:spPr/>
      <dgm:t>
        <a:bodyPr/>
        <a:lstStyle/>
        <a:p>
          <a:endParaRPr lang="en-US" sz="1200"/>
        </a:p>
      </dgm:t>
    </dgm:pt>
    <dgm:pt modelId="{28B4F66A-7FAB-4560-872C-802BC31071C7}" type="sibTrans" cxnId="{86EC3E98-37CB-48EC-A130-CCA55AAA4F16}">
      <dgm:prSet/>
      <dgm:spPr/>
      <dgm:t>
        <a:bodyPr/>
        <a:lstStyle/>
        <a:p>
          <a:endParaRPr lang="en-US" sz="1200"/>
        </a:p>
      </dgm:t>
    </dgm:pt>
    <dgm:pt modelId="{DB22B9BD-009A-4E56-9BE5-6521F33A4AC3}">
      <dgm:prSet phldrT="[Text]" custT="1"/>
      <dgm:spPr/>
      <dgm:t>
        <a:bodyPr anchor="ctr"/>
        <a:lstStyle/>
        <a:p>
          <a:pPr algn="r"/>
          <a:r>
            <a:rPr lang="en-US" sz="900" dirty="0" smtClean="0"/>
            <a:t>Scholarships, Challenges</a:t>
          </a:r>
          <a:endParaRPr lang="en-US" sz="900" dirty="0"/>
        </a:p>
      </dgm:t>
    </dgm:pt>
    <dgm:pt modelId="{A4E4CD99-D6A6-432B-BDAA-DEDE1ADCA76F}" type="parTrans" cxnId="{80792D74-14EA-4496-A180-AC7F115C64D5}">
      <dgm:prSet/>
      <dgm:spPr/>
      <dgm:t>
        <a:bodyPr/>
        <a:lstStyle/>
        <a:p>
          <a:endParaRPr lang="en-US" sz="1200"/>
        </a:p>
      </dgm:t>
    </dgm:pt>
    <dgm:pt modelId="{A4669E5C-A8F5-4348-A1DF-D1234366CCB5}" type="sibTrans" cxnId="{80792D74-14EA-4496-A180-AC7F115C64D5}">
      <dgm:prSet/>
      <dgm:spPr/>
      <dgm:t>
        <a:bodyPr/>
        <a:lstStyle/>
        <a:p>
          <a:endParaRPr lang="en-US" sz="1200"/>
        </a:p>
      </dgm:t>
    </dgm:pt>
    <dgm:pt modelId="{5B565DB6-E8CA-4B70-AF44-7E7F8978F550}">
      <dgm:prSet phldrT="[Text]" custT="1"/>
      <dgm:spPr/>
      <dgm:t>
        <a:bodyPr anchor="ctr"/>
        <a:lstStyle/>
        <a:p>
          <a:r>
            <a:rPr lang="en-US" sz="900" dirty="0" smtClean="0"/>
            <a:t>IT Dep.</a:t>
          </a:r>
          <a:endParaRPr lang="en-US" sz="900" dirty="0"/>
        </a:p>
      </dgm:t>
    </dgm:pt>
    <dgm:pt modelId="{E5E40979-4FE3-4028-B974-B81B82968E7A}" type="parTrans" cxnId="{C48CE837-CCEC-4BE4-8817-7F5EA7F6DFA3}">
      <dgm:prSet/>
      <dgm:spPr/>
      <dgm:t>
        <a:bodyPr/>
        <a:lstStyle/>
        <a:p>
          <a:endParaRPr lang="en-US" sz="1200"/>
        </a:p>
      </dgm:t>
    </dgm:pt>
    <dgm:pt modelId="{CBC8BCBF-4D11-41ED-84E4-233CC1E359C4}" type="sibTrans" cxnId="{C48CE837-CCEC-4BE4-8817-7F5EA7F6DFA3}">
      <dgm:prSet/>
      <dgm:spPr/>
      <dgm:t>
        <a:bodyPr/>
        <a:lstStyle/>
        <a:p>
          <a:endParaRPr lang="en-US" sz="1200"/>
        </a:p>
      </dgm:t>
    </dgm:pt>
    <dgm:pt modelId="{AD0C3325-8CFA-40C7-B78C-FEFB17312A99}">
      <dgm:prSet phldrT="[Text]" custT="1"/>
      <dgm:spPr/>
      <dgm:t>
        <a:bodyPr anchor="ctr"/>
        <a:lstStyle/>
        <a:p>
          <a:pPr algn="r"/>
          <a:r>
            <a:rPr lang="en-US" sz="900" dirty="0" smtClean="0"/>
            <a:t>Collaboration with other research communities</a:t>
          </a:r>
          <a:endParaRPr lang="en-US" sz="900" dirty="0"/>
        </a:p>
      </dgm:t>
    </dgm:pt>
    <dgm:pt modelId="{5C3A8835-C18F-4C19-958F-A9126C4B7CD5}" type="parTrans" cxnId="{AD1C2AA7-D71D-443A-8219-D82B95B89E7C}">
      <dgm:prSet/>
      <dgm:spPr/>
      <dgm:t>
        <a:bodyPr/>
        <a:lstStyle/>
        <a:p>
          <a:endParaRPr lang="en-US" sz="1200"/>
        </a:p>
      </dgm:t>
    </dgm:pt>
    <dgm:pt modelId="{3F789283-8B4B-48A5-83DC-09A04FA1D898}" type="sibTrans" cxnId="{AD1C2AA7-D71D-443A-8219-D82B95B89E7C}">
      <dgm:prSet/>
      <dgm:spPr/>
      <dgm:t>
        <a:bodyPr/>
        <a:lstStyle/>
        <a:p>
          <a:endParaRPr lang="en-US" sz="1200"/>
        </a:p>
      </dgm:t>
    </dgm:pt>
    <dgm:pt modelId="{228B813B-A40C-4545-B6F4-5F2AE30E2632}">
      <dgm:prSet phldrT="[Text]" custT="1"/>
      <dgm:spPr/>
      <dgm:t>
        <a:bodyPr anchor="ctr"/>
        <a:lstStyle/>
        <a:p>
          <a:pPr algn="r"/>
          <a:r>
            <a:rPr lang="en-US" sz="900" dirty="0" smtClean="0"/>
            <a:t>Lightning Talks </a:t>
          </a:r>
          <a:endParaRPr lang="en-US" sz="900" dirty="0"/>
        </a:p>
      </dgm:t>
    </dgm:pt>
    <dgm:pt modelId="{8E51460B-34AD-4811-9573-A653CCA63662}" type="parTrans" cxnId="{C181B4A8-D63D-4478-8D89-9846EAC54F6B}">
      <dgm:prSet/>
      <dgm:spPr/>
      <dgm:t>
        <a:bodyPr/>
        <a:lstStyle/>
        <a:p>
          <a:endParaRPr lang="en-US"/>
        </a:p>
      </dgm:t>
    </dgm:pt>
    <dgm:pt modelId="{1887175D-434C-4371-817D-71798B8E678E}" type="sibTrans" cxnId="{C181B4A8-D63D-4478-8D89-9846EAC54F6B}">
      <dgm:prSet/>
      <dgm:spPr/>
      <dgm:t>
        <a:bodyPr/>
        <a:lstStyle/>
        <a:p>
          <a:endParaRPr lang="en-US"/>
        </a:p>
      </dgm:t>
    </dgm:pt>
    <dgm:pt modelId="{48AFABEB-3DB6-4F9C-B221-FB6AE75168CC}">
      <dgm:prSet phldrT="[Text]" custT="1"/>
      <dgm:spPr/>
      <dgm:t>
        <a:bodyPr anchor="ctr"/>
        <a:lstStyle/>
        <a:p>
          <a:r>
            <a:rPr lang="en-US" sz="900" dirty="0" smtClean="0"/>
            <a:t>Social channels</a:t>
          </a:r>
          <a:endParaRPr lang="en-US" sz="900" dirty="0"/>
        </a:p>
      </dgm:t>
    </dgm:pt>
    <dgm:pt modelId="{335464CF-04F8-4A58-B425-3F58CCD125F7}" type="parTrans" cxnId="{3E125261-1DCF-4C04-9CEC-7743A6597ECD}">
      <dgm:prSet/>
      <dgm:spPr/>
      <dgm:t>
        <a:bodyPr/>
        <a:lstStyle/>
        <a:p>
          <a:endParaRPr lang="en-US"/>
        </a:p>
      </dgm:t>
    </dgm:pt>
    <dgm:pt modelId="{D988CD18-0064-451B-9723-A067806A8A59}" type="sibTrans" cxnId="{3E125261-1DCF-4C04-9CEC-7743A6597ECD}">
      <dgm:prSet/>
      <dgm:spPr/>
      <dgm:t>
        <a:bodyPr/>
        <a:lstStyle/>
        <a:p>
          <a:endParaRPr lang="en-US"/>
        </a:p>
      </dgm:t>
    </dgm:pt>
    <dgm:pt modelId="{DC9AA3AA-B8D7-4258-B105-B0EA4F928469}" type="pres">
      <dgm:prSet presAssocID="{48313A43-DCDD-4FA9-A4AC-BF454417AF5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639C32-DE05-4BD8-852A-43A8D2F1E2E1}" type="pres">
      <dgm:prSet presAssocID="{48313A43-DCDD-4FA9-A4AC-BF454417AF54}" presName="children" presStyleCnt="0"/>
      <dgm:spPr/>
    </dgm:pt>
    <dgm:pt modelId="{5F3F6EB6-E95B-4C60-A874-25B95AA53660}" type="pres">
      <dgm:prSet presAssocID="{48313A43-DCDD-4FA9-A4AC-BF454417AF54}" presName="child1group" presStyleCnt="0"/>
      <dgm:spPr/>
    </dgm:pt>
    <dgm:pt modelId="{B46FD7EC-C7A8-4444-8483-80282AE59508}" type="pres">
      <dgm:prSet presAssocID="{48313A43-DCDD-4FA9-A4AC-BF454417AF54}" presName="child1" presStyleLbl="bgAcc1" presStyleIdx="0" presStyleCnt="4" custScaleX="158980"/>
      <dgm:spPr/>
      <dgm:t>
        <a:bodyPr/>
        <a:lstStyle/>
        <a:p>
          <a:endParaRPr lang="en-US"/>
        </a:p>
      </dgm:t>
    </dgm:pt>
    <dgm:pt modelId="{F87B34B1-184A-4B23-AC33-A535A934303F}" type="pres">
      <dgm:prSet presAssocID="{48313A43-DCDD-4FA9-A4AC-BF454417AF54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D957B-4DA4-4A0C-9AD7-DEB884D5A18F}" type="pres">
      <dgm:prSet presAssocID="{48313A43-DCDD-4FA9-A4AC-BF454417AF54}" presName="child2group" presStyleCnt="0"/>
      <dgm:spPr/>
    </dgm:pt>
    <dgm:pt modelId="{3AA2C511-3BA6-45ED-B451-74875FA64A7F}" type="pres">
      <dgm:prSet presAssocID="{48313A43-DCDD-4FA9-A4AC-BF454417AF54}" presName="child2" presStyleLbl="bgAcc1" presStyleIdx="1" presStyleCnt="4" custScaleX="158980"/>
      <dgm:spPr/>
      <dgm:t>
        <a:bodyPr/>
        <a:lstStyle/>
        <a:p>
          <a:endParaRPr lang="en-US"/>
        </a:p>
      </dgm:t>
    </dgm:pt>
    <dgm:pt modelId="{347ED594-A908-41AB-9A6A-6F5C771FAC71}" type="pres">
      <dgm:prSet presAssocID="{48313A43-DCDD-4FA9-A4AC-BF454417AF54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5ACD8A-38A8-4D2F-9169-CEC6DA5F0EDC}" type="pres">
      <dgm:prSet presAssocID="{48313A43-DCDD-4FA9-A4AC-BF454417AF54}" presName="child3group" presStyleCnt="0"/>
      <dgm:spPr/>
    </dgm:pt>
    <dgm:pt modelId="{DCF86D8A-EDCD-49F9-902C-030396055FCC}" type="pres">
      <dgm:prSet presAssocID="{48313A43-DCDD-4FA9-A4AC-BF454417AF54}" presName="child3" presStyleLbl="bgAcc1" presStyleIdx="2" presStyleCnt="4" custScaleX="158980"/>
      <dgm:spPr/>
      <dgm:t>
        <a:bodyPr/>
        <a:lstStyle/>
        <a:p>
          <a:endParaRPr lang="en-US"/>
        </a:p>
      </dgm:t>
    </dgm:pt>
    <dgm:pt modelId="{7811F7FB-3948-4886-8E3E-1D66CDF48A1F}" type="pres">
      <dgm:prSet presAssocID="{48313A43-DCDD-4FA9-A4AC-BF454417AF54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BC9B54-23CF-40AE-8664-009941885CFC}" type="pres">
      <dgm:prSet presAssocID="{48313A43-DCDD-4FA9-A4AC-BF454417AF54}" presName="child4group" presStyleCnt="0"/>
      <dgm:spPr/>
    </dgm:pt>
    <dgm:pt modelId="{0A53AC9C-31F4-4076-8482-CD0B30CB63E5}" type="pres">
      <dgm:prSet presAssocID="{48313A43-DCDD-4FA9-A4AC-BF454417AF54}" presName="child4" presStyleLbl="bgAcc1" presStyleIdx="3" presStyleCnt="4" custScaleX="158980"/>
      <dgm:spPr/>
      <dgm:t>
        <a:bodyPr/>
        <a:lstStyle/>
        <a:p>
          <a:endParaRPr lang="en-US"/>
        </a:p>
      </dgm:t>
    </dgm:pt>
    <dgm:pt modelId="{77F4CD20-3E3F-4AFC-A6F6-49ED16027C2E}" type="pres">
      <dgm:prSet presAssocID="{48313A43-DCDD-4FA9-A4AC-BF454417AF54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93964-7320-4D14-924B-C30F6A377E06}" type="pres">
      <dgm:prSet presAssocID="{48313A43-DCDD-4FA9-A4AC-BF454417AF54}" presName="childPlaceholder" presStyleCnt="0"/>
      <dgm:spPr/>
    </dgm:pt>
    <dgm:pt modelId="{AFF39609-91C7-4236-9508-D2021D0D113E}" type="pres">
      <dgm:prSet presAssocID="{48313A43-DCDD-4FA9-A4AC-BF454417AF54}" presName="circle" presStyleCnt="0"/>
      <dgm:spPr/>
    </dgm:pt>
    <dgm:pt modelId="{46B99A9F-864E-43BF-AF93-715C372FC35E}" type="pres">
      <dgm:prSet presAssocID="{48313A43-DCDD-4FA9-A4AC-BF454417AF5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7294-FE4D-4C62-B6F3-AFB9774E61CF}" type="pres">
      <dgm:prSet presAssocID="{48313A43-DCDD-4FA9-A4AC-BF454417AF5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4DBF6B-AC6F-4336-B9B5-E7BFDC570A68}" type="pres">
      <dgm:prSet presAssocID="{48313A43-DCDD-4FA9-A4AC-BF454417AF5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FCE2EB-0709-4A21-A667-D3DFB8B0CEB7}" type="pres">
      <dgm:prSet presAssocID="{48313A43-DCDD-4FA9-A4AC-BF454417AF5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8D0460-462C-42F6-A5AC-01BD6D5DEA0D}" type="pres">
      <dgm:prSet presAssocID="{48313A43-DCDD-4FA9-A4AC-BF454417AF54}" presName="quadrantPlaceholder" presStyleCnt="0"/>
      <dgm:spPr/>
    </dgm:pt>
    <dgm:pt modelId="{39660CC8-9750-47E6-A1CC-B85448F47021}" type="pres">
      <dgm:prSet presAssocID="{48313A43-DCDD-4FA9-A4AC-BF454417AF54}" presName="center1" presStyleLbl="fgShp" presStyleIdx="0" presStyleCnt="2"/>
      <dgm:spPr/>
    </dgm:pt>
    <dgm:pt modelId="{297BE9BA-70B8-4FDD-A40B-186CB8D785CF}" type="pres">
      <dgm:prSet presAssocID="{48313A43-DCDD-4FA9-A4AC-BF454417AF54}" presName="center2" presStyleLbl="fgShp" presStyleIdx="1" presStyleCnt="2"/>
      <dgm:spPr/>
    </dgm:pt>
  </dgm:ptLst>
  <dgm:cxnLst>
    <dgm:cxn modelId="{2106B821-5770-4D94-949A-B5E67ACA5483}" srcId="{DFDAB42B-E396-4239-808B-62604C74E550}" destId="{1D06C1C8-6743-4C6D-AD62-D386F4E3692B}" srcOrd="1" destOrd="0" parTransId="{DF3ACA8F-1CBD-4B65-995C-E6FA0AA7FF2A}" sibTransId="{14BF8D07-3FEE-46BC-AA46-8372845485B7}"/>
    <dgm:cxn modelId="{9638B070-66D6-4EE0-9601-54F868AE8CFC}" srcId="{48313A43-DCDD-4FA9-A4AC-BF454417AF54}" destId="{28BF1526-A9FA-4094-9F0B-A80C318EF3DB}" srcOrd="3" destOrd="0" parTransId="{B400F9B5-3735-4E8C-B9AA-B82B82110F63}" sibTransId="{93576885-859D-4E07-9C8C-AFB8B5E55119}"/>
    <dgm:cxn modelId="{499C85D6-06D2-4754-98A2-51F567B34E83}" type="presOf" srcId="{99D7C665-0879-4EFA-A3A4-E70012E33E9F}" destId="{0A53AC9C-31F4-4076-8482-CD0B30CB63E5}" srcOrd="0" destOrd="0" presId="urn:microsoft.com/office/officeart/2005/8/layout/cycle4"/>
    <dgm:cxn modelId="{7BAB5E9C-7641-4631-9B3A-18DBC6302A92}" type="presOf" srcId="{7EBB4828-AA68-4FBE-876C-65B520723DB0}" destId="{347ED594-A908-41AB-9A6A-6F5C771FAC71}" srcOrd="1" destOrd="1" presId="urn:microsoft.com/office/officeart/2005/8/layout/cycle4"/>
    <dgm:cxn modelId="{7416D42F-C02A-47E0-9AA7-B55909FFEBDF}" srcId="{48313A43-DCDD-4FA9-A4AC-BF454417AF54}" destId="{36EB8286-C523-4C98-A0AA-56DF709ED17D}" srcOrd="2" destOrd="0" parTransId="{DDB76479-4FAB-48FD-8756-44874F63AC15}" sibTransId="{B47050AD-B6B1-42B8-AB71-809F1449F4F0}"/>
    <dgm:cxn modelId="{98E0ABA9-EA21-4E49-A489-A4B82DB04FB5}" srcId="{48313A43-DCDD-4FA9-A4AC-BF454417AF54}" destId="{E80FDE76-5016-4044-AB29-2C280627DE61}" srcOrd="1" destOrd="0" parTransId="{A232A780-210C-420A-9CED-02EA937DDD49}" sibTransId="{F855F3DE-DBD4-46B0-A71F-110D9E2DD02A}"/>
    <dgm:cxn modelId="{D831F5F4-2DC2-470E-B2A7-455D9AC637D1}" srcId="{DFDAB42B-E396-4239-808B-62604C74E550}" destId="{9C922E20-36FF-486C-B230-4DBF4976DAA9}" srcOrd="4" destOrd="0" parTransId="{BFEA9895-5D6B-4451-9AB8-803CEAC5B1DC}" sibTransId="{2A7DA980-0044-41FA-846B-9E4B16B9DC9E}"/>
    <dgm:cxn modelId="{57469415-8BFD-4468-B17A-350D334BE5CE}" type="presOf" srcId="{228B813B-A40C-4545-B6F4-5F2AE30E2632}" destId="{7811F7FB-3948-4886-8E3E-1D66CDF48A1F}" srcOrd="1" destOrd="2" presId="urn:microsoft.com/office/officeart/2005/8/layout/cycle4"/>
    <dgm:cxn modelId="{BE820E91-907F-42B3-906C-CC7318BE603F}" type="presOf" srcId="{4C49E4DC-A672-45C1-B668-AFB93A866D5B}" destId="{3AA2C511-3BA6-45ED-B451-74875FA64A7F}" srcOrd="0" destOrd="0" presId="urn:microsoft.com/office/officeart/2005/8/layout/cycle4"/>
    <dgm:cxn modelId="{95AAF78E-50BD-45DC-8071-259F8CD51E54}" type="presOf" srcId="{7EBB4828-AA68-4FBE-876C-65B520723DB0}" destId="{3AA2C511-3BA6-45ED-B451-74875FA64A7F}" srcOrd="0" destOrd="1" presId="urn:microsoft.com/office/officeart/2005/8/layout/cycle4"/>
    <dgm:cxn modelId="{C35BEF66-4E00-48D0-8E51-1866E0EE1BB1}" srcId="{36EB8286-C523-4C98-A0AA-56DF709ED17D}" destId="{8823BC08-D1EA-4741-B3F3-B0A910E27B7A}" srcOrd="0" destOrd="0" parTransId="{CD890F7B-F417-4458-9CCD-613D1E0CDC01}" sibTransId="{1B7DF5C0-CA40-4CEB-AD68-5D700F5A80DC}"/>
    <dgm:cxn modelId="{EA55EB97-B9E9-4C3E-B4CE-9B909FA0AA37}" type="presOf" srcId="{F48338E8-36E5-485D-AA6B-B582CDF0D7BE}" destId="{B46FD7EC-C7A8-4444-8483-80282AE59508}" srcOrd="0" destOrd="3" presId="urn:microsoft.com/office/officeart/2005/8/layout/cycle4"/>
    <dgm:cxn modelId="{80792D74-14EA-4496-A180-AC7F115C64D5}" srcId="{E80FDE76-5016-4044-AB29-2C280627DE61}" destId="{DB22B9BD-009A-4E56-9BE5-6521F33A4AC3}" srcOrd="3" destOrd="0" parTransId="{A4E4CD99-D6A6-432B-BDAA-DEDE1ADCA76F}" sibTransId="{A4669E5C-A8F5-4348-A1DF-D1234366CCB5}"/>
    <dgm:cxn modelId="{782C1F8C-C873-4F5F-BD8E-F95D82F279B4}" type="presOf" srcId="{374B1230-B338-469B-B93E-D55EA98BFDA9}" destId="{0A53AC9C-31F4-4076-8482-CD0B30CB63E5}" srcOrd="0" destOrd="3" presId="urn:microsoft.com/office/officeart/2005/8/layout/cycle4"/>
    <dgm:cxn modelId="{B3FD2074-EFEF-4BBE-A2B0-2C1A865D9680}" type="presOf" srcId="{99D7C665-0879-4EFA-A3A4-E70012E33E9F}" destId="{77F4CD20-3E3F-4AFC-A6F6-49ED16027C2E}" srcOrd="1" destOrd="0" presId="urn:microsoft.com/office/officeart/2005/8/layout/cycle4"/>
    <dgm:cxn modelId="{C48CE837-CCEC-4BE4-8817-7F5EA7F6DFA3}" srcId="{DFDAB42B-E396-4239-808B-62604C74E550}" destId="{5B565DB6-E8CA-4B70-AF44-7E7F8978F550}" srcOrd="2" destOrd="0" parTransId="{E5E40979-4FE3-4028-B974-B81B82968E7A}" sibTransId="{CBC8BCBF-4D11-41ED-84E4-233CC1E359C4}"/>
    <dgm:cxn modelId="{C2361712-B661-45C0-AD81-3E9D6A0ACE74}" type="presOf" srcId="{EB61DB91-F191-49A1-9637-430D1CEE3919}" destId="{0A53AC9C-31F4-4076-8482-CD0B30CB63E5}" srcOrd="0" destOrd="1" presId="urn:microsoft.com/office/officeart/2005/8/layout/cycle4"/>
    <dgm:cxn modelId="{C347115C-E747-43BA-91A3-B99905607CC6}" type="presOf" srcId="{DB22B9BD-009A-4E56-9BE5-6521F33A4AC3}" destId="{347ED594-A908-41AB-9A6A-6F5C771FAC71}" srcOrd="1" destOrd="3" presId="urn:microsoft.com/office/officeart/2005/8/layout/cycle4"/>
    <dgm:cxn modelId="{858062C9-04FA-404B-BCCA-A56E5F11E2AE}" srcId="{28BF1526-A9FA-4094-9F0B-A80C318EF3DB}" destId="{99D7C665-0879-4EFA-A3A4-E70012E33E9F}" srcOrd="0" destOrd="0" parTransId="{5673CB42-2ADC-4171-9B16-6891B02AE746}" sibTransId="{F23569EA-96A7-45A6-A7AD-2A96F39D2A74}"/>
    <dgm:cxn modelId="{C181B4A8-D63D-4478-8D89-9846EAC54F6B}" srcId="{36EB8286-C523-4C98-A0AA-56DF709ED17D}" destId="{228B813B-A40C-4545-B6F4-5F2AE30E2632}" srcOrd="2" destOrd="0" parTransId="{8E51460B-34AD-4811-9573-A653CCA63662}" sibTransId="{1887175D-434C-4371-817D-71798B8E678E}"/>
    <dgm:cxn modelId="{3C6F6F0B-EA13-4477-B81A-71BBF4686A39}" type="presOf" srcId="{2B0FCE80-6997-4EED-879C-37E09A3298C1}" destId="{B46FD7EC-C7A8-4444-8483-80282AE59508}" srcOrd="0" destOrd="0" presId="urn:microsoft.com/office/officeart/2005/8/layout/cycle4"/>
    <dgm:cxn modelId="{541F6ADE-A474-4C30-BB36-7239FB82C2B9}" type="presOf" srcId="{28BF1526-A9FA-4094-9F0B-A80C318EF3DB}" destId="{F5FCE2EB-0709-4A21-A667-D3DFB8B0CEB7}" srcOrd="0" destOrd="0" presId="urn:microsoft.com/office/officeart/2005/8/layout/cycle4"/>
    <dgm:cxn modelId="{7A1EACDA-47C9-48C9-AB62-6EEE3902D7DC}" type="presOf" srcId="{1D06C1C8-6743-4C6D-AD62-D386F4E3692B}" destId="{F87B34B1-184A-4B23-AC33-A535A934303F}" srcOrd="1" destOrd="1" presId="urn:microsoft.com/office/officeart/2005/8/layout/cycle4"/>
    <dgm:cxn modelId="{94948BD1-DF27-4C25-B59B-4A2B3E9AA935}" type="presOf" srcId="{5F42E760-7768-4B32-B30A-5D39576E1377}" destId="{7811F7FB-3948-4886-8E3E-1D66CDF48A1F}" srcOrd="1" destOrd="1" presId="urn:microsoft.com/office/officeart/2005/8/layout/cycle4"/>
    <dgm:cxn modelId="{BA024769-9AA9-4C04-BA47-8374C5B4BB4B}" type="presOf" srcId="{8823BC08-D1EA-4741-B3F3-B0A910E27B7A}" destId="{7811F7FB-3948-4886-8E3E-1D66CDF48A1F}" srcOrd="1" destOrd="0" presId="urn:microsoft.com/office/officeart/2005/8/layout/cycle4"/>
    <dgm:cxn modelId="{3E125261-1DCF-4C04-9CEC-7743A6597ECD}" srcId="{28BF1526-A9FA-4094-9F0B-A80C318EF3DB}" destId="{48AFABEB-3DB6-4F9C-B221-FB6AE75168CC}" srcOrd="4" destOrd="0" parTransId="{335464CF-04F8-4A58-B425-3F58CCD125F7}" sibTransId="{D988CD18-0064-451B-9723-A067806A8A59}"/>
    <dgm:cxn modelId="{A8644FB1-49FE-4E0E-8255-B8F099E3483D}" type="presOf" srcId="{AD0C3325-8CFA-40C7-B78C-FEFB17312A99}" destId="{DCF86D8A-EDCD-49F9-902C-030396055FCC}" srcOrd="0" destOrd="3" presId="urn:microsoft.com/office/officeart/2005/8/layout/cycle4"/>
    <dgm:cxn modelId="{AC2A3F34-C1F6-47BF-8557-7336863F2025}" srcId="{48313A43-DCDD-4FA9-A4AC-BF454417AF54}" destId="{DFDAB42B-E396-4239-808B-62604C74E550}" srcOrd="0" destOrd="0" parTransId="{864D2551-8BBA-4CD6-B376-E5A6D6D537D2}" sibTransId="{0C6D668A-E89D-4BD6-B38F-7578EF896455}"/>
    <dgm:cxn modelId="{00B4C969-1B58-4B8A-A675-4EB2F9445B66}" srcId="{E80FDE76-5016-4044-AB29-2C280627DE61}" destId="{4C49E4DC-A672-45C1-B668-AFB93A866D5B}" srcOrd="0" destOrd="0" parTransId="{D588F3AE-9A8D-4E26-9C84-544E20435596}" sibTransId="{C7228A92-1962-4487-8EB2-F078D688FDBD}"/>
    <dgm:cxn modelId="{FCA8A8E6-D9F6-4D90-8E64-EFF21EEB81CF}" type="presOf" srcId="{EB61DB91-F191-49A1-9637-430D1CEE3919}" destId="{77F4CD20-3E3F-4AFC-A6F6-49ED16027C2E}" srcOrd="1" destOrd="1" presId="urn:microsoft.com/office/officeart/2005/8/layout/cycle4"/>
    <dgm:cxn modelId="{F897307C-B9FE-4706-A033-7214D780A26E}" type="presOf" srcId="{5F42E760-7768-4B32-B30A-5D39576E1377}" destId="{DCF86D8A-EDCD-49F9-902C-030396055FCC}" srcOrd="0" destOrd="1" presId="urn:microsoft.com/office/officeart/2005/8/layout/cycle4"/>
    <dgm:cxn modelId="{451676D4-102D-49AE-A3AF-279D5A56BA02}" type="presOf" srcId="{DB22B9BD-009A-4E56-9BE5-6521F33A4AC3}" destId="{3AA2C511-3BA6-45ED-B451-74875FA64A7F}" srcOrd="0" destOrd="3" presId="urn:microsoft.com/office/officeart/2005/8/layout/cycle4"/>
    <dgm:cxn modelId="{F1F86DD3-6FBB-4423-9262-5B85BFFE9032}" type="presOf" srcId="{270AD80D-8164-40E6-ACBA-D989E46B40A8}" destId="{347ED594-A908-41AB-9A6A-6F5C771FAC71}" srcOrd="1" destOrd="2" presId="urn:microsoft.com/office/officeart/2005/8/layout/cycle4"/>
    <dgm:cxn modelId="{D164FAB8-E060-4D2E-A14F-BECF9C44B4BF}" type="presOf" srcId="{1D06C1C8-6743-4C6D-AD62-D386F4E3692B}" destId="{B46FD7EC-C7A8-4444-8483-80282AE59508}" srcOrd="0" destOrd="1" presId="urn:microsoft.com/office/officeart/2005/8/layout/cycle4"/>
    <dgm:cxn modelId="{AC4FFBBE-B7B4-4619-A25E-EACB465B1715}" type="presOf" srcId="{36EB8286-C523-4C98-A0AA-56DF709ED17D}" destId="{994DBF6B-AC6F-4336-B9B5-E7BFDC570A68}" srcOrd="0" destOrd="0" presId="urn:microsoft.com/office/officeart/2005/8/layout/cycle4"/>
    <dgm:cxn modelId="{CEB1FD29-84C9-4813-A9F9-6DE0B10FD760}" type="presOf" srcId="{8823BC08-D1EA-4741-B3F3-B0A910E27B7A}" destId="{DCF86D8A-EDCD-49F9-902C-030396055FCC}" srcOrd="0" destOrd="0" presId="urn:microsoft.com/office/officeart/2005/8/layout/cycle4"/>
    <dgm:cxn modelId="{7774FD57-C4B9-40F8-83A6-28AB58F4F15F}" type="presOf" srcId="{DFDAB42B-E396-4239-808B-62604C74E550}" destId="{46B99A9F-864E-43BF-AF93-715C372FC35E}" srcOrd="0" destOrd="0" presId="urn:microsoft.com/office/officeart/2005/8/layout/cycle4"/>
    <dgm:cxn modelId="{FEDDBA41-A003-4DE9-92AF-4C72139E7F4A}" type="presOf" srcId="{48313A43-DCDD-4FA9-A4AC-BF454417AF54}" destId="{DC9AA3AA-B8D7-4258-B105-B0EA4F928469}" srcOrd="0" destOrd="0" presId="urn:microsoft.com/office/officeart/2005/8/layout/cycle4"/>
    <dgm:cxn modelId="{DC775FCB-1AFC-4D8E-9D9E-7E78EFCACF84}" type="presOf" srcId="{448ABB95-0EBA-4982-A572-F5A0E394B66D}" destId="{77F4CD20-3E3F-4AFC-A6F6-49ED16027C2E}" srcOrd="1" destOrd="2" presId="urn:microsoft.com/office/officeart/2005/8/layout/cycle4"/>
    <dgm:cxn modelId="{84C846AA-8442-44F1-83C1-8799CA5F0756}" srcId="{28BF1526-A9FA-4094-9F0B-A80C318EF3DB}" destId="{EB61DB91-F191-49A1-9637-430D1CEE3919}" srcOrd="1" destOrd="0" parTransId="{0174BA77-FD67-41A6-A8ED-1BCB5B8414BF}" sibTransId="{C7B1135F-12A2-420C-98E7-455966562F46}"/>
    <dgm:cxn modelId="{86EC3E98-37CB-48EC-A130-CCA55AAA4F16}" srcId="{28BF1526-A9FA-4094-9F0B-A80C318EF3DB}" destId="{448ABB95-0EBA-4982-A572-F5A0E394B66D}" srcOrd="2" destOrd="0" parTransId="{38231385-D374-4B91-A821-5461A84983A4}" sibTransId="{28B4F66A-7FAB-4560-872C-802BC31071C7}"/>
    <dgm:cxn modelId="{583AF219-1ADB-41DA-9211-C6737569984F}" type="presOf" srcId="{AD0C3325-8CFA-40C7-B78C-FEFB17312A99}" destId="{7811F7FB-3948-4886-8E3E-1D66CDF48A1F}" srcOrd="1" destOrd="3" presId="urn:microsoft.com/office/officeart/2005/8/layout/cycle4"/>
    <dgm:cxn modelId="{4C4E2A67-17B4-453B-B838-8660D6A15F48}" srcId="{E80FDE76-5016-4044-AB29-2C280627DE61}" destId="{7EBB4828-AA68-4FBE-876C-65B520723DB0}" srcOrd="1" destOrd="0" parTransId="{C8285561-0BDD-469E-9245-DF829150A31A}" sibTransId="{D9525D21-71C5-43F9-BDBD-A97A5C655482}"/>
    <dgm:cxn modelId="{8FC1A1C5-E6BC-4BA7-9BB1-A2AE9F0435C0}" srcId="{DFDAB42B-E396-4239-808B-62604C74E550}" destId="{F48338E8-36E5-485D-AA6B-B582CDF0D7BE}" srcOrd="3" destOrd="0" parTransId="{61485A0D-9AC6-41C4-A07F-FB29E6186E70}" sibTransId="{9BC4CDBD-A90A-4E94-8860-1FEEE420A35A}"/>
    <dgm:cxn modelId="{0B897CC7-92CA-4D04-B92E-4968FDAEC735}" type="presOf" srcId="{9C922E20-36FF-486C-B230-4DBF4976DAA9}" destId="{F87B34B1-184A-4B23-AC33-A535A934303F}" srcOrd="1" destOrd="4" presId="urn:microsoft.com/office/officeart/2005/8/layout/cycle4"/>
    <dgm:cxn modelId="{F2227B24-F1CC-4AE0-A66D-819FC35E5783}" srcId="{E80FDE76-5016-4044-AB29-2C280627DE61}" destId="{270AD80D-8164-40E6-ACBA-D989E46B40A8}" srcOrd="2" destOrd="0" parTransId="{F9982A68-F4DB-45B9-AFA6-5801A90044E4}" sibTransId="{F5800313-7EFD-47BC-A579-987FA4B05613}"/>
    <dgm:cxn modelId="{FF23B263-95E9-431A-8E12-2E4A65E1A414}" srcId="{DFDAB42B-E396-4239-808B-62604C74E550}" destId="{2B0FCE80-6997-4EED-879C-37E09A3298C1}" srcOrd="0" destOrd="0" parTransId="{D45BAB1F-80FE-46A4-80FA-07BB5F6976A4}" sibTransId="{506D035D-19EB-46EF-9EA1-B13A0B60377A}"/>
    <dgm:cxn modelId="{54DD5312-5AC9-42E1-92BE-D29C8BC2F625}" type="presOf" srcId="{9C922E20-36FF-486C-B230-4DBF4976DAA9}" destId="{B46FD7EC-C7A8-4444-8483-80282AE59508}" srcOrd="0" destOrd="4" presId="urn:microsoft.com/office/officeart/2005/8/layout/cycle4"/>
    <dgm:cxn modelId="{58295FF5-4D1E-4886-ABAF-35D887036275}" srcId="{28BF1526-A9FA-4094-9F0B-A80C318EF3DB}" destId="{374B1230-B338-469B-B93E-D55EA98BFDA9}" srcOrd="3" destOrd="0" parTransId="{809D230F-27E1-45BE-A094-77A693A08220}" sibTransId="{40A60576-CE8C-4743-9B57-25E7AF74E136}"/>
    <dgm:cxn modelId="{3E87FF36-2516-462D-98B4-A26C0D76C860}" type="presOf" srcId="{48AFABEB-3DB6-4F9C-B221-FB6AE75168CC}" destId="{0A53AC9C-31F4-4076-8482-CD0B30CB63E5}" srcOrd="0" destOrd="4" presId="urn:microsoft.com/office/officeart/2005/8/layout/cycle4"/>
    <dgm:cxn modelId="{22E0D1C5-FE3E-4D11-A838-A9C0C98E8439}" srcId="{36EB8286-C523-4C98-A0AA-56DF709ED17D}" destId="{5F42E760-7768-4B32-B30A-5D39576E1377}" srcOrd="1" destOrd="0" parTransId="{1AC99FB6-F034-44DA-A918-3667BA2DB0BD}" sibTransId="{A3D1EA93-32D6-4EE5-AFD1-11E6275FF420}"/>
    <dgm:cxn modelId="{13E2BF79-532C-46DF-BC49-6BDCDD13A76C}" type="presOf" srcId="{4C49E4DC-A672-45C1-B668-AFB93A866D5B}" destId="{347ED594-A908-41AB-9A6A-6F5C771FAC71}" srcOrd="1" destOrd="0" presId="urn:microsoft.com/office/officeart/2005/8/layout/cycle4"/>
    <dgm:cxn modelId="{F042D601-6332-435F-8C36-D7F48D094603}" type="presOf" srcId="{F48338E8-36E5-485D-AA6B-B582CDF0D7BE}" destId="{F87B34B1-184A-4B23-AC33-A535A934303F}" srcOrd="1" destOrd="3" presId="urn:microsoft.com/office/officeart/2005/8/layout/cycle4"/>
    <dgm:cxn modelId="{B61CD9E7-0B62-4B95-968D-114A6CF27B16}" type="presOf" srcId="{48AFABEB-3DB6-4F9C-B221-FB6AE75168CC}" destId="{77F4CD20-3E3F-4AFC-A6F6-49ED16027C2E}" srcOrd="1" destOrd="4" presId="urn:microsoft.com/office/officeart/2005/8/layout/cycle4"/>
    <dgm:cxn modelId="{DCCA834E-0FDB-4BC9-AAC5-EF26272E6131}" type="presOf" srcId="{5B565DB6-E8CA-4B70-AF44-7E7F8978F550}" destId="{B46FD7EC-C7A8-4444-8483-80282AE59508}" srcOrd="0" destOrd="2" presId="urn:microsoft.com/office/officeart/2005/8/layout/cycle4"/>
    <dgm:cxn modelId="{AD1C2AA7-D71D-443A-8219-D82B95B89E7C}" srcId="{36EB8286-C523-4C98-A0AA-56DF709ED17D}" destId="{AD0C3325-8CFA-40C7-B78C-FEFB17312A99}" srcOrd="3" destOrd="0" parTransId="{5C3A8835-C18F-4C19-958F-A9126C4B7CD5}" sibTransId="{3F789283-8B4B-48A5-83DC-09A04FA1D898}"/>
    <dgm:cxn modelId="{81C0C21F-03F5-4D4A-A274-B2A1A691A0E8}" type="presOf" srcId="{5B565DB6-E8CA-4B70-AF44-7E7F8978F550}" destId="{F87B34B1-184A-4B23-AC33-A535A934303F}" srcOrd="1" destOrd="2" presId="urn:microsoft.com/office/officeart/2005/8/layout/cycle4"/>
    <dgm:cxn modelId="{AE9F4DC3-60D3-461E-B10B-4B4D757FF0C6}" type="presOf" srcId="{2B0FCE80-6997-4EED-879C-37E09A3298C1}" destId="{F87B34B1-184A-4B23-AC33-A535A934303F}" srcOrd="1" destOrd="0" presId="urn:microsoft.com/office/officeart/2005/8/layout/cycle4"/>
    <dgm:cxn modelId="{35BC7E1B-9496-4E67-8C2B-33A2E04DA827}" type="presOf" srcId="{E80FDE76-5016-4044-AB29-2C280627DE61}" destId="{19687294-FE4D-4C62-B6F3-AFB9774E61CF}" srcOrd="0" destOrd="0" presId="urn:microsoft.com/office/officeart/2005/8/layout/cycle4"/>
    <dgm:cxn modelId="{9263C459-2EC0-42D5-A1E0-9D9F66E66D7C}" type="presOf" srcId="{270AD80D-8164-40E6-ACBA-D989E46B40A8}" destId="{3AA2C511-3BA6-45ED-B451-74875FA64A7F}" srcOrd="0" destOrd="2" presId="urn:microsoft.com/office/officeart/2005/8/layout/cycle4"/>
    <dgm:cxn modelId="{8219E81D-D56F-4A79-A0B6-208911896AAE}" type="presOf" srcId="{448ABB95-0EBA-4982-A572-F5A0E394B66D}" destId="{0A53AC9C-31F4-4076-8482-CD0B30CB63E5}" srcOrd="0" destOrd="2" presId="urn:microsoft.com/office/officeart/2005/8/layout/cycle4"/>
    <dgm:cxn modelId="{7E7AD36F-8E36-49B6-B0EF-7C90CC7D40E1}" type="presOf" srcId="{374B1230-B338-469B-B93E-D55EA98BFDA9}" destId="{77F4CD20-3E3F-4AFC-A6F6-49ED16027C2E}" srcOrd="1" destOrd="3" presId="urn:microsoft.com/office/officeart/2005/8/layout/cycle4"/>
    <dgm:cxn modelId="{A6D2097A-6EE9-414E-B143-A5164C311E65}" type="presOf" srcId="{228B813B-A40C-4545-B6F4-5F2AE30E2632}" destId="{DCF86D8A-EDCD-49F9-902C-030396055FCC}" srcOrd="0" destOrd="2" presId="urn:microsoft.com/office/officeart/2005/8/layout/cycle4"/>
    <dgm:cxn modelId="{34B00031-6439-49D1-A4E5-87CB28AD91FF}" type="presParOf" srcId="{DC9AA3AA-B8D7-4258-B105-B0EA4F928469}" destId="{86639C32-DE05-4BD8-852A-43A8D2F1E2E1}" srcOrd="0" destOrd="0" presId="urn:microsoft.com/office/officeart/2005/8/layout/cycle4"/>
    <dgm:cxn modelId="{20E20620-595E-4615-8B48-AED67C56E0E7}" type="presParOf" srcId="{86639C32-DE05-4BD8-852A-43A8D2F1E2E1}" destId="{5F3F6EB6-E95B-4C60-A874-25B95AA53660}" srcOrd="0" destOrd="0" presId="urn:microsoft.com/office/officeart/2005/8/layout/cycle4"/>
    <dgm:cxn modelId="{9BB255E6-9685-40A1-B28F-7AD2B76BEF6A}" type="presParOf" srcId="{5F3F6EB6-E95B-4C60-A874-25B95AA53660}" destId="{B46FD7EC-C7A8-4444-8483-80282AE59508}" srcOrd="0" destOrd="0" presId="urn:microsoft.com/office/officeart/2005/8/layout/cycle4"/>
    <dgm:cxn modelId="{B9245D84-D866-44B6-A901-7CB70873B9AD}" type="presParOf" srcId="{5F3F6EB6-E95B-4C60-A874-25B95AA53660}" destId="{F87B34B1-184A-4B23-AC33-A535A934303F}" srcOrd="1" destOrd="0" presId="urn:microsoft.com/office/officeart/2005/8/layout/cycle4"/>
    <dgm:cxn modelId="{CF7D45B8-9B44-4A93-B24A-5F6AB6FA049A}" type="presParOf" srcId="{86639C32-DE05-4BD8-852A-43A8D2F1E2E1}" destId="{520D957B-4DA4-4A0C-9AD7-DEB884D5A18F}" srcOrd="1" destOrd="0" presId="urn:microsoft.com/office/officeart/2005/8/layout/cycle4"/>
    <dgm:cxn modelId="{407D9A5B-C2F5-4CBF-A192-A1DA3750869D}" type="presParOf" srcId="{520D957B-4DA4-4A0C-9AD7-DEB884D5A18F}" destId="{3AA2C511-3BA6-45ED-B451-74875FA64A7F}" srcOrd="0" destOrd="0" presId="urn:microsoft.com/office/officeart/2005/8/layout/cycle4"/>
    <dgm:cxn modelId="{AA781F28-3419-4A7A-85FA-9A992EA563E8}" type="presParOf" srcId="{520D957B-4DA4-4A0C-9AD7-DEB884D5A18F}" destId="{347ED594-A908-41AB-9A6A-6F5C771FAC71}" srcOrd="1" destOrd="0" presId="urn:microsoft.com/office/officeart/2005/8/layout/cycle4"/>
    <dgm:cxn modelId="{885CBE0D-68E0-475B-8E71-2081555CC58D}" type="presParOf" srcId="{86639C32-DE05-4BD8-852A-43A8D2F1E2E1}" destId="{645ACD8A-38A8-4D2F-9169-CEC6DA5F0EDC}" srcOrd="2" destOrd="0" presId="urn:microsoft.com/office/officeart/2005/8/layout/cycle4"/>
    <dgm:cxn modelId="{0B61DD49-5376-4D19-9B1A-FD92F502AB5D}" type="presParOf" srcId="{645ACD8A-38A8-4D2F-9169-CEC6DA5F0EDC}" destId="{DCF86D8A-EDCD-49F9-902C-030396055FCC}" srcOrd="0" destOrd="0" presId="urn:microsoft.com/office/officeart/2005/8/layout/cycle4"/>
    <dgm:cxn modelId="{3E6977B1-6598-4676-9760-F67D67CB9CF0}" type="presParOf" srcId="{645ACD8A-38A8-4D2F-9169-CEC6DA5F0EDC}" destId="{7811F7FB-3948-4886-8E3E-1D66CDF48A1F}" srcOrd="1" destOrd="0" presId="urn:microsoft.com/office/officeart/2005/8/layout/cycle4"/>
    <dgm:cxn modelId="{7BACBD7C-05BD-4567-B324-EF7907026061}" type="presParOf" srcId="{86639C32-DE05-4BD8-852A-43A8D2F1E2E1}" destId="{0FBC9B54-23CF-40AE-8664-009941885CFC}" srcOrd="3" destOrd="0" presId="urn:microsoft.com/office/officeart/2005/8/layout/cycle4"/>
    <dgm:cxn modelId="{E6683AE1-6FAC-4BBE-A85F-E3965E5198EB}" type="presParOf" srcId="{0FBC9B54-23CF-40AE-8664-009941885CFC}" destId="{0A53AC9C-31F4-4076-8482-CD0B30CB63E5}" srcOrd="0" destOrd="0" presId="urn:microsoft.com/office/officeart/2005/8/layout/cycle4"/>
    <dgm:cxn modelId="{22FADB10-2680-40C5-8A8D-620459819410}" type="presParOf" srcId="{0FBC9B54-23CF-40AE-8664-009941885CFC}" destId="{77F4CD20-3E3F-4AFC-A6F6-49ED16027C2E}" srcOrd="1" destOrd="0" presId="urn:microsoft.com/office/officeart/2005/8/layout/cycle4"/>
    <dgm:cxn modelId="{A8A9EFBE-242C-4704-87B1-0B88E5022189}" type="presParOf" srcId="{86639C32-DE05-4BD8-852A-43A8D2F1E2E1}" destId="{AAE93964-7320-4D14-924B-C30F6A377E06}" srcOrd="4" destOrd="0" presId="urn:microsoft.com/office/officeart/2005/8/layout/cycle4"/>
    <dgm:cxn modelId="{31061CB8-E6A9-4942-8219-8B82B18414DA}" type="presParOf" srcId="{DC9AA3AA-B8D7-4258-B105-B0EA4F928469}" destId="{AFF39609-91C7-4236-9508-D2021D0D113E}" srcOrd="1" destOrd="0" presId="urn:microsoft.com/office/officeart/2005/8/layout/cycle4"/>
    <dgm:cxn modelId="{98500FFF-13B4-4B15-8A82-587D639A5752}" type="presParOf" srcId="{AFF39609-91C7-4236-9508-D2021D0D113E}" destId="{46B99A9F-864E-43BF-AF93-715C372FC35E}" srcOrd="0" destOrd="0" presId="urn:microsoft.com/office/officeart/2005/8/layout/cycle4"/>
    <dgm:cxn modelId="{35E9C5FF-AA8B-44ED-95E4-82A945FB310C}" type="presParOf" srcId="{AFF39609-91C7-4236-9508-D2021D0D113E}" destId="{19687294-FE4D-4C62-B6F3-AFB9774E61CF}" srcOrd="1" destOrd="0" presId="urn:microsoft.com/office/officeart/2005/8/layout/cycle4"/>
    <dgm:cxn modelId="{3FF12BC8-E71B-41D9-B567-E0A98D128EDB}" type="presParOf" srcId="{AFF39609-91C7-4236-9508-D2021D0D113E}" destId="{994DBF6B-AC6F-4336-B9B5-E7BFDC570A68}" srcOrd="2" destOrd="0" presId="urn:microsoft.com/office/officeart/2005/8/layout/cycle4"/>
    <dgm:cxn modelId="{3E1DD498-54FD-4385-9749-3C72C22E9D0E}" type="presParOf" srcId="{AFF39609-91C7-4236-9508-D2021D0D113E}" destId="{F5FCE2EB-0709-4A21-A667-D3DFB8B0CEB7}" srcOrd="3" destOrd="0" presId="urn:microsoft.com/office/officeart/2005/8/layout/cycle4"/>
    <dgm:cxn modelId="{FFFC1977-DEC3-4EDF-9D39-27965BCCEE05}" type="presParOf" srcId="{AFF39609-91C7-4236-9508-D2021D0D113E}" destId="{268D0460-462C-42F6-A5AC-01BD6D5DEA0D}" srcOrd="4" destOrd="0" presId="urn:microsoft.com/office/officeart/2005/8/layout/cycle4"/>
    <dgm:cxn modelId="{B1EA8E5F-8C3C-474C-BBD4-B414A68CD10B}" type="presParOf" srcId="{DC9AA3AA-B8D7-4258-B105-B0EA4F928469}" destId="{39660CC8-9750-47E6-A1CC-B85448F47021}" srcOrd="2" destOrd="0" presId="urn:microsoft.com/office/officeart/2005/8/layout/cycle4"/>
    <dgm:cxn modelId="{7C808E8A-4CAF-47AC-B7F2-5CABF0326C19}" type="presParOf" srcId="{DC9AA3AA-B8D7-4258-B105-B0EA4F928469}" destId="{297BE9BA-70B8-4FDD-A40B-186CB8D785C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F86D8A-EDCD-49F9-902C-030396055FCC}">
      <dsp:nvSpPr>
        <dsp:cNvPr id="0" name=""/>
        <dsp:cNvSpPr/>
      </dsp:nvSpPr>
      <dsp:spPr>
        <a:xfrm>
          <a:off x="3042739" y="2072640"/>
          <a:ext cx="2393780" cy="975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Collaboration with</a:t>
          </a:r>
          <a:br>
            <a:rPr lang="en-US" sz="900" kern="1200" dirty="0" smtClean="0"/>
          </a:br>
          <a:r>
            <a:rPr lang="en-US" sz="900" kern="1200" dirty="0" smtClean="0"/>
            <a:t>CERN KT, </a:t>
          </a:r>
          <a:r>
            <a:rPr lang="en-US" sz="900" kern="1200" dirty="0" err="1" smtClean="0"/>
            <a:t>IdeaSquare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Innovation events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Lightning Talks 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Collaboration with other research communities</a:t>
          </a:r>
          <a:endParaRPr lang="en-US" sz="900" kern="1200" dirty="0"/>
        </a:p>
      </dsp:txBody>
      <dsp:txXfrm>
        <a:off x="3782298" y="2337905"/>
        <a:ext cx="1632796" cy="688670"/>
      </dsp:txXfrm>
    </dsp:sp>
    <dsp:sp modelId="{0A53AC9C-31F4-4076-8482-CD0B30CB63E5}">
      <dsp:nvSpPr>
        <dsp:cNvPr id="0" name=""/>
        <dsp:cNvSpPr/>
      </dsp:nvSpPr>
      <dsp:spPr>
        <a:xfrm>
          <a:off x="586051" y="2072640"/>
          <a:ext cx="2393780" cy="975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Press releases, articles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Dissemination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Open Days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Social channels</a:t>
          </a:r>
          <a:endParaRPr lang="en-US" sz="900" kern="1200" dirty="0"/>
        </a:p>
      </dsp:txBody>
      <dsp:txXfrm>
        <a:off x="607476" y="2337905"/>
        <a:ext cx="1632796" cy="688670"/>
      </dsp:txXfrm>
    </dsp:sp>
    <dsp:sp modelId="{3AA2C511-3BA6-45ED-B451-74875FA64A7F}">
      <dsp:nvSpPr>
        <dsp:cNvPr id="0" name=""/>
        <dsp:cNvSpPr/>
      </dsp:nvSpPr>
      <dsp:spPr>
        <a:xfrm>
          <a:off x="3042739" y="0"/>
          <a:ext cx="2393780" cy="975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Summer Students Programme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Training (with industry)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Workshops, lectures</a:t>
          </a:r>
          <a:endParaRPr lang="en-US" sz="900" kern="1200" dirty="0"/>
        </a:p>
        <a:p>
          <a:pPr marL="57150" lvl="1" indent="-57150" algn="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Scholarships, Challenges</a:t>
          </a:r>
          <a:endParaRPr lang="en-US" sz="900" kern="1200" dirty="0"/>
        </a:p>
      </dsp:txBody>
      <dsp:txXfrm>
        <a:off x="3782298" y="21425"/>
        <a:ext cx="1632796" cy="688670"/>
      </dsp:txXfrm>
    </dsp:sp>
    <dsp:sp modelId="{B46FD7EC-C7A8-4444-8483-80282AE59508}">
      <dsp:nvSpPr>
        <dsp:cNvPr id="0" name=""/>
        <dsp:cNvSpPr/>
      </dsp:nvSpPr>
      <dsp:spPr>
        <a:xfrm>
          <a:off x="586051" y="0"/>
          <a:ext cx="2393780" cy="9753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Industry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Research labs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IT Dep.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LHC Experiments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Other Deps.</a:t>
          </a:r>
          <a:endParaRPr lang="en-US" sz="900" kern="1200" dirty="0"/>
        </a:p>
      </dsp:txBody>
      <dsp:txXfrm>
        <a:off x="607476" y="21425"/>
        <a:ext cx="1632796" cy="688670"/>
      </dsp:txXfrm>
    </dsp:sp>
    <dsp:sp modelId="{46B99A9F-864E-43BF-AF93-715C372FC35E}">
      <dsp:nvSpPr>
        <dsp:cNvPr id="0" name=""/>
        <dsp:cNvSpPr/>
      </dsp:nvSpPr>
      <dsp:spPr>
        <a:xfrm>
          <a:off x="1661021" y="173736"/>
          <a:ext cx="1319784" cy="1319784"/>
        </a:xfrm>
        <a:prstGeom prst="pieWedg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Joint R&amp;D</a:t>
          </a:r>
          <a:endParaRPr lang="en-US" sz="900" kern="1200" dirty="0"/>
        </a:p>
      </dsp:txBody>
      <dsp:txXfrm>
        <a:off x="2047577" y="560292"/>
        <a:ext cx="933228" cy="933228"/>
      </dsp:txXfrm>
    </dsp:sp>
    <dsp:sp modelId="{19687294-FE4D-4C62-B6F3-AFB9774E61CF}">
      <dsp:nvSpPr>
        <dsp:cNvPr id="0" name=""/>
        <dsp:cNvSpPr/>
      </dsp:nvSpPr>
      <dsp:spPr>
        <a:xfrm rot="5400000">
          <a:off x="3041765" y="173736"/>
          <a:ext cx="1319784" cy="1319784"/>
        </a:xfrm>
        <a:prstGeom prst="pieWedg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Education</a:t>
          </a:r>
          <a:endParaRPr lang="en-US" sz="900" kern="1200" dirty="0"/>
        </a:p>
      </dsp:txBody>
      <dsp:txXfrm rot="-5400000">
        <a:off x="3041765" y="560292"/>
        <a:ext cx="933228" cy="933228"/>
      </dsp:txXfrm>
    </dsp:sp>
    <dsp:sp modelId="{994DBF6B-AC6F-4336-B9B5-E7BFDC570A68}">
      <dsp:nvSpPr>
        <dsp:cNvPr id="0" name=""/>
        <dsp:cNvSpPr/>
      </dsp:nvSpPr>
      <dsp:spPr>
        <a:xfrm rot="10800000">
          <a:off x="3041765" y="1554480"/>
          <a:ext cx="1319784" cy="1319784"/>
        </a:xfrm>
        <a:prstGeom prst="pieWedg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Innovation and Knowledge Transfer in ICT</a:t>
          </a:r>
          <a:endParaRPr lang="en-US" sz="900" kern="1200" dirty="0"/>
        </a:p>
      </dsp:txBody>
      <dsp:txXfrm rot="10800000">
        <a:off x="3041765" y="1554480"/>
        <a:ext cx="933228" cy="933228"/>
      </dsp:txXfrm>
    </dsp:sp>
    <dsp:sp modelId="{F5FCE2EB-0709-4A21-A667-D3DFB8B0CEB7}">
      <dsp:nvSpPr>
        <dsp:cNvPr id="0" name=""/>
        <dsp:cNvSpPr/>
      </dsp:nvSpPr>
      <dsp:spPr>
        <a:xfrm rot="16200000">
          <a:off x="1661021" y="1554480"/>
          <a:ext cx="1319784" cy="1319784"/>
        </a:xfrm>
        <a:prstGeom prst="pieWedg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Communication</a:t>
          </a:r>
          <a:endParaRPr lang="en-US" sz="900" kern="1200" dirty="0"/>
        </a:p>
      </dsp:txBody>
      <dsp:txXfrm rot="5400000">
        <a:off x="2047577" y="1554480"/>
        <a:ext cx="933228" cy="933228"/>
      </dsp:txXfrm>
    </dsp:sp>
    <dsp:sp modelId="{39660CC8-9750-47E6-A1CC-B85448F47021}">
      <dsp:nvSpPr>
        <dsp:cNvPr id="0" name=""/>
        <dsp:cNvSpPr/>
      </dsp:nvSpPr>
      <dsp:spPr>
        <a:xfrm>
          <a:off x="2783447" y="1249680"/>
          <a:ext cx="455676" cy="39624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BE9BA-70B8-4FDD-A40B-186CB8D785CF}">
      <dsp:nvSpPr>
        <dsp:cNvPr id="0" name=""/>
        <dsp:cNvSpPr/>
      </dsp:nvSpPr>
      <dsp:spPr>
        <a:xfrm rot="10800000">
          <a:off x="2783447" y="1402080"/>
          <a:ext cx="455676" cy="39624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39045" y="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94773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39045" y="694773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30A979-00AB-4798-A104-F4E3FCCC7CC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771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39045" y="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63788" y="549275"/>
            <a:ext cx="4873625" cy="2741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60736" y="3474721"/>
            <a:ext cx="7679732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4773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39045" y="6947732"/>
            <a:ext cx="4160623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34" tIns="45767" rIns="91534" bIns="4576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4A12C8-2C28-4570-BF40-EA4A75B97A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49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A12C8-2C28-4570-BF40-EA4A75B97A0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62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A12C8-2C28-4570-BF40-EA4A75B97A0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693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63788" y="549275"/>
            <a:ext cx="4873625" cy="27416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8F6B0E-26BE-4983-9B2B-37041EF780B6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12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A12C8-2C28-4570-BF40-EA4A75B97A0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008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A12C8-2C28-4570-BF40-EA4A75B97A0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51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cern.ch\dfs\Users\m\mlejeune\Desktop\AS SCREENSHOTS - For PPT\1_No_text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370" b="12943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ffectLst>
            <a:glow>
              <a:schemeClr val="accent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0" y="1657350"/>
            <a:ext cx="4800600" cy="1600200"/>
          </a:xfrm>
        </p:spPr>
        <p:txBody>
          <a:bodyPr anchor="b"/>
          <a:lstStyle>
            <a:lvl1pPr>
              <a:lnSpc>
                <a:spcPct val="100000"/>
              </a:lnSpc>
              <a:defRPr sz="3800" b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3429002"/>
            <a:ext cx="4800600" cy="914400"/>
          </a:xfrm>
        </p:spPr>
        <p:txBody>
          <a:bodyPr/>
          <a:lstStyle>
            <a:lvl1pPr marL="0" indent="0" algn="r">
              <a:buFont typeface="Tw Cen MT Condensed Extra Bold" pitchFamily="34" charset="0"/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GB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1675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B6A18-48BB-4144-B07A-71F52C47B9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798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171450"/>
            <a:ext cx="19050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171450"/>
            <a:ext cx="5562600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3914F-198C-485C-81C8-54FFFE0695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827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792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980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112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659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52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404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853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5537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14350" indent="-514350">
              <a:buClr>
                <a:schemeClr val="tx2">
                  <a:lumMod val="50000"/>
                  <a:lumOff val="50000"/>
                </a:schemeClr>
              </a:buClr>
              <a:buFont typeface="Wingdings" pitchFamily="2" charset="2"/>
              <a:buChar char="§"/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chemeClr val="tx2">
                  <a:lumMod val="65000"/>
                  <a:lumOff val="35000"/>
                </a:schemeClr>
              </a:buClr>
              <a:buFont typeface="Arial" pitchFamily="34" charset="0"/>
              <a:buChar char="•"/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chemeClr val="accent4">
                  <a:lumMod val="50000"/>
                  <a:lumOff val="50000"/>
                </a:schemeClr>
              </a:buClr>
              <a:buFont typeface="Arial" pitchFamily="34" charset="0"/>
              <a:buChar char="›"/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 i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50220-DD9C-47A5-93EE-42AF7A75DF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95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810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380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53107-F608-456C-B393-1636D6288C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019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914400"/>
            <a:ext cx="3733800" cy="3829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914400"/>
            <a:ext cx="3733800" cy="3829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0176A-5866-4CEE-8F28-C919D9E3FB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175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AD700-66B0-443A-AB99-3C1FAC844F3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90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EE3D9-8D13-4984-BB83-25C3368A53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599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A65D-7072-47D8-A2F2-9D5D40918B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13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9954B-5CDA-43F8-873A-EEFBD1CA1A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856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6E66B-3C5D-4590-A840-4F056A3E3D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73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cern.ch\dfs\Users\m\mlejeune\Desktop\AS SCREENSHOTS - For PPT\17_No_text.png"/>
          <p:cNvPicPr>
            <a:picLocks noChangeAspect="1" noChangeArrowheads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17" b="12889"/>
          <a:stretch/>
        </p:blipFill>
        <p:spPr bwMode="auto">
          <a:xfrm flipH="1">
            <a:off x="0" y="0"/>
            <a:ext cx="347663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Line 9"/>
          <p:cNvSpPr>
            <a:spLocks noChangeShapeType="1"/>
          </p:cNvSpPr>
          <p:nvPr userDrawn="1"/>
        </p:nvSpPr>
        <p:spPr bwMode="auto">
          <a:xfrm>
            <a:off x="228600" y="4914900"/>
            <a:ext cx="8686800" cy="0"/>
          </a:xfrm>
          <a:prstGeom prst="line">
            <a:avLst/>
          </a:prstGeom>
          <a:noFill/>
          <a:ln w="3810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914400"/>
            <a:ext cx="7620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49149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 i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103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71451"/>
            <a:ext cx="7620000" cy="43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8600" y="4914900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i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BFF724B7-BA1C-4BA8-8071-FB3075E839F7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6705"/>
            <a:ext cx="892741" cy="54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51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6">
              <a:lumMod val="75000"/>
            </a:schemeClr>
          </a:solidFill>
          <a:latin typeface="Arial" pitchFamily="34" charset="0"/>
          <a:ea typeface="+mj-ea"/>
          <a:cs typeface="Arial" pitchFamily="34" charset="0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15539C"/>
          </a:solidFill>
          <a:latin typeface="Franklin Gothic Dem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>
            <a:lumMod val="50000"/>
            <a:lumOff val="50000"/>
          </a:schemeClr>
        </a:buClr>
        <a:buSzPct val="120000"/>
        <a:buFont typeface="Tw Cen MT Condensed Extra Bold" pitchFamily="34" charset="0"/>
        <a:buChar char="&gt;"/>
        <a:defRPr sz="28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20000"/>
        <a:buFont typeface="Wingdings" charset="2"/>
        <a:buChar char="§"/>
        <a:defRPr sz="2400">
          <a:solidFill>
            <a:schemeClr val="accent6">
              <a:lumMod val="75000"/>
            </a:schemeClr>
          </a:solidFill>
          <a:latin typeface="Franklin Gothic Book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20000"/>
        <a:buChar char="•"/>
        <a:defRPr sz="2000">
          <a:solidFill>
            <a:schemeClr val="accent6">
              <a:lumMod val="75000"/>
            </a:schemeClr>
          </a:solidFill>
          <a:latin typeface="Franklin Gothic Book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20000"/>
        <a:buChar char="–"/>
        <a:defRPr>
          <a:solidFill>
            <a:schemeClr val="accent6">
              <a:lumMod val="75000"/>
            </a:schemeClr>
          </a:solidFill>
          <a:latin typeface="Franklin Gothic Book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20000"/>
        <a:buChar char="»"/>
        <a:defRPr>
          <a:solidFill>
            <a:schemeClr val="accent6">
              <a:lumMod val="75000"/>
            </a:schemeClr>
          </a:solidFill>
          <a:latin typeface="Franklin Gothic Book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20000"/>
        <a:buChar char="»"/>
        <a:defRPr>
          <a:solidFill>
            <a:srgbClr val="15539C"/>
          </a:solidFill>
          <a:latin typeface="Franklin Gothic Book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20000"/>
        <a:buChar char="»"/>
        <a:defRPr>
          <a:solidFill>
            <a:srgbClr val="15539C"/>
          </a:solidFill>
          <a:latin typeface="Franklin Gothic Book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20000"/>
        <a:buChar char="»"/>
        <a:defRPr>
          <a:solidFill>
            <a:srgbClr val="15539C"/>
          </a:solidFill>
          <a:latin typeface="Franklin Gothic Book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120000"/>
        <a:buChar char="»"/>
        <a:defRPr>
          <a:solidFill>
            <a:srgbClr val="15539C"/>
          </a:solidFill>
          <a:latin typeface="Franklin Gothic Book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26/11/205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Alberto Di Meglio – Innovation &amp; Entrepreneurship Day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F2C59-C3A7-46C7-91C3-EEC8252EAC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23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growth/industry/innovation/facts-figures/scoreboards/files/ius-2015_en.pd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eb.mit.edu/facts/entrepreneurship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ssuu.com/embl/docs/embl_annual_8_lr" TargetMode="External"/><Relationship Id="rId4" Type="http://schemas.openxmlformats.org/officeDocument/2006/relationships/hyperlink" Target="http://tto.epfl.ch/EPFL_start-up_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621966" y="0"/>
            <a:ext cx="4522033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393216" y="1842336"/>
            <a:ext cx="5105400" cy="1600200"/>
          </a:xfrm>
        </p:spPr>
        <p:txBody>
          <a:bodyPr anchor="t"/>
          <a:lstStyle/>
          <a:p>
            <a:pPr algn="ctr"/>
            <a:r>
              <a:rPr lang="en-US" dirty="0" smtClean="0"/>
              <a:t>Innovation &amp; Entrepreneurship </a:t>
            </a:r>
            <a:endParaRPr lang="en-GB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21966" y="3157190"/>
            <a:ext cx="4800600" cy="914400"/>
          </a:xfrm>
        </p:spPr>
        <p:txBody>
          <a:bodyPr/>
          <a:lstStyle/>
          <a:p>
            <a:pPr algn="ctr"/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Alberto Di Meglio</a:t>
            </a:r>
          </a:p>
          <a:p>
            <a:pPr algn="ctr"/>
            <a:r>
              <a:rPr lang="fr-CH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CERN openlab Head</a:t>
            </a:r>
          </a:p>
          <a:p>
            <a:pPr algn="ctr"/>
            <a:endParaRPr lang="fr-CH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CH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CERN – 26/11/2015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074" y="4519175"/>
            <a:ext cx="751790" cy="4581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4209" y="4571033"/>
            <a:ext cx="1560096" cy="4063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09" y="4391715"/>
            <a:ext cx="676412" cy="6764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121" y="4522712"/>
            <a:ext cx="598832" cy="4546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44511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The Globe of Science and Innovation</a:t>
            </a:r>
            <a:endParaRPr lang="en-GB" dirty="0">
              <a:solidFill>
                <a:srgbClr val="FFC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846"/>
          <a:stretch/>
        </p:blipFill>
        <p:spPr>
          <a:xfrm>
            <a:off x="6087905" y="78840"/>
            <a:ext cx="1821710" cy="168812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025" t="94694"/>
          <a:stretch/>
        </p:blipFill>
        <p:spPr>
          <a:xfrm>
            <a:off x="8363682" y="1596209"/>
            <a:ext cx="798635" cy="17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444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Transfer Group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 smtClean="0"/>
              <a:t>Mission: Maximizing </a:t>
            </a:r>
            <a:r>
              <a:rPr lang="en-GB" sz="2000" dirty="0"/>
              <a:t>the technological and knowledge return to the Member States industry and </a:t>
            </a:r>
            <a:r>
              <a:rPr lang="en-GB" sz="2000" dirty="0" smtClean="0"/>
              <a:t>society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r>
              <a:rPr lang="en-GB" sz="2000" dirty="0" smtClean="0"/>
              <a:t>Entrepreneurship and spin-off support at CERN:</a:t>
            </a:r>
            <a:endParaRPr lang="en-GB" dirty="0" smtClean="0"/>
          </a:p>
          <a:p>
            <a:pPr marL="379476" indent="-342900"/>
            <a:r>
              <a:rPr lang="en-GB" sz="1600" dirty="0" smtClean="0"/>
              <a:t>Provide </a:t>
            </a:r>
            <a:r>
              <a:rPr lang="en-GB" sz="1600" dirty="0"/>
              <a:t>information and advice on how to comply with CERN rules and regulations during spin-off company </a:t>
            </a:r>
            <a:r>
              <a:rPr lang="en-GB" sz="1600" dirty="0" smtClean="0"/>
              <a:t>formation and operation</a:t>
            </a:r>
          </a:p>
          <a:p>
            <a:pPr marL="379476" indent="-342900"/>
            <a:r>
              <a:rPr lang="en-US" sz="1600" dirty="0" smtClean="0"/>
              <a:t>Give access to CERN intellectual property at favorable rates and provide help and advice on these matters </a:t>
            </a:r>
          </a:p>
          <a:p>
            <a:pPr marL="379476" indent="-342900"/>
            <a:r>
              <a:rPr lang="en-US" sz="1600" dirty="0" smtClean="0"/>
              <a:t>Help with creating business models and business plans</a:t>
            </a:r>
          </a:p>
          <a:p>
            <a:pPr marL="379476" indent="-342900"/>
            <a:r>
              <a:rPr lang="en-US" sz="1600" dirty="0"/>
              <a:t>A</a:t>
            </a:r>
            <a:r>
              <a:rPr lang="en-US" sz="1600" dirty="0" smtClean="0"/>
              <a:t>ccess </a:t>
            </a:r>
            <a:r>
              <a:rPr lang="en-US" sz="1600" dirty="0"/>
              <a:t>to internal and external training </a:t>
            </a:r>
            <a:r>
              <a:rPr lang="en-US" sz="1600" dirty="0" err="1" smtClean="0"/>
              <a:t>programmes</a:t>
            </a:r>
            <a:endParaRPr lang="en-US" sz="1600" dirty="0"/>
          </a:p>
          <a:p>
            <a:pPr marL="379476" indent="-342900"/>
            <a:r>
              <a:rPr lang="en-US" sz="1600" dirty="0"/>
              <a:t>N</a:t>
            </a:r>
            <a:r>
              <a:rPr lang="en-US" sz="1600" dirty="0" smtClean="0"/>
              <a:t>etworking </a:t>
            </a:r>
            <a:r>
              <a:rPr lang="en-US" sz="1600" dirty="0"/>
              <a:t>with </a:t>
            </a:r>
            <a:r>
              <a:rPr lang="en-US" sz="1600" dirty="0" smtClean="0"/>
              <a:t>innovation </a:t>
            </a:r>
            <a:r>
              <a:rPr lang="en-US" sz="1600" dirty="0"/>
              <a:t>partners in the member </a:t>
            </a:r>
            <a:r>
              <a:rPr lang="en-US" sz="1600" dirty="0" smtClean="0"/>
              <a:t>states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370490" y="4185730"/>
            <a:ext cx="1518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00">
                  <a:lumMod val="50000"/>
                  <a:lumOff val="50000"/>
                </a:srgbClr>
              </a:buClr>
              <a:buSzPct val="120000"/>
            </a:pPr>
            <a:r>
              <a:rPr lang="en-US" sz="2400" kern="0" dirty="0" err="1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cern.ch</a:t>
            </a:r>
            <a:r>
              <a:rPr lang="en-US" sz="2400" kern="0" dirty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/</a:t>
            </a:r>
            <a:r>
              <a:rPr lang="en-US" sz="2400" kern="0" dirty="0" err="1" smtClean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kt</a:t>
            </a:r>
            <a:endParaRPr lang="en-US" sz="2400" kern="0" dirty="0">
              <a:solidFill>
                <a:srgbClr val="BBE0E3">
                  <a:lumMod val="50000"/>
                </a:srgbClr>
              </a:solidFill>
              <a:latin typeface="Arial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97459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CERN Entrepreneurship Meet-up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Informal meetings every other “Wednesday” at 18:00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Started March 2015, for people interested in innovation and entrepreneurship to meet, discuss, share experiences and </a:t>
            </a:r>
            <a:r>
              <a:rPr lang="en-US" sz="2000" dirty="0" smtClean="0"/>
              <a:t>learn</a:t>
            </a:r>
          </a:p>
          <a:p>
            <a:pPr marL="0" indent="0">
              <a:buNone/>
            </a:pPr>
            <a:endParaRPr lang="en-US" sz="2000" dirty="0"/>
          </a:p>
          <a:p>
            <a:pPr marL="0" lvl="1" indent="0">
              <a:buSzPct val="80000"/>
              <a:buNone/>
              <a:tabLst>
                <a:tab pos="1339850" algn="l"/>
              </a:tabLst>
            </a:pPr>
            <a:r>
              <a:rPr lang="en-US" sz="2000" dirty="0"/>
              <a:t>Next meet-up </a:t>
            </a:r>
            <a:r>
              <a:rPr lang="en-US" sz="2000" dirty="0" smtClean="0"/>
              <a:t>– December </a:t>
            </a:r>
            <a:r>
              <a:rPr lang="en-US" sz="2000" dirty="0"/>
              <a:t>2</a:t>
            </a:r>
            <a:r>
              <a:rPr lang="en-US" sz="2000" baseline="30000" dirty="0"/>
              <a:t>nd</a:t>
            </a:r>
            <a:endParaRPr lang="en-US" sz="2000" dirty="0"/>
          </a:p>
          <a:p>
            <a:r>
              <a:rPr lang="en-US" sz="1800" dirty="0"/>
              <a:t>Topic: Review &amp;</a:t>
            </a:r>
            <a:r>
              <a:rPr lang="en-US" sz="1800" dirty="0" smtClean="0"/>
              <a:t> </a:t>
            </a:r>
            <a:r>
              <a:rPr lang="en-US" sz="1800" dirty="0"/>
              <a:t>revise, </a:t>
            </a:r>
            <a:r>
              <a:rPr lang="en-US" sz="1800" dirty="0" smtClean="0"/>
              <a:t>2015 &amp; </a:t>
            </a:r>
            <a:r>
              <a:rPr lang="en-US" sz="1800" dirty="0"/>
              <a:t>2016</a:t>
            </a:r>
          </a:p>
          <a:p>
            <a:r>
              <a:rPr lang="en-US" sz="1800" dirty="0"/>
              <a:t>Place: Room C – 61/1-</a:t>
            </a:r>
            <a:r>
              <a:rPr lang="en-US" sz="1800" dirty="0" smtClean="0"/>
              <a:t>009</a:t>
            </a:r>
            <a:endParaRPr lang="en-US" sz="24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pic>
        <p:nvPicPr>
          <p:cNvPr id="6" name="Picture 5" descr="DSC0198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964" y="2590614"/>
            <a:ext cx="2886142" cy="19240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72946" y="4476982"/>
            <a:ext cx="2917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accent6"/>
                </a:solidFill>
              </a:rPr>
              <a:t>Pitching competition 2015</a:t>
            </a:r>
            <a:endParaRPr lang="en-US" sz="1200" dirty="0">
              <a:solidFill>
                <a:schemeClr val="accent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0490" y="4185730"/>
            <a:ext cx="27334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00">
                  <a:lumMod val="50000"/>
                  <a:lumOff val="50000"/>
                </a:srgbClr>
              </a:buClr>
              <a:buSzPct val="120000"/>
            </a:pPr>
            <a:r>
              <a:rPr lang="en-US" sz="2400" kern="0" dirty="0" err="1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cern.ch</a:t>
            </a:r>
            <a:r>
              <a:rPr lang="en-US" sz="2400" kern="0" dirty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/</a:t>
            </a:r>
            <a:r>
              <a:rPr lang="en-US" sz="2400" kern="0" dirty="0" err="1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kt</a:t>
            </a:r>
            <a:r>
              <a:rPr lang="en-US" sz="2400" kern="0" dirty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/meet-up</a:t>
            </a:r>
          </a:p>
        </p:txBody>
      </p:sp>
    </p:spTree>
    <p:extLst>
      <p:ext uri="{BB962C8B-B14F-4D97-AF65-F5344CB8AC3E}">
        <p14:creationId xmlns:p14="http://schemas.microsoft.com/office/powerpoint/2010/main" val="3712329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CERN BIC Network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14400"/>
            <a:ext cx="5719585" cy="382905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Assist entrepreneurs </a:t>
            </a:r>
            <a:r>
              <a:rPr lang="en-US" sz="2000" dirty="0" smtClean="0"/>
              <a:t>using </a:t>
            </a:r>
            <a:r>
              <a:rPr lang="en-US" sz="2000" dirty="0"/>
              <a:t>CERN technologies or </a:t>
            </a:r>
            <a:r>
              <a:rPr lang="en-US" sz="2000" dirty="0" smtClean="0"/>
              <a:t>expertise reaching </a:t>
            </a:r>
            <a:r>
              <a:rPr lang="en-US" sz="2000" dirty="0"/>
              <a:t>market reality </a:t>
            </a:r>
            <a:endParaRPr lang="en-US" sz="2000" dirty="0" smtClean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sz="2000" dirty="0"/>
              <a:t>Established incubators:</a:t>
            </a:r>
          </a:p>
          <a:p>
            <a:pPr marL="36576" indent="0">
              <a:buNone/>
            </a:pPr>
            <a:r>
              <a:rPr lang="fr-CH" sz="1200" dirty="0"/>
              <a:t>UK – STFC-CERN BIC </a:t>
            </a:r>
          </a:p>
          <a:p>
            <a:pPr marL="36576" indent="0">
              <a:buNone/>
            </a:pPr>
            <a:r>
              <a:rPr lang="fr-CH" sz="1200" dirty="0"/>
              <a:t>Netherlands – NIKHEF-CERN BIC</a:t>
            </a:r>
          </a:p>
          <a:p>
            <a:pPr marL="36576" indent="0">
              <a:buNone/>
            </a:pPr>
            <a:r>
              <a:rPr lang="fr-CH" sz="1200" dirty="0"/>
              <a:t>Norway – NTNU BIC of CERN Technology</a:t>
            </a:r>
          </a:p>
          <a:p>
            <a:pPr marL="36576" indent="0">
              <a:buNone/>
            </a:pPr>
            <a:r>
              <a:rPr lang="fr-CH" sz="1200" dirty="0"/>
              <a:t>Greece – Technopolis BIC of CERN Technology </a:t>
            </a:r>
          </a:p>
          <a:p>
            <a:pPr marL="36576" indent="0">
              <a:buNone/>
            </a:pPr>
            <a:r>
              <a:rPr lang="fr-CH" sz="1200" dirty="0"/>
              <a:t>Austria – Austria BIC of CERN Technology</a:t>
            </a:r>
          </a:p>
          <a:p>
            <a:pPr marL="36576" indent="0">
              <a:buNone/>
            </a:pPr>
            <a:r>
              <a:rPr lang="fr-CH" sz="1200" dirty="0"/>
              <a:t>France – InnoGEX BIC of CERN Technology</a:t>
            </a:r>
          </a:p>
          <a:p>
            <a:pPr marL="36576" indent="0">
              <a:buNone/>
            </a:pPr>
            <a:r>
              <a:rPr lang="fr-CH" sz="1200" dirty="0"/>
              <a:t>Finland – Finnish BIC of CERN Technology</a:t>
            </a:r>
          </a:p>
          <a:p>
            <a:pPr marL="36576" indent="0">
              <a:buNone/>
            </a:pPr>
            <a:r>
              <a:rPr lang="fr-CH" sz="1200" dirty="0"/>
              <a:t>Spain – Spanish BIC of CERN </a:t>
            </a:r>
            <a:r>
              <a:rPr lang="fr-CH" sz="1200" dirty="0" smtClean="0"/>
              <a:t>Technology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5462049" y="-968404"/>
            <a:ext cx="3688964" cy="5796000"/>
            <a:chOff x="1938105" y="-2580678"/>
            <a:chExt cx="6811066" cy="10158727"/>
          </a:xfrm>
        </p:grpSpPr>
        <p:pic>
          <p:nvPicPr>
            <p:cNvPr id="9" name="Picture 8" descr="msmap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8105" y="-2580678"/>
              <a:ext cx="6811066" cy="10158727"/>
            </a:xfrm>
            <a:prstGeom prst="rect">
              <a:avLst/>
            </a:prstGeom>
          </p:spPr>
        </p:pic>
        <p:sp>
          <p:nvSpPr>
            <p:cNvPr id="10" name="Oval 9"/>
            <p:cNvSpPr>
              <a:spLocks noChangeAspect="1"/>
            </p:cNvSpPr>
            <p:nvPr/>
          </p:nvSpPr>
          <p:spPr>
            <a:xfrm>
              <a:off x="5490353" y="4604397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5860809" y="2032944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4730531" y="3881342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5384784" y="3924413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6309175" y="4510364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7026263" y="5433206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7099379" y="2621521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>
              <a:spLocks noChangeAspect="1"/>
            </p:cNvSpPr>
            <p:nvPr/>
          </p:nvSpPr>
          <p:spPr>
            <a:xfrm>
              <a:off x="4679005" y="5113813"/>
              <a:ext cx="235153" cy="220116"/>
            </a:xfrm>
            <a:prstGeom prst="ellipse">
              <a:avLst/>
            </a:prstGeom>
            <a:solidFill>
              <a:srgbClr val="1FC67D"/>
            </a:solidFill>
            <a:ln w="3175" cmpd="sng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1370490" y="4185730"/>
            <a:ext cx="3177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000000">
                  <a:lumMod val="50000"/>
                  <a:lumOff val="50000"/>
                </a:srgbClr>
              </a:buClr>
              <a:buSzPct val="120000"/>
            </a:pPr>
            <a:r>
              <a:rPr lang="en-US" sz="2400" kern="0" dirty="0" err="1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cern.ch</a:t>
            </a:r>
            <a:r>
              <a:rPr lang="en-US" sz="2400" kern="0" dirty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/</a:t>
            </a:r>
            <a:r>
              <a:rPr lang="en-US" sz="2400" kern="0" dirty="0" err="1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kt</a:t>
            </a:r>
            <a:r>
              <a:rPr lang="en-US" sz="2400" kern="0" dirty="0" smtClean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/</a:t>
            </a:r>
            <a:r>
              <a:rPr lang="en-US" sz="2400" kern="0" dirty="0" err="1" smtClean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bic</a:t>
            </a:r>
            <a:r>
              <a:rPr lang="en-US" sz="2400" kern="0" dirty="0" smtClean="0">
                <a:solidFill>
                  <a:srgbClr val="BBE0E3">
                    <a:lumMod val="50000"/>
                  </a:srgbClr>
                </a:solidFill>
                <a:latin typeface="Arial" pitchFamily="34" charset="0"/>
                <a:cs typeface="Arial"/>
              </a:rPr>
              <a:t>-network</a:t>
            </a:r>
            <a:endParaRPr lang="en-US" sz="2400" kern="0" dirty="0">
              <a:solidFill>
                <a:srgbClr val="BBE0E3">
                  <a:lumMod val="50000"/>
                </a:srgbClr>
              </a:solidFill>
              <a:latin typeface="Arial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1525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IdeaSquare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6113" y="914400"/>
            <a:ext cx="5215487" cy="3829050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 err="1" smtClean="0"/>
              <a:t>IdeaSquare</a:t>
            </a:r>
            <a:r>
              <a:rPr lang="en-US" sz="1600" dirty="0"/>
              <a:t> </a:t>
            </a:r>
            <a:r>
              <a:rPr lang="en-US" sz="1600" dirty="0" smtClean="0"/>
              <a:t>hosts </a:t>
            </a:r>
            <a:r>
              <a:rPr lang="en-US" sz="1600" dirty="0"/>
              <a:t>detector R&amp;D initiatives and </a:t>
            </a:r>
            <a:r>
              <a:rPr lang="en-US" sz="1600" dirty="0" smtClean="0"/>
              <a:t>MSc-level </a:t>
            </a:r>
            <a:r>
              <a:rPr lang="en-US" sz="1600" dirty="0"/>
              <a:t>student projects, </a:t>
            </a:r>
            <a:r>
              <a:rPr lang="en-US" sz="1600" dirty="0" smtClean="0"/>
              <a:t>having </a:t>
            </a:r>
            <a:r>
              <a:rPr lang="en-US" sz="1600" dirty="0"/>
              <a:t>a connection to Society</a:t>
            </a:r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en-US" sz="1600" dirty="0" smtClean="0"/>
              <a:t>In </a:t>
            </a:r>
            <a:r>
              <a:rPr lang="en-US" sz="1600" dirty="0"/>
              <a:t>parallel, </a:t>
            </a:r>
            <a:r>
              <a:rPr lang="en-US" sz="1600" dirty="0" err="1" smtClean="0"/>
              <a:t>IdeaSquare</a:t>
            </a:r>
            <a:r>
              <a:rPr lang="en-US" sz="1600" dirty="0"/>
              <a:t> </a:t>
            </a:r>
            <a:r>
              <a:rPr lang="en-US" sz="1600" dirty="0" smtClean="0"/>
              <a:t>facilitates CBI, the Challenge </a:t>
            </a:r>
            <a:r>
              <a:rPr lang="en-US" sz="1600" dirty="0"/>
              <a:t>Based </a:t>
            </a:r>
            <a:r>
              <a:rPr lang="en-US" sz="1600" dirty="0" smtClean="0"/>
              <a:t>Innovation course, a MSc-level</a:t>
            </a:r>
            <a:r>
              <a:rPr lang="en-US" sz="1600" dirty="0"/>
              <a:t>, </a:t>
            </a:r>
            <a:r>
              <a:rPr lang="en-US" sz="1600" dirty="0" smtClean="0"/>
              <a:t>cross-disciplinary </a:t>
            </a:r>
            <a:r>
              <a:rPr lang="en-US" sz="1600" dirty="0"/>
              <a:t>student </a:t>
            </a:r>
            <a:r>
              <a:rPr lang="en-US" sz="1600" dirty="0" err="1" smtClean="0"/>
              <a:t>programme</a:t>
            </a:r>
            <a:r>
              <a:rPr lang="en-US" sz="1600" dirty="0"/>
              <a:t> </a:t>
            </a:r>
            <a:r>
              <a:rPr lang="en-US" sz="1600" dirty="0" smtClean="0"/>
              <a:t>involving </a:t>
            </a:r>
            <a:r>
              <a:rPr lang="en-US" sz="1600" dirty="0"/>
              <a:t>some 50 students from six </a:t>
            </a:r>
            <a:r>
              <a:rPr lang="en-US" sz="1600" dirty="0" smtClean="0"/>
              <a:t>countries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When the building is not in full use, </a:t>
            </a:r>
            <a:r>
              <a:rPr lang="en-US" sz="1600" dirty="0" smtClean="0"/>
              <a:t>it can </a:t>
            </a:r>
            <a:r>
              <a:rPr lang="en-US" sz="1600" dirty="0"/>
              <a:t>host short, dedicated </a:t>
            </a:r>
            <a:r>
              <a:rPr lang="en-US" sz="1600" dirty="0" smtClean="0"/>
              <a:t>innovation </a:t>
            </a:r>
            <a:r>
              <a:rPr lang="en-US" sz="1600" dirty="0"/>
              <a:t>events (e.g. Hackathons) or contribute to special schools </a:t>
            </a:r>
            <a:r>
              <a:rPr lang="en-US" sz="1600" dirty="0" smtClean="0"/>
              <a:t>(</a:t>
            </a:r>
            <a:r>
              <a:rPr lang="en-US" sz="1600" dirty="0"/>
              <a:t>e.g. </a:t>
            </a:r>
            <a:r>
              <a:rPr lang="en-US" sz="1600" dirty="0" smtClean="0"/>
              <a:t>CERN openlab </a:t>
            </a:r>
            <a:r>
              <a:rPr lang="en-US" sz="1600" dirty="0" smtClean="0"/>
              <a:t>Summer </a:t>
            </a:r>
            <a:r>
              <a:rPr lang="en-US" sz="1600" dirty="0"/>
              <a:t>School</a:t>
            </a:r>
            <a:r>
              <a:rPr lang="en-US" sz="1600" dirty="0" smtClean="0"/>
              <a:t>). It also provides rapid prototyping facilities and a 3D printing lab.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-444" t="13072"/>
          <a:stretch/>
        </p:blipFill>
        <p:spPr>
          <a:xfrm>
            <a:off x="226323" y="993484"/>
            <a:ext cx="3400249" cy="1961823"/>
          </a:xfrm>
          <a:prstGeom prst="rect">
            <a:avLst/>
          </a:prstGeom>
        </p:spPr>
      </p:pic>
      <p:pic>
        <p:nvPicPr>
          <p:cNvPr id="8" name="Picture 7" descr="NTNUsw2015_ - 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1"/>
          <a:stretch/>
        </p:blipFill>
        <p:spPr>
          <a:xfrm>
            <a:off x="238893" y="3127286"/>
            <a:ext cx="3387805" cy="163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124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and Logistics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14400"/>
            <a:ext cx="5713896" cy="3829050"/>
          </a:xfrm>
        </p:spPr>
        <p:txBody>
          <a:bodyPr/>
          <a:lstStyle/>
          <a:p>
            <a:r>
              <a:rPr lang="en-US" dirty="0" smtClean="0"/>
              <a:t>Plenary talks in the morning on different innovation and entrepreneurship aspects and experiences</a:t>
            </a:r>
          </a:p>
          <a:p>
            <a:r>
              <a:rPr lang="en-US" dirty="0" smtClean="0"/>
              <a:t>A networking lunch</a:t>
            </a:r>
          </a:p>
          <a:p>
            <a:r>
              <a:rPr lang="en-US" dirty="0" smtClean="0"/>
              <a:t>A series of F2F meetings with the invited experts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5564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343400" y="768350"/>
            <a:ext cx="2406428" cy="348557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700" cap="all" dirty="0" smtClean="0">
                <a:solidFill>
                  <a:srgbClr val="0070C0"/>
                </a:solidFill>
              </a:rPr>
              <a:t>Executive contact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Alberto Di Meglio, CERN openlab Head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alberto.di.meglio@cern.ch</a:t>
            </a:r>
          </a:p>
          <a:p>
            <a:pPr>
              <a:lnSpc>
                <a:spcPct val="150000"/>
              </a:lnSpc>
            </a:pP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cap="all" dirty="0">
                <a:solidFill>
                  <a:srgbClr val="0070C0"/>
                </a:solidFill>
              </a:rPr>
              <a:t>Technical </a:t>
            </a:r>
            <a:r>
              <a:rPr lang="en-GB" sz="700" cap="all" dirty="0" err="1" smtClean="0">
                <a:solidFill>
                  <a:srgbClr val="0070C0"/>
                </a:solidFill>
              </a:rPr>
              <a:t>contactS</a:t>
            </a:r>
            <a:endParaRPr lang="en-GB" sz="700" cap="all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Fons Rademakers, CERN openlab CTO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fons.rademakers@cern.ch</a:t>
            </a:r>
          </a:p>
          <a:p>
            <a:pPr>
              <a:lnSpc>
                <a:spcPct val="150000"/>
              </a:lnSpc>
            </a:pPr>
            <a:endParaRPr lang="en-GB" sz="7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Maria Girone, </a:t>
            </a:r>
            <a:r>
              <a:rPr lang="en-GB" sz="700" dirty="0">
                <a:solidFill>
                  <a:srgbClr val="000000"/>
                </a:solidFill>
              </a:rPr>
              <a:t>CERN </a:t>
            </a:r>
            <a:r>
              <a:rPr lang="en-GB" sz="700" dirty="0" smtClean="0">
                <a:solidFill>
                  <a:srgbClr val="000000"/>
                </a:solidFill>
              </a:rPr>
              <a:t>openlab LHC Experiments Liaison</a:t>
            </a: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>
                <a:solidFill>
                  <a:srgbClr val="000000"/>
                </a:solidFill>
              </a:rPr>
              <a:t>m</a:t>
            </a:r>
            <a:r>
              <a:rPr lang="en-GB" sz="700" dirty="0" smtClean="0">
                <a:solidFill>
                  <a:srgbClr val="000000"/>
                </a:solidFill>
              </a:rPr>
              <a:t>aria.girone@cern.ch</a:t>
            </a: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cap="all" dirty="0">
                <a:solidFill>
                  <a:srgbClr val="0070C0"/>
                </a:solidFill>
              </a:rPr>
              <a:t>Communication </a:t>
            </a:r>
            <a:r>
              <a:rPr lang="en-GB" sz="700" cap="all" dirty="0" smtClean="0">
                <a:solidFill>
                  <a:srgbClr val="0070C0"/>
                </a:solidFill>
              </a:rPr>
              <a:t>contacts</a:t>
            </a:r>
            <a:endParaRPr lang="en-GB" sz="700" cap="all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Mélissa Gaillard, IT Dep. Communication Officer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melissa.gaillard@cern.ch</a:t>
            </a:r>
          </a:p>
          <a:p>
            <a:pPr>
              <a:lnSpc>
                <a:spcPct val="150000"/>
              </a:lnSpc>
            </a:pPr>
            <a:endParaRPr lang="en-GB" sz="7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Andrew Purcell, </a:t>
            </a:r>
            <a:r>
              <a:rPr lang="en-GB" sz="700" dirty="0">
                <a:solidFill>
                  <a:srgbClr val="000000"/>
                </a:solidFill>
              </a:rPr>
              <a:t>CERN openlab </a:t>
            </a:r>
            <a:r>
              <a:rPr lang="en-GB" sz="700" dirty="0" smtClean="0">
                <a:solidFill>
                  <a:srgbClr val="000000"/>
                </a:solidFill>
              </a:rPr>
              <a:t>Communication Officer</a:t>
            </a: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andrew.purcell@cern.ch</a:t>
            </a: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en-GB" sz="7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700" cap="all" dirty="0">
                <a:solidFill>
                  <a:srgbClr val="0070C0"/>
                </a:solidFill>
              </a:rPr>
              <a:t>Admin contact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Kristina Gunne, CERN openlab Administration Officer</a:t>
            </a:r>
          </a:p>
          <a:p>
            <a:pPr>
              <a:lnSpc>
                <a:spcPct val="150000"/>
              </a:lnSpc>
            </a:pPr>
            <a:r>
              <a:rPr lang="en-GB" sz="700" dirty="0" smtClean="0">
                <a:solidFill>
                  <a:srgbClr val="000000"/>
                </a:solidFill>
              </a:rPr>
              <a:t>kristina.gunne@cern.ch</a:t>
            </a:r>
            <a:endParaRPr lang="en-GB" sz="800" dirty="0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0853107-F608-456C-B393-1636D6288C7D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70268" y="4570235"/>
            <a:ext cx="2446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DOI: 10.5281/zenodo.34222</a:t>
            </a:r>
            <a:endParaRPr lang="en-US" sz="1200" kern="1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84" y="4525365"/>
            <a:ext cx="914400" cy="32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23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\\cern.ch\dfs\Users\m\mlejeune\Desktop\AS SCREENSHOTS - For PPT\2_No_text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0" y="114300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CERN: A UNIQUE ENVIRONMENT</a:t>
            </a:r>
          </a:p>
          <a:p>
            <a:r>
              <a:rPr lang="fr-CH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PUSH TECHNOLOGIES </a:t>
            </a:r>
          </a:p>
          <a:p>
            <a:r>
              <a:rPr lang="fr-CH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THEIR LIMITS</a:t>
            </a:r>
            <a:endParaRPr lang="en-GB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816188" y="4767263"/>
            <a:ext cx="5309826" cy="273844"/>
          </a:xfrm>
        </p:spPr>
        <p:txBody>
          <a:bodyPr/>
          <a:lstStyle/>
          <a:p>
            <a:r>
              <a:rPr lang="it-IT" dirty="0" smtClean="0"/>
              <a:t>Alberto Di Meglio – Innovation &amp; Entrepreneurship Day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F2C59-C3A7-46C7-91C3-EEC8252EAC77}" type="slidenum">
              <a:rPr lang="en-GB" smtClean="0"/>
              <a:t>2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26/11/205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5769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Why an I&amp;E Event at CERN?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8643" y="845940"/>
            <a:ext cx="6922957" cy="3829050"/>
          </a:xfrm>
        </p:spPr>
        <p:txBody>
          <a:bodyPr/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Innovation</a:t>
            </a:r>
            <a:r>
              <a:rPr lang="en-US" sz="2000" dirty="0" smtClean="0">
                <a:solidFill>
                  <a:srgbClr val="002060"/>
                </a:solidFill>
              </a:rPr>
              <a:t> can happen in many ways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By chance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As a consequence of major changes or crisis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By explicit effort to improve</a:t>
            </a:r>
          </a:p>
          <a:p>
            <a:r>
              <a:rPr lang="en-US" sz="2000" b="1" dirty="0" smtClean="0">
                <a:solidFill>
                  <a:srgbClr val="002060"/>
                </a:solidFill>
              </a:rPr>
              <a:t>Research </a:t>
            </a:r>
            <a:r>
              <a:rPr lang="en-US" sz="2000" dirty="0" smtClean="0">
                <a:solidFill>
                  <a:srgbClr val="002060"/>
                </a:solidFill>
              </a:rPr>
              <a:t>is a powerful source of innovation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Direct improvement of processes and technologies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Unexpected side-effects</a:t>
            </a:r>
          </a:p>
          <a:p>
            <a:r>
              <a:rPr lang="en-US" sz="2000" dirty="0" smtClean="0">
                <a:solidFill>
                  <a:srgbClr val="002060"/>
                </a:solidFill>
              </a:rPr>
              <a:t>How can we maximize the </a:t>
            </a:r>
            <a:r>
              <a:rPr lang="en-US" sz="2000" b="1" dirty="0" smtClean="0">
                <a:solidFill>
                  <a:srgbClr val="002060"/>
                </a:solidFill>
              </a:rPr>
              <a:t>Impact </a:t>
            </a:r>
            <a:r>
              <a:rPr lang="en-US" sz="2000" dirty="0" smtClean="0">
                <a:solidFill>
                  <a:srgbClr val="002060"/>
                </a:solidFill>
              </a:rPr>
              <a:t>of our research?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Not only for advancements in Physics</a:t>
            </a:r>
          </a:p>
          <a:p>
            <a:pPr lvl="1"/>
            <a:r>
              <a:rPr lang="en-US" sz="1800" dirty="0" smtClean="0">
                <a:solidFill>
                  <a:srgbClr val="002060"/>
                </a:solidFill>
              </a:rPr>
              <a:t>Industrial excellence, societal impacts, return on investment, value creation</a:t>
            </a: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srgbClr val="002060"/>
                </a:solidFill>
              </a:rPr>
              <a:t>Alberto Di Meglio – Innovation &amp; Entrepreneurship Day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>
                <a:solidFill>
                  <a:srgbClr val="002060"/>
                </a:solidFill>
              </a:rPr>
              <a:pPr>
                <a:defRPr/>
              </a:pPr>
              <a:t>3</a:t>
            </a:fld>
            <a:endParaRPr lang="en-GB">
              <a:solidFill>
                <a:srgbClr val="00206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8" y="1024305"/>
            <a:ext cx="930336" cy="12404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03" y="3578087"/>
            <a:ext cx="1301165" cy="13368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71">
            <a:off x="646478" y="2250514"/>
            <a:ext cx="1450242" cy="14502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898" y="2470654"/>
            <a:ext cx="556162" cy="55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508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drives innovation?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50" y="965525"/>
            <a:ext cx="7675226" cy="318674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9026" y="463241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>
                <a:hlinkClick r:id="rId3"/>
              </a:rPr>
              <a:t>http://</a:t>
            </a:r>
            <a:r>
              <a:rPr lang="en-GB" sz="800" dirty="0" smtClean="0">
                <a:hlinkClick r:id="rId3"/>
              </a:rPr>
              <a:t>ec.europa.eu/growth/industry/innovation/facts-figures/scoreboards/files/ius-2015_en.pdf</a:t>
            </a:r>
            <a:r>
              <a:rPr lang="en-GB" sz="800" dirty="0" smtClean="0"/>
              <a:t>  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8437410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82" y="0"/>
            <a:ext cx="6858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Some examples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6026" y="1212807"/>
            <a:ext cx="2935574" cy="2554545"/>
          </a:xfr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US" sz="2000" kern="1200" dirty="0">
                <a:solidFill>
                  <a:srgbClr val="FFC000"/>
                </a:solidFill>
                <a:latin typeface="Arial" charset="0"/>
                <a:cs typeface="+mn-cs"/>
              </a:rPr>
              <a:t>EMBL </a:t>
            </a:r>
            <a:r>
              <a:rPr lang="en-US" sz="2000" kern="1200" dirty="0" smtClean="0">
                <a:solidFill>
                  <a:srgbClr val="FFC000"/>
                </a:solidFill>
                <a:latin typeface="Arial" charset="0"/>
                <a:cs typeface="+mn-cs"/>
              </a:rPr>
              <a:t>EMBLEM</a:t>
            </a:r>
            <a:r>
              <a:rPr lang="en-US" sz="2000" kern="1200" baseline="30000" dirty="0" smtClean="0">
                <a:solidFill>
                  <a:srgbClr val="FFC000"/>
                </a:solidFill>
                <a:latin typeface="Arial" charset="0"/>
                <a:cs typeface="+mn-cs"/>
              </a:rPr>
              <a:t>3</a:t>
            </a:r>
          </a:p>
          <a:p>
            <a:pPr marL="0" indent="0" algn="ctr">
              <a:spcBef>
                <a:spcPct val="0"/>
              </a:spcBef>
              <a:buNone/>
            </a:pPr>
            <a:endParaRPr lang="en-US" sz="2000" kern="1200" dirty="0" smtClean="0">
              <a:solidFill>
                <a:srgbClr val="FFC000"/>
              </a:solidFill>
              <a:latin typeface="Arial" charset="0"/>
              <a:cs typeface="+mn-cs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en-US" sz="2000" kern="1200" dirty="0" smtClean="0">
                <a:solidFill>
                  <a:srgbClr val="FFC000"/>
                </a:solidFill>
                <a:latin typeface="Arial" charset="0"/>
                <a:cs typeface="+mn-cs"/>
              </a:rPr>
              <a:t>16 </a:t>
            </a:r>
            <a:r>
              <a:rPr lang="en-US" sz="2000" kern="1200" dirty="0">
                <a:solidFill>
                  <a:srgbClr val="FFC000"/>
                </a:solidFill>
                <a:latin typeface="Arial" charset="0"/>
                <a:cs typeface="+mn-cs"/>
              </a:rPr>
              <a:t>start-ups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en-US" sz="2000" kern="1200" dirty="0">
                <a:solidFill>
                  <a:srgbClr val="FFC000"/>
                </a:solidFill>
                <a:latin typeface="Arial" charset="0"/>
                <a:cs typeface="+mn-cs"/>
              </a:rPr>
              <a:t>503 registered inventors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en-US" sz="2000" kern="1200" dirty="0">
                <a:solidFill>
                  <a:srgbClr val="FFC000"/>
                </a:solidFill>
                <a:latin typeface="Arial" charset="0"/>
                <a:cs typeface="+mn-cs"/>
              </a:rPr>
              <a:t>total income &gt; 52M € 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en-US" sz="2000" kern="1200" dirty="0">
                <a:solidFill>
                  <a:srgbClr val="FFC000"/>
                </a:solidFill>
                <a:latin typeface="Arial" charset="0"/>
                <a:cs typeface="+mn-cs"/>
              </a:rPr>
              <a:t>(1999-2013</a:t>
            </a:r>
            <a:r>
              <a:rPr lang="en-US" sz="2000" kern="1200" dirty="0" smtClean="0">
                <a:solidFill>
                  <a:srgbClr val="FFC000"/>
                </a:solidFill>
                <a:latin typeface="Arial" charset="0"/>
                <a:cs typeface="+mn-cs"/>
              </a:rPr>
              <a:t>)</a:t>
            </a:r>
          </a:p>
          <a:p>
            <a:pPr marL="0" indent="0" algn="ctr">
              <a:spcBef>
                <a:spcPct val="0"/>
              </a:spcBef>
              <a:buNone/>
            </a:pPr>
            <a:endParaRPr lang="en-US" sz="2000" kern="1200" dirty="0" smtClean="0">
              <a:solidFill>
                <a:srgbClr val="FFC000"/>
              </a:solidFill>
              <a:latin typeface="Arial" charset="0"/>
              <a:cs typeface="+mn-cs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en-GB" sz="2000" kern="1200" dirty="0">
              <a:solidFill>
                <a:srgbClr val="FFC000"/>
              </a:solidFill>
              <a:latin typeface="Arial" charset="0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srgbClr val="FFC000"/>
                </a:solidFill>
              </a:rPr>
              <a:t>Alberto Di Meglio – Innovation &amp; Entrepreneurship Day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>
                <a:solidFill>
                  <a:srgbClr val="FFC000"/>
                </a:solidFill>
              </a:rPr>
              <a:pPr>
                <a:defRPr/>
              </a:pPr>
              <a:t>5</a:t>
            </a:fld>
            <a:endParaRPr lang="en-GB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730234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baseline="30000" dirty="0" smtClean="0">
                <a:solidFill>
                  <a:srgbClr val="FFC000"/>
                </a:solidFill>
              </a:rPr>
              <a:t>1</a:t>
            </a:r>
            <a:r>
              <a:rPr lang="en-US" sz="600" dirty="0" smtClean="0">
                <a:solidFill>
                  <a:srgbClr val="FFC000"/>
                </a:solidFill>
              </a:rPr>
              <a:t> </a:t>
            </a:r>
            <a:r>
              <a:rPr lang="en-US" sz="600" dirty="0">
                <a:solidFill>
                  <a:srgbClr val="FFC000"/>
                </a:solidFill>
                <a:hlinkClick r:id="rId3"/>
              </a:rPr>
              <a:t>http://web.mit.edu/facts/entrepreneurship.html</a:t>
            </a:r>
            <a:r>
              <a:rPr lang="en-US" sz="600" dirty="0">
                <a:solidFill>
                  <a:srgbClr val="FFC000"/>
                </a:solidFill>
              </a:rPr>
              <a:t> </a:t>
            </a:r>
          </a:p>
          <a:p>
            <a:r>
              <a:rPr lang="en-GB" sz="600" baseline="30000" dirty="0">
                <a:solidFill>
                  <a:srgbClr val="FFC000"/>
                </a:solidFill>
              </a:rPr>
              <a:t>2</a:t>
            </a:r>
            <a:r>
              <a:rPr lang="en-GB" sz="600" dirty="0" smtClean="0">
                <a:solidFill>
                  <a:srgbClr val="FFC000"/>
                </a:solidFill>
              </a:rPr>
              <a:t> </a:t>
            </a:r>
            <a:r>
              <a:rPr lang="en-GB" sz="600" dirty="0" smtClean="0">
                <a:solidFill>
                  <a:srgbClr val="FFC000"/>
                </a:solidFill>
                <a:hlinkClick r:id="rId4"/>
              </a:rPr>
              <a:t>http</a:t>
            </a:r>
            <a:r>
              <a:rPr lang="en-GB" sz="600" dirty="0">
                <a:solidFill>
                  <a:srgbClr val="FFC000"/>
                </a:solidFill>
                <a:hlinkClick r:id="rId4"/>
              </a:rPr>
              <a:t>://</a:t>
            </a:r>
            <a:r>
              <a:rPr lang="en-GB" sz="600" dirty="0" smtClean="0">
                <a:solidFill>
                  <a:srgbClr val="FFC000"/>
                </a:solidFill>
                <a:hlinkClick r:id="rId4"/>
              </a:rPr>
              <a:t>tto.epfl.ch/EPFL_start-up_e</a:t>
            </a:r>
            <a:r>
              <a:rPr lang="en-GB" sz="600" dirty="0" smtClean="0">
                <a:solidFill>
                  <a:srgbClr val="FFC000"/>
                </a:solidFill>
              </a:rPr>
              <a:t> </a:t>
            </a:r>
          </a:p>
          <a:p>
            <a:r>
              <a:rPr lang="en-US" sz="600" baseline="30000" dirty="0" smtClean="0">
                <a:solidFill>
                  <a:srgbClr val="FFC000"/>
                </a:solidFill>
              </a:rPr>
              <a:t>3</a:t>
            </a:r>
            <a:r>
              <a:rPr lang="en-US" sz="600" dirty="0" smtClean="0">
                <a:solidFill>
                  <a:srgbClr val="FFC000"/>
                </a:solidFill>
              </a:rPr>
              <a:t> </a:t>
            </a:r>
            <a:r>
              <a:rPr lang="en-US" sz="600" dirty="0">
                <a:solidFill>
                  <a:srgbClr val="FFC000"/>
                </a:solidFill>
                <a:hlinkClick r:id="rId5"/>
              </a:rPr>
              <a:t>http://</a:t>
            </a:r>
            <a:r>
              <a:rPr lang="en-US" sz="600" dirty="0" smtClean="0">
                <a:solidFill>
                  <a:srgbClr val="FFC000"/>
                </a:solidFill>
                <a:hlinkClick r:id="rId5"/>
              </a:rPr>
              <a:t>issuu.com/embl/docs/embl_annual_8_lr</a:t>
            </a:r>
            <a:r>
              <a:rPr lang="en-US" sz="600" dirty="0" smtClean="0">
                <a:solidFill>
                  <a:srgbClr val="FFC000"/>
                </a:solidFill>
              </a:rPr>
              <a:t> </a:t>
            </a:r>
            <a:endParaRPr lang="en-GB" sz="600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964" y="1232823"/>
            <a:ext cx="2797075" cy="25853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MIT</a:t>
            </a:r>
            <a:r>
              <a:rPr lang="en-US" sz="2000" baseline="30000" dirty="0" smtClean="0">
                <a:solidFill>
                  <a:srgbClr val="FFC000"/>
                </a:solidFill>
              </a:rPr>
              <a:t>1</a:t>
            </a:r>
            <a:endParaRPr lang="en-US" sz="2000" dirty="0">
              <a:solidFill>
                <a:srgbClr val="FFC000"/>
              </a:solidFill>
            </a:endParaRPr>
          </a:p>
          <a:p>
            <a:pPr algn="ctr"/>
            <a:r>
              <a:rPr lang="en-US" dirty="0" smtClean="0">
                <a:solidFill>
                  <a:srgbClr val="FFC000"/>
                </a:solidFill>
              </a:rPr>
              <a:t>In </a:t>
            </a:r>
            <a:r>
              <a:rPr lang="en-US" dirty="0">
                <a:solidFill>
                  <a:srgbClr val="FFC000"/>
                </a:solidFill>
              </a:rPr>
              <a:t>the early </a:t>
            </a:r>
            <a:r>
              <a:rPr lang="en-US" dirty="0" smtClean="0">
                <a:solidFill>
                  <a:srgbClr val="FFC000"/>
                </a:solidFill>
              </a:rPr>
              <a:t>2000s,</a:t>
            </a:r>
          </a:p>
          <a:p>
            <a:pPr algn="ctr"/>
            <a:r>
              <a:rPr lang="en-US" dirty="0" smtClean="0">
                <a:solidFill>
                  <a:srgbClr val="FFC000"/>
                </a:solidFill>
              </a:rPr>
              <a:t>25 </a:t>
            </a:r>
            <a:r>
              <a:rPr lang="en-US" dirty="0">
                <a:solidFill>
                  <a:srgbClr val="FFC000"/>
                </a:solidFill>
              </a:rPr>
              <a:t>800 companies funded by MIT alumni, employing 3.3M people, annual revenues of $2T (11</a:t>
            </a:r>
            <a:r>
              <a:rPr lang="en-US" baseline="30000" dirty="0">
                <a:solidFill>
                  <a:srgbClr val="FFC000"/>
                </a:solidFill>
              </a:rPr>
              <a:t>th</a:t>
            </a:r>
            <a:r>
              <a:rPr lang="en-US" dirty="0">
                <a:solidFill>
                  <a:srgbClr val="FFC000"/>
                </a:solidFill>
              </a:rPr>
              <a:t> largest economy worldwide</a:t>
            </a:r>
            <a:r>
              <a:rPr lang="en-US" dirty="0" smtClean="0">
                <a:solidFill>
                  <a:srgbClr val="FFC000"/>
                </a:solidFill>
              </a:rPr>
              <a:t>)</a:t>
            </a:r>
          </a:p>
          <a:p>
            <a:pPr algn="ctr"/>
            <a:endParaRPr lang="en-GB" sz="1600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2866" y="1212807"/>
            <a:ext cx="2458386" cy="25545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rgbClr val="FFC000"/>
                </a:solidFill>
              </a:defRPr>
            </a:lvl1pPr>
          </a:lstStyle>
          <a:p>
            <a:r>
              <a:rPr lang="en-US" dirty="0"/>
              <a:t>EPFL</a:t>
            </a:r>
            <a:r>
              <a:rPr lang="en-US" baseline="30000" dirty="0"/>
              <a:t>2</a:t>
            </a:r>
          </a:p>
          <a:p>
            <a:endParaRPr lang="en-US" dirty="0"/>
          </a:p>
          <a:p>
            <a:r>
              <a:rPr lang="en-US" dirty="0"/>
              <a:t>192 start-ups since 2000</a:t>
            </a:r>
          </a:p>
          <a:p>
            <a:r>
              <a:rPr lang="en-US" dirty="0"/>
              <a:t>44 in </a:t>
            </a:r>
            <a:r>
              <a:rPr lang="en-US" dirty="0" smtClean="0"/>
              <a:t>2012-2014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892358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396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5139644"/>
          </a:xfrm>
          <a:prstGeom prst="rect">
            <a:avLst/>
          </a:prstGeom>
          <a:solidFill>
            <a:srgbClr val="00206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460" y="459699"/>
            <a:ext cx="7570033" cy="382905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What can we do at CERN to promote innovation and entrepreneurship?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Especially for the younger generations of scientists and engineers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Many ongoing activities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Opportunities for collaboration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970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Arial" pitchFamily="34" charset="0"/>
                <a:cs typeface="Arial" pitchFamily="34" charset="0"/>
              </a:rPr>
              <a:t>CERN openlab in a nutshell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4724400" y="1085850"/>
            <a:ext cx="2819400" cy="337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66801" y="1143000"/>
            <a:ext cx="6041571" cy="3543300"/>
          </a:xfrm>
        </p:spPr>
        <p:txBody>
          <a:bodyPr/>
          <a:lstStyle/>
          <a:p>
            <a:pPr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A science – industry partnership to drive R&amp;D and innovation with over a decade of success</a:t>
            </a:r>
          </a:p>
          <a:p>
            <a:pPr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Evaluate state-of-the-art technologies in a challenging environment and improve them</a:t>
            </a:r>
          </a:p>
          <a:p>
            <a:pPr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Test in a research environment today what will be used in many business sectors tomorrow</a:t>
            </a:r>
          </a:p>
          <a:p>
            <a:pPr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Train next generation of engineers/employees</a:t>
            </a:r>
          </a:p>
          <a:p>
            <a:pPr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Disseminate results and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o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utreach to new audiences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191" y="1143000"/>
            <a:ext cx="1854817" cy="3086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0970" y="4221686"/>
            <a:ext cx="696005" cy="3087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372" y="4259138"/>
            <a:ext cx="522216" cy="1740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1884" y="3816903"/>
            <a:ext cx="810997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170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CERN openlab Areas of Activity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8174061"/>
              </p:ext>
            </p:extLst>
          </p:nvPr>
        </p:nvGraphicFramePr>
        <p:xfrm>
          <a:off x="1251216" y="1131680"/>
          <a:ext cx="6022571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914400" y="4914900"/>
            <a:ext cx="6858000" cy="228600"/>
          </a:xfrm>
        </p:spPr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848600" y="4914900"/>
            <a:ext cx="990600" cy="228600"/>
          </a:xfrm>
        </p:spPr>
        <p:txBody>
          <a:bodyPr/>
          <a:lstStyle/>
          <a:p>
            <a:pPr>
              <a:defRPr/>
            </a:pPr>
            <a:fld id="{FB6EE3D9-8D13-4984-BB83-25C3368A53EE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2873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The Innovation &amp; Entrepreneurship Project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Collaboration among CERN openlab, the CERN KT Office, </a:t>
            </a:r>
            <a:r>
              <a:rPr lang="en-US" sz="2000" dirty="0" err="1" smtClean="0"/>
              <a:t>IdeaSquare</a:t>
            </a:r>
            <a:r>
              <a:rPr lang="en-US" sz="2000" dirty="0" smtClean="0"/>
              <a:t> and Intel</a:t>
            </a:r>
          </a:p>
          <a:p>
            <a:r>
              <a:rPr lang="en-US" sz="2000" dirty="0" smtClean="0"/>
              <a:t>Goals:</a:t>
            </a:r>
          </a:p>
          <a:p>
            <a:pPr lvl="1"/>
            <a:r>
              <a:rPr lang="en-US" sz="1800" dirty="0" smtClean="0"/>
              <a:t>Assessing the </a:t>
            </a:r>
            <a:r>
              <a:rPr lang="en-US" sz="1800" b="1" dirty="0" smtClean="0"/>
              <a:t>requirements</a:t>
            </a:r>
            <a:r>
              <a:rPr lang="en-US" sz="1800" dirty="0" smtClean="0"/>
              <a:t> and </a:t>
            </a:r>
            <a:r>
              <a:rPr lang="en-US" sz="1800" b="1" dirty="0" smtClean="0"/>
              <a:t>benefits</a:t>
            </a:r>
            <a:r>
              <a:rPr lang="en-US" sz="1800" dirty="0" smtClean="0"/>
              <a:t> of supported I&amp;E activities</a:t>
            </a:r>
          </a:p>
          <a:p>
            <a:pPr lvl="1"/>
            <a:r>
              <a:rPr lang="en-US" sz="1800" dirty="0" smtClean="0"/>
              <a:t>Provide </a:t>
            </a:r>
            <a:r>
              <a:rPr lang="en-US" sz="1800" b="1" dirty="0" smtClean="0"/>
              <a:t>information</a:t>
            </a:r>
            <a:r>
              <a:rPr lang="en-US" sz="1800" dirty="0" smtClean="0"/>
              <a:t>, training and </a:t>
            </a:r>
            <a:r>
              <a:rPr lang="en-US" sz="1800" b="1" dirty="0" smtClean="0"/>
              <a:t>support</a:t>
            </a:r>
            <a:r>
              <a:rPr lang="en-US" sz="1800" dirty="0" smtClean="0"/>
              <a:t> to people with innovative ideas</a:t>
            </a:r>
          </a:p>
          <a:p>
            <a:pPr lvl="1"/>
            <a:r>
              <a:rPr lang="en-US" sz="1800" dirty="0" smtClean="0"/>
              <a:t>Provide </a:t>
            </a:r>
            <a:r>
              <a:rPr lang="en-US" sz="1800" b="1" dirty="0" smtClean="0"/>
              <a:t>input</a:t>
            </a:r>
            <a:r>
              <a:rPr lang="en-US" sz="1800" dirty="0" smtClean="0"/>
              <a:t> to I&amp;E @ CERN (technical, financial, administrative, policies, etc.)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Alberto Di Meglio – Innovation &amp; Entrepreneurship Day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BF50220-DD9C-47A5-93EE-42AF7A75DF71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374" y="4088784"/>
            <a:ext cx="1420572" cy="3699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91" y="3965463"/>
            <a:ext cx="616616" cy="6166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487" y="3976555"/>
            <a:ext cx="782974" cy="5944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120" y="4011547"/>
            <a:ext cx="873197" cy="53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279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Franklin Gothic Demi"/>
        <a:ea typeface=""/>
        <a:cs typeface=""/>
      </a:majorFont>
      <a:minorFont>
        <a:latin typeface="Franklin Gothic Dem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892</Words>
  <Application>Microsoft Office PowerPoint</Application>
  <PresentationFormat>On-screen Show (16:9)</PresentationFormat>
  <Paragraphs>179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Franklin Gothic Book</vt:lpstr>
      <vt:lpstr>Franklin Gothic Demi</vt:lpstr>
      <vt:lpstr>Tw Cen MT Condensed Extra Bold</vt:lpstr>
      <vt:lpstr>Wingdings</vt:lpstr>
      <vt:lpstr>2_Default Design</vt:lpstr>
      <vt:lpstr>Custom Design</vt:lpstr>
      <vt:lpstr>Innovation &amp; Entrepreneurship </vt:lpstr>
      <vt:lpstr>PowerPoint Presentation</vt:lpstr>
      <vt:lpstr>Why an I&amp;E Event at CERN?</vt:lpstr>
      <vt:lpstr>What drives innovation?</vt:lpstr>
      <vt:lpstr>Some examples</vt:lpstr>
      <vt:lpstr>PowerPoint Presentation</vt:lpstr>
      <vt:lpstr>CERN openlab in a nutshell</vt:lpstr>
      <vt:lpstr>CERN openlab Areas of Activity</vt:lpstr>
      <vt:lpstr>The Innovation &amp; Entrepreneurship Project</vt:lpstr>
      <vt:lpstr>Knowledge Transfer Group</vt:lpstr>
      <vt:lpstr>CERN Entrepreneurship Meet-up</vt:lpstr>
      <vt:lpstr>CERN BIC Network</vt:lpstr>
      <vt:lpstr>IdeaSquare</vt:lpstr>
      <vt:lpstr>Organization and Logistics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successful public-private partnership</dc:title>
  <dc:creator>Alberto Di Meglio</dc:creator>
  <cp:lastModifiedBy>Alberto Di Meglio</cp:lastModifiedBy>
  <cp:revision>36</cp:revision>
  <dcterms:modified xsi:type="dcterms:W3CDTF">2015-11-25T23:32:36Z</dcterms:modified>
</cp:coreProperties>
</file>