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sldIdLst>
    <p:sldId id="815" r:id="rId5"/>
    <p:sldId id="1007" r:id="rId6"/>
    <p:sldId id="843" r:id="rId7"/>
    <p:sldId id="844" r:id="rId8"/>
    <p:sldId id="845" r:id="rId9"/>
    <p:sldId id="846" r:id="rId10"/>
    <p:sldId id="819" r:id="rId11"/>
    <p:sldId id="817" r:id="rId12"/>
    <p:sldId id="818" r:id="rId13"/>
    <p:sldId id="816" r:id="rId14"/>
    <p:sldId id="820" r:id="rId15"/>
    <p:sldId id="872" r:id="rId16"/>
    <p:sldId id="1004" r:id="rId17"/>
    <p:sldId id="877" r:id="rId18"/>
    <p:sldId id="989" r:id="rId19"/>
    <p:sldId id="990" r:id="rId20"/>
    <p:sldId id="996" r:id="rId21"/>
    <p:sldId id="980" r:id="rId22"/>
    <p:sldId id="863" r:id="rId23"/>
    <p:sldId id="827" r:id="rId24"/>
    <p:sldId id="828" r:id="rId25"/>
    <p:sldId id="829" r:id="rId26"/>
    <p:sldId id="830" r:id="rId27"/>
    <p:sldId id="981" r:id="rId28"/>
    <p:sldId id="991" r:id="rId29"/>
    <p:sldId id="993" r:id="rId30"/>
    <p:sldId id="1002" r:id="rId31"/>
    <p:sldId id="994" r:id="rId32"/>
    <p:sldId id="992" r:id="rId33"/>
    <p:sldId id="982" r:id="rId34"/>
    <p:sldId id="1003" r:id="rId35"/>
    <p:sldId id="1005" r:id="rId36"/>
    <p:sldId id="995" r:id="rId37"/>
    <p:sldId id="834" r:id="rId38"/>
    <p:sldId id="984" r:id="rId39"/>
    <p:sldId id="985" r:id="rId40"/>
    <p:sldId id="986" r:id="rId41"/>
    <p:sldId id="998" r:id="rId42"/>
    <p:sldId id="999" r:id="rId43"/>
    <p:sldId id="987" r:id="rId44"/>
    <p:sldId id="988" r:id="rId45"/>
    <p:sldId id="848" r:id="rId46"/>
    <p:sldId id="840" r:id="rId47"/>
    <p:sldId id="841" r:id="rId48"/>
    <p:sldId id="842" r:id="rId49"/>
    <p:sldId id="1001" r:id="rId50"/>
    <p:sldId id="847" r:id="rId51"/>
    <p:sldId id="1008" r:id="rId52"/>
    <p:sldId id="997" r:id="rId53"/>
    <p:sldId id="1000" r:id="rId54"/>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TALK" id="{43B75A66-9E91-4DD9-B746-828A96ED2253}">
          <p14:sldIdLst>
            <p14:sldId id="815"/>
            <p14:sldId id="1007"/>
            <p14:sldId id="843"/>
            <p14:sldId id="844"/>
            <p14:sldId id="845"/>
            <p14:sldId id="846"/>
            <p14:sldId id="819"/>
            <p14:sldId id="817"/>
            <p14:sldId id="818"/>
            <p14:sldId id="816"/>
            <p14:sldId id="820"/>
            <p14:sldId id="872"/>
            <p14:sldId id="1004"/>
            <p14:sldId id="877"/>
            <p14:sldId id="989"/>
            <p14:sldId id="990"/>
            <p14:sldId id="996"/>
            <p14:sldId id="980"/>
            <p14:sldId id="863"/>
            <p14:sldId id="827"/>
            <p14:sldId id="828"/>
            <p14:sldId id="829"/>
            <p14:sldId id="830"/>
            <p14:sldId id="981"/>
            <p14:sldId id="991"/>
            <p14:sldId id="993"/>
            <p14:sldId id="1002"/>
            <p14:sldId id="994"/>
            <p14:sldId id="992"/>
            <p14:sldId id="982"/>
            <p14:sldId id="1003"/>
            <p14:sldId id="1005"/>
            <p14:sldId id="995"/>
            <p14:sldId id="834"/>
            <p14:sldId id="984"/>
            <p14:sldId id="985"/>
            <p14:sldId id="986"/>
            <p14:sldId id="998"/>
            <p14:sldId id="999"/>
            <p14:sldId id="987"/>
            <p14:sldId id="988"/>
            <p14:sldId id="848"/>
            <p14:sldId id="840"/>
            <p14:sldId id="841"/>
            <p14:sldId id="842"/>
            <p14:sldId id="1001"/>
            <p14:sldId id="847"/>
            <p14:sldId id="1008"/>
            <p14:sldId id="997"/>
            <p14:sldId id="100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Gibson" initials="SG" lastIdx="1" clrIdx="0">
    <p:extLst>
      <p:ext uri="{19B8F6BF-5375-455C-9EA6-DF929625EA0E}">
        <p15:presenceInfo xmlns:p15="http://schemas.microsoft.com/office/powerpoint/2012/main" userId="S::sgibson@turing.ac.uk::15cdc7cb-b986-4938-a30a-87b93164f5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30208"/>
    <a:srgbClr val="404040"/>
    <a:srgbClr val="1C1C1C"/>
    <a:srgbClr val="DEDEDE"/>
    <a:srgbClr val="66FFCC"/>
    <a:srgbClr val="3DF5A2"/>
    <a:srgbClr val="00FFFF"/>
    <a:srgbClr val="00FF40"/>
    <a:srgbClr val="CCFF99"/>
    <a:srgbClr val="007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52" autoAdjust="0"/>
    <p:restoredTop sz="85183" autoAdjust="0"/>
  </p:normalViewPr>
  <p:slideViewPr>
    <p:cSldViewPr snapToGrid="0">
      <p:cViewPr varScale="1">
        <p:scale>
          <a:sx n="139" d="100"/>
          <a:sy n="139" d="100"/>
        </p:scale>
        <p:origin x="296" y="176"/>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0" d="100"/>
          <a:sy n="80" d="100"/>
        </p:scale>
        <p:origin x="4014" y="102"/>
      </p:cViewPr>
      <p:guideLst/>
    </p:cSldViewPr>
  </p:notesViewPr>
  <p:gridSpacing cx="719999" cy="71999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11/09/2019</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going to cover a lot of technology in a short amount of time.</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a:t>
            </a:fld>
            <a:endParaRPr lang="en-GB" altLang="en-US"/>
          </a:p>
        </p:txBody>
      </p:sp>
    </p:spTree>
    <p:extLst>
      <p:ext uri="{BB962C8B-B14F-4D97-AF65-F5344CB8AC3E}">
        <p14:creationId xmlns:p14="http://schemas.microsoft.com/office/powerpoint/2010/main" val="1379631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exactly the “additional skills required” that form a barrier to reproducible research.</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23</a:t>
            </a:fld>
            <a:endParaRPr lang="en-GB" altLang="en-US"/>
          </a:p>
        </p:txBody>
      </p:sp>
    </p:spTree>
    <p:extLst>
      <p:ext uri="{BB962C8B-B14F-4D97-AF65-F5344CB8AC3E}">
        <p14:creationId xmlns:p14="http://schemas.microsoft.com/office/powerpoint/2010/main" val="2974489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28</a:t>
            </a:fld>
            <a:endParaRPr lang="en-GB" altLang="en-US"/>
          </a:p>
        </p:txBody>
      </p:sp>
    </p:spTree>
    <p:extLst>
      <p:ext uri="{BB962C8B-B14F-4D97-AF65-F5344CB8AC3E}">
        <p14:creationId xmlns:p14="http://schemas.microsoft.com/office/powerpoint/2010/main" val="3308078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37</a:t>
            </a:fld>
            <a:endParaRPr lang="en-GB" altLang="en-US"/>
          </a:p>
        </p:txBody>
      </p:sp>
    </p:spTree>
    <p:extLst>
      <p:ext uri="{BB962C8B-B14F-4D97-AF65-F5344CB8AC3E}">
        <p14:creationId xmlns:p14="http://schemas.microsoft.com/office/powerpoint/2010/main" val="161127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 </a:t>
            </a:r>
            <a:r>
              <a:rPr lang="en-US" dirty="0" err="1"/>
              <a:t>JupyterHub</a:t>
            </a:r>
            <a:r>
              <a:rPr lang="en-US" dirty="0"/>
              <a:t>?</a:t>
            </a:r>
          </a:p>
          <a:p>
            <a:endParaRPr lang="en-US" dirty="0"/>
          </a:p>
          <a:p>
            <a:r>
              <a:rPr lang="en-GB" sz="1200" b="0" i="0" kern="1200" dirty="0" err="1">
                <a:solidFill>
                  <a:schemeClr val="tx1"/>
                </a:solidFill>
                <a:effectLst/>
                <a:latin typeface="+mn-lt"/>
                <a:ea typeface="+mn-ea"/>
                <a:cs typeface="+mn-cs"/>
              </a:rPr>
              <a:t>JupyterHub</a:t>
            </a:r>
            <a:r>
              <a:rPr lang="en-GB" sz="1200" b="0" i="0" kern="1200" dirty="0">
                <a:solidFill>
                  <a:schemeClr val="tx1"/>
                </a:solidFill>
                <a:effectLst/>
                <a:latin typeface="+mn-lt"/>
                <a:ea typeface="+mn-ea"/>
                <a:cs typeface="+mn-cs"/>
              </a:rPr>
              <a:t> is one solution to the problem:</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you have (or have access to) computational resources of some sort,</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you would like to help/allow some humans use those computational resources,</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notebooks are a good UI for your use case(s).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Where “computational resources” and “humans” can take many forms - researchers on HPC, anonymous users on the cloud, students on a university server, etc… Custom Authenticators and </a:t>
            </a:r>
            <a:r>
              <a:rPr lang="en-GB" sz="1200" b="0" i="0" kern="1200" dirty="0" err="1">
                <a:solidFill>
                  <a:schemeClr val="tx1"/>
                </a:solidFill>
                <a:effectLst/>
                <a:latin typeface="+mn-lt"/>
                <a:ea typeface="+mn-ea"/>
                <a:cs typeface="+mn-cs"/>
              </a:rPr>
              <a:t>Spawners</a:t>
            </a:r>
            <a:r>
              <a:rPr lang="en-GB" sz="1200" b="0" i="0" kern="1200" dirty="0">
                <a:solidFill>
                  <a:schemeClr val="tx1"/>
                </a:solidFill>
                <a:effectLst/>
                <a:latin typeface="+mn-lt"/>
                <a:ea typeface="+mn-ea"/>
                <a:cs typeface="+mn-cs"/>
              </a:rPr>
              <a:t> allow mapping any collection of humans onto any kind of computational resources.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38</a:t>
            </a:fld>
            <a:endParaRPr lang="en-GB" altLang="en-US"/>
          </a:p>
        </p:txBody>
      </p:sp>
    </p:spTree>
    <p:extLst>
      <p:ext uri="{BB962C8B-B14F-4D97-AF65-F5344CB8AC3E}">
        <p14:creationId xmlns:p14="http://schemas.microsoft.com/office/powerpoint/2010/main" val="2526769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JupyterHub</a:t>
            </a:r>
            <a:r>
              <a:rPr lang="en-US" dirty="0"/>
              <a:t> maps the requested computational resources to the container.</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39</a:t>
            </a:fld>
            <a:endParaRPr lang="en-GB" altLang="en-US"/>
          </a:p>
        </p:txBody>
      </p:sp>
    </p:spTree>
    <p:extLst>
      <p:ext uri="{BB962C8B-B14F-4D97-AF65-F5344CB8AC3E}">
        <p14:creationId xmlns:p14="http://schemas.microsoft.com/office/powerpoint/2010/main" val="2861186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40</a:t>
            </a:fld>
            <a:endParaRPr lang="en-GB" altLang="en-US"/>
          </a:p>
        </p:txBody>
      </p:sp>
    </p:spTree>
    <p:extLst>
      <p:ext uri="{BB962C8B-B14F-4D97-AF65-F5344CB8AC3E}">
        <p14:creationId xmlns:p14="http://schemas.microsoft.com/office/powerpoint/2010/main" val="4245918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41</a:t>
            </a:fld>
            <a:endParaRPr lang="en-GB" altLang="en-US"/>
          </a:p>
        </p:txBody>
      </p:sp>
    </p:spTree>
    <p:extLst>
      <p:ext uri="{BB962C8B-B14F-4D97-AF65-F5344CB8AC3E}">
        <p14:creationId xmlns:p14="http://schemas.microsoft.com/office/powerpoint/2010/main" val="3943645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for questions.</a:t>
            </a:r>
          </a:p>
          <a:p>
            <a:endParaRPr lang="en-US" dirty="0"/>
          </a:p>
          <a:p>
            <a:r>
              <a:rPr lang="en-US" dirty="0"/>
              <a:t>As part of The Turing Way, we ran some book dashes which brought people together so that they could contribute their expertise to the book. We invited an artist along who created illustrations on various topics we were discussing. I sat with him and talked through the various tools to create this “under-the-hood of </a:t>
            </a:r>
            <a:r>
              <a:rPr lang="en-US" dirty="0" err="1"/>
              <a:t>BinderHub</a:t>
            </a:r>
            <a:r>
              <a:rPr lang="en-US" dirty="0"/>
              <a:t>” illustration.</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42</a:t>
            </a:fld>
            <a:endParaRPr lang="en-GB" altLang="en-US"/>
          </a:p>
        </p:txBody>
      </p:sp>
    </p:spTree>
    <p:extLst>
      <p:ext uri="{BB962C8B-B14F-4D97-AF65-F5344CB8AC3E}">
        <p14:creationId xmlns:p14="http://schemas.microsoft.com/office/powerpoint/2010/main" val="3206858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what people learned. Show off </a:t>
            </a:r>
            <a:r>
              <a:rPr lang="en-US" dirty="0" err="1"/>
              <a:t>BinderHubs</a:t>
            </a:r>
            <a:r>
              <a:rPr lang="en-US" dirty="0"/>
              <a:t>.</a:t>
            </a:r>
          </a:p>
          <a:p>
            <a:r>
              <a:rPr lang="en-US" dirty="0"/>
              <a:t>Three key takeaway ideas: what are the benefits of doing this?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49</a:t>
            </a:fld>
            <a:endParaRPr lang="en-GB" altLang="en-US"/>
          </a:p>
        </p:txBody>
      </p:sp>
    </p:spTree>
    <p:extLst>
      <p:ext uri="{BB962C8B-B14F-4D97-AF65-F5344CB8AC3E}">
        <p14:creationId xmlns:p14="http://schemas.microsoft.com/office/powerpoint/2010/main" val="4152030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the time constraint, I can’t cover everything!</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a:t>
            </a:fld>
            <a:endParaRPr lang="en-GB" altLang="en-US"/>
          </a:p>
        </p:txBody>
      </p:sp>
    </p:spTree>
    <p:extLst>
      <p:ext uri="{BB962C8B-B14F-4D97-AF65-F5344CB8AC3E}">
        <p14:creationId xmlns:p14="http://schemas.microsoft.com/office/powerpoint/2010/main" val="3567304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I’m going to start by just giving some context of what a </a:t>
            </a:r>
            <a:r>
              <a:rPr lang="en-US" dirty="0" err="1"/>
              <a:t>BinderHub</a:t>
            </a:r>
            <a:r>
              <a:rPr lang="en-US" dirty="0"/>
              <a:t> is, why it’s cool and why it might be useful to deploy your own.</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a:t>
            </a:fld>
            <a:endParaRPr lang="en-GB" altLang="en-US"/>
          </a:p>
        </p:txBody>
      </p:sp>
    </p:spTree>
    <p:extLst>
      <p:ext uri="{BB962C8B-B14F-4D97-AF65-F5344CB8AC3E}">
        <p14:creationId xmlns:p14="http://schemas.microsoft.com/office/powerpoint/2010/main" val="591632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0" dirty="0"/>
              <a:t>We’re going to go very quickly through a lot of very technical points. While each step individually is “easy”, when joined together every step could be a potential stumbling block. So please bear in mind the effect your words may have on someone else in the room when asking a question or making a comment.</a:t>
            </a:r>
          </a:p>
          <a:p>
            <a:pPr fontAlgn="base"/>
            <a:endParaRPr lang="en-GB" sz="1200" b="0" i="0" kern="1200" dirty="0">
              <a:solidFill>
                <a:schemeClr val="tx1"/>
              </a:solidFill>
              <a:effectLst/>
              <a:latin typeface="+mn-lt"/>
              <a:ea typeface="+mn-ea"/>
              <a:cs typeface="+mn-cs"/>
            </a:endParaRPr>
          </a:p>
          <a:p>
            <a:pPr fontAlgn="base"/>
            <a:r>
              <a:rPr lang="en-GB" sz="1200" b="0" i="0" kern="1200" dirty="0">
                <a:solidFill>
                  <a:schemeClr val="tx1"/>
                </a:solidFill>
                <a:effectLst/>
                <a:latin typeface="+mn-lt"/>
                <a:ea typeface="+mn-ea"/>
                <a:cs typeface="+mn-cs"/>
              </a:rPr>
              <a:t>Use post-its to monitor Azure and Docker Hub sign-ups. Ask Tania and Anna to monitor.</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a:t>
            </a:fld>
            <a:endParaRPr lang="en-GB" altLang="en-US"/>
          </a:p>
        </p:txBody>
      </p:sp>
    </p:spTree>
    <p:extLst>
      <p:ext uri="{BB962C8B-B14F-4D97-AF65-F5344CB8AC3E}">
        <p14:creationId xmlns:p14="http://schemas.microsoft.com/office/powerpoint/2010/main" val="1633082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Turing Way has recently been approved for a funding extension and it will become a series of books on topics such as: collaboration, ethics, communication, reproducibility and experiment design.</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10</a:t>
            </a:fld>
            <a:endParaRPr lang="en-GB" altLang="en-US"/>
          </a:p>
        </p:txBody>
      </p:sp>
    </p:spTree>
    <p:extLst>
      <p:ext uri="{BB962C8B-B14F-4D97-AF65-F5344CB8AC3E}">
        <p14:creationId xmlns:p14="http://schemas.microsoft.com/office/powerpoint/2010/main" val="310852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Work that needs to be done that is common across the applied domains to power the research.</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Link ethos of TPS to what RSEs are doing – RSEs are cross-cutting too! Transferable skills across domains.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11</a:t>
            </a:fld>
            <a:endParaRPr lang="en-GB" altLang="en-US"/>
          </a:p>
        </p:txBody>
      </p:sp>
    </p:spTree>
    <p:extLst>
      <p:ext uri="{BB962C8B-B14F-4D97-AF65-F5344CB8AC3E}">
        <p14:creationId xmlns:p14="http://schemas.microsoft.com/office/powerpoint/2010/main" val="1760292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Sub-box inside Reproducible: Repeatable, literally getting the exact same thing again. Not the same as reproducible because repeatable brings in the concept of the computational environment whereas reproducible only relates to the data and the analysis steps. Binder captures the repeatable aspect by adding the dimension of what’s going on in the background.</a:t>
            </a:r>
          </a:p>
          <a:p>
            <a:endParaRPr lang="en-US" dirty="0"/>
          </a:p>
          <a:p>
            <a:r>
              <a:rPr lang="en-US" dirty="0"/>
              <a:t>Reproducible: lowest bar, and yet so few people do it. Same data, same steps, you can get same answer as me.</a:t>
            </a:r>
          </a:p>
          <a:p>
            <a:r>
              <a:rPr lang="en-US" dirty="0"/>
              <a:t>Replicable: interesting for different datasets, qualitative same answer, might tell you same info.</a:t>
            </a:r>
          </a:p>
          <a:p>
            <a:r>
              <a:rPr lang="en-US" dirty="0"/>
              <a:t>Robust: interesting dimension, looking for methods that should do the same thing and that qualitatively give same insights.</a:t>
            </a:r>
          </a:p>
          <a:p>
            <a:r>
              <a:rPr lang="en-US" dirty="0" err="1"/>
              <a:t>Generalisable</a:t>
            </a:r>
            <a:r>
              <a:rPr lang="en-US" dirty="0"/>
              <a:t>: NOT GENERALISED, just two steps towards being able to make inferences about the data to the broader population, the results are not specific to one dataset or one particular methodology.</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12</a:t>
            </a:fld>
            <a:endParaRPr lang="en-GB" altLang="en-US"/>
          </a:p>
        </p:txBody>
      </p:sp>
    </p:spTree>
    <p:extLst>
      <p:ext uri="{BB962C8B-B14F-4D97-AF65-F5344CB8AC3E}">
        <p14:creationId xmlns:p14="http://schemas.microsoft.com/office/powerpoint/2010/main" val="1988906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Sub-box inside Reproducible: Repeatable, literally getting the exact same thing again. Not the same as reproducible because repeatable brings in the concept of the computational environment whereas reproducible only relates to the data and the analysis steps. Binder captures the repeatable aspect by adding the dimension of what’s going on in the background.</a:t>
            </a:r>
          </a:p>
          <a:p>
            <a:endParaRPr lang="en-US" dirty="0"/>
          </a:p>
          <a:p>
            <a:r>
              <a:rPr lang="en-US" dirty="0"/>
              <a:t>Reproducible: lowest bar, and yet so few people do it. Same data, same steps, you can get same answer as me.</a:t>
            </a:r>
          </a:p>
          <a:p>
            <a:r>
              <a:rPr lang="en-US" dirty="0"/>
              <a:t>Replicable: interesting for different datasets, qualitative same answer, might tell you same info.</a:t>
            </a:r>
          </a:p>
          <a:p>
            <a:r>
              <a:rPr lang="en-US" dirty="0"/>
              <a:t>Robust: interesting dimension, looking for methods that should do the same thing and that qualitatively give same insights.</a:t>
            </a:r>
          </a:p>
          <a:p>
            <a:r>
              <a:rPr lang="en-US" dirty="0" err="1"/>
              <a:t>Generalisable</a:t>
            </a:r>
            <a:r>
              <a:rPr lang="en-US" dirty="0"/>
              <a:t>: NOT GENERALISED, just two steps towards being able to make inferences about the data to the broader population, the results are not specific to one dataset or one particular methodology.</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13</a:t>
            </a:fld>
            <a:endParaRPr lang="en-GB" altLang="en-US"/>
          </a:p>
        </p:txBody>
      </p:sp>
    </p:spTree>
    <p:extLst>
      <p:ext uri="{BB962C8B-B14F-4D97-AF65-F5344CB8AC3E}">
        <p14:creationId xmlns:p14="http://schemas.microsoft.com/office/powerpoint/2010/main" val="2013264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Acknowledge that many people in the room are most likely already familiar with these reasons.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19</a:t>
            </a:fld>
            <a:endParaRPr lang="en-GB" altLang="en-US"/>
          </a:p>
        </p:txBody>
      </p:sp>
    </p:spTree>
    <p:extLst>
      <p:ext uri="{BB962C8B-B14F-4D97-AF65-F5344CB8AC3E}">
        <p14:creationId xmlns:p14="http://schemas.microsoft.com/office/powerpoint/2010/main" val="3010920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3048668"/>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304866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500" y="3123886"/>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99218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992188"/>
            <a:ext cx="3060699" cy="1923283"/>
          </a:xfrm>
        </p:spPr>
        <p:txBody>
          <a:bodyPr/>
          <a:lstStyle>
            <a:lvl1pPr marL="0" indent="0">
              <a:buNone/>
              <a:defRPr b="0">
                <a:solidFill>
                  <a:schemeClr val="bg1"/>
                </a:solidFill>
              </a:defRPr>
            </a:lvl1pPr>
          </a:lstStyle>
          <a:p>
            <a:r>
              <a:rPr lang="en-GB" dirty="0"/>
              <a:t>Click icon to add picture</a:t>
            </a:r>
          </a:p>
        </p:txBody>
      </p: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3" y="3123886"/>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bg1"/>
                </a:solidFill>
              </a:defRPr>
            </a:lvl1pPr>
          </a:lstStyle>
          <a:p>
            <a:pPr lvl="0"/>
            <a:r>
              <a:rPr lang="en-US" dirty="0"/>
              <a:t>Click to add text</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312388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99218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99218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312388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tx1"/>
                </a:solidFill>
              </a:defRPr>
            </a:lvl1pPr>
          </a:lstStyle>
          <a:p>
            <a:pPr lvl="0"/>
            <a:r>
              <a:rPr lang="en-US" dirty="0"/>
              <a:t>Click to add text</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lvl1pPr>
          </a:lstStyle>
          <a:p>
            <a:pPr lvl="0"/>
            <a:r>
              <a:rPr lang="en-US" dirty="0"/>
              <a:t>Presenter name</a:t>
            </a:r>
            <a:endParaRPr lang="en-GB" dirty="0"/>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660460"/>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66046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3036964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82138836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3017512"/>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49"/>
            <a:ext cx="3921124" cy="3028949"/>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 id="2147483993" r:id="rId41"/>
    <p:sldLayoutId id="2147483996" r:id="rId42"/>
  </p:sldLayoutIdLst>
  <p:hf sldNum="0" hdr="0" dt="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www.scriberia.co.uk/"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17.jpeg"/><Relationship Id="rId11" Type="http://schemas.openxmlformats.org/officeDocument/2006/relationships/image" Target="../media/image22.jp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1.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30.jpg"/><Relationship Id="rId4" Type="http://schemas.openxmlformats.org/officeDocument/2006/relationships/image" Target="../media/image29.sv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g"/><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g"/><Relationship Id="rId1" Type="http://schemas.openxmlformats.org/officeDocument/2006/relationships/slideLayout" Target="../slideLayouts/slideLayout39.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g"/><Relationship Id="rId1" Type="http://schemas.openxmlformats.org/officeDocument/2006/relationships/slideLayout" Target="../slideLayouts/slideLayout39.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g"/><Relationship Id="rId1" Type="http://schemas.openxmlformats.org/officeDocument/2006/relationships/slideLayout" Target="../slideLayouts/slideLayout39.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39.xml"/><Relationship Id="rId5" Type="http://schemas.openxmlformats.org/officeDocument/2006/relationships/image" Target="../media/image35.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jpg"/><Relationship Id="rId1" Type="http://schemas.openxmlformats.org/officeDocument/2006/relationships/slideLayout" Target="../slideLayouts/slideLayout39.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35.xml"/><Relationship Id="rId5" Type="http://schemas.openxmlformats.org/officeDocument/2006/relationships/image" Target="../media/image43.jpe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hyperlink" Target="http://www.scriberia.co.uk/"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hyperlink" Target="https://docs.microsoft.com/en-gb/learn/azure/" TargetMode="Externa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docs.microsoft.com/en-gb/learn/azure/" TargetMode="External"/><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3" Type="http://schemas.openxmlformats.org/officeDocument/2006/relationships/hyperlink" Target="https://docs.microsoft.com/en-gb/learn/azure/" TargetMode="External"/><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3.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C179F4-47BB-144F-AF98-FE92EEF6F266}"/>
              </a:ext>
            </a:extLst>
          </p:cNvPr>
          <p:cNvPicPr>
            <a:picLocks noChangeAspect="1"/>
          </p:cNvPicPr>
          <p:nvPr/>
        </p:nvPicPr>
        <p:blipFill>
          <a:blip r:embed="rId2"/>
          <a:stretch>
            <a:fillRect/>
          </a:stretch>
        </p:blipFill>
        <p:spPr>
          <a:xfrm>
            <a:off x="0" y="0"/>
            <a:ext cx="9152000" cy="5148000"/>
          </a:xfrm>
          <a:prstGeom prst="rect">
            <a:avLst/>
          </a:prstGeom>
        </p:spPr>
      </p:pic>
      <p:sp>
        <p:nvSpPr>
          <p:cNvPr id="2" name="Title 1">
            <a:extLst>
              <a:ext uri="{FF2B5EF4-FFF2-40B4-BE49-F238E27FC236}">
                <a16:creationId xmlns:a16="http://schemas.microsoft.com/office/drawing/2014/main" id="{C79EA839-127C-2A49-B71D-BC13A24A4811}"/>
              </a:ext>
            </a:extLst>
          </p:cNvPr>
          <p:cNvSpPr>
            <a:spLocks noGrp="1"/>
          </p:cNvSpPr>
          <p:nvPr>
            <p:ph type="title"/>
          </p:nvPr>
        </p:nvSpPr>
        <p:spPr/>
        <p:txBody>
          <a:bodyPr/>
          <a:lstStyle/>
          <a:p>
            <a:r>
              <a:rPr lang="en-GB" sz="2400" dirty="0"/>
              <a:t>Build a </a:t>
            </a:r>
            <a:r>
              <a:rPr lang="en-GB" sz="2400" dirty="0" err="1"/>
              <a:t>BinderHub</a:t>
            </a:r>
            <a:r>
              <a:rPr lang="en-GB" sz="2400" dirty="0"/>
              <a:t> for hosting Reproducible Software in the Cloud</a:t>
            </a:r>
            <a:endParaRPr lang="en-US" sz="2400" dirty="0"/>
          </a:p>
        </p:txBody>
      </p:sp>
      <p:sp>
        <p:nvSpPr>
          <p:cNvPr id="4" name="Text Placeholder 3">
            <a:extLst>
              <a:ext uri="{FF2B5EF4-FFF2-40B4-BE49-F238E27FC236}">
                <a16:creationId xmlns:a16="http://schemas.microsoft.com/office/drawing/2014/main" id="{58C97746-9A3A-3C45-AF2D-B8681A1268AA}"/>
              </a:ext>
            </a:extLst>
          </p:cNvPr>
          <p:cNvSpPr>
            <a:spLocks noGrp="1"/>
          </p:cNvSpPr>
          <p:nvPr>
            <p:ph type="body" sz="quarter" idx="12"/>
          </p:nvPr>
        </p:nvSpPr>
        <p:spPr/>
        <p:txBody>
          <a:bodyPr/>
          <a:lstStyle/>
          <a:p>
            <a:r>
              <a:rPr lang="en-US" dirty="0"/>
              <a:t>Sarah Gibson</a:t>
            </a:r>
          </a:p>
        </p:txBody>
      </p:sp>
      <p:pic>
        <p:nvPicPr>
          <p:cNvPr id="7" name="Picture Placeholder 6">
            <a:extLst>
              <a:ext uri="{FF2B5EF4-FFF2-40B4-BE49-F238E27FC236}">
                <a16:creationId xmlns:a16="http://schemas.microsoft.com/office/drawing/2014/main" id="{16C7F4F9-7EDF-6F41-9FA0-C33BEC19A59E}"/>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534" r="24534"/>
          <a:stretch>
            <a:fillRect/>
          </a:stretch>
        </p:blipFill>
        <p:spPr/>
      </p:pic>
      <p:pic>
        <p:nvPicPr>
          <p:cNvPr id="13" name="Picture 12">
            <a:extLst>
              <a:ext uri="{FF2B5EF4-FFF2-40B4-BE49-F238E27FC236}">
                <a16:creationId xmlns:a16="http://schemas.microsoft.com/office/drawing/2014/main" id="{5C93FFEF-4C00-1044-B6E2-DB7DF9A693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6986" y="558763"/>
            <a:ext cx="2438425" cy="713516"/>
          </a:xfrm>
          <a:prstGeom prst="rect">
            <a:avLst/>
          </a:prstGeom>
          <a:effectLst/>
        </p:spPr>
      </p:pic>
      <p:sp>
        <p:nvSpPr>
          <p:cNvPr id="5" name="TextBox 4">
            <a:extLst>
              <a:ext uri="{FF2B5EF4-FFF2-40B4-BE49-F238E27FC236}">
                <a16:creationId xmlns:a16="http://schemas.microsoft.com/office/drawing/2014/main" id="{F772FEEC-68F2-4542-8C2C-A500E98C9812}"/>
              </a:ext>
            </a:extLst>
          </p:cNvPr>
          <p:cNvSpPr txBox="1"/>
          <p:nvPr/>
        </p:nvSpPr>
        <p:spPr>
          <a:xfrm>
            <a:off x="0" y="4888128"/>
            <a:ext cx="3666744" cy="255372"/>
          </a:xfrm>
          <a:prstGeom prst="rect">
            <a:avLst/>
          </a:prstGeom>
          <a:solidFill>
            <a:schemeClr val="tx2"/>
          </a:solidFill>
          <a:ln>
            <a:solidFill>
              <a:schemeClr val="tx2"/>
            </a:solidFill>
          </a:ln>
        </p:spPr>
        <p:txBody>
          <a:bodyPr wrap="squar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711720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E0E4A-545F-7642-9D75-FAFA73C9ADBD}"/>
              </a:ext>
            </a:extLst>
          </p:cNvPr>
          <p:cNvSpPr>
            <a:spLocks noGrp="1"/>
          </p:cNvSpPr>
          <p:nvPr>
            <p:ph type="title"/>
          </p:nvPr>
        </p:nvSpPr>
        <p:spPr/>
        <p:txBody>
          <a:bodyPr/>
          <a:lstStyle/>
          <a:p>
            <a:r>
              <a:rPr lang="en-US" dirty="0"/>
              <a:t>The Turing Way</a:t>
            </a:r>
          </a:p>
        </p:txBody>
      </p:sp>
      <p:pic>
        <p:nvPicPr>
          <p:cNvPr id="14" name="Picture Placeholder 13">
            <a:extLst>
              <a:ext uri="{FF2B5EF4-FFF2-40B4-BE49-F238E27FC236}">
                <a16:creationId xmlns:a16="http://schemas.microsoft.com/office/drawing/2014/main" id="{91316836-457D-DE48-A337-D9F7B04F072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1217" t="3860" r="11217" b="-22247"/>
          <a:stretch/>
        </p:blipFill>
        <p:spPr>
          <a:xfrm>
            <a:off x="5651872" y="0"/>
            <a:ext cx="3493714" cy="4573587"/>
          </a:xfrm>
          <a:solidFill>
            <a:schemeClr val="bg1"/>
          </a:solidFill>
        </p:spPr>
      </p:pic>
      <p:sp>
        <p:nvSpPr>
          <p:cNvPr id="4" name="TextBox 3">
            <a:extLst>
              <a:ext uri="{FF2B5EF4-FFF2-40B4-BE49-F238E27FC236}">
                <a16:creationId xmlns:a16="http://schemas.microsoft.com/office/drawing/2014/main" id="{69C48F47-AC73-314E-A94A-0D84CABEF9C9}"/>
              </a:ext>
            </a:extLst>
          </p:cNvPr>
          <p:cNvSpPr txBox="1"/>
          <p:nvPr/>
        </p:nvSpPr>
        <p:spPr>
          <a:xfrm>
            <a:off x="431800" y="3659187"/>
            <a:ext cx="7022737" cy="914400"/>
          </a:xfrm>
          <a:prstGeom prst="rect">
            <a:avLst/>
          </a:prstGeom>
          <a:noFill/>
        </p:spPr>
        <p:txBody>
          <a:bodyPr wrap="non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000" b="0" i="0" u="none" strike="noStrike" kern="1200" cap="none" spc="0" normalizeH="0" baseline="0" noProof="0" dirty="0">
                <a:ln>
                  <a:noFill/>
                </a:ln>
                <a:solidFill>
                  <a:schemeClr val="bg1"/>
                </a:solidFill>
                <a:effectLst/>
                <a:uLnTx/>
                <a:uFillTx/>
                <a:latin typeface="+mn-lt"/>
                <a:ea typeface="+mn-ea"/>
                <a:cs typeface="+mn-cs"/>
              </a:rPr>
              <a:t>A </a:t>
            </a:r>
            <a:r>
              <a:rPr lang="en-US" sz="2000" dirty="0">
                <a:solidFill>
                  <a:schemeClr val="bg1"/>
                </a:solidFill>
                <a:latin typeface="+mn-lt"/>
                <a:cs typeface="+mn-cs"/>
              </a:rPr>
              <a:t>H</a:t>
            </a:r>
            <a:r>
              <a:rPr kumimoji="0" lang="en-US" sz="2000" b="0" i="0" u="none" strike="noStrike" kern="1200" cap="none" spc="0" normalizeH="0" baseline="0" noProof="0" dirty="0" err="1">
                <a:ln>
                  <a:noFill/>
                </a:ln>
                <a:solidFill>
                  <a:schemeClr val="bg1"/>
                </a:solidFill>
                <a:effectLst/>
                <a:uLnTx/>
                <a:uFillTx/>
                <a:latin typeface="+mn-lt"/>
                <a:ea typeface="+mn-ea"/>
                <a:cs typeface="+mn-cs"/>
              </a:rPr>
              <a:t>andbook</a:t>
            </a:r>
            <a:r>
              <a:rPr kumimoji="0" lang="en-US" sz="2000" b="0" i="0" u="none" strike="noStrike" kern="1200" cap="none" spc="0" normalizeH="0" baseline="0" noProof="0" dirty="0">
                <a:ln>
                  <a:noFill/>
                </a:ln>
                <a:solidFill>
                  <a:schemeClr val="bg1"/>
                </a:solidFill>
                <a:effectLst/>
                <a:uLnTx/>
                <a:uFillTx/>
                <a:latin typeface="+mn-lt"/>
                <a:ea typeface="+mn-ea"/>
                <a:cs typeface="+mn-cs"/>
              </a:rPr>
              <a:t> for Reproducible Data Science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lang="en-US" sz="2000" dirty="0">
              <a:solidFill>
                <a:schemeClr val="bg1"/>
              </a:solidFill>
              <a:latin typeface="+mn-lt"/>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US" sz="2000" i="1" dirty="0">
                <a:solidFill>
                  <a:schemeClr val="bg1"/>
                </a:solidFill>
                <a:latin typeface="+mn-lt"/>
                <a:cs typeface="+mn-cs"/>
              </a:rPr>
              <a:t>Making reproducibility too easy not to do!</a:t>
            </a:r>
            <a:endParaRPr kumimoji="0" lang="en-US" sz="2000" b="0" i="1" u="none" strike="noStrike" kern="1200" cap="none" spc="0" normalizeH="0" baseline="0" noProof="0" dirty="0">
              <a:ln>
                <a:noFill/>
              </a:ln>
              <a:solidFill>
                <a:schemeClr val="bg1"/>
              </a:solidFill>
              <a:effectLst/>
              <a:uLnTx/>
              <a:uFillTx/>
              <a:latin typeface="+mn-lt"/>
              <a:cs typeface="+mn-cs"/>
            </a:endParaRPr>
          </a:p>
        </p:txBody>
      </p:sp>
      <p:sp>
        <p:nvSpPr>
          <p:cNvPr id="11" name="TextBox 10">
            <a:extLst>
              <a:ext uri="{FF2B5EF4-FFF2-40B4-BE49-F238E27FC236}">
                <a16:creationId xmlns:a16="http://schemas.microsoft.com/office/drawing/2014/main" id="{3B85AE98-0757-3A4A-AFE5-FF8583C41FF3}"/>
              </a:ext>
            </a:extLst>
          </p:cNvPr>
          <p:cNvSpPr txBox="1"/>
          <p:nvPr/>
        </p:nvSpPr>
        <p:spPr>
          <a:xfrm>
            <a:off x="0" y="0"/>
            <a:ext cx="7022736" cy="226423"/>
          </a:xfrm>
          <a:prstGeom prst="rect">
            <a:avLst/>
          </a:prstGeom>
          <a:noFill/>
        </p:spPr>
        <p:txBody>
          <a:bodyPr wrap="none" lIns="0" tIns="0" rIns="0" bIns="0" rtlCol="0">
            <a:noAutofit/>
          </a:bodyPr>
          <a:lstStyle/>
          <a:p>
            <a:pPr eaLnBrk="1" fontAlgn="auto" hangingPunct="1">
              <a:spcBef>
                <a:spcPts val="0"/>
              </a:spcBef>
              <a:spcAft>
                <a:spcPts val="0"/>
              </a:spcAft>
            </a:pPr>
            <a:r>
              <a:rPr lang="en-GB" sz="1200" dirty="0">
                <a:solidFill>
                  <a:schemeClr val="bg1"/>
                </a:solidFill>
              </a:rPr>
              <a:t>This image was created by </a:t>
            </a:r>
            <a:r>
              <a:rPr lang="en-GB" sz="1200" dirty="0">
                <a:solidFill>
                  <a:schemeClr val="accent3">
                    <a:lumMod val="40000"/>
                    <a:lumOff val="60000"/>
                  </a:schemeClr>
                </a:solidFill>
                <a:hlinkClick r:id="rId4">
                  <a:extLst>
                    <a:ext uri="{A12FA001-AC4F-418D-AE19-62706E023703}">
                      <ahyp:hlinkClr xmlns:ahyp="http://schemas.microsoft.com/office/drawing/2018/hyperlinkcolor" val="tx"/>
                    </a:ext>
                  </a:extLst>
                </a:hlinkClick>
              </a:rPr>
              <a:t>Scriberia</a:t>
            </a:r>
            <a:r>
              <a:rPr lang="en-GB" sz="1200" dirty="0">
                <a:solidFill>
                  <a:schemeClr val="bg1"/>
                </a:solidFill>
              </a:rPr>
              <a:t> for The Turing Way community and is used under a CC-BY licence.</a:t>
            </a:r>
            <a:endParaRPr kumimoji="0" lang="en-US" sz="1200" b="0" i="0" u="none" strike="noStrike" kern="1200" cap="none" spc="0" normalizeH="0" baseline="0" noProof="0" dirty="0">
              <a:ln>
                <a:noFill/>
              </a:ln>
              <a:solidFill>
                <a:schemeClr val="bg1"/>
              </a:solidFill>
              <a:effectLst/>
              <a:uLnTx/>
              <a:uFillTx/>
              <a:latin typeface="+mn-lt"/>
              <a:cs typeface="+mn-cs"/>
            </a:endParaRPr>
          </a:p>
        </p:txBody>
      </p:sp>
      <p:sp>
        <p:nvSpPr>
          <p:cNvPr id="15" name="TextBox 14">
            <a:extLst>
              <a:ext uri="{FF2B5EF4-FFF2-40B4-BE49-F238E27FC236}">
                <a16:creationId xmlns:a16="http://schemas.microsoft.com/office/drawing/2014/main" id="{6ABFCC5E-FDA0-3747-AD6E-2DD73086B887}"/>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76BBE38D-68D8-5643-8C47-B28E04E76C96}"/>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074442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4AC2AF1F-D997-0E46-8E1A-7404311FC483}"/>
              </a:ext>
            </a:extLst>
          </p:cNvPr>
          <p:cNvSpPr>
            <a:spLocks noGrp="1"/>
          </p:cNvSpPr>
          <p:nvPr>
            <p:ph type="body" sz="quarter" idx="20"/>
          </p:nvPr>
        </p:nvSpPr>
        <p:spPr/>
        <p:txBody>
          <a:bodyPr/>
          <a:lstStyle/>
          <a:p>
            <a:r>
              <a:rPr lang="en-US" dirty="0"/>
              <a:t>Where does The Turing Way fit in?</a:t>
            </a:r>
          </a:p>
        </p:txBody>
      </p:sp>
      <p:sp>
        <p:nvSpPr>
          <p:cNvPr id="2" name="Text Placeholder 1">
            <a:extLst>
              <a:ext uri="{FF2B5EF4-FFF2-40B4-BE49-F238E27FC236}">
                <a16:creationId xmlns:a16="http://schemas.microsoft.com/office/drawing/2014/main" id="{0B9379CE-BDCC-1C42-9CED-BD6764C67843}"/>
              </a:ext>
            </a:extLst>
          </p:cNvPr>
          <p:cNvSpPr>
            <a:spLocks noGrp="1"/>
          </p:cNvSpPr>
          <p:nvPr>
            <p:ph type="body" sz="quarter" idx="14"/>
          </p:nvPr>
        </p:nvSpPr>
        <p:spPr/>
        <p:txBody>
          <a:bodyPr/>
          <a:lstStyle/>
          <a:p>
            <a:r>
              <a:rPr lang="en-US" dirty="0"/>
              <a:t>Where does The Turing Way fit in?</a:t>
            </a:r>
          </a:p>
        </p:txBody>
      </p:sp>
      <p:grpSp>
        <p:nvGrpSpPr>
          <p:cNvPr id="24" name="Group 23">
            <a:extLst>
              <a:ext uri="{FF2B5EF4-FFF2-40B4-BE49-F238E27FC236}">
                <a16:creationId xmlns:a16="http://schemas.microsoft.com/office/drawing/2014/main" id="{AAEC1852-614B-7E45-8E04-985D5BFAF462}"/>
              </a:ext>
            </a:extLst>
          </p:cNvPr>
          <p:cNvGrpSpPr/>
          <p:nvPr/>
        </p:nvGrpSpPr>
        <p:grpSpPr>
          <a:xfrm>
            <a:off x="431800" y="1193210"/>
            <a:ext cx="8280401" cy="3539127"/>
            <a:chOff x="431800" y="666739"/>
            <a:chExt cx="8280401" cy="3539127"/>
          </a:xfrm>
        </p:grpSpPr>
        <p:grpSp>
          <p:nvGrpSpPr>
            <p:cNvPr id="7" name="Group 6">
              <a:extLst>
                <a:ext uri="{FF2B5EF4-FFF2-40B4-BE49-F238E27FC236}">
                  <a16:creationId xmlns:a16="http://schemas.microsoft.com/office/drawing/2014/main" id="{D801E226-796F-0143-81F9-EC833392029E}"/>
                </a:ext>
              </a:extLst>
            </p:cNvPr>
            <p:cNvGrpSpPr/>
            <p:nvPr/>
          </p:nvGrpSpPr>
          <p:grpSpPr>
            <a:xfrm>
              <a:off x="431800" y="668327"/>
              <a:ext cx="2025650" cy="1360487"/>
              <a:chOff x="130402" y="836613"/>
              <a:chExt cx="2025650" cy="1360487"/>
            </a:xfrm>
          </p:grpSpPr>
          <p:pic>
            <p:nvPicPr>
              <p:cNvPr id="5" name="Picture 7">
                <a:extLst>
                  <a:ext uri="{FF2B5EF4-FFF2-40B4-BE49-F238E27FC236}">
                    <a16:creationId xmlns:a16="http://schemas.microsoft.com/office/drawing/2014/main" id="{93A35864-EA3B-DA47-8688-1CD0C6C119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403" y="836613"/>
                <a:ext cx="2025649"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6F4ED8A-9F1F-5A48-899C-0ACD49FB54F8}"/>
                  </a:ext>
                </a:extLst>
              </p:cNvPr>
              <p:cNvSpPr txBox="1"/>
              <p:nvPr/>
            </p:nvSpPr>
            <p:spPr bwMode="auto">
              <a:xfrm>
                <a:off x="130402" y="1266825"/>
                <a:ext cx="2025650" cy="465138"/>
              </a:xfrm>
              <a:prstGeom prst="rect">
                <a:avLst/>
              </a:prstGeom>
              <a:solidFill>
                <a:schemeClr val="accent3">
                  <a:alpha val="60000"/>
                </a:schemeClr>
              </a:solidFill>
            </p:spPr>
            <p:txBody>
              <a:bodyPr lIns="0" tIns="0" rIns="0" bIns="0" anchor="ctr"/>
              <a:lstStyle/>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Health</a:t>
                </a:r>
              </a:p>
            </p:txBody>
          </p:sp>
        </p:grpSp>
        <p:grpSp>
          <p:nvGrpSpPr>
            <p:cNvPr id="8" name="Group 16">
              <a:extLst>
                <a:ext uri="{FF2B5EF4-FFF2-40B4-BE49-F238E27FC236}">
                  <a16:creationId xmlns:a16="http://schemas.microsoft.com/office/drawing/2014/main" id="{02159657-66EF-1943-BC1B-965B4A205E34}"/>
                </a:ext>
              </a:extLst>
            </p:cNvPr>
            <p:cNvGrpSpPr>
              <a:grpSpLocks/>
            </p:cNvGrpSpPr>
            <p:nvPr/>
          </p:nvGrpSpPr>
          <p:grpSpPr bwMode="auto">
            <a:xfrm>
              <a:off x="2457450" y="668327"/>
              <a:ext cx="2078038" cy="1360487"/>
              <a:chOff x="4574133" y="1414621"/>
              <a:chExt cx="3043200" cy="2023089"/>
            </a:xfrm>
          </p:grpSpPr>
          <p:pic>
            <p:nvPicPr>
              <p:cNvPr id="9" name="Picture 46">
                <a:extLst>
                  <a:ext uri="{FF2B5EF4-FFF2-40B4-BE49-F238E27FC236}">
                    <a16:creationId xmlns:a16="http://schemas.microsoft.com/office/drawing/2014/main" id="{CC66224A-ECF6-F64A-BCBD-37CCEE46D0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4133" y="1414621"/>
                <a:ext cx="3043200" cy="202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CA7396E4-0AC1-BE4F-A7D4-C85E71EB5CBC}"/>
                  </a:ext>
                </a:extLst>
              </p:cNvPr>
              <p:cNvSpPr txBox="1"/>
              <p:nvPr/>
            </p:nvSpPr>
            <p:spPr bwMode="auto">
              <a:xfrm>
                <a:off x="4574133" y="2078885"/>
                <a:ext cx="3043200" cy="694563"/>
              </a:xfrm>
              <a:prstGeom prst="rect">
                <a:avLst/>
              </a:prstGeom>
              <a:solidFill>
                <a:schemeClr val="accent3">
                  <a:alpha val="60000"/>
                </a:schemeClr>
              </a:solidFill>
            </p:spPr>
            <p:txBody>
              <a:bodyPr lIns="0" tIns="0" rIns="0" bIns="0" anchor="ctr"/>
              <a:lstStyle/>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Digital twins: Cities</a:t>
                </a:r>
              </a:p>
            </p:txBody>
          </p:sp>
        </p:grpSp>
        <p:grpSp>
          <p:nvGrpSpPr>
            <p:cNvPr id="11" name="Group 18">
              <a:extLst>
                <a:ext uri="{FF2B5EF4-FFF2-40B4-BE49-F238E27FC236}">
                  <a16:creationId xmlns:a16="http://schemas.microsoft.com/office/drawing/2014/main" id="{21906080-5A60-E545-AFD7-FBE41F3C627C}"/>
                </a:ext>
              </a:extLst>
            </p:cNvPr>
            <p:cNvGrpSpPr>
              <a:grpSpLocks/>
            </p:cNvGrpSpPr>
            <p:nvPr/>
          </p:nvGrpSpPr>
          <p:grpSpPr bwMode="auto">
            <a:xfrm>
              <a:off x="4534694" y="668327"/>
              <a:ext cx="2089150" cy="1360487"/>
              <a:chOff x="1146639" y="3835483"/>
              <a:chExt cx="3043200" cy="2026776"/>
            </a:xfrm>
          </p:grpSpPr>
          <p:pic>
            <p:nvPicPr>
              <p:cNvPr id="12" name="Picture 7">
                <a:extLst>
                  <a:ext uri="{FF2B5EF4-FFF2-40B4-BE49-F238E27FC236}">
                    <a16:creationId xmlns:a16="http://schemas.microsoft.com/office/drawing/2014/main" id="{8492A496-8065-A04A-83E4-7009EFD2FD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46639" y="3835483"/>
                <a:ext cx="3043200" cy="202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03774A74-3503-7C47-BD72-E56DF94BADFB}"/>
                  </a:ext>
                </a:extLst>
              </p:cNvPr>
              <p:cNvSpPr txBox="1"/>
              <p:nvPr/>
            </p:nvSpPr>
            <p:spPr bwMode="auto">
              <a:xfrm>
                <a:off x="1146639" y="4501660"/>
                <a:ext cx="3043200" cy="694423"/>
              </a:xfrm>
              <a:prstGeom prst="rect">
                <a:avLst/>
              </a:prstGeom>
              <a:solidFill>
                <a:schemeClr val="accent3">
                  <a:alpha val="60000"/>
                </a:schemeClr>
              </a:solidFill>
            </p:spPr>
            <p:txBody>
              <a:bodyPr lIns="0" tIns="0" rIns="0" bIns="0" anchor="ctr"/>
              <a:lstStyle/>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AI for science</a:t>
                </a:r>
              </a:p>
            </p:txBody>
          </p:sp>
        </p:grpSp>
        <p:grpSp>
          <p:nvGrpSpPr>
            <p:cNvPr id="14" name="Group 19">
              <a:extLst>
                <a:ext uri="{FF2B5EF4-FFF2-40B4-BE49-F238E27FC236}">
                  <a16:creationId xmlns:a16="http://schemas.microsoft.com/office/drawing/2014/main" id="{F06E789C-7352-7B4E-B9F9-39C87A353538}"/>
                </a:ext>
              </a:extLst>
            </p:cNvPr>
            <p:cNvGrpSpPr>
              <a:grpSpLocks/>
            </p:cNvGrpSpPr>
            <p:nvPr/>
          </p:nvGrpSpPr>
          <p:grpSpPr bwMode="auto">
            <a:xfrm>
              <a:off x="6624639" y="666739"/>
              <a:ext cx="2087562" cy="1362075"/>
              <a:chOff x="4574133" y="3840350"/>
              <a:chExt cx="3043200" cy="2021852"/>
            </a:xfrm>
          </p:grpSpPr>
          <p:pic>
            <p:nvPicPr>
              <p:cNvPr id="15" name="Picture 2">
                <a:extLst>
                  <a:ext uri="{FF2B5EF4-FFF2-40B4-BE49-F238E27FC236}">
                    <a16:creationId xmlns:a16="http://schemas.microsoft.com/office/drawing/2014/main" id="{86FC9C48-6D1D-BA4C-80F5-F15656F3DDF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4133" y="3840350"/>
                <a:ext cx="3043200" cy="202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E2659710-B132-C644-96BA-8C0904DA47D1}"/>
                  </a:ext>
                </a:extLst>
              </p:cNvPr>
              <p:cNvSpPr txBox="1"/>
              <p:nvPr/>
            </p:nvSpPr>
            <p:spPr bwMode="auto">
              <a:xfrm>
                <a:off x="4574133" y="4382338"/>
                <a:ext cx="3043200" cy="902529"/>
              </a:xfrm>
              <a:prstGeom prst="rect">
                <a:avLst/>
              </a:prstGeom>
              <a:solidFill>
                <a:schemeClr val="accent3">
                  <a:alpha val="60000"/>
                </a:schemeClr>
              </a:solidFill>
            </p:spPr>
            <p:txBody>
              <a:bodyPr lIns="0" tIns="0" rIns="0" bIns="0" anchor="ctr"/>
              <a:lstStyle/>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Criminal justice system</a:t>
                </a:r>
              </a:p>
            </p:txBody>
          </p:sp>
        </p:grpSp>
        <p:grpSp>
          <p:nvGrpSpPr>
            <p:cNvPr id="17" name="Group 16">
              <a:extLst>
                <a:ext uri="{FF2B5EF4-FFF2-40B4-BE49-F238E27FC236}">
                  <a16:creationId xmlns:a16="http://schemas.microsoft.com/office/drawing/2014/main" id="{3CDAB05F-08C2-4B43-97B5-A3A04C1BDD16}"/>
                </a:ext>
              </a:extLst>
            </p:cNvPr>
            <p:cNvGrpSpPr>
              <a:grpSpLocks/>
            </p:cNvGrpSpPr>
            <p:nvPr/>
          </p:nvGrpSpPr>
          <p:grpSpPr bwMode="auto">
            <a:xfrm>
              <a:off x="2457450" y="2028814"/>
              <a:ext cx="2076449" cy="1254317"/>
              <a:chOff x="8001628" y="1414622"/>
              <a:chExt cx="3043200" cy="2023087"/>
            </a:xfrm>
          </p:grpSpPr>
          <p:pic>
            <p:nvPicPr>
              <p:cNvPr id="18" name="Picture 46">
                <a:extLst>
                  <a:ext uri="{FF2B5EF4-FFF2-40B4-BE49-F238E27FC236}">
                    <a16:creationId xmlns:a16="http://schemas.microsoft.com/office/drawing/2014/main" id="{9F492D3D-D394-094A-81C1-1AA65E77A0C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001628" y="1414622"/>
                <a:ext cx="3043200" cy="202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a:extLst>
                  <a:ext uri="{FF2B5EF4-FFF2-40B4-BE49-F238E27FC236}">
                    <a16:creationId xmlns:a16="http://schemas.microsoft.com/office/drawing/2014/main" id="{FC32ECD1-6FB1-D144-8CBB-39F232699D28}"/>
                  </a:ext>
                </a:extLst>
              </p:cNvPr>
              <p:cNvSpPr txBox="1"/>
              <p:nvPr/>
            </p:nvSpPr>
            <p:spPr bwMode="auto">
              <a:xfrm>
                <a:off x="8001628" y="1639815"/>
                <a:ext cx="3043200" cy="1404605"/>
              </a:xfrm>
              <a:prstGeom prst="rect">
                <a:avLst/>
              </a:prstGeom>
              <a:solidFill>
                <a:schemeClr val="accent3">
                  <a:alpha val="60000"/>
                </a:schemeClr>
              </a:solidFill>
            </p:spPr>
            <p:txBody>
              <a:bodyPr lIns="0" tIns="0" rIns="0" bIns="0" anchor="ctr"/>
              <a:lstStyle/>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Digital twins: Complex </a:t>
                </a:r>
              </a:p>
              <a:p>
                <a:pPr algn="ctr" defTabSz="914377" eaLnBrk="1" fontAlgn="auto" hangingPunct="1">
                  <a:spcBef>
                    <a:spcPts val="0"/>
                  </a:spcBef>
                  <a:spcAft>
                    <a:spcPts val="0"/>
                  </a:spcAft>
                  <a:defRPr/>
                </a:pPr>
                <a:r>
                  <a:rPr lang="en-GB" sz="1867" dirty="0">
                    <a:solidFill>
                      <a:prstClr val="white"/>
                    </a:solidFill>
                    <a:latin typeface="Calibri" panose="020F0502020204030204"/>
                    <a:ea typeface="+mn-ea"/>
                  </a:rPr>
                  <a:t>systems engineering</a:t>
                </a:r>
              </a:p>
            </p:txBody>
          </p:sp>
        </p:grpSp>
        <p:grpSp>
          <p:nvGrpSpPr>
            <p:cNvPr id="21" name="Group 20">
              <a:extLst>
                <a:ext uri="{FF2B5EF4-FFF2-40B4-BE49-F238E27FC236}">
                  <a16:creationId xmlns:a16="http://schemas.microsoft.com/office/drawing/2014/main" id="{1F1EE91B-B714-1447-96FE-FB4A8F4AFD7F}"/>
                </a:ext>
              </a:extLst>
            </p:cNvPr>
            <p:cNvGrpSpPr/>
            <p:nvPr/>
          </p:nvGrpSpPr>
          <p:grpSpPr>
            <a:xfrm>
              <a:off x="431800" y="3283131"/>
              <a:ext cx="8280400" cy="922735"/>
              <a:chOff x="251520" y="3796308"/>
              <a:chExt cx="8460280" cy="922735"/>
            </a:xfrm>
          </p:grpSpPr>
          <p:pic>
            <p:nvPicPr>
              <p:cNvPr id="22" name="Picture 7">
                <a:extLst>
                  <a:ext uri="{FF2B5EF4-FFF2-40B4-BE49-F238E27FC236}">
                    <a16:creationId xmlns:a16="http://schemas.microsoft.com/office/drawing/2014/main" id="{C9A2A2D9-B738-4140-A708-F1443CA8E4A0}"/>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1520" y="3796308"/>
                <a:ext cx="8460280" cy="92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786885C6-5347-B34E-92BE-01B55C8BC0DE}"/>
                  </a:ext>
                </a:extLst>
              </p:cNvPr>
              <p:cNvSpPr txBox="1"/>
              <p:nvPr/>
            </p:nvSpPr>
            <p:spPr bwMode="auto">
              <a:xfrm>
                <a:off x="251520" y="3998713"/>
                <a:ext cx="8460280" cy="519113"/>
              </a:xfrm>
              <a:prstGeom prst="rect">
                <a:avLst/>
              </a:prstGeom>
              <a:solidFill>
                <a:schemeClr val="accent3">
                  <a:alpha val="60000"/>
                </a:schemeClr>
              </a:solidFill>
            </p:spPr>
            <p:txBody>
              <a:bodyPr lIns="0" tIns="0" rIns="0" bIns="0" anchor="ctr"/>
              <a:lstStyle/>
              <a:p>
                <a:pPr algn="ctr" defTabSz="685783" eaLnBrk="1" fontAlgn="auto" hangingPunct="1">
                  <a:spcBef>
                    <a:spcPts val="0"/>
                  </a:spcBef>
                  <a:spcAft>
                    <a:spcPts val="0"/>
                  </a:spcAft>
                  <a:defRPr/>
                </a:pPr>
                <a:r>
                  <a:rPr lang="en-US" sz="2700" dirty="0">
                    <a:solidFill>
                      <a:prstClr val="white"/>
                    </a:solidFill>
                    <a:latin typeface="Calibri" panose="020F0502020204030204"/>
                  </a:rPr>
                  <a:t>Tools, practices and systems for AI</a:t>
                </a:r>
                <a:endParaRPr lang="en-GB" sz="2700" dirty="0">
                  <a:solidFill>
                    <a:prstClr val="white"/>
                  </a:solidFill>
                  <a:latin typeface="Calibri" panose="020F0502020204030204"/>
                </a:endParaRPr>
              </a:p>
            </p:txBody>
          </p:sp>
        </p:grpSp>
      </p:grpSp>
      <p:sp>
        <p:nvSpPr>
          <p:cNvPr id="26" name="TextBox 25">
            <a:extLst>
              <a:ext uri="{FF2B5EF4-FFF2-40B4-BE49-F238E27FC236}">
                <a16:creationId xmlns:a16="http://schemas.microsoft.com/office/drawing/2014/main" id="{218B6357-BBAE-B640-885E-3A4DDC57244B}"/>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pic>
        <p:nvPicPr>
          <p:cNvPr id="4" name="Picture 3">
            <a:extLst>
              <a:ext uri="{FF2B5EF4-FFF2-40B4-BE49-F238E27FC236}">
                <a16:creationId xmlns:a16="http://schemas.microsoft.com/office/drawing/2014/main" id="{B406CC2D-DD1F-BB41-B1EE-D053E978FA31}"/>
              </a:ext>
            </a:extLst>
          </p:cNvPr>
          <p:cNvPicPr>
            <a:picLocks noChangeAspect="1"/>
          </p:cNvPicPr>
          <p:nvPr/>
        </p:nvPicPr>
        <p:blipFill rotWithShape="1">
          <a:blip r:embed="rId9">
            <a:extLst>
              <a:ext uri="{28A0092B-C50C-407E-A947-70E740481C1C}">
                <a14:useLocalDpi xmlns:a14="http://schemas.microsoft.com/office/drawing/2010/main" val="0"/>
              </a:ext>
            </a:extLst>
          </a:blip>
          <a:srcRect l="9068" t="11906" r="6258" b="10561"/>
          <a:stretch/>
        </p:blipFill>
        <p:spPr>
          <a:xfrm>
            <a:off x="431800" y="2549735"/>
            <a:ext cx="2032606" cy="1254317"/>
          </a:xfrm>
          <a:prstGeom prst="rect">
            <a:avLst/>
          </a:prstGeom>
        </p:spPr>
      </p:pic>
      <p:sp>
        <p:nvSpPr>
          <p:cNvPr id="20" name="TextBox 19">
            <a:extLst>
              <a:ext uri="{FF2B5EF4-FFF2-40B4-BE49-F238E27FC236}">
                <a16:creationId xmlns:a16="http://schemas.microsoft.com/office/drawing/2014/main" id="{D64340DD-BE60-A845-A57A-4421C7A39A73}"/>
              </a:ext>
            </a:extLst>
          </p:cNvPr>
          <p:cNvSpPr txBox="1"/>
          <p:nvPr/>
        </p:nvSpPr>
        <p:spPr>
          <a:xfrm>
            <a:off x="431800" y="2799125"/>
            <a:ext cx="2032606" cy="646182"/>
          </a:xfrm>
          <a:prstGeom prst="rect">
            <a:avLst/>
          </a:prstGeom>
          <a:solidFill>
            <a:schemeClr val="accent3">
              <a:alpha val="65000"/>
            </a:schemeClr>
          </a:solidFill>
          <a:ln>
            <a:noFill/>
          </a:ln>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Finance and economics</a:t>
            </a:r>
          </a:p>
        </p:txBody>
      </p:sp>
      <p:pic>
        <p:nvPicPr>
          <p:cNvPr id="29" name="Picture 28">
            <a:extLst>
              <a:ext uri="{FF2B5EF4-FFF2-40B4-BE49-F238E27FC236}">
                <a16:creationId xmlns:a16="http://schemas.microsoft.com/office/drawing/2014/main" id="{32C0E8FA-F5C4-7D45-858B-C1E65CF763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42445" y="2551468"/>
            <a:ext cx="2075238" cy="1259321"/>
          </a:xfrm>
          <a:prstGeom prst="rect">
            <a:avLst/>
          </a:prstGeom>
        </p:spPr>
      </p:pic>
      <p:sp>
        <p:nvSpPr>
          <p:cNvPr id="30" name="TextBox 29">
            <a:extLst>
              <a:ext uri="{FF2B5EF4-FFF2-40B4-BE49-F238E27FC236}">
                <a16:creationId xmlns:a16="http://schemas.microsoft.com/office/drawing/2014/main" id="{43671B0E-3603-7C40-B768-107F700C2706}"/>
              </a:ext>
            </a:extLst>
          </p:cNvPr>
          <p:cNvSpPr txBox="1"/>
          <p:nvPr/>
        </p:nvSpPr>
        <p:spPr>
          <a:xfrm>
            <a:off x="4533898" y="2932577"/>
            <a:ext cx="2090741" cy="429850"/>
          </a:xfrm>
          <a:prstGeom prst="rect">
            <a:avLst/>
          </a:prstGeom>
          <a:solidFill>
            <a:schemeClr val="accent3">
              <a:alpha val="75000"/>
            </a:schemeClr>
          </a:solidFill>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err="1">
                <a:ln>
                  <a:noFill/>
                </a:ln>
                <a:solidFill>
                  <a:schemeClr val="bg1"/>
                </a:solidFill>
                <a:effectLst/>
                <a:uLnTx/>
                <a:uFillTx/>
                <a:latin typeface="+mn-lt"/>
                <a:ea typeface="+mn-ea"/>
                <a:cs typeface="+mn-cs"/>
              </a:rPr>
              <a:t>Defence</a:t>
            </a:r>
            <a:r>
              <a:rPr kumimoji="0" lang="en-US" sz="1600" b="0" i="0" u="none" strike="noStrike" kern="1200" cap="none" spc="0" normalizeH="0" baseline="0" noProof="0" dirty="0">
                <a:ln>
                  <a:noFill/>
                </a:ln>
                <a:solidFill>
                  <a:schemeClr val="bg1"/>
                </a:solidFill>
                <a:effectLst/>
                <a:uLnTx/>
                <a:uFillTx/>
                <a:latin typeface="+mn-lt"/>
                <a:ea typeface="+mn-ea"/>
                <a:cs typeface="+mn-cs"/>
              </a:rPr>
              <a:t> and Security</a:t>
            </a:r>
          </a:p>
        </p:txBody>
      </p:sp>
      <p:pic>
        <p:nvPicPr>
          <p:cNvPr id="32" name="Picture 31">
            <a:extLst>
              <a:ext uri="{FF2B5EF4-FFF2-40B4-BE49-F238E27FC236}">
                <a16:creationId xmlns:a16="http://schemas.microsoft.com/office/drawing/2014/main" id="{8A56F009-F7D9-A64B-BBC7-6D0323433C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31595" y="2549868"/>
            <a:ext cx="2087562" cy="1254184"/>
          </a:xfrm>
          <a:prstGeom prst="rect">
            <a:avLst/>
          </a:prstGeom>
        </p:spPr>
      </p:pic>
      <p:sp>
        <p:nvSpPr>
          <p:cNvPr id="33" name="TextBox 32">
            <a:extLst>
              <a:ext uri="{FF2B5EF4-FFF2-40B4-BE49-F238E27FC236}">
                <a16:creationId xmlns:a16="http://schemas.microsoft.com/office/drawing/2014/main" id="{62232786-A0E7-3E47-900D-C9D9A7BAAD2F}"/>
              </a:ext>
            </a:extLst>
          </p:cNvPr>
          <p:cNvSpPr txBox="1"/>
          <p:nvPr/>
        </p:nvSpPr>
        <p:spPr>
          <a:xfrm>
            <a:off x="6624639" y="2932577"/>
            <a:ext cx="2094518" cy="429850"/>
          </a:xfrm>
          <a:prstGeom prst="rect">
            <a:avLst/>
          </a:prstGeom>
          <a:solidFill>
            <a:schemeClr val="accent3">
              <a:alpha val="61000"/>
            </a:schemeClr>
          </a:solidFill>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Public Policy</a:t>
            </a:r>
          </a:p>
        </p:txBody>
      </p:sp>
      <p:sp>
        <p:nvSpPr>
          <p:cNvPr id="31" name="TextBox 30">
            <a:extLst>
              <a:ext uri="{FF2B5EF4-FFF2-40B4-BE49-F238E27FC236}">
                <a16:creationId xmlns:a16="http://schemas.microsoft.com/office/drawing/2014/main" id="{1859DA3E-38BE-374E-A339-0C5E807476F7}"/>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658407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EC627D-A4C1-446A-B67C-A8DA1088A071}"/>
              </a:ext>
            </a:extLst>
          </p:cNvPr>
          <p:cNvSpPr>
            <a:spLocks noGrp="1"/>
          </p:cNvSpPr>
          <p:nvPr>
            <p:ph type="body" sz="quarter" idx="18"/>
          </p:nvPr>
        </p:nvSpPr>
        <p:spPr>
          <a:xfrm>
            <a:off x="2931736" y="4279697"/>
            <a:ext cx="6321123" cy="932999"/>
          </a:xfrm>
        </p:spPr>
        <p:txBody>
          <a:bodyPr/>
          <a:lstStyle/>
          <a:p>
            <a:r>
              <a:rPr lang="en-GB" sz="1600" dirty="0"/>
              <a:t>Kirstie Whitaker’s talk at </a:t>
            </a:r>
            <a:r>
              <a:rPr lang="en-GB" sz="1600" dirty="0" err="1"/>
              <a:t>PyData</a:t>
            </a:r>
            <a:r>
              <a:rPr lang="en-GB" sz="1600" dirty="0"/>
              <a:t> LDN: https://</a:t>
            </a:r>
            <a:r>
              <a:rPr lang="en-GB" sz="1600" dirty="0" err="1"/>
              <a:t>youtu.be</a:t>
            </a:r>
            <a:r>
              <a:rPr lang="en-GB" sz="1600" dirty="0"/>
              <a:t>/IG3PcZ6EhiU</a:t>
            </a:r>
          </a:p>
          <a:p>
            <a:r>
              <a:rPr lang="en-GB" sz="1600" dirty="0"/>
              <a:t>https://the-</a:t>
            </a:r>
            <a:r>
              <a:rPr lang="en-GB" sz="1600" dirty="0" err="1"/>
              <a:t>turing</a:t>
            </a:r>
            <a:r>
              <a:rPr lang="en-GB" sz="1600" dirty="0"/>
              <a:t>-</a:t>
            </a:r>
            <a:r>
              <a:rPr lang="en-GB" sz="1600" dirty="0" err="1"/>
              <a:t>way.netlify.com</a:t>
            </a:r>
            <a:r>
              <a:rPr lang="en-GB" sz="1600" dirty="0"/>
              <a:t>/reproducibility/03/</a:t>
            </a:r>
            <a:r>
              <a:rPr lang="en-GB" sz="1600" dirty="0" err="1"/>
              <a:t>definitions.html</a:t>
            </a:r>
            <a:endParaRPr lang="en-US" sz="1600" dirty="0"/>
          </a:p>
          <a:p>
            <a:r>
              <a:rPr lang="en-US" sz="1600" dirty="0"/>
              <a:t>#</a:t>
            </a:r>
            <a:r>
              <a:rPr lang="en-US" sz="1600" dirty="0" err="1"/>
              <a:t>TuringWay</a:t>
            </a:r>
            <a:r>
              <a:rPr lang="en-US" sz="1600" dirty="0"/>
              <a:t> #ukrse19</a:t>
            </a:r>
            <a:endParaRPr lang="en-GB" sz="1600" dirty="0"/>
          </a:p>
        </p:txBody>
      </p:sp>
      <p:sp>
        <p:nvSpPr>
          <p:cNvPr id="7" name="Rectangle 6">
            <a:extLst>
              <a:ext uri="{FF2B5EF4-FFF2-40B4-BE49-F238E27FC236}">
                <a16:creationId xmlns:a16="http://schemas.microsoft.com/office/drawing/2014/main" id="{6E7E061F-47B7-4D61-85B9-9795A7BFB97C}"/>
              </a:ext>
            </a:extLst>
          </p:cNvPr>
          <p:cNvSpPr/>
          <p:nvPr/>
        </p:nvSpPr>
        <p:spPr>
          <a:xfrm>
            <a:off x="870331" y="409697"/>
            <a:ext cx="7560000" cy="387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Picture Placeholder 4">
            <a:extLst>
              <a:ext uri="{FF2B5EF4-FFF2-40B4-BE49-F238E27FC236}">
                <a16:creationId xmlns:a16="http://schemas.microsoft.com/office/drawing/2014/main" id="{864E3B77-F537-4813-9C2D-14166283D6C1}"/>
              </a:ext>
            </a:extLst>
          </p:cNvPr>
          <p:cNvGraphicFramePr>
            <a:graphicFrameLocks noGrp="1"/>
          </p:cNvGraphicFramePr>
          <p:nvPr>
            <p:ph type="pic" sz="quarter" idx="10"/>
          </p:nvPr>
        </p:nvGraphicFramePr>
        <p:xfrm>
          <a:off x="870331" y="411161"/>
          <a:ext cx="7560000" cy="3868536"/>
        </p:xfrm>
        <a:graphic>
          <a:graphicData uri="http://schemas.openxmlformats.org/drawingml/2006/table">
            <a:tbl>
              <a:tblPr firstRow="1" bandRow="1">
                <a:tableStyleId>{5C22544A-7EE6-4342-B048-85BDC9FD1C3A}</a:tableStyleId>
              </a:tblPr>
              <a:tblGrid>
                <a:gridCol w="840002">
                  <a:extLst>
                    <a:ext uri="{9D8B030D-6E8A-4147-A177-3AD203B41FA5}">
                      <a16:colId xmlns:a16="http://schemas.microsoft.com/office/drawing/2014/main" val="495368565"/>
                    </a:ext>
                  </a:extLst>
                </a:gridCol>
                <a:gridCol w="840002">
                  <a:extLst>
                    <a:ext uri="{9D8B030D-6E8A-4147-A177-3AD203B41FA5}">
                      <a16:colId xmlns:a16="http://schemas.microsoft.com/office/drawing/2014/main" val="1063661409"/>
                    </a:ext>
                  </a:extLst>
                </a:gridCol>
                <a:gridCol w="2939998">
                  <a:extLst>
                    <a:ext uri="{9D8B030D-6E8A-4147-A177-3AD203B41FA5}">
                      <a16:colId xmlns:a16="http://schemas.microsoft.com/office/drawing/2014/main" val="1479851905"/>
                    </a:ext>
                  </a:extLst>
                </a:gridCol>
                <a:gridCol w="2939998">
                  <a:extLst>
                    <a:ext uri="{9D8B030D-6E8A-4147-A177-3AD203B41FA5}">
                      <a16:colId xmlns:a16="http://schemas.microsoft.com/office/drawing/2014/main" val="188804056"/>
                    </a:ext>
                  </a:extLst>
                </a:gridCol>
              </a:tblGrid>
              <a:tr h="764223">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marL="84670" marR="84670" marT="42335" marB="42335"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74851">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marL="84670" marR="84670" marT="42335" marB="42335"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marL="84670" marR="84670" marT="42335" marB="42335" anchor="ctr">
                    <a:solidFill>
                      <a:srgbClr val="008080">
                        <a:alpha val="50000"/>
                      </a:srgbClr>
                    </a:solidFill>
                  </a:tcPr>
                </a:tc>
                <a:extLst>
                  <a:ext uri="{0D108BD9-81ED-4DB2-BD59-A6C34878D82A}">
                    <a16:rowId xmlns:a16="http://schemas.microsoft.com/office/drawing/2014/main" val="2299976131"/>
                  </a:ext>
                </a:extLst>
              </a:tr>
              <a:tr h="1214731">
                <a:tc rowSpan="2">
                  <a:txBody>
                    <a:bodyPr/>
                    <a:lstStyle/>
                    <a:p>
                      <a:pPr algn="ctr"/>
                      <a:r>
                        <a:rPr lang="en-GB" sz="3600" b="1" dirty="0">
                          <a:solidFill>
                            <a:schemeClr val="bg1"/>
                          </a:solidFill>
                          <a:latin typeface="Gill Sans MT" panose="020B0502020104020203" pitchFamily="34" charset="0"/>
                        </a:rPr>
                        <a:t>Analysis</a:t>
                      </a:r>
                    </a:p>
                  </a:txBody>
                  <a:tcPr marL="84670" marR="84670" marT="42335" marB="42335" vert="vert270" anchor="ctr">
                    <a:solidFill>
                      <a:srgbClr val="008080"/>
                    </a:solidFill>
                  </a:tcPr>
                </a:tc>
                <a:tc>
                  <a:txBody>
                    <a:bodyPr/>
                    <a:lstStyle/>
                    <a:p>
                      <a:pPr algn="ctr"/>
                      <a:r>
                        <a:rPr lang="en-GB" sz="2000" dirty="0">
                          <a:latin typeface="Gill Sans MT" panose="020B0502020104020203" pitchFamily="34" charset="0"/>
                        </a:rPr>
                        <a:t>Same</a:t>
                      </a: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3239240244"/>
                  </a:ext>
                </a:extLst>
              </a:tr>
              <a:tr h="1214731">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4061938836"/>
                  </a:ext>
                </a:extLst>
              </a:tr>
            </a:tbl>
          </a:graphicData>
        </a:graphic>
      </p:graphicFrame>
      <p:sp>
        <p:nvSpPr>
          <p:cNvPr id="8" name="TextBox 7">
            <a:extLst>
              <a:ext uri="{FF2B5EF4-FFF2-40B4-BE49-F238E27FC236}">
                <a16:creationId xmlns:a16="http://schemas.microsoft.com/office/drawing/2014/main" id="{6206B7BC-D83F-F149-B7F5-6753F0DC1B5C}"/>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250931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EC627D-A4C1-446A-B67C-A8DA1088A071}"/>
              </a:ext>
            </a:extLst>
          </p:cNvPr>
          <p:cNvSpPr>
            <a:spLocks noGrp="1"/>
          </p:cNvSpPr>
          <p:nvPr>
            <p:ph type="body" sz="quarter" idx="18"/>
          </p:nvPr>
        </p:nvSpPr>
        <p:spPr>
          <a:xfrm>
            <a:off x="2931736" y="4279697"/>
            <a:ext cx="6321123" cy="932999"/>
          </a:xfrm>
        </p:spPr>
        <p:txBody>
          <a:bodyPr/>
          <a:lstStyle/>
          <a:p>
            <a:r>
              <a:rPr lang="en-GB" sz="1600" dirty="0"/>
              <a:t>Kirstie Whitaker’s talk at </a:t>
            </a:r>
            <a:r>
              <a:rPr lang="en-GB" sz="1600" dirty="0" err="1"/>
              <a:t>PyData</a:t>
            </a:r>
            <a:r>
              <a:rPr lang="en-GB" sz="1600" dirty="0"/>
              <a:t> LDN: https://</a:t>
            </a:r>
            <a:r>
              <a:rPr lang="en-GB" sz="1600" dirty="0" err="1"/>
              <a:t>youtu.be</a:t>
            </a:r>
            <a:r>
              <a:rPr lang="en-GB" sz="1600" dirty="0"/>
              <a:t>/IG3PcZ6EhiU</a:t>
            </a:r>
          </a:p>
          <a:p>
            <a:r>
              <a:rPr lang="en-GB" sz="1600" dirty="0"/>
              <a:t>https://the-</a:t>
            </a:r>
            <a:r>
              <a:rPr lang="en-GB" sz="1600" dirty="0" err="1"/>
              <a:t>turing</a:t>
            </a:r>
            <a:r>
              <a:rPr lang="en-GB" sz="1600" dirty="0"/>
              <a:t>-</a:t>
            </a:r>
            <a:r>
              <a:rPr lang="en-GB" sz="1600" dirty="0" err="1"/>
              <a:t>way.netlify.com</a:t>
            </a:r>
            <a:r>
              <a:rPr lang="en-GB" sz="1600" dirty="0"/>
              <a:t>/reproducibility/03/</a:t>
            </a:r>
            <a:r>
              <a:rPr lang="en-GB" sz="1600" dirty="0" err="1"/>
              <a:t>definitions.html</a:t>
            </a:r>
            <a:endParaRPr lang="en-US" sz="1600" dirty="0"/>
          </a:p>
          <a:p>
            <a:r>
              <a:rPr lang="en-US" sz="1600" dirty="0"/>
              <a:t>#</a:t>
            </a:r>
            <a:r>
              <a:rPr lang="en-US" sz="1600" dirty="0" err="1"/>
              <a:t>TuringWay</a:t>
            </a:r>
            <a:r>
              <a:rPr lang="en-US" sz="1600" dirty="0"/>
              <a:t> #ukrse19</a:t>
            </a:r>
            <a:endParaRPr lang="en-GB" sz="1600" dirty="0"/>
          </a:p>
        </p:txBody>
      </p:sp>
      <p:sp>
        <p:nvSpPr>
          <p:cNvPr id="7" name="Rectangle 6">
            <a:extLst>
              <a:ext uri="{FF2B5EF4-FFF2-40B4-BE49-F238E27FC236}">
                <a16:creationId xmlns:a16="http://schemas.microsoft.com/office/drawing/2014/main" id="{6E7E061F-47B7-4D61-85B9-9795A7BFB97C}"/>
              </a:ext>
            </a:extLst>
          </p:cNvPr>
          <p:cNvSpPr/>
          <p:nvPr/>
        </p:nvSpPr>
        <p:spPr>
          <a:xfrm>
            <a:off x="870331" y="409697"/>
            <a:ext cx="7560000" cy="387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Picture Placeholder 4">
            <a:extLst>
              <a:ext uri="{FF2B5EF4-FFF2-40B4-BE49-F238E27FC236}">
                <a16:creationId xmlns:a16="http://schemas.microsoft.com/office/drawing/2014/main" id="{864E3B77-F537-4813-9C2D-14166283D6C1}"/>
              </a:ext>
            </a:extLst>
          </p:cNvPr>
          <p:cNvGraphicFramePr>
            <a:graphicFrameLocks noGrp="1"/>
          </p:cNvGraphicFramePr>
          <p:nvPr>
            <p:ph type="pic" sz="quarter" idx="10"/>
          </p:nvPr>
        </p:nvGraphicFramePr>
        <p:xfrm>
          <a:off x="870331" y="411161"/>
          <a:ext cx="7560000" cy="3868536"/>
        </p:xfrm>
        <a:graphic>
          <a:graphicData uri="http://schemas.openxmlformats.org/drawingml/2006/table">
            <a:tbl>
              <a:tblPr firstRow="1" bandRow="1">
                <a:tableStyleId>{5C22544A-7EE6-4342-B048-85BDC9FD1C3A}</a:tableStyleId>
              </a:tblPr>
              <a:tblGrid>
                <a:gridCol w="840002">
                  <a:extLst>
                    <a:ext uri="{9D8B030D-6E8A-4147-A177-3AD203B41FA5}">
                      <a16:colId xmlns:a16="http://schemas.microsoft.com/office/drawing/2014/main" val="495368565"/>
                    </a:ext>
                  </a:extLst>
                </a:gridCol>
                <a:gridCol w="840002">
                  <a:extLst>
                    <a:ext uri="{9D8B030D-6E8A-4147-A177-3AD203B41FA5}">
                      <a16:colId xmlns:a16="http://schemas.microsoft.com/office/drawing/2014/main" val="1063661409"/>
                    </a:ext>
                  </a:extLst>
                </a:gridCol>
                <a:gridCol w="2939998">
                  <a:extLst>
                    <a:ext uri="{9D8B030D-6E8A-4147-A177-3AD203B41FA5}">
                      <a16:colId xmlns:a16="http://schemas.microsoft.com/office/drawing/2014/main" val="1479851905"/>
                    </a:ext>
                  </a:extLst>
                </a:gridCol>
                <a:gridCol w="2939998">
                  <a:extLst>
                    <a:ext uri="{9D8B030D-6E8A-4147-A177-3AD203B41FA5}">
                      <a16:colId xmlns:a16="http://schemas.microsoft.com/office/drawing/2014/main" val="188804056"/>
                    </a:ext>
                  </a:extLst>
                </a:gridCol>
              </a:tblGrid>
              <a:tr h="764223">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marL="84670" marR="84670" marT="42335" marB="42335"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74851">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marL="84670" marR="84670" marT="42335" marB="42335"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marL="84670" marR="84670" marT="42335" marB="42335" anchor="ctr">
                    <a:solidFill>
                      <a:srgbClr val="008080">
                        <a:alpha val="50000"/>
                      </a:srgbClr>
                    </a:solidFill>
                  </a:tcPr>
                </a:tc>
                <a:extLst>
                  <a:ext uri="{0D108BD9-81ED-4DB2-BD59-A6C34878D82A}">
                    <a16:rowId xmlns:a16="http://schemas.microsoft.com/office/drawing/2014/main" val="2299976131"/>
                  </a:ext>
                </a:extLst>
              </a:tr>
              <a:tr h="1214731">
                <a:tc rowSpan="2">
                  <a:txBody>
                    <a:bodyPr/>
                    <a:lstStyle/>
                    <a:p>
                      <a:pPr algn="ctr"/>
                      <a:r>
                        <a:rPr lang="en-GB" sz="3600" b="1" dirty="0">
                          <a:solidFill>
                            <a:schemeClr val="bg1"/>
                          </a:solidFill>
                          <a:latin typeface="Gill Sans MT" panose="020B0502020104020203" pitchFamily="34" charset="0"/>
                        </a:rPr>
                        <a:t>Analysis</a:t>
                      </a:r>
                    </a:p>
                  </a:txBody>
                  <a:tcPr marL="84670" marR="84670" marT="42335" marB="42335" vert="vert270" anchor="ctr">
                    <a:solidFill>
                      <a:srgbClr val="008080"/>
                    </a:solidFill>
                  </a:tcPr>
                </a:tc>
                <a:tc>
                  <a:txBody>
                    <a:bodyPr/>
                    <a:lstStyle/>
                    <a:p>
                      <a:pPr algn="ctr"/>
                      <a:r>
                        <a:rPr lang="en-GB" sz="2000" dirty="0">
                          <a:latin typeface="Gill Sans MT" panose="020B0502020104020203" pitchFamily="34" charset="0"/>
                        </a:rPr>
                        <a:t>Same</a:t>
                      </a: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3239240244"/>
                  </a:ext>
                </a:extLst>
              </a:tr>
              <a:tr h="1214731">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4061938836"/>
                  </a:ext>
                </a:extLst>
              </a:tr>
            </a:tbl>
          </a:graphicData>
        </a:graphic>
      </p:graphicFrame>
      <p:sp>
        <p:nvSpPr>
          <p:cNvPr id="2" name="TextBox 1">
            <a:extLst>
              <a:ext uri="{FF2B5EF4-FFF2-40B4-BE49-F238E27FC236}">
                <a16:creationId xmlns:a16="http://schemas.microsoft.com/office/drawing/2014/main" id="{E2938E33-E195-BF44-92D0-FBF41A65D0A6}"/>
              </a:ext>
            </a:extLst>
          </p:cNvPr>
          <p:cNvSpPr txBox="1"/>
          <p:nvPr/>
        </p:nvSpPr>
        <p:spPr>
          <a:xfrm>
            <a:off x="2551289" y="1862667"/>
            <a:ext cx="1165103" cy="327377"/>
          </a:xfrm>
          <a:prstGeom prst="rect">
            <a:avLst/>
          </a:prstGeom>
          <a:noFill/>
          <a:ln w="19050">
            <a:solidFill>
              <a:schemeClr val="bg1"/>
            </a:solidFill>
          </a:ln>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b="0" i="0" u="none" strike="noStrike" kern="1200" cap="none" spc="0" normalizeH="0" baseline="0" noProof="0" dirty="0">
                <a:ln>
                  <a:noFill/>
                </a:ln>
                <a:solidFill>
                  <a:prstClr val="black"/>
                </a:solidFill>
                <a:effectLst/>
                <a:uLnTx/>
                <a:uFillTx/>
                <a:latin typeface="Gill Sans MT" panose="020B0502020104020203" pitchFamily="34" charset="77"/>
                <a:cs typeface="+mn-cs"/>
              </a:rPr>
              <a:t>Repeatable</a:t>
            </a:r>
          </a:p>
        </p:txBody>
      </p:sp>
      <p:sp>
        <p:nvSpPr>
          <p:cNvPr id="8" name="TextBox 7">
            <a:extLst>
              <a:ext uri="{FF2B5EF4-FFF2-40B4-BE49-F238E27FC236}">
                <a16:creationId xmlns:a16="http://schemas.microsoft.com/office/drawing/2014/main" id="{EDF17910-1ED7-B048-8B65-198F72C1768F}"/>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076120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2"/>
          <a:srcRect r="18149" b="9108"/>
          <a:stretch/>
        </p:blipFill>
        <p:spPr>
          <a:xfrm>
            <a:off x="223825" y="126490"/>
            <a:ext cx="8696350" cy="4411004"/>
          </a:xfrm>
          <a:prstGeom prst="rect">
            <a:avLst/>
          </a:prstGeom>
        </p:spPr>
      </p:pic>
      <p:sp>
        <p:nvSpPr>
          <p:cNvPr id="2" name="TextBox 1">
            <a:extLst>
              <a:ext uri="{FF2B5EF4-FFF2-40B4-BE49-F238E27FC236}">
                <a16:creationId xmlns:a16="http://schemas.microsoft.com/office/drawing/2014/main" id="{914CDDC5-42C2-4C43-8E05-2456C16180AA}"/>
              </a:ext>
            </a:extLst>
          </p:cNvPr>
          <p:cNvSpPr txBox="1"/>
          <p:nvPr/>
        </p:nvSpPr>
        <p:spPr>
          <a:xfrm>
            <a:off x="3995057" y="4543481"/>
            <a:ext cx="5148943" cy="600019"/>
          </a:xfrm>
          <a:prstGeom prst="rect">
            <a:avLst/>
          </a:prstGeom>
          <a:noFill/>
        </p:spPr>
        <p:txBody>
          <a:bodyPr wrap="none" lIns="0" tIns="0" rIns="0" bIns="0" rtlCol="0" anchor="b">
            <a:noAutofit/>
          </a:bodyPr>
          <a:lstStyle/>
          <a:p>
            <a:pPr algn="r"/>
            <a:endParaRPr lang="en-US" sz="1600" dirty="0">
              <a:solidFill>
                <a:schemeClr val="bg1"/>
              </a:solidFill>
            </a:endParaRPr>
          </a:p>
          <a:p>
            <a:pPr algn="r"/>
            <a:r>
              <a:rPr lang="en-GB" sz="1600" dirty="0">
                <a:solidFill>
                  <a:schemeClr val="bg1"/>
                </a:solidFill>
              </a:rPr>
              <a:t>https://the-</a:t>
            </a:r>
            <a:r>
              <a:rPr lang="en-GB" sz="1600" dirty="0" err="1">
                <a:solidFill>
                  <a:schemeClr val="bg1"/>
                </a:solidFill>
              </a:rPr>
              <a:t>turing</a:t>
            </a:r>
            <a:r>
              <a:rPr lang="en-GB" sz="1600" dirty="0">
                <a:solidFill>
                  <a:schemeClr val="bg1"/>
                </a:solidFill>
              </a:rPr>
              <a:t>-</a:t>
            </a:r>
            <a:r>
              <a:rPr lang="en-GB" sz="1600" dirty="0" err="1">
                <a:solidFill>
                  <a:schemeClr val="bg1"/>
                </a:solidFill>
              </a:rPr>
              <a:t>way.netlify.com</a:t>
            </a:r>
            <a:r>
              <a:rPr lang="en-GB" sz="1600" dirty="0">
                <a:solidFill>
                  <a:schemeClr val="bg1"/>
                </a:solidFill>
              </a:rPr>
              <a:t>/introduction/introduction</a:t>
            </a:r>
          </a:p>
          <a:p>
            <a:pPr algn="r"/>
            <a:r>
              <a:rPr lang="en-US" sz="1600" dirty="0">
                <a:solidFill>
                  <a:schemeClr val="bg1"/>
                </a:solidFill>
              </a:rPr>
              <a:t>#</a:t>
            </a:r>
            <a:r>
              <a:rPr lang="en-US" sz="1600" dirty="0" err="1">
                <a:solidFill>
                  <a:schemeClr val="bg1"/>
                </a:solidFill>
              </a:rPr>
              <a:t>TuringWay</a:t>
            </a:r>
            <a:r>
              <a:rPr lang="en-US" sz="1600" dirty="0">
                <a:solidFill>
                  <a:schemeClr val="bg1"/>
                </a:solidFill>
              </a:rPr>
              <a:t> #ukrse19</a:t>
            </a:r>
            <a:endParaRPr lang="en-GB" sz="1600" dirty="0">
              <a:solidFill>
                <a:schemeClr val="bg1"/>
              </a:solidFill>
            </a:endParaRPr>
          </a:p>
        </p:txBody>
      </p:sp>
      <p:sp>
        <p:nvSpPr>
          <p:cNvPr id="6" name="TextBox 5">
            <a:extLst>
              <a:ext uri="{FF2B5EF4-FFF2-40B4-BE49-F238E27FC236}">
                <a16:creationId xmlns:a16="http://schemas.microsoft.com/office/drawing/2014/main" id="{0FBF3550-2567-E34C-A0E7-9B83B8505310}"/>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791761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2"/>
          <a:srcRect r="18149" b="9108"/>
          <a:stretch/>
        </p:blipFill>
        <p:spPr>
          <a:xfrm>
            <a:off x="223825" y="126490"/>
            <a:ext cx="8696350" cy="4411004"/>
          </a:xfrm>
          <a:prstGeom prst="rect">
            <a:avLst/>
          </a:prstGeom>
        </p:spPr>
      </p:pic>
      <p:cxnSp>
        <p:nvCxnSpPr>
          <p:cNvPr id="5" name="Straight Connector 4">
            <a:extLst>
              <a:ext uri="{FF2B5EF4-FFF2-40B4-BE49-F238E27FC236}">
                <a16:creationId xmlns:a16="http://schemas.microsoft.com/office/drawing/2014/main" id="{D4CA11AF-D093-5943-805C-CF39A7CFF809}"/>
              </a:ext>
            </a:extLst>
          </p:cNvPr>
          <p:cNvCxnSpPr/>
          <p:nvPr/>
        </p:nvCxnSpPr>
        <p:spPr>
          <a:xfrm>
            <a:off x="4192438" y="802257"/>
            <a:ext cx="1475117" cy="0"/>
          </a:xfrm>
          <a:prstGeom prst="line">
            <a:avLst/>
          </a:prstGeom>
          <a:ln w="28575"/>
        </p:spPr>
        <p:style>
          <a:lnRef idx="1">
            <a:schemeClr val="accent6"/>
          </a:lnRef>
          <a:fillRef idx="0">
            <a:schemeClr val="accent6"/>
          </a:fillRef>
          <a:effectRef idx="0">
            <a:schemeClr val="accent6"/>
          </a:effectRef>
          <a:fontRef idx="minor">
            <a:schemeClr val="tx1"/>
          </a:fontRef>
        </p:style>
      </p:cxnSp>
      <p:pic>
        <p:nvPicPr>
          <p:cNvPr id="6" name="Picture 5" descr="A close up of a logo&#10;&#10;Description automatically generated">
            <a:extLst>
              <a:ext uri="{FF2B5EF4-FFF2-40B4-BE49-F238E27FC236}">
                <a16:creationId xmlns:a16="http://schemas.microsoft.com/office/drawing/2014/main" id="{AB022FFE-DACC-6F4E-87D9-DED0BAB758E3}"/>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b="16794"/>
          <a:stretch/>
        </p:blipFill>
        <p:spPr>
          <a:xfrm>
            <a:off x="1898462" y="606006"/>
            <a:ext cx="1189632" cy="989844"/>
          </a:xfrm>
          <a:prstGeom prst="rect">
            <a:avLst/>
          </a:prstGeom>
        </p:spPr>
      </p:pic>
      <p:sp>
        <p:nvSpPr>
          <p:cNvPr id="9" name="TextBox 8">
            <a:extLst>
              <a:ext uri="{FF2B5EF4-FFF2-40B4-BE49-F238E27FC236}">
                <a16:creationId xmlns:a16="http://schemas.microsoft.com/office/drawing/2014/main" id="{78CF2C8A-3E7C-A14E-82D8-101D1E29C8AD}"/>
              </a:ext>
            </a:extLst>
          </p:cNvPr>
          <p:cNvSpPr txBox="1"/>
          <p:nvPr/>
        </p:nvSpPr>
        <p:spPr>
          <a:xfrm>
            <a:off x="3995057" y="4543481"/>
            <a:ext cx="5148943" cy="600019"/>
          </a:xfrm>
          <a:prstGeom prst="rect">
            <a:avLst/>
          </a:prstGeom>
          <a:noFill/>
        </p:spPr>
        <p:txBody>
          <a:bodyPr wrap="none" lIns="0" tIns="0" rIns="0" bIns="0" rtlCol="0" anchor="b">
            <a:noAutofit/>
          </a:bodyPr>
          <a:lstStyle/>
          <a:p>
            <a:pPr algn="r"/>
            <a:endParaRPr lang="en-US" sz="1600" dirty="0">
              <a:solidFill>
                <a:schemeClr val="bg1"/>
              </a:solidFill>
            </a:endParaRPr>
          </a:p>
          <a:p>
            <a:pPr algn="r"/>
            <a:r>
              <a:rPr lang="en-GB" sz="1600" dirty="0">
                <a:solidFill>
                  <a:schemeClr val="bg1"/>
                </a:solidFill>
              </a:rPr>
              <a:t>https://the-</a:t>
            </a:r>
            <a:r>
              <a:rPr lang="en-GB" sz="1600" dirty="0" err="1">
                <a:solidFill>
                  <a:schemeClr val="bg1"/>
                </a:solidFill>
              </a:rPr>
              <a:t>turing</a:t>
            </a:r>
            <a:r>
              <a:rPr lang="en-GB" sz="1600" dirty="0">
                <a:solidFill>
                  <a:schemeClr val="bg1"/>
                </a:solidFill>
              </a:rPr>
              <a:t>-</a:t>
            </a:r>
            <a:r>
              <a:rPr lang="en-GB" sz="1600" dirty="0" err="1">
                <a:solidFill>
                  <a:schemeClr val="bg1"/>
                </a:solidFill>
              </a:rPr>
              <a:t>way.netlify.com</a:t>
            </a:r>
            <a:r>
              <a:rPr lang="en-GB" sz="1600" dirty="0">
                <a:solidFill>
                  <a:schemeClr val="bg1"/>
                </a:solidFill>
              </a:rPr>
              <a:t>/introduction/introduction</a:t>
            </a:r>
          </a:p>
          <a:p>
            <a:pPr algn="r"/>
            <a:r>
              <a:rPr lang="en-US" sz="1600" dirty="0">
                <a:solidFill>
                  <a:schemeClr val="bg1"/>
                </a:solidFill>
              </a:rPr>
              <a:t>#</a:t>
            </a:r>
            <a:r>
              <a:rPr lang="en-US" sz="1600" dirty="0" err="1">
                <a:solidFill>
                  <a:schemeClr val="bg1"/>
                </a:solidFill>
              </a:rPr>
              <a:t>TuringWay</a:t>
            </a:r>
            <a:r>
              <a:rPr lang="en-US" sz="1600" dirty="0">
                <a:solidFill>
                  <a:schemeClr val="bg1"/>
                </a:solidFill>
              </a:rPr>
              <a:t> #ukrse19</a:t>
            </a:r>
            <a:endParaRPr lang="en-GB" sz="1600" dirty="0">
              <a:solidFill>
                <a:schemeClr val="bg1"/>
              </a:solidFill>
            </a:endParaRPr>
          </a:p>
        </p:txBody>
      </p:sp>
      <p:sp>
        <p:nvSpPr>
          <p:cNvPr id="8" name="TextBox 7">
            <a:extLst>
              <a:ext uri="{FF2B5EF4-FFF2-40B4-BE49-F238E27FC236}">
                <a16:creationId xmlns:a16="http://schemas.microsoft.com/office/drawing/2014/main" id="{C1B6147D-114C-AA44-BE40-60C824BE0BAF}"/>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437499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2"/>
          <a:srcRect r="18149" b="9108"/>
          <a:stretch/>
        </p:blipFill>
        <p:spPr>
          <a:xfrm>
            <a:off x="223825" y="126490"/>
            <a:ext cx="8696350" cy="4411004"/>
          </a:xfrm>
          <a:prstGeom prst="rect">
            <a:avLst/>
          </a:prstGeom>
        </p:spPr>
      </p:pic>
      <p:cxnSp>
        <p:nvCxnSpPr>
          <p:cNvPr id="5" name="Straight Connector 4">
            <a:extLst>
              <a:ext uri="{FF2B5EF4-FFF2-40B4-BE49-F238E27FC236}">
                <a16:creationId xmlns:a16="http://schemas.microsoft.com/office/drawing/2014/main" id="{D4CA11AF-D093-5943-805C-CF39A7CFF809}"/>
              </a:ext>
            </a:extLst>
          </p:cNvPr>
          <p:cNvCxnSpPr/>
          <p:nvPr/>
        </p:nvCxnSpPr>
        <p:spPr>
          <a:xfrm>
            <a:off x="4192438" y="802257"/>
            <a:ext cx="1475117" cy="0"/>
          </a:xfrm>
          <a:prstGeom prst="line">
            <a:avLst/>
          </a:prstGeom>
          <a:ln w="28575"/>
        </p:spPr>
        <p:style>
          <a:lnRef idx="1">
            <a:schemeClr val="accent6"/>
          </a:lnRef>
          <a:fillRef idx="0">
            <a:schemeClr val="accent6"/>
          </a:fillRef>
          <a:effectRef idx="0">
            <a:schemeClr val="accent6"/>
          </a:effectRef>
          <a:fontRef idx="minor">
            <a:schemeClr val="tx1"/>
          </a:fontRef>
        </p:style>
      </p:cxnSp>
      <p:pic>
        <p:nvPicPr>
          <p:cNvPr id="6" name="Picture 5" descr="A close up of a logo&#10;&#10;Description automatically generated">
            <a:extLst>
              <a:ext uri="{FF2B5EF4-FFF2-40B4-BE49-F238E27FC236}">
                <a16:creationId xmlns:a16="http://schemas.microsoft.com/office/drawing/2014/main" id="{AB022FFE-DACC-6F4E-87D9-DED0BAB758E3}"/>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b="16794"/>
          <a:stretch/>
        </p:blipFill>
        <p:spPr>
          <a:xfrm>
            <a:off x="1898462" y="606006"/>
            <a:ext cx="1189632" cy="989844"/>
          </a:xfrm>
          <a:prstGeom prst="rect">
            <a:avLst/>
          </a:prstGeom>
        </p:spPr>
      </p:pic>
      <p:pic>
        <p:nvPicPr>
          <p:cNvPr id="7" name="Picture 6" descr="A close up of a logo&#10;&#10;Description automatically generated">
            <a:extLst>
              <a:ext uri="{FF2B5EF4-FFF2-40B4-BE49-F238E27FC236}">
                <a16:creationId xmlns:a16="http://schemas.microsoft.com/office/drawing/2014/main" id="{EC7F4535-444B-1F4F-B1B9-E1C11906C296}"/>
              </a:ext>
            </a:extLst>
          </p:cNvPr>
          <p:cNvPicPr>
            <a:picLocks noChangeAspect="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b="14357"/>
          <a:stretch/>
        </p:blipFill>
        <p:spPr>
          <a:xfrm>
            <a:off x="7648961" y="1941836"/>
            <a:ext cx="1271214" cy="1088700"/>
          </a:xfrm>
          <a:prstGeom prst="rect">
            <a:avLst/>
          </a:prstGeom>
        </p:spPr>
      </p:pic>
      <p:cxnSp>
        <p:nvCxnSpPr>
          <p:cNvPr id="8" name="Straight Connector 7">
            <a:extLst>
              <a:ext uri="{FF2B5EF4-FFF2-40B4-BE49-F238E27FC236}">
                <a16:creationId xmlns:a16="http://schemas.microsoft.com/office/drawing/2014/main" id="{45C9F9B2-BE4A-7D4C-A905-7D98EFEFF31E}"/>
              </a:ext>
            </a:extLst>
          </p:cNvPr>
          <p:cNvCxnSpPr>
            <a:cxnSpLocks/>
          </p:cNvCxnSpPr>
          <p:nvPr/>
        </p:nvCxnSpPr>
        <p:spPr>
          <a:xfrm>
            <a:off x="4707147" y="1791420"/>
            <a:ext cx="2763328" cy="0"/>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1" name="TextBox 10">
            <a:extLst>
              <a:ext uri="{FF2B5EF4-FFF2-40B4-BE49-F238E27FC236}">
                <a16:creationId xmlns:a16="http://schemas.microsoft.com/office/drawing/2014/main" id="{3E5D97DC-5112-9F4D-9B24-A13C44BC248E}"/>
              </a:ext>
            </a:extLst>
          </p:cNvPr>
          <p:cNvSpPr txBox="1"/>
          <p:nvPr/>
        </p:nvSpPr>
        <p:spPr>
          <a:xfrm>
            <a:off x="3995057" y="4543481"/>
            <a:ext cx="5148943" cy="600019"/>
          </a:xfrm>
          <a:prstGeom prst="rect">
            <a:avLst/>
          </a:prstGeom>
          <a:noFill/>
        </p:spPr>
        <p:txBody>
          <a:bodyPr wrap="none" lIns="0" tIns="0" rIns="0" bIns="0" rtlCol="0" anchor="b">
            <a:noAutofit/>
          </a:bodyPr>
          <a:lstStyle/>
          <a:p>
            <a:pPr algn="r"/>
            <a:endParaRPr lang="en-US" sz="1600" dirty="0">
              <a:solidFill>
                <a:schemeClr val="bg1"/>
              </a:solidFill>
            </a:endParaRPr>
          </a:p>
          <a:p>
            <a:pPr algn="r"/>
            <a:r>
              <a:rPr lang="en-GB" sz="1600" dirty="0">
                <a:solidFill>
                  <a:schemeClr val="bg1"/>
                </a:solidFill>
              </a:rPr>
              <a:t>https://the-</a:t>
            </a:r>
            <a:r>
              <a:rPr lang="en-GB" sz="1600" dirty="0" err="1">
                <a:solidFill>
                  <a:schemeClr val="bg1"/>
                </a:solidFill>
              </a:rPr>
              <a:t>turing</a:t>
            </a:r>
            <a:r>
              <a:rPr lang="en-GB" sz="1600" dirty="0">
                <a:solidFill>
                  <a:schemeClr val="bg1"/>
                </a:solidFill>
              </a:rPr>
              <a:t>-</a:t>
            </a:r>
            <a:r>
              <a:rPr lang="en-GB" sz="1600" dirty="0" err="1">
                <a:solidFill>
                  <a:schemeClr val="bg1"/>
                </a:solidFill>
              </a:rPr>
              <a:t>way.netlify.com</a:t>
            </a:r>
            <a:r>
              <a:rPr lang="en-GB" sz="1600" dirty="0">
                <a:solidFill>
                  <a:schemeClr val="bg1"/>
                </a:solidFill>
              </a:rPr>
              <a:t>/introduction/introduction</a:t>
            </a:r>
          </a:p>
          <a:p>
            <a:pPr algn="r"/>
            <a:r>
              <a:rPr lang="en-US" sz="1600" dirty="0">
                <a:solidFill>
                  <a:schemeClr val="bg1"/>
                </a:solidFill>
              </a:rPr>
              <a:t>#</a:t>
            </a:r>
            <a:r>
              <a:rPr lang="en-US" sz="1600" dirty="0" err="1">
                <a:solidFill>
                  <a:schemeClr val="bg1"/>
                </a:solidFill>
              </a:rPr>
              <a:t>TuringWay</a:t>
            </a:r>
            <a:r>
              <a:rPr lang="en-US" sz="1600" dirty="0">
                <a:solidFill>
                  <a:schemeClr val="bg1"/>
                </a:solidFill>
              </a:rPr>
              <a:t> #ukrse19</a:t>
            </a:r>
            <a:endParaRPr lang="en-GB" sz="1600" dirty="0">
              <a:solidFill>
                <a:schemeClr val="bg1"/>
              </a:solidFill>
            </a:endParaRPr>
          </a:p>
        </p:txBody>
      </p:sp>
      <p:sp>
        <p:nvSpPr>
          <p:cNvPr id="10" name="TextBox 9">
            <a:extLst>
              <a:ext uri="{FF2B5EF4-FFF2-40B4-BE49-F238E27FC236}">
                <a16:creationId xmlns:a16="http://schemas.microsoft.com/office/drawing/2014/main" id="{85A61506-9ACA-6944-AAC9-14117EC22A9B}"/>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419331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AC24DD-88FB-4343-BBF0-D3993AF433DF}"/>
              </a:ext>
            </a:extLst>
          </p:cNvPr>
          <p:cNvPicPr>
            <a:picLocks noChangeAspect="1"/>
          </p:cNvPicPr>
          <p:nvPr/>
        </p:nvPicPr>
        <p:blipFill rotWithShape="1">
          <a:blip r:embed="rId2"/>
          <a:srcRect r="18149" b="9108"/>
          <a:stretch/>
        </p:blipFill>
        <p:spPr>
          <a:xfrm>
            <a:off x="223825" y="126490"/>
            <a:ext cx="8696350" cy="4411004"/>
          </a:xfrm>
          <a:prstGeom prst="rect">
            <a:avLst/>
          </a:prstGeom>
        </p:spPr>
      </p:pic>
      <p:sp>
        <p:nvSpPr>
          <p:cNvPr id="2" name="Rounded Rectangle 1">
            <a:extLst>
              <a:ext uri="{FF2B5EF4-FFF2-40B4-BE49-F238E27FC236}">
                <a16:creationId xmlns:a16="http://schemas.microsoft.com/office/drawing/2014/main" id="{DC958F14-F109-2540-AA57-C0197FFBAE8B}"/>
              </a:ext>
            </a:extLst>
          </p:cNvPr>
          <p:cNvSpPr/>
          <p:nvPr/>
        </p:nvSpPr>
        <p:spPr>
          <a:xfrm>
            <a:off x="345057" y="629728"/>
            <a:ext cx="1138686" cy="224287"/>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7CCE0CEB-FA57-1D44-80AD-75B154C67438}"/>
              </a:ext>
            </a:extLst>
          </p:cNvPr>
          <p:cNvSpPr/>
          <p:nvPr/>
        </p:nvSpPr>
        <p:spPr>
          <a:xfrm>
            <a:off x="345056" y="1311215"/>
            <a:ext cx="1199071" cy="224287"/>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226BB07-F37C-1340-AA7A-60F9FA171925}"/>
              </a:ext>
            </a:extLst>
          </p:cNvPr>
          <p:cNvSpPr/>
          <p:nvPr/>
        </p:nvSpPr>
        <p:spPr>
          <a:xfrm>
            <a:off x="314864" y="2331992"/>
            <a:ext cx="1928004" cy="224287"/>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DED240C-A3AD-8A40-BBC1-E8D1D9344792}"/>
              </a:ext>
            </a:extLst>
          </p:cNvPr>
          <p:cNvSpPr txBox="1"/>
          <p:nvPr/>
        </p:nvSpPr>
        <p:spPr>
          <a:xfrm>
            <a:off x="3995057" y="4543481"/>
            <a:ext cx="5148943" cy="600019"/>
          </a:xfrm>
          <a:prstGeom prst="rect">
            <a:avLst/>
          </a:prstGeom>
          <a:noFill/>
        </p:spPr>
        <p:txBody>
          <a:bodyPr wrap="none" lIns="0" tIns="0" rIns="0" bIns="0" rtlCol="0" anchor="b">
            <a:noAutofit/>
          </a:bodyPr>
          <a:lstStyle/>
          <a:p>
            <a:pPr algn="r"/>
            <a:endParaRPr lang="en-US" sz="1600" dirty="0">
              <a:solidFill>
                <a:schemeClr val="bg1"/>
              </a:solidFill>
            </a:endParaRPr>
          </a:p>
          <a:p>
            <a:pPr algn="r"/>
            <a:r>
              <a:rPr lang="en-GB" sz="1600" dirty="0">
                <a:solidFill>
                  <a:schemeClr val="bg1"/>
                </a:solidFill>
              </a:rPr>
              <a:t>https://the-</a:t>
            </a:r>
            <a:r>
              <a:rPr lang="en-GB" sz="1600" dirty="0" err="1">
                <a:solidFill>
                  <a:schemeClr val="bg1"/>
                </a:solidFill>
              </a:rPr>
              <a:t>turing</a:t>
            </a:r>
            <a:r>
              <a:rPr lang="en-GB" sz="1600" dirty="0">
                <a:solidFill>
                  <a:schemeClr val="bg1"/>
                </a:solidFill>
              </a:rPr>
              <a:t>-</a:t>
            </a:r>
            <a:r>
              <a:rPr lang="en-GB" sz="1600" dirty="0" err="1">
                <a:solidFill>
                  <a:schemeClr val="bg1"/>
                </a:solidFill>
              </a:rPr>
              <a:t>way.netlify.com</a:t>
            </a:r>
            <a:r>
              <a:rPr lang="en-GB" sz="1600" dirty="0">
                <a:solidFill>
                  <a:schemeClr val="bg1"/>
                </a:solidFill>
              </a:rPr>
              <a:t>/introduction/introduction</a:t>
            </a:r>
          </a:p>
          <a:p>
            <a:pPr algn="r"/>
            <a:r>
              <a:rPr lang="en-US" sz="1600" dirty="0">
                <a:solidFill>
                  <a:schemeClr val="bg1"/>
                </a:solidFill>
              </a:rPr>
              <a:t>#</a:t>
            </a:r>
            <a:r>
              <a:rPr lang="en-US" sz="1600" dirty="0" err="1">
                <a:solidFill>
                  <a:schemeClr val="bg1"/>
                </a:solidFill>
              </a:rPr>
              <a:t>TuringWay</a:t>
            </a:r>
            <a:r>
              <a:rPr lang="en-US" sz="1600" dirty="0">
                <a:solidFill>
                  <a:schemeClr val="bg1"/>
                </a:solidFill>
              </a:rPr>
              <a:t> #ukrse19</a:t>
            </a:r>
            <a:endParaRPr lang="en-GB" sz="1600" dirty="0">
              <a:solidFill>
                <a:schemeClr val="bg1"/>
              </a:solidFill>
            </a:endParaRPr>
          </a:p>
        </p:txBody>
      </p:sp>
      <p:sp>
        <p:nvSpPr>
          <p:cNvPr id="11" name="TextBox 10">
            <a:extLst>
              <a:ext uri="{FF2B5EF4-FFF2-40B4-BE49-F238E27FC236}">
                <a16:creationId xmlns:a16="http://schemas.microsoft.com/office/drawing/2014/main" id="{32177119-9837-464C-B3BC-6E6C93FEB984}"/>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1947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0F7E2A1-F750-E646-AF40-DB43C4BE5442}"/>
              </a:ext>
            </a:extLst>
          </p:cNvPr>
          <p:cNvSpPr>
            <a:spLocks noGrp="1"/>
          </p:cNvSpPr>
          <p:nvPr>
            <p:ph type="body" sz="quarter" idx="13"/>
          </p:nvPr>
        </p:nvSpPr>
        <p:spPr/>
        <p:txBody>
          <a:bodyPr>
            <a:normAutofit fontScale="85000" lnSpcReduction="10000"/>
          </a:bodyPr>
          <a:lstStyle/>
          <a:p>
            <a:r>
              <a:rPr lang="en-US" dirty="0"/>
              <a:t>Built by a team… AND YOU!</a:t>
            </a:r>
          </a:p>
        </p:txBody>
      </p:sp>
      <p:pic>
        <p:nvPicPr>
          <p:cNvPr id="11" name="Picture Placeholder 10">
            <a:extLst>
              <a:ext uri="{FF2B5EF4-FFF2-40B4-BE49-F238E27FC236}">
                <a16:creationId xmlns:a16="http://schemas.microsoft.com/office/drawing/2014/main" id="{AE4CD7B5-BAED-4B42-B202-6476F6C85C7F}"/>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8" r="-250"/>
          <a:stretch/>
        </p:blipFill>
        <p:spPr>
          <a:xfrm>
            <a:off x="4572000" y="198554"/>
            <a:ext cx="4572000" cy="4529357"/>
          </a:xfrm>
        </p:spPr>
      </p:pic>
      <p:sp>
        <p:nvSpPr>
          <p:cNvPr id="4" name="Text Placeholder 3">
            <a:extLst>
              <a:ext uri="{FF2B5EF4-FFF2-40B4-BE49-F238E27FC236}">
                <a16:creationId xmlns:a16="http://schemas.microsoft.com/office/drawing/2014/main" id="{C8F284CC-10E4-484B-AF09-03DE1225EB5D}"/>
              </a:ext>
            </a:extLst>
          </p:cNvPr>
          <p:cNvSpPr>
            <a:spLocks noGrp="1"/>
          </p:cNvSpPr>
          <p:nvPr>
            <p:ph type="body" sz="quarter" idx="12"/>
          </p:nvPr>
        </p:nvSpPr>
        <p:spPr/>
        <p:txBody>
          <a:bodyPr/>
          <a:lstStyle/>
          <a:p>
            <a:r>
              <a:rPr lang="en-US" dirty="0"/>
              <a:t>Please contribute!</a:t>
            </a:r>
          </a:p>
          <a:p>
            <a:pPr marL="0" indent="0">
              <a:buNone/>
            </a:pPr>
            <a:r>
              <a:rPr lang="en-GB" dirty="0">
                <a:solidFill>
                  <a:schemeClr val="accent1"/>
                </a:solidFill>
              </a:rPr>
              <a:t>github.com/alan-turing-institute/the-turing-way</a:t>
            </a:r>
          </a:p>
        </p:txBody>
      </p:sp>
      <p:sp>
        <p:nvSpPr>
          <p:cNvPr id="12" name="TextBox 11">
            <a:extLst>
              <a:ext uri="{FF2B5EF4-FFF2-40B4-BE49-F238E27FC236}">
                <a16:creationId xmlns:a16="http://schemas.microsoft.com/office/drawing/2014/main" id="{2DBE1BE5-75AA-4546-B80E-93E9126D7749}"/>
              </a:ext>
            </a:extLst>
          </p:cNvPr>
          <p:cNvSpPr txBox="1"/>
          <p:nvPr/>
        </p:nvSpPr>
        <p:spPr>
          <a:xfrm>
            <a:off x="6987396" y="4889542"/>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D685B9AB-D752-DE46-B2CB-12042CD04E46}"/>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667961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B75D193-D19C-4D0B-8AE2-CDC120133872}"/>
              </a:ext>
            </a:extLst>
          </p:cNvPr>
          <p:cNvSpPr txBox="1">
            <a:spLocks/>
          </p:cNvSpPr>
          <p:nvPr/>
        </p:nvSpPr>
        <p:spPr bwMode="auto">
          <a:xfrm>
            <a:off x="2015516" y="1308763"/>
            <a:ext cx="5112568"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5400" dirty="0">
                <a:solidFill>
                  <a:schemeClr val="accent6"/>
                </a:solidFill>
              </a:rPr>
              <a:t>Barriers to reproducible research</a:t>
            </a:r>
          </a:p>
        </p:txBody>
      </p:sp>
      <p:sp>
        <p:nvSpPr>
          <p:cNvPr id="5" name="TextBox 4">
            <a:extLst>
              <a:ext uri="{FF2B5EF4-FFF2-40B4-BE49-F238E27FC236}">
                <a16:creationId xmlns:a16="http://schemas.microsoft.com/office/drawing/2014/main" id="{9EDB45EB-FD2E-4B16-BCE4-700295190C6E}"/>
              </a:ext>
            </a:extLst>
          </p:cNvPr>
          <p:cNvSpPr txBox="1"/>
          <p:nvPr/>
        </p:nvSpPr>
        <p:spPr>
          <a:xfrm>
            <a:off x="3401155" y="106552"/>
            <a:ext cx="3024841" cy="1200329"/>
          </a:xfrm>
          <a:prstGeom prst="rect">
            <a:avLst/>
          </a:prstGeom>
          <a:noFill/>
        </p:spPr>
        <p:txBody>
          <a:bodyPr wrap="square" rtlCol="0">
            <a:spAutoFit/>
          </a:bodyPr>
          <a:lstStyle/>
          <a:p>
            <a:pPr algn="ctr"/>
            <a:r>
              <a:rPr lang="en-GB" sz="2400" dirty="0">
                <a:solidFill>
                  <a:schemeClr val="bg2"/>
                </a:solidFill>
                <a:latin typeface="+mj-lt"/>
              </a:rPr>
              <a:t>Held to higher standards than others</a:t>
            </a:r>
          </a:p>
        </p:txBody>
      </p:sp>
      <p:sp>
        <p:nvSpPr>
          <p:cNvPr id="6" name="TextBox 5">
            <a:extLst>
              <a:ext uri="{FF2B5EF4-FFF2-40B4-BE49-F238E27FC236}">
                <a16:creationId xmlns:a16="http://schemas.microsoft.com/office/drawing/2014/main" id="{19FDB789-712B-4256-BB19-43DC86845489}"/>
              </a:ext>
            </a:extLst>
          </p:cNvPr>
          <p:cNvSpPr txBox="1"/>
          <p:nvPr/>
        </p:nvSpPr>
        <p:spPr>
          <a:xfrm>
            <a:off x="251520" y="603090"/>
            <a:ext cx="2876066" cy="830997"/>
          </a:xfrm>
          <a:prstGeom prst="rect">
            <a:avLst/>
          </a:prstGeom>
          <a:noFill/>
        </p:spPr>
        <p:txBody>
          <a:bodyPr wrap="square" rtlCol="0">
            <a:spAutoFit/>
          </a:bodyPr>
          <a:lstStyle/>
          <a:p>
            <a:pPr algn="ctr"/>
            <a:r>
              <a:rPr lang="en-GB" sz="2400" dirty="0">
                <a:solidFill>
                  <a:schemeClr val="bg1">
                    <a:lumMod val="85000"/>
                  </a:schemeClr>
                </a:solidFill>
                <a:latin typeface="+mj-lt"/>
              </a:rPr>
              <a:t>Is not considered for promotion</a:t>
            </a:r>
          </a:p>
        </p:txBody>
      </p:sp>
      <p:sp>
        <p:nvSpPr>
          <p:cNvPr id="7" name="TextBox 6">
            <a:extLst>
              <a:ext uri="{FF2B5EF4-FFF2-40B4-BE49-F238E27FC236}">
                <a16:creationId xmlns:a16="http://schemas.microsoft.com/office/drawing/2014/main" id="{D139C54D-C934-49CE-9B6D-18550AB944D7}"/>
              </a:ext>
            </a:extLst>
          </p:cNvPr>
          <p:cNvSpPr txBox="1"/>
          <p:nvPr/>
        </p:nvSpPr>
        <p:spPr>
          <a:xfrm>
            <a:off x="5388309" y="3745290"/>
            <a:ext cx="1823766" cy="461665"/>
          </a:xfrm>
          <a:prstGeom prst="rect">
            <a:avLst/>
          </a:prstGeom>
          <a:noFill/>
        </p:spPr>
        <p:txBody>
          <a:bodyPr wrap="square" rtlCol="0">
            <a:spAutoFit/>
          </a:bodyPr>
          <a:lstStyle/>
          <a:p>
            <a:pPr algn="ctr"/>
            <a:r>
              <a:rPr lang="en-GB" sz="2400" dirty="0">
                <a:solidFill>
                  <a:schemeClr val="accent3"/>
                </a:solidFill>
                <a:latin typeface="+mj-lt"/>
              </a:rPr>
              <a:t>Takes time</a:t>
            </a:r>
          </a:p>
        </p:txBody>
      </p:sp>
      <p:sp>
        <p:nvSpPr>
          <p:cNvPr id="8" name="TextBox 7">
            <a:extLst>
              <a:ext uri="{FF2B5EF4-FFF2-40B4-BE49-F238E27FC236}">
                <a16:creationId xmlns:a16="http://schemas.microsoft.com/office/drawing/2014/main" id="{F06FDF34-BE68-45CA-B734-A4B2E9D72E1C}"/>
              </a:ext>
            </a:extLst>
          </p:cNvPr>
          <p:cNvSpPr txBox="1"/>
          <p:nvPr/>
        </p:nvSpPr>
        <p:spPr>
          <a:xfrm>
            <a:off x="294212" y="2326922"/>
            <a:ext cx="2078604" cy="1200329"/>
          </a:xfrm>
          <a:prstGeom prst="rect">
            <a:avLst/>
          </a:prstGeom>
          <a:noFill/>
        </p:spPr>
        <p:txBody>
          <a:bodyPr wrap="square" rtlCol="0">
            <a:spAutoFit/>
          </a:bodyPr>
          <a:lstStyle/>
          <a:p>
            <a:pPr algn="ctr"/>
            <a:r>
              <a:rPr lang="en-GB" sz="2400" dirty="0">
                <a:solidFill>
                  <a:schemeClr val="accent3"/>
                </a:solidFill>
                <a:latin typeface="+mj-lt"/>
              </a:rPr>
              <a:t>Requires additional skills</a:t>
            </a:r>
          </a:p>
        </p:txBody>
      </p:sp>
      <p:sp>
        <p:nvSpPr>
          <p:cNvPr id="9" name="TextBox 8">
            <a:extLst>
              <a:ext uri="{FF2B5EF4-FFF2-40B4-BE49-F238E27FC236}">
                <a16:creationId xmlns:a16="http://schemas.microsoft.com/office/drawing/2014/main" id="{5E3BBF65-1255-4658-A4C1-CC5E67BC0CD5}"/>
              </a:ext>
            </a:extLst>
          </p:cNvPr>
          <p:cNvSpPr txBox="1"/>
          <p:nvPr/>
        </p:nvSpPr>
        <p:spPr>
          <a:xfrm>
            <a:off x="6300192" y="859336"/>
            <a:ext cx="2843808" cy="1200329"/>
          </a:xfrm>
          <a:prstGeom prst="rect">
            <a:avLst/>
          </a:prstGeom>
          <a:noFill/>
        </p:spPr>
        <p:txBody>
          <a:bodyPr wrap="square" rtlCol="0">
            <a:spAutoFit/>
          </a:bodyPr>
          <a:lstStyle/>
          <a:p>
            <a:pPr algn="ctr"/>
            <a:r>
              <a:rPr lang="en-GB" sz="2400" dirty="0">
                <a:solidFill>
                  <a:schemeClr val="bg2"/>
                </a:solidFill>
                <a:latin typeface="+mj-lt"/>
              </a:rPr>
              <a:t>Publication bias towards novel findings</a:t>
            </a:r>
          </a:p>
        </p:txBody>
      </p:sp>
      <p:sp>
        <p:nvSpPr>
          <p:cNvPr id="10" name="TextBox 9">
            <a:extLst>
              <a:ext uri="{FF2B5EF4-FFF2-40B4-BE49-F238E27FC236}">
                <a16:creationId xmlns:a16="http://schemas.microsoft.com/office/drawing/2014/main" id="{1E489D50-3CC0-4ADF-B503-CDBBDF93562D}"/>
              </a:ext>
            </a:extLst>
          </p:cNvPr>
          <p:cNvSpPr txBox="1"/>
          <p:nvPr/>
        </p:nvSpPr>
        <p:spPr>
          <a:xfrm>
            <a:off x="6838776" y="2914130"/>
            <a:ext cx="2053304" cy="461665"/>
          </a:xfrm>
          <a:prstGeom prst="rect">
            <a:avLst/>
          </a:prstGeom>
          <a:noFill/>
        </p:spPr>
        <p:txBody>
          <a:bodyPr wrap="square" rtlCol="0">
            <a:spAutoFit/>
          </a:bodyPr>
          <a:lstStyle/>
          <a:p>
            <a:pPr algn="ctr"/>
            <a:r>
              <a:rPr lang="en-GB" sz="2400" dirty="0">
                <a:solidFill>
                  <a:schemeClr val="bg2"/>
                </a:solidFill>
                <a:latin typeface="+mj-lt"/>
              </a:rPr>
              <a:t>Plead the 5th</a:t>
            </a:r>
          </a:p>
        </p:txBody>
      </p:sp>
      <p:sp>
        <p:nvSpPr>
          <p:cNvPr id="11" name="TextBox 10">
            <a:extLst>
              <a:ext uri="{FF2B5EF4-FFF2-40B4-BE49-F238E27FC236}">
                <a16:creationId xmlns:a16="http://schemas.microsoft.com/office/drawing/2014/main" id="{EC5050F1-EB84-42A1-BD4E-B00B52FE5308}"/>
              </a:ext>
            </a:extLst>
          </p:cNvPr>
          <p:cNvSpPr txBox="1"/>
          <p:nvPr/>
        </p:nvSpPr>
        <p:spPr>
          <a:xfrm>
            <a:off x="633769" y="3791457"/>
            <a:ext cx="3277534" cy="830997"/>
          </a:xfrm>
          <a:prstGeom prst="rect">
            <a:avLst/>
          </a:prstGeom>
          <a:noFill/>
        </p:spPr>
        <p:txBody>
          <a:bodyPr wrap="square" rtlCol="0">
            <a:spAutoFit/>
          </a:bodyPr>
          <a:lstStyle/>
          <a:p>
            <a:pPr algn="ctr"/>
            <a:r>
              <a:rPr lang="en-GB" sz="2400" dirty="0">
                <a:solidFill>
                  <a:schemeClr val="bg2"/>
                </a:solidFill>
                <a:latin typeface="+mj-lt"/>
              </a:rPr>
              <a:t>Support additional users</a:t>
            </a:r>
          </a:p>
        </p:txBody>
      </p:sp>
      <p:sp>
        <p:nvSpPr>
          <p:cNvPr id="13" name="TextBox 12">
            <a:extLst>
              <a:ext uri="{FF2B5EF4-FFF2-40B4-BE49-F238E27FC236}">
                <a16:creationId xmlns:a16="http://schemas.microsoft.com/office/drawing/2014/main" id="{B5082806-D8F5-9D4E-8DEB-05E89300B435}"/>
              </a:ext>
            </a:extLst>
          </p:cNvPr>
          <p:cNvSpPr txBox="1"/>
          <p:nvPr/>
        </p:nvSpPr>
        <p:spPr>
          <a:xfrm>
            <a:off x="2894029" y="4540410"/>
            <a:ext cx="6249971" cy="601622"/>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600" dirty="0">
                <a:solidFill>
                  <a:schemeClr val="bg1"/>
                </a:solidFill>
              </a:rPr>
              <a:t>Kirstie Whitaker’s talk at </a:t>
            </a:r>
            <a:r>
              <a:rPr lang="en-GB" sz="1600" dirty="0" err="1">
                <a:solidFill>
                  <a:schemeClr val="bg1"/>
                </a:solidFill>
              </a:rPr>
              <a:t>PyData</a:t>
            </a:r>
            <a:r>
              <a:rPr lang="en-GB" sz="1600" dirty="0">
                <a:solidFill>
                  <a:schemeClr val="bg1"/>
                </a:solidFill>
              </a:rPr>
              <a:t> LDN: https://</a:t>
            </a:r>
            <a:r>
              <a:rPr lang="en-GB" sz="1600" dirty="0" err="1">
                <a:solidFill>
                  <a:schemeClr val="bg1"/>
                </a:solidFill>
              </a:rPr>
              <a:t>youtu.be</a:t>
            </a:r>
            <a:r>
              <a:rPr lang="en-GB" sz="1600" dirty="0">
                <a:solidFill>
                  <a:schemeClr val="bg1"/>
                </a:solidFill>
              </a:rPr>
              <a:t>/IG3PcZ6EhiU</a:t>
            </a:r>
          </a:p>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4" name="TextBox 13">
            <a:extLst>
              <a:ext uri="{FF2B5EF4-FFF2-40B4-BE49-F238E27FC236}">
                <a16:creationId xmlns:a16="http://schemas.microsoft.com/office/drawing/2014/main" id="{D9272FDD-684D-0249-841D-495C05833A63}"/>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283906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9D69D8-781C-6F4F-96B5-7E37F3B2D8C0}"/>
              </a:ext>
            </a:extLst>
          </p:cNvPr>
          <p:cNvSpPr>
            <a:spLocks noGrp="1"/>
          </p:cNvSpPr>
          <p:nvPr>
            <p:ph type="body" sz="quarter" idx="20"/>
          </p:nvPr>
        </p:nvSpPr>
        <p:spPr/>
        <p:txBody>
          <a:bodyPr/>
          <a:lstStyle/>
          <a:p>
            <a:r>
              <a:rPr lang="en-US" dirty="0"/>
              <a:t>Turn code… into an environment!</a:t>
            </a:r>
          </a:p>
        </p:txBody>
      </p:sp>
      <p:sp>
        <p:nvSpPr>
          <p:cNvPr id="5" name="TextBox 4">
            <a:extLst>
              <a:ext uri="{FF2B5EF4-FFF2-40B4-BE49-F238E27FC236}">
                <a16:creationId xmlns:a16="http://schemas.microsoft.com/office/drawing/2014/main" id="{4346EC71-9EB5-B542-9682-68567D004234}"/>
              </a:ext>
            </a:extLst>
          </p:cNvPr>
          <p:cNvSpPr txBox="1"/>
          <p:nvPr/>
        </p:nvSpPr>
        <p:spPr>
          <a:xfrm>
            <a:off x="6987396" y="4889542"/>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pic>
        <p:nvPicPr>
          <p:cNvPr id="7" name="Picture 6">
            <a:extLst>
              <a:ext uri="{FF2B5EF4-FFF2-40B4-BE49-F238E27FC236}">
                <a16:creationId xmlns:a16="http://schemas.microsoft.com/office/drawing/2014/main" id="{DCD7FE04-5D09-3244-AA04-735A76E64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09393"/>
            <a:ext cx="5711238" cy="2933264"/>
          </a:xfrm>
          <a:prstGeom prst="rect">
            <a:avLst/>
          </a:prstGeom>
        </p:spPr>
      </p:pic>
      <p:pic>
        <p:nvPicPr>
          <p:cNvPr id="9" name="Picture 8">
            <a:extLst>
              <a:ext uri="{FF2B5EF4-FFF2-40B4-BE49-F238E27FC236}">
                <a16:creationId xmlns:a16="http://schemas.microsoft.com/office/drawing/2014/main" id="{E7B02E22-8433-EA43-A64C-888298D4F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5029" y="1411172"/>
            <a:ext cx="4288971" cy="3476955"/>
          </a:xfrm>
          <a:prstGeom prst="rect">
            <a:avLst/>
          </a:prstGeom>
        </p:spPr>
      </p:pic>
      <p:cxnSp>
        <p:nvCxnSpPr>
          <p:cNvPr id="11" name="Straight Arrow Connector 10">
            <a:extLst>
              <a:ext uri="{FF2B5EF4-FFF2-40B4-BE49-F238E27FC236}">
                <a16:creationId xmlns:a16="http://schemas.microsoft.com/office/drawing/2014/main" id="{A900AAEB-0133-1741-9F1E-956A34FBA2FF}"/>
              </a:ext>
            </a:extLst>
          </p:cNvPr>
          <p:cNvCxnSpPr/>
          <p:nvPr/>
        </p:nvCxnSpPr>
        <p:spPr>
          <a:xfrm>
            <a:off x="4038600" y="2699657"/>
            <a:ext cx="1389008" cy="489857"/>
          </a:xfrm>
          <a:prstGeom prst="straightConnector1">
            <a:avLst/>
          </a:prstGeom>
          <a:ln w="762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52FC28A3-93D4-8248-B7DA-05A9E09B1EE5}"/>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8411209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E2515-7F0C-7445-97E6-481C573DA738}"/>
              </a:ext>
            </a:extLst>
          </p:cNvPr>
          <p:cNvSpPr>
            <a:spLocks noGrp="1"/>
          </p:cNvSpPr>
          <p:nvPr>
            <p:ph type="title"/>
          </p:nvPr>
        </p:nvSpPr>
        <p:spPr/>
        <p:txBody>
          <a:bodyPr/>
          <a:lstStyle/>
          <a:p>
            <a:r>
              <a:rPr lang="en-US" dirty="0"/>
              <a:t>Market Research</a:t>
            </a:r>
          </a:p>
        </p:txBody>
      </p:sp>
      <p:pic>
        <p:nvPicPr>
          <p:cNvPr id="5" name="Picture Placeholder 4">
            <a:extLst>
              <a:ext uri="{FF2B5EF4-FFF2-40B4-BE49-F238E27FC236}">
                <a16:creationId xmlns:a16="http://schemas.microsoft.com/office/drawing/2014/main" id="{2E49CD60-60BB-8E47-9FF8-06F1DE47B41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9290" r="9863" b="156"/>
          <a:stretch/>
        </p:blipFill>
        <p:spPr>
          <a:xfrm>
            <a:off x="5651872" y="0"/>
            <a:ext cx="3493714" cy="4573587"/>
          </a:xfrm>
        </p:spPr>
      </p:pic>
      <p:sp>
        <p:nvSpPr>
          <p:cNvPr id="6" name="TextBox 5">
            <a:extLst>
              <a:ext uri="{FF2B5EF4-FFF2-40B4-BE49-F238E27FC236}">
                <a16:creationId xmlns:a16="http://schemas.microsoft.com/office/drawing/2014/main" id="{7C340BC0-FB41-324C-B8CA-D38BA071D4F0}"/>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F4B66E85-251D-F74E-8A54-3271AA09C25B}"/>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555516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23CAEB-0D24-D543-BA9B-EB4684D30C7A}"/>
              </a:ext>
            </a:extLst>
          </p:cNvPr>
          <p:cNvSpPr>
            <a:spLocks noGrp="1"/>
          </p:cNvSpPr>
          <p:nvPr>
            <p:ph type="body" sz="quarter" idx="20"/>
          </p:nvPr>
        </p:nvSpPr>
        <p:spPr/>
        <p:txBody>
          <a:bodyPr/>
          <a:lstStyle/>
          <a:p>
            <a:r>
              <a:rPr lang="en-US" dirty="0"/>
              <a:t>Have you ever heard…?</a:t>
            </a:r>
          </a:p>
        </p:txBody>
      </p:sp>
      <p:sp>
        <p:nvSpPr>
          <p:cNvPr id="3" name="Text Placeholder 2">
            <a:extLst>
              <a:ext uri="{FF2B5EF4-FFF2-40B4-BE49-F238E27FC236}">
                <a16:creationId xmlns:a16="http://schemas.microsoft.com/office/drawing/2014/main" id="{24FA87F3-1732-9645-A049-6E50575342E1}"/>
              </a:ext>
            </a:extLst>
          </p:cNvPr>
          <p:cNvSpPr>
            <a:spLocks noGrp="1"/>
          </p:cNvSpPr>
          <p:nvPr>
            <p:ph type="body" sz="quarter" idx="14"/>
          </p:nvPr>
        </p:nvSpPr>
        <p:spPr>
          <a:xfrm>
            <a:off x="1615440" y="1511210"/>
            <a:ext cx="5913120" cy="2121080"/>
          </a:xfrm>
        </p:spPr>
        <p:txBody>
          <a:bodyPr anchor="ctr"/>
          <a:lstStyle/>
          <a:p>
            <a:pPr marL="0" indent="0" algn="ctr">
              <a:buNone/>
            </a:pPr>
            <a:r>
              <a:rPr lang="en-US" sz="6000" i="1" dirty="0"/>
              <a:t>“Oh, it worked on my computer?”</a:t>
            </a:r>
          </a:p>
        </p:txBody>
      </p:sp>
      <p:sp>
        <p:nvSpPr>
          <p:cNvPr id="4" name="TextBox 3">
            <a:extLst>
              <a:ext uri="{FF2B5EF4-FFF2-40B4-BE49-F238E27FC236}">
                <a16:creationId xmlns:a16="http://schemas.microsoft.com/office/drawing/2014/main" id="{7D4B7048-249D-F140-826F-52816B499560}"/>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6" name="TextBox 5">
            <a:extLst>
              <a:ext uri="{FF2B5EF4-FFF2-40B4-BE49-F238E27FC236}">
                <a16:creationId xmlns:a16="http://schemas.microsoft.com/office/drawing/2014/main" id="{69E37E19-9EB0-7C45-A4C3-38B3A4790FB5}"/>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549087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23CAEB-0D24-D543-BA9B-EB4684D30C7A}"/>
              </a:ext>
            </a:extLst>
          </p:cNvPr>
          <p:cNvSpPr>
            <a:spLocks noGrp="1"/>
          </p:cNvSpPr>
          <p:nvPr>
            <p:ph type="body" sz="quarter" idx="20"/>
          </p:nvPr>
        </p:nvSpPr>
        <p:spPr/>
        <p:txBody>
          <a:bodyPr/>
          <a:lstStyle/>
          <a:p>
            <a:r>
              <a:rPr lang="en-US" dirty="0"/>
              <a:t>Have you ever heard…?</a:t>
            </a:r>
          </a:p>
        </p:txBody>
      </p:sp>
      <p:sp>
        <p:nvSpPr>
          <p:cNvPr id="3" name="Text Placeholder 2">
            <a:extLst>
              <a:ext uri="{FF2B5EF4-FFF2-40B4-BE49-F238E27FC236}">
                <a16:creationId xmlns:a16="http://schemas.microsoft.com/office/drawing/2014/main" id="{24FA87F3-1732-9645-A049-6E50575342E1}"/>
              </a:ext>
            </a:extLst>
          </p:cNvPr>
          <p:cNvSpPr>
            <a:spLocks noGrp="1"/>
          </p:cNvSpPr>
          <p:nvPr>
            <p:ph type="body" sz="quarter" idx="14"/>
          </p:nvPr>
        </p:nvSpPr>
        <p:spPr>
          <a:xfrm>
            <a:off x="2077810" y="1349285"/>
            <a:ext cx="4988379" cy="2444929"/>
          </a:xfrm>
        </p:spPr>
        <p:txBody>
          <a:bodyPr anchor="ctr"/>
          <a:lstStyle/>
          <a:p>
            <a:pPr marL="0" indent="0" algn="ctr">
              <a:buNone/>
            </a:pPr>
            <a:r>
              <a:rPr lang="en-US" sz="6000" i="1" dirty="0"/>
              <a:t>“Oh, it worked yesterday?”</a:t>
            </a:r>
          </a:p>
        </p:txBody>
      </p:sp>
      <p:sp>
        <p:nvSpPr>
          <p:cNvPr id="4" name="TextBox 3">
            <a:extLst>
              <a:ext uri="{FF2B5EF4-FFF2-40B4-BE49-F238E27FC236}">
                <a16:creationId xmlns:a16="http://schemas.microsoft.com/office/drawing/2014/main" id="{04909BBA-103A-C741-8A78-FA7CD716E643}"/>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6" name="TextBox 5">
            <a:extLst>
              <a:ext uri="{FF2B5EF4-FFF2-40B4-BE49-F238E27FC236}">
                <a16:creationId xmlns:a16="http://schemas.microsoft.com/office/drawing/2014/main" id="{FDBA2240-C29C-184B-8ECB-F7A345075D77}"/>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993480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509810F6-8F6D-7441-9CBC-88ABFF5A1433}"/>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336" t="-1345" r="-336" b="26536"/>
          <a:stretch/>
        </p:blipFill>
        <p:spPr>
          <a:xfrm>
            <a:off x="1079500" y="992188"/>
            <a:ext cx="3060700" cy="1923283"/>
          </a:xfrm>
        </p:spPr>
      </p:pic>
      <p:pic>
        <p:nvPicPr>
          <p:cNvPr id="21" name="Picture Placeholder 20">
            <a:extLst>
              <a:ext uri="{FF2B5EF4-FFF2-40B4-BE49-F238E27FC236}">
                <a16:creationId xmlns:a16="http://schemas.microsoft.com/office/drawing/2014/main" id="{424D2AEF-546B-C644-A3F3-7A5C03A1E7B9}"/>
              </a:ext>
            </a:extLst>
          </p:cNvPr>
          <p:cNvPicPr>
            <a:picLocks noGrp="1" noChangeAspect="1"/>
          </p:cNvPicPr>
          <p:nvPr>
            <p:ph type="pic" sz="quarter" idx="11"/>
          </p:nvPr>
        </p:nvPicPr>
        <p:blipFill rotWithShape="1">
          <a:blip r:embed="rId5">
            <a:extLst>
              <a:ext uri="{28A0092B-C50C-407E-A947-70E740481C1C}">
                <a14:useLocalDpi xmlns:a14="http://schemas.microsoft.com/office/drawing/2010/main" val="0"/>
              </a:ext>
            </a:extLst>
          </a:blip>
          <a:srcRect l="1" r="-276"/>
          <a:stretch/>
        </p:blipFill>
        <p:spPr>
          <a:xfrm>
            <a:off x="5003802" y="1358537"/>
            <a:ext cx="1878171" cy="1556934"/>
          </a:xfrm>
        </p:spPr>
      </p:pic>
      <p:sp>
        <p:nvSpPr>
          <p:cNvPr id="4" name="Text Placeholder 3">
            <a:extLst>
              <a:ext uri="{FF2B5EF4-FFF2-40B4-BE49-F238E27FC236}">
                <a16:creationId xmlns:a16="http://schemas.microsoft.com/office/drawing/2014/main" id="{C0803287-BAED-644A-AEF5-17622270D3F4}"/>
              </a:ext>
            </a:extLst>
          </p:cNvPr>
          <p:cNvSpPr>
            <a:spLocks noGrp="1"/>
          </p:cNvSpPr>
          <p:nvPr>
            <p:ph type="body" sz="quarter" idx="15"/>
          </p:nvPr>
        </p:nvSpPr>
        <p:spPr/>
        <p:txBody>
          <a:bodyPr/>
          <a:lstStyle/>
          <a:p>
            <a:pPr marL="0" indent="0">
              <a:buNone/>
            </a:pPr>
            <a:r>
              <a:rPr lang="en-US" i="1" dirty="0"/>
              <a:t>“Oh, it worked on my computer?”</a:t>
            </a:r>
          </a:p>
        </p:txBody>
      </p:sp>
      <p:sp>
        <p:nvSpPr>
          <p:cNvPr id="5" name="Text Placeholder 4">
            <a:extLst>
              <a:ext uri="{FF2B5EF4-FFF2-40B4-BE49-F238E27FC236}">
                <a16:creationId xmlns:a16="http://schemas.microsoft.com/office/drawing/2014/main" id="{CD11A55E-4B42-944D-BC8A-AC14A1521BCC}"/>
              </a:ext>
            </a:extLst>
          </p:cNvPr>
          <p:cNvSpPr>
            <a:spLocks noGrp="1"/>
          </p:cNvSpPr>
          <p:nvPr>
            <p:ph type="body" sz="quarter" idx="16"/>
          </p:nvPr>
        </p:nvSpPr>
        <p:spPr>
          <a:xfrm>
            <a:off x="5003802" y="3163243"/>
            <a:ext cx="3060700" cy="1362389"/>
          </a:xfrm>
        </p:spPr>
        <p:txBody>
          <a:bodyPr/>
          <a:lstStyle/>
          <a:p>
            <a:pPr marL="0" indent="0">
              <a:buNone/>
            </a:pPr>
            <a:r>
              <a:rPr lang="en-US" i="1" dirty="0"/>
              <a:t>“Oh, it worked yesterday?”</a:t>
            </a:r>
          </a:p>
        </p:txBody>
      </p:sp>
      <p:sp>
        <p:nvSpPr>
          <p:cNvPr id="22" name="TextBox 21">
            <a:extLst>
              <a:ext uri="{FF2B5EF4-FFF2-40B4-BE49-F238E27FC236}">
                <a16:creationId xmlns:a16="http://schemas.microsoft.com/office/drawing/2014/main" id="{1E71F508-156F-C44D-9536-8B19E24B4869}"/>
              </a:ext>
            </a:extLst>
          </p:cNvPr>
          <p:cNvSpPr txBox="1"/>
          <p:nvPr/>
        </p:nvSpPr>
        <p:spPr>
          <a:xfrm>
            <a:off x="6975565" y="1906227"/>
            <a:ext cx="914400" cy="46155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3200" b="0" i="0" u="none" strike="noStrike" kern="1200" cap="none" spc="0" normalizeH="0" baseline="0" noProof="0" dirty="0">
                <a:ln>
                  <a:noFill/>
                </a:ln>
                <a:solidFill>
                  <a:schemeClr val="bg1"/>
                </a:solidFill>
                <a:effectLst/>
                <a:uLnTx/>
                <a:uFillTx/>
                <a:latin typeface="+mn-lt"/>
                <a:ea typeface="+mn-ea"/>
                <a:cs typeface="+mn-cs"/>
              </a:rPr>
              <a:t>+ CI</a:t>
            </a:r>
          </a:p>
        </p:txBody>
      </p:sp>
      <p:sp>
        <p:nvSpPr>
          <p:cNvPr id="23" name="TextBox 22">
            <a:extLst>
              <a:ext uri="{FF2B5EF4-FFF2-40B4-BE49-F238E27FC236}">
                <a16:creationId xmlns:a16="http://schemas.microsoft.com/office/drawing/2014/main" id="{5E4C717E-18B5-1242-A439-EF3AC76FDF33}"/>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9" name="TextBox 8">
            <a:extLst>
              <a:ext uri="{FF2B5EF4-FFF2-40B4-BE49-F238E27FC236}">
                <a16:creationId xmlns:a16="http://schemas.microsoft.com/office/drawing/2014/main" id="{EF78467C-DD74-4342-8C3A-101DD9CE3105}"/>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261464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75414" y="91358"/>
            <a:ext cx="6452559" cy="4550228"/>
          </a:xfrm>
        </p:spPr>
      </p:pic>
      <p:sp>
        <p:nvSpPr>
          <p:cNvPr id="5" name="TextBox 4">
            <a:extLst>
              <a:ext uri="{FF2B5EF4-FFF2-40B4-BE49-F238E27FC236}">
                <a16:creationId xmlns:a16="http://schemas.microsoft.com/office/drawing/2014/main" id="{5D9454B3-813A-5441-9D85-428903CDDC59}"/>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pic>
        <p:nvPicPr>
          <p:cNvPr id="3" name="Picture 2">
            <a:extLst>
              <a:ext uri="{FF2B5EF4-FFF2-40B4-BE49-F238E27FC236}">
                <a16:creationId xmlns:a16="http://schemas.microsoft.com/office/drawing/2014/main" id="{CEE9EA86-F20D-A841-A868-72C90D968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2" name="TextBox 1">
            <a:extLst>
              <a:ext uri="{FF2B5EF4-FFF2-40B4-BE49-F238E27FC236}">
                <a16:creationId xmlns:a16="http://schemas.microsoft.com/office/drawing/2014/main" id="{9701FE3E-40E8-9447-A41B-0CDDF2B0877B}"/>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TextBox 6">
            <a:extLst>
              <a:ext uri="{FF2B5EF4-FFF2-40B4-BE49-F238E27FC236}">
                <a16:creationId xmlns:a16="http://schemas.microsoft.com/office/drawing/2014/main" id="{9789EA91-E188-0949-B6C4-50D48C741CD1}"/>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995733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9085" y="90331"/>
            <a:ext cx="6452559" cy="4550228"/>
          </a:xfrm>
        </p:spPr>
      </p:pic>
      <p:pic>
        <p:nvPicPr>
          <p:cNvPr id="7" name="Picture 6">
            <a:extLst>
              <a:ext uri="{FF2B5EF4-FFF2-40B4-BE49-F238E27FC236}">
                <a16:creationId xmlns:a16="http://schemas.microsoft.com/office/drawing/2014/main" id="{2D8E8468-77C8-D640-A754-F0DFF69CB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pic>
        <p:nvPicPr>
          <p:cNvPr id="3" name="Picture 2">
            <a:extLst>
              <a:ext uri="{FF2B5EF4-FFF2-40B4-BE49-F238E27FC236}">
                <a16:creationId xmlns:a16="http://schemas.microsoft.com/office/drawing/2014/main" id="{A62DDF4A-A558-A745-8649-0524C6E4CE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32" y="146649"/>
            <a:ext cx="8959270" cy="3416060"/>
          </a:xfrm>
          <a:prstGeom prst="rect">
            <a:avLst/>
          </a:prstGeom>
        </p:spPr>
      </p:pic>
      <p:sp>
        <p:nvSpPr>
          <p:cNvPr id="8" name="TextBox 7">
            <a:extLst>
              <a:ext uri="{FF2B5EF4-FFF2-40B4-BE49-F238E27FC236}">
                <a16:creationId xmlns:a16="http://schemas.microsoft.com/office/drawing/2014/main" id="{B348023D-A207-6A46-BD6E-2652447709F8}"/>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sp>
        <p:nvSpPr>
          <p:cNvPr id="9" name="TextBox 8">
            <a:extLst>
              <a:ext uri="{FF2B5EF4-FFF2-40B4-BE49-F238E27FC236}">
                <a16:creationId xmlns:a16="http://schemas.microsoft.com/office/drawing/2014/main" id="{A082E698-A458-3144-ABA1-6E7D33EE532C}"/>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721556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FEAC716-8F6F-A54D-B2C7-D211FC22A742}"/>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6221" y="91358"/>
            <a:ext cx="6452559" cy="4550228"/>
          </a:xfrm>
        </p:spPr>
      </p:pic>
      <p:pic>
        <p:nvPicPr>
          <p:cNvPr id="7" name="Picture 6">
            <a:extLst>
              <a:ext uri="{FF2B5EF4-FFF2-40B4-BE49-F238E27FC236}">
                <a16:creationId xmlns:a16="http://schemas.microsoft.com/office/drawing/2014/main" id="{7D3BB909-8DD4-9B4F-AA8D-50686E02D4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pic>
        <p:nvPicPr>
          <p:cNvPr id="6" name="Picture 5">
            <a:extLst>
              <a:ext uri="{FF2B5EF4-FFF2-40B4-BE49-F238E27FC236}">
                <a16:creationId xmlns:a16="http://schemas.microsoft.com/office/drawing/2014/main" id="{80AFB07B-ED50-B841-B984-CC4FEF1CF2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4" y="60960"/>
            <a:ext cx="8098972" cy="4530211"/>
          </a:xfrm>
          <a:prstGeom prst="rect">
            <a:avLst/>
          </a:prstGeom>
        </p:spPr>
      </p:pic>
      <p:sp>
        <p:nvSpPr>
          <p:cNvPr id="10" name="TextBox 9">
            <a:extLst>
              <a:ext uri="{FF2B5EF4-FFF2-40B4-BE49-F238E27FC236}">
                <a16:creationId xmlns:a16="http://schemas.microsoft.com/office/drawing/2014/main" id="{C48B510C-F7E4-DE41-B4DB-6782D4E6BD18}"/>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sp>
        <p:nvSpPr>
          <p:cNvPr id="11" name="TextBox 10">
            <a:extLst>
              <a:ext uri="{FF2B5EF4-FFF2-40B4-BE49-F238E27FC236}">
                <a16:creationId xmlns:a16="http://schemas.microsoft.com/office/drawing/2014/main" id="{47D99874-1550-5F42-91F9-EC1AF1283635}"/>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2366818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FEAC716-8F6F-A54D-B2C7-D211FC22A742}"/>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6221" y="91358"/>
            <a:ext cx="6452559" cy="4550228"/>
          </a:xfrm>
        </p:spPr>
      </p:pic>
      <p:pic>
        <p:nvPicPr>
          <p:cNvPr id="7" name="Picture 6">
            <a:extLst>
              <a:ext uri="{FF2B5EF4-FFF2-40B4-BE49-F238E27FC236}">
                <a16:creationId xmlns:a16="http://schemas.microsoft.com/office/drawing/2014/main" id="{7D3BB909-8DD4-9B4F-AA8D-50686E02D4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10" name="TextBox 9">
            <a:extLst>
              <a:ext uri="{FF2B5EF4-FFF2-40B4-BE49-F238E27FC236}">
                <a16:creationId xmlns:a16="http://schemas.microsoft.com/office/drawing/2014/main" id="{C48B510C-F7E4-DE41-B4DB-6782D4E6BD18}"/>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pic>
        <p:nvPicPr>
          <p:cNvPr id="3" name="Picture 2">
            <a:extLst>
              <a:ext uri="{FF2B5EF4-FFF2-40B4-BE49-F238E27FC236}">
                <a16:creationId xmlns:a16="http://schemas.microsoft.com/office/drawing/2014/main" id="{45C93DA9-6B20-E24B-9315-C31141732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058" y="91358"/>
            <a:ext cx="8926229" cy="3943314"/>
          </a:xfrm>
          <a:prstGeom prst="rect">
            <a:avLst/>
          </a:prstGeom>
        </p:spPr>
      </p:pic>
      <p:sp>
        <p:nvSpPr>
          <p:cNvPr id="11" name="TextBox 10">
            <a:extLst>
              <a:ext uri="{FF2B5EF4-FFF2-40B4-BE49-F238E27FC236}">
                <a16:creationId xmlns:a16="http://schemas.microsoft.com/office/drawing/2014/main" id="{69FF2BF9-81DE-6540-A204-B9481C0BBAEE}"/>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93042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2" r="-68"/>
          <a:stretch/>
        </p:blipFill>
        <p:spPr>
          <a:xfrm>
            <a:off x="366516" y="91358"/>
            <a:ext cx="6452559" cy="4550228"/>
          </a:xfrm>
        </p:spPr>
      </p:pic>
      <p:pic>
        <p:nvPicPr>
          <p:cNvPr id="6" name="Picture 5">
            <a:extLst>
              <a:ext uri="{FF2B5EF4-FFF2-40B4-BE49-F238E27FC236}">
                <a16:creationId xmlns:a16="http://schemas.microsoft.com/office/drawing/2014/main" id="{67924118-E190-0D40-86F1-8C3E432364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pic>
        <p:nvPicPr>
          <p:cNvPr id="7" name="Picture 6">
            <a:extLst>
              <a:ext uri="{FF2B5EF4-FFF2-40B4-BE49-F238E27FC236}">
                <a16:creationId xmlns:a16="http://schemas.microsoft.com/office/drawing/2014/main" id="{467F5BCB-4396-554B-89C9-49EB6873B9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11" y="60960"/>
            <a:ext cx="9030229" cy="3579387"/>
          </a:xfrm>
          <a:prstGeom prst="rect">
            <a:avLst/>
          </a:prstGeom>
        </p:spPr>
      </p:pic>
      <p:sp>
        <p:nvSpPr>
          <p:cNvPr id="9" name="TextBox 8">
            <a:extLst>
              <a:ext uri="{FF2B5EF4-FFF2-40B4-BE49-F238E27FC236}">
                <a16:creationId xmlns:a16="http://schemas.microsoft.com/office/drawing/2014/main" id="{29B88B5B-C81A-304E-BF5B-3003D4D20878}"/>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sp>
        <p:nvSpPr>
          <p:cNvPr id="10" name="TextBox 9">
            <a:extLst>
              <a:ext uri="{FF2B5EF4-FFF2-40B4-BE49-F238E27FC236}">
                <a16:creationId xmlns:a16="http://schemas.microsoft.com/office/drawing/2014/main" id="{9912EEE7-1395-2843-A919-FB9E7D2CB552}"/>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699024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6221" y="91358"/>
            <a:ext cx="6452559" cy="4550228"/>
          </a:xfrm>
        </p:spPr>
      </p:pic>
      <p:pic>
        <p:nvPicPr>
          <p:cNvPr id="6" name="Picture 5">
            <a:extLst>
              <a:ext uri="{FF2B5EF4-FFF2-40B4-BE49-F238E27FC236}">
                <a16:creationId xmlns:a16="http://schemas.microsoft.com/office/drawing/2014/main" id="{80FDFD2E-25D6-7246-8D22-28E8DC794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7" name="TextBox 6">
            <a:extLst>
              <a:ext uri="{FF2B5EF4-FFF2-40B4-BE49-F238E27FC236}">
                <a16:creationId xmlns:a16="http://schemas.microsoft.com/office/drawing/2014/main" id="{14DD21E7-7540-4F4B-AE8D-D34584C0F86B}"/>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0" name="TextBox 9">
            <a:extLst>
              <a:ext uri="{FF2B5EF4-FFF2-40B4-BE49-F238E27FC236}">
                <a16:creationId xmlns:a16="http://schemas.microsoft.com/office/drawing/2014/main" id="{C109F35B-110B-A84D-A130-6EF036F8659D}"/>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sp>
        <p:nvSpPr>
          <p:cNvPr id="9" name="TextBox 8">
            <a:extLst>
              <a:ext uri="{FF2B5EF4-FFF2-40B4-BE49-F238E27FC236}">
                <a16:creationId xmlns:a16="http://schemas.microsoft.com/office/drawing/2014/main" id="{A186193F-53E7-D04A-BAFF-7EF8BA32AD76}"/>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347464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06BEC5-A41E-854F-888F-90F0B469ECE0}"/>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6FEDC877-1A39-1D44-8E4B-AE8482BBCDD6}"/>
              </a:ext>
            </a:extLst>
          </p:cNvPr>
          <p:cNvSpPr>
            <a:spLocks noGrp="1"/>
          </p:cNvSpPr>
          <p:nvPr>
            <p:ph type="body" sz="quarter" idx="14"/>
          </p:nvPr>
        </p:nvSpPr>
        <p:spPr/>
        <p:txBody>
          <a:bodyPr/>
          <a:lstStyle/>
          <a:p>
            <a:r>
              <a:rPr lang="en-US" dirty="0"/>
              <a:t>What it is:</a:t>
            </a:r>
          </a:p>
          <a:p>
            <a:r>
              <a:rPr lang="en-US" dirty="0"/>
              <a:t>What it’s not:</a:t>
            </a:r>
          </a:p>
          <a:p>
            <a:r>
              <a:rPr lang="en-US" dirty="0"/>
              <a:t>What we’ll do:</a:t>
            </a:r>
          </a:p>
        </p:txBody>
      </p:sp>
      <p:sp>
        <p:nvSpPr>
          <p:cNvPr id="4" name="TextBox 3">
            <a:extLst>
              <a:ext uri="{FF2B5EF4-FFF2-40B4-BE49-F238E27FC236}">
                <a16:creationId xmlns:a16="http://schemas.microsoft.com/office/drawing/2014/main" id="{0FB1FFF0-488A-7341-A88A-C10D046DBCE3}"/>
              </a:ext>
            </a:extLst>
          </p:cNvPr>
          <p:cNvSpPr txBox="1"/>
          <p:nvPr/>
        </p:nvSpPr>
        <p:spPr>
          <a:xfrm>
            <a:off x="6987396" y="4889542"/>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8DD28685-F704-9C4D-8EA9-8CBA3B72D448}"/>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516910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3">
            <a:extLst>
              <a:ext uri="{FF2B5EF4-FFF2-40B4-BE49-F238E27FC236}">
                <a16:creationId xmlns:a16="http://schemas.microsoft.com/office/drawing/2014/main" id="{2CAF679F-A13B-8544-A12C-E27D7B6BC1D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9085" y="91358"/>
            <a:ext cx="6452559" cy="4550228"/>
          </a:xfrm>
        </p:spPr>
      </p:pic>
      <p:pic>
        <p:nvPicPr>
          <p:cNvPr id="6" name="Picture 5" descr="A close up of a logo&#10;&#10;Description automatically generated">
            <a:extLst>
              <a:ext uri="{FF2B5EF4-FFF2-40B4-BE49-F238E27FC236}">
                <a16:creationId xmlns:a16="http://schemas.microsoft.com/office/drawing/2014/main" id="{D35D1B06-75FE-E842-96C9-B155A7DD4EF6}"/>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b="13607"/>
          <a:stretch/>
        </p:blipFill>
        <p:spPr>
          <a:xfrm flipH="1">
            <a:off x="5078432" y="4012098"/>
            <a:ext cx="1104026" cy="953810"/>
          </a:xfrm>
          <a:prstGeom prst="rect">
            <a:avLst/>
          </a:prstGeom>
        </p:spPr>
      </p:pic>
      <p:pic>
        <p:nvPicPr>
          <p:cNvPr id="5" name="Picture 4">
            <a:extLst>
              <a:ext uri="{FF2B5EF4-FFF2-40B4-BE49-F238E27FC236}">
                <a16:creationId xmlns:a16="http://schemas.microsoft.com/office/drawing/2014/main" id="{BF40E6D9-E0F7-D24A-BE57-2F1AD50455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9" name="TextBox 8">
            <a:extLst>
              <a:ext uri="{FF2B5EF4-FFF2-40B4-BE49-F238E27FC236}">
                <a16:creationId xmlns:a16="http://schemas.microsoft.com/office/drawing/2014/main" id="{7103F156-3B32-3640-9673-4FC8C2724F45}"/>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1" name="TextBox 10">
            <a:extLst>
              <a:ext uri="{FF2B5EF4-FFF2-40B4-BE49-F238E27FC236}">
                <a16:creationId xmlns:a16="http://schemas.microsoft.com/office/drawing/2014/main" id="{5ECAFC4B-F72A-8D44-A7DD-FE900F6E3CDC}"/>
              </a:ext>
            </a:extLst>
          </p:cNvPr>
          <p:cNvSpPr txBox="1"/>
          <p:nvPr/>
        </p:nvSpPr>
        <p:spPr>
          <a:xfrm>
            <a:off x="206829" y="4641586"/>
            <a:ext cx="8937171" cy="501914"/>
          </a:xfrm>
          <a:prstGeom prst="rect">
            <a:avLst/>
          </a:prstGeom>
          <a:noFill/>
        </p:spPr>
        <p:txBody>
          <a:bodyPr wrap="none" lIns="0" tIns="0" rIns="0" bIns="0" rtlCol="0" anchor="b">
            <a:noAutofit/>
          </a:bodyPr>
          <a:lstStyle/>
          <a:p>
            <a:pPr algn="r" eaLnBrk="1" fontAlgn="auto" hangingPunct="1">
              <a:spcBef>
                <a:spcPts val="0"/>
              </a:spcBef>
              <a:spcAft>
                <a:spcPts val="0"/>
              </a:spcAft>
            </a:pPr>
            <a:endParaRPr lang="en-US" sz="1600" dirty="0">
              <a:solidFill>
                <a:schemeClr val="bg1"/>
              </a:solidFill>
              <a:latin typeface="+mn-lt"/>
            </a:endParaRPr>
          </a:p>
          <a:p>
            <a:pPr algn="r" eaLnBrk="1" fontAlgn="auto" hangingPunct="1">
              <a:spcBef>
                <a:spcPts val="0"/>
              </a:spcBef>
              <a:spcAft>
                <a:spcPts val="0"/>
              </a:spcAft>
            </a:pPr>
            <a:r>
              <a:rPr lang="en-US" sz="1600" dirty="0">
                <a:solidFill>
                  <a:schemeClr val="bg1"/>
                </a:solidFill>
              </a:rPr>
              <a:t>Courtesy of Juliette Taka: https://</a:t>
            </a:r>
            <a:r>
              <a:rPr lang="en-US" sz="1600" dirty="0" err="1">
                <a:solidFill>
                  <a:schemeClr val="bg1"/>
                </a:solidFill>
              </a:rPr>
              <a:t>twitter.com</a:t>
            </a:r>
            <a:r>
              <a:rPr lang="en-US" sz="1600" dirty="0">
                <a:solidFill>
                  <a:schemeClr val="bg1"/>
                </a:solidFill>
              </a:rPr>
              <a:t>/</a:t>
            </a:r>
            <a:r>
              <a:rPr lang="en-US" sz="1600" dirty="0" err="1">
                <a:solidFill>
                  <a:schemeClr val="bg1"/>
                </a:solidFill>
              </a:rPr>
              <a:t>mybinderteam</a:t>
            </a:r>
            <a:r>
              <a:rPr lang="en-US" sz="1600" dirty="0">
                <a:solidFill>
                  <a:schemeClr val="bg1"/>
                </a:solidFill>
              </a:rPr>
              <a:t>/status/1082556317842264064</a:t>
            </a:r>
          </a:p>
          <a:p>
            <a:pPr algn="r" eaLnBrk="1" fontAlgn="auto" hangingPunct="1">
              <a:spcBef>
                <a:spcPts val="0"/>
              </a:spcBef>
              <a:spcAft>
                <a:spcPts val="0"/>
              </a:spcAft>
            </a:pPr>
            <a:r>
              <a:rPr lang="en-US" sz="1600" dirty="0">
                <a:solidFill>
                  <a:schemeClr val="bg1"/>
                </a:solidFill>
                <a:latin typeface="+mn-lt"/>
              </a:rPr>
              <a:t>#</a:t>
            </a:r>
            <a:r>
              <a:rPr lang="en-US" sz="1600" dirty="0" err="1">
                <a:solidFill>
                  <a:schemeClr val="bg1"/>
                </a:solidFill>
                <a:latin typeface="+mn-lt"/>
              </a:rPr>
              <a:t>TuringWay</a:t>
            </a:r>
            <a:r>
              <a:rPr lang="en-US" sz="1600" dirty="0">
                <a:solidFill>
                  <a:schemeClr val="bg1"/>
                </a:solidFill>
                <a:latin typeface="+mn-lt"/>
              </a:rPr>
              <a:t> #ukrse19</a:t>
            </a:r>
            <a:endParaRPr lang="en-US" sz="1600" dirty="0">
              <a:solidFill>
                <a:schemeClr val="bg1"/>
              </a:solidFill>
              <a:latin typeface="+mn-lt"/>
              <a:cs typeface="+mn-cs"/>
            </a:endParaRPr>
          </a:p>
        </p:txBody>
      </p:sp>
      <p:sp>
        <p:nvSpPr>
          <p:cNvPr id="12" name="TextBox 11">
            <a:extLst>
              <a:ext uri="{FF2B5EF4-FFF2-40B4-BE49-F238E27FC236}">
                <a16:creationId xmlns:a16="http://schemas.microsoft.com/office/drawing/2014/main" id="{2884A2EA-5828-1945-8813-49F5625C70D0}"/>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6728880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BC8F5-7F13-7E44-A454-93021835EE8A}"/>
              </a:ext>
            </a:extLst>
          </p:cNvPr>
          <p:cNvSpPr>
            <a:spLocks noGrp="1"/>
          </p:cNvSpPr>
          <p:nvPr>
            <p:ph type="body" sz="quarter" idx="15"/>
          </p:nvPr>
        </p:nvSpPr>
        <p:spPr>
          <a:xfrm>
            <a:off x="1079500" y="1686044"/>
            <a:ext cx="3050407" cy="2400708"/>
          </a:xfrm>
        </p:spPr>
        <p:txBody>
          <a:bodyPr>
            <a:normAutofit fontScale="85000" lnSpcReduction="20000"/>
          </a:bodyPr>
          <a:lstStyle/>
          <a:p>
            <a:r>
              <a:rPr lang="en-US" dirty="0"/>
              <a:t>Free to use service for everyone</a:t>
            </a:r>
          </a:p>
          <a:p>
            <a:r>
              <a:rPr lang="en-US" dirty="0"/>
              <a:t>Must be public code</a:t>
            </a:r>
          </a:p>
          <a:p>
            <a:r>
              <a:rPr lang="en-US" dirty="0"/>
              <a:t>Limited computational resources</a:t>
            </a:r>
          </a:p>
          <a:p>
            <a:r>
              <a:rPr lang="en-US" dirty="0"/>
              <a:t>No GPU access</a:t>
            </a:r>
          </a:p>
        </p:txBody>
      </p:sp>
      <p:sp>
        <p:nvSpPr>
          <p:cNvPr id="3" name="Text Placeholder 2">
            <a:extLst>
              <a:ext uri="{FF2B5EF4-FFF2-40B4-BE49-F238E27FC236}">
                <a16:creationId xmlns:a16="http://schemas.microsoft.com/office/drawing/2014/main" id="{A479CC88-62A5-AE4D-BE55-450A9E79D28B}"/>
              </a:ext>
            </a:extLst>
          </p:cNvPr>
          <p:cNvSpPr>
            <a:spLocks noGrp="1"/>
          </p:cNvSpPr>
          <p:nvPr>
            <p:ph type="body" sz="quarter" idx="16"/>
          </p:nvPr>
        </p:nvSpPr>
        <p:spPr>
          <a:xfrm>
            <a:off x="5003800" y="1686044"/>
            <a:ext cx="3060700" cy="2400708"/>
          </a:xfrm>
        </p:spPr>
        <p:txBody>
          <a:bodyPr>
            <a:normAutofit fontScale="70000" lnSpcReduction="20000"/>
          </a:bodyPr>
          <a:lstStyle/>
          <a:p>
            <a:r>
              <a:rPr lang="en-US" dirty="0"/>
              <a:t>Service can be limited to teams or institutions</a:t>
            </a:r>
          </a:p>
          <a:p>
            <a:r>
              <a:rPr lang="en-US" dirty="0"/>
              <a:t>Can be public or private code</a:t>
            </a:r>
          </a:p>
          <a:p>
            <a:r>
              <a:rPr lang="en-US" dirty="0"/>
              <a:t>Set your own computational limits</a:t>
            </a:r>
          </a:p>
          <a:p>
            <a:r>
              <a:rPr lang="en-US" dirty="0"/>
              <a:t>Deploy onto any type of machine you need</a:t>
            </a:r>
          </a:p>
        </p:txBody>
      </p:sp>
      <p:sp>
        <p:nvSpPr>
          <p:cNvPr id="4" name="TextBox 3">
            <a:extLst>
              <a:ext uri="{FF2B5EF4-FFF2-40B4-BE49-F238E27FC236}">
                <a16:creationId xmlns:a16="http://schemas.microsoft.com/office/drawing/2014/main" id="{82B45FDB-2185-AB4C-A5AE-32654F1902DD}"/>
              </a:ext>
            </a:extLst>
          </p:cNvPr>
          <p:cNvSpPr txBox="1"/>
          <p:nvPr/>
        </p:nvSpPr>
        <p:spPr>
          <a:xfrm>
            <a:off x="1079500" y="1105942"/>
            <a:ext cx="3060701" cy="490194"/>
          </a:xfrm>
          <a:prstGeom prst="rect">
            <a:avLst/>
          </a:prstGeom>
          <a:noFill/>
        </p:spPr>
        <p:txBody>
          <a:bodyPr wrap="square" lIns="0" tIns="0" rIns="0" bIns="0" rtlCol="0" anchor="b">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800" b="0" i="0" u="none" strike="noStrike" kern="1200" cap="none" spc="0" normalizeH="0" baseline="0" noProof="0" dirty="0" err="1">
                <a:ln>
                  <a:noFill/>
                </a:ln>
                <a:solidFill>
                  <a:schemeClr val="bg1"/>
                </a:solidFill>
                <a:effectLst/>
                <a:uLnTx/>
                <a:uFillTx/>
                <a:latin typeface="+mj-lt"/>
                <a:ea typeface="+mn-ea"/>
                <a:cs typeface="+mn-cs"/>
              </a:rPr>
              <a:t>mybinder.org</a:t>
            </a:r>
            <a:endParaRPr kumimoji="0" lang="en-US" sz="2800" b="0" i="0" u="none" strike="noStrike" kern="1200" cap="none" spc="0" normalizeH="0" baseline="0" noProof="0" dirty="0">
              <a:ln>
                <a:noFill/>
              </a:ln>
              <a:solidFill>
                <a:schemeClr val="bg1"/>
              </a:solidFill>
              <a:effectLst/>
              <a:uLnTx/>
              <a:uFillTx/>
              <a:latin typeface="+mj-lt"/>
              <a:ea typeface="+mn-ea"/>
              <a:cs typeface="+mn-cs"/>
            </a:endParaRPr>
          </a:p>
        </p:txBody>
      </p:sp>
      <p:sp>
        <p:nvSpPr>
          <p:cNvPr id="5" name="TextBox 4">
            <a:extLst>
              <a:ext uri="{FF2B5EF4-FFF2-40B4-BE49-F238E27FC236}">
                <a16:creationId xmlns:a16="http://schemas.microsoft.com/office/drawing/2014/main" id="{A633F008-9A77-1840-93A3-2C7B44D945ED}"/>
              </a:ext>
            </a:extLst>
          </p:cNvPr>
          <p:cNvSpPr txBox="1"/>
          <p:nvPr/>
        </p:nvSpPr>
        <p:spPr>
          <a:xfrm>
            <a:off x="5003800" y="1024516"/>
            <a:ext cx="3060700" cy="571620"/>
          </a:xfrm>
          <a:prstGeom prst="rect">
            <a:avLst/>
          </a:prstGeom>
          <a:noFill/>
        </p:spPr>
        <p:txBody>
          <a:bodyPr wrap="square" lIns="0" tIns="0" rIns="0" bIns="0" rtlCol="0" anchor="b">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800" b="0" i="0" u="none" strike="noStrike" kern="1200" cap="none" spc="0" normalizeH="0" baseline="0" noProof="0" dirty="0">
                <a:ln>
                  <a:noFill/>
                </a:ln>
                <a:solidFill>
                  <a:schemeClr val="bg1"/>
                </a:solidFill>
                <a:effectLst/>
                <a:uLnTx/>
                <a:uFillTx/>
                <a:latin typeface="+mn-lt"/>
                <a:ea typeface="+mn-ea"/>
                <a:cs typeface="+mn-cs"/>
              </a:rPr>
              <a:t>Private </a:t>
            </a:r>
            <a:r>
              <a:rPr kumimoji="0" lang="en-US" sz="2800" b="0" i="0" u="none" strike="noStrike" kern="1200" cap="none" spc="0" normalizeH="0" baseline="0" noProof="0" dirty="0" err="1">
                <a:ln>
                  <a:noFill/>
                </a:ln>
                <a:solidFill>
                  <a:schemeClr val="bg1"/>
                </a:solidFill>
                <a:effectLst/>
                <a:uLnTx/>
                <a:uFillTx/>
                <a:latin typeface="+mn-lt"/>
                <a:ea typeface="+mn-ea"/>
                <a:cs typeface="+mn-cs"/>
              </a:rPr>
              <a:t>BinderHub</a:t>
            </a:r>
            <a:endParaRPr kumimoji="0" lang="en-US" sz="2800" b="0" i="0" u="none" strike="noStrike" kern="1200" cap="none" spc="0" normalizeH="0" baseline="0" noProof="0" dirty="0">
              <a:ln>
                <a:noFill/>
              </a:ln>
              <a:solidFill>
                <a:schemeClr val="bg1"/>
              </a:solidFill>
              <a:effectLst/>
              <a:uLnTx/>
              <a:uFillTx/>
              <a:latin typeface="+mn-lt"/>
              <a:ea typeface="+mn-ea"/>
              <a:cs typeface="+mn-cs"/>
            </a:endParaRPr>
          </a:p>
        </p:txBody>
      </p:sp>
      <p:sp>
        <p:nvSpPr>
          <p:cNvPr id="6" name="TextBox 5">
            <a:extLst>
              <a:ext uri="{FF2B5EF4-FFF2-40B4-BE49-F238E27FC236}">
                <a16:creationId xmlns:a16="http://schemas.microsoft.com/office/drawing/2014/main" id="{74EDAE76-24E9-E54A-A8D5-EFC8851BA30A}"/>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635A68D7-BB26-3E4F-9DAA-20A0BFCE1969}"/>
              </a:ext>
            </a:extLst>
          </p:cNvPr>
          <p:cNvSpPr txBox="1"/>
          <p:nvPr/>
        </p:nvSpPr>
        <p:spPr>
          <a:xfrm>
            <a:off x="142874" y="190500"/>
            <a:ext cx="8810625" cy="834016"/>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lang="en-US" sz="2800" b="1" dirty="0">
                <a:solidFill>
                  <a:schemeClr val="bg1"/>
                </a:solidFill>
                <a:latin typeface="+mj-lt"/>
                <a:cs typeface="+mn-cs"/>
              </a:rPr>
              <a:t>What’s the difference?</a:t>
            </a:r>
            <a:endParaRPr kumimoji="0" lang="en-US" sz="2800" b="1" i="0" u="none" strike="noStrike" kern="1200" cap="none" spc="0" normalizeH="0" baseline="0" noProof="0" dirty="0">
              <a:ln>
                <a:noFill/>
              </a:ln>
              <a:solidFill>
                <a:schemeClr val="bg1"/>
              </a:solidFill>
              <a:effectLst/>
              <a:uLnTx/>
              <a:uFillTx/>
              <a:latin typeface="+mj-lt"/>
              <a:cs typeface="+mn-cs"/>
            </a:endParaRPr>
          </a:p>
        </p:txBody>
      </p:sp>
      <p:sp>
        <p:nvSpPr>
          <p:cNvPr id="9" name="TextBox 8">
            <a:extLst>
              <a:ext uri="{FF2B5EF4-FFF2-40B4-BE49-F238E27FC236}">
                <a16:creationId xmlns:a16="http://schemas.microsoft.com/office/drawing/2014/main" id="{37EE226C-EFB5-204B-A5C7-9FA25BB9A574}"/>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2526860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79CC88-62A5-AE4D-BE55-450A9E79D28B}"/>
              </a:ext>
            </a:extLst>
          </p:cNvPr>
          <p:cNvSpPr>
            <a:spLocks noGrp="1"/>
          </p:cNvSpPr>
          <p:nvPr>
            <p:ph type="body" sz="quarter" idx="20"/>
          </p:nvPr>
        </p:nvSpPr>
        <p:spPr/>
        <p:txBody>
          <a:bodyPr>
            <a:normAutofit/>
          </a:bodyPr>
          <a:lstStyle/>
          <a:p>
            <a:r>
              <a:rPr lang="en-US" dirty="0"/>
              <a:t>The Vocab</a:t>
            </a:r>
          </a:p>
        </p:txBody>
      </p:sp>
      <p:sp>
        <p:nvSpPr>
          <p:cNvPr id="2" name="Text Placeholder 1">
            <a:extLst>
              <a:ext uri="{FF2B5EF4-FFF2-40B4-BE49-F238E27FC236}">
                <a16:creationId xmlns:a16="http://schemas.microsoft.com/office/drawing/2014/main" id="{1A3BC8F5-7F13-7E44-A454-93021835EE8A}"/>
              </a:ext>
            </a:extLst>
          </p:cNvPr>
          <p:cNvSpPr>
            <a:spLocks noGrp="1"/>
          </p:cNvSpPr>
          <p:nvPr>
            <p:ph type="body" sz="quarter" idx="14"/>
          </p:nvPr>
        </p:nvSpPr>
        <p:spPr>
          <a:xfrm>
            <a:off x="431801" y="1447800"/>
            <a:ext cx="7884885" cy="2895598"/>
          </a:xfrm>
        </p:spPr>
        <p:txBody>
          <a:bodyPr>
            <a:normAutofit/>
          </a:bodyPr>
          <a:lstStyle/>
          <a:p>
            <a:r>
              <a:rPr lang="en-US" dirty="0">
                <a:solidFill>
                  <a:schemeClr val="accent6"/>
                </a:solidFill>
              </a:rPr>
              <a:t>Binder</a:t>
            </a:r>
            <a:r>
              <a:rPr lang="en-US" dirty="0"/>
              <a:t> </a:t>
            </a:r>
            <a:r>
              <a:rPr lang="en-US" dirty="0">
                <a:sym typeface="Wingdings" pitchFamily="2" charset="2"/>
              </a:rPr>
              <a:t> user interface/experience</a:t>
            </a:r>
            <a:endParaRPr lang="en-US" dirty="0"/>
          </a:p>
          <a:p>
            <a:r>
              <a:rPr lang="en-US" dirty="0" err="1">
                <a:solidFill>
                  <a:schemeClr val="accent6"/>
                </a:solidFill>
              </a:rPr>
              <a:t>BinderHub</a:t>
            </a:r>
            <a:r>
              <a:rPr lang="en-US" dirty="0"/>
              <a:t> </a:t>
            </a:r>
            <a:r>
              <a:rPr lang="en-US" dirty="0">
                <a:sym typeface="Wingdings" pitchFamily="2" charset="2"/>
              </a:rPr>
              <a:t> computational infrastructure</a:t>
            </a:r>
            <a:endParaRPr lang="en-US" dirty="0"/>
          </a:p>
          <a:p>
            <a:r>
              <a:rPr lang="en-US" dirty="0" err="1">
                <a:solidFill>
                  <a:schemeClr val="accent6"/>
                </a:solidFill>
              </a:rPr>
              <a:t>mybinder.org</a:t>
            </a:r>
            <a:r>
              <a:rPr lang="en-US" dirty="0"/>
              <a:t> </a:t>
            </a:r>
            <a:r>
              <a:rPr lang="en-US" dirty="0">
                <a:sym typeface="Wingdings" pitchFamily="2" charset="2"/>
              </a:rPr>
              <a:t> public </a:t>
            </a:r>
            <a:r>
              <a:rPr lang="en-US" dirty="0" err="1">
                <a:sym typeface="Wingdings" pitchFamily="2" charset="2"/>
              </a:rPr>
              <a:t>BinderHub</a:t>
            </a:r>
            <a:r>
              <a:rPr lang="en-US" dirty="0">
                <a:sym typeface="Wingdings" pitchFamily="2" charset="2"/>
              </a:rPr>
              <a:t> for everyone</a:t>
            </a:r>
            <a:endParaRPr lang="en-US" dirty="0"/>
          </a:p>
        </p:txBody>
      </p:sp>
      <p:sp>
        <p:nvSpPr>
          <p:cNvPr id="6" name="TextBox 5">
            <a:extLst>
              <a:ext uri="{FF2B5EF4-FFF2-40B4-BE49-F238E27FC236}">
                <a16:creationId xmlns:a16="http://schemas.microsoft.com/office/drawing/2014/main" id="{74EDAE76-24E9-E54A-A8D5-EFC8851BA30A}"/>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9" name="TextBox 8">
            <a:extLst>
              <a:ext uri="{FF2B5EF4-FFF2-40B4-BE49-F238E27FC236}">
                <a16:creationId xmlns:a16="http://schemas.microsoft.com/office/drawing/2014/main" id="{B7E0DCAE-FB74-684B-B10C-3C2951CF38AF}"/>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9426304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8DC95-6259-0D4E-B0F2-6491B91EC177}"/>
              </a:ext>
            </a:extLst>
          </p:cNvPr>
          <p:cNvSpPr>
            <a:spLocks noGrp="1"/>
          </p:cNvSpPr>
          <p:nvPr>
            <p:ph type="title"/>
          </p:nvPr>
        </p:nvSpPr>
        <p:spPr/>
        <p:txBody>
          <a:bodyPr/>
          <a:lstStyle/>
          <a:p>
            <a:r>
              <a:rPr lang="en-US" strike="sngStrike" dirty="0"/>
              <a:t>Magic!</a:t>
            </a:r>
            <a:r>
              <a:rPr lang="en-US" dirty="0"/>
              <a:t> Technology</a:t>
            </a:r>
          </a:p>
        </p:txBody>
      </p:sp>
      <p:pic>
        <p:nvPicPr>
          <p:cNvPr id="5" name="Picture Placeholder 4">
            <a:extLst>
              <a:ext uri="{FF2B5EF4-FFF2-40B4-BE49-F238E27FC236}">
                <a16:creationId xmlns:a16="http://schemas.microsoft.com/office/drawing/2014/main" id="{9DFE811F-4D5B-104C-81A7-92C56282842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3580" t="14624" r="13580" b="-19352"/>
          <a:stretch/>
        </p:blipFill>
        <p:spPr>
          <a:xfrm>
            <a:off x="5651872" y="0"/>
            <a:ext cx="3493714" cy="4573587"/>
          </a:xfrm>
          <a:solidFill>
            <a:srgbClr val="030208"/>
          </a:solidFill>
        </p:spPr>
      </p:pic>
      <p:sp>
        <p:nvSpPr>
          <p:cNvPr id="6" name="TextBox 5">
            <a:extLst>
              <a:ext uri="{FF2B5EF4-FFF2-40B4-BE49-F238E27FC236}">
                <a16:creationId xmlns:a16="http://schemas.microsoft.com/office/drawing/2014/main" id="{7F75EE20-AFFC-A048-8641-810FD40B09FD}"/>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4A5D31A8-0710-0A46-80C4-47FD702EB48A}"/>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03400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3198803" y="198654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cxnSp>
        <p:nvCxnSpPr>
          <p:cNvPr id="14" name="Google Shape;869;p93">
            <a:extLst>
              <a:ext uri="{FF2B5EF4-FFF2-40B4-BE49-F238E27FC236}">
                <a16:creationId xmlns:a16="http://schemas.microsoft.com/office/drawing/2014/main" id="{23133DCA-C0B2-9240-93EE-B12A87802E62}"/>
              </a:ext>
            </a:extLst>
          </p:cNvPr>
          <p:cNvCxnSpPr>
            <a:cxnSpLocks/>
            <a:endCxn id="11" idx="3"/>
          </p:cNvCxnSpPr>
          <p:nvPr/>
        </p:nvCxnSpPr>
        <p:spPr>
          <a:xfrm flipH="1">
            <a:off x="4821319" y="1814683"/>
            <a:ext cx="3193661" cy="339318"/>
          </a:xfrm>
          <a:prstGeom prst="straightConnector1">
            <a:avLst/>
          </a:prstGeom>
          <a:noFill/>
          <a:ln w="19050" cap="flat" cmpd="sng">
            <a:solidFill>
              <a:schemeClr val="bg1"/>
            </a:solidFill>
            <a:prstDash val="solid"/>
            <a:round/>
            <a:headEnd type="oval" w="med" len="med"/>
            <a:tailEnd type="oval" w="med" len="med"/>
          </a:ln>
        </p:spPr>
      </p:cxnSp>
      <p:pic>
        <p:nvPicPr>
          <p:cNvPr id="15" name="Google Shape;870;p93">
            <a:extLst>
              <a:ext uri="{FF2B5EF4-FFF2-40B4-BE49-F238E27FC236}">
                <a16:creationId xmlns:a16="http://schemas.microsoft.com/office/drawing/2014/main" id="{58D90016-A46A-1640-92FE-183C33288171}"/>
              </a:ext>
            </a:extLst>
          </p:cNvPr>
          <p:cNvPicPr preferRelativeResize="0"/>
          <p:nvPr/>
        </p:nvPicPr>
        <p:blipFill>
          <a:blip r:embed="rId3">
            <a:alphaModFix/>
          </a:blip>
          <a:stretch>
            <a:fillRect/>
          </a:stretch>
        </p:blipFill>
        <p:spPr>
          <a:xfrm>
            <a:off x="3500509" y="2828737"/>
            <a:ext cx="1216706" cy="1216688"/>
          </a:xfrm>
          <a:prstGeom prst="rect">
            <a:avLst/>
          </a:prstGeom>
          <a:noFill/>
          <a:ln>
            <a:noFill/>
          </a:ln>
        </p:spPr>
      </p:pic>
      <p:sp>
        <p:nvSpPr>
          <p:cNvPr id="18" name="TextBox 17">
            <a:extLst>
              <a:ext uri="{FF2B5EF4-FFF2-40B4-BE49-F238E27FC236}">
                <a16:creationId xmlns:a16="http://schemas.microsoft.com/office/drawing/2014/main" id="{8304FA7C-B359-4B40-B806-09AA33F7AB2E}"/>
              </a:ext>
            </a:extLst>
          </p:cNvPr>
          <p:cNvSpPr txBox="1"/>
          <p:nvPr/>
        </p:nvSpPr>
        <p:spPr>
          <a:xfrm>
            <a:off x="6987396" y="4874400"/>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6" name="TextBox 15">
            <a:extLst>
              <a:ext uri="{FF2B5EF4-FFF2-40B4-BE49-F238E27FC236}">
                <a16:creationId xmlns:a16="http://schemas.microsoft.com/office/drawing/2014/main" id="{3D4809C4-BAF7-6240-B357-6AF0AD400DDE}"/>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1787635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pic>
        <p:nvPicPr>
          <p:cNvPr id="17" name="Google Shape;888;p94">
            <a:extLst>
              <a:ext uri="{FF2B5EF4-FFF2-40B4-BE49-F238E27FC236}">
                <a16:creationId xmlns:a16="http://schemas.microsoft.com/office/drawing/2014/main" id="{594FBC06-71C6-824A-B935-C17F1C06BEA2}"/>
              </a:ext>
            </a:extLst>
          </p:cNvPr>
          <p:cNvPicPr preferRelativeResize="0"/>
          <p:nvPr/>
        </p:nvPicPr>
        <p:blipFill>
          <a:blip r:embed="rId3">
            <a:alphaModFix/>
          </a:blip>
          <a:stretch>
            <a:fillRect/>
          </a:stretch>
        </p:blipFill>
        <p:spPr>
          <a:xfrm>
            <a:off x="2963569" y="3111209"/>
            <a:ext cx="2143931" cy="543525"/>
          </a:xfrm>
          <a:prstGeom prst="rect">
            <a:avLst/>
          </a:prstGeom>
          <a:noFill/>
          <a:ln>
            <a:noFill/>
          </a:ln>
        </p:spPr>
      </p:pic>
      <p:sp>
        <p:nvSpPr>
          <p:cNvPr id="18" name="TextBox 17">
            <a:extLst>
              <a:ext uri="{FF2B5EF4-FFF2-40B4-BE49-F238E27FC236}">
                <a16:creationId xmlns:a16="http://schemas.microsoft.com/office/drawing/2014/main" id="{07547BF6-3CEC-3449-A713-B4995B89BED9}"/>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5" name="TextBox 14">
            <a:extLst>
              <a:ext uri="{FF2B5EF4-FFF2-40B4-BE49-F238E27FC236}">
                <a16:creationId xmlns:a16="http://schemas.microsoft.com/office/drawing/2014/main" id="{4A8E380D-191A-F741-ACF3-AE858F5B970E}"/>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638549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pic>
        <p:nvPicPr>
          <p:cNvPr id="19" name="Google Shape;912;p95">
            <a:extLst>
              <a:ext uri="{FF2B5EF4-FFF2-40B4-BE49-F238E27FC236}">
                <a16:creationId xmlns:a16="http://schemas.microsoft.com/office/drawing/2014/main" id="{B502D10C-4B24-8A4D-ADCD-DA65B90D1364}"/>
              </a:ext>
            </a:extLst>
          </p:cNvPr>
          <p:cNvPicPr preferRelativeResize="0"/>
          <p:nvPr/>
        </p:nvPicPr>
        <p:blipFill>
          <a:blip r:embed="rId3">
            <a:alphaModFix/>
          </a:blip>
          <a:stretch>
            <a:fillRect/>
          </a:stretch>
        </p:blipFill>
        <p:spPr>
          <a:xfrm>
            <a:off x="3378057" y="3131095"/>
            <a:ext cx="1690201" cy="572747"/>
          </a:xfrm>
          <a:prstGeom prst="rect">
            <a:avLst/>
          </a:prstGeom>
          <a:noFill/>
          <a:ln>
            <a:noFill/>
          </a:ln>
        </p:spPr>
      </p:pic>
      <p:sp>
        <p:nvSpPr>
          <p:cNvPr id="20" name="TextBox 19">
            <a:extLst>
              <a:ext uri="{FF2B5EF4-FFF2-40B4-BE49-F238E27FC236}">
                <a16:creationId xmlns:a16="http://schemas.microsoft.com/office/drawing/2014/main" id="{45E3137B-DEDC-5445-B905-B82AA915A8E7}"/>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21" name="TextBox 20">
            <a:extLst>
              <a:ext uri="{FF2B5EF4-FFF2-40B4-BE49-F238E27FC236}">
                <a16:creationId xmlns:a16="http://schemas.microsoft.com/office/drawing/2014/main" id="{761B501E-63D2-2F4E-B09B-15A0B20CEB63}"/>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3894714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460530" cy="215360"/>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720342" y="4101810"/>
            <a:ext cx="1592144"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23" name="TextBox 22">
            <a:extLst>
              <a:ext uri="{FF2B5EF4-FFF2-40B4-BE49-F238E27FC236}">
                <a16:creationId xmlns:a16="http://schemas.microsoft.com/office/drawing/2014/main" id="{F31DEB33-1A6B-AA45-841A-478B5876BC47}"/>
              </a:ext>
            </a:extLst>
          </p:cNvPr>
          <p:cNvSpPr txBox="1"/>
          <p:nvPr/>
        </p:nvSpPr>
        <p:spPr>
          <a:xfrm>
            <a:off x="6987396" y="4885179"/>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24" name="TextBox 23">
            <a:extLst>
              <a:ext uri="{FF2B5EF4-FFF2-40B4-BE49-F238E27FC236}">
                <a16:creationId xmlns:a16="http://schemas.microsoft.com/office/drawing/2014/main" id="{04109819-4141-CA47-8B9D-9688328096F8}"/>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199582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350" dirty="0">
                <a:solidFill>
                  <a:schemeClr val="bg1"/>
                </a:solidFill>
                <a:latin typeface="Open Sans"/>
                <a:ea typeface="Open Sans"/>
                <a:cs typeface="Open Sans"/>
                <a:sym typeface="Open Sans"/>
              </a:rPr>
              <a:t>Clone GitHub Repo</a:t>
            </a:r>
            <a:endParaRPr dirty="0">
              <a:solidFill>
                <a:schemeClr val="bg1"/>
              </a:solidFill>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Container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557515" cy="239400"/>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j-lt"/>
                <a:ea typeface="Open Sans"/>
                <a:cs typeface="Open Sans"/>
                <a:sym typeface="Open Sans"/>
              </a:rPr>
              <a:t>Execute image</a:t>
            </a:r>
            <a:endParaRPr sz="2000" dirty="0">
              <a:solidFill>
                <a:schemeClr val="bg1"/>
              </a:solidFill>
              <a:latin typeface="+mj-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773188" y="4093694"/>
            <a:ext cx="1557515"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23" name="TextBox 22">
            <a:extLst>
              <a:ext uri="{FF2B5EF4-FFF2-40B4-BE49-F238E27FC236}">
                <a16:creationId xmlns:a16="http://schemas.microsoft.com/office/drawing/2014/main" id="{F31DEB33-1A6B-AA45-841A-478B5876BC47}"/>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2" name="TextBox 1">
            <a:extLst>
              <a:ext uri="{FF2B5EF4-FFF2-40B4-BE49-F238E27FC236}">
                <a16:creationId xmlns:a16="http://schemas.microsoft.com/office/drawing/2014/main" id="{6FAC50EF-4A17-4B4E-947A-E977F1F72417}"/>
              </a:ext>
            </a:extLst>
          </p:cNvPr>
          <p:cNvSpPr txBox="1"/>
          <p:nvPr/>
        </p:nvSpPr>
        <p:spPr>
          <a:xfrm>
            <a:off x="174128" y="160642"/>
            <a:ext cx="4483223" cy="766027"/>
          </a:xfrm>
          <a:prstGeom prst="rect">
            <a:avLst/>
          </a:prstGeom>
          <a:solidFill>
            <a:schemeClr val="bg1"/>
          </a:solidFill>
          <a:ln w="28575">
            <a:solidFill>
              <a:schemeClr val="accent1"/>
            </a:solidFill>
          </a:ln>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3200" b="0" i="0" u="none" strike="noStrike" kern="1200" cap="none" spc="0" normalizeH="0" baseline="0" noProof="0" dirty="0">
                <a:ln>
                  <a:noFill/>
                </a:ln>
                <a:solidFill>
                  <a:prstClr val="black"/>
                </a:solidFill>
                <a:effectLst/>
                <a:uLnTx/>
                <a:uFillTx/>
                <a:latin typeface="+mn-lt"/>
                <a:ea typeface="+mn-ea"/>
                <a:cs typeface="+mn-cs"/>
              </a:rPr>
              <a:t>What is a </a:t>
            </a:r>
            <a:r>
              <a:rPr kumimoji="0" lang="en-US" sz="3200" b="0" i="0" u="none" strike="noStrike" kern="1200" cap="none" spc="0" normalizeH="0" baseline="0" noProof="0" dirty="0" err="1">
                <a:ln>
                  <a:noFill/>
                </a:ln>
                <a:solidFill>
                  <a:prstClr val="black"/>
                </a:solidFill>
                <a:effectLst/>
                <a:uLnTx/>
                <a:uFillTx/>
                <a:latin typeface="+mn-lt"/>
                <a:ea typeface="+mn-ea"/>
                <a:cs typeface="+mn-cs"/>
              </a:rPr>
              <a:t>JupyterHub</a:t>
            </a:r>
            <a:r>
              <a:rPr kumimoji="0" lang="en-US" sz="3200" b="0" i="0" u="none" strike="noStrike" kern="1200" cap="none" spc="0" normalizeH="0" baseline="0" noProof="0" dirty="0">
                <a:ln>
                  <a:noFill/>
                </a:ln>
                <a:solidFill>
                  <a:prstClr val="black"/>
                </a:solidFill>
                <a:effectLst/>
                <a:uLnTx/>
                <a:uFillTx/>
                <a:latin typeface="+mn-lt"/>
                <a:ea typeface="+mn-ea"/>
                <a:cs typeface="+mn-cs"/>
              </a:rPr>
              <a:t>?</a:t>
            </a:r>
          </a:p>
        </p:txBody>
      </p:sp>
      <p:pic>
        <p:nvPicPr>
          <p:cNvPr id="4" name="Picture 3">
            <a:extLst>
              <a:ext uri="{FF2B5EF4-FFF2-40B4-BE49-F238E27FC236}">
                <a16:creationId xmlns:a16="http://schemas.microsoft.com/office/drawing/2014/main" id="{E6130AFB-350E-5549-A520-6F17E5C111B7}"/>
              </a:ext>
            </a:extLst>
          </p:cNvPr>
          <p:cNvPicPr>
            <a:picLocks noChangeAspect="1"/>
          </p:cNvPicPr>
          <p:nvPr/>
        </p:nvPicPr>
        <p:blipFill rotWithShape="1">
          <a:blip r:embed="rId5">
            <a:extLst>
              <a:ext uri="{28A0092B-C50C-407E-A947-70E740481C1C}">
                <a14:useLocalDpi xmlns:a14="http://schemas.microsoft.com/office/drawing/2010/main" val="0"/>
              </a:ext>
            </a:extLst>
          </a:blip>
          <a:srcRect t="26678"/>
          <a:stretch/>
        </p:blipFill>
        <p:spPr>
          <a:xfrm>
            <a:off x="191882" y="946546"/>
            <a:ext cx="6502400" cy="3575779"/>
          </a:xfrm>
          <a:prstGeom prst="rect">
            <a:avLst/>
          </a:prstGeom>
          <a:ln w="38100">
            <a:solidFill>
              <a:schemeClr val="accent1"/>
            </a:solidFill>
          </a:ln>
        </p:spPr>
      </p:pic>
      <p:sp>
        <p:nvSpPr>
          <p:cNvPr id="5" name="TextBox 4">
            <a:extLst>
              <a:ext uri="{FF2B5EF4-FFF2-40B4-BE49-F238E27FC236}">
                <a16:creationId xmlns:a16="http://schemas.microsoft.com/office/drawing/2014/main" id="{6EA0FB3C-DD96-FA44-9C67-39B17DB090F5}"/>
              </a:ext>
            </a:extLst>
          </p:cNvPr>
          <p:cNvSpPr txBox="1"/>
          <p:nvPr/>
        </p:nvSpPr>
        <p:spPr>
          <a:xfrm>
            <a:off x="6791417" y="1597981"/>
            <a:ext cx="2257692" cy="1852826"/>
          </a:xfrm>
          <a:prstGeom prst="rect">
            <a:avLst/>
          </a:prstGeom>
          <a:solidFill>
            <a:schemeClr val="bg1"/>
          </a:solidFill>
          <a:ln w="28575">
            <a:solidFill>
              <a:schemeClr val="accent1"/>
            </a:solidFill>
          </a:ln>
        </p:spPr>
        <p:txBody>
          <a:bodyPr wrap="square" lIns="0" tIns="0" rIns="0" bIns="0" rtlCol="0" anchor="ctr">
            <a:noAutofit/>
          </a:bodyPr>
          <a:lstStyle/>
          <a:p>
            <a:pPr algn="ctr" eaLnBrk="1" fontAlgn="auto" hangingPunct="1">
              <a:spcBef>
                <a:spcPts val="0"/>
              </a:spcBef>
              <a:spcAft>
                <a:spcPts val="0"/>
              </a:spcAft>
            </a:pPr>
            <a:r>
              <a:rPr lang="en-GB" dirty="0" err="1"/>
              <a:t>JupyterHub</a:t>
            </a:r>
            <a:r>
              <a:rPr lang="en-GB" dirty="0"/>
              <a:t> is a way to help your humans use your computers. With notebooks!</a:t>
            </a:r>
            <a:endParaRPr kumimoji="0" lang="en-US" b="0" i="0" u="none" strike="noStrike" kern="1200" cap="none" spc="0" normalizeH="0" baseline="0" noProof="0" dirty="0">
              <a:ln>
                <a:noFill/>
              </a:ln>
              <a:solidFill>
                <a:prstClr val="black"/>
              </a:solidFill>
              <a:effectLst/>
              <a:uLnTx/>
              <a:uFillTx/>
              <a:latin typeface="+mn-lt"/>
              <a:ea typeface="+mn-ea"/>
              <a:cs typeface="+mn-cs"/>
            </a:endParaRPr>
          </a:p>
        </p:txBody>
      </p:sp>
      <p:sp>
        <p:nvSpPr>
          <p:cNvPr id="3" name="TextBox 2">
            <a:extLst>
              <a:ext uri="{FF2B5EF4-FFF2-40B4-BE49-F238E27FC236}">
                <a16:creationId xmlns:a16="http://schemas.microsoft.com/office/drawing/2014/main" id="{AE4B0AB2-4BEC-7F43-9447-0F7C49CBFCA0}"/>
              </a:ext>
            </a:extLst>
          </p:cNvPr>
          <p:cNvSpPr txBox="1"/>
          <p:nvPr/>
        </p:nvSpPr>
        <p:spPr>
          <a:xfrm>
            <a:off x="237435" y="4310177"/>
            <a:ext cx="5120640" cy="165099"/>
          </a:xfrm>
          <a:prstGeom prst="rect">
            <a:avLst/>
          </a:prstGeom>
          <a:solidFill>
            <a:schemeClr val="bg1"/>
          </a:solidFill>
          <a:ln>
            <a:noFill/>
          </a:ln>
        </p:spPr>
        <p:txBody>
          <a:bodyPr wrap="square" lIns="0" tIns="0" rIns="0" bIns="0" rtlCol="0" anchor="b">
            <a:noAutofit/>
          </a:bodyPr>
          <a:lstStyle/>
          <a:p>
            <a:pPr marL="0" marR="0" indent="0"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000" b="0" i="0" u="none" strike="noStrike" kern="1200" cap="none" spc="0" normalizeH="0" baseline="0" noProof="0" dirty="0">
                <a:ln>
                  <a:noFill/>
                </a:ln>
                <a:solidFill>
                  <a:prstClr val="black"/>
                </a:solidFill>
                <a:effectLst/>
                <a:uLnTx/>
                <a:uFillTx/>
                <a:latin typeface="+mn-lt"/>
                <a:ea typeface="+mn-ea"/>
                <a:cs typeface="+mn-cs"/>
              </a:rPr>
              <a:t>All icons were obtained from </a:t>
            </a:r>
            <a:r>
              <a:rPr kumimoji="0" lang="en-US" sz="1000" b="0" i="0" u="none" strike="noStrike" kern="1200" cap="none" spc="0" normalizeH="0" baseline="0" noProof="0" dirty="0" err="1">
                <a:ln>
                  <a:noFill/>
                </a:ln>
                <a:solidFill>
                  <a:prstClr val="black"/>
                </a:solidFill>
                <a:effectLst/>
                <a:uLnTx/>
                <a:uFillTx/>
                <a:latin typeface="+mn-lt"/>
                <a:ea typeface="+mn-ea"/>
                <a:cs typeface="+mn-cs"/>
              </a:rPr>
              <a:t>Flaticon</a:t>
            </a:r>
            <a:r>
              <a:rPr kumimoji="0" lang="en-US" sz="1000" b="0" i="0" u="none" strike="noStrike" kern="1200" cap="none" spc="0" normalizeH="0" baseline="0" noProof="0" dirty="0">
                <a:ln>
                  <a:noFill/>
                </a:ln>
                <a:solidFill>
                  <a:prstClr val="black"/>
                </a:solidFill>
                <a:effectLst/>
                <a:uLnTx/>
                <a:uFillTx/>
                <a:latin typeface="+mn-lt"/>
                <a:ea typeface="+mn-ea"/>
                <a:cs typeface="+mn-cs"/>
              </a:rPr>
              <a:t> (https://</a:t>
            </a:r>
            <a:r>
              <a:rPr kumimoji="0" lang="en-US" sz="1000" b="0" i="0" u="none" strike="noStrike" kern="1200" cap="none" spc="0" normalizeH="0" baseline="0" noProof="0" dirty="0" err="1">
                <a:ln>
                  <a:noFill/>
                </a:ln>
                <a:solidFill>
                  <a:prstClr val="black"/>
                </a:solidFill>
                <a:effectLst/>
                <a:uLnTx/>
                <a:uFillTx/>
                <a:latin typeface="+mn-lt"/>
                <a:ea typeface="+mn-ea"/>
                <a:cs typeface="+mn-cs"/>
              </a:rPr>
              <a:t>www.flaticon.com</a:t>
            </a:r>
            <a:r>
              <a:rPr kumimoji="0" lang="en-US" sz="1000" b="0" i="0" u="none" strike="noStrike" kern="1200" cap="none" spc="0" normalizeH="0" baseline="0" noProof="0" dirty="0">
                <a:ln>
                  <a:noFill/>
                </a:ln>
                <a:solidFill>
                  <a:prstClr val="black"/>
                </a:solidFill>
                <a:effectLst/>
                <a:uLnTx/>
                <a:uFillTx/>
                <a:latin typeface="+mn-lt"/>
                <a:ea typeface="+mn-ea"/>
                <a:cs typeface="+mn-cs"/>
              </a:rPr>
              <a:t>/packs/essential-collection)</a:t>
            </a:r>
          </a:p>
        </p:txBody>
      </p:sp>
      <p:sp>
        <p:nvSpPr>
          <p:cNvPr id="25" name="TextBox 24">
            <a:extLst>
              <a:ext uri="{FF2B5EF4-FFF2-40B4-BE49-F238E27FC236}">
                <a16:creationId xmlns:a16="http://schemas.microsoft.com/office/drawing/2014/main" id="{71C1813A-7920-9D49-A872-223D64DFD34B}"/>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965273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508739" cy="218309"/>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23" name="TextBox 22">
            <a:extLst>
              <a:ext uri="{FF2B5EF4-FFF2-40B4-BE49-F238E27FC236}">
                <a16:creationId xmlns:a16="http://schemas.microsoft.com/office/drawing/2014/main" id="{F31DEB33-1A6B-AA45-841A-478B5876BC47}"/>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24" name="TextBox 23">
            <a:extLst>
              <a:ext uri="{FF2B5EF4-FFF2-40B4-BE49-F238E27FC236}">
                <a16:creationId xmlns:a16="http://schemas.microsoft.com/office/drawing/2014/main" id="{A1A9694F-E3E3-9547-99C8-B7D0676C642E}"/>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810131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06BEC5-A41E-854F-888F-90F0B469ECE0}"/>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6FEDC877-1A39-1D44-8E4B-AE8482BBCDD6}"/>
              </a:ext>
            </a:extLst>
          </p:cNvPr>
          <p:cNvSpPr>
            <a:spLocks noGrp="1"/>
          </p:cNvSpPr>
          <p:nvPr>
            <p:ph type="body" sz="quarter" idx="14"/>
          </p:nvPr>
        </p:nvSpPr>
        <p:spPr/>
        <p:txBody>
          <a:bodyPr/>
          <a:lstStyle/>
          <a:p>
            <a:r>
              <a:rPr lang="en-US" dirty="0"/>
              <a:t>What it is: </a:t>
            </a:r>
            <a:r>
              <a:rPr lang="en-US" dirty="0">
                <a:solidFill>
                  <a:schemeClr val="accent6"/>
                </a:solidFill>
              </a:rPr>
              <a:t>Challenging!</a:t>
            </a:r>
          </a:p>
          <a:p>
            <a:r>
              <a:rPr lang="en-US" dirty="0"/>
              <a:t>What it’s not:</a:t>
            </a:r>
          </a:p>
          <a:p>
            <a:r>
              <a:rPr lang="en-US" dirty="0"/>
              <a:t>What we’ll do:</a:t>
            </a:r>
          </a:p>
        </p:txBody>
      </p:sp>
      <p:sp>
        <p:nvSpPr>
          <p:cNvPr id="4" name="TextBox 3">
            <a:extLst>
              <a:ext uri="{FF2B5EF4-FFF2-40B4-BE49-F238E27FC236}">
                <a16:creationId xmlns:a16="http://schemas.microsoft.com/office/drawing/2014/main" id="{AF7D3A64-B668-1549-9623-D7C27ADD3182}"/>
              </a:ext>
            </a:extLst>
          </p:cNvPr>
          <p:cNvSpPr txBox="1"/>
          <p:nvPr/>
        </p:nvSpPr>
        <p:spPr>
          <a:xfrm>
            <a:off x="6987396" y="4874294"/>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75DF3E4A-6990-9440-A39C-CBC5332F97A7}"/>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387130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453"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557515" cy="25254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19" name="Google Shape;988;p98">
            <a:extLst>
              <a:ext uri="{FF2B5EF4-FFF2-40B4-BE49-F238E27FC236}">
                <a16:creationId xmlns:a16="http://schemas.microsoft.com/office/drawing/2014/main" id="{AF1296AB-FF11-A142-8F75-DE4456976768}"/>
              </a:ext>
            </a:extLst>
          </p:cNvPr>
          <p:cNvSpPr/>
          <p:nvPr/>
        </p:nvSpPr>
        <p:spPr>
          <a:xfrm>
            <a:off x="2841433" y="3281378"/>
            <a:ext cx="217800" cy="239400"/>
          </a:xfrm>
          <a:prstGeom prst="rect">
            <a:avLst/>
          </a:prstGeom>
          <a:solidFill>
            <a:srgbClr val="FF8187"/>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5</a:t>
            </a:r>
            <a:endParaRPr sz="1200" dirty="0">
              <a:solidFill>
                <a:schemeClr val="lt1"/>
              </a:solidFill>
              <a:latin typeface="Zilla Slab"/>
              <a:ea typeface="Zilla Slab"/>
              <a:cs typeface="Zilla Slab"/>
              <a:sym typeface="Zilla Slab"/>
            </a:endParaRPr>
          </a:p>
        </p:txBody>
      </p:sp>
      <p:sp>
        <p:nvSpPr>
          <p:cNvPr id="23" name="Google Shape;989;p98">
            <a:extLst>
              <a:ext uri="{FF2B5EF4-FFF2-40B4-BE49-F238E27FC236}">
                <a16:creationId xmlns:a16="http://schemas.microsoft.com/office/drawing/2014/main" id="{6699667E-4F28-0A44-A962-24104C3F95C8}"/>
              </a:ext>
            </a:extLst>
          </p:cNvPr>
          <p:cNvSpPr txBox="1"/>
          <p:nvPr/>
        </p:nvSpPr>
        <p:spPr>
          <a:xfrm>
            <a:off x="697088" y="3246180"/>
            <a:ext cx="2060100" cy="463672"/>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Make image accessible at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2000" dirty="0">
              <a:solidFill>
                <a:schemeClr val="bg1"/>
              </a:solidFill>
              <a:latin typeface="+mn-lt"/>
            </a:endParaRPr>
          </a:p>
        </p:txBody>
      </p:sp>
      <p:sp>
        <p:nvSpPr>
          <p:cNvPr id="24" name="Google Shape;993;p98">
            <a:extLst>
              <a:ext uri="{FF2B5EF4-FFF2-40B4-BE49-F238E27FC236}">
                <a16:creationId xmlns:a16="http://schemas.microsoft.com/office/drawing/2014/main" id="{453BA1EF-A6CF-FE41-B6CA-AC4E6C84A68B}"/>
              </a:ext>
            </a:extLst>
          </p:cNvPr>
          <p:cNvSpPr/>
          <p:nvPr/>
        </p:nvSpPr>
        <p:spPr>
          <a:xfrm>
            <a:off x="2950333" y="2144816"/>
            <a:ext cx="2571750" cy="2571750"/>
          </a:xfrm>
          <a:prstGeom prst="arc">
            <a:avLst>
              <a:gd name="adj1" fmla="val 8010444"/>
              <a:gd name="adj2" fmla="val 10398844"/>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5" name="TextBox 24">
            <a:extLst>
              <a:ext uri="{FF2B5EF4-FFF2-40B4-BE49-F238E27FC236}">
                <a16:creationId xmlns:a16="http://schemas.microsoft.com/office/drawing/2014/main" id="{574EED66-D656-904C-A03D-0B43851BFAC3}"/>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27" name="Google Shape;926;p96">
            <a:extLst>
              <a:ext uri="{FF2B5EF4-FFF2-40B4-BE49-F238E27FC236}">
                <a16:creationId xmlns:a16="http://schemas.microsoft.com/office/drawing/2014/main" id="{00016B6E-864F-4743-BCE9-BFEBF12B5D73}"/>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8" name="TextBox 27">
            <a:extLst>
              <a:ext uri="{FF2B5EF4-FFF2-40B4-BE49-F238E27FC236}">
                <a16:creationId xmlns:a16="http://schemas.microsoft.com/office/drawing/2014/main" id="{6AFDF2AA-DBF9-C84F-A1BD-90EB80F8DC40}"/>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2585708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14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22516"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4768820" y="4669819"/>
            <a:ext cx="1517680" cy="247810"/>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14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sp>
        <p:nvSpPr>
          <p:cNvPr id="19" name="Google Shape;988;p98">
            <a:extLst>
              <a:ext uri="{FF2B5EF4-FFF2-40B4-BE49-F238E27FC236}">
                <a16:creationId xmlns:a16="http://schemas.microsoft.com/office/drawing/2014/main" id="{AF1296AB-FF11-A142-8F75-DE4456976768}"/>
              </a:ext>
            </a:extLst>
          </p:cNvPr>
          <p:cNvSpPr/>
          <p:nvPr/>
        </p:nvSpPr>
        <p:spPr>
          <a:xfrm>
            <a:off x="2841433" y="3281378"/>
            <a:ext cx="217800" cy="239400"/>
          </a:xfrm>
          <a:prstGeom prst="rect">
            <a:avLst/>
          </a:prstGeom>
          <a:solidFill>
            <a:srgbClr val="FF8187"/>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5</a:t>
            </a:r>
            <a:endParaRPr sz="1200" dirty="0">
              <a:solidFill>
                <a:schemeClr val="lt1"/>
              </a:solidFill>
              <a:latin typeface="Zilla Slab"/>
              <a:ea typeface="Zilla Slab"/>
              <a:cs typeface="Zilla Slab"/>
              <a:sym typeface="Zilla Slab"/>
            </a:endParaRPr>
          </a:p>
        </p:txBody>
      </p:sp>
      <p:sp>
        <p:nvSpPr>
          <p:cNvPr id="23" name="Google Shape;989;p98">
            <a:extLst>
              <a:ext uri="{FF2B5EF4-FFF2-40B4-BE49-F238E27FC236}">
                <a16:creationId xmlns:a16="http://schemas.microsoft.com/office/drawing/2014/main" id="{6699667E-4F28-0A44-A962-24104C3F95C8}"/>
              </a:ext>
            </a:extLst>
          </p:cNvPr>
          <p:cNvSpPr txBox="1"/>
          <p:nvPr/>
        </p:nvSpPr>
        <p:spPr>
          <a:xfrm>
            <a:off x="697088" y="3246180"/>
            <a:ext cx="2060100" cy="463672"/>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Make image accessible at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1400" dirty="0">
              <a:solidFill>
                <a:schemeClr val="bg1"/>
              </a:solidFill>
              <a:latin typeface="+mn-lt"/>
            </a:endParaRPr>
          </a:p>
        </p:txBody>
      </p:sp>
      <p:sp>
        <p:nvSpPr>
          <p:cNvPr id="24" name="Google Shape;993;p98">
            <a:extLst>
              <a:ext uri="{FF2B5EF4-FFF2-40B4-BE49-F238E27FC236}">
                <a16:creationId xmlns:a16="http://schemas.microsoft.com/office/drawing/2014/main" id="{453BA1EF-A6CF-FE41-B6CA-AC4E6C84A68B}"/>
              </a:ext>
            </a:extLst>
          </p:cNvPr>
          <p:cNvSpPr/>
          <p:nvPr/>
        </p:nvSpPr>
        <p:spPr>
          <a:xfrm>
            <a:off x="2950333" y="2144816"/>
            <a:ext cx="2571750" cy="2571750"/>
          </a:xfrm>
          <a:prstGeom prst="arc">
            <a:avLst>
              <a:gd name="adj1" fmla="val 8010444"/>
              <a:gd name="adj2" fmla="val 10398844"/>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5" name="Google Shape;1025;p99">
            <a:extLst>
              <a:ext uri="{FF2B5EF4-FFF2-40B4-BE49-F238E27FC236}">
                <a16:creationId xmlns:a16="http://schemas.microsoft.com/office/drawing/2014/main" id="{F13441C0-E87A-F945-AB49-225920F36CAD}"/>
              </a:ext>
            </a:extLst>
          </p:cNvPr>
          <p:cNvSpPr txBox="1"/>
          <p:nvPr/>
        </p:nvSpPr>
        <p:spPr>
          <a:xfrm>
            <a:off x="1341375" y="1966613"/>
            <a:ext cx="1914975" cy="473175"/>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Redirect User to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1400" dirty="0">
              <a:solidFill>
                <a:schemeClr val="bg1"/>
              </a:solidFill>
              <a:latin typeface="+mn-lt"/>
            </a:endParaRPr>
          </a:p>
        </p:txBody>
      </p:sp>
      <p:sp>
        <p:nvSpPr>
          <p:cNvPr id="26" name="Google Shape;1032;p99">
            <a:extLst>
              <a:ext uri="{FF2B5EF4-FFF2-40B4-BE49-F238E27FC236}">
                <a16:creationId xmlns:a16="http://schemas.microsoft.com/office/drawing/2014/main" id="{14C67AC6-8435-5D4D-B09D-94D38B98AF8E}"/>
              </a:ext>
            </a:extLst>
          </p:cNvPr>
          <p:cNvSpPr/>
          <p:nvPr/>
        </p:nvSpPr>
        <p:spPr>
          <a:xfrm>
            <a:off x="2902256" y="2156246"/>
            <a:ext cx="2571750" cy="2571750"/>
          </a:xfrm>
          <a:prstGeom prst="arc">
            <a:avLst>
              <a:gd name="adj1" fmla="val 11590689"/>
              <a:gd name="adj2" fmla="val 13443238"/>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7" name="Google Shape;1048;p99">
            <a:extLst>
              <a:ext uri="{FF2B5EF4-FFF2-40B4-BE49-F238E27FC236}">
                <a16:creationId xmlns:a16="http://schemas.microsoft.com/office/drawing/2014/main" id="{D3F5AFE8-578A-7F41-88AD-C1CA9015D457}"/>
              </a:ext>
            </a:extLst>
          </p:cNvPr>
          <p:cNvSpPr txBox="1"/>
          <p:nvPr/>
        </p:nvSpPr>
        <p:spPr>
          <a:xfrm>
            <a:off x="3336038" y="2247581"/>
            <a:ext cx="217800" cy="219375"/>
          </a:xfrm>
          <a:prstGeom prst="rect">
            <a:avLst/>
          </a:prstGeom>
          <a:solidFill>
            <a:schemeClr val="accent3">
              <a:lumMod val="40000"/>
              <a:lumOff val="60000"/>
            </a:schemeClr>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6</a:t>
            </a:r>
            <a:endParaRPr sz="1200" dirty="0">
              <a:solidFill>
                <a:srgbClr val="FFFFFF"/>
              </a:solidFill>
              <a:latin typeface="Zilla Slab"/>
              <a:ea typeface="Zilla Slab"/>
              <a:cs typeface="Zilla Slab"/>
              <a:sym typeface="Zilla Slab"/>
            </a:endParaRPr>
          </a:p>
        </p:txBody>
      </p:sp>
      <p:pic>
        <p:nvPicPr>
          <p:cNvPr id="3" name="Picture 2">
            <a:extLst>
              <a:ext uri="{FF2B5EF4-FFF2-40B4-BE49-F238E27FC236}">
                <a16:creationId xmlns:a16="http://schemas.microsoft.com/office/drawing/2014/main" id="{D12522B4-2720-B446-8A65-6AAC4E8AFB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6053" y="3136074"/>
            <a:ext cx="1784155" cy="522068"/>
          </a:xfrm>
          <a:prstGeom prst="rect">
            <a:avLst/>
          </a:prstGeom>
        </p:spPr>
      </p:pic>
      <p:sp>
        <p:nvSpPr>
          <p:cNvPr id="29" name="TextBox 28">
            <a:extLst>
              <a:ext uri="{FF2B5EF4-FFF2-40B4-BE49-F238E27FC236}">
                <a16:creationId xmlns:a16="http://schemas.microsoft.com/office/drawing/2014/main" id="{B92F71D2-42B3-0448-8BAB-4350CC3323AE}"/>
              </a:ext>
            </a:extLst>
          </p:cNvPr>
          <p:cNvSpPr txBox="1"/>
          <p:nvPr/>
        </p:nvSpPr>
        <p:spPr>
          <a:xfrm>
            <a:off x="6987396" y="4890607"/>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30" name="Google Shape;926;p96">
            <a:extLst>
              <a:ext uri="{FF2B5EF4-FFF2-40B4-BE49-F238E27FC236}">
                <a16:creationId xmlns:a16="http://schemas.microsoft.com/office/drawing/2014/main" id="{ADA78291-B386-CC48-8E57-F1A44484637E}"/>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31" name="TextBox 30">
            <a:extLst>
              <a:ext uri="{FF2B5EF4-FFF2-40B4-BE49-F238E27FC236}">
                <a16:creationId xmlns:a16="http://schemas.microsoft.com/office/drawing/2014/main" id="{7E3B4AE3-7ACD-FE40-BAC3-342F976BF406}"/>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0970476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1381CB-9F4C-5443-A5AF-B268496F6F88}"/>
              </a:ext>
            </a:extLst>
          </p:cNvPr>
          <p:cNvSpPr>
            <a:spLocks noGrp="1"/>
          </p:cNvSpPr>
          <p:nvPr>
            <p:ph type="body" sz="quarter" idx="13"/>
          </p:nvPr>
        </p:nvSpPr>
        <p:spPr/>
        <p:txBody>
          <a:bodyPr/>
          <a:lstStyle/>
          <a:p>
            <a:r>
              <a:rPr lang="en-US" dirty="0" err="1"/>
              <a:t>BinderHub</a:t>
            </a:r>
            <a:endParaRPr lang="en-US" dirty="0"/>
          </a:p>
        </p:txBody>
      </p:sp>
      <p:sp>
        <p:nvSpPr>
          <p:cNvPr id="3" name="Text Placeholder 2">
            <a:extLst>
              <a:ext uri="{FF2B5EF4-FFF2-40B4-BE49-F238E27FC236}">
                <a16:creationId xmlns:a16="http://schemas.microsoft.com/office/drawing/2014/main" id="{F123B6DC-C823-2645-B728-3BD652692213}"/>
              </a:ext>
            </a:extLst>
          </p:cNvPr>
          <p:cNvSpPr>
            <a:spLocks noGrp="1"/>
          </p:cNvSpPr>
          <p:nvPr>
            <p:ph type="body" sz="quarter" idx="12"/>
          </p:nvPr>
        </p:nvSpPr>
        <p:spPr/>
        <p:txBody>
          <a:bodyPr/>
          <a:lstStyle/>
          <a:p>
            <a:r>
              <a:rPr lang="en-US" dirty="0"/>
              <a:t>Collection of tools working in harmony which </a:t>
            </a:r>
            <a:r>
              <a:rPr lang="en-US" dirty="0" err="1"/>
              <a:t>BinderHub</a:t>
            </a:r>
            <a:r>
              <a:rPr lang="en-US" dirty="0"/>
              <a:t> orchestrates</a:t>
            </a:r>
          </a:p>
        </p:txBody>
      </p:sp>
      <p:sp>
        <p:nvSpPr>
          <p:cNvPr id="7" name="TextBox 6">
            <a:extLst>
              <a:ext uri="{FF2B5EF4-FFF2-40B4-BE49-F238E27FC236}">
                <a16:creationId xmlns:a16="http://schemas.microsoft.com/office/drawing/2014/main" id="{0ED64042-FD6A-4548-811B-C54742140216}"/>
              </a:ext>
            </a:extLst>
          </p:cNvPr>
          <p:cNvSpPr txBox="1"/>
          <p:nvPr/>
        </p:nvSpPr>
        <p:spPr>
          <a:xfrm>
            <a:off x="0" y="0"/>
            <a:ext cx="9144000" cy="243309"/>
          </a:xfrm>
          <a:prstGeom prst="rect">
            <a:avLst/>
          </a:prstGeom>
          <a:noFill/>
        </p:spPr>
        <p:txBody>
          <a:bodyPr wrap="none" lIns="0" tIns="0" rIns="0" bIns="0" rtlCol="0">
            <a:noAutofit/>
          </a:bodyPr>
          <a:lstStyle/>
          <a:p>
            <a:pPr eaLnBrk="1" fontAlgn="auto" hangingPunct="1">
              <a:spcBef>
                <a:spcPts val="0"/>
              </a:spcBef>
              <a:spcAft>
                <a:spcPts val="0"/>
              </a:spcAft>
            </a:pPr>
            <a:r>
              <a:rPr lang="en-GB" sz="1200" dirty="0">
                <a:solidFill>
                  <a:schemeClr val="bg1"/>
                </a:solidFill>
              </a:rPr>
              <a:t>This image was created by </a:t>
            </a:r>
            <a:r>
              <a:rPr lang="en-GB" sz="1200" dirty="0">
                <a:solidFill>
                  <a:schemeClr val="accent3">
                    <a:lumMod val="40000"/>
                    <a:lumOff val="60000"/>
                  </a:schemeClr>
                </a:solidFill>
                <a:hlinkClick r:id="rId3">
                  <a:extLst>
                    <a:ext uri="{A12FA001-AC4F-418D-AE19-62706E023703}">
                      <ahyp:hlinkClr xmlns:ahyp="http://schemas.microsoft.com/office/drawing/2018/hyperlinkcolor" val="tx"/>
                    </a:ext>
                  </a:extLst>
                </a:hlinkClick>
              </a:rPr>
              <a:t>Scriberia</a:t>
            </a:r>
            <a:r>
              <a:rPr lang="en-GB" sz="1200" dirty="0">
                <a:solidFill>
                  <a:schemeClr val="bg1"/>
                </a:solidFill>
              </a:rPr>
              <a:t> for The Turing Way community and is used under a CC-BY licence.</a:t>
            </a:r>
            <a:endParaRPr kumimoji="0" lang="en-US" sz="1200" b="0" i="0" u="none" strike="noStrike" kern="1200" cap="none" spc="0" normalizeH="0" baseline="0" noProof="0" dirty="0">
              <a:ln>
                <a:noFill/>
              </a:ln>
              <a:solidFill>
                <a:schemeClr val="bg1"/>
              </a:solidFill>
              <a:effectLst/>
              <a:uLnTx/>
              <a:uFillTx/>
              <a:latin typeface="+mn-lt"/>
              <a:cs typeface="+mn-cs"/>
            </a:endParaRPr>
          </a:p>
        </p:txBody>
      </p:sp>
      <p:pic>
        <p:nvPicPr>
          <p:cNvPr id="11" name="Picture Placeholder 10">
            <a:extLst>
              <a:ext uri="{FF2B5EF4-FFF2-40B4-BE49-F238E27FC236}">
                <a16:creationId xmlns:a16="http://schemas.microsoft.com/office/drawing/2014/main" id="{6F95DDEB-F9B9-3245-8AFA-290ACA3CF1D1}"/>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t="8" b="-320"/>
          <a:stretch/>
        </p:blipFill>
        <p:spPr>
          <a:xfrm>
            <a:off x="4451230" y="907780"/>
            <a:ext cx="4692770" cy="3327940"/>
          </a:xfrm>
        </p:spPr>
      </p:pic>
      <p:sp>
        <p:nvSpPr>
          <p:cNvPr id="12" name="TextBox 11">
            <a:extLst>
              <a:ext uri="{FF2B5EF4-FFF2-40B4-BE49-F238E27FC236}">
                <a16:creationId xmlns:a16="http://schemas.microsoft.com/office/drawing/2014/main" id="{8A7F0FD0-366B-984A-ADB5-CA2ED5F5F5C4}"/>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9" name="TextBox 8">
            <a:extLst>
              <a:ext uri="{FF2B5EF4-FFF2-40B4-BE49-F238E27FC236}">
                <a16:creationId xmlns:a16="http://schemas.microsoft.com/office/drawing/2014/main" id="{E516A117-2A34-2942-9120-57177C1554BD}"/>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1950389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EFFDB2-F96A-D74A-BBE3-69E8DB8B8200}"/>
              </a:ext>
            </a:extLst>
          </p:cNvPr>
          <p:cNvSpPr>
            <a:spLocks noGrp="1"/>
          </p:cNvSpPr>
          <p:nvPr>
            <p:ph type="body" sz="quarter" idx="20"/>
          </p:nvPr>
        </p:nvSpPr>
        <p:spPr/>
        <p:txBody>
          <a:bodyPr/>
          <a:lstStyle/>
          <a:p>
            <a:r>
              <a:rPr lang="en-US" dirty="0"/>
              <a:t>Scaling a </a:t>
            </a:r>
            <a:r>
              <a:rPr lang="en-US" dirty="0" err="1"/>
              <a:t>BinderHub</a:t>
            </a:r>
            <a:r>
              <a:rPr lang="en-US" dirty="0"/>
              <a:t> for multiple users</a:t>
            </a:r>
          </a:p>
        </p:txBody>
      </p:sp>
      <p:sp>
        <p:nvSpPr>
          <p:cNvPr id="3" name="Text Placeholder 2">
            <a:extLst>
              <a:ext uri="{FF2B5EF4-FFF2-40B4-BE49-F238E27FC236}">
                <a16:creationId xmlns:a16="http://schemas.microsoft.com/office/drawing/2014/main" id="{073C23E7-138F-E64A-8231-934247DE2D4C}"/>
              </a:ext>
            </a:extLst>
          </p:cNvPr>
          <p:cNvSpPr>
            <a:spLocks noGrp="1"/>
          </p:cNvSpPr>
          <p:nvPr>
            <p:ph type="body" sz="quarter" idx="14"/>
          </p:nvPr>
        </p:nvSpPr>
        <p:spPr>
          <a:xfrm>
            <a:off x="431801" y="1447800"/>
            <a:ext cx="6883399" cy="2895598"/>
          </a:xfrm>
        </p:spPr>
        <p:txBody>
          <a:bodyPr/>
          <a:lstStyle/>
          <a:p>
            <a:pPr marL="0" indent="0">
              <a:buNone/>
            </a:pPr>
            <a:r>
              <a:rPr lang="en-US" dirty="0"/>
              <a:t>Problems if you run this on one computer:</a:t>
            </a:r>
          </a:p>
          <a:p>
            <a:r>
              <a:rPr lang="en-US" dirty="0"/>
              <a:t>Resource intensive</a:t>
            </a:r>
          </a:p>
          <a:p>
            <a:r>
              <a:rPr lang="en-US" dirty="0"/>
              <a:t>Resource control</a:t>
            </a:r>
          </a:p>
          <a:p>
            <a:r>
              <a:rPr lang="en-US" dirty="0"/>
              <a:t>Security</a:t>
            </a:r>
          </a:p>
        </p:txBody>
      </p:sp>
      <p:sp>
        <p:nvSpPr>
          <p:cNvPr id="4" name="TextBox 3">
            <a:extLst>
              <a:ext uri="{FF2B5EF4-FFF2-40B4-BE49-F238E27FC236}">
                <a16:creationId xmlns:a16="http://schemas.microsoft.com/office/drawing/2014/main" id="{A4EBCECA-2CE0-7040-B5BF-B0A94E5B34FA}"/>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6" name="TextBox 5">
            <a:extLst>
              <a:ext uri="{FF2B5EF4-FFF2-40B4-BE49-F238E27FC236}">
                <a16:creationId xmlns:a16="http://schemas.microsoft.com/office/drawing/2014/main" id="{78A6E6B7-BDC4-3A4D-8DC3-4930CA5ECEA8}"/>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152667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EFFDB2-F96A-D74A-BBE3-69E8DB8B8200}"/>
              </a:ext>
            </a:extLst>
          </p:cNvPr>
          <p:cNvSpPr>
            <a:spLocks noGrp="1"/>
          </p:cNvSpPr>
          <p:nvPr>
            <p:ph type="body" sz="quarter" idx="20"/>
          </p:nvPr>
        </p:nvSpPr>
        <p:spPr/>
        <p:txBody>
          <a:bodyPr/>
          <a:lstStyle/>
          <a:p>
            <a:r>
              <a:rPr lang="en-US" dirty="0"/>
              <a:t>Solution: Kubernetes!</a:t>
            </a:r>
          </a:p>
        </p:txBody>
      </p:sp>
      <p:sp>
        <p:nvSpPr>
          <p:cNvPr id="3" name="Text Placeholder 2">
            <a:extLst>
              <a:ext uri="{FF2B5EF4-FFF2-40B4-BE49-F238E27FC236}">
                <a16:creationId xmlns:a16="http://schemas.microsoft.com/office/drawing/2014/main" id="{073C23E7-138F-E64A-8231-934247DE2D4C}"/>
              </a:ext>
            </a:extLst>
          </p:cNvPr>
          <p:cNvSpPr>
            <a:spLocks noGrp="1"/>
          </p:cNvSpPr>
          <p:nvPr>
            <p:ph type="body" sz="quarter" idx="14"/>
          </p:nvPr>
        </p:nvSpPr>
        <p:spPr>
          <a:xfrm>
            <a:off x="431800" y="1447800"/>
            <a:ext cx="7409611" cy="2895598"/>
          </a:xfrm>
        </p:spPr>
        <p:txBody>
          <a:bodyPr/>
          <a:lstStyle/>
          <a:p>
            <a:endParaRPr lang="en-US" dirty="0"/>
          </a:p>
          <a:p>
            <a:r>
              <a:rPr lang="en-US" dirty="0"/>
              <a:t>Resource intensive </a:t>
            </a:r>
            <a:r>
              <a:rPr lang="en-US" dirty="0">
                <a:sym typeface="Wingdings" pitchFamily="2" charset="2"/>
              </a:rPr>
              <a:t> Cluster management</a:t>
            </a:r>
            <a:endParaRPr lang="en-US" dirty="0"/>
          </a:p>
          <a:p>
            <a:r>
              <a:rPr lang="en-US" dirty="0"/>
              <a:t>Resource control </a:t>
            </a:r>
            <a:r>
              <a:rPr lang="en-US" dirty="0">
                <a:sym typeface="Wingdings" pitchFamily="2" charset="2"/>
              </a:rPr>
              <a:t> Container management</a:t>
            </a:r>
            <a:endParaRPr lang="en-US" dirty="0"/>
          </a:p>
          <a:p>
            <a:r>
              <a:rPr lang="en-US" dirty="0"/>
              <a:t>Security </a:t>
            </a:r>
            <a:r>
              <a:rPr lang="en-US" dirty="0">
                <a:sym typeface="Wingdings" pitchFamily="2" charset="2"/>
              </a:rPr>
              <a:t> Container isolation</a:t>
            </a:r>
            <a:endParaRPr lang="en-US" dirty="0"/>
          </a:p>
        </p:txBody>
      </p:sp>
      <p:pic>
        <p:nvPicPr>
          <p:cNvPr id="9" name="Picture 8">
            <a:extLst>
              <a:ext uri="{FF2B5EF4-FFF2-40B4-BE49-F238E27FC236}">
                <a16:creationId xmlns:a16="http://schemas.microsoft.com/office/drawing/2014/main" id="{94018B89-3B71-7541-87E1-89494BE800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673" y="3162810"/>
            <a:ext cx="1569527" cy="1569527"/>
          </a:xfrm>
          <a:prstGeom prst="rect">
            <a:avLst/>
          </a:prstGeom>
        </p:spPr>
      </p:pic>
      <p:sp>
        <p:nvSpPr>
          <p:cNvPr id="10" name="TextBox 9">
            <a:extLst>
              <a:ext uri="{FF2B5EF4-FFF2-40B4-BE49-F238E27FC236}">
                <a16:creationId xmlns:a16="http://schemas.microsoft.com/office/drawing/2014/main" id="{71160218-A8A0-EB41-9E3F-5DB02C46AD56}"/>
              </a:ext>
            </a:extLst>
          </p:cNvPr>
          <p:cNvSpPr txBox="1"/>
          <p:nvPr/>
        </p:nvSpPr>
        <p:spPr>
          <a:xfrm>
            <a:off x="6987396" y="488528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AEE1F7A0-03BB-BA46-B9FB-8378E8ABDD58}"/>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207695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EFFDB2-F96A-D74A-BBE3-69E8DB8B8200}"/>
              </a:ext>
            </a:extLst>
          </p:cNvPr>
          <p:cNvSpPr>
            <a:spLocks noGrp="1"/>
          </p:cNvSpPr>
          <p:nvPr>
            <p:ph type="body" sz="quarter" idx="20"/>
          </p:nvPr>
        </p:nvSpPr>
        <p:spPr/>
        <p:txBody>
          <a:bodyPr/>
          <a:lstStyle/>
          <a:p>
            <a:r>
              <a:rPr lang="en-US" dirty="0"/>
              <a:t>Solution: Kubernetes!</a:t>
            </a:r>
          </a:p>
        </p:txBody>
      </p:sp>
      <p:sp>
        <p:nvSpPr>
          <p:cNvPr id="3" name="Text Placeholder 2">
            <a:extLst>
              <a:ext uri="{FF2B5EF4-FFF2-40B4-BE49-F238E27FC236}">
                <a16:creationId xmlns:a16="http://schemas.microsoft.com/office/drawing/2014/main" id="{073C23E7-138F-E64A-8231-934247DE2D4C}"/>
              </a:ext>
            </a:extLst>
          </p:cNvPr>
          <p:cNvSpPr>
            <a:spLocks noGrp="1"/>
          </p:cNvSpPr>
          <p:nvPr>
            <p:ph type="body" sz="quarter" idx="14"/>
          </p:nvPr>
        </p:nvSpPr>
        <p:spPr>
          <a:xfrm>
            <a:off x="431801" y="1447800"/>
            <a:ext cx="7288841" cy="2895598"/>
          </a:xfrm>
        </p:spPr>
        <p:txBody>
          <a:bodyPr/>
          <a:lstStyle/>
          <a:p>
            <a:endParaRPr lang="en-US" dirty="0"/>
          </a:p>
          <a:p>
            <a:r>
              <a:rPr lang="en-US" dirty="0"/>
              <a:t>Resource intensive </a:t>
            </a:r>
            <a:r>
              <a:rPr lang="en-US" dirty="0">
                <a:sym typeface="Wingdings" pitchFamily="2" charset="2"/>
              </a:rPr>
              <a:t> Cluster management</a:t>
            </a:r>
            <a:endParaRPr lang="en-US" dirty="0"/>
          </a:p>
          <a:p>
            <a:r>
              <a:rPr lang="en-US" dirty="0"/>
              <a:t>Resource control </a:t>
            </a:r>
            <a:r>
              <a:rPr lang="en-US" dirty="0">
                <a:sym typeface="Wingdings" pitchFamily="2" charset="2"/>
              </a:rPr>
              <a:t> Container management</a:t>
            </a:r>
            <a:endParaRPr lang="en-US" dirty="0"/>
          </a:p>
          <a:p>
            <a:r>
              <a:rPr lang="en-US" dirty="0"/>
              <a:t>Security </a:t>
            </a:r>
            <a:r>
              <a:rPr lang="en-US" dirty="0">
                <a:sym typeface="Wingdings" pitchFamily="2" charset="2"/>
              </a:rPr>
              <a:t> Container isolation</a:t>
            </a:r>
            <a:endParaRPr lang="en-US" dirty="0"/>
          </a:p>
        </p:txBody>
      </p:sp>
      <p:sp>
        <p:nvSpPr>
          <p:cNvPr id="4" name="TextBox 3">
            <a:extLst>
              <a:ext uri="{FF2B5EF4-FFF2-40B4-BE49-F238E27FC236}">
                <a16:creationId xmlns:a16="http://schemas.microsoft.com/office/drawing/2014/main" id="{F6857A3B-00C7-A247-8143-06BAEF059453}"/>
              </a:ext>
            </a:extLst>
          </p:cNvPr>
          <p:cNvSpPr txBox="1"/>
          <p:nvPr/>
        </p:nvSpPr>
        <p:spPr>
          <a:xfrm>
            <a:off x="885973" y="4020155"/>
            <a:ext cx="5111933" cy="444137"/>
          </a:xfrm>
          <a:prstGeom prst="rect">
            <a:avLst/>
          </a:prstGeom>
          <a:noFill/>
        </p:spPr>
        <p:txBody>
          <a:bodyPr wrap="non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800" b="0" i="0" u="none" strike="noStrike" kern="1200" cap="none" spc="0" normalizeH="0" baseline="0" noProof="0" dirty="0">
                <a:ln>
                  <a:noFill/>
                </a:ln>
                <a:solidFill>
                  <a:schemeClr val="bg1"/>
                </a:solidFill>
                <a:effectLst/>
                <a:uLnTx/>
                <a:uFillTx/>
                <a:latin typeface="+mn-lt"/>
                <a:ea typeface="+mn-ea"/>
                <a:cs typeface="+mn-cs"/>
              </a:rPr>
              <a:t>Problem: Also Kubernetes… 😢</a:t>
            </a:r>
          </a:p>
        </p:txBody>
      </p:sp>
      <p:pic>
        <p:nvPicPr>
          <p:cNvPr id="6" name="Picture 5">
            <a:extLst>
              <a:ext uri="{FF2B5EF4-FFF2-40B4-BE49-F238E27FC236}">
                <a16:creationId xmlns:a16="http://schemas.microsoft.com/office/drawing/2014/main" id="{E50583ED-4EA8-2B44-A587-2CBA4FA3BC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673" y="3162810"/>
            <a:ext cx="1569527" cy="1569527"/>
          </a:xfrm>
          <a:prstGeom prst="rect">
            <a:avLst/>
          </a:prstGeom>
        </p:spPr>
      </p:pic>
      <p:sp>
        <p:nvSpPr>
          <p:cNvPr id="7" name="TextBox 6">
            <a:extLst>
              <a:ext uri="{FF2B5EF4-FFF2-40B4-BE49-F238E27FC236}">
                <a16:creationId xmlns:a16="http://schemas.microsoft.com/office/drawing/2014/main" id="{6067DD13-D25A-D943-86E7-14D99751461D}"/>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9" name="TextBox 8">
            <a:extLst>
              <a:ext uri="{FF2B5EF4-FFF2-40B4-BE49-F238E27FC236}">
                <a16:creationId xmlns:a16="http://schemas.microsoft.com/office/drawing/2014/main" id="{5BF0FC7D-23CA-9544-B622-4D2639F9865F}"/>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5326225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06BEC5-A41E-854F-888F-90F0B469ECE0}"/>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6FEDC877-1A39-1D44-8E4B-AE8482BBCDD6}"/>
              </a:ext>
            </a:extLst>
          </p:cNvPr>
          <p:cNvSpPr>
            <a:spLocks noGrp="1"/>
          </p:cNvSpPr>
          <p:nvPr>
            <p:ph type="body" sz="quarter" idx="14"/>
          </p:nvPr>
        </p:nvSpPr>
        <p:spPr>
          <a:xfrm>
            <a:off x="431801" y="1447800"/>
            <a:ext cx="6426199" cy="2895598"/>
          </a:xfrm>
        </p:spPr>
        <p:txBody>
          <a:bodyPr/>
          <a:lstStyle/>
          <a:p>
            <a:r>
              <a:rPr lang="en-US" dirty="0"/>
              <a:t>What it is: </a:t>
            </a:r>
            <a:r>
              <a:rPr lang="en-US" dirty="0">
                <a:solidFill>
                  <a:schemeClr val="accent6"/>
                </a:solidFill>
              </a:rPr>
              <a:t>Challenging!</a:t>
            </a:r>
          </a:p>
          <a:p>
            <a:r>
              <a:rPr lang="en-US" dirty="0"/>
              <a:t>What it’s not: </a:t>
            </a:r>
            <a:r>
              <a:rPr lang="en-US" dirty="0">
                <a:solidFill>
                  <a:schemeClr val="accent6"/>
                </a:solidFill>
              </a:rPr>
              <a:t>A cloud/Azure workshop</a:t>
            </a:r>
          </a:p>
          <a:p>
            <a:r>
              <a:rPr lang="en-US" dirty="0"/>
              <a:t>What we’ll do: </a:t>
            </a:r>
            <a:r>
              <a:rPr lang="en-US" dirty="0">
                <a:solidFill>
                  <a:schemeClr val="accent6"/>
                </a:solidFill>
              </a:rPr>
              <a:t>Build a </a:t>
            </a:r>
            <a:r>
              <a:rPr lang="en-US" dirty="0" err="1">
                <a:solidFill>
                  <a:schemeClr val="accent6"/>
                </a:solidFill>
              </a:rPr>
              <a:t>BinderHub</a:t>
            </a:r>
            <a:r>
              <a:rPr lang="en-US" dirty="0">
                <a:solidFill>
                  <a:schemeClr val="accent6"/>
                </a:solidFill>
              </a:rPr>
              <a:t>!</a:t>
            </a:r>
          </a:p>
        </p:txBody>
      </p:sp>
      <p:sp>
        <p:nvSpPr>
          <p:cNvPr id="4" name="TextBox 3">
            <a:extLst>
              <a:ext uri="{FF2B5EF4-FFF2-40B4-BE49-F238E27FC236}">
                <a16:creationId xmlns:a16="http://schemas.microsoft.com/office/drawing/2014/main" id="{5207FCA5-09BD-0A4B-95B1-2B9EA96D97B4}"/>
              </a:ext>
            </a:extLst>
          </p:cNvPr>
          <p:cNvSpPr txBox="1"/>
          <p:nvPr/>
        </p:nvSpPr>
        <p:spPr>
          <a:xfrm>
            <a:off x="39310" y="4523458"/>
            <a:ext cx="4209211" cy="310551"/>
          </a:xfrm>
          <a:prstGeom prst="rect">
            <a:avLst/>
          </a:prstGeom>
          <a:noFill/>
        </p:spPr>
        <p:txBody>
          <a:bodyPr wrap="none" lIns="0" tIns="0" rIns="0" bIns="0" rtlCol="0" anchor="b">
            <a:noAutofit/>
          </a:bodyPr>
          <a:lstStyle/>
          <a:p>
            <a:pPr eaLnBrk="1" fontAlgn="auto" hangingPunct="1">
              <a:spcBef>
                <a:spcPts val="0"/>
              </a:spcBef>
              <a:spcAft>
                <a:spcPts val="0"/>
              </a:spcAft>
            </a:pPr>
            <a:r>
              <a:rPr lang="en-GB" sz="1600" dirty="0">
                <a:solidFill>
                  <a:schemeClr val="bg1"/>
                </a:solidFill>
                <a:hlinkClick r:id="rId2">
                  <a:extLst>
                    <a:ext uri="{A12FA001-AC4F-418D-AE19-62706E023703}">
                      <ahyp:hlinkClr xmlns:ahyp="http://schemas.microsoft.com/office/drawing/2018/hyperlinkcolor" val="tx"/>
                    </a:ext>
                  </a:extLst>
                </a:hlinkClick>
              </a:rPr>
              <a:t>https://docs.microsoft.com/en-gb/learn/azure/</a:t>
            </a:r>
            <a:endParaRPr lang="en-GB" sz="1600" dirty="0">
              <a:solidFill>
                <a:schemeClr val="bg1"/>
              </a:solidFill>
            </a:endParaRPr>
          </a:p>
        </p:txBody>
      </p:sp>
      <p:sp>
        <p:nvSpPr>
          <p:cNvPr id="5" name="TextBox 4">
            <a:extLst>
              <a:ext uri="{FF2B5EF4-FFF2-40B4-BE49-F238E27FC236}">
                <a16:creationId xmlns:a16="http://schemas.microsoft.com/office/drawing/2014/main" id="{18A041A2-6FAE-8841-915B-92695FD07837}"/>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7" name="TextBox 6">
            <a:extLst>
              <a:ext uri="{FF2B5EF4-FFF2-40B4-BE49-F238E27FC236}">
                <a16:creationId xmlns:a16="http://schemas.microsoft.com/office/drawing/2014/main" id="{B96372FC-DD5F-3348-92BD-1B5EBA93E9C5}"/>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3365808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186350-2010-834A-AA8C-82F8070A6E48}"/>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8F5ECE0A-82C1-0546-90FE-0E594F4733A6}"/>
              </a:ext>
            </a:extLst>
          </p:cNvPr>
          <p:cNvSpPr>
            <a:spLocks noGrp="1"/>
          </p:cNvSpPr>
          <p:nvPr>
            <p:ph type="body" sz="quarter" idx="14"/>
          </p:nvPr>
        </p:nvSpPr>
        <p:spPr>
          <a:xfrm>
            <a:off x="431801" y="1447800"/>
            <a:ext cx="8280399" cy="701301"/>
          </a:xfrm>
        </p:spPr>
        <p:txBody>
          <a:bodyPr>
            <a:normAutofit/>
          </a:bodyPr>
          <a:lstStyle/>
          <a:p>
            <a:pPr marL="0" indent="0">
              <a:buNone/>
            </a:pPr>
            <a:r>
              <a:rPr lang="en-US" sz="4000" b="1" dirty="0" err="1">
                <a:solidFill>
                  <a:schemeClr val="accent1"/>
                </a:solidFill>
              </a:rPr>
              <a:t>bit.ly</a:t>
            </a:r>
            <a:r>
              <a:rPr lang="en-US" sz="4000" b="1" dirty="0">
                <a:solidFill>
                  <a:schemeClr val="accent1"/>
                </a:solidFill>
              </a:rPr>
              <a:t>/zero-to-</a:t>
            </a:r>
            <a:r>
              <a:rPr lang="en-US" sz="4000" b="1" dirty="0" err="1">
                <a:solidFill>
                  <a:schemeClr val="accent1"/>
                </a:solidFill>
              </a:rPr>
              <a:t>binderhub</a:t>
            </a:r>
            <a:r>
              <a:rPr lang="en-US" sz="4000" b="1" dirty="0">
                <a:solidFill>
                  <a:schemeClr val="accent1"/>
                </a:solidFill>
              </a:rPr>
              <a:t>-workshop</a:t>
            </a:r>
          </a:p>
        </p:txBody>
      </p:sp>
      <p:sp>
        <p:nvSpPr>
          <p:cNvPr id="4" name="TextBox 3">
            <a:extLst>
              <a:ext uri="{FF2B5EF4-FFF2-40B4-BE49-F238E27FC236}">
                <a16:creationId xmlns:a16="http://schemas.microsoft.com/office/drawing/2014/main" id="{3BBED44D-A894-CA43-AF41-2D7081D5AA0B}"/>
              </a:ext>
            </a:extLst>
          </p:cNvPr>
          <p:cNvSpPr txBox="1"/>
          <p:nvPr/>
        </p:nvSpPr>
        <p:spPr>
          <a:xfrm>
            <a:off x="6987396" y="4889542"/>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5" name="TextBox 4">
            <a:extLst>
              <a:ext uri="{FF2B5EF4-FFF2-40B4-BE49-F238E27FC236}">
                <a16:creationId xmlns:a16="http://schemas.microsoft.com/office/drawing/2014/main" id="{2930D449-AEB7-EC4A-B12B-F473E4FFC908}"/>
              </a:ext>
            </a:extLst>
          </p:cNvPr>
          <p:cNvSpPr txBox="1"/>
          <p:nvPr/>
        </p:nvSpPr>
        <p:spPr>
          <a:xfrm>
            <a:off x="1289649" y="2675222"/>
            <a:ext cx="6564701" cy="638355"/>
          </a:xfrm>
          <a:prstGeom prst="rect">
            <a:avLst/>
          </a:prstGeom>
          <a:noFill/>
        </p:spPr>
        <p:txBody>
          <a:bodyPr wrap="none" lIns="0" tIns="0" rIns="0" bIns="0" rtlCol="0" anchor="ctr">
            <a:noAutofit/>
          </a:bodyPr>
          <a:lstStyle/>
          <a:p>
            <a:pPr algn="ctr" eaLnBrk="1" fontAlgn="auto" hangingPunct="1">
              <a:spcBef>
                <a:spcPts val="0"/>
              </a:spcBef>
              <a:spcAft>
                <a:spcPts val="0"/>
              </a:spcAft>
            </a:pPr>
            <a:r>
              <a:rPr kumimoji="0" lang="en-US" sz="3200" b="1" i="0" u="none" strike="noStrike" kern="1200" cap="none" spc="0" normalizeH="0" baseline="0" noProof="0" dirty="0" err="1">
                <a:ln>
                  <a:noFill/>
                </a:ln>
                <a:solidFill>
                  <a:schemeClr val="bg1"/>
                </a:solidFill>
                <a:effectLst/>
                <a:uLnTx/>
                <a:uFillTx/>
                <a:latin typeface="+mn-lt"/>
                <a:ea typeface="+mn-ea"/>
                <a:cs typeface="+mn-cs"/>
              </a:rPr>
              <a:t>HackMD</a:t>
            </a:r>
            <a:r>
              <a:rPr kumimoji="0" lang="en-US" sz="3200" b="1" i="0" u="none" strike="noStrike" kern="1200" cap="none" spc="0" normalizeH="0" baseline="0" noProof="0" dirty="0">
                <a:ln>
                  <a:noFill/>
                </a:ln>
                <a:solidFill>
                  <a:schemeClr val="bg1"/>
                </a:solidFill>
                <a:effectLst/>
                <a:uLnTx/>
                <a:uFillTx/>
                <a:latin typeface="+mn-lt"/>
                <a:ea typeface="+mn-ea"/>
                <a:cs typeface="+mn-cs"/>
              </a:rPr>
              <a:t>: </a:t>
            </a:r>
            <a:r>
              <a:rPr lang="en-US" sz="3200" b="1" dirty="0">
                <a:solidFill>
                  <a:schemeClr val="accent1"/>
                </a:solidFill>
              </a:rPr>
              <a:t>bit.ly/RSEConBinderHub</a:t>
            </a:r>
            <a:endParaRPr kumimoji="0" lang="en-US" sz="3200" b="1" i="0" u="none" strike="noStrike" kern="1200" cap="none" spc="0" normalizeH="0" baseline="0" noProof="0" dirty="0">
              <a:ln>
                <a:noFill/>
              </a:ln>
              <a:solidFill>
                <a:prstClr val="black"/>
              </a:solidFill>
              <a:effectLst/>
              <a:uLnTx/>
              <a:uFillTx/>
              <a:latin typeface="+mn-lt"/>
              <a:ea typeface="+mn-ea"/>
              <a:cs typeface="+mn-cs"/>
            </a:endParaRPr>
          </a:p>
        </p:txBody>
      </p:sp>
      <p:sp>
        <p:nvSpPr>
          <p:cNvPr id="7" name="TextBox 6">
            <a:extLst>
              <a:ext uri="{FF2B5EF4-FFF2-40B4-BE49-F238E27FC236}">
                <a16:creationId xmlns:a16="http://schemas.microsoft.com/office/drawing/2014/main" id="{3403C6FA-3E0C-A04C-BDEC-EF3357842459}"/>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9040419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896BCC6-FC3C-4543-943E-2906E26AD089}"/>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4" r="34"/>
          <a:stretch/>
        </p:blipFill>
        <p:spPr>
          <a:xfrm>
            <a:off x="1117196" y="0"/>
            <a:ext cx="6909608" cy="4888128"/>
          </a:xfrm>
        </p:spPr>
      </p:pic>
      <p:sp>
        <p:nvSpPr>
          <p:cNvPr id="6" name="TextBox 5">
            <a:extLst>
              <a:ext uri="{FF2B5EF4-FFF2-40B4-BE49-F238E27FC236}">
                <a16:creationId xmlns:a16="http://schemas.microsoft.com/office/drawing/2014/main" id="{AC62A8F2-9C06-A24D-8E60-1F3AFBC985C2}"/>
              </a:ext>
            </a:extLst>
          </p:cNvPr>
          <p:cNvSpPr txBox="1"/>
          <p:nvPr/>
        </p:nvSpPr>
        <p:spPr>
          <a:xfrm>
            <a:off x="6987396" y="4889542"/>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4173FE14-3EF7-0D42-9527-4DAEDB15E0B6}"/>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4883333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82378798-9C3E-C749-92F6-62DB572A4DE0}"/>
              </a:ext>
            </a:extLst>
          </p:cNvPr>
          <p:cNvSpPr>
            <a:spLocks noGrp="1"/>
          </p:cNvSpPr>
          <p:nvPr>
            <p:ph type="body" sz="quarter" idx="14"/>
          </p:nvPr>
        </p:nvSpPr>
        <p:spPr/>
        <p:txBody>
          <a:bodyPr>
            <a:normAutofit fontScale="92500" lnSpcReduction="10000"/>
          </a:bodyPr>
          <a:lstStyle/>
          <a:p>
            <a:r>
              <a:rPr lang="en-US" dirty="0"/>
              <a:t>You have successfully built a </a:t>
            </a:r>
            <a:r>
              <a:rPr lang="en-US" dirty="0" err="1"/>
              <a:t>BinderHub</a:t>
            </a:r>
            <a:r>
              <a:rPr lang="en-US" dirty="0"/>
              <a:t>! 🤞</a:t>
            </a:r>
          </a:p>
          <a:p>
            <a:r>
              <a:rPr lang="en-US" dirty="0"/>
              <a:t>Now check out this repo: </a:t>
            </a:r>
            <a:r>
              <a:rPr lang="en-GB" dirty="0" err="1">
                <a:solidFill>
                  <a:schemeClr val="accent1"/>
                </a:solidFill>
              </a:rPr>
              <a:t>github.com</a:t>
            </a:r>
            <a:r>
              <a:rPr lang="en-GB" dirty="0">
                <a:solidFill>
                  <a:schemeClr val="accent1"/>
                </a:solidFill>
              </a:rPr>
              <a:t>/alan-turing-institute/binderhub-deploy</a:t>
            </a:r>
          </a:p>
          <a:p>
            <a:r>
              <a:rPr lang="en-US" dirty="0"/>
              <a:t>Please leave feedback in the </a:t>
            </a:r>
            <a:r>
              <a:rPr lang="en-US" dirty="0" err="1"/>
              <a:t>HackMD</a:t>
            </a:r>
            <a:r>
              <a:rPr lang="en-US" dirty="0"/>
              <a:t>: </a:t>
            </a:r>
            <a:r>
              <a:rPr lang="en-US" dirty="0" err="1">
                <a:solidFill>
                  <a:schemeClr val="accent1"/>
                </a:solidFill>
              </a:rPr>
              <a:t>bit.ly</a:t>
            </a:r>
            <a:r>
              <a:rPr lang="en-US" dirty="0">
                <a:solidFill>
                  <a:schemeClr val="accent1"/>
                </a:solidFill>
              </a:rPr>
              <a:t>/</a:t>
            </a:r>
            <a:r>
              <a:rPr lang="en-US" dirty="0" err="1">
                <a:solidFill>
                  <a:schemeClr val="accent1"/>
                </a:solidFill>
              </a:rPr>
              <a:t>RSEConBinderHub</a:t>
            </a:r>
            <a:endParaRPr lang="en-US" dirty="0"/>
          </a:p>
        </p:txBody>
      </p:sp>
      <p:pic>
        <p:nvPicPr>
          <p:cNvPr id="8" name="Picture Placeholder 7">
            <a:extLst>
              <a:ext uri="{FF2B5EF4-FFF2-40B4-BE49-F238E27FC236}">
                <a16:creationId xmlns:a16="http://schemas.microsoft.com/office/drawing/2014/main" id="{8940B657-CEF8-2A4E-98EF-409D9080C7F5}"/>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523" t="20058" r="13949" b="19731"/>
          <a:stretch/>
        </p:blipFill>
        <p:spPr>
          <a:xfrm>
            <a:off x="5251450" y="702659"/>
            <a:ext cx="3892550" cy="3640740"/>
          </a:xfrm>
        </p:spPr>
      </p:pic>
      <p:sp>
        <p:nvSpPr>
          <p:cNvPr id="10" name="TextBox 9">
            <a:extLst>
              <a:ext uri="{FF2B5EF4-FFF2-40B4-BE49-F238E27FC236}">
                <a16:creationId xmlns:a16="http://schemas.microsoft.com/office/drawing/2014/main" id="{453C971C-0E92-3344-AC1C-39A1AEC729D1}"/>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6" name="TextBox 5">
            <a:extLst>
              <a:ext uri="{FF2B5EF4-FFF2-40B4-BE49-F238E27FC236}">
                <a16:creationId xmlns:a16="http://schemas.microsoft.com/office/drawing/2014/main" id="{AF99724D-FA72-AB43-887D-D80C6879A321}"/>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673574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06BEC5-A41E-854F-888F-90F0B469ECE0}"/>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6FEDC877-1A39-1D44-8E4B-AE8482BBCDD6}"/>
              </a:ext>
            </a:extLst>
          </p:cNvPr>
          <p:cNvSpPr>
            <a:spLocks noGrp="1"/>
          </p:cNvSpPr>
          <p:nvPr>
            <p:ph type="body" sz="quarter" idx="14"/>
          </p:nvPr>
        </p:nvSpPr>
        <p:spPr>
          <a:xfrm>
            <a:off x="431801" y="1447800"/>
            <a:ext cx="6296803" cy="2895598"/>
          </a:xfrm>
        </p:spPr>
        <p:txBody>
          <a:bodyPr/>
          <a:lstStyle/>
          <a:p>
            <a:r>
              <a:rPr lang="en-US" dirty="0"/>
              <a:t>What it is: </a:t>
            </a:r>
            <a:r>
              <a:rPr lang="en-US" dirty="0">
                <a:solidFill>
                  <a:schemeClr val="accent6"/>
                </a:solidFill>
              </a:rPr>
              <a:t>Challenging!</a:t>
            </a:r>
          </a:p>
          <a:p>
            <a:r>
              <a:rPr lang="en-US" dirty="0"/>
              <a:t>What it’s not: </a:t>
            </a:r>
            <a:r>
              <a:rPr lang="en-US" dirty="0">
                <a:solidFill>
                  <a:schemeClr val="accent6"/>
                </a:solidFill>
              </a:rPr>
              <a:t>A cloud/Azure workshop</a:t>
            </a:r>
          </a:p>
          <a:p>
            <a:r>
              <a:rPr lang="en-US" dirty="0"/>
              <a:t>What we’ll do:</a:t>
            </a:r>
          </a:p>
        </p:txBody>
      </p:sp>
      <p:sp>
        <p:nvSpPr>
          <p:cNvPr id="4" name="TextBox 3">
            <a:extLst>
              <a:ext uri="{FF2B5EF4-FFF2-40B4-BE49-F238E27FC236}">
                <a16:creationId xmlns:a16="http://schemas.microsoft.com/office/drawing/2014/main" id="{13C756ED-B571-2147-A953-DD696FA80460}"/>
              </a:ext>
            </a:extLst>
          </p:cNvPr>
          <p:cNvSpPr txBox="1"/>
          <p:nvPr/>
        </p:nvSpPr>
        <p:spPr>
          <a:xfrm>
            <a:off x="39310" y="4512708"/>
            <a:ext cx="4209211" cy="310551"/>
          </a:xfrm>
          <a:prstGeom prst="rect">
            <a:avLst/>
          </a:prstGeom>
          <a:noFill/>
        </p:spPr>
        <p:txBody>
          <a:bodyPr wrap="none" lIns="0" tIns="0" rIns="0" bIns="0" rtlCol="0" anchor="b">
            <a:noAutofit/>
          </a:bodyPr>
          <a:lstStyle/>
          <a:p>
            <a:pPr eaLnBrk="1" fontAlgn="auto" hangingPunct="1">
              <a:spcBef>
                <a:spcPts val="0"/>
              </a:spcBef>
              <a:spcAft>
                <a:spcPts val="0"/>
              </a:spcAft>
            </a:pPr>
            <a:r>
              <a:rPr lang="en-GB" sz="1600" dirty="0">
                <a:solidFill>
                  <a:schemeClr val="bg1"/>
                </a:solidFill>
                <a:hlinkClick r:id="rId3">
                  <a:extLst>
                    <a:ext uri="{A12FA001-AC4F-418D-AE19-62706E023703}">
                      <ahyp:hlinkClr xmlns:ahyp="http://schemas.microsoft.com/office/drawing/2018/hyperlinkcolor" val="tx"/>
                    </a:ext>
                  </a:extLst>
                </a:hlinkClick>
              </a:rPr>
              <a:t>https://docs.microsoft.com/en-gb/learn/azure/</a:t>
            </a:r>
            <a:endParaRPr lang="en-GB" sz="1600" dirty="0">
              <a:solidFill>
                <a:schemeClr val="bg1"/>
              </a:solidFill>
            </a:endParaRPr>
          </a:p>
        </p:txBody>
      </p:sp>
      <p:sp>
        <p:nvSpPr>
          <p:cNvPr id="5" name="TextBox 4">
            <a:extLst>
              <a:ext uri="{FF2B5EF4-FFF2-40B4-BE49-F238E27FC236}">
                <a16:creationId xmlns:a16="http://schemas.microsoft.com/office/drawing/2014/main" id="{19D7C04C-8043-764E-A8B6-556D995EBBFF}"/>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18E896BF-80F7-8340-9123-D337AE9A7563}"/>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3799299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itting at a desk&#10;&#10;Description automatically generated">
            <a:extLst>
              <a:ext uri="{FF2B5EF4-FFF2-40B4-BE49-F238E27FC236}">
                <a16:creationId xmlns:a16="http://schemas.microsoft.com/office/drawing/2014/main" id="{D02042C8-99AD-C74F-B4E9-4081DEA60A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9768" y="1119067"/>
            <a:ext cx="4754232" cy="3580531"/>
          </a:xfrm>
          <a:prstGeom prst="rect">
            <a:avLst/>
          </a:prstGeom>
        </p:spPr>
      </p:pic>
      <p:pic>
        <p:nvPicPr>
          <p:cNvPr id="5" name="Picture 4">
            <a:extLst>
              <a:ext uri="{FF2B5EF4-FFF2-40B4-BE49-F238E27FC236}">
                <a16:creationId xmlns:a16="http://schemas.microsoft.com/office/drawing/2014/main" id="{00850F5E-3187-904D-95EC-24E20C9097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500" y="3362445"/>
            <a:ext cx="1333500" cy="1323975"/>
          </a:xfrm>
          <a:prstGeom prst="rect">
            <a:avLst/>
          </a:prstGeom>
        </p:spPr>
      </p:pic>
      <p:pic>
        <p:nvPicPr>
          <p:cNvPr id="7" name="Picture 6">
            <a:extLst>
              <a:ext uri="{FF2B5EF4-FFF2-40B4-BE49-F238E27FC236}">
                <a16:creationId xmlns:a16="http://schemas.microsoft.com/office/drawing/2014/main" id="{7433C2F6-DA7E-854C-9E20-33C4681955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700933" cy="4699598"/>
          </a:xfrm>
          <a:prstGeom prst="rect">
            <a:avLst/>
          </a:prstGeom>
        </p:spPr>
      </p:pic>
      <p:sp>
        <p:nvSpPr>
          <p:cNvPr id="8" name="TextBox 7">
            <a:extLst>
              <a:ext uri="{FF2B5EF4-FFF2-40B4-BE49-F238E27FC236}">
                <a16:creationId xmlns:a16="http://schemas.microsoft.com/office/drawing/2014/main" id="{D6A393D0-F858-5349-8AE2-9B095EC14EE1}"/>
              </a:ext>
            </a:extLst>
          </p:cNvPr>
          <p:cNvSpPr txBox="1"/>
          <p:nvPr/>
        </p:nvSpPr>
        <p:spPr>
          <a:xfrm>
            <a:off x="5001985" y="133857"/>
            <a:ext cx="2808515" cy="914400"/>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4000" b="0" i="0" u="none" strike="noStrike" kern="1200" cap="none" spc="0" normalizeH="0" baseline="0" noProof="0" dirty="0">
                <a:ln>
                  <a:noFill/>
                </a:ln>
                <a:solidFill>
                  <a:schemeClr val="bg1"/>
                </a:solidFill>
                <a:effectLst/>
                <a:uLnTx/>
                <a:uFillTx/>
                <a:latin typeface="+mn-lt"/>
                <a:ea typeface="+mn-ea"/>
                <a:cs typeface="+mn-cs"/>
              </a:rPr>
              <a:t>Thank You!</a:t>
            </a:r>
          </a:p>
        </p:txBody>
      </p:sp>
      <p:sp>
        <p:nvSpPr>
          <p:cNvPr id="9" name="TextBox 8">
            <a:extLst>
              <a:ext uri="{FF2B5EF4-FFF2-40B4-BE49-F238E27FC236}">
                <a16:creationId xmlns:a16="http://schemas.microsoft.com/office/drawing/2014/main" id="{01CED7A5-732A-F140-AA1F-9FFDFD12CD52}"/>
              </a:ext>
            </a:extLst>
          </p:cNvPr>
          <p:cNvSpPr txBox="1"/>
          <p:nvPr/>
        </p:nvSpPr>
        <p:spPr>
          <a:xfrm>
            <a:off x="6987396" y="4890956"/>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1" name="TextBox 10">
            <a:extLst>
              <a:ext uri="{FF2B5EF4-FFF2-40B4-BE49-F238E27FC236}">
                <a16:creationId xmlns:a16="http://schemas.microsoft.com/office/drawing/2014/main" id="{3F66D87A-47E3-7F44-9663-E22A37724809}"/>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5818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06BEC5-A41E-854F-888F-90F0B469ECE0}"/>
              </a:ext>
            </a:extLst>
          </p:cNvPr>
          <p:cNvSpPr>
            <a:spLocks noGrp="1"/>
          </p:cNvSpPr>
          <p:nvPr>
            <p:ph type="body" sz="quarter" idx="20"/>
          </p:nvPr>
        </p:nvSpPr>
        <p:spPr/>
        <p:txBody>
          <a:bodyPr/>
          <a:lstStyle/>
          <a:p>
            <a:r>
              <a:rPr lang="en-US" dirty="0"/>
              <a:t>This Workshop</a:t>
            </a:r>
          </a:p>
        </p:txBody>
      </p:sp>
      <p:sp>
        <p:nvSpPr>
          <p:cNvPr id="3" name="Text Placeholder 2">
            <a:extLst>
              <a:ext uri="{FF2B5EF4-FFF2-40B4-BE49-F238E27FC236}">
                <a16:creationId xmlns:a16="http://schemas.microsoft.com/office/drawing/2014/main" id="{6FEDC877-1A39-1D44-8E4B-AE8482BBCDD6}"/>
              </a:ext>
            </a:extLst>
          </p:cNvPr>
          <p:cNvSpPr>
            <a:spLocks noGrp="1"/>
          </p:cNvSpPr>
          <p:nvPr>
            <p:ph type="body" sz="quarter" idx="14"/>
          </p:nvPr>
        </p:nvSpPr>
        <p:spPr>
          <a:xfrm>
            <a:off x="431801" y="1447800"/>
            <a:ext cx="6426199" cy="2895598"/>
          </a:xfrm>
        </p:spPr>
        <p:txBody>
          <a:bodyPr/>
          <a:lstStyle/>
          <a:p>
            <a:r>
              <a:rPr lang="en-US" dirty="0"/>
              <a:t>What it is: </a:t>
            </a:r>
            <a:r>
              <a:rPr lang="en-US" dirty="0">
                <a:solidFill>
                  <a:schemeClr val="accent6"/>
                </a:solidFill>
              </a:rPr>
              <a:t>Challenging!</a:t>
            </a:r>
          </a:p>
          <a:p>
            <a:r>
              <a:rPr lang="en-US" dirty="0"/>
              <a:t>What it’s not: </a:t>
            </a:r>
            <a:r>
              <a:rPr lang="en-US" dirty="0">
                <a:solidFill>
                  <a:schemeClr val="accent6"/>
                </a:solidFill>
              </a:rPr>
              <a:t>A cloud/Azure workshop</a:t>
            </a:r>
          </a:p>
          <a:p>
            <a:r>
              <a:rPr lang="en-US" dirty="0"/>
              <a:t>What we’ll do: </a:t>
            </a:r>
            <a:r>
              <a:rPr lang="en-US" dirty="0">
                <a:solidFill>
                  <a:schemeClr val="accent6"/>
                </a:solidFill>
              </a:rPr>
              <a:t>Build a </a:t>
            </a:r>
            <a:r>
              <a:rPr lang="en-US" dirty="0" err="1">
                <a:solidFill>
                  <a:schemeClr val="accent6"/>
                </a:solidFill>
              </a:rPr>
              <a:t>BinderHub</a:t>
            </a:r>
            <a:r>
              <a:rPr lang="en-US" dirty="0">
                <a:solidFill>
                  <a:schemeClr val="accent6"/>
                </a:solidFill>
              </a:rPr>
              <a:t>!</a:t>
            </a:r>
          </a:p>
        </p:txBody>
      </p:sp>
      <p:sp>
        <p:nvSpPr>
          <p:cNvPr id="4" name="TextBox 3">
            <a:extLst>
              <a:ext uri="{FF2B5EF4-FFF2-40B4-BE49-F238E27FC236}">
                <a16:creationId xmlns:a16="http://schemas.microsoft.com/office/drawing/2014/main" id="{5207FCA5-09BD-0A4B-95B1-2B9EA96D97B4}"/>
              </a:ext>
            </a:extLst>
          </p:cNvPr>
          <p:cNvSpPr txBox="1"/>
          <p:nvPr/>
        </p:nvSpPr>
        <p:spPr>
          <a:xfrm>
            <a:off x="39310" y="4523458"/>
            <a:ext cx="4209211" cy="310551"/>
          </a:xfrm>
          <a:prstGeom prst="rect">
            <a:avLst/>
          </a:prstGeom>
          <a:noFill/>
        </p:spPr>
        <p:txBody>
          <a:bodyPr wrap="none" lIns="0" tIns="0" rIns="0" bIns="0" rtlCol="0" anchor="b">
            <a:noAutofit/>
          </a:bodyPr>
          <a:lstStyle/>
          <a:p>
            <a:pPr eaLnBrk="1" fontAlgn="auto" hangingPunct="1">
              <a:spcBef>
                <a:spcPts val="0"/>
              </a:spcBef>
              <a:spcAft>
                <a:spcPts val="0"/>
              </a:spcAft>
            </a:pPr>
            <a:r>
              <a:rPr lang="en-GB" sz="1600" dirty="0">
                <a:solidFill>
                  <a:schemeClr val="bg1"/>
                </a:solidFill>
                <a:hlinkClick r:id="rId3">
                  <a:extLst>
                    <a:ext uri="{A12FA001-AC4F-418D-AE19-62706E023703}">
                      <ahyp:hlinkClr xmlns:ahyp="http://schemas.microsoft.com/office/drawing/2018/hyperlinkcolor" val="tx"/>
                    </a:ext>
                  </a:extLst>
                </a:hlinkClick>
              </a:rPr>
              <a:t>https://docs.microsoft.com/en-gb/learn/azure/</a:t>
            </a:r>
            <a:endParaRPr lang="en-GB" sz="1600" dirty="0">
              <a:solidFill>
                <a:schemeClr val="bg1"/>
              </a:solidFill>
            </a:endParaRPr>
          </a:p>
        </p:txBody>
      </p:sp>
      <p:sp>
        <p:nvSpPr>
          <p:cNvPr id="5" name="TextBox 4">
            <a:extLst>
              <a:ext uri="{FF2B5EF4-FFF2-40B4-BE49-F238E27FC236}">
                <a16:creationId xmlns:a16="http://schemas.microsoft.com/office/drawing/2014/main" id="{18A041A2-6FAE-8841-915B-92695FD07837}"/>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8" name="TextBox 7">
            <a:extLst>
              <a:ext uri="{FF2B5EF4-FFF2-40B4-BE49-F238E27FC236}">
                <a16:creationId xmlns:a16="http://schemas.microsoft.com/office/drawing/2014/main" id="{BD5E986B-5C40-B941-8423-13A2042EC820}"/>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507837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741A99-F7C3-384F-9102-DBCEDB2397E3}"/>
              </a:ext>
            </a:extLst>
          </p:cNvPr>
          <p:cNvSpPr>
            <a:spLocks noGrp="1"/>
          </p:cNvSpPr>
          <p:nvPr>
            <p:ph type="body" sz="quarter" idx="13"/>
          </p:nvPr>
        </p:nvSpPr>
        <p:spPr/>
        <p:txBody>
          <a:bodyPr/>
          <a:lstStyle/>
          <a:p>
            <a:r>
              <a:rPr lang="en-US" dirty="0"/>
              <a:t>Housekeeping</a:t>
            </a:r>
          </a:p>
        </p:txBody>
      </p:sp>
      <p:pic>
        <p:nvPicPr>
          <p:cNvPr id="6" name="Picture Placeholder 5">
            <a:extLst>
              <a:ext uri="{FF2B5EF4-FFF2-40B4-BE49-F238E27FC236}">
                <a16:creationId xmlns:a16="http://schemas.microsoft.com/office/drawing/2014/main" id="{8487C866-6CBC-8840-BD46-2A9F3D94585F}"/>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5" r="28409"/>
          <a:stretch/>
        </p:blipFill>
        <p:spPr>
          <a:xfrm>
            <a:off x="5251450" y="702659"/>
            <a:ext cx="3892550" cy="3640740"/>
          </a:xfrm>
        </p:spPr>
      </p:pic>
      <p:sp>
        <p:nvSpPr>
          <p:cNvPr id="3" name="Text Placeholder 2">
            <a:extLst>
              <a:ext uri="{FF2B5EF4-FFF2-40B4-BE49-F238E27FC236}">
                <a16:creationId xmlns:a16="http://schemas.microsoft.com/office/drawing/2014/main" id="{01ADD24B-F723-854E-8241-3644006AD806}"/>
              </a:ext>
            </a:extLst>
          </p:cNvPr>
          <p:cNvSpPr>
            <a:spLocks noGrp="1"/>
          </p:cNvSpPr>
          <p:nvPr>
            <p:ph type="body" sz="quarter" idx="12"/>
          </p:nvPr>
        </p:nvSpPr>
        <p:spPr>
          <a:xfrm>
            <a:off x="431800" y="1325887"/>
            <a:ext cx="4649158" cy="3017512"/>
          </a:xfrm>
        </p:spPr>
        <p:txBody>
          <a:bodyPr>
            <a:normAutofit fontScale="70000" lnSpcReduction="20000"/>
          </a:bodyPr>
          <a:lstStyle/>
          <a:p>
            <a:r>
              <a:rPr lang="en-US" dirty="0"/>
              <a:t>Microsoft Azure: </a:t>
            </a:r>
            <a:r>
              <a:rPr lang="en-GB" dirty="0"/>
              <a:t>Please leave your email in </a:t>
            </a:r>
            <a:r>
              <a:rPr lang="en-GB" dirty="0">
                <a:solidFill>
                  <a:schemeClr val="accent1"/>
                </a:solidFill>
              </a:rPr>
              <a:t>#</a:t>
            </a:r>
            <a:r>
              <a:rPr lang="en-GB" dirty="0" err="1">
                <a:solidFill>
                  <a:schemeClr val="accent1"/>
                </a:solidFill>
              </a:rPr>
              <a:t>binderhub</a:t>
            </a:r>
            <a:r>
              <a:rPr lang="en-GB" dirty="0">
                <a:solidFill>
                  <a:schemeClr val="accent1"/>
                </a:solidFill>
              </a:rPr>
              <a:t>-workshop</a:t>
            </a:r>
            <a:r>
              <a:rPr lang="en-GB" dirty="0"/>
              <a:t> channel on </a:t>
            </a:r>
            <a:r>
              <a:rPr lang="en-GB" dirty="0">
                <a:solidFill>
                  <a:schemeClr val="accent1"/>
                </a:solidFill>
              </a:rPr>
              <a:t>RSE Slack</a:t>
            </a:r>
            <a:endParaRPr lang="en-US" dirty="0">
              <a:solidFill>
                <a:schemeClr val="accent1"/>
              </a:solidFill>
            </a:endParaRPr>
          </a:p>
          <a:p>
            <a:r>
              <a:rPr lang="en-US" dirty="0"/>
              <a:t>Docker Hub: </a:t>
            </a:r>
            <a:r>
              <a:rPr lang="en-GB" dirty="0">
                <a:solidFill>
                  <a:schemeClr val="accent1"/>
                </a:solidFill>
              </a:rPr>
              <a:t>https://hub.docker.com/signup</a:t>
            </a:r>
          </a:p>
          <a:p>
            <a:r>
              <a:rPr lang="en-US" dirty="0"/>
              <a:t>Code of Conduct: Be kind! </a:t>
            </a:r>
            <a:r>
              <a:rPr lang="en-US" dirty="0">
                <a:solidFill>
                  <a:schemeClr val="accent1"/>
                </a:solidFill>
              </a:rPr>
              <a:t>https://rse.ac.uk/conf2019/code-of-conduct/</a:t>
            </a:r>
          </a:p>
          <a:p>
            <a:r>
              <a:rPr lang="en-US" dirty="0" err="1"/>
              <a:t>HackMD</a:t>
            </a:r>
            <a:r>
              <a:rPr lang="en-US" dirty="0"/>
              <a:t>: </a:t>
            </a:r>
            <a:r>
              <a:rPr lang="en-US" dirty="0" err="1">
                <a:solidFill>
                  <a:schemeClr val="accent1"/>
                </a:solidFill>
              </a:rPr>
              <a:t>bit.ly</a:t>
            </a:r>
            <a:r>
              <a:rPr lang="en-US" dirty="0">
                <a:solidFill>
                  <a:schemeClr val="accent1"/>
                </a:solidFill>
              </a:rPr>
              <a:t>/</a:t>
            </a:r>
            <a:r>
              <a:rPr lang="en-US" dirty="0" err="1">
                <a:solidFill>
                  <a:schemeClr val="accent1"/>
                </a:solidFill>
              </a:rPr>
              <a:t>RSEConBinderHub</a:t>
            </a:r>
            <a:endParaRPr lang="en-US" dirty="0">
              <a:solidFill>
                <a:schemeClr val="accent1"/>
              </a:solidFill>
            </a:endParaRPr>
          </a:p>
          <a:p>
            <a:r>
              <a:rPr lang="en-US" dirty="0"/>
              <a:t>post-its 🚦</a:t>
            </a:r>
            <a:endParaRPr lang="en-US" dirty="0">
              <a:solidFill>
                <a:schemeClr val="accent1"/>
              </a:solidFill>
            </a:endParaRPr>
          </a:p>
        </p:txBody>
      </p:sp>
      <p:sp>
        <p:nvSpPr>
          <p:cNvPr id="7" name="TextBox 6">
            <a:extLst>
              <a:ext uri="{FF2B5EF4-FFF2-40B4-BE49-F238E27FC236}">
                <a16:creationId xmlns:a16="http://schemas.microsoft.com/office/drawing/2014/main" id="{F49DF0AF-2CAA-284A-8A75-72A2AC544388}"/>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0" name="TextBox 9">
            <a:extLst>
              <a:ext uri="{FF2B5EF4-FFF2-40B4-BE49-F238E27FC236}">
                <a16:creationId xmlns:a16="http://schemas.microsoft.com/office/drawing/2014/main" id="{672E4623-5539-AA4C-BFDD-FF9EC9B9DE03}"/>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2899207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67D7E0-859C-E647-865A-255BFB520808}"/>
              </a:ext>
            </a:extLst>
          </p:cNvPr>
          <p:cNvSpPr>
            <a:spLocks noGrp="1"/>
          </p:cNvSpPr>
          <p:nvPr>
            <p:ph type="body" sz="quarter" idx="14"/>
          </p:nvPr>
        </p:nvSpPr>
        <p:spPr>
          <a:xfrm>
            <a:off x="3602736" y="3366047"/>
            <a:ext cx="1938527" cy="701301"/>
          </a:xfrm>
        </p:spPr>
        <p:txBody>
          <a:bodyPr>
            <a:noAutofit/>
          </a:bodyPr>
          <a:lstStyle/>
          <a:p>
            <a:pPr>
              <a:spcAft>
                <a:spcPts val="0"/>
              </a:spcAft>
            </a:pPr>
            <a:r>
              <a:rPr lang="en-US" b="1" dirty="0"/>
              <a:t>Tania</a:t>
            </a:r>
          </a:p>
          <a:p>
            <a:pPr>
              <a:spcAft>
                <a:spcPts val="0"/>
              </a:spcAft>
            </a:pPr>
            <a:r>
              <a:rPr lang="en-US" dirty="0"/>
              <a:t>Microsoft Cloud Developer Advocate</a:t>
            </a:r>
          </a:p>
        </p:txBody>
      </p:sp>
      <p:sp>
        <p:nvSpPr>
          <p:cNvPr id="4" name="Title 3">
            <a:extLst>
              <a:ext uri="{FF2B5EF4-FFF2-40B4-BE49-F238E27FC236}">
                <a16:creationId xmlns:a16="http://schemas.microsoft.com/office/drawing/2014/main" id="{2034AC70-ADBE-9947-AA6E-4E21265E4557}"/>
              </a:ext>
            </a:extLst>
          </p:cNvPr>
          <p:cNvSpPr>
            <a:spLocks noGrp="1"/>
          </p:cNvSpPr>
          <p:nvPr>
            <p:ph type="title"/>
          </p:nvPr>
        </p:nvSpPr>
        <p:spPr>
          <a:xfrm>
            <a:off x="722193" y="3348537"/>
            <a:ext cx="2395728" cy="701304"/>
          </a:xfrm>
        </p:spPr>
        <p:txBody>
          <a:bodyPr>
            <a:noAutofit/>
          </a:bodyPr>
          <a:lstStyle/>
          <a:p>
            <a:r>
              <a:rPr lang="en-US" b="1" dirty="0"/>
              <a:t>Sarah</a:t>
            </a:r>
            <a:br>
              <a:rPr lang="en-US" b="1" dirty="0"/>
            </a:br>
            <a:r>
              <a:rPr lang="en-US" dirty="0"/>
              <a:t>Research Data Scientist</a:t>
            </a:r>
            <a:br>
              <a:rPr lang="en-US" dirty="0"/>
            </a:br>
            <a:r>
              <a:rPr lang="en-US" dirty="0"/>
              <a:t>Operator of </a:t>
            </a:r>
            <a:r>
              <a:rPr lang="en-US" dirty="0" err="1"/>
              <a:t>mybinder.org</a:t>
            </a:r>
            <a:endParaRPr lang="en-US" dirty="0"/>
          </a:p>
        </p:txBody>
      </p:sp>
      <p:pic>
        <p:nvPicPr>
          <p:cNvPr id="14" name="Picture Placeholder 13">
            <a:extLst>
              <a:ext uri="{FF2B5EF4-FFF2-40B4-BE49-F238E27FC236}">
                <a16:creationId xmlns:a16="http://schemas.microsoft.com/office/drawing/2014/main" id="{E788CC5E-32E3-114F-BFDD-AB57344275F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875" r="16875"/>
          <a:stretch>
            <a:fillRect/>
          </a:stretch>
        </p:blipFill>
        <p:spPr>
          <a:xfrm>
            <a:off x="1074057" y="1565550"/>
            <a:ext cx="1692000" cy="1692000"/>
          </a:xfrm>
        </p:spPr>
      </p:pic>
      <p:pic>
        <p:nvPicPr>
          <p:cNvPr id="7" name="Picture Placeholder 6">
            <a:extLst>
              <a:ext uri="{FF2B5EF4-FFF2-40B4-BE49-F238E27FC236}">
                <a16:creationId xmlns:a16="http://schemas.microsoft.com/office/drawing/2014/main" id="{08773901-824A-C14A-94DC-9C5EE0595A93}"/>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a:stretch>
            <a:fillRect/>
          </a:stretch>
        </p:blipFill>
        <p:spPr>
          <a:xfrm>
            <a:off x="3726000" y="1565550"/>
            <a:ext cx="1692000" cy="1692000"/>
          </a:xfrm>
        </p:spPr>
      </p:pic>
      <p:pic>
        <p:nvPicPr>
          <p:cNvPr id="17" name="Picture Placeholder 16">
            <a:extLst>
              <a:ext uri="{FF2B5EF4-FFF2-40B4-BE49-F238E27FC236}">
                <a16:creationId xmlns:a16="http://schemas.microsoft.com/office/drawing/2014/main" id="{4658B021-DF25-8942-9D6D-9F62E15E21D2}"/>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a:xfrm>
            <a:off x="6377943" y="1565550"/>
            <a:ext cx="1692000" cy="1692000"/>
          </a:xfrm>
        </p:spPr>
      </p:pic>
      <p:sp>
        <p:nvSpPr>
          <p:cNvPr id="11" name="Text Placeholder 10">
            <a:extLst>
              <a:ext uri="{FF2B5EF4-FFF2-40B4-BE49-F238E27FC236}">
                <a16:creationId xmlns:a16="http://schemas.microsoft.com/office/drawing/2014/main" id="{4F3B3604-C9A5-0D40-9E98-4774434EC32D}"/>
              </a:ext>
            </a:extLst>
          </p:cNvPr>
          <p:cNvSpPr>
            <a:spLocks noGrp="1"/>
          </p:cNvSpPr>
          <p:nvPr>
            <p:ph type="body" sz="quarter" idx="19"/>
          </p:nvPr>
        </p:nvSpPr>
        <p:spPr>
          <a:xfrm>
            <a:off x="6377943" y="3348537"/>
            <a:ext cx="1692000" cy="701301"/>
          </a:xfrm>
        </p:spPr>
        <p:txBody>
          <a:bodyPr>
            <a:noAutofit/>
          </a:bodyPr>
          <a:lstStyle/>
          <a:p>
            <a:pPr>
              <a:spcAft>
                <a:spcPts val="0"/>
              </a:spcAft>
            </a:pPr>
            <a:r>
              <a:rPr lang="en-US" b="1" dirty="0"/>
              <a:t>Anna</a:t>
            </a:r>
          </a:p>
          <a:p>
            <a:pPr>
              <a:spcAft>
                <a:spcPts val="0"/>
              </a:spcAft>
            </a:pPr>
            <a:r>
              <a:rPr lang="en-US" dirty="0"/>
              <a:t>Research Software Engineer</a:t>
            </a:r>
          </a:p>
        </p:txBody>
      </p:sp>
      <p:sp>
        <p:nvSpPr>
          <p:cNvPr id="12" name="Text Placeholder 11">
            <a:extLst>
              <a:ext uri="{FF2B5EF4-FFF2-40B4-BE49-F238E27FC236}">
                <a16:creationId xmlns:a16="http://schemas.microsoft.com/office/drawing/2014/main" id="{4814AE76-AE1C-FE47-8E99-00BF27F9184A}"/>
              </a:ext>
            </a:extLst>
          </p:cNvPr>
          <p:cNvSpPr>
            <a:spLocks noGrp="1"/>
          </p:cNvSpPr>
          <p:nvPr>
            <p:ph type="body" sz="quarter" idx="20"/>
          </p:nvPr>
        </p:nvSpPr>
        <p:spPr/>
        <p:txBody>
          <a:bodyPr/>
          <a:lstStyle/>
          <a:p>
            <a:r>
              <a:rPr lang="en-US" dirty="0"/>
              <a:t>Who?</a:t>
            </a:r>
          </a:p>
        </p:txBody>
      </p:sp>
      <p:sp>
        <p:nvSpPr>
          <p:cNvPr id="6" name="TextBox 5">
            <a:extLst>
              <a:ext uri="{FF2B5EF4-FFF2-40B4-BE49-F238E27FC236}">
                <a16:creationId xmlns:a16="http://schemas.microsoft.com/office/drawing/2014/main" id="{CDCBE788-7CA0-FC46-B667-7C66115B4662}"/>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sp>
        <p:nvSpPr>
          <p:cNvPr id="13" name="TextBox 12">
            <a:extLst>
              <a:ext uri="{FF2B5EF4-FFF2-40B4-BE49-F238E27FC236}">
                <a16:creationId xmlns:a16="http://schemas.microsoft.com/office/drawing/2014/main" id="{1C4050D0-4181-1945-9B85-B94A4E3E06BB}"/>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1374984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7A2D6-9555-BE4A-A5A3-E78336417FDE}"/>
              </a:ext>
            </a:extLst>
          </p:cNvPr>
          <p:cNvSpPr>
            <a:spLocks noGrp="1"/>
          </p:cNvSpPr>
          <p:nvPr>
            <p:ph type="body" sz="quarter" idx="13"/>
          </p:nvPr>
        </p:nvSpPr>
        <p:spPr/>
        <p:txBody>
          <a:bodyPr/>
          <a:lstStyle/>
          <a:p>
            <a:r>
              <a:rPr lang="en-US" dirty="0"/>
              <a:t>(Rough) Agenda</a:t>
            </a:r>
          </a:p>
        </p:txBody>
      </p:sp>
      <p:pic>
        <p:nvPicPr>
          <p:cNvPr id="6" name="Picture Placeholder 5">
            <a:extLst>
              <a:ext uri="{FF2B5EF4-FFF2-40B4-BE49-F238E27FC236}">
                <a16:creationId xmlns:a16="http://schemas.microsoft.com/office/drawing/2014/main" id="{A490AF57-8D34-8B49-9142-4EAD2FE66FA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590" b="12590"/>
          <a:stretch>
            <a:fillRect/>
          </a:stretch>
        </p:blipFill>
        <p:spPr/>
      </p:pic>
      <p:sp>
        <p:nvSpPr>
          <p:cNvPr id="7" name="TextBox 6">
            <a:extLst>
              <a:ext uri="{FF2B5EF4-FFF2-40B4-BE49-F238E27FC236}">
                <a16:creationId xmlns:a16="http://schemas.microsoft.com/office/drawing/2014/main" id="{AC7C956D-2DB5-4E4D-AC90-7A15FD2F9BFD}"/>
              </a:ext>
            </a:extLst>
          </p:cNvPr>
          <p:cNvSpPr txBox="1"/>
          <p:nvPr/>
        </p:nvSpPr>
        <p:spPr>
          <a:xfrm>
            <a:off x="6987396" y="4888128"/>
            <a:ext cx="2156604" cy="252544"/>
          </a:xfrm>
          <a:prstGeom prst="rect">
            <a:avLst/>
          </a:prstGeom>
          <a:noFill/>
        </p:spPr>
        <p:txBody>
          <a:bodyPr wrap="non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600" b="0" i="0" u="none" strike="noStrike" kern="1200" cap="none" spc="0" normalizeH="0" baseline="0" noProof="0" dirty="0">
                <a:ln>
                  <a:noFill/>
                </a:ln>
                <a:solidFill>
                  <a:schemeClr val="bg1"/>
                </a:solidFill>
                <a:effectLst/>
                <a:uLnTx/>
                <a:uFillTx/>
                <a:latin typeface="+mn-lt"/>
                <a:ea typeface="+mn-ea"/>
                <a:cs typeface="+mn-cs"/>
              </a:rPr>
              <a:t>#</a:t>
            </a:r>
            <a:r>
              <a:rPr kumimoji="0" lang="en-US" sz="1600" b="0" i="0" u="none" strike="noStrike" kern="1200" cap="none" spc="0" normalizeH="0" baseline="0" noProof="0" dirty="0" err="1">
                <a:ln>
                  <a:noFill/>
                </a:ln>
                <a:solidFill>
                  <a:schemeClr val="bg1"/>
                </a:solidFill>
                <a:effectLst/>
                <a:uLnTx/>
                <a:uFillTx/>
                <a:latin typeface="+mn-lt"/>
                <a:ea typeface="+mn-ea"/>
                <a:cs typeface="+mn-cs"/>
              </a:rPr>
              <a:t>TuringWay</a:t>
            </a:r>
            <a:r>
              <a:rPr kumimoji="0" lang="en-US" sz="1600" b="0" i="0" u="none" strike="noStrike" kern="1200" cap="none" spc="0" normalizeH="0" baseline="0" noProof="0" dirty="0">
                <a:ln>
                  <a:noFill/>
                </a:ln>
                <a:solidFill>
                  <a:schemeClr val="bg1"/>
                </a:solidFill>
                <a:effectLst/>
                <a:uLnTx/>
                <a:uFillTx/>
                <a:latin typeface="+mn-lt"/>
                <a:ea typeface="+mn-ea"/>
                <a:cs typeface="+mn-cs"/>
              </a:rPr>
              <a:t> #ukrse19</a:t>
            </a:r>
          </a:p>
        </p:txBody>
      </p:sp>
      <p:graphicFrame>
        <p:nvGraphicFramePr>
          <p:cNvPr id="9" name="Table 8">
            <a:extLst>
              <a:ext uri="{FF2B5EF4-FFF2-40B4-BE49-F238E27FC236}">
                <a16:creationId xmlns:a16="http://schemas.microsoft.com/office/drawing/2014/main" id="{B1E58FD8-F01D-6A43-896D-CB8762543A1A}"/>
              </a:ext>
            </a:extLst>
          </p:cNvPr>
          <p:cNvGraphicFramePr>
            <a:graphicFrameLocks noGrp="1"/>
          </p:cNvGraphicFramePr>
          <p:nvPr>
            <p:extLst>
              <p:ext uri="{D42A27DB-BD31-4B8C-83A1-F6EECF244321}">
                <p14:modId xmlns:p14="http://schemas.microsoft.com/office/powerpoint/2010/main" val="268676354"/>
              </p:ext>
            </p:extLst>
          </p:nvPr>
        </p:nvGraphicFramePr>
        <p:xfrm>
          <a:off x="136679" y="1595929"/>
          <a:ext cx="5050224" cy="1854200"/>
        </p:xfrm>
        <a:graphic>
          <a:graphicData uri="http://schemas.openxmlformats.org/drawingml/2006/table">
            <a:tbl>
              <a:tblPr firstRow="1" bandRow="1">
                <a:tableStyleId>{F5AB1C69-6EDB-4FF4-983F-18BD219EF322}</a:tableStyleId>
              </a:tblPr>
              <a:tblGrid>
                <a:gridCol w="1722013">
                  <a:extLst>
                    <a:ext uri="{9D8B030D-6E8A-4147-A177-3AD203B41FA5}">
                      <a16:colId xmlns:a16="http://schemas.microsoft.com/office/drawing/2014/main" val="4168506029"/>
                    </a:ext>
                  </a:extLst>
                </a:gridCol>
                <a:gridCol w="3328211">
                  <a:extLst>
                    <a:ext uri="{9D8B030D-6E8A-4147-A177-3AD203B41FA5}">
                      <a16:colId xmlns:a16="http://schemas.microsoft.com/office/drawing/2014/main" val="3321819461"/>
                    </a:ext>
                  </a:extLst>
                </a:gridCol>
              </a:tblGrid>
              <a:tr h="370840">
                <a:tc>
                  <a:txBody>
                    <a:bodyPr/>
                    <a:lstStyle/>
                    <a:p>
                      <a:r>
                        <a:rPr lang="en-US" dirty="0"/>
                        <a:t>Time</a:t>
                      </a:r>
                    </a:p>
                  </a:txBody>
                  <a:tcPr/>
                </a:tc>
                <a:tc>
                  <a:txBody>
                    <a:bodyPr/>
                    <a:lstStyle/>
                    <a:p>
                      <a:r>
                        <a:rPr lang="en-US" dirty="0"/>
                        <a:t>Activity</a:t>
                      </a:r>
                    </a:p>
                  </a:txBody>
                  <a:tcPr/>
                </a:tc>
                <a:extLst>
                  <a:ext uri="{0D108BD9-81ED-4DB2-BD59-A6C34878D82A}">
                    <a16:rowId xmlns:a16="http://schemas.microsoft.com/office/drawing/2014/main" val="4256531027"/>
                  </a:ext>
                </a:extLst>
              </a:tr>
              <a:tr h="370840">
                <a:tc>
                  <a:txBody>
                    <a:bodyPr/>
                    <a:lstStyle/>
                    <a:p>
                      <a:r>
                        <a:rPr lang="en-US" dirty="0"/>
                        <a:t>09:00 – 09:30</a:t>
                      </a:r>
                    </a:p>
                  </a:txBody>
                  <a:tcPr/>
                </a:tc>
                <a:tc>
                  <a:txBody>
                    <a:bodyPr/>
                    <a:lstStyle/>
                    <a:p>
                      <a:r>
                        <a:rPr lang="en-US" dirty="0"/>
                        <a:t>👋 Introduction</a:t>
                      </a:r>
                    </a:p>
                  </a:txBody>
                  <a:tcPr/>
                </a:tc>
                <a:extLst>
                  <a:ext uri="{0D108BD9-81ED-4DB2-BD59-A6C34878D82A}">
                    <a16:rowId xmlns:a16="http://schemas.microsoft.com/office/drawing/2014/main" val="4003053198"/>
                  </a:ext>
                </a:extLst>
              </a:tr>
              <a:tr h="370840">
                <a:tc>
                  <a:txBody>
                    <a:bodyPr/>
                    <a:lstStyle/>
                    <a:p>
                      <a:r>
                        <a:rPr lang="en-US" dirty="0"/>
                        <a:t>09:30 – 10:30</a:t>
                      </a:r>
                    </a:p>
                  </a:txBody>
                  <a:tcPr/>
                </a:tc>
                <a:tc>
                  <a:txBody>
                    <a:bodyPr/>
                    <a:lstStyle/>
                    <a:p>
                      <a:r>
                        <a:rPr lang="en-US" dirty="0"/>
                        <a:t>🚀 Deploy Kubernetes cluster*</a:t>
                      </a:r>
                    </a:p>
                  </a:txBody>
                  <a:tcPr/>
                </a:tc>
                <a:extLst>
                  <a:ext uri="{0D108BD9-81ED-4DB2-BD59-A6C34878D82A}">
                    <a16:rowId xmlns:a16="http://schemas.microsoft.com/office/drawing/2014/main" val="2299953095"/>
                  </a:ext>
                </a:extLst>
              </a:tr>
              <a:tr h="370840">
                <a:tc>
                  <a:txBody>
                    <a:bodyPr/>
                    <a:lstStyle/>
                    <a:p>
                      <a:r>
                        <a:rPr lang="en-US" dirty="0"/>
                        <a:t>10:30 – 11:00</a:t>
                      </a:r>
                    </a:p>
                  </a:txBody>
                  <a:tcPr/>
                </a:tc>
                <a:tc>
                  <a:txBody>
                    <a:bodyPr/>
                    <a:lstStyle/>
                    <a:p>
                      <a:r>
                        <a:rPr lang="en-US" dirty="0"/>
                        <a:t>☕️ Coffee break </a:t>
                      </a:r>
                    </a:p>
                  </a:txBody>
                  <a:tcPr/>
                </a:tc>
                <a:extLst>
                  <a:ext uri="{0D108BD9-81ED-4DB2-BD59-A6C34878D82A}">
                    <a16:rowId xmlns:a16="http://schemas.microsoft.com/office/drawing/2014/main" val="1311253608"/>
                  </a:ext>
                </a:extLst>
              </a:tr>
              <a:tr h="370840">
                <a:tc>
                  <a:txBody>
                    <a:bodyPr/>
                    <a:lstStyle/>
                    <a:p>
                      <a:r>
                        <a:rPr lang="en-US" dirty="0"/>
                        <a:t>11:00 – 12:30</a:t>
                      </a:r>
                    </a:p>
                  </a:txBody>
                  <a:tcPr/>
                </a:tc>
                <a:tc>
                  <a:txBody>
                    <a:bodyPr/>
                    <a:lstStyle/>
                    <a:p>
                      <a:r>
                        <a:rPr lang="en-US" dirty="0"/>
                        <a:t>👩‍💻 Install </a:t>
                      </a:r>
                      <a:r>
                        <a:rPr lang="en-US" dirty="0" err="1"/>
                        <a:t>BinderHub</a:t>
                      </a:r>
                      <a:endParaRPr lang="en-US" dirty="0"/>
                    </a:p>
                  </a:txBody>
                  <a:tcPr/>
                </a:tc>
                <a:extLst>
                  <a:ext uri="{0D108BD9-81ED-4DB2-BD59-A6C34878D82A}">
                    <a16:rowId xmlns:a16="http://schemas.microsoft.com/office/drawing/2014/main" val="3421822801"/>
                  </a:ext>
                </a:extLst>
              </a:tr>
            </a:tbl>
          </a:graphicData>
        </a:graphic>
      </p:graphicFrame>
      <p:sp>
        <p:nvSpPr>
          <p:cNvPr id="3" name="TextBox 2">
            <a:extLst>
              <a:ext uri="{FF2B5EF4-FFF2-40B4-BE49-F238E27FC236}">
                <a16:creationId xmlns:a16="http://schemas.microsoft.com/office/drawing/2014/main" id="{A957D8EC-ED14-E04F-8503-D5BCAD49CE6E}"/>
              </a:ext>
            </a:extLst>
          </p:cNvPr>
          <p:cNvSpPr txBox="1"/>
          <p:nvPr/>
        </p:nvSpPr>
        <p:spPr>
          <a:xfrm>
            <a:off x="197183" y="3524058"/>
            <a:ext cx="4605004" cy="255372"/>
          </a:xfrm>
          <a:prstGeom prst="rect">
            <a:avLst/>
          </a:prstGeom>
          <a:noFill/>
        </p:spPr>
        <p:txBody>
          <a:bodyPr wrap="non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400" b="0" i="0" u="none" strike="noStrike" kern="1200" cap="none" spc="0" normalizeH="0" baseline="0" noProof="0" dirty="0">
                <a:ln>
                  <a:noFill/>
                </a:ln>
                <a:solidFill>
                  <a:schemeClr val="bg1"/>
                </a:solidFill>
                <a:effectLst/>
                <a:uLnTx/>
                <a:uFillTx/>
                <a:latin typeface="+mn-lt"/>
                <a:ea typeface="+mn-ea"/>
                <a:cs typeface="+mn-cs"/>
              </a:rPr>
              <a:t>*Don’t worry if you don’t know what this is yet, I’ll explain!</a:t>
            </a:r>
          </a:p>
        </p:txBody>
      </p:sp>
      <p:sp>
        <p:nvSpPr>
          <p:cNvPr id="10" name="TextBox 9">
            <a:extLst>
              <a:ext uri="{FF2B5EF4-FFF2-40B4-BE49-F238E27FC236}">
                <a16:creationId xmlns:a16="http://schemas.microsoft.com/office/drawing/2014/main" id="{11A4DFAD-F5D1-7544-9C18-AC6136B22E74}"/>
              </a:ext>
            </a:extLst>
          </p:cNvPr>
          <p:cNvSpPr txBox="1"/>
          <p:nvPr/>
        </p:nvSpPr>
        <p:spPr>
          <a:xfrm>
            <a:off x="0" y="4888128"/>
            <a:ext cx="3716392" cy="255372"/>
          </a:xfrm>
          <a:prstGeom prst="rect">
            <a:avLst/>
          </a:prstGeom>
          <a:noFill/>
        </p:spPr>
        <p:txBody>
          <a:bodyPr wrap="none" lIns="0" tIns="0" rIns="0" bIns="0" rtlCol="0" anchor="b">
            <a:noAutofit/>
          </a:bodyPr>
          <a:lstStyle/>
          <a:p>
            <a:pPr eaLnBrk="1" fontAlgn="auto" hangingPunct="1">
              <a:spcBef>
                <a:spcPts val="0"/>
              </a:spcBef>
              <a:spcAft>
                <a:spcPts val="0"/>
              </a:spcAft>
            </a:pPr>
            <a:r>
              <a:rPr lang="en-US" sz="1600" dirty="0">
                <a:solidFill>
                  <a:schemeClr val="bg1"/>
                </a:solidFill>
              </a:rPr>
              <a:t>https://</a:t>
            </a:r>
            <a:r>
              <a:rPr lang="en-US" sz="1600" dirty="0" err="1">
                <a:solidFill>
                  <a:schemeClr val="bg1"/>
                </a:solidFill>
              </a:rPr>
              <a:t>doi.org</a:t>
            </a:r>
            <a:r>
              <a:rPr lang="en-US" sz="1600" dirty="0">
                <a:solidFill>
                  <a:schemeClr val="bg1"/>
                </a:solidFill>
              </a:rPr>
              <a:t>/10.5281/zenodo.3404774</a:t>
            </a:r>
          </a:p>
        </p:txBody>
      </p:sp>
    </p:spTree>
    <p:extLst>
      <p:ext uri="{BB962C8B-B14F-4D97-AF65-F5344CB8AC3E}">
        <p14:creationId xmlns:p14="http://schemas.microsoft.com/office/powerpoint/2010/main" val="46163797"/>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D3EDB7-0ABD-4BC6-9C2A-32E4FC10473A}">
  <ds:schemaRefs>
    <ds:schemaRef ds:uri="http://purl.org/dc/terms/"/>
    <ds:schemaRef ds:uri="http://purl.org/dc/elements/1.1/"/>
    <ds:schemaRef ds:uri="http://schemas.microsoft.com/office/infopath/2007/PartnerControls"/>
    <ds:schemaRef ds:uri="http://schemas.microsoft.com/office/2006/documentManagement/types"/>
    <ds:schemaRef ds:uri="e5618448-e42b-40ea-80d2-fe7c2030a18b"/>
    <ds:schemaRef ds:uri="http://schemas.openxmlformats.org/package/2006/metadata/core-properties"/>
    <ds:schemaRef ds:uri="http://purl.org/dc/dcmitype/"/>
    <ds:schemaRef ds:uri="ddc16f2e-ac79-420b-bf02-152a3fab2b22"/>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B6A361FC-9574-4D3A-922B-90EB7E3EAC0E}">
  <ds:schemaRefs>
    <ds:schemaRef ds:uri="http://schemas.microsoft.com/sharepoint/v3/contenttype/forms"/>
  </ds:schemaRefs>
</ds:datastoreItem>
</file>

<file path=customXml/itemProps3.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28484</TotalTime>
  <Words>2650</Words>
  <Application>Microsoft Macintosh PowerPoint</Application>
  <PresentationFormat>On-screen Show (16:9)</PresentationFormat>
  <Paragraphs>406</Paragraphs>
  <Slides>50</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Calibri</vt:lpstr>
      <vt:lpstr>Gill Sans MT</vt:lpstr>
      <vt:lpstr>Open Sans</vt:lpstr>
      <vt:lpstr>Zilla Slab</vt:lpstr>
      <vt:lpstr>Office Theme</vt:lpstr>
      <vt:lpstr>Build a BinderHub for hosting Reproducible Software in the Cloud</vt:lpstr>
      <vt:lpstr>PowerPoint Presentation</vt:lpstr>
      <vt:lpstr>PowerPoint Presentation</vt:lpstr>
      <vt:lpstr>PowerPoint Presentation</vt:lpstr>
      <vt:lpstr>PowerPoint Presentation</vt:lpstr>
      <vt:lpstr>PowerPoint Presentation</vt:lpstr>
      <vt:lpstr>PowerPoint Presentation</vt:lpstr>
      <vt:lpstr>Sarah Research Data Scientist Operator of mybinder.org</vt:lpstr>
      <vt:lpstr>PowerPoint Presentation</vt:lpstr>
      <vt:lpstr>The Turing Way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 Research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Magic!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Sarah Gibson</cp:lastModifiedBy>
  <cp:revision>225</cp:revision>
  <cp:lastPrinted>2019-08-28T15:15:20Z</cp:lastPrinted>
  <dcterms:created xsi:type="dcterms:W3CDTF">2017-03-06T16:45:41Z</dcterms:created>
  <dcterms:modified xsi:type="dcterms:W3CDTF">2019-09-11T09:07:56Z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0x01010059AA62DCEA4FAE4394823B509BA2709F</vt:lpwstr>
  </property>
  <property fmtid="{D5CDD505-2E9C-101B-9397-08002B2CF9AE}" pid="3" name="Document Keywords">
    <vt:lpwstr/>
  </property>
</Properties>
</file>