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
  </p:notesMasterIdLst>
  <p:sldIdLst>
    <p:sldId id="421" r:id="rId5"/>
  </p:sldIdLst>
  <p:sldSz cx="21383625" cy="30275213"/>
  <p:notesSz cx="6805613" cy="99441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1652878"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3305753"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4958631"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6611506"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8264384" algn="l" defTabSz="3305753"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9917261" algn="l" defTabSz="3305753"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11570136" algn="l" defTabSz="3305753"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13223014" algn="l" defTabSz="3305753"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16552" userDrawn="1">
          <p15:clr>
            <a:srgbClr val="A4A3A4"/>
          </p15:clr>
        </p15:guide>
        <p15:guide id="2" orient="horz" pos="1613" userDrawn="1">
          <p15:clr>
            <a:srgbClr val="A4A3A4"/>
          </p15:clr>
        </p15:guide>
        <p15:guide id="3" orient="horz" pos="4538" userDrawn="1">
          <p15:clr>
            <a:srgbClr val="A4A3A4"/>
          </p15:clr>
        </p15:guide>
        <p15:guide id="4" orient="horz" pos="4143" userDrawn="1">
          <p15:clr>
            <a:srgbClr val="A4A3A4"/>
          </p15:clr>
        </p15:guide>
        <p15:guide id="5" pos="9167" userDrawn="1">
          <p15:clr>
            <a:srgbClr val="A4A3A4"/>
          </p15:clr>
        </p15:guide>
        <p15:guide id="6" pos="635" userDrawn="1">
          <p15:clr>
            <a:srgbClr val="A4A3A4"/>
          </p15:clr>
        </p15:guide>
        <p15:guide id="7" pos="12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7DFF"/>
    <a:srgbClr val="00FFFF"/>
    <a:srgbClr val="66FFCC"/>
    <a:srgbClr val="3DF5A2"/>
    <a:srgbClr val="CCFF99"/>
    <a:srgbClr val="00FF40"/>
    <a:srgbClr val="E0F272"/>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051" autoAdjust="0"/>
    <p:restoredTop sz="88797" autoAdjust="0"/>
  </p:normalViewPr>
  <p:slideViewPr>
    <p:cSldViewPr>
      <p:cViewPr varScale="1">
        <p:scale>
          <a:sx n="43" d="100"/>
          <a:sy n="43" d="100"/>
        </p:scale>
        <p:origin x="1128" y="344"/>
      </p:cViewPr>
      <p:guideLst>
        <p:guide orient="horz" pos="16552"/>
        <p:guide orient="horz" pos="1613"/>
        <p:guide orient="horz" pos="4538"/>
        <p:guide orient="horz" pos="4143"/>
        <p:guide pos="9167"/>
        <p:guide pos="635"/>
        <p:guide pos="12840"/>
      </p:guideLst>
    </p:cSldViewPr>
  </p:slideViewPr>
  <p:outlineViewPr>
    <p:cViewPr>
      <p:scale>
        <a:sx n="33" d="100"/>
        <a:sy n="33" d="100"/>
      </p:scale>
      <p:origin x="0" y="-7722"/>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4235226-B145-4E10-983B-1CC3FFD77C77}"/>
              </a:ext>
            </a:extLst>
          </p:cNvPr>
          <p:cNvSpPr>
            <a:spLocks noGrp="1"/>
          </p:cNvSpPr>
          <p:nvPr>
            <p:ph type="hdr" sz="quarter"/>
          </p:nvPr>
        </p:nvSpPr>
        <p:spPr>
          <a:xfrm>
            <a:off x="1" y="0"/>
            <a:ext cx="2949575" cy="4968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C4CFC5A7-8C8B-4687-B28B-5BF9AEB6A4DE}"/>
              </a:ext>
            </a:extLst>
          </p:cNvPr>
          <p:cNvSpPr>
            <a:spLocks noGrp="1"/>
          </p:cNvSpPr>
          <p:nvPr>
            <p:ph type="dt" idx="1"/>
          </p:nvPr>
        </p:nvSpPr>
        <p:spPr>
          <a:xfrm>
            <a:off x="3854451" y="0"/>
            <a:ext cx="2949575" cy="4968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6E418932-800F-49B7-9B85-80D8118CABFE}" type="datetimeFigureOut">
              <a:rPr lang="en-GB"/>
              <a:pPr>
                <a:defRPr/>
              </a:pPr>
              <a:t>03/09/2019</a:t>
            </a:fld>
            <a:endParaRPr lang="en-GB"/>
          </a:p>
        </p:txBody>
      </p:sp>
      <p:sp>
        <p:nvSpPr>
          <p:cNvPr id="4" name="Slide Image Placeholder 3">
            <a:extLst>
              <a:ext uri="{FF2B5EF4-FFF2-40B4-BE49-F238E27FC236}">
                <a16:creationId xmlns:a16="http://schemas.microsoft.com/office/drawing/2014/main" id="{46F1F158-007E-427F-8465-C2613159418F}"/>
              </a:ext>
            </a:extLst>
          </p:cNvPr>
          <p:cNvSpPr>
            <a:spLocks noGrp="1" noRot="1" noChangeAspect="1"/>
          </p:cNvSpPr>
          <p:nvPr>
            <p:ph type="sldImg" idx="2"/>
          </p:nvPr>
        </p:nvSpPr>
        <p:spPr>
          <a:xfrm>
            <a:off x="2085975" y="746125"/>
            <a:ext cx="2633663" cy="3729038"/>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a:extLst>
              <a:ext uri="{FF2B5EF4-FFF2-40B4-BE49-F238E27FC236}">
                <a16:creationId xmlns:a16="http://schemas.microsoft.com/office/drawing/2014/main" id="{44E36E06-D37F-4889-B95F-01BE44729479}"/>
              </a:ext>
            </a:extLst>
          </p:cNvPr>
          <p:cNvSpPr>
            <a:spLocks noGrp="1"/>
          </p:cNvSpPr>
          <p:nvPr>
            <p:ph type="body" sz="quarter" idx="3"/>
          </p:nvPr>
        </p:nvSpPr>
        <p:spPr>
          <a:xfrm>
            <a:off x="681039" y="4722814"/>
            <a:ext cx="5443537" cy="4475162"/>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a:extLst>
              <a:ext uri="{FF2B5EF4-FFF2-40B4-BE49-F238E27FC236}">
                <a16:creationId xmlns:a16="http://schemas.microsoft.com/office/drawing/2014/main" id="{07F15012-0BDA-4DFA-8088-A120A094BDD7}"/>
              </a:ext>
            </a:extLst>
          </p:cNvPr>
          <p:cNvSpPr>
            <a:spLocks noGrp="1"/>
          </p:cNvSpPr>
          <p:nvPr>
            <p:ph type="ftr" sz="quarter" idx="4"/>
          </p:nvPr>
        </p:nvSpPr>
        <p:spPr>
          <a:xfrm>
            <a:off x="1" y="9445625"/>
            <a:ext cx="2949575" cy="49688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7" name="Slide Number Placeholder 6">
            <a:extLst>
              <a:ext uri="{FF2B5EF4-FFF2-40B4-BE49-F238E27FC236}">
                <a16:creationId xmlns:a16="http://schemas.microsoft.com/office/drawing/2014/main" id="{39AE7443-C6D5-424B-AFA3-DE5D710955E3}"/>
              </a:ext>
            </a:extLst>
          </p:cNvPr>
          <p:cNvSpPr>
            <a:spLocks noGrp="1"/>
          </p:cNvSpPr>
          <p:nvPr>
            <p:ph type="sldNum" sz="quarter" idx="5"/>
          </p:nvPr>
        </p:nvSpPr>
        <p:spPr>
          <a:xfrm>
            <a:off x="3854451" y="9445625"/>
            <a:ext cx="2949575" cy="496888"/>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B20FE0A2-34EE-413D-B87D-BE548BE2D9D5}" type="slidenum">
              <a:rPr lang="en-GB" altLang="en-US"/>
              <a:pPr>
                <a:defRPr/>
              </a:pPr>
              <a:t>‹#›</a:t>
            </a:fld>
            <a:endParaRPr lang="en-GB" altLang="en-US"/>
          </a:p>
        </p:txBody>
      </p:sp>
    </p:spTree>
    <p:extLst>
      <p:ext uri="{BB962C8B-B14F-4D97-AF65-F5344CB8AC3E}">
        <p14:creationId xmlns:p14="http://schemas.microsoft.com/office/powerpoint/2010/main" val="69491362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4339" kern="1200">
        <a:solidFill>
          <a:schemeClr val="tx1"/>
        </a:solidFill>
        <a:latin typeface="+mn-lt"/>
        <a:ea typeface="+mn-ea"/>
        <a:cs typeface="+mn-cs"/>
      </a:defRPr>
    </a:lvl1pPr>
    <a:lvl2pPr marL="1652878" algn="l" rtl="0" eaLnBrk="0" fontAlgn="base" hangingPunct="0">
      <a:spcBef>
        <a:spcPct val="30000"/>
      </a:spcBef>
      <a:spcAft>
        <a:spcPct val="0"/>
      </a:spcAft>
      <a:defRPr sz="4339" kern="1200">
        <a:solidFill>
          <a:schemeClr val="tx1"/>
        </a:solidFill>
        <a:latin typeface="+mn-lt"/>
        <a:ea typeface="+mn-ea"/>
        <a:cs typeface="+mn-cs"/>
      </a:defRPr>
    </a:lvl2pPr>
    <a:lvl3pPr marL="3305753" algn="l" rtl="0" eaLnBrk="0" fontAlgn="base" hangingPunct="0">
      <a:spcBef>
        <a:spcPct val="30000"/>
      </a:spcBef>
      <a:spcAft>
        <a:spcPct val="0"/>
      </a:spcAft>
      <a:defRPr sz="4339" kern="1200">
        <a:solidFill>
          <a:schemeClr val="tx1"/>
        </a:solidFill>
        <a:latin typeface="+mn-lt"/>
        <a:ea typeface="+mn-ea"/>
        <a:cs typeface="+mn-cs"/>
      </a:defRPr>
    </a:lvl3pPr>
    <a:lvl4pPr marL="4958631" algn="l" rtl="0" eaLnBrk="0" fontAlgn="base" hangingPunct="0">
      <a:spcBef>
        <a:spcPct val="30000"/>
      </a:spcBef>
      <a:spcAft>
        <a:spcPct val="0"/>
      </a:spcAft>
      <a:defRPr sz="4339" kern="1200">
        <a:solidFill>
          <a:schemeClr val="tx1"/>
        </a:solidFill>
        <a:latin typeface="+mn-lt"/>
        <a:ea typeface="+mn-ea"/>
        <a:cs typeface="+mn-cs"/>
      </a:defRPr>
    </a:lvl4pPr>
    <a:lvl5pPr marL="6611506" algn="l" rtl="0" eaLnBrk="0" fontAlgn="base" hangingPunct="0">
      <a:spcBef>
        <a:spcPct val="30000"/>
      </a:spcBef>
      <a:spcAft>
        <a:spcPct val="0"/>
      </a:spcAft>
      <a:defRPr sz="4339" kern="1200">
        <a:solidFill>
          <a:schemeClr val="tx1"/>
        </a:solidFill>
        <a:latin typeface="+mn-lt"/>
        <a:ea typeface="+mn-ea"/>
        <a:cs typeface="+mn-cs"/>
      </a:defRPr>
    </a:lvl5pPr>
    <a:lvl6pPr marL="8264384" algn="l" defTabSz="3305753" rtl="0" eaLnBrk="1" latinLnBrk="0" hangingPunct="1">
      <a:defRPr sz="4339" kern="1200">
        <a:solidFill>
          <a:schemeClr val="tx1"/>
        </a:solidFill>
        <a:latin typeface="+mn-lt"/>
        <a:ea typeface="+mn-ea"/>
        <a:cs typeface="+mn-cs"/>
      </a:defRPr>
    </a:lvl6pPr>
    <a:lvl7pPr marL="9917261" algn="l" defTabSz="3305753" rtl="0" eaLnBrk="1" latinLnBrk="0" hangingPunct="1">
      <a:defRPr sz="4339" kern="1200">
        <a:solidFill>
          <a:schemeClr val="tx1"/>
        </a:solidFill>
        <a:latin typeface="+mn-lt"/>
        <a:ea typeface="+mn-ea"/>
        <a:cs typeface="+mn-cs"/>
      </a:defRPr>
    </a:lvl7pPr>
    <a:lvl8pPr marL="11570136" algn="l" defTabSz="3305753" rtl="0" eaLnBrk="1" latinLnBrk="0" hangingPunct="1">
      <a:defRPr sz="4339" kern="1200">
        <a:solidFill>
          <a:schemeClr val="tx1"/>
        </a:solidFill>
        <a:latin typeface="+mn-lt"/>
        <a:ea typeface="+mn-ea"/>
        <a:cs typeface="+mn-cs"/>
      </a:defRPr>
    </a:lvl8pPr>
    <a:lvl9pPr marL="13223014" algn="l" defTabSz="3305753" rtl="0" eaLnBrk="1" latinLnBrk="0" hangingPunct="1">
      <a:defRPr sz="4339"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B20FE0A2-34EE-413D-B87D-BE548BE2D9D5}" type="slidenum">
              <a:rPr lang="en-GB" altLang="en-US" smtClean="0"/>
              <a:pPr>
                <a:defRPr/>
              </a:pPr>
              <a:t>1</a:t>
            </a:fld>
            <a:endParaRPr lang="en-GB" altLang="en-US"/>
          </a:p>
        </p:txBody>
      </p:sp>
    </p:spTree>
    <p:extLst>
      <p:ext uri="{BB962C8B-B14F-4D97-AF65-F5344CB8AC3E}">
        <p14:creationId xmlns:p14="http://schemas.microsoft.com/office/powerpoint/2010/main" val="2378264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no content">
    <p:bg>
      <p:bgRef idx="1001">
        <a:schemeClr val="bg1"/>
      </p:bgRef>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1F904751-9EE1-4DB6-B09E-77626C669030}"/>
              </a:ext>
            </a:extLst>
          </p:cNvPr>
          <p:cNvSpPr>
            <a:spLocks noGrp="1"/>
          </p:cNvSpPr>
          <p:nvPr>
            <p:ph type="pic" sz="quarter" idx="17" hasCustomPrompt="1"/>
          </p:nvPr>
        </p:nvSpPr>
        <p:spPr>
          <a:xfrm>
            <a:off x="17216803" y="5917675"/>
            <a:ext cx="3087272" cy="1353531"/>
          </a:xfrm>
        </p:spPr>
        <p:txBody>
          <a:bodyPr/>
          <a:lstStyle>
            <a:lvl1pPr>
              <a:defRPr sz="3398" b="0"/>
            </a:lvl1pPr>
          </a:lstStyle>
          <a:p>
            <a:pPr lvl="0"/>
            <a:r>
              <a:rPr lang="en-US" noProof="0" dirty="0"/>
              <a:t>Click icon to add logo</a:t>
            </a:r>
            <a:endParaRPr lang="en-GB" noProof="0" dirty="0"/>
          </a:p>
        </p:txBody>
      </p:sp>
      <p:sp>
        <p:nvSpPr>
          <p:cNvPr id="14" name="Picture Placeholder 12">
            <a:extLst>
              <a:ext uri="{FF2B5EF4-FFF2-40B4-BE49-F238E27FC236}">
                <a16:creationId xmlns:a16="http://schemas.microsoft.com/office/drawing/2014/main" id="{22F065E0-AB54-4AB9-A84A-377510BEBAE0}"/>
              </a:ext>
            </a:extLst>
          </p:cNvPr>
          <p:cNvSpPr>
            <a:spLocks noGrp="1"/>
          </p:cNvSpPr>
          <p:nvPr>
            <p:ph type="pic" sz="quarter" idx="18" hasCustomPrompt="1"/>
          </p:nvPr>
        </p:nvSpPr>
        <p:spPr>
          <a:xfrm>
            <a:off x="17216803" y="3992481"/>
            <a:ext cx="3035934" cy="1353601"/>
          </a:xfrm>
        </p:spPr>
        <p:txBody>
          <a:bodyPr/>
          <a:lstStyle>
            <a:lvl1pPr>
              <a:defRPr sz="3398" b="0"/>
            </a:lvl1pPr>
          </a:lstStyle>
          <a:p>
            <a:pPr lvl="0"/>
            <a:r>
              <a:rPr lang="en-US" noProof="0" dirty="0"/>
              <a:t>Click icon to add logo</a:t>
            </a:r>
            <a:endParaRPr lang="en-GB" noProof="0" dirty="0"/>
          </a:p>
        </p:txBody>
      </p:sp>
      <p:sp>
        <p:nvSpPr>
          <p:cNvPr id="18" name="Picture Placeholder 12">
            <a:extLst>
              <a:ext uri="{FF2B5EF4-FFF2-40B4-BE49-F238E27FC236}">
                <a16:creationId xmlns:a16="http://schemas.microsoft.com/office/drawing/2014/main" id="{CE1BB0E8-CE9E-4142-B79B-7973A1270ACF}"/>
              </a:ext>
            </a:extLst>
          </p:cNvPr>
          <p:cNvSpPr>
            <a:spLocks noGrp="1"/>
          </p:cNvSpPr>
          <p:nvPr>
            <p:ph type="pic" sz="quarter" idx="20" hasCustomPrompt="1"/>
          </p:nvPr>
        </p:nvSpPr>
        <p:spPr>
          <a:xfrm>
            <a:off x="17216803" y="7842801"/>
            <a:ext cx="3087272" cy="1353531"/>
          </a:xfrm>
        </p:spPr>
        <p:txBody>
          <a:bodyPr/>
          <a:lstStyle>
            <a:lvl1pPr>
              <a:defRPr sz="3398" b="0"/>
            </a:lvl1pPr>
          </a:lstStyle>
          <a:p>
            <a:pPr lvl="0"/>
            <a:r>
              <a:rPr lang="en-US" noProof="0" dirty="0"/>
              <a:t>Click icon to add logo</a:t>
            </a:r>
            <a:endParaRPr lang="en-GB" noProof="0" dirty="0"/>
          </a:p>
        </p:txBody>
      </p:sp>
    </p:spTree>
    <p:extLst>
      <p:ext uri="{BB962C8B-B14F-4D97-AF65-F5344CB8AC3E}">
        <p14:creationId xmlns:p14="http://schemas.microsoft.com/office/powerpoint/2010/main" val="239762534"/>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5FA0B099-D98B-4334-B69B-347B6181D5C2}"/>
              </a:ext>
            </a:extLst>
          </p:cNvPr>
          <p:cNvSpPr>
            <a:spLocks noGrp="1"/>
          </p:cNvSpPr>
          <p:nvPr>
            <p:ph type="title"/>
          </p:nvPr>
        </p:nvSpPr>
        <p:spPr bwMode="auto">
          <a:xfrm>
            <a:off x="1009784" y="2541627"/>
            <a:ext cx="19364060" cy="2756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dirty="0"/>
              <a:t>Click to edit Master title style</a:t>
            </a:r>
            <a:endParaRPr lang="en-GB" altLang="en-US" dirty="0"/>
          </a:p>
        </p:txBody>
      </p:sp>
      <p:sp>
        <p:nvSpPr>
          <p:cNvPr id="9" name="Text Placeholder 2">
            <a:extLst>
              <a:ext uri="{FF2B5EF4-FFF2-40B4-BE49-F238E27FC236}">
                <a16:creationId xmlns:a16="http://schemas.microsoft.com/office/drawing/2014/main" id="{34455644-C1FD-42B3-BDFA-124BA5B4642F}"/>
              </a:ext>
            </a:extLst>
          </p:cNvPr>
          <p:cNvSpPr>
            <a:spLocks noGrp="1"/>
          </p:cNvSpPr>
          <p:nvPr>
            <p:ph type="body" idx="1"/>
          </p:nvPr>
        </p:nvSpPr>
        <p:spPr>
          <a:xfrm>
            <a:off x="1009783" y="6197836"/>
            <a:ext cx="8694420" cy="16147909"/>
          </a:xfrm>
          <a:prstGeom prst="rect">
            <a:avLst/>
          </a:prstGeom>
        </p:spPr>
        <p:txBody>
          <a:bodyPr vert="horz" lIns="0" tIns="0" rIns="0" bIns="0" rtlCol="0" anchor="t" anchorCtr="0">
            <a:noAutofit/>
          </a:bodyPr>
          <a:lstStyle/>
          <a:p>
            <a:pPr lvl="0"/>
            <a:r>
              <a:rPr lang="en-GB" dirty="0"/>
              <a:t>Click to add sub-header text. Indent for secondary levels and bullets. Or use buttons to add content. </a:t>
            </a:r>
            <a:endParaRPr lang="en-US" dirty="0"/>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endParaRPr lang="en-GB" dirty="0"/>
          </a:p>
        </p:txBody>
      </p:sp>
    </p:spTree>
  </p:cSld>
  <p:clrMap bg1="lt1" tx1="dk1" bg2="lt2" tx2="dk2" accent1="accent1" accent2="accent2" accent3="accent3" accent4="accent4" accent5="accent5" accent6="accent6" hlink="hlink" folHlink="folHlink"/>
  <p:sldLayoutIdLst>
    <p:sldLayoutId id="2147483987" r:id="rId1"/>
  </p:sldLayoutIdLst>
  <p:hf hdr="0"/>
  <p:txStyles>
    <p:titleStyle>
      <a:lvl1pPr algn="l" rtl="0" eaLnBrk="0" fontAlgn="base" hangingPunct="0">
        <a:lnSpc>
          <a:spcPct val="85000"/>
        </a:lnSpc>
        <a:spcBef>
          <a:spcPct val="0"/>
        </a:spcBef>
        <a:spcAft>
          <a:spcPct val="0"/>
        </a:spcAft>
        <a:defRPr sz="4205" b="1" kern="1200">
          <a:solidFill>
            <a:schemeClr val="tx1"/>
          </a:solidFill>
          <a:latin typeface="+mj-lt"/>
          <a:ea typeface="+mj-ea"/>
          <a:cs typeface="+mj-cs"/>
        </a:defRPr>
      </a:lvl1pPr>
      <a:lvl2pPr algn="l" rtl="0" eaLnBrk="0" fontAlgn="base" hangingPunct="0">
        <a:lnSpc>
          <a:spcPct val="85000"/>
        </a:lnSpc>
        <a:spcBef>
          <a:spcPct val="0"/>
        </a:spcBef>
        <a:spcAft>
          <a:spcPct val="0"/>
        </a:spcAft>
        <a:defRPr sz="4205" b="1">
          <a:solidFill>
            <a:schemeClr val="tx1"/>
          </a:solidFill>
          <a:latin typeface="Arial" panose="020B0604020202020204" pitchFamily="34" charset="0"/>
        </a:defRPr>
      </a:lvl2pPr>
      <a:lvl3pPr algn="l" rtl="0" eaLnBrk="0" fontAlgn="base" hangingPunct="0">
        <a:lnSpc>
          <a:spcPct val="85000"/>
        </a:lnSpc>
        <a:spcBef>
          <a:spcPct val="0"/>
        </a:spcBef>
        <a:spcAft>
          <a:spcPct val="0"/>
        </a:spcAft>
        <a:defRPr sz="4205" b="1">
          <a:solidFill>
            <a:schemeClr val="tx1"/>
          </a:solidFill>
          <a:latin typeface="Arial" panose="020B0604020202020204" pitchFamily="34" charset="0"/>
        </a:defRPr>
      </a:lvl3pPr>
      <a:lvl4pPr algn="l" rtl="0" eaLnBrk="0" fontAlgn="base" hangingPunct="0">
        <a:lnSpc>
          <a:spcPct val="85000"/>
        </a:lnSpc>
        <a:spcBef>
          <a:spcPct val="0"/>
        </a:spcBef>
        <a:spcAft>
          <a:spcPct val="0"/>
        </a:spcAft>
        <a:defRPr sz="4205" b="1">
          <a:solidFill>
            <a:schemeClr val="tx1"/>
          </a:solidFill>
          <a:latin typeface="Arial" panose="020B0604020202020204" pitchFamily="34" charset="0"/>
        </a:defRPr>
      </a:lvl4pPr>
      <a:lvl5pPr algn="l" rtl="0" eaLnBrk="0" fontAlgn="base" hangingPunct="0">
        <a:lnSpc>
          <a:spcPct val="85000"/>
        </a:lnSpc>
        <a:spcBef>
          <a:spcPct val="0"/>
        </a:spcBef>
        <a:spcAft>
          <a:spcPct val="0"/>
        </a:spcAft>
        <a:defRPr sz="4205" b="1">
          <a:solidFill>
            <a:schemeClr val="tx1"/>
          </a:solidFill>
          <a:latin typeface="Arial" panose="020B0604020202020204" pitchFamily="34" charset="0"/>
        </a:defRPr>
      </a:lvl5pPr>
      <a:lvl6pPr marL="915463" algn="l" rtl="0" fontAlgn="base">
        <a:lnSpc>
          <a:spcPct val="85000"/>
        </a:lnSpc>
        <a:spcBef>
          <a:spcPct val="0"/>
        </a:spcBef>
        <a:spcAft>
          <a:spcPct val="0"/>
        </a:spcAft>
        <a:defRPr sz="4205" b="1">
          <a:solidFill>
            <a:schemeClr val="tx1"/>
          </a:solidFill>
          <a:latin typeface="Arial" panose="020B0604020202020204" pitchFamily="34" charset="0"/>
        </a:defRPr>
      </a:lvl6pPr>
      <a:lvl7pPr marL="1830927" algn="l" rtl="0" fontAlgn="base">
        <a:lnSpc>
          <a:spcPct val="85000"/>
        </a:lnSpc>
        <a:spcBef>
          <a:spcPct val="0"/>
        </a:spcBef>
        <a:spcAft>
          <a:spcPct val="0"/>
        </a:spcAft>
        <a:defRPr sz="4205" b="1">
          <a:solidFill>
            <a:schemeClr val="tx1"/>
          </a:solidFill>
          <a:latin typeface="Arial" panose="020B0604020202020204" pitchFamily="34" charset="0"/>
        </a:defRPr>
      </a:lvl7pPr>
      <a:lvl8pPr marL="2746389" algn="l" rtl="0" fontAlgn="base">
        <a:lnSpc>
          <a:spcPct val="85000"/>
        </a:lnSpc>
        <a:spcBef>
          <a:spcPct val="0"/>
        </a:spcBef>
        <a:spcAft>
          <a:spcPct val="0"/>
        </a:spcAft>
        <a:defRPr sz="4205" b="1">
          <a:solidFill>
            <a:schemeClr val="tx1"/>
          </a:solidFill>
          <a:latin typeface="Arial" panose="020B0604020202020204" pitchFamily="34" charset="0"/>
        </a:defRPr>
      </a:lvl8pPr>
      <a:lvl9pPr marL="3661852" algn="l" rtl="0" fontAlgn="base">
        <a:lnSpc>
          <a:spcPct val="85000"/>
        </a:lnSpc>
        <a:spcBef>
          <a:spcPct val="0"/>
        </a:spcBef>
        <a:spcAft>
          <a:spcPct val="0"/>
        </a:spcAft>
        <a:defRPr sz="4205" b="1">
          <a:solidFill>
            <a:schemeClr val="tx1"/>
          </a:solidFill>
          <a:latin typeface="Arial" panose="020B0604020202020204" pitchFamily="34" charset="0"/>
        </a:defRPr>
      </a:lvl9pPr>
    </p:titleStyle>
    <p:bodyStyle>
      <a:lvl1pPr algn="l" rtl="0" eaLnBrk="0" fontAlgn="base" hangingPunct="0">
        <a:spcBef>
          <a:spcPct val="0"/>
        </a:spcBef>
        <a:spcAft>
          <a:spcPct val="0"/>
        </a:spcAft>
        <a:buFont typeface="Arial" panose="020B0604020202020204" pitchFamily="34" charset="0"/>
        <a:defRPr sz="4205" b="1" kern="1200">
          <a:solidFill>
            <a:schemeClr val="tx1"/>
          </a:solidFill>
          <a:latin typeface="+mn-lt"/>
          <a:ea typeface="+mn-ea"/>
          <a:cs typeface="+mn-cs"/>
        </a:defRPr>
      </a:lvl1pPr>
      <a:lvl2pPr algn="l" rtl="0" eaLnBrk="0" fontAlgn="base" hangingPunct="0">
        <a:spcBef>
          <a:spcPct val="0"/>
        </a:spcBef>
        <a:spcAft>
          <a:spcPct val="0"/>
        </a:spcAft>
        <a:buFont typeface="Arial" panose="020B0604020202020204" pitchFamily="34" charset="0"/>
        <a:defRPr sz="4205" kern="1200">
          <a:solidFill>
            <a:schemeClr val="tx1"/>
          </a:solidFill>
          <a:latin typeface="+mn-lt"/>
          <a:ea typeface="+mn-ea"/>
          <a:cs typeface="+mn-cs"/>
        </a:defRPr>
      </a:lvl2pPr>
      <a:lvl3pPr marL="864605" indent="-502234" algn="l" rtl="0" eaLnBrk="0" fontAlgn="base" hangingPunct="0">
        <a:spcBef>
          <a:spcPct val="0"/>
        </a:spcBef>
        <a:spcAft>
          <a:spcPct val="0"/>
        </a:spcAft>
        <a:buFont typeface="Arial" panose="020B0604020202020204" pitchFamily="34" charset="0"/>
        <a:buChar char="–"/>
        <a:defRPr sz="4205" kern="1200">
          <a:solidFill>
            <a:schemeClr val="tx1"/>
          </a:solidFill>
          <a:latin typeface="+mn-lt"/>
          <a:ea typeface="+mn-ea"/>
          <a:cs typeface="+mn-cs"/>
        </a:defRPr>
      </a:lvl3pPr>
      <a:lvl4pPr marL="1729207" indent="-502234" algn="l" rtl="0" eaLnBrk="0" fontAlgn="base" hangingPunct="0">
        <a:spcBef>
          <a:spcPct val="0"/>
        </a:spcBef>
        <a:spcAft>
          <a:spcPct val="0"/>
        </a:spcAft>
        <a:buFont typeface="Arial" panose="020B0604020202020204" pitchFamily="34" charset="0"/>
        <a:buChar char="–"/>
        <a:defRPr sz="4205" kern="1200">
          <a:solidFill>
            <a:schemeClr val="tx1"/>
          </a:solidFill>
          <a:latin typeface="+mn-lt"/>
          <a:ea typeface="+mn-ea"/>
          <a:cs typeface="+mn-cs"/>
        </a:defRPr>
      </a:lvl4pPr>
      <a:lvl5pPr marL="2593812" indent="-502234" algn="l" rtl="0" eaLnBrk="0" fontAlgn="base" hangingPunct="0">
        <a:spcBef>
          <a:spcPct val="0"/>
        </a:spcBef>
        <a:spcAft>
          <a:spcPct val="0"/>
        </a:spcAft>
        <a:buFont typeface="Arial" panose="020B0604020202020204" pitchFamily="34" charset="0"/>
        <a:buChar char="–"/>
        <a:defRPr sz="4205" kern="1200">
          <a:solidFill>
            <a:schemeClr val="tx1"/>
          </a:solidFill>
          <a:latin typeface="+mn-lt"/>
          <a:ea typeface="+mn-ea"/>
          <a:cs typeface="+mn-cs"/>
        </a:defRPr>
      </a:lvl5pPr>
      <a:lvl6pPr marL="3460017" indent="-504587" algn="l" defTabSz="1830927"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6pPr>
      <a:lvl7pPr marL="4325021" indent="-504587" algn="l" defTabSz="1830927"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7pPr>
      <a:lvl8pPr marL="6865973" indent="-457731" algn="l" defTabSz="1830927"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436" indent="-457731" algn="l" defTabSz="1830927"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p:bodyStyle>
    <p:otherStyle>
      <a:defPPr>
        <a:defRPr lang="en-US"/>
      </a:defPPr>
      <a:lvl1pPr marL="0" algn="l" defTabSz="1830927" rtl="0" eaLnBrk="1" latinLnBrk="0" hangingPunct="1">
        <a:defRPr sz="3605" kern="1200">
          <a:solidFill>
            <a:schemeClr val="tx1"/>
          </a:solidFill>
          <a:latin typeface="+mn-lt"/>
          <a:ea typeface="+mn-ea"/>
          <a:cs typeface="+mn-cs"/>
        </a:defRPr>
      </a:lvl1pPr>
      <a:lvl2pPr marL="915463" algn="l" defTabSz="1830927" rtl="0" eaLnBrk="1" latinLnBrk="0" hangingPunct="1">
        <a:defRPr sz="3605" kern="1200">
          <a:solidFill>
            <a:schemeClr val="tx1"/>
          </a:solidFill>
          <a:latin typeface="+mn-lt"/>
          <a:ea typeface="+mn-ea"/>
          <a:cs typeface="+mn-cs"/>
        </a:defRPr>
      </a:lvl2pPr>
      <a:lvl3pPr marL="1830927" algn="l" defTabSz="1830927" rtl="0" eaLnBrk="1" latinLnBrk="0" hangingPunct="1">
        <a:defRPr sz="3605" kern="1200">
          <a:solidFill>
            <a:schemeClr val="tx1"/>
          </a:solidFill>
          <a:latin typeface="+mn-lt"/>
          <a:ea typeface="+mn-ea"/>
          <a:cs typeface="+mn-cs"/>
        </a:defRPr>
      </a:lvl3pPr>
      <a:lvl4pPr marL="2746389" algn="l" defTabSz="1830927" rtl="0" eaLnBrk="1" latinLnBrk="0" hangingPunct="1">
        <a:defRPr sz="3605" kern="1200">
          <a:solidFill>
            <a:schemeClr val="tx1"/>
          </a:solidFill>
          <a:latin typeface="+mn-lt"/>
          <a:ea typeface="+mn-ea"/>
          <a:cs typeface="+mn-cs"/>
        </a:defRPr>
      </a:lvl4pPr>
      <a:lvl5pPr marL="3661852" algn="l" defTabSz="1830927" rtl="0" eaLnBrk="1" latinLnBrk="0" hangingPunct="1">
        <a:defRPr sz="3605" kern="1200">
          <a:solidFill>
            <a:schemeClr val="tx1"/>
          </a:solidFill>
          <a:latin typeface="+mn-lt"/>
          <a:ea typeface="+mn-ea"/>
          <a:cs typeface="+mn-cs"/>
        </a:defRPr>
      </a:lvl5pPr>
      <a:lvl6pPr marL="4577315" algn="l" defTabSz="1830927" rtl="0" eaLnBrk="1" latinLnBrk="0" hangingPunct="1">
        <a:defRPr sz="3605" kern="1200">
          <a:solidFill>
            <a:schemeClr val="tx1"/>
          </a:solidFill>
          <a:latin typeface="+mn-lt"/>
          <a:ea typeface="+mn-ea"/>
          <a:cs typeface="+mn-cs"/>
        </a:defRPr>
      </a:lvl6pPr>
      <a:lvl7pPr marL="5492779" algn="l" defTabSz="1830927" rtl="0" eaLnBrk="1" latinLnBrk="0" hangingPunct="1">
        <a:defRPr sz="3605" kern="1200">
          <a:solidFill>
            <a:schemeClr val="tx1"/>
          </a:solidFill>
          <a:latin typeface="+mn-lt"/>
          <a:ea typeface="+mn-ea"/>
          <a:cs typeface="+mn-cs"/>
        </a:defRPr>
      </a:lvl7pPr>
      <a:lvl8pPr marL="6408241" algn="l" defTabSz="1830927" rtl="0" eaLnBrk="1" latinLnBrk="0" hangingPunct="1">
        <a:defRPr sz="3605" kern="1200">
          <a:solidFill>
            <a:schemeClr val="tx1"/>
          </a:solidFill>
          <a:latin typeface="+mn-lt"/>
          <a:ea typeface="+mn-ea"/>
          <a:cs typeface="+mn-cs"/>
        </a:defRPr>
      </a:lvl8pPr>
      <a:lvl9pPr marL="7323704" algn="l" defTabSz="1830927" rtl="0" eaLnBrk="1" latinLnBrk="0" hangingPunct="1">
        <a:defRPr sz="360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4.jp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g"/><Relationship Id="rId11" Type="http://schemas.openxmlformats.org/officeDocument/2006/relationships/image" Target="../media/image8.png"/><Relationship Id="rId5" Type="http://schemas.openxmlformats.org/officeDocument/2006/relationships/hyperlink" Target="http://bit.ly/2GH8QyY" TargetMode="External"/><Relationship Id="rId15" Type="http://schemas.openxmlformats.org/officeDocument/2006/relationships/image" Target="../media/image11.png"/><Relationship Id="rId10" Type="http://schemas.openxmlformats.org/officeDocument/2006/relationships/image" Target="../media/image7.png"/><Relationship Id="rId4" Type="http://schemas.openxmlformats.org/officeDocument/2006/relationships/image" Target="../media/image2.jpeg"/><Relationship Id="rId9" Type="http://schemas.openxmlformats.org/officeDocument/2006/relationships/image" Target="../media/image6.png"/><Relationship Id="rId14" Type="http://schemas.openxmlformats.org/officeDocument/2006/relationships/hyperlink" Target="http://doi.org/10.5281/zenodo.33328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8B935E45-6618-4AFF-839E-600F3A690B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33444" y="10841484"/>
            <a:ext cx="7797110" cy="5082987"/>
          </a:xfrm>
          <a:prstGeom prst="rect">
            <a:avLst/>
          </a:prstGeom>
        </p:spPr>
      </p:pic>
      <p:pic>
        <p:nvPicPr>
          <p:cNvPr id="32" name="Picture 31">
            <a:extLst>
              <a:ext uri="{FF2B5EF4-FFF2-40B4-BE49-F238E27FC236}">
                <a16:creationId xmlns:a16="http://schemas.microsoft.com/office/drawing/2014/main" id="{CAF1FD16-2A74-D040-B051-F477193512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48362" y="20898246"/>
            <a:ext cx="4280554" cy="5054852"/>
          </a:xfrm>
          <a:prstGeom prst="rect">
            <a:avLst/>
          </a:prstGeom>
        </p:spPr>
      </p:pic>
      <p:grpSp>
        <p:nvGrpSpPr>
          <p:cNvPr id="18" name="Group 17">
            <a:extLst>
              <a:ext uri="{FF2B5EF4-FFF2-40B4-BE49-F238E27FC236}">
                <a16:creationId xmlns:a16="http://schemas.microsoft.com/office/drawing/2014/main" id="{75165000-6173-4E87-AA3C-2F2714247BDF}"/>
              </a:ext>
            </a:extLst>
          </p:cNvPr>
          <p:cNvGrpSpPr/>
          <p:nvPr/>
        </p:nvGrpSpPr>
        <p:grpSpPr>
          <a:xfrm>
            <a:off x="11160000" y="8802749"/>
            <a:ext cx="9143999" cy="17286306"/>
            <a:chOff x="989695" y="10239094"/>
            <a:chExt cx="9144000" cy="8545924"/>
          </a:xfrm>
        </p:grpSpPr>
        <p:sp>
          <p:nvSpPr>
            <p:cNvPr id="19" name="Content Placeholder 2">
              <a:extLst>
                <a:ext uri="{FF2B5EF4-FFF2-40B4-BE49-F238E27FC236}">
                  <a16:creationId xmlns:a16="http://schemas.microsoft.com/office/drawing/2014/main" id="{39AED88A-6704-4D7E-929B-27AADDF4CE08}"/>
                </a:ext>
              </a:extLst>
            </p:cNvPr>
            <p:cNvSpPr txBox="1">
              <a:spLocks/>
            </p:cNvSpPr>
            <p:nvPr/>
          </p:nvSpPr>
          <p:spPr>
            <a:xfrm>
              <a:off x="989695" y="10313070"/>
              <a:ext cx="9144000" cy="8471948"/>
            </a:xfrm>
            <a:prstGeom prst="rect">
              <a:avLst/>
            </a:prstGeom>
          </p:spPr>
          <p:txBody>
            <a:bodyPr wrap="square" lIns="0" tIns="0" rIns="0" bIns="0"/>
            <a:lstStyle>
              <a:lvl1pPr algn="l" rtl="0" eaLnBrk="0" fontAlgn="base" hangingPunct="0">
                <a:lnSpc>
                  <a:spcPct val="100000"/>
                </a:lnSpc>
                <a:spcBef>
                  <a:spcPct val="0"/>
                </a:spcBef>
                <a:spcAft>
                  <a:spcPts val="1982"/>
                </a:spcAft>
                <a:buFont typeface="Arial" panose="020B0604020202020204" pitchFamily="34" charset="0"/>
                <a:defRPr sz="3964" b="0" kern="1200" baseline="0">
                  <a:solidFill>
                    <a:schemeClr val="tx1"/>
                  </a:solidFill>
                  <a:latin typeface="+mn-lt"/>
                  <a:ea typeface="+mn-ea"/>
                  <a:cs typeface="+mn-cs"/>
                </a:defRPr>
              </a:lvl1pPr>
              <a:lvl2pPr algn="l" rtl="0" eaLnBrk="0" fontAlgn="base" hangingPunct="0">
                <a:spcBef>
                  <a:spcPct val="0"/>
                </a:spcBef>
                <a:spcAft>
                  <a:spcPct val="0"/>
                </a:spcAft>
                <a:buFont typeface="Arial" panose="020B0604020202020204" pitchFamily="34" charset="0"/>
                <a:defRPr sz="3605" b="1" kern="1200">
                  <a:solidFill>
                    <a:schemeClr val="tx1"/>
                  </a:solidFill>
                  <a:latin typeface="+mn-lt"/>
                  <a:ea typeface="+mn-ea"/>
                  <a:cs typeface="+mn-cs"/>
                </a:defRPr>
              </a:lvl2pPr>
              <a:lvl3pPr marL="0" indent="0" algn="l" rtl="0" eaLnBrk="0" fontAlgn="base" hangingPunct="0">
                <a:spcBef>
                  <a:spcPct val="0"/>
                </a:spcBef>
                <a:spcAft>
                  <a:spcPct val="0"/>
                </a:spcAft>
                <a:buFontTx/>
                <a:buNone/>
                <a:defRPr sz="3605" kern="1200">
                  <a:solidFill>
                    <a:schemeClr val="tx1"/>
                  </a:solidFill>
                  <a:latin typeface="+mn-lt"/>
                  <a:ea typeface="+mn-ea"/>
                  <a:cs typeface="+mn-cs"/>
                </a:defRPr>
              </a:lvl3pPr>
              <a:lvl4pPr marL="937107"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4pPr>
              <a:lvl5pPr marL="1405661"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5pPr>
              <a:lvl6pPr marL="3460088"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6pPr>
              <a:lvl7pPr marL="4325110"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7pPr>
              <a:lvl8pPr marL="6866113"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595"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a:lstStyle>
            <a:p>
              <a:r>
                <a:rPr lang="en-US" sz="4400" b="1" dirty="0"/>
                <a:t>Building the Community</a:t>
              </a:r>
            </a:p>
            <a:p>
              <a:r>
                <a:rPr lang="en-GB" sz="2400" i="1" dirty="0">
                  <a:latin typeface="Arial" panose="020B0604020202020204" pitchFamily="34" charset="0"/>
                  <a:cs typeface="Arial" panose="020B0604020202020204" pitchFamily="34" charset="0"/>
                </a:rPr>
                <a:t>The Turing Way</a:t>
              </a:r>
              <a:r>
                <a:rPr lang="en-GB" sz="2400" dirty="0">
                  <a:latin typeface="Arial" panose="020B0604020202020204" pitchFamily="34" charset="0"/>
                  <a:cs typeface="Arial" panose="020B0604020202020204" pitchFamily="34" charset="0"/>
                </a:rPr>
                <a:t> is openly developed and licensed (CC-BY and MIT). It actively seeks to build its community by making it easy to contribute to the project. </a:t>
              </a: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GB"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pPr marL="342900" indent="-34290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Project is openly managed using GitHub issues and pull requests – 57 contributors to date!</a:t>
              </a:r>
            </a:p>
            <a:p>
              <a:pPr marL="342900" indent="-34290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Workshops: two for researchers, one for IT professionals and research engineers.</a:t>
              </a:r>
            </a:p>
            <a:p>
              <a:pPr marL="342900" indent="-34290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Book dashes in Manchester and London</a:t>
              </a:r>
            </a:p>
            <a:p>
              <a:pPr>
                <a:spcAft>
                  <a:spcPts val="1200"/>
                </a:spcAft>
              </a:pPr>
              <a:endParaRPr lang="en-US" sz="2400" b="1" dirty="0">
                <a:latin typeface="Arial" panose="020B0604020202020204" pitchFamily="34" charset="0"/>
                <a:cs typeface="Arial" panose="020B0604020202020204" pitchFamily="34" charset="0"/>
              </a:endParaRPr>
            </a:p>
            <a:p>
              <a:pPr>
                <a:spcAft>
                  <a:spcPts val="1200"/>
                </a:spcAft>
              </a:pPr>
              <a:r>
                <a:rPr lang="en-US" sz="2400" b="1" dirty="0">
                  <a:latin typeface="Arial" panose="020B0604020202020204" pitchFamily="34" charset="0"/>
                  <a:cs typeface="Arial" panose="020B0604020202020204" pitchFamily="34" charset="0"/>
                </a:rPr>
                <a:t>Want to join the community? Here are some ways you can get involved – no contribution is too small!</a:t>
              </a:r>
            </a:p>
            <a:p>
              <a:pPr marL="285750" indent="-28575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Check out the list of open issues in our GitHub repository </a:t>
              </a:r>
            </a:p>
            <a:p>
              <a:pPr marL="285750" indent="-28575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Edit existing chapters or suggest topics for new chapters (particularly if you can write them!)</a:t>
              </a:r>
            </a:p>
            <a:p>
              <a:pPr marL="800100" lvl="1" indent="-279400">
                <a:spcAft>
                  <a:spcPts val="1200"/>
                </a:spcAft>
                <a:buFont typeface="Arial" panose="020B0604020202020204" pitchFamily="34" charset="0"/>
                <a:buChar char="•"/>
              </a:pPr>
              <a:r>
                <a:rPr lang="en-US" sz="2400" b="0" dirty="0">
                  <a:latin typeface="Arial" panose="020B0604020202020204" pitchFamily="34" charset="0"/>
                  <a:cs typeface="Arial" panose="020B0604020202020204" pitchFamily="34" charset="0"/>
                </a:rPr>
                <a:t>A chapter can be 3 paragraphs in </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length - what can you write 3 </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paragraphs on? </a:t>
              </a:r>
            </a:p>
            <a:p>
              <a:pPr marL="800100" lvl="1" indent="-279400">
                <a:spcAft>
                  <a:spcPts val="1200"/>
                </a:spcAft>
                <a:buFont typeface="Arial" panose="020B0604020202020204" pitchFamily="34" charset="0"/>
                <a:buChar char="•"/>
              </a:pPr>
              <a:r>
                <a:rPr lang="en-US" sz="2400" b="0" dirty="0">
                  <a:latin typeface="Arial" panose="020B0604020202020204" pitchFamily="34" charset="0"/>
                  <a:cs typeface="Arial" panose="020B0604020202020204" pitchFamily="34" charset="0"/>
                </a:rPr>
                <a:t>What skills or tools do you wish </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you had been taught at the start </a:t>
              </a:r>
              <a:br>
                <a:rPr lang="en-US" sz="2400" b="0" dirty="0">
                  <a:latin typeface="Arial" panose="020B0604020202020204" pitchFamily="34" charset="0"/>
                  <a:cs typeface="Arial" panose="020B0604020202020204" pitchFamily="34" charset="0"/>
                </a:rPr>
              </a:br>
              <a:r>
                <a:rPr lang="en-US" sz="2400" b="0" dirty="0">
                  <a:latin typeface="Arial" panose="020B0604020202020204" pitchFamily="34" charset="0"/>
                  <a:cs typeface="Arial" panose="020B0604020202020204" pitchFamily="34" charset="0"/>
                </a:rPr>
                <a:t>of your research career? </a:t>
              </a:r>
            </a:p>
            <a:p>
              <a:pPr marL="285750" indent="-28575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Submit a case study or your tips and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tricks for reproducible research via our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Google submission form: </a:t>
              </a:r>
              <a:br>
                <a:rPr lang="en-US" sz="2400" dirty="0">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hlinkClick r:id="rId5"/>
                </a:rPr>
                <a:t>http://bit.ly/2GH8QyY</a:t>
              </a:r>
              <a:r>
                <a:rPr lang="en-US" sz="2400" dirty="0">
                  <a:latin typeface="Arial" panose="020B0604020202020204" pitchFamily="34" charset="0"/>
                  <a:cs typeface="Arial" panose="020B0604020202020204" pitchFamily="34" charset="0"/>
                </a:rPr>
                <a:t> </a:t>
              </a:r>
            </a:p>
            <a:p>
              <a:pPr marL="285750" indent="-28575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Checklists </a:t>
              </a:r>
            </a:p>
            <a:p>
              <a:pPr marL="285750" indent="-285750">
                <a:spcAft>
                  <a:spcPts val="1200"/>
                </a:spcAft>
                <a:buFont typeface="Arial" panose="020B0604020202020204" pitchFamily="34" charset="0"/>
                <a:buChar char="•"/>
              </a:pPr>
              <a:r>
                <a:rPr lang="en-US" sz="2400" dirty="0">
                  <a:latin typeface="Arial" panose="020B0604020202020204" pitchFamily="34" charset="0"/>
                  <a:cs typeface="Arial" panose="020B0604020202020204" pitchFamily="34" charset="0"/>
                </a:rPr>
                <a:t>Creative, out of the box ideas!</a:t>
              </a:r>
            </a:p>
            <a:p>
              <a:pPr>
                <a:spcAft>
                  <a:spcPts val="1200"/>
                </a:spcAft>
              </a:pPr>
              <a:r>
                <a:rPr lang="en-US" sz="2600" b="1" dirty="0">
                  <a:solidFill>
                    <a:schemeClr val="accent1"/>
                  </a:solidFill>
                  <a:latin typeface="Arial" panose="020B0604020202020204" pitchFamily="34" charset="0"/>
                  <a:cs typeface="Arial" panose="020B0604020202020204" pitchFamily="34" charset="0"/>
                </a:rPr>
                <a:t>Want to learn more? Come to one of the </a:t>
              </a:r>
              <a:r>
                <a:rPr lang="en-US" sz="2600" b="1" i="1" dirty="0">
                  <a:solidFill>
                    <a:schemeClr val="accent1"/>
                  </a:solidFill>
                  <a:latin typeface="Arial" panose="020B0604020202020204" pitchFamily="34" charset="0"/>
                  <a:cs typeface="Arial" panose="020B0604020202020204" pitchFamily="34" charset="0"/>
                </a:rPr>
                <a:t>Turing Way</a:t>
              </a:r>
              <a:r>
                <a:rPr lang="en-US" sz="2600" b="1" dirty="0">
                  <a:solidFill>
                    <a:schemeClr val="accent1"/>
                  </a:solidFill>
                  <a:latin typeface="Arial" panose="020B0604020202020204" pitchFamily="34" charset="0"/>
                  <a:cs typeface="Arial" panose="020B0604020202020204" pitchFamily="34" charset="0"/>
                </a:rPr>
                <a:t> demos here at #OSFair2019: September 18th, 12:00-13:00!</a:t>
              </a:r>
            </a:p>
          </p:txBody>
        </p:sp>
        <p:cxnSp>
          <p:nvCxnSpPr>
            <p:cNvPr id="20" name="Straight Connector 19">
              <a:extLst>
                <a:ext uri="{FF2B5EF4-FFF2-40B4-BE49-F238E27FC236}">
                  <a16:creationId xmlns:a16="http://schemas.microsoft.com/office/drawing/2014/main" id="{623A40B7-DBCA-4B56-AA86-7DC9B29096CB}"/>
                </a:ext>
              </a:extLst>
            </p:cNvPr>
            <p:cNvCxnSpPr>
              <a:cxnSpLocks/>
            </p:cNvCxnSpPr>
            <p:nvPr/>
          </p:nvCxnSpPr>
          <p:spPr>
            <a:xfrm>
              <a:off x="989695" y="10239094"/>
              <a:ext cx="9144000" cy="0"/>
            </a:xfrm>
            <a:prstGeom prst="line">
              <a:avLst/>
            </a:prstGeom>
            <a:ln w="1143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1" name="Picture 10">
            <a:extLst>
              <a:ext uri="{FF2B5EF4-FFF2-40B4-BE49-F238E27FC236}">
                <a16:creationId xmlns:a16="http://schemas.microsoft.com/office/drawing/2014/main" id="{AF38AB6C-0191-E84D-ACC1-FA87B2BF25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88318" y="24691123"/>
            <a:ext cx="5670461" cy="2831859"/>
          </a:xfrm>
          <a:prstGeom prst="rect">
            <a:avLst/>
          </a:prstGeom>
        </p:spPr>
      </p:pic>
      <p:grpSp>
        <p:nvGrpSpPr>
          <p:cNvPr id="17" name="Group 16">
            <a:extLst>
              <a:ext uri="{FF2B5EF4-FFF2-40B4-BE49-F238E27FC236}">
                <a16:creationId xmlns:a16="http://schemas.microsoft.com/office/drawing/2014/main" id="{9EBD0580-D144-4782-A440-80E3271D4E26}"/>
              </a:ext>
            </a:extLst>
          </p:cNvPr>
          <p:cNvGrpSpPr/>
          <p:nvPr/>
        </p:nvGrpSpPr>
        <p:grpSpPr>
          <a:xfrm>
            <a:off x="985558" y="8802749"/>
            <a:ext cx="9143999" cy="20666296"/>
            <a:chOff x="989695" y="10239094"/>
            <a:chExt cx="9144000" cy="11953327"/>
          </a:xfrm>
        </p:grpSpPr>
        <p:sp>
          <p:nvSpPr>
            <p:cNvPr id="8" name="Content Placeholder 2">
              <a:extLst>
                <a:ext uri="{FF2B5EF4-FFF2-40B4-BE49-F238E27FC236}">
                  <a16:creationId xmlns:a16="http://schemas.microsoft.com/office/drawing/2014/main" id="{F23EB4A7-99F3-464F-B667-48EBB1567A47}"/>
                </a:ext>
              </a:extLst>
            </p:cNvPr>
            <p:cNvSpPr txBox="1">
              <a:spLocks/>
            </p:cNvSpPr>
            <p:nvPr/>
          </p:nvSpPr>
          <p:spPr>
            <a:xfrm>
              <a:off x="989695" y="10313070"/>
              <a:ext cx="9144000" cy="11879351"/>
            </a:xfrm>
            <a:prstGeom prst="rect">
              <a:avLst/>
            </a:prstGeom>
          </p:spPr>
          <p:txBody>
            <a:bodyPr lIns="0" tIns="0" rIns="0" bIns="0"/>
            <a:lstStyle>
              <a:lvl1pPr algn="l" rtl="0" eaLnBrk="0" fontAlgn="base" hangingPunct="0">
                <a:lnSpc>
                  <a:spcPct val="100000"/>
                </a:lnSpc>
                <a:spcBef>
                  <a:spcPct val="0"/>
                </a:spcBef>
                <a:spcAft>
                  <a:spcPts val="1982"/>
                </a:spcAft>
                <a:buFont typeface="Arial" panose="020B0604020202020204" pitchFamily="34" charset="0"/>
                <a:defRPr sz="3964" b="0" kern="1200" baseline="0">
                  <a:solidFill>
                    <a:schemeClr val="tx1"/>
                  </a:solidFill>
                  <a:latin typeface="+mn-lt"/>
                  <a:ea typeface="+mn-ea"/>
                  <a:cs typeface="+mn-cs"/>
                </a:defRPr>
              </a:lvl1pPr>
              <a:lvl2pPr algn="l" rtl="0" eaLnBrk="0" fontAlgn="base" hangingPunct="0">
                <a:spcBef>
                  <a:spcPct val="0"/>
                </a:spcBef>
                <a:spcAft>
                  <a:spcPct val="0"/>
                </a:spcAft>
                <a:buFont typeface="Arial" panose="020B0604020202020204" pitchFamily="34" charset="0"/>
                <a:defRPr sz="3605" b="1" kern="1200">
                  <a:solidFill>
                    <a:schemeClr val="tx1"/>
                  </a:solidFill>
                  <a:latin typeface="+mn-lt"/>
                  <a:ea typeface="+mn-ea"/>
                  <a:cs typeface="+mn-cs"/>
                </a:defRPr>
              </a:lvl2pPr>
              <a:lvl3pPr marL="0" indent="0" algn="l" rtl="0" eaLnBrk="0" fontAlgn="base" hangingPunct="0">
                <a:spcBef>
                  <a:spcPct val="0"/>
                </a:spcBef>
                <a:spcAft>
                  <a:spcPct val="0"/>
                </a:spcAft>
                <a:buFontTx/>
                <a:buNone/>
                <a:defRPr sz="3605" kern="1200">
                  <a:solidFill>
                    <a:schemeClr val="tx1"/>
                  </a:solidFill>
                  <a:latin typeface="+mn-lt"/>
                  <a:ea typeface="+mn-ea"/>
                  <a:cs typeface="+mn-cs"/>
                </a:defRPr>
              </a:lvl3pPr>
              <a:lvl4pPr marL="937107"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4pPr>
              <a:lvl5pPr marL="1405661"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5pPr>
              <a:lvl6pPr marL="3460088"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6pPr>
              <a:lvl7pPr marL="4325110"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7pPr>
              <a:lvl8pPr marL="6866113"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595"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a:lstStyle>
            <a:p>
              <a:r>
                <a:rPr lang="en-US" sz="4400" b="1" dirty="0"/>
                <a:t>Writing the Book</a:t>
              </a:r>
            </a:p>
            <a:p>
              <a:r>
                <a:rPr lang="en-GB" sz="2400" dirty="0"/>
                <a:t>Reproducible research is necessary to ensure that scientific work can be trusted. This requires access to the underlying data and analysis code. The goal is to ensure that all results can be independently verified and built upon in future work. </a:t>
              </a:r>
              <a:r>
                <a:rPr lang="en-GB" sz="2400" b="1" i="1" u="sng" dirty="0"/>
                <a:t>This is often easier said than done.</a:t>
              </a:r>
              <a:r>
                <a:rPr lang="en-GB" sz="2400" dirty="0"/>
                <a:t> Sharing these research outputs means understanding data management, library sciences, software development and continuous integration techniques: skills that are not widely taught or expected of academic researchers and data scientists.</a:t>
              </a:r>
              <a:endParaRPr lang="en-GB" sz="2400" b="1" i="1" u="sng" dirty="0"/>
            </a:p>
            <a:p>
              <a:endParaRPr lang="en-GB" sz="2400" dirty="0"/>
            </a:p>
            <a:p>
              <a:endParaRPr lang="en-GB" sz="2400" dirty="0"/>
            </a:p>
            <a:p>
              <a:endParaRPr lang="en-GB" sz="2400" dirty="0"/>
            </a:p>
            <a:p>
              <a:endParaRPr lang="en-GB" sz="2400" dirty="0"/>
            </a:p>
            <a:p>
              <a:br>
                <a:rPr lang="en-GB" sz="2400" dirty="0"/>
              </a:br>
              <a:br>
                <a:rPr lang="en-GB" sz="2400" dirty="0"/>
              </a:br>
              <a:r>
                <a:rPr lang="en-GB" sz="2400" i="1" dirty="0"/>
                <a:t>The Turing Way</a:t>
              </a:r>
              <a:r>
                <a:rPr lang="en-GB" sz="2400" dirty="0"/>
                <a:t> is a handbook built using </a:t>
              </a:r>
              <a:r>
                <a:rPr lang="en-GB" sz="2400" dirty="0" err="1"/>
                <a:t>Jupyter</a:t>
              </a:r>
              <a:r>
                <a:rPr lang="en-GB" sz="2400" dirty="0"/>
                <a:t> Book which aims to support students, their supervisors and funders with the tools to improve research habits and the skills to make reproducible data science "too easy not to do”. It will also ensure these stakeholders know which parts of the "responsibility of reproducibility" they can affect, and what they should do to nudge research and data science to being more efficient, effective and understandable. The handbook incorporates:</a:t>
              </a:r>
            </a:p>
            <a:p>
              <a:pPr marL="571500" indent="-571500">
                <a:spcAft>
                  <a:spcPts val="1200"/>
                </a:spcAft>
                <a:buFont typeface="Arial" panose="020B0604020202020204" pitchFamily="34" charset="0"/>
                <a:buChar char="•"/>
              </a:pPr>
              <a:r>
                <a:rPr lang="en-GB" sz="2400" dirty="0"/>
                <a:t>Checklists for researchers, their supervisors and grant administrators</a:t>
              </a:r>
            </a:p>
            <a:p>
              <a:pPr marL="571500" indent="-571500">
                <a:spcAft>
                  <a:spcPts val="1200"/>
                </a:spcAft>
                <a:buFont typeface="Arial" panose="020B0604020202020204" pitchFamily="34" charset="0"/>
                <a:buChar char="•"/>
              </a:pPr>
              <a:r>
                <a:rPr lang="en-GB" sz="2400" dirty="0"/>
                <a:t>Case studies and personal experiences</a:t>
              </a:r>
            </a:p>
            <a:p>
              <a:pPr marL="571500" indent="-571500">
                <a:spcAft>
                  <a:spcPts val="1200"/>
                </a:spcAft>
                <a:buFont typeface="Arial" panose="020B0604020202020204" pitchFamily="34" charset="0"/>
                <a:buChar char="•"/>
              </a:pPr>
              <a:r>
                <a:rPr lang="en-GB" sz="2400" dirty="0"/>
                <a:t>Chapters and training material on: reproducibility; open research; version control; collaborating on GitHub/GitLab; research data management; reproducible environments; analysis testing; reviewing; continuous integration; reproducible research with Make; risk assessment; and </a:t>
              </a:r>
              <a:r>
                <a:rPr lang="en-GB" sz="2400" dirty="0" err="1"/>
                <a:t>BinderHub</a:t>
              </a:r>
              <a:endParaRPr lang="en-GB" sz="2400" dirty="0"/>
            </a:p>
            <a:p>
              <a:pPr marL="571500" indent="-571500">
                <a:spcAft>
                  <a:spcPts val="1200"/>
                </a:spcAft>
                <a:buFont typeface="Arial" panose="020B0604020202020204" pitchFamily="34" charset="0"/>
                <a:buChar char="•"/>
              </a:pPr>
              <a:r>
                <a:rPr lang="en-GB" sz="2400" dirty="0"/>
                <a:t>Chapters in progress: coding style for reproducibility; credit for reproducible research; reproducible data analysis pipelines for machine learning; ethical decision making; outreach; advanced workflows; big data; and IDEs, editors, and notebooks</a:t>
              </a:r>
            </a:p>
          </p:txBody>
        </p:sp>
        <p:cxnSp>
          <p:nvCxnSpPr>
            <p:cNvPr id="9" name="Straight Connector 8">
              <a:extLst>
                <a:ext uri="{FF2B5EF4-FFF2-40B4-BE49-F238E27FC236}">
                  <a16:creationId xmlns:a16="http://schemas.microsoft.com/office/drawing/2014/main" id="{040E5B00-98F1-454B-9CCC-B41495F2A8D6}"/>
                </a:ext>
              </a:extLst>
            </p:cNvPr>
            <p:cNvCxnSpPr>
              <a:cxnSpLocks/>
            </p:cNvCxnSpPr>
            <p:nvPr/>
          </p:nvCxnSpPr>
          <p:spPr>
            <a:xfrm>
              <a:off x="989695" y="10239094"/>
              <a:ext cx="9144000" cy="0"/>
            </a:xfrm>
            <a:prstGeom prst="line">
              <a:avLst/>
            </a:prstGeom>
            <a:ln w="1143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4523CF4F-CFB5-174D-857B-D1AFB36E622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8664" y="12843375"/>
            <a:ext cx="5457782" cy="3014311"/>
          </a:xfrm>
          <a:prstGeom prst="rect">
            <a:avLst/>
          </a:prstGeom>
        </p:spPr>
      </p:pic>
      <p:grpSp>
        <p:nvGrpSpPr>
          <p:cNvPr id="27" name="Group 26">
            <a:extLst>
              <a:ext uri="{FF2B5EF4-FFF2-40B4-BE49-F238E27FC236}">
                <a16:creationId xmlns:a16="http://schemas.microsoft.com/office/drawing/2014/main" id="{51E3837F-4831-4565-A55A-A95D3AB77A5A}"/>
              </a:ext>
            </a:extLst>
          </p:cNvPr>
          <p:cNvGrpSpPr/>
          <p:nvPr/>
        </p:nvGrpSpPr>
        <p:grpSpPr>
          <a:xfrm>
            <a:off x="3209925" y="-1508"/>
            <a:ext cx="18173700" cy="3422382"/>
            <a:chOff x="3209925" y="-1508"/>
            <a:chExt cx="18173700" cy="3422382"/>
          </a:xfrm>
        </p:grpSpPr>
        <p:sp>
          <p:nvSpPr>
            <p:cNvPr id="5" name="Freeform: Shape 4">
              <a:extLst>
                <a:ext uri="{FF2B5EF4-FFF2-40B4-BE49-F238E27FC236}">
                  <a16:creationId xmlns:a16="http://schemas.microsoft.com/office/drawing/2014/main" id="{868B8513-8161-43CF-8EC5-0846A5ECA377}"/>
                </a:ext>
              </a:extLst>
            </p:cNvPr>
            <p:cNvSpPr/>
            <p:nvPr/>
          </p:nvSpPr>
          <p:spPr>
            <a:xfrm>
              <a:off x="3209925" y="-1508"/>
              <a:ext cx="18173700" cy="3422382"/>
            </a:xfrm>
            <a:custGeom>
              <a:avLst/>
              <a:gdLst>
                <a:gd name="connsiteX0" fmla="*/ 0 w 18148300"/>
                <a:gd name="connsiteY0" fmla="*/ 0 h 4000500"/>
                <a:gd name="connsiteX1" fmla="*/ 15875000 w 18148300"/>
                <a:gd name="connsiteY1" fmla="*/ 4000500 h 4000500"/>
                <a:gd name="connsiteX2" fmla="*/ 18148300 w 18148300"/>
                <a:gd name="connsiteY2" fmla="*/ 1485900 h 4000500"/>
                <a:gd name="connsiteX3" fmla="*/ 18148300 w 18148300"/>
                <a:gd name="connsiteY3" fmla="*/ 12700 h 4000500"/>
                <a:gd name="connsiteX4" fmla="*/ 0 w 18148300"/>
                <a:gd name="connsiteY4" fmla="*/ 0 h 4000500"/>
                <a:gd name="connsiteX0" fmla="*/ 0 w 18161000"/>
                <a:gd name="connsiteY0" fmla="*/ 12875 h 4013375"/>
                <a:gd name="connsiteX1" fmla="*/ 15875000 w 18161000"/>
                <a:gd name="connsiteY1" fmla="*/ 4013375 h 4013375"/>
                <a:gd name="connsiteX2" fmla="*/ 18148300 w 18161000"/>
                <a:gd name="connsiteY2" fmla="*/ 1498775 h 4013375"/>
                <a:gd name="connsiteX3" fmla="*/ 18161000 w 18161000"/>
                <a:gd name="connsiteY3" fmla="*/ 0 h 4013375"/>
                <a:gd name="connsiteX4" fmla="*/ 0 w 18161000"/>
                <a:gd name="connsiteY4" fmla="*/ 12875 h 4013375"/>
                <a:gd name="connsiteX0" fmla="*/ 0 w 18173700"/>
                <a:gd name="connsiteY0" fmla="*/ 0 h 4026157"/>
                <a:gd name="connsiteX1" fmla="*/ 15887700 w 18173700"/>
                <a:gd name="connsiteY1" fmla="*/ 4026157 h 4026157"/>
                <a:gd name="connsiteX2" fmla="*/ 18161000 w 18173700"/>
                <a:gd name="connsiteY2" fmla="*/ 1511557 h 4026157"/>
                <a:gd name="connsiteX3" fmla="*/ 18173700 w 18173700"/>
                <a:gd name="connsiteY3" fmla="*/ 12782 h 4026157"/>
                <a:gd name="connsiteX4" fmla="*/ 0 w 18173700"/>
                <a:gd name="connsiteY4" fmla="*/ 0 h 4026157"/>
                <a:gd name="connsiteX0" fmla="*/ 0 w 18173700"/>
                <a:gd name="connsiteY0" fmla="*/ 1722 h 4027879"/>
                <a:gd name="connsiteX1" fmla="*/ 15887700 w 18173700"/>
                <a:gd name="connsiteY1" fmla="*/ 4027879 h 4027879"/>
                <a:gd name="connsiteX2" fmla="*/ 18161000 w 18173700"/>
                <a:gd name="connsiteY2" fmla="*/ 1513279 h 4027879"/>
                <a:gd name="connsiteX3" fmla="*/ 18173700 w 18173700"/>
                <a:gd name="connsiteY3" fmla="*/ 0 h 4027879"/>
                <a:gd name="connsiteX4" fmla="*/ 0 w 18173700"/>
                <a:gd name="connsiteY4" fmla="*/ 1722 h 4027879"/>
                <a:gd name="connsiteX0" fmla="*/ 0 w 18173700"/>
                <a:gd name="connsiteY0" fmla="*/ 1722 h 4027879"/>
                <a:gd name="connsiteX1" fmla="*/ 15887700 w 18173700"/>
                <a:gd name="connsiteY1" fmla="*/ 4027879 h 4027879"/>
                <a:gd name="connsiteX2" fmla="*/ 18173700 w 18173700"/>
                <a:gd name="connsiteY2" fmla="*/ 1527784 h 4027879"/>
                <a:gd name="connsiteX3" fmla="*/ 18173700 w 18173700"/>
                <a:gd name="connsiteY3" fmla="*/ 0 h 4027879"/>
                <a:gd name="connsiteX4" fmla="*/ 0 w 18173700"/>
                <a:gd name="connsiteY4" fmla="*/ 1722 h 4027879"/>
                <a:gd name="connsiteX0" fmla="*/ 0 w 18199100"/>
                <a:gd name="connsiteY0" fmla="*/ 1722 h 4027879"/>
                <a:gd name="connsiteX1" fmla="*/ 15887700 w 18199100"/>
                <a:gd name="connsiteY1" fmla="*/ 4027879 h 4027879"/>
                <a:gd name="connsiteX2" fmla="*/ 18199100 w 18199100"/>
                <a:gd name="connsiteY2" fmla="*/ 2354548 h 4027879"/>
                <a:gd name="connsiteX3" fmla="*/ 18173700 w 18199100"/>
                <a:gd name="connsiteY3" fmla="*/ 0 h 4027879"/>
                <a:gd name="connsiteX4" fmla="*/ 0 w 18199100"/>
                <a:gd name="connsiteY4" fmla="*/ 1722 h 4027879"/>
                <a:gd name="connsiteX0" fmla="*/ 0 w 18173700"/>
                <a:gd name="connsiteY0" fmla="*/ 1722 h 4027879"/>
                <a:gd name="connsiteX1" fmla="*/ 15887700 w 18173700"/>
                <a:gd name="connsiteY1" fmla="*/ 4027879 h 4027879"/>
                <a:gd name="connsiteX2" fmla="*/ 18148300 w 18173700"/>
                <a:gd name="connsiteY2" fmla="*/ 2383558 h 4027879"/>
                <a:gd name="connsiteX3" fmla="*/ 18173700 w 18173700"/>
                <a:gd name="connsiteY3" fmla="*/ 0 h 4027879"/>
                <a:gd name="connsiteX4" fmla="*/ 0 w 18173700"/>
                <a:gd name="connsiteY4" fmla="*/ 1722 h 4027879"/>
                <a:gd name="connsiteX0" fmla="*/ 0 w 18173700"/>
                <a:gd name="connsiteY0" fmla="*/ 1722 h 4027879"/>
                <a:gd name="connsiteX1" fmla="*/ 15887700 w 18173700"/>
                <a:gd name="connsiteY1" fmla="*/ 4027879 h 4027879"/>
                <a:gd name="connsiteX2" fmla="*/ 18173700 w 18173700"/>
                <a:gd name="connsiteY2" fmla="*/ 2369053 h 4027879"/>
                <a:gd name="connsiteX3" fmla="*/ 18173700 w 18173700"/>
                <a:gd name="connsiteY3" fmla="*/ 0 h 4027879"/>
                <a:gd name="connsiteX4" fmla="*/ 0 w 18173700"/>
                <a:gd name="connsiteY4" fmla="*/ 1722 h 4027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3700" h="4027879">
                  <a:moveTo>
                    <a:pt x="0" y="1722"/>
                  </a:moveTo>
                  <a:lnTo>
                    <a:pt x="15887700" y="4027879"/>
                  </a:lnTo>
                  <a:lnTo>
                    <a:pt x="18173700" y="2369053"/>
                  </a:lnTo>
                  <a:lnTo>
                    <a:pt x="18173700" y="0"/>
                  </a:lnTo>
                  <a:lnTo>
                    <a:pt x="0" y="1722"/>
                  </a:lnTo>
                  <a:close/>
                </a:path>
              </a:pathLst>
            </a:custGeom>
            <a:solidFill>
              <a:srgbClr val="007D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19" rIns="91440" bIns="45719" numCol="1" spcCol="0" rtlCol="0" fromWordArt="0" anchor="ctr" anchorCtr="0" forceAA="0" compatLnSpc="1">
              <a:prstTxWarp prst="textNoShape">
                <a:avLst/>
              </a:prstTxWarp>
              <a:noAutofit/>
            </a:bodyPr>
            <a:lstStyle/>
            <a:p>
              <a:pPr algn="ctr"/>
              <a:endParaRPr lang="en-GB" dirty="0"/>
            </a:p>
          </p:txBody>
        </p:sp>
        <p:pic>
          <p:nvPicPr>
            <p:cNvPr id="6" name="Picture 5">
              <a:extLst>
                <a:ext uri="{FF2B5EF4-FFF2-40B4-BE49-F238E27FC236}">
                  <a16:creationId xmlns:a16="http://schemas.microsoft.com/office/drawing/2014/main" id="{508E91C1-8725-45C8-AC68-A6BE495BEA3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7282642" y="769170"/>
              <a:ext cx="3062620" cy="1342725"/>
            </a:xfrm>
            <a:prstGeom prst="rect">
              <a:avLst/>
            </a:prstGeom>
          </p:spPr>
        </p:pic>
      </p:grpSp>
      <p:sp>
        <p:nvSpPr>
          <p:cNvPr id="7" name="Text Placeholder 8">
            <a:extLst>
              <a:ext uri="{FF2B5EF4-FFF2-40B4-BE49-F238E27FC236}">
                <a16:creationId xmlns:a16="http://schemas.microsoft.com/office/drawing/2014/main" id="{8C509A3C-C794-4EB6-A0BF-36693D2F2AE5}"/>
              </a:ext>
            </a:extLst>
          </p:cNvPr>
          <p:cNvSpPr txBox="1">
            <a:spLocks/>
          </p:cNvSpPr>
          <p:nvPr/>
        </p:nvSpPr>
        <p:spPr>
          <a:xfrm>
            <a:off x="985558" y="6064598"/>
            <a:ext cx="19314706" cy="2103502"/>
          </a:xfrm>
          <a:prstGeom prst="rect">
            <a:avLst/>
          </a:prstGeom>
        </p:spPr>
        <p:txBody>
          <a:bodyPr lIns="0" tIns="0" rIns="0" bIns="0"/>
          <a:lstStyle>
            <a:lvl1pPr algn="l" rtl="0" eaLnBrk="0" fontAlgn="base" hangingPunct="0">
              <a:spcBef>
                <a:spcPct val="0"/>
              </a:spcBef>
              <a:spcAft>
                <a:spcPct val="0"/>
              </a:spcAft>
              <a:buFont typeface="Arial" panose="020B0604020202020204" pitchFamily="34" charset="0"/>
              <a:defRPr sz="5097" b="0" kern="1200">
                <a:solidFill>
                  <a:sysClr val="windowText" lastClr="000000"/>
                </a:solidFill>
                <a:latin typeface="+mn-lt"/>
                <a:ea typeface="+mn-ea"/>
                <a:cs typeface="+mn-cs"/>
              </a:defRPr>
            </a:lvl1pPr>
            <a:lvl2pPr marL="468553" indent="-468553" algn="l" rtl="0" eaLnBrk="0" fontAlgn="base" hangingPunct="0">
              <a:spcBef>
                <a:spcPct val="0"/>
              </a:spcBef>
              <a:spcAft>
                <a:spcPct val="0"/>
              </a:spcAft>
              <a:buFont typeface="Arial" pitchFamily="34" charset="0"/>
              <a:buChar char="–"/>
              <a:defRPr sz="3605" kern="1200">
                <a:solidFill>
                  <a:sysClr val="windowText" lastClr="000000"/>
                </a:solidFill>
                <a:latin typeface="+mn-lt"/>
                <a:ea typeface="+mn-ea"/>
                <a:cs typeface="+mn-cs"/>
              </a:defRPr>
            </a:lvl2pPr>
            <a:lvl3pPr marL="937107"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3pPr>
            <a:lvl4pPr marL="1405661"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4pPr>
            <a:lvl5pPr marL="1874215"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5pPr>
            <a:lvl6pPr marL="3460088" indent="-504597" algn="l" defTabSz="1830964"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6pPr>
            <a:lvl7pPr marL="4325110" indent="-504597" algn="l" defTabSz="1830964"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7pPr>
            <a:lvl8pPr marL="6866113"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595"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a:lstStyle>
          <a:p>
            <a:r>
              <a:rPr lang="en-US" sz="3200" dirty="0"/>
              <a:t>The Turing Way Community, Rachael Ainsworth</a:t>
            </a:r>
            <a:r>
              <a:rPr lang="en-US" sz="3200" baseline="30000" dirty="0"/>
              <a:t>1,*</a:t>
            </a:r>
            <a:r>
              <a:rPr lang="en-US" sz="3200" dirty="0"/>
              <a:t>, Becky Arnold</a:t>
            </a:r>
            <a:r>
              <a:rPr lang="en-US" sz="3200" baseline="30000" dirty="0"/>
              <a:t>2</a:t>
            </a:r>
            <a:r>
              <a:rPr lang="en-US" sz="3200" dirty="0"/>
              <a:t>, Louise Bowler</a:t>
            </a:r>
            <a:r>
              <a:rPr lang="en-US" sz="3200" baseline="30000" dirty="0"/>
              <a:t>3</a:t>
            </a:r>
            <a:r>
              <a:rPr lang="en-US" sz="3200" dirty="0"/>
              <a:t>, Sarah Gibson</a:t>
            </a:r>
            <a:r>
              <a:rPr lang="en-US" sz="3200" baseline="30000" dirty="0"/>
              <a:t>3</a:t>
            </a:r>
            <a:r>
              <a:rPr lang="en-US" sz="3200" dirty="0"/>
              <a:t>, Patricia Herterich</a:t>
            </a:r>
            <a:r>
              <a:rPr lang="en-US" sz="3200" baseline="30000" dirty="0"/>
              <a:t>4</a:t>
            </a:r>
            <a:r>
              <a:rPr lang="en-US" sz="3200" dirty="0"/>
              <a:t>, Rosie Higman</a:t>
            </a:r>
            <a:r>
              <a:rPr lang="en-US" sz="3200" baseline="30000" dirty="0"/>
              <a:t>2</a:t>
            </a:r>
            <a:r>
              <a:rPr lang="en-US" sz="3200" dirty="0"/>
              <a:t>, Anna Krystalli</a:t>
            </a:r>
            <a:r>
              <a:rPr lang="en-US" sz="3200" baseline="30000" dirty="0"/>
              <a:t>2</a:t>
            </a:r>
            <a:r>
              <a:rPr lang="en-US" sz="3200" dirty="0"/>
              <a:t>, Alexander Morely</a:t>
            </a:r>
            <a:r>
              <a:rPr lang="en-US" sz="3200" baseline="30000" dirty="0"/>
              <a:t>5,6</a:t>
            </a:r>
            <a:r>
              <a:rPr lang="en-US" sz="3200" dirty="0"/>
              <a:t>, Martin O’Reilly</a:t>
            </a:r>
            <a:r>
              <a:rPr lang="en-US" sz="3200" baseline="30000" dirty="0"/>
              <a:t>3</a:t>
            </a:r>
            <a:r>
              <a:rPr lang="en-US" sz="3200" dirty="0"/>
              <a:t> &amp; Kirstie Whitaker</a:t>
            </a:r>
            <a:r>
              <a:rPr lang="en-US" sz="3200" baseline="30000" dirty="0"/>
              <a:t>3,7</a:t>
            </a:r>
            <a:r>
              <a:rPr lang="en-US" sz="3200" dirty="0"/>
              <a:t>.</a:t>
            </a:r>
          </a:p>
          <a:p>
            <a:endParaRPr lang="en-US" sz="1400" dirty="0"/>
          </a:p>
          <a:p>
            <a:r>
              <a:rPr lang="en-US" sz="2400" i="1" dirty="0"/>
              <a:t>1. University of Manchester, 2. University of Sheffield, 3. Alan Turing Institute, 4. University of Edinburgh, 5. Mozilla Foundation, 6. University of Oxford, 7. University of Cambridge. </a:t>
            </a:r>
            <a:r>
              <a:rPr lang="en-GB" sz="2400" i="1" dirty="0"/>
              <a:t>* Here at #OSFair2019: Rachael Ainsworth, </a:t>
            </a:r>
            <a:r>
              <a:rPr lang="en-GB" sz="2400" i="1" dirty="0" err="1"/>
              <a:t>rachael.ainsworth@manchester.ac.uk</a:t>
            </a:r>
            <a:r>
              <a:rPr lang="en-GB" sz="2400" i="1" dirty="0"/>
              <a:t>, @</a:t>
            </a:r>
            <a:r>
              <a:rPr lang="en-GB" sz="2400" i="1" dirty="0" err="1"/>
              <a:t>rachaelevelyn</a:t>
            </a:r>
            <a:r>
              <a:rPr lang="en-GB" sz="2400" i="1" dirty="0"/>
              <a:t> </a:t>
            </a:r>
            <a:endParaRPr lang="en-GB" sz="1200" i="1" dirty="0"/>
          </a:p>
          <a:p>
            <a:br>
              <a:rPr lang="en-GB" sz="1200" i="1" dirty="0"/>
            </a:br>
            <a:r>
              <a:rPr lang="en-GB" sz="2400" i="1" dirty="0"/>
              <a:t>Poster DOI: </a:t>
            </a:r>
            <a:r>
              <a:rPr lang="en-GB" sz="2400" i="1" dirty="0" err="1"/>
              <a:t>doi.org</a:t>
            </a:r>
            <a:r>
              <a:rPr lang="en-GB" sz="2400" i="1" dirty="0"/>
              <a:t>/10.5281/zenodo.3381446, License: CC BY</a:t>
            </a:r>
          </a:p>
        </p:txBody>
      </p:sp>
      <p:grpSp>
        <p:nvGrpSpPr>
          <p:cNvPr id="16" name="Group 15">
            <a:extLst>
              <a:ext uri="{FF2B5EF4-FFF2-40B4-BE49-F238E27FC236}">
                <a16:creationId xmlns:a16="http://schemas.microsoft.com/office/drawing/2014/main" id="{BF426A76-37A6-4F45-80EF-5FDFEEA03557}"/>
              </a:ext>
            </a:extLst>
          </p:cNvPr>
          <p:cNvGrpSpPr/>
          <p:nvPr/>
        </p:nvGrpSpPr>
        <p:grpSpPr>
          <a:xfrm>
            <a:off x="985558" y="3328294"/>
            <a:ext cx="16691030" cy="3184473"/>
            <a:chOff x="985558" y="2536206"/>
            <a:chExt cx="15272824" cy="4598891"/>
          </a:xfrm>
        </p:grpSpPr>
        <p:cxnSp>
          <p:nvCxnSpPr>
            <p:cNvPr id="14" name="Straight Connector 13">
              <a:extLst>
                <a:ext uri="{FF2B5EF4-FFF2-40B4-BE49-F238E27FC236}">
                  <a16:creationId xmlns:a16="http://schemas.microsoft.com/office/drawing/2014/main" id="{D4843C4E-09F5-406F-8712-D70D59A969E3}"/>
                </a:ext>
              </a:extLst>
            </p:cNvPr>
            <p:cNvCxnSpPr>
              <a:cxnSpLocks/>
            </p:cNvCxnSpPr>
            <p:nvPr/>
          </p:nvCxnSpPr>
          <p:spPr>
            <a:xfrm>
              <a:off x="985558" y="2536206"/>
              <a:ext cx="15272824" cy="0"/>
            </a:xfrm>
            <a:prstGeom prst="line">
              <a:avLst/>
            </a:prstGeom>
            <a:ln w="165100">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 Placeholder 8">
              <a:extLst>
                <a:ext uri="{FF2B5EF4-FFF2-40B4-BE49-F238E27FC236}">
                  <a16:creationId xmlns:a16="http://schemas.microsoft.com/office/drawing/2014/main" id="{8E7A188D-8FE4-484E-8BE3-69BA216E7AD8}"/>
                </a:ext>
              </a:extLst>
            </p:cNvPr>
            <p:cNvSpPr txBox="1">
              <a:spLocks/>
            </p:cNvSpPr>
            <p:nvPr/>
          </p:nvSpPr>
          <p:spPr>
            <a:xfrm>
              <a:off x="985558" y="2616924"/>
              <a:ext cx="15272824" cy="4518173"/>
            </a:xfrm>
            <a:prstGeom prst="rect">
              <a:avLst/>
            </a:prstGeom>
          </p:spPr>
          <p:txBody>
            <a:bodyPr lIns="0" tIns="0" rIns="0" bIns="0"/>
            <a:lstStyle>
              <a:lvl1pPr algn="l" rtl="0" eaLnBrk="0" fontAlgn="base" hangingPunct="0">
                <a:spcBef>
                  <a:spcPct val="0"/>
                </a:spcBef>
                <a:spcAft>
                  <a:spcPct val="0"/>
                </a:spcAft>
                <a:buFont typeface="Arial" panose="020B0604020202020204" pitchFamily="34" charset="0"/>
                <a:defRPr sz="5097" b="0" kern="1200">
                  <a:solidFill>
                    <a:sysClr val="windowText" lastClr="000000"/>
                  </a:solidFill>
                  <a:latin typeface="+mn-lt"/>
                  <a:ea typeface="+mn-ea"/>
                  <a:cs typeface="+mn-cs"/>
                </a:defRPr>
              </a:lvl1pPr>
              <a:lvl2pPr marL="468553" indent="-468553" algn="l" rtl="0" eaLnBrk="0" fontAlgn="base" hangingPunct="0">
                <a:spcBef>
                  <a:spcPct val="0"/>
                </a:spcBef>
                <a:spcAft>
                  <a:spcPct val="0"/>
                </a:spcAft>
                <a:buFont typeface="Arial" pitchFamily="34" charset="0"/>
                <a:buChar char="–"/>
                <a:defRPr sz="3605" kern="1200">
                  <a:solidFill>
                    <a:sysClr val="windowText" lastClr="000000"/>
                  </a:solidFill>
                  <a:latin typeface="+mn-lt"/>
                  <a:ea typeface="+mn-ea"/>
                  <a:cs typeface="+mn-cs"/>
                </a:defRPr>
              </a:lvl2pPr>
              <a:lvl3pPr marL="937107"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3pPr>
              <a:lvl4pPr marL="1405661"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4pPr>
              <a:lvl5pPr marL="1874215" indent="-502244" algn="l" rtl="0" eaLnBrk="0" fontAlgn="base" hangingPunct="0">
                <a:spcBef>
                  <a:spcPct val="0"/>
                </a:spcBef>
                <a:spcAft>
                  <a:spcPct val="0"/>
                </a:spcAft>
                <a:buFont typeface="Arial" panose="020B0604020202020204" pitchFamily="34" charset="0"/>
                <a:buChar char="–"/>
                <a:defRPr sz="3605" kern="1200">
                  <a:solidFill>
                    <a:sysClr val="windowText" lastClr="000000"/>
                  </a:solidFill>
                  <a:latin typeface="+mn-lt"/>
                  <a:ea typeface="+mn-ea"/>
                  <a:cs typeface="+mn-cs"/>
                </a:defRPr>
              </a:lvl5pPr>
              <a:lvl6pPr marL="3460088" indent="-504597" algn="l" defTabSz="1830964"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6pPr>
              <a:lvl7pPr marL="4325110" indent="-504597" algn="l" defTabSz="1830964" rtl="0" eaLnBrk="1" latinLnBrk="0" hangingPunct="1">
                <a:spcBef>
                  <a:spcPts val="0"/>
                </a:spcBef>
                <a:buFont typeface="Arial" panose="020B0604020202020204" pitchFamily="34" charset="0"/>
                <a:buChar char="–"/>
                <a:defRPr sz="4205" kern="1200">
                  <a:solidFill>
                    <a:schemeClr val="tx1"/>
                  </a:solidFill>
                  <a:latin typeface="+mn-lt"/>
                  <a:ea typeface="+mn-ea"/>
                  <a:cs typeface="+mn-cs"/>
                </a:defRPr>
              </a:lvl7pPr>
              <a:lvl8pPr marL="6866113"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595"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a:lstStyle>
            <a:p>
              <a:r>
                <a:rPr lang="en-US" sz="8500" b="1" dirty="0"/>
                <a:t>The Turing Way: A Handbook for Reproducible Data Science</a:t>
              </a:r>
            </a:p>
          </p:txBody>
        </p:sp>
      </p:grpSp>
      <p:grpSp>
        <p:nvGrpSpPr>
          <p:cNvPr id="24" name="Group 23">
            <a:extLst>
              <a:ext uri="{FF2B5EF4-FFF2-40B4-BE49-F238E27FC236}">
                <a16:creationId xmlns:a16="http://schemas.microsoft.com/office/drawing/2014/main" id="{DE25A052-2BAB-4D9E-9EEA-0E65B1687CCE}"/>
              </a:ext>
            </a:extLst>
          </p:cNvPr>
          <p:cNvGrpSpPr/>
          <p:nvPr/>
        </p:nvGrpSpPr>
        <p:grpSpPr>
          <a:xfrm>
            <a:off x="985558" y="27573182"/>
            <a:ext cx="19359704" cy="5422408"/>
            <a:chOff x="989695" y="10239094"/>
            <a:chExt cx="9523002" cy="6860846"/>
          </a:xfrm>
        </p:grpSpPr>
        <p:sp>
          <p:nvSpPr>
            <p:cNvPr id="25" name="Content Placeholder 2">
              <a:extLst>
                <a:ext uri="{FF2B5EF4-FFF2-40B4-BE49-F238E27FC236}">
                  <a16:creationId xmlns:a16="http://schemas.microsoft.com/office/drawing/2014/main" id="{A897C53E-6133-45CC-BFAC-D44EA07421CC}"/>
                </a:ext>
              </a:extLst>
            </p:cNvPr>
            <p:cNvSpPr txBox="1">
              <a:spLocks/>
            </p:cNvSpPr>
            <p:nvPr/>
          </p:nvSpPr>
          <p:spPr>
            <a:xfrm>
              <a:off x="989695" y="10313073"/>
              <a:ext cx="9523002" cy="6786867"/>
            </a:xfrm>
            <a:prstGeom prst="rect">
              <a:avLst/>
            </a:prstGeom>
          </p:spPr>
          <p:txBody>
            <a:bodyPr lIns="0" tIns="0" rIns="0" bIns="0"/>
            <a:lstStyle>
              <a:lvl1pPr algn="l" rtl="0" eaLnBrk="0" fontAlgn="base" hangingPunct="0">
                <a:lnSpc>
                  <a:spcPct val="100000"/>
                </a:lnSpc>
                <a:spcBef>
                  <a:spcPct val="0"/>
                </a:spcBef>
                <a:spcAft>
                  <a:spcPts val="1982"/>
                </a:spcAft>
                <a:buFont typeface="Arial" panose="020B0604020202020204" pitchFamily="34" charset="0"/>
                <a:defRPr sz="3964" b="0" kern="1200" baseline="0">
                  <a:solidFill>
                    <a:schemeClr val="tx1"/>
                  </a:solidFill>
                  <a:latin typeface="+mn-lt"/>
                  <a:ea typeface="+mn-ea"/>
                  <a:cs typeface="+mn-cs"/>
                </a:defRPr>
              </a:lvl1pPr>
              <a:lvl2pPr algn="l" rtl="0" eaLnBrk="0" fontAlgn="base" hangingPunct="0">
                <a:spcBef>
                  <a:spcPct val="0"/>
                </a:spcBef>
                <a:spcAft>
                  <a:spcPct val="0"/>
                </a:spcAft>
                <a:buFont typeface="Arial" panose="020B0604020202020204" pitchFamily="34" charset="0"/>
                <a:defRPr sz="3605" b="1" kern="1200">
                  <a:solidFill>
                    <a:schemeClr val="tx1"/>
                  </a:solidFill>
                  <a:latin typeface="+mn-lt"/>
                  <a:ea typeface="+mn-ea"/>
                  <a:cs typeface="+mn-cs"/>
                </a:defRPr>
              </a:lvl2pPr>
              <a:lvl3pPr marL="0" indent="0" algn="l" rtl="0" eaLnBrk="0" fontAlgn="base" hangingPunct="0">
                <a:spcBef>
                  <a:spcPct val="0"/>
                </a:spcBef>
                <a:spcAft>
                  <a:spcPct val="0"/>
                </a:spcAft>
                <a:buFontTx/>
                <a:buNone/>
                <a:defRPr sz="3605" kern="1200">
                  <a:solidFill>
                    <a:schemeClr val="tx1"/>
                  </a:solidFill>
                  <a:latin typeface="+mn-lt"/>
                  <a:ea typeface="+mn-ea"/>
                  <a:cs typeface="+mn-cs"/>
                </a:defRPr>
              </a:lvl3pPr>
              <a:lvl4pPr marL="937107"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4pPr>
              <a:lvl5pPr marL="1405661" indent="-468553" algn="l" rtl="0" eaLnBrk="0" fontAlgn="base" hangingPunct="0">
                <a:spcBef>
                  <a:spcPct val="0"/>
                </a:spcBef>
                <a:spcAft>
                  <a:spcPct val="0"/>
                </a:spcAft>
                <a:buFont typeface="Arial" panose="020B0604020202020204" pitchFamily="34" charset="0"/>
                <a:buChar char="–"/>
                <a:defRPr sz="3605" kern="1200">
                  <a:solidFill>
                    <a:schemeClr val="tx1"/>
                  </a:solidFill>
                  <a:latin typeface="+mn-lt"/>
                  <a:ea typeface="+mn-ea"/>
                  <a:cs typeface="+mn-cs"/>
                </a:defRPr>
              </a:lvl5pPr>
              <a:lvl6pPr marL="3460088"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6pPr>
              <a:lvl7pPr marL="4325110" indent="-504597" algn="l" defTabSz="1830964" rtl="0" eaLnBrk="1" latinLnBrk="0" hangingPunct="1">
                <a:spcBef>
                  <a:spcPts val="0"/>
                </a:spcBef>
                <a:buFont typeface="Arial" panose="020B0604020202020204" pitchFamily="34" charset="0"/>
                <a:buChar char="–"/>
                <a:defRPr sz="3605" kern="1200">
                  <a:solidFill>
                    <a:schemeClr val="tx1"/>
                  </a:solidFill>
                  <a:latin typeface="+mn-lt"/>
                  <a:ea typeface="+mn-ea"/>
                  <a:cs typeface="+mn-cs"/>
                </a:defRPr>
              </a:lvl7pPr>
              <a:lvl8pPr marL="6866113"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8pPr>
              <a:lvl9pPr marL="7781595" indent="-457741" algn="l" defTabSz="1830964" rtl="0" eaLnBrk="1" latinLnBrk="0" hangingPunct="1">
                <a:spcBef>
                  <a:spcPct val="20000"/>
                </a:spcBef>
                <a:buFont typeface="Arial" panose="020B0604020202020204" pitchFamily="34" charset="0"/>
                <a:buChar char="•"/>
                <a:defRPr sz="4005" kern="1200">
                  <a:solidFill>
                    <a:schemeClr val="tx1"/>
                  </a:solidFill>
                  <a:latin typeface="+mn-lt"/>
                  <a:ea typeface="+mn-ea"/>
                  <a:cs typeface="+mn-cs"/>
                </a:defRPr>
              </a:lvl9pPr>
            </a:lstStyle>
            <a:p>
              <a:pPr>
                <a:spcAft>
                  <a:spcPts val="800"/>
                </a:spcAft>
              </a:pPr>
              <a:r>
                <a:rPr lang="en-US" sz="4400" b="1" dirty="0"/>
                <a:t>Connect with us</a:t>
              </a:r>
              <a:endParaRPr lang="en-US" sz="1000" b="1" dirty="0"/>
            </a:p>
            <a:p>
              <a:pPr>
                <a:lnSpc>
                  <a:spcPct val="150000"/>
                </a:lnSpc>
                <a:spcAft>
                  <a:spcPts val="600"/>
                </a:spcAft>
              </a:pPr>
              <a:r>
                <a:rPr lang="en-GB" sz="2400" dirty="0"/>
                <a:t>	</a:t>
              </a:r>
              <a:r>
                <a:rPr lang="en-GB" sz="2400" dirty="0" err="1"/>
                <a:t>github.com</a:t>
              </a:r>
              <a:r>
                <a:rPr lang="en-GB" sz="2400" dirty="0"/>
                <a:t>/</a:t>
              </a:r>
              <a:r>
                <a:rPr lang="en-GB" sz="2400" dirty="0" err="1"/>
                <a:t>alan</a:t>
              </a:r>
              <a:r>
                <a:rPr lang="en-GB" sz="2400" dirty="0"/>
                <a:t>-</a:t>
              </a:r>
              <a:r>
                <a:rPr lang="en-GB" sz="2400" dirty="0" err="1"/>
                <a:t>turing</a:t>
              </a:r>
              <a:r>
                <a:rPr lang="en-GB" sz="2400" dirty="0"/>
                <a:t>-institute/the-</a:t>
              </a:r>
              <a:r>
                <a:rPr lang="en-GB" sz="2400" dirty="0" err="1"/>
                <a:t>turing</a:t>
              </a:r>
              <a:r>
                <a:rPr lang="en-GB" sz="2400" dirty="0"/>
                <a:t>-way		the-</a:t>
              </a:r>
              <a:r>
                <a:rPr lang="en-GB" sz="2400" dirty="0" err="1"/>
                <a:t>turing</a:t>
              </a:r>
              <a:r>
                <a:rPr lang="en-GB" sz="2400" dirty="0"/>
                <a:t>-</a:t>
              </a:r>
              <a:r>
                <a:rPr lang="en-GB" sz="2400" dirty="0" err="1"/>
                <a:t>way.netlify.com</a:t>
              </a:r>
              <a:r>
                <a:rPr lang="en-GB" sz="2400" dirty="0"/>
                <a:t>		 	</a:t>
              </a:r>
              <a:r>
                <a:rPr lang="en-GB" sz="2400" dirty="0" err="1"/>
                <a:t>doi.org</a:t>
              </a:r>
              <a:r>
                <a:rPr lang="en-GB" sz="2400" dirty="0"/>
                <a:t>/10.5281/zenodo.3233986</a:t>
              </a:r>
            </a:p>
            <a:p>
              <a:pPr>
                <a:lnSpc>
                  <a:spcPct val="150000"/>
                </a:lnSpc>
                <a:spcAft>
                  <a:spcPts val="600"/>
                </a:spcAft>
              </a:pPr>
              <a:r>
                <a:rPr lang="en-GB" sz="2400" dirty="0"/>
                <a:t>	 </a:t>
              </a:r>
              <a:r>
                <a:rPr lang="en-GB" sz="2400" dirty="0" err="1"/>
                <a:t>gitter.im</a:t>
              </a:r>
              <a:r>
                <a:rPr lang="en-GB" sz="2400" dirty="0"/>
                <a:t>/</a:t>
              </a:r>
              <a:r>
                <a:rPr lang="en-GB" sz="2400" dirty="0" err="1"/>
                <a:t>alan</a:t>
              </a:r>
              <a:r>
                <a:rPr lang="en-GB" sz="2400" dirty="0"/>
                <a:t>-</a:t>
              </a:r>
              <a:r>
                <a:rPr lang="en-GB" sz="2400" dirty="0" err="1"/>
                <a:t>turing</a:t>
              </a:r>
              <a:r>
                <a:rPr lang="en-GB" sz="2400" dirty="0"/>
                <a:t>-institute/the-</a:t>
              </a:r>
              <a:r>
                <a:rPr lang="en-GB" sz="2400" dirty="0" err="1"/>
                <a:t>turing</a:t>
              </a:r>
              <a:r>
                <a:rPr lang="en-GB" sz="2400" dirty="0"/>
                <a:t>-way 		#</a:t>
              </a:r>
              <a:r>
                <a:rPr lang="en-GB" sz="2400" dirty="0" err="1"/>
                <a:t>TuringWay</a:t>
              </a:r>
              <a:r>
                <a:rPr lang="en-GB" sz="2400" dirty="0"/>
                <a:t>				 	</a:t>
              </a:r>
              <a:r>
                <a:rPr lang="en-GB" sz="2400" dirty="0" err="1"/>
                <a:t>zenodo.org</a:t>
              </a:r>
              <a:r>
                <a:rPr lang="en-GB" sz="2400" dirty="0"/>
                <a:t>/communities/the-</a:t>
              </a:r>
              <a:r>
                <a:rPr lang="en-GB" sz="2400" dirty="0" err="1"/>
                <a:t>turing</a:t>
              </a:r>
              <a:r>
                <a:rPr lang="en-GB" sz="2400" dirty="0"/>
                <a:t>-way</a:t>
              </a:r>
            </a:p>
          </p:txBody>
        </p:sp>
        <p:cxnSp>
          <p:nvCxnSpPr>
            <p:cNvPr id="26" name="Straight Connector 25">
              <a:extLst>
                <a:ext uri="{FF2B5EF4-FFF2-40B4-BE49-F238E27FC236}">
                  <a16:creationId xmlns:a16="http://schemas.microsoft.com/office/drawing/2014/main" id="{F940C543-CC14-46B1-8BC4-08014BE1DF08}"/>
                </a:ext>
              </a:extLst>
            </p:cNvPr>
            <p:cNvCxnSpPr>
              <a:cxnSpLocks/>
            </p:cNvCxnSpPr>
            <p:nvPr/>
          </p:nvCxnSpPr>
          <p:spPr>
            <a:xfrm>
              <a:off x="989695" y="10239094"/>
              <a:ext cx="9500868" cy="73979"/>
            </a:xfrm>
            <a:prstGeom prst="line">
              <a:avLst/>
            </a:prstGeom>
            <a:ln w="11430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29" name="Picture 4" descr="https://encrypted-tbn0.gstatic.com/images?q=tbn:ANd9GcTr1WT7d5fbNTZQ1D5DHIbJJT3BNXcw7iIi7tZfZKE_FtzBPcQs05G-VSw"/>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6756" y="28437828"/>
            <a:ext cx="546963" cy="54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Graphic 7"/>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203818" y="29104445"/>
            <a:ext cx="506004" cy="503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a:extLst>
              <a:ext uri="{FF2B5EF4-FFF2-40B4-BE49-F238E27FC236}">
                <a16:creationId xmlns:a16="http://schemas.microsoft.com/office/drawing/2014/main" id="{124F4BE5-E734-3C43-B7E2-EA7A5E294BF0}"/>
              </a:ext>
            </a:extLst>
          </p:cNvPr>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8514124" y="28437828"/>
            <a:ext cx="523452" cy="50600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0A44317-5CBB-8549-9588-670A8161B38C}"/>
              </a:ext>
            </a:extLst>
          </p:cNvPr>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13876364" y="28407191"/>
            <a:ext cx="567277" cy="56727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avatars0.githubusercontent.com/u/2675345?s=200&amp;v=4">
            <a:extLst>
              <a:ext uri="{FF2B5EF4-FFF2-40B4-BE49-F238E27FC236}">
                <a16:creationId xmlns:a16="http://schemas.microsoft.com/office/drawing/2014/main" id="{6593E079-2549-574D-8250-7044F3B90A10}"/>
              </a:ext>
            </a:extLst>
          </p:cNvPr>
          <p:cNvPicPr>
            <a:picLocks noChangeAspect="1" noChangeArrowheads="1"/>
          </p:cNvPicPr>
          <p:nvPr/>
        </p:nvPicPr>
        <p:blipFill rotWithShape="1">
          <a:blip r:embed="rId13">
            <a:extLst>
              <a:ext uri="{28A0092B-C50C-407E-A947-70E740481C1C}">
                <a14:useLocalDpi xmlns:a14="http://schemas.microsoft.com/office/drawing/2010/main" val="0"/>
              </a:ext>
            </a:extLst>
          </a:blip>
          <a:srcRect t="29377" b="29573"/>
          <a:stretch/>
        </p:blipFill>
        <p:spPr bwMode="auto">
          <a:xfrm>
            <a:off x="13212092" y="29103496"/>
            <a:ext cx="1231549" cy="505554"/>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D399B8D6-443C-294A-A0D2-3A225A6CE4F2}"/>
              </a:ext>
            </a:extLst>
          </p:cNvPr>
          <p:cNvSpPr txBox="1"/>
          <p:nvPr/>
        </p:nvSpPr>
        <p:spPr>
          <a:xfrm>
            <a:off x="2389203" y="15837622"/>
            <a:ext cx="6336704" cy="308096"/>
          </a:xfrm>
          <a:prstGeom prst="rect">
            <a:avLst/>
          </a:prstGeom>
          <a:noFill/>
        </p:spPr>
        <p:txBody>
          <a:bodyPr wrap="square" lIns="0" tIns="0" rIns="0" bIns="0" rtlCol="0">
            <a:noAutofit/>
          </a:bodyPr>
          <a:lstStyle/>
          <a:p>
            <a:pPr algn="ctr" eaLnBrk="1" fontAlgn="auto" hangingPunct="1">
              <a:spcBef>
                <a:spcPts val="0"/>
              </a:spcBef>
              <a:spcAft>
                <a:spcPts val="0"/>
              </a:spcAft>
            </a:pPr>
            <a:r>
              <a:rPr kumimoji="0" lang="en-GB" b="0" i="1" u="none" strike="noStrike" kern="1200" cap="none" spc="0" normalizeH="0" baseline="0" noProof="0" dirty="0">
                <a:ln>
                  <a:noFill/>
                </a:ln>
                <a:solidFill>
                  <a:prstClr val="black"/>
                </a:solidFill>
                <a:effectLst/>
                <a:uLnTx/>
                <a:uFillTx/>
              </a:rPr>
              <a:t>Attribution for all illustrations on this poster:</a:t>
            </a:r>
          </a:p>
          <a:p>
            <a:pPr algn="ctr" eaLnBrk="1" fontAlgn="auto" hangingPunct="1">
              <a:spcBef>
                <a:spcPts val="0"/>
              </a:spcBef>
              <a:spcAft>
                <a:spcPts val="0"/>
              </a:spcAft>
            </a:pPr>
            <a:r>
              <a:rPr kumimoji="0" lang="en-GB" b="0" i="1" u="none" strike="noStrike" kern="1200" cap="none" spc="0" normalizeH="0" baseline="0" noProof="0" dirty="0">
                <a:ln>
                  <a:noFill/>
                </a:ln>
                <a:solidFill>
                  <a:prstClr val="black"/>
                </a:solidFill>
                <a:effectLst/>
                <a:uLnTx/>
                <a:uFillTx/>
              </a:rPr>
              <a:t> </a:t>
            </a:r>
            <a:r>
              <a:rPr lang="en-GB" i="1" dirty="0">
                <a:hlinkClick r:id="rId14"/>
              </a:rPr>
              <a:t>http://</a:t>
            </a:r>
            <a:r>
              <a:rPr lang="en-GB" i="1" dirty="0" err="1">
                <a:hlinkClick r:id="rId14"/>
              </a:rPr>
              <a:t>doi.org</a:t>
            </a:r>
            <a:r>
              <a:rPr lang="en-GB" i="1" dirty="0">
                <a:hlinkClick r:id="rId14"/>
              </a:rPr>
              <a:t>/10.5281/zenodo.3332808</a:t>
            </a:r>
            <a:r>
              <a:rPr lang="en-GB" i="1" dirty="0"/>
              <a:t> </a:t>
            </a:r>
            <a:r>
              <a:rPr kumimoji="0" lang="en-GB" b="0" i="1" u="none" strike="noStrike" kern="1200" cap="none" spc="0" normalizeH="0" baseline="0" noProof="0" dirty="0">
                <a:ln>
                  <a:noFill/>
                </a:ln>
                <a:solidFill>
                  <a:prstClr val="black"/>
                </a:solidFill>
                <a:effectLst/>
                <a:uLnTx/>
                <a:uFillTx/>
              </a:rPr>
              <a:t> </a:t>
            </a:r>
          </a:p>
        </p:txBody>
      </p:sp>
      <p:pic>
        <p:nvPicPr>
          <p:cNvPr id="28"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8501219" y="29103496"/>
            <a:ext cx="549262" cy="5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0821798"/>
      </p:ext>
    </p:extLst>
  </p:cSld>
  <p:clrMapOvr>
    <a:masterClrMapping/>
  </p:clrMapOvr>
</p:sld>
</file>

<file path=ppt/theme/theme1.xml><?xml version="1.0" encoding="utf-8"?>
<a:theme xmlns:a="http://schemas.openxmlformats.org/drawingml/2006/main" name="Office Theme">
  <a:themeElements>
    <a:clrScheme name="Red&amp;White - Alan Turing">
      <a:dk1>
        <a:sysClr val="windowText" lastClr="000000"/>
      </a:dk1>
      <a:lt1>
        <a:sysClr val="window" lastClr="FFFFFF"/>
      </a:lt1>
      <a:dk2>
        <a:srgbClr val="00FF00"/>
      </a:dk2>
      <a:lt2>
        <a:srgbClr val="00FFFF"/>
      </a:lt2>
      <a:accent1>
        <a:srgbClr val="0000FF"/>
      </a:accent1>
      <a:accent2>
        <a:srgbClr val="7D00FF"/>
      </a:accent2>
      <a:accent3>
        <a:srgbClr val="FF00FF"/>
      </a:accent3>
      <a:accent4>
        <a:srgbClr val="FF0000"/>
      </a:accent4>
      <a:accent5>
        <a:srgbClr val="FF7D00"/>
      </a:accent5>
      <a:accent6>
        <a:srgbClr val="FFFF00"/>
      </a:accent6>
      <a:hlink>
        <a:srgbClr val="FF7D00"/>
      </a:hlink>
      <a:folHlink>
        <a:srgbClr val="0000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kumimoji="0" sz="1600" b="0" i="0" u="none" strike="noStrike" kern="1200" cap="none" spc="0" normalizeH="0" baseline="0" noProof="0" dirty="0" smtClean="0">
            <a:ln>
              <a:noFill/>
            </a:ln>
            <a:solidFill>
              <a:prstClr val="black"/>
            </a:solidFill>
            <a:effectLst/>
            <a:uLnTx/>
            <a:uFillTx/>
            <a:latin typeface="+mn-lt"/>
            <a:ea typeface="+mn-ea"/>
            <a:cs typeface="+mn-cs"/>
          </a:defRPr>
        </a:defPPr>
      </a:lstStyle>
    </a:txDef>
  </a:objectDefaults>
  <a:extraClrSchemeLst/>
  <a:extLst>
    <a:ext uri="{05A4C25C-085E-4340-85A3-A5531E510DB2}">
      <thm15:themeFamily xmlns:thm15="http://schemas.microsoft.com/office/thememl/2012/main" name="The Alan Turing Master PPT with intro slides_widescreen_v3" id="{5DFD5C9A-0A2C-4E03-B4D8-1CB4749D4479}" vid="{9C62355F-E4EE-46CD-BECD-0FFB3DDDDA0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9AA62DCEA4FAE4394823B509BA2709F" ma:contentTypeVersion="" ma:contentTypeDescription="Create a new document." ma:contentTypeScope="" ma:versionID="f5f144880e0222ce0d875f5b6d538bcd">
  <xsd:schema xmlns:xsd="http://www.w3.org/2001/XMLSchema" xmlns:xs="http://www.w3.org/2001/XMLSchema" xmlns:p="http://schemas.microsoft.com/office/2006/metadata/properties" xmlns:ns2="ddc16f2e-ac79-420b-bf02-152a3fab2b22" xmlns:ns3="e5618448-e42b-40ea-80d2-fe7c2030a18b" targetNamespace="http://schemas.microsoft.com/office/2006/metadata/properties" ma:root="true" ma:fieldsID="d8f14032b450dcf0b5dfeee191d447cb" ns2:_="" ns3:_="">
    <xsd:import namespace="ddc16f2e-ac79-420b-bf02-152a3fab2b22"/>
    <xsd:import namespace="e5618448-e42b-40ea-80d2-fe7c2030a18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c16f2e-ac79-420b-bf02-152a3fab2b22"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5618448-e42b-40ea-80d2-fe7c2030a18b"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222D89-EE76-4C3D-A65F-59E335B623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c16f2e-ac79-420b-bf02-152a3fab2b22"/>
    <ds:schemaRef ds:uri="e5618448-e42b-40ea-80d2-fe7c2030a1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64CD6DA-8304-4A4D-8306-73EF63B662CF}">
  <ds:schemaRefs>
    <ds:schemaRef ds:uri="http://schemas.microsoft.com/sharepoint/v3/contenttype/forms"/>
  </ds:schemaRefs>
</ds:datastoreItem>
</file>

<file path=customXml/itemProps3.xml><?xml version="1.0" encoding="utf-8"?>
<ds:datastoreItem xmlns:ds="http://schemas.openxmlformats.org/officeDocument/2006/customXml" ds:itemID="{42D3EDB7-0ABD-4BC6-9C2A-32E4FC10473A}">
  <ds:schemaRefs>
    <ds:schemaRef ds:uri="http://schemas.microsoft.com/office/2006/documentManagement/types"/>
    <ds:schemaRef ds:uri="http://purl.org/dc/dcmitype/"/>
    <ds:schemaRef ds:uri="ddc16f2e-ac79-420b-bf02-152a3fab2b22"/>
    <ds:schemaRef ds:uri="e5618448-e42b-40ea-80d2-fe7c2030a18b"/>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31207</TotalTime>
  <Words>344</Words>
  <Application>Microsoft Macintosh PowerPoint</Application>
  <PresentationFormat>Custom</PresentationFormat>
  <Paragraphs>45</Paragraphs>
  <Slides>1</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vt:i4>
      </vt:variant>
    </vt:vector>
  </HeadingPairs>
  <TitlesOfParts>
    <vt:vector size="4" baseType="lpstr">
      <vt:lpstr>Arial</vt:lpstr>
      <vt:lpstr>Calibri</vt:lpstr>
      <vt:lpstr>Office Theme</vt:lpstr>
      <vt:lpstr>PowerPoint Presentation</vt:lpstr>
    </vt:vector>
  </TitlesOfParts>
  <Company>Yellow Balloon Ltd</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Alan Turing Institute</dc:title>
  <dc:creator>Sophie Mclvor</dc:creator>
  <cp:lastModifiedBy>Microsoft Office User</cp:lastModifiedBy>
  <cp:revision>191</cp:revision>
  <cp:lastPrinted>2019-08-07T12:22:43Z</cp:lastPrinted>
  <dcterms:created xsi:type="dcterms:W3CDTF">2017-03-06T16:45:41Z</dcterms:created>
  <dcterms:modified xsi:type="dcterms:W3CDTF">2019-09-03T13:00:02Z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 Keywords">
    <vt:lpwstr/>
  </property>
  <property fmtid="{D5CDD505-2E9C-101B-9397-08002B2CF9AE}" pid="3" name="ContentTypeId">
    <vt:lpwstr>0x01010059AA62DCEA4FAE4394823B509BA2709F</vt:lpwstr>
  </property>
</Properties>
</file>