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312" r:id="rId2"/>
    <p:sldId id="320" r:id="rId3"/>
    <p:sldId id="309" r:id="rId4"/>
    <p:sldId id="313" r:id="rId5"/>
    <p:sldId id="314" r:id="rId6"/>
    <p:sldId id="307" r:id="rId7"/>
    <p:sldId id="306" r:id="rId8"/>
    <p:sldId id="315" r:id="rId9"/>
    <p:sldId id="304" r:id="rId10"/>
    <p:sldId id="303" r:id="rId11"/>
    <p:sldId id="301" r:id="rId12"/>
    <p:sldId id="300" r:id="rId13"/>
    <p:sldId id="299" r:id="rId14"/>
    <p:sldId id="298" r:id="rId15"/>
    <p:sldId id="297" r:id="rId16"/>
    <p:sldId id="296" r:id="rId17"/>
    <p:sldId id="294" r:id="rId18"/>
    <p:sldId id="293" r:id="rId19"/>
    <p:sldId id="295" r:id="rId20"/>
    <p:sldId id="292" r:id="rId21"/>
    <p:sldId id="291" r:id="rId22"/>
    <p:sldId id="311" r:id="rId23"/>
    <p:sldId id="324" r:id="rId24"/>
    <p:sldId id="335" r:id="rId25"/>
    <p:sldId id="336" r:id="rId26"/>
    <p:sldId id="325" r:id="rId27"/>
    <p:sldId id="331" r:id="rId28"/>
    <p:sldId id="332" r:id="rId29"/>
    <p:sldId id="333" r:id="rId30"/>
    <p:sldId id="334" r:id="rId31"/>
    <p:sldId id="338" r:id="rId32"/>
    <p:sldId id="337" r:id="rId33"/>
    <p:sldId id="318" r:id="rId34"/>
    <p:sldId id="341" r:id="rId35"/>
    <p:sldId id="342" r:id="rId36"/>
    <p:sldId id="343" r:id="rId37"/>
    <p:sldId id="344" r:id="rId38"/>
    <p:sldId id="345" r:id="rId39"/>
    <p:sldId id="346" r:id="rId40"/>
    <p:sldId id="347" r:id="rId41"/>
    <p:sldId id="340" r:id="rId42"/>
    <p:sldId id="321" r:id="rId43"/>
    <p:sldId id="322" r:id="rId44"/>
    <p:sldId id="323" r:id="rId45"/>
    <p:sldId id="319" r:id="rId46"/>
    <p:sldId id="339"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32"/>
    <p:restoredTop sz="78367"/>
  </p:normalViewPr>
  <p:slideViewPr>
    <p:cSldViewPr snapToGrid="0" snapToObjects="1">
      <p:cViewPr varScale="1">
        <p:scale>
          <a:sx n="99" d="100"/>
          <a:sy n="99" d="100"/>
        </p:scale>
        <p:origin x="19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D10800-33CA-4343-A6DB-8995D4DC4C3A}" type="datetimeFigureOut">
              <a:rPr lang="en-US" smtClean="0"/>
              <a:t>8/7/19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56EFB3-138D-D141-9D8C-28DE02D0DB6A}" type="slidenum">
              <a:rPr lang="en-US" smtClean="0"/>
              <a:t>‹#›</a:t>
            </a:fld>
            <a:endParaRPr lang="en-US"/>
          </a:p>
        </p:txBody>
      </p:sp>
    </p:spTree>
    <p:extLst>
      <p:ext uri="{BB962C8B-B14F-4D97-AF65-F5344CB8AC3E}">
        <p14:creationId xmlns:p14="http://schemas.microsoft.com/office/powerpoint/2010/main" val="2420432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Designed for complete GitHub beginners to grasp the very basics, using GitHub and the terminal.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does not cover merge conflicts, concept of branches (everything is in the master branch), and other higher-level concepts.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beginners, by a beginner – to the best of my knowledge and ability, content is presented as clearly and accurately as possible, but please use alongside other materials for further detail and feel free to reach out if there are any mistakes!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Version: August 15, 2019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1</a:t>
            </a:fld>
            <a:endParaRPr lang="en-US"/>
          </a:p>
        </p:txBody>
      </p:sp>
    </p:spTree>
    <p:extLst>
      <p:ext uri="{BB962C8B-B14F-4D97-AF65-F5344CB8AC3E}">
        <p14:creationId xmlns:p14="http://schemas.microsoft.com/office/powerpoint/2010/main" val="2571379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12</a:t>
            </a:fld>
            <a:endParaRPr lang="en-US"/>
          </a:p>
        </p:txBody>
      </p:sp>
    </p:spTree>
    <p:extLst>
      <p:ext uri="{BB962C8B-B14F-4D97-AF65-F5344CB8AC3E}">
        <p14:creationId xmlns:p14="http://schemas.microsoft.com/office/powerpoint/2010/main" val="4034371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the file to git to tell git this change should be saved and stored ($ git add .  &gt;&gt; adds all contents of a directory; so does $ git add -A )</a:t>
            </a:r>
          </a:p>
        </p:txBody>
      </p:sp>
      <p:sp>
        <p:nvSpPr>
          <p:cNvPr id="4" name="Slide Number Placeholder 3"/>
          <p:cNvSpPr>
            <a:spLocks noGrp="1"/>
          </p:cNvSpPr>
          <p:nvPr>
            <p:ph type="sldNum" sz="quarter" idx="5"/>
          </p:nvPr>
        </p:nvSpPr>
        <p:spPr/>
        <p:txBody>
          <a:bodyPr/>
          <a:lstStyle/>
          <a:p>
            <a:fld id="{7856EFB3-138D-D141-9D8C-28DE02D0DB6A}" type="slidenum">
              <a:rPr lang="en-US" smtClean="0"/>
              <a:t>13</a:t>
            </a:fld>
            <a:endParaRPr lang="en-US"/>
          </a:p>
        </p:txBody>
      </p:sp>
    </p:spTree>
    <p:extLst>
      <p:ext uri="{BB962C8B-B14F-4D97-AF65-F5344CB8AC3E}">
        <p14:creationId xmlns:p14="http://schemas.microsoft.com/office/powerpoint/2010/main" val="4179056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14</a:t>
            </a:fld>
            <a:endParaRPr lang="en-US"/>
          </a:p>
        </p:txBody>
      </p:sp>
    </p:spTree>
    <p:extLst>
      <p:ext uri="{BB962C8B-B14F-4D97-AF65-F5344CB8AC3E}">
        <p14:creationId xmlns:p14="http://schemas.microsoft.com/office/powerpoint/2010/main" val="1882948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everything you want is “added” you can make the commit, which will take all the changes you’ve ”added” and save/store them</a:t>
            </a:r>
          </a:p>
          <a:p>
            <a:r>
              <a:rPr lang="en-US" dirty="0"/>
              <a:t>$ git commit -m “my message here” &gt;&gt; saves a specific message associated with the commit so you know what you’ve changed; otherwise will ask you for a message </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15</a:t>
            </a:fld>
            <a:endParaRPr lang="en-US"/>
          </a:p>
        </p:txBody>
      </p:sp>
    </p:spTree>
    <p:extLst>
      <p:ext uri="{BB962C8B-B14F-4D97-AF65-F5344CB8AC3E}">
        <p14:creationId xmlns:p14="http://schemas.microsoft.com/office/powerpoint/2010/main" val="3951733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16</a:t>
            </a:fld>
            <a:endParaRPr lang="en-US"/>
          </a:p>
        </p:txBody>
      </p:sp>
    </p:spTree>
    <p:extLst>
      <p:ext uri="{BB962C8B-B14F-4D97-AF65-F5344CB8AC3E}">
        <p14:creationId xmlns:p14="http://schemas.microsoft.com/office/powerpoint/2010/main" val="3646190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Great, all set to push changes to your copy on the cloud to back them up and get them on their way to the parent repo</a:t>
            </a:r>
          </a:p>
        </p:txBody>
      </p:sp>
      <p:sp>
        <p:nvSpPr>
          <p:cNvPr id="4" name="Slide Number Placeholder 3"/>
          <p:cNvSpPr>
            <a:spLocks noGrp="1"/>
          </p:cNvSpPr>
          <p:nvPr>
            <p:ph type="sldNum" sz="quarter" idx="5"/>
          </p:nvPr>
        </p:nvSpPr>
        <p:spPr/>
        <p:txBody>
          <a:bodyPr/>
          <a:lstStyle/>
          <a:p>
            <a:fld id="{7856EFB3-138D-D141-9D8C-28DE02D0DB6A}" type="slidenum">
              <a:rPr lang="en-US" smtClean="0"/>
              <a:t>17</a:t>
            </a:fld>
            <a:endParaRPr lang="en-US"/>
          </a:p>
        </p:txBody>
      </p:sp>
    </p:spTree>
    <p:extLst>
      <p:ext uri="{BB962C8B-B14F-4D97-AF65-F5344CB8AC3E}">
        <p14:creationId xmlns:p14="http://schemas.microsoft.com/office/powerpoint/2010/main" val="19640354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git push</a:t>
            </a:r>
          </a:p>
          <a:p>
            <a:r>
              <a:rPr lang="en-US" dirty="0"/>
              <a:t>is actually performing:</a:t>
            </a:r>
          </a:p>
          <a:p>
            <a:r>
              <a:rPr lang="en-US" dirty="0"/>
              <a:t>$ git push origin master</a:t>
            </a:r>
          </a:p>
          <a:p>
            <a:endParaRPr lang="en-US" dirty="0"/>
          </a:p>
          <a:p>
            <a:r>
              <a:rPr lang="en-US" dirty="0"/>
              <a:t>“master” means the branch you’re on (this tutorial doesn’t cover branches; everything is in the master branch)</a:t>
            </a:r>
          </a:p>
          <a:p>
            <a:r>
              <a:rPr lang="en-US" dirty="0"/>
              <a:t>“origin” is automatically assigned to the place you originally cloned from</a:t>
            </a:r>
          </a:p>
          <a:p>
            <a:endParaRPr lang="en-US" dirty="0"/>
          </a:p>
          <a:p>
            <a:r>
              <a:rPr lang="en-US" dirty="0"/>
              <a:t>$ git pull </a:t>
            </a:r>
          </a:p>
          <a:p>
            <a:r>
              <a:rPr lang="en-US" dirty="0"/>
              <a:t>is also doing the same ($ git pull origin master)</a:t>
            </a:r>
          </a:p>
        </p:txBody>
      </p:sp>
      <p:sp>
        <p:nvSpPr>
          <p:cNvPr id="4" name="Slide Number Placeholder 3"/>
          <p:cNvSpPr>
            <a:spLocks noGrp="1"/>
          </p:cNvSpPr>
          <p:nvPr>
            <p:ph type="sldNum" sz="quarter" idx="5"/>
          </p:nvPr>
        </p:nvSpPr>
        <p:spPr/>
        <p:txBody>
          <a:bodyPr/>
          <a:lstStyle/>
          <a:p>
            <a:fld id="{7856EFB3-138D-D141-9D8C-28DE02D0DB6A}" type="slidenum">
              <a:rPr lang="en-US" smtClean="0"/>
              <a:t>19</a:t>
            </a:fld>
            <a:endParaRPr lang="en-US"/>
          </a:p>
        </p:txBody>
      </p:sp>
    </p:spTree>
    <p:extLst>
      <p:ext uri="{BB962C8B-B14F-4D97-AF65-F5344CB8AC3E}">
        <p14:creationId xmlns:p14="http://schemas.microsoft.com/office/powerpoint/2010/main" val="673796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Request that the parent repo incorporate your changes</a:t>
            </a:r>
          </a:p>
          <a:p>
            <a:r>
              <a:rPr lang="en-US" dirty="0"/>
              <a:t>They will review your changes first</a:t>
            </a:r>
          </a:p>
        </p:txBody>
      </p:sp>
      <p:sp>
        <p:nvSpPr>
          <p:cNvPr id="4" name="Slide Number Placeholder 3"/>
          <p:cNvSpPr>
            <a:spLocks noGrp="1"/>
          </p:cNvSpPr>
          <p:nvPr>
            <p:ph type="sldNum" sz="quarter" idx="5"/>
          </p:nvPr>
        </p:nvSpPr>
        <p:spPr/>
        <p:txBody>
          <a:bodyPr/>
          <a:lstStyle/>
          <a:p>
            <a:fld id="{7856EFB3-138D-D141-9D8C-28DE02D0DB6A}" type="slidenum">
              <a:rPr lang="en-US" smtClean="0"/>
              <a:t>20</a:t>
            </a:fld>
            <a:endParaRPr lang="en-US"/>
          </a:p>
        </p:txBody>
      </p:sp>
    </p:spTree>
    <p:extLst>
      <p:ext uri="{BB962C8B-B14F-4D97-AF65-F5344CB8AC3E}">
        <p14:creationId xmlns:p14="http://schemas.microsoft.com/office/powerpoint/2010/main" val="3241472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it here</a:t>
            </a:r>
          </a:p>
        </p:txBody>
      </p:sp>
      <p:sp>
        <p:nvSpPr>
          <p:cNvPr id="4" name="Slide Number Placeholder 3"/>
          <p:cNvSpPr>
            <a:spLocks noGrp="1"/>
          </p:cNvSpPr>
          <p:nvPr>
            <p:ph type="sldNum" sz="quarter" idx="5"/>
          </p:nvPr>
        </p:nvSpPr>
        <p:spPr/>
        <p:txBody>
          <a:bodyPr/>
          <a:lstStyle/>
          <a:p>
            <a:fld id="{7856EFB3-138D-D141-9D8C-28DE02D0DB6A}" type="slidenum">
              <a:rPr lang="en-US" smtClean="0"/>
              <a:t>21</a:t>
            </a:fld>
            <a:endParaRPr lang="en-US"/>
          </a:p>
        </p:txBody>
      </p:sp>
    </p:spTree>
    <p:extLst>
      <p:ext uri="{BB962C8B-B14F-4D97-AF65-F5344CB8AC3E}">
        <p14:creationId xmlns:p14="http://schemas.microsoft.com/office/powerpoint/2010/main" val="10306589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Technically, if you have write permissions, you can push changes directly from your laptop to the parent repo, and your changes will be straight-up incorporated and not reviewed. This could be okay if you’re, say, a contributor on the GitHub project and you’re extremely confident in what you’re doing and have cleared it with your team, but some generally consider doing this to be poor form.</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22</a:t>
            </a:fld>
            <a:endParaRPr lang="en-US"/>
          </a:p>
        </p:txBody>
      </p:sp>
    </p:spTree>
    <p:extLst>
      <p:ext uri="{BB962C8B-B14F-4D97-AF65-F5344CB8AC3E}">
        <p14:creationId xmlns:p14="http://schemas.microsoft.com/office/powerpoint/2010/main" val="1322140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“Parent repo” is the repository of the master project</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4</a:t>
            </a:fld>
            <a:endParaRPr lang="en-US"/>
          </a:p>
        </p:txBody>
      </p:sp>
    </p:spTree>
    <p:extLst>
      <p:ext uri="{BB962C8B-B14F-4D97-AF65-F5344CB8AC3E}">
        <p14:creationId xmlns:p14="http://schemas.microsoft.com/office/powerpoint/2010/main" val="15342347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we’re here…</a:t>
            </a:r>
          </a:p>
        </p:txBody>
      </p:sp>
      <p:sp>
        <p:nvSpPr>
          <p:cNvPr id="4" name="Slide Number Placeholder 3"/>
          <p:cNvSpPr>
            <a:spLocks noGrp="1"/>
          </p:cNvSpPr>
          <p:nvPr>
            <p:ph type="sldNum" sz="quarter" idx="5"/>
          </p:nvPr>
        </p:nvSpPr>
        <p:spPr/>
        <p:txBody>
          <a:bodyPr/>
          <a:lstStyle/>
          <a:p>
            <a:fld id="{7856EFB3-138D-D141-9D8C-28DE02D0DB6A}" type="slidenum">
              <a:rPr lang="en-US" smtClean="0"/>
              <a:t>24</a:t>
            </a:fld>
            <a:endParaRPr lang="en-US"/>
          </a:p>
        </p:txBody>
      </p:sp>
    </p:spTree>
    <p:extLst>
      <p:ext uri="{BB962C8B-B14F-4D97-AF65-F5344CB8AC3E}">
        <p14:creationId xmlns:p14="http://schemas.microsoft.com/office/powerpoint/2010/main" val="1051678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Goodbye clutter</a:t>
            </a:r>
          </a:p>
        </p:txBody>
      </p:sp>
      <p:sp>
        <p:nvSpPr>
          <p:cNvPr id="4" name="Slide Number Placeholder 3"/>
          <p:cNvSpPr>
            <a:spLocks noGrp="1"/>
          </p:cNvSpPr>
          <p:nvPr>
            <p:ph type="sldNum" sz="quarter" idx="5"/>
          </p:nvPr>
        </p:nvSpPr>
        <p:spPr/>
        <p:txBody>
          <a:bodyPr/>
          <a:lstStyle/>
          <a:p>
            <a:fld id="{7856EFB3-138D-D141-9D8C-28DE02D0DB6A}" type="slidenum">
              <a:rPr lang="en-US" smtClean="0"/>
              <a:t>25</a:t>
            </a:fld>
            <a:endParaRPr lang="en-US"/>
          </a:p>
        </p:txBody>
      </p:sp>
    </p:spTree>
    <p:extLst>
      <p:ext uri="{BB962C8B-B14F-4D97-AF65-F5344CB8AC3E}">
        <p14:creationId xmlns:p14="http://schemas.microsoft.com/office/powerpoint/2010/main" val="937004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26</a:t>
            </a:fld>
            <a:endParaRPr lang="en-US"/>
          </a:p>
        </p:txBody>
      </p:sp>
    </p:spTree>
    <p:extLst>
      <p:ext uri="{BB962C8B-B14F-4D97-AF65-F5344CB8AC3E}">
        <p14:creationId xmlns:p14="http://schemas.microsoft.com/office/powerpoint/2010/main" val="13081115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“upstream” is automatically assigned to the parent repo when these projects are created in this way</a:t>
            </a:r>
          </a:p>
        </p:txBody>
      </p:sp>
      <p:sp>
        <p:nvSpPr>
          <p:cNvPr id="4" name="Slide Number Placeholder 3"/>
          <p:cNvSpPr>
            <a:spLocks noGrp="1"/>
          </p:cNvSpPr>
          <p:nvPr>
            <p:ph type="sldNum" sz="quarter" idx="5"/>
          </p:nvPr>
        </p:nvSpPr>
        <p:spPr/>
        <p:txBody>
          <a:bodyPr/>
          <a:lstStyle/>
          <a:p>
            <a:fld id="{7856EFB3-138D-D141-9D8C-28DE02D0DB6A}" type="slidenum">
              <a:rPr lang="en-US" smtClean="0"/>
              <a:t>27</a:t>
            </a:fld>
            <a:endParaRPr lang="en-US"/>
          </a:p>
        </p:txBody>
      </p:sp>
    </p:spTree>
    <p:extLst>
      <p:ext uri="{BB962C8B-B14F-4D97-AF65-F5344CB8AC3E}">
        <p14:creationId xmlns:p14="http://schemas.microsoft.com/office/powerpoint/2010/main" val="40995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the URL as before</a:t>
            </a:r>
          </a:p>
        </p:txBody>
      </p:sp>
      <p:sp>
        <p:nvSpPr>
          <p:cNvPr id="4" name="Slide Number Placeholder 3"/>
          <p:cNvSpPr>
            <a:spLocks noGrp="1"/>
          </p:cNvSpPr>
          <p:nvPr>
            <p:ph type="sldNum" sz="quarter" idx="5"/>
          </p:nvPr>
        </p:nvSpPr>
        <p:spPr/>
        <p:txBody>
          <a:bodyPr/>
          <a:lstStyle/>
          <a:p>
            <a:fld id="{7856EFB3-138D-D141-9D8C-28DE02D0DB6A}" type="slidenum">
              <a:rPr lang="en-US" smtClean="0"/>
              <a:t>28</a:t>
            </a:fld>
            <a:endParaRPr lang="en-US"/>
          </a:p>
        </p:txBody>
      </p:sp>
    </p:spTree>
    <p:extLst>
      <p:ext uri="{BB962C8B-B14F-4D97-AF65-F5344CB8AC3E}">
        <p14:creationId xmlns:p14="http://schemas.microsoft.com/office/powerpoint/2010/main" val="828891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update your local project with changes other people have made</a:t>
            </a:r>
          </a:p>
        </p:txBody>
      </p:sp>
      <p:sp>
        <p:nvSpPr>
          <p:cNvPr id="4" name="Slide Number Placeholder 3"/>
          <p:cNvSpPr>
            <a:spLocks noGrp="1"/>
          </p:cNvSpPr>
          <p:nvPr>
            <p:ph type="sldNum" sz="quarter" idx="5"/>
          </p:nvPr>
        </p:nvSpPr>
        <p:spPr/>
        <p:txBody>
          <a:bodyPr/>
          <a:lstStyle/>
          <a:p>
            <a:fld id="{7856EFB3-138D-D141-9D8C-28DE02D0DB6A}" type="slidenum">
              <a:rPr lang="en-US" smtClean="0"/>
              <a:t>29</a:t>
            </a:fld>
            <a:endParaRPr lang="en-US"/>
          </a:p>
        </p:txBody>
      </p:sp>
    </p:spTree>
    <p:extLst>
      <p:ext uri="{BB962C8B-B14F-4D97-AF65-F5344CB8AC3E}">
        <p14:creationId xmlns:p14="http://schemas.microsoft.com/office/powerpoint/2010/main" val="38616828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your personal repo is sad and left out and needs to be updated as well, so immediately push to update your repo and get everyone on the same page</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30</a:t>
            </a:fld>
            <a:endParaRPr lang="en-US"/>
          </a:p>
        </p:txBody>
      </p:sp>
    </p:spTree>
    <p:extLst>
      <p:ext uri="{BB962C8B-B14F-4D97-AF65-F5344CB8AC3E}">
        <p14:creationId xmlns:p14="http://schemas.microsoft.com/office/powerpoint/2010/main" val="2454175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this process at least every morning, but more often if you’re all actively working on it, to avoid merge conflicts (not covered in this tutorial)</a:t>
            </a:r>
          </a:p>
        </p:txBody>
      </p:sp>
      <p:sp>
        <p:nvSpPr>
          <p:cNvPr id="4" name="Slide Number Placeholder 3"/>
          <p:cNvSpPr>
            <a:spLocks noGrp="1"/>
          </p:cNvSpPr>
          <p:nvPr>
            <p:ph type="sldNum" sz="quarter" idx="5"/>
          </p:nvPr>
        </p:nvSpPr>
        <p:spPr/>
        <p:txBody>
          <a:bodyPr/>
          <a:lstStyle/>
          <a:p>
            <a:fld id="{7856EFB3-138D-D141-9D8C-28DE02D0DB6A}" type="slidenum">
              <a:rPr lang="en-US" smtClean="0"/>
              <a:t>32</a:t>
            </a:fld>
            <a:endParaRPr lang="en-US"/>
          </a:p>
        </p:txBody>
      </p:sp>
    </p:spTree>
    <p:extLst>
      <p:ext uri="{BB962C8B-B14F-4D97-AF65-F5344CB8AC3E}">
        <p14:creationId xmlns:p14="http://schemas.microsoft.com/office/powerpoint/2010/main" val="31453025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the first way to do this process</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33</a:t>
            </a:fld>
            <a:endParaRPr lang="en-US"/>
          </a:p>
        </p:txBody>
      </p:sp>
    </p:spTree>
    <p:extLst>
      <p:ext uri="{BB962C8B-B14F-4D97-AF65-F5344CB8AC3E}">
        <p14:creationId xmlns:p14="http://schemas.microsoft.com/office/powerpoint/2010/main" val="32081895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have a project on your laptop you want on your GitHub…</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34</a:t>
            </a:fld>
            <a:endParaRPr lang="en-US"/>
          </a:p>
        </p:txBody>
      </p:sp>
    </p:spTree>
    <p:extLst>
      <p:ext uri="{BB962C8B-B14F-4D97-AF65-F5344CB8AC3E}">
        <p14:creationId xmlns:p14="http://schemas.microsoft.com/office/powerpoint/2010/main" val="3754238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repo” is your copy of this project that you can work inside, without affecting the master project</a:t>
            </a:r>
          </a:p>
        </p:txBody>
      </p:sp>
      <p:sp>
        <p:nvSpPr>
          <p:cNvPr id="4" name="Slide Number Placeholder 3"/>
          <p:cNvSpPr>
            <a:spLocks noGrp="1"/>
          </p:cNvSpPr>
          <p:nvPr>
            <p:ph type="sldNum" sz="quarter" idx="5"/>
          </p:nvPr>
        </p:nvSpPr>
        <p:spPr/>
        <p:txBody>
          <a:bodyPr/>
          <a:lstStyle/>
          <a:p>
            <a:fld id="{7856EFB3-138D-D141-9D8C-28DE02D0DB6A}" type="slidenum">
              <a:rPr lang="en-US" smtClean="0"/>
              <a:t>5</a:t>
            </a:fld>
            <a:endParaRPr lang="en-US"/>
          </a:p>
        </p:txBody>
      </p:sp>
    </p:spTree>
    <p:extLst>
      <p:ext uri="{BB962C8B-B14F-4D97-AF65-F5344CB8AC3E}">
        <p14:creationId xmlns:p14="http://schemas.microsoft.com/office/powerpoint/2010/main" val="34907713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an empty repo on GitHub</a:t>
            </a:r>
          </a:p>
        </p:txBody>
      </p:sp>
      <p:sp>
        <p:nvSpPr>
          <p:cNvPr id="4" name="Slide Number Placeholder 3"/>
          <p:cNvSpPr>
            <a:spLocks noGrp="1"/>
          </p:cNvSpPr>
          <p:nvPr>
            <p:ph type="sldNum" sz="quarter" idx="5"/>
          </p:nvPr>
        </p:nvSpPr>
        <p:spPr/>
        <p:txBody>
          <a:bodyPr/>
          <a:lstStyle/>
          <a:p>
            <a:fld id="{7856EFB3-138D-D141-9D8C-28DE02D0DB6A}" type="slidenum">
              <a:rPr lang="en-US" smtClean="0"/>
              <a:t>35</a:t>
            </a:fld>
            <a:endParaRPr lang="en-US"/>
          </a:p>
        </p:txBody>
      </p:sp>
    </p:spTree>
    <p:extLst>
      <p:ext uri="{BB962C8B-B14F-4D97-AF65-F5344CB8AC3E}">
        <p14:creationId xmlns:p14="http://schemas.microsoft.com/office/powerpoint/2010/main" val="26659617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Clone that repo to an empty repo on your local desktop</a:t>
            </a:r>
          </a:p>
        </p:txBody>
      </p:sp>
      <p:sp>
        <p:nvSpPr>
          <p:cNvPr id="4" name="Slide Number Placeholder 3"/>
          <p:cNvSpPr>
            <a:spLocks noGrp="1"/>
          </p:cNvSpPr>
          <p:nvPr>
            <p:ph type="sldNum" sz="quarter" idx="5"/>
          </p:nvPr>
        </p:nvSpPr>
        <p:spPr/>
        <p:txBody>
          <a:bodyPr/>
          <a:lstStyle/>
          <a:p>
            <a:fld id="{7856EFB3-138D-D141-9D8C-28DE02D0DB6A}" type="slidenum">
              <a:rPr lang="en-US" smtClean="0"/>
              <a:t>36</a:t>
            </a:fld>
            <a:endParaRPr lang="en-US"/>
          </a:p>
        </p:txBody>
      </p:sp>
    </p:spTree>
    <p:extLst>
      <p:ext uri="{BB962C8B-B14F-4D97-AF65-F5344CB8AC3E}">
        <p14:creationId xmlns:p14="http://schemas.microsoft.com/office/powerpoint/2010/main" val="35904387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contents of initial project into this empty repo</a:t>
            </a:r>
          </a:p>
        </p:txBody>
      </p:sp>
      <p:sp>
        <p:nvSpPr>
          <p:cNvPr id="4" name="Slide Number Placeholder 3"/>
          <p:cNvSpPr>
            <a:spLocks noGrp="1"/>
          </p:cNvSpPr>
          <p:nvPr>
            <p:ph type="sldNum" sz="quarter" idx="5"/>
          </p:nvPr>
        </p:nvSpPr>
        <p:spPr/>
        <p:txBody>
          <a:bodyPr/>
          <a:lstStyle/>
          <a:p>
            <a:fld id="{7856EFB3-138D-D141-9D8C-28DE02D0DB6A}" type="slidenum">
              <a:rPr lang="en-US" smtClean="0"/>
              <a:t>37</a:t>
            </a:fld>
            <a:endParaRPr lang="en-US"/>
          </a:p>
        </p:txBody>
      </p:sp>
    </p:spTree>
    <p:extLst>
      <p:ext uri="{BB962C8B-B14F-4D97-AF65-F5344CB8AC3E}">
        <p14:creationId xmlns:p14="http://schemas.microsoft.com/office/powerpoint/2010/main" val="28935434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and commit</a:t>
            </a:r>
          </a:p>
        </p:txBody>
      </p:sp>
      <p:sp>
        <p:nvSpPr>
          <p:cNvPr id="4" name="Slide Number Placeholder 3"/>
          <p:cNvSpPr>
            <a:spLocks noGrp="1"/>
          </p:cNvSpPr>
          <p:nvPr>
            <p:ph type="sldNum" sz="quarter" idx="5"/>
          </p:nvPr>
        </p:nvSpPr>
        <p:spPr/>
        <p:txBody>
          <a:bodyPr/>
          <a:lstStyle/>
          <a:p>
            <a:fld id="{7856EFB3-138D-D141-9D8C-28DE02D0DB6A}" type="slidenum">
              <a:rPr lang="en-US" smtClean="0"/>
              <a:t>38</a:t>
            </a:fld>
            <a:endParaRPr lang="en-US"/>
          </a:p>
        </p:txBody>
      </p:sp>
    </p:spTree>
    <p:extLst>
      <p:ext uri="{BB962C8B-B14F-4D97-AF65-F5344CB8AC3E}">
        <p14:creationId xmlns:p14="http://schemas.microsoft.com/office/powerpoint/2010/main" val="14452776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Push</a:t>
            </a:r>
          </a:p>
        </p:txBody>
      </p:sp>
      <p:sp>
        <p:nvSpPr>
          <p:cNvPr id="4" name="Slide Number Placeholder 3"/>
          <p:cNvSpPr>
            <a:spLocks noGrp="1"/>
          </p:cNvSpPr>
          <p:nvPr>
            <p:ph type="sldNum" sz="quarter" idx="5"/>
          </p:nvPr>
        </p:nvSpPr>
        <p:spPr/>
        <p:txBody>
          <a:bodyPr/>
          <a:lstStyle/>
          <a:p>
            <a:fld id="{7856EFB3-138D-D141-9D8C-28DE02D0DB6A}" type="slidenum">
              <a:rPr lang="en-US" smtClean="0"/>
              <a:t>39</a:t>
            </a:fld>
            <a:endParaRPr lang="en-US"/>
          </a:p>
        </p:txBody>
      </p:sp>
    </p:spTree>
    <p:extLst>
      <p:ext uri="{BB962C8B-B14F-4D97-AF65-F5344CB8AC3E}">
        <p14:creationId xmlns:p14="http://schemas.microsoft.com/office/powerpoint/2010/main" val="80657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Delete original (now empty) local project. You now have a local repo and a repo on your desktop!</a:t>
            </a:r>
          </a:p>
        </p:txBody>
      </p:sp>
      <p:sp>
        <p:nvSpPr>
          <p:cNvPr id="4" name="Slide Number Placeholder 3"/>
          <p:cNvSpPr>
            <a:spLocks noGrp="1"/>
          </p:cNvSpPr>
          <p:nvPr>
            <p:ph type="sldNum" sz="quarter" idx="5"/>
          </p:nvPr>
        </p:nvSpPr>
        <p:spPr/>
        <p:txBody>
          <a:bodyPr/>
          <a:lstStyle/>
          <a:p>
            <a:fld id="{7856EFB3-138D-D141-9D8C-28DE02D0DB6A}" type="slidenum">
              <a:rPr lang="en-US" smtClean="0"/>
              <a:t>40</a:t>
            </a:fld>
            <a:endParaRPr lang="en-US"/>
          </a:p>
        </p:txBody>
      </p:sp>
    </p:spTree>
    <p:extLst>
      <p:ext uri="{BB962C8B-B14F-4D97-AF65-F5344CB8AC3E}">
        <p14:creationId xmlns:p14="http://schemas.microsoft.com/office/powerpoint/2010/main" val="1299624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second way to do this process</a:t>
            </a:r>
          </a:p>
        </p:txBody>
      </p:sp>
      <p:sp>
        <p:nvSpPr>
          <p:cNvPr id="4" name="Slide Number Placeholder 3"/>
          <p:cNvSpPr>
            <a:spLocks noGrp="1"/>
          </p:cNvSpPr>
          <p:nvPr>
            <p:ph type="sldNum" sz="quarter" idx="5"/>
          </p:nvPr>
        </p:nvSpPr>
        <p:spPr/>
        <p:txBody>
          <a:bodyPr/>
          <a:lstStyle/>
          <a:p>
            <a:fld id="{7856EFB3-138D-D141-9D8C-28DE02D0DB6A}" type="slidenum">
              <a:rPr lang="en-US" smtClean="0"/>
              <a:t>41</a:t>
            </a:fld>
            <a:endParaRPr lang="en-US"/>
          </a:p>
        </p:txBody>
      </p:sp>
    </p:spTree>
    <p:extLst>
      <p:ext uri="{BB962C8B-B14F-4D97-AF65-F5344CB8AC3E}">
        <p14:creationId xmlns:p14="http://schemas.microsoft.com/office/powerpoint/2010/main" val="37892712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before…</a:t>
            </a:r>
          </a:p>
        </p:txBody>
      </p:sp>
      <p:sp>
        <p:nvSpPr>
          <p:cNvPr id="4" name="Slide Number Placeholder 3"/>
          <p:cNvSpPr>
            <a:spLocks noGrp="1"/>
          </p:cNvSpPr>
          <p:nvPr>
            <p:ph type="sldNum" sz="quarter" idx="5"/>
          </p:nvPr>
        </p:nvSpPr>
        <p:spPr/>
        <p:txBody>
          <a:bodyPr/>
          <a:lstStyle/>
          <a:p>
            <a:fld id="{7856EFB3-138D-D141-9D8C-28DE02D0DB6A}" type="slidenum">
              <a:rPr lang="en-US" smtClean="0"/>
              <a:t>43</a:t>
            </a:fld>
            <a:endParaRPr lang="en-US"/>
          </a:p>
        </p:txBody>
      </p:sp>
    </p:spTree>
    <p:extLst>
      <p:ext uri="{BB962C8B-B14F-4D97-AF65-F5344CB8AC3E}">
        <p14:creationId xmlns:p14="http://schemas.microsoft.com/office/powerpoint/2010/main" val="3645950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initiate everything locally. </a:t>
            </a:r>
          </a:p>
          <a:p>
            <a:r>
              <a:rPr lang="en-US" dirty="0"/>
              <a:t>$ git </a:t>
            </a:r>
            <a:r>
              <a:rPr lang="en-US" dirty="0" err="1"/>
              <a:t>init</a:t>
            </a:r>
            <a:r>
              <a:rPr lang="en-US" dirty="0"/>
              <a:t> &gt;&gt; initializes it as a repo</a:t>
            </a:r>
          </a:p>
          <a:p>
            <a:r>
              <a:rPr lang="en-US" dirty="0"/>
              <a:t>Then add and commit</a:t>
            </a:r>
          </a:p>
          <a:p>
            <a:r>
              <a:rPr lang="en-US" dirty="0"/>
              <a:t>Then, to tell it where to push the repo to, you need to link the “origin” by manually “adding the remote” and checking that it’s added</a:t>
            </a:r>
          </a:p>
        </p:txBody>
      </p:sp>
      <p:sp>
        <p:nvSpPr>
          <p:cNvPr id="4" name="Slide Number Placeholder 3"/>
          <p:cNvSpPr>
            <a:spLocks noGrp="1"/>
          </p:cNvSpPr>
          <p:nvPr>
            <p:ph type="sldNum" sz="quarter" idx="5"/>
          </p:nvPr>
        </p:nvSpPr>
        <p:spPr/>
        <p:txBody>
          <a:bodyPr/>
          <a:lstStyle/>
          <a:p>
            <a:fld id="{7856EFB3-138D-D141-9D8C-28DE02D0DB6A}" type="slidenum">
              <a:rPr lang="en-US" smtClean="0"/>
              <a:t>44</a:t>
            </a:fld>
            <a:endParaRPr lang="en-US"/>
          </a:p>
        </p:txBody>
      </p:sp>
    </p:spTree>
    <p:extLst>
      <p:ext uri="{BB962C8B-B14F-4D97-AF65-F5344CB8AC3E}">
        <p14:creationId xmlns:p14="http://schemas.microsoft.com/office/powerpoint/2010/main" val="108753360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now push, since the location has been added</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45</a:t>
            </a:fld>
            <a:endParaRPr lang="en-US"/>
          </a:p>
        </p:txBody>
      </p:sp>
    </p:spTree>
    <p:extLst>
      <p:ext uri="{BB962C8B-B14F-4D97-AF65-F5344CB8AC3E}">
        <p14:creationId xmlns:p14="http://schemas.microsoft.com/office/powerpoint/2010/main" val="183970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Create your own copy of the master project by “forking”</a:t>
            </a:r>
          </a:p>
        </p:txBody>
      </p:sp>
      <p:sp>
        <p:nvSpPr>
          <p:cNvPr id="4" name="Slide Number Placeholder 3"/>
          <p:cNvSpPr>
            <a:spLocks noGrp="1"/>
          </p:cNvSpPr>
          <p:nvPr>
            <p:ph type="sldNum" sz="quarter" idx="5"/>
          </p:nvPr>
        </p:nvSpPr>
        <p:spPr/>
        <p:txBody>
          <a:bodyPr/>
          <a:lstStyle/>
          <a:p>
            <a:fld id="{7856EFB3-138D-D141-9D8C-28DE02D0DB6A}" type="slidenum">
              <a:rPr lang="en-US" smtClean="0"/>
              <a:t>6</a:t>
            </a:fld>
            <a:endParaRPr lang="en-US"/>
          </a:p>
        </p:txBody>
      </p:sp>
    </p:spTree>
    <p:extLst>
      <p:ext uri="{BB962C8B-B14F-4D97-AF65-F5344CB8AC3E}">
        <p14:creationId xmlns:p14="http://schemas.microsoft.com/office/powerpoint/2010/main" val="1962837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it’s been initialized and linked to the origin, after working more, you only need to do the add, commit, and push steps</a:t>
            </a:r>
          </a:p>
        </p:txBody>
      </p:sp>
      <p:sp>
        <p:nvSpPr>
          <p:cNvPr id="4" name="Slide Number Placeholder 3"/>
          <p:cNvSpPr>
            <a:spLocks noGrp="1"/>
          </p:cNvSpPr>
          <p:nvPr>
            <p:ph type="sldNum" sz="quarter" idx="5"/>
          </p:nvPr>
        </p:nvSpPr>
        <p:spPr/>
        <p:txBody>
          <a:bodyPr/>
          <a:lstStyle/>
          <a:p>
            <a:fld id="{7856EFB3-138D-D141-9D8C-28DE02D0DB6A}" type="slidenum">
              <a:rPr lang="en-US" smtClean="0"/>
              <a:t>46</a:t>
            </a:fld>
            <a:endParaRPr lang="en-US"/>
          </a:p>
        </p:txBody>
      </p:sp>
    </p:spTree>
    <p:extLst>
      <p:ext uri="{BB962C8B-B14F-4D97-AF65-F5344CB8AC3E}">
        <p14:creationId xmlns:p14="http://schemas.microsoft.com/office/powerpoint/2010/main" val="3690888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the option here on the GitHub website</a:t>
            </a:r>
          </a:p>
        </p:txBody>
      </p:sp>
      <p:sp>
        <p:nvSpPr>
          <p:cNvPr id="4" name="Slide Number Placeholder 3"/>
          <p:cNvSpPr>
            <a:spLocks noGrp="1"/>
          </p:cNvSpPr>
          <p:nvPr>
            <p:ph type="sldNum" sz="quarter" idx="5"/>
          </p:nvPr>
        </p:nvSpPr>
        <p:spPr/>
        <p:txBody>
          <a:bodyPr/>
          <a:lstStyle/>
          <a:p>
            <a:fld id="{7856EFB3-138D-D141-9D8C-28DE02D0DB6A}" type="slidenum">
              <a:rPr lang="en-US" smtClean="0"/>
              <a:t>7</a:t>
            </a:fld>
            <a:endParaRPr lang="en-US"/>
          </a:p>
        </p:txBody>
      </p:sp>
    </p:spTree>
    <p:extLst>
      <p:ext uri="{BB962C8B-B14F-4D97-AF65-F5344CB8AC3E}">
        <p14:creationId xmlns:p14="http://schemas.microsoft.com/office/powerpoint/2010/main" val="2701805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the have your own copy to actually </a:t>
            </a:r>
            <a:r>
              <a:rPr lang="en-US" i="1" dirty="0"/>
              <a:t>do</a:t>
            </a:r>
            <a:r>
              <a:rPr lang="en-US" i="0" dirty="0"/>
              <a:t> the work on the project</a:t>
            </a:r>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8</a:t>
            </a:fld>
            <a:endParaRPr lang="en-US"/>
          </a:p>
        </p:txBody>
      </p:sp>
    </p:spTree>
    <p:extLst>
      <p:ext uri="{BB962C8B-B14F-4D97-AF65-F5344CB8AC3E}">
        <p14:creationId xmlns:p14="http://schemas.microsoft.com/office/powerpoint/2010/main" val="1193632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it to exist on your computer by “cloning”</a:t>
            </a:r>
          </a:p>
          <a:p>
            <a:endParaRPr lang="en-US" dirty="0"/>
          </a:p>
        </p:txBody>
      </p:sp>
      <p:sp>
        <p:nvSpPr>
          <p:cNvPr id="4" name="Slide Number Placeholder 3"/>
          <p:cNvSpPr>
            <a:spLocks noGrp="1"/>
          </p:cNvSpPr>
          <p:nvPr>
            <p:ph type="sldNum" sz="quarter" idx="5"/>
          </p:nvPr>
        </p:nvSpPr>
        <p:spPr/>
        <p:txBody>
          <a:bodyPr/>
          <a:lstStyle/>
          <a:p>
            <a:fld id="{7856EFB3-138D-D141-9D8C-28DE02D0DB6A}" type="slidenum">
              <a:rPr lang="en-US" smtClean="0"/>
              <a:t>9</a:t>
            </a:fld>
            <a:endParaRPr lang="en-US"/>
          </a:p>
        </p:txBody>
      </p:sp>
    </p:spTree>
    <p:extLst>
      <p:ext uri="{BB962C8B-B14F-4D97-AF65-F5344CB8AC3E}">
        <p14:creationId xmlns:p14="http://schemas.microsoft.com/office/powerpoint/2010/main" val="2814137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 the URL here</a:t>
            </a:r>
          </a:p>
        </p:txBody>
      </p:sp>
      <p:sp>
        <p:nvSpPr>
          <p:cNvPr id="4" name="Slide Number Placeholder 3"/>
          <p:cNvSpPr>
            <a:spLocks noGrp="1"/>
          </p:cNvSpPr>
          <p:nvPr>
            <p:ph type="sldNum" sz="quarter" idx="5"/>
          </p:nvPr>
        </p:nvSpPr>
        <p:spPr/>
        <p:txBody>
          <a:bodyPr/>
          <a:lstStyle/>
          <a:p>
            <a:fld id="{7856EFB3-138D-D141-9D8C-28DE02D0DB6A}" type="slidenum">
              <a:rPr lang="en-US" smtClean="0"/>
              <a:t>10</a:t>
            </a:fld>
            <a:endParaRPr lang="en-US"/>
          </a:p>
        </p:txBody>
      </p:sp>
    </p:spTree>
    <p:extLst>
      <p:ext uri="{BB962C8B-B14F-4D97-AF65-F5344CB8AC3E}">
        <p14:creationId xmlns:p14="http://schemas.microsoft.com/office/powerpoint/2010/main" val="3090634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to do work on the files in the project!</a:t>
            </a:r>
          </a:p>
        </p:txBody>
      </p:sp>
      <p:sp>
        <p:nvSpPr>
          <p:cNvPr id="4" name="Slide Number Placeholder 3"/>
          <p:cNvSpPr>
            <a:spLocks noGrp="1"/>
          </p:cNvSpPr>
          <p:nvPr>
            <p:ph type="sldNum" sz="quarter" idx="5"/>
          </p:nvPr>
        </p:nvSpPr>
        <p:spPr/>
        <p:txBody>
          <a:bodyPr/>
          <a:lstStyle/>
          <a:p>
            <a:fld id="{7856EFB3-138D-D141-9D8C-28DE02D0DB6A}" type="slidenum">
              <a:rPr lang="en-US" smtClean="0"/>
              <a:t>11</a:t>
            </a:fld>
            <a:endParaRPr lang="en-US"/>
          </a:p>
        </p:txBody>
      </p:sp>
    </p:spTree>
    <p:extLst>
      <p:ext uri="{BB962C8B-B14F-4D97-AF65-F5344CB8AC3E}">
        <p14:creationId xmlns:p14="http://schemas.microsoft.com/office/powerpoint/2010/main" val="36942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7398E-4E46-E942-B498-80F33ED01F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5058B36-DC52-0B40-9288-B7DF62F4A3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06F1894-0C5E-9445-89D4-7F9205FD06BC}"/>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D518A7BB-3E84-FD42-AAE2-49DA06E42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73F8B1-A150-DB4B-8806-83732B3F0698}"/>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197900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1D8A-400B-3344-9AA4-2DEA399DC91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ABD49E1-5C23-2441-A95F-4B4B847FE8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AC73E6-D2A7-7A49-8023-5BC904FD07C3}"/>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21692F23-C4B5-1C40-BD54-9BADC94CF6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DB6344-5C1C-FD47-9AA9-37DE6C8D9501}"/>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1877552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BF9A27-20CA-594B-9753-4408C85688A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5EFDD4-69A2-3C4D-9743-1075905222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0F613D-7413-CD48-BE6E-802954573911}"/>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5DC5F516-7E3E-584E-BA5F-AA9A1F3DB7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704E2F-2C82-994F-883A-3C2E887E7400}"/>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2631914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0716E-B505-3C4B-8F89-47055B5115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0B1058-82AE-3E45-A9D4-F7898D96F1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9C72D7-F592-2C43-8987-3F1861AD7328}"/>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40AB1CB9-EA0C-1440-BE99-80CB0DE957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D4B18C-8492-0945-99BA-37328962A848}"/>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541529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BF883-0604-2548-9972-D2F3353207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7B1CD87-AA37-2148-801F-75247A0A29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C1E6F1-B681-8A45-A192-C86370685034}"/>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76B717CB-B376-FA40-B8FE-0206D6738E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9A498E-3E08-2A4B-9C3D-930D7A7D9C8E}"/>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4002138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84E26-2BE8-F549-AAB6-396D33AA8A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18B0AB-93A5-884D-AA37-C5EAA09E70D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D00F93-B1C9-A74F-9DB7-B320993D22C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162AFB-A0D1-2342-8616-73065A58AAAE}"/>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6" name="Footer Placeholder 5">
            <a:extLst>
              <a:ext uri="{FF2B5EF4-FFF2-40B4-BE49-F238E27FC236}">
                <a16:creationId xmlns:a16="http://schemas.microsoft.com/office/drawing/2014/main" id="{35502149-F685-AA4A-8C99-714D94FEE3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064BB0-3F03-DA4E-A23B-3A78B4D890DB}"/>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3378414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3BDEB-7F8D-D34A-B069-9161421DD6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DBD4C25-BC14-2748-AD3B-46BD6D3299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7645D00-70D0-8240-8266-8F35DB58C8A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11533B-A82F-EC43-82DB-1F6568CD13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D1E093-D884-C044-8836-453BFD43E8D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573EE8D-4D51-704B-9CFC-4D4BFD1FB00A}"/>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8" name="Footer Placeholder 7">
            <a:extLst>
              <a:ext uri="{FF2B5EF4-FFF2-40B4-BE49-F238E27FC236}">
                <a16:creationId xmlns:a16="http://schemas.microsoft.com/office/drawing/2014/main" id="{317F154F-E2CE-C64A-9E55-8669D8B6E7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010AD2E-3634-E345-9B85-440DBF524672}"/>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2017421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0CA17-063D-7446-BA1B-971E9527132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C6841C4-59AB-6D43-9136-359B3F37D64E}"/>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4" name="Footer Placeholder 3">
            <a:extLst>
              <a:ext uri="{FF2B5EF4-FFF2-40B4-BE49-F238E27FC236}">
                <a16:creationId xmlns:a16="http://schemas.microsoft.com/office/drawing/2014/main" id="{70746CCF-AE86-B54A-9DF3-139F9E08CA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AF784C-D7D8-2C4D-80D9-A6EF07816840}"/>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258614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AF9D64-080C-3540-B009-B1E677E9E886}"/>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3" name="Footer Placeholder 2">
            <a:extLst>
              <a:ext uri="{FF2B5EF4-FFF2-40B4-BE49-F238E27FC236}">
                <a16:creationId xmlns:a16="http://schemas.microsoft.com/office/drawing/2014/main" id="{9AE44F16-A92C-C746-9756-B7F555B11E5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D8684C-53BB-FC4C-8EF1-C5B5BCBF4610}"/>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2710985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FE860-8C54-CF48-9D4B-4072B525AC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CAE2E6C-DC2E-FF48-B9E3-3DCA5B0AD7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4CA4E4-B382-9C48-9CD0-0FD4BC32B8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712FCF5-5EDE-4C43-9D3C-67C169914F2B}"/>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6" name="Footer Placeholder 5">
            <a:extLst>
              <a:ext uri="{FF2B5EF4-FFF2-40B4-BE49-F238E27FC236}">
                <a16:creationId xmlns:a16="http://schemas.microsoft.com/office/drawing/2014/main" id="{5477F760-DCAD-BE48-A4D6-A6D175F95B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903B75-A20A-7441-8AAE-C065B4800D60}"/>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1641636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78AB71-D2AB-F048-8502-AEBE786FD2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A28407-1E7B-F647-965B-2EB0306703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75F5DEF-4934-604F-85A1-A47AFBE2BC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59E8FC-A35A-FA40-8712-9418DF1FCEE3}"/>
              </a:ext>
            </a:extLst>
          </p:cNvPr>
          <p:cNvSpPr>
            <a:spLocks noGrp="1"/>
          </p:cNvSpPr>
          <p:nvPr>
            <p:ph type="dt" sz="half" idx="10"/>
          </p:nvPr>
        </p:nvSpPr>
        <p:spPr/>
        <p:txBody>
          <a:bodyPr/>
          <a:lstStyle/>
          <a:p>
            <a:fld id="{36D56AC5-B0B7-1A4D-BAB9-1B35763D4D4F}" type="datetimeFigureOut">
              <a:rPr lang="en-US" smtClean="0"/>
              <a:t>8/7/19</a:t>
            </a:fld>
            <a:endParaRPr lang="en-US"/>
          </a:p>
        </p:txBody>
      </p:sp>
      <p:sp>
        <p:nvSpPr>
          <p:cNvPr id="6" name="Footer Placeholder 5">
            <a:extLst>
              <a:ext uri="{FF2B5EF4-FFF2-40B4-BE49-F238E27FC236}">
                <a16:creationId xmlns:a16="http://schemas.microsoft.com/office/drawing/2014/main" id="{07BD3B45-DC69-EF4E-AD4C-2719111A91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CA7105-E62E-B446-B2B3-D32238F8E0E0}"/>
              </a:ext>
            </a:extLst>
          </p:cNvPr>
          <p:cNvSpPr>
            <a:spLocks noGrp="1"/>
          </p:cNvSpPr>
          <p:nvPr>
            <p:ph type="sldNum" sz="quarter" idx="12"/>
          </p:nvPr>
        </p:nvSpPr>
        <p:spPr/>
        <p:txBody>
          <a:bodyPr/>
          <a:lstStyle/>
          <a:p>
            <a:fld id="{0AB60AEF-6DF8-4942-8AFD-AEDB4422E70A}" type="slidenum">
              <a:rPr lang="en-US" smtClean="0"/>
              <a:t>‹#›</a:t>
            </a:fld>
            <a:endParaRPr lang="en-US"/>
          </a:p>
        </p:txBody>
      </p:sp>
    </p:spTree>
    <p:extLst>
      <p:ext uri="{BB962C8B-B14F-4D97-AF65-F5344CB8AC3E}">
        <p14:creationId xmlns:p14="http://schemas.microsoft.com/office/powerpoint/2010/main" val="1615328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20B5FD-6708-4342-887D-ABCB5A1D37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AC324E-7604-C749-8BB9-818E8FF4E0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E355E-3293-F643-A38E-AA4C61461C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56AC5-B0B7-1A4D-BAB9-1B35763D4D4F}" type="datetimeFigureOut">
              <a:rPr lang="en-US" smtClean="0"/>
              <a:t>8/7/19</a:t>
            </a:fld>
            <a:endParaRPr lang="en-US"/>
          </a:p>
        </p:txBody>
      </p:sp>
      <p:sp>
        <p:nvSpPr>
          <p:cNvPr id="5" name="Footer Placeholder 4">
            <a:extLst>
              <a:ext uri="{FF2B5EF4-FFF2-40B4-BE49-F238E27FC236}">
                <a16:creationId xmlns:a16="http://schemas.microsoft.com/office/drawing/2014/main" id="{8BFF389D-7F93-6843-B100-DD3056E58C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A74D7A-C8D2-D84C-9271-BB8CE159B2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B60AEF-6DF8-4942-8AFD-AEDB4422E70A}" type="slidenum">
              <a:rPr lang="en-US" smtClean="0"/>
              <a:t>‹#›</a:t>
            </a:fld>
            <a:endParaRPr lang="en-US"/>
          </a:p>
        </p:txBody>
      </p:sp>
    </p:spTree>
    <p:extLst>
      <p:ext uri="{BB962C8B-B14F-4D97-AF65-F5344CB8AC3E}">
        <p14:creationId xmlns:p14="http://schemas.microsoft.com/office/powerpoint/2010/main" val="2294808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decross@g.harvard.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github.com/sdecros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C5EA2-660B-EB4A-9943-811ACF2BB467}"/>
              </a:ext>
            </a:extLst>
          </p:cNvPr>
          <p:cNvSpPr txBox="1"/>
          <p:nvPr/>
        </p:nvSpPr>
        <p:spPr>
          <a:xfrm>
            <a:off x="0" y="1228858"/>
            <a:ext cx="12192000" cy="2123658"/>
          </a:xfrm>
          <a:prstGeom prst="rect">
            <a:avLst/>
          </a:prstGeom>
          <a:noFill/>
        </p:spPr>
        <p:txBody>
          <a:bodyPr wrap="square" rtlCol="0">
            <a:spAutoFit/>
          </a:bodyPr>
          <a:lstStyle/>
          <a:p>
            <a:pPr algn="ctr"/>
            <a:r>
              <a:rPr lang="en-US" sz="6600" dirty="0"/>
              <a:t>Introduction to GitHub tutorial:</a:t>
            </a:r>
          </a:p>
          <a:p>
            <a:pPr algn="ctr"/>
            <a:r>
              <a:rPr lang="en-US" sz="6600" dirty="0"/>
              <a:t>A basic visual guide</a:t>
            </a:r>
          </a:p>
        </p:txBody>
      </p:sp>
      <p:sp>
        <p:nvSpPr>
          <p:cNvPr id="7" name="TextBox 6">
            <a:extLst>
              <a:ext uri="{FF2B5EF4-FFF2-40B4-BE49-F238E27FC236}">
                <a16:creationId xmlns:a16="http://schemas.microsoft.com/office/drawing/2014/main" id="{3E722D15-37B6-824A-996A-92F52497A6EE}"/>
              </a:ext>
            </a:extLst>
          </p:cNvPr>
          <p:cNvSpPr txBox="1"/>
          <p:nvPr/>
        </p:nvSpPr>
        <p:spPr>
          <a:xfrm>
            <a:off x="0" y="5203831"/>
            <a:ext cx="12192000" cy="923330"/>
          </a:xfrm>
          <a:prstGeom prst="rect">
            <a:avLst/>
          </a:prstGeom>
          <a:noFill/>
        </p:spPr>
        <p:txBody>
          <a:bodyPr wrap="square" rtlCol="0">
            <a:spAutoFit/>
          </a:bodyPr>
          <a:lstStyle/>
          <a:p>
            <a:pPr algn="ctr"/>
            <a:r>
              <a:rPr lang="en-US" b="1" dirty="0"/>
              <a:t>Stephanie N. DeCross</a:t>
            </a:r>
          </a:p>
          <a:p>
            <a:pPr algn="ctr"/>
            <a:r>
              <a:rPr lang="en-US" dirty="0"/>
              <a:t>Harvard University, Department of Psychology</a:t>
            </a:r>
          </a:p>
          <a:p>
            <a:pPr algn="ctr"/>
            <a:r>
              <a:rPr lang="en-US" dirty="0">
                <a:solidFill>
                  <a:srgbClr val="0432FF"/>
                </a:solidFill>
                <a:hlinkClick r:id="rId3">
                  <a:extLst>
                    <a:ext uri="{A12FA001-AC4F-418D-AE19-62706E023703}">
                      <ahyp:hlinkClr xmlns:ahyp="http://schemas.microsoft.com/office/drawing/2018/hyperlinkcolor" val="tx"/>
                    </a:ext>
                  </a:extLst>
                </a:hlinkClick>
              </a:rPr>
              <a:t>sdecross@g.harvard.edu</a:t>
            </a:r>
            <a:r>
              <a:rPr lang="en-US" dirty="0">
                <a:solidFill>
                  <a:srgbClr val="0432FF"/>
                </a:solidFill>
              </a:rPr>
              <a:t>  </a:t>
            </a:r>
            <a:r>
              <a:rPr lang="en-US" dirty="0"/>
              <a:t>|  </a:t>
            </a:r>
            <a:r>
              <a:rPr lang="en-US" dirty="0">
                <a:solidFill>
                  <a:srgbClr val="0432FF"/>
                </a:solidFill>
                <a:hlinkClick r:id="rId4">
                  <a:extLst>
                    <a:ext uri="{A12FA001-AC4F-418D-AE19-62706E023703}">
                      <ahyp:hlinkClr xmlns:ahyp="http://schemas.microsoft.com/office/drawing/2018/hyperlinkcolor" val="tx"/>
                    </a:ext>
                  </a:extLst>
                </a:hlinkClick>
              </a:rPr>
              <a:t>https://github.com/sdecross</a:t>
            </a:r>
            <a:r>
              <a:rPr lang="en-US" dirty="0"/>
              <a:t> </a:t>
            </a:r>
            <a:r>
              <a:rPr lang="en-US" dirty="0">
                <a:solidFill>
                  <a:srgbClr val="0432FF"/>
                </a:solidFill>
              </a:rPr>
              <a:t> </a:t>
            </a:r>
          </a:p>
        </p:txBody>
      </p:sp>
      <p:sp>
        <p:nvSpPr>
          <p:cNvPr id="9" name="TextBox 8">
            <a:extLst>
              <a:ext uri="{FF2B5EF4-FFF2-40B4-BE49-F238E27FC236}">
                <a16:creationId xmlns:a16="http://schemas.microsoft.com/office/drawing/2014/main" id="{0B44216C-DE49-FF46-9DAF-9894FAF26E9A}"/>
              </a:ext>
            </a:extLst>
          </p:cNvPr>
          <p:cNvSpPr txBox="1"/>
          <p:nvPr/>
        </p:nvSpPr>
        <p:spPr>
          <a:xfrm>
            <a:off x="0" y="6581001"/>
            <a:ext cx="5280338" cy="276999"/>
          </a:xfrm>
          <a:prstGeom prst="rect">
            <a:avLst/>
          </a:prstGeom>
          <a:noFill/>
        </p:spPr>
        <p:txBody>
          <a:bodyPr wrap="square" rtlCol="0">
            <a:spAutoFit/>
          </a:bodyPr>
          <a:lstStyle/>
          <a:p>
            <a:r>
              <a:rPr lang="en-US" sz="1200" dirty="0"/>
              <a:t>https://</a:t>
            </a:r>
            <a:r>
              <a:rPr lang="en-US" sz="1200" dirty="0" err="1"/>
              <a:t>doi.org</a:t>
            </a:r>
            <a:r>
              <a:rPr lang="en-US" sz="1200" dirty="0"/>
              <a:t>/10.5281/zenodo.3369466</a:t>
            </a:r>
          </a:p>
        </p:txBody>
      </p:sp>
    </p:spTree>
    <p:extLst>
      <p:ext uri="{BB962C8B-B14F-4D97-AF65-F5344CB8AC3E}">
        <p14:creationId xmlns:p14="http://schemas.microsoft.com/office/powerpoint/2010/main" val="3481571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pic>
        <p:nvPicPr>
          <p:cNvPr id="33" name="Picture 32">
            <a:extLst>
              <a:ext uri="{FF2B5EF4-FFF2-40B4-BE49-F238E27FC236}">
                <a16:creationId xmlns:a16="http://schemas.microsoft.com/office/drawing/2014/main" id="{E12AA8D4-7902-5547-B731-DAB99568EF70}"/>
              </a:ext>
            </a:extLst>
          </p:cNvPr>
          <p:cNvPicPr>
            <a:picLocks noChangeAspect="1"/>
          </p:cNvPicPr>
          <p:nvPr/>
        </p:nvPicPr>
        <p:blipFill>
          <a:blip r:embed="rId4"/>
          <a:stretch>
            <a:fillRect/>
          </a:stretch>
        </p:blipFill>
        <p:spPr>
          <a:xfrm>
            <a:off x="1842964" y="282666"/>
            <a:ext cx="4129444" cy="2582927"/>
          </a:xfrm>
          <a:prstGeom prst="rect">
            <a:avLst/>
          </a:prstGeom>
        </p:spPr>
      </p:pic>
      <p:sp>
        <p:nvSpPr>
          <p:cNvPr id="34" name="Oval 33">
            <a:extLst>
              <a:ext uri="{FF2B5EF4-FFF2-40B4-BE49-F238E27FC236}">
                <a16:creationId xmlns:a16="http://schemas.microsoft.com/office/drawing/2014/main" id="{8CB871FE-0840-DC49-B7FA-298BF5DC342F}"/>
              </a:ext>
            </a:extLst>
          </p:cNvPr>
          <p:cNvSpPr/>
          <p:nvPr/>
        </p:nvSpPr>
        <p:spPr>
          <a:xfrm>
            <a:off x="4269061" y="956551"/>
            <a:ext cx="1899862" cy="1341806"/>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a:extLst>
              <a:ext uri="{FF2B5EF4-FFF2-40B4-BE49-F238E27FC236}">
                <a16:creationId xmlns:a16="http://schemas.microsoft.com/office/drawing/2014/main" id="{FABEC39D-BDCD-BD4B-BA15-B8D2FE8C4ED4}"/>
              </a:ext>
            </a:extLst>
          </p:cNvPr>
          <p:cNvSpPr/>
          <p:nvPr/>
        </p:nvSpPr>
        <p:spPr>
          <a:xfrm rot="5400000" flipV="1">
            <a:off x="4037050" y="3432471"/>
            <a:ext cx="2422046" cy="407777"/>
          </a:xfrm>
          <a:prstGeom prst="rightArrow">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DC7202CD-D5A3-D042-A40D-D0B516EEC820}"/>
              </a:ext>
            </a:extLst>
          </p:cNvPr>
          <p:cNvGrpSpPr/>
          <p:nvPr/>
        </p:nvGrpSpPr>
        <p:grpSpPr>
          <a:xfrm>
            <a:off x="0" y="6437875"/>
            <a:ext cx="12192000" cy="369332"/>
            <a:chOff x="0" y="6437875"/>
            <a:chExt cx="12192000" cy="369332"/>
          </a:xfrm>
        </p:grpSpPr>
        <p:sp>
          <p:nvSpPr>
            <p:cNvPr id="37" name="TextBox 36">
              <a:extLst>
                <a:ext uri="{FF2B5EF4-FFF2-40B4-BE49-F238E27FC236}">
                  <a16:creationId xmlns:a16="http://schemas.microsoft.com/office/drawing/2014/main" id="{20B2A8A6-9B5D-3D47-8C8F-85CF2C4E0D4F}"/>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38" name="TextBox 37">
              <a:extLst>
                <a:ext uri="{FF2B5EF4-FFF2-40B4-BE49-F238E27FC236}">
                  <a16:creationId xmlns:a16="http://schemas.microsoft.com/office/drawing/2014/main" id="{58FA3966-4223-E24E-9F4C-0FBD6EA390F8}"/>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4081949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39" name="Group 38">
            <a:extLst>
              <a:ext uri="{FF2B5EF4-FFF2-40B4-BE49-F238E27FC236}">
                <a16:creationId xmlns:a16="http://schemas.microsoft.com/office/drawing/2014/main" id="{68106030-CDCF-244A-84CE-B0F5C7601F48}"/>
              </a:ext>
            </a:extLst>
          </p:cNvPr>
          <p:cNvGrpSpPr/>
          <p:nvPr/>
        </p:nvGrpSpPr>
        <p:grpSpPr>
          <a:xfrm>
            <a:off x="0" y="6437875"/>
            <a:ext cx="12192000" cy="369332"/>
            <a:chOff x="0" y="6437875"/>
            <a:chExt cx="12192000" cy="369332"/>
          </a:xfrm>
        </p:grpSpPr>
        <p:sp>
          <p:nvSpPr>
            <p:cNvPr id="40" name="TextBox 39">
              <a:extLst>
                <a:ext uri="{FF2B5EF4-FFF2-40B4-BE49-F238E27FC236}">
                  <a16:creationId xmlns:a16="http://schemas.microsoft.com/office/drawing/2014/main" id="{93FF7537-E3B9-5740-845E-88C844F7D35B}"/>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41" name="TextBox 40">
              <a:extLst>
                <a:ext uri="{FF2B5EF4-FFF2-40B4-BE49-F238E27FC236}">
                  <a16:creationId xmlns:a16="http://schemas.microsoft.com/office/drawing/2014/main" id="{C323321B-9F79-AD44-9FAB-A81762421F7D}"/>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880779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AF8EA3AE-EA90-2B42-9842-62335A0B43B6}"/>
              </a:ext>
            </a:extLst>
          </p:cNvPr>
          <p:cNvGrpSpPr/>
          <p:nvPr/>
        </p:nvGrpSpPr>
        <p:grpSpPr>
          <a:xfrm>
            <a:off x="15396" y="0"/>
            <a:ext cx="3871055" cy="2630527"/>
            <a:chOff x="15396" y="0"/>
            <a:chExt cx="3871055" cy="2630527"/>
          </a:xfrm>
        </p:grpSpPr>
        <p:pic>
          <p:nvPicPr>
            <p:cNvPr id="6" name="Picture 5">
              <a:extLst>
                <a:ext uri="{FF2B5EF4-FFF2-40B4-BE49-F238E27FC236}">
                  <a16:creationId xmlns:a16="http://schemas.microsoft.com/office/drawing/2014/main" id="{3110EF30-786E-D748-806A-662050EBF6B7}"/>
                </a:ext>
              </a:extLst>
            </p:cNvPr>
            <p:cNvPicPr>
              <a:picLocks noChangeAspect="1"/>
            </p:cNvPicPr>
            <p:nvPr/>
          </p:nvPicPr>
          <p:blipFill>
            <a:blip r:embed="rId4"/>
            <a:stretch>
              <a:fillRect/>
            </a:stretch>
          </p:blipFill>
          <p:spPr>
            <a:xfrm>
              <a:off x="15396" y="0"/>
              <a:ext cx="3493302" cy="2630527"/>
            </a:xfrm>
            <a:prstGeom prst="rect">
              <a:avLst/>
            </a:prstGeom>
          </p:spPr>
        </p:pic>
        <p:grpSp>
          <p:nvGrpSpPr>
            <p:cNvPr id="35" name="Group 34">
              <a:extLst>
                <a:ext uri="{FF2B5EF4-FFF2-40B4-BE49-F238E27FC236}">
                  <a16:creationId xmlns:a16="http://schemas.microsoft.com/office/drawing/2014/main" id="{7368D959-02D2-3B4F-AFB7-832072C1ECC1}"/>
                </a:ext>
              </a:extLst>
            </p:cNvPr>
            <p:cNvGrpSpPr/>
            <p:nvPr/>
          </p:nvGrpSpPr>
          <p:grpSpPr>
            <a:xfrm>
              <a:off x="1852200" y="484956"/>
              <a:ext cx="525850" cy="407773"/>
              <a:chOff x="10527957" y="1890584"/>
              <a:chExt cx="525850" cy="407773"/>
            </a:xfrm>
          </p:grpSpPr>
          <p:sp>
            <p:nvSpPr>
              <p:cNvPr id="36" name="Oval 35">
                <a:extLst>
                  <a:ext uri="{FF2B5EF4-FFF2-40B4-BE49-F238E27FC236}">
                    <a16:creationId xmlns:a16="http://schemas.microsoft.com/office/drawing/2014/main" id="{D08B76EC-6A26-A34F-892F-574E79243FF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71CD8777-BD2F-AD42-8DF3-03A73BADE419}"/>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38" name="TextBox 37">
              <a:extLst>
                <a:ext uri="{FF2B5EF4-FFF2-40B4-BE49-F238E27FC236}">
                  <a16:creationId xmlns:a16="http://schemas.microsoft.com/office/drawing/2014/main" id="{52A5A774-2D66-344F-B08D-71827625A25A}"/>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45" name="Group 44">
            <a:extLst>
              <a:ext uri="{FF2B5EF4-FFF2-40B4-BE49-F238E27FC236}">
                <a16:creationId xmlns:a16="http://schemas.microsoft.com/office/drawing/2014/main" id="{6B62C519-60E9-FC4A-B717-393BF6F0C11D}"/>
              </a:ext>
            </a:extLst>
          </p:cNvPr>
          <p:cNvGrpSpPr/>
          <p:nvPr/>
        </p:nvGrpSpPr>
        <p:grpSpPr>
          <a:xfrm>
            <a:off x="0" y="6437875"/>
            <a:ext cx="12192000" cy="369332"/>
            <a:chOff x="0" y="6437875"/>
            <a:chExt cx="12192000" cy="369332"/>
          </a:xfrm>
        </p:grpSpPr>
        <p:sp>
          <p:nvSpPr>
            <p:cNvPr id="46" name="TextBox 45">
              <a:extLst>
                <a:ext uri="{FF2B5EF4-FFF2-40B4-BE49-F238E27FC236}">
                  <a16:creationId xmlns:a16="http://schemas.microsoft.com/office/drawing/2014/main" id="{3277059F-012A-2A48-B419-C7E49CF0F5F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47" name="TextBox 46">
              <a:extLst>
                <a:ext uri="{FF2B5EF4-FFF2-40B4-BE49-F238E27FC236}">
                  <a16:creationId xmlns:a16="http://schemas.microsoft.com/office/drawing/2014/main" id="{C218BA39-ABEB-BB40-AB5E-97AF7310106B}"/>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914118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51" name="Group 50">
            <a:extLst>
              <a:ext uri="{FF2B5EF4-FFF2-40B4-BE49-F238E27FC236}">
                <a16:creationId xmlns:a16="http://schemas.microsoft.com/office/drawing/2014/main" id="{A267AB05-E4A7-9647-92D1-C44C1AD6A1C6}"/>
              </a:ext>
            </a:extLst>
          </p:cNvPr>
          <p:cNvGrpSpPr/>
          <p:nvPr/>
        </p:nvGrpSpPr>
        <p:grpSpPr>
          <a:xfrm>
            <a:off x="0" y="6437875"/>
            <a:ext cx="12192000" cy="369332"/>
            <a:chOff x="0" y="6437875"/>
            <a:chExt cx="12192000" cy="369332"/>
          </a:xfrm>
        </p:grpSpPr>
        <p:sp>
          <p:nvSpPr>
            <p:cNvPr id="52" name="TextBox 51">
              <a:extLst>
                <a:ext uri="{FF2B5EF4-FFF2-40B4-BE49-F238E27FC236}">
                  <a16:creationId xmlns:a16="http://schemas.microsoft.com/office/drawing/2014/main" id="{8124CEBC-7AFF-3D4F-B93F-D7AC54B66778}"/>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53" name="TextBox 52">
              <a:extLst>
                <a:ext uri="{FF2B5EF4-FFF2-40B4-BE49-F238E27FC236}">
                  <a16:creationId xmlns:a16="http://schemas.microsoft.com/office/drawing/2014/main" id="{8B1EB785-5DFB-764D-B0EE-5B896E495CB3}"/>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grpSp>
        <p:nvGrpSpPr>
          <p:cNvPr id="43" name="Group 42">
            <a:extLst>
              <a:ext uri="{FF2B5EF4-FFF2-40B4-BE49-F238E27FC236}">
                <a16:creationId xmlns:a16="http://schemas.microsoft.com/office/drawing/2014/main" id="{7D385A71-5581-BC4B-95E4-D5C30AE239D7}"/>
              </a:ext>
            </a:extLst>
          </p:cNvPr>
          <p:cNvGrpSpPr/>
          <p:nvPr/>
        </p:nvGrpSpPr>
        <p:grpSpPr>
          <a:xfrm>
            <a:off x="15396" y="0"/>
            <a:ext cx="3871055" cy="2630527"/>
            <a:chOff x="15396" y="0"/>
            <a:chExt cx="3871055" cy="2630527"/>
          </a:xfrm>
        </p:grpSpPr>
        <p:pic>
          <p:nvPicPr>
            <p:cNvPr id="44" name="Picture 43">
              <a:extLst>
                <a:ext uri="{FF2B5EF4-FFF2-40B4-BE49-F238E27FC236}">
                  <a16:creationId xmlns:a16="http://schemas.microsoft.com/office/drawing/2014/main" id="{6F907D04-C4D6-6A4C-A7C8-1AC56D439CE5}"/>
                </a:ext>
              </a:extLst>
            </p:cNvPr>
            <p:cNvPicPr>
              <a:picLocks noChangeAspect="1"/>
            </p:cNvPicPr>
            <p:nvPr/>
          </p:nvPicPr>
          <p:blipFill>
            <a:blip r:embed="rId4"/>
            <a:stretch>
              <a:fillRect/>
            </a:stretch>
          </p:blipFill>
          <p:spPr>
            <a:xfrm>
              <a:off x="15396" y="0"/>
              <a:ext cx="3493302" cy="2630527"/>
            </a:xfrm>
            <a:prstGeom prst="rect">
              <a:avLst/>
            </a:prstGeom>
          </p:spPr>
        </p:pic>
        <p:grpSp>
          <p:nvGrpSpPr>
            <p:cNvPr id="45" name="Group 44">
              <a:extLst>
                <a:ext uri="{FF2B5EF4-FFF2-40B4-BE49-F238E27FC236}">
                  <a16:creationId xmlns:a16="http://schemas.microsoft.com/office/drawing/2014/main" id="{4147FC2F-A06D-2F43-9943-BC0CA862D4B0}"/>
                </a:ext>
              </a:extLst>
            </p:cNvPr>
            <p:cNvGrpSpPr/>
            <p:nvPr/>
          </p:nvGrpSpPr>
          <p:grpSpPr>
            <a:xfrm>
              <a:off x="1852200" y="484956"/>
              <a:ext cx="525850" cy="407773"/>
              <a:chOff x="10527957" y="1890584"/>
              <a:chExt cx="525850" cy="407773"/>
            </a:xfrm>
          </p:grpSpPr>
          <p:sp>
            <p:nvSpPr>
              <p:cNvPr id="47" name="Oval 46">
                <a:extLst>
                  <a:ext uri="{FF2B5EF4-FFF2-40B4-BE49-F238E27FC236}">
                    <a16:creationId xmlns:a16="http://schemas.microsoft.com/office/drawing/2014/main" id="{B00380C6-11A2-E54E-8FCB-1D3C2242EEC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61E2C811-AD70-6F42-8AFA-2F2BAA7CDFB5}"/>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46" name="TextBox 45">
              <a:extLst>
                <a:ext uri="{FF2B5EF4-FFF2-40B4-BE49-F238E27FC236}">
                  <a16:creationId xmlns:a16="http://schemas.microsoft.com/office/drawing/2014/main" id="{348DAC87-81F5-8343-A3AA-AB37D549E699}"/>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Tree>
    <p:extLst>
      <p:ext uri="{BB962C8B-B14F-4D97-AF65-F5344CB8AC3E}">
        <p14:creationId xmlns:p14="http://schemas.microsoft.com/office/powerpoint/2010/main" val="3617060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57" name="Group 56">
            <a:extLst>
              <a:ext uri="{FF2B5EF4-FFF2-40B4-BE49-F238E27FC236}">
                <a16:creationId xmlns:a16="http://schemas.microsoft.com/office/drawing/2014/main" id="{AED2B562-CA08-124A-8596-DC4397587D3E}"/>
              </a:ext>
            </a:extLst>
          </p:cNvPr>
          <p:cNvGrpSpPr/>
          <p:nvPr/>
        </p:nvGrpSpPr>
        <p:grpSpPr>
          <a:xfrm>
            <a:off x="0" y="6437875"/>
            <a:ext cx="12192000" cy="369332"/>
            <a:chOff x="0" y="6437875"/>
            <a:chExt cx="12192000" cy="369332"/>
          </a:xfrm>
        </p:grpSpPr>
        <p:sp>
          <p:nvSpPr>
            <p:cNvPr id="58" name="TextBox 57">
              <a:extLst>
                <a:ext uri="{FF2B5EF4-FFF2-40B4-BE49-F238E27FC236}">
                  <a16:creationId xmlns:a16="http://schemas.microsoft.com/office/drawing/2014/main" id="{EB3C554D-D313-AD46-A98F-6C684FE4580B}"/>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59" name="TextBox 58">
              <a:extLst>
                <a:ext uri="{FF2B5EF4-FFF2-40B4-BE49-F238E27FC236}">
                  <a16:creationId xmlns:a16="http://schemas.microsoft.com/office/drawing/2014/main" id="{79CA6890-2D3F-6448-867E-AD5A544BC1DE}"/>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grpSp>
        <p:nvGrpSpPr>
          <p:cNvPr id="49" name="Group 48">
            <a:extLst>
              <a:ext uri="{FF2B5EF4-FFF2-40B4-BE49-F238E27FC236}">
                <a16:creationId xmlns:a16="http://schemas.microsoft.com/office/drawing/2014/main" id="{33C7955A-B466-F440-8C11-2A905F7EEB71}"/>
              </a:ext>
            </a:extLst>
          </p:cNvPr>
          <p:cNvGrpSpPr/>
          <p:nvPr/>
        </p:nvGrpSpPr>
        <p:grpSpPr>
          <a:xfrm>
            <a:off x="15396" y="0"/>
            <a:ext cx="3871055" cy="2630527"/>
            <a:chOff x="15396" y="0"/>
            <a:chExt cx="3871055" cy="2630527"/>
          </a:xfrm>
        </p:grpSpPr>
        <p:pic>
          <p:nvPicPr>
            <p:cNvPr id="50" name="Picture 49">
              <a:extLst>
                <a:ext uri="{FF2B5EF4-FFF2-40B4-BE49-F238E27FC236}">
                  <a16:creationId xmlns:a16="http://schemas.microsoft.com/office/drawing/2014/main" id="{F6E4FE5A-858C-5942-BB4F-7BA2729E4925}"/>
                </a:ext>
              </a:extLst>
            </p:cNvPr>
            <p:cNvPicPr>
              <a:picLocks noChangeAspect="1"/>
            </p:cNvPicPr>
            <p:nvPr/>
          </p:nvPicPr>
          <p:blipFill>
            <a:blip r:embed="rId4"/>
            <a:stretch>
              <a:fillRect/>
            </a:stretch>
          </p:blipFill>
          <p:spPr>
            <a:xfrm>
              <a:off x="15396" y="0"/>
              <a:ext cx="3493302" cy="2630527"/>
            </a:xfrm>
            <a:prstGeom prst="rect">
              <a:avLst/>
            </a:prstGeom>
          </p:spPr>
        </p:pic>
        <p:grpSp>
          <p:nvGrpSpPr>
            <p:cNvPr id="51" name="Group 50">
              <a:extLst>
                <a:ext uri="{FF2B5EF4-FFF2-40B4-BE49-F238E27FC236}">
                  <a16:creationId xmlns:a16="http://schemas.microsoft.com/office/drawing/2014/main" id="{DA42E26B-01BE-BB43-B2F7-F5A5A69C315D}"/>
                </a:ext>
              </a:extLst>
            </p:cNvPr>
            <p:cNvGrpSpPr/>
            <p:nvPr/>
          </p:nvGrpSpPr>
          <p:grpSpPr>
            <a:xfrm>
              <a:off x="1852200" y="484956"/>
              <a:ext cx="525850" cy="407773"/>
              <a:chOff x="10527957" y="1890584"/>
              <a:chExt cx="525850" cy="407773"/>
            </a:xfrm>
          </p:grpSpPr>
          <p:sp>
            <p:nvSpPr>
              <p:cNvPr id="53" name="Oval 52">
                <a:extLst>
                  <a:ext uri="{FF2B5EF4-FFF2-40B4-BE49-F238E27FC236}">
                    <a16:creationId xmlns:a16="http://schemas.microsoft.com/office/drawing/2014/main" id="{BB050C2C-7BC9-6948-9798-9B78F0DB037E}"/>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0D6CF474-134E-8645-BA52-1B1A21E44920}"/>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52" name="TextBox 51">
              <a:extLst>
                <a:ext uri="{FF2B5EF4-FFF2-40B4-BE49-F238E27FC236}">
                  <a16:creationId xmlns:a16="http://schemas.microsoft.com/office/drawing/2014/main" id="{9253D59B-F473-1441-9776-76293BF7C8D8}"/>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Tree>
    <p:extLst>
      <p:ext uri="{BB962C8B-B14F-4D97-AF65-F5344CB8AC3E}">
        <p14:creationId xmlns:p14="http://schemas.microsoft.com/office/powerpoint/2010/main" val="530362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59" name="Group 58">
            <a:extLst>
              <a:ext uri="{FF2B5EF4-FFF2-40B4-BE49-F238E27FC236}">
                <a16:creationId xmlns:a16="http://schemas.microsoft.com/office/drawing/2014/main" id="{FCFE7B03-F22B-594E-BCF6-FF67DFB61657}"/>
              </a:ext>
            </a:extLst>
          </p:cNvPr>
          <p:cNvGrpSpPr/>
          <p:nvPr/>
        </p:nvGrpSpPr>
        <p:grpSpPr>
          <a:xfrm>
            <a:off x="0" y="6437875"/>
            <a:ext cx="12192000" cy="369332"/>
            <a:chOff x="0" y="6437875"/>
            <a:chExt cx="12192000" cy="369332"/>
          </a:xfrm>
        </p:grpSpPr>
        <p:sp>
          <p:nvSpPr>
            <p:cNvPr id="60" name="TextBox 59">
              <a:extLst>
                <a:ext uri="{FF2B5EF4-FFF2-40B4-BE49-F238E27FC236}">
                  <a16:creationId xmlns:a16="http://schemas.microsoft.com/office/drawing/2014/main" id="{CD130EBD-30DA-E240-A2B8-F00CE071F769}"/>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61" name="TextBox 60">
              <a:extLst>
                <a:ext uri="{FF2B5EF4-FFF2-40B4-BE49-F238E27FC236}">
                  <a16:creationId xmlns:a16="http://schemas.microsoft.com/office/drawing/2014/main" id="{F1697F24-87A1-DB43-BA45-87C44BE874A2}"/>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grpSp>
        <p:nvGrpSpPr>
          <p:cNvPr id="55" name="Group 54">
            <a:extLst>
              <a:ext uri="{FF2B5EF4-FFF2-40B4-BE49-F238E27FC236}">
                <a16:creationId xmlns:a16="http://schemas.microsoft.com/office/drawing/2014/main" id="{3AB36156-6DBB-5041-B866-C4FC107A6D7B}"/>
              </a:ext>
            </a:extLst>
          </p:cNvPr>
          <p:cNvGrpSpPr/>
          <p:nvPr/>
        </p:nvGrpSpPr>
        <p:grpSpPr>
          <a:xfrm>
            <a:off x="15396" y="0"/>
            <a:ext cx="3871055" cy="2630527"/>
            <a:chOff x="15396" y="0"/>
            <a:chExt cx="3871055" cy="2630527"/>
          </a:xfrm>
        </p:grpSpPr>
        <p:pic>
          <p:nvPicPr>
            <p:cNvPr id="56" name="Picture 55">
              <a:extLst>
                <a:ext uri="{FF2B5EF4-FFF2-40B4-BE49-F238E27FC236}">
                  <a16:creationId xmlns:a16="http://schemas.microsoft.com/office/drawing/2014/main" id="{82695AE9-E173-C24B-8DF8-40CDBC46B4E9}"/>
                </a:ext>
              </a:extLst>
            </p:cNvPr>
            <p:cNvPicPr>
              <a:picLocks noChangeAspect="1"/>
            </p:cNvPicPr>
            <p:nvPr/>
          </p:nvPicPr>
          <p:blipFill>
            <a:blip r:embed="rId4"/>
            <a:stretch>
              <a:fillRect/>
            </a:stretch>
          </p:blipFill>
          <p:spPr>
            <a:xfrm>
              <a:off x="15396" y="0"/>
              <a:ext cx="3493302" cy="2630527"/>
            </a:xfrm>
            <a:prstGeom prst="rect">
              <a:avLst/>
            </a:prstGeom>
          </p:spPr>
        </p:pic>
        <p:grpSp>
          <p:nvGrpSpPr>
            <p:cNvPr id="57" name="Group 56">
              <a:extLst>
                <a:ext uri="{FF2B5EF4-FFF2-40B4-BE49-F238E27FC236}">
                  <a16:creationId xmlns:a16="http://schemas.microsoft.com/office/drawing/2014/main" id="{04AC266E-AC41-C945-86A2-84647B643BAD}"/>
                </a:ext>
              </a:extLst>
            </p:cNvPr>
            <p:cNvGrpSpPr/>
            <p:nvPr/>
          </p:nvGrpSpPr>
          <p:grpSpPr>
            <a:xfrm>
              <a:off x="1852200" y="484956"/>
              <a:ext cx="525850" cy="407773"/>
              <a:chOff x="10527957" y="1890584"/>
              <a:chExt cx="525850" cy="407773"/>
            </a:xfrm>
          </p:grpSpPr>
          <p:sp>
            <p:nvSpPr>
              <p:cNvPr id="62" name="Oval 61">
                <a:extLst>
                  <a:ext uri="{FF2B5EF4-FFF2-40B4-BE49-F238E27FC236}">
                    <a16:creationId xmlns:a16="http://schemas.microsoft.com/office/drawing/2014/main" id="{21A57712-88FD-6046-8063-E373EC02D44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F057660C-0092-D441-B4C1-AD817FA45804}"/>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58" name="TextBox 57">
              <a:extLst>
                <a:ext uri="{FF2B5EF4-FFF2-40B4-BE49-F238E27FC236}">
                  <a16:creationId xmlns:a16="http://schemas.microsoft.com/office/drawing/2014/main" id="{70C1170F-E843-844D-955C-F1DEA8C706AB}"/>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Tree>
    <p:extLst>
      <p:ext uri="{BB962C8B-B14F-4D97-AF65-F5344CB8AC3E}">
        <p14:creationId xmlns:p14="http://schemas.microsoft.com/office/powerpoint/2010/main" val="11906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56" name="Group 55">
            <a:extLst>
              <a:ext uri="{FF2B5EF4-FFF2-40B4-BE49-F238E27FC236}">
                <a16:creationId xmlns:a16="http://schemas.microsoft.com/office/drawing/2014/main" id="{0C66F02C-6FA6-1F46-B005-3B2A5EE6D171}"/>
              </a:ext>
            </a:extLst>
          </p:cNvPr>
          <p:cNvGrpSpPr/>
          <p:nvPr/>
        </p:nvGrpSpPr>
        <p:grpSpPr>
          <a:xfrm>
            <a:off x="15396" y="0"/>
            <a:ext cx="3871055" cy="2630527"/>
            <a:chOff x="15396" y="0"/>
            <a:chExt cx="3871055" cy="2630527"/>
          </a:xfrm>
        </p:grpSpPr>
        <p:pic>
          <p:nvPicPr>
            <p:cNvPr id="57" name="Picture 56">
              <a:extLst>
                <a:ext uri="{FF2B5EF4-FFF2-40B4-BE49-F238E27FC236}">
                  <a16:creationId xmlns:a16="http://schemas.microsoft.com/office/drawing/2014/main" id="{177AE3EF-9D4A-2D45-88D0-12B83969B78F}"/>
                </a:ext>
              </a:extLst>
            </p:cNvPr>
            <p:cNvPicPr>
              <a:picLocks noChangeAspect="1"/>
            </p:cNvPicPr>
            <p:nvPr/>
          </p:nvPicPr>
          <p:blipFill>
            <a:blip r:embed="rId4"/>
            <a:stretch>
              <a:fillRect/>
            </a:stretch>
          </p:blipFill>
          <p:spPr>
            <a:xfrm>
              <a:off x="15396" y="0"/>
              <a:ext cx="3493302" cy="2630527"/>
            </a:xfrm>
            <a:prstGeom prst="rect">
              <a:avLst/>
            </a:prstGeom>
          </p:spPr>
        </p:pic>
        <p:grpSp>
          <p:nvGrpSpPr>
            <p:cNvPr id="58" name="Group 57">
              <a:extLst>
                <a:ext uri="{FF2B5EF4-FFF2-40B4-BE49-F238E27FC236}">
                  <a16:creationId xmlns:a16="http://schemas.microsoft.com/office/drawing/2014/main" id="{C9D1CA3F-489F-7041-A09A-B829B616001C}"/>
                </a:ext>
              </a:extLst>
            </p:cNvPr>
            <p:cNvGrpSpPr/>
            <p:nvPr/>
          </p:nvGrpSpPr>
          <p:grpSpPr>
            <a:xfrm>
              <a:off x="1852200" y="484956"/>
              <a:ext cx="525850" cy="407773"/>
              <a:chOff x="10527957" y="1890584"/>
              <a:chExt cx="525850" cy="407773"/>
            </a:xfrm>
          </p:grpSpPr>
          <p:sp>
            <p:nvSpPr>
              <p:cNvPr id="63" name="Oval 62">
                <a:extLst>
                  <a:ext uri="{FF2B5EF4-FFF2-40B4-BE49-F238E27FC236}">
                    <a16:creationId xmlns:a16="http://schemas.microsoft.com/office/drawing/2014/main" id="{93498076-AB5E-1F48-AFE6-5DA560F6FEB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54ABF20D-03F1-D84B-9D14-42C922CDF175}"/>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62" name="TextBox 61">
              <a:extLst>
                <a:ext uri="{FF2B5EF4-FFF2-40B4-BE49-F238E27FC236}">
                  <a16:creationId xmlns:a16="http://schemas.microsoft.com/office/drawing/2014/main" id="{759EFEAA-2648-024E-A542-9AF0B7CB21B6}"/>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59" name="Group 58">
            <a:extLst>
              <a:ext uri="{FF2B5EF4-FFF2-40B4-BE49-F238E27FC236}">
                <a16:creationId xmlns:a16="http://schemas.microsoft.com/office/drawing/2014/main" id="{07D6044B-6C35-0849-AAFA-2A47C68C8CCA}"/>
              </a:ext>
            </a:extLst>
          </p:cNvPr>
          <p:cNvGrpSpPr/>
          <p:nvPr/>
        </p:nvGrpSpPr>
        <p:grpSpPr>
          <a:xfrm>
            <a:off x="0" y="6437875"/>
            <a:ext cx="12192000" cy="369332"/>
            <a:chOff x="0" y="6437875"/>
            <a:chExt cx="12192000" cy="369332"/>
          </a:xfrm>
        </p:grpSpPr>
        <p:sp>
          <p:nvSpPr>
            <p:cNvPr id="60" name="TextBox 59">
              <a:extLst>
                <a:ext uri="{FF2B5EF4-FFF2-40B4-BE49-F238E27FC236}">
                  <a16:creationId xmlns:a16="http://schemas.microsoft.com/office/drawing/2014/main" id="{59092C62-BD1F-1D4C-886C-129A1CDA258F}"/>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61" name="TextBox 60">
              <a:extLst>
                <a:ext uri="{FF2B5EF4-FFF2-40B4-BE49-F238E27FC236}">
                  <a16:creationId xmlns:a16="http://schemas.microsoft.com/office/drawing/2014/main" id="{4AA39672-3754-3842-843A-7E172E931C45}"/>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874454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58" name="Group 57">
            <a:extLst>
              <a:ext uri="{FF2B5EF4-FFF2-40B4-BE49-F238E27FC236}">
                <a16:creationId xmlns:a16="http://schemas.microsoft.com/office/drawing/2014/main" id="{F5250EB1-3746-3C48-97C4-A2683A8CB744}"/>
              </a:ext>
            </a:extLst>
          </p:cNvPr>
          <p:cNvGrpSpPr/>
          <p:nvPr/>
        </p:nvGrpSpPr>
        <p:grpSpPr>
          <a:xfrm>
            <a:off x="15396" y="0"/>
            <a:ext cx="3871055" cy="2630527"/>
            <a:chOff x="15396" y="0"/>
            <a:chExt cx="3871055" cy="2630527"/>
          </a:xfrm>
        </p:grpSpPr>
        <p:pic>
          <p:nvPicPr>
            <p:cNvPr id="59" name="Picture 58">
              <a:extLst>
                <a:ext uri="{FF2B5EF4-FFF2-40B4-BE49-F238E27FC236}">
                  <a16:creationId xmlns:a16="http://schemas.microsoft.com/office/drawing/2014/main" id="{749C9D4E-178F-3343-9F20-DCAA055A2784}"/>
                </a:ext>
              </a:extLst>
            </p:cNvPr>
            <p:cNvPicPr>
              <a:picLocks noChangeAspect="1"/>
            </p:cNvPicPr>
            <p:nvPr/>
          </p:nvPicPr>
          <p:blipFill>
            <a:blip r:embed="rId4"/>
            <a:stretch>
              <a:fillRect/>
            </a:stretch>
          </p:blipFill>
          <p:spPr>
            <a:xfrm>
              <a:off x="15396" y="0"/>
              <a:ext cx="3493302" cy="2630527"/>
            </a:xfrm>
            <a:prstGeom prst="rect">
              <a:avLst/>
            </a:prstGeom>
          </p:spPr>
        </p:pic>
        <p:grpSp>
          <p:nvGrpSpPr>
            <p:cNvPr id="60" name="Group 59">
              <a:extLst>
                <a:ext uri="{FF2B5EF4-FFF2-40B4-BE49-F238E27FC236}">
                  <a16:creationId xmlns:a16="http://schemas.microsoft.com/office/drawing/2014/main" id="{B4B17D0C-4968-1744-AFC7-C891D404F078}"/>
                </a:ext>
              </a:extLst>
            </p:cNvPr>
            <p:cNvGrpSpPr/>
            <p:nvPr/>
          </p:nvGrpSpPr>
          <p:grpSpPr>
            <a:xfrm>
              <a:off x="1852200" y="484956"/>
              <a:ext cx="525850" cy="407773"/>
              <a:chOff x="10527957" y="1890584"/>
              <a:chExt cx="525850" cy="407773"/>
            </a:xfrm>
          </p:grpSpPr>
          <p:sp>
            <p:nvSpPr>
              <p:cNvPr id="62" name="Oval 61">
                <a:extLst>
                  <a:ext uri="{FF2B5EF4-FFF2-40B4-BE49-F238E27FC236}">
                    <a16:creationId xmlns:a16="http://schemas.microsoft.com/office/drawing/2014/main" id="{99DC8894-9B90-9045-A5DD-B230F23B113B}"/>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50447F66-1B08-7444-960F-617D6DD3DC10}"/>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61" name="TextBox 60">
              <a:extLst>
                <a:ext uri="{FF2B5EF4-FFF2-40B4-BE49-F238E27FC236}">
                  <a16:creationId xmlns:a16="http://schemas.microsoft.com/office/drawing/2014/main" id="{8E1C3738-6E52-4644-8927-85EAC1901B0F}"/>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70" name="Group 69">
            <a:extLst>
              <a:ext uri="{FF2B5EF4-FFF2-40B4-BE49-F238E27FC236}">
                <a16:creationId xmlns:a16="http://schemas.microsoft.com/office/drawing/2014/main" id="{C51BFB82-BD1E-1145-95F9-8690FBA17B9A}"/>
              </a:ext>
            </a:extLst>
          </p:cNvPr>
          <p:cNvGrpSpPr/>
          <p:nvPr/>
        </p:nvGrpSpPr>
        <p:grpSpPr>
          <a:xfrm>
            <a:off x="0" y="6437875"/>
            <a:ext cx="12192000" cy="369332"/>
            <a:chOff x="0" y="6437875"/>
            <a:chExt cx="12192000" cy="369332"/>
          </a:xfrm>
        </p:grpSpPr>
        <p:sp>
          <p:nvSpPr>
            <p:cNvPr id="71" name="TextBox 70">
              <a:extLst>
                <a:ext uri="{FF2B5EF4-FFF2-40B4-BE49-F238E27FC236}">
                  <a16:creationId xmlns:a16="http://schemas.microsoft.com/office/drawing/2014/main" id="{443C65C9-7471-D048-B55D-5C6B385ECA91}"/>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4" name="TextBox 73">
              <a:extLst>
                <a:ext uri="{FF2B5EF4-FFF2-40B4-BE49-F238E27FC236}">
                  <a16:creationId xmlns:a16="http://schemas.microsoft.com/office/drawing/2014/main" id="{555D999E-5361-A54C-B22F-AE93E317E48E}"/>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945638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2"/>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65" name="Group 64">
            <a:extLst>
              <a:ext uri="{FF2B5EF4-FFF2-40B4-BE49-F238E27FC236}">
                <a16:creationId xmlns:a16="http://schemas.microsoft.com/office/drawing/2014/main" id="{CFD6AD1F-FD23-E043-A915-62FE6BACDBAD}"/>
              </a:ext>
            </a:extLst>
          </p:cNvPr>
          <p:cNvGrpSpPr/>
          <p:nvPr/>
        </p:nvGrpSpPr>
        <p:grpSpPr>
          <a:xfrm>
            <a:off x="15396" y="0"/>
            <a:ext cx="3871055" cy="2630527"/>
            <a:chOff x="15396" y="0"/>
            <a:chExt cx="3871055" cy="2630527"/>
          </a:xfrm>
        </p:grpSpPr>
        <p:pic>
          <p:nvPicPr>
            <p:cNvPr id="66" name="Picture 65">
              <a:extLst>
                <a:ext uri="{FF2B5EF4-FFF2-40B4-BE49-F238E27FC236}">
                  <a16:creationId xmlns:a16="http://schemas.microsoft.com/office/drawing/2014/main" id="{FFF4A467-5F3D-0942-B83E-555FF4987739}"/>
                </a:ext>
              </a:extLst>
            </p:cNvPr>
            <p:cNvPicPr>
              <a:picLocks noChangeAspect="1"/>
            </p:cNvPicPr>
            <p:nvPr/>
          </p:nvPicPr>
          <p:blipFill>
            <a:blip r:embed="rId3"/>
            <a:stretch>
              <a:fillRect/>
            </a:stretch>
          </p:blipFill>
          <p:spPr>
            <a:xfrm>
              <a:off x="15396" y="0"/>
              <a:ext cx="3493302" cy="2630527"/>
            </a:xfrm>
            <a:prstGeom prst="rect">
              <a:avLst/>
            </a:prstGeom>
          </p:spPr>
        </p:pic>
        <p:grpSp>
          <p:nvGrpSpPr>
            <p:cNvPr id="67" name="Group 66">
              <a:extLst>
                <a:ext uri="{FF2B5EF4-FFF2-40B4-BE49-F238E27FC236}">
                  <a16:creationId xmlns:a16="http://schemas.microsoft.com/office/drawing/2014/main" id="{2CED03C2-1E3F-634D-B4A2-641AC9D8FFD2}"/>
                </a:ext>
              </a:extLst>
            </p:cNvPr>
            <p:cNvGrpSpPr/>
            <p:nvPr/>
          </p:nvGrpSpPr>
          <p:grpSpPr>
            <a:xfrm>
              <a:off x="1852200" y="484956"/>
              <a:ext cx="525850" cy="407773"/>
              <a:chOff x="10527957" y="1890584"/>
              <a:chExt cx="525850" cy="407773"/>
            </a:xfrm>
          </p:grpSpPr>
          <p:sp>
            <p:nvSpPr>
              <p:cNvPr id="70" name="Oval 69">
                <a:extLst>
                  <a:ext uri="{FF2B5EF4-FFF2-40B4-BE49-F238E27FC236}">
                    <a16:creationId xmlns:a16="http://schemas.microsoft.com/office/drawing/2014/main" id="{7E7BCBF2-B343-5848-96C4-35A01921224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D3E85F89-0AA0-ED48-ADC8-00ACE9C729F4}"/>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68" name="TextBox 67">
              <a:extLst>
                <a:ext uri="{FF2B5EF4-FFF2-40B4-BE49-F238E27FC236}">
                  <a16:creationId xmlns:a16="http://schemas.microsoft.com/office/drawing/2014/main" id="{E9E8A7D7-FEF0-1C49-A57D-34583E0A7BF8}"/>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75" name="Group 74">
            <a:extLst>
              <a:ext uri="{FF2B5EF4-FFF2-40B4-BE49-F238E27FC236}">
                <a16:creationId xmlns:a16="http://schemas.microsoft.com/office/drawing/2014/main" id="{2588F764-FF07-5344-BAD5-95AD295BBBD1}"/>
              </a:ext>
            </a:extLst>
          </p:cNvPr>
          <p:cNvGrpSpPr/>
          <p:nvPr/>
        </p:nvGrpSpPr>
        <p:grpSpPr>
          <a:xfrm>
            <a:off x="0" y="6437875"/>
            <a:ext cx="12192000" cy="369332"/>
            <a:chOff x="0" y="6437875"/>
            <a:chExt cx="12192000" cy="369332"/>
          </a:xfrm>
        </p:grpSpPr>
        <p:sp>
          <p:nvSpPr>
            <p:cNvPr id="76" name="TextBox 75">
              <a:extLst>
                <a:ext uri="{FF2B5EF4-FFF2-40B4-BE49-F238E27FC236}">
                  <a16:creationId xmlns:a16="http://schemas.microsoft.com/office/drawing/2014/main" id="{5D2A3A07-BDDB-7849-8455-5A0FB3A22B61}"/>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7" name="TextBox 76">
              <a:extLst>
                <a:ext uri="{FF2B5EF4-FFF2-40B4-BE49-F238E27FC236}">
                  <a16:creationId xmlns:a16="http://schemas.microsoft.com/office/drawing/2014/main" id="{0FBADE38-2E57-A84F-A481-D899D4DE236C}"/>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489784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68" name="Group 67">
            <a:extLst>
              <a:ext uri="{FF2B5EF4-FFF2-40B4-BE49-F238E27FC236}">
                <a16:creationId xmlns:a16="http://schemas.microsoft.com/office/drawing/2014/main" id="{AF240FA4-B53E-E649-B72B-0EBDDB2B7548}"/>
              </a:ext>
            </a:extLst>
          </p:cNvPr>
          <p:cNvGrpSpPr/>
          <p:nvPr/>
        </p:nvGrpSpPr>
        <p:grpSpPr>
          <a:xfrm>
            <a:off x="15396" y="0"/>
            <a:ext cx="3871055" cy="2630527"/>
            <a:chOff x="15396" y="0"/>
            <a:chExt cx="3871055" cy="2630527"/>
          </a:xfrm>
        </p:grpSpPr>
        <p:pic>
          <p:nvPicPr>
            <p:cNvPr id="75" name="Picture 74">
              <a:extLst>
                <a:ext uri="{FF2B5EF4-FFF2-40B4-BE49-F238E27FC236}">
                  <a16:creationId xmlns:a16="http://schemas.microsoft.com/office/drawing/2014/main" id="{5B7D04DA-653F-054B-830B-54CF9EDC0476}"/>
                </a:ext>
              </a:extLst>
            </p:cNvPr>
            <p:cNvPicPr>
              <a:picLocks noChangeAspect="1"/>
            </p:cNvPicPr>
            <p:nvPr/>
          </p:nvPicPr>
          <p:blipFill>
            <a:blip r:embed="rId4"/>
            <a:stretch>
              <a:fillRect/>
            </a:stretch>
          </p:blipFill>
          <p:spPr>
            <a:xfrm>
              <a:off x="15396" y="0"/>
              <a:ext cx="3493302" cy="2630527"/>
            </a:xfrm>
            <a:prstGeom prst="rect">
              <a:avLst/>
            </a:prstGeom>
          </p:spPr>
        </p:pic>
        <p:grpSp>
          <p:nvGrpSpPr>
            <p:cNvPr id="76" name="Group 75">
              <a:extLst>
                <a:ext uri="{FF2B5EF4-FFF2-40B4-BE49-F238E27FC236}">
                  <a16:creationId xmlns:a16="http://schemas.microsoft.com/office/drawing/2014/main" id="{4311F555-115E-BE45-9EA2-F948ADA5262F}"/>
                </a:ext>
              </a:extLst>
            </p:cNvPr>
            <p:cNvGrpSpPr/>
            <p:nvPr/>
          </p:nvGrpSpPr>
          <p:grpSpPr>
            <a:xfrm>
              <a:off x="1852200" y="484956"/>
              <a:ext cx="525850" cy="407773"/>
              <a:chOff x="10527957" y="1890584"/>
              <a:chExt cx="525850" cy="407773"/>
            </a:xfrm>
          </p:grpSpPr>
          <p:sp>
            <p:nvSpPr>
              <p:cNvPr id="78" name="Oval 77">
                <a:extLst>
                  <a:ext uri="{FF2B5EF4-FFF2-40B4-BE49-F238E27FC236}">
                    <a16:creationId xmlns:a16="http://schemas.microsoft.com/office/drawing/2014/main" id="{06484C4F-19D5-F141-A8C0-922D566FE4CA}"/>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98F36312-E8DB-7145-9255-B77F6A896D71}"/>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77" name="TextBox 76">
              <a:extLst>
                <a:ext uri="{FF2B5EF4-FFF2-40B4-BE49-F238E27FC236}">
                  <a16:creationId xmlns:a16="http://schemas.microsoft.com/office/drawing/2014/main" id="{5106F7CC-C3C7-324B-A453-7E6FB0B8826E}"/>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70" name="Group 69">
            <a:extLst>
              <a:ext uri="{FF2B5EF4-FFF2-40B4-BE49-F238E27FC236}">
                <a16:creationId xmlns:a16="http://schemas.microsoft.com/office/drawing/2014/main" id="{BF019F1E-1938-544B-B003-20C9DF1635C4}"/>
              </a:ext>
            </a:extLst>
          </p:cNvPr>
          <p:cNvGrpSpPr/>
          <p:nvPr/>
        </p:nvGrpSpPr>
        <p:grpSpPr>
          <a:xfrm>
            <a:off x="0" y="6437875"/>
            <a:ext cx="12192000" cy="369332"/>
            <a:chOff x="0" y="6437875"/>
            <a:chExt cx="12192000" cy="369332"/>
          </a:xfrm>
        </p:grpSpPr>
        <p:sp>
          <p:nvSpPr>
            <p:cNvPr id="71" name="TextBox 70">
              <a:extLst>
                <a:ext uri="{FF2B5EF4-FFF2-40B4-BE49-F238E27FC236}">
                  <a16:creationId xmlns:a16="http://schemas.microsoft.com/office/drawing/2014/main" id="{CF010E55-1361-F544-8F94-BC95229FCC69}"/>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4" name="TextBox 73">
              <a:extLst>
                <a:ext uri="{FF2B5EF4-FFF2-40B4-BE49-F238E27FC236}">
                  <a16:creationId xmlns:a16="http://schemas.microsoft.com/office/drawing/2014/main" id="{32596D98-D4B7-474C-B686-430DBC94D84F}"/>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023980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400E5EF-6E39-2240-BB1D-F13642A4D916}"/>
              </a:ext>
            </a:extLst>
          </p:cNvPr>
          <p:cNvSpPr txBox="1"/>
          <p:nvPr/>
        </p:nvSpPr>
        <p:spPr>
          <a:xfrm>
            <a:off x="423905" y="3075057"/>
            <a:ext cx="11344189" cy="707886"/>
          </a:xfrm>
          <a:prstGeom prst="rect">
            <a:avLst/>
          </a:prstGeom>
          <a:solidFill>
            <a:schemeClr val="bg1">
              <a:lumMod val="50000"/>
            </a:schemeClr>
          </a:solidFill>
          <a:ln w="38100">
            <a:solidFill>
              <a:schemeClr val="tx1"/>
            </a:solidFill>
          </a:ln>
          <a:effectLst/>
        </p:spPr>
        <p:txBody>
          <a:bodyPr wrap="square" rtlCol="0">
            <a:spAutoFit/>
          </a:bodyPr>
          <a:lstStyle/>
          <a:p>
            <a:pPr algn="ctr"/>
            <a:r>
              <a:rPr lang="en-US" sz="4000" dirty="0">
                <a:solidFill>
                  <a:schemeClr val="bg1"/>
                </a:solidFill>
              </a:rPr>
              <a:t>How do I use GitHub to collaborate on a project?</a:t>
            </a:r>
          </a:p>
        </p:txBody>
      </p:sp>
    </p:spTree>
    <p:extLst>
      <p:ext uri="{BB962C8B-B14F-4D97-AF65-F5344CB8AC3E}">
        <p14:creationId xmlns:p14="http://schemas.microsoft.com/office/powerpoint/2010/main" val="3306193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18C438F4-78DF-9C42-8CB1-1BB8B909BE3A}"/>
              </a:ext>
            </a:extLst>
          </p:cNvPr>
          <p:cNvGrpSpPr/>
          <p:nvPr/>
        </p:nvGrpSpPr>
        <p:grpSpPr>
          <a:xfrm>
            <a:off x="15396" y="0"/>
            <a:ext cx="3871055" cy="2630527"/>
            <a:chOff x="15396" y="0"/>
            <a:chExt cx="3871055" cy="2630527"/>
          </a:xfrm>
        </p:grpSpPr>
        <p:pic>
          <p:nvPicPr>
            <p:cNvPr id="76" name="Picture 75">
              <a:extLst>
                <a:ext uri="{FF2B5EF4-FFF2-40B4-BE49-F238E27FC236}">
                  <a16:creationId xmlns:a16="http://schemas.microsoft.com/office/drawing/2014/main" id="{C4442C6C-D2EC-7C4B-91EC-7B7C43F06CEE}"/>
                </a:ext>
              </a:extLst>
            </p:cNvPr>
            <p:cNvPicPr>
              <a:picLocks noChangeAspect="1"/>
            </p:cNvPicPr>
            <p:nvPr/>
          </p:nvPicPr>
          <p:blipFill>
            <a:blip r:embed="rId4"/>
            <a:stretch>
              <a:fillRect/>
            </a:stretch>
          </p:blipFill>
          <p:spPr>
            <a:xfrm>
              <a:off x="15396" y="0"/>
              <a:ext cx="3493302" cy="2630527"/>
            </a:xfrm>
            <a:prstGeom prst="rect">
              <a:avLst/>
            </a:prstGeom>
          </p:spPr>
        </p:pic>
        <p:grpSp>
          <p:nvGrpSpPr>
            <p:cNvPr id="77" name="Group 76">
              <a:extLst>
                <a:ext uri="{FF2B5EF4-FFF2-40B4-BE49-F238E27FC236}">
                  <a16:creationId xmlns:a16="http://schemas.microsoft.com/office/drawing/2014/main" id="{C46AB339-3FAE-8F4B-BBE1-8E6F2467556D}"/>
                </a:ext>
              </a:extLst>
            </p:cNvPr>
            <p:cNvGrpSpPr/>
            <p:nvPr/>
          </p:nvGrpSpPr>
          <p:grpSpPr>
            <a:xfrm>
              <a:off x="1852200" y="484956"/>
              <a:ext cx="525850" cy="407773"/>
              <a:chOff x="10527957" y="1890584"/>
              <a:chExt cx="525850" cy="407773"/>
            </a:xfrm>
          </p:grpSpPr>
          <p:sp>
            <p:nvSpPr>
              <p:cNvPr id="82" name="Oval 81">
                <a:extLst>
                  <a:ext uri="{FF2B5EF4-FFF2-40B4-BE49-F238E27FC236}">
                    <a16:creationId xmlns:a16="http://schemas.microsoft.com/office/drawing/2014/main" id="{B453ABB4-5FC4-4E42-B259-22F0ABDB220C}"/>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CB10843A-3733-7540-8D5B-49EDE53B2B89}"/>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78" name="TextBox 77">
              <a:extLst>
                <a:ext uri="{FF2B5EF4-FFF2-40B4-BE49-F238E27FC236}">
                  <a16:creationId xmlns:a16="http://schemas.microsoft.com/office/drawing/2014/main" id="{23377CD1-EC95-C141-B0F7-B2E9D3E5F5F3}"/>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cxnSp>
        <p:nvCxnSpPr>
          <p:cNvPr id="64" name="Straight Arrow Connector 63">
            <a:extLst>
              <a:ext uri="{FF2B5EF4-FFF2-40B4-BE49-F238E27FC236}">
                <a16:creationId xmlns:a16="http://schemas.microsoft.com/office/drawing/2014/main" id="{647CD69A-7A3B-CD42-BBEA-4FA52C7CABB3}"/>
              </a:ext>
            </a:extLst>
          </p:cNvPr>
          <p:cNvCxnSpPr>
            <a:cxnSpLocks/>
          </p:cNvCxnSpPr>
          <p:nvPr/>
        </p:nvCxnSpPr>
        <p:spPr>
          <a:xfrm flipH="1" flipV="1">
            <a:off x="9683531" y="2323753"/>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A1D930B5-83C4-0F42-9A80-FF98C921AA4C}"/>
              </a:ext>
            </a:extLst>
          </p:cNvPr>
          <p:cNvGrpSpPr/>
          <p:nvPr/>
        </p:nvGrpSpPr>
        <p:grpSpPr>
          <a:xfrm>
            <a:off x="8183065" y="2299565"/>
            <a:ext cx="576650" cy="407773"/>
            <a:chOff x="10527957" y="1890584"/>
            <a:chExt cx="576650" cy="407773"/>
          </a:xfrm>
        </p:grpSpPr>
        <p:sp>
          <p:nvSpPr>
            <p:cNvPr id="66" name="Oval 65">
              <a:extLst>
                <a:ext uri="{FF2B5EF4-FFF2-40B4-BE49-F238E27FC236}">
                  <a16:creationId xmlns:a16="http://schemas.microsoft.com/office/drawing/2014/main" id="{772B1DB9-E347-8B4D-8EFF-080A2B17749C}"/>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9DF72697-D68E-9F46-8B4B-F4ED6FF73EF9}"/>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68" name="TextBox 67">
            <a:extLst>
              <a:ext uri="{FF2B5EF4-FFF2-40B4-BE49-F238E27FC236}">
                <a16:creationId xmlns:a16="http://schemas.microsoft.com/office/drawing/2014/main" id="{5E89E3B5-D7E7-A74E-8325-201886456FC2}"/>
              </a:ext>
            </a:extLst>
          </p:cNvPr>
          <p:cNvSpPr txBox="1"/>
          <p:nvPr/>
        </p:nvSpPr>
        <p:spPr>
          <a:xfrm>
            <a:off x="8666354" y="2286686"/>
            <a:ext cx="1193305" cy="646331"/>
          </a:xfrm>
          <a:prstGeom prst="rect">
            <a:avLst/>
          </a:prstGeom>
          <a:noFill/>
        </p:spPr>
        <p:txBody>
          <a:bodyPr wrap="square" rtlCol="0">
            <a:spAutoFit/>
          </a:bodyPr>
          <a:lstStyle/>
          <a:p>
            <a:r>
              <a:rPr lang="en-US" dirty="0"/>
              <a:t>Pull</a:t>
            </a:r>
          </a:p>
          <a:p>
            <a:r>
              <a:rPr lang="en-US" dirty="0"/>
              <a:t>request</a:t>
            </a: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pic>
        <p:nvPicPr>
          <p:cNvPr id="28" name="Picture 27">
            <a:extLst>
              <a:ext uri="{FF2B5EF4-FFF2-40B4-BE49-F238E27FC236}">
                <a16:creationId xmlns:a16="http://schemas.microsoft.com/office/drawing/2014/main" id="{BF712F68-26C8-B34A-91BF-8FB7E7A977EC}"/>
              </a:ext>
            </a:extLst>
          </p:cNvPr>
          <p:cNvPicPr>
            <a:picLocks noChangeAspect="1"/>
          </p:cNvPicPr>
          <p:nvPr/>
        </p:nvPicPr>
        <p:blipFill>
          <a:blip r:embed="rId5"/>
          <a:stretch>
            <a:fillRect/>
          </a:stretch>
        </p:blipFill>
        <p:spPr>
          <a:xfrm>
            <a:off x="8337671" y="2904759"/>
            <a:ext cx="1358900" cy="292100"/>
          </a:xfrm>
          <a:prstGeom prst="rect">
            <a:avLst/>
          </a:prstGeom>
        </p:spPr>
      </p:pic>
      <p:sp>
        <p:nvSpPr>
          <p:cNvPr id="70" name="TextBox 69">
            <a:extLst>
              <a:ext uri="{FF2B5EF4-FFF2-40B4-BE49-F238E27FC236}">
                <a16:creationId xmlns:a16="http://schemas.microsoft.com/office/drawing/2014/main" id="{214A845F-9249-1A40-A621-2EB9A590A8BD}"/>
              </a:ext>
            </a:extLst>
          </p:cNvPr>
          <p:cNvSpPr txBox="1"/>
          <p:nvPr/>
        </p:nvSpPr>
        <p:spPr>
          <a:xfrm>
            <a:off x="8312355" y="3155152"/>
            <a:ext cx="1430289" cy="400110"/>
          </a:xfrm>
          <a:prstGeom prst="rect">
            <a:avLst/>
          </a:prstGeom>
          <a:noFill/>
        </p:spPr>
        <p:txBody>
          <a:bodyPr wrap="square" rtlCol="0">
            <a:spAutoFit/>
          </a:bodyPr>
          <a:lstStyle/>
          <a:p>
            <a:pPr algn="ctr"/>
            <a:r>
              <a:rPr lang="en-US" sz="1000" dirty="0"/>
              <a:t>(GitHub concept – button on GitHub!)</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79" name="Group 78">
            <a:extLst>
              <a:ext uri="{FF2B5EF4-FFF2-40B4-BE49-F238E27FC236}">
                <a16:creationId xmlns:a16="http://schemas.microsoft.com/office/drawing/2014/main" id="{5E85AFCB-8E49-B644-A9F3-568BE3EC36FC}"/>
              </a:ext>
            </a:extLst>
          </p:cNvPr>
          <p:cNvGrpSpPr/>
          <p:nvPr/>
        </p:nvGrpSpPr>
        <p:grpSpPr>
          <a:xfrm>
            <a:off x="0" y="6437875"/>
            <a:ext cx="12192000" cy="369332"/>
            <a:chOff x="0" y="6437875"/>
            <a:chExt cx="12192000" cy="369332"/>
          </a:xfrm>
        </p:grpSpPr>
        <p:sp>
          <p:nvSpPr>
            <p:cNvPr id="80" name="TextBox 79">
              <a:extLst>
                <a:ext uri="{FF2B5EF4-FFF2-40B4-BE49-F238E27FC236}">
                  <a16:creationId xmlns:a16="http://schemas.microsoft.com/office/drawing/2014/main" id="{E00D672F-905D-C74B-B267-8B415A332AF2}"/>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81" name="TextBox 80">
              <a:extLst>
                <a:ext uri="{FF2B5EF4-FFF2-40B4-BE49-F238E27FC236}">
                  <a16:creationId xmlns:a16="http://schemas.microsoft.com/office/drawing/2014/main" id="{3CA04339-036B-984C-9C7F-79AF3DD880AC}"/>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048294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79" name="Group 78">
            <a:extLst>
              <a:ext uri="{FF2B5EF4-FFF2-40B4-BE49-F238E27FC236}">
                <a16:creationId xmlns:a16="http://schemas.microsoft.com/office/drawing/2014/main" id="{F4A8EB96-846B-DB49-B712-C028D8D6A6EE}"/>
              </a:ext>
            </a:extLst>
          </p:cNvPr>
          <p:cNvGrpSpPr/>
          <p:nvPr/>
        </p:nvGrpSpPr>
        <p:grpSpPr>
          <a:xfrm>
            <a:off x="15396" y="0"/>
            <a:ext cx="3871055" cy="2630527"/>
            <a:chOff x="15396" y="0"/>
            <a:chExt cx="3871055" cy="2630527"/>
          </a:xfrm>
        </p:grpSpPr>
        <p:pic>
          <p:nvPicPr>
            <p:cNvPr id="80" name="Picture 79">
              <a:extLst>
                <a:ext uri="{FF2B5EF4-FFF2-40B4-BE49-F238E27FC236}">
                  <a16:creationId xmlns:a16="http://schemas.microsoft.com/office/drawing/2014/main" id="{512FD139-4770-A045-A32D-DE6353B28B6C}"/>
                </a:ext>
              </a:extLst>
            </p:cNvPr>
            <p:cNvPicPr>
              <a:picLocks noChangeAspect="1"/>
            </p:cNvPicPr>
            <p:nvPr/>
          </p:nvPicPr>
          <p:blipFill>
            <a:blip r:embed="rId4"/>
            <a:stretch>
              <a:fillRect/>
            </a:stretch>
          </p:blipFill>
          <p:spPr>
            <a:xfrm>
              <a:off x="15396" y="0"/>
              <a:ext cx="3493302" cy="2630527"/>
            </a:xfrm>
            <a:prstGeom prst="rect">
              <a:avLst/>
            </a:prstGeom>
          </p:spPr>
        </p:pic>
        <p:grpSp>
          <p:nvGrpSpPr>
            <p:cNvPr id="81" name="Group 80">
              <a:extLst>
                <a:ext uri="{FF2B5EF4-FFF2-40B4-BE49-F238E27FC236}">
                  <a16:creationId xmlns:a16="http://schemas.microsoft.com/office/drawing/2014/main" id="{F2F50C45-3240-8D4F-B1EE-B42F3AF2D0D3}"/>
                </a:ext>
              </a:extLst>
            </p:cNvPr>
            <p:cNvGrpSpPr/>
            <p:nvPr/>
          </p:nvGrpSpPr>
          <p:grpSpPr>
            <a:xfrm>
              <a:off x="1852200" y="484956"/>
              <a:ext cx="525850" cy="407773"/>
              <a:chOff x="10527957" y="1890584"/>
              <a:chExt cx="525850" cy="407773"/>
            </a:xfrm>
          </p:grpSpPr>
          <p:sp>
            <p:nvSpPr>
              <p:cNvPr id="83" name="Oval 82">
                <a:extLst>
                  <a:ext uri="{FF2B5EF4-FFF2-40B4-BE49-F238E27FC236}">
                    <a16:creationId xmlns:a16="http://schemas.microsoft.com/office/drawing/2014/main" id="{58867E4A-4AB2-494C-8125-2A03330B3026}"/>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053D6C59-673E-284F-B43D-BF11399F27BF}"/>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82" name="TextBox 81">
              <a:extLst>
                <a:ext uri="{FF2B5EF4-FFF2-40B4-BE49-F238E27FC236}">
                  <a16:creationId xmlns:a16="http://schemas.microsoft.com/office/drawing/2014/main" id="{7EA7D92F-2519-4948-AF9A-CF6FB4F09A69}"/>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cxnSp>
        <p:nvCxnSpPr>
          <p:cNvPr id="64" name="Straight Arrow Connector 63">
            <a:extLst>
              <a:ext uri="{FF2B5EF4-FFF2-40B4-BE49-F238E27FC236}">
                <a16:creationId xmlns:a16="http://schemas.microsoft.com/office/drawing/2014/main" id="{647CD69A-7A3B-CD42-BBEA-4FA52C7CABB3}"/>
              </a:ext>
            </a:extLst>
          </p:cNvPr>
          <p:cNvCxnSpPr>
            <a:cxnSpLocks/>
          </p:cNvCxnSpPr>
          <p:nvPr/>
        </p:nvCxnSpPr>
        <p:spPr>
          <a:xfrm flipH="1" flipV="1">
            <a:off x="9683531" y="2323753"/>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A1D930B5-83C4-0F42-9A80-FF98C921AA4C}"/>
              </a:ext>
            </a:extLst>
          </p:cNvPr>
          <p:cNvGrpSpPr/>
          <p:nvPr/>
        </p:nvGrpSpPr>
        <p:grpSpPr>
          <a:xfrm>
            <a:off x="8183065" y="2299565"/>
            <a:ext cx="576650" cy="407773"/>
            <a:chOff x="10527957" y="1890584"/>
            <a:chExt cx="576650" cy="407773"/>
          </a:xfrm>
        </p:grpSpPr>
        <p:sp>
          <p:nvSpPr>
            <p:cNvPr id="66" name="Oval 65">
              <a:extLst>
                <a:ext uri="{FF2B5EF4-FFF2-40B4-BE49-F238E27FC236}">
                  <a16:creationId xmlns:a16="http://schemas.microsoft.com/office/drawing/2014/main" id="{772B1DB9-E347-8B4D-8EFF-080A2B17749C}"/>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9DF72697-D68E-9F46-8B4B-F4ED6FF73EF9}"/>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68" name="TextBox 67">
            <a:extLst>
              <a:ext uri="{FF2B5EF4-FFF2-40B4-BE49-F238E27FC236}">
                <a16:creationId xmlns:a16="http://schemas.microsoft.com/office/drawing/2014/main" id="{5E89E3B5-D7E7-A74E-8325-201886456FC2}"/>
              </a:ext>
            </a:extLst>
          </p:cNvPr>
          <p:cNvSpPr txBox="1"/>
          <p:nvPr/>
        </p:nvSpPr>
        <p:spPr>
          <a:xfrm>
            <a:off x="8666354" y="2286686"/>
            <a:ext cx="1193305" cy="646331"/>
          </a:xfrm>
          <a:prstGeom prst="rect">
            <a:avLst/>
          </a:prstGeom>
          <a:noFill/>
        </p:spPr>
        <p:txBody>
          <a:bodyPr wrap="square" rtlCol="0">
            <a:spAutoFit/>
          </a:bodyPr>
          <a:lstStyle/>
          <a:p>
            <a:r>
              <a:rPr lang="en-US" dirty="0"/>
              <a:t>Pull</a:t>
            </a:r>
          </a:p>
          <a:p>
            <a:r>
              <a:rPr lang="en-US" dirty="0"/>
              <a:t>request</a:t>
            </a: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pic>
        <p:nvPicPr>
          <p:cNvPr id="28" name="Picture 27">
            <a:extLst>
              <a:ext uri="{FF2B5EF4-FFF2-40B4-BE49-F238E27FC236}">
                <a16:creationId xmlns:a16="http://schemas.microsoft.com/office/drawing/2014/main" id="{BF712F68-26C8-B34A-91BF-8FB7E7A977EC}"/>
              </a:ext>
            </a:extLst>
          </p:cNvPr>
          <p:cNvPicPr>
            <a:picLocks noChangeAspect="1"/>
          </p:cNvPicPr>
          <p:nvPr/>
        </p:nvPicPr>
        <p:blipFill>
          <a:blip r:embed="rId5"/>
          <a:stretch>
            <a:fillRect/>
          </a:stretch>
        </p:blipFill>
        <p:spPr>
          <a:xfrm>
            <a:off x="8337671" y="2904759"/>
            <a:ext cx="1358900" cy="292100"/>
          </a:xfrm>
          <a:prstGeom prst="rect">
            <a:avLst/>
          </a:prstGeom>
        </p:spPr>
      </p:pic>
      <p:sp>
        <p:nvSpPr>
          <p:cNvPr id="70" name="TextBox 69">
            <a:extLst>
              <a:ext uri="{FF2B5EF4-FFF2-40B4-BE49-F238E27FC236}">
                <a16:creationId xmlns:a16="http://schemas.microsoft.com/office/drawing/2014/main" id="{214A845F-9249-1A40-A621-2EB9A590A8BD}"/>
              </a:ext>
            </a:extLst>
          </p:cNvPr>
          <p:cNvSpPr txBox="1"/>
          <p:nvPr/>
        </p:nvSpPr>
        <p:spPr>
          <a:xfrm>
            <a:off x="8312355" y="3155152"/>
            <a:ext cx="1430289" cy="400110"/>
          </a:xfrm>
          <a:prstGeom prst="rect">
            <a:avLst/>
          </a:prstGeom>
          <a:noFill/>
        </p:spPr>
        <p:txBody>
          <a:bodyPr wrap="square" rtlCol="0">
            <a:spAutoFit/>
          </a:bodyPr>
          <a:lstStyle/>
          <a:p>
            <a:pPr algn="ctr"/>
            <a:r>
              <a:rPr lang="en-US" sz="1000" dirty="0"/>
              <a:t>(GitHub concept – button on GitHub!)</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87" name="Group 86">
            <a:extLst>
              <a:ext uri="{FF2B5EF4-FFF2-40B4-BE49-F238E27FC236}">
                <a16:creationId xmlns:a16="http://schemas.microsoft.com/office/drawing/2014/main" id="{5F7E7BA3-5970-EC4D-9027-1C25E96BBD34}"/>
              </a:ext>
            </a:extLst>
          </p:cNvPr>
          <p:cNvGrpSpPr/>
          <p:nvPr/>
        </p:nvGrpSpPr>
        <p:grpSpPr>
          <a:xfrm>
            <a:off x="0" y="6437875"/>
            <a:ext cx="12192000" cy="369332"/>
            <a:chOff x="0" y="6437875"/>
            <a:chExt cx="12192000" cy="369332"/>
          </a:xfrm>
        </p:grpSpPr>
        <p:sp>
          <p:nvSpPr>
            <p:cNvPr id="88" name="TextBox 87">
              <a:extLst>
                <a:ext uri="{FF2B5EF4-FFF2-40B4-BE49-F238E27FC236}">
                  <a16:creationId xmlns:a16="http://schemas.microsoft.com/office/drawing/2014/main" id="{C032461B-9ABD-E341-8651-E03AF3DDF11B}"/>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89" name="TextBox 88">
              <a:extLst>
                <a:ext uri="{FF2B5EF4-FFF2-40B4-BE49-F238E27FC236}">
                  <a16:creationId xmlns:a16="http://schemas.microsoft.com/office/drawing/2014/main" id="{014F9675-6583-884B-A0C6-98FA00FD2417}"/>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76" name="Picture 75">
            <a:extLst>
              <a:ext uri="{FF2B5EF4-FFF2-40B4-BE49-F238E27FC236}">
                <a16:creationId xmlns:a16="http://schemas.microsoft.com/office/drawing/2014/main" id="{1EC64FAA-EDE9-C842-82B9-C871D3D29931}"/>
              </a:ext>
            </a:extLst>
          </p:cNvPr>
          <p:cNvPicPr>
            <a:picLocks noChangeAspect="1"/>
          </p:cNvPicPr>
          <p:nvPr/>
        </p:nvPicPr>
        <p:blipFill>
          <a:blip r:embed="rId6"/>
          <a:stretch>
            <a:fillRect/>
          </a:stretch>
        </p:blipFill>
        <p:spPr>
          <a:xfrm>
            <a:off x="2272703" y="3437295"/>
            <a:ext cx="5494314" cy="3153638"/>
          </a:xfrm>
          <a:prstGeom prst="rect">
            <a:avLst/>
          </a:prstGeom>
        </p:spPr>
      </p:pic>
      <p:sp>
        <p:nvSpPr>
          <p:cNvPr id="77" name="Right Arrow 76">
            <a:extLst>
              <a:ext uri="{FF2B5EF4-FFF2-40B4-BE49-F238E27FC236}">
                <a16:creationId xmlns:a16="http://schemas.microsoft.com/office/drawing/2014/main" id="{3164714E-2B18-9C46-9AB1-48FD6E5372BB}"/>
              </a:ext>
            </a:extLst>
          </p:cNvPr>
          <p:cNvSpPr/>
          <p:nvPr/>
        </p:nvSpPr>
        <p:spPr>
          <a:xfrm rot="9568889" flipV="1">
            <a:off x="4083673" y="3596631"/>
            <a:ext cx="4222316" cy="407777"/>
          </a:xfrm>
          <a:prstGeom prst="rightArrow">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42F9CF61-F6AF-7A4B-B200-715FE2E8982B}"/>
              </a:ext>
            </a:extLst>
          </p:cNvPr>
          <p:cNvSpPr/>
          <p:nvPr/>
        </p:nvSpPr>
        <p:spPr>
          <a:xfrm>
            <a:off x="2829719" y="4206949"/>
            <a:ext cx="1254041" cy="960273"/>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2011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0" name="Group 89">
            <a:extLst>
              <a:ext uri="{FF2B5EF4-FFF2-40B4-BE49-F238E27FC236}">
                <a16:creationId xmlns:a16="http://schemas.microsoft.com/office/drawing/2014/main" id="{4ADE0967-A39E-9D45-B407-3AF6ECF2920A}"/>
              </a:ext>
            </a:extLst>
          </p:cNvPr>
          <p:cNvGrpSpPr/>
          <p:nvPr/>
        </p:nvGrpSpPr>
        <p:grpSpPr>
          <a:xfrm>
            <a:off x="15396" y="0"/>
            <a:ext cx="3871055" cy="2630527"/>
            <a:chOff x="15396" y="0"/>
            <a:chExt cx="3871055" cy="2630527"/>
          </a:xfrm>
        </p:grpSpPr>
        <p:pic>
          <p:nvPicPr>
            <p:cNvPr id="91" name="Picture 90">
              <a:extLst>
                <a:ext uri="{FF2B5EF4-FFF2-40B4-BE49-F238E27FC236}">
                  <a16:creationId xmlns:a16="http://schemas.microsoft.com/office/drawing/2014/main" id="{7B6F2F65-37D2-EF46-83FE-80C77F6F9B54}"/>
                </a:ext>
              </a:extLst>
            </p:cNvPr>
            <p:cNvPicPr>
              <a:picLocks noChangeAspect="1"/>
            </p:cNvPicPr>
            <p:nvPr/>
          </p:nvPicPr>
          <p:blipFill>
            <a:blip r:embed="rId4"/>
            <a:stretch>
              <a:fillRect/>
            </a:stretch>
          </p:blipFill>
          <p:spPr>
            <a:xfrm>
              <a:off x="15396" y="0"/>
              <a:ext cx="3493302" cy="2630527"/>
            </a:xfrm>
            <a:prstGeom prst="rect">
              <a:avLst/>
            </a:prstGeom>
          </p:spPr>
        </p:pic>
        <p:grpSp>
          <p:nvGrpSpPr>
            <p:cNvPr id="92" name="Group 91">
              <a:extLst>
                <a:ext uri="{FF2B5EF4-FFF2-40B4-BE49-F238E27FC236}">
                  <a16:creationId xmlns:a16="http://schemas.microsoft.com/office/drawing/2014/main" id="{B6D5A6D1-174C-FC4D-84AF-63403A3669D3}"/>
                </a:ext>
              </a:extLst>
            </p:cNvPr>
            <p:cNvGrpSpPr/>
            <p:nvPr/>
          </p:nvGrpSpPr>
          <p:grpSpPr>
            <a:xfrm>
              <a:off x="1852200" y="484956"/>
              <a:ext cx="525850" cy="407773"/>
              <a:chOff x="10527957" y="1890584"/>
              <a:chExt cx="525850" cy="407773"/>
            </a:xfrm>
          </p:grpSpPr>
          <p:sp>
            <p:nvSpPr>
              <p:cNvPr id="98" name="Oval 97">
                <a:extLst>
                  <a:ext uri="{FF2B5EF4-FFF2-40B4-BE49-F238E27FC236}">
                    <a16:creationId xmlns:a16="http://schemas.microsoft.com/office/drawing/2014/main" id="{1D9273D4-5BA8-DC49-9987-7228FF316F8A}"/>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FCAB1A2D-ECE4-AC40-A848-3B869DE1EB60}"/>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94" name="TextBox 93">
              <a:extLst>
                <a:ext uri="{FF2B5EF4-FFF2-40B4-BE49-F238E27FC236}">
                  <a16:creationId xmlns:a16="http://schemas.microsoft.com/office/drawing/2014/main" id="{12460A7F-1263-E848-84C9-33FDE25C1ECA}"/>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80" name="Rectangle 79">
            <a:extLst>
              <a:ext uri="{FF2B5EF4-FFF2-40B4-BE49-F238E27FC236}">
                <a16:creationId xmlns:a16="http://schemas.microsoft.com/office/drawing/2014/main" id="{2DF4AFE2-9C4E-D145-8955-7602F02831E8}"/>
              </a:ext>
            </a:extLst>
          </p:cNvPr>
          <p:cNvSpPr/>
          <p:nvPr/>
        </p:nvSpPr>
        <p:spPr>
          <a:xfrm>
            <a:off x="-32830" y="1910577"/>
            <a:ext cx="9795696" cy="18541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a:extLst>
              <a:ext uri="{FF2B5EF4-FFF2-40B4-BE49-F238E27FC236}">
                <a16:creationId xmlns:a16="http://schemas.microsoft.com/office/drawing/2014/main" id="{A1D930B5-83C4-0F42-9A80-FF98C921AA4C}"/>
              </a:ext>
            </a:extLst>
          </p:cNvPr>
          <p:cNvGrpSpPr/>
          <p:nvPr/>
        </p:nvGrpSpPr>
        <p:grpSpPr>
          <a:xfrm>
            <a:off x="8183065" y="2299565"/>
            <a:ext cx="576650" cy="407773"/>
            <a:chOff x="10527957" y="1890584"/>
            <a:chExt cx="576650" cy="407773"/>
          </a:xfrm>
        </p:grpSpPr>
        <p:sp>
          <p:nvSpPr>
            <p:cNvPr id="66" name="Oval 65">
              <a:extLst>
                <a:ext uri="{FF2B5EF4-FFF2-40B4-BE49-F238E27FC236}">
                  <a16:creationId xmlns:a16="http://schemas.microsoft.com/office/drawing/2014/main" id="{772B1DB9-E347-8B4D-8EFF-080A2B17749C}"/>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9DF72697-D68E-9F46-8B4B-F4ED6FF73EF9}"/>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68" name="TextBox 67">
            <a:extLst>
              <a:ext uri="{FF2B5EF4-FFF2-40B4-BE49-F238E27FC236}">
                <a16:creationId xmlns:a16="http://schemas.microsoft.com/office/drawing/2014/main" id="{5E89E3B5-D7E7-A74E-8325-201886456FC2}"/>
              </a:ext>
            </a:extLst>
          </p:cNvPr>
          <p:cNvSpPr txBox="1"/>
          <p:nvPr/>
        </p:nvSpPr>
        <p:spPr>
          <a:xfrm>
            <a:off x="8666354" y="2286686"/>
            <a:ext cx="1193305" cy="646331"/>
          </a:xfrm>
          <a:prstGeom prst="rect">
            <a:avLst/>
          </a:prstGeom>
          <a:noFill/>
        </p:spPr>
        <p:txBody>
          <a:bodyPr wrap="square" rtlCol="0">
            <a:spAutoFit/>
          </a:bodyPr>
          <a:lstStyle/>
          <a:p>
            <a:r>
              <a:rPr lang="en-US" dirty="0"/>
              <a:t>Pull</a:t>
            </a:r>
          </a:p>
          <a:p>
            <a:r>
              <a:rPr lang="en-US" dirty="0"/>
              <a:t>request</a:t>
            </a: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pic>
        <p:nvPicPr>
          <p:cNvPr id="28" name="Picture 27">
            <a:extLst>
              <a:ext uri="{FF2B5EF4-FFF2-40B4-BE49-F238E27FC236}">
                <a16:creationId xmlns:a16="http://schemas.microsoft.com/office/drawing/2014/main" id="{BF712F68-26C8-B34A-91BF-8FB7E7A977EC}"/>
              </a:ext>
            </a:extLst>
          </p:cNvPr>
          <p:cNvPicPr>
            <a:picLocks noChangeAspect="1"/>
          </p:cNvPicPr>
          <p:nvPr/>
        </p:nvPicPr>
        <p:blipFill>
          <a:blip r:embed="rId5"/>
          <a:stretch>
            <a:fillRect/>
          </a:stretch>
        </p:blipFill>
        <p:spPr>
          <a:xfrm>
            <a:off x="8337671" y="2904759"/>
            <a:ext cx="1358900" cy="292100"/>
          </a:xfrm>
          <a:prstGeom prst="rect">
            <a:avLst/>
          </a:prstGeom>
        </p:spPr>
      </p:pic>
      <p:sp>
        <p:nvSpPr>
          <p:cNvPr id="70" name="TextBox 69">
            <a:extLst>
              <a:ext uri="{FF2B5EF4-FFF2-40B4-BE49-F238E27FC236}">
                <a16:creationId xmlns:a16="http://schemas.microsoft.com/office/drawing/2014/main" id="{214A845F-9249-1A40-A621-2EB9A590A8BD}"/>
              </a:ext>
            </a:extLst>
          </p:cNvPr>
          <p:cNvSpPr txBox="1"/>
          <p:nvPr/>
        </p:nvSpPr>
        <p:spPr>
          <a:xfrm>
            <a:off x="8312355" y="3155152"/>
            <a:ext cx="1430289" cy="400110"/>
          </a:xfrm>
          <a:prstGeom prst="rect">
            <a:avLst/>
          </a:prstGeom>
          <a:noFill/>
        </p:spPr>
        <p:txBody>
          <a:bodyPr wrap="square" rtlCol="0">
            <a:spAutoFit/>
          </a:bodyPr>
          <a:lstStyle/>
          <a:p>
            <a:pPr algn="ctr"/>
            <a:r>
              <a:rPr lang="en-US" sz="1000" dirty="0"/>
              <a:t>(GitHub concept – button on GitHub!)</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81" name="Group 80">
            <a:extLst>
              <a:ext uri="{FF2B5EF4-FFF2-40B4-BE49-F238E27FC236}">
                <a16:creationId xmlns:a16="http://schemas.microsoft.com/office/drawing/2014/main" id="{BE01BD88-C0C9-8040-9C56-FD745E04BB8D}"/>
              </a:ext>
            </a:extLst>
          </p:cNvPr>
          <p:cNvGrpSpPr/>
          <p:nvPr/>
        </p:nvGrpSpPr>
        <p:grpSpPr>
          <a:xfrm>
            <a:off x="118783" y="2116759"/>
            <a:ext cx="7945949" cy="1424223"/>
            <a:chOff x="118783" y="2116759"/>
            <a:chExt cx="7945949" cy="1424223"/>
          </a:xfrm>
        </p:grpSpPr>
        <p:sp>
          <p:nvSpPr>
            <p:cNvPr id="82" name="TextBox 81">
              <a:extLst>
                <a:ext uri="{FF2B5EF4-FFF2-40B4-BE49-F238E27FC236}">
                  <a16:creationId xmlns:a16="http://schemas.microsoft.com/office/drawing/2014/main" id="{4CE954C2-15FC-A74D-9B5B-53EC49B2C887}"/>
                </a:ext>
              </a:extLst>
            </p:cNvPr>
            <p:cNvSpPr txBox="1"/>
            <p:nvPr/>
          </p:nvSpPr>
          <p:spPr>
            <a:xfrm>
              <a:off x="133132" y="2116759"/>
              <a:ext cx="6162393" cy="923330"/>
            </a:xfrm>
            <a:prstGeom prst="rect">
              <a:avLst/>
            </a:prstGeom>
            <a:solidFill>
              <a:schemeClr val="bg1">
                <a:lumMod val="85000"/>
              </a:schemeClr>
            </a:solidFill>
            <a:ln w="38100">
              <a:solidFill>
                <a:schemeClr val="tx1"/>
              </a:solidFill>
            </a:ln>
            <a:effectLst/>
          </p:spPr>
          <p:txBody>
            <a:bodyPr wrap="square" rtlCol="0">
              <a:spAutoFit/>
            </a:bodyPr>
            <a:lstStyle/>
            <a:p>
              <a:pPr algn="ctr"/>
              <a:r>
                <a:rPr lang="en-US" dirty="0"/>
                <a:t>If you have direct write access to the parent repo, you can push directly to upstream (it doesn’t require permission, like a pull request). This would take the place of step 5.</a:t>
              </a:r>
            </a:p>
          </p:txBody>
        </p:sp>
        <p:grpSp>
          <p:nvGrpSpPr>
            <p:cNvPr id="83" name="Group 82">
              <a:extLst>
                <a:ext uri="{FF2B5EF4-FFF2-40B4-BE49-F238E27FC236}">
                  <a16:creationId xmlns:a16="http://schemas.microsoft.com/office/drawing/2014/main" id="{F35B1694-B417-C445-86E5-F581F22EDF58}"/>
                </a:ext>
              </a:extLst>
            </p:cNvPr>
            <p:cNvGrpSpPr/>
            <p:nvPr/>
          </p:nvGrpSpPr>
          <p:grpSpPr>
            <a:xfrm>
              <a:off x="118783" y="3046037"/>
              <a:ext cx="6199632" cy="494945"/>
              <a:chOff x="3353644" y="4885483"/>
              <a:chExt cx="6199632" cy="494945"/>
            </a:xfrm>
          </p:grpSpPr>
          <p:sp>
            <p:nvSpPr>
              <p:cNvPr id="85" name="Rectangle 84">
                <a:extLst>
                  <a:ext uri="{FF2B5EF4-FFF2-40B4-BE49-F238E27FC236}">
                    <a16:creationId xmlns:a16="http://schemas.microsoft.com/office/drawing/2014/main" id="{EB986184-0EAF-2E47-9ABE-0E96A134384C}"/>
                  </a:ext>
                </a:extLst>
              </p:cNvPr>
              <p:cNvSpPr/>
              <p:nvPr/>
            </p:nvSpPr>
            <p:spPr>
              <a:xfrm>
                <a:off x="3353644" y="4885483"/>
                <a:ext cx="6199632" cy="49494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8E1995B1-C824-7A40-B6F6-D77854DF0EFB}"/>
                  </a:ext>
                </a:extLst>
              </p:cNvPr>
              <p:cNvSpPr txBox="1"/>
              <p:nvPr/>
            </p:nvSpPr>
            <p:spPr>
              <a:xfrm>
                <a:off x="3358375" y="4919626"/>
                <a:ext cx="4641386" cy="307777"/>
              </a:xfrm>
              <a:prstGeom prst="rect">
                <a:avLst/>
              </a:prstGeom>
              <a:noFill/>
            </p:spPr>
            <p:txBody>
              <a:bodyPr wrap="square" rtlCol="0">
                <a:spAutoFit/>
              </a:bodyPr>
              <a:lstStyle/>
              <a:p>
                <a:r>
                  <a:rPr lang="en-US" sz="1400" b="1" dirty="0">
                    <a:solidFill>
                      <a:srgbClr val="00B050"/>
                    </a:solidFill>
                    <a:latin typeface="Monaco" pitchFamily="2" charset="77"/>
                  </a:rPr>
                  <a:t>~/Desktop$ </a:t>
                </a:r>
                <a:r>
                  <a:rPr lang="en-US" sz="1400" b="1" dirty="0">
                    <a:solidFill>
                      <a:schemeClr val="bg1"/>
                    </a:solidFill>
                    <a:latin typeface="Monaco" pitchFamily="2" charset="77"/>
                  </a:rPr>
                  <a:t>git push upstream master</a:t>
                </a:r>
                <a:endParaRPr lang="en-US" sz="1400" b="1" dirty="0">
                  <a:solidFill>
                    <a:srgbClr val="00B050"/>
                  </a:solidFill>
                  <a:latin typeface="Monaco" pitchFamily="2" charset="77"/>
                </a:endParaRPr>
              </a:p>
            </p:txBody>
          </p:sp>
        </p:grpSp>
        <p:sp>
          <p:nvSpPr>
            <p:cNvPr id="84" name="Right Arrow 83">
              <a:extLst>
                <a:ext uri="{FF2B5EF4-FFF2-40B4-BE49-F238E27FC236}">
                  <a16:creationId xmlns:a16="http://schemas.microsoft.com/office/drawing/2014/main" id="{F3CE29C9-94C0-4D4F-B6D7-E2C07693C23E}"/>
                </a:ext>
              </a:extLst>
            </p:cNvPr>
            <p:cNvSpPr/>
            <p:nvPr/>
          </p:nvSpPr>
          <p:spPr>
            <a:xfrm>
              <a:off x="6409462" y="2220770"/>
              <a:ext cx="1655270" cy="61430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4" name="Straight Arrow Connector 63">
            <a:extLst>
              <a:ext uri="{FF2B5EF4-FFF2-40B4-BE49-F238E27FC236}">
                <a16:creationId xmlns:a16="http://schemas.microsoft.com/office/drawing/2014/main" id="{647CD69A-7A3B-CD42-BBEA-4FA52C7CABB3}"/>
              </a:ext>
            </a:extLst>
          </p:cNvPr>
          <p:cNvCxnSpPr>
            <a:cxnSpLocks/>
          </p:cNvCxnSpPr>
          <p:nvPr/>
        </p:nvCxnSpPr>
        <p:spPr>
          <a:xfrm flipH="1" flipV="1">
            <a:off x="9683531" y="2323753"/>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DD5AEE8C-D8CE-514C-BE56-058D247A97E3}"/>
              </a:ext>
            </a:extLst>
          </p:cNvPr>
          <p:cNvGrpSpPr/>
          <p:nvPr/>
        </p:nvGrpSpPr>
        <p:grpSpPr>
          <a:xfrm>
            <a:off x="0" y="6437875"/>
            <a:ext cx="12192000" cy="369332"/>
            <a:chOff x="0" y="6437875"/>
            <a:chExt cx="12192000" cy="369332"/>
          </a:xfrm>
        </p:grpSpPr>
        <p:sp>
          <p:nvSpPr>
            <p:cNvPr id="88" name="TextBox 87">
              <a:extLst>
                <a:ext uri="{FF2B5EF4-FFF2-40B4-BE49-F238E27FC236}">
                  <a16:creationId xmlns:a16="http://schemas.microsoft.com/office/drawing/2014/main" id="{6D0827A0-D686-F741-91E8-9CB5FBC33A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89" name="TextBox 88">
              <a:extLst>
                <a:ext uri="{FF2B5EF4-FFF2-40B4-BE49-F238E27FC236}">
                  <a16:creationId xmlns:a16="http://schemas.microsoft.com/office/drawing/2014/main" id="{CF456A66-D566-4B4E-B409-56A87B9C2B8D}"/>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Tree>
    <p:extLst>
      <p:ext uri="{BB962C8B-B14F-4D97-AF65-F5344CB8AC3E}">
        <p14:creationId xmlns:p14="http://schemas.microsoft.com/office/powerpoint/2010/main" val="3418907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400E5EF-6E39-2240-BB1D-F13642A4D916}"/>
              </a:ext>
            </a:extLst>
          </p:cNvPr>
          <p:cNvSpPr txBox="1"/>
          <p:nvPr/>
        </p:nvSpPr>
        <p:spPr>
          <a:xfrm>
            <a:off x="423905" y="2767280"/>
            <a:ext cx="11344189" cy="1323439"/>
          </a:xfrm>
          <a:prstGeom prst="rect">
            <a:avLst/>
          </a:prstGeom>
          <a:solidFill>
            <a:srgbClr val="7030A0"/>
          </a:solidFill>
          <a:ln w="38100">
            <a:solidFill>
              <a:schemeClr val="tx1"/>
            </a:solidFill>
          </a:ln>
          <a:effectLst/>
        </p:spPr>
        <p:txBody>
          <a:bodyPr wrap="square" rtlCol="0">
            <a:spAutoFit/>
          </a:bodyPr>
          <a:lstStyle/>
          <a:p>
            <a:pPr algn="ctr"/>
            <a:r>
              <a:rPr lang="en-US" sz="4000" dirty="0">
                <a:solidFill>
                  <a:schemeClr val="bg1"/>
                </a:solidFill>
              </a:rPr>
              <a:t>What if someone makes changes to the parent repo? </a:t>
            </a:r>
          </a:p>
          <a:p>
            <a:pPr algn="ctr"/>
            <a:r>
              <a:rPr lang="en-US" sz="4000" dirty="0">
                <a:solidFill>
                  <a:schemeClr val="bg1"/>
                </a:solidFill>
              </a:rPr>
              <a:t>How do I get the latest version?</a:t>
            </a:r>
          </a:p>
        </p:txBody>
      </p:sp>
    </p:spTree>
    <p:extLst>
      <p:ext uri="{BB962C8B-B14F-4D97-AF65-F5344CB8AC3E}">
        <p14:creationId xmlns:p14="http://schemas.microsoft.com/office/powerpoint/2010/main" val="23068434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a:t>
              </a:r>
              <a:r>
                <a:rPr lang="en-US" sz="1000" b="1" dirty="0" err="1">
                  <a:solidFill>
                    <a:schemeClr val="bg1"/>
                  </a:solidFill>
                  <a:latin typeface="Monaco" pitchFamily="2" charset="77"/>
                </a:rPr>
                <a:t>impt</a:t>
              </a:r>
              <a:r>
                <a:rPr lang="en-US" sz="1000" b="1" dirty="0">
                  <a:solidFill>
                    <a:schemeClr val="bg1"/>
                  </a:solidFill>
                  <a:latin typeface="Monaco" pitchFamily="2" charset="77"/>
                </a:rPr>
                <a:t>-person/group-</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2733397"/>
            <a:ext cx="241300" cy="359855"/>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C13617F6-6520-3B49-A9E3-F78DB82D0632}"/>
              </a:ext>
            </a:extLst>
          </p:cNvPr>
          <p:cNvSpPr/>
          <p:nvPr/>
        </p:nvSpPr>
        <p:spPr>
          <a:xfrm>
            <a:off x="4102343" y="440388"/>
            <a:ext cx="1556733" cy="577268"/>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A08281C-275E-3C4B-AF17-5445A36FB68B}"/>
              </a:ext>
            </a:extLst>
          </p:cNvPr>
          <p:cNvSpPr txBox="1"/>
          <p:nvPr/>
        </p:nvSpPr>
        <p:spPr>
          <a:xfrm>
            <a:off x="4107073" y="474530"/>
            <a:ext cx="2327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add </a:t>
            </a:r>
            <a:r>
              <a:rPr lang="en-US" sz="1000" b="1" dirty="0" err="1">
                <a:solidFill>
                  <a:schemeClr val="bg1"/>
                </a:solidFill>
                <a:latin typeface="Monaco" pitchFamily="2" charset="77"/>
              </a:rPr>
              <a:t>mycode.R</a:t>
            </a:r>
            <a:endParaRPr lang="en-US" sz="1000" b="1" dirty="0">
              <a:solidFill>
                <a:srgbClr val="00B050"/>
              </a:solidFill>
              <a:latin typeface="Monaco" pitchFamily="2" charset="77"/>
            </a:endParaRPr>
          </a:p>
        </p:txBody>
      </p:sp>
      <p:grpSp>
        <p:nvGrpSpPr>
          <p:cNvPr id="39" name="Group 38">
            <a:extLst>
              <a:ext uri="{FF2B5EF4-FFF2-40B4-BE49-F238E27FC236}">
                <a16:creationId xmlns:a16="http://schemas.microsoft.com/office/drawing/2014/main" id="{5B5696F4-7CE0-8041-9825-7BE079D53605}"/>
              </a:ext>
            </a:extLst>
          </p:cNvPr>
          <p:cNvGrpSpPr/>
          <p:nvPr/>
        </p:nvGrpSpPr>
        <p:grpSpPr>
          <a:xfrm>
            <a:off x="3624119" y="115696"/>
            <a:ext cx="525850" cy="407773"/>
            <a:chOff x="10527957" y="1890584"/>
            <a:chExt cx="525850" cy="407773"/>
          </a:xfrm>
        </p:grpSpPr>
        <p:sp>
          <p:nvSpPr>
            <p:cNvPr id="40" name="Oval 39">
              <a:extLst>
                <a:ext uri="{FF2B5EF4-FFF2-40B4-BE49-F238E27FC236}">
                  <a16:creationId xmlns:a16="http://schemas.microsoft.com/office/drawing/2014/main" id="{4D6B2F6C-9D5F-D346-90B0-650420D56EC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8A35A40-2E77-CB40-A7F5-804C20319707}"/>
                </a:ext>
              </a:extLst>
            </p:cNvPr>
            <p:cNvSpPr txBox="1"/>
            <p:nvPr/>
          </p:nvSpPr>
          <p:spPr>
            <a:xfrm>
              <a:off x="10538942" y="1903968"/>
              <a:ext cx="514865" cy="369332"/>
            </a:xfrm>
            <a:prstGeom prst="rect">
              <a:avLst/>
            </a:prstGeom>
            <a:noFill/>
          </p:spPr>
          <p:txBody>
            <a:bodyPr wrap="square" rtlCol="0">
              <a:spAutoFit/>
            </a:bodyPr>
            <a:lstStyle/>
            <a:p>
              <a:r>
                <a:rPr lang="en-US" dirty="0"/>
                <a:t>3b</a:t>
              </a:r>
            </a:p>
          </p:txBody>
        </p:sp>
      </p:grpSp>
      <p:sp>
        <p:nvSpPr>
          <p:cNvPr id="42" name="TextBox 41">
            <a:extLst>
              <a:ext uri="{FF2B5EF4-FFF2-40B4-BE49-F238E27FC236}">
                <a16:creationId xmlns:a16="http://schemas.microsoft.com/office/drawing/2014/main" id="{387AC973-346A-8F4A-8B9D-225AB3C507D0}"/>
              </a:ext>
            </a:extLst>
          </p:cNvPr>
          <p:cNvSpPr txBox="1"/>
          <p:nvPr/>
        </p:nvSpPr>
        <p:spPr>
          <a:xfrm>
            <a:off x="4048935" y="77753"/>
            <a:ext cx="1651927" cy="369332"/>
          </a:xfrm>
          <a:prstGeom prst="rect">
            <a:avLst/>
          </a:prstGeom>
          <a:noFill/>
        </p:spPr>
        <p:txBody>
          <a:bodyPr wrap="square" rtlCol="0">
            <a:spAutoFit/>
          </a:bodyPr>
          <a:lstStyle/>
          <a:p>
            <a:r>
              <a:rPr lang="en-US" dirty="0"/>
              <a:t>Add file to git</a:t>
            </a:r>
          </a:p>
        </p:txBody>
      </p:sp>
      <p:grpSp>
        <p:nvGrpSpPr>
          <p:cNvPr id="43" name="Group 42">
            <a:extLst>
              <a:ext uri="{FF2B5EF4-FFF2-40B4-BE49-F238E27FC236}">
                <a16:creationId xmlns:a16="http://schemas.microsoft.com/office/drawing/2014/main" id="{C1E19700-2AE5-154E-8B2F-6A13443E0A08}"/>
              </a:ext>
            </a:extLst>
          </p:cNvPr>
          <p:cNvGrpSpPr/>
          <p:nvPr/>
        </p:nvGrpSpPr>
        <p:grpSpPr>
          <a:xfrm>
            <a:off x="3624119" y="1105725"/>
            <a:ext cx="525850" cy="407773"/>
            <a:chOff x="10527957" y="1890584"/>
            <a:chExt cx="525850" cy="407773"/>
          </a:xfrm>
        </p:grpSpPr>
        <p:sp>
          <p:nvSpPr>
            <p:cNvPr id="44" name="Oval 43">
              <a:extLst>
                <a:ext uri="{FF2B5EF4-FFF2-40B4-BE49-F238E27FC236}">
                  <a16:creationId xmlns:a16="http://schemas.microsoft.com/office/drawing/2014/main" id="{92E04D48-D20C-ED42-87EB-AEAD88C8A3B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4A4EFFE-CF85-A04F-93E8-3AE0A4FD7C2D}"/>
                </a:ext>
              </a:extLst>
            </p:cNvPr>
            <p:cNvSpPr txBox="1"/>
            <p:nvPr/>
          </p:nvSpPr>
          <p:spPr>
            <a:xfrm>
              <a:off x="10538942" y="1903968"/>
              <a:ext cx="514865" cy="369332"/>
            </a:xfrm>
            <a:prstGeom prst="rect">
              <a:avLst/>
            </a:prstGeom>
            <a:noFill/>
          </p:spPr>
          <p:txBody>
            <a:bodyPr wrap="square" rtlCol="0">
              <a:spAutoFit/>
            </a:bodyPr>
            <a:lstStyle/>
            <a:p>
              <a:r>
                <a:rPr lang="en-US" dirty="0"/>
                <a:t>3c</a:t>
              </a:r>
            </a:p>
          </p:txBody>
        </p:sp>
      </p:grpSp>
      <p:sp>
        <p:nvSpPr>
          <p:cNvPr id="46" name="TextBox 45">
            <a:extLst>
              <a:ext uri="{FF2B5EF4-FFF2-40B4-BE49-F238E27FC236}">
                <a16:creationId xmlns:a16="http://schemas.microsoft.com/office/drawing/2014/main" id="{C620F3EF-7BE7-E544-B2D3-14451B0DE532}"/>
              </a:ext>
            </a:extLst>
          </p:cNvPr>
          <p:cNvSpPr txBox="1"/>
          <p:nvPr/>
        </p:nvSpPr>
        <p:spPr>
          <a:xfrm>
            <a:off x="4048935" y="1144298"/>
            <a:ext cx="1891734" cy="369332"/>
          </a:xfrm>
          <a:prstGeom prst="rect">
            <a:avLst/>
          </a:prstGeom>
          <a:noFill/>
        </p:spPr>
        <p:txBody>
          <a:bodyPr wrap="square" rtlCol="0">
            <a:spAutoFit/>
          </a:bodyPr>
          <a:lstStyle/>
          <a:p>
            <a:r>
              <a:rPr lang="en-US" dirty="0"/>
              <a:t>Check status</a:t>
            </a:r>
          </a:p>
        </p:txBody>
      </p:sp>
      <p:sp>
        <p:nvSpPr>
          <p:cNvPr id="47" name="Rectangle 46">
            <a:extLst>
              <a:ext uri="{FF2B5EF4-FFF2-40B4-BE49-F238E27FC236}">
                <a16:creationId xmlns:a16="http://schemas.microsoft.com/office/drawing/2014/main" id="{D164504E-90BF-CD4C-83B9-B38B046ECFB4}"/>
              </a:ext>
            </a:extLst>
          </p:cNvPr>
          <p:cNvSpPr/>
          <p:nvPr/>
        </p:nvSpPr>
        <p:spPr>
          <a:xfrm>
            <a:off x="4102343" y="1533586"/>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A363880-9654-4242-860A-0142ED78ECA0}"/>
              </a:ext>
            </a:extLst>
          </p:cNvPr>
          <p:cNvSpPr txBox="1"/>
          <p:nvPr/>
        </p:nvSpPr>
        <p:spPr>
          <a:xfrm>
            <a:off x="4107073" y="1567729"/>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status</a:t>
            </a:r>
            <a:endParaRPr lang="en-US" sz="1000" b="1" dirty="0">
              <a:solidFill>
                <a:srgbClr val="00B050"/>
              </a:solidFill>
              <a:latin typeface="Monaco" pitchFamily="2" charset="77"/>
            </a:endParaRPr>
          </a:p>
        </p:txBody>
      </p:sp>
      <p:grpSp>
        <p:nvGrpSpPr>
          <p:cNvPr id="49" name="Group 48">
            <a:extLst>
              <a:ext uri="{FF2B5EF4-FFF2-40B4-BE49-F238E27FC236}">
                <a16:creationId xmlns:a16="http://schemas.microsoft.com/office/drawing/2014/main" id="{0678E1AA-C3CC-CB4D-AC09-11129553D7BE}"/>
              </a:ext>
            </a:extLst>
          </p:cNvPr>
          <p:cNvGrpSpPr/>
          <p:nvPr/>
        </p:nvGrpSpPr>
        <p:grpSpPr>
          <a:xfrm>
            <a:off x="3624884" y="2122284"/>
            <a:ext cx="525850" cy="407773"/>
            <a:chOff x="10527957" y="1890584"/>
            <a:chExt cx="525850" cy="407773"/>
          </a:xfrm>
        </p:grpSpPr>
        <p:sp>
          <p:nvSpPr>
            <p:cNvPr id="50" name="Oval 49">
              <a:extLst>
                <a:ext uri="{FF2B5EF4-FFF2-40B4-BE49-F238E27FC236}">
                  <a16:creationId xmlns:a16="http://schemas.microsoft.com/office/drawing/2014/main" id="{2350B55F-30EC-814D-8BB5-B0ED1A2A27C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907D6FBA-C14D-2041-A02F-80F250AAAA8B}"/>
                </a:ext>
              </a:extLst>
            </p:cNvPr>
            <p:cNvSpPr txBox="1"/>
            <p:nvPr/>
          </p:nvSpPr>
          <p:spPr>
            <a:xfrm>
              <a:off x="10538942" y="1903968"/>
              <a:ext cx="514865" cy="369332"/>
            </a:xfrm>
            <a:prstGeom prst="rect">
              <a:avLst/>
            </a:prstGeom>
            <a:noFill/>
          </p:spPr>
          <p:txBody>
            <a:bodyPr wrap="square" rtlCol="0">
              <a:spAutoFit/>
            </a:bodyPr>
            <a:lstStyle/>
            <a:p>
              <a:r>
                <a:rPr lang="en-US" dirty="0"/>
                <a:t>3d</a:t>
              </a:r>
            </a:p>
          </p:txBody>
        </p:sp>
      </p:grpSp>
      <p:sp>
        <p:nvSpPr>
          <p:cNvPr id="52" name="TextBox 51">
            <a:extLst>
              <a:ext uri="{FF2B5EF4-FFF2-40B4-BE49-F238E27FC236}">
                <a16:creationId xmlns:a16="http://schemas.microsoft.com/office/drawing/2014/main" id="{B1EB8C44-732B-A343-BF57-09ABDC7FE070}"/>
              </a:ext>
            </a:extLst>
          </p:cNvPr>
          <p:cNvSpPr txBox="1"/>
          <p:nvPr/>
        </p:nvSpPr>
        <p:spPr>
          <a:xfrm>
            <a:off x="4048935" y="2147473"/>
            <a:ext cx="1891734" cy="369332"/>
          </a:xfrm>
          <a:prstGeom prst="rect">
            <a:avLst/>
          </a:prstGeom>
          <a:noFill/>
        </p:spPr>
        <p:txBody>
          <a:bodyPr wrap="square" rtlCol="0">
            <a:spAutoFit/>
          </a:bodyPr>
          <a:lstStyle/>
          <a:p>
            <a:r>
              <a:rPr lang="en-US" dirty="0"/>
              <a:t>Commit</a:t>
            </a:r>
          </a:p>
        </p:txBody>
      </p:sp>
      <p:sp>
        <p:nvSpPr>
          <p:cNvPr id="53" name="Rectangle 52">
            <a:extLst>
              <a:ext uri="{FF2B5EF4-FFF2-40B4-BE49-F238E27FC236}">
                <a16:creationId xmlns:a16="http://schemas.microsoft.com/office/drawing/2014/main" id="{65264AE3-A3E3-1F40-AE81-0AA9886BEAC4}"/>
              </a:ext>
            </a:extLst>
          </p:cNvPr>
          <p:cNvSpPr/>
          <p:nvPr/>
        </p:nvSpPr>
        <p:spPr>
          <a:xfrm>
            <a:off x="4102343" y="2481797"/>
            <a:ext cx="153360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09A9B76-0160-F447-B3B2-AA753DCC88A9}"/>
              </a:ext>
            </a:extLst>
          </p:cNvPr>
          <p:cNvSpPr txBox="1"/>
          <p:nvPr/>
        </p:nvSpPr>
        <p:spPr>
          <a:xfrm>
            <a:off x="4107073" y="2515940"/>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commit</a:t>
            </a:r>
            <a:endParaRPr lang="en-US" sz="1000" b="1" dirty="0">
              <a:solidFill>
                <a:srgbClr val="00B050"/>
              </a:solidFill>
              <a:latin typeface="Monaco" pitchFamily="2" charset="77"/>
            </a:endParaRPr>
          </a:p>
        </p:txBody>
      </p:sp>
      <p:grpSp>
        <p:nvGrpSpPr>
          <p:cNvPr id="75" name="Group 74">
            <a:extLst>
              <a:ext uri="{FF2B5EF4-FFF2-40B4-BE49-F238E27FC236}">
                <a16:creationId xmlns:a16="http://schemas.microsoft.com/office/drawing/2014/main" id="{589AFA91-0335-5C41-8219-340E9D69C778}"/>
              </a:ext>
            </a:extLst>
          </p:cNvPr>
          <p:cNvGrpSpPr/>
          <p:nvPr/>
        </p:nvGrpSpPr>
        <p:grpSpPr>
          <a:xfrm>
            <a:off x="15396" y="0"/>
            <a:ext cx="3871055" cy="2630527"/>
            <a:chOff x="15396" y="0"/>
            <a:chExt cx="3871055" cy="2630527"/>
          </a:xfrm>
        </p:grpSpPr>
        <p:pic>
          <p:nvPicPr>
            <p:cNvPr id="76" name="Picture 75">
              <a:extLst>
                <a:ext uri="{FF2B5EF4-FFF2-40B4-BE49-F238E27FC236}">
                  <a16:creationId xmlns:a16="http://schemas.microsoft.com/office/drawing/2014/main" id="{44F859A9-D167-8248-BE71-A8D894B751EF}"/>
                </a:ext>
              </a:extLst>
            </p:cNvPr>
            <p:cNvPicPr>
              <a:picLocks noChangeAspect="1"/>
            </p:cNvPicPr>
            <p:nvPr/>
          </p:nvPicPr>
          <p:blipFill>
            <a:blip r:embed="rId4"/>
            <a:stretch>
              <a:fillRect/>
            </a:stretch>
          </p:blipFill>
          <p:spPr>
            <a:xfrm>
              <a:off x="15396" y="0"/>
              <a:ext cx="3493302" cy="2630527"/>
            </a:xfrm>
            <a:prstGeom prst="rect">
              <a:avLst/>
            </a:prstGeom>
          </p:spPr>
        </p:pic>
        <p:grpSp>
          <p:nvGrpSpPr>
            <p:cNvPr id="77" name="Group 76">
              <a:extLst>
                <a:ext uri="{FF2B5EF4-FFF2-40B4-BE49-F238E27FC236}">
                  <a16:creationId xmlns:a16="http://schemas.microsoft.com/office/drawing/2014/main" id="{1A6F9A26-7C02-9D44-9FFF-6049BBBCFD95}"/>
                </a:ext>
              </a:extLst>
            </p:cNvPr>
            <p:cNvGrpSpPr/>
            <p:nvPr/>
          </p:nvGrpSpPr>
          <p:grpSpPr>
            <a:xfrm>
              <a:off x="1852200" y="484956"/>
              <a:ext cx="525850" cy="407773"/>
              <a:chOff x="10527957" y="1890584"/>
              <a:chExt cx="525850" cy="407773"/>
            </a:xfrm>
          </p:grpSpPr>
          <p:sp>
            <p:nvSpPr>
              <p:cNvPr id="79" name="Oval 78">
                <a:extLst>
                  <a:ext uri="{FF2B5EF4-FFF2-40B4-BE49-F238E27FC236}">
                    <a16:creationId xmlns:a16="http://schemas.microsoft.com/office/drawing/2014/main" id="{8EA1600C-178D-6B4F-AD70-BFAEDF1C2C8D}"/>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978CA4BE-1042-414C-88B4-114FCA2AACF3}"/>
                  </a:ext>
                </a:extLst>
              </p:cNvPr>
              <p:cNvSpPr txBox="1"/>
              <p:nvPr/>
            </p:nvSpPr>
            <p:spPr>
              <a:xfrm>
                <a:off x="10538942" y="1903968"/>
                <a:ext cx="514865" cy="369332"/>
              </a:xfrm>
              <a:prstGeom prst="rect">
                <a:avLst/>
              </a:prstGeom>
              <a:noFill/>
            </p:spPr>
            <p:txBody>
              <a:bodyPr wrap="square" rtlCol="0">
                <a:spAutoFit/>
              </a:bodyPr>
              <a:lstStyle/>
              <a:p>
                <a:r>
                  <a:rPr lang="en-US" dirty="0"/>
                  <a:t>3a</a:t>
                </a:r>
              </a:p>
            </p:txBody>
          </p:sp>
        </p:grpSp>
        <p:sp>
          <p:nvSpPr>
            <p:cNvPr id="78" name="TextBox 77">
              <a:extLst>
                <a:ext uri="{FF2B5EF4-FFF2-40B4-BE49-F238E27FC236}">
                  <a16:creationId xmlns:a16="http://schemas.microsoft.com/office/drawing/2014/main" id="{683D22CB-079F-4847-8C8C-E846B5AA85E0}"/>
                </a:ext>
              </a:extLst>
            </p:cNvPr>
            <p:cNvSpPr txBox="1"/>
            <p:nvPr/>
          </p:nvSpPr>
          <p:spPr>
            <a:xfrm>
              <a:off x="2234524" y="470729"/>
              <a:ext cx="1651927" cy="923330"/>
            </a:xfrm>
            <a:prstGeom prst="rect">
              <a:avLst/>
            </a:prstGeom>
            <a:noFill/>
          </p:spPr>
          <p:txBody>
            <a:bodyPr wrap="square" rtlCol="0">
              <a:spAutoFit/>
            </a:bodyPr>
            <a:lstStyle/>
            <a:p>
              <a:r>
                <a:rPr lang="en-US" dirty="0"/>
                <a:t>Work on file mycode.R </a:t>
              </a:r>
            </a:p>
            <a:p>
              <a:r>
                <a:rPr lang="en-US" dirty="0"/>
                <a:t>and save </a:t>
              </a:r>
            </a:p>
          </p:txBody>
        </p:sp>
      </p:grpSp>
      <p:sp>
        <p:nvSpPr>
          <p:cNvPr id="17" name="Curved Left Arrow 16">
            <a:extLst>
              <a:ext uri="{FF2B5EF4-FFF2-40B4-BE49-F238E27FC236}">
                <a16:creationId xmlns:a16="http://schemas.microsoft.com/office/drawing/2014/main" id="{63261307-855F-E74B-BA36-DA268A50BBD3}"/>
              </a:ext>
            </a:extLst>
          </p:cNvPr>
          <p:cNvSpPr/>
          <p:nvPr/>
        </p:nvSpPr>
        <p:spPr>
          <a:xfrm flipH="1" flipV="1">
            <a:off x="3125056" y="1244599"/>
            <a:ext cx="430141" cy="1037737"/>
          </a:xfrm>
          <a:prstGeom prst="curvedLeftArrow">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5" name="Up Arrow 54">
            <a:extLst>
              <a:ext uri="{FF2B5EF4-FFF2-40B4-BE49-F238E27FC236}">
                <a16:creationId xmlns:a16="http://schemas.microsoft.com/office/drawing/2014/main" id="{12F2E01F-18CD-6B4B-8D46-68C4D2685614}"/>
              </a:ext>
            </a:extLst>
          </p:cNvPr>
          <p:cNvSpPr/>
          <p:nvPr/>
        </p:nvSpPr>
        <p:spPr>
          <a:xfrm rot="14493112">
            <a:off x="3288171" y="2603452"/>
            <a:ext cx="288030" cy="136725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8F1DAA50-7010-214E-915A-C08F0494D9B7}"/>
              </a:ext>
            </a:extLst>
          </p:cNvPr>
          <p:cNvCxnSpPr>
            <a:cxnSpLocks/>
          </p:cNvCxnSpPr>
          <p:nvPr/>
        </p:nvCxnSpPr>
        <p:spPr>
          <a:xfrm>
            <a:off x="3149942" y="4009386"/>
            <a:ext cx="6044858" cy="1159582"/>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0B3A956B-5CB2-E544-BE95-B8B974799533}"/>
              </a:ext>
            </a:extLst>
          </p:cNvPr>
          <p:cNvGrpSpPr/>
          <p:nvPr/>
        </p:nvGrpSpPr>
        <p:grpSpPr>
          <a:xfrm>
            <a:off x="5068327" y="3569635"/>
            <a:ext cx="576650" cy="407773"/>
            <a:chOff x="10527957" y="1890584"/>
            <a:chExt cx="576650" cy="407773"/>
          </a:xfrm>
        </p:grpSpPr>
        <p:sp>
          <p:nvSpPr>
            <p:cNvPr id="58" name="Oval 57">
              <a:extLst>
                <a:ext uri="{FF2B5EF4-FFF2-40B4-BE49-F238E27FC236}">
                  <a16:creationId xmlns:a16="http://schemas.microsoft.com/office/drawing/2014/main" id="{D47E3B11-436F-B947-B087-89BC22493BDF}"/>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DBA9C9F2-92C6-E940-B735-40B7EBED990D}"/>
                </a:ext>
              </a:extLst>
            </p:cNvPr>
            <p:cNvSpPr txBox="1"/>
            <p:nvPr/>
          </p:nvSpPr>
          <p:spPr>
            <a:xfrm>
              <a:off x="10589742" y="1903968"/>
              <a:ext cx="514865" cy="369332"/>
            </a:xfrm>
            <a:prstGeom prst="rect">
              <a:avLst/>
            </a:prstGeom>
            <a:noFill/>
          </p:spPr>
          <p:txBody>
            <a:bodyPr wrap="square" rtlCol="0">
              <a:spAutoFit/>
            </a:bodyPr>
            <a:lstStyle/>
            <a:p>
              <a:r>
                <a:rPr lang="en-US" dirty="0"/>
                <a:t>4</a:t>
              </a:r>
            </a:p>
          </p:txBody>
        </p:sp>
      </p:grpSp>
      <p:sp>
        <p:nvSpPr>
          <p:cNvPr id="60" name="TextBox 59">
            <a:extLst>
              <a:ext uri="{FF2B5EF4-FFF2-40B4-BE49-F238E27FC236}">
                <a16:creationId xmlns:a16="http://schemas.microsoft.com/office/drawing/2014/main" id="{AD56A014-7300-2D42-94DA-C674CECEC617}"/>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62" name="Rectangle 61">
            <a:extLst>
              <a:ext uri="{FF2B5EF4-FFF2-40B4-BE49-F238E27FC236}">
                <a16:creationId xmlns:a16="http://schemas.microsoft.com/office/drawing/2014/main" id="{845FCD27-7163-CF4F-8963-0E52F3BB1161}"/>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DC8B4E3-8201-5348-9C2A-352F64338677}"/>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grpSp>
        <p:nvGrpSpPr>
          <p:cNvPr id="65" name="Group 64">
            <a:extLst>
              <a:ext uri="{FF2B5EF4-FFF2-40B4-BE49-F238E27FC236}">
                <a16:creationId xmlns:a16="http://schemas.microsoft.com/office/drawing/2014/main" id="{A1D930B5-83C4-0F42-9A80-FF98C921AA4C}"/>
              </a:ext>
            </a:extLst>
          </p:cNvPr>
          <p:cNvGrpSpPr/>
          <p:nvPr/>
        </p:nvGrpSpPr>
        <p:grpSpPr>
          <a:xfrm>
            <a:off x="8183065" y="2299565"/>
            <a:ext cx="576650" cy="407773"/>
            <a:chOff x="10527957" y="1890584"/>
            <a:chExt cx="576650" cy="407773"/>
          </a:xfrm>
        </p:grpSpPr>
        <p:sp>
          <p:nvSpPr>
            <p:cNvPr id="66" name="Oval 65">
              <a:extLst>
                <a:ext uri="{FF2B5EF4-FFF2-40B4-BE49-F238E27FC236}">
                  <a16:creationId xmlns:a16="http://schemas.microsoft.com/office/drawing/2014/main" id="{772B1DB9-E347-8B4D-8EFF-080A2B17749C}"/>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9DF72697-D68E-9F46-8B4B-F4ED6FF73EF9}"/>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68" name="TextBox 67">
            <a:extLst>
              <a:ext uri="{FF2B5EF4-FFF2-40B4-BE49-F238E27FC236}">
                <a16:creationId xmlns:a16="http://schemas.microsoft.com/office/drawing/2014/main" id="{5E89E3B5-D7E7-A74E-8325-201886456FC2}"/>
              </a:ext>
            </a:extLst>
          </p:cNvPr>
          <p:cNvSpPr txBox="1"/>
          <p:nvPr/>
        </p:nvSpPr>
        <p:spPr>
          <a:xfrm>
            <a:off x="8666354" y="2286686"/>
            <a:ext cx="1193305" cy="646331"/>
          </a:xfrm>
          <a:prstGeom prst="rect">
            <a:avLst/>
          </a:prstGeom>
          <a:noFill/>
        </p:spPr>
        <p:txBody>
          <a:bodyPr wrap="square" rtlCol="0">
            <a:spAutoFit/>
          </a:bodyPr>
          <a:lstStyle/>
          <a:p>
            <a:r>
              <a:rPr lang="en-US" dirty="0"/>
              <a:t>Pull</a:t>
            </a:r>
          </a:p>
          <a:p>
            <a:r>
              <a:rPr lang="en-US" dirty="0"/>
              <a:t>request</a:t>
            </a:r>
          </a:p>
        </p:txBody>
      </p:sp>
      <p:sp>
        <p:nvSpPr>
          <p:cNvPr id="69" name="TextBox 68">
            <a:extLst>
              <a:ext uri="{FF2B5EF4-FFF2-40B4-BE49-F238E27FC236}">
                <a16:creationId xmlns:a16="http://schemas.microsoft.com/office/drawing/2014/main" id="{41D2CEB0-DECA-7F44-B21A-AACBB855542E}"/>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pic>
        <p:nvPicPr>
          <p:cNvPr id="28" name="Picture 27">
            <a:extLst>
              <a:ext uri="{FF2B5EF4-FFF2-40B4-BE49-F238E27FC236}">
                <a16:creationId xmlns:a16="http://schemas.microsoft.com/office/drawing/2014/main" id="{BF712F68-26C8-B34A-91BF-8FB7E7A977EC}"/>
              </a:ext>
            </a:extLst>
          </p:cNvPr>
          <p:cNvPicPr>
            <a:picLocks noChangeAspect="1"/>
          </p:cNvPicPr>
          <p:nvPr/>
        </p:nvPicPr>
        <p:blipFill>
          <a:blip r:embed="rId5"/>
          <a:stretch>
            <a:fillRect/>
          </a:stretch>
        </p:blipFill>
        <p:spPr>
          <a:xfrm>
            <a:off x="8337671" y="2904759"/>
            <a:ext cx="1358900" cy="292100"/>
          </a:xfrm>
          <a:prstGeom prst="rect">
            <a:avLst/>
          </a:prstGeom>
        </p:spPr>
      </p:pic>
      <p:sp>
        <p:nvSpPr>
          <p:cNvPr id="70" name="TextBox 69">
            <a:extLst>
              <a:ext uri="{FF2B5EF4-FFF2-40B4-BE49-F238E27FC236}">
                <a16:creationId xmlns:a16="http://schemas.microsoft.com/office/drawing/2014/main" id="{214A845F-9249-1A40-A621-2EB9A590A8BD}"/>
              </a:ext>
            </a:extLst>
          </p:cNvPr>
          <p:cNvSpPr txBox="1"/>
          <p:nvPr/>
        </p:nvSpPr>
        <p:spPr>
          <a:xfrm>
            <a:off x="8312355" y="3155152"/>
            <a:ext cx="1430289" cy="400110"/>
          </a:xfrm>
          <a:prstGeom prst="rect">
            <a:avLst/>
          </a:prstGeom>
          <a:noFill/>
        </p:spPr>
        <p:txBody>
          <a:bodyPr wrap="square" rtlCol="0">
            <a:spAutoFit/>
          </a:bodyPr>
          <a:lstStyle/>
          <a:p>
            <a:pPr algn="ctr"/>
            <a:r>
              <a:rPr lang="en-US" sz="1000" dirty="0"/>
              <a:t>(GitHub concept – button on GitHub!)</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cxnSp>
        <p:nvCxnSpPr>
          <p:cNvPr id="64" name="Straight Arrow Connector 63">
            <a:extLst>
              <a:ext uri="{FF2B5EF4-FFF2-40B4-BE49-F238E27FC236}">
                <a16:creationId xmlns:a16="http://schemas.microsoft.com/office/drawing/2014/main" id="{647CD69A-7A3B-CD42-BBEA-4FA52C7CABB3}"/>
              </a:ext>
            </a:extLst>
          </p:cNvPr>
          <p:cNvCxnSpPr>
            <a:cxnSpLocks/>
          </p:cNvCxnSpPr>
          <p:nvPr/>
        </p:nvCxnSpPr>
        <p:spPr>
          <a:xfrm flipH="1" flipV="1">
            <a:off x="9683531" y="2323753"/>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DD5AEE8C-D8CE-514C-BE56-058D247A97E3}"/>
              </a:ext>
            </a:extLst>
          </p:cNvPr>
          <p:cNvGrpSpPr/>
          <p:nvPr/>
        </p:nvGrpSpPr>
        <p:grpSpPr>
          <a:xfrm>
            <a:off x="0" y="6437875"/>
            <a:ext cx="12192000" cy="369332"/>
            <a:chOff x="0" y="6437875"/>
            <a:chExt cx="12192000" cy="369332"/>
          </a:xfrm>
        </p:grpSpPr>
        <p:sp>
          <p:nvSpPr>
            <p:cNvPr id="88" name="TextBox 87">
              <a:extLst>
                <a:ext uri="{FF2B5EF4-FFF2-40B4-BE49-F238E27FC236}">
                  <a16:creationId xmlns:a16="http://schemas.microsoft.com/office/drawing/2014/main" id="{6D0827A0-D686-F741-91E8-9CB5FBC33A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89" name="TextBox 88">
              <a:extLst>
                <a:ext uri="{FF2B5EF4-FFF2-40B4-BE49-F238E27FC236}">
                  <a16:creationId xmlns:a16="http://schemas.microsoft.com/office/drawing/2014/main" id="{CF456A66-D566-4B4E-B409-56A87B9C2B8D}"/>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496742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466944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spTree>
    <p:extLst>
      <p:ext uri="{BB962C8B-B14F-4D97-AF65-F5344CB8AC3E}">
        <p14:creationId xmlns:p14="http://schemas.microsoft.com/office/powerpoint/2010/main" val="396889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spTree>
    <p:extLst>
      <p:ext uri="{BB962C8B-B14F-4D97-AF65-F5344CB8AC3E}">
        <p14:creationId xmlns:p14="http://schemas.microsoft.com/office/powerpoint/2010/main" val="1599172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grpSp>
        <p:nvGrpSpPr>
          <p:cNvPr id="21" name="Group 20">
            <a:extLst>
              <a:ext uri="{FF2B5EF4-FFF2-40B4-BE49-F238E27FC236}">
                <a16:creationId xmlns:a16="http://schemas.microsoft.com/office/drawing/2014/main" id="{A3AD7CF7-3109-2E4C-964B-15E067426FCE}"/>
              </a:ext>
            </a:extLst>
          </p:cNvPr>
          <p:cNvGrpSpPr/>
          <p:nvPr/>
        </p:nvGrpSpPr>
        <p:grpSpPr>
          <a:xfrm>
            <a:off x="597744" y="5658242"/>
            <a:ext cx="3530783" cy="792536"/>
            <a:chOff x="3353644" y="4529883"/>
            <a:chExt cx="3530783" cy="792536"/>
          </a:xfrm>
        </p:grpSpPr>
        <p:sp>
          <p:nvSpPr>
            <p:cNvPr id="22" name="Rectangle 21">
              <a:extLst>
                <a:ext uri="{FF2B5EF4-FFF2-40B4-BE49-F238E27FC236}">
                  <a16:creationId xmlns:a16="http://schemas.microsoft.com/office/drawing/2014/main" id="{F835D067-C8BA-F949-9F55-0F274136A08B}"/>
                </a:ext>
              </a:extLst>
            </p:cNvPr>
            <p:cNvSpPr/>
            <p:nvPr/>
          </p:nvSpPr>
          <p:spPr>
            <a:xfrm>
              <a:off x="3353644" y="4529883"/>
              <a:ext cx="3279531" cy="79253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AECAE8E0-8F61-0C4B-ADD4-31BCE655195C}"/>
                </a:ext>
              </a:extLst>
            </p:cNvPr>
            <p:cNvSpPr txBox="1"/>
            <p:nvPr/>
          </p:nvSpPr>
          <p:spPr>
            <a:xfrm>
              <a:off x="3358375" y="4551326"/>
              <a:ext cx="3526052" cy="707886"/>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add upstream</a:t>
              </a:r>
            </a:p>
            <a:p>
              <a:r>
                <a:rPr lang="en-US" sz="1000" b="1" dirty="0">
                  <a:solidFill>
                    <a:schemeClr val="bg1"/>
                  </a:solidFill>
                  <a:latin typeface="Monaco" pitchFamily="2" charset="77"/>
                </a:rPr>
                <a:t>https://github.com/impt-person/group-project.git</a:t>
              </a:r>
            </a:p>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-v</a:t>
              </a:r>
              <a:endParaRPr lang="en-US" sz="1000" b="1" dirty="0">
                <a:solidFill>
                  <a:srgbClr val="00B050"/>
                </a:solidFill>
                <a:latin typeface="Monaco" pitchFamily="2" charset="77"/>
              </a:endParaRPr>
            </a:p>
          </p:txBody>
        </p:sp>
      </p:grpSp>
      <p:grpSp>
        <p:nvGrpSpPr>
          <p:cNvPr id="24" name="Group 23">
            <a:extLst>
              <a:ext uri="{FF2B5EF4-FFF2-40B4-BE49-F238E27FC236}">
                <a16:creationId xmlns:a16="http://schemas.microsoft.com/office/drawing/2014/main" id="{0FAC33ED-285C-1146-9DFC-5B718D2BFEED}"/>
              </a:ext>
            </a:extLst>
          </p:cNvPr>
          <p:cNvGrpSpPr/>
          <p:nvPr/>
        </p:nvGrpSpPr>
        <p:grpSpPr>
          <a:xfrm>
            <a:off x="116193" y="5142884"/>
            <a:ext cx="576650" cy="407773"/>
            <a:chOff x="10527957" y="1890584"/>
            <a:chExt cx="576650" cy="407773"/>
          </a:xfrm>
        </p:grpSpPr>
        <p:sp>
          <p:nvSpPr>
            <p:cNvPr id="25" name="Oval 24">
              <a:extLst>
                <a:ext uri="{FF2B5EF4-FFF2-40B4-BE49-F238E27FC236}">
                  <a16:creationId xmlns:a16="http://schemas.microsoft.com/office/drawing/2014/main" id="{435746E7-7AC3-6C4A-90F1-D5E9397ABA03}"/>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4871109-429D-2E41-B2CD-AED8ACEDA2C2}"/>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1</a:t>
              </a:r>
            </a:p>
          </p:txBody>
        </p:sp>
      </p:grpSp>
      <p:sp>
        <p:nvSpPr>
          <p:cNvPr id="27" name="TextBox 26">
            <a:extLst>
              <a:ext uri="{FF2B5EF4-FFF2-40B4-BE49-F238E27FC236}">
                <a16:creationId xmlns:a16="http://schemas.microsoft.com/office/drawing/2014/main" id="{16251752-9389-DD4E-AB83-9C5F9408AC93}"/>
              </a:ext>
            </a:extLst>
          </p:cNvPr>
          <p:cNvSpPr txBox="1"/>
          <p:nvPr/>
        </p:nvSpPr>
        <p:spPr>
          <a:xfrm>
            <a:off x="524994" y="5040088"/>
            <a:ext cx="3526051" cy="646331"/>
          </a:xfrm>
          <a:prstGeom prst="rect">
            <a:avLst/>
          </a:prstGeom>
          <a:noFill/>
        </p:spPr>
        <p:txBody>
          <a:bodyPr wrap="square" rtlCol="0">
            <a:spAutoFit/>
          </a:bodyPr>
          <a:lstStyle/>
          <a:p>
            <a:r>
              <a:rPr lang="en-US" dirty="0"/>
              <a:t>Link the parent repo to your local project and check that it connected</a:t>
            </a:r>
          </a:p>
        </p:txBody>
      </p:sp>
      <p:sp>
        <p:nvSpPr>
          <p:cNvPr id="30" name="TextBox 29">
            <a:extLst>
              <a:ext uri="{FF2B5EF4-FFF2-40B4-BE49-F238E27FC236}">
                <a16:creationId xmlns:a16="http://schemas.microsoft.com/office/drawing/2014/main" id="{0A3EE2FE-F6DC-8445-8DB8-E1F7523D658D}"/>
              </a:ext>
            </a:extLst>
          </p:cNvPr>
          <p:cNvSpPr txBox="1"/>
          <p:nvPr/>
        </p:nvSpPr>
        <p:spPr>
          <a:xfrm>
            <a:off x="3637783" y="5163198"/>
            <a:ext cx="1430289" cy="400110"/>
          </a:xfrm>
          <a:prstGeom prst="rect">
            <a:avLst/>
          </a:prstGeom>
          <a:noFill/>
        </p:spPr>
        <p:txBody>
          <a:bodyPr wrap="square" rtlCol="0">
            <a:spAutoFit/>
          </a:bodyPr>
          <a:lstStyle/>
          <a:p>
            <a:pPr algn="ctr"/>
            <a:r>
              <a:rPr lang="en-US" sz="1000" dirty="0"/>
              <a:t>(Only need</a:t>
            </a:r>
          </a:p>
          <a:p>
            <a:pPr algn="ctr"/>
            <a:r>
              <a:rPr lang="en-US" sz="1000" dirty="0"/>
              <a:t>to do once!)</a:t>
            </a:r>
          </a:p>
        </p:txBody>
      </p:sp>
    </p:spTree>
    <p:extLst>
      <p:ext uri="{BB962C8B-B14F-4D97-AF65-F5344CB8AC3E}">
        <p14:creationId xmlns:p14="http://schemas.microsoft.com/office/powerpoint/2010/main" val="3681605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grpSp>
        <p:nvGrpSpPr>
          <p:cNvPr id="21" name="Group 20">
            <a:extLst>
              <a:ext uri="{FF2B5EF4-FFF2-40B4-BE49-F238E27FC236}">
                <a16:creationId xmlns:a16="http://schemas.microsoft.com/office/drawing/2014/main" id="{A3AD7CF7-3109-2E4C-964B-15E067426FCE}"/>
              </a:ext>
            </a:extLst>
          </p:cNvPr>
          <p:cNvGrpSpPr/>
          <p:nvPr/>
        </p:nvGrpSpPr>
        <p:grpSpPr>
          <a:xfrm>
            <a:off x="597744" y="5658242"/>
            <a:ext cx="3530783" cy="792536"/>
            <a:chOff x="3353644" y="4529883"/>
            <a:chExt cx="3530783" cy="792536"/>
          </a:xfrm>
        </p:grpSpPr>
        <p:sp>
          <p:nvSpPr>
            <p:cNvPr id="22" name="Rectangle 21">
              <a:extLst>
                <a:ext uri="{FF2B5EF4-FFF2-40B4-BE49-F238E27FC236}">
                  <a16:creationId xmlns:a16="http://schemas.microsoft.com/office/drawing/2014/main" id="{F835D067-C8BA-F949-9F55-0F274136A08B}"/>
                </a:ext>
              </a:extLst>
            </p:cNvPr>
            <p:cNvSpPr/>
            <p:nvPr/>
          </p:nvSpPr>
          <p:spPr>
            <a:xfrm>
              <a:off x="3353644" y="4529883"/>
              <a:ext cx="3279531" cy="79253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AECAE8E0-8F61-0C4B-ADD4-31BCE655195C}"/>
                </a:ext>
              </a:extLst>
            </p:cNvPr>
            <p:cNvSpPr txBox="1"/>
            <p:nvPr/>
          </p:nvSpPr>
          <p:spPr>
            <a:xfrm>
              <a:off x="3358375" y="4551326"/>
              <a:ext cx="3526052" cy="707886"/>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add upstream</a:t>
              </a:r>
            </a:p>
            <a:p>
              <a:r>
                <a:rPr lang="en-US" sz="1000" b="1" dirty="0">
                  <a:solidFill>
                    <a:schemeClr val="bg1"/>
                  </a:solidFill>
                  <a:latin typeface="Monaco" pitchFamily="2" charset="77"/>
                </a:rPr>
                <a:t>https://github.com/impt-person/group-project.git</a:t>
              </a:r>
            </a:p>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-v</a:t>
              </a:r>
              <a:endParaRPr lang="en-US" sz="1000" b="1" dirty="0">
                <a:solidFill>
                  <a:srgbClr val="00B050"/>
                </a:solidFill>
                <a:latin typeface="Monaco" pitchFamily="2" charset="77"/>
              </a:endParaRPr>
            </a:p>
          </p:txBody>
        </p:sp>
      </p:grpSp>
      <p:grpSp>
        <p:nvGrpSpPr>
          <p:cNvPr id="24" name="Group 23">
            <a:extLst>
              <a:ext uri="{FF2B5EF4-FFF2-40B4-BE49-F238E27FC236}">
                <a16:creationId xmlns:a16="http://schemas.microsoft.com/office/drawing/2014/main" id="{0FAC33ED-285C-1146-9DFC-5B718D2BFEED}"/>
              </a:ext>
            </a:extLst>
          </p:cNvPr>
          <p:cNvGrpSpPr/>
          <p:nvPr/>
        </p:nvGrpSpPr>
        <p:grpSpPr>
          <a:xfrm>
            <a:off x="116193" y="5142884"/>
            <a:ext cx="576650" cy="407773"/>
            <a:chOff x="10527957" y="1890584"/>
            <a:chExt cx="576650" cy="407773"/>
          </a:xfrm>
        </p:grpSpPr>
        <p:sp>
          <p:nvSpPr>
            <p:cNvPr id="25" name="Oval 24">
              <a:extLst>
                <a:ext uri="{FF2B5EF4-FFF2-40B4-BE49-F238E27FC236}">
                  <a16:creationId xmlns:a16="http://schemas.microsoft.com/office/drawing/2014/main" id="{435746E7-7AC3-6C4A-90F1-D5E9397ABA03}"/>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4871109-429D-2E41-B2CD-AED8ACEDA2C2}"/>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1</a:t>
              </a:r>
            </a:p>
          </p:txBody>
        </p:sp>
      </p:grpSp>
      <p:sp>
        <p:nvSpPr>
          <p:cNvPr id="27" name="TextBox 26">
            <a:extLst>
              <a:ext uri="{FF2B5EF4-FFF2-40B4-BE49-F238E27FC236}">
                <a16:creationId xmlns:a16="http://schemas.microsoft.com/office/drawing/2014/main" id="{16251752-9389-DD4E-AB83-9C5F9408AC93}"/>
              </a:ext>
            </a:extLst>
          </p:cNvPr>
          <p:cNvSpPr txBox="1"/>
          <p:nvPr/>
        </p:nvSpPr>
        <p:spPr>
          <a:xfrm>
            <a:off x="524994" y="5040088"/>
            <a:ext cx="3526051" cy="646331"/>
          </a:xfrm>
          <a:prstGeom prst="rect">
            <a:avLst/>
          </a:prstGeom>
          <a:noFill/>
        </p:spPr>
        <p:txBody>
          <a:bodyPr wrap="square" rtlCol="0">
            <a:spAutoFit/>
          </a:bodyPr>
          <a:lstStyle/>
          <a:p>
            <a:r>
              <a:rPr lang="en-US" dirty="0"/>
              <a:t>Link the parent repo to your local project and check that it connected</a:t>
            </a:r>
          </a:p>
        </p:txBody>
      </p:sp>
      <p:grpSp>
        <p:nvGrpSpPr>
          <p:cNvPr id="30" name="Group 29">
            <a:extLst>
              <a:ext uri="{FF2B5EF4-FFF2-40B4-BE49-F238E27FC236}">
                <a16:creationId xmlns:a16="http://schemas.microsoft.com/office/drawing/2014/main" id="{F443228A-09C3-C043-B7CC-79DEF6A02CA9}"/>
              </a:ext>
            </a:extLst>
          </p:cNvPr>
          <p:cNvGrpSpPr/>
          <p:nvPr/>
        </p:nvGrpSpPr>
        <p:grpSpPr>
          <a:xfrm>
            <a:off x="5806383" y="272542"/>
            <a:ext cx="576650" cy="407773"/>
            <a:chOff x="10527957" y="1890584"/>
            <a:chExt cx="576650" cy="407773"/>
          </a:xfrm>
        </p:grpSpPr>
        <p:sp>
          <p:nvSpPr>
            <p:cNvPr id="31" name="Oval 30">
              <a:extLst>
                <a:ext uri="{FF2B5EF4-FFF2-40B4-BE49-F238E27FC236}">
                  <a16:creationId xmlns:a16="http://schemas.microsoft.com/office/drawing/2014/main" id="{D3702D5E-A5E5-9047-A8B0-07514EA84876}"/>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855ADCC-5E7C-CE45-8499-7EA82373C7B5}"/>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2</a:t>
              </a:r>
            </a:p>
          </p:txBody>
        </p:sp>
      </p:grpSp>
      <p:cxnSp>
        <p:nvCxnSpPr>
          <p:cNvPr id="33" name="Straight Arrow Connector 32">
            <a:extLst>
              <a:ext uri="{FF2B5EF4-FFF2-40B4-BE49-F238E27FC236}">
                <a16:creationId xmlns:a16="http://schemas.microsoft.com/office/drawing/2014/main" id="{BC6DBB85-0CA9-4D47-9C67-96E8DDD9898B}"/>
              </a:ext>
            </a:extLst>
          </p:cNvPr>
          <p:cNvCxnSpPr>
            <a:cxnSpLocks/>
          </p:cNvCxnSpPr>
          <p:nvPr/>
        </p:nvCxnSpPr>
        <p:spPr>
          <a:xfrm flipH="1">
            <a:off x="2867370" y="1384376"/>
            <a:ext cx="5951193" cy="241523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67477B9-411F-6C41-962A-092C6FA1FB5F}"/>
              </a:ext>
            </a:extLst>
          </p:cNvPr>
          <p:cNvSpPr txBox="1"/>
          <p:nvPr/>
        </p:nvSpPr>
        <p:spPr>
          <a:xfrm>
            <a:off x="6214155" y="241381"/>
            <a:ext cx="2458697" cy="646331"/>
          </a:xfrm>
          <a:prstGeom prst="rect">
            <a:avLst/>
          </a:prstGeom>
          <a:noFill/>
        </p:spPr>
        <p:txBody>
          <a:bodyPr wrap="square" rtlCol="0">
            <a:spAutoFit/>
          </a:bodyPr>
          <a:lstStyle/>
          <a:p>
            <a:r>
              <a:rPr lang="en-US" dirty="0"/>
              <a:t>Pull from parent repo to local project</a:t>
            </a:r>
          </a:p>
        </p:txBody>
      </p:sp>
      <p:grpSp>
        <p:nvGrpSpPr>
          <p:cNvPr id="35" name="Group 34">
            <a:extLst>
              <a:ext uri="{FF2B5EF4-FFF2-40B4-BE49-F238E27FC236}">
                <a16:creationId xmlns:a16="http://schemas.microsoft.com/office/drawing/2014/main" id="{A8232EFD-E3AA-194C-A0DC-1F29D7D62F18}"/>
              </a:ext>
            </a:extLst>
          </p:cNvPr>
          <p:cNvGrpSpPr/>
          <p:nvPr/>
        </p:nvGrpSpPr>
        <p:grpSpPr>
          <a:xfrm>
            <a:off x="6314073" y="870354"/>
            <a:ext cx="2144370" cy="527094"/>
            <a:chOff x="3353645" y="4529883"/>
            <a:chExt cx="2144370" cy="527094"/>
          </a:xfrm>
        </p:grpSpPr>
        <p:sp>
          <p:nvSpPr>
            <p:cNvPr id="36" name="Rectangle 35">
              <a:extLst>
                <a:ext uri="{FF2B5EF4-FFF2-40B4-BE49-F238E27FC236}">
                  <a16:creationId xmlns:a16="http://schemas.microsoft.com/office/drawing/2014/main" id="{15CF8309-BA79-F145-97A5-C569FD4EE5DC}"/>
                </a:ext>
              </a:extLst>
            </p:cNvPr>
            <p:cNvSpPr/>
            <p:nvPr/>
          </p:nvSpPr>
          <p:spPr>
            <a:xfrm>
              <a:off x="3353645" y="4529883"/>
              <a:ext cx="2107032" cy="5270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3F19019-00D3-9A46-A0E9-E6BC7DC66F7D}"/>
                </a:ext>
              </a:extLst>
            </p:cNvPr>
            <p:cNvSpPr txBox="1"/>
            <p:nvPr/>
          </p:nvSpPr>
          <p:spPr>
            <a:xfrm>
              <a:off x="3358375" y="4551326"/>
              <a:ext cx="2139640"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pull </a:t>
              </a:r>
            </a:p>
            <a:p>
              <a:r>
                <a:rPr lang="en-US" sz="1000" b="1" dirty="0">
                  <a:solidFill>
                    <a:schemeClr val="bg1"/>
                  </a:solidFill>
                  <a:latin typeface="Monaco" pitchFamily="2" charset="77"/>
                </a:rPr>
                <a:t>upstream master</a:t>
              </a:r>
              <a:endParaRPr lang="en-US" sz="1000" b="1" dirty="0">
                <a:solidFill>
                  <a:srgbClr val="00B050"/>
                </a:solidFill>
                <a:latin typeface="Monaco" pitchFamily="2" charset="77"/>
              </a:endParaRPr>
            </a:p>
          </p:txBody>
        </p:sp>
      </p:grpSp>
      <p:sp>
        <p:nvSpPr>
          <p:cNvPr id="38" name="TextBox 37">
            <a:extLst>
              <a:ext uri="{FF2B5EF4-FFF2-40B4-BE49-F238E27FC236}">
                <a16:creationId xmlns:a16="http://schemas.microsoft.com/office/drawing/2014/main" id="{BBE8E1B8-52C7-F84A-A819-88262E9F926F}"/>
              </a:ext>
            </a:extLst>
          </p:cNvPr>
          <p:cNvSpPr txBox="1"/>
          <p:nvPr/>
        </p:nvSpPr>
        <p:spPr>
          <a:xfrm>
            <a:off x="6214155" y="1452502"/>
            <a:ext cx="1612254" cy="400110"/>
          </a:xfrm>
          <a:prstGeom prst="rect">
            <a:avLst/>
          </a:prstGeom>
          <a:noFill/>
        </p:spPr>
        <p:txBody>
          <a:bodyPr wrap="square" rtlCol="0">
            <a:spAutoFit/>
          </a:bodyPr>
          <a:lstStyle/>
          <a:p>
            <a:pPr algn="ctr"/>
            <a:r>
              <a:rPr lang="en-US" sz="1000" dirty="0"/>
              <a:t>(This doesn’t update </a:t>
            </a:r>
            <a:br>
              <a:rPr lang="en-US" sz="1000" dirty="0"/>
            </a:br>
            <a:r>
              <a:rPr lang="en-US" sz="1000" dirty="0"/>
              <a:t>My Repo though!)</a:t>
            </a:r>
          </a:p>
        </p:txBody>
      </p:sp>
      <p:sp>
        <p:nvSpPr>
          <p:cNvPr id="48" name="TextBox 47">
            <a:extLst>
              <a:ext uri="{FF2B5EF4-FFF2-40B4-BE49-F238E27FC236}">
                <a16:creationId xmlns:a16="http://schemas.microsoft.com/office/drawing/2014/main" id="{4F167AC7-779D-434F-8D5B-C3126BA30AF5}"/>
              </a:ext>
            </a:extLst>
          </p:cNvPr>
          <p:cNvSpPr txBox="1"/>
          <p:nvPr/>
        </p:nvSpPr>
        <p:spPr>
          <a:xfrm>
            <a:off x="3637783" y="5163198"/>
            <a:ext cx="1430289" cy="400110"/>
          </a:xfrm>
          <a:prstGeom prst="rect">
            <a:avLst/>
          </a:prstGeom>
          <a:noFill/>
        </p:spPr>
        <p:txBody>
          <a:bodyPr wrap="square" rtlCol="0">
            <a:spAutoFit/>
          </a:bodyPr>
          <a:lstStyle/>
          <a:p>
            <a:pPr algn="ctr"/>
            <a:r>
              <a:rPr lang="en-US" sz="1000" dirty="0"/>
              <a:t>(Only need</a:t>
            </a:r>
          </a:p>
          <a:p>
            <a:pPr algn="ctr"/>
            <a:r>
              <a:rPr lang="en-US" sz="1000" dirty="0"/>
              <a:t>to do once!)</a:t>
            </a:r>
          </a:p>
        </p:txBody>
      </p:sp>
    </p:spTree>
    <p:extLst>
      <p:ext uri="{BB962C8B-B14F-4D97-AF65-F5344CB8AC3E}">
        <p14:creationId xmlns:p14="http://schemas.microsoft.com/office/powerpoint/2010/main" val="599886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29A10100-86AB-B543-96D7-A3D18AA02645}"/>
              </a:ext>
            </a:extLst>
          </p:cNvPr>
          <p:cNvGrpSpPr/>
          <p:nvPr/>
        </p:nvGrpSpPr>
        <p:grpSpPr>
          <a:xfrm>
            <a:off x="0" y="6437875"/>
            <a:ext cx="12192000" cy="369332"/>
            <a:chOff x="0" y="6437875"/>
            <a:chExt cx="12192000" cy="369332"/>
          </a:xfrm>
        </p:grpSpPr>
        <p:sp>
          <p:nvSpPr>
            <p:cNvPr id="5" name="TextBox 4">
              <a:extLst>
                <a:ext uri="{FF2B5EF4-FFF2-40B4-BE49-F238E27FC236}">
                  <a16:creationId xmlns:a16="http://schemas.microsoft.com/office/drawing/2014/main" id="{9BE086FF-1371-8E4F-908B-1CC5FF045C19}"/>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6" name="TextBox 5">
              <a:extLst>
                <a:ext uri="{FF2B5EF4-FFF2-40B4-BE49-F238E27FC236}">
                  <a16:creationId xmlns:a16="http://schemas.microsoft.com/office/drawing/2014/main" id="{D293E3F5-1819-4945-8CF8-4F7CFCC0A995}"/>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5735053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grpSp>
        <p:nvGrpSpPr>
          <p:cNvPr id="21" name="Group 20">
            <a:extLst>
              <a:ext uri="{FF2B5EF4-FFF2-40B4-BE49-F238E27FC236}">
                <a16:creationId xmlns:a16="http://schemas.microsoft.com/office/drawing/2014/main" id="{A3AD7CF7-3109-2E4C-964B-15E067426FCE}"/>
              </a:ext>
            </a:extLst>
          </p:cNvPr>
          <p:cNvGrpSpPr/>
          <p:nvPr/>
        </p:nvGrpSpPr>
        <p:grpSpPr>
          <a:xfrm>
            <a:off x="597744" y="5658242"/>
            <a:ext cx="3530783" cy="792536"/>
            <a:chOff x="3353644" y="4529883"/>
            <a:chExt cx="3530783" cy="792536"/>
          </a:xfrm>
        </p:grpSpPr>
        <p:sp>
          <p:nvSpPr>
            <p:cNvPr id="22" name="Rectangle 21">
              <a:extLst>
                <a:ext uri="{FF2B5EF4-FFF2-40B4-BE49-F238E27FC236}">
                  <a16:creationId xmlns:a16="http://schemas.microsoft.com/office/drawing/2014/main" id="{F835D067-C8BA-F949-9F55-0F274136A08B}"/>
                </a:ext>
              </a:extLst>
            </p:cNvPr>
            <p:cNvSpPr/>
            <p:nvPr/>
          </p:nvSpPr>
          <p:spPr>
            <a:xfrm>
              <a:off x="3353644" y="4529883"/>
              <a:ext cx="3279531" cy="79253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AECAE8E0-8F61-0C4B-ADD4-31BCE655195C}"/>
                </a:ext>
              </a:extLst>
            </p:cNvPr>
            <p:cNvSpPr txBox="1"/>
            <p:nvPr/>
          </p:nvSpPr>
          <p:spPr>
            <a:xfrm>
              <a:off x="3358375" y="4551326"/>
              <a:ext cx="3526052" cy="707886"/>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add upstream</a:t>
              </a:r>
            </a:p>
            <a:p>
              <a:r>
                <a:rPr lang="en-US" sz="1000" b="1" dirty="0">
                  <a:solidFill>
                    <a:schemeClr val="bg1"/>
                  </a:solidFill>
                  <a:latin typeface="Monaco" pitchFamily="2" charset="77"/>
                </a:rPr>
                <a:t>https://github.com/impt-person/group-project.git</a:t>
              </a:r>
            </a:p>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-v</a:t>
              </a:r>
              <a:endParaRPr lang="en-US" sz="1000" b="1" dirty="0">
                <a:solidFill>
                  <a:srgbClr val="00B050"/>
                </a:solidFill>
                <a:latin typeface="Monaco" pitchFamily="2" charset="77"/>
              </a:endParaRPr>
            </a:p>
          </p:txBody>
        </p:sp>
      </p:grpSp>
      <p:grpSp>
        <p:nvGrpSpPr>
          <p:cNvPr id="24" name="Group 23">
            <a:extLst>
              <a:ext uri="{FF2B5EF4-FFF2-40B4-BE49-F238E27FC236}">
                <a16:creationId xmlns:a16="http://schemas.microsoft.com/office/drawing/2014/main" id="{0FAC33ED-285C-1146-9DFC-5B718D2BFEED}"/>
              </a:ext>
            </a:extLst>
          </p:cNvPr>
          <p:cNvGrpSpPr/>
          <p:nvPr/>
        </p:nvGrpSpPr>
        <p:grpSpPr>
          <a:xfrm>
            <a:off x="116193" y="5142884"/>
            <a:ext cx="576650" cy="407773"/>
            <a:chOff x="10527957" y="1890584"/>
            <a:chExt cx="576650" cy="407773"/>
          </a:xfrm>
        </p:grpSpPr>
        <p:sp>
          <p:nvSpPr>
            <p:cNvPr id="25" name="Oval 24">
              <a:extLst>
                <a:ext uri="{FF2B5EF4-FFF2-40B4-BE49-F238E27FC236}">
                  <a16:creationId xmlns:a16="http://schemas.microsoft.com/office/drawing/2014/main" id="{435746E7-7AC3-6C4A-90F1-D5E9397ABA03}"/>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4871109-429D-2E41-B2CD-AED8ACEDA2C2}"/>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1</a:t>
              </a:r>
            </a:p>
          </p:txBody>
        </p:sp>
      </p:grpSp>
      <p:sp>
        <p:nvSpPr>
          <p:cNvPr id="27" name="TextBox 26">
            <a:extLst>
              <a:ext uri="{FF2B5EF4-FFF2-40B4-BE49-F238E27FC236}">
                <a16:creationId xmlns:a16="http://schemas.microsoft.com/office/drawing/2014/main" id="{16251752-9389-DD4E-AB83-9C5F9408AC93}"/>
              </a:ext>
            </a:extLst>
          </p:cNvPr>
          <p:cNvSpPr txBox="1"/>
          <p:nvPr/>
        </p:nvSpPr>
        <p:spPr>
          <a:xfrm>
            <a:off x="524994" y="5040088"/>
            <a:ext cx="3526051" cy="646331"/>
          </a:xfrm>
          <a:prstGeom prst="rect">
            <a:avLst/>
          </a:prstGeom>
          <a:noFill/>
        </p:spPr>
        <p:txBody>
          <a:bodyPr wrap="square" rtlCol="0">
            <a:spAutoFit/>
          </a:bodyPr>
          <a:lstStyle/>
          <a:p>
            <a:r>
              <a:rPr lang="en-US" dirty="0"/>
              <a:t>Link the parent repo to your local project and check that it connected</a:t>
            </a:r>
          </a:p>
        </p:txBody>
      </p:sp>
      <p:grpSp>
        <p:nvGrpSpPr>
          <p:cNvPr id="30" name="Group 29">
            <a:extLst>
              <a:ext uri="{FF2B5EF4-FFF2-40B4-BE49-F238E27FC236}">
                <a16:creationId xmlns:a16="http://schemas.microsoft.com/office/drawing/2014/main" id="{F443228A-09C3-C043-B7CC-79DEF6A02CA9}"/>
              </a:ext>
            </a:extLst>
          </p:cNvPr>
          <p:cNvGrpSpPr/>
          <p:nvPr/>
        </p:nvGrpSpPr>
        <p:grpSpPr>
          <a:xfrm>
            <a:off x="5806383" y="272542"/>
            <a:ext cx="576650" cy="407773"/>
            <a:chOff x="10527957" y="1890584"/>
            <a:chExt cx="576650" cy="407773"/>
          </a:xfrm>
        </p:grpSpPr>
        <p:sp>
          <p:nvSpPr>
            <p:cNvPr id="31" name="Oval 30">
              <a:extLst>
                <a:ext uri="{FF2B5EF4-FFF2-40B4-BE49-F238E27FC236}">
                  <a16:creationId xmlns:a16="http://schemas.microsoft.com/office/drawing/2014/main" id="{D3702D5E-A5E5-9047-A8B0-07514EA84876}"/>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855ADCC-5E7C-CE45-8499-7EA82373C7B5}"/>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2</a:t>
              </a:r>
            </a:p>
          </p:txBody>
        </p:sp>
      </p:grpSp>
      <p:cxnSp>
        <p:nvCxnSpPr>
          <p:cNvPr id="33" name="Straight Arrow Connector 32">
            <a:extLst>
              <a:ext uri="{FF2B5EF4-FFF2-40B4-BE49-F238E27FC236}">
                <a16:creationId xmlns:a16="http://schemas.microsoft.com/office/drawing/2014/main" id="{BC6DBB85-0CA9-4D47-9C67-96E8DDD9898B}"/>
              </a:ext>
            </a:extLst>
          </p:cNvPr>
          <p:cNvCxnSpPr>
            <a:cxnSpLocks/>
          </p:cNvCxnSpPr>
          <p:nvPr/>
        </p:nvCxnSpPr>
        <p:spPr>
          <a:xfrm flipH="1">
            <a:off x="2867370" y="1384376"/>
            <a:ext cx="5951193" cy="241523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67477B9-411F-6C41-962A-092C6FA1FB5F}"/>
              </a:ext>
            </a:extLst>
          </p:cNvPr>
          <p:cNvSpPr txBox="1"/>
          <p:nvPr/>
        </p:nvSpPr>
        <p:spPr>
          <a:xfrm>
            <a:off x="6214155" y="241381"/>
            <a:ext cx="2458697" cy="646331"/>
          </a:xfrm>
          <a:prstGeom prst="rect">
            <a:avLst/>
          </a:prstGeom>
          <a:noFill/>
        </p:spPr>
        <p:txBody>
          <a:bodyPr wrap="square" rtlCol="0">
            <a:spAutoFit/>
          </a:bodyPr>
          <a:lstStyle/>
          <a:p>
            <a:r>
              <a:rPr lang="en-US" dirty="0"/>
              <a:t>Pull from parent repo to local project</a:t>
            </a:r>
          </a:p>
        </p:txBody>
      </p:sp>
      <p:grpSp>
        <p:nvGrpSpPr>
          <p:cNvPr id="35" name="Group 34">
            <a:extLst>
              <a:ext uri="{FF2B5EF4-FFF2-40B4-BE49-F238E27FC236}">
                <a16:creationId xmlns:a16="http://schemas.microsoft.com/office/drawing/2014/main" id="{A8232EFD-E3AA-194C-A0DC-1F29D7D62F18}"/>
              </a:ext>
            </a:extLst>
          </p:cNvPr>
          <p:cNvGrpSpPr/>
          <p:nvPr/>
        </p:nvGrpSpPr>
        <p:grpSpPr>
          <a:xfrm>
            <a:off x="6314073" y="870354"/>
            <a:ext cx="2144370" cy="527094"/>
            <a:chOff x="3353645" y="4529883"/>
            <a:chExt cx="2144370" cy="527094"/>
          </a:xfrm>
        </p:grpSpPr>
        <p:sp>
          <p:nvSpPr>
            <p:cNvPr id="36" name="Rectangle 35">
              <a:extLst>
                <a:ext uri="{FF2B5EF4-FFF2-40B4-BE49-F238E27FC236}">
                  <a16:creationId xmlns:a16="http://schemas.microsoft.com/office/drawing/2014/main" id="{15CF8309-BA79-F145-97A5-C569FD4EE5DC}"/>
                </a:ext>
              </a:extLst>
            </p:cNvPr>
            <p:cNvSpPr/>
            <p:nvPr/>
          </p:nvSpPr>
          <p:spPr>
            <a:xfrm>
              <a:off x="3353645" y="4529883"/>
              <a:ext cx="2107032" cy="5270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3F19019-00D3-9A46-A0E9-E6BC7DC66F7D}"/>
                </a:ext>
              </a:extLst>
            </p:cNvPr>
            <p:cNvSpPr txBox="1"/>
            <p:nvPr/>
          </p:nvSpPr>
          <p:spPr>
            <a:xfrm>
              <a:off x="3358375" y="4551326"/>
              <a:ext cx="2139640"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pull </a:t>
              </a:r>
            </a:p>
            <a:p>
              <a:r>
                <a:rPr lang="en-US" sz="1000" b="1" dirty="0">
                  <a:solidFill>
                    <a:schemeClr val="bg1"/>
                  </a:solidFill>
                  <a:latin typeface="Monaco" pitchFamily="2" charset="77"/>
                </a:rPr>
                <a:t>upstream master</a:t>
              </a:r>
              <a:endParaRPr lang="en-US" sz="1000" b="1" dirty="0">
                <a:solidFill>
                  <a:srgbClr val="00B050"/>
                </a:solidFill>
                <a:latin typeface="Monaco" pitchFamily="2" charset="77"/>
              </a:endParaRPr>
            </a:p>
          </p:txBody>
        </p:sp>
      </p:grpSp>
      <p:sp>
        <p:nvSpPr>
          <p:cNvPr id="38" name="TextBox 37">
            <a:extLst>
              <a:ext uri="{FF2B5EF4-FFF2-40B4-BE49-F238E27FC236}">
                <a16:creationId xmlns:a16="http://schemas.microsoft.com/office/drawing/2014/main" id="{BBE8E1B8-52C7-F84A-A819-88262E9F926F}"/>
              </a:ext>
            </a:extLst>
          </p:cNvPr>
          <p:cNvSpPr txBox="1"/>
          <p:nvPr/>
        </p:nvSpPr>
        <p:spPr>
          <a:xfrm>
            <a:off x="6214155" y="1452502"/>
            <a:ext cx="1612254" cy="400110"/>
          </a:xfrm>
          <a:prstGeom prst="rect">
            <a:avLst/>
          </a:prstGeom>
          <a:noFill/>
        </p:spPr>
        <p:txBody>
          <a:bodyPr wrap="square" rtlCol="0">
            <a:spAutoFit/>
          </a:bodyPr>
          <a:lstStyle/>
          <a:p>
            <a:pPr algn="ctr"/>
            <a:r>
              <a:rPr lang="en-US" sz="1000" dirty="0"/>
              <a:t>(This doesn’t update </a:t>
            </a:r>
            <a:br>
              <a:rPr lang="en-US" sz="1000" dirty="0"/>
            </a:br>
            <a:r>
              <a:rPr lang="en-US" sz="1000" dirty="0"/>
              <a:t>My Repo though!)</a:t>
            </a:r>
          </a:p>
        </p:txBody>
      </p:sp>
      <p:cxnSp>
        <p:nvCxnSpPr>
          <p:cNvPr id="39" name="Straight Arrow Connector 38">
            <a:extLst>
              <a:ext uri="{FF2B5EF4-FFF2-40B4-BE49-F238E27FC236}">
                <a16:creationId xmlns:a16="http://schemas.microsoft.com/office/drawing/2014/main" id="{D0B5AC54-39EC-CC45-BC91-6B83CC36CE6F}"/>
              </a:ext>
            </a:extLst>
          </p:cNvPr>
          <p:cNvCxnSpPr>
            <a:cxnSpLocks/>
          </p:cNvCxnSpPr>
          <p:nvPr/>
        </p:nvCxnSpPr>
        <p:spPr>
          <a:xfrm>
            <a:off x="3149942" y="4009386"/>
            <a:ext cx="6044858" cy="115958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C0F652F3-490B-9840-991E-314C9725B51F}"/>
              </a:ext>
            </a:extLst>
          </p:cNvPr>
          <p:cNvGrpSpPr/>
          <p:nvPr/>
        </p:nvGrpSpPr>
        <p:grpSpPr>
          <a:xfrm>
            <a:off x="5068327" y="3569635"/>
            <a:ext cx="576650" cy="407773"/>
            <a:chOff x="10527957" y="1890584"/>
            <a:chExt cx="576650" cy="407773"/>
          </a:xfrm>
        </p:grpSpPr>
        <p:sp>
          <p:nvSpPr>
            <p:cNvPr id="41" name="Oval 40">
              <a:extLst>
                <a:ext uri="{FF2B5EF4-FFF2-40B4-BE49-F238E27FC236}">
                  <a16:creationId xmlns:a16="http://schemas.microsoft.com/office/drawing/2014/main" id="{9037CBE5-524E-BA4A-83F9-DCA9F2D9B15A}"/>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ABFD6B3-94D2-B044-B9CE-75C2EE3410ED}"/>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3</a:t>
              </a:r>
            </a:p>
          </p:txBody>
        </p:sp>
      </p:grpSp>
      <p:sp>
        <p:nvSpPr>
          <p:cNvPr id="43" name="TextBox 42">
            <a:extLst>
              <a:ext uri="{FF2B5EF4-FFF2-40B4-BE49-F238E27FC236}">
                <a16:creationId xmlns:a16="http://schemas.microsoft.com/office/drawing/2014/main" id="{B889FFE9-8288-1241-AF70-FF489E70263D}"/>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46" name="Rectangle 45">
            <a:extLst>
              <a:ext uri="{FF2B5EF4-FFF2-40B4-BE49-F238E27FC236}">
                <a16:creationId xmlns:a16="http://schemas.microsoft.com/office/drawing/2014/main" id="{B9DC1BB0-B729-974C-8A27-6B50BB819255}"/>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47F31DF-88FE-0744-B4BA-83BB258A1040}"/>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45" name="TextBox 44">
            <a:extLst>
              <a:ext uri="{FF2B5EF4-FFF2-40B4-BE49-F238E27FC236}">
                <a16:creationId xmlns:a16="http://schemas.microsoft.com/office/drawing/2014/main" id="{5510D44D-5DB9-B443-990C-07F41E584880}"/>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sp>
        <p:nvSpPr>
          <p:cNvPr id="47" name="TextBox 46">
            <a:extLst>
              <a:ext uri="{FF2B5EF4-FFF2-40B4-BE49-F238E27FC236}">
                <a16:creationId xmlns:a16="http://schemas.microsoft.com/office/drawing/2014/main" id="{EA996C71-E7A3-B54A-84D5-74D3EFF786D3}"/>
              </a:ext>
            </a:extLst>
          </p:cNvPr>
          <p:cNvSpPr txBox="1"/>
          <p:nvPr/>
        </p:nvSpPr>
        <p:spPr>
          <a:xfrm>
            <a:off x="3637783" y="5163198"/>
            <a:ext cx="1430289" cy="400110"/>
          </a:xfrm>
          <a:prstGeom prst="rect">
            <a:avLst/>
          </a:prstGeom>
          <a:noFill/>
        </p:spPr>
        <p:txBody>
          <a:bodyPr wrap="square" rtlCol="0">
            <a:spAutoFit/>
          </a:bodyPr>
          <a:lstStyle/>
          <a:p>
            <a:pPr algn="ctr"/>
            <a:r>
              <a:rPr lang="en-US" sz="1000" dirty="0"/>
              <a:t>(Only need</a:t>
            </a:r>
          </a:p>
          <a:p>
            <a:pPr algn="ctr"/>
            <a:r>
              <a:rPr lang="en-US" sz="1000" dirty="0"/>
              <a:t>to do once!)</a:t>
            </a:r>
          </a:p>
        </p:txBody>
      </p:sp>
    </p:spTree>
    <p:extLst>
      <p:ext uri="{BB962C8B-B14F-4D97-AF65-F5344CB8AC3E}">
        <p14:creationId xmlns:p14="http://schemas.microsoft.com/office/powerpoint/2010/main" val="843190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grpSp>
        <p:nvGrpSpPr>
          <p:cNvPr id="21" name="Group 20">
            <a:extLst>
              <a:ext uri="{FF2B5EF4-FFF2-40B4-BE49-F238E27FC236}">
                <a16:creationId xmlns:a16="http://schemas.microsoft.com/office/drawing/2014/main" id="{A3AD7CF7-3109-2E4C-964B-15E067426FCE}"/>
              </a:ext>
            </a:extLst>
          </p:cNvPr>
          <p:cNvGrpSpPr/>
          <p:nvPr/>
        </p:nvGrpSpPr>
        <p:grpSpPr>
          <a:xfrm>
            <a:off x="597744" y="5658242"/>
            <a:ext cx="3530783" cy="792536"/>
            <a:chOff x="3353644" y="4529883"/>
            <a:chExt cx="3530783" cy="792536"/>
          </a:xfrm>
        </p:grpSpPr>
        <p:sp>
          <p:nvSpPr>
            <p:cNvPr id="22" name="Rectangle 21">
              <a:extLst>
                <a:ext uri="{FF2B5EF4-FFF2-40B4-BE49-F238E27FC236}">
                  <a16:creationId xmlns:a16="http://schemas.microsoft.com/office/drawing/2014/main" id="{F835D067-C8BA-F949-9F55-0F274136A08B}"/>
                </a:ext>
              </a:extLst>
            </p:cNvPr>
            <p:cNvSpPr/>
            <p:nvPr/>
          </p:nvSpPr>
          <p:spPr>
            <a:xfrm>
              <a:off x="3353644" y="4529883"/>
              <a:ext cx="3279531" cy="79253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AECAE8E0-8F61-0C4B-ADD4-31BCE655195C}"/>
                </a:ext>
              </a:extLst>
            </p:cNvPr>
            <p:cNvSpPr txBox="1"/>
            <p:nvPr/>
          </p:nvSpPr>
          <p:spPr>
            <a:xfrm>
              <a:off x="3358375" y="4551326"/>
              <a:ext cx="3526052" cy="707886"/>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add upstream</a:t>
              </a:r>
            </a:p>
            <a:p>
              <a:r>
                <a:rPr lang="en-US" sz="1000" b="1" dirty="0">
                  <a:solidFill>
                    <a:schemeClr val="bg1"/>
                  </a:solidFill>
                  <a:latin typeface="Monaco" pitchFamily="2" charset="77"/>
                </a:rPr>
                <a:t>https://github.com/impt-person/group-project.git</a:t>
              </a:r>
            </a:p>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-v</a:t>
              </a:r>
              <a:endParaRPr lang="en-US" sz="1000" b="1" dirty="0">
                <a:solidFill>
                  <a:srgbClr val="00B050"/>
                </a:solidFill>
                <a:latin typeface="Monaco" pitchFamily="2" charset="77"/>
              </a:endParaRPr>
            </a:p>
          </p:txBody>
        </p:sp>
      </p:grpSp>
      <p:grpSp>
        <p:nvGrpSpPr>
          <p:cNvPr id="24" name="Group 23">
            <a:extLst>
              <a:ext uri="{FF2B5EF4-FFF2-40B4-BE49-F238E27FC236}">
                <a16:creationId xmlns:a16="http://schemas.microsoft.com/office/drawing/2014/main" id="{0FAC33ED-285C-1146-9DFC-5B718D2BFEED}"/>
              </a:ext>
            </a:extLst>
          </p:cNvPr>
          <p:cNvGrpSpPr/>
          <p:nvPr/>
        </p:nvGrpSpPr>
        <p:grpSpPr>
          <a:xfrm>
            <a:off x="116193" y="5142884"/>
            <a:ext cx="576650" cy="407773"/>
            <a:chOff x="10527957" y="1890584"/>
            <a:chExt cx="576650" cy="407773"/>
          </a:xfrm>
        </p:grpSpPr>
        <p:sp>
          <p:nvSpPr>
            <p:cNvPr id="25" name="Oval 24">
              <a:extLst>
                <a:ext uri="{FF2B5EF4-FFF2-40B4-BE49-F238E27FC236}">
                  <a16:creationId xmlns:a16="http://schemas.microsoft.com/office/drawing/2014/main" id="{435746E7-7AC3-6C4A-90F1-D5E9397ABA03}"/>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4871109-429D-2E41-B2CD-AED8ACEDA2C2}"/>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1</a:t>
              </a:r>
            </a:p>
          </p:txBody>
        </p:sp>
      </p:grpSp>
      <p:sp>
        <p:nvSpPr>
          <p:cNvPr id="27" name="TextBox 26">
            <a:extLst>
              <a:ext uri="{FF2B5EF4-FFF2-40B4-BE49-F238E27FC236}">
                <a16:creationId xmlns:a16="http://schemas.microsoft.com/office/drawing/2014/main" id="{16251752-9389-DD4E-AB83-9C5F9408AC93}"/>
              </a:ext>
            </a:extLst>
          </p:cNvPr>
          <p:cNvSpPr txBox="1"/>
          <p:nvPr/>
        </p:nvSpPr>
        <p:spPr>
          <a:xfrm>
            <a:off x="524994" y="5040088"/>
            <a:ext cx="3526051" cy="646331"/>
          </a:xfrm>
          <a:prstGeom prst="rect">
            <a:avLst/>
          </a:prstGeom>
          <a:noFill/>
        </p:spPr>
        <p:txBody>
          <a:bodyPr wrap="square" rtlCol="0">
            <a:spAutoFit/>
          </a:bodyPr>
          <a:lstStyle/>
          <a:p>
            <a:r>
              <a:rPr lang="en-US" dirty="0"/>
              <a:t>Link the parent repo to your local project and check that it connected</a:t>
            </a:r>
          </a:p>
        </p:txBody>
      </p:sp>
      <p:sp>
        <p:nvSpPr>
          <p:cNvPr id="28" name="TextBox 27">
            <a:extLst>
              <a:ext uri="{FF2B5EF4-FFF2-40B4-BE49-F238E27FC236}">
                <a16:creationId xmlns:a16="http://schemas.microsoft.com/office/drawing/2014/main" id="{D8422C27-DC10-3743-A207-FBAAC2B1E10C}"/>
              </a:ext>
            </a:extLst>
          </p:cNvPr>
          <p:cNvSpPr txBox="1"/>
          <p:nvPr/>
        </p:nvSpPr>
        <p:spPr>
          <a:xfrm>
            <a:off x="3637783" y="5163198"/>
            <a:ext cx="1430289" cy="400110"/>
          </a:xfrm>
          <a:prstGeom prst="rect">
            <a:avLst/>
          </a:prstGeom>
          <a:noFill/>
        </p:spPr>
        <p:txBody>
          <a:bodyPr wrap="square" rtlCol="0">
            <a:spAutoFit/>
          </a:bodyPr>
          <a:lstStyle/>
          <a:p>
            <a:pPr algn="ctr"/>
            <a:r>
              <a:rPr lang="en-US" sz="1000" dirty="0"/>
              <a:t>(Only need</a:t>
            </a:r>
          </a:p>
          <a:p>
            <a:pPr algn="ctr"/>
            <a:r>
              <a:rPr lang="en-US" sz="1000" dirty="0"/>
              <a:t>to do once!)</a:t>
            </a:r>
          </a:p>
        </p:txBody>
      </p:sp>
      <p:grpSp>
        <p:nvGrpSpPr>
          <p:cNvPr id="30" name="Group 29">
            <a:extLst>
              <a:ext uri="{FF2B5EF4-FFF2-40B4-BE49-F238E27FC236}">
                <a16:creationId xmlns:a16="http://schemas.microsoft.com/office/drawing/2014/main" id="{F443228A-09C3-C043-B7CC-79DEF6A02CA9}"/>
              </a:ext>
            </a:extLst>
          </p:cNvPr>
          <p:cNvGrpSpPr/>
          <p:nvPr/>
        </p:nvGrpSpPr>
        <p:grpSpPr>
          <a:xfrm>
            <a:off x="5806383" y="272542"/>
            <a:ext cx="576650" cy="407773"/>
            <a:chOff x="10527957" y="1890584"/>
            <a:chExt cx="576650" cy="407773"/>
          </a:xfrm>
        </p:grpSpPr>
        <p:sp>
          <p:nvSpPr>
            <p:cNvPr id="31" name="Oval 30">
              <a:extLst>
                <a:ext uri="{FF2B5EF4-FFF2-40B4-BE49-F238E27FC236}">
                  <a16:creationId xmlns:a16="http://schemas.microsoft.com/office/drawing/2014/main" id="{D3702D5E-A5E5-9047-A8B0-07514EA84876}"/>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855ADCC-5E7C-CE45-8499-7EA82373C7B5}"/>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2</a:t>
              </a:r>
            </a:p>
          </p:txBody>
        </p:sp>
      </p:grpSp>
      <p:cxnSp>
        <p:nvCxnSpPr>
          <p:cNvPr id="33" name="Straight Arrow Connector 32">
            <a:extLst>
              <a:ext uri="{FF2B5EF4-FFF2-40B4-BE49-F238E27FC236}">
                <a16:creationId xmlns:a16="http://schemas.microsoft.com/office/drawing/2014/main" id="{BC6DBB85-0CA9-4D47-9C67-96E8DDD9898B}"/>
              </a:ext>
            </a:extLst>
          </p:cNvPr>
          <p:cNvCxnSpPr>
            <a:cxnSpLocks/>
          </p:cNvCxnSpPr>
          <p:nvPr/>
        </p:nvCxnSpPr>
        <p:spPr>
          <a:xfrm flipH="1">
            <a:off x="2867370" y="1384376"/>
            <a:ext cx="5951193" cy="241523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67477B9-411F-6C41-962A-092C6FA1FB5F}"/>
              </a:ext>
            </a:extLst>
          </p:cNvPr>
          <p:cNvSpPr txBox="1"/>
          <p:nvPr/>
        </p:nvSpPr>
        <p:spPr>
          <a:xfrm>
            <a:off x="6214155" y="241381"/>
            <a:ext cx="2458697" cy="646331"/>
          </a:xfrm>
          <a:prstGeom prst="rect">
            <a:avLst/>
          </a:prstGeom>
          <a:noFill/>
        </p:spPr>
        <p:txBody>
          <a:bodyPr wrap="square" rtlCol="0">
            <a:spAutoFit/>
          </a:bodyPr>
          <a:lstStyle/>
          <a:p>
            <a:r>
              <a:rPr lang="en-US" dirty="0"/>
              <a:t>Pull from parent repo to local project</a:t>
            </a:r>
          </a:p>
        </p:txBody>
      </p:sp>
      <p:grpSp>
        <p:nvGrpSpPr>
          <p:cNvPr id="35" name="Group 34">
            <a:extLst>
              <a:ext uri="{FF2B5EF4-FFF2-40B4-BE49-F238E27FC236}">
                <a16:creationId xmlns:a16="http://schemas.microsoft.com/office/drawing/2014/main" id="{A8232EFD-E3AA-194C-A0DC-1F29D7D62F18}"/>
              </a:ext>
            </a:extLst>
          </p:cNvPr>
          <p:cNvGrpSpPr/>
          <p:nvPr/>
        </p:nvGrpSpPr>
        <p:grpSpPr>
          <a:xfrm>
            <a:off x="6314073" y="870354"/>
            <a:ext cx="2144370" cy="527094"/>
            <a:chOff x="3353645" y="4529883"/>
            <a:chExt cx="2144370" cy="527094"/>
          </a:xfrm>
        </p:grpSpPr>
        <p:sp>
          <p:nvSpPr>
            <p:cNvPr id="36" name="Rectangle 35">
              <a:extLst>
                <a:ext uri="{FF2B5EF4-FFF2-40B4-BE49-F238E27FC236}">
                  <a16:creationId xmlns:a16="http://schemas.microsoft.com/office/drawing/2014/main" id="{15CF8309-BA79-F145-97A5-C569FD4EE5DC}"/>
                </a:ext>
              </a:extLst>
            </p:cNvPr>
            <p:cNvSpPr/>
            <p:nvPr/>
          </p:nvSpPr>
          <p:spPr>
            <a:xfrm>
              <a:off x="3353645" y="4529883"/>
              <a:ext cx="2107032" cy="5270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3F19019-00D3-9A46-A0E9-E6BC7DC66F7D}"/>
                </a:ext>
              </a:extLst>
            </p:cNvPr>
            <p:cNvSpPr txBox="1"/>
            <p:nvPr/>
          </p:nvSpPr>
          <p:spPr>
            <a:xfrm>
              <a:off x="3358375" y="4551326"/>
              <a:ext cx="2139640"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pull </a:t>
              </a:r>
            </a:p>
            <a:p>
              <a:r>
                <a:rPr lang="en-US" sz="1000" b="1" dirty="0">
                  <a:solidFill>
                    <a:schemeClr val="bg1"/>
                  </a:solidFill>
                  <a:latin typeface="Monaco" pitchFamily="2" charset="77"/>
                </a:rPr>
                <a:t>upstream master</a:t>
              </a:r>
              <a:endParaRPr lang="en-US" sz="1000" b="1" dirty="0">
                <a:solidFill>
                  <a:srgbClr val="00B050"/>
                </a:solidFill>
                <a:latin typeface="Monaco" pitchFamily="2" charset="77"/>
              </a:endParaRPr>
            </a:p>
          </p:txBody>
        </p:sp>
      </p:grpSp>
      <p:sp>
        <p:nvSpPr>
          <p:cNvPr id="38" name="TextBox 37">
            <a:extLst>
              <a:ext uri="{FF2B5EF4-FFF2-40B4-BE49-F238E27FC236}">
                <a16:creationId xmlns:a16="http://schemas.microsoft.com/office/drawing/2014/main" id="{BBE8E1B8-52C7-F84A-A819-88262E9F926F}"/>
              </a:ext>
            </a:extLst>
          </p:cNvPr>
          <p:cNvSpPr txBox="1"/>
          <p:nvPr/>
        </p:nvSpPr>
        <p:spPr>
          <a:xfrm>
            <a:off x="6214155" y="1452502"/>
            <a:ext cx="1612254" cy="400110"/>
          </a:xfrm>
          <a:prstGeom prst="rect">
            <a:avLst/>
          </a:prstGeom>
          <a:noFill/>
        </p:spPr>
        <p:txBody>
          <a:bodyPr wrap="square" rtlCol="0">
            <a:spAutoFit/>
          </a:bodyPr>
          <a:lstStyle/>
          <a:p>
            <a:pPr algn="ctr"/>
            <a:r>
              <a:rPr lang="en-US" sz="1000" dirty="0"/>
              <a:t>(This doesn’t update </a:t>
            </a:r>
            <a:br>
              <a:rPr lang="en-US" sz="1000" dirty="0"/>
            </a:br>
            <a:r>
              <a:rPr lang="en-US" sz="1000" dirty="0"/>
              <a:t>My Repo though!)</a:t>
            </a:r>
          </a:p>
        </p:txBody>
      </p:sp>
      <p:cxnSp>
        <p:nvCxnSpPr>
          <p:cNvPr id="39" name="Straight Arrow Connector 38">
            <a:extLst>
              <a:ext uri="{FF2B5EF4-FFF2-40B4-BE49-F238E27FC236}">
                <a16:creationId xmlns:a16="http://schemas.microsoft.com/office/drawing/2014/main" id="{D0B5AC54-39EC-CC45-BC91-6B83CC36CE6F}"/>
              </a:ext>
            </a:extLst>
          </p:cNvPr>
          <p:cNvCxnSpPr>
            <a:cxnSpLocks/>
          </p:cNvCxnSpPr>
          <p:nvPr/>
        </p:nvCxnSpPr>
        <p:spPr>
          <a:xfrm>
            <a:off x="3149942" y="4009386"/>
            <a:ext cx="6044858" cy="115958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C0F652F3-490B-9840-991E-314C9725B51F}"/>
              </a:ext>
            </a:extLst>
          </p:cNvPr>
          <p:cNvGrpSpPr/>
          <p:nvPr/>
        </p:nvGrpSpPr>
        <p:grpSpPr>
          <a:xfrm>
            <a:off x="5068327" y="3569635"/>
            <a:ext cx="576650" cy="407773"/>
            <a:chOff x="10527957" y="1890584"/>
            <a:chExt cx="576650" cy="407773"/>
          </a:xfrm>
        </p:grpSpPr>
        <p:sp>
          <p:nvSpPr>
            <p:cNvPr id="41" name="Oval 40">
              <a:extLst>
                <a:ext uri="{FF2B5EF4-FFF2-40B4-BE49-F238E27FC236}">
                  <a16:creationId xmlns:a16="http://schemas.microsoft.com/office/drawing/2014/main" id="{9037CBE5-524E-BA4A-83F9-DCA9F2D9B15A}"/>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ABFD6B3-94D2-B044-B9CE-75C2EE3410ED}"/>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3</a:t>
              </a:r>
            </a:p>
          </p:txBody>
        </p:sp>
      </p:grpSp>
      <p:sp>
        <p:nvSpPr>
          <p:cNvPr id="43" name="TextBox 42">
            <a:extLst>
              <a:ext uri="{FF2B5EF4-FFF2-40B4-BE49-F238E27FC236}">
                <a16:creationId xmlns:a16="http://schemas.microsoft.com/office/drawing/2014/main" id="{B889FFE9-8288-1241-AF70-FF489E70263D}"/>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46" name="Rectangle 45">
            <a:extLst>
              <a:ext uri="{FF2B5EF4-FFF2-40B4-BE49-F238E27FC236}">
                <a16:creationId xmlns:a16="http://schemas.microsoft.com/office/drawing/2014/main" id="{B9DC1BB0-B729-974C-8A27-6B50BB819255}"/>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47F31DF-88FE-0744-B4BA-83BB258A1040}"/>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45" name="TextBox 44">
            <a:extLst>
              <a:ext uri="{FF2B5EF4-FFF2-40B4-BE49-F238E27FC236}">
                <a16:creationId xmlns:a16="http://schemas.microsoft.com/office/drawing/2014/main" id="{5510D44D-5DB9-B443-990C-07F41E584880}"/>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sp>
        <p:nvSpPr>
          <p:cNvPr id="48" name="TextBox 47">
            <a:extLst>
              <a:ext uri="{FF2B5EF4-FFF2-40B4-BE49-F238E27FC236}">
                <a16:creationId xmlns:a16="http://schemas.microsoft.com/office/drawing/2014/main" id="{2E09C6C4-22E7-6F47-BE8A-39947D73846B}"/>
              </a:ext>
            </a:extLst>
          </p:cNvPr>
          <p:cNvSpPr txBox="1"/>
          <p:nvPr/>
        </p:nvSpPr>
        <p:spPr>
          <a:xfrm>
            <a:off x="8351451" y="2902192"/>
            <a:ext cx="3606799" cy="646331"/>
          </a:xfrm>
          <a:prstGeom prst="rect">
            <a:avLst/>
          </a:prstGeom>
          <a:solidFill>
            <a:srgbClr val="7030A0"/>
          </a:solidFill>
          <a:ln w="38100">
            <a:solidFill>
              <a:schemeClr val="tx1"/>
            </a:solidFill>
          </a:ln>
          <a:effectLst/>
        </p:spPr>
        <p:txBody>
          <a:bodyPr wrap="square" rtlCol="0">
            <a:spAutoFit/>
          </a:bodyPr>
          <a:lstStyle/>
          <a:p>
            <a:pPr algn="ctr"/>
            <a:r>
              <a:rPr lang="en-US" dirty="0">
                <a:solidFill>
                  <a:schemeClr val="bg1"/>
                </a:solidFill>
              </a:rPr>
              <a:t>Parent repo, local project, and my repo are now all updated.</a:t>
            </a:r>
          </a:p>
        </p:txBody>
      </p:sp>
    </p:spTree>
    <p:extLst>
      <p:ext uri="{BB962C8B-B14F-4D97-AF65-F5344CB8AC3E}">
        <p14:creationId xmlns:p14="http://schemas.microsoft.com/office/powerpoint/2010/main" val="30195998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10131509" y="41998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grpSp>
        <p:nvGrpSpPr>
          <p:cNvPr id="76" name="Group 75">
            <a:extLst>
              <a:ext uri="{FF2B5EF4-FFF2-40B4-BE49-F238E27FC236}">
                <a16:creationId xmlns:a16="http://schemas.microsoft.com/office/drawing/2014/main" id="{115B15D5-F5F3-8444-8BD6-C21BE9CE9234}"/>
              </a:ext>
            </a:extLst>
          </p:cNvPr>
          <p:cNvGrpSpPr/>
          <p:nvPr/>
        </p:nvGrpSpPr>
        <p:grpSpPr>
          <a:xfrm>
            <a:off x="0" y="6437875"/>
            <a:ext cx="12192000" cy="369332"/>
            <a:chOff x="0" y="6437875"/>
            <a:chExt cx="12192000" cy="369332"/>
          </a:xfrm>
        </p:grpSpPr>
        <p:sp>
          <p:nvSpPr>
            <p:cNvPr id="77" name="TextBox 76">
              <a:extLst>
                <a:ext uri="{FF2B5EF4-FFF2-40B4-BE49-F238E27FC236}">
                  <a16:creationId xmlns:a16="http://schemas.microsoft.com/office/drawing/2014/main" id="{AD31601D-658C-7941-AB2F-08E1A7C84160}"/>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78" name="TextBox 77">
              <a:extLst>
                <a:ext uri="{FF2B5EF4-FFF2-40B4-BE49-F238E27FC236}">
                  <a16:creationId xmlns:a16="http://schemas.microsoft.com/office/drawing/2014/main" id="{49CE9267-01D1-2D4E-91EE-1AEB6CF168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
        <p:nvSpPr>
          <p:cNvPr id="80" name="TextBox 79">
            <a:extLst>
              <a:ext uri="{FF2B5EF4-FFF2-40B4-BE49-F238E27FC236}">
                <a16:creationId xmlns:a16="http://schemas.microsoft.com/office/drawing/2014/main" id="{549A3A25-20CA-0241-B8A1-B0A93EB63895}"/>
              </a:ext>
            </a:extLst>
          </p:cNvPr>
          <p:cNvSpPr txBox="1"/>
          <p:nvPr/>
        </p:nvSpPr>
        <p:spPr>
          <a:xfrm>
            <a:off x="252828" y="236441"/>
            <a:ext cx="4458978" cy="1569660"/>
          </a:xfrm>
          <a:prstGeom prst="rect">
            <a:avLst/>
          </a:prstGeom>
          <a:solidFill>
            <a:srgbClr val="7030A0"/>
          </a:solidFill>
          <a:ln w="38100">
            <a:solidFill>
              <a:schemeClr val="tx1"/>
            </a:solidFill>
          </a:ln>
          <a:effectLst/>
        </p:spPr>
        <p:txBody>
          <a:bodyPr wrap="square" rtlCol="0">
            <a:spAutoFit/>
          </a:bodyPr>
          <a:lstStyle/>
          <a:p>
            <a:pPr algn="ctr"/>
            <a:r>
              <a:rPr lang="en-US" sz="4800" dirty="0">
                <a:solidFill>
                  <a:schemeClr val="bg1"/>
                </a:solidFill>
              </a:rPr>
              <a:t>Get updates from parent repo</a:t>
            </a:r>
          </a:p>
        </p:txBody>
      </p:sp>
      <p:grpSp>
        <p:nvGrpSpPr>
          <p:cNvPr id="16" name="Group 15">
            <a:extLst>
              <a:ext uri="{FF2B5EF4-FFF2-40B4-BE49-F238E27FC236}">
                <a16:creationId xmlns:a16="http://schemas.microsoft.com/office/drawing/2014/main" id="{1E449948-B02C-6349-A49C-F57131A99FE6}"/>
              </a:ext>
            </a:extLst>
          </p:cNvPr>
          <p:cNvGrpSpPr/>
          <p:nvPr/>
        </p:nvGrpSpPr>
        <p:grpSpPr>
          <a:xfrm>
            <a:off x="9571163" y="226894"/>
            <a:ext cx="1062682" cy="644529"/>
            <a:chOff x="8112209" y="4199864"/>
            <a:chExt cx="1062682" cy="644529"/>
          </a:xfrm>
        </p:grpSpPr>
        <p:sp>
          <p:nvSpPr>
            <p:cNvPr id="17" name="Explosion 2 16">
              <a:extLst>
                <a:ext uri="{FF2B5EF4-FFF2-40B4-BE49-F238E27FC236}">
                  <a16:creationId xmlns:a16="http://schemas.microsoft.com/office/drawing/2014/main" id="{32BD9AF7-6A3F-A944-955A-4C6F46AD7DD7}"/>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AC0AE0E-8B10-3A42-A223-F6B42BB6E8D1}"/>
                </a:ext>
              </a:extLst>
            </p:cNvPr>
            <p:cNvSpPr txBox="1"/>
            <p:nvPr/>
          </p:nvSpPr>
          <p:spPr>
            <a:xfrm>
              <a:off x="8242643" y="4389397"/>
              <a:ext cx="926757" cy="276999"/>
            </a:xfrm>
            <a:prstGeom prst="rect">
              <a:avLst/>
            </a:prstGeom>
            <a:noFill/>
          </p:spPr>
          <p:txBody>
            <a:bodyPr wrap="square" rtlCol="0">
              <a:spAutoFit/>
            </a:bodyPr>
            <a:lstStyle/>
            <a:p>
              <a:r>
                <a:rPr lang="en-US" sz="1200" dirty="0"/>
                <a:t>upstream</a:t>
              </a:r>
            </a:p>
          </p:txBody>
        </p:sp>
      </p:grpSp>
      <p:grpSp>
        <p:nvGrpSpPr>
          <p:cNvPr id="21" name="Group 20">
            <a:extLst>
              <a:ext uri="{FF2B5EF4-FFF2-40B4-BE49-F238E27FC236}">
                <a16:creationId xmlns:a16="http://schemas.microsoft.com/office/drawing/2014/main" id="{A3AD7CF7-3109-2E4C-964B-15E067426FCE}"/>
              </a:ext>
            </a:extLst>
          </p:cNvPr>
          <p:cNvGrpSpPr/>
          <p:nvPr/>
        </p:nvGrpSpPr>
        <p:grpSpPr>
          <a:xfrm>
            <a:off x="597744" y="5658242"/>
            <a:ext cx="3530783" cy="792536"/>
            <a:chOff x="3353644" y="4529883"/>
            <a:chExt cx="3530783" cy="792536"/>
          </a:xfrm>
        </p:grpSpPr>
        <p:sp>
          <p:nvSpPr>
            <p:cNvPr id="22" name="Rectangle 21">
              <a:extLst>
                <a:ext uri="{FF2B5EF4-FFF2-40B4-BE49-F238E27FC236}">
                  <a16:creationId xmlns:a16="http://schemas.microsoft.com/office/drawing/2014/main" id="{F835D067-C8BA-F949-9F55-0F274136A08B}"/>
                </a:ext>
              </a:extLst>
            </p:cNvPr>
            <p:cNvSpPr/>
            <p:nvPr/>
          </p:nvSpPr>
          <p:spPr>
            <a:xfrm>
              <a:off x="3353644" y="4529883"/>
              <a:ext cx="3279531" cy="79253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AECAE8E0-8F61-0C4B-ADD4-31BCE655195C}"/>
                </a:ext>
              </a:extLst>
            </p:cNvPr>
            <p:cNvSpPr txBox="1"/>
            <p:nvPr/>
          </p:nvSpPr>
          <p:spPr>
            <a:xfrm>
              <a:off x="3358375" y="4551326"/>
              <a:ext cx="3526052" cy="707886"/>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add upstream</a:t>
              </a:r>
            </a:p>
            <a:p>
              <a:r>
                <a:rPr lang="en-US" sz="1000" b="1" dirty="0">
                  <a:solidFill>
                    <a:schemeClr val="bg1"/>
                  </a:solidFill>
                  <a:latin typeface="Monaco" pitchFamily="2" charset="77"/>
                </a:rPr>
                <a:t>https://github.com/impt-person/group-project.git</a:t>
              </a:r>
            </a:p>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remote -v</a:t>
              </a:r>
              <a:endParaRPr lang="en-US" sz="1000" b="1" dirty="0">
                <a:solidFill>
                  <a:srgbClr val="00B050"/>
                </a:solidFill>
                <a:latin typeface="Monaco" pitchFamily="2" charset="77"/>
              </a:endParaRPr>
            </a:p>
          </p:txBody>
        </p:sp>
      </p:grpSp>
      <p:grpSp>
        <p:nvGrpSpPr>
          <p:cNvPr id="24" name="Group 23">
            <a:extLst>
              <a:ext uri="{FF2B5EF4-FFF2-40B4-BE49-F238E27FC236}">
                <a16:creationId xmlns:a16="http://schemas.microsoft.com/office/drawing/2014/main" id="{0FAC33ED-285C-1146-9DFC-5B718D2BFEED}"/>
              </a:ext>
            </a:extLst>
          </p:cNvPr>
          <p:cNvGrpSpPr/>
          <p:nvPr/>
        </p:nvGrpSpPr>
        <p:grpSpPr>
          <a:xfrm>
            <a:off x="116193" y="5142884"/>
            <a:ext cx="576650" cy="407773"/>
            <a:chOff x="10527957" y="1890584"/>
            <a:chExt cx="576650" cy="407773"/>
          </a:xfrm>
        </p:grpSpPr>
        <p:sp>
          <p:nvSpPr>
            <p:cNvPr id="25" name="Oval 24">
              <a:extLst>
                <a:ext uri="{FF2B5EF4-FFF2-40B4-BE49-F238E27FC236}">
                  <a16:creationId xmlns:a16="http://schemas.microsoft.com/office/drawing/2014/main" id="{435746E7-7AC3-6C4A-90F1-D5E9397ABA03}"/>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4871109-429D-2E41-B2CD-AED8ACEDA2C2}"/>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1</a:t>
              </a:r>
            </a:p>
          </p:txBody>
        </p:sp>
      </p:grpSp>
      <p:sp>
        <p:nvSpPr>
          <p:cNvPr id="27" name="TextBox 26">
            <a:extLst>
              <a:ext uri="{FF2B5EF4-FFF2-40B4-BE49-F238E27FC236}">
                <a16:creationId xmlns:a16="http://schemas.microsoft.com/office/drawing/2014/main" id="{16251752-9389-DD4E-AB83-9C5F9408AC93}"/>
              </a:ext>
            </a:extLst>
          </p:cNvPr>
          <p:cNvSpPr txBox="1"/>
          <p:nvPr/>
        </p:nvSpPr>
        <p:spPr>
          <a:xfrm>
            <a:off x="524994" y="5040088"/>
            <a:ext cx="3526051" cy="646331"/>
          </a:xfrm>
          <a:prstGeom prst="rect">
            <a:avLst/>
          </a:prstGeom>
          <a:noFill/>
        </p:spPr>
        <p:txBody>
          <a:bodyPr wrap="square" rtlCol="0">
            <a:spAutoFit/>
          </a:bodyPr>
          <a:lstStyle/>
          <a:p>
            <a:r>
              <a:rPr lang="en-US" dirty="0"/>
              <a:t>Link the parent repo to your local project and check that it connected</a:t>
            </a:r>
          </a:p>
        </p:txBody>
      </p:sp>
      <p:sp>
        <p:nvSpPr>
          <p:cNvPr id="28" name="TextBox 27">
            <a:extLst>
              <a:ext uri="{FF2B5EF4-FFF2-40B4-BE49-F238E27FC236}">
                <a16:creationId xmlns:a16="http://schemas.microsoft.com/office/drawing/2014/main" id="{D8422C27-DC10-3743-A207-FBAAC2B1E10C}"/>
              </a:ext>
            </a:extLst>
          </p:cNvPr>
          <p:cNvSpPr txBox="1"/>
          <p:nvPr/>
        </p:nvSpPr>
        <p:spPr>
          <a:xfrm>
            <a:off x="3637783" y="5163198"/>
            <a:ext cx="1430289" cy="400110"/>
          </a:xfrm>
          <a:prstGeom prst="rect">
            <a:avLst/>
          </a:prstGeom>
          <a:noFill/>
        </p:spPr>
        <p:txBody>
          <a:bodyPr wrap="square" rtlCol="0">
            <a:spAutoFit/>
          </a:bodyPr>
          <a:lstStyle/>
          <a:p>
            <a:pPr algn="ctr"/>
            <a:r>
              <a:rPr lang="en-US" sz="1000" dirty="0"/>
              <a:t>(Only need</a:t>
            </a:r>
          </a:p>
          <a:p>
            <a:pPr algn="ctr"/>
            <a:r>
              <a:rPr lang="en-US" sz="1000" dirty="0"/>
              <a:t>to do once!)</a:t>
            </a:r>
          </a:p>
        </p:txBody>
      </p:sp>
      <p:grpSp>
        <p:nvGrpSpPr>
          <p:cNvPr id="30" name="Group 29">
            <a:extLst>
              <a:ext uri="{FF2B5EF4-FFF2-40B4-BE49-F238E27FC236}">
                <a16:creationId xmlns:a16="http://schemas.microsoft.com/office/drawing/2014/main" id="{F443228A-09C3-C043-B7CC-79DEF6A02CA9}"/>
              </a:ext>
            </a:extLst>
          </p:cNvPr>
          <p:cNvGrpSpPr/>
          <p:nvPr/>
        </p:nvGrpSpPr>
        <p:grpSpPr>
          <a:xfrm>
            <a:off x="5806383" y="272542"/>
            <a:ext cx="576650" cy="407773"/>
            <a:chOff x="10527957" y="1890584"/>
            <a:chExt cx="576650" cy="407773"/>
          </a:xfrm>
        </p:grpSpPr>
        <p:sp>
          <p:nvSpPr>
            <p:cNvPr id="31" name="Oval 30">
              <a:extLst>
                <a:ext uri="{FF2B5EF4-FFF2-40B4-BE49-F238E27FC236}">
                  <a16:creationId xmlns:a16="http://schemas.microsoft.com/office/drawing/2014/main" id="{D3702D5E-A5E5-9047-A8B0-07514EA84876}"/>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8855ADCC-5E7C-CE45-8499-7EA82373C7B5}"/>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2</a:t>
              </a:r>
            </a:p>
          </p:txBody>
        </p:sp>
      </p:grpSp>
      <p:cxnSp>
        <p:nvCxnSpPr>
          <p:cNvPr id="33" name="Straight Arrow Connector 32">
            <a:extLst>
              <a:ext uri="{FF2B5EF4-FFF2-40B4-BE49-F238E27FC236}">
                <a16:creationId xmlns:a16="http://schemas.microsoft.com/office/drawing/2014/main" id="{BC6DBB85-0CA9-4D47-9C67-96E8DDD9898B}"/>
              </a:ext>
            </a:extLst>
          </p:cNvPr>
          <p:cNvCxnSpPr>
            <a:cxnSpLocks/>
          </p:cNvCxnSpPr>
          <p:nvPr/>
        </p:nvCxnSpPr>
        <p:spPr>
          <a:xfrm flipH="1">
            <a:off x="2867370" y="1384376"/>
            <a:ext cx="5951193" cy="241523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C67477B9-411F-6C41-962A-092C6FA1FB5F}"/>
              </a:ext>
            </a:extLst>
          </p:cNvPr>
          <p:cNvSpPr txBox="1"/>
          <p:nvPr/>
        </p:nvSpPr>
        <p:spPr>
          <a:xfrm>
            <a:off x="6214155" y="241381"/>
            <a:ext cx="2458697" cy="646331"/>
          </a:xfrm>
          <a:prstGeom prst="rect">
            <a:avLst/>
          </a:prstGeom>
          <a:noFill/>
        </p:spPr>
        <p:txBody>
          <a:bodyPr wrap="square" rtlCol="0">
            <a:spAutoFit/>
          </a:bodyPr>
          <a:lstStyle/>
          <a:p>
            <a:r>
              <a:rPr lang="en-US" dirty="0"/>
              <a:t>Pull from parent repo to local project</a:t>
            </a:r>
          </a:p>
        </p:txBody>
      </p:sp>
      <p:grpSp>
        <p:nvGrpSpPr>
          <p:cNvPr id="35" name="Group 34">
            <a:extLst>
              <a:ext uri="{FF2B5EF4-FFF2-40B4-BE49-F238E27FC236}">
                <a16:creationId xmlns:a16="http://schemas.microsoft.com/office/drawing/2014/main" id="{A8232EFD-E3AA-194C-A0DC-1F29D7D62F18}"/>
              </a:ext>
            </a:extLst>
          </p:cNvPr>
          <p:cNvGrpSpPr/>
          <p:nvPr/>
        </p:nvGrpSpPr>
        <p:grpSpPr>
          <a:xfrm>
            <a:off x="6314073" y="870354"/>
            <a:ext cx="2144370" cy="527094"/>
            <a:chOff x="3353645" y="4529883"/>
            <a:chExt cx="2144370" cy="527094"/>
          </a:xfrm>
        </p:grpSpPr>
        <p:sp>
          <p:nvSpPr>
            <p:cNvPr id="36" name="Rectangle 35">
              <a:extLst>
                <a:ext uri="{FF2B5EF4-FFF2-40B4-BE49-F238E27FC236}">
                  <a16:creationId xmlns:a16="http://schemas.microsoft.com/office/drawing/2014/main" id="{15CF8309-BA79-F145-97A5-C569FD4EE5DC}"/>
                </a:ext>
              </a:extLst>
            </p:cNvPr>
            <p:cNvSpPr/>
            <p:nvPr/>
          </p:nvSpPr>
          <p:spPr>
            <a:xfrm>
              <a:off x="3353645" y="4529883"/>
              <a:ext cx="2107032" cy="5270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C3F19019-00D3-9A46-A0E9-E6BC7DC66F7D}"/>
                </a:ext>
              </a:extLst>
            </p:cNvPr>
            <p:cNvSpPr txBox="1"/>
            <p:nvPr/>
          </p:nvSpPr>
          <p:spPr>
            <a:xfrm>
              <a:off x="3358375" y="4551326"/>
              <a:ext cx="2139640"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r>
                <a:rPr lang="en-US" sz="1000" b="1" dirty="0">
                  <a:solidFill>
                    <a:schemeClr val="bg1"/>
                  </a:solidFill>
                  <a:latin typeface="Monaco" pitchFamily="2" charset="77"/>
                </a:rPr>
                <a:t>git pull </a:t>
              </a:r>
            </a:p>
            <a:p>
              <a:r>
                <a:rPr lang="en-US" sz="1000" b="1" dirty="0">
                  <a:solidFill>
                    <a:schemeClr val="bg1"/>
                  </a:solidFill>
                  <a:latin typeface="Monaco" pitchFamily="2" charset="77"/>
                </a:rPr>
                <a:t>upstream master</a:t>
              </a:r>
              <a:endParaRPr lang="en-US" sz="1000" b="1" dirty="0">
                <a:solidFill>
                  <a:srgbClr val="00B050"/>
                </a:solidFill>
                <a:latin typeface="Monaco" pitchFamily="2" charset="77"/>
              </a:endParaRPr>
            </a:p>
          </p:txBody>
        </p:sp>
      </p:grpSp>
      <p:sp>
        <p:nvSpPr>
          <p:cNvPr id="38" name="TextBox 37">
            <a:extLst>
              <a:ext uri="{FF2B5EF4-FFF2-40B4-BE49-F238E27FC236}">
                <a16:creationId xmlns:a16="http://schemas.microsoft.com/office/drawing/2014/main" id="{BBE8E1B8-52C7-F84A-A819-88262E9F926F}"/>
              </a:ext>
            </a:extLst>
          </p:cNvPr>
          <p:cNvSpPr txBox="1"/>
          <p:nvPr/>
        </p:nvSpPr>
        <p:spPr>
          <a:xfrm>
            <a:off x="6214155" y="1452502"/>
            <a:ext cx="1612254" cy="400110"/>
          </a:xfrm>
          <a:prstGeom prst="rect">
            <a:avLst/>
          </a:prstGeom>
          <a:noFill/>
        </p:spPr>
        <p:txBody>
          <a:bodyPr wrap="square" rtlCol="0">
            <a:spAutoFit/>
          </a:bodyPr>
          <a:lstStyle/>
          <a:p>
            <a:pPr algn="ctr"/>
            <a:r>
              <a:rPr lang="en-US" sz="1000" dirty="0"/>
              <a:t>(This doesn’t update </a:t>
            </a:r>
            <a:br>
              <a:rPr lang="en-US" sz="1000" dirty="0"/>
            </a:br>
            <a:r>
              <a:rPr lang="en-US" sz="1000" dirty="0"/>
              <a:t>My Repo though!)</a:t>
            </a:r>
          </a:p>
        </p:txBody>
      </p:sp>
      <p:cxnSp>
        <p:nvCxnSpPr>
          <p:cNvPr id="39" name="Straight Arrow Connector 38">
            <a:extLst>
              <a:ext uri="{FF2B5EF4-FFF2-40B4-BE49-F238E27FC236}">
                <a16:creationId xmlns:a16="http://schemas.microsoft.com/office/drawing/2014/main" id="{D0B5AC54-39EC-CC45-BC91-6B83CC36CE6F}"/>
              </a:ext>
            </a:extLst>
          </p:cNvPr>
          <p:cNvCxnSpPr>
            <a:cxnSpLocks/>
          </p:cNvCxnSpPr>
          <p:nvPr/>
        </p:nvCxnSpPr>
        <p:spPr>
          <a:xfrm>
            <a:off x="3149942" y="4009386"/>
            <a:ext cx="6044858" cy="1159582"/>
          </a:xfrm>
          <a:prstGeom prst="straightConnector1">
            <a:avLst/>
          </a:prstGeom>
          <a:ln w="63500">
            <a:solidFill>
              <a:srgbClr val="7030A0"/>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C0F652F3-490B-9840-991E-314C9725B51F}"/>
              </a:ext>
            </a:extLst>
          </p:cNvPr>
          <p:cNvGrpSpPr/>
          <p:nvPr/>
        </p:nvGrpSpPr>
        <p:grpSpPr>
          <a:xfrm>
            <a:off x="5068327" y="3569635"/>
            <a:ext cx="576650" cy="407773"/>
            <a:chOff x="10527957" y="1890584"/>
            <a:chExt cx="576650" cy="407773"/>
          </a:xfrm>
        </p:grpSpPr>
        <p:sp>
          <p:nvSpPr>
            <p:cNvPr id="41" name="Oval 40">
              <a:extLst>
                <a:ext uri="{FF2B5EF4-FFF2-40B4-BE49-F238E27FC236}">
                  <a16:creationId xmlns:a16="http://schemas.microsoft.com/office/drawing/2014/main" id="{9037CBE5-524E-BA4A-83F9-DCA9F2D9B15A}"/>
                </a:ext>
              </a:extLst>
            </p:cNvPr>
            <p:cNvSpPr/>
            <p:nvPr/>
          </p:nvSpPr>
          <p:spPr>
            <a:xfrm>
              <a:off x="10527957" y="1890584"/>
              <a:ext cx="407773" cy="407773"/>
            </a:xfrm>
            <a:prstGeom prst="ellipse">
              <a:avLst/>
            </a:prstGeom>
            <a:solidFill>
              <a:srgbClr val="7030A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ABFD6B3-94D2-B044-B9CE-75C2EE3410ED}"/>
                </a:ext>
              </a:extLst>
            </p:cNvPr>
            <p:cNvSpPr txBox="1"/>
            <p:nvPr/>
          </p:nvSpPr>
          <p:spPr>
            <a:xfrm>
              <a:off x="10589742" y="1916668"/>
              <a:ext cx="514865" cy="369332"/>
            </a:xfrm>
            <a:prstGeom prst="rect">
              <a:avLst/>
            </a:prstGeom>
            <a:noFill/>
          </p:spPr>
          <p:txBody>
            <a:bodyPr wrap="square" rtlCol="0">
              <a:spAutoFit/>
            </a:bodyPr>
            <a:lstStyle/>
            <a:p>
              <a:r>
                <a:rPr lang="en-US" dirty="0">
                  <a:solidFill>
                    <a:schemeClr val="bg1"/>
                  </a:solidFill>
                </a:rPr>
                <a:t>3</a:t>
              </a:r>
            </a:p>
          </p:txBody>
        </p:sp>
      </p:grpSp>
      <p:sp>
        <p:nvSpPr>
          <p:cNvPr id="43" name="TextBox 42">
            <a:extLst>
              <a:ext uri="{FF2B5EF4-FFF2-40B4-BE49-F238E27FC236}">
                <a16:creationId xmlns:a16="http://schemas.microsoft.com/office/drawing/2014/main" id="{B889FFE9-8288-1241-AF70-FF489E70263D}"/>
              </a:ext>
            </a:extLst>
          </p:cNvPr>
          <p:cNvSpPr txBox="1"/>
          <p:nvPr/>
        </p:nvSpPr>
        <p:spPr>
          <a:xfrm>
            <a:off x="5560235" y="3543874"/>
            <a:ext cx="1891734" cy="369332"/>
          </a:xfrm>
          <a:prstGeom prst="rect">
            <a:avLst/>
          </a:prstGeom>
          <a:noFill/>
        </p:spPr>
        <p:txBody>
          <a:bodyPr wrap="square" rtlCol="0">
            <a:spAutoFit/>
          </a:bodyPr>
          <a:lstStyle/>
          <a:p>
            <a:r>
              <a:rPr lang="en-US" dirty="0"/>
              <a:t>Push to origin</a:t>
            </a:r>
          </a:p>
        </p:txBody>
      </p:sp>
      <p:sp>
        <p:nvSpPr>
          <p:cNvPr id="46" name="Rectangle 45">
            <a:extLst>
              <a:ext uri="{FF2B5EF4-FFF2-40B4-BE49-F238E27FC236}">
                <a16:creationId xmlns:a16="http://schemas.microsoft.com/office/drawing/2014/main" id="{B9DC1BB0-B729-974C-8A27-6B50BB819255}"/>
              </a:ext>
            </a:extLst>
          </p:cNvPr>
          <p:cNvSpPr/>
          <p:nvPr/>
        </p:nvSpPr>
        <p:spPr>
          <a:xfrm>
            <a:off x="5585251" y="3967698"/>
            <a:ext cx="1521625" cy="470141"/>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47F31DF-88FE-0744-B4BA-83BB258A1040}"/>
              </a:ext>
            </a:extLst>
          </p:cNvPr>
          <p:cNvSpPr txBox="1"/>
          <p:nvPr/>
        </p:nvSpPr>
        <p:spPr>
          <a:xfrm>
            <a:off x="5653481" y="3989141"/>
            <a:ext cx="1593789" cy="400110"/>
          </a:xfrm>
          <a:prstGeom prst="rect">
            <a:avLst/>
          </a:prstGeom>
          <a:noFill/>
        </p:spPr>
        <p:txBody>
          <a:bodyPr wrap="square" rtlCol="0">
            <a:spAutoFit/>
          </a:bodyPr>
          <a:lstStyle/>
          <a:p>
            <a:r>
              <a:rPr lang="en-US" sz="1000" b="1" dirty="0">
                <a:solidFill>
                  <a:srgbClr val="00B050"/>
                </a:solidFill>
                <a:latin typeface="Monaco" pitchFamily="2" charset="77"/>
              </a:rPr>
              <a:t>group-project$ </a:t>
            </a:r>
          </a:p>
          <a:p>
            <a:r>
              <a:rPr lang="en-US" sz="1000" b="1" dirty="0">
                <a:solidFill>
                  <a:schemeClr val="bg1"/>
                </a:solidFill>
                <a:latin typeface="Monaco" pitchFamily="2" charset="77"/>
              </a:rPr>
              <a:t>git push</a:t>
            </a:r>
            <a:endParaRPr lang="en-US" sz="1000" b="1" dirty="0">
              <a:solidFill>
                <a:srgbClr val="00B050"/>
              </a:solidFill>
              <a:latin typeface="Monaco" pitchFamily="2" charset="77"/>
            </a:endParaRPr>
          </a:p>
        </p:txBody>
      </p:sp>
      <p:sp>
        <p:nvSpPr>
          <p:cNvPr id="45" name="TextBox 44">
            <a:extLst>
              <a:ext uri="{FF2B5EF4-FFF2-40B4-BE49-F238E27FC236}">
                <a16:creationId xmlns:a16="http://schemas.microsoft.com/office/drawing/2014/main" id="{5510D44D-5DB9-B443-990C-07F41E584880}"/>
              </a:ext>
            </a:extLst>
          </p:cNvPr>
          <p:cNvSpPr txBox="1"/>
          <p:nvPr/>
        </p:nvSpPr>
        <p:spPr>
          <a:xfrm>
            <a:off x="6574976" y="3548629"/>
            <a:ext cx="1430289" cy="400110"/>
          </a:xfrm>
          <a:prstGeom prst="rect">
            <a:avLst/>
          </a:prstGeom>
          <a:noFill/>
        </p:spPr>
        <p:txBody>
          <a:bodyPr wrap="square" rtlCol="0">
            <a:spAutoFit/>
          </a:bodyPr>
          <a:lstStyle/>
          <a:p>
            <a:pPr algn="ctr"/>
            <a:r>
              <a:rPr lang="en-US" sz="1000" dirty="0"/>
              <a:t>(My Repo </a:t>
            </a:r>
          </a:p>
          <a:p>
            <a:pPr algn="ctr"/>
            <a:r>
              <a:rPr lang="en-US" sz="1000" dirty="0"/>
              <a:t>by default!)</a:t>
            </a:r>
          </a:p>
        </p:txBody>
      </p:sp>
      <p:sp>
        <p:nvSpPr>
          <p:cNvPr id="47" name="TextBox 46">
            <a:extLst>
              <a:ext uri="{FF2B5EF4-FFF2-40B4-BE49-F238E27FC236}">
                <a16:creationId xmlns:a16="http://schemas.microsoft.com/office/drawing/2014/main" id="{E212E893-88BB-2D45-BE2B-05621F56EE42}"/>
              </a:ext>
            </a:extLst>
          </p:cNvPr>
          <p:cNvSpPr txBox="1"/>
          <p:nvPr/>
        </p:nvSpPr>
        <p:spPr>
          <a:xfrm>
            <a:off x="4140884" y="5710462"/>
            <a:ext cx="5093041" cy="646331"/>
          </a:xfrm>
          <a:prstGeom prst="rect">
            <a:avLst/>
          </a:prstGeom>
          <a:solidFill>
            <a:srgbClr val="7030A0"/>
          </a:solidFill>
          <a:ln w="38100">
            <a:solidFill>
              <a:schemeClr val="tx1"/>
            </a:solidFill>
          </a:ln>
          <a:effectLst/>
        </p:spPr>
        <p:txBody>
          <a:bodyPr wrap="square" rtlCol="0">
            <a:spAutoFit/>
          </a:bodyPr>
          <a:lstStyle/>
          <a:p>
            <a:pPr algn="ctr"/>
            <a:r>
              <a:rPr lang="en-US" dirty="0">
                <a:solidFill>
                  <a:schemeClr val="bg1"/>
                </a:solidFill>
              </a:rPr>
              <a:t>Pull from parent repo &amp; push to origin (steps 2-3) </a:t>
            </a:r>
          </a:p>
          <a:p>
            <a:pPr algn="ctr"/>
            <a:r>
              <a:rPr lang="en-US" dirty="0">
                <a:solidFill>
                  <a:schemeClr val="bg1"/>
                </a:solidFill>
              </a:rPr>
              <a:t>at least once a day to stay updated!</a:t>
            </a:r>
          </a:p>
        </p:txBody>
      </p:sp>
      <p:sp>
        <p:nvSpPr>
          <p:cNvPr id="48" name="TextBox 47">
            <a:extLst>
              <a:ext uri="{FF2B5EF4-FFF2-40B4-BE49-F238E27FC236}">
                <a16:creationId xmlns:a16="http://schemas.microsoft.com/office/drawing/2014/main" id="{66759CC2-2331-794C-B838-8227BDB77A8A}"/>
              </a:ext>
            </a:extLst>
          </p:cNvPr>
          <p:cNvSpPr txBox="1"/>
          <p:nvPr/>
        </p:nvSpPr>
        <p:spPr>
          <a:xfrm>
            <a:off x="8351451" y="2902192"/>
            <a:ext cx="3606799" cy="646331"/>
          </a:xfrm>
          <a:prstGeom prst="rect">
            <a:avLst/>
          </a:prstGeom>
          <a:solidFill>
            <a:srgbClr val="7030A0"/>
          </a:solidFill>
          <a:ln w="38100">
            <a:solidFill>
              <a:schemeClr val="tx1"/>
            </a:solidFill>
          </a:ln>
          <a:effectLst/>
        </p:spPr>
        <p:txBody>
          <a:bodyPr wrap="square" rtlCol="0">
            <a:spAutoFit/>
          </a:bodyPr>
          <a:lstStyle/>
          <a:p>
            <a:pPr algn="ctr"/>
            <a:r>
              <a:rPr lang="en-US" dirty="0">
                <a:solidFill>
                  <a:schemeClr val="bg1"/>
                </a:solidFill>
              </a:rPr>
              <a:t>Parent repo, local project, and my repo are now all updated.</a:t>
            </a:r>
          </a:p>
        </p:txBody>
      </p:sp>
    </p:spTree>
    <p:extLst>
      <p:ext uri="{BB962C8B-B14F-4D97-AF65-F5344CB8AC3E}">
        <p14:creationId xmlns:p14="http://schemas.microsoft.com/office/powerpoint/2010/main" val="16270615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400E5EF-6E39-2240-BB1D-F13642A4D916}"/>
              </a:ext>
            </a:extLst>
          </p:cNvPr>
          <p:cNvSpPr txBox="1"/>
          <p:nvPr/>
        </p:nvSpPr>
        <p:spPr>
          <a:xfrm>
            <a:off x="423905" y="2459504"/>
            <a:ext cx="11344189" cy="1938992"/>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How do I get my folder on my computer onto GitHub? (How do I go the other way </a:t>
            </a:r>
          </a:p>
          <a:p>
            <a:pPr algn="ctr"/>
            <a:r>
              <a:rPr lang="en-US" sz="4000" dirty="0">
                <a:solidFill>
                  <a:schemeClr val="bg1"/>
                </a:solidFill>
              </a:rPr>
              <a:t>and go FROM my computer TO GitHub?)</a:t>
            </a:r>
          </a:p>
        </p:txBody>
      </p:sp>
    </p:spTree>
    <p:extLst>
      <p:ext uri="{BB962C8B-B14F-4D97-AF65-F5344CB8AC3E}">
        <p14:creationId xmlns:p14="http://schemas.microsoft.com/office/powerpoint/2010/main" val="3351452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747413"/>
            <a:ext cx="2557848" cy="369332"/>
          </a:xfrm>
          <a:prstGeom prst="rect">
            <a:avLst/>
          </a:prstGeom>
          <a:noFill/>
        </p:spPr>
        <p:txBody>
          <a:bodyPr wrap="square" rtlCol="0">
            <a:spAutoFit/>
          </a:bodyPr>
          <a:lstStyle/>
          <a:p>
            <a:pPr algn="ctr"/>
            <a:r>
              <a:rPr lang="en-US" b="1" dirty="0"/>
              <a:t>GitHub: My Account</a:t>
            </a:r>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16" name="Oval 15">
            <a:extLst>
              <a:ext uri="{FF2B5EF4-FFF2-40B4-BE49-F238E27FC236}">
                <a16:creationId xmlns:a16="http://schemas.microsoft.com/office/drawing/2014/main" id="{17621FCF-AE7E-AB47-BADF-C6B745DFF222}"/>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F44EE5C-AA74-8449-9173-7E05C53A1F13}"/>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14" name="TextBox 13">
            <a:extLst>
              <a:ext uri="{FF2B5EF4-FFF2-40B4-BE49-F238E27FC236}">
                <a16:creationId xmlns:a16="http://schemas.microsoft.com/office/drawing/2014/main" id="{B32810FF-D01C-8C4D-8327-AB9F01D8B906}"/>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15" name="Up Arrow 14">
            <a:extLst>
              <a:ext uri="{FF2B5EF4-FFF2-40B4-BE49-F238E27FC236}">
                <a16:creationId xmlns:a16="http://schemas.microsoft.com/office/drawing/2014/main" id="{8428D22E-5573-B44D-B703-E71B5797E717}"/>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406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28" name="Oval 27">
            <a:extLst>
              <a:ext uri="{FF2B5EF4-FFF2-40B4-BE49-F238E27FC236}">
                <a16:creationId xmlns:a16="http://schemas.microsoft.com/office/drawing/2014/main" id="{45969577-CE61-3A46-80E5-B638803BEADB}"/>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3C98E903-33E0-5D4E-9410-DA60D6D6A6CD}"/>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7" name="Up Arrow 26">
            <a:extLst>
              <a:ext uri="{FF2B5EF4-FFF2-40B4-BE49-F238E27FC236}">
                <a16:creationId xmlns:a16="http://schemas.microsoft.com/office/drawing/2014/main" id="{87303FFB-241E-484D-A33B-3967005086C8}"/>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444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sp>
        <p:nvSpPr>
          <p:cNvPr id="31" name="Oval 30">
            <a:extLst>
              <a:ext uri="{FF2B5EF4-FFF2-40B4-BE49-F238E27FC236}">
                <a16:creationId xmlns:a16="http://schemas.microsoft.com/office/drawing/2014/main" id="{7D188473-5478-2046-A324-E13377BDDAC4}"/>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32" name="Oval 31">
            <a:extLst>
              <a:ext uri="{FF2B5EF4-FFF2-40B4-BE49-F238E27FC236}">
                <a16:creationId xmlns:a16="http://schemas.microsoft.com/office/drawing/2014/main" id="{9028490C-26E4-794D-8085-50EDE1665021}"/>
              </a:ext>
            </a:extLst>
          </p:cNvPr>
          <p:cNvSpPr/>
          <p:nvPr/>
        </p:nvSpPr>
        <p:spPr>
          <a:xfrm>
            <a:off x="1292011" y="2053170"/>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8935C1-936A-8B45-B08F-D35343382E4E}"/>
              </a:ext>
            </a:extLst>
          </p:cNvPr>
          <p:cNvSpPr txBox="1"/>
          <p:nvPr/>
        </p:nvSpPr>
        <p:spPr>
          <a:xfrm>
            <a:off x="950515" y="2186316"/>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~/Desktop/repo-project</a:t>
            </a:r>
          </a:p>
        </p:txBody>
      </p:sp>
      <p:grpSp>
        <p:nvGrpSpPr>
          <p:cNvPr id="42" name="Group 41">
            <a:extLst>
              <a:ext uri="{FF2B5EF4-FFF2-40B4-BE49-F238E27FC236}">
                <a16:creationId xmlns:a16="http://schemas.microsoft.com/office/drawing/2014/main" id="{BDF74EBF-2A25-6247-BA1A-CA9BEB8F1CA2}"/>
              </a:ext>
            </a:extLst>
          </p:cNvPr>
          <p:cNvGrpSpPr/>
          <p:nvPr/>
        </p:nvGrpSpPr>
        <p:grpSpPr>
          <a:xfrm>
            <a:off x="3102807" y="4178023"/>
            <a:ext cx="5556402" cy="331504"/>
            <a:chOff x="3353643" y="4885484"/>
            <a:chExt cx="5556402" cy="331504"/>
          </a:xfrm>
        </p:grpSpPr>
        <p:sp>
          <p:nvSpPr>
            <p:cNvPr id="43" name="Rectangle 42">
              <a:extLst>
                <a:ext uri="{FF2B5EF4-FFF2-40B4-BE49-F238E27FC236}">
                  <a16:creationId xmlns:a16="http://schemas.microsoft.com/office/drawing/2014/main" id="{B3C3BA14-FC66-2E42-A82E-841A183BF4B4}"/>
                </a:ext>
              </a:extLst>
            </p:cNvPr>
            <p:cNvSpPr/>
            <p:nvPr/>
          </p:nvSpPr>
          <p:spPr>
            <a:xfrm>
              <a:off x="3353643" y="4885484"/>
              <a:ext cx="4624121" cy="33150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A0F7B8E-212D-2449-A383-57408979DFAA}"/>
                </a:ext>
              </a:extLst>
            </p:cNvPr>
            <p:cNvSpPr txBox="1"/>
            <p:nvPr/>
          </p:nvSpPr>
          <p:spPr>
            <a:xfrm>
              <a:off x="3358375" y="4919626"/>
              <a:ext cx="5551670"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/me/repo-</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45" name="TextBox 44">
            <a:extLst>
              <a:ext uri="{FF2B5EF4-FFF2-40B4-BE49-F238E27FC236}">
                <a16:creationId xmlns:a16="http://schemas.microsoft.com/office/drawing/2014/main" id="{86C15EB8-F949-6949-9568-21CC868643C0}"/>
              </a:ext>
            </a:extLst>
          </p:cNvPr>
          <p:cNvSpPr txBox="1"/>
          <p:nvPr/>
        </p:nvSpPr>
        <p:spPr>
          <a:xfrm>
            <a:off x="3077812" y="3777186"/>
            <a:ext cx="2833588" cy="369332"/>
          </a:xfrm>
          <a:prstGeom prst="rect">
            <a:avLst/>
          </a:prstGeom>
          <a:noFill/>
        </p:spPr>
        <p:txBody>
          <a:bodyPr wrap="square" rtlCol="0">
            <a:spAutoFit/>
          </a:bodyPr>
          <a:lstStyle/>
          <a:p>
            <a:r>
              <a:rPr lang="en-US" dirty="0"/>
              <a:t>Clone repo to desktop</a:t>
            </a:r>
          </a:p>
        </p:txBody>
      </p:sp>
      <p:grpSp>
        <p:nvGrpSpPr>
          <p:cNvPr id="46" name="Group 45">
            <a:extLst>
              <a:ext uri="{FF2B5EF4-FFF2-40B4-BE49-F238E27FC236}">
                <a16:creationId xmlns:a16="http://schemas.microsoft.com/office/drawing/2014/main" id="{52B06D1E-7E62-3B41-A45E-AC59522CBAC6}"/>
              </a:ext>
            </a:extLst>
          </p:cNvPr>
          <p:cNvGrpSpPr/>
          <p:nvPr/>
        </p:nvGrpSpPr>
        <p:grpSpPr>
          <a:xfrm>
            <a:off x="2636896" y="3752033"/>
            <a:ext cx="576650" cy="407773"/>
            <a:chOff x="10527957" y="1890584"/>
            <a:chExt cx="576650" cy="407773"/>
          </a:xfrm>
        </p:grpSpPr>
        <p:sp>
          <p:nvSpPr>
            <p:cNvPr id="47" name="Oval 46">
              <a:extLst>
                <a:ext uri="{FF2B5EF4-FFF2-40B4-BE49-F238E27FC236}">
                  <a16:creationId xmlns:a16="http://schemas.microsoft.com/office/drawing/2014/main" id="{B42853C8-2885-3445-A5FC-6F6A0ED3BC5E}"/>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D1CE6F8D-19B1-6D45-8FA5-5653718C17EF}"/>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cxnSp>
        <p:nvCxnSpPr>
          <p:cNvPr id="49" name="Straight Arrow Connector 48">
            <a:extLst>
              <a:ext uri="{FF2B5EF4-FFF2-40B4-BE49-F238E27FC236}">
                <a16:creationId xmlns:a16="http://schemas.microsoft.com/office/drawing/2014/main" id="{699115D2-0A77-A644-9F0B-59230D559D17}"/>
              </a:ext>
            </a:extLst>
          </p:cNvPr>
          <p:cNvCxnSpPr>
            <a:cxnSpLocks/>
          </p:cNvCxnSpPr>
          <p:nvPr/>
        </p:nvCxnSpPr>
        <p:spPr>
          <a:xfrm flipH="1" flipV="1">
            <a:off x="2888152" y="3144414"/>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518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sp>
        <p:nvSpPr>
          <p:cNvPr id="31" name="Oval 30">
            <a:extLst>
              <a:ext uri="{FF2B5EF4-FFF2-40B4-BE49-F238E27FC236}">
                <a16:creationId xmlns:a16="http://schemas.microsoft.com/office/drawing/2014/main" id="{7D188473-5478-2046-A324-E13377BDDAC4}"/>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32" name="Oval 31">
            <a:extLst>
              <a:ext uri="{FF2B5EF4-FFF2-40B4-BE49-F238E27FC236}">
                <a16:creationId xmlns:a16="http://schemas.microsoft.com/office/drawing/2014/main" id="{9028490C-26E4-794D-8085-50EDE1665021}"/>
              </a:ext>
            </a:extLst>
          </p:cNvPr>
          <p:cNvSpPr/>
          <p:nvPr/>
        </p:nvSpPr>
        <p:spPr>
          <a:xfrm>
            <a:off x="1292011" y="2053170"/>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8935C1-936A-8B45-B08F-D35343382E4E}"/>
              </a:ext>
            </a:extLst>
          </p:cNvPr>
          <p:cNvSpPr txBox="1"/>
          <p:nvPr/>
        </p:nvSpPr>
        <p:spPr>
          <a:xfrm>
            <a:off x="950515" y="2186316"/>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~/Desktop/repo-project</a:t>
            </a:r>
          </a:p>
        </p:txBody>
      </p:sp>
      <p:sp>
        <p:nvSpPr>
          <p:cNvPr id="34" name="Up Arrow 33">
            <a:extLst>
              <a:ext uri="{FF2B5EF4-FFF2-40B4-BE49-F238E27FC236}">
                <a16:creationId xmlns:a16="http://schemas.microsoft.com/office/drawing/2014/main" id="{CC31F9DA-27E2-574D-A483-7871981FD570}"/>
              </a:ext>
            </a:extLst>
          </p:cNvPr>
          <p:cNvSpPr/>
          <p:nvPr/>
        </p:nvSpPr>
        <p:spPr>
          <a:xfrm flipV="1">
            <a:off x="2035918" y="1096633"/>
            <a:ext cx="201168" cy="822960"/>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D798861E-D4C5-6C41-9391-6A7E18C60006}"/>
              </a:ext>
            </a:extLst>
          </p:cNvPr>
          <p:cNvGrpSpPr/>
          <p:nvPr/>
        </p:nvGrpSpPr>
        <p:grpSpPr>
          <a:xfrm>
            <a:off x="2953996" y="331499"/>
            <a:ext cx="576650" cy="407773"/>
            <a:chOff x="10527957" y="1890584"/>
            <a:chExt cx="576650" cy="407773"/>
          </a:xfrm>
        </p:grpSpPr>
        <p:sp>
          <p:nvSpPr>
            <p:cNvPr id="36" name="Oval 35">
              <a:extLst>
                <a:ext uri="{FF2B5EF4-FFF2-40B4-BE49-F238E27FC236}">
                  <a16:creationId xmlns:a16="http://schemas.microsoft.com/office/drawing/2014/main" id="{090D83FA-593C-5044-844D-36D3FB989FE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B1A0EEC8-7885-C942-8DC6-12179122F641}"/>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sp>
        <p:nvSpPr>
          <p:cNvPr id="41" name="TextBox 40">
            <a:extLst>
              <a:ext uri="{FF2B5EF4-FFF2-40B4-BE49-F238E27FC236}">
                <a16:creationId xmlns:a16="http://schemas.microsoft.com/office/drawing/2014/main" id="{5A9E963D-9904-6C46-A73B-B33CABAD131B}"/>
              </a:ext>
            </a:extLst>
          </p:cNvPr>
          <p:cNvSpPr txBox="1"/>
          <p:nvPr/>
        </p:nvSpPr>
        <p:spPr>
          <a:xfrm>
            <a:off x="3362891" y="276523"/>
            <a:ext cx="4312917" cy="1200329"/>
          </a:xfrm>
          <a:prstGeom prst="rect">
            <a:avLst/>
          </a:prstGeom>
          <a:noFill/>
        </p:spPr>
        <p:txBody>
          <a:bodyPr wrap="square" rtlCol="0">
            <a:spAutoFit/>
          </a:bodyPr>
          <a:lstStyle/>
          <a:p>
            <a:r>
              <a:rPr lang="en-US" dirty="0"/>
              <a:t>Drag-and-drop (or </a:t>
            </a:r>
            <a:r>
              <a:rPr lang="en-US" dirty="0">
                <a:latin typeface="Arial" panose="020B0604020202020204" pitchFamily="34" charset="0"/>
                <a:cs typeface="Arial" panose="020B0604020202020204" pitchFamily="34" charset="0"/>
              </a:rPr>
              <a:t>$</a:t>
            </a:r>
            <a:r>
              <a:rPr lang="en-US" dirty="0"/>
              <a:t> mv) contents of my-project into repo-project. Repo-project is already initialized and already has the origin linked, since it was cloned. </a:t>
            </a:r>
          </a:p>
        </p:txBody>
      </p:sp>
      <p:grpSp>
        <p:nvGrpSpPr>
          <p:cNvPr id="42" name="Group 41">
            <a:extLst>
              <a:ext uri="{FF2B5EF4-FFF2-40B4-BE49-F238E27FC236}">
                <a16:creationId xmlns:a16="http://schemas.microsoft.com/office/drawing/2014/main" id="{457EED5E-4FB6-BE41-A52C-E6C55163CB29}"/>
              </a:ext>
            </a:extLst>
          </p:cNvPr>
          <p:cNvGrpSpPr/>
          <p:nvPr/>
        </p:nvGrpSpPr>
        <p:grpSpPr>
          <a:xfrm>
            <a:off x="3102807" y="4178023"/>
            <a:ext cx="5556402" cy="331504"/>
            <a:chOff x="3353643" y="4885484"/>
            <a:chExt cx="5556402" cy="331504"/>
          </a:xfrm>
        </p:grpSpPr>
        <p:sp>
          <p:nvSpPr>
            <p:cNvPr id="43" name="Rectangle 42">
              <a:extLst>
                <a:ext uri="{FF2B5EF4-FFF2-40B4-BE49-F238E27FC236}">
                  <a16:creationId xmlns:a16="http://schemas.microsoft.com/office/drawing/2014/main" id="{A403E527-1A93-154E-8904-04AEC7A8D356}"/>
                </a:ext>
              </a:extLst>
            </p:cNvPr>
            <p:cNvSpPr/>
            <p:nvPr/>
          </p:nvSpPr>
          <p:spPr>
            <a:xfrm>
              <a:off x="3353643" y="4885484"/>
              <a:ext cx="4624121" cy="33150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728C1486-D8D8-5B44-A504-C6DD75502847}"/>
                </a:ext>
              </a:extLst>
            </p:cNvPr>
            <p:cNvSpPr txBox="1"/>
            <p:nvPr/>
          </p:nvSpPr>
          <p:spPr>
            <a:xfrm>
              <a:off x="3358375" y="4919626"/>
              <a:ext cx="5551670"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/me/repo-</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45" name="TextBox 44">
            <a:extLst>
              <a:ext uri="{FF2B5EF4-FFF2-40B4-BE49-F238E27FC236}">
                <a16:creationId xmlns:a16="http://schemas.microsoft.com/office/drawing/2014/main" id="{A86AE714-C5A6-364E-8F2F-17094CFA6614}"/>
              </a:ext>
            </a:extLst>
          </p:cNvPr>
          <p:cNvSpPr txBox="1"/>
          <p:nvPr/>
        </p:nvSpPr>
        <p:spPr>
          <a:xfrm>
            <a:off x="3077812" y="3777186"/>
            <a:ext cx="2833588" cy="369332"/>
          </a:xfrm>
          <a:prstGeom prst="rect">
            <a:avLst/>
          </a:prstGeom>
          <a:noFill/>
        </p:spPr>
        <p:txBody>
          <a:bodyPr wrap="square" rtlCol="0">
            <a:spAutoFit/>
          </a:bodyPr>
          <a:lstStyle/>
          <a:p>
            <a:r>
              <a:rPr lang="en-US" dirty="0"/>
              <a:t>Clone repo to desktop</a:t>
            </a:r>
          </a:p>
        </p:txBody>
      </p:sp>
      <p:grpSp>
        <p:nvGrpSpPr>
          <p:cNvPr id="46" name="Group 45">
            <a:extLst>
              <a:ext uri="{FF2B5EF4-FFF2-40B4-BE49-F238E27FC236}">
                <a16:creationId xmlns:a16="http://schemas.microsoft.com/office/drawing/2014/main" id="{FABD9E33-A669-0547-A905-7676B4E64053}"/>
              </a:ext>
            </a:extLst>
          </p:cNvPr>
          <p:cNvGrpSpPr/>
          <p:nvPr/>
        </p:nvGrpSpPr>
        <p:grpSpPr>
          <a:xfrm>
            <a:off x="2636896" y="3752033"/>
            <a:ext cx="576650" cy="407773"/>
            <a:chOff x="10527957" y="1890584"/>
            <a:chExt cx="576650" cy="407773"/>
          </a:xfrm>
        </p:grpSpPr>
        <p:sp>
          <p:nvSpPr>
            <p:cNvPr id="47" name="Oval 46">
              <a:extLst>
                <a:ext uri="{FF2B5EF4-FFF2-40B4-BE49-F238E27FC236}">
                  <a16:creationId xmlns:a16="http://schemas.microsoft.com/office/drawing/2014/main" id="{3E7571B9-54AB-B447-BEE3-B563DEBCCEF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90CDB4BB-A549-2947-BE50-8308ABAC135B}"/>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cxnSp>
        <p:nvCxnSpPr>
          <p:cNvPr id="49" name="Straight Arrow Connector 48">
            <a:extLst>
              <a:ext uri="{FF2B5EF4-FFF2-40B4-BE49-F238E27FC236}">
                <a16:creationId xmlns:a16="http://schemas.microsoft.com/office/drawing/2014/main" id="{0AA6D508-FC59-BB46-9E58-7738D70ED4C7}"/>
              </a:ext>
            </a:extLst>
          </p:cNvPr>
          <p:cNvCxnSpPr>
            <a:cxnSpLocks/>
          </p:cNvCxnSpPr>
          <p:nvPr/>
        </p:nvCxnSpPr>
        <p:spPr>
          <a:xfrm flipH="1" flipV="1">
            <a:off x="2888152" y="3144414"/>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93469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sp>
        <p:nvSpPr>
          <p:cNvPr id="31" name="Oval 30">
            <a:extLst>
              <a:ext uri="{FF2B5EF4-FFF2-40B4-BE49-F238E27FC236}">
                <a16:creationId xmlns:a16="http://schemas.microsoft.com/office/drawing/2014/main" id="{7D188473-5478-2046-A324-E13377BDDAC4}"/>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grpSp>
        <p:nvGrpSpPr>
          <p:cNvPr id="18" name="Group 17">
            <a:extLst>
              <a:ext uri="{FF2B5EF4-FFF2-40B4-BE49-F238E27FC236}">
                <a16:creationId xmlns:a16="http://schemas.microsoft.com/office/drawing/2014/main" id="{CFF18AE9-92E9-1A41-BE06-07FB5FFB5B8B}"/>
              </a:ext>
            </a:extLst>
          </p:cNvPr>
          <p:cNvGrpSpPr/>
          <p:nvPr/>
        </p:nvGrpSpPr>
        <p:grpSpPr>
          <a:xfrm>
            <a:off x="3102807" y="4178023"/>
            <a:ext cx="5556402" cy="331504"/>
            <a:chOff x="3353643" y="4885484"/>
            <a:chExt cx="5556402" cy="331504"/>
          </a:xfrm>
        </p:grpSpPr>
        <p:sp>
          <p:nvSpPr>
            <p:cNvPr id="21" name="Rectangle 20">
              <a:extLst>
                <a:ext uri="{FF2B5EF4-FFF2-40B4-BE49-F238E27FC236}">
                  <a16:creationId xmlns:a16="http://schemas.microsoft.com/office/drawing/2014/main" id="{09478473-21E9-6341-B509-D5AB96FB0E32}"/>
                </a:ext>
              </a:extLst>
            </p:cNvPr>
            <p:cNvSpPr/>
            <p:nvPr/>
          </p:nvSpPr>
          <p:spPr>
            <a:xfrm>
              <a:off x="3353643" y="4885484"/>
              <a:ext cx="4624121" cy="33150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8324273-5CA6-E940-BD63-2F72CF2F5FBB}"/>
                </a:ext>
              </a:extLst>
            </p:cNvPr>
            <p:cNvSpPr txBox="1"/>
            <p:nvPr/>
          </p:nvSpPr>
          <p:spPr>
            <a:xfrm>
              <a:off x="3358375" y="4919626"/>
              <a:ext cx="5551670"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/me/repo-</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24" name="TextBox 23">
            <a:extLst>
              <a:ext uri="{FF2B5EF4-FFF2-40B4-BE49-F238E27FC236}">
                <a16:creationId xmlns:a16="http://schemas.microsoft.com/office/drawing/2014/main" id="{B5B9F035-EECD-BF47-BBEB-9DFA659FF6FE}"/>
              </a:ext>
            </a:extLst>
          </p:cNvPr>
          <p:cNvSpPr txBox="1"/>
          <p:nvPr/>
        </p:nvSpPr>
        <p:spPr>
          <a:xfrm>
            <a:off x="3077812" y="3777186"/>
            <a:ext cx="2833588" cy="369332"/>
          </a:xfrm>
          <a:prstGeom prst="rect">
            <a:avLst/>
          </a:prstGeom>
          <a:noFill/>
        </p:spPr>
        <p:txBody>
          <a:bodyPr wrap="square" rtlCol="0">
            <a:spAutoFit/>
          </a:bodyPr>
          <a:lstStyle/>
          <a:p>
            <a:r>
              <a:rPr lang="en-US" dirty="0"/>
              <a:t>Clone repo to desktop</a:t>
            </a:r>
          </a:p>
        </p:txBody>
      </p:sp>
      <p:grpSp>
        <p:nvGrpSpPr>
          <p:cNvPr id="26" name="Group 25">
            <a:extLst>
              <a:ext uri="{FF2B5EF4-FFF2-40B4-BE49-F238E27FC236}">
                <a16:creationId xmlns:a16="http://schemas.microsoft.com/office/drawing/2014/main" id="{C440264F-7D29-9A4E-8F01-DB525CA00D9A}"/>
              </a:ext>
            </a:extLst>
          </p:cNvPr>
          <p:cNvGrpSpPr/>
          <p:nvPr/>
        </p:nvGrpSpPr>
        <p:grpSpPr>
          <a:xfrm>
            <a:off x="2636896" y="3752033"/>
            <a:ext cx="576650" cy="407773"/>
            <a:chOff x="10527957" y="1890584"/>
            <a:chExt cx="576650" cy="407773"/>
          </a:xfrm>
        </p:grpSpPr>
        <p:sp>
          <p:nvSpPr>
            <p:cNvPr id="27" name="Oval 26">
              <a:extLst>
                <a:ext uri="{FF2B5EF4-FFF2-40B4-BE49-F238E27FC236}">
                  <a16:creationId xmlns:a16="http://schemas.microsoft.com/office/drawing/2014/main" id="{374E0BCC-DC04-4947-A4F6-EFCF153602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220E9B0B-0AEB-F743-B44C-67D2F9E242A8}"/>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32" name="Oval 31">
            <a:extLst>
              <a:ext uri="{FF2B5EF4-FFF2-40B4-BE49-F238E27FC236}">
                <a16:creationId xmlns:a16="http://schemas.microsoft.com/office/drawing/2014/main" id="{9028490C-26E4-794D-8085-50EDE1665021}"/>
              </a:ext>
            </a:extLst>
          </p:cNvPr>
          <p:cNvSpPr/>
          <p:nvPr/>
        </p:nvSpPr>
        <p:spPr>
          <a:xfrm>
            <a:off x="1292011" y="2053170"/>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8935C1-936A-8B45-B08F-D35343382E4E}"/>
              </a:ext>
            </a:extLst>
          </p:cNvPr>
          <p:cNvSpPr txBox="1"/>
          <p:nvPr/>
        </p:nvSpPr>
        <p:spPr>
          <a:xfrm>
            <a:off x="950515" y="2186316"/>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~/Desktop/repo-project</a:t>
            </a:r>
          </a:p>
        </p:txBody>
      </p:sp>
      <p:sp>
        <p:nvSpPr>
          <p:cNvPr id="34" name="Up Arrow 33">
            <a:extLst>
              <a:ext uri="{FF2B5EF4-FFF2-40B4-BE49-F238E27FC236}">
                <a16:creationId xmlns:a16="http://schemas.microsoft.com/office/drawing/2014/main" id="{CC31F9DA-27E2-574D-A483-7871981FD570}"/>
              </a:ext>
            </a:extLst>
          </p:cNvPr>
          <p:cNvSpPr/>
          <p:nvPr/>
        </p:nvSpPr>
        <p:spPr>
          <a:xfrm flipV="1">
            <a:off x="2035918" y="1096633"/>
            <a:ext cx="201168" cy="822960"/>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D798861E-D4C5-6C41-9391-6A7E18C60006}"/>
              </a:ext>
            </a:extLst>
          </p:cNvPr>
          <p:cNvGrpSpPr/>
          <p:nvPr/>
        </p:nvGrpSpPr>
        <p:grpSpPr>
          <a:xfrm>
            <a:off x="2953996" y="331499"/>
            <a:ext cx="576650" cy="407773"/>
            <a:chOff x="10527957" y="1890584"/>
            <a:chExt cx="576650" cy="407773"/>
          </a:xfrm>
        </p:grpSpPr>
        <p:sp>
          <p:nvSpPr>
            <p:cNvPr id="36" name="Oval 35">
              <a:extLst>
                <a:ext uri="{FF2B5EF4-FFF2-40B4-BE49-F238E27FC236}">
                  <a16:creationId xmlns:a16="http://schemas.microsoft.com/office/drawing/2014/main" id="{090D83FA-593C-5044-844D-36D3FB989FE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B1A0EEC8-7885-C942-8DC6-12179122F641}"/>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grpSp>
        <p:nvGrpSpPr>
          <p:cNvPr id="38" name="Group 37">
            <a:extLst>
              <a:ext uri="{FF2B5EF4-FFF2-40B4-BE49-F238E27FC236}">
                <a16:creationId xmlns:a16="http://schemas.microsoft.com/office/drawing/2014/main" id="{68654003-94E6-2F44-A24A-7E821894F147}"/>
              </a:ext>
            </a:extLst>
          </p:cNvPr>
          <p:cNvGrpSpPr/>
          <p:nvPr/>
        </p:nvGrpSpPr>
        <p:grpSpPr>
          <a:xfrm>
            <a:off x="3504992" y="2043258"/>
            <a:ext cx="4558456" cy="506969"/>
            <a:chOff x="3353644" y="5799884"/>
            <a:chExt cx="4558456" cy="506969"/>
          </a:xfrm>
        </p:grpSpPr>
        <p:sp>
          <p:nvSpPr>
            <p:cNvPr id="39" name="Rectangle 38">
              <a:extLst>
                <a:ext uri="{FF2B5EF4-FFF2-40B4-BE49-F238E27FC236}">
                  <a16:creationId xmlns:a16="http://schemas.microsoft.com/office/drawing/2014/main" id="{44BBBAC3-5BD8-054A-8207-CFFD63A42998}"/>
                </a:ext>
              </a:extLst>
            </p:cNvPr>
            <p:cNvSpPr/>
            <p:nvPr/>
          </p:nvSpPr>
          <p:spPr>
            <a:xfrm>
              <a:off x="3353644" y="5799884"/>
              <a:ext cx="4312917" cy="506969"/>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0E462F9-3B2D-BB4A-8B90-C90DDBE0438D}"/>
                </a:ext>
              </a:extLst>
            </p:cNvPr>
            <p:cNvSpPr txBox="1"/>
            <p:nvPr/>
          </p:nvSpPr>
          <p:spPr>
            <a:xfrm>
              <a:off x="3358375" y="5821326"/>
              <a:ext cx="4553725" cy="400110"/>
            </a:xfrm>
            <a:prstGeom prst="rect">
              <a:avLst/>
            </a:prstGeom>
            <a:noFill/>
          </p:spPr>
          <p:txBody>
            <a:bodyPr wrap="square" rtlCol="0">
              <a:spAutoFit/>
            </a:bodyPr>
            <a:lstStyle/>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add .</a:t>
              </a:r>
            </a:p>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commit -m “First commit”</a:t>
              </a:r>
            </a:p>
          </p:txBody>
        </p:sp>
      </p:grpSp>
      <p:grpSp>
        <p:nvGrpSpPr>
          <p:cNvPr id="42" name="Group 41">
            <a:extLst>
              <a:ext uri="{FF2B5EF4-FFF2-40B4-BE49-F238E27FC236}">
                <a16:creationId xmlns:a16="http://schemas.microsoft.com/office/drawing/2014/main" id="{22290971-9EB0-D645-ADC1-0435ADE7285C}"/>
              </a:ext>
            </a:extLst>
          </p:cNvPr>
          <p:cNvGrpSpPr/>
          <p:nvPr/>
        </p:nvGrpSpPr>
        <p:grpSpPr>
          <a:xfrm>
            <a:off x="2953996" y="1618104"/>
            <a:ext cx="576650" cy="407773"/>
            <a:chOff x="10527957" y="1890584"/>
            <a:chExt cx="576650" cy="407773"/>
          </a:xfrm>
        </p:grpSpPr>
        <p:sp>
          <p:nvSpPr>
            <p:cNvPr id="43" name="Oval 42">
              <a:extLst>
                <a:ext uri="{FF2B5EF4-FFF2-40B4-BE49-F238E27FC236}">
                  <a16:creationId xmlns:a16="http://schemas.microsoft.com/office/drawing/2014/main" id="{691360D0-A6B2-3E40-A845-A4AE166681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0324A063-302F-CE4B-92B0-D9E52D2D13A2}"/>
                </a:ext>
              </a:extLst>
            </p:cNvPr>
            <p:cNvSpPr txBox="1"/>
            <p:nvPr/>
          </p:nvSpPr>
          <p:spPr>
            <a:xfrm>
              <a:off x="10589742" y="1916668"/>
              <a:ext cx="514865" cy="369332"/>
            </a:xfrm>
            <a:prstGeom prst="rect">
              <a:avLst/>
            </a:prstGeom>
            <a:noFill/>
          </p:spPr>
          <p:txBody>
            <a:bodyPr wrap="square" rtlCol="0">
              <a:spAutoFit/>
            </a:bodyPr>
            <a:lstStyle/>
            <a:p>
              <a:r>
                <a:rPr lang="en-US" dirty="0"/>
                <a:t>4</a:t>
              </a:r>
            </a:p>
          </p:txBody>
        </p:sp>
      </p:grpSp>
      <p:sp>
        <p:nvSpPr>
          <p:cNvPr id="45" name="TextBox 44">
            <a:extLst>
              <a:ext uri="{FF2B5EF4-FFF2-40B4-BE49-F238E27FC236}">
                <a16:creationId xmlns:a16="http://schemas.microsoft.com/office/drawing/2014/main" id="{E3BAF17B-FD88-7846-A490-414731A3CDFC}"/>
              </a:ext>
            </a:extLst>
          </p:cNvPr>
          <p:cNvSpPr txBox="1"/>
          <p:nvPr/>
        </p:nvSpPr>
        <p:spPr>
          <a:xfrm>
            <a:off x="3410828" y="1639784"/>
            <a:ext cx="4312917" cy="369332"/>
          </a:xfrm>
          <a:prstGeom prst="rect">
            <a:avLst/>
          </a:prstGeom>
          <a:noFill/>
        </p:spPr>
        <p:txBody>
          <a:bodyPr wrap="square" rtlCol="0">
            <a:spAutoFit/>
          </a:bodyPr>
          <a:lstStyle/>
          <a:p>
            <a:r>
              <a:rPr lang="en-US" dirty="0"/>
              <a:t>Add and commit the contents.</a:t>
            </a:r>
          </a:p>
        </p:txBody>
      </p:sp>
      <p:cxnSp>
        <p:nvCxnSpPr>
          <p:cNvPr id="47" name="Straight Arrow Connector 46">
            <a:extLst>
              <a:ext uri="{FF2B5EF4-FFF2-40B4-BE49-F238E27FC236}">
                <a16:creationId xmlns:a16="http://schemas.microsoft.com/office/drawing/2014/main" id="{C0D0DDA7-FDC0-CB43-A418-27F5AC0DD081}"/>
              </a:ext>
            </a:extLst>
          </p:cNvPr>
          <p:cNvCxnSpPr>
            <a:cxnSpLocks/>
          </p:cNvCxnSpPr>
          <p:nvPr/>
        </p:nvCxnSpPr>
        <p:spPr>
          <a:xfrm flipH="1" flipV="1">
            <a:off x="2888152" y="3144414"/>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143A5C8-E34B-4C4E-837A-73A441B90D4B}"/>
              </a:ext>
            </a:extLst>
          </p:cNvPr>
          <p:cNvSpPr txBox="1"/>
          <p:nvPr/>
        </p:nvSpPr>
        <p:spPr>
          <a:xfrm>
            <a:off x="3362891" y="276523"/>
            <a:ext cx="4312917" cy="1200329"/>
          </a:xfrm>
          <a:prstGeom prst="rect">
            <a:avLst/>
          </a:prstGeom>
          <a:noFill/>
        </p:spPr>
        <p:txBody>
          <a:bodyPr wrap="square" rtlCol="0">
            <a:spAutoFit/>
          </a:bodyPr>
          <a:lstStyle/>
          <a:p>
            <a:r>
              <a:rPr lang="en-US" dirty="0"/>
              <a:t>Drag-and-drop (or </a:t>
            </a:r>
            <a:r>
              <a:rPr lang="en-US" dirty="0">
                <a:latin typeface="Arial" panose="020B0604020202020204" pitchFamily="34" charset="0"/>
                <a:cs typeface="Arial" panose="020B0604020202020204" pitchFamily="34" charset="0"/>
              </a:rPr>
              <a:t>$</a:t>
            </a:r>
            <a:r>
              <a:rPr lang="en-US" dirty="0"/>
              <a:t> mv) contents of my-project into repo-project. Repo-project is already initialized and already has the origin linked, since it was cloned. </a:t>
            </a:r>
          </a:p>
        </p:txBody>
      </p:sp>
    </p:spTree>
    <p:extLst>
      <p:ext uri="{BB962C8B-B14F-4D97-AF65-F5344CB8AC3E}">
        <p14:creationId xmlns:p14="http://schemas.microsoft.com/office/powerpoint/2010/main" val="31696832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sp>
        <p:nvSpPr>
          <p:cNvPr id="31" name="Oval 30">
            <a:extLst>
              <a:ext uri="{FF2B5EF4-FFF2-40B4-BE49-F238E27FC236}">
                <a16:creationId xmlns:a16="http://schemas.microsoft.com/office/drawing/2014/main" id="{7D188473-5478-2046-A324-E13377BDDAC4}"/>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grpSp>
        <p:nvGrpSpPr>
          <p:cNvPr id="18" name="Group 17">
            <a:extLst>
              <a:ext uri="{FF2B5EF4-FFF2-40B4-BE49-F238E27FC236}">
                <a16:creationId xmlns:a16="http://schemas.microsoft.com/office/drawing/2014/main" id="{CFF18AE9-92E9-1A41-BE06-07FB5FFB5B8B}"/>
              </a:ext>
            </a:extLst>
          </p:cNvPr>
          <p:cNvGrpSpPr/>
          <p:nvPr/>
        </p:nvGrpSpPr>
        <p:grpSpPr>
          <a:xfrm>
            <a:off x="3102807" y="4178023"/>
            <a:ext cx="5556402" cy="331504"/>
            <a:chOff x="3353643" y="4885484"/>
            <a:chExt cx="5556402" cy="331504"/>
          </a:xfrm>
        </p:grpSpPr>
        <p:sp>
          <p:nvSpPr>
            <p:cNvPr id="21" name="Rectangle 20">
              <a:extLst>
                <a:ext uri="{FF2B5EF4-FFF2-40B4-BE49-F238E27FC236}">
                  <a16:creationId xmlns:a16="http://schemas.microsoft.com/office/drawing/2014/main" id="{09478473-21E9-6341-B509-D5AB96FB0E32}"/>
                </a:ext>
              </a:extLst>
            </p:cNvPr>
            <p:cNvSpPr/>
            <p:nvPr/>
          </p:nvSpPr>
          <p:spPr>
            <a:xfrm>
              <a:off x="3353643" y="4885484"/>
              <a:ext cx="4624121" cy="33150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8324273-5CA6-E940-BD63-2F72CF2F5FBB}"/>
                </a:ext>
              </a:extLst>
            </p:cNvPr>
            <p:cNvSpPr txBox="1"/>
            <p:nvPr/>
          </p:nvSpPr>
          <p:spPr>
            <a:xfrm>
              <a:off x="3358375" y="4919626"/>
              <a:ext cx="5551670"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/me/repo-</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24" name="TextBox 23">
            <a:extLst>
              <a:ext uri="{FF2B5EF4-FFF2-40B4-BE49-F238E27FC236}">
                <a16:creationId xmlns:a16="http://schemas.microsoft.com/office/drawing/2014/main" id="{B5B9F035-EECD-BF47-BBEB-9DFA659FF6FE}"/>
              </a:ext>
            </a:extLst>
          </p:cNvPr>
          <p:cNvSpPr txBox="1"/>
          <p:nvPr/>
        </p:nvSpPr>
        <p:spPr>
          <a:xfrm>
            <a:off x="3077812" y="3777186"/>
            <a:ext cx="2833588" cy="369332"/>
          </a:xfrm>
          <a:prstGeom prst="rect">
            <a:avLst/>
          </a:prstGeom>
          <a:noFill/>
        </p:spPr>
        <p:txBody>
          <a:bodyPr wrap="square" rtlCol="0">
            <a:spAutoFit/>
          </a:bodyPr>
          <a:lstStyle/>
          <a:p>
            <a:r>
              <a:rPr lang="en-US" dirty="0"/>
              <a:t>Clone repo to desktop</a:t>
            </a:r>
          </a:p>
        </p:txBody>
      </p:sp>
      <p:grpSp>
        <p:nvGrpSpPr>
          <p:cNvPr id="26" name="Group 25">
            <a:extLst>
              <a:ext uri="{FF2B5EF4-FFF2-40B4-BE49-F238E27FC236}">
                <a16:creationId xmlns:a16="http://schemas.microsoft.com/office/drawing/2014/main" id="{C440264F-7D29-9A4E-8F01-DB525CA00D9A}"/>
              </a:ext>
            </a:extLst>
          </p:cNvPr>
          <p:cNvGrpSpPr/>
          <p:nvPr/>
        </p:nvGrpSpPr>
        <p:grpSpPr>
          <a:xfrm>
            <a:off x="2636896" y="3752033"/>
            <a:ext cx="576650" cy="407773"/>
            <a:chOff x="10527957" y="1890584"/>
            <a:chExt cx="576650" cy="407773"/>
          </a:xfrm>
        </p:grpSpPr>
        <p:sp>
          <p:nvSpPr>
            <p:cNvPr id="27" name="Oval 26">
              <a:extLst>
                <a:ext uri="{FF2B5EF4-FFF2-40B4-BE49-F238E27FC236}">
                  <a16:creationId xmlns:a16="http://schemas.microsoft.com/office/drawing/2014/main" id="{374E0BCC-DC04-4947-A4F6-EFCF153602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220E9B0B-0AEB-F743-B44C-67D2F9E242A8}"/>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32" name="Oval 31">
            <a:extLst>
              <a:ext uri="{FF2B5EF4-FFF2-40B4-BE49-F238E27FC236}">
                <a16:creationId xmlns:a16="http://schemas.microsoft.com/office/drawing/2014/main" id="{9028490C-26E4-794D-8085-50EDE1665021}"/>
              </a:ext>
            </a:extLst>
          </p:cNvPr>
          <p:cNvSpPr/>
          <p:nvPr/>
        </p:nvSpPr>
        <p:spPr>
          <a:xfrm>
            <a:off x="1292011" y="2053170"/>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8935C1-936A-8B45-B08F-D35343382E4E}"/>
              </a:ext>
            </a:extLst>
          </p:cNvPr>
          <p:cNvSpPr txBox="1"/>
          <p:nvPr/>
        </p:nvSpPr>
        <p:spPr>
          <a:xfrm>
            <a:off x="950515" y="2186316"/>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~/Desktop/repo-project</a:t>
            </a:r>
          </a:p>
        </p:txBody>
      </p:sp>
      <p:sp>
        <p:nvSpPr>
          <p:cNvPr id="34" name="Up Arrow 33">
            <a:extLst>
              <a:ext uri="{FF2B5EF4-FFF2-40B4-BE49-F238E27FC236}">
                <a16:creationId xmlns:a16="http://schemas.microsoft.com/office/drawing/2014/main" id="{CC31F9DA-27E2-574D-A483-7871981FD570}"/>
              </a:ext>
            </a:extLst>
          </p:cNvPr>
          <p:cNvSpPr/>
          <p:nvPr/>
        </p:nvSpPr>
        <p:spPr>
          <a:xfrm flipV="1">
            <a:off x="2035918" y="1096633"/>
            <a:ext cx="201168" cy="822960"/>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D798861E-D4C5-6C41-9391-6A7E18C60006}"/>
              </a:ext>
            </a:extLst>
          </p:cNvPr>
          <p:cNvGrpSpPr/>
          <p:nvPr/>
        </p:nvGrpSpPr>
        <p:grpSpPr>
          <a:xfrm>
            <a:off x="2953996" y="331499"/>
            <a:ext cx="576650" cy="407773"/>
            <a:chOff x="10527957" y="1890584"/>
            <a:chExt cx="576650" cy="407773"/>
          </a:xfrm>
        </p:grpSpPr>
        <p:sp>
          <p:nvSpPr>
            <p:cNvPr id="36" name="Oval 35">
              <a:extLst>
                <a:ext uri="{FF2B5EF4-FFF2-40B4-BE49-F238E27FC236}">
                  <a16:creationId xmlns:a16="http://schemas.microsoft.com/office/drawing/2014/main" id="{090D83FA-593C-5044-844D-36D3FB989FE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B1A0EEC8-7885-C942-8DC6-12179122F641}"/>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grpSp>
        <p:nvGrpSpPr>
          <p:cNvPr id="38" name="Group 37">
            <a:extLst>
              <a:ext uri="{FF2B5EF4-FFF2-40B4-BE49-F238E27FC236}">
                <a16:creationId xmlns:a16="http://schemas.microsoft.com/office/drawing/2014/main" id="{68654003-94E6-2F44-A24A-7E821894F147}"/>
              </a:ext>
            </a:extLst>
          </p:cNvPr>
          <p:cNvGrpSpPr/>
          <p:nvPr/>
        </p:nvGrpSpPr>
        <p:grpSpPr>
          <a:xfrm>
            <a:off x="3504992" y="2043258"/>
            <a:ext cx="4558456" cy="506969"/>
            <a:chOff x="3353644" y="5799884"/>
            <a:chExt cx="4558456" cy="506969"/>
          </a:xfrm>
        </p:grpSpPr>
        <p:sp>
          <p:nvSpPr>
            <p:cNvPr id="39" name="Rectangle 38">
              <a:extLst>
                <a:ext uri="{FF2B5EF4-FFF2-40B4-BE49-F238E27FC236}">
                  <a16:creationId xmlns:a16="http://schemas.microsoft.com/office/drawing/2014/main" id="{44BBBAC3-5BD8-054A-8207-CFFD63A42998}"/>
                </a:ext>
              </a:extLst>
            </p:cNvPr>
            <p:cNvSpPr/>
            <p:nvPr/>
          </p:nvSpPr>
          <p:spPr>
            <a:xfrm>
              <a:off x="3353644" y="5799884"/>
              <a:ext cx="4312917" cy="506969"/>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0E462F9-3B2D-BB4A-8B90-C90DDBE0438D}"/>
                </a:ext>
              </a:extLst>
            </p:cNvPr>
            <p:cNvSpPr txBox="1"/>
            <p:nvPr/>
          </p:nvSpPr>
          <p:spPr>
            <a:xfrm>
              <a:off x="3358375" y="5821326"/>
              <a:ext cx="4553725" cy="400110"/>
            </a:xfrm>
            <a:prstGeom prst="rect">
              <a:avLst/>
            </a:prstGeom>
            <a:noFill/>
          </p:spPr>
          <p:txBody>
            <a:bodyPr wrap="square" rtlCol="0">
              <a:spAutoFit/>
            </a:bodyPr>
            <a:lstStyle/>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add .</a:t>
              </a:r>
            </a:p>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commit -m “First commit”</a:t>
              </a:r>
            </a:p>
          </p:txBody>
        </p:sp>
      </p:grpSp>
      <p:grpSp>
        <p:nvGrpSpPr>
          <p:cNvPr id="42" name="Group 41">
            <a:extLst>
              <a:ext uri="{FF2B5EF4-FFF2-40B4-BE49-F238E27FC236}">
                <a16:creationId xmlns:a16="http://schemas.microsoft.com/office/drawing/2014/main" id="{22290971-9EB0-D645-ADC1-0435ADE7285C}"/>
              </a:ext>
            </a:extLst>
          </p:cNvPr>
          <p:cNvGrpSpPr/>
          <p:nvPr/>
        </p:nvGrpSpPr>
        <p:grpSpPr>
          <a:xfrm>
            <a:off x="2953996" y="1618104"/>
            <a:ext cx="576650" cy="407773"/>
            <a:chOff x="10527957" y="1890584"/>
            <a:chExt cx="576650" cy="407773"/>
          </a:xfrm>
        </p:grpSpPr>
        <p:sp>
          <p:nvSpPr>
            <p:cNvPr id="43" name="Oval 42">
              <a:extLst>
                <a:ext uri="{FF2B5EF4-FFF2-40B4-BE49-F238E27FC236}">
                  <a16:creationId xmlns:a16="http://schemas.microsoft.com/office/drawing/2014/main" id="{691360D0-A6B2-3E40-A845-A4AE166681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0324A063-302F-CE4B-92B0-D9E52D2D13A2}"/>
                </a:ext>
              </a:extLst>
            </p:cNvPr>
            <p:cNvSpPr txBox="1"/>
            <p:nvPr/>
          </p:nvSpPr>
          <p:spPr>
            <a:xfrm>
              <a:off x="10589742" y="1916668"/>
              <a:ext cx="514865" cy="369332"/>
            </a:xfrm>
            <a:prstGeom prst="rect">
              <a:avLst/>
            </a:prstGeom>
            <a:noFill/>
          </p:spPr>
          <p:txBody>
            <a:bodyPr wrap="square" rtlCol="0">
              <a:spAutoFit/>
            </a:bodyPr>
            <a:lstStyle/>
            <a:p>
              <a:r>
                <a:rPr lang="en-US" dirty="0"/>
                <a:t>4</a:t>
              </a:r>
            </a:p>
          </p:txBody>
        </p:sp>
      </p:grpSp>
      <p:sp>
        <p:nvSpPr>
          <p:cNvPr id="45" name="TextBox 44">
            <a:extLst>
              <a:ext uri="{FF2B5EF4-FFF2-40B4-BE49-F238E27FC236}">
                <a16:creationId xmlns:a16="http://schemas.microsoft.com/office/drawing/2014/main" id="{E3BAF17B-FD88-7846-A490-414731A3CDFC}"/>
              </a:ext>
            </a:extLst>
          </p:cNvPr>
          <p:cNvSpPr txBox="1"/>
          <p:nvPr/>
        </p:nvSpPr>
        <p:spPr>
          <a:xfrm>
            <a:off x="3410828" y="1639784"/>
            <a:ext cx="4312917" cy="369332"/>
          </a:xfrm>
          <a:prstGeom prst="rect">
            <a:avLst/>
          </a:prstGeom>
          <a:noFill/>
        </p:spPr>
        <p:txBody>
          <a:bodyPr wrap="square" rtlCol="0">
            <a:spAutoFit/>
          </a:bodyPr>
          <a:lstStyle/>
          <a:p>
            <a:r>
              <a:rPr lang="en-US" dirty="0"/>
              <a:t>Add and commit the contents.</a:t>
            </a:r>
          </a:p>
        </p:txBody>
      </p:sp>
      <p:cxnSp>
        <p:nvCxnSpPr>
          <p:cNvPr id="46" name="Straight Arrow Connector 45">
            <a:extLst>
              <a:ext uri="{FF2B5EF4-FFF2-40B4-BE49-F238E27FC236}">
                <a16:creationId xmlns:a16="http://schemas.microsoft.com/office/drawing/2014/main" id="{B49CA74F-17AB-4A48-88B1-57972559D6E4}"/>
              </a:ext>
            </a:extLst>
          </p:cNvPr>
          <p:cNvCxnSpPr>
            <a:cxnSpLocks/>
          </p:cNvCxnSpPr>
          <p:nvPr/>
        </p:nvCxnSpPr>
        <p:spPr>
          <a:xfrm>
            <a:off x="2993351" y="2968819"/>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0D0DDA7-FDC0-CB43-A418-27F5AC0DD081}"/>
              </a:ext>
            </a:extLst>
          </p:cNvPr>
          <p:cNvCxnSpPr>
            <a:cxnSpLocks/>
          </p:cNvCxnSpPr>
          <p:nvPr/>
        </p:nvCxnSpPr>
        <p:spPr>
          <a:xfrm flipH="1" flipV="1">
            <a:off x="2888152" y="3144414"/>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1A6A8A92-FB38-444E-AB14-A6AB46EB7C94}"/>
              </a:ext>
            </a:extLst>
          </p:cNvPr>
          <p:cNvGrpSpPr/>
          <p:nvPr/>
        </p:nvGrpSpPr>
        <p:grpSpPr>
          <a:xfrm>
            <a:off x="5314727" y="3059980"/>
            <a:ext cx="4339733" cy="288496"/>
            <a:chOff x="4104960" y="4713200"/>
            <a:chExt cx="4339733" cy="288496"/>
          </a:xfrm>
        </p:grpSpPr>
        <p:sp>
          <p:nvSpPr>
            <p:cNvPr id="49" name="Rectangle 48">
              <a:extLst>
                <a:ext uri="{FF2B5EF4-FFF2-40B4-BE49-F238E27FC236}">
                  <a16:creationId xmlns:a16="http://schemas.microsoft.com/office/drawing/2014/main" id="{CEBE679C-A633-D045-ABE2-0A63E5B88E24}"/>
                </a:ext>
              </a:extLst>
            </p:cNvPr>
            <p:cNvSpPr/>
            <p:nvPr/>
          </p:nvSpPr>
          <p:spPr>
            <a:xfrm>
              <a:off x="4104960" y="4713200"/>
              <a:ext cx="2588555" cy="28849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BA36DC45-EE35-9845-A95F-5312CA9528CA}"/>
                </a:ext>
              </a:extLst>
            </p:cNvPr>
            <p:cNvSpPr txBox="1"/>
            <p:nvPr/>
          </p:nvSpPr>
          <p:spPr>
            <a:xfrm>
              <a:off x="4104960" y="4748996"/>
              <a:ext cx="4339733" cy="246221"/>
            </a:xfrm>
            <a:prstGeom prst="rect">
              <a:avLst/>
            </a:prstGeom>
            <a:noFill/>
          </p:spPr>
          <p:txBody>
            <a:bodyPr wrap="square" rtlCol="0">
              <a:spAutoFit/>
            </a:bodyPr>
            <a:lstStyle/>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push</a:t>
              </a:r>
            </a:p>
          </p:txBody>
        </p:sp>
      </p:grpSp>
      <p:grpSp>
        <p:nvGrpSpPr>
          <p:cNvPr id="51" name="Group 50">
            <a:extLst>
              <a:ext uri="{FF2B5EF4-FFF2-40B4-BE49-F238E27FC236}">
                <a16:creationId xmlns:a16="http://schemas.microsoft.com/office/drawing/2014/main" id="{1E0133A5-47E2-E148-8252-B64FD85A0034}"/>
              </a:ext>
            </a:extLst>
          </p:cNvPr>
          <p:cNvGrpSpPr/>
          <p:nvPr/>
        </p:nvGrpSpPr>
        <p:grpSpPr>
          <a:xfrm>
            <a:off x="4779168" y="2683802"/>
            <a:ext cx="576650" cy="407773"/>
            <a:chOff x="10527957" y="1890584"/>
            <a:chExt cx="576650" cy="407773"/>
          </a:xfrm>
        </p:grpSpPr>
        <p:sp>
          <p:nvSpPr>
            <p:cNvPr id="52" name="Oval 51">
              <a:extLst>
                <a:ext uri="{FF2B5EF4-FFF2-40B4-BE49-F238E27FC236}">
                  <a16:creationId xmlns:a16="http://schemas.microsoft.com/office/drawing/2014/main" id="{A9B09A05-8FA5-F541-8ADC-A4ACA4D406D0}"/>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A59E8C5-4B3E-0E44-83F1-7AB2BFEF8F72}"/>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54" name="TextBox 53">
            <a:extLst>
              <a:ext uri="{FF2B5EF4-FFF2-40B4-BE49-F238E27FC236}">
                <a16:creationId xmlns:a16="http://schemas.microsoft.com/office/drawing/2014/main" id="{EF7698D4-4E97-814B-B172-50EA07EE1605}"/>
              </a:ext>
            </a:extLst>
          </p:cNvPr>
          <p:cNvSpPr txBox="1"/>
          <p:nvPr/>
        </p:nvSpPr>
        <p:spPr>
          <a:xfrm>
            <a:off x="5236832" y="2710899"/>
            <a:ext cx="4106345" cy="369332"/>
          </a:xfrm>
          <a:prstGeom prst="rect">
            <a:avLst/>
          </a:prstGeom>
          <a:noFill/>
        </p:spPr>
        <p:txBody>
          <a:bodyPr wrap="square" rtlCol="0">
            <a:spAutoFit/>
          </a:bodyPr>
          <a:lstStyle/>
          <a:p>
            <a:r>
              <a:rPr lang="en-US" dirty="0"/>
              <a:t>Push to the origin</a:t>
            </a:r>
          </a:p>
        </p:txBody>
      </p:sp>
      <p:sp>
        <p:nvSpPr>
          <p:cNvPr id="56" name="TextBox 55">
            <a:extLst>
              <a:ext uri="{FF2B5EF4-FFF2-40B4-BE49-F238E27FC236}">
                <a16:creationId xmlns:a16="http://schemas.microsoft.com/office/drawing/2014/main" id="{2A0A0C6C-B00A-A745-A09E-9C7EF414569A}"/>
              </a:ext>
            </a:extLst>
          </p:cNvPr>
          <p:cNvSpPr txBox="1"/>
          <p:nvPr/>
        </p:nvSpPr>
        <p:spPr>
          <a:xfrm>
            <a:off x="3362891" y="276523"/>
            <a:ext cx="4312917" cy="1200329"/>
          </a:xfrm>
          <a:prstGeom prst="rect">
            <a:avLst/>
          </a:prstGeom>
          <a:noFill/>
        </p:spPr>
        <p:txBody>
          <a:bodyPr wrap="square" rtlCol="0">
            <a:spAutoFit/>
          </a:bodyPr>
          <a:lstStyle/>
          <a:p>
            <a:r>
              <a:rPr lang="en-US" dirty="0"/>
              <a:t>Drag-and-drop (or </a:t>
            </a:r>
            <a:r>
              <a:rPr lang="en-US" dirty="0">
                <a:latin typeface="Arial" panose="020B0604020202020204" pitchFamily="34" charset="0"/>
                <a:cs typeface="Arial" panose="020B0604020202020204" pitchFamily="34" charset="0"/>
              </a:rPr>
              <a:t>$</a:t>
            </a:r>
            <a:r>
              <a:rPr lang="en-US" dirty="0"/>
              <a:t> mv) contents of my-project into repo-project. Repo-project is already initialized and already has the origin linked, since it was cloned. </a:t>
            </a:r>
          </a:p>
        </p:txBody>
      </p:sp>
    </p:spTree>
    <p:extLst>
      <p:ext uri="{BB962C8B-B14F-4D97-AF65-F5344CB8AC3E}">
        <p14:creationId xmlns:p14="http://schemas.microsoft.com/office/powerpoint/2010/main" val="2712697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grpSp>
        <p:nvGrpSpPr>
          <p:cNvPr id="12" name="Group 11">
            <a:extLst>
              <a:ext uri="{FF2B5EF4-FFF2-40B4-BE49-F238E27FC236}">
                <a16:creationId xmlns:a16="http://schemas.microsoft.com/office/drawing/2014/main" id="{70B7DBEA-692A-C44C-BDD0-702FD76DB5AB}"/>
              </a:ext>
            </a:extLst>
          </p:cNvPr>
          <p:cNvGrpSpPr/>
          <p:nvPr/>
        </p:nvGrpSpPr>
        <p:grpSpPr>
          <a:xfrm>
            <a:off x="0" y="6437875"/>
            <a:ext cx="12192000" cy="369332"/>
            <a:chOff x="0" y="6437875"/>
            <a:chExt cx="12192000" cy="369332"/>
          </a:xfrm>
        </p:grpSpPr>
        <p:sp>
          <p:nvSpPr>
            <p:cNvPr id="13" name="TextBox 12">
              <a:extLst>
                <a:ext uri="{FF2B5EF4-FFF2-40B4-BE49-F238E27FC236}">
                  <a16:creationId xmlns:a16="http://schemas.microsoft.com/office/drawing/2014/main" id="{EB08C6D1-DCC5-5E48-AA07-DC57FD4174DC}"/>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4" name="TextBox 13">
              <a:extLst>
                <a:ext uri="{FF2B5EF4-FFF2-40B4-BE49-F238E27FC236}">
                  <a16:creationId xmlns:a16="http://schemas.microsoft.com/office/drawing/2014/main" id="{9F5C9251-1609-FE49-BB7D-4E878378CC34}"/>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27763740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/me/repo-project</a:t>
            </a:r>
          </a:p>
        </p:txBody>
      </p:sp>
      <p:sp>
        <p:nvSpPr>
          <p:cNvPr id="31" name="Oval 30">
            <a:extLst>
              <a:ext uri="{FF2B5EF4-FFF2-40B4-BE49-F238E27FC236}">
                <a16:creationId xmlns:a16="http://schemas.microsoft.com/office/drawing/2014/main" id="{7D188473-5478-2046-A324-E13377BDDAC4}"/>
              </a:ext>
            </a:extLst>
          </p:cNvPr>
          <p:cNvSpPr/>
          <p:nvPr/>
        </p:nvSpPr>
        <p:spPr>
          <a:xfrm>
            <a:off x="72901" y="2947735"/>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272883" y="3116012"/>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740059" y="1039222"/>
            <a:ext cx="200099" cy="1927947"/>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grpSp>
        <p:nvGrpSpPr>
          <p:cNvPr id="18" name="Group 17">
            <a:extLst>
              <a:ext uri="{FF2B5EF4-FFF2-40B4-BE49-F238E27FC236}">
                <a16:creationId xmlns:a16="http://schemas.microsoft.com/office/drawing/2014/main" id="{CFF18AE9-92E9-1A41-BE06-07FB5FFB5B8B}"/>
              </a:ext>
            </a:extLst>
          </p:cNvPr>
          <p:cNvGrpSpPr/>
          <p:nvPr/>
        </p:nvGrpSpPr>
        <p:grpSpPr>
          <a:xfrm>
            <a:off x="3102807" y="4178023"/>
            <a:ext cx="5556402" cy="331504"/>
            <a:chOff x="3353643" y="4885484"/>
            <a:chExt cx="5556402" cy="331504"/>
          </a:xfrm>
        </p:grpSpPr>
        <p:sp>
          <p:nvSpPr>
            <p:cNvPr id="21" name="Rectangle 20">
              <a:extLst>
                <a:ext uri="{FF2B5EF4-FFF2-40B4-BE49-F238E27FC236}">
                  <a16:creationId xmlns:a16="http://schemas.microsoft.com/office/drawing/2014/main" id="{09478473-21E9-6341-B509-D5AB96FB0E32}"/>
                </a:ext>
              </a:extLst>
            </p:cNvPr>
            <p:cNvSpPr/>
            <p:nvPr/>
          </p:nvSpPr>
          <p:spPr>
            <a:xfrm>
              <a:off x="3353643" y="4885484"/>
              <a:ext cx="4624121" cy="33150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8324273-5CA6-E940-BD63-2F72CF2F5FBB}"/>
                </a:ext>
              </a:extLst>
            </p:cNvPr>
            <p:cNvSpPr txBox="1"/>
            <p:nvPr/>
          </p:nvSpPr>
          <p:spPr>
            <a:xfrm>
              <a:off x="3358375" y="4919626"/>
              <a:ext cx="5551670"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a:t>
              </a:r>
              <a:r>
                <a:rPr lang="en-US" sz="1000" b="1" dirty="0" err="1">
                  <a:solidFill>
                    <a:schemeClr val="bg1"/>
                  </a:solidFill>
                  <a:latin typeface="Monaco" pitchFamily="2" charset="77"/>
                </a:rPr>
                <a:t>github.com</a:t>
              </a:r>
              <a:r>
                <a:rPr lang="en-US" sz="1000" b="1" dirty="0">
                  <a:solidFill>
                    <a:schemeClr val="bg1"/>
                  </a:solidFill>
                  <a:latin typeface="Monaco" pitchFamily="2" charset="77"/>
                </a:rPr>
                <a:t>/me/repo-</a:t>
              </a:r>
              <a:r>
                <a:rPr lang="en-US" sz="1000" b="1" dirty="0" err="1">
                  <a:solidFill>
                    <a:schemeClr val="bg1"/>
                  </a:solidFill>
                  <a:latin typeface="Monaco" pitchFamily="2" charset="77"/>
                </a:rPr>
                <a:t>project.git</a:t>
              </a:r>
              <a:endParaRPr lang="en-US" sz="1000" b="1" dirty="0">
                <a:solidFill>
                  <a:srgbClr val="00B050"/>
                </a:solidFill>
                <a:latin typeface="Monaco" pitchFamily="2" charset="77"/>
              </a:endParaRPr>
            </a:p>
          </p:txBody>
        </p:sp>
      </p:grpSp>
      <p:sp>
        <p:nvSpPr>
          <p:cNvPr id="24" name="TextBox 23">
            <a:extLst>
              <a:ext uri="{FF2B5EF4-FFF2-40B4-BE49-F238E27FC236}">
                <a16:creationId xmlns:a16="http://schemas.microsoft.com/office/drawing/2014/main" id="{B5B9F035-EECD-BF47-BBEB-9DFA659FF6FE}"/>
              </a:ext>
            </a:extLst>
          </p:cNvPr>
          <p:cNvSpPr txBox="1"/>
          <p:nvPr/>
        </p:nvSpPr>
        <p:spPr>
          <a:xfrm>
            <a:off x="3077812" y="3777186"/>
            <a:ext cx="2833588" cy="369332"/>
          </a:xfrm>
          <a:prstGeom prst="rect">
            <a:avLst/>
          </a:prstGeom>
          <a:noFill/>
        </p:spPr>
        <p:txBody>
          <a:bodyPr wrap="square" rtlCol="0">
            <a:spAutoFit/>
          </a:bodyPr>
          <a:lstStyle/>
          <a:p>
            <a:r>
              <a:rPr lang="en-US" dirty="0"/>
              <a:t>Clone repo to desktop</a:t>
            </a:r>
          </a:p>
        </p:txBody>
      </p:sp>
      <p:grpSp>
        <p:nvGrpSpPr>
          <p:cNvPr id="26" name="Group 25">
            <a:extLst>
              <a:ext uri="{FF2B5EF4-FFF2-40B4-BE49-F238E27FC236}">
                <a16:creationId xmlns:a16="http://schemas.microsoft.com/office/drawing/2014/main" id="{C440264F-7D29-9A4E-8F01-DB525CA00D9A}"/>
              </a:ext>
            </a:extLst>
          </p:cNvPr>
          <p:cNvGrpSpPr/>
          <p:nvPr/>
        </p:nvGrpSpPr>
        <p:grpSpPr>
          <a:xfrm>
            <a:off x="2636896" y="3752033"/>
            <a:ext cx="576650" cy="407773"/>
            <a:chOff x="10527957" y="1890584"/>
            <a:chExt cx="576650" cy="407773"/>
          </a:xfrm>
        </p:grpSpPr>
        <p:sp>
          <p:nvSpPr>
            <p:cNvPr id="27" name="Oval 26">
              <a:extLst>
                <a:ext uri="{FF2B5EF4-FFF2-40B4-BE49-F238E27FC236}">
                  <a16:creationId xmlns:a16="http://schemas.microsoft.com/office/drawing/2014/main" id="{374E0BCC-DC04-4947-A4F6-EFCF153602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220E9B0B-0AEB-F743-B44C-67D2F9E242A8}"/>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32" name="Oval 31">
            <a:extLst>
              <a:ext uri="{FF2B5EF4-FFF2-40B4-BE49-F238E27FC236}">
                <a16:creationId xmlns:a16="http://schemas.microsoft.com/office/drawing/2014/main" id="{9028490C-26E4-794D-8085-50EDE1665021}"/>
              </a:ext>
            </a:extLst>
          </p:cNvPr>
          <p:cNvSpPr/>
          <p:nvPr/>
        </p:nvSpPr>
        <p:spPr>
          <a:xfrm>
            <a:off x="1292011" y="2053170"/>
            <a:ext cx="1688983" cy="1076762"/>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8935C1-936A-8B45-B08F-D35343382E4E}"/>
              </a:ext>
            </a:extLst>
          </p:cNvPr>
          <p:cNvSpPr txBox="1"/>
          <p:nvPr/>
        </p:nvSpPr>
        <p:spPr>
          <a:xfrm>
            <a:off x="950515" y="2186316"/>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~/Desktop/repo-project</a:t>
            </a:r>
          </a:p>
        </p:txBody>
      </p:sp>
      <p:sp>
        <p:nvSpPr>
          <p:cNvPr id="34" name="Up Arrow 33">
            <a:extLst>
              <a:ext uri="{FF2B5EF4-FFF2-40B4-BE49-F238E27FC236}">
                <a16:creationId xmlns:a16="http://schemas.microsoft.com/office/drawing/2014/main" id="{CC31F9DA-27E2-574D-A483-7871981FD570}"/>
              </a:ext>
            </a:extLst>
          </p:cNvPr>
          <p:cNvSpPr/>
          <p:nvPr/>
        </p:nvSpPr>
        <p:spPr>
          <a:xfrm flipV="1">
            <a:off x="2035918" y="1096633"/>
            <a:ext cx="201168" cy="822960"/>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D798861E-D4C5-6C41-9391-6A7E18C60006}"/>
              </a:ext>
            </a:extLst>
          </p:cNvPr>
          <p:cNvGrpSpPr/>
          <p:nvPr/>
        </p:nvGrpSpPr>
        <p:grpSpPr>
          <a:xfrm>
            <a:off x="2953996" y="331499"/>
            <a:ext cx="576650" cy="407773"/>
            <a:chOff x="10527957" y="1890584"/>
            <a:chExt cx="576650" cy="407773"/>
          </a:xfrm>
        </p:grpSpPr>
        <p:sp>
          <p:nvSpPr>
            <p:cNvPr id="36" name="Oval 35">
              <a:extLst>
                <a:ext uri="{FF2B5EF4-FFF2-40B4-BE49-F238E27FC236}">
                  <a16:creationId xmlns:a16="http://schemas.microsoft.com/office/drawing/2014/main" id="{090D83FA-593C-5044-844D-36D3FB989FE3}"/>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B1A0EEC8-7885-C942-8DC6-12179122F641}"/>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grpSp>
        <p:nvGrpSpPr>
          <p:cNvPr id="38" name="Group 37">
            <a:extLst>
              <a:ext uri="{FF2B5EF4-FFF2-40B4-BE49-F238E27FC236}">
                <a16:creationId xmlns:a16="http://schemas.microsoft.com/office/drawing/2014/main" id="{68654003-94E6-2F44-A24A-7E821894F147}"/>
              </a:ext>
            </a:extLst>
          </p:cNvPr>
          <p:cNvGrpSpPr/>
          <p:nvPr/>
        </p:nvGrpSpPr>
        <p:grpSpPr>
          <a:xfrm>
            <a:off x="3504992" y="2043258"/>
            <a:ext cx="4558456" cy="506969"/>
            <a:chOff x="3353644" y="5799884"/>
            <a:chExt cx="4558456" cy="506969"/>
          </a:xfrm>
        </p:grpSpPr>
        <p:sp>
          <p:nvSpPr>
            <p:cNvPr id="39" name="Rectangle 38">
              <a:extLst>
                <a:ext uri="{FF2B5EF4-FFF2-40B4-BE49-F238E27FC236}">
                  <a16:creationId xmlns:a16="http://schemas.microsoft.com/office/drawing/2014/main" id="{44BBBAC3-5BD8-054A-8207-CFFD63A42998}"/>
                </a:ext>
              </a:extLst>
            </p:cNvPr>
            <p:cNvSpPr/>
            <p:nvPr/>
          </p:nvSpPr>
          <p:spPr>
            <a:xfrm>
              <a:off x="3353644" y="5799884"/>
              <a:ext cx="4312917" cy="506969"/>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80E462F9-3B2D-BB4A-8B90-C90DDBE0438D}"/>
                </a:ext>
              </a:extLst>
            </p:cNvPr>
            <p:cNvSpPr txBox="1"/>
            <p:nvPr/>
          </p:nvSpPr>
          <p:spPr>
            <a:xfrm>
              <a:off x="3358375" y="5821326"/>
              <a:ext cx="4553725" cy="400110"/>
            </a:xfrm>
            <a:prstGeom prst="rect">
              <a:avLst/>
            </a:prstGeom>
            <a:noFill/>
          </p:spPr>
          <p:txBody>
            <a:bodyPr wrap="square" rtlCol="0">
              <a:spAutoFit/>
            </a:bodyPr>
            <a:lstStyle/>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add .</a:t>
              </a:r>
            </a:p>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commit -m “First commit”</a:t>
              </a:r>
            </a:p>
          </p:txBody>
        </p:sp>
      </p:grpSp>
      <p:grpSp>
        <p:nvGrpSpPr>
          <p:cNvPr id="42" name="Group 41">
            <a:extLst>
              <a:ext uri="{FF2B5EF4-FFF2-40B4-BE49-F238E27FC236}">
                <a16:creationId xmlns:a16="http://schemas.microsoft.com/office/drawing/2014/main" id="{22290971-9EB0-D645-ADC1-0435ADE7285C}"/>
              </a:ext>
            </a:extLst>
          </p:cNvPr>
          <p:cNvGrpSpPr/>
          <p:nvPr/>
        </p:nvGrpSpPr>
        <p:grpSpPr>
          <a:xfrm>
            <a:off x="2953996" y="1618104"/>
            <a:ext cx="576650" cy="407773"/>
            <a:chOff x="10527957" y="1890584"/>
            <a:chExt cx="576650" cy="407773"/>
          </a:xfrm>
        </p:grpSpPr>
        <p:sp>
          <p:nvSpPr>
            <p:cNvPr id="43" name="Oval 42">
              <a:extLst>
                <a:ext uri="{FF2B5EF4-FFF2-40B4-BE49-F238E27FC236}">
                  <a16:creationId xmlns:a16="http://schemas.microsoft.com/office/drawing/2014/main" id="{691360D0-A6B2-3E40-A845-A4AE16668194}"/>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0324A063-302F-CE4B-92B0-D9E52D2D13A2}"/>
                </a:ext>
              </a:extLst>
            </p:cNvPr>
            <p:cNvSpPr txBox="1"/>
            <p:nvPr/>
          </p:nvSpPr>
          <p:spPr>
            <a:xfrm>
              <a:off x="10589742" y="1916668"/>
              <a:ext cx="514865" cy="369332"/>
            </a:xfrm>
            <a:prstGeom prst="rect">
              <a:avLst/>
            </a:prstGeom>
            <a:noFill/>
          </p:spPr>
          <p:txBody>
            <a:bodyPr wrap="square" rtlCol="0">
              <a:spAutoFit/>
            </a:bodyPr>
            <a:lstStyle/>
            <a:p>
              <a:r>
                <a:rPr lang="en-US" dirty="0"/>
                <a:t>4</a:t>
              </a:r>
            </a:p>
          </p:txBody>
        </p:sp>
      </p:grpSp>
      <p:sp>
        <p:nvSpPr>
          <p:cNvPr id="45" name="TextBox 44">
            <a:extLst>
              <a:ext uri="{FF2B5EF4-FFF2-40B4-BE49-F238E27FC236}">
                <a16:creationId xmlns:a16="http://schemas.microsoft.com/office/drawing/2014/main" id="{E3BAF17B-FD88-7846-A490-414731A3CDFC}"/>
              </a:ext>
            </a:extLst>
          </p:cNvPr>
          <p:cNvSpPr txBox="1"/>
          <p:nvPr/>
        </p:nvSpPr>
        <p:spPr>
          <a:xfrm>
            <a:off x="3410828" y="1639784"/>
            <a:ext cx="4312917" cy="369332"/>
          </a:xfrm>
          <a:prstGeom prst="rect">
            <a:avLst/>
          </a:prstGeom>
          <a:noFill/>
        </p:spPr>
        <p:txBody>
          <a:bodyPr wrap="square" rtlCol="0">
            <a:spAutoFit/>
          </a:bodyPr>
          <a:lstStyle/>
          <a:p>
            <a:r>
              <a:rPr lang="en-US" dirty="0"/>
              <a:t>Add and commit the contents.</a:t>
            </a:r>
          </a:p>
        </p:txBody>
      </p:sp>
      <p:cxnSp>
        <p:nvCxnSpPr>
          <p:cNvPr id="46" name="Straight Arrow Connector 45">
            <a:extLst>
              <a:ext uri="{FF2B5EF4-FFF2-40B4-BE49-F238E27FC236}">
                <a16:creationId xmlns:a16="http://schemas.microsoft.com/office/drawing/2014/main" id="{B49CA74F-17AB-4A48-88B1-57972559D6E4}"/>
              </a:ext>
            </a:extLst>
          </p:cNvPr>
          <p:cNvCxnSpPr>
            <a:cxnSpLocks/>
          </p:cNvCxnSpPr>
          <p:nvPr/>
        </p:nvCxnSpPr>
        <p:spPr>
          <a:xfrm>
            <a:off x="2993351" y="2968819"/>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0D0DDA7-FDC0-CB43-A418-27F5AC0DD081}"/>
              </a:ext>
            </a:extLst>
          </p:cNvPr>
          <p:cNvCxnSpPr>
            <a:cxnSpLocks/>
          </p:cNvCxnSpPr>
          <p:nvPr/>
        </p:nvCxnSpPr>
        <p:spPr>
          <a:xfrm flipH="1" flipV="1">
            <a:off x="2888152" y="3144414"/>
            <a:ext cx="5667320" cy="1086449"/>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1E0133A5-47E2-E148-8252-B64FD85A0034}"/>
              </a:ext>
            </a:extLst>
          </p:cNvPr>
          <p:cNvGrpSpPr/>
          <p:nvPr/>
        </p:nvGrpSpPr>
        <p:grpSpPr>
          <a:xfrm>
            <a:off x="4779168" y="2683802"/>
            <a:ext cx="576650" cy="407773"/>
            <a:chOff x="10527957" y="1890584"/>
            <a:chExt cx="576650" cy="407773"/>
          </a:xfrm>
        </p:grpSpPr>
        <p:sp>
          <p:nvSpPr>
            <p:cNvPr id="52" name="Oval 51">
              <a:extLst>
                <a:ext uri="{FF2B5EF4-FFF2-40B4-BE49-F238E27FC236}">
                  <a16:creationId xmlns:a16="http://schemas.microsoft.com/office/drawing/2014/main" id="{A9B09A05-8FA5-F541-8ADC-A4ACA4D406D0}"/>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A59E8C5-4B3E-0E44-83F1-7AB2BFEF8F72}"/>
                </a:ext>
              </a:extLst>
            </p:cNvPr>
            <p:cNvSpPr txBox="1"/>
            <p:nvPr/>
          </p:nvSpPr>
          <p:spPr>
            <a:xfrm>
              <a:off x="10589742" y="1916668"/>
              <a:ext cx="514865" cy="369332"/>
            </a:xfrm>
            <a:prstGeom prst="rect">
              <a:avLst/>
            </a:prstGeom>
            <a:noFill/>
          </p:spPr>
          <p:txBody>
            <a:bodyPr wrap="square" rtlCol="0">
              <a:spAutoFit/>
            </a:bodyPr>
            <a:lstStyle/>
            <a:p>
              <a:r>
                <a:rPr lang="en-US" dirty="0"/>
                <a:t>5</a:t>
              </a:r>
            </a:p>
          </p:txBody>
        </p:sp>
      </p:grpSp>
      <p:sp>
        <p:nvSpPr>
          <p:cNvPr id="54" name="TextBox 53">
            <a:extLst>
              <a:ext uri="{FF2B5EF4-FFF2-40B4-BE49-F238E27FC236}">
                <a16:creationId xmlns:a16="http://schemas.microsoft.com/office/drawing/2014/main" id="{EF7698D4-4E97-814B-B172-50EA07EE1605}"/>
              </a:ext>
            </a:extLst>
          </p:cNvPr>
          <p:cNvSpPr txBox="1"/>
          <p:nvPr/>
        </p:nvSpPr>
        <p:spPr>
          <a:xfrm>
            <a:off x="5236832" y="2710899"/>
            <a:ext cx="4106345" cy="369332"/>
          </a:xfrm>
          <a:prstGeom prst="rect">
            <a:avLst/>
          </a:prstGeom>
          <a:noFill/>
        </p:spPr>
        <p:txBody>
          <a:bodyPr wrap="square" rtlCol="0">
            <a:spAutoFit/>
          </a:bodyPr>
          <a:lstStyle/>
          <a:p>
            <a:r>
              <a:rPr lang="en-US" dirty="0"/>
              <a:t>Push to the origin</a:t>
            </a:r>
          </a:p>
        </p:txBody>
      </p:sp>
      <p:sp>
        <p:nvSpPr>
          <p:cNvPr id="55" name="TextBox 54">
            <a:extLst>
              <a:ext uri="{FF2B5EF4-FFF2-40B4-BE49-F238E27FC236}">
                <a16:creationId xmlns:a16="http://schemas.microsoft.com/office/drawing/2014/main" id="{12F2780C-A84E-C549-9442-660682D6CF17}"/>
              </a:ext>
            </a:extLst>
          </p:cNvPr>
          <p:cNvSpPr txBox="1"/>
          <p:nvPr/>
        </p:nvSpPr>
        <p:spPr>
          <a:xfrm>
            <a:off x="194105" y="4178954"/>
            <a:ext cx="2442792" cy="2031325"/>
          </a:xfrm>
          <a:prstGeom prst="rect">
            <a:avLst/>
          </a:prstGeom>
          <a:solidFill>
            <a:srgbClr val="0070C0"/>
          </a:solidFill>
          <a:ln w="38100">
            <a:solidFill>
              <a:schemeClr val="tx1"/>
            </a:solidFill>
          </a:ln>
          <a:effectLst/>
        </p:spPr>
        <p:txBody>
          <a:bodyPr wrap="square" rtlCol="0">
            <a:spAutoFit/>
          </a:bodyPr>
          <a:lstStyle/>
          <a:p>
            <a:pPr algn="ctr"/>
            <a:r>
              <a:rPr lang="en-US" dirty="0">
                <a:solidFill>
                  <a:schemeClr val="bg1"/>
                </a:solidFill>
              </a:rPr>
              <a:t>You can delete the empty “my-project” locally. Work more locally (in repo-project) and save file, then repeat steps 4-5. </a:t>
            </a:r>
          </a:p>
          <a:p>
            <a:pPr algn="ctr"/>
            <a:r>
              <a:rPr lang="en-US" dirty="0">
                <a:solidFill>
                  <a:schemeClr val="bg1"/>
                </a:solidFill>
              </a:rPr>
              <a:t>Rinse &amp; repeat. </a:t>
            </a:r>
          </a:p>
        </p:txBody>
      </p:sp>
      <p:sp>
        <p:nvSpPr>
          <p:cNvPr id="56" name="TextBox 55">
            <a:extLst>
              <a:ext uri="{FF2B5EF4-FFF2-40B4-BE49-F238E27FC236}">
                <a16:creationId xmlns:a16="http://schemas.microsoft.com/office/drawing/2014/main" id="{3CBF30E3-71CE-4D42-AA87-FE1864A64CB3}"/>
              </a:ext>
            </a:extLst>
          </p:cNvPr>
          <p:cNvSpPr txBox="1"/>
          <p:nvPr/>
        </p:nvSpPr>
        <p:spPr>
          <a:xfrm>
            <a:off x="3362891" y="276523"/>
            <a:ext cx="4312917" cy="1200329"/>
          </a:xfrm>
          <a:prstGeom prst="rect">
            <a:avLst/>
          </a:prstGeom>
          <a:noFill/>
        </p:spPr>
        <p:txBody>
          <a:bodyPr wrap="square" rtlCol="0">
            <a:spAutoFit/>
          </a:bodyPr>
          <a:lstStyle/>
          <a:p>
            <a:r>
              <a:rPr lang="en-US" dirty="0"/>
              <a:t>Drag-and-drop (or </a:t>
            </a:r>
            <a:r>
              <a:rPr lang="en-US" dirty="0">
                <a:latin typeface="Arial" panose="020B0604020202020204" pitchFamily="34" charset="0"/>
                <a:cs typeface="Arial" panose="020B0604020202020204" pitchFamily="34" charset="0"/>
              </a:rPr>
              <a:t>$</a:t>
            </a:r>
            <a:r>
              <a:rPr lang="en-US" dirty="0"/>
              <a:t> mv) contents of my-project into repo-project. Repo-project is already initialized and already has the origin linked, since it was cloned. </a:t>
            </a:r>
          </a:p>
        </p:txBody>
      </p:sp>
      <p:grpSp>
        <p:nvGrpSpPr>
          <p:cNvPr id="57" name="Group 56">
            <a:extLst>
              <a:ext uri="{FF2B5EF4-FFF2-40B4-BE49-F238E27FC236}">
                <a16:creationId xmlns:a16="http://schemas.microsoft.com/office/drawing/2014/main" id="{3FB17A82-B507-3D48-9FE7-C5483D934161}"/>
              </a:ext>
            </a:extLst>
          </p:cNvPr>
          <p:cNvGrpSpPr/>
          <p:nvPr/>
        </p:nvGrpSpPr>
        <p:grpSpPr>
          <a:xfrm>
            <a:off x="5314727" y="3059980"/>
            <a:ext cx="4339733" cy="288496"/>
            <a:chOff x="4104960" y="4713200"/>
            <a:chExt cx="4339733" cy="288496"/>
          </a:xfrm>
        </p:grpSpPr>
        <p:sp>
          <p:nvSpPr>
            <p:cNvPr id="58" name="Rectangle 57">
              <a:extLst>
                <a:ext uri="{FF2B5EF4-FFF2-40B4-BE49-F238E27FC236}">
                  <a16:creationId xmlns:a16="http://schemas.microsoft.com/office/drawing/2014/main" id="{F7CDC8E8-F42B-5A43-893A-4AA6EB511EEF}"/>
                </a:ext>
              </a:extLst>
            </p:cNvPr>
            <p:cNvSpPr/>
            <p:nvPr/>
          </p:nvSpPr>
          <p:spPr>
            <a:xfrm>
              <a:off x="4104960" y="4713200"/>
              <a:ext cx="2588555" cy="28849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8EDBB209-35A6-E54A-9735-B4DD98CB25A3}"/>
                </a:ext>
              </a:extLst>
            </p:cNvPr>
            <p:cNvSpPr txBox="1"/>
            <p:nvPr/>
          </p:nvSpPr>
          <p:spPr>
            <a:xfrm>
              <a:off x="4104960" y="4748996"/>
              <a:ext cx="4339733" cy="246221"/>
            </a:xfrm>
            <a:prstGeom prst="rect">
              <a:avLst/>
            </a:prstGeom>
            <a:noFill/>
          </p:spPr>
          <p:txBody>
            <a:bodyPr wrap="square" rtlCol="0">
              <a:spAutoFit/>
            </a:bodyPr>
            <a:lstStyle/>
            <a:p>
              <a:r>
                <a:rPr lang="en-US" sz="1000" b="1" dirty="0">
                  <a:solidFill>
                    <a:srgbClr val="00B050"/>
                  </a:solidFill>
                  <a:latin typeface="Monaco" pitchFamily="2" charset="77"/>
                </a:rPr>
                <a:t>~/Desktop/repo-project$ </a:t>
              </a:r>
              <a:r>
                <a:rPr lang="en-US" sz="1000" b="1" dirty="0">
                  <a:solidFill>
                    <a:schemeClr val="bg1"/>
                  </a:solidFill>
                  <a:latin typeface="Monaco" pitchFamily="2" charset="77"/>
                </a:rPr>
                <a:t>git push</a:t>
              </a:r>
            </a:p>
          </p:txBody>
        </p:sp>
      </p:grpSp>
    </p:spTree>
    <p:extLst>
      <p:ext uri="{BB962C8B-B14F-4D97-AF65-F5344CB8AC3E}">
        <p14:creationId xmlns:p14="http://schemas.microsoft.com/office/powerpoint/2010/main" val="1295929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400E5EF-6E39-2240-BB1D-F13642A4D916}"/>
              </a:ext>
            </a:extLst>
          </p:cNvPr>
          <p:cNvSpPr txBox="1"/>
          <p:nvPr/>
        </p:nvSpPr>
        <p:spPr>
          <a:xfrm>
            <a:off x="423905" y="2151727"/>
            <a:ext cx="11344189" cy="2554545"/>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How do I get my folder on my computer onto GitHub? (How do I go the other way </a:t>
            </a:r>
          </a:p>
          <a:p>
            <a:pPr algn="ctr"/>
            <a:r>
              <a:rPr lang="en-US" sz="4000" dirty="0">
                <a:solidFill>
                  <a:schemeClr val="bg1"/>
                </a:solidFill>
              </a:rPr>
              <a:t>and go FROM my computer TO GitHub?)</a:t>
            </a:r>
          </a:p>
          <a:p>
            <a:pPr algn="ctr"/>
            <a:r>
              <a:rPr lang="en-US" sz="4000" dirty="0">
                <a:solidFill>
                  <a:schemeClr val="bg1"/>
                </a:solidFill>
              </a:rPr>
              <a:t>… another way.</a:t>
            </a:r>
          </a:p>
        </p:txBody>
      </p:sp>
    </p:spTree>
    <p:extLst>
      <p:ext uri="{BB962C8B-B14F-4D97-AF65-F5344CB8AC3E}">
        <p14:creationId xmlns:p14="http://schemas.microsoft.com/office/powerpoint/2010/main" val="40431602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747413"/>
            <a:ext cx="2557848" cy="369332"/>
          </a:xfrm>
          <a:prstGeom prst="rect">
            <a:avLst/>
          </a:prstGeom>
          <a:noFill/>
        </p:spPr>
        <p:txBody>
          <a:bodyPr wrap="square" rtlCol="0">
            <a:spAutoFit/>
          </a:bodyPr>
          <a:lstStyle/>
          <a:p>
            <a:pPr algn="ctr"/>
            <a:r>
              <a:rPr lang="en-US" b="1" dirty="0"/>
              <a:t>GitHub: My Account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1092201"/>
            <a:ext cx="215900" cy="2001052"/>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2"/>
          <a:stretch>
            <a:fillRect/>
          </a:stretch>
        </p:blipFill>
        <p:spPr>
          <a:xfrm>
            <a:off x="194104" y="332005"/>
            <a:ext cx="2659880" cy="631482"/>
          </a:xfrm>
          <a:prstGeom prst="rect">
            <a:avLst/>
          </a:prstGeom>
        </p:spPr>
      </p:pic>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7F44EE5C-AA74-8449-9173-7E05C53A1F13}"/>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Tree>
    <p:extLst>
      <p:ext uri="{BB962C8B-B14F-4D97-AF65-F5344CB8AC3E}">
        <p14:creationId xmlns:p14="http://schemas.microsoft.com/office/powerpoint/2010/main" val="33094876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B3FEDA18-62DC-F544-9A94-13A4BB6FCB78}"/>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/me/my-project</a:t>
            </a: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1092201"/>
            <a:ext cx="215900" cy="2001052"/>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5" name="TextBox 4">
            <a:extLst>
              <a:ext uri="{FF2B5EF4-FFF2-40B4-BE49-F238E27FC236}">
                <a16:creationId xmlns:a16="http://schemas.microsoft.com/office/drawing/2014/main" id="{0B75E915-B850-0B4E-B939-10C7613C5F7F}"/>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25" name="TextBox 24">
            <a:extLst>
              <a:ext uri="{FF2B5EF4-FFF2-40B4-BE49-F238E27FC236}">
                <a16:creationId xmlns:a16="http://schemas.microsoft.com/office/drawing/2014/main" id="{CDE08644-E089-9F44-AC7C-35A372466F4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Tree>
    <p:extLst>
      <p:ext uri="{BB962C8B-B14F-4D97-AF65-F5344CB8AC3E}">
        <p14:creationId xmlns:p14="http://schemas.microsoft.com/office/powerpoint/2010/main" val="37043524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solidFill>
                <a:srgbClr val="00B050"/>
              </a:solidFill>
              <a:latin typeface="Monaco" pitchFamily="2" charset="77"/>
            </a:endParaRP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1092201"/>
            <a:ext cx="215900" cy="2001052"/>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Up Arrow 54">
            <a:extLst>
              <a:ext uri="{FF2B5EF4-FFF2-40B4-BE49-F238E27FC236}">
                <a16:creationId xmlns:a16="http://schemas.microsoft.com/office/drawing/2014/main" id="{12F2E01F-18CD-6B4B-8D46-68C4D2685614}"/>
              </a:ext>
            </a:extLst>
          </p:cNvPr>
          <p:cNvSpPr/>
          <p:nvPr/>
        </p:nvSpPr>
        <p:spPr>
          <a:xfrm rot="13939573">
            <a:off x="3395734" y="2270950"/>
            <a:ext cx="261549" cy="165319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94" name="Group 93">
            <a:extLst>
              <a:ext uri="{FF2B5EF4-FFF2-40B4-BE49-F238E27FC236}">
                <a16:creationId xmlns:a16="http://schemas.microsoft.com/office/drawing/2014/main" id="{DA85E303-E2E7-5644-9971-ACEFC6639E87}"/>
              </a:ext>
            </a:extLst>
          </p:cNvPr>
          <p:cNvGrpSpPr/>
          <p:nvPr/>
        </p:nvGrpSpPr>
        <p:grpSpPr>
          <a:xfrm>
            <a:off x="3201244" y="1246406"/>
            <a:ext cx="4558456" cy="1216394"/>
            <a:chOff x="3353644" y="5799884"/>
            <a:chExt cx="4558456" cy="1216394"/>
          </a:xfrm>
        </p:grpSpPr>
        <p:sp>
          <p:nvSpPr>
            <p:cNvPr id="104" name="Rectangle 103">
              <a:extLst>
                <a:ext uri="{FF2B5EF4-FFF2-40B4-BE49-F238E27FC236}">
                  <a16:creationId xmlns:a16="http://schemas.microsoft.com/office/drawing/2014/main" id="{E904B3BF-12A3-984B-81ED-081CB4316549}"/>
                </a:ext>
              </a:extLst>
            </p:cNvPr>
            <p:cNvSpPr/>
            <p:nvPr/>
          </p:nvSpPr>
          <p:spPr>
            <a:xfrm>
              <a:off x="3353644" y="5799884"/>
              <a:ext cx="4558456" cy="12163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44C9E03F-1CFA-7C45-923C-28883B287596}"/>
                </a:ext>
              </a:extLst>
            </p:cNvPr>
            <p:cNvSpPr txBox="1"/>
            <p:nvPr/>
          </p:nvSpPr>
          <p:spPr>
            <a:xfrm>
              <a:off x="3358375" y="5821326"/>
              <a:ext cx="4553725" cy="116955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cd my-project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a:t>
              </a:r>
              <a:r>
                <a:rPr lang="en-US" sz="1000" b="1" dirty="0" err="1">
                  <a:solidFill>
                    <a:schemeClr val="bg1"/>
                  </a:solidFill>
                  <a:latin typeface="Monaco" pitchFamily="2" charset="77"/>
                </a:rPr>
                <a:t>init</a:t>
              </a:r>
              <a:endParaRPr lang="en-US" sz="1000" b="1" dirty="0">
                <a:solidFill>
                  <a:schemeClr val="bg1"/>
                </a:solidFill>
                <a:latin typeface="Monaco" pitchFamily="2" charset="77"/>
              </a:endParaRP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add .</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commit -m “First commit”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add origin https://github.com/me/my-project.git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-v</a:t>
              </a:r>
            </a:p>
          </p:txBody>
        </p:sp>
      </p:grpSp>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109" name="TextBox 108">
            <a:extLst>
              <a:ext uri="{FF2B5EF4-FFF2-40B4-BE49-F238E27FC236}">
                <a16:creationId xmlns:a16="http://schemas.microsoft.com/office/drawing/2014/main" id="{5326FEB8-28B2-9B41-A8CC-93FBAFFCE3A4}"/>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grpSp>
        <p:nvGrpSpPr>
          <p:cNvPr id="110" name="Group 109">
            <a:extLst>
              <a:ext uri="{FF2B5EF4-FFF2-40B4-BE49-F238E27FC236}">
                <a16:creationId xmlns:a16="http://schemas.microsoft.com/office/drawing/2014/main" id="{17A235DA-B25B-4E41-B633-9705AF3844EF}"/>
              </a:ext>
            </a:extLst>
          </p:cNvPr>
          <p:cNvGrpSpPr/>
          <p:nvPr/>
        </p:nvGrpSpPr>
        <p:grpSpPr>
          <a:xfrm>
            <a:off x="3217821" y="342900"/>
            <a:ext cx="576650" cy="407773"/>
            <a:chOff x="10527957" y="1890584"/>
            <a:chExt cx="576650" cy="407773"/>
          </a:xfrm>
        </p:grpSpPr>
        <p:sp>
          <p:nvSpPr>
            <p:cNvPr id="111" name="Oval 110">
              <a:extLst>
                <a:ext uri="{FF2B5EF4-FFF2-40B4-BE49-F238E27FC236}">
                  <a16:creationId xmlns:a16="http://schemas.microsoft.com/office/drawing/2014/main" id="{96758B9C-B17C-6E40-8B73-1C30A9A6D9D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37B0002F-816A-6543-A03E-6A2EFBC8988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113" name="TextBox 112">
            <a:extLst>
              <a:ext uri="{FF2B5EF4-FFF2-40B4-BE49-F238E27FC236}">
                <a16:creationId xmlns:a16="http://schemas.microsoft.com/office/drawing/2014/main" id="{F9EA5F1B-35DF-E64E-B9BC-FB30BF35E2E4}"/>
              </a:ext>
            </a:extLst>
          </p:cNvPr>
          <p:cNvSpPr txBox="1"/>
          <p:nvPr/>
        </p:nvSpPr>
        <p:spPr>
          <a:xfrm>
            <a:off x="3653354" y="251467"/>
            <a:ext cx="4106345" cy="923330"/>
          </a:xfrm>
          <a:prstGeom prst="rect">
            <a:avLst/>
          </a:prstGeom>
          <a:noFill/>
        </p:spPr>
        <p:txBody>
          <a:bodyPr wrap="square" rtlCol="0">
            <a:spAutoFit/>
          </a:bodyPr>
          <a:lstStyle/>
          <a:p>
            <a:r>
              <a:rPr lang="en-US" dirty="0"/>
              <a:t>Initialize the directory, add it, and commit it. Then add the origin with the URL. Check that it’s been added.</a:t>
            </a:r>
          </a:p>
        </p:txBody>
      </p:sp>
      <p:sp>
        <p:nvSpPr>
          <p:cNvPr id="31" name="TextBox 30">
            <a:extLst>
              <a:ext uri="{FF2B5EF4-FFF2-40B4-BE49-F238E27FC236}">
                <a16:creationId xmlns:a16="http://schemas.microsoft.com/office/drawing/2014/main" id="{461D5FCC-FBEB-204F-999D-2E3F0E062986}"/>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32" name="Oval 31">
            <a:extLst>
              <a:ext uri="{FF2B5EF4-FFF2-40B4-BE49-F238E27FC236}">
                <a16:creationId xmlns:a16="http://schemas.microsoft.com/office/drawing/2014/main" id="{AE241B8D-5864-F549-B90A-99E07A015ECC}"/>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29F93405-F783-084C-9D71-7985645347E5}"/>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/me/my-project</a:t>
            </a:r>
          </a:p>
        </p:txBody>
      </p:sp>
      <p:grpSp>
        <p:nvGrpSpPr>
          <p:cNvPr id="29" name="Group 28">
            <a:extLst>
              <a:ext uri="{FF2B5EF4-FFF2-40B4-BE49-F238E27FC236}">
                <a16:creationId xmlns:a16="http://schemas.microsoft.com/office/drawing/2014/main" id="{D3305828-774F-7A4C-9B79-0195CC568202}"/>
              </a:ext>
            </a:extLst>
          </p:cNvPr>
          <p:cNvGrpSpPr/>
          <p:nvPr/>
        </p:nvGrpSpPr>
        <p:grpSpPr>
          <a:xfrm>
            <a:off x="9547309" y="2866364"/>
            <a:ext cx="1120691" cy="644529"/>
            <a:chOff x="8112209" y="4199864"/>
            <a:chExt cx="1120691" cy="644529"/>
          </a:xfrm>
        </p:grpSpPr>
        <p:sp>
          <p:nvSpPr>
            <p:cNvPr id="72" name="Explosion 2 71">
              <a:extLst>
                <a:ext uri="{FF2B5EF4-FFF2-40B4-BE49-F238E27FC236}">
                  <a16:creationId xmlns:a16="http://schemas.microsoft.com/office/drawing/2014/main" id="{7FD08596-0FEA-0441-A105-5DA31611FD7C}"/>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9C70F78F-E03F-214F-B6D0-AE3F445B93E9}"/>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34" name="TextBox 33">
            <a:extLst>
              <a:ext uri="{FF2B5EF4-FFF2-40B4-BE49-F238E27FC236}">
                <a16:creationId xmlns:a16="http://schemas.microsoft.com/office/drawing/2014/main" id="{576F6FFA-AE99-7443-A7A9-329101CB7C01}"/>
              </a:ext>
            </a:extLst>
          </p:cNvPr>
          <p:cNvSpPr txBox="1"/>
          <p:nvPr/>
        </p:nvSpPr>
        <p:spPr>
          <a:xfrm>
            <a:off x="6183830" y="830406"/>
            <a:ext cx="1758090" cy="400110"/>
          </a:xfrm>
          <a:prstGeom prst="rect">
            <a:avLst/>
          </a:prstGeom>
          <a:noFill/>
        </p:spPr>
        <p:txBody>
          <a:bodyPr wrap="square" rtlCol="0">
            <a:spAutoFit/>
          </a:bodyPr>
          <a:lstStyle/>
          <a:p>
            <a:pPr algn="ctr"/>
            <a:r>
              <a:rPr lang="en-US" sz="1000" dirty="0"/>
              <a:t>(Only need to </a:t>
            </a:r>
            <a:r>
              <a:rPr lang="en-US" sz="1000" dirty="0" err="1"/>
              <a:t>init</a:t>
            </a:r>
            <a:r>
              <a:rPr lang="en-US" sz="1000" dirty="0"/>
              <a:t>, add origin, and verify origin once!)</a:t>
            </a:r>
          </a:p>
        </p:txBody>
      </p:sp>
    </p:spTree>
    <p:extLst>
      <p:ext uri="{BB962C8B-B14F-4D97-AF65-F5344CB8AC3E}">
        <p14:creationId xmlns:p14="http://schemas.microsoft.com/office/powerpoint/2010/main" val="2678520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solidFill>
                <a:srgbClr val="00B050"/>
              </a:solidFill>
              <a:latin typeface="Monaco" pitchFamily="2" charset="77"/>
            </a:endParaRP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1092201"/>
            <a:ext cx="215900" cy="2001052"/>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94" name="Group 93">
            <a:extLst>
              <a:ext uri="{FF2B5EF4-FFF2-40B4-BE49-F238E27FC236}">
                <a16:creationId xmlns:a16="http://schemas.microsoft.com/office/drawing/2014/main" id="{DA85E303-E2E7-5644-9971-ACEFC6639E87}"/>
              </a:ext>
            </a:extLst>
          </p:cNvPr>
          <p:cNvGrpSpPr/>
          <p:nvPr/>
        </p:nvGrpSpPr>
        <p:grpSpPr>
          <a:xfrm>
            <a:off x="3201244" y="1246406"/>
            <a:ext cx="4558456" cy="1216394"/>
            <a:chOff x="3353644" y="5799884"/>
            <a:chExt cx="4558456" cy="1216394"/>
          </a:xfrm>
        </p:grpSpPr>
        <p:sp>
          <p:nvSpPr>
            <p:cNvPr id="104" name="Rectangle 103">
              <a:extLst>
                <a:ext uri="{FF2B5EF4-FFF2-40B4-BE49-F238E27FC236}">
                  <a16:creationId xmlns:a16="http://schemas.microsoft.com/office/drawing/2014/main" id="{E904B3BF-12A3-984B-81ED-081CB4316549}"/>
                </a:ext>
              </a:extLst>
            </p:cNvPr>
            <p:cNvSpPr/>
            <p:nvPr/>
          </p:nvSpPr>
          <p:spPr>
            <a:xfrm>
              <a:off x="3353644" y="5799884"/>
              <a:ext cx="4558456" cy="12163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44C9E03F-1CFA-7C45-923C-28883B287596}"/>
                </a:ext>
              </a:extLst>
            </p:cNvPr>
            <p:cNvSpPr txBox="1"/>
            <p:nvPr/>
          </p:nvSpPr>
          <p:spPr>
            <a:xfrm>
              <a:off x="3358375" y="5821326"/>
              <a:ext cx="4553725" cy="116955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cd my-project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a:t>
              </a:r>
              <a:r>
                <a:rPr lang="en-US" sz="1000" b="1" dirty="0" err="1">
                  <a:solidFill>
                    <a:schemeClr val="bg1"/>
                  </a:solidFill>
                  <a:latin typeface="Monaco" pitchFamily="2" charset="77"/>
                </a:rPr>
                <a:t>init</a:t>
              </a:r>
              <a:endParaRPr lang="en-US" sz="1000" b="1" dirty="0">
                <a:solidFill>
                  <a:schemeClr val="bg1"/>
                </a:solidFill>
                <a:latin typeface="Monaco" pitchFamily="2" charset="77"/>
              </a:endParaRP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add .</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commit -m “First commit”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add origin https://github.com/me/my-project.git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-v</a:t>
              </a:r>
            </a:p>
          </p:txBody>
        </p:sp>
      </p:grpSp>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109" name="TextBox 108">
            <a:extLst>
              <a:ext uri="{FF2B5EF4-FFF2-40B4-BE49-F238E27FC236}">
                <a16:creationId xmlns:a16="http://schemas.microsoft.com/office/drawing/2014/main" id="{5326FEB8-28B2-9B41-A8CC-93FBAFFCE3A4}"/>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grpSp>
        <p:nvGrpSpPr>
          <p:cNvPr id="110" name="Group 109">
            <a:extLst>
              <a:ext uri="{FF2B5EF4-FFF2-40B4-BE49-F238E27FC236}">
                <a16:creationId xmlns:a16="http://schemas.microsoft.com/office/drawing/2014/main" id="{17A235DA-B25B-4E41-B633-9705AF3844EF}"/>
              </a:ext>
            </a:extLst>
          </p:cNvPr>
          <p:cNvGrpSpPr/>
          <p:nvPr/>
        </p:nvGrpSpPr>
        <p:grpSpPr>
          <a:xfrm>
            <a:off x="3217821" y="342900"/>
            <a:ext cx="576650" cy="407773"/>
            <a:chOff x="10527957" y="1890584"/>
            <a:chExt cx="576650" cy="407773"/>
          </a:xfrm>
        </p:grpSpPr>
        <p:sp>
          <p:nvSpPr>
            <p:cNvPr id="111" name="Oval 110">
              <a:extLst>
                <a:ext uri="{FF2B5EF4-FFF2-40B4-BE49-F238E27FC236}">
                  <a16:creationId xmlns:a16="http://schemas.microsoft.com/office/drawing/2014/main" id="{96758B9C-B17C-6E40-8B73-1C30A9A6D9D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37B0002F-816A-6543-A03E-6A2EFBC8988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113" name="TextBox 112">
            <a:extLst>
              <a:ext uri="{FF2B5EF4-FFF2-40B4-BE49-F238E27FC236}">
                <a16:creationId xmlns:a16="http://schemas.microsoft.com/office/drawing/2014/main" id="{F9EA5F1B-35DF-E64E-B9BC-FB30BF35E2E4}"/>
              </a:ext>
            </a:extLst>
          </p:cNvPr>
          <p:cNvSpPr txBox="1"/>
          <p:nvPr/>
        </p:nvSpPr>
        <p:spPr>
          <a:xfrm>
            <a:off x="3653354" y="251467"/>
            <a:ext cx="4106345" cy="923330"/>
          </a:xfrm>
          <a:prstGeom prst="rect">
            <a:avLst/>
          </a:prstGeom>
          <a:noFill/>
        </p:spPr>
        <p:txBody>
          <a:bodyPr wrap="square" rtlCol="0">
            <a:spAutoFit/>
          </a:bodyPr>
          <a:lstStyle/>
          <a:p>
            <a:r>
              <a:rPr lang="en-US" dirty="0"/>
              <a:t>Initialize the directory, add it, and commit it. Then add the origin with the URL. Check that it’s been added.</a:t>
            </a:r>
          </a:p>
        </p:txBody>
      </p:sp>
      <p:grpSp>
        <p:nvGrpSpPr>
          <p:cNvPr id="61" name="Group 60">
            <a:extLst>
              <a:ext uri="{FF2B5EF4-FFF2-40B4-BE49-F238E27FC236}">
                <a16:creationId xmlns:a16="http://schemas.microsoft.com/office/drawing/2014/main" id="{8D12FCE7-420C-194B-9A3A-8816B776379B}"/>
              </a:ext>
            </a:extLst>
          </p:cNvPr>
          <p:cNvGrpSpPr/>
          <p:nvPr/>
        </p:nvGrpSpPr>
        <p:grpSpPr>
          <a:xfrm>
            <a:off x="4000445" y="4671532"/>
            <a:ext cx="4339733" cy="429107"/>
            <a:chOff x="4143597" y="4713199"/>
            <a:chExt cx="4339733" cy="429107"/>
          </a:xfrm>
        </p:grpSpPr>
        <p:sp>
          <p:nvSpPr>
            <p:cNvPr id="114" name="Rectangle 113">
              <a:extLst>
                <a:ext uri="{FF2B5EF4-FFF2-40B4-BE49-F238E27FC236}">
                  <a16:creationId xmlns:a16="http://schemas.microsoft.com/office/drawing/2014/main" id="{E07E5E11-910D-5743-A2BA-DC7E1F5D7289}"/>
                </a:ext>
              </a:extLst>
            </p:cNvPr>
            <p:cNvSpPr/>
            <p:nvPr/>
          </p:nvSpPr>
          <p:spPr>
            <a:xfrm>
              <a:off x="4143597" y="4713199"/>
              <a:ext cx="3798323" cy="429107"/>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4FF43A4-B29C-DE49-9985-BB46D8965AD3}"/>
                </a:ext>
              </a:extLst>
            </p:cNvPr>
            <p:cNvSpPr txBox="1"/>
            <p:nvPr/>
          </p:nvSpPr>
          <p:spPr>
            <a:xfrm>
              <a:off x="4143597" y="4774754"/>
              <a:ext cx="4339733" cy="246221"/>
            </a:xfrm>
            <a:prstGeom prst="rect">
              <a:avLst/>
            </a:prstGeom>
            <a:noFill/>
          </p:spPr>
          <p:txBody>
            <a:bodyPr wrap="square" rtlCol="0">
              <a:spAutoFit/>
            </a:bodyPr>
            <a:lstStyle/>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push origin master</a:t>
              </a:r>
            </a:p>
          </p:txBody>
        </p:sp>
      </p:grpSp>
      <p:cxnSp>
        <p:nvCxnSpPr>
          <p:cNvPr id="115" name="Straight Arrow Connector 114">
            <a:extLst>
              <a:ext uri="{FF2B5EF4-FFF2-40B4-BE49-F238E27FC236}">
                <a16:creationId xmlns:a16="http://schemas.microsoft.com/office/drawing/2014/main" id="{94036107-554A-9046-AE2E-3F38345E4B7E}"/>
              </a:ext>
            </a:extLst>
          </p:cNvPr>
          <p:cNvCxnSpPr>
            <a:cxnSpLocks/>
          </p:cNvCxnSpPr>
          <p:nvPr/>
        </p:nvCxnSpPr>
        <p:spPr>
          <a:xfrm>
            <a:off x="3149942" y="4009386"/>
            <a:ext cx="5294679"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2294B4B-BC5D-7343-ADF7-F33D9258298D}"/>
              </a:ext>
            </a:extLst>
          </p:cNvPr>
          <p:cNvGrpSpPr/>
          <p:nvPr/>
        </p:nvGrpSpPr>
        <p:grpSpPr>
          <a:xfrm>
            <a:off x="3625594" y="4231823"/>
            <a:ext cx="576650" cy="407773"/>
            <a:chOff x="10527957" y="1890584"/>
            <a:chExt cx="576650" cy="407773"/>
          </a:xfrm>
        </p:grpSpPr>
        <p:sp>
          <p:nvSpPr>
            <p:cNvPr id="117" name="Oval 116">
              <a:extLst>
                <a:ext uri="{FF2B5EF4-FFF2-40B4-BE49-F238E27FC236}">
                  <a16:creationId xmlns:a16="http://schemas.microsoft.com/office/drawing/2014/main" id="{986706DF-EBA0-5F48-9AD2-40E8A4EC98B9}"/>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a:extLst>
                <a:ext uri="{FF2B5EF4-FFF2-40B4-BE49-F238E27FC236}">
                  <a16:creationId xmlns:a16="http://schemas.microsoft.com/office/drawing/2014/main" id="{536BD204-D3FD-5E43-A638-203B80804ECD}"/>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sp>
        <p:nvSpPr>
          <p:cNvPr id="119" name="TextBox 118">
            <a:extLst>
              <a:ext uri="{FF2B5EF4-FFF2-40B4-BE49-F238E27FC236}">
                <a16:creationId xmlns:a16="http://schemas.microsoft.com/office/drawing/2014/main" id="{2F31BDB9-4242-F048-AD86-215039F91E6C}"/>
              </a:ext>
            </a:extLst>
          </p:cNvPr>
          <p:cNvSpPr txBox="1"/>
          <p:nvPr/>
        </p:nvSpPr>
        <p:spPr>
          <a:xfrm>
            <a:off x="4083258" y="4258920"/>
            <a:ext cx="4106345" cy="369332"/>
          </a:xfrm>
          <a:prstGeom prst="rect">
            <a:avLst/>
          </a:prstGeom>
          <a:noFill/>
        </p:spPr>
        <p:txBody>
          <a:bodyPr wrap="square" rtlCol="0">
            <a:spAutoFit/>
          </a:bodyPr>
          <a:lstStyle/>
          <a:p>
            <a:r>
              <a:rPr lang="en-US" dirty="0"/>
              <a:t>Push to the origin</a:t>
            </a:r>
          </a:p>
        </p:txBody>
      </p:sp>
      <p:sp>
        <p:nvSpPr>
          <p:cNvPr id="120" name="TextBox 119">
            <a:extLst>
              <a:ext uri="{FF2B5EF4-FFF2-40B4-BE49-F238E27FC236}">
                <a16:creationId xmlns:a16="http://schemas.microsoft.com/office/drawing/2014/main" id="{6FDA28F1-1B85-6041-BD9E-240475033DCB}"/>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121" name="Oval 120">
            <a:extLst>
              <a:ext uri="{FF2B5EF4-FFF2-40B4-BE49-F238E27FC236}">
                <a16:creationId xmlns:a16="http://schemas.microsoft.com/office/drawing/2014/main" id="{40262153-2D9D-454F-AF1B-4CEBCB7F6D4F}"/>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7820949A-E2FC-DB40-8410-C95264D7AA21}"/>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/me/my-project</a:t>
            </a:r>
          </a:p>
        </p:txBody>
      </p:sp>
      <p:grpSp>
        <p:nvGrpSpPr>
          <p:cNvPr id="123" name="Group 122">
            <a:extLst>
              <a:ext uri="{FF2B5EF4-FFF2-40B4-BE49-F238E27FC236}">
                <a16:creationId xmlns:a16="http://schemas.microsoft.com/office/drawing/2014/main" id="{F10E81FC-9801-5C4A-AC80-EBE37A16DCAC}"/>
              </a:ext>
            </a:extLst>
          </p:cNvPr>
          <p:cNvGrpSpPr/>
          <p:nvPr/>
        </p:nvGrpSpPr>
        <p:grpSpPr>
          <a:xfrm>
            <a:off x="9547309" y="2866364"/>
            <a:ext cx="1120691" cy="644529"/>
            <a:chOff x="8112209" y="4199864"/>
            <a:chExt cx="1120691" cy="644529"/>
          </a:xfrm>
        </p:grpSpPr>
        <p:sp>
          <p:nvSpPr>
            <p:cNvPr id="124" name="Explosion 2 123">
              <a:extLst>
                <a:ext uri="{FF2B5EF4-FFF2-40B4-BE49-F238E27FC236}">
                  <a16:creationId xmlns:a16="http://schemas.microsoft.com/office/drawing/2014/main" id="{41946681-BA65-284C-935E-FA37949A1B08}"/>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7897CA3E-C0BA-B344-9B12-E6F474A4B644}"/>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126" name="Up Arrow 125">
            <a:extLst>
              <a:ext uri="{FF2B5EF4-FFF2-40B4-BE49-F238E27FC236}">
                <a16:creationId xmlns:a16="http://schemas.microsoft.com/office/drawing/2014/main" id="{917A4915-0D19-6449-B2D4-71BB69D3D29D}"/>
              </a:ext>
            </a:extLst>
          </p:cNvPr>
          <p:cNvSpPr/>
          <p:nvPr/>
        </p:nvSpPr>
        <p:spPr>
          <a:xfrm rot="13939573">
            <a:off x="3395734" y="2270950"/>
            <a:ext cx="261549" cy="165319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TextBox 126">
            <a:extLst>
              <a:ext uri="{FF2B5EF4-FFF2-40B4-BE49-F238E27FC236}">
                <a16:creationId xmlns:a16="http://schemas.microsoft.com/office/drawing/2014/main" id="{A4074A2A-6761-7A41-9396-B916874ED364}"/>
              </a:ext>
            </a:extLst>
          </p:cNvPr>
          <p:cNvSpPr txBox="1"/>
          <p:nvPr/>
        </p:nvSpPr>
        <p:spPr>
          <a:xfrm>
            <a:off x="6183830" y="830406"/>
            <a:ext cx="1758090" cy="400110"/>
          </a:xfrm>
          <a:prstGeom prst="rect">
            <a:avLst/>
          </a:prstGeom>
          <a:noFill/>
        </p:spPr>
        <p:txBody>
          <a:bodyPr wrap="square" rtlCol="0">
            <a:spAutoFit/>
          </a:bodyPr>
          <a:lstStyle/>
          <a:p>
            <a:pPr algn="ctr"/>
            <a:r>
              <a:rPr lang="en-US" sz="1000" dirty="0"/>
              <a:t>(Only need to </a:t>
            </a:r>
            <a:r>
              <a:rPr lang="en-US" sz="1000" dirty="0" err="1"/>
              <a:t>init</a:t>
            </a:r>
            <a:r>
              <a:rPr lang="en-US" sz="1000" dirty="0"/>
              <a:t>, add origin, and verify origin once!)</a:t>
            </a:r>
          </a:p>
        </p:txBody>
      </p:sp>
    </p:spTree>
    <p:extLst>
      <p:ext uri="{BB962C8B-B14F-4D97-AF65-F5344CB8AC3E}">
        <p14:creationId xmlns:p14="http://schemas.microsoft.com/office/powerpoint/2010/main" val="41896015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dirty="0">
              <a:solidFill>
                <a:srgbClr val="00B050"/>
              </a:solidFill>
              <a:latin typeface="Monaco" pitchFamily="2" charset="77"/>
            </a:endParaRPr>
          </a:p>
        </p:txBody>
      </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~/Desktop/my-project</a:t>
            </a:r>
          </a:p>
        </p:txBody>
      </p:sp>
      <p:sp>
        <p:nvSpPr>
          <p:cNvPr id="22" name="Up Arrow 21">
            <a:extLst>
              <a:ext uri="{FF2B5EF4-FFF2-40B4-BE49-F238E27FC236}">
                <a16:creationId xmlns:a16="http://schemas.microsoft.com/office/drawing/2014/main" id="{2E77810D-CCE7-7642-A0AF-D37E88B16583}"/>
              </a:ext>
            </a:extLst>
          </p:cNvPr>
          <p:cNvSpPr/>
          <p:nvPr/>
        </p:nvSpPr>
        <p:spPr>
          <a:xfrm>
            <a:off x="1473200" y="1092201"/>
            <a:ext cx="215900" cy="2001052"/>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0" name="Group 99">
            <a:extLst>
              <a:ext uri="{FF2B5EF4-FFF2-40B4-BE49-F238E27FC236}">
                <a16:creationId xmlns:a16="http://schemas.microsoft.com/office/drawing/2014/main" id="{FA601709-B703-B34F-BC1B-7D69D3A87CCC}"/>
              </a:ext>
            </a:extLst>
          </p:cNvPr>
          <p:cNvGrpSpPr/>
          <p:nvPr/>
        </p:nvGrpSpPr>
        <p:grpSpPr>
          <a:xfrm>
            <a:off x="0" y="6437875"/>
            <a:ext cx="12192000" cy="369332"/>
            <a:chOff x="0" y="6437875"/>
            <a:chExt cx="12192000" cy="369332"/>
          </a:xfrm>
        </p:grpSpPr>
        <p:sp>
          <p:nvSpPr>
            <p:cNvPr id="101" name="TextBox 100">
              <a:extLst>
                <a:ext uri="{FF2B5EF4-FFF2-40B4-BE49-F238E27FC236}">
                  <a16:creationId xmlns:a16="http://schemas.microsoft.com/office/drawing/2014/main" id="{680A87A5-F9EF-804E-9AB9-906821D87DCA}"/>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02" name="TextBox 101">
              <a:extLst>
                <a:ext uri="{FF2B5EF4-FFF2-40B4-BE49-F238E27FC236}">
                  <a16:creationId xmlns:a16="http://schemas.microsoft.com/office/drawing/2014/main" id="{6C514C38-ABD6-8444-9F20-5ED6545DE47A}"/>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pic>
        <p:nvPicPr>
          <p:cNvPr id="3" name="Picture 2">
            <a:extLst>
              <a:ext uri="{FF2B5EF4-FFF2-40B4-BE49-F238E27FC236}">
                <a16:creationId xmlns:a16="http://schemas.microsoft.com/office/drawing/2014/main" id="{545C4E5E-2258-F648-86F7-AAA9D550316A}"/>
              </a:ext>
            </a:extLst>
          </p:cNvPr>
          <p:cNvPicPr>
            <a:picLocks noChangeAspect="1"/>
          </p:cNvPicPr>
          <p:nvPr/>
        </p:nvPicPr>
        <p:blipFill>
          <a:blip r:embed="rId3"/>
          <a:stretch>
            <a:fillRect/>
          </a:stretch>
        </p:blipFill>
        <p:spPr>
          <a:xfrm>
            <a:off x="194104" y="332005"/>
            <a:ext cx="2659880" cy="631482"/>
          </a:xfrm>
          <a:prstGeom prst="rect">
            <a:avLst/>
          </a:prstGeom>
        </p:spPr>
      </p:pic>
      <p:grpSp>
        <p:nvGrpSpPr>
          <p:cNvPr id="94" name="Group 93">
            <a:extLst>
              <a:ext uri="{FF2B5EF4-FFF2-40B4-BE49-F238E27FC236}">
                <a16:creationId xmlns:a16="http://schemas.microsoft.com/office/drawing/2014/main" id="{DA85E303-E2E7-5644-9971-ACEFC6639E87}"/>
              </a:ext>
            </a:extLst>
          </p:cNvPr>
          <p:cNvGrpSpPr/>
          <p:nvPr/>
        </p:nvGrpSpPr>
        <p:grpSpPr>
          <a:xfrm>
            <a:off x="3201244" y="1246406"/>
            <a:ext cx="4558456" cy="1216394"/>
            <a:chOff x="3353644" y="5799884"/>
            <a:chExt cx="4558456" cy="1216394"/>
          </a:xfrm>
        </p:grpSpPr>
        <p:sp>
          <p:nvSpPr>
            <p:cNvPr id="104" name="Rectangle 103">
              <a:extLst>
                <a:ext uri="{FF2B5EF4-FFF2-40B4-BE49-F238E27FC236}">
                  <a16:creationId xmlns:a16="http://schemas.microsoft.com/office/drawing/2014/main" id="{E904B3BF-12A3-984B-81ED-081CB4316549}"/>
                </a:ext>
              </a:extLst>
            </p:cNvPr>
            <p:cNvSpPr/>
            <p:nvPr/>
          </p:nvSpPr>
          <p:spPr>
            <a:xfrm>
              <a:off x="3353644" y="5799884"/>
              <a:ext cx="4558456" cy="1216394"/>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44C9E03F-1CFA-7C45-923C-28883B287596}"/>
                </a:ext>
              </a:extLst>
            </p:cNvPr>
            <p:cNvSpPr txBox="1"/>
            <p:nvPr/>
          </p:nvSpPr>
          <p:spPr>
            <a:xfrm>
              <a:off x="3358375" y="5821326"/>
              <a:ext cx="4553725" cy="116955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cd my-project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a:t>
              </a:r>
              <a:r>
                <a:rPr lang="en-US" sz="1000" b="1" dirty="0" err="1">
                  <a:solidFill>
                    <a:schemeClr val="bg1"/>
                  </a:solidFill>
                  <a:latin typeface="Monaco" pitchFamily="2" charset="77"/>
                </a:rPr>
                <a:t>init</a:t>
              </a:r>
              <a:endParaRPr lang="en-US" sz="1000" b="1" dirty="0">
                <a:solidFill>
                  <a:schemeClr val="bg1"/>
                </a:solidFill>
                <a:latin typeface="Monaco" pitchFamily="2" charset="77"/>
              </a:endParaRPr>
            </a:p>
            <a:p>
              <a:r>
                <a:rPr lang="en-US" sz="1000" b="1" dirty="0">
                  <a:solidFill>
                    <a:srgbClr val="00B050"/>
                  </a:solidFill>
                  <a:latin typeface="Monaco" pitchFamily="2" charset="77"/>
                </a:rPr>
                <a:t>~/Desktop/my-project$ </a:t>
              </a:r>
              <a:r>
                <a:rPr lang="en-US" sz="1000" b="1" dirty="0">
                  <a:solidFill>
                    <a:srgbClr val="FFFF00"/>
                  </a:solidFill>
                  <a:latin typeface="Monaco" pitchFamily="2" charset="77"/>
                </a:rPr>
                <a:t>git add .</a:t>
              </a:r>
            </a:p>
            <a:p>
              <a:r>
                <a:rPr lang="en-US" sz="1000" b="1" dirty="0">
                  <a:solidFill>
                    <a:srgbClr val="00B050"/>
                  </a:solidFill>
                  <a:latin typeface="Monaco" pitchFamily="2" charset="77"/>
                </a:rPr>
                <a:t>~/Desktop/my-project$ </a:t>
              </a:r>
              <a:r>
                <a:rPr lang="en-US" sz="1000" b="1" dirty="0">
                  <a:solidFill>
                    <a:srgbClr val="FFFF00"/>
                  </a:solidFill>
                  <a:latin typeface="Monaco" pitchFamily="2" charset="77"/>
                </a:rPr>
                <a:t>git commit -m “First commit”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add origin https://github.com/me/my-project.git</a:t>
              </a:r>
            </a:p>
            <a:p>
              <a:r>
                <a:rPr lang="en-US" sz="1000" b="1" dirty="0">
                  <a:solidFill>
                    <a:srgbClr val="00B050"/>
                  </a:solidFill>
                  <a:latin typeface="Monaco" pitchFamily="2" charset="77"/>
                </a:rPr>
                <a:t>~/Desktop/my-project$ </a:t>
              </a:r>
              <a:r>
                <a:rPr lang="en-US" sz="1000" b="1" dirty="0">
                  <a:solidFill>
                    <a:schemeClr val="bg1"/>
                  </a:solidFill>
                  <a:latin typeface="Monaco" pitchFamily="2" charset="77"/>
                </a:rPr>
                <a:t>git remote -v</a:t>
              </a:r>
            </a:p>
          </p:txBody>
        </p:sp>
      </p:grpSp>
      <p:grpSp>
        <p:nvGrpSpPr>
          <p:cNvPr id="106" name="Group 105">
            <a:extLst>
              <a:ext uri="{FF2B5EF4-FFF2-40B4-BE49-F238E27FC236}">
                <a16:creationId xmlns:a16="http://schemas.microsoft.com/office/drawing/2014/main" id="{DBFA4CF4-63B6-8A40-BCE5-A660A9ED16C2}"/>
              </a:ext>
            </a:extLst>
          </p:cNvPr>
          <p:cNvGrpSpPr/>
          <p:nvPr/>
        </p:nvGrpSpPr>
        <p:grpSpPr>
          <a:xfrm>
            <a:off x="8382836" y="443859"/>
            <a:ext cx="576650" cy="407773"/>
            <a:chOff x="10527957" y="1890584"/>
            <a:chExt cx="576650" cy="407773"/>
          </a:xfrm>
        </p:grpSpPr>
        <p:sp>
          <p:nvSpPr>
            <p:cNvPr id="107" name="Oval 106">
              <a:extLst>
                <a:ext uri="{FF2B5EF4-FFF2-40B4-BE49-F238E27FC236}">
                  <a16:creationId xmlns:a16="http://schemas.microsoft.com/office/drawing/2014/main" id="{4387FA9F-379D-7348-9F6C-44E74BF92AE1}"/>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325167BE-77FD-9445-A29E-F9DA965142B4}"/>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6" name="TextBox 5">
            <a:extLst>
              <a:ext uri="{FF2B5EF4-FFF2-40B4-BE49-F238E27FC236}">
                <a16:creationId xmlns:a16="http://schemas.microsoft.com/office/drawing/2014/main" id="{42D53A32-4922-8D4B-B90E-A2450325B64E}"/>
              </a:ext>
            </a:extLst>
          </p:cNvPr>
          <p:cNvSpPr txBox="1"/>
          <p:nvPr/>
        </p:nvSpPr>
        <p:spPr>
          <a:xfrm>
            <a:off x="194104" y="76193"/>
            <a:ext cx="2647950" cy="276999"/>
          </a:xfrm>
          <a:prstGeom prst="rect">
            <a:avLst/>
          </a:prstGeom>
          <a:noFill/>
        </p:spPr>
        <p:txBody>
          <a:bodyPr wrap="square" rtlCol="0">
            <a:spAutoFit/>
          </a:bodyPr>
          <a:lstStyle/>
          <a:p>
            <a:pPr algn="ctr"/>
            <a:r>
              <a:rPr lang="en-US" sz="1200" dirty="0"/>
              <a:t>(Directory to be git-</a:t>
            </a:r>
            <a:r>
              <a:rPr lang="en-US" sz="1200" dirty="0" err="1"/>
              <a:t>ified</a:t>
            </a:r>
            <a:r>
              <a:rPr lang="en-US" sz="1200" dirty="0"/>
              <a:t>)</a:t>
            </a:r>
          </a:p>
        </p:txBody>
      </p:sp>
      <p:sp>
        <p:nvSpPr>
          <p:cNvPr id="109" name="TextBox 108">
            <a:extLst>
              <a:ext uri="{FF2B5EF4-FFF2-40B4-BE49-F238E27FC236}">
                <a16:creationId xmlns:a16="http://schemas.microsoft.com/office/drawing/2014/main" id="{5326FEB8-28B2-9B41-A8CC-93FBAFFCE3A4}"/>
              </a:ext>
            </a:extLst>
          </p:cNvPr>
          <p:cNvSpPr txBox="1"/>
          <p:nvPr/>
        </p:nvSpPr>
        <p:spPr>
          <a:xfrm>
            <a:off x="8852394" y="342900"/>
            <a:ext cx="3145502" cy="1200329"/>
          </a:xfrm>
          <a:prstGeom prst="rect">
            <a:avLst/>
          </a:prstGeom>
          <a:noFill/>
        </p:spPr>
        <p:txBody>
          <a:bodyPr wrap="square" rtlCol="0">
            <a:spAutoFit/>
          </a:bodyPr>
          <a:lstStyle/>
          <a:p>
            <a:r>
              <a:rPr lang="en-US" dirty="0"/>
              <a:t>On GitHub, click the plus button to add an empty new repository, name it, and note the URL.</a:t>
            </a:r>
          </a:p>
        </p:txBody>
      </p:sp>
      <p:grpSp>
        <p:nvGrpSpPr>
          <p:cNvPr id="110" name="Group 109">
            <a:extLst>
              <a:ext uri="{FF2B5EF4-FFF2-40B4-BE49-F238E27FC236}">
                <a16:creationId xmlns:a16="http://schemas.microsoft.com/office/drawing/2014/main" id="{17A235DA-B25B-4E41-B633-9705AF3844EF}"/>
              </a:ext>
            </a:extLst>
          </p:cNvPr>
          <p:cNvGrpSpPr/>
          <p:nvPr/>
        </p:nvGrpSpPr>
        <p:grpSpPr>
          <a:xfrm>
            <a:off x="3217821" y="342900"/>
            <a:ext cx="576650" cy="407773"/>
            <a:chOff x="10527957" y="1890584"/>
            <a:chExt cx="576650" cy="407773"/>
          </a:xfrm>
        </p:grpSpPr>
        <p:sp>
          <p:nvSpPr>
            <p:cNvPr id="111" name="Oval 110">
              <a:extLst>
                <a:ext uri="{FF2B5EF4-FFF2-40B4-BE49-F238E27FC236}">
                  <a16:creationId xmlns:a16="http://schemas.microsoft.com/office/drawing/2014/main" id="{96758B9C-B17C-6E40-8B73-1C30A9A6D9D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37B0002F-816A-6543-A03E-6A2EFBC8988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113" name="TextBox 112">
            <a:extLst>
              <a:ext uri="{FF2B5EF4-FFF2-40B4-BE49-F238E27FC236}">
                <a16:creationId xmlns:a16="http://schemas.microsoft.com/office/drawing/2014/main" id="{F9EA5F1B-35DF-E64E-B9BC-FB30BF35E2E4}"/>
              </a:ext>
            </a:extLst>
          </p:cNvPr>
          <p:cNvSpPr txBox="1"/>
          <p:nvPr/>
        </p:nvSpPr>
        <p:spPr>
          <a:xfrm>
            <a:off x="3653354" y="251467"/>
            <a:ext cx="4106345" cy="923330"/>
          </a:xfrm>
          <a:prstGeom prst="rect">
            <a:avLst/>
          </a:prstGeom>
          <a:noFill/>
        </p:spPr>
        <p:txBody>
          <a:bodyPr wrap="square" rtlCol="0">
            <a:spAutoFit/>
          </a:bodyPr>
          <a:lstStyle/>
          <a:p>
            <a:r>
              <a:rPr lang="en-US" dirty="0"/>
              <a:t>Initialize the directory, add it, and commit it. Then add the origin with the URL. Check that it’s been added.</a:t>
            </a:r>
          </a:p>
        </p:txBody>
      </p:sp>
      <p:grpSp>
        <p:nvGrpSpPr>
          <p:cNvPr id="61" name="Group 60">
            <a:extLst>
              <a:ext uri="{FF2B5EF4-FFF2-40B4-BE49-F238E27FC236}">
                <a16:creationId xmlns:a16="http://schemas.microsoft.com/office/drawing/2014/main" id="{8D12FCE7-420C-194B-9A3A-8816B776379B}"/>
              </a:ext>
            </a:extLst>
          </p:cNvPr>
          <p:cNvGrpSpPr/>
          <p:nvPr/>
        </p:nvGrpSpPr>
        <p:grpSpPr>
          <a:xfrm>
            <a:off x="4000445" y="4671532"/>
            <a:ext cx="4339733" cy="429107"/>
            <a:chOff x="4143597" y="4713199"/>
            <a:chExt cx="4339733" cy="429107"/>
          </a:xfrm>
        </p:grpSpPr>
        <p:sp>
          <p:nvSpPr>
            <p:cNvPr id="114" name="Rectangle 113">
              <a:extLst>
                <a:ext uri="{FF2B5EF4-FFF2-40B4-BE49-F238E27FC236}">
                  <a16:creationId xmlns:a16="http://schemas.microsoft.com/office/drawing/2014/main" id="{E07E5E11-910D-5743-A2BA-DC7E1F5D7289}"/>
                </a:ext>
              </a:extLst>
            </p:cNvPr>
            <p:cNvSpPr/>
            <p:nvPr/>
          </p:nvSpPr>
          <p:spPr>
            <a:xfrm>
              <a:off x="4143597" y="4713199"/>
              <a:ext cx="3798323" cy="429107"/>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4FF43A4-B29C-DE49-9985-BB46D8965AD3}"/>
                </a:ext>
              </a:extLst>
            </p:cNvPr>
            <p:cNvSpPr txBox="1"/>
            <p:nvPr/>
          </p:nvSpPr>
          <p:spPr>
            <a:xfrm>
              <a:off x="4143597" y="4774754"/>
              <a:ext cx="4339733" cy="246221"/>
            </a:xfrm>
            <a:prstGeom prst="rect">
              <a:avLst/>
            </a:prstGeom>
            <a:noFill/>
          </p:spPr>
          <p:txBody>
            <a:bodyPr wrap="square" rtlCol="0">
              <a:spAutoFit/>
            </a:bodyPr>
            <a:lstStyle/>
            <a:p>
              <a:r>
                <a:rPr lang="en-US" sz="1000" b="1" dirty="0">
                  <a:solidFill>
                    <a:srgbClr val="00B050"/>
                  </a:solidFill>
                  <a:latin typeface="Monaco" pitchFamily="2" charset="77"/>
                </a:rPr>
                <a:t>~/Desktop/my-project$ </a:t>
              </a:r>
              <a:r>
                <a:rPr lang="en-US" sz="1000" b="1" dirty="0">
                  <a:solidFill>
                    <a:srgbClr val="FFFF00"/>
                  </a:solidFill>
                  <a:latin typeface="Monaco" pitchFamily="2" charset="77"/>
                </a:rPr>
                <a:t>git push</a:t>
              </a:r>
              <a:r>
                <a:rPr lang="en-US" sz="1000" b="1" dirty="0">
                  <a:solidFill>
                    <a:schemeClr val="bg1"/>
                  </a:solidFill>
                  <a:latin typeface="Monaco" pitchFamily="2" charset="77"/>
                </a:rPr>
                <a:t> origin master</a:t>
              </a:r>
            </a:p>
          </p:txBody>
        </p:sp>
      </p:grpSp>
      <p:cxnSp>
        <p:nvCxnSpPr>
          <p:cNvPr id="115" name="Straight Arrow Connector 114">
            <a:extLst>
              <a:ext uri="{FF2B5EF4-FFF2-40B4-BE49-F238E27FC236}">
                <a16:creationId xmlns:a16="http://schemas.microsoft.com/office/drawing/2014/main" id="{94036107-554A-9046-AE2E-3F38345E4B7E}"/>
              </a:ext>
            </a:extLst>
          </p:cNvPr>
          <p:cNvCxnSpPr>
            <a:cxnSpLocks/>
          </p:cNvCxnSpPr>
          <p:nvPr/>
        </p:nvCxnSpPr>
        <p:spPr>
          <a:xfrm>
            <a:off x="3149942" y="4009386"/>
            <a:ext cx="5294679" cy="0"/>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2294B4B-BC5D-7343-ADF7-F33D9258298D}"/>
              </a:ext>
            </a:extLst>
          </p:cNvPr>
          <p:cNvGrpSpPr/>
          <p:nvPr/>
        </p:nvGrpSpPr>
        <p:grpSpPr>
          <a:xfrm>
            <a:off x="3625594" y="4231823"/>
            <a:ext cx="576650" cy="407773"/>
            <a:chOff x="10527957" y="1890584"/>
            <a:chExt cx="576650" cy="407773"/>
          </a:xfrm>
        </p:grpSpPr>
        <p:sp>
          <p:nvSpPr>
            <p:cNvPr id="117" name="Oval 116">
              <a:extLst>
                <a:ext uri="{FF2B5EF4-FFF2-40B4-BE49-F238E27FC236}">
                  <a16:creationId xmlns:a16="http://schemas.microsoft.com/office/drawing/2014/main" id="{986706DF-EBA0-5F48-9AD2-40E8A4EC98B9}"/>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a:extLst>
                <a:ext uri="{FF2B5EF4-FFF2-40B4-BE49-F238E27FC236}">
                  <a16:creationId xmlns:a16="http://schemas.microsoft.com/office/drawing/2014/main" id="{536BD204-D3FD-5E43-A638-203B80804ECD}"/>
                </a:ext>
              </a:extLst>
            </p:cNvPr>
            <p:cNvSpPr txBox="1"/>
            <p:nvPr/>
          </p:nvSpPr>
          <p:spPr>
            <a:xfrm>
              <a:off x="10589742" y="1916668"/>
              <a:ext cx="514865" cy="369332"/>
            </a:xfrm>
            <a:prstGeom prst="rect">
              <a:avLst/>
            </a:prstGeom>
            <a:noFill/>
          </p:spPr>
          <p:txBody>
            <a:bodyPr wrap="square" rtlCol="0">
              <a:spAutoFit/>
            </a:bodyPr>
            <a:lstStyle/>
            <a:p>
              <a:r>
                <a:rPr lang="en-US" dirty="0"/>
                <a:t>3</a:t>
              </a:r>
            </a:p>
          </p:txBody>
        </p:sp>
      </p:grpSp>
      <p:sp>
        <p:nvSpPr>
          <p:cNvPr id="119" name="TextBox 118">
            <a:extLst>
              <a:ext uri="{FF2B5EF4-FFF2-40B4-BE49-F238E27FC236}">
                <a16:creationId xmlns:a16="http://schemas.microsoft.com/office/drawing/2014/main" id="{2F31BDB9-4242-F048-AD86-215039F91E6C}"/>
              </a:ext>
            </a:extLst>
          </p:cNvPr>
          <p:cNvSpPr txBox="1"/>
          <p:nvPr/>
        </p:nvSpPr>
        <p:spPr>
          <a:xfrm>
            <a:off x="4083258" y="4258920"/>
            <a:ext cx="4106345" cy="369332"/>
          </a:xfrm>
          <a:prstGeom prst="rect">
            <a:avLst/>
          </a:prstGeom>
          <a:noFill/>
        </p:spPr>
        <p:txBody>
          <a:bodyPr wrap="square" rtlCol="0">
            <a:spAutoFit/>
          </a:bodyPr>
          <a:lstStyle/>
          <a:p>
            <a:r>
              <a:rPr lang="en-US" dirty="0"/>
              <a:t>Push to the origin</a:t>
            </a:r>
          </a:p>
        </p:txBody>
      </p:sp>
      <p:sp>
        <p:nvSpPr>
          <p:cNvPr id="120" name="TextBox 119">
            <a:extLst>
              <a:ext uri="{FF2B5EF4-FFF2-40B4-BE49-F238E27FC236}">
                <a16:creationId xmlns:a16="http://schemas.microsoft.com/office/drawing/2014/main" id="{6FDA28F1-1B85-6041-BD9E-240475033DCB}"/>
              </a:ext>
            </a:extLst>
          </p:cNvPr>
          <p:cNvSpPr txBox="1"/>
          <p:nvPr/>
        </p:nvSpPr>
        <p:spPr>
          <a:xfrm>
            <a:off x="2853984" y="5564010"/>
            <a:ext cx="6652741" cy="707886"/>
          </a:xfrm>
          <a:prstGeom prst="rect">
            <a:avLst/>
          </a:prstGeom>
          <a:solidFill>
            <a:srgbClr val="0070C0"/>
          </a:solidFill>
          <a:ln w="38100">
            <a:solidFill>
              <a:schemeClr val="tx1"/>
            </a:solidFill>
          </a:ln>
          <a:effectLst/>
        </p:spPr>
        <p:txBody>
          <a:bodyPr wrap="square" rtlCol="0">
            <a:spAutoFit/>
          </a:bodyPr>
          <a:lstStyle/>
          <a:p>
            <a:pPr algn="ctr"/>
            <a:r>
              <a:rPr lang="en-US" sz="4000" dirty="0">
                <a:solidFill>
                  <a:schemeClr val="bg1"/>
                </a:solidFill>
              </a:rPr>
              <a:t>FROM my computer TO GitHub</a:t>
            </a:r>
          </a:p>
        </p:txBody>
      </p:sp>
      <p:sp>
        <p:nvSpPr>
          <p:cNvPr id="121" name="Oval 120">
            <a:extLst>
              <a:ext uri="{FF2B5EF4-FFF2-40B4-BE49-F238E27FC236}">
                <a16:creationId xmlns:a16="http://schemas.microsoft.com/office/drawing/2014/main" id="{40262153-2D9D-454F-AF1B-4CEBCB7F6D4F}"/>
              </a:ext>
            </a:extLst>
          </p:cNvPr>
          <p:cNvSpPr/>
          <p:nvPr/>
        </p:nvSpPr>
        <p:spPr>
          <a:xfrm>
            <a:off x="8800393" y="3093252"/>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a:extLst>
              <a:ext uri="{FF2B5EF4-FFF2-40B4-BE49-F238E27FC236}">
                <a16:creationId xmlns:a16="http://schemas.microsoft.com/office/drawing/2014/main" id="{7820949A-E2FC-DB40-8410-C95264D7AA21}"/>
              </a:ext>
            </a:extLst>
          </p:cNvPr>
          <p:cNvSpPr txBox="1"/>
          <p:nvPr/>
        </p:nvSpPr>
        <p:spPr>
          <a:xfrm>
            <a:off x="8788036" y="3493413"/>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/me/my-project</a:t>
            </a:r>
          </a:p>
        </p:txBody>
      </p:sp>
      <p:grpSp>
        <p:nvGrpSpPr>
          <p:cNvPr id="123" name="Group 122">
            <a:extLst>
              <a:ext uri="{FF2B5EF4-FFF2-40B4-BE49-F238E27FC236}">
                <a16:creationId xmlns:a16="http://schemas.microsoft.com/office/drawing/2014/main" id="{F10E81FC-9801-5C4A-AC80-EBE37A16DCAC}"/>
              </a:ext>
            </a:extLst>
          </p:cNvPr>
          <p:cNvGrpSpPr/>
          <p:nvPr/>
        </p:nvGrpSpPr>
        <p:grpSpPr>
          <a:xfrm>
            <a:off x="9547309" y="2866364"/>
            <a:ext cx="1120691" cy="644529"/>
            <a:chOff x="8112209" y="4199864"/>
            <a:chExt cx="1120691" cy="644529"/>
          </a:xfrm>
        </p:grpSpPr>
        <p:sp>
          <p:nvSpPr>
            <p:cNvPr id="124" name="Explosion 2 123">
              <a:extLst>
                <a:ext uri="{FF2B5EF4-FFF2-40B4-BE49-F238E27FC236}">
                  <a16:creationId xmlns:a16="http://schemas.microsoft.com/office/drawing/2014/main" id="{41946681-BA65-284C-935E-FA37949A1B08}"/>
                </a:ext>
              </a:extLst>
            </p:cNvPr>
            <p:cNvSpPr/>
            <p:nvPr/>
          </p:nvSpPr>
          <p:spPr>
            <a:xfrm>
              <a:off x="8112209" y="4199864"/>
              <a:ext cx="1062682" cy="644529"/>
            </a:xfrm>
            <a:prstGeom prst="irregularSeal2">
              <a:avLst/>
            </a:prstGeom>
            <a:solidFill>
              <a:srgbClr val="FFFF00"/>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7897CA3E-C0BA-B344-9B12-E6F474A4B644}"/>
                </a:ext>
              </a:extLst>
            </p:cNvPr>
            <p:cNvSpPr txBox="1"/>
            <p:nvPr/>
          </p:nvSpPr>
          <p:spPr>
            <a:xfrm>
              <a:off x="8306143" y="4389397"/>
              <a:ext cx="926757" cy="276999"/>
            </a:xfrm>
            <a:prstGeom prst="rect">
              <a:avLst/>
            </a:prstGeom>
            <a:noFill/>
          </p:spPr>
          <p:txBody>
            <a:bodyPr wrap="square" rtlCol="0">
              <a:spAutoFit/>
            </a:bodyPr>
            <a:lstStyle/>
            <a:p>
              <a:r>
                <a:rPr lang="en-US" sz="1200" dirty="0"/>
                <a:t>origin</a:t>
              </a:r>
            </a:p>
          </p:txBody>
        </p:sp>
      </p:grpSp>
      <p:sp>
        <p:nvSpPr>
          <p:cNvPr id="126" name="Up Arrow 125">
            <a:extLst>
              <a:ext uri="{FF2B5EF4-FFF2-40B4-BE49-F238E27FC236}">
                <a16:creationId xmlns:a16="http://schemas.microsoft.com/office/drawing/2014/main" id="{917A4915-0D19-6449-B2D4-71BB69D3D29D}"/>
              </a:ext>
            </a:extLst>
          </p:cNvPr>
          <p:cNvSpPr/>
          <p:nvPr/>
        </p:nvSpPr>
        <p:spPr>
          <a:xfrm rot="13939573">
            <a:off x="3395734" y="2270950"/>
            <a:ext cx="261549" cy="1653199"/>
          </a:xfrm>
          <a:prstGeom prst="upArrow">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DD4D7C81-D12F-294F-BE70-5788DAB3DA04}"/>
              </a:ext>
            </a:extLst>
          </p:cNvPr>
          <p:cNvSpPr txBox="1"/>
          <p:nvPr/>
        </p:nvSpPr>
        <p:spPr>
          <a:xfrm>
            <a:off x="4299426" y="2646637"/>
            <a:ext cx="4338613" cy="1200329"/>
          </a:xfrm>
          <a:prstGeom prst="rect">
            <a:avLst/>
          </a:prstGeom>
          <a:solidFill>
            <a:srgbClr val="0070C0"/>
          </a:solidFill>
          <a:ln w="38100">
            <a:solidFill>
              <a:schemeClr val="tx1"/>
            </a:solidFill>
          </a:ln>
          <a:effectLst/>
        </p:spPr>
        <p:txBody>
          <a:bodyPr wrap="square" rtlCol="0">
            <a:spAutoFit/>
          </a:bodyPr>
          <a:lstStyle/>
          <a:p>
            <a:pPr algn="ctr"/>
            <a:r>
              <a:rPr lang="en-US" dirty="0">
                <a:solidFill>
                  <a:schemeClr val="bg1"/>
                </a:solidFill>
              </a:rPr>
              <a:t>Work more locally and save file, then repeat yellow lines only in step 2 to add and commit, then repeat yellow part of step 3. Rinse &amp; repeat. </a:t>
            </a:r>
          </a:p>
        </p:txBody>
      </p:sp>
      <p:sp>
        <p:nvSpPr>
          <p:cNvPr id="38" name="TextBox 37">
            <a:extLst>
              <a:ext uri="{FF2B5EF4-FFF2-40B4-BE49-F238E27FC236}">
                <a16:creationId xmlns:a16="http://schemas.microsoft.com/office/drawing/2014/main" id="{BC0A0BF0-06ED-054E-95E3-D76F18648602}"/>
              </a:ext>
            </a:extLst>
          </p:cNvPr>
          <p:cNvSpPr txBox="1"/>
          <p:nvPr/>
        </p:nvSpPr>
        <p:spPr>
          <a:xfrm>
            <a:off x="6183830" y="830406"/>
            <a:ext cx="1758090" cy="400110"/>
          </a:xfrm>
          <a:prstGeom prst="rect">
            <a:avLst/>
          </a:prstGeom>
          <a:noFill/>
        </p:spPr>
        <p:txBody>
          <a:bodyPr wrap="square" rtlCol="0">
            <a:spAutoFit/>
          </a:bodyPr>
          <a:lstStyle/>
          <a:p>
            <a:pPr algn="ctr"/>
            <a:r>
              <a:rPr lang="en-US" sz="1000" dirty="0"/>
              <a:t>(Only need to </a:t>
            </a:r>
            <a:r>
              <a:rPr lang="en-US" sz="1000" dirty="0" err="1"/>
              <a:t>init</a:t>
            </a:r>
            <a:r>
              <a:rPr lang="en-US" sz="1000" dirty="0"/>
              <a:t>, add origin, and verify origin once!)</a:t>
            </a:r>
          </a:p>
        </p:txBody>
      </p:sp>
    </p:spTree>
    <p:extLst>
      <p:ext uri="{BB962C8B-B14F-4D97-AF65-F5344CB8AC3E}">
        <p14:creationId xmlns:p14="http://schemas.microsoft.com/office/powerpoint/2010/main" val="3642511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grpSp>
        <p:nvGrpSpPr>
          <p:cNvPr id="12" name="Group 11">
            <a:extLst>
              <a:ext uri="{FF2B5EF4-FFF2-40B4-BE49-F238E27FC236}">
                <a16:creationId xmlns:a16="http://schemas.microsoft.com/office/drawing/2014/main" id="{6A26C0BA-ED13-AE4C-8869-6A1E132A3BA2}"/>
              </a:ext>
            </a:extLst>
          </p:cNvPr>
          <p:cNvGrpSpPr/>
          <p:nvPr/>
        </p:nvGrpSpPr>
        <p:grpSpPr>
          <a:xfrm>
            <a:off x="0" y="6437875"/>
            <a:ext cx="12192000" cy="369332"/>
            <a:chOff x="0" y="6437875"/>
            <a:chExt cx="12192000" cy="369332"/>
          </a:xfrm>
        </p:grpSpPr>
        <p:sp>
          <p:nvSpPr>
            <p:cNvPr id="13" name="TextBox 12">
              <a:extLst>
                <a:ext uri="{FF2B5EF4-FFF2-40B4-BE49-F238E27FC236}">
                  <a16:creationId xmlns:a16="http://schemas.microsoft.com/office/drawing/2014/main" id="{DF5A8B07-E691-8747-B2EF-7D275718DE8F}"/>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14" name="TextBox 13">
              <a:extLst>
                <a:ext uri="{FF2B5EF4-FFF2-40B4-BE49-F238E27FC236}">
                  <a16:creationId xmlns:a16="http://schemas.microsoft.com/office/drawing/2014/main" id="{924CBE01-F844-A348-A831-D9B9D4E04276}"/>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869900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grpSp>
        <p:nvGrpSpPr>
          <p:cNvPr id="25" name="Group 24">
            <a:extLst>
              <a:ext uri="{FF2B5EF4-FFF2-40B4-BE49-F238E27FC236}">
                <a16:creationId xmlns:a16="http://schemas.microsoft.com/office/drawing/2014/main" id="{9E9F6D01-0D44-3C42-8BFA-E4D4943A529B}"/>
              </a:ext>
            </a:extLst>
          </p:cNvPr>
          <p:cNvGrpSpPr/>
          <p:nvPr/>
        </p:nvGrpSpPr>
        <p:grpSpPr>
          <a:xfrm>
            <a:off x="0" y="6437875"/>
            <a:ext cx="12192000" cy="369332"/>
            <a:chOff x="0" y="6437875"/>
            <a:chExt cx="12192000" cy="369332"/>
          </a:xfrm>
        </p:grpSpPr>
        <p:sp>
          <p:nvSpPr>
            <p:cNvPr id="26" name="TextBox 25">
              <a:extLst>
                <a:ext uri="{FF2B5EF4-FFF2-40B4-BE49-F238E27FC236}">
                  <a16:creationId xmlns:a16="http://schemas.microsoft.com/office/drawing/2014/main" id="{EA1F79A8-97AB-E84A-BDDA-42598ACE8365}"/>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27" name="TextBox 26">
              <a:extLst>
                <a:ext uri="{FF2B5EF4-FFF2-40B4-BE49-F238E27FC236}">
                  <a16:creationId xmlns:a16="http://schemas.microsoft.com/office/drawing/2014/main" id="{FA20C088-C5F5-DC40-BF63-F976DD641EFC}"/>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48485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a:t>
            </a:r>
            <a:r>
              <a:rPr lang="en-US" sz="1200" dirty="0" err="1"/>
              <a:t>github.com</a:t>
            </a:r>
            <a:r>
              <a:rPr lang="en-US" sz="1200" dirty="0"/>
              <a:t>/</a:t>
            </a:r>
            <a:r>
              <a:rPr lang="en-US" sz="1200" dirty="0" err="1"/>
              <a:t>impt</a:t>
            </a:r>
            <a:r>
              <a:rPr lang="en-US" sz="1200" dirty="0"/>
              <a: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a:t>
            </a:r>
            <a:r>
              <a:rPr lang="en-US" sz="1200" dirty="0" err="1"/>
              <a:t>github.com</a:t>
            </a:r>
            <a:r>
              <a:rPr lang="en-US" sz="1200" dirty="0"/>
              <a:t>/me/group-project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pic>
        <p:nvPicPr>
          <p:cNvPr id="22" name="Picture 21">
            <a:extLst>
              <a:ext uri="{FF2B5EF4-FFF2-40B4-BE49-F238E27FC236}">
                <a16:creationId xmlns:a16="http://schemas.microsoft.com/office/drawing/2014/main" id="{43041EFA-8BCD-1940-8D65-2A2F082043F5}"/>
              </a:ext>
            </a:extLst>
          </p:cNvPr>
          <p:cNvPicPr>
            <a:picLocks noChangeAspect="1"/>
          </p:cNvPicPr>
          <p:nvPr/>
        </p:nvPicPr>
        <p:blipFill>
          <a:blip r:embed="rId4"/>
          <a:stretch>
            <a:fillRect/>
          </a:stretch>
        </p:blipFill>
        <p:spPr>
          <a:xfrm>
            <a:off x="1846141" y="2046924"/>
            <a:ext cx="5554242" cy="3474124"/>
          </a:xfrm>
          <a:prstGeom prst="rect">
            <a:avLst/>
          </a:prstGeom>
        </p:spPr>
      </p:pic>
      <p:sp>
        <p:nvSpPr>
          <p:cNvPr id="23" name="Oval 22">
            <a:extLst>
              <a:ext uri="{FF2B5EF4-FFF2-40B4-BE49-F238E27FC236}">
                <a16:creationId xmlns:a16="http://schemas.microsoft.com/office/drawing/2014/main" id="{07DE7B47-D864-E242-8FA4-37A0A0540A30}"/>
              </a:ext>
            </a:extLst>
          </p:cNvPr>
          <p:cNvSpPr/>
          <p:nvPr/>
        </p:nvSpPr>
        <p:spPr>
          <a:xfrm>
            <a:off x="6480920" y="1737062"/>
            <a:ext cx="1083927" cy="1033138"/>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a:extLst>
              <a:ext uri="{FF2B5EF4-FFF2-40B4-BE49-F238E27FC236}">
                <a16:creationId xmlns:a16="http://schemas.microsoft.com/office/drawing/2014/main" id="{919B750D-407B-2643-9117-9279A726F475}"/>
              </a:ext>
            </a:extLst>
          </p:cNvPr>
          <p:cNvSpPr/>
          <p:nvPr/>
        </p:nvSpPr>
        <p:spPr>
          <a:xfrm rot="11436510">
            <a:off x="7574492" y="2393696"/>
            <a:ext cx="2307867" cy="586927"/>
          </a:xfrm>
          <a:prstGeom prst="rightArrow">
            <a:avLst>
              <a:gd name="adj1" fmla="val 32634"/>
              <a:gd name="adj2" fmla="val 50000"/>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B3927908-B795-D442-BE2F-1292591974B8}"/>
              </a:ext>
            </a:extLst>
          </p:cNvPr>
          <p:cNvGrpSpPr/>
          <p:nvPr/>
        </p:nvGrpSpPr>
        <p:grpSpPr>
          <a:xfrm>
            <a:off x="0" y="6437875"/>
            <a:ext cx="12192000" cy="369332"/>
            <a:chOff x="0" y="6437875"/>
            <a:chExt cx="12192000" cy="369332"/>
          </a:xfrm>
        </p:grpSpPr>
        <p:sp>
          <p:nvSpPr>
            <p:cNvPr id="28" name="TextBox 27">
              <a:extLst>
                <a:ext uri="{FF2B5EF4-FFF2-40B4-BE49-F238E27FC236}">
                  <a16:creationId xmlns:a16="http://schemas.microsoft.com/office/drawing/2014/main" id="{1CAB56C2-466C-294C-9CC8-9E5AD8B4E324}"/>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29" name="TextBox 28">
              <a:extLst>
                <a:ext uri="{FF2B5EF4-FFF2-40B4-BE49-F238E27FC236}">
                  <a16:creationId xmlns:a16="http://schemas.microsoft.com/office/drawing/2014/main" id="{9F7F9D3B-8D7C-5345-97FD-3EABA8DC0FD2}"/>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958629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https://github.com/impt-person/group-project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https://github.com/me/group-project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25" name="Oval 24">
            <a:extLst>
              <a:ext uri="{FF2B5EF4-FFF2-40B4-BE49-F238E27FC236}">
                <a16:creationId xmlns:a16="http://schemas.microsoft.com/office/drawing/2014/main" id="{30BE3324-9E18-884B-B0E4-C047D277760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C5EB3AB-A5CD-4C48-8445-FAF91C6CB81E}"/>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grpSp>
        <p:nvGrpSpPr>
          <p:cNvPr id="27" name="Group 26">
            <a:extLst>
              <a:ext uri="{FF2B5EF4-FFF2-40B4-BE49-F238E27FC236}">
                <a16:creationId xmlns:a16="http://schemas.microsoft.com/office/drawing/2014/main" id="{B00D91C0-8E63-5E44-BB4D-4CD9B6FBBAA5}"/>
              </a:ext>
            </a:extLst>
          </p:cNvPr>
          <p:cNvGrpSpPr/>
          <p:nvPr/>
        </p:nvGrpSpPr>
        <p:grpSpPr>
          <a:xfrm>
            <a:off x="0" y="6437875"/>
            <a:ext cx="12192000" cy="369332"/>
            <a:chOff x="0" y="6437875"/>
            <a:chExt cx="12192000" cy="369332"/>
          </a:xfrm>
        </p:grpSpPr>
        <p:sp>
          <p:nvSpPr>
            <p:cNvPr id="28" name="TextBox 27">
              <a:extLst>
                <a:ext uri="{FF2B5EF4-FFF2-40B4-BE49-F238E27FC236}">
                  <a16:creationId xmlns:a16="http://schemas.microsoft.com/office/drawing/2014/main" id="{51775550-5DFE-9B49-B3A7-24A22081B21C}"/>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29" name="TextBox 28">
              <a:extLst>
                <a:ext uri="{FF2B5EF4-FFF2-40B4-BE49-F238E27FC236}">
                  <a16:creationId xmlns:a16="http://schemas.microsoft.com/office/drawing/2014/main" id="{28CBC8F7-09D6-EB41-80AB-0DCEFE7E85B1}"/>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4260014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957A3DE-6D8A-5449-BC01-2DE12AC2831D}"/>
              </a:ext>
            </a:extLst>
          </p:cNvPr>
          <p:cNvSpPr/>
          <p:nvPr/>
        </p:nvSpPr>
        <p:spPr>
          <a:xfrm>
            <a:off x="0" y="0"/>
            <a:ext cx="7941920" cy="6858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BB9CD470-32C1-D044-9508-0022183BC766}"/>
              </a:ext>
            </a:extLst>
          </p:cNvPr>
          <p:cNvSpPr/>
          <p:nvPr/>
        </p:nvSpPr>
        <p:spPr>
          <a:xfrm>
            <a:off x="8840230" y="420130"/>
            <a:ext cx="2458995" cy="1655805"/>
          </a:xfrm>
          <a:prstGeom prst="ellipse">
            <a:avLst/>
          </a:prstGeom>
          <a:solidFill>
            <a:srgbClr val="00B0F0">
              <a:alpha val="40000"/>
            </a:srgbClr>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6895CD-C49C-A446-A7F4-51E8C5668AB0}"/>
              </a:ext>
            </a:extLst>
          </p:cNvPr>
          <p:cNvSpPr txBox="1"/>
          <p:nvPr/>
        </p:nvSpPr>
        <p:spPr>
          <a:xfrm>
            <a:off x="8827873" y="766118"/>
            <a:ext cx="2557848" cy="892552"/>
          </a:xfrm>
          <a:prstGeom prst="rect">
            <a:avLst/>
          </a:prstGeom>
          <a:noFill/>
        </p:spPr>
        <p:txBody>
          <a:bodyPr wrap="square" rtlCol="0">
            <a:spAutoFit/>
          </a:bodyPr>
          <a:lstStyle/>
          <a:p>
            <a:pPr algn="ctr"/>
            <a:r>
              <a:rPr lang="en-US" b="1" dirty="0"/>
              <a:t>GitHub: Parent Repo</a:t>
            </a:r>
          </a:p>
          <a:p>
            <a:pPr algn="ctr"/>
            <a:endParaRPr lang="en-US" sz="1000" dirty="0"/>
          </a:p>
          <a:p>
            <a:pPr algn="ctr"/>
            <a:r>
              <a:rPr lang="en-US" sz="1200" dirty="0"/>
              <a:t>https://github.com/impt-person/group-project</a:t>
            </a:r>
          </a:p>
        </p:txBody>
      </p:sp>
      <p:sp>
        <p:nvSpPr>
          <p:cNvPr id="8" name="Oval 7">
            <a:extLst>
              <a:ext uri="{FF2B5EF4-FFF2-40B4-BE49-F238E27FC236}">
                <a16:creationId xmlns:a16="http://schemas.microsoft.com/office/drawing/2014/main" id="{B3FEDA18-62DC-F544-9A94-13A4BB6FCB78}"/>
              </a:ext>
            </a:extLst>
          </p:cNvPr>
          <p:cNvSpPr/>
          <p:nvPr/>
        </p:nvSpPr>
        <p:spPr>
          <a:xfrm>
            <a:off x="9412759" y="4348896"/>
            <a:ext cx="2458995" cy="1655805"/>
          </a:xfrm>
          <a:prstGeom prst="ellipse">
            <a:avLst/>
          </a:prstGeom>
          <a:solidFill>
            <a:srgbClr val="C00000">
              <a:alpha val="40000"/>
            </a:srgb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A6F7B3-1D21-294B-A7DF-DA26B6D5E21F}"/>
              </a:ext>
            </a:extLst>
          </p:cNvPr>
          <p:cNvSpPr txBox="1"/>
          <p:nvPr/>
        </p:nvSpPr>
        <p:spPr>
          <a:xfrm>
            <a:off x="9400402" y="4749057"/>
            <a:ext cx="2557848" cy="707886"/>
          </a:xfrm>
          <a:prstGeom prst="rect">
            <a:avLst/>
          </a:prstGeom>
          <a:noFill/>
        </p:spPr>
        <p:txBody>
          <a:bodyPr wrap="square" rtlCol="0">
            <a:spAutoFit/>
          </a:bodyPr>
          <a:lstStyle/>
          <a:p>
            <a:pPr algn="ctr"/>
            <a:r>
              <a:rPr lang="en-US" b="1" dirty="0"/>
              <a:t>GitHub: My Repo</a:t>
            </a:r>
          </a:p>
          <a:p>
            <a:pPr algn="ctr"/>
            <a:endParaRPr lang="en-US" sz="1000" dirty="0"/>
          </a:p>
          <a:p>
            <a:pPr algn="ctr"/>
            <a:r>
              <a:rPr lang="en-US" sz="1200" dirty="0"/>
              <a:t>https://github.com/me/group-project</a:t>
            </a:r>
          </a:p>
        </p:txBody>
      </p:sp>
      <p:cxnSp>
        <p:nvCxnSpPr>
          <p:cNvPr id="11" name="Straight Arrow Connector 10">
            <a:extLst>
              <a:ext uri="{FF2B5EF4-FFF2-40B4-BE49-F238E27FC236}">
                <a16:creationId xmlns:a16="http://schemas.microsoft.com/office/drawing/2014/main" id="{CF9B8138-DB35-C24F-8E4E-AD133F240F97}"/>
              </a:ext>
            </a:extLst>
          </p:cNvPr>
          <p:cNvCxnSpPr/>
          <p:nvPr/>
        </p:nvCxnSpPr>
        <p:spPr>
          <a:xfrm>
            <a:off x="9931743" y="2298357"/>
            <a:ext cx="271849" cy="1779373"/>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DBC76DDF-1D8D-B340-9DA0-BFD23582B84C}"/>
              </a:ext>
            </a:extLst>
          </p:cNvPr>
          <p:cNvGrpSpPr/>
          <p:nvPr/>
        </p:nvGrpSpPr>
        <p:grpSpPr>
          <a:xfrm>
            <a:off x="10230023" y="2536002"/>
            <a:ext cx="576650" cy="407773"/>
            <a:chOff x="10527957" y="1890584"/>
            <a:chExt cx="576650" cy="407773"/>
          </a:xfrm>
        </p:grpSpPr>
        <p:sp>
          <p:nvSpPr>
            <p:cNvPr id="13" name="Oval 12">
              <a:extLst>
                <a:ext uri="{FF2B5EF4-FFF2-40B4-BE49-F238E27FC236}">
                  <a16:creationId xmlns:a16="http://schemas.microsoft.com/office/drawing/2014/main" id="{D14377DE-1FFD-EE4C-B125-05E0B3A7C317}"/>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39A8C4C-E3C8-D248-B1E7-A4423C6B2196}"/>
                </a:ext>
              </a:extLst>
            </p:cNvPr>
            <p:cNvSpPr txBox="1"/>
            <p:nvPr/>
          </p:nvSpPr>
          <p:spPr>
            <a:xfrm>
              <a:off x="10589742" y="1916668"/>
              <a:ext cx="514865" cy="369332"/>
            </a:xfrm>
            <a:prstGeom prst="rect">
              <a:avLst/>
            </a:prstGeom>
            <a:noFill/>
          </p:spPr>
          <p:txBody>
            <a:bodyPr wrap="square" rtlCol="0">
              <a:spAutoFit/>
            </a:bodyPr>
            <a:lstStyle/>
            <a:p>
              <a:r>
                <a:rPr lang="en-US" dirty="0"/>
                <a:t>1</a:t>
              </a:r>
            </a:p>
          </p:txBody>
        </p:sp>
      </p:grpSp>
      <p:grpSp>
        <p:nvGrpSpPr>
          <p:cNvPr id="12" name="Group 11">
            <a:extLst>
              <a:ext uri="{FF2B5EF4-FFF2-40B4-BE49-F238E27FC236}">
                <a16:creationId xmlns:a16="http://schemas.microsoft.com/office/drawing/2014/main" id="{9C877029-E6F5-BC40-990A-40B3AB8A99AC}"/>
              </a:ext>
            </a:extLst>
          </p:cNvPr>
          <p:cNvGrpSpPr/>
          <p:nvPr/>
        </p:nvGrpSpPr>
        <p:grpSpPr>
          <a:xfrm>
            <a:off x="3417144" y="4936283"/>
            <a:ext cx="2332520" cy="689865"/>
            <a:chOff x="3353644" y="4885483"/>
            <a:chExt cx="2332520" cy="689865"/>
          </a:xfrm>
        </p:grpSpPr>
        <p:sp>
          <p:nvSpPr>
            <p:cNvPr id="10" name="Rectangle 9">
              <a:extLst>
                <a:ext uri="{FF2B5EF4-FFF2-40B4-BE49-F238E27FC236}">
                  <a16:creationId xmlns:a16="http://schemas.microsoft.com/office/drawing/2014/main" id="{CE167F41-5D7A-C548-B182-5EB202E9FDCB}"/>
                </a:ext>
              </a:extLst>
            </p:cNvPr>
            <p:cNvSpPr/>
            <p:nvPr/>
          </p:nvSpPr>
          <p:spPr>
            <a:xfrm>
              <a:off x="3353644" y="4885483"/>
              <a:ext cx="2104079" cy="689865"/>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A887A50-57A1-3B4F-9D40-159528221953}"/>
                </a:ext>
              </a:extLst>
            </p:cNvPr>
            <p:cNvSpPr txBox="1"/>
            <p:nvPr/>
          </p:nvSpPr>
          <p:spPr>
            <a:xfrm>
              <a:off x="3358375" y="4919626"/>
              <a:ext cx="2327789" cy="553998"/>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clone https://github.com/impt-person/group-project.git</a:t>
              </a:r>
              <a:endParaRPr lang="en-US" sz="1000" b="1" dirty="0">
                <a:solidFill>
                  <a:srgbClr val="00B050"/>
                </a:solidFill>
                <a:latin typeface="Monaco" pitchFamily="2" charset="77"/>
              </a:endParaRPr>
            </a:p>
          </p:txBody>
        </p:sp>
      </p:grpSp>
      <p:sp>
        <p:nvSpPr>
          <p:cNvPr id="19" name="Oval 18">
            <a:extLst>
              <a:ext uri="{FF2B5EF4-FFF2-40B4-BE49-F238E27FC236}">
                <a16:creationId xmlns:a16="http://schemas.microsoft.com/office/drawing/2014/main" id="{3B4081FE-8AC3-7F4B-B05C-9F9D7F120D8B}"/>
              </a:ext>
            </a:extLst>
          </p:cNvPr>
          <p:cNvSpPr/>
          <p:nvPr/>
        </p:nvSpPr>
        <p:spPr>
          <a:xfrm>
            <a:off x="383059" y="3093252"/>
            <a:ext cx="2458995" cy="1655805"/>
          </a:xfrm>
          <a:prstGeom prst="ellipse">
            <a:avLst/>
          </a:prstGeom>
          <a:solidFill>
            <a:srgbClr val="00B050">
              <a:alpha val="40000"/>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665A7D-7E5D-E546-86B9-4C6D211E2F64}"/>
              </a:ext>
            </a:extLst>
          </p:cNvPr>
          <p:cNvSpPr txBox="1"/>
          <p:nvPr/>
        </p:nvSpPr>
        <p:spPr>
          <a:xfrm>
            <a:off x="464752" y="3567211"/>
            <a:ext cx="2377302" cy="707886"/>
          </a:xfrm>
          <a:prstGeom prst="rect">
            <a:avLst/>
          </a:prstGeom>
          <a:noFill/>
        </p:spPr>
        <p:txBody>
          <a:bodyPr wrap="square" rtlCol="0">
            <a:spAutoFit/>
          </a:bodyPr>
          <a:lstStyle/>
          <a:p>
            <a:pPr algn="ctr"/>
            <a:r>
              <a:rPr lang="en-US" b="1" dirty="0"/>
              <a:t>My Laptop</a:t>
            </a:r>
          </a:p>
          <a:p>
            <a:pPr algn="ctr"/>
            <a:endParaRPr lang="en-US" sz="1000" dirty="0"/>
          </a:p>
          <a:p>
            <a:pPr algn="ctr"/>
            <a:r>
              <a:rPr lang="en-US" sz="1200" dirty="0"/>
              <a:t>~/Desktop/group-project</a:t>
            </a:r>
          </a:p>
        </p:txBody>
      </p:sp>
      <p:cxnSp>
        <p:nvCxnSpPr>
          <p:cNvPr id="21" name="Straight Arrow Connector 20">
            <a:extLst>
              <a:ext uri="{FF2B5EF4-FFF2-40B4-BE49-F238E27FC236}">
                <a16:creationId xmlns:a16="http://schemas.microsoft.com/office/drawing/2014/main" id="{3162A040-51E7-294D-B45B-EE93D71BDE3D}"/>
              </a:ext>
            </a:extLst>
          </p:cNvPr>
          <p:cNvCxnSpPr>
            <a:cxnSpLocks/>
          </p:cNvCxnSpPr>
          <p:nvPr/>
        </p:nvCxnSpPr>
        <p:spPr>
          <a:xfrm flipH="1" flipV="1">
            <a:off x="3078891" y="4238713"/>
            <a:ext cx="6027009" cy="1146167"/>
          </a:xfrm>
          <a:prstGeom prst="straightConnector1">
            <a:avLst/>
          </a:prstGeom>
          <a:ln w="63500">
            <a:solidFill>
              <a:schemeClr val="tx1"/>
            </a:solidFill>
            <a:tailEnd type="triangle"/>
          </a:ln>
          <a:effectLst/>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292924-933B-A642-9567-BA1B02226A0C}"/>
              </a:ext>
            </a:extLst>
          </p:cNvPr>
          <p:cNvGrpSpPr/>
          <p:nvPr/>
        </p:nvGrpSpPr>
        <p:grpSpPr>
          <a:xfrm>
            <a:off x="2830725" y="4557624"/>
            <a:ext cx="576650" cy="407773"/>
            <a:chOff x="10527957" y="1890584"/>
            <a:chExt cx="576650" cy="407773"/>
          </a:xfrm>
        </p:grpSpPr>
        <p:sp>
          <p:nvSpPr>
            <p:cNvPr id="25" name="Oval 24">
              <a:extLst>
                <a:ext uri="{FF2B5EF4-FFF2-40B4-BE49-F238E27FC236}">
                  <a16:creationId xmlns:a16="http://schemas.microsoft.com/office/drawing/2014/main" id="{18025647-7A6D-3E4C-B566-E85086A32F95}"/>
                </a:ext>
              </a:extLst>
            </p:cNvPr>
            <p:cNvSpPr/>
            <p:nvPr/>
          </p:nvSpPr>
          <p:spPr>
            <a:xfrm>
              <a:off x="10527957" y="1890584"/>
              <a:ext cx="407773" cy="407773"/>
            </a:xfrm>
            <a:prstGeom prst="ellipse">
              <a:avLst/>
            </a:prstGeom>
            <a:solidFill>
              <a:schemeClr val="bg1">
                <a:lumMod val="85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4FBF659-A10A-AD48-A23B-8F231F24B4D7}"/>
                </a:ext>
              </a:extLst>
            </p:cNvPr>
            <p:cNvSpPr txBox="1"/>
            <p:nvPr/>
          </p:nvSpPr>
          <p:spPr>
            <a:xfrm>
              <a:off x="10589742" y="1916668"/>
              <a:ext cx="514865" cy="369332"/>
            </a:xfrm>
            <a:prstGeom prst="rect">
              <a:avLst/>
            </a:prstGeom>
            <a:noFill/>
          </p:spPr>
          <p:txBody>
            <a:bodyPr wrap="square" rtlCol="0">
              <a:spAutoFit/>
            </a:bodyPr>
            <a:lstStyle/>
            <a:p>
              <a:r>
                <a:rPr lang="en-US" dirty="0"/>
                <a:t>2</a:t>
              </a:r>
            </a:p>
          </p:txBody>
        </p:sp>
      </p:grpSp>
      <p:sp>
        <p:nvSpPr>
          <p:cNvPr id="27" name="TextBox 26">
            <a:extLst>
              <a:ext uri="{FF2B5EF4-FFF2-40B4-BE49-F238E27FC236}">
                <a16:creationId xmlns:a16="http://schemas.microsoft.com/office/drawing/2014/main" id="{77BFCAD2-0625-324B-A734-8E506F2D87CC}"/>
              </a:ext>
            </a:extLst>
          </p:cNvPr>
          <p:cNvSpPr txBox="1"/>
          <p:nvPr/>
        </p:nvSpPr>
        <p:spPr>
          <a:xfrm>
            <a:off x="3319847" y="4583748"/>
            <a:ext cx="2201376" cy="369332"/>
          </a:xfrm>
          <a:prstGeom prst="rect">
            <a:avLst/>
          </a:prstGeom>
          <a:noFill/>
        </p:spPr>
        <p:txBody>
          <a:bodyPr wrap="square" rtlCol="0">
            <a:spAutoFit/>
          </a:bodyPr>
          <a:lstStyle/>
          <a:p>
            <a:r>
              <a:rPr lang="en-US" dirty="0"/>
              <a:t>Clone (first time)</a:t>
            </a:r>
          </a:p>
        </p:txBody>
      </p:sp>
      <p:sp>
        <p:nvSpPr>
          <p:cNvPr id="30" name="TextBox 29">
            <a:extLst>
              <a:ext uri="{FF2B5EF4-FFF2-40B4-BE49-F238E27FC236}">
                <a16:creationId xmlns:a16="http://schemas.microsoft.com/office/drawing/2014/main" id="{587FAD53-4718-CB4C-A584-C8D8E5446C79}"/>
              </a:ext>
            </a:extLst>
          </p:cNvPr>
          <p:cNvSpPr txBox="1"/>
          <p:nvPr/>
        </p:nvSpPr>
        <p:spPr>
          <a:xfrm>
            <a:off x="10637796" y="2570145"/>
            <a:ext cx="1750539" cy="369332"/>
          </a:xfrm>
          <a:prstGeom prst="rect">
            <a:avLst/>
          </a:prstGeom>
          <a:noFill/>
        </p:spPr>
        <p:txBody>
          <a:bodyPr wrap="square" rtlCol="0">
            <a:spAutoFit/>
          </a:bodyPr>
          <a:lstStyle/>
          <a:p>
            <a:r>
              <a:rPr lang="en-US" dirty="0"/>
              <a:t>First time: fork</a:t>
            </a:r>
          </a:p>
        </p:txBody>
      </p:sp>
      <p:pic>
        <p:nvPicPr>
          <p:cNvPr id="31" name="Picture 30">
            <a:extLst>
              <a:ext uri="{FF2B5EF4-FFF2-40B4-BE49-F238E27FC236}">
                <a16:creationId xmlns:a16="http://schemas.microsoft.com/office/drawing/2014/main" id="{BC8642E7-EE31-9247-B7CF-EC779835BCD0}"/>
              </a:ext>
            </a:extLst>
          </p:cNvPr>
          <p:cNvPicPr>
            <a:picLocks noChangeAspect="1"/>
          </p:cNvPicPr>
          <p:nvPr/>
        </p:nvPicPr>
        <p:blipFill rotWithShape="1">
          <a:blip r:embed="rId3"/>
          <a:srcRect l="5240" t="9262" r="3430" b="7699"/>
          <a:stretch/>
        </p:blipFill>
        <p:spPr>
          <a:xfrm>
            <a:off x="10750084" y="2912868"/>
            <a:ext cx="1306286" cy="509015"/>
          </a:xfrm>
          <a:prstGeom prst="rect">
            <a:avLst/>
          </a:prstGeom>
        </p:spPr>
      </p:pic>
      <p:sp>
        <p:nvSpPr>
          <p:cNvPr id="32" name="TextBox 31">
            <a:extLst>
              <a:ext uri="{FF2B5EF4-FFF2-40B4-BE49-F238E27FC236}">
                <a16:creationId xmlns:a16="http://schemas.microsoft.com/office/drawing/2014/main" id="{283400C2-8369-3449-B884-D861A001ED8F}"/>
              </a:ext>
            </a:extLst>
          </p:cNvPr>
          <p:cNvSpPr txBox="1"/>
          <p:nvPr/>
        </p:nvSpPr>
        <p:spPr>
          <a:xfrm>
            <a:off x="10688082" y="3383876"/>
            <a:ext cx="1430289" cy="400110"/>
          </a:xfrm>
          <a:prstGeom prst="rect">
            <a:avLst/>
          </a:prstGeom>
          <a:noFill/>
        </p:spPr>
        <p:txBody>
          <a:bodyPr wrap="square" rtlCol="0">
            <a:spAutoFit/>
          </a:bodyPr>
          <a:lstStyle/>
          <a:p>
            <a:pPr algn="ctr"/>
            <a:r>
              <a:rPr lang="en-US" sz="1000" dirty="0"/>
              <a:t>(GitHub concept – button on GitHub!)</a:t>
            </a:r>
          </a:p>
        </p:txBody>
      </p:sp>
      <p:sp>
        <p:nvSpPr>
          <p:cNvPr id="93" name="TextBox 92">
            <a:extLst>
              <a:ext uri="{FF2B5EF4-FFF2-40B4-BE49-F238E27FC236}">
                <a16:creationId xmlns:a16="http://schemas.microsoft.com/office/drawing/2014/main" id="{3C2C3D45-CE59-5E4A-A8FF-EEB9A08A5E6A}"/>
              </a:ext>
            </a:extLst>
          </p:cNvPr>
          <p:cNvSpPr txBox="1"/>
          <p:nvPr/>
        </p:nvSpPr>
        <p:spPr>
          <a:xfrm>
            <a:off x="3828005" y="5601457"/>
            <a:ext cx="2201376" cy="369332"/>
          </a:xfrm>
          <a:prstGeom prst="rect">
            <a:avLst/>
          </a:prstGeom>
          <a:noFill/>
        </p:spPr>
        <p:txBody>
          <a:bodyPr wrap="square" rtlCol="0">
            <a:spAutoFit/>
          </a:bodyPr>
          <a:lstStyle/>
          <a:p>
            <a:r>
              <a:rPr lang="en-US" dirty="0"/>
              <a:t>Thereafter, pull</a:t>
            </a:r>
          </a:p>
        </p:txBody>
      </p:sp>
      <p:grpSp>
        <p:nvGrpSpPr>
          <p:cNvPr id="95" name="Group 94">
            <a:extLst>
              <a:ext uri="{FF2B5EF4-FFF2-40B4-BE49-F238E27FC236}">
                <a16:creationId xmlns:a16="http://schemas.microsoft.com/office/drawing/2014/main" id="{D02C2F44-13BD-674C-8CC2-8DE3C4C6944F}"/>
              </a:ext>
            </a:extLst>
          </p:cNvPr>
          <p:cNvGrpSpPr/>
          <p:nvPr/>
        </p:nvGrpSpPr>
        <p:grpSpPr>
          <a:xfrm>
            <a:off x="4201803" y="5926082"/>
            <a:ext cx="2332519" cy="334006"/>
            <a:chOff x="3353645" y="4885484"/>
            <a:chExt cx="2332519" cy="334006"/>
          </a:xfrm>
        </p:grpSpPr>
        <p:sp>
          <p:nvSpPr>
            <p:cNvPr id="96" name="Rectangle 95">
              <a:extLst>
                <a:ext uri="{FF2B5EF4-FFF2-40B4-BE49-F238E27FC236}">
                  <a16:creationId xmlns:a16="http://schemas.microsoft.com/office/drawing/2014/main" id="{E3B937ED-34D3-6444-8F58-C3FB941C8ECF}"/>
                </a:ext>
              </a:extLst>
            </p:cNvPr>
            <p:cNvSpPr/>
            <p:nvPr/>
          </p:nvSpPr>
          <p:spPr>
            <a:xfrm>
              <a:off x="3353645" y="4885484"/>
              <a:ext cx="1640198" cy="334006"/>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C4E5ED3D-7A25-3742-9980-9F67553D4B79}"/>
                </a:ext>
              </a:extLst>
            </p:cNvPr>
            <p:cNvSpPr txBox="1"/>
            <p:nvPr/>
          </p:nvSpPr>
          <p:spPr>
            <a:xfrm>
              <a:off x="3358375" y="4919626"/>
              <a:ext cx="2327789" cy="246221"/>
            </a:xfrm>
            <a:prstGeom prst="rect">
              <a:avLst/>
            </a:prstGeom>
            <a:noFill/>
          </p:spPr>
          <p:txBody>
            <a:bodyPr wrap="square" rtlCol="0">
              <a:spAutoFit/>
            </a:bodyPr>
            <a:lstStyle/>
            <a:p>
              <a:r>
                <a:rPr lang="en-US" sz="1000" b="1" dirty="0">
                  <a:solidFill>
                    <a:srgbClr val="00B050"/>
                  </a:solidFill>
                  <a:latin typeface="Monaco" pitchFamily="2" charset="77"/>
                </a:rPr>
                <a:t>~/Desktop$ </a:t>
              </a:r>
              <a:r>
                <a:rPr lang="en-US" sz="1000" b="1" dirty="0">
                  <a:solidFill>
                    <a:schemeClr val="bg1"/>
                  </a:solidFill>
                  <a:latin typeface="Monaco" pitchFamily="2" charset="77"/>
                </a:rPr>
                <a:t>git pull</a:t>
              </a:r>
              <a:endParaRPr lang="en-US" sz="1000" b="1" dirty="0">
                <a:solidFill>
                  <a:srgbClr val="00B050"/>
                </a:solidFill>
                <a:latin typeface="Monaco" pitchFamily="2" charset="77"/>
              </a:endParaRPr>
            </a:p>
          </p:txBody>
        </p:sp>
      </p:grpSp>
      <p:grpSp>
        <p:nvGrpSpPr>
          <p:cNvPr id="36" name="Group 35">
            <a:extLst>
              <a:ext uri="{FF2B5EF4-FFF2-40B4-BE49-F238E27FC236}">
                <a16:creationId xmlns:a16="http://schemas.microsoft.com/office/drawing/2014/main" id="{21AF74B1-5F9C-4D48-B229-5A50EAB07C1C}"/>
              </a:ext>
            </a:extLst>
          </p:cNvPr>
          <p:cNvGrpSpPr/>
          <p:nvPr/>
        </p:nvGrpSpPr>
        <p:grpSpPr>
          <a:xfrm>
            <a:off x="0" y="6437875"/>
            <a:ext cx="12192000" cy="369332"/>
            <a:chOff x="0" y="6437875"/>
            <a:chExt cx="12192000" cy="369332"/>
          </a:xfrm>
        </p:grpSpPr>
        <p:sp>
          <p:nvSpPr>
            <p:cNvPr id="37" name="TextBox 36">
              <a:extLst>
                <a:ext uri="{FF2B5EF4-FFF2-40B4-BE49-F238E27FC236}">
                  <a16:creationId xmlns:a16="http://schemas.microsoft.com/office/drawing/2014/main" id="{D30AE690-3150-FC4E-92E4-E027DB6BF47E}"/>
                </a:ext>
              </a:extLst>
            </p:cNvPr>
            <p:cNvSpPr txBox="1"/>
            <p:nvPr/>
          </p:nvSpPr>
          <p:spPr>
            <a:xfrm>
              <a:off x="0" y="6437875"/>
              <a:ext cx="7941920" cy="369332"/>
            </a:xfrm>
            <a:prstGeom prst="rect">
              <a:avLst/>
            </a:prstGeom>
            <a:noFill/>
          </p:spPr>
          <p:txBody>
            <a:bodyPr wrap="square" rtlCol="0">
              <a:spAutoFit/>
            </a:bodyPr>
            <a:lstStyle/>
            <a:p>
              <a:pPr algn="ctr"/>
              <a:r>
                <a:rPr lang="en-US" i="1" dirty="0"/>
                <a:t>Local computer</a:t>
              </a:r>
            </a:p>
          </p:txBody>
        </p:sp>
        <p:sp>
          <p:nvSpPr>
            <p:cNvPr id="38" name="TextBox 37">
              <a:extLst>
                <a:ext uri="{FF2B5EF4-FFF2-40B4-BE49-F238E27FC236}">
                  <a16:creationId xmlns:a16="http://schemas.microsoft.com/office/drawing/2014/main" id="{FE608942-7AE6-FD4D-A8EB-59403D969B4E}"/>
                </a:ext>
              </a:extLst>
            </p:cNvPr>
            <p:cNvSpPr txBox="1"/>
            <p:nvPr/>
          </p:nvSpPr>
          <p:spPr>
            <a:xfrm>
              <a:off x="7941920" y="6437875"/>
              <a:ext cx="4250080" cy="369332"/>
            </a:xfrm>
            <a:prstGeom prst="rect">
              <a:avLst/>
            </a:prstGeom>
            <a:noFill/>
          </p:spPr>
          <p:txBody>
            <a:bodyPr wrap="square" rtlCol="0">
              <a:spAutoFit/>
            </a:bodyPr>
            <a:lstStyle/>
            <a:p>
              <a:pPr algn="ctr"/>
              <a:r>
                <a:rPr lang="en-US" i="1" dirty="0"/>
                <a:t>The cloud</a:t>
              </a:r>
            </a:p>
          </p:txBody>
        </p:sp>
      </p:grpSp>
    </p:spTree>
    <p:extLst>
      <p:ext uri="{BB962C8B-B14F-4D97-AF65-F5344CB8AC3E}">
        <p14:creationId xmlns:p14="http://schemas.microsoft.com/office/powerpoint/2010/main" val="1615249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13081</TotalTime>
  <Words>4928</Words>
  <Application>Microsoft Macintosh PowerPoint</Application>
  <PresentationFormat>Widescreen</PresentationFormat>
  <Paragraphs>1076</Paragraphs>
  <Slides>46</Slides>
  <Notes>40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Arial</vt:lpstr>
      <vt:lpstr>Calibri</vt:lpstr>
      <vt:lpstr>Calibri Light</vt:lpstr>
      <vt:lpstr>Monaco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DeCross, Stephanie</dc:creator>
  <cp:lastModifiedBy>DeCross, Stephanie</cp:lastModifiedBy>
  <cp:revision>82</cp:revision>
  <cp:lastPrinted>2019-08-16T01:21:13Z</cp:lastPrinted>
  <dcterms:created xsi:type="dcterms:W3CDTF">2019-08-06T22:51:13Z</dcterms:created>
  <dcterms:modified xsi:type="dcterms:W3CDTF">2019-08-16T01:26:37Z</dcterms:modified>
</cp:coreProperties>
</file>