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434" r:id="rId2"/>
    <p:sldId id="736" r:id="rId3"/>
    <p:sldId id="749" r:id="rId4"/>
    <p:sldId id="798" r:id="rId5"/>
    <p:sldId id="743" r:id="rId6"/>
    <p:sldId id="783" r:id="rId7"/>
    <p:sldId id="790" r:id="rId8"/>
    <p:sldId id="791" r:id="rId9"/>
    <p:sldId id="784" r:id="rId10"/>
    <p:sldId id="747" r:id="rId11"/>
    <p:sldId id="599" r:id="rId12"/>
    <p:sldId id="752" r:id="rId13"/>
    <p:sldId id="785" r:id="rId14"/>
    <p:sldId id="765" r:id="rId15"/>
    <p:sldId id="698" r:id="rId16"/>
    <p:sldId id="548" r:id="rId17"/>
    <p:sldId id="715" r:id="rId18"/>
    <p:sldId id="554" r:id="rId19"/>
    <p:sldId id="795" r:id="rId20"/>
    <p:sldId id="797" r:id="rId21"/>
    <p:sldId id="701" r:id="rId22"/>
    <p:sldId id="699" r:id="rId23"/>
    <p:sldId id="766" r:id="rId24"/>
    <p:sldId id="800" r:id="rId25"/>
    <p:sldId id="801" r:id="rId26"/>
    <p:sldId id="562" r:id="rId27"/>
    <p:sldId id="702" r:id="rId28"/>
    <p:sldId id="703" r:id="rId29"/>
    <p:sldId id="792" r:id="rId30"/>
    <p:sldId id="799" r:id="rId31"/>
    <p:sldId id="770" r:id="rId3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b" initials="H" lastIdx="3" clrIdx="0">
    <p:extLst>
      <p:ext uri="{19B8F6BF-5375-455C-9EA6-DF929625EA0E}">
        <p15:presenceInfo xmlns:p15="http://schemas.microsoft.com/office/powerpoint/2012/main" userId="Hub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3366"/>
    <a:srgbClr val="CBB9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0" autoAdjust="0"/>
    <p:restoredTop sz="94799" autoAdjust="0"/>
  </p:normalViewPr>
  <p:slideViewPr>
    <p:cSldViewPr snapToGrid="0">
      <p:cViewPr>
        <p:scale>
          <a:sx n="90" d="100"/>
          <a:sy n="90" d="100"/>
        </p:scale>
        <p:origin x="-1374" y="-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249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18BB32-62C0-4EE8-9EAC-D9899CCA50F7}" type="datetimeFigureOut">
              <a:rPr lang="fr-FR" smtClean="0"/>
              <a:t>05/08/2019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74D355-4F47-4392-8F8E-9580842A7A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73745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6E626-E0DC-4651-87E1-69C6D6BA6734}" type="datetimeFigureOut">
              <a:rPr lang="fr-FR" smtClean="0"/>
              <a:t>05/08/2019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E6DEA0-0958-48C1-B7D2-882B7E26A5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33376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E6DEA0-0958-48C1-B7D2-882B7E26A565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8705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Outline</a:t>
            </a:r>
            <a:r>
              <a:rPr lang="fr-FR" dirty="0" smtClean="0"/>
              <a:t> of the communication, Introduction of the topic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E6DEA0-0958-48C1-B7D2-882B7E26A565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1020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troposkien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E6DEA0-0958-48C1-B7D2-882B7E26A565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2909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E6DEA0-0958-48C1-B7D2-882B7E26A565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0369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E6DEA0-0958-48C1-B7D2-882B7E26A565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1221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BD000-85CF-4FA2-B566-86CE711B0D75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7985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E6DEA0-0958-48C1-B7D2-882B7E26A565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1571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u numéro de diapositive 6"/>
          <p:cNvSpPr>
            <a:spLocks noGrp="1"/>
          </p:cNvSpPr>
          <p:nvPr>
            <p:ph type="sldNum" sz="quarter" idx="4"/>
          </p:nvPr>
        </p:nvSpPr>
        <p:spPr>
          <a:xfrm>
            <a:off x="9849132" y="6357109"/>
            <a:ext cx="1084545" cy="365125"/>
          </a:xfrm>
          <a:prstGeom prst="rect">
            <a:avLst/>
          </a:prstGeom>
        </p:spPr>
        <p:txBody>
          <a:bodyPr/>
          <a:lstStyle>
            <a:lvl1pPr algn="r">
              <a:defRPr sz="1400"/>
            </a:lvl1pPr>
          </a:lstStyle>
          <a:p>
            <a:fld id="{91A95618-4C05-4C82-8FB6-DD252336BF65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91428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A95618-4C05-4C82-8FB6-DD252336BF65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264" y="6221776"/>
            <a:ext cx="876735" cy="62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507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A95618-4C05-4C82-8FB6-DD252336BF65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264" y="6221776"/>
            <a:ext cx="876735" cy="62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3125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631962" y="336850"/>
            <a:ext cx="10936647" cy="432048"/>
          </a:xfrm>
        </p:spPr>
        <p:txBody>
          <a:bodyPr>
            <a:noAutofit/>
          </a:bodyPr>
          <a:lstStyle>
            <a:lvl1pPr algn="l">
              <a:defRPr sz="4400" b="0" baseline="0">
                <a:solidFill>
                  <a:schemeClr val="tx2">
                    <a:lumMod val="75000"/>
                  </a:schemeClr>
                </a:solidFill>
                <a:latin typeface="+mj-lt"/>
                <a:cs typeface="Kalinga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6" name="Espace réservé de la date 12"/>
          <p:cNvSpPr>
            <a:spLocks noGrp="1"/>
          </p:cNvSpPr>
          <p:nvPr>
            <p:ph type="dt" sz="half" idx="16"/>
          </p:nvPr>
        </p:nvSpPr>
        <p:spPr>
          <a:xfrm>
            <a:off x="609600" y="6448426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13"/>
          <p:cNvSpPr>
            <a:spLocks noGrp="1"/>
          </p:cNvSpPr>
          <p:nvPr>
            <p:ph type="sldNum" sz="quarter" idx="17"/>
          </p:nvPr>
        </p:nvSpPr>
        <p:spPr>
          <a:xfrm>
            <a:off x="8737600" y="6448426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028CC070-4BAB-4C6E-9100-28CE46AB6723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8" name="Espace réservé du pied de page 15"/>
          <p:cNvSpPr>
            <a:spLocks noGrp="1"/>
          </p:cNvSpPr>
          <p:nvPr>
            <p:ph type="ftr" sz="quarter" idx="18"/>
          </p:nvPr>
        </p:nvSpPr>
        <p:spPr>
          <a:xfrm>
            <a:off x="4165600" y="6448426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264" y="6221776"/>
            <a:ext cx="876735" cy="62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335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numéro de diapositive 6"/>
          <p:cNvSpPr>
            <a:spLocks noGrp="1"/>
          </p:cNvSpPr>
          <p:nvPr>
            <p:ph type="sldNum" sz="quarter" idx="4"/>
          </p:nvPr>
        </p:nvSpPr>
        <p:spPr>
          <a:xfrm>
            <a:off x="9874184" y="6492875"/>
            <a:ext cx="1084545" cy="365125"/>
          </a:xfrm>
          <a:prstGeom prst="rect">
            <a:avLst/>
          </a:prstGeom>
        </p:spPr>
        <p:txBody>
          <a:bodyPr/>
          <a:lstStyle>
            <a:lvl1pPr algn="r">
              <a:defRPr sz="1400"/>
            </a:lvl1pPr>
          </a:lstStyle>
          <a:p>
            <a:fld id="{91A95618-4C05-4C82-8FB6-DD252336BF65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0723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u numéro de diapositive 6"/>
          <p:cNvSpPr>
            <a:spLocks noGrp="1"/>
          </p:cNvSpPr>
          <p:nvPr>
            <p:ph type="sldNum" sz="quarter" idx="4"/>
          </p:nvPr>
        </p:nvSpPr>
        <p:spPr>
          <a:xfrm>
            <a:off x="9949340" y="6357109"/>
            <a:ext cx="1084545" cy="365125"/>
          </a:xfrm>
          <a:prstGeom prst="rect">
            <a:avLst/>
          </a:prstGeom>
        </p:spPr>
        <p:txBody>
          <a:bodyPr/>
          <a:lstStyle>
            <a:lvl1pPr algn="r">
              <a:defRPr sz="1400"/>
            </a:lvl1pPr>
          </a:lstStyle>
          <a:p>
            <a:fld id="{91A95618-4C05-4C82-8FB6-DD252336BF65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49579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A95618-4C05-4C82-8FB6-DD252336BF65}" type="slidenum">
              <a:rPr lang="fr-FR" smtClean="0"/>
              <a:t>‹N°›</a:t>
            </a:fld>
            <a:endParaRPr lang="fr-FR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264" y="6221776"/>
            <a:ext cx="876735" cy="620015"/>
          </a:xfrm>
          <a:prstGeom prst="rect">
            <a:avLst/>
          </a:prstGeom>
        </p:spPr>
      </p:pic>
      <p:sp>
        <p:nvSpPr>
          <p:cNvPr id="9" name="Espace réservé du numéro de diapositive 6"/>
          <p:cNvSpPr txBox="1">
            <a:spLocks/>
          </p:cNvSpPr>
          <p:nvPr userDrawn="1"/>
        </p:nvSpPr>
        <p:spPr>
          <a:xfrm>
            <a:off x="9849719" y="6356350"/>
            <a:ext cx="1084545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1A95618-4C05-4C82-8FB6-DD252336BF65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41501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A95618-4C05-4C82-8FB6-DD252336BF65}" type="slidenum">
              <a:rPr lang="fr-FR" smtClean="0"/>
              <a:t>‹N°›</a:t>
            </a:fld>
            <a:endParaRPr lang="fr-FR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264" y="6221776"/>
            <a:ext cx="876735" cy="620015"/>
          </a:xfrm>
          <a:prstGeom prst="rect">
            <a:avLst/>
          </a:prstGeom>
        </p:spPr>
      </p:pic>
      <p:sp>
        <p:nvSpPr>
          <p:cNvPr id="11" name="Espace réservé du numéro de diapositive 6"/>
          <p:cNvSpPr txBox="1">
            <a:spLocks/>
          </p:cNvSpPr>
          <p:nvPr userDrawn="1"/>
        </p:nvSpPr>
        <p:spPr>
          <a:xfrm>
            <a:off x="9849719" y="6388463"/>
            <a:ext cx="1084545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1A95618-4C05-4C82-8FB6-DD252336BF65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5160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A95618-4C05-4C82-8FB6-DD252336BF65}" type="slidenum">
              <a:rPr lang="fr-FR" smtClean="0"/>
              <a:t>‹N°›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264" y="6221776"/>
            <a:ext cx="876735" cy="62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369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A95618-4C05-4C82-8FB6-DD252336BF65}" type="slidenum">
              <a:rPr lang="fr-FR" smtClean="0"/>
              <a:t>‹N°›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264" y="6221776"/>
            <a:ext cx="876735" cy="62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760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A95618-4C05-4C82-8FB6-DD252336BF65}" type="slidenum">
              <a:rPr lang="fr-FR" smtClean="0"/>
              <a:t>‹N°›</a:t>
            </a:fld>
            <a:endParaRPr lang="fr-FR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264" y="6221776"/>
            <a:ext cx="876735" cy="62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171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A95618-4C05-4C82-8FB6-DD252336BF65}" type="slidenum">
              <a:rPr lang="fr-FR" smtClean="0"/>
              <a:t>‹N°›</a:t>
            </a:fld>
            <a:endParaRPr lang="fr-FR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264" y="6221776"/>
            <a:ext cx="876735" cy="62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407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1816078" y="6369635"/>
            <a:ext cx="4070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Branger et al, WESC, Cork, </a:t>
            </a:r>
            <a:r>
              <a:rPr lang="fr-FR" sz="11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June</a:t>
            </a:r>
            <a:r>
              <a:rPr lang="fr-FR" sz="11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17-19, 2019</a:t>
            </a:r>
            <a:r>
              <a:rPr lang="fr-FR" sz="16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fr-FR" sz="24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990" y="6176963"/>
            <a:ext cx="940451" cy="66507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6330839"/>
            <a:ext cx="1522434" cy="514641"/>
          </a:xfrm>
          <a:prstGeom prst="rect">
            <a:avLst/>
          </a:prstGeom>
        </p:spPr>
      </p:pic>
      <p:sp>
        <p:nvSpPr>
          <p:cNvPr id="9" name="Espace réservé du numéro de diapositive 6"/>
          <p:cNvSpPr>
            <a:spLocks noGrp="1"/>
          </p:cNvSpPr>
          <p:nvPr>
            <p:ph type="sldNum" sz="quarter" idx="4"/>
          </p:nvPr>
        </p:nvSpPr>
        <p:spPr>
          <a:xfrm>
            <a:off x="9999445" y="6369635"/>
            <a:ext cx="1084545" cy="365125"/>
          </a:xfrm>
          <a:prstGeom prst="rect">
            <a:avLst/>
          </a:prstGeom>
        </p:spPr>
        <p:txBody>
          <a:bodyPr/>
          <a:lstStyle>
            <a:lvl1pPr algn="r">
              <a:defRPr sz="1400"/>
            </a:lvl1pPr>
          </a:lstStyle>
          <a:p>
            <a:fld id="{91A95618-4C05-4C82-8FB6-DD252336BF65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9840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10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jpeg"/><Relationship Id="rId3" Type="http://schemas.openxmlformats.org/officeDocument/2006/relationships/image" Target="../media/image34.pn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image" Target="../media/image33.png"/><Relationship Id="rId16" Type="http://schemas.openxmlformats.org/officeDocument/2006/relationships/image" Target="../media/image4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emf"/><Relationship Id="rId11" Type="http://schemas.openxmlformats.org/officeDocument/2006/relationships/image" Target="../media/image41.png"/><Relationship Id="rId5" Type="http://schemas.microsoft.com/office/2007/relationships/hdphoto" Target="../media/hdphoto1.wdp"/><Relationship Id="rId15" Type="http://schemas.openxmlformats.org/officeDocument/2006/relationships/image" Target="../media/image45.png"/><Relationship Id="rId10" Type="http://schemas.openxmlformats.org/officeDocument/2006/relationships/image" Target="../media/image40.jpeg"/><Relationship Id="rId4" Type="http://schemas.openxmlformats.org/officeDocument/2006/relationships/image" Target="../media/image35.jpeg"/><Relationship Id="rId9" Type="http://schemas.openxmlformats.org/officeDocument/2006/relationships/image" Target="../media/image39.jpeg"/><Relationship Id="rId1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1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11" Type="http://schemas.openxmlformats.org/officeDocument/2006/relationships/image" Target="../media/image55.png"/><Relationship Id="rId10" Type="http://schemas.openxmlformats.org/officeDocument/2006/relationships/image" Target="../media/image54.emf"/><Relationship Id="rId9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5.jpeg"/><Relationship Id="rId7" Type="http://schemas.openxmlformats.org/officeDocument/2006/relationships/image" Target="../media/image70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emf"/><Relationship Id="rId3" Type="http://schemas.openxmlformats.org/officeDocument/2006/relationships/image" Target="../media/image74.emf"/><Relationship Id="rId7" Type="http://schemas.openxmlformats.org/officeDocument/2006/relationships/image" Target="../media/image78.emf"/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7.emf"/><Relationship Id="rId5" Type="http://schemas.openxmlformats.org/officeDocument/2006/relationships/image" Target="../media/image76.png"/><Relationship Id="rId4" Type="http://schemas.openxmlformats.org/officeDocument/2006/relationships/image" Target="../media/image7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emf"/><Relationship Id="rId13" Type="http://schemas.openxmlformats.org/officeDocument/2006/relationships/image" Target="../media/image91.emf"/><Relationship Id="rId18" Type="http://schemas.openxmlformats.org/officeDocument/2006/relationships/image" Target="../media/image96.emf"/><Relationship Id="rId26" Type="http://schemas.openxmlformats.org/officeDocument/2006/relationships/image" Target="../media/image104.JPG"/><Relationship Id="rId3" Type="http://schemas.openxmlformats.org/officeDocument/2006/relationships/image" Target="../media/image81.emf"/><Relationship Id="rId21" Type="http://schemas.openxmlformats.org/officeDocument/2006/relationships/image" Target="../media/image99.emf"/><Relationship Id="rId7" Type="http://schemas.openxmlformats.org/officeDocument/2006/relationships/image" Target="../media/image85.emf"/><Relationship Id="rId12" Type="http://schemas.openxmlformats.org/officeDocument/2006/relationships/image" Target="../media/image90.emf"/><Relationship Id="rId17" Type="http://schemas.openxmlformats.org/officeDocument/2006/relationships/image" Target="../media/image95.emf"/><Relationship Id="rId25" Type="http://schemas.openxmlformats.org/officeDocument/2006/relationships/image" Target="../media/image103.emf"/><Relationship Id="rId2" Type="http://schemas.openxmlformats.org/officeDocument/2006/relationships/image" Target="../media/image80.emf"/><Relationship Id="rId16" Type="http://schemas.openxmlformats.org/officeDocument/2006/relationships/image" Target="../media/image94.emf"/><Relationship Id="rId20" Type="http://schemas.openxmlformats.org/officeDocument/2006/relationships/image" Target="../media/image98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4.emf"/><Relationship Id="rId11" Type="http://schemas.openxmlformats.org/officeDocument/2006/relationships/image" Target="../media/image89.emf"/><Relationship Id="rId24" Type="http://schemas.openxmlformats.org/officeDocument/2006/relationships/image" Target="../media/image102.emf"/><Relationship Id="rId5" Type="http://schemas.openxmlformats.org/officeDocument/2006/relationships/image" Target="../media/image83.emf"/><Relationship Id="rId15" Type="http://schemas.openxmlformats.org/officeDocument/2006/relationships/image" Target="../media/image93.emf"/><Relationship Id="rId23" Type="http://schemas.openxmlformats.org/officeDocument/2006/relationships/image" Target="../media/image101.emf"/><Relationship Id="rId10" Type="http://schemas.openxmlformats.org/officeDocument/2006/relationships/image" Target="../media/image88.emf"/><Relationship Id="rId19" Type="http://schemas.openxmlformats.org/officeDocument/2006/relationships/image" Target="../media/image97.emf"/><Relationship Id="rId4" Type="http://schemas.openxmlformats.org/officeDocument/2006/relationships/image" Target="../media/image82.emf"/><Relationship Id="rId9" Type="http://schemas.openxmlformats.org/officeDocument/2006/relationships/image" Target="../media/image87.emf"/><Relationship Id="rId14" Type="http://schemas.openxmlformats.org/officeDocument/2006/relationships/image" Target="../media/image92.emf"/><Relationship Id="rId22" Type="http://schemas.openxmlformats.org/officeDocument/2006/relationships/image" Target="../media/image100.emf"/><Relationship Id="rId27" Type="http://schemas.openxmlformats.org/officeDocument/2006/relationships/image" Target="../media/image105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image" Target="../media/image15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0" y="390436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Comic Sans MS" panose="030F0702030302020204" pitchFamily="66" charset="0"/>
              </a:rPr>
              <a:t>Blade pitch </a:t>
            </a:r>
            <a:r>
              <a:rPr lang="en-US" sz="32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optimization </a:t>
            </a: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for </a:t>
            </a:r>
            <a:r>
              <a:rPr lang="en-US" sz="3200" dirty="0">
                <a:solidFill>
                  <a:srgbClr val="002060"/>
                </a:solidFill>
                <a:latin typeface="Comic Sans MS" panose="030F0702030302020204" pitchFamily="66" charset="0"/>
              </a:rPr>
              <a:t>an offshore vertical </a:t>
            </a:r>
            <a:r>
              <a:rPr lang="en-US" sz="32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axis</a:t>
            </a: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en-US" sz="3200" dirty="0">
                <a:solidFill>
                  <a:srgbClr val="002060"/>
                </a:solidFill>
                <a:latin typeface="Comic Sans MS" panose="030F0702030302020204" pitchFamily="66" charset="0"/>
              </a:rPr>
              <a:t>wind turbine model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0" y="2271139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Hubert </a:t>
            </a:r>
            <a:r>
              <a:rPr lang="fr-F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Branger, 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Sukanta Roy, Christopher Luneau</a:t>
            </a:r>
            <a:r>
              <a:rPr lang="fr-F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, </a:t>
            </a:r>
            <a:endParaRPr lang="fr-FR" sz="24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Denis Bourras and Benoit Paillard</a:t>
            </a: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11" y="3581168"/>
            <a:ext cx="1861024" cy="1316091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189263" y="5471458"/>
            <a:ext cx="400595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600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branger@irphe.univ-mrs.fr</a:t>
            </a:r>
            <a:endParaRPr lang="fr-FR" sz="2400" i="1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4"/>
          <a:srcRect l="33109"/>
          <a:stretch/>
        </p:blipFill>
        <p:spPr>
          <a:xfrm>
            <a:off x="6090647" y="3670865"/>
            <a:ext cx="1803093" cy="9525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170" y="3566607"/>
            <a:ext cx="949682" cy="949682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1952" y="3661997"/>
            <a:ext cx="1599808" cy="95988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76" b="13578"/>
          <a:stretch/>
        </p:blipFill>
        <p:spPr>
          <a:xfrm>
            <a:off x="2904041" y="3672348"/>
            <a:ext cx="2582360" cy="1001557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294" y="5548327"/>
            <a:ext cx="3092876" cy="635273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3878587" y="5579179"/>
            <a:ext cx="1607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Support: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922" y="5400048"/>
            <a:ext cx="1616182" cy="93183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532889" y="5244116"/>
            <a:ext cx="7504430" cy="1258283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1A95618-4C05-4C82-8FB6-DD252336BF65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70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47001" y="161413"/>
            <a:ext cx="10494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Pitching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the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blades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for Vertical Axis Wind Turbines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is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not new: </a:t>
            </a:r>
          </a:p>
        </p:txBody>
      </p:sp>
      <p:grpSp>
        <p:nvGrpSpPr>
          <p:cNvPr id="17" name="Groupe 16"/>
          <p:cNvGrpSpPr/>
          <p:nvPr/>
        </p:nvGrpSpPr>
        <p:grpSpPr>
          <a:xfrm>
            <a:off x="347001" y="1297157"/>
            <a:ext cx="11423374" cy="1686680"/>
            <a:chOff x="347001" y="1297157"/>
            <a:chExt cx="11423374" cy="168668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ZoneTexte 17"/>
                <p:cNvSpPr txBox="1"/>
                <p:nvPr/>
              </p:nvSpPr>
              <p:spPr>
                <a:xfrm>
                  <a:off x="347001" y="1297157"/>
                  <a:ext cx="11423374" cy="16866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2000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Very</a:t>
                  </a:r>
                  <a:r>
                    <a:rPr lang="fr-FR" sz="20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 </a:t>
                  </a:r>
                  <a:r>
                    <a:rPr lang="fr-FR" sz="2000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R</a:t>
                  </a:r>
                  <a:r>
                    <a:rPr lang="fr-FR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ecent</a:t>
                  </a:r>
                  <a:r>
                    <a:rPr lang="fr-FR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 </a:t>
                  </a:r>
                  <a:r>
                    <a:rPr lang="fr-FR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papers</a:t>
                  </a:r>
                  <a:r>
                    <a:rPr lang="fr-FR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:  </a:t>
                  </a:r>
                </a:p>
                <a:p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- Douak et al (2018)   </a:t>
                  </a:r>
                  <a:r>
                    <a:rPr lang="fr-FR" sz="1600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pitching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 efficient for self </a:t>
                  </a:r>
                  <a:r>
                    <a:rPr lang="fr-FR" sz="1600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starting</a:t>
                  </a:r>
                  <a:endParaRPr lang="fr-FR" sz="1600" dirty="0" smtClean="0">
                    <a:solidFill>
                      <a:srgbClr val="002060"/>
                    </a:solidFill>
                    <a:latin typeface="Comic Sans MS" panose="030F0702030302020204" pitchFamily="66" charset="0"/>
                    <a:sym typeface="Wingdings" panose="05000000000000000000" pitchFamily="2" charset="2"/>
                  </a:endParaRPr>
                </a:p>
                <a:p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- Chen et al (2018) :   </a:t>
                  </a:r>
                  <a:r>
                    <a:rPr lang="fr-FR" sz="1600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pitching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 </a:t>
                  </a:r>
                  <a:r>
                    <a:rPr lang="fr-FR" sz="1600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is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 efficient </a:t>
                  </a:r>
                  <a:r>
                    <a:rPr lang="fr-FR" sz="1600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with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 a simple sinus </a:t>
                  </a:r>
                  <a:r>
                    <a:rPr lang="fr-FR" sz="1600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function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    </a:t>
                  </a:r>
                  <a:r>
                    <a:rPr lang="fr-FR" sz="1600" dirty="0" smtClean="0">
                      <a:solidFill>
                        <a:schemeClr val="tx2"/>
                      </a:solidFill>
                      <a:latin typeface="Symbol" panose="05050102010706020507" pitchFamily="18" charset="2"/>
                    </a:rPr>
                    <a:t>b</a:t>
                  </a:r>
                  <a:r>
                    <a:rPr lang="fr-FR" sz="1600" dirty="0" smtClean="0">
                      <a:solidFill>
                        <a:schemeClr val="tx2"/>
                      </a:solidFill>
                      <a:latin typeface="Comic Sans MS" panose="030F0702030302020204" pitchFamily="66" charset="0"/>
                    </a:rPr>
                    <a:t> </a:t>
                  </a:r>
                  <a:r>
                    <a:rPr lang="fr-FR" sz="1600" dirty="0">
                      <a:solidFill>
                        <a:schemeClr val="tx2"/>
                      </a:solidFill>
                      <a:latin typeface="Comic Sans MS" panose="030F0702030302020204" pitchFamily="66" charset="0"/>
                    </a:rPr>
                    <a:t>= </a:t>
                  </a:r>
                  <a:r>
                    <a:rPr lang="fr-FR" sz="1600" dirty="0" err="1">
                      <a:solidFill>
                        <a:srgbClr val="002060"/>
                      </a:solidFill>
                      <a:latin typeface="Symbol" panose="05050102010706020507" pitchFamily="18" charset="2"/>
                      <a:sym typeface="Wingdings" panose="05000000000000000000" pitchFamily="2" charset="2"/>
                    </a:rPr>
                    <a:t>b</a:t>
                  </a:r>
                  <a:r>
                    <a:rPr lang="fr-FR" sz="1600" baseline="-25000" dirty="0" err="1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max</a:t>
                  </a:r>
                  <a:r>
                    <a:rPr lang="fr-FR" sz="1600" dirty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 </a:t>
                  </a:r>
                  <a:r>
                    <a:rPr lang="fr-FR" sz="1600" dirty="0" smtClean="0">
                      <a:solidFill>
                        <a:schemeClr val="tx2"/>
                      </a:solidFill>
                      <a:latin typeface="Comic Sans MS" panose="030F0702030302020204" pitchFamily="66" charset="0"/>
                    </a:rPr>
                    <a:t> </a:t>
                  </a:r>
                  <a:r>
                    <a:rPr lang="fr-FR" sz="1600" dirty="0">
                      <a:solidFill>
                        <a:schemeClr val="tx2"/>
                      </a:solidFill>
                      <a:latin typeface="Comic Sans MS" panose="030F0702030302020204" pitchFamily="66" charset="0"/>
                    </a:rPr>
                    <a:t>sin( </a:t>
                  </a:r>
                  <a:r>
                    <a:rPr lang="fr-FR" sz="1600" dirty="0">
                      <a:solidFill>
                        <a:schemeClr val="tx2"/>
                      </a:solidFill>
                      <a:latin typeface="Symbol" panose="05050102010706020507" pitchFamily="18" charset="2"/>
                    </a:rPr>
                    <a:t>q </a:t>
                  </a:r>
                  <a:r>
                    <a:rPr lang="fr-FR" sz="1600" dirty="0">
                      <a:solidFill>
                        <a:schemeClr val="tx2"/>
                      </a:solidFill>
                      <a:latin typeface="Comic Sans MS" panose="030F0702030302020204" pitchFamily="66" charset="0"/>
                    </a:rPr>
                    <a:t>)</a:t>
                  </a:r>
                  <a:endParaRPr lang="fr-FR" sz="1600" dirty="0" smtClean="0">
                    <a:solidFill>
                      <a:schemeClr val="tx2"/>
                    </a:solidFill>
                    <a:latin typeface="Comic Sans MS" panose="030F0702030302020204" pitchFamily="66" charset="0"/>
                    <a:sym typeface="Wingdings" panose="05000000000000000000" pitchFamily="2" charset="2"/>
                  </a:endParaRPr>
                </a:p>
                <a:p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- Zhao et al (2018) : 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 efficient </a:t>
                  </a:r>
                  <a:r>
                    <a:rPr lang="fr-FR" sz="1600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pitching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   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Symbol" panose="05050102010706020507" pitchFamily="18" charset="2"/>
                      <a:sym typeface="Wingdings" panose="05000000000000000000" pitchFamily="2" charset="2"/>
                    </a:rPr>
                    <a:t>b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(</a:t>
                  </a:r>
                  <a:r>
                    <a:rPr lang="fr-FR" sz="1600" dirty="0" err="1">
                      <a:solidFill>
                        <a:schemeClr val="tx2"/>
                      </a:solidFill>
                      <a:latin typeface="Symbol" panose="05050102010706020507" pitchFamily="18" charset="2"/>
                    </a:rPr>
                    <a:t>q</a:t>
                  </a:r>
                  <a:r>
                    <a:rPr lang="fr-FR" sz="1600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,TSR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)  = </a:t>
                  </a:r>
                  <a:r>
                    <a:rPr lang="fr-FR" sz="1600" dirty="0" err="1" smtClean="0">
                      <a:solidFill>
                        <a:srgbClr val="002060"/>
                      </a:solidFill>
                      <a:latin typeface="Symbol" panose="05050102010706020507" pitchFamily="18" charset="2"/>
                      <a:sym typeface="Wingdings" panose="05000000000000000000" pitchFamily="2" charset="2"/>
                    </a:rPr>
                    <a:t>b</a:t>
                  </a:r>
                  <a:r>
                    <a:rPr lang="fr-FR" sz="1600" baseline="-25000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max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 </a:t>
                  </a:r>
                  <a:r>
                    <a:rPr lang="fr-FR" sz="1600" dirty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sin(</a:t>
                  </a:r>
                  <a:r>
                    <a:rPr lang="fr-FR" sz="1600" dirty="0">
                      <a:solidFill>
                        <a:schemeClr val="tx2"/>
                      </a:solidFill>
                      <a:latin typeface="Symbol" panose="05050102010706020507" pitchFamily="18" charset="2"/>
                    </a:rPr>
                    <a:t>q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)     -    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Symbol" panose="05050102010706020507" pitchFamily="18" charset="2"/>
                      <a:sym typeface="Wingdings" panose="05000000000000000000" pitchFamily="2" charset="2"/>
                    </a:rPr>
                    <a:t>b</a:t>
                  </a:r>
                  <a:r>
                    <a:rPr lang="fr-FR" sz="1600" baseline="-250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2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 (TSR)  sin</a:t>
                  </a:r>
                  <a:r>
                    <a:rPr lang="fr-FR" sz="1600" baseline="300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2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(</a:t>
                  </a:r>
                  <a:r>
                    <a:rPr lang="fr-FR" sz="1600" dirty="0" smtClean="0">
                      <a:solidFill>
                        <a:schemeClr val="tx2"/>
                      </a:solidFill>
                      <a:latin typeface="Symbol" panose="05050102010706020507" pitchFamily="18" charset="2"/>
                    </a:rPr>
                    <a:t>q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)   </a:t>
                  </a:r>
                  <a:endParaRPr lang="fr-FR" sz="1600" dirty="0">
                    <a:solidFill>
                      <a:srgbClr val="002060"/>
                    </a:solidFill>
                    <a:latin typeface="Comic Sans MS" panose="030F0702030302020204" pitchFamily="66" charset="0"/>
                    <a:sym typeface="Wingdings" panose="05000000000000000000" pitchFamily="2" charset="2"/>
                  </a:endParaRPr>
                </a:p>
                <a:p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-  Bayati </a:t>
                  </a:r>
                  <a:r>
                    <a:rPr lang="fr-FR" sz="1600" dirty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et al 2018, </a:t>
                  </a:r>
                  <a:r>
                    <a:rPr lang="fr-FR" sz="1600" dirty="0" err="1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Battisti</a:t>
                  </a:r>
                  <a:r>
                    <a:rPr lang="fr-FR" sz="1600" dirty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 et al 2018, Li et al 2018 </a:t>
                  </a:r>
                  <a:r>
                    <a:rPr lang="fr-FR" sz="1600" dirty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 </a:t>
                  </a:r>
                  <a:r>
                    <a:rPr lang="fr-FR" sz="1600" dirty="0" err="1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pitching</a:t>
                  </a:r>
                  <a:r>
                    <a:rPr lang="fr-FR" sz="1600" dirty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 </a:t>
                  </a:r>
                  <a:r>
                    <a:rPr lang="fr-FR" sz="1600" dirty="0" err="1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is</a:t>
                  </a:r>
                  <a:r>
                    <a:rPr lang="fr-FR" sz="1600" dirty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 efficient:           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 </a:t>
                  </a:r>
                  <a:r>
                    <a:rPr lang="fr-FR" sz="1600" dirty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20% on Power 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Coefficient</a:t>
                  </a:r>
                </a:p>
                <a:p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-  Xu et al 2019:  more </a:t>
                  </a:r>
                  <a:r>
                    <a:rPr lang="fr-FR" sz="1600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complex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 </a:t>
                  </a:r>
                  <a:r>
                    <a:rPr lang="fr-FR" sz="1600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pitching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 </a:t>
                  </a:r>
                  <a:r>
                    <a:rPr lang="fr-FR" sz="1600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law</a:t>
                  </a:r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  <a:sym typeface="Wingdings" panose="05000000000000000000" pitchFamily="2" charset="2"/>
                    </a:rPr>
                    <a:t>:  </a:t>
                  </a:r>
                  <a14:m>
                    <m:oMath xmlns:m="http://schemas.openxmlformats.org/officeDocument/2006/math">
                      <m:r>
                        <a:rPr lang="fr-FR" sz="160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Wingdings" panose="05000000000000000000" pitchFamily="2" charset="2"/>
                        </a:rPr>
                        <m:t>𝛽</m:t>
                      </m:r>
                      <m:r>
                        <a:rPr lang="fr-FR" sz="1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Wingdings" panose="05000000000000000000" pitchFamily="2" charset="2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fr-FR" sz="1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fr-FR" sz="1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𝑗</m:t>
                          </m:r>
                          <m:r>
                            <a:rPr lang="fr-FR" sz="1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=1</m:t>
                          </m:r>
                        </m:sub>
                        <m:sup>
                          <m:r>
                            <a:rPr lang="fr-FR" sz="1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3</m:t>
                          </m:r>
                        </m:sup>
                        <m:e>
                          <m:d>
                            <m:dPr>
                              <m:ctrlPr>
                                <a:rPr lang="fr-FR" sz="16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Wingdings" panose="05000000000000000000" pitchFamily="2" charset="2"/>
                                </a:rPr>
                              </m:ctrlPr>
                            </m:dPr>
                            <m:e>
                              <m:nary>
                                <m:naryPr>
                                  <m:chr m:val="∑"/>
                                  <m:ctrlPr>
                                    <a:rPr lang="fr-FR" sz="16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Wingdings" panose="05000000000000000000" pitchFamily="2" charset="2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fr-FR" sz="16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Wingdings" panose="05000000000000000000" pitchFamily="2" charset="2"/>
                                    </a:rPr>
                                    <m:t>𝑘</m:t>
                                  </m:r>
                                  <m:r>
                                    <a:rPr lang="fr-FR" sz="16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Wingdings" panose="05000000000000000000" pitchFamily="2" charset="2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fr-FR" sz="16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Wingdings" panose="05000000000000000000" pitchFamily="2" charset="2"/>
                                    </a:rPr>
                                    <m:t>3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fr-FR" sz="1600" b="0" i="1" smtClean="0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Wingdings" panose="05000000000000000000" pitchFamily="2" charset="2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600" b="0" i="1" smtClean="0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Wingdings" panose="05000000000000000000" pitchFamily="2" charset="2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fr-FR" sz="1600" b="0" i="1" smtClean="0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Wingdings" panose="05000000000000000000" pitchFamily="2" charset="2"/>
                                        </a:rPr>
                                        <m:t>𝑗𝑘</m:t>
                                      </m:r>
                                    </m:sub>
                                  </m:sSub>
                                  <m:sSup>
                                    <m:sSupPr>
                                      <m:ctrlPr>
                                        <a:rPr lang="fr-FR" sz="1600" b="0" i="1" smtClean="0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Wingdings" panose="05000000000000000000" pitchFamily="2" charset="2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fr-FR" sz="1600" b="0" i="1" smtClean="0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Wingdings" panose="05000000000000000000" pitchFamily="2" charset="2"/>
                                        </a:rPr>
                                        <m:t>𝑇𝑆𝑅</m:t>
                                      </m:r>
                                    </m:e>
                                    <m:sup>
                                      <m:r>
                                        <a:rPr lang="fr-FR" sz="1600" b="0" i="1" smtClean="0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Wingdings" panose="05000000000000000000" pitchFamily="2" charset="2"/>
                                        </a:rPr>
                                        <m:t>𝑘</m:t>
                                      </m:r>
                                      <m:r>
                                        <a:rPr lang="fr-FR" sz="1600" b="0" i="1" smtClean="0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Wingdings" panose="05000000000000000000" pitchFamily="2" charset="2"/>
                                        </a:rPr>
                                        <m:t>−1</m:t>
                                      </m:r>
                                    </m:sup>
                                  </m:sSup>
                                  <m:r>
                                    <m:rPr>
                                      <m:sty m:val="p"/>
                                    </m:rPr>
                                    <a:rPr lang="fr-FR" sz="1600" b="0" i="0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Wingdings" panose="05000000000000000000" pitchFamily="2" charset="2"/>
                                    </a:rPr>
                                    <m:t>sin</m:t>
                                  </m:r>
                                  <m:r>
                                    <a:rPr lang="fr-FR" sz="16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Wingdings" panose="05000000000000000000" pitchFamily="2" charset="2"/>
                                    </a:rPr>
                                    <m:t>⁡(</m:t>
                                  </m:r>
                                  <m:r>
                                    <a:rPr lang="fr-FR" sz="16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Wingdings" panose="05000000000000000000" pitchFamily="2" charset="2"/>
                                    </a:rPr>
                                    <m:t>𝑗</m:t>
                                  </m:r>
                                  <m:r>
                                    <a:rPr lang="fr-FR" sz="16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Wingdings" panose="05000000000000000000" pitchFamily="2" charset="2"/>
                                    </a:rPr>
                                    <m:t>𝜃</m:t>
                                  </m:r>
                                  <m:r>
                                    <a:rPr lang="fr-FR" sz="16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Wingdings" panose="05000000000000000000" pitchFamily="2" charset="2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d>
                        </m:e>
                      </m:nary>
                    </m:oMath>
                  </a14:m>
                  <a:endParaRPr lang="fr-FR" sz="1600" dirty="0">
                    <a:solidFill>
                      <a:srgbClr val="002060"/>
                    </a:solidFill>
                    <a:latin typeface="Comic Sans MS" panose="030F0702030302020204" pitchFamily="66" charset="0"/>
                    <a:sym typeface="Wingdings" panose="05000000000000000000" pitchFamily="2" charset="2"/>
                  </a:endParaRPr>
                </a:p>
              </p:txBody>
            </p:sp>
          </mc:Choice>
          <mc:Fallback xmlns="">
            <p:sp>
              <p:nvSpPr>
                <p:cNvPr id="18" name="ZoneTexte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7001" y="1297157"/>
                  <a:ext cx="11423374" cy="1686680"/>
                </a:xfrm>
                <a:prstGeom prst="rect">
                  <a:avLst/>
                </a:prstGeom>
                <a:blipFill rotWithShape="0">
                  <a:blip r:embed="rId2"/>
                  <a:stretch>
                    <a:fillRect l="-587" t="-2174" b="-3188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4" name="Connecteur droit avec flèche 13"/>
            <p:cNvCxnSpPr/>
            <p:nvPr/>
          </p:nvCxnSpPr>
          <p:spPr>
            <a:xfrm flipV="1">
              <a:off x="7858539" y="2401413"/>
              <a:ext cx="348653" cy="128041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e 1"/>
          <p:cNvGrpSpPr/>
          <p:nvPr/>
        </p:nvGrpSpPr>
        <p:grpSpPr>
          <a:xfrm>
            <a:off x="347001" y="3198403"/>
            <a:ext cx="10277511" cy="2412121"/>
            <a:chOff x="347001" y="951206"/>
            <a:chExt cx="10277511" cy="2412121"/>
          </a:xfrm>
        </p:grpSpPr>
        <p:sp>
          <p:nvSpPr>
            <p:cNvPr id="5" name="ZoneTexte 4"/>
            <p:cNvSpPr txBox="1"/>
            <p:nvPr/>
          </p:nvSpPr>
          <p:spPr>
            <a:xfrm>
              <a:off x="347001" y="951206"/>
              <a:ext cx="9343907" cy="187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BUT , </a:t>
              </a:r>
              <a:r>
                <a:rPr lang="fr-FR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they</a:t>
              </a:r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 </a:t>
              </a:r>
              <a:r>
                <a:rPr lang="fr-FR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mainly</a:t>
              </a:r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 </a:t>
              </a:r>
              <a:r>
                <a:rPr lang="fr-FR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concern</a:t>
              </a:r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: </a:t>
              </a:r>
            </a:p>
            <a:p>
              <a:pPr marL="342900" indent="-342900">
                <a:buFont typeface="Wingdings" panose="05000000000000000000" pitchFamily="2" charset="2"/>
                <a:buChar char="à"/>
              </a:pPr>
              <a:r>
                <a:rPr lang="fr-FR" sz="2000" dirty="0" err="1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relatively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</a:t>
              </a:r>
              <a:r>
                <a:rPr lang="fr-FR" sz="2000" dirty="0" err="1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small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turbines, </a:t>
              </a:r>
            </a:p>
            <a:p>
              <a:pPr marL="285750" indent="-285750">
                <a:buFont typeface="Wingdings" panose="05000000000000000000" pitchFamily="2" charset="2"/>
                <a:buChar char="à"/>
              </a:pP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 or </a:t>
              </a:r>
              <a:r>
                <a:rPr lang="fr-FR" sz="2000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blades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 </a:t>
              </a:r>
              <a:r>
                <a:rPr lang="fr-FR" sz="2000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with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 large </a:t>
              </a:r>
              <a:r>
                <a:rPr lang="fr-FR" sz="2000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chords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,</a:t>
              </a:r>
            </a:p>
            <a:p>
              <a:pPr marL="285750" indent="-285750">
                <a:buFont typeface="Wingdings" panose="05000000000000000000" pitchFamily="2" charset="2"/>
                <a:buChar char="à"/>
              </a:pP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or turbine </a:t>
              </a:r>
              <a:r>
                <a:rPr lang="fr-FR" sz="2000" dirty="0" err="1">
                  <a:solidFill>
                    <a:srgbClr val="002060"/>
                  </a:solidFill>
                  <a:latin typeface="Comic Sans MS" panose="030F0702030302020204" pitchFamily="66" charset="0"/>
                </a:rPr>
                <a:t>with</a:t>
              </a:r>
              <a:r>
                <a:rPr lang="fr-FR" sz="2000" dirty="0">
                  <a:solidFill>
                    <a:srgbClr val="002060"/>
                  </a:solidFill>
                  <a:latin typeface="Comic Sans MS" panose="030F0702030302020204" pitchFamily="66" charset="0"/>
                </a:rPr>
                <a:t> high </a:t>
              </a:r>
              <a:r>
                <a:rPr lang="fr-FR" sz="2000" dirty="0" err="1">
                  <a:solidFill>
                    <a:srgbClr val="002060"/>
                  </a:solidFill>
                  <a:latin typeface="Comic Sans MS" panose="030F0702030302020204" pitchFamily="66" charset="0"/>
                </a:rPr>
                <a:t>solidity</a:t>
              </a:r>
              <a:r>
                <a:rPr lang="fr-FR" sz="2000" dirty="0">
                  <a:solidFill>
                    <a:srgbClr val="002060"/>
                  </a:solidFill>
                  <a:latin typeface="Comic Sans MS" panose="030F0702030302020204" pitchFamily="66" charset="0"/>
                </a:rPr>
                <a:t> 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ratio,</a:t>
              </a:r>
            </a:p>
            <a:p>
              <a:pPr marL="342900" indent="-342900">
                <a:buFont typeface="Wingdings" panose="05000000000000000000" pitchFamily="2" charset="2"/>
                <a:buChar char="à"/>
              </a:pP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or </a:t>
              </a:r>
              <a:r>
                <a:rPr lang="fr-FR" sz="2000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rod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 </a:t>
              </a:r>
              <a:r>
                <a:rPr lang="fr-FR" sz="2000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crank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 or </a:t>
              </a:r>
              <a:r>
                <a:rPr lang="fr-FR" sz="2000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cycloid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 </a:t>
              </a:r>
              <a:r>
                <a:rPr lang="fr-FR" sz="2000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systems</a:t>
              </a:r>
              <a:r>
                <a:rPr lang="fr-FR" sz="2000" dirty="0">
                  <a:solidFill>
                    <a:srgbClr val="002060"/>
                  </a:solidFill>
                  <a:latin typeface="Comic Sans MS" panose="030F0702030302020204" pitchFamily="66" charset="0"/>
                </a:rPr>
                <a:t> 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/>
              </a:r>
              <a:b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</a:br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 (center </a:t>
              </a:r>
              <a:r>
                <a:rPr lang="fr-FR" dirty="0">
                  <a:solidFill>
                    <a:srgbClr val="002060"/>
                  </a:solidFill>
                  <a:latin typeface="Comic Sans MS" panose="030F0702030302020204" pitchFamily="66" charset="0"/>
                </a:rPr>
                <a:t>of rotation of the </a:t>
              </a:r>
              <a:r>
                <a:rPr lang="fr-FR" dirty="0" err="1">
                  <a:solidFill>
                    <a:srgbClr val="002060"/>
                  </a:solidFill>
                  <a:latin typeface="Comic Sans MS" panose="030F0702030302020204" pitchFamily="66" charset="0"/>
                </a:rPr>
                <a:t>blades</a:t>
              </a:r>
              <a:r>
                <a:rPr lang="fr-FR" dirty="0">
                  <a:solidFill>
                    <a:srgbClr val="002060"/>
                  </a:solidFill>
                  <a:latin typeface="Comic Sans MS" panose="030F0702030302020204" pitchFamily="66" charset="0"/>
                </a:rPr>
                <a:t>      center rotation of turbine</a:t>
              </a:r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) </a:t>
              </a:r>
              <a:endPara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endParaRPr>
            </a:p>
          </p:txBody>
        </p:sp>
        <p:grpSp>
          <p:nvGrpSpPr>
            <p:cNvPr id="6" name="Groupe 5"/>
            <p:cNvGrpSpPr/>
            <p:nvPr/>
          </p:nvGrpSpPr>
          <p:grpSpPr>
            <a:xfrm>
              <a:off x="8757303" y="1708626"/>
              <a:ext cx="1867209" cy="1654701"/>
              <a:chOff x="6917500" y="1424425"/>
              <a:chExt cx="2412654" cy="2314361"/>
            </a:xfrm>
          </p:grpSpPr>
          <p:pic>
            <p:nvPicPr>
              <p:cNvPr id="8" name="Image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17500" y="1424425"/>
                <a:ext cx="2412654" cy="2314361"/>
              </a:xfrm>
              <a:prstGeom prst="rect">
                <a:avLst/>
              </a:prstGeom>
            </p:spPr>
          </p:pic>
          <p:sp>
            <p:nvSpPr>
              <p:cNvPr id="10" name="Ellipse 9"/>
              <p:cNvSpPr/>
              <p:nvPr/>
            </p:nvSpPr>
            <p:spPr>
              <a:xfrm>
                <a:off x="8407811" y="2434004"/>
                <a:ext cx="144000" cy="1476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" name="Ellipse 10"/>
              <p:cNvSpPr/>
              <p:nvPr/>
            </p:nvSpPr>
            <p:spPr>
              <a:xfrm>
                <a:off x="8123826" y="2507805"/>
                <a:ext cx="144000" cy="1476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6475" y="2527783"/>
              <a:ext cx="183347" cy="284375"/>
            </a:xfrm>
            <a:prstGeom prst="rect">
              <a:avLst/>
            </a:prstGeom>
          </p:spPr>
        </p:pic>
        <p:cxnSp>
          <p:nvCxnSpPr>
            <p:cNvPr id="3" name="Connecteur droit avec flèche 2"/>
            <p:cNvCxnSpPr/>
            <p:nvPr/>
          </p:nvCxnSpPr>
          <p:spPr>
            <a:xfrm>
              <a:off x="4157007" y="1900853"/>
              <a:ext cx="173659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avec flèche 8"/>
            <p:cNvCxnSpPr/>
            <p:nvPr/>
          </p:nvCxnSpPr>
          <p:spPr>
            <a:xfrm>
              <a:off x="7858539" y="2671127"/>
              <a:ext cx="733595" cy="2471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Imag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81306" y="1116864"/>
              <a:ext cx="1152121" cy="1160849"/>
            </a:xfrm>
            <a:prstGeom prst="rect">
              <a:avLst/>
            </a:prstGeom>
          </p:spPr>
        </p:pic>
      </p:grpSp>
      <p:sp>
        <p:nvSpPr>
          <p:cNvPr id="16" name="ZoneTexte 15"/>
          <p:cNvSpPr txBox="1"/>
          <p:nvPr/>
        </p:nvSpPr>
        <p:spPr>
          <a:xfrm>
            <a:off x="251066" y="5771797"/>
            <a:ext cx="9820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Only a few papers are related to large vertical axis wind turbines 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347001" y="924108"/>
            <a:ext cx="9009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There have been many published papers on Vertical wind turbine pitching</a:t>
            </a:r>
            <a:endParaRPr lang="en-US" sz="24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1A95618-4C05-4C82-8FB6-DD252336BF65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2861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78296" y="33020"/>
            <a:ext cx="11685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IRPHE/Pythéas Large air </a:t>
            </a:r>
            <a:r>
              <a:rPr lang="fr-FR" sz="28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sea</a:t>
            </a:r>
            <a:r>
              <a:rPr lang="fr-FR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interaction </a:t>
            </a:r>
            <a:r>
              <a:rPr lang="fr-FR" sz="28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facility</a:t>
            </a:r>
            <a:r>
              <a:rPr lang="fr-FR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in Marseille</a:t>
            </a:r>
          </a:p>
        </p:txBody>
      </p:sp>
      <p:grpSp>
        <p:nvGrpSpPr>
          <p:cNvPr id="3" name="Groupe 2"/>
          <p:cNvGrpSpPr/>
          <p:nvPr/>
        </p:nvGrpSpPr>
        <p:grpSpPr>
          <a:xfrm>
            <a:off x="477998" y="553025"/>
            <a:ext cx="11485402" cy="1950463"/>
            <a:chOff x="157958" y="1238825"/>
            <a:chExt cx="10967242" cy="1950463"/>
          </a:xfrm>
        </p:grpSpPr>
        <p:pic>
          <p:nvPicPr>
            <p:cNvPr id="4" name="Picture 5" descr="soufflerie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0" y="1535113"/>
              <a:ext cx="9982200" cy="1654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Connecteur droit avec flèche 5"/>
            <p:cNvCxnSpPr/>
            <p:nvPr/>
          </p:nvCxnSpPr>
          <p:spPr>
            <a:xfrm flipV="1">
              <a:off x="1512888" y="1238825"/>
              <a:ext cx="9358312" cy="18475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ZoneTexte 6"/>
            <p:cNvSpPr txBox="1"/>
            <p:nvPr/>
          </p:nvSpPr>
          <p:spPr>
            <a:xfrm>
              <a:off x="5194300" y="1238825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chemeClr val="tx2"/>
                  </a:solidFill>
                  <a:latin typeface="Comic Sans MS" panose="030F0702030302020204" pitchFamily="66" charset="0"/>
                </a:rPr>
                <a:t>60m</a:t>
              </a:r>
            </a:p>
          </p:txBody>
        </p:sp>
        <p:cxnSp>
          <p:nvCxnSpPr>
            <p:cNvPr id="8" name="Connecteur droit avec flèche 7"/>
            <p:cNvCxnSpPr/>
            <p:nvPr/>
          </p:nvCxnSpPr>
          <p:spPr>
            <a:xfrm flipV="1">
              <a:off x="773113" y="1608157"/>
              <a:ext cx="0" cy="1345109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ZoneTexte 10"/>
            <p:cNvSpPr txBox="1"/>
            <p:nvPr/>
          </p:nvSpPr>
          <p:spPr>
            <a:xfrm>
              <a:off x="157958" y="1992868"/>
              <a:ext cx="6151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chemeClr val="tx2"/>
                  </a:solidFill>
                  <a:latin typeface="Comic Sans MS" panose="030F0702030302020204" pitchFamily="66" charset="0"/>
                </a:rPr>
                <a:t>5m</a:t>
              </a:r>
            </a:p>
          </p:txBody>
        </p:sp>
      </p:grpSp>
      <p:pic>
        <p:nvPicPr>
          <p:cNvPr id="14" name="Imag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21280"/>
            <a:ext cx="6156960" cy="423672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41" r="21236"/>
          <a:stretch/>
        </p:blipFill>
        <p:spPr>
          <a:xfrm>
            <a:off x="6111165" y="4521488"/>
            <a:ext cx="6080835" cy="2357636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50" b="18687"/>
          <a:stretch/>
        </p:blipFill>
        <p:spPr>
          <a:xfrm>
            <a:off x="6156961" y="2595364"/>
            <a:ext cx="6035039" cy="1947248"/>
          </a:xfrm>
          <a:prstGeom prst="rect">
            <a:avLst/>
          </a:prstGeom>
        </p:spPr>
      </p:pic>
      <p:cxnSp>
        <p:nvCxnSpPr>
          <p:cNvPr id="12" name="Connecteur droit avec flèche 11"/>
          <p:cNvCxnSpPr/>
          <p:nvPr/>
        </p:nvCxnSpPr>
        <p:spPr>
          <a:xfrm>
            <a:off x="76125" y="5760126"/>
            <a:ext cx="4765440" cy="44326"/>
          </a:xfrm>
          <a:prstGeom prst="straightConnector1">
            <a:avLst/>
          </a:prstGeom>
          <a:ln w="57150">
            <a:solidFill>
              <a:srgbClr val="FFFF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1896943" y="5922244"/>
            <a:ext cx="1569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3.0 m</a:t>
            </a:r>
            <a:endParaRPr lang="fr-FR" sz="2400" b="1" dirty="0" smtClean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7" name="Connecteur droit avec flèche 16"/>
          <p:cNvCxnSpPr/>
          <p:nvPr/>
        </p:nvCxnSpPr>
        <p:spPr>
          <a:xfrm flipV="1">
            <a:off x="278296" y="4605920"/>
            <a:ext cx="4037704" cy="285378"/>
          </a:xfrm>
          <a:prstGeom prst="straightConnector1">
            <a:avLst/>
          </a:prstGeom>
          <a:ln w="57150">
            <a:solidFill>
              <a:srgbClr val="FFFF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593183" y="4212027"/>
            <a:ext cx="1569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40 m</a:t>
            </a:r>
            <a:endParaRPr lang="fr-FR" sz="2400" b="1" dirty="0" smtClean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9" name="Connecteur droit avec flèche 18"/>
          <p:cNvCxnSpPr/>
          <p:nvPr/>
        </p:nvCxnSpPr>
        <p:spPr>
          <a:xfrm flipH="1">
            <a:off x="4423659" y="3871184"/>
            <a:ext cx="23141" cy="1736911"/>
          </a:xfrm>
          <a:prstGeom prst="straightConnector1">
            <a:avLst/>
          </a:prstGeom>
          <a:ln w="57150">
            <a:solidFill>
              <a:srgbClr val="FFFF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4517020" y="3871184"/>
            <a:ext cx="1569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2.5 m</a:t>
            </a:r>
            <a:endParaRPr lang="fr-FR" sz="2400" b="1" dirty="0" smtClean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21" name="Connecteur droit avec flèche 20"/>
          <p:cNvCxnSpPr/>
          <p:nvPr/>
        </p:nvCxnSpPr>
        <p:spPr>
          <a:xfrm>
            <a:off x="523069" y="3649292"/>
            <a:ext cx="2962443" cy="45794"/>
          </a:xfrm>
          <a:prstGeom prst="straightConnector1">
            <a:avLst/>
          </a:prstGeom>
          <a:ln w="76200">
            <a:solidFill>
              <a:srgbClr val="FF0000"/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331389" y="3008036"/>
            <a:ext cx="3131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Wind 15 m/s</a:t>
            </a:r>
            <a:endParaRPr lang="fr-FR" sz="24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95618-4C05-4C82-8FB6-DD252336BF65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618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5989320" y="3662021"/>
            <a:ext cx="5943599" cy="2970646"/>
          </a:xfrm>
          <a:prstGeom prst="rect">
            <a:avLst/>
          </a:prstGeom>
          <a:solidFill>
            <a:srgbClr val="FFFF00">
              <a:alpha val="1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257267" y="3626398"/>
            <a:ext cx="5486400" cy="2970646"/>
          </a:xfrm>
          <a:prstGeom prst="rect">
            <a:avLst/>
          </a:prstGeom>
          <a:solidFill>
            <a:schemeClr val="accent6">
              <a:lumMod val="75000"/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/>
          <p:cNvSpPr txBox="1"/>
          <p:nvPr/>
        </p:nvSpPr>
        <p:spPr>
          <a:xfrm>
            <a:off x="6820568" y="6232557"/>
            <a:ext cx="4090737" cy="4001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Tri-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floater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, Horizontal axis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1228589" y="6196934"/>
            <a:ext cx="3882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Tri-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floater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Vertical axis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408347" y="38632"/>
            <a:ext cx="11524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We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previously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made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research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works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on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floating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wind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turbines in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this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faciliy</a:t>
            </a:r>
            <a:endParaRPr lang="fr-FR" sz="24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>
          <a:xfrm>
            <a:off x="8178503" y="6573990"/>
            <a:ext cx="2743200" cy="365125"/>
          </a:xfrm>
        </p:spPr>
        <p:txBody>
          <a:bodyPr/>
          <a:lstStyle/>
          <a:p>
            <a:fld id="{91A95618-4C05-4C82-8FB6-DD252336BF65}" type="slidenum">
              <a:rPr lang="fr-FR" smtClean="0"/>
              <a:t>12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58" y="804153"/>
            <a:ext cx="10425570" cy="244972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588" y="3803158"/>
            <a:ext cx="10075515" cy="227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37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389934"/>
            <a:ext cx="123245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To design the wind turbine physical model in relation with the </a:t>
            </a:r>
            <a: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EOLFI</a:t>
            </a:r>
            <a:r>
              <a:rPr lang="en-US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requirements for the </a:t>
            </a:r>
            <a: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WINDFLOAT</a:t>
            </a:r>
            <a:r>
              <a:rPr lang="en-US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project, </a:t>
            </a:r>
            <a:br>
              <a:rPr lang="en-US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en-US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we made preliminary studies using open source software </a:t>
            </a:r>
            <a: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XFOIL</a:t>
            </a:r>
            <a:r>
              <a:rPr lang="en-US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and </a:t>
            </a:r>
            <a: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QBLADE</a:t>
            </a:r>
            <a:b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US" sz="16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(Double Multi Stream Tube model + Lift Line Theory + some 3D effects)</a:t>
            </a:r>
            <a: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503583" y="1630019"/>
            <a:ext cx="95813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Studies on aspect ratio :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6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=(blade length/ diameter)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+</a:t>
            </a:r>
          </a:p>
          <a:p>
            <a:r>
              <a:rPr lang="en-US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Studies on solidity ratio: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6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=(number of blades * Chord/ Diameter)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+</a:t>
            </a:r>
          </a:p>
          <a:p>
            <a:r>
              <a:rPr lang="en-US" dirty="0" smtClean="0">
                <a:solidFill>
                  <a:srgbClr val="00206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Studies on different blade profiles</a:t>
            </a:r>
          </a:p>
          <a:p>
            <a:r>
              <a:rPr lang="en-US" dirty="0" smtClean="0">
                <a:solidFill>
                  <a:srgbClr val="00206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			</a:t>
            </a:r>
          </a:p>
        </p:txBody>
      </p:sp>
      <p:sp>
        <p:nvSpPr>
          <p:cNvPr id="4" name="Rectangle 3"/>
          <p:cNvSpPr/>
          <p:nvPr/>
        </p:nvSpPr>
        <p:spPr>
          <a:xfrm>
            <a:off x="389656" y="3701100"/>
            <a:ext cx="10437369" cy="2918154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21000">
                <a:schemeClr val="accent2">
                  <a:tint val="44500"/>
                  <a:satMod val="160000"/>
                  <a:alpha val="24000"/>
                  <a:lumMod val="59000"/>
                  <a:lumOff val="41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" name="Groupe 4"/>
          <p:cNvGrpSpPr/>
          <p:nvPr/>
        </p:nvGrpSpPr>
        <p:grpSpPr>
          <a:xfrm>
            <a:off x="389655" y="3785470"/>
            <a:ext cx="10159812" cy="2899200"/>
            <a:chOff x="389655" y="3785470"/>
            <a:chExt cx="10159812" cy="2899200"/>
          </a:xfrm>
        </p:grpSpPr>
        <p:sp>
          <p:nvSpPr>
            <p:cNvPr id="6" name="ZoneTexte 5"/>
            <p:cNvSpPr txBox="1"/>
            <p:nvPr/>
          </p:nvSpPr>
          <p:spPr>
            <a:xfrm>
              <a:off x="389655" y="3883903"/>
              <a:ext cx="5362215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 err="1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Finally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for the </a:t>
              </a:r>
              <a:r>
                <a:rPr lang="fr-FR" sz="2000" dirty="0" err="1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physical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model, </a:t>
              </a:r>
              <a:r>
                <a:rPr lang="fr-FR" sz="2000" dirty="0" err="1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we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end to :</a:t>
              </a:r>
            </a:p>
            <a:p>
              <a:endPara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endParaRPr>
            </a:p>
            <a:p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	  3 Selig 1046  </a:t>
              </a:r>
              <a:r>
                <a:rPr lang="fr-FR" sz="2000" dirty="0" err="1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blades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, </a:t>
              </a:r>
            </a:p>
            <a:p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 	  </a:t>
              </a:r>
              <a:r>
                <a:rPr lang="fr-FR" sz="2000" dirty="0" err="1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Hight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:         90 cm , </a:t>
              </a:r>
            </a:p>
            <a:p>
              <a:r>
                <a:rPr lang="fr-FR" sz="2000" dirty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   	  </a:t>
              </a:r>
              <a:r>
                <a:rPr lang="fr-FR" sz="2000" dirty="0" err="1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Chord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:           9 cm, </a:t>
              </a:r>
            </a:p>
            <a:p>
              <a:r>
                <a:rPr lang="fr-FR" sz="2000" dirty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   	  Radius:        80 cm</a:t>
              </a:r>
              <a:b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</a:b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/>
              </a:r>
              <a:b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</a:br>
              <a:r>
                <a:rPr lang="fr-FR" sz="1600" dirty="0" err="1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S</a:t>
              </a:r>
              <a:r>
                <a:rPr lang="fr-FR" sz="1600" dirty="0" err="1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olidity</a:t>
              </a:r>
              <a:r>
                <a:rPr lang="fr-FR" sz="16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Ratio=0.17</a:t>
              </a:r>
            </a:p>
            <a:p>
              <a:r>
                <a:rPr lang="fr-FR" sz="16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Blocage factor=0.18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</a:t>
              </a:r>
              <a:endPara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endParaRPr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0167" y="4419482"/>
              <a:ext cx="1884713" cy="182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ZoneTexte 7"/>
            <p:cNvSpPr txBox="1"/>
            <p:nvPr/>
          </p:nvSpPr>
          <p:spPr>
            <a:xfrm>
              <a:off x="6696299" y="6240944"/>
              <a:ext cx="38531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Cross section of the </a:t>
              </a:r>
              <a:r>
                <a:rPr lang="fr-FR" sz="1600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facility</a:t>
              </a:r>
              <a:endParaRPr lang="fr-FR" sz="1600" dirty="0" smtClean="0">
                <a:solidFill>
                  <a:srgbClr val="002060"/>
                </a:solidFill>
                <a:latin typeface="Comic Sans MS" panose="030F0702030302020204" pitchFamily="66" charset="0"/>
              </a:endParaRPr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12438" y="3785470"/>
              <a:ext cx="3737029" cy="2387546"/>
            </a:xfrm>
            <a:prstGeom prst="rect">
              <a:avLst/>
            </a:prstGeom>
          </p:spPr>
        </p:pic>
      </p:grp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>
          <a:xfrm>
            <a:off x="9144393" y="6009081"/>
            <a:ext cx="2743200" cy="365125"/>
          </a:xfrm>
        </p:spPr>
        <p:txBody>
          <a:bodyPr/>
          <a:lstStyle/>
          <a:p>
            <a:fld id="{91A95618-4C05-4C82-8FB6-DD252336BF65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611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 rotWithShape="1">
          <a:blip r:embed="rId2"/>
          <a:srcRect l="2209" t="2303" r="6832"/>
          <a:stretch/>
        </p:blipFill>
        <p:spPr bwMode="auto">
          <a:xfrm>
            <a:off x="426631" y="1769564"/>
            <a:ext cx="7513983" cy="39557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3" name="Groupe 2"/>
          <p:cNvGrpSpPr/>
          <p:nvPr/>
        </p:nvGrpSpPr>
        <p:grpSpPr>
          <a:xfrm>
            <a:off x="8300742" y="1206751"/>
            <a:ext cx="3850732" cy="5081328"/>
            <a:chOff x="8146422" y="1102313"/>
            <a:chExt cx="3678453" cy="5081328"/>
          </a:xfrm>
        </p:grpSpPr>
        <p:pic>
          <p:nvPicPr>
            <p:cNvPr id="4" name="Image 3"/>
            <p:cNvPicPr/>
            <p:nvPr/>
          </p:nvPicPr>
          <p:blipFill rotWithShape="1">
            <a:blip r:embed="rId3" cstate="print"/>
            <a:srcRect l="34686" r="22154"/>
            <a:stretch/>
          </p:blipFill>
          <p:spPr bwMode="auto">
            <a:xfrm>
              <a:off x="8146422" y="1102313"/>
              <a:ext cx="3619944" cy="4601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Arc 4"/>
            <p:cNvSpPr/>
            <p:nvPr/>
          </p:nvSpPr>
          <p:spPr>
            <a:xfrm rot="21409489">
              <a:off x="9622924" y="1543680"/>
              <a:ext cx="727008" cy="434474"/>
            </a:xfrm>
            <a:prstGeom prst="arc">
              <a:avLst>
                <a:gd name="adj1" fmla="val 19430943"/>
                <a:gd name="adj2" fmla="val 14273523"/>
              </a:avLst>
            </a:prstGeom>
            <a:ln w="38100">
              <a:solidFill>
                <a:srgbClr val="00B050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Arc 5"/>
            <p:cNvSpPr/>
            <p:nvPr/>
          </p:nvSpPr>
          <p:spPr>
            <a:xfrm rot="21409489">
              <a:off x="9540207" y="3993591"/>
              <a:ext cx="796570" cy="434474"/>
            </a:xfrm>
            <a:prstGeom prst="arc">
              <a:avLst>
                <a:gd name="adj1" fmla="val 19430943"/>
                <a:gd name="adj2" fmla="val 14273523"/>
              </a:avLst>
            </a:prstGeom>
            <a:ln w="38100">
              <a:solidFill>
                <a:srgbClr val="00B050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/>
            <p:cNvSpPr txBox="1"/>
            <p:nvPr/>
          </p:nvSpPr>
          <p:spPr>
            <a:xfrm>
              <a:off x="8146423" y="5783531"/>
              <a:ext cx="36784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Selig 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1046 </a:t>
              </a:r>
              <a:r>
                <a:rPr lang="fr-FR" sz="2000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blade</a:t>
              </a:r>
              <a:r>
                <a: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 </a:t>
              </a:r>
            </a:p>
          </p:txBody>
        </p:sp>
        <p:cxnSp>
          <p:nvCxnSpPr>
            <p:cNvPr id="8" name="Connecteur droit avec flèche 7"/>
            <p:cNvCxnSpPr/>
            <p:nvPr/>
          </p:nvCxnSpPr>
          <p:spPr>
            <a:xfrm flipV="1">
              <a:off x="8812701" y="2394519"/>
              <a:ext cx="592587" cy="92527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ZoneTexte 8"/>
            <p:cNvSpPr txBox="1"/>
            <p:nvPr/>
          </p:nvSpPr>
          <p:spPr>
            <a:xfrm>
              <a:off x="8366335" y="2010996"/>
              <a:ext cx="1073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b="1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Wind</a:t>
              </a: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249902" y="64098"/>
            <a:ext cx="118403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There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is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nothing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on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literature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about Selig 1046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blades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. </a:t>
            </a:r>
            <a:b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</a:p>
          <a:p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</a:t>
            </a:r>
            <a:r>
              <a:rPr lang="fr-FR" sz="2000" dirty="0" err="1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We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measured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Lift and Drag Coefficients for all possible incidence angles ( -180°  to + 180° )</a:t>
            </a:r>
          </a:p>
        </p:txBody>
      </p:sp>
      <p:cxnSp>
        <p:nvCxnSpPr>
          <p:cNvPr id="11" name="Connecteur droit avec flèche 10"/>
          <p:cNvCxnSpPr/>
          <p:nvPr/>
        </p:nvCxnSpPr>
        <p:spPr>
          <a:xfrm flipH="1">
            <a:off x="10503635" y="5380383"/>
            <a:ext cx="482417" cy="251791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0976175" y="4888657"/>
            <a:ext cx="1123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Dof </a:t>
            </a:r>
            <a:r>
              <a:rPr lang="fr-FR" sz="2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Sensor</a:t>
            </a:r>
            <a:endParaRPr lang="fr-FR" sz="20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9402188" y="5115339"/>
            <a:ext cx="432758" cy="127261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8440367" y="4680427"/>
            <a:ext cx="1451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Rotating</a:t>
            </a:r>
            <a:r>
              <a:rPr lang="fr-FR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fr-FR" sz="2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device</a:t>
            </a:r>
            <a:endParaRPr lang="fr-FR" sz="20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1563757" y="5887969"/>
            <a:ext cx="5724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Lift coefficient :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comparisons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with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Naca profiles</a:t>
            </a: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>
          <a:xfrm>
            <a:off x="8082510" y="6351963"/>
            <a:ext cx="2743200" cy="365125"/>
          </a:xfrm>
        </p:spPr>
        <p:txBody>
          <a:bodyPr/>
          <a:lstStyle/>
          <a:p>
            <a:fld id="{91A95618-4C05-4C82-8FB6-DD252336BF65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505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38646" y="237378"/>
            <a:ext cx="5124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We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built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almost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everything</a:t>
            </a:r>
            <a:endParaRPr lang="fr-FR" sz="20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(connections, bases, caps,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electronics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, …)</a:t>
            </a:r>
          </a:p>
        </p:txBody>
      </p:sp>
      <p:grpSp>
        <p:nvGrpSpPr>
          <p:cNvPr id="21" name="Groupe 20"/>
          <p:cNvGrpSpPr/>
          <p:nvPr/>
        </p:nvGrpSpPr>
        <p:grpSpPr>
          <a:xfrm>
            <a:off x="7596879" y="675462"/>
            <a:ext cx="4081778" cy="1368000"/>
            <a:chOff x="7567849" y="75258"/>
            <a:chExt cx="4081778" cy="1368000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 rotWithShape="1">
            <a:blip r:embed="rId2"/>
            <a:srcRect b="22547"/>
            <a:stretch/>
          </p:blipFill>
          <p:spPr>
            <a:xfrm>
              <a:off x="7567849" y="75258"/>
              <a:ext cx="2062152" cy="1368000"/>
            </a:xfrm>
            <a:prstGeom prst="rect">
              <a:avLst/>
            </a:prstGeom>
          </p:spPr>
        </p:pic>
        <p:pic>
          <p:nvPicPr>
            <p:cNvPr id="5" name="Image 4"/>
            <p:cNvPicPr>
              <a:picLocks noChangeAspect="1"/>
            </p:cNvPicPr>
            <p:nvPr/>
          </p:nvPicPr>
          <p:blipFill rotWithShape="1">
            <a:blip r:embed="rId3"/>
            <a:srcRect l="7227" t="40047" r="16541" b="13211"/>
            <a:stretch/>
          </p:blipFill>
          <p:spPr>
            <a:xfrm>
              <a:off x="9642681" y="75258"/>
              <a:ext cx="2006946" cy="1368000"/>
            </a:xfrm>
            <a:prstGeom prst="rect">
              <a:avLst/>
            </a:prstGeom>
          </p:spPr>
        </p:pic>
      </p:grpSp>
      <p:pic>
        <p:nvPicPr>
          <p:cNvPr id="7" name="Picture 2" descr="C:\Users\Mech\Downloads\blades_with_sukanta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705" r="18106" b="5948"/>
          <a:stretch/>
        </p:blipFill>
        <p:spPr bwMode="auto">
          <a:xfrm>
            <a:off x="5275507" y="754271"/>
            <a:ext cx="1658693" cy="1368000"/>
          </a:xfrm>
          <a:prstGeom prst="rect">
            <a:avLst/>
          </a:prstGeom>
          <a:noFill/>
          <a:extLst/>
        </p:spPr>
      </p:pic>
      <p:pic>
        <p:nvPicPr>
          <p:cNvPr id="8" name="Image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115" y="2694846"/>
            <a:ext cx="2320566" cy="1094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 descr="C:\Users\Mech\Desktop\IRPHE\FOWT\Cap.jpe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794" y="3788881"/>
            <a:ext cx="1848485" cy="1101090"/>
          </a:xfrm>
          <a:prstGeom prst="rect">
            <a:avLst/>
          </a:prstGeom>
          <a:noFill/>
          <a:extLst/>
        </p:spPr>
      </p:pic>
      <p:pic>
        <p:nvPicPr>
          <p:cNvPr id="10" name="Image 9" descr="C:\Users\hubert\Documents\PROJETS\Aeropitch\Photos_videos\coupe montage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1" y="4804255"/>
            <a:ext cx="1467485" cy="1983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2" descr="C:\Users\Mech\Desktop\IRPHE\FOWT\servo shaft parts.jpe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0" y="1002151"/>
            <a:ext cx="1914525" cy="1553210"/>
          </a:xfrm>
          <a:prstGeom prst="rect">
            <a:avLst/>
          </a:prstGeom>
          <a:noFill/>
          <a:extLst/>
        </p:spPr>
      </p:pic>
      <p:pic>
        <p:nvPicPr>
          <p:cNvPr id="12" name="Image 11" descr="C:\Users\hubert\Documents\PROJETS\Aeropitch\Photos_videos\liaisonbrassuperieurmat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132" y="1032626"/>
            <a:ext cx="1985617" cy="16074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 13"/>
          <p:cNvPicPr/>
          <p:nvPr/>
        </p:nvPicPr>
        <p:blipFill>
          <a:blip r:embed="rId11"/>
          <a:stretch>
            <a:fillRect/>
          </a:stretch>
        </p:blipFill>
        <p:spPr>
          <a:xfrm>
            <a:off x="382087" y="2831717"/>
            <a:ext cx="1372870" cy="1553483"/>
          </a:xfrm>
          <a:prstGeom prst="rect">
            <a:avLst/>
          </a:prstGeom>
        </p:spPr>
      </p:pic>
      <p:pic>
        <p:nvPicPr>
          <p:cNvPr id="16" name="Image 15" descr="C:\Users\hubert\Documents\PROJETS\Aeropitch\Photos_videos\liaisonbladebrasinfereur.jpg"/>
          <p:cNvPicPr/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" r="8078" b="11188"/>
          <a:stretch/>
        </p:blipFill>
        <p:spPr bwMode="auto">
          <a:xfrm>
            <a:off x="4755802" y="3757119"/>
            <a:ext cx="2517717" cy="137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Image 16" descr="C:\Users\hubert\Documents\PROJETS\Aeropitch\Photos_videos\liason bladebrassuperieur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445" y="2276723"/>
            <a:ext cx="2477074" cy="1438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 17" descr="C:\Users\hubert\Documents\PROJETS\Aeropitch\Photos_videos\electro_eolienne.JPG"/>
          <p:cNvPicPr/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18" t="28107" r="19280" b="9463"/>
          <a:stretch/>
        </p:blipFill>
        <p:spPr bwMode="auto">
          <a:xfrm rot="5400000">
            <a:off x="5166535" y="5044379"/>
            <a:ext cx="1364971" cy="18553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02539" y="4937734"/>
            <a:ext cx="2458933" cy="1716782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88" t="23077" r="36992" b="7994"/>
          <a:stretch/>
        </p:blipFill>
        <p:spPr>
          <a:xfrm>
            <a:off x="7441217" y="2253565"/>
            <a:ext cx="4386469" cy="4400951"/>
          </a:xfrm>
          <a:prstGeom prst="rect">
            <a:avLst/>
          </a:prstGeom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28CC070-4BAB-4C6E-9100-28CE46AB6723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885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 descr="C:\Users\Mech\Desktop\Picture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91" t="50000"/>
          <a:stretch/>
        </p:blipFill>
        <p:spPr bwMode="auto">
          <a:xfrm>
            <a:off x="5583665" y="1463307"/>
            <a:ext cx="2890256" cy="1605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799600" y="506682"/>
            <a:ext cx="9020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To pitch the </a:t>
            </a:r>
            <a:r>
              <a:rPr lang="fr-FR" sz="32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blades</a:t>
            </a:r>
            <a:r>
              <a:rPr lang="fr-F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,  </a:t>
            </a:r>
            <a:r>
              <a:rPr lang="fr-FR" sz="32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we</a:t>
            </a:r>
            <a:r>
              <a:rPr lang="fr-F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fr-FR" sz="32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used</a:t>
            </a:r>
            <a:r>
              <a:rPr lang="fr-F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3 </a:t>
            </a:r>
            <a:r>
              <a:rPr lang="fr-FR" sz="32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servomotors</a:t>
            </a:r>
            <a:r>
              <a:rPr lang="fr-F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</a:t>
            </a:r>
            <a:endParaRPr lang="fr-FR" sz="36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9" name="Groupe 8"/>
          <p:cNvGrpSpPr/>
          <p:nvPr/>
        </p:nvGrpSpPr>
        <p:grpSpPr>
          <a:xfrm>
            <a:off x="5583665" y="3273804"/>
            <a:ext cx="2928759" cy="1771184"/>
            <a:chOff x="8332258" y="3156764"/>
            <a:chExt cx="3236890" cy="2427668"/>
          </a:xfrm>
        </p:grpSpPr>
        <p:pic>
          <p:nvPicPr>
            <p:cNvPr id="8" name="Picture 3" descr="C:\Users\Mech\Desktop\Picture3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2258" y="3156764"/>
              <a:ext cx="3236890" cy="24276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ZoneTexte 14"/>
            <p:cNvSpPr txBox="1"/>
            <p:nvPr/>
          </p:nvSpPr>
          <p:spPr>
            <a:xfrm>
              <a:off x="10465858" y="4078210"/>
              <a:ext cx="11032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3 Servo</a:t>
              </a:r>
              <a:br>
                <a:rPr lang="fr-FR" sz="1600" b="1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</a:br>
              <a:r>
                <a:rPr lang="fr-FR" sz="1600" b="1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 </a:t>
              </a:r>
              <a:r>
                <a:rPr lang="fr-FR" sz="1600" b="1" dirty="0" err="1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motors</a:t>
              </a:r>
              <a:r>
                <a:rPr lang="fr-FR" sz="1600" b="1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 </a:t>
              </a:r>
            </a:p>
          </p:txBody>
        </p:sp>
      </p:grpSp>
      <p:grpSp>
        <p:nvGrpSpPr>
          <p:cNvPr id="11" name="Groupe 10"/>
          <p:cNvGrpSpPr/>
          <p:nvPr/>
        </p:nvGrpSpPr>
        <p:grpSpPr>
          <a:xfrm>
            <a:off x="141667" y="1271166"/>
            <a:ext cx="5564232" cy="3729128"/>
            <a:chOff x="385994" y="1143655"/>
            <a:chExt cx="6531641" cy="4440777"/>
          </a:xfrm>
        </p:grpSpPr>
        <p:pic>
          <p:nvPicPr>
            <p:cNvPr id="7" name="Picture 6" descr="C:\Users\Mech\Downloads\combo_vawt.jpg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994" y="1143655"/>
              <a:ext cx="6126668" cy="4440777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4" name="Connecteur droit avec flèche 3"/>
            <p:cNvCxnSpPr/>
            <p:nvPr/>
          </p:nvCxnSpPr>
          <p:spPr>
            <a:xfrm flipV="1">
              <a:off x="3927683" y="4299849"/>
              <a:ext cx="2989952" cy="19229"/>
            </a:xfrm>
            <a:prstGeom prst="straightConnector1">
              <a:avLst/>
            </a:prstGeom>
            <a:ln w="12700">
              <a:solidFill>
                <a:srgbClr val="FF0000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avec flèche 13"/>
            <p:cNvCxnSpPr/>
            <p:nvPr/>
          </p:nvCxnSpPr>
          <p:spPr>
            <a:xfrm flipV="1">
              <a:off x="5421632" y="2985320"/>
              <a:ext cx="1496003" cy="198419"/>
            </a:xfrm>
            <a:prstGeom prst="straightConnector1">
              <a:avLst/>
            </a:prstGeom>
            <a:ln w="12700">
              <a:solidFill>
                <a:srgbClr val="FF0000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Ellipse 25"/>
            <p:cNvSpPr/>
            <p:nvPr/>
          </p:nvSpPr>
          <p:spPr>
            <a:xfrm>
              <a:off x="4996629" y="3183739"/>
              <a:ext cx="425003" cy="36060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Ellipse 26"/>
            <p:cNvSpPr/>
            <p:nvPr/>
          </p:nvSpPr>
          <p:spPr>
            <a:xfrm>
              <a:off x="3372054" y="4035915"/>
              <a:ext cx="568507" cy="52786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22" name="Connecteur droit avec flèche 21"/>
          <p:cNvCxnSpPr/>
          <p:nvPr/>
        </p:nvCxnSpPr>
        <p:spPr>
          <a:xfrm>
            <a:off x="8244074" y="2361788"/>
            <a:ext cx="1406637" cy="288622"/>
          </a:xfrm>
          <a:prstGeom prst="straightConnector1">
            <a:avLst/>
          </a:prstGeom>
          <a:ln w="12700">
            <a:solidFill>
              <a:srgbClr val="FF0000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 flipV="1">
            <a:off x="8146730" y="3548891"/>
            <a:ext cx="1317310" cy="322453"/>
          </a:xfrm>
          <a:prstGeom prst="straightConnector1">
            <a:avLst/>
          </a:prstGeom>
          <a:ln w="12700">
            <a:solidFill>
              <a:srgbClr val="FF0000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/>
          <p:cNvSpPr txBox="1"/>
          <p:nvPr/>
        </p:nvSpPr>
        <p:spPr>
          <a:xfrm>
            <a:off x="2685458" y="5391885"/>
            <a:ext cx="9157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Servo motors very efficient: Able to pitch 60° in 1/10 s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7"/>
          </p:nvPr>
        </p:nvSpPr>
        <p:spPr>
          <a:xfrm>
            <a:off x="8041640" y="6382966"/>
            <a:ext cx="2844800" cy="365125"/>
          </a:xfrm>
        </p:spPr>
        <p:txBody>
          <a:bodyPr/>
          <a:lstStyle/>
          <a:p>
            <a:fld id="{028CC070-4BAB-4C6E-9100-28CE46AB6723}" type="slidenum">
              <a:rPr lang="fr-FR" smtClean="0"/>
              <a:pPr/>
              <a:t>16</a:t>
            </a:fld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5037" y="2233598"/>
            <a:ext cx="3270686" cy="187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39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6680" y="1192560"/>
            <a:ext cx="3346841" cy="4342476"/>
          </a:xfrm>
          <a:prstGeom prst="rect">
            <a:avLst/>
          </a:prstGeom>
          <a:solidFill>
            <a:schemeClr val="accent4">
              <a:alpha val="15000"/>
            </a:schemeClr>
          </a:solidFill>
          <a:ln>
            <a:solidFill>
              <a:schemeClr val="accent1">
                <a:shade val="50000"/>
                <a:alpha val="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561" y="260770"/>
            <a:ext cx="6203123" cy="432048"/>
          </a:xfrm>
          <a:gradFill flip="none" rotWithShape="1">
            <a:gsLst>
              <a:gs pos="0">
                <a:srgbClr val="FFFF00"/>
              </a:gs>
              <a:gs pos="50000">
                <a:srgbClr val="FFFF00">
                  <a:alpha val="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/>
          <a:lstStyle/>
          <a:p>
            <a:pPr algn="ctr"/>
            <a:r>
              <a:rPr lang="fr-FR" sz="2400" dirty="0" smtClean="0">
                <a:latin typeface="Comic Sans MS" panose="030F0702030302020204" pitchFamily="66" charset="0"/>
              </a:rPr>
              <a:t>How </a:t>
            </a:r>
            <a:r>
              <a:rPr lang="fr-FR" sz="2400" dirty="0" err="1" smtClean="0">
                <a:latin typeface="Comic Sans MS" panose="030F0702030302020204" pitchFamily="66" charset="0"/>
              </a:rPr>
              <a:t>it</a:t>
            </a:r>
            <a:r>
              <a:rPr lang="fr-FR" sz="2400" dirty="0" smtClean="0">
                <a:latin typeface="Comic Sans MS" panose="030F0702030302020204" pitchFamily="66" charset="0"/>
              </a:rPr>
              <a:t> </a:t>
            </a:r>
            <a:r>
              <a:rPr lang="fr-FR" sz="2400" dirty="0" err="1" smtClean="0">
                <a:latin typeface="Comic Sans MS" panose="030F0702030302020204" pitchFamily="66" charset="0"/>
              </a:rPr>
              <a:t>works</a:t>
            </a:r>
            <a:r>
              <a:rPr lang="fr-FR" sz="2400" dirty="0" smtClean="0">
                <a:latin typeface="Comic Sans MS" panose="030F0702030302020204" pitchFamily="66" charset="0"/>
              </a:rPr>
              <a:t>: </a:t>
            </a:r>
            <a:r>
              <a:rPr lang="fr-FR" sz="1800" dirty="0" smtClean="0">
                <a:latin typeface="Comic Sans MS" panose="030F0702030302020204" pitchFamily="66" charset="0"/>
              </a:rPr>
              <a:t>Control-command </a:t>
            </a:r>
            <a:r>
              <a:rPr lang="fr-FR" sz="1800" dirty="0" err="1" smtClean="0">
                <a:latin typeface="Comic Sans MS" panose="030F0702030302020204" pitchFamily="66" charset="0"/>
              </a:rPr>
              <a:t>loop</a:t>
            </a:r>
            <a:r>
              <a:rPr lang="fr-FR" sz="1800" dirty="0" smtClean="0">
                <a:latin typeface="Comic Sans MS" panose="030F0702030302020204" pitchFamily="66" charset="0"/>
              </a:rPr>
              <a:t> for the pitch </a:t>
            </a:r>
            <a:endParaRPr lang="fr-FR" sz="3600" dirty="0">
              <a:latin typeface="Comic Sans MS" panose="030F0702030302020204" pitchFamily="66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13" y="1695224"/>
            <a:ext cx="1937521" cy="1401767"/>
          </a:xfrm>
          <a:prstGeom prst="rect">
            <a:avLst/>
          </a:prstGeom>
        </p:spPr>
      </p:pic>
      <p:cxnSp>
        <p:nvCxnSpPr>
          <p:cNvPr id="7" name="Connecteur en angle 6"/>
          <p:cNvCxnSpPr>
            <a:stCxn id="20" idx="2"/>
          </p:cNvCxnSpPr>
          <p:nvPr/>
        </p:nvCxnSpPr>
        <p:spPr>
          <a:xfrm rot="16200000" flipH="1">
            <a:off x="4795523" y="2519614"/>
            <a:ext cx="612030" cy="6642874"/>
          </a:xfrm>
          <a:prstGeom prst="bentConnector2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38519" y="3206875"/>
                <a:ext cx="3384437" cy="20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6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We have a pitch command:</a:t>
                </a:r>
                <a:endParaRPr lang="fr-FR" sz="1600" b="1" i="1" dirty="0" smtClean="0">
                  <a:solidFill>
                    <a:srgbClr val="00B050"/>
                  </a:solidFill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𝒑𝒊𝒕𝒄𝒉</m:t>
                      </m:r>
                      <m:r>
                        <a:rPr lang="fr-FR" sz="1600" b="1" i="1" baseline="-2500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𝒃𝒍𝒂𝒅𝒆</m:t>
                      </m:r>
                      <m:r>
                        <a:rPr lang="fr-FR" sz="1600" b="1" i="1" baseline="-2500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𝑼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fr-FR" sz="16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𝑻𝑺𝑹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, 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𝜽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1600" b="1" dirty="0" smtClean="0">
                  <a:solidFill>
                    <a:srgbClr val="002060"/>
                  </a:solidFill>
                  <a:latin typeface="Comic Sans MS" panose="030F0702030302020204" pitchFamily="66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𝒑𝒊𝒕𝒄𝒉</m:t>
                      </m:r>
                      <m:r>
                        <a:rPr lang="fr-FR" sz="1600" b="1" i="1" baseline="-2500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𝒃𝒍𝒂𝒅𝒆</m:t>
                      </m:r>
                      <m:r>
                        <a:rPr lang="fr-FR" sz="1600" b="1" i="1" baseline="-2500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𝑼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𝑻𝑺𝑹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, 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𝜽</m:t>
                      </m:r>
                      <m:r>
                        <a:rPr lang="fr-FR" sz="16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fr-FR" sz="16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𝝅</m:t>
                      </m:r>
                      <m:r>
                        <a:rPr lang="fr-FR" sz="16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/</m:t>
                      </m:r>
                      <m:r>
                        <a:rPr lang="fr-FR" sz="16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𝟑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1600" b="1" dirty="0">
                  <a:solidFill>
                    <a:srgbClr val="002060"/>
                  </a:solidFill>
                  <a:latin typeface="Comic Sans MS" panose="030F0702030302020204" pitchFamily="66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𝒑𝒊𝒕𝒄𝒉</m:t>
                      </m:r>
                      <m:r>
                        <a:rPr lang="fr-FR" sz="1600" b="1" i="1" baseline="-2500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𝒃𝒍𝒂𝒅𝒆</m:t>
                      </m:r>
                      <m:r>
                        <a:rPr lang="fr-FR" sz="1600" b="1" i="1" baseline="-2500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𝑼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𝑻𝑺𝑹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, 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𝜽</m:t>
                      </m:r>
                      <m:r>
                        <a:rPr lang="fr-FR" sz="16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fr-FR" sz="16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</m:t>
                      </m:r>
                      <m:r>
                        <a:rPr lang="fr-FR" sz="16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𝝅</m:t>
                      </m:r>
                      <m:r>
                        <a:rPr lang="fr-FR" sz="16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/</m:t>
                      </m:r>
                      <m:r>
                        <a:rPr lang="fr-FR" sz="16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𝟑</m:t>
                      </m:r>
                      <m:r>
                        <a:rPr lang="fr-FR" sz="1600" b="1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1600" b="1" dirty="0">
                  <a:solidFill>
                    <a:srgbClr val="002060"/>
                  </a:solidFill>
                  <a:latin typeface="Comic Sans MS" panose="030F0702030302020204" pitchFamily="66" charset="0"/>
                </a:endParaRPr>
              </a:p>
              <a:p>
                <a:r>
                  <a:rPr lang="fr-FR" sz="16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/>
                </a:r>
                <a:br>
                  <a:rPr lang="fr-FR" sz="16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</a:br>
                <a:r>
                  <a:rPr lang="fr-FR" sz="1600" dirty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U </a:t>
                </a:r>
                <a:r>
                  <a:rPr lang="fr-FR" sz="16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    : </a:t>
                </a:r>
                <a:r>
                  <a:rPr lang="fr-FR" sz="1600" dirty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wind speed</a:t>
                </a:r>
                <a:endParaRPr lang="fr-FR" sz="1600" dirty="0" smtClean="0">
                  <a:solidFill>
                    <a:srgbClr val="002060"/>
                  </a:solidFill>
                  <a:latin typeface="Comic Sans MS" panose="030F0702030302020204" pitchFamily="66" charset="0"/>
                </a:endParaRPr>
              </a:p>
              <a:p>
                <a:r>
                  <a:rPr lang="fr-FR" sz="16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TSR : Tip Speed Ratio= R </a:t>
                </a:r>
                <a:r>
                  <a:rPr lang="fr-FR" sz="1600" dirty="0" smtClean="0">
                    <a:solidFill>
                      <a:srgbClr val="002060"/>
                    </a:solidFill>
                    <a:latin typeface="Symbol" panose="05050102010706020507" pitchFamily="18" charset="2"/>
                  </a:rPr>
                  <a:t>W</a:t>
                </a:r>
                <a:r>
                  <a:rPr lang="fr-FR" sz="16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 /U </a:t>
                </a:r>
                <a:r>
                  <a:rPr lang="fr-FR" sz="1600" dirty="0" smtClean="0">
                    <a:solidFill>
                      <a:srgbClr val="002060"/>
                    </a:solidFill>
                    <a:latin typeface="Symbol" panose="05050102010706020507" pitchFamily="18" charset="2"/>
                  </a:rPr>
                  <a:t/>
                </a:r>
                <a:br>
                  <a:rPr lang="fr-FR" sz="1600" dirty="0" smtClean="0">
                    <a:solidFill>
                      <a:srgbClr val="002060"/>
                    </a:solidFill>
                    <a:latin typeface="Symbol" panose="05050102010706020507" pitchFamily="18" charset="2"/>
                  </a:rPr>
                </a:br>
                <a:r>
                  <a:rPr lang="fr-FR" dirty="0" smtClean="0">
                    <a:solidFill>
                      <a:srgbClr val="002060"/>
                    </a:solidFill>
                    <a:latin typeface="Symbol" panose="05050102010706020507" pitchFamily="18" charset="2"/>
                  </a:rPr>
                  <a:t>q     </a:t>
                </a:r>
                <a:r>
                  <a:rPr lang="fr-FR" sz="1600" dirty="0" smtClean="0">
                    <a:solidFill>
                      <a:srgbClr val="002060"/>
                    </a:solidFill>
                    <a:latin typeface="Symbol" panose="05050102010706020507" pitchFamily="18" charset="2"/>
                  </a:rPr>
                  <a:t> : </a:t>
                </a:r>
                <a:r>
                  <a:rPr lang="fr-FR" sz="1600" dirty="0" err="1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blade</a:t>
                </a:r>
                <a:r>
                  <a:rPr lang="fr-FR" sz="1600" dirty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 azimutal position</a:t>
                </a:r>
                <a:r>
                  <a:rPr lang="fr-FR" sz="1600" dirty="0" smtClean="0">
                    <a:solidFill>
                      <a:srgbClr val="002060"/>
                    </a:solidFill>
                    <a:latin typeface="Symbol" panose="05050102010706020507" pitchFamily="18" charset="2"/>
                  </a:rPr>
                  <a:t> </a:t>
                </a:r>
                <a:endParaRPr lang="fr-FR" sz="2000" dirty="0" smtClean="0">
                  <a:solidFill>
                    <a:srgbClr val="002060"/>
                  </a:solidFill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19" y="3206875"/>
                <a:ext cx="3384437" cy="2092881"/>
              </a:xfrm>
              <a:prstGeom prst="rect">
                <a:avLst/>
              </a:prstGeom>
              <a:blipFill rotWithShape="0">
                <a:blip r:embed="rId7"/>
                <a:stretch>
                  <a:fillRect l="-1622" t="-583" b="-37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/>
          <p:cNvSpPr txBox="1"/>
          <p:nvPr/>
        </p:nvSpPr>
        <p:spPr>
          <a:xfrm>
            <a:off x="106680" y="1279005"/>
            <a:ext cx="3137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Computer </a:t>
            </a:r>
            <a:r>
              <a:rPr lang="fr-FR" sz="16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with</a:t>
            </a:r>
            <a:r>
              <a:rPr lang="fr-FR" sz="16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Python program</a:t>
            </a:r>
            <a:endParaRPr lang="fr-FR" sz="24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6079323" y="5044076"/>
            <a:ext cx="2585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Teensy </a:t>
            </a:r>
            <a:r>
              <a:rPr lang="fr-FR" dirty="0" err="1" smtClean="0">
                <a:solidFill>
                  <a:srgbClr val="00B050"/>
                </a:solidFill>
                <a:latin typeface="Comic Sans MS" panose="030F0702030302020204" pitchFamily="66" charset="0"/>
              </a:rPr>
              <a:t>card</a:t>
            </a:r>
            <a: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  </a:t>
            </a:r>
            <a:b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</a:br>
            <a:r>
              <a:rPr lang="fr-FR" dirty="0" err="1" smtClean="0">
                <a:solidFill>
                  <a:srgbClr val="00B050"/>
                </a:solidFill>
                <a:latin typeface="Comic Sans MS" panose="030F0702030302020204" pitchFamily="66" charset="0"/>
              </a:rPr>
              <a:t>with</a:t>
            </a:r>
            <a: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 an ARDUINO </a:t>
            </a:r>
            <a:b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</a:br>
            <a: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Software </a:t>
            </a:r>
            <a:r>
              <a:rPr lang="fr-FR" dirty="0" err="1" smtClean="0">
                <a:solidFill>
                  <a:srgbClr val="00B050"/>
                </a:solidFill>
                <a:latin typeface="Comic Sans MS" panose="030F0702030302020204" pitchFamily="66" charset="0"/>
              </a:rPr>
              <a:t>coding</a:t>
            </a:r>
            <a: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 rotWithShape="1">
          <a:blip r:embed="rId8"/>
          <a:srcRect t="20964" b="20962"/>
          <a:stretch/>
        </p:blipFill>
        <p:spPr>
          <a:xfrm rot="16200000">
            <a:off x="7986520" y="4744731"/>
            <a:ext cx="831011" cy="482602"/>
          </a:xfrm>
          <a:prstGeom prst="rect">
            <a:avLst/>
          </a:prstGeom>
          <a:ln>
            <a:solidFill>
              <a:srgbClr val="00B050"/>
            </a:solidFill>
          </a:ln>
        </p:spPr>
      </p:pic>
      <p:cxnSp>
        <p:nvCxnSpPr>
          <p:cNvPr id="58" name="Connecteur droit avec flèche 57"/>
          <p:cNvCxnSpPr/>
          <p:nvPr/>
        </p:nvCxnSpPr>
        <p:spPr>
          <a:xfrm flipV="1">
            <a:off x="8423406" y="5425150"/>
            <a:ext cx="0" cy="42164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/>
          <p:nvPr/>
        </p:nvCxnSpPr>
        <p:spPr>
          <a:xfrm flipV="1">
            <a:off x="8643327" y="3299635"/>
            <a:ext cx="432907" cy="1107265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Groupe 94"/>
          <p:cNvGrpSpPr/>
          <p:nvPr/>
        </p:nvGrpSpPr>
        <p:grpSpPr>
          <a:xfrm>
            <a:off x="3971155" y="931664"/>
            <a:ext cx="4915087" cy="3791849"/>
            <a:chOff x="3864505" y="697498"/>
            <a:chExt cx="4915087" cy="3791849"/>
          </a:xfrm>
        </p:grpSpPr>
        <p:grpSp>
          <p:nvGrpSpPr>
            <p:cNvPr id="92" name="Groupe 91"/>
            <p:cNvGrpSpPr/>
            <p:nvPr/>
          </p:nvGrpSpPr>
          <p:grpSpPr>
            <a:xfrm>
              <a:off x="4302811" y="697498"/>
              <a:ext cx="3485261" cy="1379397"/>
              <a:chOff x="4302811" y="697498"/>
              <a:chExt cx="3485261" cy="1379397"/>
            </a:xfrm>
          </p:grpSpPr>
          <p:pic>
            <p:nvPicPr>
              <p:cNvPr id="26" name="Image 25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9111" y="1051658"/>
                <a:ext cx="1042087" cy="766545"/>
              </a:xfrm>
              <a:prstGeom prst="rect">
                <a:avLst/>
              </a:prstGeom>
            </p:spPr>
          </p:pic>
          <p:sp>
            <p:nvSpPr>
              <p:cNvPr id="32" name="ZoneTexte 31"/>
              <p:cNvSpPr txBox="1"/>
              <p:nvPr/>
            </p:nvSpPr>
            <p:spPr>
              <a:xfrm>
                <a:off x="4302811" y="697498"/>
                <a:ext cx="175783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4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Wind speed    U</a:t>
                </a:r>
                <a:endParaRPr lang="fr-FR" sz="2400" dirty="0" smtClean="0">
                  <a:solidFill>
                    <a:srgbClr val="002060"/>
                  </a:solidFill>
                  <a:latin typeface="Comic Sans MS" panose="030F0702030302020204" pitchFamily="66" charset="0"/>
                </a:endParaRPr>
              </a:p>
            </p:txBody>
          </p:sp>
          <p:cxnSp>
            <p:nvCxnSpPr>
              <p:cNvPr id="66" name="Connecteur droit avec flèche 65"/>
              <p:cNvCxnSpPr/>
              <p:nvPr/>
            </p:nvCxnSpPr>
            <p:spPr>
              <a:xfrm flipH="1">
                <a:off x="5912072" y="1358903"/>
                <a:ext cx="1876000" cy="39055"/>
              </a:xfrm>
              <a:prstGeom prst="straightConnector1">
                <a:avLst/>
              </a:prstGeom>
              <a:ln w="28575">
                <a:solidFill>
                  <a:srgbClr val="FFFF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Connecteur droit avec flèche 82"/>
              <p:cNvCxnSpPr/>
              <p:nvPr/>
            </p:nvCxnSpPr>
            <p:spPr>
              <a:xfrm flipH="1">
                <a:off x="4429348" y="1434930"/>
                <a:ext cx="479108" cy="641965"/>
              </a:xfrm>
              <a:prstGeom prst="straightConnector1">
                <a:avLst/>
              </a:prstGeom>
              <a:ln w="38100">
                <a:solidFill>
                  <a:srgbClr val="003366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Groupe 92"/>
            <p:cNvGrpSpPr/>
            <p:nvPr/>
          </p:nvGrpSpPr>
          <p:grpSpPr>
            <a:xfrm>
              <a:off x="3864505" y="2889825"/>
              <a:ext cx="4915087" cy="1599522"/>
              <a:chOff x="3986092" y="2943324"/>
              <a:chExt cx="4915087" cy="1599522"/>
            </a:xfrm>
          </p:grpSpPr>
          <p:pic>
            <p:nvPicPr>
              <p:cNvPr id="33" name="Image 32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flipH="1">
                <a:off x="5305964" y="2943324"/>
                <a:ext cx="544859" cy="748053"/>
              </a:xfrm>
              <a:prstGeom prst="rect">
                <a:avLst/>
              </a:prstGeom>
            </p:spPr>
          </p:pic>
          <p:sp>
            <p:nvSpPr>
              <p:cNvPr id="34" name="ZoneTexte 33"/>
              <p:cNvSpPr txBox="1"/>
              <p:nvPr/>
            </p:nvSpPr>
            <p:spPr>
              <a:xfrm>
                <a:off x="3986092" y="3711849"/>
                <a:ext cx="206609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600" dirty="0" err="1" smtClean="0">
                    <a:solidFill>
                      <a:srgbClr val="FF0000"/>
                    </a:solidFill>
                    <a:latin typeface="Comic Sans MS" panose="030F0702030302020204" pitchFamily="66" charset="0"/>
                  </a:rPr>
                  <a:t>Rotational</a:t>
                </a:r>
                <a:r>
                  <a:rPr lang="fr-FR" sz="1600" dirty="0" smtClean="0">
                    <a:solidFill>
                      <a:srgbClr val="FF0000"/>
                    </a:solidFill>
                    <a:latin typeface="Comic Sans MS" panose="030F0702030302020204" pitchFamily="66" charset="0"/>
                  </a:rPr>
                  <a:t> encoder</a:t>
                </a:r>
                <a:r>
                  <a:rPr lang="fr-FR" sz="14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/>
                </a:r>
                <a:br>
                  <a:rPr lang="fr-FR" sz="14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</a:br>
                <a:r>
                  <a:rPr lang="fr-FR" sz="14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 to </a:t>
                </a:r>
                <a:r>
                  <a:rPr lang="fr-FR" sz="1400" dirty="0" err="1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measure</a:t>
                </a:r>
                <a:r>
                  <a:rPr lang="fr-FR" sz="14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/>
                </a:r>
                <a:br>
                  <a:rPr lang="fr-FR" sz="14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</a:br>
                <a:r>
                  <a:rPr lang="fr-FR" sz="16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fr-FR" dirty="0" smtClean="0">
                    <a:solidFill>
                      <a:srgbClr val="002060"/>
                    </a:solidFill>
                    <a:latin typeface="Symbol" panose="05050102010706020507" pitchFamily="18" charset="2"/>
                  </a:rPr>
                  <a:t>W, </a:t>
                </a:r>
                <a:r>
                  <a:rPr lang="fr-FR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TSR</a:t>
                </a:r>
                <a:r>
                  <a:rPr lang="fr-FR" sz="1600" dirty="0" smtClean="0">
                    <a:solidFill>
                      <a:srgbClr val="002060"/>
                    </a:solidFill>
                    <a:latin typeface="Symbol" panose="05050102010706020507" pitchFamily="18" charset="2"/>
                  </a:rPr>
                  <a:t> </a:t>
                </a:r>
                <a:r>
                  <a:rPr lang="fr-FR" sz="1400" dirty="0" smtClean="0">
                    <a:solidFill>
                      <a:srgbClr val="002060"/>
                    </a:solidFill>
                    <a:latin typeface="Symbol" panose="05050102010706020507" pitchFamily="18" charset="2"/>
                  </a:rPr>
                  <a:t> </a:t>
                </a:r>
                <a:r>
                  <a:rPr lang="fr-FR" sz="14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and</a:t>
                </a:r>
                <a:r>
                  <a:rPr lang="fr-FR" sz="1400" dirty="0" smtClean="0">
                    <a:solidFill>
                      <a:srgbClr val="002060"/>
                    </a:solidFill>
                    <a:latin typeface="Symbol" panose="05050102010706020507" pitchFamily="18" charset="2"/>
                  </a:rPr>
                  <a:t>  </a:t>
                </a:r>
                <a:r>
                  <a:rPr lang="fr-FR" dirty="0" smtClean="0">
                    <a:solidFill>
                      <a:srgbClr val="002060"/>
                    </a:solidFill>
                    <a:latin typeface="Symbol" panose="05050102010706020507" pitchFamily="18" charset="2"/>
                  </a:rPr>
                  <a:t>q</a:t>
                </a:r>
                <a:endParaRPr lang="fr-FR" sz="2400" dirty="0" smtClean="0">
                  <a:solidFill>
                    <a:srgbClr val="002060"/>
                  </a:solidFill>
                  <a:latin typeface="Symbol" panose="05050102010706020507" pitchFamily="18" charset="2"/>
                </a:endParaRPr>
              </a:p>
            </p:txBody>
          </p:sp>
          <p:cxnSp>
            <p:nvCxnSpPr>
              <p:cNvPr id="82" name="Connecteur droit avec flèche 81"/>
              <p:cNvCxnSpPr/>
              <p:nvPr/>
            </p:nvCxnSpPr>
            <p:spPr>
              <a:xfrm flipH="1">
                <a:off x="6033659" y="3257145"/>
                <a:ext cx="2867520" cy="77189"/>
              </a:xfrm>
              <a:prstGeom prst="straightConnector1">
                <a:avLst/>
              </a:prstGeom>
              <a:ln w="28575">
                <a:solidFill>
                  <a:srgbClr val="FFFF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Connecteur droit avec flèche 84"/>
              <p:cNvCxnSpPr/>
              <p:nvPr/>
            </p:nvCxnSpPr>
            <p:spPr>
              <a:xfrm flipH="1" flipV="1">
                <a:off x="4712565" y="3155448"/>
                <a:ext cx="590748" cy="362001"/>
              </a:xfrm>
              <a:prstGeom prst="straightConnector1">
                <a:avLst/>
              </a:prstGeom>
              <a:ln w="38100">
                <a:solidFill>
                  <a:srgbClr val="003366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7" name="Connecteur droit avec flèche 46"/>
          <p:cNvCxnSpPr/>
          <p:nvPr/>
        </p:nvCxnSpPr>
        <p:spPr>
          <a:xfrm flipV="1">
            <a:off x="8422977" y="5425151"/>
            <a:ext cx="0" cy="721915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/>
          <p:cNvSpPr txBox="1"/>
          <p:nvPr/>
        </p:nvSpPr>
        <p:spPr>
          <a:xfrm>
            <a:off x="3835263" y="5661245"/>
            <a:ext cx="1880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Command</a:t>
            </a:r>
          </a:p>
        </p:txBody>
      </p:sp>
      <p:grpSp>
        <p:nvGrpSpPr>
          <p:cNvPr id="15" name="Groupe 14"/>
          <p:cNvGrpSpPr/>
          <p:nvPr/>
        </p:nvGrpSpPr>
        <p:grpSpPr>
          <a:xfrm>
            <a:off x="8693958" y="3423238"/>
            <a:ext cx="2909463" cy="3192829"/>
            <a:chOff x="8693958" y="3423238"/>
            <a:chExt cx="2909463" cy="3192829"/>
          </a:xfrm>
        </p:grpSpPr>
        <p:sp>
          <p:nvSpPr>
            <p:cNvPr id="25" name="ZoneTexte 24"/>
            <p:cNvSpPr txBox="1"/>
            <p:nvPr/>
          </p:nvSpPr>
          <p:spPr>
            <a:xfrm>
              <a:off x="8779754" y="5692737"/>
              <a:ext cx="282366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err="1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Another</a:t>
              </a:r>
              <a:r>
                <a:rPr lang="fr-FR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 Teensy </a:t>
              </a:r>
              <a:r>
                <a:rPr lang="fr-FR" dirty="0" err="1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Card</a:t>
              </a:r>
              <a:r>
                <a:rPr lang="fr-FR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 </a:t>
              </a:r>
              <a:r>
                <a:rPr lang="fr-FR" dirty="0" err="1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controls</a:t>
              </a:r>
              <a:r>
                <a:rPr lang="fr-FR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 the </a:t>
              </a:r>
              <a:r>
                <a:rPr lang="fr-FR" dirty="0" err="1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servomotor</a:t>
              </a:r>
              <a:r>
                <a:rPr lang="fr-FR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 mouvements</a:t>
              </a:r>
              <a:endParaRPr lang="fr-FR" sz="1600" dirty="0" smtClean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pic>
          <p:nvPicPr>
            <p:cNvPr id="22" name="Image 21"/>
            <p:cNvPicPr>
              <a:picLocks noChangeAspect="1"/>
            </p:cNvPicPr>
            <p:nvPr/>
          </p:nvPicPr>
          <p:blipFill rotWithShape="1">
            <a:blip r:embed="rId8"/>
            <a:srcRect t="20964" b="20962"/>
            <a:stretch/>
          </p:blipFill>
          <p:spPr>
            <a:xfrm rot="16200000">
              <a:off x="9115605" y="4745652"/>
              <a:ext cx="859721" cy="499275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cxnSp>
          <p:nvCxnSpPr>
            <p:cNvPr id="31" name="Connecteur droit avec flèche 30"/>
            <p:cNvCxnSpPr/>
            <p:nvPr/>
          </p:nvCxnSpPr>
          <p:spPr>
            <a:xfrm flipH="1">
              <a:off x="8693958" y="4995289"/>
              <a:ext cx="508335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ZoneTexte 34"/>
            <p:cNvSpPr txBox="1"/>
            <p:nvPr/>
          </p:nvSpPr>
          <p:spPr>
            <a:xfrm>
              <a:off x="9871890" y="4801793"/>
              <a:ext cx="1344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Control</a:t>
              </a:r>
            </a:p>
          </p:txBody>
        </p:sp>
        <p:cxnSp>
          <p:nvCxnSpPr>
            <p:cNvPr id="39" name="Connecteur droit avec flèche 38"/>
            <p:cNvCxnSpPr/>
            <p:nvPr/>
          </p:nvCxnSpPr>
          <p:spPr>
            <a:xfrm flipH="1" flipV="1">
              <a:off x="9143408" y="3423238"/>
              <a:ext cx="234602" cy="983662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ZoneTexte 41"/>
          <p:cNvSpPr txBox="1"/>
          <p:nvPr/>
        </p:nvSpPr>
        <p:spPr>
          <a:xfrm>
            <a:off x="3573587" y="2376388"/>
            <a:ext cx="1124041" cy="923330"/>
          </a:xfrm>
          <a:prstGeom prst="rect">
            <a:avLst/>
          </a:prstGeom>
          <a:solidFill>
            <a:srgbClr val="FF0000">
              <a:alpha val="17000"/>
            </a:srgbClr>
          </a:solidFill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Pitch </a:t>
            </a:r>
          </a:p>
          <a:p>
            <a:endParaRPr lang="fr-FR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updating</a:t>
            </a:r>
            <a:endParaRPr lang="fr-FR" sz="24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68" name="Connecteur droit avec flèche 67"/>
          <p:cNvCxnSpPr/>
          <p:nvPr/>
        </p:nvCxnSpPr>
        <p:spPr>
          <a:xfrm flipH="1">
            <a:off x="3022408" y="2790832"/>
            <a:ext cx="443778" cy="0"/>
          </a:xfrm>
          <a:prstGeom prst="straightConnector1">
            <a:avLst/>
          </a:prstGeom>
          <a:ln w="38100">
            <a:solidFill>
              <a:srgbClr val="0033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numéro de diapositive 8"/>
          <p:cNvSpPr>
            <a:spLocks noGrp="1"/>
          </p:cNvSpPr>
          <p:nvPr>
            <p:ph type="sldNum" sz="quarter" idx="17"/>
          </p:nvPr>
        </p:nvSpPr>
        <p:spPr>
          <a:xfrm>
            <a:off x="8123065" y="6479388"/>
            <a:ext cx="2844800" cy="365125"/>
          </a:xfrm>
        </p:spPr>
        <p:txBody>
          <a:bodyPr/>
          <a:lstStyle/>
          <a:p>
            <a:fld id="{028CC070-4BAB-4C6E-9100-28CE46AB6723}" type="slidenum">
              <a:rPr lang="fr-FR" smtClean="0"/>
              <a:pPr/>
              <a:t>17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57454" y="422673"/>
            <a:ext cx="5596848" cy="3681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01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16525" y="106861"/>
            <a:ext cx="1130034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Results</a:t>
            </a:r>
            <a:r>
              <a:rPr lang="fr-FR" sz="2800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: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/>
            </a:r>
            <a:b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/>
            </a:r>
            <a:b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With a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very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simple 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sinus command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               </a:t>
            </a:r>
          </a:p>
          <a:p>
            <a:endParaRPr lang="fr-FR" sz="20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endParaRPr lang="fr-FR" sz="20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Wind turbine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rotational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velocity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increased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by a factor  4 ! 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225287" y="3943131"/>
            <a:ext cx="3140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2060"/>
                </a:solidFill>
                <a:latin typeface="Symbol" panose="05050102010706020507" pitchFamily="18" charset="2"/>
              </a:rPr>
              <a:t>W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: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Rotational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speed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827011" y="422320"/>
                <a:ext cx="3803029" cy="13408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𝑝𝑖𝑡𝑐h</m:t>
                                </m:r>
                                <m:r>
                                  <a:rPr lang="fr-FR" i="0">
                                    <a:latin typeface="Cambria Math" panose="02040503050406030204" pitchFamily="18" charset="0"/>
                                  </a:rPr>
                                  <m:t>1=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fr-FR" i="0">
                                    <a:latin typeface="Cambria Math" panose="02040503050406030204" pitchFamily="18" charset="0"/>
                                  </a:rPr>
                                  <m:t>0+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fr-FR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func>
                                  <m:funcPr>
                                    <m:ctrlP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fr-FR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  <m:t>𝜃</m:t>
                                        </m:r>
                                        <m:r>
                                          <a:rPr lang="fr-FR" i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d>
                                  </m:e>
                                </m:func>
                                <m:r>
                                  <a:rPr lang="fr-FR" i="0">
                                    <a:latin typeface="Cambria Math" panose="02040503050406030204" pitchFamily="18" charset="0"/>
                                  </a:rPr>
                                  <m:t>              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𝑝𝑖𝑡𝑐h</m:t>
                                </m:r>
                                <m:r>
                                  <a:rPr lang="fr-FR" i="0">
                                    <a:latin typeface="Cambria Math" panose="02040503050406030204" pitchFamily="18" charset="0"/>
                                  </a:rPr>
                                  <m:t>2=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fr-FR" i="0">
                                    <a:latin typeface="Cambria Math" panose="02040503050406030204" pitchFamily="18" charset="0"/>
                                  </a:rPr>
                                  <m:t>0+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fr-FR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func>
                                  <m:funcPr>
                                    <m:ctrlP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fr-FR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  <m:t>𝜃</m:t>
                                        </m:r>
                                        <m:r>
                                          <a:rPr lang="fr-FR" i="0">
                                            <a:latin typeface="Cambria Math" panose="02040503050406030204" pitchFamily="18" charset="0"/>
                                          </a:rPr>
                                          <m:t>1+</m:t>
                                        </m:r>
                                        <m:f>
                                          <m:fPr>
                                            <m:type m:val="skw"/>
                                            <m:ctrlPr>
                                              <a:rPr lang="fr-FR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fr-FR" i="1">
                                                <a:latin typeface="Cambria Math" panose="02040503050406030204" pitchFamily="18" charset="0"/>
                                              </a:rPr>
                                              <m:t>𝜋</m:t>
                                            </m:r>
                                          </m:num>
                                          <m:den>
                                            <m:r>
                                              <a:rPr lang="fr-FR" i="0">
                                                <a:latin typeface="Cambria Math" panose="02040503050406030204" pitchFamily="18" charset="0"/>
                                              </a:rPr>
                                              <m:t>3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e>
                            </m:mr>
                            <m:mr>
                              <m:e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𝑝𝑖𝑡𝑐h</m:t>
                                </m:r>
                                <m:r>
                                  <a:rPr lang="fr-FR" i="0">
                                    <a:latin typeface="Cambria Math" panose="02040503050406030204" pitchFamily="18" charset="0"/>
                                  </a:rPr>
                                  <m:t>3=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fr-FR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fr-FR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fr-FR" i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fr-FR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func>
                                  <m:funcPr>
                                    <m:ctrlP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fr-FR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  <m:t>𝜃</m:t>
                                        </m:r>
                                        <m:r>
                                          <a:rPr lang="fr-FR" i="0">
                                            <a:latin typeface="Cambria Math" panose="02040503050406030204" pitchFamily="18" charset="0"/>
                                          </a:rPr>
                                          <m:t>1+</m:t>
                                        </m:r>
                                        <m:f>
                                          <m:fPr>
                                            <m:type m:val="skw"/>
                                            <m:ctrlPr>
                                              <a:rPr lang="fr-FR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fr-FR" i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  <m:r>
                                              <a:rPr lang="fr-FR" i="1">
                                                <a:latin typeface="Cambria Math" panose="02040503050406030204" pitchFamily="18" charset="0"/>
                                              </a:rPr>
                                              <m:t>𝜋</m:t>
                                            </m:r>
                                          </m:num>
                                          <m:den>
                                            <m:r>
                                              <a:rPr lang="fr-FR" i="0">
                                                <a:latin typeface="Cambria Math" panose="02040503050406030204" pitchFamily="18" charset="0"/>
                                              </a:rPr>
                                              <m:t>3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7011" y="422320"/>
                <a:ext cx="3803029" cy="134088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" name="Groupe 17"/>
          <p:cNvGrpSpPr/>
          <p:nvPr/>
        </p:nvGrpSpPr>
        <p:grpSpPr>
          <a:xfrm>
            <a:off x="2943170" y="2545978"/>
            <a:ext cx="6293595" cy="4203510"/>
            <a:chOff x="2784144" y="2558558"/>
            <a:chExt cx="6293595" cy="4203510"/>
          </a:xfrm>
        </p:grpSpPr>
        <p:pic>
          <p:nvPicPr>
            <p:cNvPr id="3" name="Image 2"/>
            <p:cNvPicPr/>
            <p:nvPr/>
          </p:nvPicPr>
          <p:blipFill rotWithShape="1">
            <a:blip r:embed="rId3" cstate="print"/>
            <a:srcRect r="31016"/>
            <a:stretch/>
          </p:blipFill>
          <p:spPr bwMode="auto">
            <a:xfrm>
              <a:off x="2784144" y="2558558"/>
              <a:ext cx="6147822" cy="4203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ZoneTexte 5"/>
            <p:cNvSpPr txBox="1"/>
            <p:nvPr/>
          </p:nvSpPr>
          <p:spPr>
            <a:xfrm>
              <a:off x="5966698" y="5731566"/>
              <a:ext cx="31110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 smtClean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Azimutal </a:t>
              </a:r>
              <a:r>
                <a:rPr lang="fr-FR" sz="1400" dirty="0" err="1" smtClean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Rotational</a:t>
              </a:r>
              <a:r>
                <a:rPr lang="fr-FR" sz="1400" dirty="0" smtClean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fr-FR" sz="1400" dirty="0" err="1" smtClean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sensor</a:t>
              </a:r>
              <a:r>
                <a:rPr lang="fr-FR" sz="1400" dirty="0" smtClean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360°</a:t>
              </a:r>
              <a:r>
                <a:rPr lang="fr-FR" sz="1400" dirty="0" smtClean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0°</a:t>
              </a:r>
              <a:endParaRPr lang="fr-FR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" name="Connecteur droit avec flèche 7"/>
            <p:cNvCxnSpPr/>
            <p:nvPr/>
          </p:nvCxnSpPr>
          <p:spPr>
            <a:xfrm flipH="1" flipV="1">
              <a:off x="6168788" y="5367131"/>
              <a:ext cx="874742" cy="36443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avec flèche 8"/>
            <p:cNvCxnSpPr/>
            <p:nvPr/>
          </p:nvCxnSpPr>
          <p:spPr>
            <a:xfrm flipV="1">
              <a:off x="7043530" y="5367130"/>
              <a:ext cx="196606" cy="36443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ZoneTexte 11"/>
          <p:cNvSpPr txBox="1"/>
          <p:nvPr/>
        </p:nvSpPr>
        <p:spPr>
          <a:xfrm>
            <a:off x="9416913" y="1838005"/>
            <a:ext cx="2545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equivalent</a:t>
            </a:r>
            <a:r>
              <a:rPr lang="fr-FR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a </a:t>
            </a:r>
            <a:r>
              <a:rPr lang="fr-FR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mechanical</a:t>
            </a:r>
            <a:r>
              <a:rPr lang="fr-FR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rod-crank</a:t>
            </a:r>
            <a:r>
              <a:rPr lang="fr-FR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or </a:t>
            </a:r>
            <a:r>
              <a:rPr lang="fr-FR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cycloid</a:t>
            </a:r>
            <a:r>
              <a:rPr lang="fr-FR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systems</a:t>
            </a:r>
            <a:endParaRPr lang="fr-FR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Groupe 16"/>
          <p:cNvGrpSpPr/>
          <p:nvPr/>
        </p:nvGrpSpPr>
        <p:grpSpPr>
          <a:xfrm>
            <a:off x="9792418" y="271150"/>
            <a:ext cx="1697218" cy="1574847"/>
            <a:chOff x="9394852" y="1440846"/>
            <a:chExt cx="2516266" cy="2413752"/>
          </a:xfrm>
        </p:grpSpPr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94852" y="1440846"/>
              <a:ext cx="2516266" cy="2413752"/>
            </a:xfrm>
            <a:prstGeom prst="rect">
              <a:avLst/>
            </a:prstGeom>
          </p:spPr>
        </p:pic>
        <p:sp>
          <p:nvSpPr>
            <p:cNvPr id="15" name="Ellipse 14"/>
            <p:cNvSpPr/>
            <p:nvPr/>
          </p:nvSpPr>
          <p:spPr>
            <a:xfrm>
              <a:off x="10941342" y="2573922"/>
              <a:ext cx="144000" cy="1476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Ellipse 15"/>
            <p:cNvSpPr/>
            <p:nvPr/>
          </p:nvSpPr>
          <p:spPr>
            <a:xfrm>
              <a:off x="10652985" y="2579562"/>
              <a:ext cx="144000" cy="1476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ZoneTexte 18"/>
          <p:cNvSpPr txBox="1"/>
          <p:nvPr/>
        </p:nvSpPr>
        <p:spPr>
          <a:xfrm>
            <a:off x="9284391" y="3013691"/>
            <a:ext cx="16697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i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With</a:t>
            </a:r>
            <a:r>
              <a:rPr lang="fr-FR" sz="20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pitch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9231382" y="4934354"/>
            <a:ext cx="2005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i="1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Without</a:t>
            </a:r>
            <a:r>
              <a:rPr lang="fr-FR" sz="20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pitch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7"/>
          </p:nvPr>
        </p:nvSpPr>
        <p:spPr>
          <a:xfrm>
            <a:off x="8060700" y="6411285"/>
            <a:ext cx="2844800" cy="365125"/>
          </a:xfrm>
        </p:spPr>
        <p:txBody>
          <a:bodyPr/>
          <a:lstStyle/>
          <a:p>
            <a:fld id="{028CC070-4BAB-4C6E-9100-28CE46AB6723}" type="slidenum">
              <a:rPr lang="fr-FR" smtClean="0"/>
              <a:pPr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41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766" y="88338"/>
            <a:ext cx="3617843" cy="662609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193154" y="103795"/>
            <a:ext cx="1787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Results</a:t>
            </a:r>
            <a:r>
              <a:rPr lang="fr-FR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:</a:t>
            </a:r>
            <a:endParaRPr lang="fr-FR" sz="24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723780" y="165350"/>
            <a:ext cx="19868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Self-</a:t>
            </a:r>
            <a:r>
              <a:rPr lang="fr-FR" sz="2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starting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: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559" y="2271908"/>
            <a:ext cx="8356972" cy="3121725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572077" y="4114486"/>
            <a:ext cx="23034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Minimum </a:t>
            </a:r>
            <a:b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wind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speed </a:t>
            </a:r>
            <a:b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to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start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rotation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4069237" y="1222716"/>
            <a:ext cx="2605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U= 4m/s , no pitch: </a:t>
            </a:r>
            <a:b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</a:br>
            <a: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turbine </a:t>
            </a:r>
            <a:r>
              <a:rPr lang="fr-FR" dirty="0" err="1" smtClean="0">
                <a:solidFill>
                  <a:srgbClr val="00B050"/>
                </a:solidFill>
                <a:latin typeface="Comic Sans MS" panose="030F0702030302020204" pitchFamily="66" charset="0"/>
              </a:rPr>
              <a:t>does</a:t>
            </a:r>
            <a: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 not </a:t>
            </a:r>
            <a:r>
              <a:rPr lang="fr-FR" dirty="0" err="1" smtClean="0">
                <a:solidFill>
                  <a:srgbClr val="00B050"/>
                </a:solidFill>
                <a:latin typeface="Comic Sans MS" panose="030F0702030302020204" pitchFamily="66" charset="0"/>
              </a:rPr>
              <a:t>start</a:t>
            </a:r>
            <a:endParaRPr lang="fr-FR" sz="2400" dirty="0" smtClean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75045" y="2427890"/>
            <a:ext cx="3317148" cy="58749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7467306" y="2526806"/>
            <a:ext cx="13400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No pitch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510116" y="4240840"/>
            <a:ext cx="7123472" cy="88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ZoneTexte 12"/>
          <p:cNvSpPr txBox="1"/>
          <p:nvPr/>
        </p:nvSpPr>
        <p:spPr>
          <a:xfrm>
            <a:off x="4018965" y="5127859"/>
            <a:ext cx="675013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Azimutal</a:t>
            </a:r>
            <a:r>
              <a:rPr lang="en-US" sz="20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initial position of blade 1 before start (°)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>
          <a:xfrm>
            <a:off x="8104124" y="6436527"/>
            <a:ext cx="2844800" cy="365125"/>
          </a:xfrm>
        </p:spPr>
        <p:txBody>
          <a:bodyPr/>
          <a:lstStyle/>
          <a:p>
            <a:fld id="{028CC070-4BAB-4C6E-9100-28CE46AB6723}" type="slidenum">
              <a:rPr lang="fr-FR" smtClean="0"/>
              <a:pPr/>
              <a:t>19</a:t>
            </a:fld>
            <a:endParaRPr lang="fr-FR" dirty="0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4034" y="483636"/>
            <a:ext cx="2753534" cy="1525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4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715617" y="344557"/>
            <a:ext cx="3869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Outline</a:t>
            </a:r>
            <a:endParaRPr lang="fr-FR" sz="24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715616" y="1245704"/>
            <a:ext cx="1045596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- Introduction</a:t>
            </a:r>
          </a:p>
          <a:p>
            <a:endParaRPr lang="fr-FR" sz="24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- IRPHE/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Pyhtéas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wind-wave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facility</a:t>
            </a:r>
            <a:endParaRPr lang="fr-FR" sz="24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endParaRPr lang="fr-FR" sz="24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342900" indent="-342900">
              <a:buFontTx/>
              <a:buChar char="-"/>
            </a:pP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Wind turbine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physical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model </a:t>
            </a:r>
          </a:p>
          <a:p>
            <a:pPr marL="342900" indent="-342900">
              <a:buFontTx/>
              <a:buChar char="-"/>
            </a:pPr>
            <a:endParaRPr lang="fr-FR" sz="24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- Tests and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Results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on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pitching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optimization</a:t>
            </a:r>
            <a:endParaRPr lang="fr-FR" sz="24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342900" indent="-342900">
              <a:buFontTx/>
              <a:buChar char="-"/>
            </a:pPr>
            <a:endParaRPr lang="fr-FR" sz="24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342900" indent="-342900">
              <a:buFontTx/>
              <a:buChar char="-"/>
            </a:pP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Conclusions - Perspectives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1A95618-4C05-4C82-8FB6-DD252336BF65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5153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559" y="2271908"/>
            <a:ext cx="8356972" cy="31217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2766" y="88338"/>
            <a:ext cx="3617843" cy="662609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193154" y="103795"/>
            <a:ext cx="1787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Results</a:t>
            </a:r>
            <a:r>
              <a:rPr lang="fr-FR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:</a:t>
            </a:r>
            <a:endParaRPr lang="fr-FR" sz="24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723780" y="165350"/>
            <a:ext cx="19868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Self-</a:t>
            </a:r>
            <a:r>
              <a:rPr lang="fr-FR" sz="2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starting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: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4069237" y="1222716"/>
            <a:ext cx="2605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U= 4m/s , no pitch: </a:t>
            </a:r>
            <a:b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</a:br>
            <a: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turbine </a:t>
            </a:r>
            <a:r>
              <a:rPr lang="fr-FR" dirty="0" err="1" smtClean="0">
                <a:solidFill>
                  <a:srgbClr val="00B050"/>
                </a:solidFill>
                <a:latin typeface="Comic Sans MS" panose="030F0702030302020204" pitchFamily="66" charset="0"/>
              </a:rPr>
              <a:t>does</a:t>
            </a:r>
            <a: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 not </a:t>
            </a:r>
            <a:r>
              <a:rPr lang="fr-FR" dirty="0" err="1" smtClean="0">
                <a:solidFill>
                  <a:srgbClr val="00B050"/>
                </a:solidFill>
                <a:latin typeface="Comic Sans MS" panose="030F0702030302020204" pitchFamily="66" charset="0"/>
              </a:rPr>
              <a:t>start</a:t>
            </a:r>
            <a:endParaRPr lang="fr-FR" sz="2400" dirty="0" smtClean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75045" y="2427890"/>
            <a:ext cx="3317148" cy="58749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7467306" y="2526806"/>
            <a:ext cx="13400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No pitch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3850856" y="3632715"/>
            <a:ext cx="1845245" cy="40011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With</a:t>
            </a:r>
            <a:r>
              <a:rPr lang="fr-FR" sz="20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 pitch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4788227" y="5895426"/>
            <a:ext cx="2605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U= 1m/s : pitch on turbine </a:t>
            </a:r>
            <a:r>
              <a:rPr lang="fr-FR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starts</a:t>
            </a:r>
            <a:endParaRPr lang="fr-FR" sz="240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0" name="Connecteur droit avec flèche 9"/>
          <p:cNvCxnSpPr/>
          <p:nvPr/>
        </p:nvCxnSpPr>
        <p:spPr>
          <a:xfrm flipH="1">
            <a:off x="9129252" y="4513006"/>
            <a:ext cx="752167" cy="880627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572077" y="4114486"/>
            <a:ext cx="23034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Minimum </a:t>
            </a:r>
            <a:b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wind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speed </a:t>
            </a:r>
            <a:b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to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start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rotation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4018965" y="5127859"/>
            <a:ext cx="675013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Azimutal</a:t>
            </a:r>
            <a:r>
              <a:rPr lang="en-US" sz="20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initial position of blade 1 before start (°)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7"/>
          </p:nvPr>
        </p:nvSpPr>
        <p:spPr>
          <a:xfrm>
            <a:off x="8137339" y="6488667"/>
            <a:ext cx="2844800" cy="365125"/>
          </a:xfrm>
        </p:spPr>
        <p:txBody>
          <a:bodyPr/>
          <a:lstStyle/>
          <a:p>
            <a:fld id="{028CC070-4BAB-4C6E-9100-28CE46AB6723}" type="slidenum">
              <a:rPr lang="fr-FR" smtClean="0"/>
              <a:pPr/>
              <a:t>20</a:t>
            </a:fld>
            <a:endParaRPr lang="fr-FR"/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4034" y="483636"/>
            <a:ext cx="2753534" cy="152591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8685" y="5627357"/>
            <a:ext cx="1700766" cy="11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77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317390" y="1685040"/>
            <a:ext cx="4788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002060"/>
                </a:solidFill>
                <a:latin typeface="Symbol" panose="05050102010706020507" pitchFamily="18" charset="2"/>
              </a:rPr>
              <a:t>b 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to stop = - </a:t>
            </a:r>
            <a:r>
              <a:rPr lang="fr-FR" sz="3200" dirty="0" smtClean="0">
                <a:solidFill>
                  <a:srgbClr val="002060"/>
                </a:solidFill>
                <a:latin typeface="Symbol" panose="05050102010706020507" pitchFamily="18" charset="2"/>
              </a:rPr>
              <a:t>b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to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start</a:t>
            </a:r>
            <a:endParaRPr lang="fr-FR" sz="24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17390" y="965914"/>
            <a:ext cx="8613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If you change </a:t>
            </a:r>
            <a:r>
              <a:rPr lang="en-US" sz="2400" dirty="0" smtClean="0">
                <a:solidFill>
                  <a:srgbClr val="002060"/>
                </a:solidFill>
                <a:latin typeface="Symbol" panose="05050102010706020507" pitchFamily="18" charset="2"/>
              </a:rPr>
              <a:t>b</a:t>
            </a: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in –</a:t>
            </a:r>
            <a:r>
              <a:rPr lang="en-US" sz="2400" dirty="0" smtClean="0">
                <a:solidFill>
                  <a:srgbClr val="002060"/>
                </a:solidFill>
                <a:latin typeface="Symbol" panose="05050102010706020507" pitchFamily="18" charset="2"/>
              </a:rPr>
              <a:t>b</a:t>
            </a: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, the turbine slows down and stops. </a:t>
            </a:r>
          </a:p>
        </p:txBody>
      </p:sp>
      <p:sp>
        <p:nvSpPr>
          <p:cNvPr id="6" name="Rectangle 5"/>
          <p:cNvSpPr/>
          <p:nvPr/>
        </p:nvSpPr>
        <p:spPr>
          <a:xfrm>
            <a:off x="92766" y="88338"/>
            <a:ext cx="3617843" cy="662609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93154" y="103795"/>
            <a:ext cx="1787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Results</a:t>
            </a:r>
            <a:r>
              <a:rPr lang="fr-FR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:</a:t>
            </a:r>
            <a:endParaRPr lang="fr-FR" sz="24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723780" y="165350"/>
            <a:ext cx="19868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Self-stop :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7"/>
          </p:nvPr>
        </p:nvSpPr>
        <p:spPr>
          <a:xfrm>
            <a:off x="8024678" y="6492875"/>
            <a:ext cx="2844800" cy="365125"/>
          </a:xfrm>
        </p:spPr>
        <p:txBody>
          <a:bodyPr/>
          <a:lstStyle/>
          <a:p>
            <a:fld id="{028CC070-4BAB-4C6E-9100-28CE46AB6723}" type="slidenum">
              <a:rPr lang="fr-FR" smtClean="0"/>
              <a:pPr/>
              <a:t>21</a:t>
            </a:fld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612" y="2386012"/>
            <a:ext cx="4741007" cy="252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85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3193" y="1029584"/>
            <a:ext cx="1203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1) Pitch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laws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:   not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only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sin (</a:t>
            </a:r>
            <a:r>
              <a:rPr lang="fr-FR" sz="2400" dirty="0" smtClean="0">
                <a:solidFill>
                  <a:srgbClr val="002060"/>
                </a:solidFill>
                <a:latin typeface="Symbol" panose="05050102010706020507" pitchFamily="18" charset="2"/>
              </a:rPr>
              <a:t>q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)   but 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also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the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harmonics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: sin (2 </a:t>
            </a:r>
            <a:r>
              <a:rPr lang="fr-FR" sz="2400" dirty="0" smtClean="0">
                <a:solidFill>
                  <a:srgbClr val="002060"/>
                </a:solidFill>
                <a:latin typeface="Symbol" panose="05050102010706020507" pitchFamily="18" charset="2"/>
              </a:rPr>
              <a:t>q</a:t>
            </a:r>
            <a:r>
              <a:rPr lang="fr-F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)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, …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65928" y="2261773"/>
            <a:ext cx="10084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3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) Pitch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laws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:   not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only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sin (</a:t>
            </a:r>
            <a:r>
              <a:rPr lang="fr-FR" sz="2400" dirty="0" smtClean="0">
                <a:solidFill>
                  <a:srgbClr val="002060"/>
                </a:solidFill>
                <a:latin typeface="Symbol" panose="05050102010706020507" pitchFamily="18" charset="2"/>
              </a:rPr>
              <a:t>q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)  but 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also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the quadrature cos (</a:t>
            </a:r>
            <a:r>
              <a:rPr lang="fr-FR" sz="2400" dirty="0" smtClean="0">
                <a:solidFill>
                  <a:srgbClr val="002060"/>
                </a:solidFill>
                <a:latin typeface="Symbol" panose="05050102010706020507" pitchFamily="18" charset="2"/>
              </a:rPr>
              <a:t>q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)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65928" y="1648512"/>
            <a:ext cx="9740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2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) Pitch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laws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:  not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only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sin (</a:t>
            </a:r>
            <a:r>
              <a:rPr lang="fr-FR" sz="2400" dirty="0" smtClean="0">
                <a:solidFill>
                  <a:srgbClr val="002060"/>
                </a:solidFill>
                <a:latin typeface="Symbol" panose="05050102010706020507" pitchFamily="18" charset="2"/>
              </a:rPr>
              <a:t>q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)  but 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also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phase shift sin (</a:t>
            </a:r>
            <a:r>
              <a:rPr lang="fr-FR" sz="2400" dirty="0" smtClean="0">
                <a:solidFill>
                  <a:srgbClr val="002060"/>
                </a:solidFill>
                <a:latin typeface="Symbol" panose="05050102010706020507" pitchFamily="18" charset="2"/>
              </a:rPr>
              <a:t>q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+ </a:t>
            </a:r>
            <a:r>
              <a:rPr lang="fr-FR" sz="2400" dirty="0" smtClean="0">
                <a:solidFill>
                  <a:srgbClr val="002060"/>
                </a:solidFill>
                <a:latin typeface="Symbol" panose="05050102010706020507" pitchFamily="18" charset="2"/>
              </a:rPr>
              <a:t>j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) )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65928" y="2987083"/>
            <a:ext cx="11145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4) Pitch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laws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:  coefficients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should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depend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on TSR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624840" y="243840"/>
            <a:ext cx="10027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How to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find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better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pitch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laws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?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8417381" y="319247"/>
            <a:ext cx="223471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solidFill>
                  <a:srgbClr val="002060"/>
                </a:solidFill>
                <a:latin typeface="Symbol" panose="05050102010706020507" pitchFamily="18" charset="2"/>
              </a:rPr>
              <a:t>q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=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Blade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Azimut</a:t>
            </a:r>
          </a:p>
        </p:txBody>
      </p:sp>
      <p:grpSp>
        <p:nvGrpSpPr>
          <p:cNvPr id="13" name="Groupe 12"/>
          <p:cNvGrpSpPr/>
          <p:nvPr/>
        </p:nvGrpSpPr>
        <p:grpSpPr>
          <a:xfrm>
            <a:off x="222636" y="4304067"/>
            <a:ext cx="11664564" cy="1355408"/>
            <a:chOff x="222636" y="4304067"/>
            <a:chExt cx="11664564" cy="1355408"/>
          </a:xfrm>
        </p:grpSpPr>
        <p:sp>
          <p:nvSpPr>
            <p:cNvPr id="12" name="Rectangle 11"/>
            <p:cNvSpPr/>
            <p:nvPr/>
          </p:nvSpPr>
          <p:spPr>
            <a:xfrm>
              <a:off x="222636" y="4304067"/>
              <a:ext cx="11664564" cy="1355408"/>
            </a:xfrm>
            <a:prstGeom prst="rect">
              <a:avLst/>
            </a:prstGeom>
            <a:solidFill>
              <a:srgbClr val="FF0000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2669800" y="4720161"/>
              <a:ext cx="71368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 smtClean="0">
                  <a:solidFill>
                    <a:srgbClr val="FF3399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</a:t>
              </a:r>
              <a:r>
                <a:rPr lang="fr-FR" sz="28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</a:t>
              </a:r>
              <a:r>
                <a:rPr lang="fr-FR" sz="2800" dirty="0" smtClean="0">
                  <a:solidFill>
                    <a:srgbClr val="FF3399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12 </a:t>
              </a:r>
              <a:r>
                <a:rPr lang="fr-FR" sz="2800" dirty="0" err="1" smtClean="0">
                  <a:solidFill>
                    <a:srgbClr val="FF3399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parameters</a:t>
              </a:r>
              <a:r>
                <a:rPr lang="fr-FR" sz="2800" dirty="0" smtClean="0">
                  <a:solidFill>
                    <a:srgbClr val="FF3399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to </a:t>
              </a:r>
              <a:r>
                <a:rPr lang="fr-FR" sz="2800" dirty="0" err="1" smtClean="0">
                  <a:solidFill>
                    <a:srgbClr val="FF3399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find</a:t>
              </a:r>
              <a:r>
                <a:rPr lang="fr-FR" sz="2800" dirty="0" smtClean="0">
                  <a:solidFill>
                    <a:srgbClr val="FF3399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</a:t>
              </a:r>
              <a:endParaRPr lang="fr-FR" sz="2800" dirty="0" smtClean="0">
                <a:solidFill>
                  <a:srgbClr val="FF3399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7"/>
          </p:nvPr>
        </p:nvSpPr>
        <p:spPr>
          <a:xfrm>
            <a:off x="8112339" y="6381232"/>
            <a:ext cx="2844800" cy="365125"/>
          </a:xfrm>
        </p:spPr>
        <p:txBody>
          <a:bodyPr/>
          <a:lstStyle/>
          <a:p>
            <a:fld id="{028CC070-4BAB-4C6E-9100-28CE46AB6723}" type="slidenum">
              <a:rPr lang="fr-FR" smtClean="0"/>
              <a:pPr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2711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" y="189019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How to </a:t>
            </a:r>
            <a:r>
              <a:rPr lang="fr-FR" sz="2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find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« optimal » coefficients a1, a2, … a12 ?        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  </a:t>
            </a:r>
            <a:r>
              <a:rPr lang="fr-FR" sz="2000" dirty="0" err="1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Genetic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algorithm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 « 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Dakota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 » </a:t>
            </a:r>
            <a:b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</a:br>
            <a:r>
              <a:rPr lang="fr-FR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(Open source </a:t>
            </a:r>
            <a:r>
              <a:rPr lang="fr-FR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Optimization</a:t>
            </a:r>
            <a:r>
              <a:rPr lang="fr-FR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fr-FR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toolbox</a:t>
            </a:r>
            <a:r>
              <a:rPr lang="fr-FR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</a:t>
            </a:r>
            <a:endParaRPr lang="fr-FR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r>
              <a:rPr lang="fr-FR" sz="16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Dakota routines are </a:t>
            </a:r>
            <a:r>
              <a:rPr lang="fr-FR" sz="16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based</a:t>
            </a:r>
            <a:r>
              <a:rPr lang="fr-FR" sz="16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on </a:t>
            </a:r>
            <a:r>
              <a:rPr lang="en-US" sz="16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Bayesian statistics, hybrid optimization  </a:t>
            </a:r>
            <a:r>
              <a:rPr lang="fr-FR" sz="16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fr-FR" sz="16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                    </a:t>
            </a:r>
            <a:endParaRPr lang="fr-FR" sz="16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164568" y="1484339"/>
            <a:ext cx="2565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Goal: </a:t>
            </a:r>
            <a:r>
              <a:rPr lang="fr-FR" sz="2000" dirty="0" smtClean="0">
                <a:solidFill>
                  <a:srgbClr val="FF3399"/>
                </a:solidFill>
                <a:latin typeface="Comic Sans MS" panose="030F0702030302020204" pitchFamily="66" charset="0"/>
              </a:rPr>
              <a:t>TSR maximum</a:t>
            </a:r>
            <a:endParaRPr lang="fr-FR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78296" y="1884449"/>
            <a:ext cx="10837881" cy="3310403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4">
                  <a:lumMod val="20000"/>
                  <a:lumOff val="80000"/>
                  <a:alpha val="22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183" y="3009620"/>
            <a:ext cx="1155481" cy="757233"/>
          </a:xfrm>
          <a:prstGeom prst="rect">
            <a:avLst/>
          </a:prstGeom>
        </p:spPr>
      </p:pic>
      <p:cxnSp>
        <p:nvCxnSpPr>
          <p:cNvPr id="10" name="Connecteur droit avec flèche 9"/>
          <p:cNvCxnSpPr/>
          <p:nvPr/>
        </p:nvCxnSpPr>
        <p:spPr>
          <a:xfrm>
            <a:off x="4297853" y="4288150"/>
            <a:ext cx="3178418" cy="24623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841392" y="2049874"/>
            <a:ext cx="2282319" cy="4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DAKOTA</a:t>
            </a:r>
          </a:p>
        </p:txBody>
      </p:sp>
      <p:cxnSp>
        <p:nvCxnSpPr>
          <p:cNvPr id="13" name="Connecteur droit avec flèche 12"/>
          <p:cNvCxnSpPr/>
          <p:nvPr/>
        </p:nvCxnSpPr>
        <p:spPr>
          <a:xfrm flipV="1">
            <a:off x="1663810" y="2447398"/>
            <a:ext cx="7113" cy="439890"/>
          </a:xfrm>
          <a:prstGeom prst="straightConnector1">
            <a:avLst/>
          </a:prstGeom>
          <a:ln w="57150">
            <a:solidFill>
              <a:srgbClr val="00B05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2859827" y="3983399"/>
            <a:ext cx="1517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latin typeface="Comic Sans MS" panose="030F0702030302020204" pitchFamily="66" charset="0"/>
              </a:rPr>
              <a:t>Pitch </a:t>
            </a:r>
            <a:r>
              <a:rPr lang="fr-FR" sz="1600" dirty="0" err="1" smtClean="0">
                <a:latin typeface="Comic Sans MS" panose="030F0702030302020204" pitchFamily="66" charset="0"/>
              </a:rPr>
              <a:t>Laws</a:t>
            </a:r>
            <a:r>
              <a:rPr lang="fr-FR" sz="1600" dirty="0" smtClean="0">
                <a:latin typeface="Comic Sans MS" panose="030F0702030302020204" pitchFamily="66" charset="0"/>
              </a:rPr>
              <a:t/>
            </a:r>
            <a:br>
              <a:rPr lang="fr-FR" sz="1600" dirty="0" smtClean="0">
                <a:latin typeface="Comic Sans MS" panose="030F0702030302020204" pitchFamily="66" charset="0"/>
              </a:rPr>
            </a:br>
            <a:r>
              <a:rPr lang="fr-FR" sz="1600" dirty="0" smtClean="0">
                <a:latin typeface="Comic Sans MS" panose="030F0702030302020204" pitchFamily="66" charset="0"/>
              </a:rPr>
              <a:t>Python</a:t>
            </a:r>
          </a:p>
        </p:txBody>
      </p:sp>
      <p:cxnSp>
        <p:nvCxnSpPr>
          <p:cNvPr id="19" name="Connecteur droit avec flèche 18"/>
          <p:cNvCxnSpPr/>
          <p:nvPr/>
        </p:nvCxnSpPr>
        <p:spPr>
          <a:xfrm>
            <a:off x="2729948" y="4334612"/>
            <a:ext cx="45747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e 13"/>
          <p:cNvGrpSpPr/>
          <p:nvPr/>
        </p:nvGrpSpPr>
        <p:grpSpPr>
          <a:xfrm>
            <a:off x="3861345" y="3898919"/>
            <a:ext cx="3987095" cy="853921"/>
            <a:chOff x="3861345" y="3898919"/>
            <a:chExt cx="3987095" cy="853921"/>
          </a:xfrm>
        </p:grpSpPr>
        <p:sp>
          <p:nvSpPr>
            <p:cNvPr id="9" name="ZoneTexte 8"/>
            <p:cNvSpPr txBox="1"/>
            <p:nvPr/>
          </p:nvSpPr>
          <p:spPr>
            <a:xfrm>
              <a:off x="3861345" y="3898919"/>
              <a:ext cx="38725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rgbClr val="00B050"/>
                  </a:solidFill>
                  <a:latin typeface="Comic Sans MS" panose="030F0702030302020204" pitchFamily="66" charset="0"/>
                </a:rPr>
                <a:t>servo moteurs input</a:t>
              </a:r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3975862" y="4383508"/>
              <a:ext cx="38725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rgbClr val="00B050"/>
                  </a:solidFill>
                  <a:latin typeface="Comic Sans MS" panose="030F0702030302020204" pitchFamily="66" charset="0"/>
                </a:rPr>
                <a:t>Teensy </a:t>
              </a:r>
              <a:r>
                <a:rPr lang="fr-FR" dirty="0" err="1" smtClean="0">
                  <a:solidFill>
                    <a:srgbClr val="00B050"/>
                  </a:solidFill>
                  <a:latin typeface="Comic Sans MS" panose="030F0702030302020204" pitchFamily="66" charset="0"/>
                </a:rPr>
                <a:t>Card</a:t>
              </a:r>
              <a:r>
                <a:rPr lang="fr-FR" dirty="0" smtClean="0">
                  <a:solidFill>
                    <a:srgbClr val="00B050"/>
                  </a:solidFill>
                  <a:latin typeface="Comic Sans MS" panose="030F0702030302020204" pitchFamily="66" charset="0"/>
                </a:rPr>
                <a:t>  / Arduino </a:t>
              </a:r>
              <a:r>
                <a:rPr lang="fr-FR" dirty="0" err="1" smtClean="0">
                  <a:solidFill>
                    <a:srgbClr val="00B050"/>
                  </a:solidFill>
                  <a:latin typeface="Comic Sans MS" panose="030F0702030302020204" pitchFamily="66" charset="0"/>
                </a:rPr>
                <a:t>commands</a:t>
              </a:r>
              <a:endParaRPr lang="fr-FR" dirty="0" smtClean="0">
                <a:solidFill>
                  <a:srgbClr val="00B050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4" name="Espace réservé du numéro de diapositive 3"/>
          <p:cNvSpPr>
            <a:spLocks noGrp="1"/>
          </p:cNvSpPr>
          <p:nvPr>
            <p:ph type="sldNum" sz="quarter" idx="17"/>
          </p:nvPr>
        </p:nvSpPr>
        <p:spPr>
          <a:xfrm>
            <a:off x="8032283" y="6492875"/>
            <a:ext cx="2844800" cy="365125"/>
          </a:xfrm>
        </p:spPr>
        <p:txBody>
          <a:bodyPr/>
          <a:lstStyle/>
          <a:p>
            <a:fld id="{028CC070-4BAB-4C6E-9100-28CE46AB6723}" type="slidenum">
              <a:rPr lang="fr-FR" smtClean="0"/>
              <a:pPr/>
              <a:t>23</a:t>
            </a:fld>
            <a:endParaRPr lang="fr-FR"/>
          </a:p>
        </p:txBody>
      </p:sp>
      <p:sp>
        <p:nvSpPr>
          <p:cNvPr id="17" name="ZoneTexte 16"/>
          <p:cNvSpPr txBox="1"/>
          <p:nvPr/>
        </p:nvSpPr>
        <p:spPr>
          <a:xfrm>
            <a:off x="405153" y="3898919"/>
            <a:ext cx="2266219" cy="110799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i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Dakota </a:t>
            </a:r>
            <a:r>
              <a:rPr lang="fr-FR" sz="1600" i="1" dirty="0" err="1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sugests</a:t>
            </a:r>
            <a:r>
              <a:rPr lang="fr-FR" sz="1600" i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 </a:t>
            </a:r>
            <a:br>
              <a:rPr lang="fr-FR" sz="1600" i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</a:br>
            <a:r>
              <a:rPr lang="fr-FR" sz="1600" i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a first set for the 12 values</a:t>
            </a:r>
            <a:br>
              <a:rPr lang="fr-FR" sz="1600" i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</a:br>
            <a:r>
              <a:rPr lang="fr-FR" sz="1600" i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fr-FR" i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(a</a:t>
            </a:r>
            <a:r>
              <a:rPr lang="fr-FR" i="1" baseline="-250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1</a:t>
            </a:r>
            <a:r>
              <a:rPr lang="fr-FR" i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, a</a:t>
            </a:r>
            <a:r>
              <a:rPr lang="fr-FR" i="1" baseline="-250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2</a:t>
            </a:r>
            <a:r>
              <a:rPr lang="fr-FR" i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,  </a:t>
            </a:r>
            <a:r>
              <a:rPr lang="fr-FR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- -, </a:t>
            </a:r>
            <a:r>
              <a:rPr lang="fr-FR" i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a</a:t>
            </a:r>
            <a:r>
              <a:rPr lang="fr-FR" i="1" baseline="-250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12</a:t>
            </a:r>
            <a:r>
              <a:rPr lang="fr-FR" i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)</a:t>
            </a:r>
            <a:r>
              <a:rPr lang="fr-FR" i="1" baseline="-250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1</a:t>
            </a:r>
            <a:endParaRPr lang="fr-FR" sz="2000" i="1" baseline="-25000" dirty="0" smtClean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5" name="Groupe 4"/>
          <p:cNvGrpSpPr/>
          <p:nvPr/>
        </p:nvGrpSpPr>
        <p:grpSpPr>
          <a:xfrm>
            <a:off x="3008639" y="2195434"/>
            <a:ext cx="4149302" cy="718638"/>
            <a:chOff x="3008639" y="2195434"/>
            <a:chExt cx="4149302" cy="718638"/>
          </a:xfrm>
        </p:grpSpPr>
        <p:cxnSp>
          <p:nvCxnSpPr>
            <p:cNvPr id="22" name="Connecteur droit avec flèche 21"/>
            <p:cNvCxnSpPr/>
            <p:nvPr/>
          </p:nvCxnSpPr>
          <p:spPr>
            <a:xfrm>
              <a:off x="3008639" y="2894964"/>
              <a:ext cx="4149302" cy="19108"/>
            </a:xfrm>
            <a:prstGeom prst="straightConnector1">
              <a:avLst/>
            </a:prstGeom>
            <a:ln w="57150">
              <a:solidFill>
                <a:srgbClr val="00B05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ZoneTexte 22"/>
            <p:cNvSpPr txBox="1"/>
            <p:nvPr/>
          </p:nvSpPr>
          <p:spPr>
            <a:xfrm>
              <a:off x="6028646" y="2281922"/>
              <a:ext cx="10560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r-FR" sz="2400" dirty="0" smtClean="0">
                  <a:solidFill>
                    <a:srgbClr val="00B050"/>
                  </a:solidFill>
                  <a:latin typeface="Comic Sans MS" panose="030F0702030302020204" pitchFamily="66" charset="0"/>
                </a:rPr>
                <a:t>TSR</a:t>
              </a:r>
            </a:p>
          </p:txBody>
        </p:sp>
        <p:sp>
          <p:nvSpPr>
            <p:cNvPr id="24" name="ZoneTexte 23"/>
            <p:cNvSpPr txBox="1"/>
            <p:nvPr/>
          </p:nvSpPr>
          <p:spPr>
            <a:xfrm>
              <a:off x="3897605" y="2195434"/>
              <a:ext cx="22109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i="1" dirty="0" smtClean="0">
                  <a:solidFill>
                    <a:schemeClr val="accent1">
                      <a:lumMod val="75000"/>
                    </a:schemeClr>
                  </a:solidFill>
                  <a:latin typeface="Comic Sans MS" panose="030F0702030302020204" pitchFamily="66" charset="0"/>
                </a:rPr>
                <a:t>TSR sent to the computer </a:t>
              </a:r>
              <a:endParaRPr lang="fr-FR" sz="2400" i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283" y="2267818"/>
            <a:ext cx="2790046" cy="227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94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" y="189019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How to </a:t>
            </a:r>
            <a:r>
              <a:rPr lang="fr-FR" sz="2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find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« optimal » coefficients a1, a2, … a12 ?        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  </a:t>
            </a:r>
            <a:r>
              <a:rPr lang="fr-FR" sz="2000" dirty="0" err="1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Genetic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algorithm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 « 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Dakota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 » </a:t>
            </a:r>
            <a:b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</a:br>
            <a:r>
              <a:rPr lang="fr-FR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(Open source </a:t>
            </a:r>
            <a:r>
              <a:rPr lang="fr-FR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Optimization</a:t>
            </a:r>
            <a:r>
              <a:rPr lang="fr-FR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fr-FR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toolbox</a:t>
            </a:r>
            <a:r>
              <a:rPr lang="fr-FR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</a:t>
            </a:r>
            <a:endParaRPr lang="fr-FR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r>
              <a:rPr lang="fr-FR" sz="16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Dakota routines are </a:t>
            </a:r>
            <a:r>
              <a:rPr lang="fr-FR" sz="16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based</a:t>
            </a:r>
            <a:r>
              <a:rPr lang="fr-FR" sz="16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on </a:t>
            </a:r>
            <a:r>
              <a:rPr lang="en-US" sz="16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Bayesian statistics, hybrid optimization  </a:t>
            </a:r>
            <a:r>
              <a:rPr lang="fr-FR" sz="16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fr-FR" sz="16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                    </a:t>
            </a:r>
            <a:endParaRPr lang="fr-FR" sz="16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164568" y="1484339"/>
            <a:ext cx="2565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Goal: </a:t>
            </a:r>
            <a:r>
              <a:rPr lang="fr-FR" sz="2000" dirty="0" smtClean="0">
                <a:solidFill>
                  <a:srgbClr val="FF3399"/>
                </a:solidFill>
                <a:latin typeface="Comic Sans MS" panose="030F0702030302020204" pitchFamily="66" charset="0"/>
              </a:rPr>
              <a:t>TSR maximum</a:t>
            </a:r>
            <a:endParaRPr lang="fr-FR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78296" y="1884449"/>
            <a:ext cx="10837881" cy="3310403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4">
                  <a:lumMod val="20000"/>
                  <a:lumOff val="80000"/>
                  <a:alpha val="22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183" y="3009620"/>
            <a:ext cx="1155481" cy="757233"/>
          </a:xfrm>
          <a:prstGeom prst="rect">
            <a:avLst/>
          </a:prstGeom>
        </p:spPr>
      </p:pic>
      <p:cxnSp>
        <p:nvCxnSpPr>
          <p:cNvPr id="10" name="Connecteur droit avec flèche 9"/>
          <p:cNvCxnSpPr/>
          <p:nvPr/>
        </p:nvCxnSpPr>
        <p:spPr>
          <a:xfrm>
            <a:off x="4297853" y="4288150"/>
            <a:ext cx="3178418" cy="24623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841392" y="2049874"/>
            <a:ext cx="2282319" cy="4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DAKOTA</a:t>
            </a:r>
          </a:p>
        </p:txBody>
      </p:sp>
      <p:cxnSp>
        <p:nvCxnSpPr>
          <p:cNvPr id="13" name="Connecteur droit avec flèche 12"/>
          <p:cNvCxnSpPr/>
          <p:nvPr/>
        </p:nvCxnSpPr>
        <p:spPr>
          <a:xfrm flipV="1">
            <a:off x="1663810" y="2447398"/>
            <a:ext cx="7113" cy="439890"/>
          </a:xfrm>
          <a:prstGeom prst="straightConnector1">
            <a:avLst/>
          </a:prstGeom>
          <a:ln w="57150">
            <a:solidFill>
              <a:srgbClr val="00B05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2859827" y="3983399"/>
            <a:ext cx="1517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latin typeface="Comic Sans MS" panose="030F0702030302020204" pitchFamily="66" charset="0"/>
              </a:rPr>
              <a:t>Pitch </a:t>
            </a:r>
            <a:r>
              <a:rPr lang="fr-FR" sz="1600" dirty="0" err="1" smtClean="0">
                <a:latin typeface="Comic Sans MS" panose="030F0702030302020204" pitchFamily="66" charset="0"/>
              </a:rPr>
              <a:t>Laws</a:t>
            </a:r>
            <a:r>
              <a:rPr lang="fr-FR" sz="1600" dirty="0" smtClean="0">
                <a:latin typeface="Comic Sans MS" panose="030F0702030302020204" pitchFamily="66" charset="0"/>
              </a:rPr>
              <a:t/>
            </a:r>
            <a:br>
              <a:rPr lang="fr-FR" sz="1600" dirty="0" smtClean="0">
                <a:latin typeface="Comic Sans MS" panose="030F0702030302020204" pitchFamily="66" charset="0"/>
              </a:rPr>
            </a:br>
            <a:r>
              <a:rPr lang="fr-FR" sz="1600" dirty="0" smtClean="0">
                <a:latin typeface="Comic Sans MS" panose="030F0702030302020204" pitchFamily="66" charset="0"/>
              </a:rPr>
              <a:t>Python</a:t>
            </a:r>
          </a:p>
        </p:txBody>
      </p:sp>
      <p:cxnSp>
        <p:nvCxnSpPr>
          <p:cNvPr id="19" name="Connecteur droit avec flèche 18"/>
          <p:cNvCxnSpPr/>
          <p:nvPr/>
        </p:nvCxnSpPr>
        <p:spPr>
          <a:xfrm>
            <a:off x="2729948" y="4334612"/>
            <a:ext cx="45747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e 13"/>
          <p:cNvGrpSpPr/>
          <p:nvPr/>
        </p:nvGrpSpPr>
        <p:grpSpPr>
          <a:xfrm>
            <a:off x="3861345" y="3898919"/>
            <a:ext cx="3987095" cy="853921"/>
            <a:chOff x="3861345" y="3898919"/>
            <a:chExt cx="3987095" cy="853921"/>
          </a:xfrm>
        </p:grpSpPr>
        <p:sp>
          <p:nvSpPr>
            <p:cNvPr id="9" name="ZoneTexte 8"/>
            <p:cNvSpPr txBox="1"/>
            <p:nvPr/>
          </p:nvSpPr>
          <p:spPr>
            <a:xfrm>
              <a:off x="3861345" y="3898919"/>
              <a:ext cx="38725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rgbClr val="00B050"/>
                  </a:solidFill>
                  <a:latin typeface="Comic Sans MS" panose="030F0702030302020204" pitchFamily="66" charset="0"/>
                </a:rPr>
                <a:t>servo moteurs input</a:t>
              </a:r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3975862" y="4383508"/>
              <a:ext cx="38725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rgbClr val="00B050"/>
                  </a:solidFill>
                  <a:latin typeface="Comic Sans MS" panose="030F0702030302020204" pitchFamily="66" charset="0"/>
                </a:rPr>
                <a:t>Teensy </a:t>
              </a:r>
              <a:r>
                <a:rPr lang="fr-FR" dirty="0" err="1" smtClean="0">
                  <a:solidFill>
                    <a:srgbClr val="00B050"/>
                  </a:solidFill>
                  <a:latin typeface="Comic Sans MS" panose="030F0702030302020204" pitchFamily="66" charset="0"/>
                </a:rPr>
                <a:t>Card</a:t>
              </a:r>
              <a:r>
                <a:rPr lang="fr-FR" dirty="0" smtClean="0">
                  <a:solidFill>
                    <a:srgbClr val="00B050"/>
                  </a:solidFill>
                  <a:latin typeface="Comic Sans MS" panose="030F0702030302020204" pitchFamily="66" charset="0"/>
                </a:rPr>
                <a:t>  / Arduino </a:t>
              </a:r>
              <a:r>
                <a:rPr lang="fr-FR" dirty="0" err="1" smtClean="0">
                  <a:solidFill>
                    <a:srgbClr val="00B050"/>
                  </a:solidFill>
                  <a:latin typeface="Comic Sans MS" panose="030F0702030302020204" pitchFamily="66" charset="0"/>
                </a:rPr>
                <a:t>commands</a:t>
              </a:r>
              <a:endParaRPr lang="fr-FR" dirty="0" smtClean="0">
                <a:solidFill>
                  <a:srgbClr val="00B050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4" name="Espace réservé du numéro de diapositive 3"/>
          <p:cNvSpPr>
            <a:spLocks noGrp="1"/>
          </p:cNvSpPr>
          <p:nvPr>
            <p:ph type="sldNum" sz="quarter" idx="17"/>
          </p:nvPr>
        </p:nvSpPr>
        <p:spPr>
          <a:xfrm>
            <a:off x="8032283" y="6492875"/>
            <a:ext cx="2844800" cy="365125"/>
          </a:xfrm>
        </p:spPr>
        <p:txBody>
          <a:bodyPr/>
          <a:lstStyle/>
          <a:p>
            <a:fld id="{028CC070-4BAB-4C6E-9100-28CE46AB6723}" type="slidenum">
              <a:rPr lang="fr-FR" smtClean="0"/>
              <a:pPr/>
              <a:t>24</a:t>
            </a:fld>
            <a:endParaRPr lang="fr-FR"/>
          </a:p>
        </p:txBody>
      </p:sp>
      <p:grpSp>
        <p:nvGrpSpPr>
          <p:cNvPr id="5" name="Groupe 4"/>
          <p:cNvGrpSpPr/>
          <p:nvPr/>
        </p:nvGrpSpPr>
        <p:grpSpPr>
          <a:xfrm>
            <a:off x="3008639" y="2195434"/>
            <a:ext cx="4149302" cy="718638"/>
            <a:chOff x="3008639" y="2195434"/>
            <a:chExt cx="4149302" cy="718638"/>
          </a:xfrm>
        </p:grpSpPr>
        <p:cxnSp>
          <p:nvCxnSpPr>
            <p:cNvPr id="22" name="Connecteur droit avec flèche 21"/>
            <p:cNvCxnSpPr/>
            <p:nvPr/>
          </p:nvCxnSpPr>
          <p:spPr>
            <a:xfrm>
              <a:off x="3008639" y="2894964"/>
              <a:ext cx="4149302" cy="19108"/>
            </a:xfrm>
            <a:prstGeom prst="straightConnector1">
              <a:avLst/>
            </a:prstGeom>
            <a:ln w="57150">
              <a:solidFill>
                <a:srgbClr val="00B05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ZoneTexte 22"/>
            <p:cNvSpPr txBox="1"/>
            <p:nvPr/>
          </p:nvSpPr>
          <p:spPr>
            <a:xfrm>
              <a:off x="6028646" y="2281922"/>
              <a:ext cx="10560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r-FR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TSR</a:t>
              </a:r>
            </a:p>
          </p:txBody>
        </p:sp>
        <p:sp>
          <p:nvSpPr>
            <p:cNvPr id="24" name="ZoneTexte 23"/>
            <p:cNvSpPr txBox="1"/>
            <p:nvPr/>
          </p:nvSpPr>
          <p:spPr>
            <a:xfrm>
              <a:off x="3897605" y="2195434"/>
              <a:ext cx="22109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i="1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TSR</a:t>
              </a:r>
              <a:r>
                <a:rPr lang="fr-FR" i="1" dirty="0" smtClean="0">
                  <a:solidFill>
                    <a:schemeClr val="accent1">
                      <a:lumMod val="75000"/>
                    </a:schemeClr>
                  </a:solidFill>
                  <a:latin typeface="Comic Sans MS" panose="030F0702030302020204" pitchFamily="66" charset="0"/>
                </a:rPr>
                <a:t> sent to the computer </a:t>
              </a:r>
              <a:endParaRPr lang="fr-FR" sz="2400" i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25" name="ZoneTexte 24"/>
          <p:cNvSpPr txBox="1"/>
          <p:nvPr/>
        </p:nvSpPr>
        <p:spPr>
          <a:xfrm>
            <a:off x="449943" y="3898919"/>
            <a:ext cx="2120979" cy="10772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Dakota </a:t>
            </a:r>
            <a:r>
              <a:rPr lang="fr-FR" sz="1600" i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sugests</a:t>
            </a:r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</a:t>
            </a:r>
            <a:b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 second set for</a:t>
            </a:r>
            <a:b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the 12 values </a:t>
            </a:r>
            <a:b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(a</a:t>
            </a:r>
            <a:r>
              <a:rPr lang="fr-FR" sz="1600" i="1" baseline="-25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, a</a:t>
            </a:r>
            <a:r>
              <a:rPr lang="fr-FR" sz="1600" i="1" baseline="-25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,  </a:t>
            </a:r>
            <a:r>
              <a:rPr lang="fr-FR" sz="1600" i="1" dirty="0">
                <a:solidFill>
                  <a:srgbClr val="FF0000"/>
                </a:solidFill>
                <a:latin typeface="Comic Sans MS" panose="030F0702030302020204" pitchFamily="66" charset="0"/>
              </a:rPr>
              <a:t>- -, </a:t>
            </a:r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fr-FR" sz="1600" i="1" baseline="-25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12</a:t>
            </a:r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)</a:t>
            </a:r>
            <a:r>
              <a:rPr lang="fr-FR" sz="1600" i="1" baseline="-25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endParaRPr lang="fr-FR" sz="2000" i="1" baseline="-250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Arc 25"/>
          <p:cNvSpPr/>
          <p:nvPr/>
        </p:nvSpPr>
        <p:spPr>
          <a:xfrm>
            <a:off x="3289028" y="3083586"/>
            <a:ext cx="3619658" cy="759478"/>
          </a:xfrm>
          <a:prstGeom prst="arc">
            <a:avLst>
              <a:gd name="adj1" fmla="val 11919445"/>
              <a:gd name="adj2" fmla="val 9823039"/>
            </a:avLst>
          </a:prstGeom>
          <a:ln w="5715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/>
          <p:cNvSpPr txBox="1"/>
          <p:nvPr/>
        </p:nvSpPr>
        <p:spPr>
          <a:xfrm>
            <a:off x="3896631" y="3278398"/>
            <a:ext cx="2438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Automatic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loop</a:t>
            </a:r>
            <a:endParaRPr lang="fr-FR" sz="24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8856" y="2281922"/>
            <a:ext cx="2808227" cy="2286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5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" y="189019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How to </a:t>
            </a:r>
            <a:r>
              <a:rPr lang="fr-FR" sz="2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find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« optimal » coefficients a1, a2, … a12 ?        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  </a:t>
            </a:r>
            <a:r>
              <a:rPr lang="fr-FR" sz="2000" dirty="0" err="1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Genetic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algorithm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 « 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Dakota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 » </a:t>
            </a:r>
            <a:b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</a:br>
            <a:r>
              <a:rPr lang="fr-FR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(Open source </a:t>
            </a:r>
            <a:r>
              <a:rPr lang="fr-FR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Optimization</a:t>
            </a:r>
            <a:r>
              <a:rPr lang="fr-FR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fr-FR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toolbox</a:t>
            </a:r>
            <a:r>
              <a:rPr lang="fr-FR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</a:t>
            </a:r>
            <a:endParaRPr lang="fr-FR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r>
              <a:rPr lang="fr-FR" sz="16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Dakota routines are </a:t>
            </a:r>
            <a:r>
              <a:rPr lang="fr-FR" sz="16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based</a:t>
            </a:r>
            <a:r>
              <a:rPr lang="fr-FR" sz="16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on </a:t>
            </a:r>
            <a:r>
              <a:rPr lang="en-US" sz="16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Bayesian statistics, hybrid optimization  </a:t>
            </a:r>
            <a:r>
              <a:rPr lang="fr-FR" sz="16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fr-FR" sz="16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                    </a:t>
            </a:r>
            <a:endParaRPr lang="fr-FR" sz="16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164568" y="1484339"/>
            <a:ext cx="2565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Goal: </a:t>
            </a:r>
            <a:r>
              <a:rPr lang="fr-FR" sz="2000" dirty="0" smtClean="0">
                <a:solidFill>
                  <a:srgbClr val="FF3399"/>
                </a:solidFill>
                <a:latin typeface="Comic Sans MS" panose="030F0702030302020204" pitchFamily="66" charset="0"/>
              </a:rPr>
              <a:t>TSR maximum</a:t>
            </a:r>
            <a:endParaRPr lang="fr-FR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78296" y="1884449"/>
            <a:ext cx="10837881" cy="3310403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4">
                  <a:lumMod val="20000"/>
                  <a:lumOff val="80000"/>
                  <a:alpha val="22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183" y="3009620"/>
            <a:ext cx="1155481" cy="757233"/>
          </a:xfrm>
          <a:prstGeom prst="rect">
            <a:avLst/>
          </a:prstGeom>
        </p:spPr>
      </p:pic>
      <p:cxnSp>
        <p:nvCxnSpPr>
          <p:cNvPr id="10" name="Connecteur droit avec flèche 9"/>
          <p:cNvCxnSpPr/>
          <p:nvPr/>
        </p:nvCxnSpPr>
        <p:spPr>
          <a:xfrm>
            <a:off x="4297853" y="4288150"/>
            <a:ext cx="3178418" cy="24623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841392" y="2049874"/>
            <a:ext cx="2282319" cy="4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DAKOTA</a:t>
            </a:r>
          </a:p>
        </p:txBody>
      </p:sp>
      <p:cxnSp>
        <p:nvCxnSpPr>
          <p:cNvPr id="13" name="Connecteur droit avec flèche 12"/>
          <p:cNvCxnSpPr/>
          <p:nvPr/>
        </p:nvCxnSpPr>
        <p:spPr>
          <a:xfrm flipV="1">
            <a:off x="1663810" y="2447398"/>
            <a:ext cx="7113" cy="439890"/>
          </a:xfrm>
          <a:prstGeom prst="straightConnector1">
            <a:avLst/>
          </a:prstGeom>
          <a:ln w="57150">
            <a:solidFill>
              <a:srgbClr val="00B05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2859827" y="3983399"/>
            <a:ext cx="1517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latin typeface="Comic Sans MS" panose="030F0702030302020204" pitchFamily="66" charset="0"/>
              </a:rPr>
              <a:t>Pitch </a:t>
            </a:r>
            <a:r>
              <a:rPr lang="fr-FR" sz="1600" dirty="0" err="1" smtClean="0">
                <a:latin typeface="Comic Sans MS" panose="030F0702030302020204" pitchFamily="66" charset="0"/>
              </a:rPr>
              <a:t>Laws</a:t>
            </a:r>
            <a:r>
              <a:rPr lang="fr-FR" sz="1600" dirty="0" smtClean="0">
                <a:latin typeface="Comic Sans MS" panose="030F0702030302020204" pitchFamily="66" charset="0"/>
              </a:rPr>
              <a:t/>
            </a:r>
            <a:br>
              <a:rPr lang="fr-FR" sz="1600" dirty="0" smtClean="0">
                <a:latin typeface="Comic Sans MS" panose="030F0702030302020204" pitchFamily="66" charset="0"/>
              </a:rPr>
            </a:br>
            <a:r>
              <a:rPr lang="fr-FR" sz="1600" dirty="0" smtClean="0">
                <a:latin typeface="Comic Sans MS" panose="030F0702030302020204" pitchFamily="66" charset="0"/>
              </a:rPr>
              <a:t>Python</a:t>
            </a:r>
          </a:p>
        </p:txBody>
      </p:sp>
      <p:cxnSp>
        <p:nvCxnSpPr>
          <p:cNvPr id="19" name="Connecteur droit avec flèche 18"/>
          <p:cNvCxnSpPr/>
          <p:nvPr/>
        </p:nvCxnSpPr>
        <p:spPr>
          <a:xfrm>
            <a:off x="2729948" y="4334612"/>
            <a:ext cx="45747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e 13"/>
          <p:cNvGrpSpPr/>
          <p:nvPr/>
        </p:nvGrpSpPr>
        <p:grpSpPr>
          <a:xfrm>
            <a:off x="3861345" y="3898919"/>
            <a:ext cx="3987095" cy="853921"/>
            <a:chOff x="3861345" y="3898919"/>
            <a:chExt cx="3987095" cy="853921"/>
          </a:xfrm>
        </p:grpSpPr>
        <p:sp>
          <p:nvSpPr>
            <p:cNvPr id="9" name="ZoneTexte 8"/>
            <p:cNvSpPr txBox="1"/>
            <p:nvPr/>
          </p:nvSpPr>
          <p:spPr>
            <a:xfrm>
              <a:off x="3861345" y="3898919"/>
              <a:ext cx="38725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rgbClr val="00B050"/>
                  </a:solidFill>
                  <a:latin typeface="Comic Sans MS" panose="030F0702030302020204" pitchFamily="66" charset="0"/>
                </a:rPr>
                <a:t>servo moteurs input</a:t>
              </a:r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3975862" y="4383508"/>
              <a:ext cx="38725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rgbClr val="00B050"/>
                  </a:solidFill>
                  <a:latin typeface="Comic Sans MS" panose="030F0702030302020204" pitchFamily="66" charset="0"/>
                </a:rPr>
                <a:t>Teensy </a:t>
              </a:r>
              <a:r>
                <a:rPr lang="fr-FR" dirty="0" err="1" smtClean="0">
                  <a:solidFill>
                    <a:srgbClr val="00B050"/>
                  </a:solidFill>
                  <a:latin typeface="Comic Sans MS" panose="030F0702030302020204" pitchFamily="66" charset="0"/>
                </a:rPr>
                <a:t>Card</a:t>
              </a:r>
              <a:r>
                <a:rPr lang="fr-FR" dirty="0" smtClean="0">
                  <a:solidFill>
                    <a:srgbClr val="00B050"/>
                  </a:solidFill>
                  <a:latin typeface="Comic Sans MS" panose="030F0702030302020204" pitchFamily="66" charset="0"/>
                </a:rPr>
                <a:t>  / Arduino </a:t>
              </a:r>
              <a:r>
                <a:rPr lang="fr-FR" dirty="0" err="1" smtClean="0">
                  <a:solidFill>
                    <a:srgbClr val="00B050"/>
                  </a:solidFill>
                  <a:latin typeface="Comic Sans MS" panose="030F0702030302020204" pitchFamily="66" charset="0"/>
                </a:rPr>
                <a:t>commands</a:t>
              </a:r>
              <a:endParaRPr lang="fr-FR" dirty="0" smtClean="0">
                <a:solidFill>
                  <a:srgbClr val="00B050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4" name="Espace réservé du numéro de diapositive 3"/>
          <p:cNvSpPr>
            <a:spLocks noGrp="1"/>
          </p:cNvSpPr>
          <p:nvPr>
            <p:ph type="sldNum" sz="quarter" idx="17"/>
          </p:nvPr>
        </p:nvSpPr>
        <p:spPr>
          <a:xfrm>
            <a:off x="8032283" y="6492875"/>
            <a:ext cx="2844800" cy="365125"/>
          </a:xfrm>
        </p:spPr>
        <p:txBody>
          <a:bodyPr/>
          <a:lstStyle/>
          <a:p>
            <a:fld id="{028CC070-4BAB-4C6E-9100-28CE46AB6723}" type="slidenum">
              <a:rPr lang="fr-FR" smtClean="0"/>
              <a:pPr/>
              <a:t>25</a:t>
            </a:fld>
            <a:endParaRPr lang="fr-FR"/>
          </a:p>
        </p:txBody>
      </p:sp>
      <p:grpSp>
        <p:nvGrpSpPr>
          <p:cNvPr id="5" name="Groupe 4"/>
          <p:cNvGrpSpPr/>
          <p:nvPr/>
        </p:nvGrpSpPr>
        <p:grpSpPr>
          <a:xfrm>
            <a:off x="3008639" y="2195434"/>
            <a:ext cx="4149302" cy="718638"/>
            <a:chOff x="3008639" y="2195434"/>
            <a:chExt cx="4149302" cy="718638"/>
          </a:xfrm>
        </p:grpSpPr>
        <p:cxnSp>
          <p:nvCxnSpPr>
            <p:cNvPr id="22" name="Connecteur droit avec flèche 21"/>
            <p:cNvCxnSpPr/>
            <p:nvPr/>
          </p:nvCxnSpPr>
          <p:spPr>
            <a:xfrm>
              <a:off x="3008639" y="2894964"/>
              <a:ext cx="4149302" cy="19108"/>
            </a:xfrm>
            <a:prstGeom prst="straightConnector1">
              <a:avLst/>
            </a:prstGeom>
            <a:ln w="57150">
              <a:solidFill>
                <a:srgbClr val="00B05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ZoneTexte 22"/>
            <p:cNvSpPr txBox="1"/>
            <p:nvPr/>
          </p:nvSpPr>
          <p:spPr>
            <a:xfrm>
              <a:off x="6028646" y="2281922"/>
              <a:ext cx="10560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r-FR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TSR</a:t>
              </a:r>
            </a:p>
          </p:txBody>
        </p:sp>
        <p:sp>
          <p:nvSpPr>
            <p:cNvPr id="24" name="ZoneTexte 23"/>
            <p:cNvSpPr txBox="1"/>
            <p:nvPr/>
          </p:nvSpPr>
          <p:spPr>
            <a:xfrm>
              <a:off x="3897605" y="2195434"/>
              <a:ext cx="22109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i="1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TSR</a:t>
              </a:r>
              <a:r>
                <a:rPr lang="fr-FR" i="1" dirty="0" smtClean="0">
                  <a:solidFill>
                    <a:schemeClr val="accent1">
                      <a:lumMod val="75000"/>
                    </a:schemeClr>
                  </a:solidFill>
                  <a:latin typeface="Comic Sans MS" panose="030F0702030302020204" pitchFamily="66" charset="0"/>
                </a:rPr>
                <a:t> sent to the computer </a:t>
              </a:r>
              <a:endParaRPr lang="fr-FR" sz="2400" i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25" name="ZoneTexte 24"/>
          <p:cNvSpPr txBox="1"/>
          <p:nvPr/>
        </p:nvSpPr>
        <p:spPr>
          <a:xfrm>
            <a:off x="449943" y="3898919"/>
            <a:ext cx="2120979" cy="10772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Dakota </a:t>
            </a:r>
            <a:r>
              <a:rPr lang="fr-FR" sz="1600" i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sugests</a:t>
            </a:r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</a:t>
            </a:r>
            <a:b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 sets for</a:t>
            </a:r>
            <a:b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the 12 values </a:t>
            </a:r>
            <a:b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(a</a:t>
            </a:r>
            <a:r>
              <a:rPr lang="fr-FR" sz="1600" i="1" baseline="-25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, a</a:t>
            </a:r>
            <a:r>
              <a:rPr lang="fr-FR" sz="1600" i="1" baseline="-25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,  </a:t>
            </a:r>
            <a:r>
              <a:rPr lang="fr-FR" sz="1600" i="1" dirty="0">
                <a:solidFill>
                  <a:srgbClr val="FF0000"/>
                </a:solidFill>
                <a:latin typeface="Comic Sans MS" panose="030F0702030302020204" pitchFamily="66" charset="0"/>
              </a:rPr>
              <a:t>- -, </a:t>
            </a:r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fr-FR" sz="1600" i="1" baseline="-25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12</a:t>
            </a:r>
            <a:r>
              <a:rPr lang="fr-FR" sz="1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)</a:t>
            </a:r>
            <a:r>
              <a:rPr lang="fr-FR" sz="1600" i="1" baseline="-25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endParaRPr lang="fr-FR" sz="2000" i="1" baseline="-250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Arc 25"/>
          <p:cNvSpPr/>
          <p:nvPr/>
        </p:nvSpPr>
        <p:spPr>
          <a:xfrm>
            <a:off x="3289028" y="3083586"/>
            <a:ext cx="3619658" cy="759478"/>
          </a:xfrm>
          <a:prstGeom prst="arc">
            <a:avLst>
              <a:gd name="adj1" fmla="val 11919445"/>
              <a:gd name="adj2" fmla="val 9823039"/>
            </a:avLst>
          </a:prstGeom>
          <a:ln w="5715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/>
          <p:cNvSpPr txBox="1"/>
          <p:nvPr/>
        </p:nvSpPr>
        <p:spPr>
          <a:xfrm>
            <a:off x="3896631" y="3278398"/>
            <a:ext cx="2438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Automatic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loop</a:t>
            </a:r>
            <a:endParaRPr lang="fr-FR" sz="24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309350" y="5199129"/>
            <a:ext cx="11273050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The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procedure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is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automatic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  (no hand control) </a:t>
            </a:r>
            <a:b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1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run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= 2 min   ;    1 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hour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30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runs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 ;   24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hours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 720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runs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without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interruptions</a:t>
            </a:r>
          </a:p>
          <a:p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We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made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Thousands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of non stop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runs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. </a:t>
            </a:r>
            <a:endParaRPr lang="fr-FR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endParaRPr lang="fr-FR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</a:t>
            </a:r>
            <a:r>
              <a:rPr lang="fr-FR" dirty="0" smtClean="0">
                <a:solidFill>
                  <a:srgbClr val="FF3399"/>
                </a:solidFill>
                <a:latin typeface="Comic Sans MS" panose="030F0702030302020204" pitchFamily="66" charset="0"/>
              </a:rPr>
              <a:t>Dakota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find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the best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parameters</a:t>
            </a:r>
            <a:r>
              <a:rPr lang="fr-FR" smtClean="0">
                <a:solidFill>
                  <a:srgbClr val="002060"/>
                </a:solidFill>
                <a:latin typeface="Comic Sans MS" panose="030F0702030302020204" pitchFamily="66" charset="0"/>
              </a:rPr>
              <a:t> (a1, …, a12) to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maximize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TSR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4450" y="2202175"/>
            <a:ext cx="3028422" cy="246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7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682580" y="167425"/>
            <a:ext cx="3915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FF3399"/>
                </a:solidFill>
                <a:latin typeface="Comic Sans MS" panose="030F0702030302020204" pitchFamily="66" charset="0"/>
              </a:rPr>
              <a:t>Main </a:t>
            </a:r>
            <a:r>
              <a:rPr lang="fr-FR" sz="2400" dirty="0" err="1" smtClean="0">
                <a:solidFill>
                  <a:srgbClr val="FF3399"/>
                </a:solidFill>
                <a:latin typeface="Comic Sans MS" panose="030F0702030302020204" pitchFamily="66" charset="0"/>
              </a:rPr>
              <a:t>Result</a:t>
            </a:r>
            <a:r>
              <a:rPr lang="fr-FR" sz="2400" dirty="0" smtClean="0">
                <a:solidFill>
                  <a:srgbClr val="FF3399"/>
                </a:solidFill>
                <a:latin typeface="Comic Sans MS" panose="030F0702030302020204" pitchFamily="66" charset="0"/>
              </a:rPr>
              <a:t> :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228600" y="1463040"/>
            <a:ext cx="1905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Video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:</a:t>
            </a:r>
            <a:endParaRPr lang="fr-FR" sz="24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U=4 m/s</a:t>
            </a:r>
          </a:p>
          <a:p>
            <a:endParaRPr lang="fr-FR" sz="24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Pitch Off</a:t>
            </a:r>
          </a:p>
          <a:p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Then</a:t>
            </a:r>
            <a:endParaRPr lang="fr-FR" sz="24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Pitch On</a:t>
            </a:r>
          </a:p>
        </p:txBody>
      </p:sp>
      <p:pic>
        <p:nvPicPr>
          <p:cNvPr id="2" name="pitchnopitchCor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14130" b="13406"/>
          <a:stretch/>
        </p:blipFill>
        <p:spPr>
          <a:xfrm>
            <a:off x="2438400" y="755374"/>
            <a:ext cx="8875774" cy="4823791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7"/>
          </p:nvPr>
        </p:nvSpPr>
        <p:spPr>
          <a:xfrm>
            <a:off x="8024678" y="6492875"/>
            <a:ext cx="2844800" cy="365125"/>
          </a:xfrm>
        </p:spPr>
        <p:txBody>
          <a:bodyPr/>
          <a:lstStyle/>
          <a:p>
            <a:fld id="{028CC070-4BAB-4C6E-9100-28CE46AB6723}" type="slidenum">
              <a:rPr lang="fr-FR" smtClean="0"/>
              <a:pPr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188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8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6133" y="1360885"/>
            <a:ext cx="8534400" cy="4747062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457200" y="625365"/>
            <a:ext cx="7501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TSR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multiply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par 20   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with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Pitch on   !!!! 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7"/>
          </p:nvPr>
        </p:nvSpPr>
        <p:spPr>
          <a:xfrm>
            <a:off x="7958667" y="6381802"/>
            <a:ext cx="2844800" cy="365125"/>
          </a:xfrm>
        </p:spPr>
        <p:txBody>
          <a:bodyPr/>
          <a:lstStyle/>
          <a:p>
            <a:fld id="{028CC070-4BAB-4C6E-9100-28CE46AB6723}" type="slidenum">
              <a:rPr lang="fr-FR" smtClean="0"/>
              <a:pPr/>
              <a:t>27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7849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12715" y="449284"/>
            <a:ext cx="48429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We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made PIV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measurements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to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measure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the flow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around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the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blades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6" name="Espace réservé du numéro de diapositive 4"/>
          <p:cNvSpPr>
            <a:spLocks noGrp="1"/>
          </p:cNvSpPr>
          <p:nvPr>
            <p:ph type="sldNum" sz="quarter" idx="17"/>
          </p:nvPr>
        </p:nvSpPr>
        <p:spPr>
          <a:xfrm>
            <a:off x="8828774" y="6469119"/>
            <a:ext cx="2133600" cy="365125"/>
          </a:xfrm>
        </p:spPr>
        <p:txBody>
          <a:bodyPr/>
          <a:lstStyle/>
          <a:p>
            <a:fld id="{DCE966F9-A142-4DDE-88AC-22D71AFD17B8}" type="slidenum">
              <a:rPr lang="fr-FR" smtClean="0"/>
              <a:pPr/>
              <a:t>28</a:t>
            </a:fld>
            <a:endParaRPr lang="fr-FR" dirty="0"/>
          </a:p>
        </p:txBody>
      </p:sp>
      <p:pic>
        <p:nvPicPr>
          <p:cNvPr id="8" name="Image 7"/>
          <p:cNvPicPr/>
          <p:nvPr/>
        </p:nvPicPr>
        <p:blipFill>
          <a:blip r:embed="rId2"/>
          <a:stretch>
            <a:fillRect/>
          </a:stretch>
        </p:blipFill>
        <p:spPr>
          <a:xfrm>
            <a:off x="2542456" y="2656263"/>
            <a:ext cx="5135998" cy="3823317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439896" y="3749195"/>
            <a:ext cx="193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solidFill>
                  <a:schemeClr val="accent1">
                    <a:lumMod val="50000"/>
                  </a:schemeClr>
                </a:solidFill>
                <a:latin typeface="Gill Sans MT" pitchFamily="34" charset="0"/>
                <a:cs typeface="Kalinga" pitchFamily="34" charset="0"/>
              </a:rPr>
              <a:t>Twin</a:t>
            </a:r>
            <a:r>
              <a:rPr lang="fr-FR" dirty="0" smtClean="0">
                <a:solidFill>
                  <a:schemeClr val="accent1">
                    <a:lumMod val="50000"/>
                  </a:schemeClr>
                </a:solidFill>
                <a:latin typeface="Gill Sans MT" pitchFamily="34" charset="0"/>
                <a:cs typeface="Kalinga" pitchFamily="34" charset="0"/>
              </a:rPr>
              <a:t> Laser Yag</a:t>
            </a:r>
          </a:p>
        </p:txBody>
      </p:sp>
      <p:grpSp>
        <p:nvGrpSpPr>
          <p:cNvPr id="21" name="Groupe 20"/>
          <p:cNvGrpSpPr/>
          <p:nvPr/>
        </p:nvGrpSpPr>
        <p:grpSpPr>
          <a:xfrm>
            <a:off x="5079133" y="673925"/>
            <a:ext cx="1224136" cy="1479013"/>
            <a:chOff x="4755837" y="778945"/>
            <a:chExt cx="1224136" cy="1479013"/>
          </a:xfrm>
        </p:grpSpPr>
        <p:pic>
          <p:nvPicPr>
            <p:cNvPr id="9" name="Image 8" descr="C:\Users\Hub\Documents\PROJETS\Aeropitch\PIV\Camera_Dantec_PIV.JP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3923" y="1148277"/>
              <a:ext cx="893260" cy="110968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ZoneTexte 11"/>
            <p:cNvSpPr txBox="1"/>
            <p:nvPr/>
          </p:nvSpPr>
          <p:spPr>
            <a:xfrm>
              <a:off x="4755837" y="778945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chemeClr val="accent1">
                      <a:lumMod val="50000"/>
                    </a:schemeClr>
                  </a:solidFill>
                  <a:latin typeface="Gill Sans MT" pitchFamily="34" charset="0"/>
                  <a:cs typeface="Kalinga" pitchFamily="34" charset="0"/>
                </a:rPr>
                <a:t>camera</a:t>
              </a:r>
            </a:p>
          </p:txBody>
        </p:sp>
      </p:grpSp>
      <p:pic>
        <p:nvPicPr>
          <p:cNvPr id="13" name="Image 12"/>
          <p:cNvPicPr/>
          <p:nvPr/>
        </p:nvPicPr>
        <p:blipFill rotWithShape="1">
          <a:blip r:embed="rId4"/>
          <a:srcRect l="38433" t="8051" b="32822"/>
          <a:stretch/>
        </p:blipFill>
        <p:spPr>
          <a:xfrm>
            <a:off x="487176" y="4567921"/>
            <a:ext cx="1518272" cy="1053282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431123" y="5790503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accent1">
                    <a:lumMod val="50000"/>
                  </a:schemeClr>
                </a:solidFill>
                <a:latin typeface="Gill Sans MT" pitchFamily="34" charset="0"/>
                <a:cs typeface="Kalinga" pitchFamily="34" charset="0"/>
              </a:rPr>
              <a:t>DANTEC software</a:t>
            </a:r>
          </a:p>
        </p:txBody>
      </p:sp>
      <p:pic>
        <p:nvPicPr>
          <p:cNvPr id="15" name="Image 14"/>
          <p:cNvPicPr/>
          <p:nvPr/>
        </p:nvPicPr>
        <p:blipFill>
          <a:blip r:embed="rId5"/>
          <a:stretch>
            <a:fillRect/>
          </a:stretch>
        </p:blipFill>
        <p:spPr>
          <a:xfrm>
            <a:off x="9046154" y="778945"/>
            <a:ext cx="2213783" cy="1104786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6303269" y="139118"/>
            <a:ext cx="444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dirty="0" smtClean="0">
                <a:solidFill>
                  <a:schemeClr val="accent1">
                    <a:lumMod val="50000"/>
                  </a:schemeClr>
                </a:solidFill>
                <a:latin typeface="Gill Sans MT" pitchFamily="34" charset="0"/>
                <a:cs typeface="Kalinga" pitchFamily="34" charset="0"/>
              </a:rPr>
              <a:t>Air flow </a:t>
            </a:r>
            <a:r>
              <a:rPr lang="fr-FR" sz="2000" dirty="0" err="1" smtClean="0">
                <a:solidFill>
                  <a:schemeClr val="accent1">
                    <a:lumMod val="50000"/>
                  </a:schemeClr>
                </a:solidFill>
                <a:latin typeface="Gill Sans MT" pitchFamily="34" charset="0"/>
                <a:cs typeface="Kalinga" pitchFamily="34" charset="0"/>
              </a:rPr>
              <a:t>is</a:t>
            </a:r>
            <a:r>
              <a:rPr lang="fr-FR" sz="2000" dirty="0" smtClean="0">
                <a:solidFill>
                  <a:schemeClr val="accent1">
                    <a:lumMod val="50000"/>
                  </a:schemeClr>
                </a:solidFill>
                <a:latin typeface="Gill Sans MT" pitchFamily="34" charset="0"/>
                <a:cs typeface="Kalinga" pitchFamily="34" charset="0"/>
              </a:rPr>
              <a:t> </a:t>
            </a:r>
            <a:r>
              <a:rPr lang="fr-FR" sz="2000" dirty="0" err="1" smtClean="0">
                <a:solidFill>
                  <a:schemeClr val="accent1">
                    <a:lumMod val="50000"/>
                  </a:schemeClr>
                </a:solidFill>
                <a:latin typeface="Gill Sans MT" pitchFamily="34" charset="0"/>
                <a:cs typeface="Kalinga" pitchFamily="34" charset="0"/>
              </a:rPr>
              <a:t>seeded</a:t>
            </a:r>
            <a:r>
              <a:rPr lang="fr-FR" sz="2000" dirty="0" smtClean="0">
                <a:solidFill>
                  <a:schemeClr val="accent1">
                    <a:lumMod val="50000"/>
                  </a:schemeClr>
                </a:solidFill>
                <a:latin typeface="Gill Sans MT" pitchFamily="34" charset="0"/>
                <a:cs typeface="Kalinga" pitchFamily="34" charset="0"/>
              </a:rPr>
              <a:t> </a:t>
            </a:r>
            <a:r>
              <a:rPr lang="fr-FR" sz="2000" dirty="0" err="1" smtClean="0">
                <a:solidFill>
                  <a:schemeClr val="accent1">
                    <a:lumMod val="50000"/>
                  </a:schemeClr>
                </a:solidFill>
                <a:latin typeface="Gill Sans MT" pitchFamily="34" charset="0"/>
                <a:cs typeface="Kalinga" pitchFamily="34" charset="0"/>
              </a:rPr>
              <a:t>with</a:t>
            </a:r>
            <a:r>
              <a:rPr lang="fr-FR" sz="2000" dirty="0" smtClean="0">
                <a:solidFill>
                  <a:schemeClr val="accent1">
                    <a:lumMod val="50000"/>
                  </a:schemeClr>
                </a:solidFill>
                <a:latin typeface="Gill Sans MT" pitchFamily="34" charset="0"/>
                <a:cs typeface="Kalinga" pitchFamily="34" charset="0"/>
              </a:rPr>
              <a:t> a lot of </a:t>
            </a:r>
            <a:r>
              <a:rPr lang="fr-FR" sz="2000" dirty="0" err="1" smtClean="0">
                <a:solidFill>
                  <a:schemeClr val="accent1">
                    <a:lumMod val="50000"/>
                  </a:schemeClr>
                </a:solidFill>
                <a:latin typeface="Gill Sans MT" pitchFamily="34" charset="0"/>
                <a:cs typeface="Kalinga" pitchFamily="34" charset="0"/>
              </a:rPr>
              <a:t>particles</a:t>
            </a:r>
            <a:endParaRPr lang="fr-FR" sz="2000" dirty="0" smtClean="0">
              <a:solidFill>
                <a:schemeClr val="accent1">
                  <a:lumMod val="50000"/>
                </a:schemeClr>
              </a:solidFill>
              <a:latin typeface="Gill Sans MT" pitchFamily="34" charset="0"/>
              <a:cs typeface="Kalinga" pitchFamily="34" charset="0"/>
            </a:endParaRPr>
          </a:p>
        </p:txBody>
      </p:sp>
      <p:pic>
        <p:nvPicPr>
          <p:cNvPr id="17" name="Image 16"/>
          <p:cNvPicPr/>
          <p:nvPr/>
        </p:nvPicPr>
        <p:blipFill>
          <a:blip r:embed="rId6"/>
          <a:stretch>
            <a:fillRect/>
          </a:stretch>
        </p:blipFill>
        <p:spPr>
          <a:xfrm>
            <a:off x="7215522" y="741414"/>
            <a:ext cx="1701975" cy="1193623"/>
          </a:xfrm>
          <a:prstGeom prst="rect">
            <a:avLst/>
          </a:prstGeom>
        </p:spPr>
      </p:pic>
      <p:cxnSp>
        <p:nvCxnSpPr>
          <p:cNvPr id="18" name="Connecteur droit avec flèche 17"/>
          <p:cNvCxnSpPr>
            <a:stCxn id="9" idx="2"/>
          </p:cNvCxnSpPr>
          <p:nvPr/>
        </p:nvCxnSpPr>
        <p:spPr>
          <a:xfrm>
            <a:off x="5733849" y="2152938"/>
            <a:ext cx="0" cy="414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e 21"/>
          <p:cNvGrpSpPr/>
          <p:nvPr/>
        </p:nvGrpSpPr>
        <p:grpSpPr>
          <a:xfrm>
            <a:off x="395119" y="2794247"/>
            <a:ext cx="2068638" cy="751904"/>
            <a:chOff x="388576" y="2413793"/>
            <a:chExt cx="2068638" cy="751904"/>
          </a:xfrm>
        </p:grpSpPr>
        <p:pic>
          <p:nvPicPr>
            <p:cNvPr id="10" name="Image 9" descr="C:\Users\Hub\Documents\PROJETS\Aeropitch\PIV\Laser_Dantec_PIV.JPG"/>
            <p:cNvPicPr/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7" t="19071" r="9105" b="21546"/>
            <a:stretch/>
          </p:blipFill>
          <p:spPr bwMode="auto">
            <a:xfrm rot="443802" flipH="1">
              <a:off x="388576" y="2413793"/>
              <a:ext cx="1512168" cy="751904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cxnSp>
          <p:nvCxnSpPr>
            <p:cNvPr id="19" name="Connecteur droit avec flèche 18"/>
            <p:cNvCxnSpPr/>
            <p:nvPr/>
          </p:nvCxnSpPr>
          <p:spPr>
            <a:xfrm>
              <a:off x="1998526" y="2789745"/>
              <a:ext cx="45868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Connecteur droit avec flèche 19"/>
          <p:cNvCxnSpPr/>
          <p:nvPr/>
        </p:nvCxnSpPr>
        <p:spPr>
          <a:xfrm flipH="1">
            <a:off x="7543530" y="2029847"/>
            <a:ext cx="601817" cy="5484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/>
          <p:cNvSpPr txBox="1"/>
          <p:nvPr/>
        </p:nvSpPr>
        <p:spPr>
          <a:xfrm>
            <a:off x="8295860" y="1935037"/>
            <a:ext cx="3798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Airbus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Helicopter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seeding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system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44438" y="3330846"/>
            <a:ext cx="3788725" cy="2407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06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6" y="3256324"/>
            <a:ext cx="3173637" cy="3154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197" y="3256324"/>
            <a:ext cx="3220048" cy="3154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9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612" y="3256324"/>
            <a:ext cx="3220048" cy="315401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roupe 8"/>
          <p:cNvGrpSpPr/>
          <p:nvPr/>
        </p:nvGrpSpPr>
        <p:grpSpPr>
          <a:xfrm>
            <a:off x="10283687" y="477077"/>
            <a:ext cx="1908313" cy="1774691"/>
            <a:chOff x="10120035" y="157800"/>
            <a:chExt cx="1996676" cy="1759074"/>
          </a:xfrm>
        </p:grpSpPr>
        <p:pic>
          <p:nvPicPr>
            <p:cNvPr id="10" name="Imag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20035" y="157800"/>
              <a:ext cx="1943668" cy="1759074"/>
            </a:xfrm>
            <a:prstGeom prst="rect">
              <a:avLst/>
            </a:prstGeom>
          </p:spPr>
        </p:pic>
        <p:sp>
          <p:nvSpPr>
            <p:cNvPr id="11" name="ZoneTexte 10"/>
            <p:cNvSpPr txBox="1"/>
            <p:nvPr/>
          </p:nvSpPr>
          <p:spPr>
            <a:xfrm>
              <a:off x="11569148" y="252238"/>
              <a:ext cx="547563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sz="1100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wind</a:t>
              </a:r>
              <a:endPara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17" name="Groupe 16"/>
          <p:cNvGrpSpPr/>
          <p:nvPr/>
        </p:nvGrpSpPr>
        <p:grpSpPr>
          <a:xfrm>
            <a:off x="24973" y="0"/>
            <a:ext cx="11094540" cy="3154018"/>
            <a:chOff x="24973" y="0"/>
            <a:chExt cx="11094540" cy="3154018"/>
          </a:xfrm>
        </p:grpSpPr>
        <p:pic>
          <p:nvPicPr>
            <p:cNvPr id="3" name="Picture 26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73" y="0"/>
              <a:ext cx="3173637" cy="315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Picture 25"/>
            <p:cNvPicPr/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7197" y="0"/>
              <a:ext cx="3220048" cy="315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Picture 33"/>
            <p:cNvPicPr/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4612" y="0"/>
              <a:ext cx="3220048" cy="3154018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2" name="Connecteur droit 11"/>
            <p:cNvCxnSpPr/>
            <p:nvPr/>
          </p:nvCxnSpPr>
          <p:spPr>
            <a:xfrm flipH="1">
              <a:off x="11105322" y="613846"/>
              <a:ext cx="14191" cy="73732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ZoneTexte 13"/>
            <p:cNvSpPr txBox="1"/>
            <p:nvPr/>
          </p:nvSpPr>
          <p:spPr>
            <a:xfrm>
              <a:off x="269287" y="156292"/>
              <a:ext cx="1352407" cy="461665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Velocity</a:t>
              </a:r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3537076" y="152181"/>
              <a:ext cx="2106979" cy="461665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Stream Lines</a:t>
              </a:r>
            </a:p>
          </p:txBody>
        </p:sp>
        <p:sp>
          <p:nvSpPr>
            <p:cNvPr id="16" name="ZoneTexte 15"/>
            <p:cNvSpPr txBox="1"/>
            <p:nvPr/>
          </p:nvSpPr>
          <p:spPr>
            <a:xfrm>
              <a:off x="7136401" y="242654"/>
              <a:ext cx="1597696" cy="461665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Vorticity</a:t>
              </a:r>
            </a:p>
          </p:txBody>
        </p:sp>
      </p:grpSp>
      <p:sp>
        <p:nvSpPr>
          <p:cNvPr id="18" name="ZoneTexte 17"/>
          <p:cNvSpPr txBox="1"/>
          <p:nvPr/>
        </p:nvSpPr>
        <p:spPr>
          <a:xfrm>
            <a:off x="10405241" y="2443655"/>
            <a:ext cx="1529256" cy="472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No Pitch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10283687" y="4833333"/>
            <a:ext cx="1908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With  Pitch</a:t>
            </a:r>
          </a:p>
        </p:txBody>
      </p:sp>
      <p:sp>
        <p:nvSpPr>
          <p:cNvPr id="13" name="Arc 12"/>
          <p:cNvSpPr/>
          <p:nvPr/>
        </p:nvSpPr>
        <p:spPr>
          <a:xfrm rot="17506427">
            <a:off x="8257019" y="5236177"/>
            <a:ext cx="954156" cy="817924"/>
          </a:xfrm>
          <a:prstGeom prst="arc">
            <a:avLst>
              <a:gd name="adj1" fmla="val 16200000"/>
              <a:gd name="adj2" fmla="val 3080415"/>
            </a:avLst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/>
          <p:cNvSpPr/>
          <p:nvPr/>
        </p:nvSpPr>
        <p:spPr>
          <a:xfrm rot="17506427">
            <a:off x="1144615" y="1842807"/>
            <a:ext cx="954156" cy="817924"/>
          </a:xfrm>
          <a:prstGeom prst="arc">
            <a:avLst>
              <a:gd name="adj1" fmla="val 16200000"/>
              <a:gd name="adj2" fmla="val 3080415"/>
            </a:avLst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c 20"/>
          <p:cNvSpPr/>
          <p:nvPr/>
        </p:nvSpPr>
        <p:spPr>
          <a:xfrm rot="17506427">
            <a:off x="4610224" y="1842806"/>
            <a:ext cx="954156" cy="817924"/>
          </a:xfrm>
          <a:prstGeom prst="arc">
            <a:avLst>
              <a:gd name="adj1" fmla="val 16200000"/>
              <a:gd name="adj2" fmla="val 3080415"/>
            </a:avLst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c 21"/>
          <p:cNvSpPr/>
          <p:nvPr/>
        </p:nvSpPr>
        <p:spPr>
          <a:xfrm rot="17506427">
            <a:off x="7830272" y="2034694"/>
            <a:ext cx="954156" cy="817924"/>
          </a:xfrm>
          <a:prstGeom prst="arc">
            <a:avLst>
              <a:gd name="adj1" fmla="val 16200000"/>
              <a:gd name="adj2" fmla="val 3080415"/>
            </a:avLst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c 22"/>
          <p:cNvSpPr/>
          <p:nvPr/>
        </p:nvSpPr>
        <p:spPr>
          <a:xfrm rot="17506427">
            <a:off x="1356583" y="5406637"/>
            <a:ext cx="954156" cy="817924"/>
          </a:xfrm>
          <a:prstGeom prst="arc">
            <a:avLst>
              <a:gd name="adj1" fmla="val 16200000"/>
              <a:gd name="adj2" fmla="val 3080415"/>
            </a:avLst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c 23"/>
          <p:cNvSpPr/>
          <p:nvPr/>
        </p:nvSpPr>
        <p:spPr>
          <a:xfrm rot="17506427">
            <a:off x="5128020" y="5249945"/>
            <a:ext cx="954156" cy="817924"/>
          </a:xfrm>
          <a:prstGeom prst="arc">
            <a:avLst>
              <a:gd name="adj1" fmla="val 16200000"/>
              <a:gd name="adj2" fmla="val 3080415"/>
            </a:avLst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c 24"/>
          <p:cNvSpPr/>
          <p:nvPr/>
        </p:nvSpPr>
        <p:spPr>
          <a:xfrm rot="17506427">
            <a:off x="10635338" y="1076337"/>
            <a:ext cx="954156" cy="817924"/>
          </a:xfrm>
          <a:prstGeom prst="arc">
            <a:avLst>
              <a:gd name="adj1" fmla="val 16200000"/>
              <a:gd name="adj2" fmla="val 3080415"/>
            </a:avLst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7"/>
          </p:nvPr>
        </p:nvSpPr>
        <p:spPr>
          <a:xfrm>
            <a:off x="8177343" y="6455922"/>
            <a:ext cx="2844800" cy="365125"/>
          </a:xfrm>
        </p:spPr>
        <p:txBody>
          <a:bodyPr/>
          <a:lstStyle/>
          <a:p>
            <a:fld id="{028CC070-4BAB-4C6E-9100-28CE46AB6723}" type="slidenum">
              <a:rPr lang="fr-FR" smtClean="0"/>
              <a:pPr/>
              <a:t>29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202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3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33131" y="1939397"/>
            <a:ext cx="11998476" cy="4041914"/>
          </a:xfrm>
          <a:prstGeom prst="rect">
            <a:avLst/>
          </a:prstGeom>
          <a:solidFill>
            <a:srgbClr val="FF0000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79531" y="1060111"/>
            <a:ext cx="102808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All the large offshore wind turbines in the world are Horizontal Axis Wind Turbines 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202903" y="2211018"/>
            <a:ext cx="9497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There </a:t>
            </a:r>
            <a:r>
              <a:rPr lang="fr-FR" sz="24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is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no Large 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Offshore Vertical Axis Wind Turbine (VAWT)</a:t>
            </a:r>
          </a:p>
        </p:txBody>
      </p:sp>
      <p:grpSp>
        <p:nvGrpSpPr>
          <p:cNvPr id="2" name="Groupe 1"/>
          <p:cNvGrpSpPr/>
          <p:nvPr/>
        </p:nvGrpSpPr>
        <p:grpSpPr>
          <a:xfrm>
            <a:off x="1342590" y="2992797"/>
            <a:ext cx="8026697" cy="2805939"/>
            <a:chOff x="6901101" y="3959523"/>
            <a:chExt cx="6645381" cy="2283314"/>
          </a:xfrm>
        </p:grpSpPr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1101" y="3959523"/>
              <a:ext cx="962905" cy="962905"/>
            </a:xfrm>
            <a:prstGeom prst="rect">
              <a:avLst/>
            </a:prstGeom>
          </p:spPr>
        </p:pic>
        <p:sp>
          <p:nvSpPr>
            <p:cNvPr id="15" name="ZoneTexte 14"/>
            <p:cNvSpPr txBox="1"/>
            <p:nvPr/>
          </p:nvSpPr>
          <p:spPr>
            <a:xfrm>
              <a:off x="8477446" y="4088958"/>
              <a:ext cx="5069036" cy="2153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Tx/>
                <a:buChar char="-"/>
              </a:pPr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No real background on the large </a:t>
              </a:r>
              <a:r>
                <a:rPr lang="fr-FR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ones</a:t>
              </a:r>
              <a:endParaRPr lang="fr-FR" dirty="0" smtClean="0">
                <a:solidFill>
                  <a:srgbClr val="002060"/>
                </a:solidFill>
                <a:latin typeface="Comic Sans MS" panose="030F0702030302020204" pitchFamily="66" charset="0"/>
              </a:endParaRPr>
            </a:p>
            <a:p>
              <a:pPr marL="285750" indent="-285750">
                <a:buFontTx/>
                <a:buChar char="-"/>
              </a:pPr>
              <a:endParaRPr lang="fr-FR" dirty="0" smtClean="0">
                <a:solidFill>
                  <a:srgbClr val="002060"/>
                </a:solidFill>
                <a:latin typeface="Comic Sans MS" panose="030F0702030302020204" pitchFamily="66" charset="0"/>
              </a:endParaRPr>
            </a:p>
            <a:p>
              <a:pPr marL="285750" indent="-285750">
                <a:buFontTx/>
                <a:buChar char="-"/>
              </a:pPr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Not able to self-</a:t>
              </a:r>
              <a:r>
                <a:rPr lang="fr-FR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start</a:t>
              </a:r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 </a:t>
              </a:r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 </a:t>
              </a:r>
              <a:r>
                <a:rPr lang="fr-FR" dirty="0" err="1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need</a:t>
              </a:r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a </a:t>
              </a:r>
              <a:r>
                <a:rPr lang="fr-FR" dirty="0" err="1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motor</a:t>
              </a:r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to </a:t>
              </a:r>
              <a:r>
                <a:rPr lang="fr-FR" dirty="0" err="1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start</a:t>
              </a:r>
              <a:endParaRPr lang="fr-FR" dirty="0" smtClean="0">
                <a:solidFill>
                  <a:srgbClr val="002060"/>
                </a:solidFill>
                <a:latin typeface="Comic Sans MS" panose="030F0702030302020204" pitchFamily="66" charset="0"/>
              </a:endParaRPr>
            </a:p>
            <a:p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/>
              </a:r>
              <a:b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</a:br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-  Not able to self-stop </a:t>
              </a:r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 </a:t>
              </a:r>
              <a:r>
                <a:rPr lang="fr-FR" dirty="0" err="1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need</a:t>
              </a:r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a </a:t>
              </a:r>
              <a:r>
                <a:rPr lang="fr-FR" dirty="0" err="1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brake</a:t>
              </a:r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 system to stop</a:t>
              </a:r>
              <a:endParaRPr lang="fr-FR" dirty="0" smtClean="0">
                <a:solidFill>
                  <a:srgbClr val="002060"/>
                </a:solidFill>
                <a:latin typeface="Comic Sans MS" panose="030F0702030302020204" pitchFamily="66" charset="0"/>
              </a:endParaRPr>
            </a:p>
            <a:p>
              <a:endParaRPr lang="fr-FR" dirty="0" smtClean="0">
                <a:solidFill>
                  <a:srgbClr val="002060"/>
                </a:solidFill>
                <a:latin typeface="Comic Sans MS" panose="030F0702030302020204" pitchFamily="66" charset="0"/>
              </a:endParaRPr>
            </a:p>
            <a:p>
              <a:r>
                <a: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-  Vibrations, torque oscillations</a:t>
              </a:r>
            </a:p>
            <a:p>
              <a:endPara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  <a:p>
              <a:r>
                <a:rPr lang="fr-FR" sz="20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- No Financial support</a:t>
              </a:r>
            </a:p>
          </p:txBody>
        </p:sp>
      </p:grpSp>
      <p:sp>
        <p:nvSpPr>
          <p:cNvPr id="16" name="ZoneTexte 15"/>
          <p:cNvSpPr txBox="1"/>
          <p:nvPr/>
        </p:nvSpPr>
        <p:spPr>
          <a:xfrm>
            <a:off x="265044" y="119270"/>
            <a:ext cx="3405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u="sng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Introduction: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1A95618-4C05-4C82-8FB6-DD252336BF65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7392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/>
        </p:nvSpPr>
        <p:spPr>
          <a:xfrm>
            <a:off x="0" y="3415579"/>
            <a:ext cx="12191040" cy="3432431"/>
          </a:xfrm>
          <a:prstGeom prst="rect">
            <a:avLst/>
          </a:prstGeom>
          <a:solidFill>
            <a:srgbClr val="FF0000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960" y="0"/>
            <a:ext cx="12191040" cy="3432431"/>
          </a:xfrm>
          <a:prstGeom prst="rect">
            <a:avLst/>
          </a:prstGeom>
          <a:solidFill>
            <a:schemeClr val="accent6">
              <a:lumMod val="75000"/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e 18"/>
          <p:cNvGrpSpPr/>
          <p:nvPr/>
        </p:nvGrpSpPr>
        <p:grpSpPr>
          <a:xfrm>
            <a:off x="7073357" y="-38268"/>
            <a:ext cx="3541474" cy="3370604"/>
            <a:chOff x="5088134" y="233456"/>
            <a:chExt cx="7003104" cy="6458003"/>
          </a:xfrm>
        </p:grpSpPr>
        <p:pic>
          <p:nvPicPr>
            <p:cNvPr id="20" name="Picture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696"/>
            <a:stretch/>
          </p:blipFill>
          <p:spPr bwMode="auto">
            <a:xfrm>
              <a:off x="5457227" y="1955589"/>
              <a:ext cx="1440000" cy="1084379"/>
            </a:xfrm>
            <a:prstGeom prst="rect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21" name="Picture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687"/>
            <a:stretch/>
          </p:blipFill>
          <p:spPr bwMode="auto">
            <a:xfrm>
              <a:off x="7840272" y="233456"/>
              <a:ext cx="1257297" cy="1440000"/>
            </a:xfrm>
            <a:prstGeom prst="rect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22" name="Picture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771"/>
            <a:stretch/>
          </p:blipFill>
          <p:spPr bwMode="auto">
            <a:xfrm>
              <a:off x="9118096" y="499538"/>
              <a:ext cx="1212902" cy="1440000"/>
            </a:xfrm>
            <a:prstGeom prst="rect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23" name="Picture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892"/>
            <a:stretch/>
          </p:blipFill>
          <p:spPr bwMode="auto">
            <a:xfrm>
              <a:off x="10312502" y="1548396"/>
              <a:ext cx="1440000" cy="1124748"/>
            </a:xfrm>
            <a:prstGeom prst="rect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24" name="Picture 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57"/>
            <a:stretch/>
          </p:blipFill>
          <p:spPr bwMode="auto">
            <a:xfrm>
              <a:off x="6906418" y="5055244"/>
              <a:ext cx="1149740" cy="1440000"/>
            </a:xfrm>
            <a:prstGeom prst="rect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25" name="Picture 1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41"/>
            <a:stretch/>
          </p:blipFill>
          <p:spPr bwMode="auto">
            <a:xfrm>
              <a:off x="8038270" y="5251459"/>
              <a:ext cx="1342931" cy="1440000"/>
            </a:xfrm>
            <a:prstGeom prst="rect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431"/>
            <a:stretch/>
          </p:blipFill>
          <p:spPr bwMode="auto">
            <a:xfrm>
              <a:off x="10651238" y="2697370"/>
              <a:ext cx="1440000" cy="1304200"/>
            </a:xfrm>
            <a:prstGeom prst="rect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27" name="Picture 1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046"/>
            <a:stretch/>
          </p:blipFill>
          <p:spPr bwMode="auto">
            <a:xfrm>
              <a:off x="10247037" y="4038353"/>
              <a:ext cx="1440000" cy="992934"/>
            </a:xfrm>
            <a:prstGeom prst="rect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28" name="Picture 7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21"/>
            <a:stretch/>
          </p:blipFill>
          <p:spPr bwMode="auto">
            <a:xfrm>
              <a:off x="9368503" y="4968240"/>
              <a:ext cx="1160333" cy="1440000"/>
            </a:xfrm>
            <a:prstGeom prst="rect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33" name="Picture 7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13"/>
            <a:stretch/>
          </p:blipFill>
          <p:spPr bwMode="auto">
            <a:xfrm>
              <a:off x="6501869" y="525600"/>
              <a:ext cx="1333248" cy="1440000"/>
            </a:xfrm>
            <a:prstGeom prst="rect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35" name="Picture 1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207" y="4038353"/>
              <a:ext cx="1440000" cy="1440000"/>
            </a:xfrm>
            <a:prstGeom prst="rect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36" name="Picture 9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313"/>
            <a:stretch/>
          </p:blipFill>
          <p:spPr bwMode="auto">
            <a:xfrm>
              <a:off x="5088134" y="3017572"/>
              <a:ext cx="1440000" cy="1190694"/>
            </a:xfrm>
            <a:prstGeom prst="rect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</p:pic>
        <p:sp>
          <p:nvSpPr>
            <p:cNvPr id="37" name="Ellipse 36"/>
            <p:cNvSpPr/>
            <p:nvPr/>
          </p:nvSpPr>
          <p:spPr>
            <a:xfrm>
              <a:off x="5825067" y="982133"/>
              <a:ext cx="5537200" cy="5012267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29" name="Connecteur droit avec flèche 28"/>
          <p:cNvCxnSpPr/>
          <p:nvPr/>
        </p:nvCxnSpPr>
        <p:spPr>
          <a:xfrm>
            <a:off x="12047881" y="662679"/>
            <a:ext cx="0" cy="157546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ZoneTexte 29"/>
          <p:cNvSpPr txBox="1"/>
          <p:nvPr/>
        </p:nvSpPr>
        <p:spPr>
          <a:xfrm>
            <a:off x="11380473" y="152154"/>
            <a:ext cx="988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wind</a:t>
            </a:r>
            <a:endParaRPr lang="fr-FR" sz="24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2" name="ZoneTexte 31"/>
          <p:cNvSpPr txBox="1"/>
          <p:nvPr/>
        </p:nvSpPr>
        <p:spPr>
          <a:xfrm>
            <a:off x="2370826" y="147490"/>
            <a:ext cx="1706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No pitch </a:t>
            </a:r>
          </a:p>
        </p:txBody>
      </p:sp>
      <p:grpSp>
        <p:nvGrpSpPr>
          <p:cNvPr id="3" name="Groupe 2"/>
          <p:cNvGrpSpPr/>
          <p:nvPr/>
        </p:nvGrpSpPr>
        <p:grpSpPr>
          <a:xfrm>
            <a:off x="2875943" y="86382"/>
            <a:ext cx="3711032" cy="3279234"/>
            <a:chOff x="2567800" y="121920"/>
            <a:chExt cx="8113154" cy="6644034"/>
          </a:xfrm>
        </p:grpSpPr>
        <p:sp>
          <p:nvSpPr>
            <p:cNvPr id="31" name="Arc 30"/>
            <p:cNvSpPr/>
            <p:nvPr/>
          </p:nvSpPr>
          <p:spPr>
            <a:xfrm>
              <a:off x="6005801" y="2914935"/>
              <a:ext cx="1215720" cy="1104397"/>
            </a:xfrm>
            <a:prstGeom prst="arc">
              <a:avLst>
                <a:gd name="adj1" fmla="val 16200000"/>
                <a:gd name="adj2" fmla="val 11168511"/>
              </a:avLst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34" name="Picture 5"/>
            <p:cNvPicPr/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642" r="5228"/>
            <a:stretch/>
          </p:blipFill>
          <p:spPr bwMode="auto">
            <a:xfrm>
              <a:off x="5464299" y="121920"/>
              <a:ext cx="2059925" cy="156791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43" name="Picture 6"/>
            <p:cNvPicPr/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84"/>
            <a:stretch/>
          </p:blipFill>
          <p:spPr bwMode="auto">
            <a:xfrm>
              <a:off x="7165693" y="279760"/>
              <a:ext cx="1947998" cy="17431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Picture 2"/>
            <p:cNvPicPr/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84"/>
            <a:stretch/>
          </p:blipFill>
          <p:spPr bwMode="auto">
            <a:xfrm>
              <a:off x="8507808" y="1363334"/>
              <a:ext cx="1590837" cy="15352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" name="Picture 13"/>
            <p:cNvPicPr/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90679" y="2877998"/>
              <a:ext cx="2390275" cy="12984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" name="Picture 3"/>
            <p:cNvPicPr/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357"/>
            <a:stretch/>
          </p:blipFill>
          <p:spPr bwMode="auto">
            <a:xfrm>
              <a:off x="8187910" y="4123570"/>
              <a:ext cx="1884589" cy="1254612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47" name="Picture 7"/>
            <p:cNvPicPr/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124"/>
            <a:stretch/>
          </p:blipFill>
          <p:spPr bwMode="auto">
            <a:xfrm>
              <a:off x="6977605" y="5288280"/>
              <a:ext cx="2068266" cy="124573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" name="Picture 4"/>
            <p:cNvPicPr/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6663" y="5436878"/>
              <a:ext cx="1594324" cy="13290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" name="Picture 8"/>
            <p:cNvPicPr/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655"/>
            <a:stretch/>
          </p:blipFill>
          <p:spPr bwMode="auto">
            <a:xfrm>
              <a:off x="4186168" y="5041758"/>
              <a:ext cx="1777257" cy="16651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" name="Picture 11"/>
            <p:cNvPicPr/>
            <p:nvPr/>
          </p:nvPicPr>
          <p:blipFill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068"/>
            <a:stretch/>
          </p:blipFill>
          <p:spPr bwMode="auto">
            <a:xfrm>
              <a:off x="3126450" y="4175284"/>
              <a:ext cx="1306833" cy="16252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" name="Picture 12"/>
            <p:cNvPicPr/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800" y="2701659"/>
              <a:ext cx="2160997" cy="14926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Picture 10"/>
            <p:cNvPicPr/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8204" y="1195982"/>
              <a:ext cx="2132789" cy="16252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Picture 9"/>
            <p:cNvPicPr/>
            <p:nvPr/>
          </p:nvPicPr>
          <p:blipFill rotWithShape="1"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744"/>
            <a:stretch/>
          </p:blipFill>
          <p:spPr bwMode="auto">
            <a:xfrm>
              <a:off x="4431742" y="414869"/>
              <a:ext cx="1409268" cy="168136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9" name="Arc 38"/>
          <p:cNvSpPr/>
          <p:nvPr/>
        </p:nvSpPr>
        <p:spPr>
          <a:xfrm>
            <a:off x="8600014" y="1442897"/>
            <a:ext cx="512850" cy="529785"/>
          </a:xfrm>
          <a:prstGeom prst="arc">
            <a:avLst>
              <a:gd name="adj1" fmla="val 16200000"/>
              <a:gd name="adj2" fmla="val 11168511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ZoneTexte 41"/>
          <p:cNvSpPr txBox="1"/>
          <p:nvPr/>
        </p:nvSpPr>
        <p:spPr>
          <a:xfrm>
            <a:off x="269124" y="1307619"/>
            <a:ext cx="1892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PIV</a:t>
            </a:r>
            <a:b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measurements</a:t>
            </a:r>
            <a:endParaRPr lang="fr-FR" sz="20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54" name="ZoneTexte 53"/>
          <p:cNvSpPr txBox="1"/>
          <p:nvPr/>
        </p:nvSpPr>
        <p:spPr>
          <a:xfrm>
            <a:off x="388328" y="4508222"/>
            <a:ext cx="20975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OPEN FOAM Simulations</a:t>
            </a:r>
          </a:p>
        </p:txBody>
      </p:sp>
      <p:sp>
        <p:nvSpPr>
          <p:cNvPr id="55" name="ZoneTexte 54"/>
          <p:cNvSpPr txBox="1"/>
          <p:nvPr/>
        </p:nvSpPr>
        <p:spPr>
          <a:xfrm>
            <a:off x="9885843" y="68714"/>
            <a:ext cx="1706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With pitch </a:t>
            </a:r>
          </a:p>
        </p:txBody>
      </p:sp>
      <p:cxnSp>
        <p:nvCxnSpPr>
          <p:cNvPr id="5" name="Connecteur droit 4"/>
          <p:cNvCxnSpPr/>
          <p:nvPr/>
        </p:nvCxnSpPr>
        <p:spPr>
          <a:xfrm>
            <a:off x="6763407" y="0"/>
            <a:ext cx="31531" cy="685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space réservé du numéro de diapositive 5"/>
          <p:cNvSpPr>
            <a:spLocks noGrp="1"/>
          </p:cNvSpPr>
          <p:nvPr>
            <p:ph type="sldNum" sz="quarter" idx="17"/>
          </p:nvPr>
        </p:nvSpPr>
        <p:spPr>
          <a:xfrm>
            <a:off x="9111311" y="6096528"/>
            <a:ext cx="2844800" cy="365125"/>
          </a:xfrm>
        </p:spPr>
        <p:txBody>
          <a:bodyPr/>
          <a:lstStyle/>
          <a:p>
            <a:fld id="{028CC070-4BAB-4C6E-9100-28CE46AB6723}" type="slidenum">
              <a:rPr lang="fr-FR" smtClean="0"/>
              <a:pPr/>
              <a:t>30</a:t>
            </a:fld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824" y="3543534"/>
            <a:ext cx="3430235" cy="3224008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073" y="3494355"/>
            <a:ext cx="3549549" cy="3055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358535" y="265980"/>
            <a:ext cx="11493062" cy="2308324"/>
          </a:xfrm>
          <a:prstGeom prst="rect">
            <a:avLst/>
          </a:prstGeom>
          <a:solidFill>
            <a:schemeClr val="accent1">
              <a:lumMod val="60000"/>
              <a:lumOff val="40000"/>
              <a:alpha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Conclusions:</a:t>
            </a:r>
          </a:p>
          <a:p>
            <a:pPr marL="342900" indent="-342900">
              <a:buFontTx/>
              <a:buChar char="-"/>
            </a:pP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We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build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models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,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conducted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experiments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,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found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quite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optimized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pitching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laws</a:t>
            </a:r>
            <a:endParaRPr lang="fr-FR" sz="20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endParaRPr lang="fr-FR" sz="20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342900" indent="-342900">
              <a:buFontTx/>
              <a:buChar char="-"/>
            </a:pP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Pitch:   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allows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self-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starting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at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low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wind speed</a:t>
            </a:r>
          </a:p>
          <a:p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              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possibility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to slow down and stop the turbine</a:t>
            </a:r>
          </a:p>
          <a:p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              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increases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a lot the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rotational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velocity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(more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particularly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at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low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wind speed)</a:t>
            </a:r>
          </a:p>
          <a:p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             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increase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the Power by 20 % 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with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water turbine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</a:p>
        </p:txBody>
      </p:sp>
      <p:grpSp>
        <p:nvGrpSpPr>
          <p:cNvPr id="26" name="Groupe 25"/>
          <p:cNvGrpSpPr/>
          <p:nvPr/>
        </p:nvGrpSpPr>
        <p:grpSpPr>
          <a:xfrm>
            <a:off x="240530" y="2844047"/>
            <a:ext cx="11456104" cy="3247697"/>
            <a:chOff x="240530" y="2844047"/>
            <a:chExt cx="11456104" cy="3247697"/>
          </a:xfrm>
        </p:grpSpPr>
        <p:sp>
          <p:nvSpPr>
            <p:cNvPr id="2" name="Rectangle 1"/>
            <p:cNvSpPr/>
            <p:nvPr/>
          </p:nvSpPr>
          <p:spPr>
            <a:xfrm>
              <a:off x="240530" y="2844047"/>
              <a:ext cx="11441009" cy="3247697"/>
            </a:xfrm>
            <a:prstGeom prst="rect">
              <a:avLst/>
            </a:prstGeom>
            <a:solidFill>
              <a:srgbClr val="FFC000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e 3"/>
            <p:cNvGrpSpPr/>
            <p:nvPr/>
          </p:nvGrpSpPr>
          <p:grpSpPr>
            <a:xfrm>
              <a:off x="1439471" y="3454505"/>
              <a:ext cx="1799221" cy="2590380"/>
              <a:chOff x="887014" y="2031135"/>
              <a:chExt cx="2699420" cy="4421894"/>
            </a:xfrm>
          </p:grpSpPr>
          <p:grpSp>
            <p:nvGrpSpPr>
              <p:cNvPr id="5" name="Groupe 4"/>
              <p:cNvGrpSpPr/>
              <p:nvPr/>
            </p:nvGrpSpPr>
            <p:grpSpPr>
              <a:xfrm>
                <a:off x="887014" y="2032538"/>
                <a:ext cx="2699420" cy="4420491"/>
                <a:chOff x="974223" y="1232187"/>
                <a:chExt cx="2739381" cy="5904493"/>
              </a:xfrm>
            </p:grpSpPr>
            <p:grpSp>
              <p:nvGrpSpPr>
                <p:cNvPr id="8" name="Groupe 7"/>
                <p:cNvGrpSpPr/>
                <p:nvPr/>
              </p:nvGrpSpPr>
              <p:grpSpPr>
                <a:xfrm>
                  <a:off x="974223" y="1232187"/>
                  <a:ext cx="2739381" cy="4229412"/>
                  <a:chOff x="2647267" y="863191"/>
                  <a:chExt cx="2739381" cy="4229412"/>
                </a:xfrm>
              </p:grpSpPr>
              <p:grpSp>
                <p:nvGrpSpPr>
                  <p:cNvPr id="10" name="Groupe 9"/>
                  <p:cNvGrpSpPr/>
                  <p:nvPr/>
                </p:nvGrpSpPr>
                <p:grpSpPr>
                  <a:xfrm>
                    <a:off x="2647267" y="863191"/>
                    <a:ext cx="2739381" cy="4229412"/>
                    <a:chOff x="966689" y="994898"/>
                    <a:chExt cx="2739381" cy="4229412"/>
                  </a:xfrm>
                </p:grpSpPr>
                <p:pic>
                  <p:nvPicPr>
                    <p:cNvPr id="12" name="Picture 6" descr="Afficher l'image d'origine"/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r="15632"/>
                    <a:stretch/>
                  </p:blipFill>
                  <p:spPr bwMode="auto">
                    <a:xfrm>
                      <a:off x="966689" y="994898"/>
                      <a:ext cx="2739381" cy="4229412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cxnSp>
                  <p:nvCxnSpPr>
                    <p:cNvPr id="13" name="Connecteur droit avec flèche 12"/>
                    <p:cNvCxnSpPr/>
                    <p:nvPr/>
                  </p:nvCxnSpPr>
                  <p:spPr>
                    <a:xfrm flipV="1">
                      <a:off x="1228299" y="1419367"/>
                      <a:ext cx="0" cy="2101755"/>
                    </a:xfrm>
                    <a:prstGeom prst="straightConnector1">
                      <a:avLst/>
                    </a:prstGeom>
                    <a:ln w="57150">
                      <a:solidFill>
                        <a:srgbClr val="FF0000"/>
                      </a:solidFill>
                      <a:headEnd type="arrow" w="med" len="med"/>
                      <a:tailEnd type="arrow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1" name="ZoneTexte 10"/>
                  <p:cNvSpPr txBox="1"/>
                  <p:nvPr/>
                </p:nvSpPr>
                <p:spPr>
                  <a:xfrm>
                    <a:off x="2865466" y="1999398"/>
                    <a:ext cx="1228040" cy="5344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fr-FR" sz="2000" b="1" dirty="0" smtClean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rPr>
                      <a:t>80m</a:t>
                    </a:r>
                    <a:endParaRPr lang="fr-FR" sz="2400" b="1" dirty="0" smtClean="0">
                      <a:solidFill>
                        <a:srgbClr val="FF0000"/>
                      </a:solidFill>
                      <a:latin typeface="Comic Sans MS" panose="030F0702030302020204" pitchFamily="66" charset="0"/>
                    </a:endParaRPr>
                  </a:p>
                </p:txBody>
              </p:sp>
            </p:grpSp>
            <p:sp>
              <p:nvSpPr>
                <p:cNvPr id="9" name="ZoneTexte 8"/>
                <p:cNvSpPr txBox="1"/>
                <p:nvPr/>
              </p:nvSpPr>
              <p:spPr>
                <a:xfrm>
                  <a:off x="1414539" y="5522618"/>
                  <a:ext cx="2299065" cy="16140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2000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Nenuphar</a:t>
                  </a:r>
                  <a:r>
                    <a:rPr lang="fr-FR" sz="20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/>
                  </a:r>
                  <a:br>
                    <a:rPr lang="fr-FR" sz="20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</a:br>
                  <a:r>
                    <a:rPr lang="fr-FR" sz="2000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Vertiwind</a:t>
                  </a:r>
                  <a:r>
                    <a:rPr lang="fr-FR" sz="20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 </a:t>
                  </a:r>
                </a:p>
              </p:txBody>
            </p:sp>
          </p:grpSp>
          <p:cxnSp>
            <p:nvCxnSpPr>
              <p:cNvPr id="6" name="Connecteur droit 5"/>
              <p:cNvCxnSpPr/>
              <p:nvPr/>
            </p:nvCxnSpPr>
            <p:spPr>
              <a:xfrm>
                <a:off x="887014" y="2031135"/>
                <a:ext cx="2699420" cy="3209104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Connecteur droit 6"/>
              <p:cNvCxnSpPr/>
              <p:nvPr/>
            </p:nvCxnSpPr>
            <p:spPr>
              <a:xfrm flipH="1">
                <a:off x="887014" y="2031135"/>
                <a:ext cx="2699420" cy="3209104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e 13"/>
            <p:cNvGrpSpPr/>
            <p:nvPr/>
          </p:nvGrpSpPr>
          <p:grpSpPr>
            <a:xfrm>
              <a:off x="3410517" y="3454505"/>
              <a:ext cx="2427455" cy="2543520"/>
              <a:chOff x="4010817" y="1879661"/>
              <a:chExt cx="4149920" cy="4505454"/>
            </a:xfrm>
          </p:grpSpPr>
          <p:grpSp>
            <p:nvGrpSpPr>
              <p:cNvPr id="15" name="Groupe 14"/>
              <p:cNvGrpSpPr/>
              <p:nvPr/>
            </p:nvGrpSpPr>
            <p:grpSpPr>
              <a:xfrm>
                <a:off x="4103945" y="1879661"/>
                <a:ext cx="4056792" cy="4505454"/>
                <a:chOff x="6973360" y="1077290"/>
                <a:chExt cx="3842553" cy="5942365"/>
              </a:xfrm>
            </p:grpSpPr>
            <p:grpSp>
              <p:nvGrpSpPr>
                <p:cNvPr id="18" name="Groupe 17"/>
                <p:cNvGrpSpPr/>
                <p:nvPr/>
              </p:nvGrpSpPr>
              <p:grpSpPr>
                <a:xfrm>
                  <a:off x="6973360" y="1077290"/>
                  <a:ext cx="3842553" cy="4384309"/>
                  <a:chOff x="367483" y="1020274"/>
                  <a:chExt cx="7744166" cy="5652655"/>
                </a:xfrm>
              </p:grpSpPr>
              <p:pic>
                <p:nvPicPr>
                  <p:cNvPr id="20" name="Picture 2" descr="http://www.spinfloat.com/ressources/imageBank/1/193,SF_Spinfloat_View02.png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9062" r="35664" b="4778"/>
                  <a:stretch/>
                </p:blipFill>
                <p:spPr bwMode="auto">
                  <a:xfrm>
                    <a:off x="367483" y="1020274"/>
                    <a:ext cx="6297620" cy="5652655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cxnSp>
                <p:nvCxnSpPr>
                  <p:cNvPr id="21" name="Connecteur droit avec flèche 20"/>
                  <p:cNvCxnSpPr/>
                  <p:nvPr/>
                </p:nvCxnSpPr>
                <p:spPr>
                  <a:xfrm flipV="1">
                    <a:off x="4896230" y="2202873"/>
                    <a:ext cx="436478" cy="2891759"/>
                  </a:xfrm>
                  <a:prstGeom prst="straightConnector1">
                    <a:avLst/>
                  </a:prstGeom>
                  <a:ln w="57150">
                    <a:solidFill>
                      <a:srgbClr val="FF3399"/>
                    </a:solidFill>
                    <a:prstDash val="sysDash"/>
                    <a:headEnd type="triangl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2" name="ZoneTexte 21"/>
                  <p:cNvSpPr txBox="1"/>
                  <p:nvPr/>
                </p:nvSpPr>
                <p:spPr>
                  <a:xfrm>
                    <a:off x="5114469" y="2839305"/>
                    <a:ext cx="2997180" cy="68038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fr-FR" sz="2000" dirty="0" smtClean="0">
                        <a:solidFill>
                          <a:srgbClr val="FF3399"/>
                        </a:solidFill>
                        <a:latin typeface="Comic Sans MS" panose="030F0702030302020204" pitchFamily="66" charset="0"/>
                      </a:rPr>
                      <a:t>90 m</a:t>
                    </a:r>
                    <a:endParaRPr lang="fr-FR" sz="1600" dirty="0" smtClean="0">
                      <a:solidFill>
                        <a:srgbClr val="FF3399"/>
                      </a:solidFill>
                      <a:latin typeface="Comic Sans MS" panose="030F0702030302020204" pitchFamily="66" charset="0"/>
                    </a:endParaRPr>
                  </a:p>
                </p:txBody>
              </p:sp>
            </p:grpSp>
            <p:sp>
              <p:nvSpPr>
                <p:cNvPr id="19" name="ZoneTexte 18"/>
                <p:cNvSpPr txBox="1"/>
                <p:nvPr/>
              </p:nvSpPr>
              <p:spPr>
                <a:xfrm>
                  <a:off x="7357673" y="5509647"/>
                  <a:ext cx="2356169" cy="15100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Eolfi</a:t>
                  </a:r>
                  <a:endParaRPr lang="fr-FR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endParaRPr>
                </a:p>
                <a:p>
                  <a:r>
                    <a:rPr lang="fr-FR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Spinfloat</a:t>
                  </a:r>
                </a:p>
              </p:txBody>
            </p:sp>
          </p:grpSp>
          <p:cxnSp>
            <p:nvCxnSpPr>
              <p:cNvPr id="16" name="Connecteur droit 15"/>
              <p:cNvCxnSpPr/>
              <p:nvPr/>
            </p:nvCxnSpPr>
            <p:spPr>
              <a:xfrm>
                <a:off x="4191510" y="1972120"/>
                <a:ext cx="3211452" cy="3226833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/>
              <p:cNvCxnSpPr/>
              <p:nvPr/>
            </p:nvCxnSpPr>
            <p:spPr>
              <a:xfrm flipH="1">
                <a:off x="4010817" y="1879661"/>
                <a:ext cx="3392145" cy="3416742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ZoneTexte 22"/>
            <p:cNvSpPr txBox="1"/>
            <p:nvPr/>
          </p:nvSpPr>
          <p:spPr>
            <a:xfrm>
              <a:off x="1483485" y="2895931"/>
              <a:ext cx="93789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Unfortunatly</a:t>
              </a:r>
              <a:r>
                <a:rPr lang="fr-FR" sz="24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, the </a:t>
              </a:r>
              <a:r>
                <a:rPr lang="fr-FR" sz="2400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two</a:t>
              </a:r>
              <a:r>
                <a:rPr lang="fr-FR" sz="24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 French VAWT </a:t>
              </a:r>
              <a:r>
                <a:rPr lang="fr-FR" sz="2400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projects</a:t>
              </a:r>
              <a:r>
                <a:rPr lang="fr-FR" sz="24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 are </a:t>
              </a:r>
              <a:r>
                <a:rPr lang="fr-FR" sz="2400" dirty="0" err="1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canceled</a:t>
              </a:r>
              <a:r>
                <a:rPr lang="fr-FR" sz="2400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  </a:t>
              </a:r>
              <a:r>
                <a:rPr lang="fr-FR" sz="24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</a:t>
              </a:r>
              <a:endPara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24" name="ZoneTexte 23"/>
            <p:cNvSpPr txBox="1"/>
            <p:nvPr/>
          </p:nvSpPr>
          <p:spPr>
            <a:xfrm>
              <a:off x="5775117" y="3867730"/>
              <a:ext cx="5921517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à"/>
              </a:pPr>
              <a:r>
                <a:rPr lang="en-US" sz="24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New experiments are planned with a Water Turbine with blades completely under the water</a:t>
              </a:r>
              <a:br>
                <a:rPr lang="en-US" sz="24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</a:br>
              <a:r>
                <a:rPr lang="en-US" sz="24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/>
              </a:r>
              <a:br>
                <a:rPr lang="en-US" sz="24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</a:br>
              <a:r>
                <a:rPr lang="en-US" sz="2400" dirty="0" smtClean="0">
                  <a:solidFill>
                    <a:srgbClr val="002060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Thank You </a:t>
              </a:r>
              <a:endPara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25" name="ZoneTexte 24"/>
            <p:cNvSpPr txBox="1"/>
            <p:nvPr/>
          </p:nvSpPr>
          <p:spPr>
            <a:xfrm>
              <a:off x="504421" y="2904577"/>
              <a:ext cx="1224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Next:</a:t>
              </a:r>
            </a:p>
          </p:txBody>
        </p:sp>
      </p:grpSp>
      <p:sp>
        <p:nvSpPr>
          <p:cNvPr id="27" name="Espace réservé du numéro de diapositive 26"/>
          <p:cNvSpPr>
            <a:spLocks noGrp="1"/>
          </p:cNvSpPr>
          <p:nvPr>
            <p:ph type="sldNum" sz="quarter" idx="17"/>
          </p:nvPr>
        </p:nvSpPr>
        <p:spPr>
          <a:xfrm>
            <a:off x="8093262" y="6465280"/>
            <a:ext cx="2844800" cy="365125"/>
          </a:xfrm>
        </p:spPr>
        <p:txBody>
          <a:bodyPr/>
          <a:lstStyle/>
          <a:p>
            <a:fld id="{028CC070-4BAB-4C6E-9100-28CE46AB6723}" type="slidenum">
              <a:rPr lang="fr-FR" smtClean="0"/>
              <a:pPr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455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298129" y="949686"/>
            <a:ext cx="6274949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1) No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need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to have a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Yaw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system </a:t>
            </a:r>
            <a:b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   if the wind direction change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32830" y="142741"/>
            <a:ext cx="6705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But </a:t>
            </a:r>
            <a:r>
              <a:rPr lang="fr-FR" sz="28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there</a:t>
            </a:r>
            <a:r>
              <a:rPr lang="fr-FR" sz="2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8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might</a:t>
            </a:r>
            <a:r>
              <a:rPr lang="fr-FR" sz="2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8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be</a:t>
            </a:r>
            <a:r>
              <a:rPr lang="fr-FR" sz="2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8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some</a:t>
            </a:r>
            <a:r>
              <a:rPr lang="fr-FR" sz="2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good points : 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29" y="2180741"/>
            <a:ext cx="2272355" cy="130922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2"/>
          <a:srcRect l="42621" t="20381" r="1125" b="14318"/>
          <a:stretch/>
        </p:blipFill>
        <p:spPr>
          <a:xfrm rot="853388">
            <a:off x="750720" y="4045182"/>
            <a:ext cx="1367174" cy="914385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3037668" y="2512175"/>
            <a:ext cx="915433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2)   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gravity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center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is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lower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floatter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20%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smaller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/>
            </a:r>
            <a:b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</a:b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          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Guo et al. (2018), </a:t>
            </a:r>
            <a:r>
              <a:rPr lang="fr-FR" sz="2000" dirty="0" err="1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Huijs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et al (2018)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2899645" y="3961633"/>
            <a:ext cx="731550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3)   the turbine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still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works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even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at large inclination </a:t>
            </a:r>
            <a:b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</a:b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         good  for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floating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platforms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/>
            </a:r>
            <a:b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</a:b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   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     </a:t>
            </a:r>
            <a:r>
              <a:rPr lang="fr-FR" sz="2000" dirty="0" err="1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Chowdhury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et al (2016)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398160" y="5373259"/>
            <a:ext cx="731550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 4)  Wind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Farms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:  more turbines/km</a:t>
            </a:r>
            <a:r>
              <a:rPr lang="fr-FR" sz="2000" baseline="30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2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 more Power/km</a:t>
            </a:r>
            <a:r>
              <a:rPr lang="fr-FR" sz="2000" baseline="30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2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/>
            </a:r>
            <a:b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</a:b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         Cp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is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better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if turbines </a:t>
            </a:r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work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2x2 or 3x3</a:t>
            </a:r>
          </a:p>
          <a:p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        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Arab et al (2017), Douak </a:t>
            </a:r>
            <a:r>
              <a:rPr lang="fr-FR" sz="2000" dirty="0" err="1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etal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(2018)</a:t>
            </a:r>
            <a:endParaRPr lang="fr-FR" sz="20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2" name="Connecteur droit 11"/>
          <p:cNvCxnSpPr/>
          <p:nvPr/>
        </p:nvCxnSpPr>
        <p:spPr>
          <a:xfrm>
            <a:off x="0" y="2133763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-6624" y="3704152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4" y="5155265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8067" y="460712"/>
            <a:ext cx="1039107" cy="873916"/>
          </a:xfrm>
          <a:prstGeom prst="rect">
            <a:avLst/>
          </a:prstGeom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1A95618-4C05-4C82-8FB6-DD252336BF65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63478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203039" y="205502"/>
            <a:ext cx="1226093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Three</a:t>
            </a:r>
            <a:r>
              <a:rPr lang="fr-FR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fr-FR" sz="240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years</a:t>
            </a:r>
            <a:r>
              <a:rPr lang="fr-FR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fr-FR" sz="240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ago</a:t>
            </a:r>
            <a:r>
              <a:rPr lang="fr-FR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: 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Eolfi</a:t>
            </a: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had</a:t>
            </a:r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the SpinFloat </a:t>
            </a:r>
            <a:r>
              <a:rPr lang="fr-F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project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:  </a:t>
            </a:r>
          </a:p>
          <a:p>
            <a:r>
              <a:rPr lang="fr-FR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                           </a:t>
            </a:r>
            <a:r>
              <a:rPr lang="fr-FR" sz="2000" dirty="0" smtClean="0">
                <a:solidFill>
                  <a:schemeClr val="tx2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to design</a:t>
            </a:r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6 MW Vertical Axis Wind 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Turbine  </a:t>
            </a:r>
            <a:r>
              <a:rPr lang="fr-FR" sz="2000" dirty="0" err="1">
                <a:solidFill>
                  <a:srgbClr val="002060"/>
                </a:solidFill>
                <a:latin typeface="Comic Sans MS" panose="030F0702030302020204" pitchFamily="66" charset="0"/>
              </a:rPr>
              <a:t>with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pitching</a:t>
            </a:r>
            <a:r>
              <a:rPr lang="fr-F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blades</a:t>
            </a:r>
            <a:r>
              <a:rPr lang="fr-F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</a:p>
          <a:p>
            <a:r>
              <a:rPr lang="fr-F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</a:p>
        </p:txBody>
      </p:sp>
      <p:grpSp>
        <p:nvGrpSpPr>
          <p:cNvPr id="20" name="Groupe 19"/>
          <p:cNvGrpSpPr/>
          <p:nvPr/>
        </p:nvGrpSpPr>
        <p:grpSpPr>
          <a:xfrm>
            <a:off x="375787" y="1477497"/>
            <a:ext cx="6113641" cy="4582912"/>
            <a:chOff x="367483" y="1020274"/>
            <a:chExt cx="6297620" cy="5652655"/>
          </a:xfrm>
        </p:grpSpPr>
        <p:pic>
          <p:nvPicPr>
            <p:cNvPr id="29" name="Picture 2" descr="http://www.spinfloat.com/ressources/imageBank/1/193,SF_Spinfloat_View02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62" r="35664" b="4778"/>
            <a:stretch/>
          </p:blipFill>
          <p:spPr bwMode="auto">
            <a:xfrm>
              <a:off x="367483" y="1020274"/>
              <a:ext cx="6297620" cy="56526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0" name="Connecteur droit avec flèche 29"/>
            <p:cNvCxnSpPr/>
            <p:nvPr/>
          </p:nvCxnSpPr>
          <p:spPr>
            <a:xfrm flipV="1">
              <a:off x="4896230" y="2202873"/>
              <a:ext cx="436478" cy="2891759"/>
            </a:xfrm>
            <a:prstGeom prst="straightConnector1">
              <a:avLst/>
            </a:prstGeom>
            <a:ln w="57150">
              <a:solidFill>
                <a:srgbClr val="FF3399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ZoneTexte 30"/>
            <p:cNvSpPr txBox="1"/>
            <p:nvPr/>
          </p:nvSpPr>
          <p:spPr>
            <a:xfrm>
              <a:off x="5332708" y="3195517"/>
              <a:ext cx="13293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 smtClean="0">
                  <a:solidFill>
                    <a:srgbClr val="FF3399"/>
                  </a:solidFill>
                  <a:latin typeface="Comic Sans MS" panose="030F0702030302020204" pitchFamily="66" charset="0"/>
                </a:rPr>
                <a:t>90 m</a:t>
              </a:r>
              <a:endParaRPr lang="fr-FR" sz="2000" dirty="0" smtClean="0">
                <a:solidFill>
                  <a:srgbClr val="FF3399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25" name="Flèche courbée vers la droite 24"/>
          <p:cNvSpPr/>
          <p:nvPr/>
        </p:nvSpPr>
        <p:spPr>
          <a:xfrm>
            <a:off x="991137" y="2243642"/>
            <a:ext cx="423295" cy="385304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6" name="Flèche courbée vers la droite 25"/>
          <p:cNvSpPr/>
          <p:nvPr/>
        </p:nvSpPr>
        <p:spPr>
          <a:xfrm>
            <a:off x="1111865" y="4498350"/>
            <a:ext cx="423295" cy="385304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7" name="Flèche courbée vers la droite 26"/>
          <p:cNvSpPr/>
          <p:nvPr/>
        </p:nvSpPr>
        <p:spPr>
          <a:xfrm>
            <a:off x="4715118" y="1791428"/>
            <a:ext cx="423295" cy="385304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8" name="Flèche courbée vers la droite 27"/>
          <p:cNvSpPr/>
          <p:nvPr/>
        </p:nvSpPr>
        <p:spPr>
          <a:xfrm>
            <a:off x="1750075" y="4113046"/>
            <a:ext cx="423295" cy="385304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2" name="Flèche courbée vers la droite 21"/>
          <p:cNvSpPr/>
          <p:nvPr/>
        </p:nvSpPr>
        <p:spPr>
          <a:xfrm>
            <a:off x="1686791" y="1463741"/>
            <a:ext cx="384174" cy="334101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3" name="Flèche courbée vers la droite 22"/>
          <p:cNvSpPr/>
          <p:nvPr/>
        </p:nvSpPr>
        <p:spPr>
          <a:xfrm>
            <a:off x="3984495" y="4549566"/>
            <a:ext cx="384174" cy="334101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9" name="Groupe 8"/>
          <p:cNvGrpSpPr/>
          <p:nvPr/>
        </p:nvGrpSpPr>
        <p:grpSpPr>
          <a:xfrm>
            <a:off x="7462587" y="2868841"/>
            <a:ext cx="4502815" cy="3029075"/>
            <a:chOff x="6572251" y="3208891"/>
            <a:chExt cx="4460875" cy="3029075"/>
          </a:xfrm>
        </p:grpSpPr>
        <p:sp>
          <p:nvSpPr>
            <p:cNvPr id="4" name="Rectangle 3"/>
            <p:cNvSpPr/>
            <p:nvPr/>
          </p:nvSpPr>
          <p:spPr>
            <a:xfrm>
              <a:off x="6572251" y="3208891"/>
              <a:ext cx="4460875" cy="3029075"/>
            </a:xfrm>
            <a:prstGeom prst="rect">
              <a:avLst/>
            </a:prstGeom>
            <a:solidFill>
              <a:schemeClr val="accent2">
                <a:alpha val="1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8" name="Groupe 7"/>
            <p:cNvGrpSpPr/>
            <p:nvPr/>
          </p:nvGrpSpPr>
          <p:grpSpPr>
            <a:xfrm>
              <a:off x="6710902" y="3370339"/>
              <a:ext cx="4322224" cy="2591746"/>
              <a:chOff x="6597469" y="1650541"/>
              <a:chExt cx="4322224" cy="2591746"/>
            </a:xfrm>
          </p:grpSpPr>
          <p:sp>
            <p:nvSpPr>
              <p:cNvPr id="38" name="ZoneTexte 37"/>
              <p:cNvSpPr txBox="1"/>
              <p:nvPr/>
            </p:nvSpPr>
            <p:spPr>
              <a:xfrm>
                <a:off x="6597469" y="2632536"/>
                <a:ext cx="4301171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>
                    <a:solidFill>
                      <a:srgbClr val="002060"/>
                    </a:solidFill>
                    <a:latin typeface="Comic Sans MS" panose="030F0702030302020204" pitchFamily="66" charset="0"/>
                    <a:sym typeface="Wingdings" panose="05000000000000000000" pitchFamily="2" charset="2"/>
                  </a:rPr>
                  <a:t></a:t>
                </a:r>
                <a:r>
                  <a:rPr lang="fr-FR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fr-FR" dirty="0" err="1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build</a:t>
                </a:r>
                <a:r>
                  <a:rPr lang="fr-FR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 a </a:t>
                </a:r>
                <a:r>
                  <a:rPr lang="fr-FR" dirty="0" err="1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small</a:t>
                </a:r>
                <a:r>
                  <a:rPr lang="fr-FR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fr-FR" dirty="0" err="1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experimental</a:t>
                </a:r>
                <a:r>
                  <a:rPr lang="fr-FR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 model</a:t>
                </a:r>
              </a:p>
              <a:p>
                <a:r>
                  <a:rPr lang="fr-FR" dirty="0" smtClean="0">
                    <a:solidFill>
                      <a:srgbClr val="002060"/>
                    </a:solidFill>
                    <a:latin typeface="Comic Sans MS" panose="030F0702030302020204" pitchFamily="66" charset="0"/>
                    <a:sym typeface="Wingdings" panose="05000000000000000000" pitchFamily="2" charset="2"/>
                  </a:rPr>
                  <a:t> </a:t>
                </a:r>
                <a:r>
                  <a:rPr lang="fr-FR" dirty="0" err="1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make</a:t>
                </a:r>
                <a:r>
                  <a:rPr lang="fr-FR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fr-FR" dirty="0" err="1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experiments</a:t>
                </a:r>
                <a:r>
                  <a:rPr lang="fr-FR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 in IRPHE </a:t>
                </a:r>
                <a:r>
                  <a:rPr lang="fr-FR" dirty="0" err="1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facility</a:t>
                </a:r>
                <a:endParaRPr lang="fr-FR" dirty="0" smtClean="0">
                  <a:solidFill>
                    <a:srgbClr val="002060"/>
                  </a:solidFill>
                  <a:latin typeface="Comic Sans MS" panose="030F0702030302020204" pitchFamily="66" charset="0"/>
                </a:endParaRPr>
              </a:p>
              <a:p>
                <a:r>
                  <a:rPr lang="fr-FR" dirty="0" smtClean="0">
                    <a:solidFill>
                      <a:srgbClr val="002060"/>
                    </a:solidFill>
                    <a:latin typeface="Comic Sans MS" panose="030F0702030302020204" pitchFamily="66" charset="0"/>
                    <a:sym typeface="Wingdings" panose="05000000000000000000" pitchFamily="2" charset="2"/>
                  </a:rPr>
                  <a:t> </a:t>
                </a:r>
                <a:r>
                  <a:rPr lang="fr-FR" dirty="0" err="1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find</a:t>
                </a:r>
                <a:r>
                  <a:rPr lang="fr-FR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 good </a:t>
                </a:r>
                <a:r>
                  <a:rPr lang="fr-FR" dirty="0" err="1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pitching</a:t>
                </a:r>
                <a:r>
                  <a:rPr lang="fr-FR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fr-FR" dirty="0" err="1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laws</a:t>
                </a:r>
                <a:r>
                  <a:rPr lang="fr-FR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 </a:t>
                </a:r>
              </a:p>
            </p:txBody>
          </p:sp>
          <p:grpSp>
            <p:nvGrpSpPr>
              <p:cNvPr id="6" name="Groupe 5"/>
              <p:cNvGrpSpPr/>
              <p:nvPr/>
            </p:nvGrpSpPr>
            <p:grpSpPr>
              <a:xfrm>
                <a:off x="6607206" y="1650541"/>
                <a:ext cx="4312487" cy="2591746"/>
                <a:chOff x="6227378" y="3010760"/>
                <a:chExt cx="4312487" cy="2591746"/>
              </a:xfrm>
            </p:grpSpPr>
            <p:sp>
              <p:nvSpPr>
                <p:cNvPr id="3" name="ZoneTexte 2"/>
                <p:cNvSpPr txBox="1"/>
                <p:nvPr/>
              </p:nvSpPr>
              <p:spPr>
                <a:xfrm>
                  <a:off x="6227378" y="3010760"/>
                  <a:ext cx="4312487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Irphe </a:t>
                  </a:r>
                  <a:r>
                    <a:rPr lang="fr-FR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had</a:t>
                  </a:r>
                  <a:r>
                    <a:rPr lang="fr-FR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 French support </a:t>
                  </a:r>
                  <a:endParaRPr lang="fr-FR" dirty="0">
                    <a:solidFill>
                      <a:srgbClr val="002060"/>
                    </a:solidFill>
                    <a:latin typeface="Comic Sans MS" panose="030F0702030302020204" pitchFamily="66" charset="0"/>
                  </a:endParaRPr>
                </a:p>
                <a:p>
                  <a:endParaRPr lang="fr-FR" dirty="0">
                    <a:solidFill>
                      <a:srgbClr val="002060"/>
                    </a:solidFill>
                    <a:latin typeface="Comic Sans MS" panose="030F0702030302020204" pitchFamily="66" charset="0"/>
                  </a:endParaRPr>
                </a:p>
                <a:p>
                  <a:r>
                    <a:rPr lang="fr-FR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in </a:t>
                  </a:r>
                  <a:r>
                    <a:rPr lang="fr-FR" dirty="0" err="1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order</a:t>
                  </a:r>
                  <a:r>
                    <a:rPr lang="fr-FR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 to :</a:t>
                  </a:r>
                </a:p>
              </p:txBody>
            </p:sp>
            <p:pic>
              <p:nvPicPr>
                <p:cNvPr id="40" name="Image 39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244859" y="5245807"/>
                  <a:ext cx="1720442" cy="356699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5"/>
          <a:srcRect l="17972" r="17956"/>
          <a:stretch/>
        </p:blipFill>
        <p:spPr>
          <a:xfrm>
            <a:off x="5638790" y="4433869"/>
            <a:ext cx="970671" cy="948849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756" y="5162471"/>
            <a:ext cx="975484" cy="562427"/>
          </a:xfrm>
          <a:prstGeom prst="rect">
            <a:avLst/>
          </a:prstGeo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9543692" y="6365346"/>
            <a:ext cx="1255227" cy="303450"/>
          </a:xfrm>
        </p:spPr>
        <p:txBody>
          <a:bodyPr/>
          <a:lstStyle/>
          <a:p>
            <a:fld id="{91A95618-4C05-4C82-8FB6-DD252336BF65}" type="slidenum">
              <a:rPr lang="fr-FR" smtClean="0"/>
              <a:t>5</a:t>
            </a:fld>
            <a:endParaRPr lang="fr-FR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5484" y="1586974"/>
            <a:ext cx="206692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12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/>
        </p:nvSpPr>
        <p:spPr>
          <a:xfrm>
            <a:off x="284830" y="2176002"/>
            <a:ext cx="5600643" cy="3894082"/>
          </a:xfrm>
          <a:prstGeom prst="rect">
            <a:avLst/>
          </a:prstGeom>
          <a:solidFill>
            <a:srgbClr val="00B050">
              <a:alpha val="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ZoneTexte 1"/>
          <p:cNvSpPr txBox="1"/>
          <p:nvPr/>
        </p:nvSpPr>
        <p:spPr>
          <a:xfrm>
            <a:off x="463826" y="424070"/>
            <a:ext cx="104662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Why pitching the blades ?  </a:t>
            </a:r>
            <a:b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/>
            </a:r>
            <a:b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1)  </a:t>
            </a: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For a better driving force</a:t>
            </a: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</a:p>
        </p:txBody>
      </p:sp>
      <p:grpSp>
        <p:nvGrpSpPr>
          <p:cNvPr id="6" name="Groupe 5"/>
          <p:cNvGrpSpPr/>
          <p:nvPr/>
        </p:nvGrpSpPr>
        <p:grpSpPr>
          <a:xfrm>
            <a:off x="589298" y="2738675"/>
            <a:ext cx="4840073" cy="2956737"/>
            <a:chOff x="5082117" y="394379"/>
            <a:chExt cx="4840073" cy="2956737"/>
          </a:xfrm>
        </p:grpSpPr>
        <p:grpSp>
          <p:nvGrpSpPr>
            <p:cNvPr id="4" name="Groupe 3"/>
            <p:cNvGrpSpPr/>
            <p:nvPr/>
          </p:nvGrpSpPr>
          <p:grpSpPr>
            <a:xfrm>
              <a:off x="5082117" y="394379"/>
              <a:ext cx="4002860" cy="2092206"/>
              <a:chOff x="4908888" y="-484531"/>
              <a:chExt cx="5957710" cy="3005479"/>
            </a:xfrm>
          </p:grpSpPr>
          <p:sp>
            <p:nvSpPr>
              <p:cNvPr id="40" name="ZoneTexte 39"/>
              <p:cNvSpPr txBox="1"/>
              <p:nvPr/>
            </p:nvSpPr>
            <p:spPr>
              <a:xfrm>
                <a:off x="4916802" y="-484531"/>
                <a:ext cx="3005431" cy="5747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 err="1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Without</a:t>
                </a:r>
                <a:r>
                  <a:rPr lang="fr-FR" sz="20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  Pitch</a:t>
                </a:r>
              </a:p>
            </p:txBody>
          </p:sp>
          <p:sp>
            <p:nvSpPr>
              <p:cNvPr id="42" name="ZoneTexte 41"/>
              <p:cNvSpPr txBox="1"/>
              <p:nvPr/>
            </p:nvSpPr>
            <p:spPr>
              <a:xfrm>
                <a:off x="4908888" y="1700629"/>
                <a:ext cx="1678472" cy="751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4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Apparent </a:t>
                </a:r>
                <a:r>
                  <a:rPr lang="fr-FR" sz="1400" dirty="0" err="1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wind</a:t>
                </a:r>
                <a:r>
                  <a:rPr lang="fr-FR" sz="14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 speed</a:t>
                </a:r>
              </a:p>
            </p:txBody>
          </p:sp>
          <p:pic>
            <p:nvPicPr>
              <p:cNvPr id="43" name="Image 42"/>
              <p:cNvPicPr>
                <a:picLocks noChangeAspect="1"/>
              </p:cNvPicPr>
              <p:nvPr/>
            </p:nvPicPr>
            <p:blipFill rotWithShape="1">
              <a:blip r:embed="rId2"/>
              <a:srcRect r="36011"/>
              <a:stretch/>
            </p:blipFill>
            <p:spPr>
              <a:xfrm>
                <a:off x="7398209" y="221308"/>
                <a:ext cx="2230756" cy="1847850"/>
              </a:xfrm>
              <a:prstGeom prst="rect">
                <a:avLst/>
              </a:prstGeom>
            </p:spPr>
          </p:pic>
          <p:grpSp>
            <p:nvGrpSpPr>
              <p:cNvPr id="45" name="Groupe 44"/>
              <p:cNvGrpSpPr/>
              <p:nvPr/>
            </p:nvGrpSpPr>
            <p:grpSpPr>
              <a:xfrm>
                <a:off x="6583501" y="900591"/>
                <a:ext cx="1183645" cy="541177"/>
                <a:chOff x="2155903" y="2561758"/>
                <a:chExt cx="1183645" cy="541177"/>
              </a:xfrm>
            </p:grpSpPr>
            <p:cxnSp>
              <p:nvCxnSpPr>
                <p:cNvPr id="53" name="Connecteur droit avec flèche 52"/>
                <p:cNvCxnSpPr/>
                <p:nvPr/>
              </p:nvCxnSpPr>
              <p:spPr>
                <a:xfrm>
                  <a:off x="2155903" y="3102935"/>
                  <a:ext cx="1015568" cy="0"/>
                </a:xfrm>
                <a:prstGeom prst="straightConnector1">
                  <a:avLst/>
                </a:prstGeom>
                <a:ln w="57150">
                  <a:solidFill>
                    <a:schemeClr val="accent5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4" name="ZoneTexte 53"/>
                <p:cNvSpPr txBox="1"/>
                <p:nvPr/>
              </p:nvSpPr>
              <p:spPr>
                <a:xfrm>
                  <a:off x="2246244" y="2561758"/>
                  <a:ext cx="1093304" cy="4863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600" dirty="0" smtClean="0">
                      <a:solidFill>
                        <a:srgbClr val="002060"/>
                      </a:solidFill>
                      <a:latin typeface="Comic Sans MS" panose="030F0702030302020204" pitchFamily="66" charset="0"/>
                    </a:rPr>
                    <a:t>U</a:t>
                  </a:r>
                  <a:endParaRPr lang="fr-FR" sz="24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endParaRPr>
                </a:p>
              </p:txBody>
            </p:sp>
          </p:grpSp>
          <p:cxnSp>
            <p:nvCxnSpPr>
              <p:cNvPr id="55" name="Connecteur droit avec flèche 54"/>
              <p:cNvCxnSpPr/>
              <p:nvPr/>
            </p:nvCxnSpPr>
            <p:spPr>
              <a:xfrm flipV="1">
                <a:off x="6732092" y="1441768"/>
                <a:ext cx="889682" cy="709037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Connecteur droit avec flèche 57"/>
              <p:cNvCxnSpPr/>
              <p:nvPr/>
            </p:nvCxnSpPr>
            <p:spPr>
              <a:xfrm>
                <a:off x="7774611" y="1392736"/>
                <a:ext cx="1531196" cy="615787"/>
              </a:xfrm>
              <a:prstGeom prst="straightConnector1">
                <a:avLst/>
              </a:prstGeom>
              <a:ln w="3810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ZoneTexte 58"/>
              <p:cNvSpPr txBox="1"/>
              <p:nvPr/>
            </p:nvSpPr>
            <p:spPr>
              <a:xfrm>
                <a:off x="6259350" y="1721845"/>
                <a:ext cx="1093305" cy="4421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4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W</a:t>
                </a:r>
                <a:endParaRPr lang="fr-FR" sz="2400" dirty="0" smtClean="0">
                  <a:solidFill>
                    <a:srgbClr val="002060"/>
                  </a:solidFill>
                  <a:latin typeface="Comic Sans MS" panose="030F0702030302020204" pitchFamily="66" charset="0"/>
                </a:endParaRPr>
              </a:p>
            </p:txBody>
          </p:sp>
          <p:sp>
            <p:nvSpPr>
              <p:cNvPr id="64" name="ZoneTexte 63"/>
              <p:cNvSpPr txBox="1"/>
              <p:nvPr/>
            </p:nvSpPr>
            <p:spPr>
              <a:xfrm>
                <a:off x="9461314" y="2008523"/>
                <a:ext cx="1405284" cy="486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600" dirty="0" smtClean="0">
                    <a:solidFill>
                      <a:srgbClr val="00B050"/>
                    </a:solidFill>
                    <a:latin typeface="Comic Sans MS" panose="030F0702030302020204" pitchFamily="66" charset="0"/>
                  </a:rPr>
                  <a:t>F total</a:t>
                </a:r>
                <a:endParaRPr lang="fr-FR" sz="2000" dirty="0" smtClean="0">
                  <a:solidFill>
                    <a:srgbClr val="00B050"/>
                  </a:solidFill>
                  <a:latin typeface="Comic Sans MS" panose="030F0702030302020204" pitchFamily="66" charset="0"/>
                </a:endParaRPr>
              </a:p>
            </p:txBody>
          </p:sp>
          <p:grpSp>
            <p:nvGrpSpPr>
              <p:cNvPr id="66" name="Groupe 65"/>
              <p:cNvGrpSpPr/>
              <p:nvPr/>
            </p:nvGrpSpPr>
            <p:grpSpPr>
              <a:xfrm>
                <a:off x="7159916" y="1153499"/>
                <a:ext cx="3283756" cy="1367449"/>
                <a:chOff x="7159916" y="1153499"/>
                <a:chExt cx="3283756" cy="1367449"/>
              </a:xfrm>
            </p:grpSpPr>
            <p:cxnSp>
              <p:nvCxnSpPr>
                <p:cNvPr id="67" name="Connecteur droit avec flèche 66"/>
                <p:cNvCxnSpPr/>
                <p:nvPr/>
              </p:nvCxnSpPr>
              <p:spPr>
                <a:xfrm flipH="1">
                  <a:off x="7659878" y="1453731"/>
                  <a:ext cx="63924" cy="412517"/>
                </a:xfrm>
                <a:prstGeom prst="straightConnector1">
                  <a:avLst/>
                </a:prstGeom>
                <a:ln w="57150"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Connecteur droit avec flèche 67"/>
                <p:cNvCxnSpPr/>
                <p:nvPr/>
              </p:nvCxnSpPr>
              <p:spPr>
                <a:xfrm>
                  <a:off x="7759647" y="1420640"/>
                  <a:ext cx="1612311" cy="180853"/>
                </a:xfrm>
                <a:prstGeom prst="straightConnector1">
                  <a:avLst/>
                </a:prstGeom>
                <a:ln>
                  <a:solidFill>
                    <a:srgbClr val="92D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9" name="ZoneTexte 68"/>
                <p:cNvSpPr txBox="1"/>
                <p:nvPr/>
              </p:nvSpPr>
              <p:spPr>
                <a:xfrm>
                  <a:off x="7159916" y="1990398"/>
                  <a:ext cx="1858842" cy="5305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dirty="0" err="1" smtClean="0">
                      <a:solidFill>
                        <a:srgbClr val="FF0000"/>
                      </a:solidFill>
                      <a:latin typeface="Comic Sans MS" panose="030F0702030302020204" pitchFamily="66" charset="0"/>
                    </a:rPr>
                    <a:t>F</a:t>
                  </a:r>
                  <a:r>
                    <a:rPr lang="fr-FR" sz="1400" dirty="0" err="1" smtClean="0">
                      <a:solidFill>
                        <a:srgbClr val="FF0000"/>
                      </a:solidFill>
                      <a:latin typeface="Comic Sans MS" panose="030F0702030302020204" pitchFamily="66" charset="0"/>
                    </a:rPr>
                    <a:t>Tangential</a:t>
                  </a:r>
                  <a:endParaRPr lang="fr-FR" sz="2000" dirty="0" smtClean="0">
                    <a:solidFill>
                      <a:srgbClr val="FF0000"/>
                    </a:solidFill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70" name="ZoneTexte 69"/>
                <p:cNvSpPr txBox="1"/>
                <p:nvPr/>
              </p:nvSpPr>
              <p:spPr>
                <a:xfrm>
                  <a:off x="9212443" y="1153499"/>
                  <a:ext cx="1231229" cy="4863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600" dirty="0" err="1" smtClean="0">
                      <a:solidFill>
                        <a:srgbClr val="92D050"/>
                      </a:solidFill>
                      <a:latin typeface="Comic Sans MS" panose="030F0702030302020204" pitchFamily="66" charset="0"/>
                    </a:rPr>
                    <a:t>F</a:t>
                  </a:r>
                  <a:r>
                    <a:rPr lang="fr-FR" sz="1200" dirty="0" err="1" smtClean="0">
                      <a:solidFill>
                        <a:srgbClr val="92D050"/>
                      </a:solidFill>
                      <a:latin typeface="Comic Sans MS" panose="030F0702030302020204" pitchFamily="66" charset="0"/>
                    </a:rPr>
                    <a:t>normal</a:t>
                  </a:r>
                  <a:endParaRPr lang="fr-FR" sz="2400" dirty="0" smtClean="0">
                    <a:solidFill>
                      <a:srgbClr val="92D050"/>
                    </a:solidFill>
                    <a:latin typeface="Comic Sans MS" panose="030F0702030302020204" pitchFamily="66" charset="0"/>
                  </a:endParaRPr>
                </a:p>
              </p:txBody>
            </p:sp>
            <p:cxnSp>
              <p:nvCxnSpPr>
                <p:cNvPr id="74" name="Connecteur droit 73"/>
                <p:cNvCxnSpPr/>
                <p:nvPr/>
              </p:nvCxnSpPr>
              <p:spPr>
                <a:xfrm flipV="1">
                  <a:off x="9294626" y="1646503"/>
                  <a:ext cx="51955" cy="420559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Connecteur droit 76"/>
                <p:cNvCxnSpPr/>
                <p:nvPr/>
              </p:nvCxnSpPr>
              <p:spPr>
                <a:xfrm>
                  <a:off x="7707601" y="1846000"/>
                  <a:ext cx="1582452" cy="193632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0" name="ZoneTexte 79"/>
              <p:cNvSpPr txBox="1"/>
              <p:nvPr/>
            </p:nvSpPr>
            <p:spPr>
              <a:xfrm>
                <a:off x="5127532" y="934437"/>
                <a:ext cx="2097050" cy="486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6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fr-FR" sz="1400" dirty="0" smtClean="0">
                    <a:solidFill>
                      <a:srgbClr val="002060"/>
                    </a:solidFill>
                    <a:latin typeface="Comic Sans MS" panose="030F0702030302020204" pitchFamily="66" charset="0"/>
                  </a:rPr>
                  <a:t>wind speed</a:t>
                </a:r>
                <a:endParaRPr lang="fr-FR" sz="1600" dirty="0" smtClean="0">
                  <a:solidFill>
                    <a:srgbClr val="002060"/>
                  </a:solidFill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51" name="Ellipse 50"/>
            <p:cNvSpPr/>
            <p:nvPr/>
          </p:nvSpPr>
          <p:spPr>
            <a:xfrm>
              <a:off x="6962033" y="394379"/>
              <a:ext cx="2960157" cy="295673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ZoneTexte 109"/>
          <p:cNvSpPr txBox="1"/>
          <p:nvPr/>
        </p:nvSpPr>
        <p:spPr>
          <a:xfrm>
            <a:off x="392854" y="5672196"/>
            <a:ext cx="3863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Ftangential</a:t>
            </a:r>
            <a:r>
              <a:rPr lang="fr-F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</a:t>
            </a:r>
            <a:r>
              <a:rPr lang="fr-FR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is</a:t>
            </a:r>
            <a:r>
              <a:rPr lang="fr-F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the </a:t>
            </a:r>
            <a:r>
              <a:rPr lang="fr-FR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driving</a:t>
            </a:r>
            <a:r>
              <a:rPr lang="fr-F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force</a:t>
            </a:r>
          </a:p>
        </p:txBody>
      </p:sp>
      <p:sp>
        <p:nvSpPr>
          <p:cNvPr id="57" name="Arc 56"/>
          <p:cNvSpPr/>
          <p:nvPr/>
        </p:nvSpPr>
        <p:spPr>
          <a:xfrm rot="6383720">
            <a:off x="3554978" y="3666755"/>
            <a:ext cx="857855" cy="835542"/>
          </a:xfrm>
          <a:prstGeom prst="arc">
            <a:avLst>
              <a:gd name="adj1" fmla="val 7383837"/>
              <a:gd name="adj2" fmla="val 20221804"/>
            </a:avLst>
          </a:prstGeom>
          <a:ln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2" name="Groupe 11"/>
          <p:cNvGrpSpPr/>
          <p:nvPr/>
        </p:nvGrpSpPr>
        <p:grpSpPr>
          <a:xfrm>
            <a:off x="6194040" y="2176002"/>
            <a:ext cx="5600643" cy="3894082"/>
            <a:chOff x="6194040" y="2176002"/>
            <a:chExt cx="5600643" cy="3894082"/>
          </a:xfrm>
        </p:grpSpPr>
        <p:grpSp>
          <p:nvGrpSpPr>
            <p:cNvPr id="3" name="Groupe 2"/>
            <p:cNvGrpSpPr/>
            <p:nvPr/>
          </p:nvGrpSpPr>
          <p:grpSpPr>
            <a:xfrm>
              <a:off x="6194040" y="2176002"/>
              <a:ext cx="5600643" cy="3894082"/>
              <a:chOff x="6194040" y="2176002"/>
              <a:chExt cx="5600643" cy="3894082"/>
            </a:xfrm>
          </p:grpSpPr>
          <p:grpSp>
            <p:nvGrpSpPr>
              <p:cNvPr id="9" name="Groupe 8"/>
              <p:cNvGrpSpPr/>
              <p:nvPr/>
            </p:nvGrpSpPr>
            <p:grpSpPr>
              <a:xfrm>
                <a:off x="6194040" y="2176002"/>
                <a:ext cx="5600643" cy="3894082"/>
                <a:chOff x="6194040" y="2176002"/>
                <a:chExt cx="5600643" cy="3894082"/>
              </a:xfrm>
            </p:grpSpPr>
            <p:sp>
              <p:nvSpPr>
                <p:cNvPr id="8" name="Rectangle 7"/>
                <p:cNvSpPr/>
                <p:nvPr/>
              </p:nvSpPr>
              <p:spPr>
                <a:xfrm>
                  <a:off x="6194040" y="2176002"/>
                  <a:ext cx="5600643" cy="3894082"/>
                </a:xfrm>
                <a:prstGeom prst="rect">
                  <a:avLst/>
                </a:prstGeom>
                <a:solidFill>
                  <a:srgbClr val="FFFF00">
                    <a:alpha val="2000"/>
                  </a:srgb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" name="Groupe 6"/>
                <p:cNvGrpSpPr/>
                <p:nvPr/>
              </p:nvGrpSpPr>
              <p:grpSpPr>
                <a:xfrm>
                  <a:off x="6450638" y="2728024"/>
                  <a:ext cx="5061549" cy="2956737"/>
                  <a:chOff x="5142624" y="3859616"/>
                  <a:chExt cx="5061549" cy="2956737"/>
                </a:xfrm>
              </p:grpSpPr>
              <p:grpSp>
                <p:nvGrpSpPr>
                  <p:cNvPr id="82" name="Groupe 81"/>
                  <p:cNvGrpSpPr/>
                  <p:nvPr/>
                </p:nvGrpSpPr>
                <p:grpSpPr>
                  <a:xfrm>
                    <a:off x="5142624" y="4173924"/>
                    <a:ext cx="4479421" cy="2227360"/>
                    <a:chOff x="5053719" y="3121547"/>
                    <a:chExt cx="5948046" cy="3335605"/>
                  </a:xfrm>
                </p:grpSpPr>
                <p:grpSp>
                  <p:nvGrpSpPr>
                    <p:cNvPr id="83" name="Groupe 82"/>
                    <p:cNvGrpSpPr/>
                    <p:nvPr/>
                  </p:nvGrpSpPr>
                  <p:grpSpPr>
                    <a:xfrm>
                      <a:off x="5053719" y="3121547"/>
                      <a:ext cx="5948046" cy="3335605"/>
                      <a:chOff x="5053719" y="3121547"/>
                      <a:chExt cx="5948046" cy="3335605"/>
                    </a:xfrm>
                  </p:grpSpPr>
                  <p:grpSp>
                    <p:nvGrpSpPr>
                      <p:cNvPr id="85" name="Groupe 84"/>
                      <p:cNvGrpSpPr/>
                      <p:nvPr/>
                    </p:nvGrpSpPr>
                    <p:grpSpPr>
                      <a:xfrm>
                        <a:off x="5053719" y="3144918"/>
                        <a:ext cx="5948046" cy="3312234"/>
                        <a:chOff x="5066971" y="3144918"/>
                        <a:chExt cx="5948046" cy="3312234"/>
                      </a:xfrm>
                    </p:grpSpPr>
                    <p:sp>
                      <p:nvSpPr>
                        <p:cNvPr id="104" name="ZoneTexte 103"/>
                        <p:cNvSpPr txBox="1"/>
                        <p:nvPr/>
                      </p:nvSpPr>
                      <p:spPr>
                        <a:xfrm>
                          <a:off x="5338611" y="4965326"/>
                          <a:ext cx="1573118" cy="691371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fr-FR" sz="1200" dirty="0" smtClean="0">
                              <a:solidFill>
                                <a:srgbClr val="002060"/>
                              </a:solidFill>
                              <a:latin typeface="Comic Sans MS" panose="030F0702030302020204" pitchFamily="66" charset="0"/>
                            </a:rPr>
                            <a:t>Apparent</a:t>
                          </a:r>
                          <a:br>
                            <a:rPr lang="fr-FR" sz="1200" dirty="0" smtClean="0">
                              <a:solidFill>
                                <a:srgbClr val="002060"/>
                              </a:solidFill>
                              <a:latin typeface="Comic Sans MS" panose="030F0702030302020204" pitchFamily="66" charset="0"/>
                            </a:rPr>
                          </a:br>
                          <a:r>
                            <a:rPr lang="fr-FR" sz="1200" dirty="0" smtClean="0">
                              <a:solidFill>
                                <a:srgbClr val="002060"/>
                              </a:solidFill>
                              <a:latin typeface="Comic Sans MS" panose="030F0702030302020204" pitchFamily="66" charset="0"/>
                            </a:rPr>
                            <a:t> wind speed</a:t>
                          </a:r>
                        </a:p>
                      </p:txBody>
                    </p:sp>
                    <p:pic>
                      <p:nvPicPr>
                        <p:cNvPr id="87" name="Image 86"/>
                        <p:cNvPicPr>
                          <a:picLocks noChangeAspect="1"/>
                        </p:cNvPicPr>
                        <p:nvPr/>
                      </p:nvPicPr>
                      <p:blipFill rotWithShape="1">
                        <a:blip r:embed="rId3"/>
                        <a:srcRect r="30584"/>
                        <a:stretch/>
                      </p:blipFill>
                      <p:spPr>
                        <a:xfrm>
                          <a:off x="7667106" y="3648535"/>
                          <a:ext cx="2408183" cy="1800225"/>
                        </a:xfrm>
                        <a:prstGeom prst="rect">
                          <a:avLst/>
                        </a:prstGeom>
                      </p:spPr>
                    </p:pic>
                    <p:grpSp>
                      <p:nvGrpSpPr>
                        <p:cNvPr id="88" name="Groupe 87"/>
                        <p:cNvGrpSpPr/>
                        <p:nvPr/>
                      </p:nvGrpSpPr>
                      <p:grpSpPr>
                        <a:xfrm>
                          <a:off x="6918750" y="4232971"/>
                          <a:ext cx="1458919" cy="546053"/>
                          <a:chOff x="2350736" y="2561140"/>
                          <a:chExt cx="1269777" cy="546053"/>
                        </a:xfrm>
                      </p:grpSpPr>
                      <p:cxnSp>
                        <p:nvCxnSpPr>
                          <p:cNvPr id="108" name="Connecteur droit avec flèche 107"/>
                          <p:cNvCxnSpPr/>
                          <p:nvPr/>
                        </p:nvCxnSpPr>
                        <p:spPr>
                          <a:xfrm flipV="1">
                            <a:off x="2350736" y="3102935"/>
                            <a:ext cx="820735" cy="4258"/>
                          </a:xfrm>
                          <a:prstGeom prst="straightConnector1">
                            <a:avLst/>
                          </a:prstGeom>
                          <a:ln w="57150">
                            <a:solidFill>
                              <a:schemeClr val="accent5"/>
                            </a:solidFill>
                            <a:headEnd type="none" w="med" len="med"/>
                            <a:tailEnd type="triangle" w="med" len="med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109" name="ZoneTexte 108"/>
                          <p:cNvSpPr txBox="1"/>
                          <p:nvPr/>
                        </p:nvSpPr>
                        <p:spPr>
                          <a:xfrm>
                            <a:off x="2527208" y="2561140"/>
                            <a:ext cx="1093305" cy="507006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fr-FR" sz="1600" dirty="0" smtClean="0">
                                <a:solidFill>
                                  <a:srgbClr val="002060"/>
                                </a:solidFill>
                                <a:latin typeface="Comic Sans MS" panose="030F0702030302020204" pitchFamily="66" charset="0"/>
                              </a:rPr>
                              <a:t>U</a:t>
                            </a:r>
                            <a:endParaRPr lang="fr-FR" sz="2400" dirty="0" smtClean="0">
                              <a:solidFill>
                                <a:srgbClr val="002060"/>
                              </a:solidFill>
                              <a:latin typeface="Comic Sans MS" panose="030F0702030302020204" pitchFamily="66" charset="0"/>
                            </a:endParaRPr>
                          </a:p>
                        </p:txBody>
                      </p:sp>
                    </p:grpSp>
                    <p:cxnSp>
                      <p:nvCxnSpPr>
                        <p:cNvPr id="89" name="Connecteur droit avec flèche 88"/>
                        <p:cNvCxnSpPr>
                          <a:stCxn id="104" idx="3"/>
                        </p:cNvCxnSpPr>
                        <p:nvPr/>
                      </p:nvCxnSpPr>
                      <p:spPr>
                        <a:xfrm flipV="1">
                          <a:off x="6911729" y="4759609"/>
                          <a:ext cx="795582" cy="551403"/>
                        </a:xfrm>
                        <a:prstGeom prst="straightConnector1">
                          <a:avLst/>
                        </a:prstGeom>
                        <a:ln w="28575">
                          <a:solidFill>
                            <a:schemeClr val="tx1"/>
                          </a:solidFill>
                          <a:tailEnd type="triangle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90" name="ZoneTexte 89"/>
                        <p:cNvSpPr txBox="1"/>
                        <p:nvPr/>
                      </p:nvSpPr>
                      <p:spPr>
                        <a:xfrm>
                          <a:off x="6443273" y="4975966"/>
                          <a:ext cx="1256160" cy="46091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fr-FR" sz="1400" dirty="0" smtClean="0">
                              <a:solidFill>
                                <a:srgbClr val="002060"/>
                              </a:solidFill>
                              <a:latin typeface="Comic Sans MS" panose="030F0702030302020204" pitchFamily="66" charset="0"/>
                            </a:rPr>
                            <a:t>W</a:t>
                          </a:r>
                          <a:endParaRPr lang="fr-FR" sz="2400" dirty="0" smtClean="0">
                            <a:solidFill>
                              <a:srgbClr val="002060"/>
                            </a:solidFill>
                            <a:latin typeface="Comic Sans MS" panose="030F0702030302020204" pitchFamily="66" charset="0"/>
                          </a:endParaRPr>
                        </a:p>
                      </p:txBody>
                    </p:sp>
                    <p:cxnSp>
                      <p:nvCxnSpPr>
                        <p:cNvPr id="95" name="Connecteur droit avec flèche 94"/>
                        <p:cNvCxnSpPr/>
                        <p:nvPr/>
                      </p:nvCxnSpPr>
                      <p:spPr>
                        <a:xfrm>
                          <a:off x="7820910" y="4816563"/>
                          <a:ext cx="1944330" cy="1167008"/>
                        </a:xfrm>
                        <a:prstGeom prst="straightConnector1">
                          <a:avLst/>
                        </a:prstGeom>
                        <a:ln w="38100">
                          <a:solidFill>
                            <a:srgbClr val="00B050"/>
                          </a:solidFill>
                          <a:tailEnd type="triangle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96" name="ZoneTexte 95"/>
                        <p:cNvSpPr txBox="1"/>
                        <p:nvPr/>
                      </p:nvSpPr>
                      <p:spPr>
                        <a:xfrm>
                          <a:off x="9758857" y="5432351"/>
                          <a:ext cx="1256160" cy="50700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fr-FR" sz="1600" dirty="0" smtClean="0">
                              <a:solidFill>
                                <a:srgbClr val="00B050"/>
                              </a:solidFill>
                              <a:latin typeface="Comic Sans MS" panose="030F0702030302020204" pitchFamily="66" charset="0"/>
                            </a:rPr>
                            <a:t>F total</a:t>
                          </a:r>
                          <a:endParaRPr lang="fr-FR" sz="2000" dirty="0" smtClean="0">
                            <a:solidFill>
                              <a:srgbClr val="00B050"/>
                            </a:solidFill>
                            <a:latin typeface="Comic Sans MS" panose="030F0702030302020204" pitchFamily="66" charset="0"/>
                          </a:endParaRPr>
                        </a:p>
                      </p:txBody>
                    </p:sp>
                    <p:cxnSp>
                      <p:nvCxnSpPr>
                        <p:cNvPr id="97" name="Connecteur droit avec flèche 96"/>
                        <p:cNvCxnSpPr/>
                        <p:nvPr/>
                      </p:nvCxnSpPr>
                      <p:spPr>
                        <a:xfrm>
                          <a:off x="7822263" y="4812309"/>
                          <a:ext cx="2027065" cy="227505"/>
                        </a:xfrm>
                        <a:prstGeom prst="straightConnector1">
                          <a:avLst/>
                        </a:prstGeom>
                        <a:ln>
                          <a:solidFill>
                            <a:srgbClr val="92D050"/>
                          </a:solidFill>
                          <a:tailEnd type="triangle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98" name="Connecteur droit avec flèche 97"/>
                        <p:cNvCxnSpPr/>
                        <p:nvPr/>
                      </p:nvCxnSpPr>
                      <p:spPr>
                        <a:xfrm flipH="1">
                          <a:off x="7701390" y="4874856"/>
                          <a:ext cx="130770" cy="904491"/>
                        </a:xfrm>
                        <a:prstGeom prst="straightConnector1">
                          <a:avLst/>
                        </a:prstGeom>
                        <a:ln w="57150">
                          <a:solidFill>
                            <a:srgbClr val="FF0000"/>
                          </a:solidFill>
                          <a:tailEnd type="triangle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99" name="ZoneTexte 98"/>
                        <p:cNvSpPr txBox="1"/>
                        <p:nvPr/>
                      </p:nvSpPr>
                      <p:spPr>
                        <a:xfrm>
                          <a:off x="6613220" y="5765781"/>
                          <a:ext cx="2101665" cy="691371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fr-FR" sz="2400" b="1" dirty="0" err="1" smtClean="0">
                              <a:solidFill>
                                <a:srgbClr val="FF0000"/>
                              </a:solidFill>
                              <a:latin typeface="Comic Sans MS" panose="030F0702030302020204" pitchFamily="66" charset="0"/>
                            </a:rPr>
                            <a:t>F</a:t>
                          </a:r>
                          <a:r>
                            <a:rPr lang="fr-FR" b="1" dirty="0" err="1" smtClean="0">
                              <a:solidFill>
                                <a:srgbClr val="FF0000"/>
                              </a:solidFill>
                              <a:latin typeface="Comic Sans MS" panose="030F0702030302020204" pitchFamily="66" charset="0"/>
                            </a:rPr>
                            <a:t>Tangential</a:t>
                          </a:r>
                          <a:endParaRPr lang="fr-FR" b="1" dirty="0" smtClean="0">
                            <a:solidFill>
                              <a:srgbClr val="FF0000"/>
                            </a:solidFill>
                            <a:latin typeface="Comic Sans MS" panose="030F0702030302020204" pitchFamily="66" charset="0"/>
                          </a:endParaRPr>
                        </a:p>
                      </p:txBody>
                    </p:sp>
                    <p:cxnSp>
                      <p:nvCxnSpPr>
                        <p:cNvPr id="100" name="Connecteur droit 99"/>
                        <p:cNvCxnSpPr/>
                        <p:nvPr/>
                      </p:nvCxnSpPr>
                      <p:spPr>
                        <a:xfrm flipV="1">
                          <a:off x="9654197" y="5059447"/>
                          <a:ext cx="104661" cy="795862"/>
                        </a:xfrm>
                        <a:prstGeom prst="line">
                          <a:avLst/>
                        </a:prstGeom>
                        <a:ln>
                          <a:solidFill>
                            <a:srgbClr val="FF0000"/>
                          </a:solidFill>
                          <a:prstDash val="dash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1" name="Connecteur droit 100"/>
                        <p:cNvCxnSpPr/>
                        <p:nvPr/>
                      </p:nvCxnSpPr>
                      <p:spPr>
                        <a:xfrm>
                          <a:off x="7667105" y="5714630"/>
                          <a:ext cx="1970479" cy="255859"/>
                        </a:xfrm>
                        <a:prstGeom prst="line">
                          <a:avLst/>
                        </a:prstGeom>
                        <a:ln>
                          <a:solidFill>
                            <a:srgbClr val="FF0000"/>
                          </a:solidFill>
                          <a:prstDash val="dash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102" name="ZoneTexte 101"/>
                        <p:cNvSpPr txBox="1"/>
                        <p:nvPr/>
                      </p:nvSpPr>
                      <p:spPr>
                        <a:xfrm>
                          <a:off x="9578653" y="4594358"/>
                          <a:ext cx="1256160" cy="55309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fr-FR" dirty="0" err="1" smtClean="0">
                              <a:solidFill>
                                <a:srgbClr val="92D050"/>
                              </a:solidFill>
                              <a:latin typeface="Comic Sans MS" panose="030F0702030302020204" pitchFamily="66" charset="0"/>
                            </a:rPr>
                            <a:t>F</a:t>
                          </a:r>
                          <a:r>
                            <a:rPr lang="fr-FR" sz="1400" dirty="0" err="1" smtClean="0">
                              <a:solidFill>
                                <a:srgbClr val="92D050"/>
                              </a:solidFill>
                              <a:latin typeface="Comic Sans MS" panose="030F0702030302020204" pitchFamily="66" charset="0"/>
                            </a:rPr>
                            <a:t>normal</a:t>
                          </a:r>
                          <a:endParaRPr lang="fr-FR" sz="2400" dirty="0" smtClean="0">
                            <a:solidFill>
                              <a:srgbClr val="92D050"/>
                            </a:solidFill>
                            <a:latin typeface="Comic Sans MS" panose="030F0702030302020204" pitchFamily="66" charset="0"/>
                          </a:endParaRPr>
                        </a:p>
                      </p:txBody>
                    </p:sp>
                    <p:sp>
                      <p:nvSpPr>
                        <p:cNvPr id="103" name="ZoneTexte 102"/>
                        <p:cNvSpPr txBox="1"/>
                        <p:nvPr/>
                      </p:nvSpPr>
                      <p:spPr>
                        <a:xfrm>
                          <a:off x="5066971" y="3144918"/>
                          <a:ext cx="2765190" cy="599189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fr-FR" sz="2000" dirty="0" err="1" smtClean="0">
                              <a:solidFill>
                                <a:srgbClr val="002060"/>
                              </a:solidFill>
                              <a:latin typeface="Comic Sans MS" panose="030F0702030302020204" pitchFamily="66" charset="0"/>
                            </a:rPr>
                            <a:t>With</a:t>
                          </a:r>
                          <a:r>
                            <a:rPr lang="fr-FR" sz="2000" dirty="0" smtClean="0">
                              <a:solidFill>
                                <a:srgbClr val="002060"/>
                              </a:solidFill>
                              <a:latin typeface="Comic Sans MS" panose="030F0702030302020204" pitchFamily="66" charset="0"/>
                            </a:rPr>
                            <a:t> Pitch</a:t>
                          </a:r>
                        </a:p>
                      </p:txBody>
                    </p:sp>
                    <p:cxnSp>
                      <p:nvCxnSpPr>
                        <p:cNvPr id="105" name="Connecteur droit 104"/>
                        <p:cNvCxnSpPr/>
                        <p:nvPr/>
                      </p:nvCxnSpPr>
                      <p:spPr>
                        <a:xfrm flipV="1">
                          <a:off x="7847710" y="3507664"/>
                          <a:ext cx="1059915" cy="1378636"/>
                        </a:xfrm>
                        <a:prstGeom prst="line">
                          <a:avLst/>
                        </a:prstGeom>
                        <a:ln>
                          <a:solidFill>
                            <a:srgbClr val="FF3399"/>
                          </a:solidFill>
                          <a:prstDash val="lgDash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106" name="Forme libre 105"/>
                        <p:cNvSpPr/>
                        <p:nvPr/>
                      </p:nvSpPr>
                      <p:spPr>
                        <a:xfrm>
                          <a:off x="7985615" y="3839620"/>
                          <a:ext cx="533385" cy="169027"/>
                        </a:xfrm>
                        <a:custGeom>
                          <a:avLst/>
                          <a:gdLst>
                            <a:gd name="connsiteX0" fmla="*/ 0 w 464234"/>
                            <a:gd name="connsiteY0" fmla="*/ 169027 h 169027"/>
                            <a:gd name="connsiteX1" fmla="*/ 225083 w 464234"/>
                            <a:gd name="connsiteY1" fmla="*/ 215 h 169027"/>
                            <a:gd name="connsiteX2" fmla="*/ 464234 w 464234"/>
                            <a:gd name="connsiteY2" fmla="*/ 140892 h 16902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464234" h="169027">
                              <a:moveTo>
                                <a:pt x="0" y="169027"/>
                              </a:moveTo>
                              <a:cubicBezTo>
                                <a:pt x="73855" y="86965"/>
                                <a:pt x="147711" y="4904"/>
                                <a:pt x="225083" y="215"/>
                              </a:cubicBezTo>
                              <a:cubicBezTo>
                                <a:pt x="302455" y="-4474"/>
                                <a:pt x="383344" y="68209"/>
                                <a:pt x="464234" y="140892"/>
                              </a:cubicBezTo>
                            </a:path>
                          </a:pathLst>
                        </a:custGeom>
                        <a:noFill/>
                        <a:ln w="38100">
                          <a:solidFill>
                            <a:srgbClr val="FF3399"/>
                          </a:solidFill>
                          <a:headEnd type="none" w="med" len="med"/>
                          <a:tailEnd type="arrow" w="med" len="med"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fr-FR"/>
                        </a:p>
                      </p:txBody>
                    </p:sp>
                    <p:sp>
                      <p:nvSpPr>
                        <p:cNvPr id="107" name="ZoneTexte 106"/>
                        <p:cNvSpPr txBox="1"/>
                        <p:nvPr/>
                      </p:nvSpPr>
                      <p:spPr>
                        <a:xfrm>
                          <a:off x="5827257" y="4097773"/>
                          <a:ext cx="1369172" cy="50700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fr-FR" sz="1600" dirty="0" smtClean="0">
                              <a:solidFill>
                                <a:srgbClr val="002060"/>
                              </a:solidFill>
                              <a:latin typeface="Comic Sans MS" panose="030F0702030302020204" pitchFamily="66" charset="0"/>
                            </a:rPr>
                            <a:t> </a:t>
                          </a:r>
                          <a:r>
                            <a:rPr lang="fr-FR" sz="1200" dirty="0" smtClean="0">
                              <a:solidFill>
                                <a:srgbClr val="002060"/>
                              </a:solidFill>
                              <a:latin typeface="Comic Sans MS" panose="030F0702030302020204" pitchFamily="66" charset="0"/>
                            </a:rPr>
                            <a:t>wind speed</a:t>
                          </a:r>
                        </a:p>
                      </p:txBody>
                    </p:sp>
                  </p:grpSp>
                  <p:sp>
                    <p:nvSpPr>
                      <p:cNvPr id="86" name="ZoneTexte 85"/>
                      <p:cNvSpPr txBox="1"/>
                      <p:nvPr/>
                    </p:nvSpPr>
                    <p:spPr>
                      <a:xfrm>
                        <a:off x="8334460" y="3121547"/>
                        <a:ext cx="890726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fr-FR" sz="2400" b="1" dirty="0" smtClean="0">
                            <a:solidFill>
                              <a:srgbClr val="FF3399"/>
                            </a:solidFill>
                            <a:latin typeface="Symbol" panose="05050102010706020507" pitchFamily="18" charset="2"/>
                          </a:rPr>
                          <a:t>b</a:t>
                        </a:r>
                      </a:p>
                    </p:txBody>
                  </p:sp>
                </p:grpSp>
                <p:cxnSp>
                  <p:nvCxnSpPr>
                    <p:cNvPr id="84" name="Connecteur droit 83"/>
                    <p:cNvCxnSpPr/>
                    <p:nvPr/>
                  </p:nvCxnSpPr>
                  <p:spPr>
                    <a:xfrm flipV="1">
                      <a:off x="7805231" y="3412477"/>
                      <a:ext cx="258878" cy="1406526"/>
                    </a:xfrm>
                    <a:prstGeom prst="line">
                      <a:avLst/>
                    </a:prstGeom>
                    <a:ln>
                      <a:solidFill>
                        <a:srgbClr val="FF3399"/>
                      </a:solidFill>
                      <a:prstDash val="lg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50" name="Ellipse 49"/>
                  <p:cNvSpPr/>
                  <p:nvPr/>
                </p:nvSpPr>
                <p:spPr>
                  <a:xfrm>
                    <a:off x="7244016" y="3859616"/>
                    <a:ext cx="2960157" cy="2956737"/>
                  </a:xfrm>
                  <a:prstGeom prst="ellipse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sp>
            <p:nvSpPr>
              <p:cNvPr id="60" name="Arc 59"/>
              <p:cNvSpPr/>
              <p:nvPr/>
            </p:nvSpPr>
            <p:spPr>
              <a:xfrm rot="21321459">
                <a:off x="9559217" y="3740812"/>
                <a:ext cx="857855" cy="835542"/>
              </a:xfrm>
              <a:prstGeom prst="arc">
                <a:avLst>
                  <a:gd name="adj1" fmla="val 7383837"/>
                  <a:gd name="adj2" fmla="val 20221804"/>
                </a:avLst>
              </a:prstGeom>
              <a:ln w="38100"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cxnSp>
          <p:nvCxnSpPr>
            <p:cNvPr id="10" name="Connecteur droit avec flèche 9"/>
            <p:cNvCxnSpPr/>
            <p:nvPr/>
          </p:nvCxnSpPr>
          <p:spPr>
            <a:xfrm flipV="1">
              <a:off x="6450638" y="5840949"/>
              <a:ext cx="796920" cy="14021"/>
            </a:xfrm>
            <a:prstGeom prst="straightConnector1">
              <a:avLst/>
            </a:prstGeom>
            <a:ln>
              <a:solidFill>
                <a:srgbClr val="FF0000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ZoneTexte 10"/>
            <p:cNvSpPr txBox="1"/>
            <p:nvPr/>
          </p:nvSpPr>
          <p:spPr>
            <a:xfrm>
              <a:off x="7303970" y="5634070"/>
              <a:ext cx="2565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Better torque coefficient</a:t>
              </a:r>
            </a:p>
          </p:txBody>
        </p:sp>
      </p:grpSp>
      <p:sp>
        <p:nvSpPr>
          <p:cNvPr id="5" name="ZoneTexte 4"/>
          <p:cNvSpPr txBox="1"/>
          <p:nvPr/>
        </p:nvSpPr>
        <p:spPr>
          <a:xfrm>
            <a:off x="10056754" y="3322196"/>
            <a:ext cx="559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1"/>
                </a:solidFill>
                <a:latin typeface="Symbol" panose="05050102010706020507" pitchFamily="18" charset="2"/>
              </a:rPr>
              <a:t>W</a:t>
            </a:r>
            <a:r>
              <a:rPr lang="en-US" sz="2400" b="1" baseline="30000" dirty="0" smtClean="0">
                <a:solidFill>
                  <a:schemeClr val="accent1"/>
                </a:solidFill>
                <a:latin typeface="Symbol" panose="05050102010706020507" pitchFamily="18" charset="2"/>
              </a:rPr>
              <a:t>+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4365481" y="3443757"/>
            <a:ext cx="559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Symbol" panose="05050102010706020507" pitchFamily="18" charset="2"/>
              </a:rPr>
              <a:t>W</a:t>
            </a:r>
            <a:endParaRPr lang="en-US" sz="2400" dirty="0" smtClean="0">
              <a:solidFill>
                <a:schemeClr val="accent1"/>
              </a:solidFill>
              <a:latin typeface="Symbol" panose="05050102010706020507" pitchFamily="18" charset="2"/>
            </a:endParaRPr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12"/>
          </p:nvPr>
        </p:nvSpPr>
        <p:spPr>
          <a:xfrm>
            <a:off x="8139482" y="6350967"/>
            <a:ext cx="2743200" cy="365125"/>
          </a:xfrm>
        </p:spPr>
        <p:txBody>
          <a:bodyPr/>
          <a:lstStyle/>
          <a:p>
            <a:fld id="{91A95618-4C05-4C82-8FB6-DD252336BF65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091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463826" y="424070"/>
            <a:ext cx="5698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Why pitching the blades ?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463826" y="1086678"/>
            <a:ext cx="579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2</a:t>
            </a:r>
            <a:r>
              <a:rPr lang="en-US" sz="2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) </a:t>
            </a: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Good for self starting :</a:t>
            </a:r>
            <a:r>
              <a:rPr lang="en-US" sz="2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</a:p>
        </p:txBody>
      </p:sp>
      <p:grpSp>
        <p:nvGrpSpPr>
          <p:cNvPr id="7" name="Groupe 6"/>
          <p:cNvGrpSpPr/>
          <p:nvPr/>
        </p:nvGrpSpPr>
        <p:grpSpPr>
          <a:xfrm>
            <a:off x="5762702" y="1187394"/>
            <a:ext cx="4858562" cy="4618708"/>
            <a:chOff x="1960871" y="709860"/>
            <a:chExt cx="3700010" cy="3607833"/>
          </a:xfrm>
        </p:grpSpPr>
        <p:pic>
          <p:nvPicPr>
            <p:cNvPr id="39" name="Image 3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8730364">
              <a:off x="2312818" y="1083458"/>
              <a:ext cx="906040" cy="158843"/>
            </a:xfrm>
            <a:prstGeom prst="rect">
              <a:avLst/>
            </a:prstGeom>
          </p:spPr>
        </p:pic>
        <p:pic>
          <p:nvPicPr>
            <p:cNvPr id="41" name="Image 4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3331995">
              <a:off x="1960871" y="3561477"/>
              <a:ext cx="829297" cy="173542"/>
            </a:xfrm>
            <a:prstGeom prst="rect">
              <a:avLst/>
            </a:prstGeom>
          </p:spPr>
        </p:pic>
        <p:pic>
          <p:nvPicPr>
            <p:cNvPr id="44" name="Image 4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184357">
              <a:off x="5150971" y="2802421"/>
              <a:ext cx="850630" cy="169190"/>
            </a:xfrm>
            <a:prstGeom prst="rect">
              <a:avLst/>
            </a:prstGeom>
          </p:spPr>
        </p:pic>
        <p:cxnSp>
          <p:nvCxnSpPr>
            <p:cNvPr id="46" name="Connecteur droit 45"/>
            <p:cNvCxnSpPr>
              <a:stCxn id="48" idx="0"/>
            </p:cNvCxnSpPr>
            <p:nvPr/>
          </p:nvCxnSpPr>
          <p:spPr>
            <a:xfrm>
              <a:off x="3801573" y="2484996"/>
              <a:ext cx="0" cy="2649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/>
            <p:cNvCxnSpPr/>
            <p:nvPr/>
          </p:nvCxnSpPr>
          <p:spPr>
            <a:xfrm flipH="1">
              <a:off x="3639675" y="2599157"/>
              <a:ext cx="32379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Ellipse 47"/>
            <p:cNvSpPr/>
            <p:nvPr/>
          </p:nvSpPr>
          <p:spPr>
            <a:xfrm>
              <a:off x="2047463" y="880622"/>
              <a:ext cx="3508219" cy="3437071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9" name="ZoneTexte 48"/>
          <p:cNvSpPr txBox="1"/>
          <p:nvPr/>
        </p:nvSpPr>
        <p:spPr>
          <a:xfrm>
            <a:off x="7464695" y="3998009"/>
            <a:ext cx="696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2060"/>
                </a:solidFill>
                <a:latin typeface="Symbol" panose="05050102010706020507" pitchFamily="18" charset="2"/>
              </a:rPr>
              <a:t>W</a:t>
            </a:r>
          </a:p>
        </p:txBody>
      </p:sp>
      <p:cxnSp>
        <p:nvCxnSpPr>
          <p:cNvPr id="50" name="Connecteur droit avec flèche 49"/>
          <p:cNvCxnSpPr/>
          <p:nvPr/>
        </p:nvCxnSpPr>
        <p:spPr>
          <a:xfrm>
            <a:off x="2803113" y="3306659"/>
            <a:ext cx="1475432" cy="0"/>
          </a:xfrm>
          <a:prstGeom prst="straightConnector1">
            <a:avLst/>
          </a:prstGeom>
          <a:ln w="57150">
            <a:solidFill>
              <a:schemeClr val="accent5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ZoneTexte 50"/>
          <p:cNvSpPr txBox="1"/>
          <p:nvPr/>
        </p:nvSpPr>
        <p:spPr>
          <a:xfrm>
            <a:off x="1488020" y="2468609"/>
            <a:ext cx="23710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Incoming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b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Wind speed </a:t>
            </a:r>
          </a:p>
          <a:p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U</a:t>
            </a:r>
          </a:p>
        </p:txBody>
      </p:sp>
      <p:cxnSp>
        <p:nvCxnSpPr>
          <p:cNvPr id="52" name="Connecteur droit 51"/>
          <p:cNvCxnSpPr/>
          <p:nvPr/>
        </p:nvCxnSpPr>
        <p:spPr>
          <a:xfrm flipV="1">
            <a:off x="8118620" y="3609125"/>
            <a:ext cx="2379747" cy="976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/>
          <p:cNvCxnSpPr/>
          <p:nvPr/>
        </p:nvCxnSpPr>
        <p:spPr>
          <a:xfrm flipH="1" flipV="1">
            <a:off x="6639213" y="1954371"/>
            <a:ext cx="1540556" cy="16612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/>
          <p:cNvCxnSpPr/>
          <p:nvPr/>
        </p:nvCxnSpPr>
        <p:spPr>
          <a:xfrm flipH="1">
            <a:off x="6460861" y="3632174"/>
            <a:ext cx="1718908" cy="1442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/>
          <p:cNvCxnSpPr/>
          <p:nvPr/>
        </p:nvCxnSpPr>
        <p:spPr>
          <a:xfrm flipV="1">
            <a:off x="8185745" y="3593129"/>
            <a:ext cx="2244060" cy="99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avec flèche 70"/>
          <p:cNvCxnSpPr/>
          <p:nvPr/>
        </p:nvCxnSpPr>
        <p:spPr>
          <a:xfrm>
            <a:off x="6545265" y="5011188"/>
            <a:ext cx="741109" cy="24351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avec flèche 72"/>
          <p:cNvCxnSpPr/>
          <p:nvPr/>
        </p:nvCxnSpPr>
        <p:spPr>
          <a:xfrm flipV="1">
            <a:off x="6676392" y="1749287"/>
            <a:ext cx="788303" cy="16751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avec flèche 75"/>
          <p:cNvCxnSpPr/>
          <p:nvPr/>
        </p:nvCxnSpPr>
        <p:spPr>
          <a:xfrm>
            <a:off x="10537316" y="3593129"/>
            <a:ext cx="89931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1131200" y="4144710"/>
            <a:ext cx="45085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pitch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No movement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equilibrium position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Groupe 21"/>
          <p:cNvGrpSpPr/>
          <p:nvPr/>
        </p:nvGrpSpPr>
        <p:grpSpPr>
          <a:xfrm>
            <a:off x="5922631" y="5254702"/>
            <a:ext cx="506868" cy="439305"/>
            <a:chOff x="5963498" y="5532544"/>
            <a:chExt cx="506868" cy="465557"/>
          </a:xfrm>
        </p:grpSpPr>
        <p:sp>
          <p:nvSpPr>
            <p:cNvPr id="17" name="ZoneTexte 16"/>
            <p:cNvSpPr txBox="1"/>
            <p:nvPr/>
          </p:nvSpPr>
          <p:spPr>
            <a:xfrm>
              <a:off x="5995787" y="5579165"/>
              <a:ext cx="4745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1</a:t>
              </a:r>
              <a:endPara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18" name="Ellipse 17"/>
            <p:cNvSpPr/>
            <p:nvPr/>
          </p:nvSpPr>
          <p:spPr>
            <a:xfrm>
              <a:off x="5963498" y="5532544"/>
              <a:ext cx="368194" cy="46555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e 52"/>
          <p:cNvGrpSpPr/>
          <p:nvPr/>
        </p:nvGrpSpPr>
        <p:grpSpPr>
          <a:xfrm>
            <a:off x="6585277" y="993971"/>
            <a:ext cx="506868" cy="439305"/>
            <a:chOff x="5963498" y="5532544"/>
            <a:chExt cx="506868" cy="465557"/>
          </a:xfrm>
        </p:grpSpPr>
        <p:sp>
          <p:nvSpPr>
            <p:cNvPr id="54" name="ZoneTexte 53"/>
            <p:cNvSpPr txBox="1"/>
            <p:nvPr/>
          </p:nvSpPr>
          <p:spPr>
            <a:xfrm>
              <a:off x="5995787" y="5579165"/>
              <a:ext cx="4745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2</a:t>
              </a:r>
              <a:endPara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5" name="Ellipse 54"/>
            <p:cNvSpPr/>
            <p:nvPr/>
          </p:nvSpPr>
          <p:spPr>
            <a:xfrm>
              <a:off x="5963498" y="5532544"/>
              <a:ext cx="368194" cy="46555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e 55"/>
          <p:cNvGrpSpPr/>
          <p:nvPr/>
        </p:nvGrpSpPr>
        <p:grpSpPr>
          <a:xfrm>
            <a:off x="10655178" y="2960057"/>
            <a:ext cx="506868" cy="439305"/>
            <a:chOff x="5963498" y="5532544"/>
            <a:chExt cx="506868" cy="465557"/>
          </a:xfrm>
        </p:grpSpPr>
        <p:sp>
          <p:nvSpPr>
            <p:cNvPr id="57" name="ZoneTexte 56"/>
            <p:cNvSpPr txBox="1"/>
            <p:nvPr/>
          </p:nvSpPr>
          <p:spPr>
            <a:xfrm>
              <a:off x="5995787" y="5579165"/>
              <a:ext cx="4745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3</a:t>
              </a:r>
              <a:endPara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8" name="Ellipse 57"/>
            <p:cNvSpPr/>
            <p:nvPr/>
          </p:nvSpPr>
          <p:spPr>
            <a:xfrm>
              <a:off x="5963498" y="5532544"/>
              <a:ext cx="368194" cy="46555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8161653" y="6326369"/>
            <a:ext cx="2743200" cy="365125"/>
          </a:xfrm>
        </p:spPr>
        <p:txBody>
          <a:bodyPr/>
          <a:lstStyle/>
          <a:p>
            <a:fld id="{91A95618-4C05-4C82-8FB6-DD252336BF65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509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/>
          <p:cNvGrpSpPr/>
          <p:nvPr/>
        </p:nvGrpSpPr>
        <p:grpSpPr>
          <a:xfrm>
            <a:off x="5675221" y="1116567"/>
            <a:ext cx="5750589" cy="4601042"/>
            <a:chOff x="1002770" y="561963"/>
            <a:chExt cx="5750589" cy="4601042"/>
          </a:xfrm>
        </p:grpSpPr>
        <p:grpSp>
          <p:nvGrpSpPr>
            <p:cNvPr id="7" name="Groupe 6"/>
            <p:cNvGrpSpPr/>
            <p:nvPr/>
          </p:nvGrpSpPr>
          <p:grpSpPr>
            <a:xfrm>
              <a:off x="1203960" y="762906"/>
              <a:ext cx="5443303" cy="4400099"/>
              <a:chOff x="2047463" y="880622"/>
              <a:chExt cx="4145317" cy="3437071"/>
            </a:xfrm>
          </p:grpSpPr>
          <p:pic>
            <p:nvPicPr>
              <p:cNvPr id="39" name="Image 3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21369128">
                <a:off x="2384732" y="1195281"/>
                <a:ext cx="883317" cy="162929"/>
              </a:xfrm>
              <a:prstGeom prst="rect">
                <a:avLst/>
              </a:prstGeom>
            </p:spPr>
          </p:pic>
          <p:pic>
            <p:nvPicPr>
              <p:cNvPr id="41" name="Image 4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5953395">
                <a:off x="2051129" y="3449784"/>
                <a:ext cx="850630" cy="169190"/>
              </a:xfrm>
              <a:prstGeom prst="rect">
                <a:avLst/>
              </a:prstGeom>
            </p:spPr>
          </p:pic>
          <p:pic>
            <p:nvPicPr>
              <p:cNvPr id="44" name="Image 4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2333463">
                <a:off x="5363483" y="2707079"/>
                <a:ext cx="829297" cy="173542"/>
              </a:xfrm>
              <a:prstGeom prst="rect">
                <a:avLst/>
              </a:prstGeom>
            </p:spPr>
          </p:pic>
          <p:cxnSp>
            <p:nvCxnSpPr>
              <p:cNvPr id="46" name="Connecteur droit 45"/>
              <p:cNvCxnSpPr>
                <a:stCxn id="48" idx="0"/>
              </p:cNvCxnSpPr>
              <p:nvPr/>
            </p:nvCxnSpPr>
            <p:spPr>
              <a:xfrm>
                <a:off x="3801573" y="2484996"/>
                <a:ext cx="0" cy="26496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/>
              <p:cNvCxnSpPr/>
              <p:nvPr/>
            </p:nvCxnSpPr>
            <p:spPr>
              <a:xfrm flipH="1">
                <a:off x="3628444" y="2656757"/>
                <a:ext cx="32379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Ellipse 47"/>
              <p:cNvSpPr/>
              <p:nvPr/>
            </p:nvSpPr>
            <p:spPr>
              <a:xfrm>
                <a:off x="2047463" y="880622"/>
                <a:ext cx="3508219" cy="3437071"/>
              </a:xfrm>
              <a:prstGeom prst="ellipse">
                <a:avLst/>
              </a:prstGeom>
              <a:noFill/>
              <a:ln w="19050">
                <a:solidFill>
                  <a:schemeClr val="tx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cxnSp>
          <p:nvCxnSpPr>
            <p:cNvPr id="11" name="Connecteur droit 10"/>
            <p:cNvCxnSpPr/>
            <p:nvPr/>
          </p:nvCxnSpPr>
          <p:spPr>
            <a:xfrm flipH="1" flipV="1">
              <a:off x="5930053" y="3077570"/>
              <a:ext cx="823306" cy="81261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/>
            <p:cNvCxnSpPr/>
            <p:nvPr/>
          </p:nvCxnSpPr>
          <p:spPr>
            <a:xfrm flipV="1">
              <a:off x="5831890" y="2909057"/>
              <a:ext cx="6747" cy="103715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ZoneTexte 12"/>
            <p:cNvSpPr txBox="1"/>
            <p:nvPr/>
          </p:nvSpPr>
          <p:spPr>
            <a:xfrm>
              <a:off x="6102778" y="3953036"/>
              <a:ext cx="4520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 smtClean="0">
                  <a:solidFill>
                    <a:srgbClr val="FF0000"/>
                  </a:solidFill>
                  <a:latin typeface="Symbol" panose="05050102010706020507" pitchFamily="18" charset="2"/>
                </a:rPr>
                <a:t>b</a:t>
              </a:r>
              <a:r>
                <a:rPr lang="fr-FR" sz="2400" baseline="-25000" dirty="0" smtClean="0">
                  <a:solidFill>
                    <a:srgbClr val="FF0000"/>
                  </a:solidFill>
                  <a:latin typeface="Symbol" panose="05050102010706020507" pitchFamily="18" charset="2"/>
                </a:rPr>
                <a:t>3</a:t>
              </a:r>
            </a:p>
          </p:txBody>
        </p:sp>
        <p:cxnSp>
          <p:nvCxnSpPr>
            <p:cNvPr id="19" name="Connecteur droit 18"/>
            <p:cNvCxnSpPr/>
            <p:nvPr/>
          </p:nvCxnSpPr>
          <p:spPr>
            <a:xfrm flipH="1" flipV="1">
              <a:off x="1828130" y="1267833"/>
              <a:ext cx="1333355" cy="261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 flipH="1">
              <a:off x="1875568" y="561963"/>
              <a:ext cx="1027157" cy="8363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ZoneTexte 20"/>
            <p:cNvSpPr txBox="1"/>
            <p:nvPr/>
          </p:nvSpPr>
          <p:spPr>
            <a:xfrm>
              <a:off x="3022100" y="624690"/>
              <a:ext cx="4520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 smtClean="0">
                  <a:solidFill>
                    <a:srgbClr val="FF0000"/>
                  </a:solidFill>
                  <a:latin typeface="Symbol" panose="05050102010706020507" pitchFamily="18" charset="2"/>
                </a:rPr>
                <a:t>b</a:t>
              </a:r>
              <a:r>
                <a:rPr lang="fr-FR" sz="2400" baseline="-25000" dirty="0" smtClean="0">
                  <a:solidFill>
                    <a:srgbClr val="FF0000"/>
                  </a:solidFill>
                  <a:latin typeface="Symbol" panose="05050102010706020507" pitchFamily="18" charset="2"/>
                </a:rPr>
                <a:t>2</a:t>
              </a:r>
            </a:p>
          </p:txBody>
        </p:sp>
        <p:cxnSp>
          <p:nvCxnSpPr>
            <p:cNvPr id="28" name="Connecteur droit 27"/>
            <p:cNvCxnSpPr/>
            <p:nvPr/>
          </p:nvCxnSpPr>
          <p:spPr>
            <a:xfrm flipH="1">
              <a:off x="1772341" y="2986411"/>
              <a:ext cx="66911" cy="13666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/>
            <p:cNvCxnSpPr/>
            <p:nvPr/>
          </p:nvCxnSpPr>
          <p:spPr>
            <a:xfrm>
              <a:off x="1002770" y="3334034"/>
              <a:ext cx="795145" cy="11123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ZoneTexte 29"/>
            <p:cNvSpPr txBox="1"/>
            <p:nvPr/>
          </p:nvSpPr>
          <p:spPr>
            <a:xfrm>
              <a:off x="1291047" y="2945361"/>
              <a:ext cx="4520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 smtClean="0">
                  <a:solidFill>
                    <a:srgbClr val="FF0000"/>
                  </a:solidFill>
                  <a:latin typeface="Symbol" panose="05050102010706020507" pitchFamily="18" charset="2"/>
                </a:rPr>
                <a:t>b</a:t>
              </a:r>
              <a:r>
                <a:rPr lang="fr-FR" sz="2400" baseline="-25000" dirty="0" smtClean="0">
                  <a:solidFill>
                    <a:srgbClr val="FF0000"/>
                  </a:solidFill>
                  <a:latin typeface="Symbol" panose="05050102010706020507" pitchFamily="18" charset="2"/>
                </a:rPr>
                <a:t>1</a:t>
              </a:r>
            </a:p>
          </p:txBody>
        </p:sp>
        <p:sp>
          <p:nvSpPr>
            <p:cNvPr id="32" name="Arc 31"/>
            <p:cNvSpPr/>
            <p:nvPr/>
          </p:nvSpPr>
          <p:spPr>
            <a:xfrm rot="6837356">
              <a:off x="5831131" y="3338456"/>
              <a:ext cx="543294" cy="595689"/>
            </a:xfrm>
            <a:prstGeom prst="arc">
              <a:avLst>
                <a:gd name="adj1" fmla="val 14048931"/>
                <a:gd name="adj2" fmla="val 1464144"/>
              </a:avLst>
            </a:prstGeom>
            <a:ln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Arc 33"/>
            <p:cNvSpPr/>
            <p:nvPr/>
          </p:nvSpPr>
          <p:spPr>
            <a:xfrm rot="20516552">
              <a:off x="2465915" y="879149"/>
              <a:ext cx="466023" cy="377748"/>
            </a:xfrm>
            <a:prstGeom prst="arc">
              <a:avLst>
                <a:gd name="adj1" fmla="val 14048931"/>
                <a:gd name="adj2" fmla="val 5112114"/>
              </a:avLst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Arc 35"/>
            <p:cNvSpPr/>
            <p:nvPr/>
          </p:nvSpPr>
          <p:spPr>
            <a:xfrm rot="16879310">
              <a:off x="1293645" y="3516254"/>
              <a:ext cx="585607" cy="419419"/>
            </a:xfrm>
            <a:prstGeom prst="arc">
              <a:avLst>
                <a:gd name="adj1" fmla="val 14048931"/>
                <a:gd name="adj2" fmla="val 3425688"/>
              </a:avLst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463826" y="424070"/>
            <a:ext cx="5698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Why pitching the blades ? </a:t>
            </a:r>
          </a:p>
        </p:txBody>
      </p:sp>
      <p:sp>
        <p:nvSpPr>
          <p:cNvPr id="49" name="ZoneTexte 48"/>
          <p:cNvSpPr txBox="1"/>
          <p:nvPr/>
        </p:nvSpPr>
        <p:spPr>
          <a:xfrm>
            <a:off x="7464695" y="3998009"/>
            <a:ext cx="696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2060"/>
                </a:solidFill>
                <a:latin typeface="Symbol" panose="05050102010706020507" pitchFamily="18" charset="2"/>
              </a:rPr>
              <a:t>W</a:t>
            </a:r>
          </a:p>
        </p:txBody>
      </p:sp>
      <p:cxnSp>
        <p:nvCxnSpPr>
          <p:cNvPr id="50" name="Connecteur droit avec flèche 49"/>
          <p:cNvCxnSpPr/>
          <p:nvPr/>
        </p:nvCxnSpPr>
        <p:spPr>
          <a:xfrm>
            <a:off x="2803113" y="3306659"/>
            <a:ext cx="1475432" cy="0"/>
          </a:xfrm>
          <a:prstGeom prst="straightConnector1">
            <a:avLst/>
          </a:prstGeom>
          <a:ln w="57150">
            <a:solidFill>
              <a:schemeClr val="accent5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ZoneTexte 50"/>
          <p:cNvSpPr txBox="1"/>
          <p:nvPr/>
        </p:nvSpPr>
        <p:spPr>
          <a:xfrm>
            <a:off x="1488020" y="2468609"/>
            <a:ext cx="23710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Incoming</a:t>
            </a: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b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fr-FR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Wind speed </a:t>
            </a:r>
          </a:p>
          <a:p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U</a:t>
            </a:r>
          </a:p>
        </p:txBody>
      </p:sp>
      <p:cxnSp>
        <p:nvCxnSpPr>
          <p:cNvPr id="52" name="Connecteur droit 51"/>
          <p:cNvCxnSpPr/>
          <p:nvPr/>
        </p:nvCxnSpPr>
        <p:spPr>
          <a:xfrm flipV="1">
            <a:off x="8118620" y="3609125"/>
            <a:ext cx="2379747" cy="976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/>
          <p:cNvCxnSpPr/>
          <p:nvPr/>
        </p:nvCxnSpPr>
        <p:spPr>
          <a:xfrm flipH="1" flipV="1">
            <a:off x="6639213" y="1954371"/>
            <a:ext cx="1551641" cy="16369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/>
          <p:cNvCxnSpPr/>
          <p:nvPr/>
        </p:nvCxnSpPr>
        <p:spPr>
          <a:xfrm flipH="1">
            <a:off x="6460861" y="3573108"/>
            <a:ext cx="1729993" cy="15013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/>
          <p:cNvCxnSpPr/>
          <p:nvPr/>
        </p:nvCxnSpPr>
        <p:spPr>
          <a:xfrm>
            <a:off x="8190854" y="3617061"/>
            <a:ext cx="2268152" cy="200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avec flèche 70"/>
          <p:cNvCxnSpPr/>
          <p:nvPr/>
        </p:nvCxnSpPr>
        <p:spPr>
          <a:xfrm>
            <a:off x="6518760" y="4923711"/>
            <a:ext cx="94065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ZoneTexte 71"/>
          <p:cNvSpPr txBox="1"/>
          <p:nvPr/>
        </p:nvSpPr>
        <p:spPr>
          <a:xfrm>
            <a:off x="4421049" y="4612801"/>
            <a:ext cx="1698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Max Drag</a:t>
            </a:r>
          </a:p>
        </p:txBody>
      </p:sp>
      <p:cxnSp>
        <p:nvCxnSpPr>
          <p:cNvPr id="73" name="Connecteur droit avec flèche 72"/>
          <p:cNvCxnSpPr/>
          <p:nvPr/>
        </p:nvCxnSpPr>
        <p:spPr>
          <a:xfrm flipV="1">
            <a:off x="6716148" y="1850018"/>
            <a:ext cx="375149" cy="52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ZoneTexte 74"/>
          <p:cNvSpPr txBox="1"/>
          <p:nvPr/>
        </p:nvSpPr>
        <p:spPr>
          <a:xfrm>
            <a:off x="4993895" y="1001829"/>
            <a:ext cx="1698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Min Drag</a:t>
            </a:r>
          </a:p>
        </p:txBody>
      </p:sp>
      <p:cxnSp>
        <p:nvCxnSpPr>
          <p:cNvPr id="76" name="Connecteur droit avec flèche 75"/>
          <p:cNvCxnSpPr/>
          <p:nvPr/>
        </p:nvCxnSpPr>
        <p:spPr>
          <a:xfrm flipV="1">
            <a:off x="10539922" y="2564630"/>
            <a:ext cx="30292" cy="96263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ZoneTexte 77"/>
          <p:cNvSpPr txBox="1"/>
          <p:nvPr/>
        </p:nvSpPr>
        <p:spPr>
          <a:xfrm>
            <a:off x="10232809" y="1900134"/>
            <a:ext cx="1698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Max Lift</a:t>
            </a:r>
          </a:p>
        </p:txBody>
      </p:sp>
      <p:grpSp>
        <p:nvGrpSpPr>
          <p:cNvPr id="22" name="Groupe 21"/>
          <p:cNvGrpSpPr/>
          <p:nvPr/>
        </p:nvGrpSpPr>
        <p:grpSpPr>
          <a:xfrm>
            <a:off x="5922631" y="5254702"/>
            <a:ext cx="506868" cy="439305"/>
            <a:chOff x="5963498" y="5532544"/>
            <a:chExt cx="506868" cy="465557"/>
          </a:xfrm>
        </p:grpSpPr>
        <p:sp>
          <p:nvSpPr>
            <p:cNvPr id="17" name="ZoneTexte 16"/>
            <p:cNvSpPr txBox="1"/>
            <p:nvPr/>
          </p:nvSpPr>
          <p:spPr>
            <a:xfrm>
              <a:off x="5995787" y="5579165"/>
              <a:ext cx="4745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1</a:t>
              </a:r>
              <a:endPara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18" name="Ellipse 17"/>
            <p:cNvSpPr/>
            <p:nvPr/>
          </p:nvSpPr>
          <p:spPr>
            <a:xfrm>
              <a:off x="5963498" y="5532544"/>
              <a:ext cx="368194" cy="46555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e 52"/>
          <p:cNvGrpSpPr/>
          <p:nvPr/>
        </p:nvGrpSpPr>
        <p:grpSpPr>
          <a:xfrm>
            <a:off x="6585277" y="993971"/>
            <a:ext cx="506868" cy="439305"/>
            <a:chOff x="5963498" y="5532544"/>
            <a:chExt cx="506868" cy="465557"/>
          </a:xfrm>
        </p:grpSpPr>
        <p:sp>
          <p:nvSpPr>
            <p:cNvPr id="54" name="ZoneTexte 53"/>
            <p:cNvSpPr txBox="1"/>
            <p:nvPr/>
          </p:nvSpPr>
          <p:spPr>
            <a:xfrm>
              <a:off x="5995787" y="5579165"/>
              <a:ext cx="4745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2</a:t>
              </a:r>
              <a:endPara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5" name="Ellipse 54"/>
            <p:cNvSpPr/>
            <p:nvPr/>
          </p:nvSpPr>
          <p:spPr>
            <a:xfrm>
              <a:off x="5963498" y="5532544"/>
              <a:ext cx="368194" cy="46555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e 55"/>
          <p:cNvGrpSpPr/>
          <p:nvPr/>
        </p:nvGrpSpPr>
        <p:grpSpPr>
          <a:xfrm>
            <a:off x="10739061" y="3133803"/>
            <a:ext cx="506868" cy="439305"/>
            <a:chOff x="5963498" y="5532544"/>
            <a:chExt cx="506868" cy="465557"/>
          </a:xfrm>
        </p:grpSpPr>
        <p:sp>
          <p:nvSpPr>
            <p:cNvPr id="57" name="ZoneTexte 56"/>
            <p:cNvSpPr txBox="1"/>
            <p:nvPr/>
          </p:nvSpPr>
          <p:spPr>
            <a:xfrm>
              <a:off x="5995787" y="5579165"/>
              <a:ext cx="4745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2060"/>
                  </a:solidFill>
                  <a:latin typeface="Comic Sans MS" panose="030F0702030302020204" pitchFamily="66" charset="0"/>
                </a:rPr>
                <a:t>3</a:t>
              </a:r>
              <a:endPara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8" name="Ellipse 57"/>
            <p:cNvSpPr/>
            <p:nvPr/>
          </p:nvSpPr>
          <p:spPr>
            <a:xfrm>
              <a:off x="5963498" y="5532544"/>
              <a:ext cx="368194" cy="46555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Arc 58"/>
          <p:cNvSpPr/>
          <p:nvPr/>
        </p:nvSpPr>
        <p:spPr>
          <a:xfrm rot="15858079">
            <a:off x="7645237" y="3112904"/>
            <a:ext cx="1034349" cy="999796"/>
          </a:xfrm>
          <a:prstGeom prst="arc">
            <a:avLst>
              <a:gd name="adj1" fmla="val 7383837"/>
              <a:gd name="adj2" fmla="val 20221804"/>
            </a:avLst>
          </a:prstGeom>
          <a:ln w="57150"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8146635" y="6344841"/>
            <a:ext cx="2743200" cy="365125"/>
          </a:xfrm>
        </p:spPr>
        <p:txBody>
          <a:bodyPr/>
          <a:lstStyle/>
          <a:p>
            <a:fld id="{91A95618-4C05-4C82-8FB6-DD252336BF65}" type="slidenum">
              <a:rPr lang="fr-FR" smtClean="0"/>
              <a:t>8</a:t>
            </a:fld>
            <a:endParaRPr lang="fr-FR"/>
          </a:p>
        </p:txBody>
      </p:sp>
      <p:sp>
        <p:nvSpPr>
          <p:cNvPr id="60" name="ZoneTexte 59"/>
          <p:cNvSpPr txBox="1"/>
          <p:nvPr/>
        </p:nvSpPr>
        <p:spPr>
          <a:xfrm>
            <a:off x="427729" y="1117739"/>
            <a:ext cx="4327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2</a:t>
            </a:r>
            <a:r>
              <a:rPr lang="en-US" sz="2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) </a:t>
            </a: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Good for self starting :</a:t>
            </a:r>
            <a:r>
              <a:rPr lang="en-US" sz="2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816944" y="3888638"/>
            <a:ext cx="4508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pitch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rotation starts</a:t>
            </a:r>
            <a:endParaRPr lang="en-US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45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463826" y="424070"/>
            <a:ext cx="5698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Why pitching the blades ?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463826" y="1086678"/>
            <a:ext cx="579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3</a:t>
            </a:r>
            <a:r>
              <a:rPr lang="en-US" sz="2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) To slow down or stop: </a:t>
            </a:r>
          </a:p>
          <a:p>
            <a:endParaRPr lang="en-US" sz="28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4" name="Image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105908">
            <a:off x="9757968" y="3687239"/>
            <a:ext cx="1088967" cy="222166"/>
          </a:xfrm>
          <a:prstGeom prst="rect">
            <a:avLst/>
          </a:prstGeom>
        </p:spPr>
      </p:pic>
      <p:cxnSp>
        <p:nvCxnSpPr>
          <p:cNvPr id="46" name="Connecteur droit 45"/>
          <p:cNvCxnSpPr>
            <a:stCxn id="48" idx="0"/>
          </p:cNvCxnSpPr>
          <p:nvPr/>
        </p:nvCxnSpPr>
        <p:spPr>
          <a:xfrm>
            <a:off x="8179770" y="3371411"/>
            <a:ext cx="0" cy="339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/>
          <p:cNvCxnSpPr/>
          <p:nvPr/>
        </p:nvCxnSpPr>
        <p:spPr>
          <a:xfrm flipH="1">
            <a:off x="7967178" y="3517559"/>
            <a:ext cx="42518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Ellipse 47"/>
          <p:cNvSpPr/>
          <p:nvPr/>
        </p:nvSpPr>
        <p:spPr>
          <a:xfrm>
            <a:off x="5876411" y="1317510"/>
            <a:ext cx="4606716" cy="4400099"/>
          </a:xfrm>
          <a:prstGeom prst="ellipse">
            <a:avLst/>
          </a:prstGeom>
          <a:noFill/>
          <a:ln w="19050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 flipV="1">
            <a:off x="10498368" y="2407879"/>
            <a:ext cx="25652" cy="11673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 flipV="1">
            <a:off x="10504343" y="2960057"/>
            <a:ext cx="821992" cy="6741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10821696" y="2377844"/>
            <a:ext cx="452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FF0000"/>
                </a:solidFill>
                <a:latin typeface="Symbol" panose="05050102010706020507" pitchFamily="18" charset="2"/>
              </a:rPr>
              <a:t>b</a:t>
            </a:r>
            <a:r>
              <a:rPr lang="fr-FR" sz="2400" baseline="-25000" dirty="0" smtClean="0">
                <a:solidFill>
                  <a:srgbClr val="FF0000"/>
                </a:solidFill>
                <a:latin typeface="Symbol" panose="05050102010706020507" pitchFamily="18" charset="2"/>
              </a:rPr>
              <a:t>3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5617236" y="1959650"/>
            <a:ext cx="452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FF0000"/>
                </a:solidFill>
                <a:latin typeface="Symbol" panose="05050102010706020507" pitchFamily="18" charset="2"/>
              </a:rPr>
              <a:t>b</a:t>
            </a:r>
            <a:r>
              <a:rPr lang="fr-FR" sz="2400" baseline="-25000" dirty="0" smtClean="0">
                <a:solidFill>
                  <a:srgbClr val="FF0000"/>
                </a:solidFill>
                <a:latin typeface="Symbol" panose="05050102010706020507" pitchFamily="18" charset="2"/>
              </a:rPr>
              <a:t>2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7457963" y="5127001"/>
            <a:ext cx="452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FF0000"/>
                </a:solidFill>
                <a:latin typeface="Symbol" panose="05050102010706020507" pitchFamily="18" charset="2"/>
              </a:rPr>
              <a:t>b</a:t>
            </a:r>
            <a:r>
              <a:rPr lang="fr-FR" sz="2400" baseline="-25000" dirty="0" smtClean="0">
                <a:solidFill>
                  <a:srgbClr val="FF0000"/>
                </a:solidFill>
                <a:latin typeface="Symbol" panose="05050102010706020507" pitchFamily="18" charset="2"/>
              </a:rPr>
              <a:t>1</a:t>
            </a:r>
          </a:p>
        </p:txBody>
      </p:sp>
      <p:sp>
        <p:nvSpPr>
          <p:cNvPr id="32" name="Arc 31"/>
          <p:cNvSpPr/>
          <p:nvPr/>
        </p:nvSpPr>
        <p:spPr>
          <a:xfrm rot="16937788">
            <a:off x="10427226" y="2925583"/>
            <a:ext cx="543294" cy="595689"/>
          </a:xfrm>
          <a:prstGeom prst="arc">
            <a:avLst>
              <a:gd name="adj1" fmla="val 18035634"/>
              <a:gd name="adj2" fmla="val 4653571"/>
            </a:avLst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rc 5"/>
          <p:cNvSpPr/>
          <p:nvPr/>
        </p:nvSpPr>
        <p:spPr>
          <a:xfrm rot="15858079">
            <a:off x="7645237" y="3024416"/>
            <a:ext cx="1034349" cy="999796"/>
          </a:xfrm>
          <a:prstGeom prst="arc">
            <a:avLst>
              <a:gd name="adj1" fmla="val 7383837"/>
              <a:gd name="adj2" fmla="val 18996472"/>
            </a:avLst>
          </a:prstGeom>
          <a:ln w="57150">
            <a:prstDash val="dash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ZoneTexte 48"/>
          <p:cNvSpPr txBox="1"/>
          <p:nvPr/>
        </p:nvSpPr>
        <p:spPr>
          <a:xfrm>
            <a:off x="7813932" y="4172917"/>
            <a:ext cx="696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002060"/>
                </a:solidFill>
                <a:latin typeface="Symbol" panose="05050102010706020507" pitchFamily="18" charset="2"/>
              </a:rPr>
              <a:t>W</a:t>
            </a:r>
          </a:p>
        </p:txBody>
      </p:sp>
      <p:cxnSp>
        <p:nvCxnSpPr>
          <p:cNvPr id="50" name="Connecteur droit avec flèche 49"/>
          <p:cNvCxnSpPr/>
          <p:nvPr/>
        </p:nvCxnSpPr>
        <p:spPr>
          <a:xfrm>
            <a:off x="2288185" y="3466741"/>
            <a:ext cx="763012" cy="0"/>
          </a:xfrm>
          <a:prstGeom prst="straightConnector1">
            <a:avLst/>
          </a:prstGeom>
          <a:ln w="57150">
            <a:solidFill>
              <a:schemeClr val="accent5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ZoneTexte 50"/>
          <p:cNvSpPr txBox="1"/>
          <p:nvPr/>
        </p:nvSpPr>
        <p:spPr>
          <a:xfrm>
            <a:off x="1741533" y="3212595"/>
            <a:ext cx="1093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U</a:t>
            </a:r>
          </a:p>
        </p:txBody>
      </p:sp>
      <p:cxnSp>
        <p:nvCxnSpPr>
          <p:cNvPr id="52" name="Connecteur droit 51"/>
          <p:cNvCxnSpPr/>
          <p:nvPr/>
        </p:nvCxnSpPr>
        <p:spPr>
          <a:xfrm flipV="1">
            <a:off x="8118620" y="3609125"/>
            <a:ext cx="2379747" cy="976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/>
          <p:cNvCxnSpPr/>
          <p:nvPr/>
        </p:nvCxnSpPr>
        <p:spPr>
          <a:xfrm flipH="1" flipV="1">
            <a:off x="6639213" y="1954371"/>
            <a:ext cx="1540556" cy="16612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/>
          <p:cNvCxnSpPr/>
          <p:nvPr/>
        </p:nvCxnSpPr>
        <p:spPr>
          <a:xfrm flipH="1">
            <a:off x="6460861" y="3632174"/>
            <a:ext cx="1718908" cy="1442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/>
          <p:cNvCxnSpPr/>
          <p:nvPr/>
        </p:nvCxnSpPr>
        <p:spPr>
          <a:xfrm flipV="1">
            <a:off x="8185745" y="3593129"/>
            <a:ext cx="2244060" cy="99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Imag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953395">
            <a:off x="6024322" y="1603639"/>
            <a:ext cx="1088967" cy="222167"/>
          </a:xfrm>
          <a:prstGeom prst="rect">
            <a:avLst/>
          </a:prstGeom>
        </p:spPr>
      </p:pic>
      <p:cxnSp>
        <p:nvCxnSpPr>
          <p:cNvPr id="28" name="Connecteur droit 27"/>
          <p:cNvCxnSpPr/>
          <p:nvPr/>
        </p:nvCxnSpPr>
        <p:spPr>
          <a:xfrm flipH="1">
            <a:off x="5755361" y="1923614"/>
            <a:ext cx="817246" cy="9685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 flipH="1">
            <a:off x="6519892" y="2002626"/>
            <a:ext cx="59793" cy="13535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Arc 35"/>
          <p:cNvSpPr/>
          <p:nvPr/>
        </p:nvSpPr>
        <p:spPr>
          <a:xfrm rot="5699206">
            <a:off x="6052143" y="2211923"/>
            <a:ext cx="585607" cy="419419"/>
          </a:xfrm>
          <a:prstGeom prst="arc">
            <a:avLst>
              <a:gd name="adj1" fmla="val 14048931"/>
              <a:gd name="adj2" fmla="val 3425688"/>
            </a:avLst>
          </a:prstGeom>
          <a:ln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1" name="Connecteur droit avec flèche 70"/>
          <p:cNvCxnSpPr/>
          <p:nvPr/>
        </p:nvCxnSpPr>
        <p:spPr>
          <a:xfrm>
            <a:off x="6647850" y="1923614"/>
            <a:ext cx="94065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ZoneTexte 71"/>
          <p:cNvSpPr txBox="1"/>
          <p:nvPr/>
        </p:nvSpPr>
        <p:spPr>
          <a:xfrm>
            <a:off x="4550139" y="1612704"/>
            <a:ext cx="1698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Max Drag</a:t>
            </a:r>
          </a:p>
        </p:txBody>
      </p:sp>
      <p:cxnSp>
        <p:nvCxnSpPr>
          <p:cNvPr id="19" name="Connecteur droit 18"/>
          <p:cNvCxnSpPr/>
          <p:nvPr/>
        </p:nvCxnSpPr>
        <p:spPr>
          <a:xfrm flipH="1" flipV="1">
            <a:off x="6717911" y="4972777"/>
            <a:ext cx="684222" cy="261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Image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505068">
            <a:off x="5689415" y="4956694"/>
            <a:ext cx="1159902" cy="208580"/>
          </a:xfrm>
          <a:prstGeom prst="rect">
            <a:avLst/>
          </a:prstGeom>
        </p:spPr>
      </p:pic>
      <p:cxnSp>
        <p:nvCxnSpPr>
          <p:cNvPr id="20" name="Connecteur droit 19"/>
          <p:cNvCxnSpPr/>
          <p:nvPr/>
        </p:nvCxnSpPr>
        <p:spPr>
          <a:xfrm flipH="1" flipV="1">
            <a:off x="6449742" y="5026409"/>
            <a:ext cx="1151679" cy="9671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Arc 33"/>
          <p:cNvSpPr/>
          <p:nvPr/>
        </p:nvSpPr>
        <p:spPr>
          <a:xfrm rot="757676">
            <a:off x="6268823" y="4988239"/>
            <a:ext cx="1006189" cy="521300"/>
          </a:xfrm>
          <a:prstGeom prst="arc">
            <a:avLst>
              <a:gd name="adj1" fmla="val 18262836"/>
              <a:gd name="adj2" fmla="val 1946567"/>
            </a:avLst>
          </a:prstGeom>
          <a:ln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3" name="Connecteur droit avec flèche 72"/>
          <p:cNvCxnSpPr/>
          <p:nvPr/>
        </p:nvCxnSpPr>
        <p:spPr>
          <a:xfrm flipV="1">
            <a:off x="6464652" y="5039081"/>
            <a:ext cx="375149" cy="52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ZoneTexte 74"/>
          <p:cNvSpPr txBox="1"/>
          <p:nvPr/>
        </p:nvSpPr>
        <p:spPr>
          <a:xfrm>
            <a:off x="4550139" y="4388702"/>
            <a:ext cx="1698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Min Drag</a:t>
            </a:r>
          </a:p>
        </p:txBody>
      </p:sp>
      <p:cxnSp>
        <p:nvCxnSpPr>
          <p:cNvPr id="76" name="Connecteur droit avec flèche 75"/>
          <p:cNvCxnSpPr/>
          <p:nvPr/>
        </p:nvCxnSpPr>
        <p:spPr>
          <a:xfrm flipH="1">
            <a:off x="10468700" y="3593130"/>
            <a:ext cx="29667" cy="102640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ZoneTexte 77"/>
          <p:cNvSpPr txBox="1"/>
          <p:nvPr/>
        </p:nvSpPr>
        <p:spPr>
          <a:xfrm>
            <a:off x="10726369" y="3568581"/>
            <a:ext cx="16987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Max inverse Lift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8162411" y="6358170"/>
            <a:ext cx="2743200" cy="365125"/>
          </a:xfrm>
        </p:spPr>
        <p:txBody>
          <a:bodyPr/>
          <a:lstStyle/>
          <a:p>
            <a:fld id="{91A95618-4C05-4C82-8FB6-DD252336BF65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20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solidFill>
              <a:srgbClr val="002060"/>
            </a:solidFill>
            <a:latin typeface="Comic Sans MS" panose="030F0702030302020204" pitchFamily="66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63596</TotalTime>
  <Words>1211</Words>
  <Application>Microsoft Office PowerPoint</Application>
  <PresentationFormat>Grand écran</PresentationFormat>
  <Paragraphs>319</Paragraphs>
  <Slides>31</Slides>
  <Notes>7</Notes>
  <HiddenSlides>0</HiddenSlides>
  <MMClips>1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42" baseType="lpstr">
      <vt:lpstr>Arial</vt:lpstr>
      <vt:lpstr>Calibri</vt:lpstr>
      <vt:lpstr>Calibri Light</vt:lpstr>
      <vt:lpstr>Cambria Math</vt:lpstr>
      <vt:lpstr>Comic Sans MS</vt:lpstr>
      <vt:lpstr>Gill Sans MT</vt:lpstr>
      <vt:lpstr>Kalinga</vt:lpstr>
      <vt:lpstr>Symbol</vt:lpstr>
      <vt:lpstr>Times New Roman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How it works: Control-command loop for the pitch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hubert</dc:creator>
  <cp:lastModifiedBy>Hub</cp:lastModifiedBy>
  <cp:revision>1211</cp:revision>
  <dcterms:created xsi:type="dcterms:W3CDTF">2016-03-21T09:33:16Z</dcterms:created>
  <dcterms:modified xsi:type="dcterms:W3CDTF">2019-08-05T15:02:34Z</dcterms:modified>
</cp:coreProperties>
</file>