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12192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urice Schleussinger" initials="MS" lastIdx="1" clrIdx="0"/>
  <p:cmAuthor id="2" name="Thomas von Rekowski" initials="TvR"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3"/>
  </p:normalViewPr>
  <p:slideViewPr>
    <p:cSldViewPr>
      <p:cViewPr varScale="1">
        <p:scale>
          <a:sx n="117" d="100"/>
          <a:sy n="117" d="100"/>
        </p:scale>
        <p:origin x="360" y="1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9-28T13:53:38" idx="1">
    <p:pos x="9530" y="2662"/>
    <p:text>Warum ist das eigentlich eine eigene Kategorie? Jedes der anderen kann das ja auch machen.</p:text>
    <p:extLst>
      <p:ext uri="{19B8F6BF-5375-455C-9EA6-DF929625EA0E}">
        <p15:presenceInfo xmlns="" xmlns:m="http://schemas.openxmlformats.org/officeDocument/2006/math" xmlns:w="http://schemas.openxmlformats.org/wordprocessingml/2006/main" xmlns:p15="http://schemas.microsoft.com/office/powerpoint/2012/main" userId="teamlab_data:0;1;1;1;21;Maurice Schleussinger;2;1;0;" providerId="AD"/>
      </p:ext>
    </p:extLst>
  </p:cm>
  <p:cm authorId="2" dt="2018-10-03T11:48:41" idx="1">
    <p:pos x="9530" y="5743"/>
    <p:text>Hast recht - hab es ersatzlos gestrichen</p:text>
    <p:extLst>
      <p:ext uri="{C676402C-5697-4E1C-873F-D02D1690AC5C}">
        <p15:threadingInfo xmlns:p15="http://schemas.microsoft.com/office/powerpoint/2012/main" timeZoneBias="-240">
          <p15:parentCm authorId="1" idx="1"/>
        </p15:threadingInfo>
      </p:ext>
      <p:ext uri="{19B8F6BF-5375-455C-9EA6-DF929625EA0E}">
        <p15:presenceInfo xmlns="" xmlns:m="http://schemas.openxmlformats.org/officeDocument/2006/math" xmlns:w="http://schemas.openxmlformats.org/wordprocessingml/2006/main" xmlns:p15="http://schemas.microsoft.com/office/powerpoint/2012/main" userId="teamlab_data:0;1;2;1;19;Thomas von Rekowski;2;1;0;" providerId="AD"/>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5"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3F5F56E1-D874-8C43-9F6E-96497818F8D4}" type="datetime1">
              <a:t>24.07.19</a:t>
            </a:fld>
            <a:endParaRPr lang="en-US"/>
          </a:p>
        </p:txBody>
      </p:sp>
      <p:sp>
        <p:nvSpPr>
          <p:cNvPr id="6" name="Slide Image Placehold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en-US"/>
          </a:p>
        </p:txBody>
      </p:sp>
      <p:sp>
        <p:nvSpPr>
          <p:cNvPr id="7"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8"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r>
              <a:rPr lang="en-US"/>
              <a:t>FoDaKo -  Forschungsdatenmanagement in Kooperation</a:t>
            </a:r>
            <a:endParaRPr/>
          </a:p>
        </p:txBody>
      </p:sp>
      <p:sp>
        <p:nvSpPr>
          <p:cNvPr id="9"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68D16FC0-E7D2-9649-81EC-547C9B1F979F}" type="slidenum">
              <a:t>‹#›</a:t>
            </a:fld>
            <a:endParaRPr lang="en-US"/>
          </a:p>
        </p:txBody>
      </p:sp>
    </p:spTree>
  </p:cSld>
  <p:clrMap bg1="lt1" tx1="dk1" bg2="lt2" tx2="dk2" accent1="accent1" accent2="accent2" accent3="accent3" accent4="accent4" accent5="accent5" accent6="accent6" hlink="hlink" folHlink="folHlink"/>
  <p:hf hdr="0"/>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dx.doi.org/10.1371/journal.pone.0078080"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re3data.or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n.wikipedia.org/wiki/Disciplinary_repository"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en-US" sz="1200" b="0" i="0" u="none" strike="noStrike">
                <a:solidFill>
                  <a:schemeClr val="tx1"/>
                </a:solidFill>
                <a:latin typeface="+mn-lt"/>
                <a:ea typeface="+mn-ea"/>
                <a:cs typeface="+mn-cs"/>
              </a:rPr>
              <a:t>Known from software development for versioning </a:t>
            </a:r>
            <a:endParaRPr/>
          </a:p>
          <a:p>
            <a:pPr>
              <a:defRPr/>
            </a:pPr>
            <a:endParaRPr lang="en-US" sz="1200" b="0" i="0" u="none" strike="noStrike">
              <a:solidFill>
                <a:schemeClr val="tx1"/>
              </a:solidFill>
              <a:latin typeface="+mn-lt"/>
              <a:ea typeface="+mn-ea"/>
              <a:cs typeface="+mn-cs"/>
            </a:endParaRPr>
          </a:p>
          <a:p>
            <a:pPr>
              <a:defRPr/>
            </a:pPr>
            <a:r>
              <a:rPr lang="en-US" sz="1200" b="0" i="0" u="none" strike="noStrike">
                <a:solidFill>
                  <a:schemeClr val="tx1"/>
                </a:solidFill>
                <a:latin typeface="+mn-lt"/>
                <a:ea typeface="+mn-ea"/>
                <a:cs typeface="+mn-cs"/>
              </a:rPr>
              <a:t>„Research Data Infrastructures can be defined as </a:t>
            </a:r>
            <a:r>
              <a:rPr lang="en-US" sz="1200" b="1" i="0" u="none" strike="noStrike">
                <a:solidFill>
                  <a:schemeClr val="tx1"/>
                </a:solidFill>
                <a:latin typeface="+mn-lt"/>
                <a:ea typeface="+mn-ea"/>
                <a:cs typeface="+mn-cs"/>
              </a:rPr>
              <a:t>managed</a:t>
            </a:r>
            <a:endParaRPr/>
          </a:p>
          <a:p>
            <a:pPr>
              <a:defRPr/>
            </a:pPr>
            <a:r>
              <a:rPr lang="en-US" sz="1200" b="1" i="0" u="none" strike="noStrike">
                <a:solidFill>
                  <a:schemeClr val="tx1"/>
                </a:solidFill>
                <a:latin typeface="+mn-lt"/>
                <a:ea typeface="+mn-ea"/>
                <a:cs typeface="+mn-cs"/>
              </a:rPr>
              <a:t>networked environments for digital research data</a:t>
            </a:r>
            <a:endParaRPr/>
          </a:p>
          <a:p>
            <a:pPr>
              <a:defRPr/>
            </a:pPr>
            <a:r>
              <a:rPr lang="en-US" sz="1200" b="1" i="0" u="none" strike="noStrike">
                <a:solidFill>
                  <a:schemeClr val="tx1"/>
                </a:solidFill>
                <a:latin typeface="+mn-lt"/>
                <a:ea typeface="+mn-ea"/>
                <a:cs typeface="+mn-cs"/>
              </a:rPr>
              <a:t>consisting of services and tools that support</a:t>
            </a:r>
            <a:r>
              <a:rPr lang="en-US" sz="1200" b="0" i="0" u="none" strike="noStrike">
                <a:solidFill>
                  <a:schemeClr val="tx1"/>
                </a:solidFill>
                <a:latin typeface="+mn-lt"/>
                <a:ea typeface="+mn-ea"/>
                <a:cs typeface="+mn-cs"/>
              </a:rPr>
              <a:t>: (i) the</a:t>
            </a:r>
            <a:endParaRPr/>
          </a:p>
          <a:p>
            <a:pPr>
              <a:defRPr/>
            </a:pPr>
            <a:r>
              <a:rPr lang="en-US" sz="1200" b="1" i="0" u="none" strike="noStrike">
                <a:solidFill>
                  <a:schemeClr val="tx1"/>
                </a:solidFill>
                <a:latin typeface="+mn-lt"/>
                <a:ea typeface="+mn-ea"/>
                <a:cs typeface="+mn-cs"/>
              </a:rPr>
              <a:t>whole research cycle</a:t>
            </a:r>
            <a:r>
              <a:rPr lang="en-US" sz="1200" b="0" i="0" u="none" strike="noStrike">
                <a:solidFill>
                  <a:schemeClr val="tx1"/>
                </a:solidFill>
                <a:latin typeface="+mn-lt"/>
                <a:ea typeface="+mn-ea"/>
                <a:cs typeface="+mn-cs"/>
              </a:rPr>
              <a:t>, (ii) the movement of research data</a:t>
            </a:r>
            <a:endParaRPr/>
          </a:p>
          <a:p>
            <a:pPr>
              <a:defRPr/>
            </a:pPr>
            <a:r>
              <a:rPr lang="en-US" sz="1200" b="1" i="0" u="none" strike="noStrike">
                <a:solidFill>
                  <a:schemeClr val="tx1"/>
                </a:solidFill>
                <a:latin typeface="+mn-lt"/>
                <a:ea typeface="+mn-ea"/>
                <a:cs typeface="+mn-cs"/>
              </a:rPr>
              <a:t>across scientific disciplines</a:t>
            </a:r>
            <a:r>
              <a:rPr lang="en-US" sz="1200" b="0" i="0" u="none" strike="noStrike">
                <a:solidFill>
                  <a:schemeClr val="tx1"/>
                </a:solidFill>
                <a:latin typeface="+mn-lt"/>
                <a:ea typeface="+mn-ea"/>
                <a:cs typeface="+mn-cs"/>
              </a:rPr>
              <a:t>, (iii) the creation of </a:t>
            </a:r>
            <a:r>
              <a:rPr lang="en-US" sz="1200" b="1" i="0" u="none" strike="noStrike">
                <a:solidFill>
                  <a:schemeClr val="tx1"/>
                </a:solidFill>
                <a:latin typeface="+mn-lt"/>
                <a:ea typeface="+mn-ea"/>
                <a:cs typeface="+mn-cs"/>
              </a:rPr>
              <a:t>open</a:t>
            </a:r>
            <a:endParaRPr/>
          </a:p>
          <a:p>
            <a:pPr>
              <a:defRPr/>
            </a:pPr>
            <a:r>
              <a:rPr lang="en-US" sz="1200" b="1" i="0" u="none" strike="noStrike">
                <a:solidFill>
                  <a:schemeClr val="tx1"/>
                </a:solidFill>
                <a:latin typeface="+mn-lt"/>
                <a:ea typeface="+mn-ea"/>
                <a:cs typeface="+mn-cs"/>
              </a:rPr>
              <a:t>linked data spaces </a:t>
            </a:r>
            <a:r>
              <a:rPr lang="en-US" sz="1200" b="0" i="0" u="none" strike="noStrike">
                <a:solidFill>
                  <a:schemeClr val="tx1"/>
                </a:solidFill>
                <a:latin typeface="+mn-lt"/>
                <a:ea typeface="+mn-ea"/>
                <a:cs typeface="+mn-cs"/>
              </a:rPr>
              <a:t>by connecting data sets from diverse</a:t>
            </a:r>
            <a:endParaRPr/>
          </a:p>
          <a:p>
            <a:pPr>
              <a:defRPr/>
            </a:pPr>
            <a:r>
              <a:rPr lang="en-US" sz="1200" b="0" i="0" u="none" strike="noStrike">
                <a:solidFill>
                  <a:schemeClr val="tx1"/>
                </a:solidFill>
                <a:latin typeface="+mn-lt"/>
                <a:ea typeface="+mn-ea"/>
                <a:cs typeface="+mn-cs"/>
              </a:rPr>
              <a:t>disciplines, (iv) the management of </a:t>
            </a:r>
            <a:r>
              <a:rPr lang="en-US" sz="1200" b="1" i="0" u="none" strike="noStrike">
                <a:solidFill>
                  <a:schemeClr val="tx1"/>
                </a:solidFill>
                <a:latin typeface="+mn-lt"/>
                <a:ea typeface="+mn-ea"/>
                <a:cs typeface="+mn-cs"/>
              </a:rPr>
              <a:t>scientific workflows</a:t>
            </a:r>
            <a:r>
              <a:rPr lang="en-US" sz="1200" b="0" i="0" u="none" strike="noStrike">
                <a:solidFill>
                  <a:schemeClr val="tx1"/>
                </a:solidFill>
                <a:latin typeface="+mn-lt"/>
                <a:ea typeface="+mn-ea"/>
                <a:cs typeface="+mn-cs"/>
              </a:rPr>
              <a:t>,</a:t>
            </a:r>
            <a:endParaRPr/>
          </a:p>
          <a:p>
            <a:pPr>
              <a:defRPr/>
            </a:pPr>
            <a:r>
              <a:rPr lang="en-US" sz="1200" b="0" i="0" u="none" strike="noStrike">
                <a:solidFill>
                  <a:schemeClr val="tx1"/>
                </a:solidFill>
                <a:latin typeface="+mn-lt"/>
                <a:ea typeface="+mn-ea"/>
                <a:cs typeface="+mn-cs"/>
              </a:rPr>
              <a:t>(v) the </a:t>
            </a:r>
            <a:r>
              <a:rPr lang="en-US" sz="1200" b="1" i="0" u="none" strike="noStrike">
                <a:solidFill>
                  <a:schemeClr val="tx1"/>
                </a:solidFill>
                <a:latin typeface="+mn-lt"/>
                <a:ea typeface="+mn-ea"/>
                <a:cs typeface="+mn-cs"/>
              </a:rPr>
              <a:t>interoperation between </a:t>
            </a:r>
            <a:r>
              <a:rPr lang="en-US" sz="1200" b="0" i="0" u="none" strike="noStrike">
                <a:solidFill>
                  <a:schemeClr val="tx1"/>
                </a:solidFill>
                <a:latin typeface="+mn-lt"/>
                <a:ea typeface="+mn-ea"/>
                <a:cs typeface="+mn-cs"/>
              </a:rPr>
              <a:t>research </a:t>
            </a:r>
            <a:r>
              <a:rPr lang="en-US" sz="1200" b="1" i="0" u="none" strike="noStrike">
                <a:solidFill>
                  <a:schemeClr val="tx1"/>
                </a:solidFill>
                <a:latin typeface="+mn-lt"/>
                <a:ea typeface="+mn-ea"/>
                <a:cs typeface="+mn-cs"/>
              </a:rPr>
              <a:t>data </a:t>
            </a:r>
            <a:r>
              <a:rPr lang="en-US" sz="1200" b="0" i="0" u="none" strike="noStrike">
                <a:solidFill>
                  <a:schemeClr val="tx1"/>
                </a:solidFill>
                <a:latin typeface="+mn-lt"/>
                <a:ea typeface="+mn-ea"/>
                <a:cs typeface="+mn-cs"/>
              </a:rPr>
              <a:t>and</a:t>
            </a:r>
            <a:endParaRPr/>
          </a:p>
          <a:p>
            <a:pPr>
              <a:defRPr/>
            </a:pPr>
            <a:r>
              <a:rPr lang="en-US" sz="1200" b="1" i="0" u="none" strike="noStrike">
                <a:solidFill>
                  <a:schemeClr val="tx1"/>
                </a:solidFill>
                <a:latin typeface="+mn-lt"/>
                <a:ea typeface="+mn-ea"/>
                <a:cs typeface="+mn-cs"/>
              </a:rPr>
              <a:t>literature </a:t>
            </a:r>
            <a:r>
              <a:rPr lang="en-US" sz="1200" b="0" i="0" u="none" strike="noStrike">
                <a:solidFill>
                  <a:schemeClr val="tx1"/>
                </a:solidFill>
                <a:latin typeface="+mn-lt"/>
                <a:ea typeface="+mn-ea"/>
                <a:cs typeface="+mn-cs"/>
              </a:rPr>
              <a:t>and (vi) an integrated Science </a:t>
            </a:r>
            <a:r>
              <a:rPr lang="en-US" sz="1200" b="1" i="0" u="none" strike="noStrike">
                <a:solidFill>
                  <a:schemeClr val="tx1"/>
                </a:solidFill>
                <a:latin typeface="+mn-lt"/>
                <a:ea typeface="+mn-ea"/>
                <a:cs typeface="+mn-cs"/>
              </a:rPr>
              <a:t>Policy</a:t>
            </a:r>
            <a:endParaRPr/>
          </a:p>
          <a:p>
            <a:pPr>
              <a:defRPr/>
            </a:pPr>
            <a:r>
              <a:rPr lang="de-DE" sz="1200" b="0" i="0" u="none" strike="noStrike">
                <a:solidFill>
                  <a:schemeClr val="tx1"/>
                </a:solidFill>
                <a:latin typeface="+mn-lt"/>
                <a:ea typeface="+mn-ea"/>
                <a:cs typeface="+mn-cs"/>
              </a:rPr>
              <a:t>Framework.“</a:t>
            </a:r>
            <a:endParaRPr lang="de-DE"/>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DFG Leitfaden Antragstellung</a:t>
            </a:r>
            <a:endParaRPr/>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11</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en-US" sz="1200" b="1"/>
              <a:t>Development of a directory for the description of research data repositories</a:t>
            </a:r>
            <a:endParaRPr lang="en-US"/>
          </a:p>
          <a:p>
            <a:pPr>
              <a:defRPr/>
            </a:pPr>
            <a:r>
              <a:rPr lang="en-US" sz="1200"/>
              <a:t>• Support for researchers, funding organizations and information infrastructure organizations</a:t>
            </a:r>
            <a:endParaRPr lang="en-US"/>
          </a:p>
          <a:p>
            <a:pPr>
              <a:defRPr/>
            </a:pPr>
            <a:r>
              <a:rPr lang="en-US" sz="1200"/>
              <a:t>• Contribution to the further development of research data repositories (standardization and professionalization)</a:t>
            </a:r>
            <a:endParaRPr lang="en-US"/>
          </a:p>
          <a:p>
            <a:pPr>
              <a:defRPr/>
            </a:pPr>
            <a:r>
              <a:rPr lang="en-US" sz="1200"/>
              <a:t>• National contribution to the global discussion on the creation of open research data infrastructures</a:t>
            </a:r>
            <a:endParaRPr/>
          </a:p>
          <a:p>
            <a:pPr>
              <a:defRPr/>
            </a:pPr>
            <a:endParaRPr lang="de-DE"/>
          </a:p>
          <a:p>
            <a:pPr marL="0" marR="0" lvl="0" indent="0" algn="l" defTabSz="914400">
              <a:lnSpc>
                <a:spcPct val="100000"/>
              </a:lnSpc>
              <a:spcBef>
                <a:spcPts val="0"/>
              </a:spcBef>
              <a:spcAft>
                <a:spcPts val="0"/>
              </a:spcAft>
              <a:buClrTx/>
              <a:buSzTx/>
              <a:buFontTx/>
              <a:buNone/>
              <a:defRPr/>
            </a:pPr>
            <a:r>
              <a:rPr lang="de-DE"/>
              <a:t>DFG gefördert</a:t>
            </a:r>
          </a:p>
          <a:p>
            <a:pPr>
              <a:defRPr/>
            </a:pPr>
            <a:endParaRPr lang="de-DE"/>
          </a:p>
          <a:p>
            <a:pPr>
              <a:defRPr/>
            </a:pPr>
            <a:r>
              <a:rPr lang="de-DE"/>
              <a:t>NFDI4ING für Ingenieurswiss.</a:t>
            </a:r>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en-US" sz="1200" b="1"/>
              <a:t>Development of a directory for the description of research data repositories</a:t>
            </a:r>
            <a:endParaRPr lang="en-US"/>
          </a:p>
          <a:p>
            <a:pPr>
              <a:defRPr/>
            </a:pPr>
            <a:r>
              <a:rPr lang="en-US" sz="1200"/>
              <a:t>• Support for researchers, funding organizations and information infrastructure organizations</a:t>
            </a:r>
            <a:endParaRPr lang="en-US"/>
          </a:p>
          <a:p>
            <a:pPr>
              <a:defRPr/>
            </a:pPr>
            <a:r>
              <a:rPr lang="en-US" sz="1200"/>
              <a:t>• Contribution to the further development of research data repositories (standardization and professionalization)</a:t>
            </a:r>
            <a:endParaRPr lang="en-US"/>
          </a:p>
          <a:p>
            <a:pPr>
              <a:defRPr/>
            </a:pPr>
            <a:r>
              <a:rPr lang="en-US" sz="1200"/>
              <a:t>• National contribution to the global discussion on the creation of open research data infrastructures</a:t>
            </a:r>
            <a:endParaRPr/>
          </a:p>
          <a:p>
            <a:pPr>
              <a:defRPr/>
            </a:pPr>
            <a:endParaRPr lang="de-DE"/>
          </a:p>
          <a:p>
            <a:pPr marL="0" marR="0" lvl="0" indent="0" algn="l" defTabSz="914400">
              <a:lnSpc>
                <a:spcPct val="100000"/>
              </a:lnSpc>
              <a:spcBef>
                <a:spcPts val="0"/>
              </a:spcBef>
              <a:spcAft>
                <a:spcPts val="0"/>
              </a:spcAft>
              <a:buClrTx/>
              <a:buSzTx/>
              <a:buFontTx/>
              <a:buNone/>
              <a:defRPr/>
            </a:pPr>
            <a:r>
              <a:rPr lang="de-DE"/>
              <a:t>DFG gefördert</a:t>
            </a:r>
            <a:endParaRPr/>
          </a:p>
          <a:p>
            <a:pPr marL="0" marR="0" lvl="0" indent="0" algn="l" defTabSz="914400">
              <a:lnSpc>
                <a:spcPct val="100000"/>
              </a:lnSpc>
              <a:spcBef>
                <a:spcPts val="0"/>
              </a:spcBef>
              <a:spcAft>
                <a:spcPts val="0"/>
              </a:spcAft>
              <a:buClrTx/>
              <a:buSzTx/>
              <a:buFontTx/>
              <a:buNone/>
              <a:defRPr/>
            </a:pPr>
            <a:endParaRPr lang="de-DE"/>
          </a:p>
          <a:p>
            <a:pPr marL="0" marR="0" lvl="0" indent="0" algn="l" defTabSz="914400">
              <a:lnSpc>
                <a:spcPct val="100000"/>
              </a:lnSpc>
              <a:spcBef>
                <a:spcPts val="0"/>
              </a:spcBef>
              <a:spcAft>
                <a:spcPts val="0"/>
              </a:spcAft>
              <a:buClrTx/>
              <a:buSzTx/>
              <a:buFontTx/>
              <a:buNone/>
              <a:defRPr/>
            </a:pPr>
            <a:r>
              <a:rPr lang="de-DE"/>
              <a:t>[ https://www.re3data.org/browse/by-subject/ ]</a:t>
            </a:r>
          </a:p>
          <a:p>
            <a:pPr>
              <a:defRPr/>
            </a:pPr>
            <a:endParaRPr lang="de-DE"/>
          </a:p>
          <a:p>
            <a:pPr>
              <a:defRPr/>
            </a:pPr>
            <a:endParaRPr lang="de-DE"/>
          </a:p>
          <a:p>
            <a:pPr>
              <a:defRPr/>
            </a:pPr>
            <a:endParaRPr lang="de-DE"/>
          </a:p>
          <a:p>
            <a:pPr>
              <a:defRPr/>
            </a:pPr>
            <a:endParaRPr lang="de-DE"/>
          </a:p>
          <a:p>
            <a:pPr>
              <a:defRPr/>
            </a:pPr>
            <a:r>
              <a:rPr lang="de-DE"/>
              <a:t>NFDI4ING für Ingenieurswiss.</a:t>
            </a:r>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sz="1200" b="0"/>
              <a:t>Good variety of search methods and browsing options</a:t>
            </a:r>
          </a:p>
          <a:p>
            <a:pPr>
              <a:defRPr/>
            </a:pPr>
            <a:endParaRPr lang="de-DE" sz="1200" b="0"/>
          </a:p>
          <a:p>
            <a:pPr>
              <a:defRPr/>
            </a:pPr>
            <a:r>
              <a:rPr lang="de-DE" sz="1200" b="0"/>
              <a:t>For instance </a:t>
            </a:r>
            <a:endParaRPr/>
          </a:p>
          <a:p>
            <a:pPr>
              <a:defRPr/>
            </a:pPr>
            <a:r>
              <a:rPr lang="de-DE" sz="1200" b="0"/>
              <a:t>By </a:t>
            </a:r>
            <a:r>
              <a:rPr lang="de-DE" sz="1200" b="1"/>
              <a:t>country</a:t>
            </a:r>
            <a:r>
              <a:rPr lang="de-DE" sz="1200" b="0"/>
              <a:t>, by </a:t>
            </a:r>
            <a:r>
              <a:rPr lang="de-DE" sz="1200" b="1"/>
              <a:t>discipline</a:t>
            </a:r>
            <a:r>
              <a:rPr lang="de-DE" sz="1200" b="0"/>
              <a:t> or by </a:t>
            </a:r>
            <a:r>
              <a:rPr lang="de-DE" sz="1200" b="1"/>
              <a:t>content type</a:t>
            </a:r>
            <a:endParaRPr lang="de-DE" b="1"/>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en-US" i="1"/>
              <a:t>Figure: </a:t>
            </a:r>
            <a:r>
              <a:rPr lang="en-US" b="1" i="1"/>
              <a:t>Aspects of a Research Data Repository </a:t>
            </a:r>
            <a:r>
              <a:rPr lang="en-US" i="1"/>
              <a:t>with the corresponding icons used in re3data.org. Quelle: Pampel H. et al. (2013) Making Research Data Repositories Visible: The re3data.org Registry. PLoS ONE 8(11): </a:t>
            </a:r>
            <a:r>
              <a:rPr lang="en-US" i="1" u="sng">
                <a:hlinkClick r:id="rId3"/>
              </a:rPr>
              <a:t>http://dx.doi.org/10.1371/journal.pone.0078080 (link is external)</a:t>
            </a:r>
            <a:r>
              <a:rPr lang="en-US" i="1"/>
              <a:t>.</a:t>
            </a:r>
            <a:endParaRPr/>
          </a:p>
          <a:p>
            <a:pPr marL="0" marR="0" lvl="0" indent="0" algn="l" defTabSz="914400">
              <a:lnSpc>
                <a:spcPct val="100000"/>
              </a:lnSpc>
              <a:spcBef>
                <a:spcPts val="0"/>
              </a:spcBef>
              <a:spcAft>
                <a:spcPts val="0"/>
              </a:spcAft>
              <a:buClrTx/>
              <a:buSzTx/>
              <a:buFontTx/>
              <a:buNone/>
              <a:defRPr/>
            </a:pPr>
            <a:endParaRPr lang="en-US" i="1"/>
          </a:p>
          <a:p>
            <a:pPr marL="0" marR="0" lvl="0" indent="0" algn="l" defTabSz="914400">
              <a:lnSpc>
                <a:spcPct val="100000"/>
              </a:lnSpc>
              <a:spcBef>
                <a:spcPts val="0"/>
              </a:spcBef>
              <a:spcAft>
                <a:spcPts val="0"/>
              </a:spcAft>
              <a:buClrTx/>
              <a:buSzTx/>
              <a:buFontTx/>
              <a:buNone/>
              <a:defRPr/>
            </a:pPr>
            <a:r>
              <a:rPr lang="en-US" i="0"/>
              <a:t>Criteria that have to be met in order to get listed at re3data.org:</a:t>
            </a:r>
            <a:endParaRPr lang="de-DE" i="0"/>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15</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The repositories‘ features are indicated by icons, in order to grasp the offered services and features easily.</a:t>
            </a:r>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p>
        </p:txBody>
      </p:sp>
      <p:sp>
        <p:nvSpPr>
          <p:cNvPr id="8" name="Foliennummernplatzhalter 5"/>
          <p:cNvSpPr>
            <a:spLocks noGrp="1"/>
          </p:cNvSpPr>
          <p:nvPr>
            <p:ph type="sldNum" sz="quarter" idx="12"/>
          </p:nvPr>
        </p:nvSpPr>
        <p:spPr bwMode="auto"/>
        <p:txBody>
          <a:bodyPr/>
          <a:lstStyle/>
          <a:p>
            <a:pPr>
              <a:defRPr/>
            </a:pPr>
            <a:fld id="{68D16FC0-E7D2-9649-81EC-547C9B1F979F}" type="slidenum">
              <a:t>16</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Slide Image Placeholder 1"/>
          <p:cNvSpPr>
            <a:spLocks noGrp="1" noRot="1" noChangeAspect="1"/>
          </p:cNvSpPr>
          <p:nvPr>
            <p:ph type="sldImg"/>
          </p:nvPr>
        </p:nvSpPr>
        <p:spPr bwMode="auto"/>
      </p:sp>
      <p:sp>
        <p:nvSpPr>
          <p:cNvPr id="5" name="Notes Placeholder 2"/>
          <p:cNvSpPr>
            <a:spLocks noGrp="1"/>
          </p:cNvSpPr>
          <p:nvPr>
            <p:ph type="body" idx="1"/>
          </p:nvPr>
        </p:nvSpPr>
        <p:spPr bwMode="auto"/>
        <p:txBody>
          <a:bodyPr/>
          <a:lstStyle/>
          <a:p>
            <a:pPr>
              <a:defRPr/>
            </a:pPr>
            <a:r>
              <a:rPr lang="en-US" sz="1200"/>
              <a:t>Re3Data Open Data Access:</a:t>
            </a:r>
            <a:endParaRPr/>
          </a:p>
          <a:p>
            <a:pPr>
              <a:defRPr/>
            </a:pPr>
            <a:r>
              <a:rPr lang="en-US" sz="1200"/>
              <a:t>- 02.05.2018: 1758</a:t>
            </a:r>
            <a:endParaRPr/>
          </a:p>
          <a:p>
            <a:pPr marL="171450" indent="-171450">
              <a:buFontTx/>
              <a:buChar char="-"/>
              <a:defRPr/>
            </a:pPr>
            <a:r>
              <a:rPr lang="en-US" sz="1200"/>
              <a:t>28.09.2018: 1885</a:t>
            </a:r>
            <a:endParaRPr/>
          </a:p>
          <a:p>
            <a:pPr marL="171450" indent="-171450">
              <a:buFontTx/>
              <a:buChar char="-"/>
              <a:defRPr/>
            </a:pPr>
            <a:r>
              <a:rPr lang="en-US" sz="1200"/>
              <a:t>Increase of 127 Repositories listed over the period of 4 month, more to come</a:t>
            </a:r>
            <a:endParaRPr/>
          </a:p>
          <a:p>
            <a:pPr marL="171450" indent="-171450">
              <a:buFontTx/>
              <a:buChar char="-"/>
              <a:defRPr/>
            </a:pPr>
            <a:endParaRPr lang="en-US" sz="1200"/>
          </a:p>
          <a:p>
            <a:pPr marL="171450" indent="-171450">
              <a:buFontTx/>
              <a:buChar char="-"/>
              <a:defRPr/>
            </a:pPr>
            <a:r>
              <a:rPr lang="en-US" sz="1200"/>
              <a:t>About +40 per month </a:t>
            </a:r>
            <a:endParaRPr lang="en-US"/>
          </a:p>
        </p:txBody>
      </p:sp>
      <p:sp>
        <p:nvSpPr>
          <p:cNvPr id="6" name="Footer Placeholder 3"/>
          <p:cNvSpPr>
            <a:spLocks noGrp="1"/>
          </p:cNvSpPr>
          <p:nvPr>
            <p:ph type="ftr" sz="quarter" idx="10"/>
          </p:nvPr>
        </p:nvSpPr>
        <p:spPr bwMode="auto"/>
        <p:txBody>
          <a:bodyPr/>
          <a:lstStyle/>
          <a:p>
            <a:pPr>
              <a:defRPr/>
            </a:pPr>
            <a:endParaRPr lang="de-DE"/>
          </a:p>
        </p:txBody>
      </p:sp>
      <p:sp>
        <p:nvSpPr>
          <p:cNvPr id="7" name="Slide Number Placeholder 4"/>
          <p:cNvSpPr>
            <a:spLocks noGrp="1"/>
          </p:cNvSpPr>
          <p:nvPr>
            <p:ph type="sldNum" sz="quarter" idx="11"/>
          </p:nvPr>
        </p:nvSpPr>
        <p:spPr bwMode="auto"/>
        <p:txBody>
          <a:bodyPr/>
          <a:lstStyle/>
          <a:p>
            <a:pPr>
              <a:defRPr/>
            </a:pPr>
            <a:fld id="{DB0E9A72-DB74-464E-AE69-06DFC6D3D853}" type="slidenum">
              <a:t>17</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Die Sichtbarkeit der eigenen Forschung wird durch Publikation und Zitierbarkeit der Daten erhöht.</a:t>
            </a:r>
            <a:endParaRPr/>
          </a:p>
          <a:p>
            <a:pPr>
              <a:defRPr/>
            </a:pPr>
            <a:r>
              <a:rPr lang="de-DE"/>
              <a:t>Visibility and outreach of own research is increased.</a:t>
            </a:r>
          </a:p>
          <a:p>
            <a:pPr>
              <a:defRPr/>
            </a:pPr>
            <a:endParaRPr lang="de-DE"/>
          </a:p>
          <a:p>
            <a:pPr>
              <a:defRPr/>
            </a:pPr>
            <a:r>
              <a:rPr lang="en-US" i="1"/>
              <a:t>What is a repository?</a:t>
            </a:r>
            <a:br>
              <a:rPr lang="en-US"/>
            </a:br>
            <a:r>
              <a:rPr lang="en-US"/>
              <a:t>A repository is an online archive for data deposition and storage. Institutional repositories provide access to publications of an institution whereas disciplinary repositories contain publications of a particular subject area. Furthermore, there are interdisciplinary repositories, which accept various kinds of research output from all disciplines. The Registry of Research Data Repositories (re3data) (</a:t>
            </a:r>
            <a:r>
              <a:rPr lang="en-US" u="sng">
                <a:hlinkClick r:id="rId3"/>
              </a:rPr>
              <a:t>www.re3data.org (link is external)</a:t>
            </a:r>
            <a:r>
              <a:rPr lang="en-US"/>
              <a:t>) lists more than 1500 repositories for research data. [https://www.ub.tum.de/en/taxonomy/term/10785]</a:t>
            </a:r>
            <a:endParaRPr lang="de-DE"/>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Most crucial functions are</a:t>
            </a:r>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p>
        </p:txBody>
      </p:sp>
      <p:sp>
        <p:nvSpPr>
          <p:cNvPr id="8" name="Foliennummernplatzhalter 5"/>
          <p:cNvSpPr>
            <a:spLocks noGrp="1"/>
          </p:cNvSpPr>
          <p:nvPr>
            <p:ph type="sldNum" sz="quarter" idx="12"/>
          </p:nvPr>
        </p:nvSpPr>
        <p:spPr bwMode="auto"/>
        <p:txBody>
          <a:bodyPr/>
          <a:lstStyle/>
          <a:p>
            <a:pPr>
              <a:defRPr/>
            </a:pPr>
            <a:fld id="{68D16FC0-E7D2-9649-81EC-547C9B1F979F}" type="slidenum">
              <a:t>4</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Pivotal for whole research domain and „players“</a:t>
            </a:r>
            <a:endParaRPr/>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en-US" sz="1200" b="1"/>
              <a:t>Accessibility:</a:t>
            </a:r>
            <a:r>
              <a:rPr lang="en-US" sz="1200"/>
              <a:t> makes it easier to access your data from multiple devices or platforms, and from any location</a:t>
            </a:r>
            <a:endParaRPr/>
          </a:p>
          <a:p>
            <a:pPr>
              <a:defRPr/>
            </a:pPr>
            <a:r>
              <a:rPr lang="en-US" sz="1200" b="1"/>
              <a:t>Sharing and Collaboration:</a:t>
            </a:r>
            <a:r>
              <a:rPr lang="en-US" sz="1200"/>
              <a:t> allows you to share your data and collaborate with others.</a:t>
            </a:r>
            <a:endParaRPr/>
          </a:p>
          <a:p>
            <a:pPr>
              <a:defRPr/>
            </a:pPr>
            <a:r>
              <a:rPr lang="en-US" sz="1200" b="1"/>
              <a:t>Cost:</a:t>
            </a:r>
            <a:r>
              <a:rPr lang="en-US" sz="1200"/>
              <a:t> Most offer some free storage space.</a:t>
            </a:r>
            <a:endParaRPr/>
          </a:p>
          <a:p>
            <a:pPr>
              <a:defRPr/>
            </a:pPr>
            <a:r>
              <a:rPr lang="en-US" sz="1200" b="1"/>
              <a:t>Backup and Recovery:</a:t>
            </a:r>
            <a:r>
              <a:rPr lang="en-US" sz="1200"/>
              <a:t> your data is stored offsite and many services provide versioning.</a:t>
            </a:r>
            <a:endParaRPr/>
          </a:p>
          <a:p>
            <a:pPr>
              <a:defRPr/>
            </a:pPr>
            <a:r>
              <a:rPr lang="en-US" sz="1200" b="1"/>
              <a:t>Automation:</a:t>
            </a:r>
            <a:r>
              <a:rPr lang="en-US" sz="1200"/>
              <a:t> you do not have to perform manual tasks such as burning and labelling CDs or DVDs.</a:t>
            </a:r>
            <a:endParaRPr/>
          </a:p>
          <a:p>
            <a:pPr>
              <a:defRPr/>
            </a:pPr>
            <a:r>
              <a:rPr lang="en-US" sz="1200" b="1"/>
              <a:t>Space:</a:t>
            </a:r>
            <a:r>
              <a:rPr lang="en-US" sz="1200"/>
              <a:t> does not take up any physical space in your office or lab.</a:t>
            </a:r>
            <a:endParaRPr lang="de-DE"/>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6</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342900" indent="-342900">
              <a:buFont typeface="Arial"/>
              <a:buChar char="•"/>
              <a:defRPr/>
            </a:pPr>
            <a:r>
              <a:rPr lang="en-US" sz="1200" b="1"/>
              <a:t>Sensitive or confidential information </a:t>
            </a:r>
            <a:r>
              <a:rPr lang="en-US" sz="1200"/>
              <a:t>should not be stored on external cloud services</a:t>
            </a:r>
            <a:endParaRPr/>
          </a:p>
          <a:p>
            <a:pPr marL="342900" indent="-342900">
              <a:buFont typeface="Arial"/>
              <a:buChar char="•"/>
              <a:defRPr/>
            </a:pPr>
            <a:r>
              <a:rPr lang="en-US" sz="1200"/>
              <a:t>Restoration of data may be slow (bandwidth).</a:t>
            </a:r>
            <a:endParaRPr/>
          </a:p>
          <a:p>
            <a:pPr marL="342900" indent="-342900">
              <a:buFont typeface="Arial"/>
              <a:buChar char="•"/>
              <a:defRPr/>
            </a:pPr>
            <a:r>
              <a:rPr lang="en-US" sz="1200"/>
              <a:t>Stored data may not be entirely private (if unencrypted).</a:t>
            </a:r>
            <a:endParaRPr/>
          </a:p>
          <a:p>
            <a:pPr marL="342900" indent="-342900">
              <a:buFont typeface="Arial"/>
              <a:buChar char="•"/>
              <a:defRPr/>
            </a:pPr>
            <a:r>
              <a:rPr lang="en-US" sz="1200" b="1"/>
              <a:t>Service provider</a:t>
            </a:r>
            <a:r>
              <a:rPr lang="en-US" sz="1200"/>
              <a:t> may go out of business.</a:t>
            </a:r>
            <a:endParaRPr/>
          </a:p>
          <a:p>
            <a:pPr marL="342900" indent="-342900">
              <a:buFont typeface="Arial"/>
              <a:buChar char="•"/>
              <a:defRPr/>
            </a:pPr>
            <a:r>
              <a:rPr lang="en-US" sz="1200"/>
              <a:t>Protracted intellectual property rights/copyright/data protection licenses.</a:t>
            </a:r>
            <a:endParaRPr/>
          </a:p>
          <a:p>
            <a:pPr marL="0" marR="0" lvl="0" indent="0" algn="l" defTabSz="914400">
              <a:lnSpc>
                <a:spcPct val="100000"/>
              </a:lnSpc>
              <a:spcBef>
                <a:spcPts val="0"/>
              </a:spcBef>
              <a:spcAft>
                <a:spcPts val="0"/>
              </a:spcAft>
              <a:buClrTx/>
              <a:buSzTx/>
              <a:buFontTx/>
              <a:buNone/>
              <a:defRPr/>
            </a:pPr>
            <a:endParaRPr lang="en-US" sz="1200"/>
          </a:p>
          <a:p>
            <a:pPr marL="0" marR="0" lvl="0" indent="0" algn="l" defTabSz="914400">
              <a:lnSpc>
                <a:spcPct val="100000"/>
              </a:lnSpc>
              <a:spcBef>
                <a:spcPts val="0"/>
              </a:spcBef>
              <a:spcAft>
                <a:spcPts val="0"/>
              </a:spcAft>
              <a:buClrTx/>
              <a:buSzTx/>
              <a:buFontTx/>
              <a:buNone/>
              <a:defRPr/>
            </a:pPr>
            <a:r>
              <a:rPr lang="en-US" sz="1200"/>
              <a:t>as you don’t have control over the servers and who can access them (especially when these are located outside the EU). If you need to store sensitive data online, you can use a service where the data is stored at the university.</a:t>
            </a:r>
            <a:endParaRPr/>
          </a:p>
          <a:p>
            <a:pPr>
              <a:defRPr/>
            </a:pPr>
            <a:endParaRPr lang="de-DE"/>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7</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en-US" b="1"/>
              <a:t>How do I choose the right publishing platform?</a:t>
            </a:r>
            <a:endParaRPr/>
          </a:p>
          <a:p>
            <a:pPr>
              <a:defRPr/>
            </a:pPr>
            <a:r>
              <a:rPr lang="en-US"/>
              <a:t>Whatever is most common in your scientific community would be your first choice. When choosing a repository, consider:</a:t>
            </a:r>
            <a:endParaRPr/>
          </a:p>
          <a:p>
            <a:pPr marL="171450" indent="-171450">
              <a:buFont typeface="Arial"/>
              <a:buChar char="•"/>
              <a:defRPr/>
            </a:pPr>
            <a:r>
              <a:rPr lang="en-US"/>
              <a:t>autonomy and reliability of the provider </a:t>
            </a:r>
            <a:endParaRPr/>
          </a:p>
          <a:p>
            <a:pPr marL="171450" indent="-171450">
              <a:buFont typeface="Arial"/>
              <a:buChar char="•"/>
              <a:defRPr/>
            </a:pPr>
            <a:r>
              <a:rPr lang="en-US"/>
              <a:t>option for assigning a persistent identifier</a:t>
            </a:r>
            <a:endParaRPr/>
          </a:p>
          <a:p>
            <a:pPr marL="171450" indent="-171450">
              <a:buFont typeface="Arial"/>
              <a:buChar char="•"/>
              <a:defRPr/>
            </a:pPr>
            <a:r>
              <a:rPr lang="en-US"/>
              <a:t>rights management and option for granting a license</a:t>
            </a:r>
            <a:endParaRPr/>
          </a:p>
          <a:p>
            <a:pPr>
              <a:defRPr/>
            </a:pPr>
            <a:endParaRPr lang="en-US"/>
          </a:p>
          <a:p>
            <a:pPr>
              <a:defRPr/>
            </a:pPr>
            <a:r>
              <a:rPr lang="de-DE"/>
              <a:t>[https://www.ub.tum.de/en/taxonomy/term/10785]</a:t>
            </a:r>
            <a:endParaRPr/>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en-US" b="1"/>
              <a:t>Dryad</a:t>
            </a:r>
            <a:r>
              <a:rPr lang="en-US"/>
              <a:t> is an international </a:t>
            </a:r>
            <a:r>
              <a:rPr lang="en-US" u="sng">
                <a:hlinkClick r:id="rId3" tooltip="Disciplinary repository"/>
              </a:rPr>
              <a:t>disciplinary repository</a:t>
            </a:r>
            <a:r>
              <a:rPr lang="en-US"/>
              <a:t> (general purpose)</a:t>
            </a:r>
            <a:endParaRPr lang="de-DE"/>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9</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a:t>http://www.dcc.ac.uk/resources/how-guides-checklists/where-keep-research-data/where-keep-research-data#5</a:t>
            </a:r>
            <a:endParaRPr/>
          </a:p>
        </p:txBody>
      </p:sp>
      <p:sp>
        <p:nvSpPr>
          <p:cNvPr id="6" name="Datumsplatzhalter 3"/>
          <p:cNvSpPr>
            <a:spLocks noGrp="1"/>
          </p:cNvSpPr>
          <p:nvPr>
            <p:ph type="dt" idx="10"/>
          </p:nvPr>
        </p:nvSpPr>
        <p:spPr bwMode="auto"/>
        <p:txBody>
          <a:bodyPr/>
          <a:lstStyle/>
          <a:p>
            <a:pPr>
              <a:defRPr/>
            </a:pPr>
            <a:fld id="{3F5F56E1-D874-8C43-9F6E-96497818F8D4}" type="datetime1">
              <a:t>24.07.19</a:t>
            </a:fld>
            <a:endParaRPr lang="en-US"/>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fld id="{68D16FC0-E7D2-9649-81EC-547C9B1F979F}" type="slidenum">
              <a:t>10</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Title Slide">
    <p:spTree>
      <p:nvGrpSpPr>
        <p:cNvPr id="1" name=""/>
        <p:cNvGrpSpPr/>
        <p:nvPr/>
      </p:nvGrpSpPr>
      <p:grpSpPr bwMode="auto">
        <a:xfrm>
          <a:off x="0" y="0"/>
          <a:ext cx="0" cy="0"/>
          <a:chOff x="0" y="0"/>
          <a:chExt cx="0" cy="0"/>
        </a:xfrm>
      </p:grpSpPr>
      <p:sp>
        <p:nvSpPr>
          <p:cNvPr id="4" name="Title 1"/>
          <p:cNvSpPr>
            <a:spLocks noGrp="1"/>
          </p:cNvSpPr>
          <p:nvPr>
            <p:ph type="ctrTitle"/>
          </p:nvPr>
        </p:nvSpPr>
        <p:spPr bwMode="auto">
          <a:xfrm>
            <a:off x="1524000" y="1122363"/>
            <a:ext cx="9144000" cy="2387600"/>
          </a:xfrm>
        </p:spPr>
        <p:txBody>
          <a:bodyPr anchor="b"/>
          <a:lstStyle>
            <a:lvl1pPr algn="ctr">
              <a:defRPr sz="6000"/>
            </a:lvl1pPr>
          </a:lstStyle>
          <a:p>
            <a:pPr>
              <a:defRPr/>
            </a:pPr>
            <a:r>
              <a:rPr lang="en-US"/>
              <a:t>Click to edit Master title style</a:t>
            </a:r>
            <a:endParaRPr/>
          </a:p>
        </p:txBody>
      </p:sp>
      <p:sp>
        <p:nvSpPr>
          <p:cNvPr id="5" name="Subtitle 2"/>
          <p:cNvSpPr>
            <a:spLocks noGrp="1"/>
          </p:cNvSpPr>
          <p:nvPr>
            <p:ph type="subTitle" idx="1"/>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a:p>
        </p:txBody>
      </p:sp>
      <p:sp>
        <p:nvSpPr>
          <p:cNvPr id="6" name="Date Placeholder 3"/>
          <p:cNvSpPr>
            <a:spLocks noGrp="1"/>
          </p:cNvSpPr>
          <p:nvPr>
            <p:ph type="dt" sz="half" idx="10"/>
          </p:nvPr>
        </p:nvSpPr>
        <p:spPr bwMode="auto">
          <a:prstGeom prst="rect">
            <a:avLst/>
          </a:prstGeom>
          <a:noFill/>
        </p:spPr>
        <p:txBody>
          <a:bodyPr/>
          <a:lstStyle/>
          <a:p>
            <a:pPr>
              <a:defRPr/>
            </a:pPr>
            <a:fld id="{1738D4CF-CEC2-CB4E-AF5D-2AFA092ED3F5}" type="datetime4">
              <a:t>24. Juli 2019</a:t>
            </a:fld>
            <a:endParaRPr lang="de-DE"/>
          </a:p>
        </p:txBody>
      </p:sp>
      <p:sp>
        <p:nvSpPr>
          <p:cNvPr id="7" name="Footer Placeholder 4"/>
          <p:cNvSpPr>
            <a:spLocks noGrp="1"/>
          </p:cNvSpPr>
          <p:nvPr>
            <p:ph type="ftr" sz="quarter" idx="11"/>
          </p:nvPr>
        </p:nvSpPr>
        <p:spPr bwMode="auto">
          <a:prstGeom prst="rect">
            <a:avLst/>
          </a:prstGeom>
          <a:noFill/>
        </p:spPr>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a:prstGeom prst="rect">
            <a:avLst/>
          </a:prstGeom>
          <a:noFill/>
        </p:spPr>
        <p:txBody>
          <a:bodyPr/>
          <a:lstStyle/>
          <a:p>
            <a:pPr>
              <a:defRPr/>
            </a:pPr>
            <a:fld id="{3ADF6171-C499-3641-9DE4-1C417D243255}" type="slidenum">
              <a:t>‹#›</a:t>
            </a:fld>
            <a:endParaRPr lang="de-DE"/>
          </a:p>
        </p:txBody>
      </p:sp>
      <p:pic>
        <p:nvPicPr>
          <p:cNvPr id="9" name="Picture 7"/>
          <p:cNvPicPr>
            <a:picLocks noChangeAspect="1"/>
          </p:cNvPicPr>
          <p:nvPr/>
        </p:nvPicPr>
        <p:blipFill>
          <a:blip r:embed="rId2"/>
          <a:stretch/>
        </p:blipFill>
        <p:spPr bwMode="auto">
          <a:xfrm>
            <a:off x="10331213" y="0"/>
            <a:ext cx="1850962" cy="1312600"/>
          </a:xfrm>
          <a:prstGeom prst="rect">
            <a:avLst/>
          </a:prstGeom>
        </p:spPr>
      </p:pic>
      <p:pic>
        <p:nvPicPr>
          <p:cNvPr id="10" name="Picture 6"/>
          <p:cNvPicPr>
            <a:picLocks noChangeAspect="1"/>
          </p:cNvPicPr>
          <p:nvPr/>
        </p:nvPicPr>
        <p:blipFill>
          <a:blip r:embed="rId3"/>
          <a:stretch/>
        </p:blipFill>
        <p:spPr bwMode="auto">
          <a:xfrm>
            <a:off x="5216317" y="693103"/>
            <a:ext cx="1759365" cy="1623060"/>
          </a:xfrm>
          <a:prstGeom prst="rect">
            <a:avLst/>
          </a:prstGeom>
        </p:spPr>
      </p:pic>
    </p:spTree>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preserve="1" userDrawn="1">
  <p:cSld name="Title and Vertical Text">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en-US"/>
              <a:t>Click to edit Master title style</a:t>
            </a:r>
            <a:endParaRPr/>
          </a:p>
        </p:txBody>
      </p:sp>
      <p:sp>
        <p:nvSpPr>
          <p:cNvPr id="5" name="Vertical Text Placeholder 2"/>
          <p:cNvSpPr>
            <a:spLocks noGrp="1"/>
          </p:cNvSpPr>
          <p:nvPr>
            <p:ph type="body" orient="vert" idx="1"/>
          </p:nvPr>
        </p:nvSpPr>
        <p:spPr bwMode="auto"/>
        <p:txBody>
          <a:bodyPr vert="eaVert"/>
          <a:lstStyle/>
          <a:p>
            <a:pPr lvl="0">
              <a:defRPr/>
            </a:pPr>
            <a:r>
              <a:rPr lang="en-US"/>
              <a:t>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6" name="Date Placeholder 3"/>
          <p:cNvSpPr>
            <a:spLocks noGrp="1"/>
          </p:cNvSpPr>
          <p:nvPr>
            <p:ph type="dt" sz="half" idx="10"/>
          </p:nvPr>
        </p:nvSpPr>
        <p:spPr bwMode="auto"/>
        <p:txBody>
          <a:bodyPr/>
          <a:lstStyle/>
          <a:p>
            <a:pPr>
              <a:defRPr/>
            </a:pPr>
            <a:fld id="{1738D4CF-CEC2-CB4E-AF5D-2AFA092ED3F5}" type="datetime4">
              <a:t>24. Juli 2019</a:t>
            </a:fld>
            <a:endParaRPr lang="de-DE"/>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p:txBody>
          <a:bodyPr/>
          <a:lstStyle/>
          <a:p>
            <a:pPr>
              <a:defRPr/>
            </a:pPr>
            <a:fld id="{3ADF6171-C499-3641-9DE4-1C417D243255}" type="slidenum">
              <a:t>‹#›</a:t>
            </a:fld>
            <a:endParaRPr lang="de-DE"/>
          </a:p>
        </p:txBody>
      </p:sp>
    </p:spTree>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cal Title and Text">
    <p:spTree>
      <p:nvGrpSpPr>
        <p:cNvPr id="1" name=""/>
        <p:cNvGrpSpPr/>
        <p:nvPr/>
      </p:nvGrpSpPr>
      <p:grpSpPr bwMode="auto">
        <a:xfrm>
          <a:off x="0" y="0"/>
          <a:ext cx="0" cy="0"/>
          <a:chOff x="0" y="0"/>
          <a:chExt cx="0" cy="0"/>
        </a:xfrm>
      </p:grpSpPr>
      <p:sp>
        <p:nvSpPr>
          <p:cNvPr id="4" name="Vertical Title 1"/>
          <p:cNvSpPr>
            <a:spLocks noGrp="1"/>
          </p:cNvSpPr>
          <p:nvPr>
            <p:ph type="title" orient="vert"/>
          </p:nvPr>
        </p:nvSpPr>
        <p:spPr bwMode="auto">
          <a:xfrm>
            <a:off x="8724900" y="365125"/>
            <a:ext cx="2628900" cy="5811838"/>
          </a:xfrm>
        </p:spPr>
        <p:txBody>
          <a:bodyPr vert="eaVert"/>
          <a:lstStyle/>
          <a:p>
            <a:pPr>
              <a:defRPr/>
            </a:pPr>
            <a:r>
              <a:rPr lang="en-US"/>
              <a:t>Click to edit Master title style</a:t>
            </a:r>
            <a:endParaRPr/>
          </a:p>
        </p:txBody>
      </p:sp>
      <p:sp>
        <p:nvSpPr>
          <p:cNvPr id="5" name="Vertical Text Placeholder 2"/>
          <p:cNvSpPr>
            <a:spLocks noGrp="1"/>
          </p:cNvSpPr>
          <p:nvPr>
            <p:ph type="body" orient="vert" idx="1"/>
          </p:nvPr>
        </p:nvSpPr>
        <p:spPr bwMode="auto">
          <a:xfrm>
            <a:off x="838200" y="365125"/>
            <a:ext cx="7734300" cy="5811838"/>
          </a:xfrm>
        </p:spPr>
        <p:txBody>
          <a:bodyPr vert="eaVert"/>
          <a:lstStyle/>
          <a:p>
            <a:pPr lvl="0">
              <a:defRPr/>
            </a:pPr>
            <a:r>
              <a:rPr lang="en-US"/>
              <a:t>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6" name="Date Placeholder 3"/>
          <p:cNvSpPr>
            <a:spLocks noGrp="1"/>
          </p:cNvSpPr>
          <p:nvPr>
            <p:ph type="dt" sz="half" idx="10"/>
          </p:nvPr>
        </p:nvSpPr>
        <p:spPr bwMode="auto"/>
        <p:txBody>
          <a:bodyPr/>
          <a:lstStyle/>
          <a:p>
            <a:pPr>
              <a:defRPr/>
            </a:pPr>
            <a:fld id="{1738D4CF-CEC2-CB4E-AF5D-2AFA092ED3F5}" type="datetime4">
              <a:t>24. Juli 2019</a:t>
            </a:fld>
            <a:endParaRPr lang="de-DE"/>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p:txBody>
          <a:bodyPr/>
          <a:lstStyle/>
          <a:p>
            <a:pPr>
              <a:defRPr/>
            </a:pPr>
            <a:fld id="{3ADF6171-C499-3641-9DE4-1C417D243255}" type="slidenum">
              <a:t>‹#›</a:t>
            </a:fld>
            <a:endParaRPr lang="de-DE"/>
          </a:p>
        </p:txBody>
      </p:sp>
    </p:spTree>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title" preserve="1" userDrawn="1">
  <p:cSld name="Titelfolie">
    <p:spTree>
      <p:nvGrpSpPr>
        <p:cNvPr id="1" name=""/>
        <p:cNvGrpSpPr/>
        <p:nvPr/>
      </p:nvGrpSpPr>
      <p:grpSpPr bwMode="auto">
        <a:xfrm>
          <a:off x="0" y="0"/>
          <a:ext cx="0" cy="0"/>
          <a:chOff x="0" y="0"/>
          <a:chExt cx="0" cy="0"/>
        </a:xfrm>
      </p:grpSpPr>
      <p:sp>
        <p:nvSpPr>
          <p:cNvPr id="4" name="Title 1"/>
          <p:cNvSpPr>
            <a:spLocks noGrp="1"/>
          </p:cNvSpPr>
          <p:nvPr>
            <p:ph type="ctrTitle"/>
          </p:nvPr>
        </p:nvSpPr>
        <p:spPr bwMode="auto">
          <a:xfrm>
            <a:off x="1524000" y="1122363"/>
            <a:ext cx="9144000" cy="2387600"/>
          </a:xfrm>
        </p:spPr>
        <p:txBody>
          <a:bodyPr anchor="b"/>
          <a:lstStyle>
            <a:lvl1pPr algn="ctr">
              <a:defRPr sz="6000"/>
            </a:lvl1pPr>
          </a:lstStyle>
          <a:p>
            <a:pPr>
              <a:defRPr/>
            </a:pPr>
            <a:r>
              <a:rPr lang="de-DE"/>
              <a:t>Titelmasterformat durch Klicken bearbeiten</a:t>
            </a:r>
            <a:endParaRPr lang="en-US"/>
          </a:p>
        </p:txBody>
      </p:sp>
      <p:sp>
        <p:nvSpPr>
          <p:cNvPr id="5" name="Subtitle 2"/>
          <p:cNvSpPr>
            <a:spLocks noGrp="1"/>
          </p:cNvSpPr>
          <p:nvPr>
            <p:ph type="subTitle" idx="1"/>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Formatvorlage des Untertitelmasters durch Klicken bearbeiten</a:t>
            </a:r>
            <a:endParaRPr lang="en-US"/>
          </a:p>
        </p:txBody>
      </p:sp>
      <p:sp>
        <p:nvSpPr>
          <p:cNvPr id="6" name="Date Placeholder 3"/>
          <p:cNvSpPr>
            <a:spLocks noGrp="1"/>
          </p:cNvSpPr>
          <p:nvPr>
            <p:ph type="dt" sz="half" idx="10"/>
          </p:nvPr>
        </p:nvSpPr>
        <p:spPr bwMode="auto"/>
        <p:txBody>
          <a:bodyPr/>
          <a:lstStyle/>
          <a:p>
            <a:pPr>
              <a:defRPr/>
            </a:pPr>
            <a:fld id="{2C35AD37-E249-6C4A-9EFE-CD7DB5A63A69}" type="datetime4">
              <a:t>24. Juli 2019</a:t>
            </a:fld>
            <a:endParaRPr lang="en-US"/>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de-DE"/>
              <a:t>Titelmasterformat durch Klicken bearbeiten</a:t>
            </a:r>
            <a:endParaRPr lang="en-US"/>
          </a:p>
        </p:txBody>
      </p:sp>
      <p:sp>
        <p:nvSpPr>
          <p:cNvPr id="5" name="Content Placeholder 2"/>
          <p:cNvSpPr>
            <a:spLocks noGrp="1"/>
          </p:cNvSpPr>
          <p:nvPr>
            <p:ph idx="1"/>
          </p:nvPr>
        </p:nvSpPr>
        <p:spPr bwMode="auto"/>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lang="en-US"/>
          </a:p>
        </p:txBody>
      </p:sp>
      <p:sp>
        <p:nvSpPr>
          <p:cNvPr id="6" name="Date Placeholder 3"/>
          <p:cNvSpPr>
            <a:spLocks noGrp="1"/>
          </p:cNvSpPr>
          <p:nvPr>
            <p:ph type="dt" sz="half" idx="10"/>
          </p:nvPr>
        </p:nvSpPr>
        <p:spPr bwMode="auto"/>
        <p:txBody>
          <a:bodyPr/>
          <a:lstStyle/>
          <a:p>
            <a:pPr>
              <a:defRPr/>
            </a:pPr>
            <a:fld id="{5668CD79-96A6-4A44-A929-39DF17D108BE}" type="datetime4">
              <a:t>24. Juli 2019</a:t>
            </a:fld>
            <a:endParaRPr lang="en-US"/>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type="secHead" preserve="1" userDrawn="1">
  <p:cSld name="Abschnitts- überschrift">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1850" y="1709738"/>
            <a:ext cx="10515600" cy="2852737"/>
          </a:xfrm>
        </p:spPr>
        <p:txBody>
          <a:bodyPr anchor="b"/>
          <a:lstStyle>
            <a:lvl1pPr>
              <a:defRPr sz="6000"/>
            </a:lvl1pPr>
          </a:lstStyle>
          <a:p>
            <a:pPr>
              <a:defRPr/>
            </a:pPr>
            <a:r>
              <a:rPr lang="de-DE"/>
              <a:t>Titelmasterformat durch Klicken bearbeiten</a:t>
            </a:r>
            <a:endParaRPr lang="en-US"/>
          </a:p>
        </p:txBody>
      </p:sp>
      <p:sp>
        <p:nvSpPr>
          <p:cNvPr id="5" name="Text Placeholder 2"/>
          <p:cNvSpPr>
            <a:spLocks noGrp="1"/>
          </p:cNvSpPr>
          <p:nvPr>
            <p:ph type="body" idx="1"/>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Formatvorlagen des Textmasters bearbeiten</a:t>
            </a:r>
            <a:endParaRPr/>
          </a:p>
        </p:txBody>
      </p:sp>
      <p:sp>
        <p:nvSpPr>
          <p:cNvPr id="6" name="Date Placeholder 3"/>
          <p:cNvSpPr>
            <a:spLocks noGrp="1"/>
          </p:cNvSpPr>
          <p:nvPr>
            <p:ph type="dt" sz="half" idx="10"/>
          </p:nvPr>
        </p:nvSpPr>
        <p:spPr bwMode="auto"/>
        <p:txBody>
          <a:bodyPr/>
          <a:lstStyle/>
          <a:p>
            <a:pPr>
              <a:defRPr/>
            </a:pPr>
            <a:fld id="{DFBBF39F-40D7-984E-A14E-F0F7685EF4C4}" type="datetime4">
              <a:t>24. Juli 2019</a:t>
            </a:fld>
            <a:endParaRPr lang="en-US"/>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type="twoObj" preserve="1" userDrawn="1">
  <p:cSld name="Zwei Inhalte">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de-DE"/>
              <a:t>Titelmasterformat durch Klicken bearbeiten</a:t>
            </a:r>
            <a:endParaRPr lang="en-US"/>
          </a:p>
        </p:txBody>
      </p:sp>
      <p:sp>
        <p:nvSpPr>
          <p:cNvPr id="5" name="Content Placeholder 2"/>
          <p:cNvSpPr>
            <a:spLocks noGrp="1"/>
          </p:cNvSpPr>
          <p:nvPr>
            <p:ph sz="half" idx="1"/>
          </p:nvPr>
        </p:nvSpPr>
        <p:spPr bwMode="auto">
          <a:xfrm>
            <a:off x="838200" y="1825625"/>
            <a:ext cx="5181600" cy="4351338"/>
          </a:xfr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lang="en-US"/>
          </a:p>
        </p:txBody>
      </p:sp>
      <p:sp>
        <p:nvSpPr>
          <p:cNvPr id="6" name="Content Placeholder 3"/>
          <p:cNvSpPr>
            <a:spLocks noGrp="1"/>
          </p:cNvSpPr>
          <p:nvPr>
            <p:ph sz="half" idx="2"/>
          </p:nvPr>
        </p:nvSpPr>
        <p:spPr bwMode="auto">
          <a:xfrm>
            <a:off x="6172200" y="1825625"/>
            <a:ext cx="5181600" cy="4351338"/>
          </a:xfr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lang="en-US"/>
          </a:p>
        </p:txBody>
      </p:sp>
      <p:sp>
        <p:nvSpPr>
          <p:cNvPr id="7" name="Date Placeholder 4"/>
          <p:cNvSpPr>
            <a:spLocks noGrp="1"/>
          </p:cNvSpPr>
          <p:nvPr>
            <p:ph type="dt" sz="half" idx="10"/>
          </p:nvPr>
        </p:nvSpPr>
        <p:spPr bwMode="auto"/>
        <p:txBody>
          <a:bodyPr/>
          <a:lstStyle/>
          <a:p>
            <a:pPr>
              <a:defRPr/>
            </a:pPr>
            <a:fld id="{B8451EE9-812C-D347-ADD5-EA270E65FD66}" type="datetime4">
              <a:t>24. Juli 2019</a:t>
            </a:fld>
            <a:endParaRPr lang="en-US"/>
          </a:p>
        </p:txBody>
      </p:sp>
      <p:sp>
        <p:nvSpPr>
          <p:cNvPr id="8" name="Footer Placeholder 5"/>
          <p:cNvSpPr>
            <a:spLocks noGrp="1"/>
          </p:cNvSpPr>
          <p:nvPr>
            <p:ph type="ftr" sz="quarter" idx="11"/>
          </p:nvPr>
        </p:nvSpPr>
        <p:spPr bwMode="auto"/>
        <p:txBody>
          <a:bodyPr/>
          <a:lstStyle/>
          <a:p>
            <a:pPr>
              <a:defRPr/>
            </a:pPr>
            <a:r>
              <a:rPr lang="en-US"/>
              <a:t>FoDaKo -  Forschungsdatenmanagement in Kooperation</a:t>
            </a:r>
            <a:endParaRPr/>
          </a:p>
        </p:txBody>
      </p:sp>
      <p:sp>
        <p:nvSpPr>
          <p:cNvPr id="9" name="Slide Number Placeholder 6"/>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Vergleich">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365125"/>
            <a:ext cx="10515600" cy="1325563"/>
          </a:xfrm>
        </p:spPr>
        <p:txBody>
          <a:bodyPr/>
          <a:lstStyle/>
          <a:p>
            <a:pPr>
              <a:defRPr/>
            </a:pPr>
            <a:r>
              <a:rPr lang="de-DE"/>
              <a:t>Titelmasterformat durch Klicken bearbeiten</a:t>
            </a:r>
            <a:endParaRPr lang="en-US"/>
          </a:p>
        </p:txBody>
      </p:sp>
      <p:sp>
        <p:nvSpPr>
          <p:cNvPr id="5" name="Text Placehold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Formatvorlagen des Textmasters bearbeiten</a:t>
            </a:r>
            <a:endParaRPr/>
          </a:p>
        </p:txBody>
      </p:sp>
      <p:sp>
        <p:nvSpPr>
          <p:cNvPr id="6" name="Content Placeholder 3"/>
          <p:cNvSpPr>
            <a:spLocks noGrp="1"/>
          </p:cNvSpPr>
          <p:nvPr>
            <p:ph sz="half" idx="2"/>
          </p:nvPr>
        </p:nvSpPr>
        <p:spPr bwMode="auto">
          <a:xfrm>
            <a:off x="839788" y="2505074"/>
            <a:ext cx="5157787" cy="3684588"/>
          </a:xfr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lang="en-US"/>
          </a:p>
        </p:txBody>
      </p:sp>
      <p:sp>
        <p:nvSpPr>
          <p:cNvPr id="7" name="Text Placehold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Formatvorlagen des Textmasters bearbeiten</a:t>
            </a:r>
            <a:endParaRPr/>
          </a:p>
        </p:txBody>
      </p:sp>
      <p:sp>
        <p:nvSpPr>
          <p:cNvPr id="8" name="Content Placeholder 5"/>
          <p:cNvSpPr>
            <a:spLocks noGrp="1"/>
          </p:cNvSpPr>
          <p:nvPr>
            <p:ph sz="quarter" idx="4"/>
          </p:nvPr>
        </p:nvSpPr>
        <p:spPr bwMode="auto">
          <a:xfrm>
            <a:off x="6172200" y="2505074"/>
            <a:ext cx="5183188" cy="3684588"/>
          </a:xfr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lang="en-US"/>
          </a:p>
        </p:txBody>
      </p:sp>
      <p:sp>
        <p:nvSpPr>
          <p:cNvPr id="9" name="Date Placeholder 6"/>
          <p:cNvSpPr>
            <a:spLocks noGrp="1"/>
          </p:cNvSpPr>
          <p:nvPr>
            <p:ph type="dt" sz="half" idx="10"/>
          </p:nvPr>
        </p:nvSpPr>
        <p:spPr bwMode="auto"/>
        <p:txBody>
          <a:bodyPr/>
          <a:lstStyle/>
          <a:p>
            <a:pPr>
              <a:defRPr/>
            </a:pPr>
            <a:fld id="{640B6578-7DDD-DC4D-90AF-9291ADDA4386}" type="datetime4">
              <a:t>24. Juli 2019</a:t>
            </a:fld>
            <a:endParaRPr lang="en-US"/>
          </a:p>
        </p:txBody>
      </p:sp>
      <p:sp>
        <p:nvSpPr>
          <p:cNvPr id="10" name="Footer Placeholder 7"/>
          <p:cNvSpPr>
            <a:spLocks noGrp="1"/>
          </p:cNvSpPr>
          <p:nvPr>
            <p:ph type="ftr" sz="quarter" idx="11"/>
          </p:nvPr>
        </p:nvSpPr>
        <p:spPr bwMode="auto"/>
        <p:txBody>
          <a:bodyPr/>
          <a:lstStyle/>
          <a:p>
            <a:pPr>
              <a:defRPr/>
            </a:pPr>
            <a:r>
              <a:rPr lang="en-US"/>
              <a:t>FoDaKo -  Forschungsdatenmanagement in Kooperation</a:t>
            </a:r>
            <a:endParaRPr/>
          </a:p>
        </p:txBody>
      </p:sp>
      <p:sp>
        <p:nvSpPr>
          <p:cNvPr id="11" name="Slide Number Placeholder 8"/>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de-DE"/>
              <a:t>Titelmasterformat durch Klicken bearbeiten</a:t>
            </a:r>
            <a:endParaRPr lang="en-US"/>
          </a:p>
        </p:txBody>
      </p:sp>
      <p:sp>
        <p:nvSpPr>
          <p:cNvPr id="5" name="Date Placeholder 2"/>
          <p:cNvSpPr>
            <a:spLocks noGrp="1"/>
          </p:cNvSpPr>
          <p:nvPr>
            <p:ph type="dt" sz="half" idx="10"/>
          </p:nvPr>
        </p:nvSpPr>
        <p:spPr bwMode="auto"/>
        <p:txBody>
          <a:bodyPr/>
          <a:lstStyle/>
          <a:p>
            <a:pPr>
              <a:defRPr/>
            </a:pPr>
            <a:fld id="{9B664538-9A94-9648-9997-614E5B7BF52E}" type="datetime4">
              <a:t>24. Juli 2019</a:t>
            </a:fld>
            <a:endParaRPr lang="en-US"/>
          </a:p>
        </p:txBody>
      </p:sp>
      <p:sp>
        <p:nvSpPr>
          <p:cNvPr id="6" name="Footer Placeholder 3"/>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4"/>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4" name="Date Placeholder 1"/>
          <p:cNvSpPr>
            <a:spLocks noGrp="1"/>
          </p:cNvSpPr>
          <p:nvPr>
            <p:ph type="dt" sz="half" idx="10"/>
          </p:nvPr>
        </p:nvSpPr>
        <p:spPr bwMode="auto"/>
        <p:txBody>
          <a:bodyPr/>
          <a:lstStyle/>
          <a:p>
            <a:pPr>
              <a:defRPr/>
            </a:pPr>
            <a:fld id="{AF5BD5A6-DA18-8148-95B7-98A18DC46744}" type="datetime4">
              <a:t>24. Juli 2019</a:t>
            </a:fld>
            <a:endParaRPr lang="en-US"/>
          </a:p>
        </p:txBody>
      </p:sp>
      <p:sp>
        <p:nvSpPr>
          <p:cNvPr id="5" name="Footer Placeholder 2"/>
          <p:cNvSpPr>
            <a:spLocks noGrp="1"/>
          </p:cNvSpPr>
          <p:nvPr>
            <p:ph type="ftr" sz="quarter" idx="11"/>
          </p:nvPr>
        </p:nvSpPr>
        <p:spPr bwMode="auto"/>
        <p:txBody>
          <a:bodyPr/>
          <a:lstStyle/>
          <a:p>
            <a:pPr>
              <a:defRPr/>
            </a:pPr>
            <a:r>
              <a:rPr lang="en-US"/>
              <a:t>FoDaKo -  Forschungsdatenmanagement in Kooperation</a:t>
            </a:r>
            <a:endParaRPr/>
          </a:p>
        </p:txBody>
      </p:sp>
      <p:sp>
        <p:nvSpPr>
          <p:cNvPr id="6" name="Slide Number Placeholder 3"/>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type="objTx" preserve="1" userDrawn="1">
  <p:cSld name="Inhalt mit Überschrift">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457200"/>
            <a:ext cx="3932237" cy="1600200"/>
          </a:xfrm>
        </p:spPr>
        <p:txBody>
          <a:bodyPr anchor="b"/>
          <a:lstStyle>
            <a:lvl1pPr>
              <a:defRPr sz="3200"/>
            </a:lvl1pPr>
          </a:lstStyle>
          <a:p>
            <a:pPr>
              <a:defRPr/>
            </a:pPr>
            <a:r>
              <a:rPr lang="de-DE"/>
              <a:t>Titelmasterformat durch Klicken bearbeiten</a:t>
            </a:r>
            <a:endParaRPr lang="en-US"/>
          </a:p>
        </p:txBody>
      </p:sp>
      <p:sp>
        <p:nvSpPr>
          <p:cNvPr id="5" name="Content Placeholder 2"/>
          <p:cNvSpPr>
            <a:spLocks noGrp="1"/>
          </p:cNvSpPr>
          <p:nvPr>
            <p:ph idx="1"/>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lang="en-US"/>
          </a:p>
        </p:txBody>
      </p:sp>
      <p:sp>
        <p:nvSpPr>
          <p:cNvPr id="6" name="Text Placehold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Formatvorlagen des Textmasters bearbeiten</a:t>
            </a:r>
            <a:endParaRPr/>
          </a:p>
        </p:txBody>
      </p:sp>
      <p:sp>
        <p:nvSpPr>
          <p:cNvPr id="7" name="Date Placeholder 4"/>
          <p:cNvSpPr>
            <a:spLocks noGrp="1"/>
          </p:cNvSpPr>
          <p:nvPr>
            <p:ph type="dt" sz="half" idx="10"/>
          </p:nvPr>
        </p:nvSpPr>
        <p:spPr bwMode="auto"/>
        <p:txBody>
          <a:bodyPr/>
          <a:lstStyle/>
          <a:p>
            <a:pPr>
              <a:defRPr/>
            </a:pPr>
            <a:fld id="{3882BDFB-9318-BE41-B471-9FB1BF8D9FFC}" type="datetime4">
              <a:t>24. Juli 2019</a:t>
            </a:fld>
            <a:endParaRPr lang="en-US"/>
          </a:p>
        </p:txBody>
      </p:sp>
      <p:sp>
        <p:nvSpPr>
          <p:cNvPr id="8" name="Footer Placeholder 5"/>
          <p:cNvSpPr>
            <a:spLocks noGrp="1"/>
          </p:cNvSpPr>
          <p:nvPr>
            <p:ph type="ftr" sz="quarter" idx="11"/>
          </p:nvPr>
        </p:nvSpPr>
        <p:spPr bwMode="auto"/>
        <p:txBody>
          <a:bodyPr/>
          <a:lstStyle/>
          <a:p>
            <a:pPr>
              <a:defRPr/>
            </a:pPr>
            <a:r>
              <a:rPr lang="en-US"/>
              <a:t>FoDaKo -  Forschungsdatenmanagement in Kooperation</a:t>
            </a:r>
            <a:endParaRPr/>
          </a:p>
        </p:txBody>
      </p:sp>
      <p:sp>
        <p:nvSpPr>
          <p:cNvPr id="9" name="Slide Number Placeholder 6"/>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en-US"/>
              <a:t>Click to edit Master title style</a:t>
            </a:r>
            <a:endParaRPr/>
          </a:p>
        </p:txBody>
      </p:sp>
      <p:sp>
        <p:nvSpPr>
          <p:cNvPr id="5" name="Content Placeholder 2"/>
          <p:cNvSpPr>
            <a:spLocks noGrp="1"/>
          </p:cNvSpPr>
          <p:nvPr>
            <p:ph idx="1"/>
          </p:nvPr>
        </p:nvSpPr>
        <p:spPr bwMode="auto"/>
        <p:txBody>
          <a:bodyPr/>
          <a:lstStyle/>
          <a:p>
            <a:pPr lvl="0">
              <a:defRPr/>
            </a:pPr>
            <a:r>
              <a:rPr lang="en-US"/>
              <a:t>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6" name="Date Placeholder 9"/>
          <p:cNvSpPr>
            <a:spLocks noGrp="1"/>
          </p:cNvSpPr>
          <p:nvPr>
            <p:ph type="dt" sz="half" idx="10"/>
          </p:nvPr>
        </p:nvSpPr>
        <p:spPr bwMode="auto"/>
        <p:txBody>
          <a:bodyPr/>
          <a:lstStyle/>
          <a:p>
            <a:pPr>
              <a:defRPr/>
            </a:pPr>
            <a:fld id="{1738D4CF-CEC2-CB4E-AF5D-2AFA092ED3F5}" type="datetime4">
              <a:t>24. Juli 2019</a:t>
            </a:fld>
            <a:endParaRPr lang="de-DE"/>
          </a:p>
        </p:txBody>
      </p:sp>
      <p:sp>
        <p:nvSpPr>
          <p:cNvPr id="7" name="Footer Placeholder 10"/>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11"/>
          <p:cNvSpPr>
            <a:spLocks noGrp="1"/>
          </p:cNvSpPr>
          <p:nvPr>
            <p:ph type="sldNum" sz="quarter" idx="12"/>
          </p:nvPr>
        </p:nvSpPr>
        <p:spPr bwMode="auto"/>
        <p:txBody>
          <a:bodyPr/>
          <a:lstStyle/>
          <a:p>
            <a:pPr>
              <a:defRPr/>
            </a:pPr>
            <a:fld id="{3ADF6171-C499-3641-9DE4-1C417D243255}" type="slidenum">
              <a:t>‹#›</a:t>
            </a:fld>
            <a:endParaRPr lang="de-DE"/>
          </a:p>
        </p:txBody>
      </p:sp>
    </p:spTree>
  </p:cSld>
  <p:clrMapOvr>
    <a:masterClrMapping/>
  </p:clrMapOvr>
  <p:hf hd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type="picTx" preserve="1" userDrawn="1">
  <p:cSld name="Bild mit Überschrift">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457200"/>
            <a:ext cx="3932237" cy="1600200"/>
          </a:xfrm>
        </p:spPr>
        <p:txBody>
          <a:bodyPr anchor="b"/>
          <a:lstStyle>
            <a:lvl1pPr>
              <a:defRPr sz="3200"/>
            </a:lvl1pPr>
          </a:lstStyle>
          <a:p>
            <a:pPr>
              <a:defRPr/>
            </a:pPr>
            <a:r>
              <a:rPr lang="de-DE"/>
              <a:t>Titelmasterformat durch Klicken bearbeiten</a:t>
            </a:r>
            <a:endParaRPr lang="en-US"/>
          </a:p>
        </p:txBody>
      </p:sp>
      <p:sp>
        <p:nvSpPr>
          <p:cNvPr id="5" name="Picture Placeholder 2"/>
          <p:cNvSpPr>
            <a:spLocks noGrp="1"/>
          </p:cNvSpPr>
          <p:nvPr>
            <p:ph type="pic" idx="1"/>
          </p:nvPr>
        </p:nvSpPr>
        <p:spPr bwMode="auto">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r>
              <a:rPr lang="de-DE"/>
              <a:t>Bild durch Klicken auf Symbol hinzufügen</a:t>
            </a:r>
            <a:endParaRPr lang="en-US"/>
          </a:p>
        </p:txBody>
      </p:sp>
      <p:sp>
        <p:nvSpPr>
          <p:cNvPr id="6" name="Text Placehold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Formatvorlagen des Textmasters bearbeiten</a:t>
            </a:r>
            <a:endParaRPr/>
          </a:p>
        </p:txBody>
      </p:sp>
      <p:sp>
        <p:nvSpPr>
          <p:cNvPr id="7" name="Date Placeholder 4"/>
          <p:cNvSpPr>
            <a:spLocks noGrp="1"/>
          </p:cNvSpPr>
          <p:nvPr>
            <p:ph type="dt" sz="half" idx="10"/>
          </p:nvPr>
        </p:nvSpPr>
        <p:spPr bwMode="auto"/>
        <p:txBody>
          <a:bodyPr/>
          <a:lstStyle/>
          <a:p>
            <a:pPr>
              <a:defRPr/>
            </a:pPr>
            <a:fld id="{2AFB4E1A-4A81-8C43-8BAB-AB42D0B501D4}" type="datetime4">
              <a:t>24. Juli 2019</a:t>
            </a:fld>
            <a:endParaRPr lang="en-US"/>
          </a:p>
        </p:txBody>
      </p:sp>
      <p:sp>
        <p:nvSpPr>
          <p:cNvPr id="8" name="Footer Placeholder 5"/>
          <p:cNvSpPr>
            <a:spLocks noGrp="1"/>
          </p:cNvSpPr>
          <p:nvPr>
            <p:ph type="ftr" sz="quarter" idx="11"/>
          </p:nvPr>
        </p:nvSpPr>
        <p:spPr bwMode="auto"/>
        <p:txBody>
          <a:bodyPr/>
          <a:lstStyle/>
          <a:p>
            <a:pPr>
              <a:defRPr/>
            </a:pPr>
            <a:r>
              <a:rPr lang="en-US"/>
              <a:t>FoDaKo -  Forschungsdatenmanagement in Kooperation</a:t>
            </a:r>
            <a:endParaRPr/>
          </a:p>
        </p:txBody>
      </p:sp>
      <p:sp>
        <p:nvSpPr>
          <p:cNvPr id="9" name="Slide Number Placeholder 6"/>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type="vertTx" preserve="1" userDrawn="1">
  <p:cSld name="Titel und vertikaler Text">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de-DE"/>
              <a:t>Titelmasterformat durch Klicken bearbeiten</a:t>
            </a:r>
            <a:endParaRPr lang="en-US"/>
          </a:p>
        </p:txBody>
      </p:sp>
      <p:sp>
        <p:nvSpPr>
          <p:cNvPr id="5" name="Vertical Text Placeholder 2"/>
          <p:cNvSpPr>
            <a:spLocks noGrp="1"/>
          </p:cNvSpPr>
          <p:nvPr>
            <p:ph type="body" orient="vert" idx="1"/>
          </p:nvPr>
        </p:nvSpPr>
        <p:spPr bwMode="auto"/>
        <p:txBody>
          <a:bodyPr vert="eaVert"/>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lang="en-US"/>
          </a:p>
        </p:txBody>
      </p:sp>
      <p:sp>
        <p:nvSpPr>
          <p:cNvPr id="6" name="Date Placeholder 3"/>
          <p:cNvSpPr>
            <a:spLocks noGrp="1"/>
          </p:cNvSpPr>
          <p:nvPr>
            <p:ph type="dt" sz="half" idx="10"/>
          </p:nvPr>
        </p:nvSpPr>
        <p:spPr bwMode="auto"/>
        <p:txBody>
          <a:bodyPr/>
          <a:lstStyle/>
          <a:p>
            <a:pPr>
              <a:defRPr/>
            </a:pPr>
            <a:fld id="{EE408AE2-1524-4B4B-A5A2-F48ED4EF8402}" type="datetime4">
              <a:t>24. Juli 2019</a:t>
            </a:fld>
            <a:endParaRPr lang="en-US"/>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kaler Titel und Text">
    <p:spTree>
      <p:nvGrpSpPr>
        <p:cNvPr id="1" name=""/>
        <p:cNvGrpSpPr/>
        <p:nvPr/>
      </p:nvGrpSpPr>
      <p:grpSpPr bwMode="auto">
        <a:xfrm>
          <a:off x="0" y="0"/>
          <a:ext cx="0" cy="0"/>
          <a:chOff x="0" y="0"/>
          <a:chExt cx="0" cy="0"/>
        </a:xfrm>
      </p:grpSpPr>
      <p:sp>
        <p:nvSpPr>
          <p:cNvPr id="4" name="Vertical Title 1"/>
          <p:cNvSpPr>
            <a:spLocks noGrp="1"/>
          </p:cNvSpPr>
          <p:nvPr>
            <p:ph type="title" orient="vert"/>
          </p:nvPr>
        </p:nvSpPr>
        <p:spPr bwMode="auto">
          <a:xfrm>
            <a:off x="8724900" y="365125"/>
            <a:ext cx="2628900" cy="5811838"/>
          </a:xfrm>
        </p:spPr>
        <p:txBody>
          <a:bodyPr vert="eaVert"/>
          <a:lstStyle/>
          <a:p>
            <a:pPr>
              <a:defRPr/>
            </a:pPr>
            <a:r>
              <a:rPr lang="de-DE"/>
              <a:t>Titelmasterformat durch Klicken bearbeiten</a:t>
            </a:r>
            <a:endParaRPr lang="en-US"/>
          </a:p>
        </p:txBody>
      </p:sp>
      <p:sp>
        <p:nvSpPr>
          <p:cNvPr id="5" name="Vertical Text Placeholder 2"/>
          <p:cNvSpPr>
            <a:spLocks noGrp="1"/>
          </p:cNvSpPr>
          <p:nvPr>
            <p:ph type="body" orient="vert" idx="1"/>
          </p:nvPr>
        </p:nvSpPr>
        <p:spPr bwMode="auto">
          <a:xfrm>
            <a:off x="838200" y="365125"/>
            <a:ext cx="7734300" cy="5811838"/>
          </a:xfrm>
        </p:spPr>
        <p:txBody>
          <a:bodyPr vert="eaVert"/>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lang="en-US"/>
          </a:p>
        </p:txBody>
      </p:sp>
      <p:sp>
        <p:nvSpPr>
          <p:cNvPr id="6" name="Date Placeholder 3"/>
          <p:cNvSpPr>
            <a:spLocks noGrp="1"/>
          </p:cNvSpPr>
          <p:nvPr>
            <p:ph type="dt" sz="half" idx="10"/>
          </p:nvPr>
        </p:nvSpPr>
        <p:spPr bwMode="auto"/>
        <p:txBody>
          <a:bodyPr/>
          <a:lstStyle/>
          <a:p>
            <a:pPr>
              <a:defRPr/>
            </a:pPr>
            <a:fld id="{799A79D1-4312-C14B-B806-C24E655E7AB9}" type="datetime4">
              <a:t>24. Juli 2019</a:t>
            </a:fld>
            <a:endParaRPr lang="en-US"/>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p:txBody>
          <a:bodyPr/>
          <a:lstStyle/>
          <a:p>
            <a:pPr>
              <a:defRPr/>
            </a:pPr>
            <a:fld id="{3ADF6171-C499-3641-9DE4-1C417D243255}" type="slidenum">
              <a:t>‹#›</a:t>
            </a:fld>
            <a:endParaRPr lang="en-US"/>
          </a:p>
        </p:txBody>
      </p:sp>
    </p:spTree>
  </p:cSld>
  <p:clrMapOvr>
    <a:masterClrMapping/>
  </p:clrMapOvr>
  <p:hf/>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Section Header">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1850" y="1709738"/>
            <a:ext cx="10515600" cy="2852737"/>
          </a:xfrm>
        </p:spPr>
        <p:txBody>
          <a:bodyPr anchor="b"/>
          <a:lstStyle>
            <a:lvl1pPr>
              <a:defRPr sz="6000"/>
            </a:lvl1pPr>
          </a:lstStyle>
          <a:p>
            <a:pPr>
              <a:defRPr/>
            </a:pPr>
            <a:r>
              <a:rPr lang="en-US"/>
              <a:t>Click to edit Master title style</a:t>
            </a:r>
            <a:endParaRPr/>
          </a:p>
        </p:txBody>
      </p:sp>
      <p:sp>
        <p:nvSpPr>
          <p:cNvPr id="5" name="Text Placeholder 2"/>
          <p:cNvSpPr>
            <a:spLocks noGrp="1"/>
          </p:cNvSpPr>
          <p:nvPr>
            <p:ph type="body" idx="1"/>
          </p:nvPr>
        </p:nvSpPr>
        <p:spPr bwMode="auto">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en-US"/>
              <a:t>Edit Master text styles</a:t>
            </a:r>
            <a:endParaRPr/>
          </a:p>
        </p:txBody>
      </p:sp>
      <p:sp>
        <p:nvSpPr>
          <p:cNvPr id="6" name="Date Placeholder 3"/>
          <p:cNvSpPr>
            <a:spLocks noGrp="1"/>
          </p:cNvSpPr>
          <p:nvPr>
            <p:ph type="dt" sz="half" idx="10"/>
          </p:nvPr>
        </p:nvSpPr>
        <p:spPr bwMode="auto"/>
        <p:txBody>
          <a:bodyPr/>
          <a:lstStyle/>
          <a:p>
            <a:pPr>
              <a:defRPr/>
            </a:pPr>
            <a:fld id="{1738D4CF-CEC2-CB4E-AF5D-2AFA092ED3F5}" type="datetime4">
              <a:t>24. Juli 2019</a:t>
            </a:fld>
            <a:endParaRPr lang="de-DE"/>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p:txBody>
          <a:bodyPr/>
          <a:lstStyle/>
          <a:p>
            <a:pPr>
              <a:defRPr/>
            </a:pPr>
            <a:fld id="{3ADF6171-C499-3641-9DE4-1C417D243255}" type="slidenum">
              <a:t>‹#›</a:t>
            </a:fld>
            <a:endParaRPr lang="de-DE"/>
          </a:p>
        </p:txBody>
      </p:sp>
    </p:spTree>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Two Content">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en-US"/>
              <a:t>Click to edit Master title style</a:t>
            </a:r>
            <a:endParaRPr/>
          </a:p>
        </p:txBody>
      </p:sp>
      <p:sp>
        <p:nvSpPr>
          <p:cNvPr id="5" name="Content Placeholder 2"/>
          <p:cNvSpPr>
            <a:spLocks noGrp="1"/>
          </p:cNvSpPr>
          <p:nvPr>
            <p:ph sz="half" idx="1"/>
          </p:nvPr>
        </p:nvSpPr>
        <p:spPr bwMode="auto">
          <a:xfrm>
            <a:off x="838200" y="1825625"/>
            <a:ext cx="5181600" cy="4351338"/>
          </a:xfrm>
        </p:spPr>
        <p:txBody>
          <a:bodyPr/>
          <a:lstStyle/>
          <a:p>
            <a:pPr lvl="0">
              <a:defRPr/>
            </a:pPr>
            <a:r>
              <a:rPr lang="en-US"/>
              <a:t>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6" name="Content Placeholder 3"/>
          <p:cNvSpPr>
            <a:spLocks noGrp="1"/>
          </p:cNvSpPr>
          <p:nvPr>
            <p:ph sz="half" idx="2"/>
          </p:nvPr>
        </p:nvSpPr>
        <p:spPr bwMode="auto">
          <a:xfrm>
            <a:off x="6172200" y="1825625"/>
            <a:ext cx="5181600" cy="4351338"/>
          </a:xfrm>
        </p:spPr>
        <p:txBody>
          <a:bodyPr/>
          <a:lstStyle/>
          <a:p>
            <a:pPr lvl="0">
              <a:defRPr/>
            </a:pPr>
            <a:r>
              <a:rPr lang="en-US"/>
              <a:t>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7" name="Date Placeholder 4"/>
          <p:cNvSpPr>
            <a:spLocks noGrp="1"/>
          </p:cNvSpPr>
          <p:nvPr>
            <p:ph type="dt" sz="half" idx="10"/>
          </p:nvPr>
        </p:nvSpPr>
        <p:spPr bwMode="auto"/>
        <p:txBody>
          <a:bodyPr/>
          <a:lstStyle/>
          <a:p>
            <a:pPr>
              <a:defRPr/>
            </a:pPr>
            <a:fld id="{1738D4CF-CEC2-CB4E-AF5D-2AFA092ED3F5}" type="datetime4">
              <a:t>24. Juli 2019</a:t>
            </a:fld>
            <a:endParaRPr lang="de-DE"/>
          </a:p>
        </p:txBody>
      </p:sp>
      <p:sp>
        <p:nvSpPr>
          <p:cNvPr id="8" name="Footer Placeholder 5"/>
          <p:cNvSpPr>
            <a:spLocks noGrp="1"/>
          </p:cNvSpPr>
          <p:nvPr>
            <p:ph type="ftr" sz="quarter" idx="11"/>
          </p:nvPr>
        </p:nvSpPr>
        <p:spPr bwMode="auto"/>
        <p:txBody>
          <a:bodyPr/>
          <a:lstStyle/>
          <a:p>
            <a:pPr>
              <a:defRPr/>
            </a:pPr>
            <a:r>
              <a:rPr lang="en-US"/>
              <a:t>FoDaKo -  Forschungsdatenmanagement in Kooperation</a:t>
            </a:r>
            <a:endParaRPr/>
          </a:p>
        </p:txBody>
      </p:sp>
      <p:sp>
        <p:nvSpPr>
          <p:cNvPr id="9" name="Slide Number Placeholder 6"/>
          <p:cNvSpPr>
            <a:spLocks noGrp="1"/>
          </p:cNvSpPr>
          <p:nvPr>
            <p:ph type="sldNum" sz="quarter" idx="12"/>
          </p:nvPr>
        </p:nvSpPr>
        <p:spPr bwMode="auto"/>
        <p:txBody>
          <a:bodyPr/>
          <a:lstStyle/>
          <a:p>
            <a:pPr>
              <a:defRPr/>
            </a:pPr>
            <a:fld id="{3ADF6171-C499-3641-9DE4-1C417D243255}" type="slidenum">
              <a:t>‹#›</a:t>
            </a:fld>
            <a:endParaRPr lang="de-DE"/>
          </a:p>
        </p:txBody>
      </p:sp>
    </p:spTree>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Comparis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365125"/>
            <a:ext cx="10515600" cy="1325563"/>
          </a:xfrm>
        </p:spPr>
        <p:txBody>
          <a:bodyPr/>
          <a:lstStyle/>
          <a:p>
            <a:pPr>
              <a:defRPr/>
            </a:pPr>
            <a:r>
              <a:rPr lang="en-US"/>
              <a:t>Click to edit Master title style</a:t>
            </a:r>
            <a:endParaRPr/>
          </a:p>
        </p:txBody>
      </p:sp>
      <p:sp>
        <p:nvSpPr>
          <p:cNvPr id="5" name="Text Placehold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Edit Master text styles</a:t>
            </a:r>
            <a:endParaRPr/>
          </a:p>
        </p:txBody>
      </p:sp>
      <p:sp>
        <p:nvSpPr>
          <p:cNvPr id="6" name="Content Placeholder 3"/>
          <p:cNvSpPr>
            <a:spLocks noGrp="1"/>
          </p:cNvSpPr>
          <p:nvPr>
            <p:ph sz="half" idx="2"/>
          </p:nvPr>
        </p:nvSpPr>
        <p:spPr bwMode="auto">
          <a:xfrm>
            <a:off x="839788" y="2505074"/>
            <a:ext cx="5157787" cy="3684588"/>
          </a:xfrm>
        </p:spPr>
        <p:txBody>
          <a:bodyPr/>
          <a:lstStyle/>
          <a:p>
            <a:pPr lvl="0">
              <a:defRPr/>
            </a:pPr>
            <a:r>
              <a:rPr lang="en-US"/>
              <a:t>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7" name="Text Placehold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Edit Master text styles</a:t>
            </a:r>
            <a:endParaRPr/>
          </a:p>
        </p:txBody>
      </p:sp>
      <p:sp>
        <p:nvSpPr>
          <p:cNvPr id="8" name="Content Placeholder 5"/>
          <p:cNvSpPr>
            <a:spLocks noGrp="1"/>
          </p:cNvSpPr>
          <p:nvPr>
            <p:ph sz="quarter" idx="4"/>
          </p:nvPr>
        </p:nvSpPr>
        <p:spPr bwMode="auto">
          <a:xfrm>
            <a:off x="6172200" y="2505074"/>
            <a:ext cx="5183188" cy="3684588"/>
          </a:xfrm>
        </p:spPr>
        <p:txBody>
          <a:bodyPr/>
          <a:lstStyle/>
          <a:p>
            <a:pPr lvl="0">
              <a:defRPr/>
            </a:pPr>
            <a:r>
              <a:rPr lang="en-US"/>
              <a:t>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9" name="Date Placeholder 6"/>
          <p:cNvSpPr>
            <a:spLocks noGrp="1"/>
          </p:cNvSpPr>
          <p:nvPr>
            <p:ph type="dt" sz="half" idx="10"/>
          </p:nvPr>
        </p:nvSpPr>
        <p:spPr bwMode="auto"/>
        <p:txBody>
          <a:bodyPr/>
          <a:lstStyle/>
          <a:p>
            <a:pPr>
              <a:defRPr/>
            </a:pPr>
            <a:fld id="{1738D4CF-CEC2-CB4E-AF5D-2AFA092ED3F5}" type="datetime4">
              <a:t>24. Juli 2019</a:t>
            </a:fld>
            <a:endParaRPr lang="de-DE"/>
          </a:p>
        </p:txBody>
      </p:sp>
      <p:sp>
        <p:nvSpPr>
          <p:cNvPr id="10" name="Footer Placeholder 7"/>
          <p:cNvSpPr>
            <a:spLocks noGrp="1"/>
          </p:cNvSpPr>
          <p:nvPr>
            <p:ph type="ftr" sz="quarter" idx="11"/>
          </p:nvPr>
        </p:nvSpPr>
        <p:spPr bwMode="auto"/>
        <p:txBody>
          <a:bodyPr/>
          <a:lstStyle/>
          <a:p>
            <a:pPr>
              <a:defRPr/>
            </a:pPr>
            <a:r>
              <a:rPr lang="en-US"/>
              <a:t>FoDaKo -  Forschungsdatenmanagement in Kooperation</a:t>
            </a:r>
            <a:endParaRPr/>
          </a:p>
        </p:txBody>
      </p:sp>
      <p:sp>
        <p:nvSpPr>
          <p:cNvPr id="11" name="Slide Number Placeholder 8"/>
          <p:cNvSpPr>
            <a:spLocks noGrp="1"/>
          </p:cNvSpPr>
          <p:nvPr>
            <p:ph type="sldNum" sz="quarter" idx="12"/>
          </p:nvPr>
        </p:nvSpPr>
        <p:spPr bwMode="auto"/>
        <p:txBody>
          <a:bodyPr/>
          <a:lstStyle/>
          <a:p>
            <a:pPr>
              <a:defRPr/>
            </a:pPr>
            <a:fld id="{3ADF6171-C499-3641-9DE4-1C417D243255}" type="slidenum">
              <a:t>‹#›</a:t>
            </a:fld>
            <a:endParaRPr lang="de-DE"/>
          </a:p>
        </p:txBody>
      </p:sp>
    </p:spTree>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Title Only">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en-US"/>
              <a:t>Click to edit Master title style</a:t>
            </a:r>
            <a:endParaRPr/>
          </a:p>
        </p:txBody>
      </p:sp>
      <p:sp>
        <p:nvSpPr>
          <p:cNvPr id="5" name="Date Placeholder 2"/>
          <p:cNvSpPr>
            <a:spLocks noGrp="1"/>
          </p:cNvSpPr>
          <p:nvPr>
            <p:ph type="dt" sz="half" idx="10"/>
          </p:nvPr>
        </p:nvSpPr>
        <p:spPr bwMode="auto"/>
        <p:txBody>
          <a:bodyPr/>
          <a:lstStyle/>
          <a:p>
            <a:pPr>
              <a:defRPr/>
            </a:pPr>
            <a:fld id="{1738D4CF-CEC2-CB4E-AF5D-2AFA092ED3F5}" type="datetime4">
              <a:t>24. Juli 2019</a:t>
            </a:fld>
            <a:endParaRPr lang="de-DE"/>
          </a:p>
        </p:txBody>
      </p:sp>
      <p:sp>
        <p:nvSpPr>
          <p:cNvPr id="6" name="Footer Placeholder 3"/>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4"/>
          <p:cNvSpPr>
            <a:spLocks noGrp="1"/>
          </p:cNvSpPr>
          <p:nvPr>
            <p:ph type="sldNum" sz="quarter" idx="12"/>
          </p:nvPr>
        </p:nvSpPr>
        <p:spPr bwMode="auto"/>
        <p:txBody>
          <a:bodyPr/>
          <a:lstStyle/>
          <a:p>
            <a:pPr>
              <a:defRPr/>
            </a:pPr>
            <a:fld id="{3ADF6171-C499-3641-9DE4-1C417D243255}" type="slidenum">
              <a:t>‹#›</a:t>
            </a:fld>
            <a:endParaRPr lang="de-DE"/>
          </a:p>
        </p:txBody>
      </p:sp>
    </p:spTree>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Blank">
    <p:spTree>
      <p:nvGrpSpPr>
        <p:cNvPr id="1" name=""/>
        <p:cNvGrpSpPr/>
        <p:nvPr/>
      </p:nvGrpSpPr>
      <p:grpSpPr bwMode="auto">
        <a:xfrm>
          <a:off x="0" y="0"/>
          <a:ext cx="0" cy="0"/>
          <a:chOff x="0" y="0"/>
          <a:chExt cx="0" cy="0"/>
        </a:xfrm>
      </p:grpSpPr>
      <p:sp>
        <p:nvSpPr>
          <p:cNvPr id="4" name="Date Placeholder 1"/>
          <p:cNvSpPr>
            <a:spLocks noGrp="1"/>
          </p:cNvSpPr>
          <p:nvPr>
            <p:ph type="dt" sz="half" idx="10"/>
          </p:nvPr>
        </p:nvSpPr>
        <p:spPr bwMode="auto"/>
        <p:txBody>
          <a:bodyPr/>
          <a:lstStyle/>
          <a:p>
            <a:pPr>
              <a:defRPr/>
            </a:pPr>
            <a:fld id="{1738D4CF-CEC2-CB4E-AF5D-2AFA092ED3F5}" type="datetime4">
              <a:t>24. Juli 2019</a:t>
            </a:fld>
            <a:endParaRPr lang="de-DE"/>
          </a:p>
        </p:txBody>
      </p:sp>
      <p:sp>
        <p:nvSpPr>
          <p:cNvPr id="5" name="Footer Placeholder 2"/>
          <p:cNvSpPr>
            <a:spLocks noGrp="1"/>
          </p:cNvSpPr>
          <p:nvPr>
            <p:ph type="ftr" sz="quarter" idx="11"/>
          </p:nvPr>
        </p:nvSpPr>
        <p:spPr bwMode="auto"/>
        <p:txBody>
          <a:bodyPr/>
          <a:lstStyle/>
          <a:p>
            <a:pPr>
              <a:defRPr/>
            </a:pPr>
            <a:r>
              <a:rPr lang="en-US"/>
              <a:t>FoDaKo -  Forschungsdatenmanagement in Kooperation</a:t>
            </a:r>
            <a:endParaRPr/>
          </a:p>
        </p:txBody>
      </p:sp>
      <p:sp>
        <p:nvSpPr>
          <p:cNvPr id="6" name="Slide Number Placeholder 3"/>
          <p:cNvSpPr>
            <a:spLocks noGrp="1"/>
          </p:cNvSpPr>
          <p:nvPr>
            <p:ph type="sldNum" sz="quarter" idx="12"/>
          </p:nvPr>
        </p:nvSpPr>
        <p:spPr bwMode="auto"/>
        <p:txBody>
          <a:bodyPr/>
          <a:lstStyle/>
          <a:p>
            <a:pPr>
              <a:defRPr/>
            </a:pPr>
            <a:fld id="{3ADF6171-C499-3641-9DE4-1C417D243255}" type="slidenum">
              <a:t>‹#›</a:t>
            </a:fld>
            <a:endParaRPr lang="de-DE"/>
          </a:p>
        </p:txBody>
      </p:sp>
    </p:spTree>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Content with Capti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457200"/>
            <a:ext cx="3932237" cy="1600200"/>
          </a:xfrm>
        </p:spPr>
        <p:txBody>
          <a:bodyPr anchor="b"/>
          <a:lstStyle>
            <a:lvl1pPr>
              <a:defRPr sz="3200"/>
            </a:lvl1pPr>
          </a:lstStyle>
          <a:p>
            <a:pPr>
              <a:defRPr/>
            </a:pPr>
            <a:r>
              <a:rPr lang="en-US"/>
              <a:t>Click to edit Master title style</a:t>
            </a:r>
            <a:endParaRPr/>
          </a:p>
        </p:txBody>
      </p:sp>
      <p:sp>
        <p:nvSpPr>
          <p:cNvPr id="5" name="Content Placeholder 2"/>
          <p:cNvSpPr>
            <a:spLocks noGrp="1"/>
          </p:cNvSpPr>
          <p:nvPr>
            <p:ph idx="1"/>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en-US"/>
              <a:t>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a:p>
        </p:txBody>
      </p:sp>
      <p:sp>
        <p:nvSpPr>
          <p:cNvPr id="6" name="Text Placehold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Edit Master text styles</a:t>
            </a:r>
            <a:endParaRPr/>
          </a:p>
        </p:txBody>
      </p:sp>
      <p:sp>
        <p:nvSpPr>
          <p:cNvPr id="7" name="Date Placeholder 4"/>
          <p:cNvSpPr>
            <a:spLocks noGrp="1"/>
          </p:cNvSpPr>
          <p:nvPr>
            <p:ph type="dt" sz="half" idx="10"/>
          </p:nvPr>
        </p:nvSpPr>
        <p:spPr bwMode="auto"/>
        <p:txBody>
          <a:bodyPr/>
          <a:lstStyle/>
          <a:p>
            <a:pPr>
              <a:defRPr/>
            </a:pPr>
            <a:fld id="{1738D4CF-CEC2-CB4E-AF5D-2AFA092ED3F5}" type="datetime4">
              <a:t>24. Juli 2019</a:t>
            </a:fld>
            <a:endParaRPr lang="de-DE"/>
          </a:p>
        </p:txBody>
      </p:sp>
      <p:sp>
        <p:nvSpPr>
          <p:cNvPr id="8" name="Footer Placeholder 5"/>
          <p:cNvSpPr>
            <a:spLocks noGrp="1"/>
          </p:cNvSpPr>
          <p:nvPr>
            <p:ph type="ftr" sz="quarter" idx="11"/>
          </p:nvPr>
        </p:nvSpPr>
        <p:spPr bwMode="auto"/>
        <p:txBody>
          <a:bodyPr/>
          <a:lstStyle/>
          <a:p>
            <a:pPr>
              <a:defRPr/>
            </a:pPr>
            <a:r>
              <a:rPr lang="en-US"/>
              <a:t>FoDaKo -  Forschungsdatenmanagement in Kooperation</a:t>
            </a:r>
            <a:endParaRPr/>
          </a:p>
        </p:txBody>
      </p:sp>
      <p:sp>
        <p:nvSpPr>
          <p:cNvPr id="9" name="Slide Number Placeholder 6"/>
          <p:cNvSpPr>
            <a:spLocks noGrp="1"/>
          </p:cNvSpPr>
          <p:nvPr>
            <p:ph type="sldNum" sz="quarter" idx="12"/>
          </p:nvPr>
        </p:nvSpPr>
        <p:spPr bwMode="auto"/>
        <p:txBody>
          <a:bodyPr/>
          <a:lstStyle/>
          <a:p>
            <a:pPr>
              <a:defRPr/>
            </a:pPr>
            <a:fld id="{3ADF6171-C499-3641-9DE4-1C417D243255}" type="slidenum">
              <a:t>‹#›</a:t>
            </a:fld>
            <a:endParaRPr lang="de-DE"/>
          </a:p>
        </p:txBody>
      </p:sp>
    </p:spTree>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Picture with Caption">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788" y="457200"/>
            <a:ext cx="3932237" cy="1600200"/>
          </a:xfrm>
        </p:spPr>
        <p:txBody>
          <a:bodyPr anchor="b"/>
          <a:lstStyle>
            <a:lvl1pPr>
              <a:defRPr sz="3200"/>
            </a:lvl1pPr>
          </a:lstStyle>
          <a:p>
            <a:pPr>
              <a:defRPr/>
            </a:pPr>
            <a:r>
              <a:rPr lang="en-US"/>
              <a:t>Click to edit Master title style</a:t>
            </a:r>
            <a:endParaRPr/>
          </a:p>
        </p:txBody>
      </p:sp>
      <p:sp>
        <p:nvSpPr>
          <p:cNvPr id="5" name="Picture Placeholder 2"/>
          <p:cNvSpPr>
            <a:spLocks noGrp="1"/>
          </p:cNvSpPr>
          <p:nvPr>
            <p:ph type="pic" idx="1"/>
          </p:nvPr>
        </p:nvSpPr>
        <p:spPr bwMode="auto">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r>
              <a:rPr lang="en-US"/>
              <a:t>Click icon to add picture</a:t>
            </a:r>
            <a:endParaRPr/>
          </a:p>
        </p:txBody>
      </p:sp>
      <p:sp>
        <p:nvSpPr>
          <p:cNvPr id="6" name="Text Placehold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Edit Master text styles</a:t>
            </a:r>
            <a:endParaRPr/>
          </a:p>
        </p:txBody>
      </p:sp>
      <p:sp>
        <p:nvSpPr>
          <p:cNvPr id="7" name="Date Placeholder 4"/>
          <p:cNvSpPr>
            <a:spLocks noGrp="1"/>
          </p:cNvSpPr>
          <p:nvPr>
            <p:ph type="dt" sz="half" idx="10"/>
          </p:nvPr>
        </p:nvSpPr>
        <p:spPr bwMode="auto"/>
        <p:txBody>
          <a:bodyPr/>
          <a:lstStyle/>
          <a:p>
            <a:pPr>
              <a:defRPr/>
            </a:pPr>
            <a:fld id="{1738D4CF-CEC2-CB4E-AF5D-2AFA092ED3F5}" type="datetime4">
              <a:t>24. Juli 2019</a:t>
            </a:fld>
            <a:endParaRPr lang="de-DE"/>
          </a:p>
        </p:txBody>
      </p:sp>
      <p:sp>
        <p:nvSpPr>
          <p:cNvPr id="8" name="Footer Placeholder 5"/>
          <p:cNvSpPr>
            <a:spLocks noGrp="1"/>
          </p:cNvSpPr>
          <p:nvPr>
            <p:ph type="ftr" sz="quarter" idx="11"/>
          </p:nvPr>
        </p:nvSpPr>
        <p:spPr bwMode="auto"/>
        <p:txBody>
          <a:bodyPr/>
          <a:lstStyle/>
          <a:p>
            <a:pPr>
              <a:defRPr/>
            </a:pPr>
            <a:r>
              <a:rPr lang="en-US"/>
              <a:t>FoDaKo -  Forschungsdatenmanagement in Kooperation</a:t>
            </a:r>
            <a:endParaRPr/>
          </a:p>
        </p:txBody>
      </p:sp>
      <p:sp>
        <p:nvSpPr>
          <p:cNvPr id="9" name="Slide Number Placeholder 6"/>
          <p:cNvSpPr>
            <a:spLocks noGrp="1"/>
          </p:cNvSpPr>
          <p:nvPr>
            <p:ph type="sldNum" sz="quarter" idx="12"/>
          </p:nvPr>
        </p:nvSpPr>
        <p:spPr bwMode="auto"/>
        <p:txBody>
          <a:bodyPr/>
          <a:lstStyle/>
          <a:p>
            <a:pPr>
              <a:defRPr/>
            </a:pPr>
            <a:fld id="{3ADF6171-C499-3641-9DE4-1C417D243255}" type="slidenum">
              <a:t>‹#›</a:t>
            </a:fld>
            <a:endParaRPr lang="de-DE"/>
          </a:p>
        </p:txBody>
      </p:sp>
    </p:spTree>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Rectangle 6"/>
          <p:cNvSpPr/>
          <p:nvPr/>
        </p:nvSpPr>
        <p:spPr bwMode="auto">
          <a:xfrm>
            <a:off x="0" y="6356350"/>
            <a:ext cx="12192000" cy="365808"/>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5"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en-US"/>
              <a:t>Click to edit Master title style</a:t>
            </a:r>
          </a:p>
        </p:txBody>
      </p:sp>
      <p:sp>
        <p:nvSpPr>
          <p:cNvPr id="6"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en-US"/>
              <a:t>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p>
        </p:txBody>
      </p:sp>
      <p:pic>
        <p:nvPicPr>
          <p:cNvPr id="7" name="Picture 8"/>
          <p:cNvPicPr>
            <a:picLocks noChangeAspect="1"/>
          </p:cNvPicPr>
          <p:nvPr/>
        </p:nvPicPr>
        <p:blipFill>
          <a:blip r:embed="rId24"/>
          <a:stretch/>
        </p:blipFill>
        <p:spPr bwMode="auto">
          <a:xfrm>
            <a:off x="10675366" y="6420228"/>
            <a:ext cx="678434" cy="237368"/>
          </a:xfrm>
          <a:prstGeom prst="rect">
            <a:avLst/>
          </a:prstGeom>
        </p:spPr>
      </p:pic>
      <p:sp>
        <p:nvSpPr>
          <p:cNvPr id="8" name="Date Placeholder 3"/>
          <p:cNvSpPr>
            <a:spLocks noGrp="1"/>
          </p:cNvSpPr>
          <p:nvPr>
            <p:ph type="dt" sz="half" idx="2"/>
          </p:nvPr>
        </p:nvSpPr>
        <p:spPr bwMode="auto">
          <a:xfrm>
            <a:off x="838200" y="6356350"/>
            <a:ext cx="2743200" cy="365125"/>
          </a:xfrm>
          <a:prstGeom prst="rect">
            <a:avLst/>
          </a:prstGeom>
          <a:noFill/>
        </p:spPr>
        <p:txBody>
          <a:bodyPr vert="horz" lIns="91440" tIns="45720" rIns="91440" bIns="45720" rtlCol="0" anchor="ctr"/>
          <a:lstStyle>
            <a:lvl1pPr algn="l">
              <a:defRPr sz="1200">
                <a:solidFill>
                  <a:sysClr val="windowText" lastClr="000000">
                    <a:alpha val="53000"/>
                  </a:sysClr>
                </a:solidFill>
              </a:defRPr>
            </a:lvl1pPr>
          </a:lstStyle>
          <a:p>
            <a:pPr>
              <a:defRPr/>
            </a:pPr>
            <a:fld id="{1738D4CF-CEC2-CB4E-AF5D-2AFA092ED3F5}" type="datetime4">
              <a:t>24. Juli 2019</a:t>
            </a:fld>
            <a:endParaRPr lang="de-DE"/>
          </a:p>
        </p:txBody>
      </p:sp>
      <p:sp>
        <p:nvSpPr>
          <p:cNvPr id="9" name="Footer Placeholder 4"/>
          <p:cNvSpPr>
            <a:spLocks noGrp="1"/>
          </p:cNvSpPr>
          <p:nvPr>
            <p:ph type="ftr" sz="quarter" idx="3"/>
          </p:nvPr>
        </p:nvSpPr>
        <p:spPr bwMode="auto">
          <a:xfrm>
            <a:off x="4038600" y="6356350"/>
            <a:ext cx="4114800" cy="365125"/>
          </a:xfrm>
          <a:prstGeom prst="rect">
            <a:avLst/>
          </a:prstGeom>
          <a:noFill/>
        </p:spPr>
        <p:txBody>
          <a:bodyPr vert="horz" lIns="91440" tIns="45720" rIns="91440" bIns="45720" rtlCol="0" anchor="ctr"/>
          <a:lstStyle>
            <a:lvl1pPr algn="ctr">
              <a:defRPr sz="1200">
                <a:solidFill>
                  <a:sysClr val="windowText" lastClr="000000">
                    <a:alpha val="53000"/>
                  </a:sysClr>
                </a:solidFill>
              </a:defRPr>
            </a:lvl1pPr>
          </a:lstStyle>
          <a:p>
            <a:pPr>
              <a:defRPr/>
            </a:pPr>
            <a:r>
              <a:rPr lang="en-US"/>
              <a:t>FoDaKo -  Forschungsdatenmanagement in Kooperation</a:t>
            </a:r>
            <a:endParaRPr/>
          </a:p>
        </p:txBody>
      </p:sp>
      <p:sp>
        <p:nvSpPr>
          <p:cNvPr id="10" name="Slide Number Placeholder 5"/>
          <p:cNvSpPr>
            <a:spLocks noGrp="1"/>
          </p:cNvSpPr>
          <p:nvPr>
            <p:ph type="sldNum" sz="quarter" idx="4"/>
          </p:nvPr>
        </p:nvSpPr>
        <p:spPr bwMode="auto">
          <a:xfrm>
            <a:off x="8610600" y="6356350"/>
            <a:ext cx="1831848" cy="365125"/>
          </a:xfrm>
          <a:prstGeom prst="rect">
            <a:avLst/>
          </a:prstGeom>
          <a:noFill/>
        </p:spPr>
        <p:txBody>
          <a:bodyPr vert="horz" lIns="91440" tIns="45720" rIns="91440" bIns="45720" rtlCol="0" anchor="ctr"/>
          <a:lstStyle>
            <a:lvl1pPr algn="r">
              <a:defRPr sz="1200">
                <a:solidFill>
                  <a:sysClr val="windowText" lastClr="000000">
                    <a:alpha val="53000"/>
                  </a:sysClr>
                </a:solidFill>
              </a:defRPr>
            </a:lvl1pPr>
          </a:lstStyle>
          <a:p>
            <a:pPr>
              <a:defRPr/>
            </a:pPr>
            <a:fld id="{3ADF6171-C499-3641-9DE4-1C417D243255}" type="slidenum">
              <a:t>‹#›</a:t>
            </a:fld>
            <a:endParaRPr lang="de-DE"/>
          </a:p>
        </p:txBody>
      </p:sp>
      <p:pic>
        <p:nvPicPr>
          <p:cNvPr id="11" name="Picture 7"/>
          <p:cNvPicPr>
            <a:picLocks noChangeAspect="1"/>
          </p:cNvPicPr>
          <p:nvPr userDrawn="1"/>
        </p:nvPicPr>
        <p:blipFill>
          <a:blip r:embed="rId25"/>
          <a:stretch/>
        </p:blipFill>
        <p:spPr bwMode="auto">
          <a:xfrm>
            <a:off x="3605491" y="6356350"/>
            <a:ext cx="409018" cy="377330"/>
          </a:xfrm>
          <a:prstGeom prst="rect">
            <a:avLst/>
          </a:prstGeom>
        </p:spPr>
      </p:pic>
      <p:pic>
        <p:nvPicPr>
          <p:cNvPr id="12" name="Picture 8"/>
          <p:cNvPicPr>
            <a:picLocks noChangeAspect="1"/>
          </p:cNvPicPr>
          <p:nvPr userDrawn="1"/>
        </p:nvPicPr>
        <p:blipFill>
          <a:blip r:embed="rId26"/>
          <a:stretch/>
        </p:blipFill>
        <p:spPr bwMode="auto">
          <a:xfrm>
            <a:off x="10675366" y="6420228"/>
            <a:ext cx="678434" cy="23736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hf hdr="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torthomas.vonrekowski@uni-siegen.de" TargetMode="External"/><Relationship Id="rId2" Type="http://schemas.openxmlformats.org/officeDocument/2006/relationships/hyperlink" Target="mailto:fodako@uni-duesseldorf.de" TargetMode="External"/><Relationship Id="rId1" Type="http://schemas.openxmlformats.org/officeDocument/2006/relationships/slideLayout" Target="../slideLayouts/slideLayout1.xml"/><Relationship Id="rId4" Type="http://schemas.openxmlformats.org/officeDocument/2006/relationships/hyperlink" Target="mailto:maurice.schleussinger@uni-duesseldorf.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hyperlink" Target="http://researchdata.hhu.de/" TargetMode="External"/><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bwMode="auto">
        <a:xfrm>
          <a:off x="0" y="0"/>
          <a:ext cx="0" cy="0"/>
          <a:chOff x="0" y="0"/>
          <a:chExt cx="0" cy="0"/>
        </a:xfrm>
      </p:grpSpPr>
      <p:sp>
        <p:nvSpPr>
          <p:cNvPr id="4" name="Title 1"/>
          <p:cNvSpPr>
            <a:spLocks noGrp="1"/>
          </p:cNvSpPr>
          <p:nvPr>
            <p:ph type="ctrTitle"/>
          </p:nvPr>
        </p:nvSpPr>
        <p:spPr bwMode="auto">
          <a:xfrm>
            <a:off x="695400" y="2540245"/>
            <a:ext cx="10774680" cy="802581"/>
          </a:xfrm>
        </p:spPr>
        <p:txBody>
          <a:bodyPr/>
          <a:lstStyle/>
          <a:p>
            <a:pPr>
              <a:defRPr/>
            </a:pPr>
            <a:r>
              <a:rPr lang="en-US" sz="4900"/>
              <a:t>Research data Repositories</a:t>
            </a:r>
            <a:endParaRPr sz="5400"/>
          </a:p>
        </p:txBody>
      </p:sp>
      <p:sp>
        <p:nvSpPr>
          <p:cNvPr id="5" name="Subtitle 2"/>
          <p:cNvSpPr>
            <a:spLocks noGrp="1"/>
          </p:cNvSpPr>
          <p:nvPr>
            <p:ph type="subTitle" idx="1"/>
          </p:nvPr>
        </p:nvSpPr>
        <p:spPr bwMode="auto">
          <a:xfrm>
            <a:off x="1510740" y="4684538"/>
            <a:ext cx="9144000" cy="1142822"/>
          </a:xfrm>
        </p:spPr>
        <p:txBody>
          <a:bodyPr>
            <a:normAutofit/>
          </a:bodyPr>
          <a:lstStyle/>
          <a:p>
            <a:pPr>
              <a:lnSpc>
                <a:spcPct val="95000"/>
              </a:lnSpc>
              <a:defRPr/>
            </a:pPr>
            <a:endParaRPr lang="en-US" sz="2000" dirty="0"/>
          </a:p>
        </p:txBody>
      </p:sp>
      <p:sp>
        <p:nvSpPr>
          <p:cNvPr id="6" name="Date Placeholder 3"/>
          <p:cNvSpPr>
            <a:spLocks noGrp="1"/>
          </p:cNvSpPr>
          <p:nvPr>
            <p:ph type="dt" sz="half" idx="10"/>
          </p:nvPr>
        </p:nvSpPr>
        <p:spPr bwMode="auto"/>
        <p:txBody>
          <a:bodyPr/>
          <a:lstStyle/>
          <a:p>
            <a:pPr>
              <a:defRPr/>
            </a:pPr>
            <a:r>
              <a:rPr lang="de-DE"/>
              <a:t>15.06.2018</a:t>
            </a:r>
            <a:endParaRPr/>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p:txBody>
          <a:bodyPr/>
          <a:lstStyle/>
          <a:p>
            <a:pPr>
              <a:defRPr/>
            </a:pPr>
            <a:r>
              <a:rPr lang="en-US"/>
              <a:t>1</a:t>
            </a:r>
            <a:endParaRPr/>
          </a:p>
        </p:txBody>
      </p:sp>
      <p:sp>
        <p:nvSpPr>
          <p:cNvPr id="9" name="Textfeld 6"/>
          <p:cNvSpPr/>
          <p:nvPr/>
        </p:nvSpPr>
        <p:spPr bwMode="auto">
          <a:xfrm>
            <a:off x="824940" y="3607321"/>
            <a:ext cx="10515600" cy="1077218"/>
          </a:xfrm>
          <a:prstGeom prst="rect">
            <a:avLst/>
          </a:prstGeom>
          <a:noFill/>
        </p:spPr>
        <p:txBody>
          <a:bodyPr wrap="square" rtlCol="0">
            <a:spAutoFit/>
          </a:bodyPr>
          <a:lstStyle/>
          <a:p>
            <a:pPr algn="ctr">
              <a:defRPr/>
            </a:pPr>
            <a:r>
              <a:rPr lang="de-DE" sz="3200"/>
              <a:t>  </a:t>
            </a:r>
            <a:r>
              <a:rPr lang="en-US" sz="3200"/>
              <a:t>Overview of the properties, functions, and types of repositories</a:t>
            </a:r>
            <a:endParaRPr lang="de-DE" sz="32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874424" cy="1325563"/>
          </a:xfrm>
        </p:spPr>
        <p:txBody>
          <a:bodyPr/>
          <a:lstStyle/>
          <a:p>
            <a:pPr algn="ctr">
              <a:defRPr/>
            </a:pPr>
            <a:r>
              <a:rPr lang="en-US"/>
              <a:t>Checklist: is it the right repository for your data? </a:t>
            </a:r>
            <a:endParaRPr lang="de-DE"/>
          </a:p>
        </p:txBody>
      </p:sp>
      <p:sp>
        <p:nvSpPr>
          <p:cNvPr id="5" name="Inhaltsplatzhalter 2"/>
          <p:cNvSpPr>
            <a:spLocks noGrp="1"/>
          </p:cNvSpPr>
          <p:nvPr>
            <p:ph idx="1"/>
          </p:nvPr>
        </p:nvSpPr>
        <p:spPr bwMode="auto"/>
        <p:txBody>
          <a:bodyPr>
            <a:normAutofit fontScale="92500" lnSpcReduction="20000"/>
          </a:bodyPr>
          <a:lstStyle/>
          <a:p>
            <a:pPr marL="0" indent="0">
              <a:lnSpc>
                <a:spcPct val="104999"/>
              </a:lnSpc>
              <a:buNone/>
              <a:defRPr/>
            </a:pPr>
            <a:r>
              <a:rPr lang="en-US"/>
              <a:t>The checklist that follows addresses the five key questions for selecting a repository:</a:t>
            </a:r>
          </a:p>
          <a:p>
            <a:pPr marL="514350" indent="-514350">
              <a:lnSpc>
                <a:spcPct val="104999"/>
              </a:lnSpc>
              <a:buFont typeface="+mj-lt"/>
              <a:buAutoNum type="arabicPeriod"/>
              <a:defRPr/>
            </a:pPr>
            <a:r>
              <a:rPr lang="de-DE"/>
              <a:t>Is the repository reputable?</a:t>
            </a:r>
            <a:endParaRPr/>
          </a:p>
          <a:p>
            <a:pPr marL="514350" indent="-514350">
              <a:lnSpc>
                <a:spcPct val="104999"/>
              </a:lnSpc>
              <a:buFont typeface="+mj-lt"/>
              <a:buAutoNum type="arabicPeriod"/>
              <a:defRPr/>
            </a:pPr>
            <a:r>
              <a:rPr lang="de-DE"/>
              <a:t>Will it take the data you want to deposit?</a:t>
            </a:r>
            <a:endParaRPr/>
          </a:p>
          <a:p>
            <a:pPr marL="514350" indent="-514350">
              <a:lnSpc>
                <a:spcPct val="104999"/>
              </a:lnSpc>
              <a:buFont typeface="+mj-lt"/>
              <a:buAutoNum type="arabicPeriod"/>
              <a:defRPr/>
            </a:pPr>
            <a:r>
              <a:rPr lang="de-DE"/>
              <a:t>Will it be safe in legal terms?</a:t>
            </a:r>
            <a:endParaRPr/>
          </a:p>
          <a:p>
            <a:pPr marL="514350" indent="-514350">
              <a:lnSpc>
                <a:spcPct val="104999"/>
              </a:lnSpc>
              <a:buFont typeface="+mj-lt"/>
              <a:buAutoNum type="arabicPeriod"/>
              <a:defRPr/>
            </a:pPr>
            <a:r>
              <a:rPr lang="de-DE"/>
              <a:t>Will the repository sustain the data value?</a:t>
            </a:r>
            <a:endParaRPr/>
          </a:p>
          <a:p>
            <a:pPr marL="514350" indent="-514350">
              <a:lnSpc>
                <a:spcPct val="104999"/>
              </a:lnSpc>
              <a:buFont typeface="+mj-lt"/>
              <a:buAutoNum type="arabicPeriod"/>
              <a:defRPr/>
            </a:pPr>
            <a:r>
              <a:rPr lang="de-DE"/>
              <a:t>Will it support analysis and track data usage?</a:t>
            </a:r>
            <a:endParaRPr/>
          </a:p>
          <a:p>
            <a:pPr marL="0" indent="0">
              <a:lnSpc>
                <a:spcPct val="104999"/>
              </a:lnSpc>
              <a:buNone/>
              <a:defRPr/>
            </a:pPr>
            <a:endParaRPr lang="de-DE"/>
          </a:p>
          <a:p>
            <a:pPr marL="0" indent="0">
              <a:lnSpc>
                <a:spcPct val="104999"/>
              </a:lnSpc>
              <a:buNone/>
              <a:defRPr/>
            </a:pPr>
            <a:r>
              <a:rPr lang="de-DE" sz="2000"/>
              <a:t>cf.: http://www.dcc.ac.uk/resources/how-guides-checklists/where-keep-research-data/where-keep-research-data#5</a:t>
            </a:r>
            <a:endParaRPr/>
          </a:p>
          <a:p>
            <a:pPr>
              <a:lnSpc>
                <a:spcPct val="104999"/>
              </a:lnSpc>
              <a:defRPr/>
            </a:pPr>
            <a:endParaRPr lang="de-DE"/>
          </a:p>
        </p:txBody>
      </p:sp>
      <p:sp>
        <p:nvSpPr>
          <p:cNvPr id="6" name="Datumsplatzhalter 3"/>
          <p:cNvSpPr>
            <a:spLocks noGrp="1"/>
          </p:cNvSpPr>
          <p:nvPr>
            <p:ph type="dt" sz="half" idx="10"/>
          </p:nvPr>
        </p:nvSpPr>
        <p:spPr bwMode="auto"/>
        <p:txBody>
          <a:bodyPr/>
          <a:lstStyle/>
          <a:p>
            <a:pPr>
              <a:defRPr/>
            </a:pPr>
            <a:r>
              <a:rPr lang="de-DE" dirty="0"/>
              <a:t>15.06.2018</a:t>
            </a:r>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r>
              <a:rPr lang="de-DE"/>
              <a:t>10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8200" y="365125"/>
            <a:ext cx="10512287" cy="981204"/>
          </a:xfrm>
        </p:spPr>
        <p:txBody>
          <a:bodyPr>
            <a:normAutofit fontScale="90000"/>
          </a:bodyPr>
          <a:lstStyle/>
          <a:p>
            <a:pPr algn="ctr">
              <a:defRPr/>
            </a:pPr>
            <a:r>
              <a:rPr lang="en-US" sz="4000"/>
              <a:t>Data Policies of Funding Organizations (DFG, 2010)</a:t>
            </a:r>
            <a:endParaRPr lang="de-DE" sz="4000"/>
          </a:p>
        </p:txBody>
      </p:sp>
      <p:sp>
        <p:nvSpPr>
          <p:cNvPr id="5" name="Date Placeholder 3"/>
          <p:cNvSpPr>
            <a:spLocks noGrp="1"/>
          </p:cNvSpPr>
          <p:nvPr>
            <p:ph type="dt" sz="half" idx="10"/>
          </p:nvPr>
        </p:nvSpPr>
        <p:spPr bwMode="auto"/>
        <p:txBody>
          <a:bodyPr/>
          <a:lstStyle/>
          <a:p>
            <a:pPr>
              <a:defRPr/>
            </a:pPr>
            <a:r>
              <a:rPr lang="de-DE"/>
              <a:t>15.06.2018</a:t>
            </a:r>
            <a:endParaRPr/>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5"/>
          <p:cNvSpPr>
            <a:spLocks noGrp="1"/>
          </p:cNvSpPr>
          <p:nvPr>
            <p:ph type="sldNum" sz="quarter" idx="12"/>
          </p:nvPr>
        </p:nvSpPr>
        <p:spPr bwMode="auto"/>
        <p:txBody>
          <a:bodyPr/>
          <a:lstStyle/>
          <a:p>
            <a:pPr>
              <a:defRPr/>
            </a:pPr>
            <a:r>
              <a:rPr lang="en-US"/>
              <a:t>12</a:t>
            </a:r>
            <a:endParaRPr/>
          </a:p>
        </p:txBody>
      </p:sp>
      <p:sp>
        <p:nvSpPr>
          <p:cNvPr id="8"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sp>
        <p:nvSpPr>
          <p:cNvPr id="9" name="Textfeld 2"/>
          <p:cNvSpPr/>
          <p:nvPr/>
        </p:nvSpPr>
        <p:spPr bwMode="auto">
          <a:xfrm>
            <a:off x="583096" y="1471910"/>
            <a:ext cx="10767391" cy="4924425"/>
          </a:xfrm>
          <a:prstGeom prst="rect">
            <a:avLst/>
          </a:prstGeom>
          <a:noFill/>
        </p:spPr>
        <p:txBody>
          <a:bodyPr wrap="square" rtlCol="0">
            <a:spAutoFit/>
          </a:bodyPr>
          <a:lstStyle/>
          <a:p>
            <a:pPr>
              <a:defRPr/>
            </a:pPr>
            <a:r>
              <a:rPr lang="en-US" sz="3000"/>
              <a:t>	“If [..] systematically (measurement) data are collected that are suitable for subsequent use, please describe which measures have been taken or are taken during the project's duration in order to secure the data sustainably and, if necessary, the reuse. </a:t>
            </a:r>
            <a:r>
              <a:rPr lang="en-US" sz="3000" b="1"/>
              <a:t>When doing so, please also take into account the existing standards in your discipline and the offers of existing data repositories. </a:t>
            </a:r>
            <a:r>
              <a:rPr lang="en-US" sz="3000"/>
              <a:t>“</a:t>
            </a:r>
            <a:br>
              <a:rPr lang="en-US" sz="3000" b="1"/>
            </a:br>
            <a:br>
              <a:rPr lang="en-US" sz="3000"/>
            </a:br>
            <a:r>
              <a:rPr lang="de-DE" sz="1400"/>
              <a:t>Deutsche Forschungsgemeinschaft. (2012). Leitfaden für die Antragstellung. DFG-Vordruck 54.01 - 1/12. Retrieved from http://www.dfg.de/formulare/54_01/54_01_de.pdf </a:t>
            </a:r>
            <a:endParaRPr/>
          </a:p>
          <a:p>
            <a:pPr>
              <a:defRPr/>
            </a:pPr>
            <a:r>
              <a:rPr lang="de-DE" sz="1400"/>
              <a:t>Deutsche Forschungsgemeinschaft. (2012). Merkblatt Sonderforschungsbereiche. DFG-Vordruck 50.06 – 6/12. Retrieved from http://www.dfg.de/formulare/50_06/50_06_de.pdf </a:t>
            </a:r>
            <a:endParaRPr/>
          </a:p>
          <a:p>
            <a:pPr>
              <a:defRPr/>
            </a:pPr>
            <a:endParaRPr lang="de-DE"/>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Grafik 10"/>
          <p:cNvPicPr>
            <a:picLocks noChangeAspect="1"/>
          </p:cNvPicPr>
          <p:nvPr/>
        </p:nvPicPr>
        <p:blipFill>
          <a:blip r:embed="rId3"/>
          <a:stretch/>
        </p:blipFill>
        <p:spPr bwMode="auto">
          <a:xfrm>
            <a:off x="9358592" y="377294"/>
            <a:ext cx="2423419" cy="2423419"/>
          </a:xfrm>
          <a:prstGeom prst="rect">
            <a:avLst/>
          </a:prstGeom>
        </p:spPr>
      </p:pic>
      <p:sp>
        <p:nvSpPr>
          <p:cNvPr id="5" name="Title 1"/>
          <p:cNvSpPr>
            <a:spLocks noGrp="1"/>
          </p:cNvSpPr>
          <p:nvPr>
            <p:ph type="title"/>
          </p:nvPr>
        </p:nvSpPr>
        <p:spPr bwMode="auto">
          <a:xfrm>
            <a:off x="839856" y="548508"/>
            <a:ext cx="10512287" cy="981204"/>
          </a:xfrm>
        </p:spPr>
        <p:txBody>
          <a:bodyPr/>
          <a:lstStyle/>
          <a:p>
            <a:pPr algn="ctr">
              <a:defRPr/>
            </a:pPr>
            <a:r>
              <a:rPr lang="de-DE" sz="4000"/>
              <a:t>Re3data.org</a:t>
            </a:r>
            <a:endParaRPr lang="en-US" sz="4000"/>
          </a:p>
        </p:txBody>
      </p:sp>
      <p:sp>
        <p:nvSpPr>
          <p:cNvPr id="6" name="Date Placeholder 3"/>
          <p:cNvSpPr>
            <a:spLocks noGrp="1"/>
          </p:cNvSpPr>
          <p:nvPr>
            <p:ph type="dt" sz="half" idx="10"/>
          </p:nvPr>
        </p:nvSpPr>
        <p:spPr bwMode="auto"/>
        <p:txBody>
          <a:bodyPr/>
          <a:lstStyle/>
          <a:p>
            <a:pPr>
              <a:defRPr/>
            </a:pPr>
            <a:r>
              <a:rPr lang="de-DE"/>
              <a:t>15.06.2018</a:t>
            </a:r>
            <a:endParaRPr/>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8" name="Slide Number Placeholder 5"/>
          <p:cNvSpPr>
            <a:spLocks noGrp="1"/>
          </p:cNvSpPr>
          <p:nvPr>
            <p:ph type="sldNum" sz="quarter" idx="12"/>
          </p:nvPr>
        </p:nvSpPr>
        <p:spPr bwMode="auto"/>
        <p:txBody>
          <a:bodyPr/>
          <a:lstStyle/>
          <a:p>
            <a:pPr>
              <a:defRPr/>
            </a:pPr>
            <a:r>
              <a:rPr lang="en-US"/>
              <a:t>11</a:t>
            </a:r>
            <a:endParaRPr/>
          </a:p>
        </p:txBody>
      </p:sp>
      <p:sp>
        <p:nvSpPr>
          <p:cNvPr id="9"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sp>
        <p:nvSpPr>
          <p:cNvPr id="10" name="Textfeld 6"/>
          <p:cNvSpPr/>
          <p:nvPr/>
        </p:nvSpPr>
        <p:spPr bwMode="auto">
          <a:xfrm>
            <a:off x="335360" y="1831857"/>
            <a:ext cx="11446651" cy="3847207"/>
          </a:xfrm>
          <a:prstGeom prst="rect">
            <a:avLst/>
          </a:prstGeom>
          <a:noFill/>
        </p:spPr>
        <p:txBody>
          <a:bodyPr wrap="square" rtlCol="0">
            <a:spAutoFit/>
          </a:bodyPr>
          <a:lstStyle/>
          <a:p>
            <a:pPr>
              <a:defRPr/>
            </a:pPr>
            <a:r>
              <a:rPr lang="en-US" sz="3200" b="1"/>
              <a:t>Development of a directory for the description of research data repositories</a:t>
            </a:r>
            <a:endParaRPr/>
          </a:p>
          <a:p>
            <a:pPr algn="ctr">
              <a:defRPr/>
            </a:pPr>
            <a:r>
              <a:rPr lang="en-US" sz="3000" b="1"/>
              <a:t>Project partners:</a:t>
            </a:r>
          </a:p>
          <a:p>
            <a:pPr marL="365125" indent="-365125">
              <a:buFont typeface="Arial"/>
              <a:buChar char="•"/>
              <a:defRPr/>
            </a:pPr>
            <a:r>
              <a:rPr lang="en-US" sz="3000"/>
              <a:t>German Research Center for Geosciences GFZ</a:t>
            </a:r>
            <a:endParaRPr sz="3000"/>
          </a:p>
          <a:p>
            <a:pPr marL="285750" indent="-285750">
              <a:buFont typeface="Arial"/>
              <a:buChar char="•"/>
              <a:defRPr/>
            </a:pPr>
            <a:r>
              <a:rPr lang="en-US" sz="3000"/>
              <a:t> Library and Information Services (LIS)</a:t>
            </a:r>
            <a:endParaRPr sz="3000"/>
          </a:p>
          <a:p>
            <a:pPr marL="285750" indent="-285750">
              <a:buFont typeface="Arial"/>
              <a:buChar char="•"/>
              <a:defRPr/>
            </a:pPr>
            <a:r>
              <a:rPr lang="en-US" sz="3000"/>
              <a:t> Humboldt University Berlin, Institute for Library and Information         Science (IBI) </a:t>
            </a:r>
            <a:endParaRPr sz="3000"/>
          </a:p>
          <a:p>
            <a:pPr marL="285750" indent="-285750">
              <a:buFont typeface="Arial"/>
              <a:buChar char="•"/>
              <a:defRPr/>
            </a:pPr>
            <a:r>
              <a:rPr lang="en-US" sz="3000"/>
              <a:t>Institute of Technology (KIT), KIT Library</a:t>
            </a:r>
            <a:endParaRPr lang="de-DE" sz="3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Picture 12"/>
          <p:cNvPicPr>
            <a:picLocks noChangeAspect="1"/>
          </p:cNvPicPr>
          <p:nvPr/>
        </p:nvPicPr>
        <p:blipFill>
          <a:blip r:embed="rId3"/>
          <a:srcRect l="9485" t="20980" r="2972" b="44308"/>
          <a:stretch/>
        </p:blipFill>
        <p:spPr bwMode="auto">
          <a:xfrm>
            <a:off x="-744760" y="-1875183"/>
            <a:ext cx="14969602" cy="8414095"/>
          </a:xfrm>
          <a:prstGeom prst="rect">
            <a:avLst/>
          </a:prstGeom>
        </p:spPr>
      </p:pic>
      <p:sp>
        <p:nvSpPr>
          <p:cNvPr id="5" name="Rectangle 13"/>
          <p:cNvSpPr/>
          <p:nvPr/>
        </p:nvSpPr>
        <p:spPr bwMode="auto">
          <a:xfrm>
            <a:off x="0" y="6356350"/>
            <a:ext cx="12192000" cy="365808"/>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6" name="Date Placeholder 3"/>
          <p:cNvSpPr>
            <a:spLocks noGrp="1"/>
          </p:cNvSpPr>
          <p:nvPr>
            <p:ph type="dt" sz="half" idx="10"/>
          </p:nvPr>
        </p:nvSpPr>
        <p:spPr bwMode="auto"/>
        <p:txBody>
          <a:bodyPr/>
          <a:lstStyle/>
          <a:p>
            <a:pPr>
              <a:defRPr/>
            </a:pPr>
            <a:r>
              <a:rPr lang="de-DE"/>
              <a:t>15.06.2018</a:t>
            </a:r>
            <a:endParaRPr/>
          </a:p>
        </p:txBody>
      </p:sp>
      <p:sp>
        <p:nvSpPr>
          <p:cNvPr id="7" name="Footer Placeholder 4"/>
          <p:cNvSpPr>
            <a:spLocks noGrp="1"/>
          </p:cNvSpPr>
          <p:nvPr>
            <p:ph type="ftr" sz="quarter" idx="11"/>
          </p:nvPr>
        </p:nvSpPr>
        <p:spPr bwMode="auto"/>
        <p:txBody>
          <a:bodyPr/>
          <a:lstStyle/>
          <a:p>
            <a:pPr>
              <a:defRPr/>
            </a:pPr>
            <a:r>
              <a:rPr lang="en-US"/>
              <a:t>FoDaKo -  Forschungsdatenmanagement in Kooperation</a:t>
            </a:r>
          </a:p>
        </p:txBody>
      </p:sp>
      <p:sp>
        <p:nvSpPr>
          <p:cNvPr id="8" name="Slide Number Placeholder 5"/>
          <p:cNvSpPr>
            <a:spLocks noGrp="1"/>
          </p:cNvSpPr>
          <p:nvPr>
            <p:ph type="sldNum" sz="quarter" idx="12"/>
          </p:nvPr>
        </p:nvSpPr>
        <p:spPr bwMode="auto"/>
        <p:txBody>
          <a:bodyPr/>
          <a:lstStyle/>
          <a:p>
            <a:pPr>
              <a:defRPr/>
            </a:pPr>
            <a:r>
              <a:rPr lang="en-US"/>
              <a:t>11</a:t>
            </a:r>
            <a:endParaRPr/>
          </a:p>
        </p:txBody>
      </p:sp>
      <p:sp>
        <p:nvSpPr>
          <p:cNvPr id="9"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pic>
        <p:nvPicPr>
          <p:cNvPr id="10" name="Picture 7"/>
          <p:cNvPicPr>
            <a:picLocks noChangeAspect="1"/>
          </p:cNvPicPr>
          <p:nvPr/>
        </p:nvPicPr>
        <p:blipFill>
          <a:blip r:embed="rId4"/>
          <a:stretch/>
        </p:blipFill>
        <p:spPr bwMode="auto">
          <a:xfrm>
            <a:off x="3605491" y="6356350"/>
            <a:ext cx="409018" cy="377330"/>
          </a:xfrm>
          <a:prstGeom prst="rect">
            <a:avLst/>
          </a:prstGeom>
        </p:spPr>
      </p:pic>
      <p:pic>
        <p:nvPicPr>
          <p:cNvPr id="11" name="Picture 8"/>
          <p:cNvPicPr>
            <a:picLocks noChangeAspect="1"/>
          </p:cNvPicPr>
          <p:nvPr/>
        </p:nvPicPr>
        <p:blipFill>
          <a:blip r:embed="rId5"/>
          <a:stretch/>
        </p:blipFill>
        <p:spPr bwMode="auto">
          <a:xfrm>
            <a:off x="10675366" y="6420228"/>
            <a:ext cx="678434" cy="23736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9856" y="548508"/>
            <a:ext cx="10512287" cy="981204"/>
          </a:xfrm>
        </p:spPr>
        <p:txBody>
          <a:bodyPr/>
          <a:lstStyle/>
          <a:p>
            <a:pPr algn="ctr">
              <a:defRPr/>
            </a:pPr>
            <a:r>
              <a:rPr lang="de-DE" sz="4000" i="1"/>
              <a:t>re3data.org</a:t>
            </a:r>
            <a:endParaRPr lang="en-US" sz="4000"/>
          </a:p>
        </p:txBody>
      </p:sp>
      <p:sp>
        <p:nvSpPr>
          <p:cNvPr id="5" name="Date Placeholder 3"/>
          <p:cNvSpPr>
            <a:spLocks noGrp="1"/>
          </p:cNvSpPr>
          <p:nvPr>
            <p:ph type="dt" sz="half" idx="10"/>
          </p:nvPr>
        </p:nvSpPr>
        <p:spPr bwMode="auto"/>
        <p:txBody>
          <a:bodyPr/>
          <a:lstStyle/>
          <a:p>
            <a:pPr>
              <a:defRPr/>
            </a:pPr>
            <a:r>
              <a:rPr lang="de-DE"/>
              <a:t>15.06.2018</a:t>
            </a:r>
            <a:endParaRPr/>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5"/>
          <p:cNvSpPr>
            <a:spLocks noGrp="1"/>
          </p:cNvSpPr>
          <p:nvPr>
            <p:ph type="sldNum" sz="quarter" idx="12"/>
          </p:nvPr>
        </p:nvSpPr>
        <p:spPr bwMode="auto"/>
        <p:txBody>
          <a:bodyPr/>
          <a:lstStyle/>
          <a:p>
            <a:pPr>
              <a:defRPr/>
            </a:pPr>
            <a:r>
              <a:rPr lang="en-US"/>
              <a:t>11</a:t>
            </a:r>
            <a:endParaRPr/>
          </a:p>
        </p:txBody>
      </p:sp>
      <p:sp>
        <p:nvSpPr>
          <p:cNvPr id="8"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pic>
        <p:nvPicPr>
          <p:cNvPr id="9" name="Picture 12"/>
          <p:cNvPicPr>
            <a:picLocks noChangeAspect="1"/>
          </p:cNvPicPr>
          <p:nvPr/>
        </p:nvPicPr>
        <p:blipFill>
          <a:blip r:embed="rId3"/>
          <a:stretch/>
        </p:blipFill>
        <p:spPr bwMode="auto">
          <a:xfrm>
            <a:off x="715001" y="-171400"/>
            <a:ext cx="10761998"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Inhaltsplatzhalter 6"/>
          <p:cNvPicPr>
            <a:picLocks noGrp="1" noChangeAspect="1"/>
          </p:cNvPicPr>
          <p:nvPr>
            <p:ph idx="4294967295"/>
          </p:nvPr>
        </p:nvPicPr>
        <p:blipFill>
          <a:blip r:embed="rId3"/>
          <a:stretch/>
        </p:blipFill>
        <p:spPr bwMode="auto">
          <a:xfrm>
            <a:off x="0" y="476250"/>
            <a:ext cx="11414125" cy="5424488"/>
          </a:xfrm>
          <a:prstGeom prst="rect">
            <a:avLst/>
          </a:prstGeom>
        </p:spPr>
      </p:pic>
      <p:sp>
        <p:nvSpPr>
          <p:cNvPr id="5" name="Title 1"/>
          <p:cNvSpPr>
            <a:spLocks noGrp="1"/>
          </p:cNvSpPr>
          <p:nvPr>
            <p:ph type="title"/>
          </p:nvPr>
        </p:nvSpPr>
        <p:spPr bwMode="auto">
          <a:xfrm>
            <a:off x="191344" y="20638"/>
            <a:ext cx="10515600" cy="1325563"/>
          </a:xfrm>
        </p:spPr>
        <p:txBody>
          <a:bodyPr/>
          <a:lstStyle/>
          <a:p>
            <a:pPr>
              <a:defRPr/>
            </a:pPr>
            <a:r>
              <a:rPr lang="en-US"/>
              <a:t>Re3Data Criteria</a:t>
            </a:r>
            <a:endParaRPr/>
          </a:p>
        </p:txBody>
      </p:sp>
      <p:sp>
        <p:nvSpPr>
          <p:cNvPr id="6" name="Datumsplatzhalter 3"/>
          <p:cNvSpPr>
            <a:spLocks noGrp="1"/>
          </p:cNvSpPr>
          <p:nvPr>
            <p:ph type="dt" sz="half" idx="10"/>
          </p:nvPr>
        </p:nvSpPr>
        <p:spPr bwMode="auto"/>
        <p:txBody>
          <a:bodyPr/>
          <a:lstStyle/>
          <a:p>
            <a:pPr>
              <a:defRPr/>
            </a:pPr>
            <a:r>
              <a:rPr lang="de-DE" dirty="0"/>
              <a:t>15.06.2018</a:t>
            </a:r>
          </a:p>
        </p:txBody>
      </p:sp>
      <p:sp>
        <p:nvSpPr>
          <p:cNvPr id="7" name="Fußzeilenplatzhalter 4"/>
          <p:cNvSpPr>
            <a:spLocks noGrp="1"/>
          </p:cNvSpPr>
          <p:nvPr>
            <p:ph type="ftr" sz="quarter" idx="11"/>
          </p:nvPr>
        </p:nvSpPr>
        <p:spPr bwMode="auto"/>
        <p:txBody>
          <a:bodyPr/>
          <a:lstStyle/>
          <a:p>
            <a:pPr>
              <a:defRPr/>
            </a:pPr>
            <a:r>
              <a:rPr lang="en-US"/>
              <a:t>FoDaKo -  Forschungsdatenmanagement in Kooperation</a:t>
            </a:r>
            <a:endParaRPr/>
          </a:p>
        </p:txBody>
      </p:sp>
      <p:sp>
        <p:nvSpPr>
          <p:cNvPr id="8" name="Foliennummernplatzhalter 5"/>
          <p:cNvSpPr>
            <a:spLocks noGrp="1"/>
          </p:cNvSpPr>
          <p:nvPr>
            <p:ph type="sldNum" sz="quarter" idx="12"/>
          </p:nvPr>
        </p:nvSpPr>
        <p:spPr bwMode="auto"/>
        <p:txBody>
          <a:bodyPr/>
          <a:lstStyle/>
          <a:p>
            <a:pPr>
              <a:defRPr/>
            </a:pPr>
            <a:r>
              <a:rPr lang="de-DE"/>
              <a:t>15</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endParaRPr lang="en-US"/>
          </a:p>
        </p:txBody>
      </p:sp>
      <p:sp>
        <p:nvSpPr>
          <p:cNvPr id="5" name="Date Placeholder 2"/>
          <p:cNvSpPr>
            <a:spLocks noGrp="1"/>
          </p:cNvSpPr>
          <p:nvPr>
            <p:ph type="dt" sz="half" idx="10"/>
          </p:nvPr>
        </p:nvSpPr>
        <p:spPr bwMode="auto"/>
        <p:txBody>
          <a:bodyPr/>
          <a:lstStyle/>
          <a:p>
            <a:pPr>
              <a:defRPr/>
            </a:pPr>
            <a:r>
              <a:rPr lang="de-DE" dirty="0"/>
              <a:t>15.06.2018</a:t>
            </a:r>
          </a:p>
        </p:txBody>
      </p:sp>
      <p:sp>
        <p:nvSpPr>
          <p:cNvPr id="6" name="Footer Placeholder 3"/>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4"/>
          <p:cNvSpPr>
            <a:spLocks noGrp="1"/>
          </p:cNvSpPr>
          <p:nvPr>
            <p:ph type="sldNum" sz="quarter" idx="12"/>
          </p:nvPr>
        </p:nvSpPr>
        <p:spPr bwMode="auto"/>
        <p:txBody>
          <a:bodyPr/>
          <a:lstStyle/>
          <a:p>
            <a:pPr>
              <a:defRPr/>
            </a:pPr>
            <a:r>
              <a:rPr lang="de-DE"/>
              <a:t>16</a:t>
            </a:r>
          </a:p>
        </p:txBody>
      </p:sp>
      <p:pic>
        <p:nvPicPr>
          <p:cNvPr id="8" name="Picture 5"/>
          <p:cNvPicPr>
            <a:picLocks noChangeAspect="1"/>
          </p:cNvPicPr>
          <p:nvPr/>
        </p:nvPicPr>
        <p:blipFill>
          <a:blip r:embed="rId3"/>
          <a:stretch/>
        </p:blipFill>
        <p:spPr bwMode="auto">
          <a:xfrm>
            <a:off x="773273" y="-99393"/>
            <a:ext cx="10703726" cy="6820867"/>
          </a:xfrm>
          <a:prstGeom prst="rect">
            <a:avLst/>
          </a:prstGeom>
        </p:spPr>
      </p:pic>
      <p:pic>
        <p:nvPicPr>
          <p:cNvPr id="10" name="Picture 6"/>
          <p:cNvPicPr>
            <a:picLocks noChangeAspect="1"/>
          </p:cNvPicPr>
          <p:nvPr/>
        </p:nvPicPr>
        <p:blipFill>
          <a:blip r:embed="rId4"/>
          <a:srcRect l="49542" t="25938" r="7219" b="54259"/>
          <a:stretch/>
        </p:blipFill>
        <p:spPr bwMode="auto">
          <a:xfrm>
            <a:off x="2209800" y="3583136"/>
            <a:ext cx="6943217" cy="2026344"/>
          </a:xfrm>
          <a:prstGeom prst="rect">
            <a:avLst/>
          </a:prstGeom>
          <a:ln>
            <a:noFill/>
          </a:ln>
        </p:spPr>
      </p:pic>
      <p:cxnSp>
        <p:nvCxnSpPr>
          <p:cNvPr id="9" name="Straight Connector 8"/>
          <p:cNvCxnSpPr>
            <a:cxnSpLocks/>
          </p:cNvCxnSpPr>
          <p:nvPr/>
        </p:nvCxnSpPr>
        <p:spPr bwMode="auto">
          <a:xfrm flipV="1">
            <a:off x="5709817" y="2420888"/>
            <a:ext cx="2186383" cy="1445220"/>
          </a:xfrm>
          <a:prstGeom prst="line">
            <a:avLst/>
          </a:prstGeom>
          <a:ln w="76200"/>
        </p:spPr>
        <p:style>
          <a:lnRef idx="3">
            <a:schemeClr val="accent2"/>
          </a:lnRef>
          <a:fillRef idx="0">
            <a:schemeClr val="accent2"/>
          </a:fillRef>
          <a:effectRef idx="2">
            <a:schemeClr val="accent2"/>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Date Placeholder 3"/>
          <p:cNvSpPr>
            <a:spLocks noGrp="1"/>
          </p:cNvSpPr>
          <p:nvPr>
            <p:ph type="dt" sz="half" idx="10"/>
          </p:nvPr>
        </p:nvSpPr>
        <p:spPr bwMode="auto"/>
        <p:txBody>
          <a:bodyPr/>
          <a:lstStyle/>
          <a:p>
            <a:pPr>
              <a:defRPr/>
            </a:pPr>
            <a:r>
              <a:rPr lang="de-DE" dirty="0"/>
              <a:t>15.06.2018</a:t>
            </a:r>
          </a:p>
        </p:txBody>
      </p:sp>
      <p:sp>
        <p:nvSpPr>
          <p:cNvPr id="5" name="Footer Placeholder 4"/>
          <p:cNvSpPr>
            <a:spLocks noGrp="1"/>
          </p:cNvSpPr>
          <p:nvPr>
            <p:ph type="ftr" sz="quarter" idx="11"/>
          </p:nvPr>
        </p:nvSpPr>
        <p:spPr bwMode="auto"/>
        <p:txBody>
          <a:bodyPr/>
          <a:lstStyle/>
          <a:p>
            <a:pPr>
              <a:defRPr/>
            </a:pPr>
            <a:r>
              <a:rPr lang="de-DE"/>
              <a:t>FoDaKo -  Forschungsdatenmanagement in Kooperation</a:t>
            </a:r>
          </a:p>
        </p:txBody>
      </p:sp>
      <p:sp>
        <p:nvSpPr>
          <p:cNvPr id="6" name="Slide Number Placeholder 5"/>
          <p:cNvSpPr>
            <a:spLocks noGrp="1"/>
          </p:cNvSpPr>
          <p:nvPr>
            <p:ph type="sldNum" sz="quarter" idx="12"/>
          </p:nvPr>
        </p:nvSpPr>
        <p:spPr bwMode="auto"/>
        <p:txBody>
          <a:bodyPr/>
          <a:lstStyle/>
          <a:p>
            <a:pPr>
              <a:defRPr/>
            </a:pPr>
            <a:r>
              <a:rPr lang="de-DE"/>
              <a:t>17</a:t>
            </a:r>
          </a:p>
        </p:txBody>
      </p:sp>
      <p:sp>
        <p:nvSpPr>
          <p:cNvPr id="7" name="TextBox 7"/>
          <p:cNvSpPr>
            <a:spLocks/>
          </p:cNvSpPr>
          <p:nvPr/>
        </p:nvSpPr>
        <p:spPr bwMode="auto">
          <a:xfrm>
            <a:off x="6407727" y="5938748"/>
            <a:ext cx="5784273" cy="400110"/>
          </a:xfrm>
          <a:prstGeom prst="rect">
            <a:avLst/>
          </a:prstGeom>
          <a:noFill/>
        </p:spPr>
        <p:txBody>
          <a:bodyPr wrap="square" rtlCol="0">
            <a:spAutoFit/>
          </a:bodyPr>
          <a:lstStyle/>
          <a:p>
            <a:pPr algn="r">
              <a:defRPr/>
            </a:pPr>
            <a:r>
              <a:rPr lang="en-US" sz="2000">
                <a:solidFill>
                  <a:schemeClr val="bg1"/>
                </a:solidFill>
              </a:rPr>
              <a:t>Source: re3data.org</a:t>
            </a:r>
            <a:endParaRPr/>
          </a:p>
        </p:txBody>
      </p:sp>
      <p:sp>
        <p:nvSpPr>
          <p:cNvPr id="8" name="Oval 9"/>
          <p:cNvSpPr/>
          <p:nvPr/>
        </p:nvSpPr>
        <p:spPr bwMode="auto">
          <a:xfrm>
            <a:off x="3476677" y="682611"/>
            <a:ext cx="5238645" cy="52386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3000"/>
              <a:t>1885 Open Research Data Repositories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bwMode="auto">
        <a:xfrm>
          <a:off x="0" y="0"/>
          <a:ext cx="0" cy="0"/>
          <a:chOff x="0" y="0"/>
          <a:chExt cx="0" cy="0"/>
        </a:xfrm>
      </p:grpSpPr>
      <p:sp>
        <p:nvSpPr>
          <p:cNvPr id="4" name="Title 1"/>
          <p:cNvSpPr>
            <a:spLocks noGrp="1"/>
          </p:cNvSpPr>
          <p:nvPr>
            <p:ph type="title"/>
          </p:nvPr>
        </p:nvSpPr>
        <p:spPr bwMode="auto">
          <a:xfrm>
            <a:off x="838200" y="313977"/>
            <a:ext cx="10515600" cy="1325563"/>
          </a:xfrm>
        </p:spPr>
        <p:txBody>
          <a:bodyPr/>
          <a:lstStyle/>
          <a:p>
            <a:pPr algn="ctr">
              <a:defRPr/>
            </a:pPr>
            <a:r>
              <a:rPr lang="en-US"/>
              <a:t>Outlook</a:t>
            </a:r>
            <a:endParaRPr lang="en-US" sz="3200" i="1"/>
          </a:p>
        </p:txBody>
      </p:sp>
      <p:sp>
        <p:nvSpPr>
          <p:cNvPr id="5" name="Date Placeholder 3"/>
          <p:cNvSpPr>
            <a:spLocks noGrp="1"/>
          </p:cNvSpPr>
          <p:nvPr>
            <p:ph type="dt" sz="half" idx="10"/>
          </p:nvPr>
        </p:nvSpPr>
        <p:spPr bwMode="auto"/>
        <p:txBody>
          <a:bodyPr/>
          <a:lstStyle/>
          <a:p>
            <a:pPr>
              <a:defRPr/>
            </a:pPr>
            <a:r>
              <a:rPr lang="de-DE"/>
              <a:t>15.06.2018</a:t>
            </a:r>
            <a:endParaRPr/>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p>
        </p:txBody>
      </p:sp>
      <p:sp>
        <p:nvSpPr>
          <p:cNvPr id="7" name="Slide Number Placeholder 5"/>
          <p:cNvSpPr>
            <a:spLocks noGrp="1"/>
          </p:cNvSpPr>
          <p:nvPr>
            <p:ph type="sldNum" sz="quarter" idx="12"/>
          </p:nvPr>
        </p:nvSpPr>
        <p:spPr bwMode="auto"/>
        <p:txBody>
          <a:bodyPr/>
          <a:lstStyle/>
          <a:p>
            <a:pPr>
              <a:defRPr/>
            </a:pPr>
            <a:r>
              <a:rPr lang="en-US"/>
              <a:t>13</a:t>
            </a:r>
            <a:endParaRPr/>
          </a:p>
        </p:txBody>
      </p:sp>
      <p:sp>
        <p:nvSpPr>
          <p:cNvPr id="8"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sp>
        <p:nvSpPr>
          <p:cNvPr id="9" name="Textfeld 6"/>
          <p:cNvSpPr/>
          <p:nvPr/>
        </p:nvSpPr>
        <p:spPr bwMode="auto">
          <a:xfrm>
            <a:off x="1599340" y="1882393"/>
            <a:ext cx="9033164" cy="3539430"/>
          </a:xfrm>
          <a:prstGeom prst="rect">
            <a:avLst/>
          </a:prstGeom>
          <a:noFill/>
        </p:spPr>
        <p:txBody>
          <a:bodyPr wrap="square" rtlCol="0">
            <a:spAutoFit/>
          </a:bodyPr>
          <a:lstStyle/>
          <a:p>
            <a:pPr marL="457200" indent="-457200">
              <a:buFont typeface="Arial"/>
              <a:buChar char="•"/>
              <a:defRPr/>
            </a:pPr>
            <a:r>
              <a:rPr lang="en-US" sz="3200"/>
              <a:t>the </a:t>
            </a:r>
            <a:r>
              <a:rPr lang="en-US" sz="3200" b="1"/>
              <a:t>demand</a:t>
            </a:r>
            <a:r>
              <a:rPr lang="en-US" sz="3200"/>
              <a:t> for a </a:t>
            </a:r>
            <a:r>
              <a:rPr lang="en-US" sz="3200" b="1"/>
              <a:t>research data infrastructure </a:t>
            </a:r>
            <a:r>
              <a:rPr lang="en-US" sz="3200"/>
              <a:t>is increasing</a:t>
            </a:r>
            <a:endParaRPr/>
          </a:p>
          <a:p>
            <a:pPr marL="457200" indent="-457200">
              <a:buFont typeface="Arial"/>
              <a:buChar char="•"/>
              <a:defRPr/>
            </a:pPr>
            <a:r>
              <a:rPr lang="en-US" sz="3200"/>
              <a:t>(</a:t>
            </a:r>
            <a:r>
              <a:rPr lang="en-US" sz="3200" b="1"/>
              <a:t>Networked</a:t>
            </a:r>
            <a:r>
              <a:rPr lang="en-US" sz="3200"/>
              <a:t>) research data repositories form the core of this infrastructure</a:t>
            </a:r>
            <a:endParaRPr/>
          </a:p>
          <a:p>
            <a:pPr marL="457200" indent="-457200">
              <a:buFont typeface="Arial"/>
              <a:buChar char="•"/>
              <a:defRPr/>
            </a:pPr>
            <a:r>
              <a:rPr lang="en-US" sz="3200"/>
              <a:t>The existing landscape of data repositories is </a:t>
            </a:r>
            <a:r>
              <a:rPr lang="en-US" sz="3200" b="1"/>
              <a:t>very heterogeneous </a:t>
            </a:r>
            <a:r>
              <a:rPr lang="en-US" sz="3200"/>
              <a:t>and characterized by </a:t>
            </a:r>
            <a:r>
              <a:rPr lang="en-US" sz="3200" b="1"/>
              <a:t>disciplinary</a:t>
            </a:r>
            <a:r>
              <a:rPr lang="en-US" sz="3200"/>
              <a:t> approaches</a:t>
            </a:r>
            <a:endParaRPr lang="de-DE" sz="32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tangle 13"/>
          <p:cNvSpPr/>
          <p:nvPr/>
        </p:nvSpPr>
        <p:spPr bwMode="auto">
          <a:xfrm>
            <a:off x="0" y="6356350"/>
            <a:ext cx="12192000" cy="365808"/>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p>
        </p:txBody>
      </p:sp>
      <p:sp>
        <p:nvSpPr>
          <p:cNvPr id="5" name="Title 1"/>
          <p:cNvSpPr>
            <a:spLocks noGrp="1"/>
          </p:cNvSpPr>
          <p:nvPr>
            <p:ph type="title"/>
          </p:nvPr>
        </p:nvSpPr>
        <p:spPr bwMode="auto">
          <a:xfrm>
            <a:off x="838200" y="365125"/>
            <a:ext cx="6249137" cy="1325563"/>
          </a:xfrm>
        </p:spPr>
        <p:txBody>
          <a:bodyPr/>
          <a:lstStyle/>
          <a:p>
            <a:pPr algn="ctr">
              <a:defRPr/>
            </a:pPr>
            <a:r>
              <a:rPr lang="en-US"/>
              <a:t>References</a:t>
            </a:r>
          </a:p>
        </p:txBody>
      </p:sp>
      <p:sp>
        <p:nvSpPr>
          <p:cNvPr id="6" name="Content Placeholder 1"/>
          <p:cNvSpPr>
            <a:spLocks noGrp="1"/>
          </p:cNvSpPr>
          <p:nvPr>
            <p:ph sz="half" idx="1"/>
          </p:nvPr>
        </p:nvSpPr>
        <p:spPr bwMode="auto">
          <a:xfrm>
            <a:off x="838200" y="1883586"/>
            <a:ext cx="10730408" cy="4351338"/>
          </a:xfrm>
        </p:spPr>
        <p:txBody>
          <a:bodyPr/>
          <a:lstStyle/>
          <a:p>
            <a:pPr marL="285750" indent="-285750">
              <a:defRPr/>
            </a:pPr>
            <a:r>
              <a:rPr lang="de-DE" u="sng"/>
              <a:t>https://www.forschungsdaten.info/themen/bewahren-und-nachnutzen/repositorien/</a:t>
            </a:r>
            <a:r>
              <a:rPr lang="de-DE"/>
              <a:t> . retrieved 04.06.2018</a:t>
            </a:r>
            <a:endParaRPr/>
          </a:p>
          <a:p>
            <a:pPr marL="285750" indent="-285750">
              <a:defRPr/>
            </a:pPr>
            <a:r>
              <a:rPr lang="de-DE" u="sng"/>
              <a:t>https://de.wikipedia.org/wiki/Repository </a:t>
            </a:r>
            <a:endParaRPr/>
          </a:p>
          <a:p>
            <a:pPr marL="285750" indent="-285750">
              <a:defRPr/>
            </a:pPr>
            <a:r>
              <a:rPr lang="de-DE" u="sng"/>
              <a:t>accessed 06.06.2018</a:t>
            </a:r>
            <a:r>
              <a:rPr lang="de-DE"/>
              <a:t> (translated)</a:t>
            </a:r>
            <a:endParaRPr/>
          </a:p>
          <a:p>
            <a:pPr marL="285750" indent="-285750">
              <a:defRPr/>
            </a:pPr>
            <a:r>
              <a:rPr lang="de-DE"/>
              <a:t>http://www.forschungsdaten.org/index.php/Repositorium retrieved 01.10.2018</a:t>
            </a:r>
            <a:endParaRPr/>
          </a:p>
          <a:p>
            <a:pPr marL="285750" indent="-285750">
              <a:defRPr/>
            </a:pPr>
            <a:r>
              <a:rPr lang="de-DE"/>
              <a:t>https://de.wikipedia.org/wiki/Repository retrieved 04.06.2018</a:t>
            </a:r>
            <a:endParaRPr/>
          </a:p>
          <a:p>
            <a:pPr marL="285750" indent="-285750">
              <a:defRPr/>
            </a:pPr>
            <a:endParaRPr lang="de-DE"/>
          </a:p>
          <a:p>
            <a:pPr>
              <a:defRPr/>
            </a:pPr>
            <a:endParaRPr lang="en-US"/>
          </a:p>
        </p:txBody>
      </p:sp>
      <p:sp>
        <p:nvSpPr>
          <p:cNvPr id="7" name="Date Placeholder 3"/>
          <p:cNvSpPr>
            <a:spLocks noGrp="1"/>
          </p:cNvSpPr>
          <p:nvPr>
            <p:ph type="dt" sz="half" idx="10"/>
          </p:nvPr>
        </p:nvSpPr>
        <p:spPr bwMode="auto"/>
        <p:txBody>
          <a:bodyPr/>
          <a:lstStyle/>
          <a:p>
            <a:pPr>
              <a:defRPr/>
            </a:pPr>
            <a:r>
              <a:rPr lang="de-DE"/>
              <a:t>15.06.2018</a:t>
            </a:r>
          </a:p>
        </p:txBody>
      </p:sp>
      <p:sp>
        <p:nvSpPr>
          <p:cNvPr id="8" name="Footer Placeholder 4"/>
          <p:cNvSpPr>
            <a:spLocks noGrp="1"/>
          </p:cNvSpPr>
          <p:nvPr>
            <p:ph type="ftr" sz="quarter" idx="11"/>
          </p:nvPr>
        </p:nvSpPr>
        <p:spPr bwMode="auto"/>
        <p:txBody>
          <a:bodyPr/>
          <a:lstStyle/>
          <a:p>
            <a:pPr>
              <a:defRPr/>
            </a:pPr>
            <a:r>
              <a:rPr lang="en-US"/>
              <a:t>FoDaKo -  Forschungsdatenmanagement in Kooperation</a:t>
            </a:r>
          </a:p>
        </p:txBody>
      </p:sp>
      <p:sp>
        <p:nvSpPr>
          <p:cNvPr id="9" name="Slide Number Placeholder 5"/>
          <p:cNvSpPr>
            <a:spLocks noGrp="1"/>
          </p:cNvSpPr>
          <p:nvPr>
            <p:ph type="sldNum" sz="quarter" idx="12"/>
          </p:nvPr>
        </p:nvSpPr>
        <p:spPr bwMode="auto"/>
        <p:txBody>
          <a:bodyPr/>
          <a:lstStyle/>
          <a:p>
            <a:pPr>
              <a:defRPr/>
            </a:pPr>
            <a:r>
              <a:rPr lang="en-US"/>
              <a:t>14</a:t>
            </a:r>
          </a:p>
        </p:txBody>
      </p:sp>
      <p:sp>
        <p:nvSpPr>
          <p:cNvPr id="10"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lgn="ctr">
              <a:defRPr/>
            </a:pPr>
            <a:r>
              <a:rPr lang="en-US"/>
              <a:t>What are repositories?</a:t>
            </a:r>
            <a:endParaRPr lang="en-US" sz="3200"/>
          </a:p>
        </p:txBody>
      </p:sp>
      <p:sp>
        <p:nvSpPr>
          <p:cNvPr id="5" name="Date Placeholder 3"/>
          <p:cNvSpPr>
            <a:spLocks noGrp="1"/>
          </p:cNvSpPr>
          <p:nvPr>
            <p:ph type="dt" sz="half" idx="10"/>
          </p:nvPr>
        </p:nvSpPr>
        <p:spPr bwMode="auto"/>
        <p:txBody>
          <a:bodyPr/>
          <a:lstStyle/>
          <a:p>
            <a:pPr>
              <a:defRPr/>
            </a:pPr>
            <a:r>
              <a:rPr lang="de-DE"/>
              <a:t>15.06.2018</a:t>
            </a:r>
            <a:endParaRPr/>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5"/>
          <p:cNvSpPr>
            <a:spLocks noGrp="1"/>
          </p:cNvSpPr>
          <p:nvPr>
            <p:ph type="sldNum" sz="quarter" idx="12"/>
          </p:nvPr>
        </p:nvSpPr>
        <p:spPr bwMode="auto"/>
        <p:txBody>
          <a:bodyPr/>
          <a:lstStyle/>
          <a:p>
            <a:pPr>
              <a:defRPr/>
            </a:pPr>
            <a:r>
              <a:rPr lang="en-US"/>
              <a:t>2</a:t>
            </a:r>
            <a:endParaRPr/>
          </a:p>
        </p:txBody>
      </p:sp>
      <p:sp>
        <p:nvSpPr>
          <p:cNvPr id="8"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sp>
        <p:nvSpPr>
          <p:cNvPr id="9" name="Textfeld 2"/>
          <p:cNvSpPr/>
          <p:nvPr/>
        </p:nvSpPr>
        <p:spPr bwMode="auto">
          <a:xfrm>
            <a:off x="838200" y="1933541"/>
            <a:ext cx="10515600" cy="5016758"/>
          </a:xfrm>
          <a:prstGeom prst="rect">
            <a:avLst/>
          </a:prstGeom>
          <a:noFill/>
        </p:spPr>
        <p:txBody>
          <a:bodyPr wrap="square" rtlCol="0">
            <a:spAutoFit/>
          </a:bodyPr>
          <a:lstStyle/>
          <a:p>
            <a:pPr>
              <a:defRPr/>
            </a:pPr>
            <a:r>
              <a:rPr lang="en-US" sz="3200" b="1"/>
              <a:t>DEFINITION: </a:t>
            </a:r>
            <a:r>
              <a:rPr lang="en-US" sz="3200"/>
              <a:t>A repository (pl. repositories), is:</a:t>
            </a:r>
            <a:endParaRPr/>
          </a:p>
          <a:p>
            <a:pPr>
              <a:defRPr/>
            </a:pPr>
            <a:endParaRPr lang="en-US" sz="3200" b="1"/>
          </a:p>
          <a:p>
            <a:pPr marL="457200" indent="-457200">
              <a:buFont typeface="Arial"/>
              <a:buChar char="•"/>
              <a:defRPr/>
            </a:pPr>
            <a:r>
              <a:rPr lang="en-US" sz="3200"/>
              <a:t>… a </a:t>
            </a:r>
            <a:r>
              <a:rPr lang="en-US" sz="3200" b="1"/>
              <a:t>managed directory </a:t>
            </a:r>
            <a:r>
              <a:rPr lang="en-US" sz="3200"/>
              <a:t>for storing and describing digital objects for a digital archive.</a:t>
            </a:r>
            <a:endParaRPr/>
          </a:p>
          <a:p>
            <a:pPr>
              <a:defRPr/>
            </a:pPr>
            <a:endParaRPr lang="en-US" sz="3200"/>
          </a:p>
          <a:p>
            <a:pPr marL="457200" indent="-457200">
              <a:buFont typeface="Arial"/>
              <a:buChar char="•"/>
              <a:defRPr/>
            </a:pPr>
            <a:r>
              <a:rPr lang="en-US" sz="3200"/>
              <a:t>... a </a:t>
            </a:r>
            <a:r>
              <a:rPr lang="en-US" sz="3200" b="1"/>
              <a:t>document server with an online interface</a:t>
            </a:r>
            <a:r>
              <a:rPr lang="en-US" sz="3200"/>
              <a:t> that allows data creators to upload their data to the repository.</a:t>
            </a:r>
            <a:endParaRPr/>
          </a:p>
          <a:p>
            <a:pPr>
              <a:defRPr/>
            </a:pPr>
            <a:endParaRPr lang="en-US" sz="3200"/>
          </a:p>
          <a:p>
            <a:pPr>
              <a:defRPr/>
            </a:pPr>
            <a:endParaRPr lang="de-DE"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ctrTitle"/>
          </p:nvPr>
        </p:nvSpPr>
        <p:spPr bwMode="auto">
          <a:xfrm>
            <a:off x="832901" y="2636912"/>
            <a:ext cx="10774680" cy="802581"/>
          </a:xfrm>
        </p:spPr>
        <p:txBody>
          <a:bodyPr/>
          <a:lstStyle/>
          <a:p>
            <a:pPr>
              <a:defRPr/>
            </a:pPr>
            <a:r>
              <a:rPr lang="en-US" sz="4900"/>
              <a:t>Thank you for your attention!</a:t>
            </a:r>
            <a:endParaRPr sz="4900"/>
          </a:p>
        </p:txBody>
      </p:sp>
      <p:sp>
        <p:nvSpPr>
          <p:cNvPr id="5" name="Date Placeholder 3"/>
          <p:cNvSpPr>
            <a:spLocks noGrp="1"/>
          </p:cNvSpPr>
          <p:nvPr>
            <p:ph type="dt" sz="half" idx="10"/>
          </p:nvPr>
        </p:nvSpPr>
        <p:spPr bwMode="auto"/>
        <p:txBody>
          <a:bodyPr/>
          <a:lstStyle/>
          <a:p>
            <a:pPr>
              <a:defRPr/>
            </a:pPr>
            <a:r>
              <a:rPr lang="de-DE" dirty="0"/>
              <a:t>15.06.2018</a:t>
            </a:r>
            <a:endParaRPr dirty="0"/>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5"/>
          <p:cNvSpPr>
            <a:spLocks noGrp="1"/>
          </p:cNvSpPr>
          <p:nvPr>
            <p:ph type="sldNum" sz="quarter" idx="12"/>
          </p:nvPr>
        </p:nvSpPr>
        <p:spPr bwMode="auto"/>
        <p:txBody>
          <a:bodyPr/>
          <a:lstStyle/>
          <a:p>
            <a:pPr>
              <a:defRPr/>
            </a:pPr>
            <a:r>
              <a:rPr lang="en-US"/>
              <a:t>15</a:t>
            </a:r>
            <a:endParaRPr/>
          </a:p>
        </p:txBody>
      </p:sp>
      <p:sp>
        <p:nvSpPr>
          <p:cNvPr id="8" name="Textfeld 6"/>
          <p:cNvSpPr/>
          <p:nvPr/>
        </p:nvSpPr>
        <p:spPr bwMode="auto">
          <a:xfrm>
            <a:off x="0" y="3443516"/>
            <a:ext cx="12192000" cy="3010055"/>
          </a:xfrm>
          <a:prstGeom prst="rect">
            <a:avLst/>
          </a:prstGeom>
          <a:noFill/>
        </p:spPr>
        <p:txBody>
          <a:bodyPr wrap="square" rtlCol="0">
            <a:spAutoFit/>
          </a:bodyPr>
          <a:lstStyle/>
          <a:p>
            <a:pPr algn="ctr">
              <a:defRPr/>
            </a:pPr>
            <a:r>
              <a:rPr lang="en-US" sz="3200"/>
              <a:t>If you have questions pertaining to FDM, you can contact the FoDaKo team at:</a:t>
            </a:r>
            <a:endParaRPr lang="de-DE" sz="3200"/>
          </a:p>
          <a:p>
            <a:pPr algn="ctr">
              <a:defRPr/>
            </a:pPr>
            <a:r>
              <a:rPr lang="de-DE" sz="3200" u="sng">
                <a:hlinkClick r:id="rId2"/>
              </a:rPr>
              <a:t>fodako@uni-duesseldorf.de</a:t>
            </a:r>
            <a:endParaRPr lang="en-US"/>
          </a:p>
          <a:p>
            <a:pPr algn="ctr">
              <a:lnSpc>
                <a:spcPct val="104999"/>
              </a:lnSpc>
              <a:defRPr/>
            </a:pPr>
            <a:endParaRPr lang="en-US"/>
          </a:p>
          <a:p>
            <a:pPr algn="ctr">
              <a:lnSpc>
                <a:spcPct val="104999"/>
              </a:lnSpc>
              <a:defRPr/>
            </a:pPr>
            <a:r>
              <a:rPr lang="en-US" u="sng">
                <a:hlinkClick r:id="rId3"/>
              </a:rPr>
              <a:t>rathmann@uni-wuppertal.de</a:t>
            </a:r>
            <a:endParaRPr/>
          </a:p>
          <a:p>
            <a:pPr algn="ctr">
              <a:lnSpc>
                <a:spcPct val="104999"/>
              </a:lnSpc>
              <a:defRPr/>
            </a:pPr>
            <a:r>
              <a:rPr lang="en-US" u="sng">
                <a:hlinkClick r:id="rId3"/>
              </a:rPr>
              <a:t>thomas.vonrekowski@uni-siegen.de</a:t>
            </a:r>
            <a:endParaRPr lang="en-US"/>
          </a:p>
          <a:p>
            <a:pPr algn="ctr">
              <a:lnSpc>
                <a:spcPct val="104999"/>
              </a:lnSpc>
              <a:defRPr/>
            </a:pPr>
            <a:r>
              <a:rPr lang="en-US" u="sng">
                <a:ea typeface="Calibri"/>
                <a:cs typeface="Calibri"/>
                <a:hlinkClick r:id="rId4"/>
              </a:rPr>
              <a:t>maurice.schleussinger@uni-duesseldorf.de</a:t>
            </a:r>
            <a:r>
              <a:rPr lang="en-US">
                <a:ea typeface="Calibri"/>
                <a:cs typeface="Calibri"/>
              </a:rPr>
              <a:t> </a:t>
            </a:r>
            <a:endParaRPr lang="en-US"/>
          </a:p>
          <a:p>
            <a:pPr algn="ctr">
              <a:defRPr/>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lgn="ctr">
              <a:defRPr/>
            </a:pPr>
            <a:r>
              <a:rPr lang="en-US"/>
              <a:t>What are repositories?</a:t>
            </a:r>
            <a:endParaRPr lang="en-US" sz="3200"/>
          </a:p>
        </p:txBody>
      </p:sp>
      <p:sp>
        <p:nvSpPr>
          <p:cNvPr id="5" name="Date Placeholder 3"/>
          <p:cNvSpPr>
            <a:spLocks noGrp="1"/>
          </p:cNvSpPr>
          <p:nvPr>
            <p:ph type="dt" sz="half" idx="10"/>
          </p:nvPr>
        </p:nvSpPr>
        <p:spPr bwMode="auto"/>
        <p:txBody>
          <a:bodyPr/>
          <a:lstStyle/>
          <a:p>
            <a:pPr>
              <a:defRPr/>
            </a:pPr>
            <a:r>
              <a:rPr lang="de-DE"/>
              <a:t>15.06.2018</a:t>
            </a:r>
            <a:endParaRPr/>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5"/>
          <p:cNvSpPr>
            <a:spLocks noGrp="1"/>
          </p:cNvSpPr>
          <p:nvPr>
            <p:ph type="sldNum" sz="quarter" idx="12"/>
          </p:nvPr>
        </p:nvSpPr>
        <p:spPr bwMode="auto"/>
        <p:txBody>
          <a:bodyPr/>
          <a:lstStyle/>
          <a:p>
            <a:pPr>
              <a:defRPr/>
            </a:pPr>
            <a:r>
              <a:rPr lang="en-US"/>
              <a:t>3</a:t>
            </a:r>
            <a:endParaRPr/>
          </a:p>
        </p:txBody>
      </p:sp>
      <p:sp>
        <p:nvSpPr>
          <p:cNvPr id="8"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sp>
        <p:nvSpPr>
          <p:cNvPr id="9" name="Textfeld 2"/>
          <p:cNvSpPr/>
          <p:nvPr/>
        </p:nvSpPr>
        <p:spPr bwMode="auto">
          <a:xfrm>
            <a:off x="964324" y="2254469"/>
            <a:ext cx="10515600" cy="3539430"/>
          </a:xfrm>
          <a:prstGeom prst="rect">
            <a:avLst/>
          </a:prstGeom>
          <a:noFill/>
        </p:spPr>
        <p:txBody>
          <a:bodyPr wrap="square" rtlCol="0">
            <a:spAutoFit/>
          </a:bodyPr>
          <a:lstStyle/>
          <a:p>
            <a:pPr marL="285750" indent="-285750">
              <a:buFont typeface="Arial"/>
              <a:buChar char="•"/>
              <a:defRPr/>
            </a:pPr>
            <a:r>
              <a:rPr lang="en-US" sz="3200"/>
              <a:t>Repositories </a:t>
            </a:r>
            <a:r>
              <a:rPr lang="en-US" sz="3200" b="1"/>
              <a:t>(usually) provide free access </a:t>
            </a:r>
            <a:r>
              <a:rPr lang="en-US" sz="3200"/>
              <a:t>to the data stored on their document servers</a:t>
            </a:r>
            <a:br>
              <a:rPr lang="en-US" sz="3200"/>
            </a:br>
            <a:endParaRPr lang="en-US" sz="3200"/>
          </a:p>
          <a:p>
            <a:pPr marL="285750" indent="-285750">
              <a:buFont typeface="Arial"/>
              <a:buChar char="•"/>
              <a:defRPr/>
            </a:pPr>
            <a:r>
              <a:rPr lang="en-US" sz="3200" b="1"/>
              <a:t>Mostly public </a:t>
            </a:r>
            <a:r>
              <a:rPr lang="en-US" sz="3200"/>
              <a:t>(open access) </a:t>
            </a:r>
            <a:r>
              <a:rPr lang="en-US" sz="3200" b="1"/>
              <a:t>or</a:t>
            </a:r>
            <a:r>
              <a:rPr lang="en-US" sz="3200"/>
              <a:t> at least accessible to a </a:t>
            </a:r>
            <a:r>
              <a:rPr lang="en-US" sz="3200" b="1"/>
              <a:t>limited group of users</a:t>
            </a:r>
            <a:endParaRPr lang="de-DE" sz="3200" b="1"/>
          </a:p>
          <a:p>
            <a:pPr>
              <a:defRPr/>
            </a:pPr>
            <a:endParaRPr lang="en-US" sz="3200"/>
          </a:p>
          <a:p>
            <a:pPr>
              <a:defRPr/>
            </a:pPr>
            <a:endParaRPr lang="de-DE" sz="32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lgn="ctr">
              <a:defRPr/>
            </a:pPr>
            <a:r>
              <a:rPr lang="de-DE"/>
              <a:t>What can a repository do for me?</a:t>
            </a:r>
            <a:endParaRPr lang="en-US"/>
          </a:p>
        </p:txBody>
      </p:sp>
      <p:sp>
        <p:nvSpPr>
          <p:cNvPr id="5" name="Date Placeholder 3"/>
          <p:cNvSpPr>
            <a:spLocks noGrp="1"/>
          </p:cNvSpPr>
          <p:nvPr>
            <p:ph type="dt" sz="half" idx="10"/>
          </p:nvPr>
        </p:nvSpPr>
        <p:spPr bwMode="auto"/>
        <p:txBody>
          <a:bodyPr/>
          <a:lstStyle/>
          <a:p>
            <a:pPr>
              <a:defRPr/>
            </a:pPr>
            <a:r>
              <a:rPr lang="de-DE"/>
              <a:t>15.06.2018</a:t>
            </a:r>
            <a:endParaRPr/>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5"/>
          <p:cNvSpPr>
            <a:spLocks noGrp="1"/>
          </p:cNvSpPr>
          <p:nvPr>
            <p:ph type="sldNum" sz="quarter" idx="12"/>
          </p:nvPr>
        </p:nvSpPr>
        <p:spPr bwMode="auto"/>
        <p:txBody>
          <a:bodyPr/>
          <a:lstStyle/>
          <a:p>
            <a:pPr>
              <a:defRPr/>
            </a:pPr>
            <a:r>
              <a:rPr lang="en-US"/>
              <a:t>5</a:t>
            </a:r>
            <a:endParaRPr/>
          </a:p>
        </p:txBody>
      </p:sp>
      <p:sp>
        <p:nvSpPr>
          <p:cNvPr id="8"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sp>
        <p:nvSpPr>
          <p:cNvPr id="9" name="Textfeld 9"/>
          <p:cNvSpPr/>
          <p:nvPr/>
        </p:nvSpPr>
        <p:spPr bwMode="auto">
          <a:xfrm>
            <a:off x="838200" y="1690688"/>
            <a:ext cx="10515600" cy="3908762"/>
          </a:xfrm>
          <a:prstGeom prst="rect">
            <a:avLst/>
          </a:prstGeom>
          <a:noFill/>
        </p:spPr>
        <p:txBody>
          <a:bodyPr wrap="square" rtlCol="0">
            <a:spAutoFit/>
          </a:bodyPr>
          <a:lstStyle/>
          <a:p>
            <a:pPr marL="457200" indent="-457200">
              <a:buFont typeface="Arial"/>
              <a:buChar char="•"/>
              <a:defRPr/>
            </a:pPr>
            <a:r>
              <a:rPr lang="en-US" sz="3200"/>
              <a:t>Store my research data</a:t>
            </a:r>
            <a:endParaRPr/>
          </a:p>
          <a:p>
            <a:pPr marL="914400" lvl="1" indent="-457200">
              <a:buFont typeface="Arial"/>
              <a:buChar char="•"/>
              <a:defRPr/>
            </a:pPr>
            <a:r>
              <a:rPr lang="en-US" sz="3000"/>
              <a:t>Versioning</a:t>
            </a:r>
            <a:endParaRPr/>
          </a:p>
          <a:p>
            <a:pPr marL="457200" indent="-457200">
              <a:buFont typeface="Arial"/>
              <a:buChar char="•"/>
              <a:defRPr/>
            </a:pPr>
            <a:r>
              <a:rPr lang="en-US" sz="3200"/>
              <a:t>Make my research accessible</a:t>
            </a:r>
            <a:endParaRPr/>
          </a:p>
          <a:p>
            <a:pPr marL="914400" lvl="1" indent="-457200">
              <a:buFont typeface="Arial"/>
              <a:buChar char="•"/>
              <a:defRPr/>
            </a:pPr>
            <a:r>
              <a:rPr lang="en-US" sz="3000"/>
              <a:t>Search functions</a:t>
            </a:r>
            <a:endParaRPr/>
          </a:p>
          <a:p>
            <a:pPr marL="914400" lvl="1" indent="-457200">
              <a:buFont typeface="Arial"/>
              <a:buChar char="•"/>
              <a:defRPr/>
            </a:pPr>
            <a:r>
              <a:rPr lang="en-US" sz="3000"/>
              <a:t>Metadata</a:t>
            </a:r>
            <a:endParaRPr/>
          </a:p>
          <a:p>
            <a:pPr marL="914400" lvl="1" indent="-457200">
              <a:buFont typeface="Arial"/>
              <a:buChar char="•"/>
              <a:defRPr/>
            </a:pPr>
            <a:r>
              <a:rPr lang="de-DE" sz="3000"/>
              <a:t>Persistent Identifier (DOI, ORCID)</a:t>
            </a:r>
            <a:endParaRPr/>
          </a:p>
          <a:p>
            <a:pPr marL="914400" lvl="1" indent="-457200">
              <a:buFont typeface="Arial"/>
              <a:buChar char="•"/>
              <a:defRPr/>
            </a:pPr>
            <a:r>
              <a:rPr lang="de-DE" sz="3000"/>
              <a:t>Download</a:t>
            </a:r>
            <a:endParaRPr sz="3000"/>
          </a:p>
          <a:p>
            <a:pPr marL="457200" indent="-457200">
              <a:buFont typeface="Arial"/>
              <a:buChar char="•"/>
              <a:defRPr/>
            </a:pPr>
            <a:r>
              <a:rPr lang="en-US" sz="3200"/>
              <a:t>Import and export from/to other systems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Date Placeholder 3"/>
          <p:cNvSpPr>
            <a:spLocks noGrp="1"/>
          </p:cNvSpPr>
          <p:nvPr>
            <p:ph type="dt" sz="half" idx="10"/>
          </p:nvPr>
        </p:nvSpPr>
        <p:spPr bwMode="auto"/>
        <p:txBody>
          <a:bodyPr/>
          <a:lstStyle/>
          <a:p>
            <a:pPr>
              <a:defRPr/>
            </a:pPr>
            <a:r>
              <a:rPr lang="de-DE"/>
              <a:t>15.06.2018</a:t>
            </a:r>
            <a:endParaRPr/>
          </a:p>
        </p:txBody>
      </p:sp>
      <p:sp>
        <p:nvSpPr>
          <p:cNvPr id="5"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6" name="Slide Number Placeholder 5"/>
          <p:cNvSpPr>
            <a:spLocks noGrp="1"/>
          </p:cNvSpPr>
          <p:nvPr>
            <p:ph type="sldNum" sz="quarter" idx="12"/>
          </p:nvPr>
        </p:nvSpPr>
        <p:spPr bwMode="auto"/>
        <p:txBody>
          <a:bodyPr/>
          <a:lstStyle/>
          <a:p>
            <a:pPr>
              <a:defRPr/>
            </a:pPr>
            <a:r>
              <a:rPr lang="en-US"/>
              <a:t>4</a:t>
            </a:r>
            <a:endParaRPr/>
          </a:p>
        </p:txBody>
      </p:sp>
      <p:sp>
        <p:nvSpPr>
          <p:cNvPr id="7"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pic>
        <p:nvPicPr>
          <p:cNvPr id="8" name="Grafik 10"/>
          <p:cNvPicPr>
            <a:picLocks noChangeAspect="1"/>
          </p:cNvPicPr>
          <p:nvPr/>
        </p:nvPicPr>
        <p:blipFill>
          <a:blip r:embed="rId3"/>
          <a:stretch/>
        </p:blipFill>
        <p:spPr bwMode="auto">
          <a:xfrm>
            <a:off x="1979712" y="60492"/>
            <a:ext cx="8232576" cy="617443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lgn="ctr">
              <a:defRPr/>
            </a:pPr>
            <a:r>
              <a:rPr lang="en-US"/>
              <a:t>Online storage and backup services – </a:t>
            </a:r>
            <a:r>
              <a:rPr lang="en-US" b="1"/>
              <a:t>advantages</a:t>
            </a:r>
            <a:r>
              <a:rPr lang="en-US"/>
              <a:t> </a:t>
            </a:r>
            <a:endParaRPr/>
          </a:p>
        </p:txBody>
      </p:sp>
      <p:sp>
        <p:nvSpPr>
          <p:cNvPr id="5" name="Date Placeholder 3"/>
          <p:cNvSpPr>
            <a:spLocks noGrp="1"/>
          </p:cNvSpPr>
          <p:nvPr>
            <p:ph type="dt" sz="half" idx="10"/>
          </p:nvPr>
        </p:nvSpPr>
        <p:spPr bwMode="auto"/>
        <p:txBody>
          <a:bodyPr/>
          <a:lstStyle/>
          <a:p>
            <a:pPr>
              <a:defRPr/>
            </a:pPr>
            <a:r>
              <a:rPr lang="de-DE"/>
              <a:t>15.06.2018</a:t>
            </a:r>
            <a:endParaRPr/>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5"/>
          <p:cNvSpPr>
            <a:spLocks noGrp="1"/>
          </p:cNvSpPr>
          <p:nvPr>
            <p:ph type="sldNum" sz="quarter" idx="12"/>
          </p:nvPr>
        </p:nvSpPr>
        <p:spPr bwMode="auto"/>
        <p:txBody>
          <a:bodyPr/>
          <a:lstStyle/>
          <a:p>
            <a:pPr>
              <a:defRPr/>
            </a:pPr>
            <a:r>
              <a:rPr lang="en-US"/>
              <a:t>5</a:t>
            </a:r>
            <a:endParaRPr/>
          </a:p>
        </p:txBody>
      </p:sp>
      <p:sp>
        <p:nvSpPr>
          <p:cNvPr id="8"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grpSp>
        <p:nvGrpSpPr>
          <p:cNvPr id="9" name="Diagram 9"/>
          <p:cNvGrpSpPr/>
          <p:nvPr/>
        </p:nvGrpSpPr>
        <p:grpSpPr bwMode="auto">
          <a:xfrm>
            <a:off x="838200" y="1933540"/>
            <a:ext cx="10515600" cy="3871723"/>
            <a:chOff x="0" y="0"/>
            <a:chExt cx="10515600" cy="3871723"/>
          </a:xfrm>
        </p:grpSpPr>
        <p:sp>
          <p:nvSpPr>
            <p:cNvPr id="10" name="Rectangle 9"/>
            <p:cNvSpPr/>
            <p:nvPr/>
          </p:nvSpPr>
          <p:spPr bwMode="auto">
            <a:xfrm>
              <a:off x="492918" y="128"/>
              <a:ext cx="2978050" cy="17868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ts val="0"/>
                </a:spcBef>
                <a:spcAft>
                  <a:spcPts val="0"/>
                </a:spcAft>
                <a:defRPr/>
              </a:pPr>
              <a:r>
                <a:rPr lang="en-US" sz="3600"/>
                <a:t>Accessibility</a:t>
              </a:r>
              <a:endParaRPr lang="de-DE" sz="3600"/>
            </a:p>
          </p:txBody>
        </p:sp>
        <p:sp>
          <p:nvSpPr>
            <p:cNvPr id="11" name="Rectangle 10"/>
            <p:cNvSpPr/>
            <p:nvPr/>
          </p:nvSpPr>
          <p:spPr bwMode="auto">
            <a:xfrm>
              <a:off x="3768774" y="128"/>
              <a:ext cx="2978050" cy="17868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ts val="0"/>
                </a:spcBef>
                <a:spcAft>
                  <a:spcPts val="0"/>
                </a:spcAft>
                <a:defRPr/>
              </a:pPr>
              <a:r>
                <a:rPr lang="en-US" sz="3600"/>
                <a:t>Sharing and Collaboration</a:t>
              </a:r>
              <a:endParaRPr lang="de-DE" sz="3600"/>
            </a:p>
          </p:txBody>
        </p:sp>
        <p:sp>
          <p:nvSpPr>
            <p:cNvPr id="12" name="Rectangle 11"/>
            <p:cNvSpPr/>
            <p:nvPr/>
          </p:nvSpPr>
          <p:spPr bwMode="auto">
            <a:xfrm>
              <a:off x="7044630" y="128"/>
              <a:ext cx="2978050" cy="17868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ts val="0"/>
                </a:spcBef>
                <a:spcAft>
                  <a:spcPts val="0"/>
                </a:spcAft>
                <a:defRPr/>
              </a:pPr>
              <a:r>
                <a:rPr lang="en-US" sz="3600"/>
                <a:t>Cost</a:t>
              </a:r>
              <a:endParaRPr lang="de-DE" sz="3600"/>
            </a:p>
          </p:txBody>
        </p:sp>
        <p:sp>
          <p:nvSpPr>
            <p:cNvPr id="13" name="Rectangle 12"/>
            <p:cNvSpPr/>
            <p:nvPr/>
          </p:nvSpPr>
          <p:spPr bwMode="auto">
            <a:xfrm>
              <a:off x="492918" y="2084764"/>
              <a:ext cx="2978050" cy="17868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ts val="0"/>
                </a:spcBef>
                <a:spcAft>
                  <a:spcPts val="0"/>
                </a:spcAft>
                <a:defRPr/>
              </a:pPr>
              <a:r>
                <a:rPr lang="en-US" sz="3600"/>
                <a:t>Backup and Recovery</a:t>
              </a:r>
              <a:endParaRPr lang="de-DE" sz="3600"/>
            </a:p>
          </p:txBody>
        </p:sp>
        <p:sp>
          <p:nvSpPr>
            <p:cNvPr id="14" name="Rectangle 13"/>
            <p:cNvSpPr/>
            <p:nvPr/>
          </p:nvSpPr>
          <p:spPr bwMode="auto">
            <a:xfrm>
              <a:off x="3768774" y="2084764"/>
              <a:ext cx="2978050" cy="17868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ts val="0"/>
                </a:spcBef>
                <a:spcAft>
                  <a:spcPts val="0"/>
                </a:spcAft>
                <a:defRPr/>
              </a:pPr>
              <a:r>
                <a:rPr lang="en-US" sz="3600"/>
                <a:t>Automation</a:t>
              </a:r>
              <a:endParaRPr lang="de-DE" sz="3600"/>
            </a:p>
          </p:txBody>
        </p:sp>
        <p:sp>
          <p:nvSpPr>
            <p:cNvPr id="15" name="Rectangle 14"/>
            <p:cNvSpPr/>
            <p:nvPr/>
          </p:nvSpPr>
          <p:spPr bwMode="auto">
            <a:xfrm>
              <a:off x="7044630" y="2084764"/>
              <a:ext cx="2978050" cy="17868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37160" tIns="137160" rIns="137160" bIns="137160" numCol="1" spcCol="1270" anchor="ctr" anchorCtr="0">
              <a:noAutofit/>
            </a:bodyPr>
            <a:lstStyle/>
            <a:p>
              <a:pPr lvl="0" algn="ctr" defTabSz="1600200">
                <a:lnSpc>
                  <a:spcPct val="90000"/>
                </a:lnSpc>
                <a:spcBef>
                  <a:spcPts val="0"/>
                </a:spcBef>
                <a:spcAft>
                  <a:spcPts val="0"/>
                </a:spcAft>
                <a:defRPr/>
              </a:pPr>
              <a:r>
                <a:rPr lang="en-US" sz="3600"/>
                <a:t>Space</a:t>
              </a:r>
              <a:endParaRPr lang="de-DE" sz="3600"/>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lgn="ctr">
              <a:defRPr/>
            </a:pPr>
            <a:r>
              <a:rPr lang="en-US"/>
              <a:t>Online storage and backup services – </a:t>
            </a:r>
            <a:r>
              <a:rPr lang="en-US" b="1"/>
              <a:t>disadvantages</a:t>
            </a:r>
            <a:endParaRPr/>
          </a:p>
        </p:txBody>
      </p:sp>
      <p:sp>
        <p:nvSpPr>
          <p:cNvPr id="5" name="Date Placeholder 3"/>
          <p:cNvSpPr>
            <a:spLocks noGrp="1"/>
          </p:cNvSpPr>
          <p:nvPr>
            <p:ph type="dt" sz="half" idx="10"/>
          </p:nvPr>
        </p:nvSpPr>
        <p:spPr bwMode="auto"/>
        <p:txBody>
          <a:bodyPr/>
          <a:lstStyle/>
          <a:p>
            <a:pPr>
              <a:defRPr/>
            </a:pPr>
            <a:r>
              <a:rPr lang="de-DE"/>
              <a:t>15.06.2018</a:t>
            </a:r>
            <a:endParaRPr/>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5"/>
          <p:cNvSpPr>
            <a:spLocks noGrp="1"/>
          </p:cNvSpPr>
          <p:nvPr>
            <p:ph type="sldNum" sz="quarter" idx="12"/>
          </p:nvPr>
        </p:nvSpPr>
        <p:spPr bwMode="auto"/>
        <p:txBody>
          <a:bodyPr/>
          <a:lstStyle/>
          <a:p>
            <a:pPr>
              <a:defRPr/>
            </a:pPr>
            <a:r>
              <a:rPr lang="en-US"/>
              <a:t>5</a:t>
            </a:r>
            <a:endParaRPr/>
          </a:p>
        </p:txBody>
      </p:sp>
      <p:sp>
        <p:nvSpPr>
          <p:cNvPr id="8"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grpSp>
        <p:nvGrpSpPr>
          <p:cNvPr id="9" name="Diagram 9"/>
          <p:cNvGrpSpPr/>
          <p:nvPr/>
        </p:nvGrpSpPr>
        <p:grpSpPr bwMode="auto">
          <a:xfrm>
            <a:off x="838200" y="1848484"/>
            <a:ext cx="10515600" cy="4028788"/>
            <a:chOff x="0" y="0"/>
            <a:chExt cx="10515600" cy="4028788"/>
          </a:xfrm>
        </p:grpSpPr>
        <p:sp>
          <p:nvSpPr>
            <p:cNvPr id="10" name="Rectangle 9"/>
            <p:cNvSpPr/>
            <p:nvPr/>
          </p:nvSpPr>
          <p:spPr bwMode="auto">
            <a:xfrm>
              <a:off x="303966" y="1899"/>
              <a:ext cx="3096145" cy="185768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14300" tIns="114300" rIns="114300" bIns="114300" numCol="1" spcCol="1270" anchor="ctr" anchorCtr="0">
              <a:noAutofit/>
            </a:bodyPr>
            <a:lstStyle/>
            <a:p>
              <a:pPr lvl="0" algn="ctr" defTabSz="1333500">
                <a:lnSpc>
                  <a:spcPct val="90000"/>
                </a:lnSpc>
                <a:spcBef>
                  <a:spcPts val="0"/>
                </a:spcBef>
                <a:spcAft>
                  <a:spcPts val="0"/>
                </a:spcAft>
                <a:defRPr/>
              </a:pPr>
              <a:r>
                <a:rPr lang="en-US" sz="3000"/>
                <a:t>Sensitive or confidential information</a:t>
              </a:r>
              <a:endParaRPr lang="de-DE" sz="3000"/>
            </a:p>
          </p:txBody>
        </p:sp>
        <p:sp>
          <p:nvSpPr>
            <p:cNvPr id="11" name="Rectangle 10"/>
            <p:cNvSpPr/>
            <p:nvPr/>
          </p:nvSpPr>
          <p:spPr bwMode="auto">
            <a:xfrm>
              <a:off x="3709727" y="1899"/>
              <a:ext cx="3096145" cy="185768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14300" tIns="114300" rIns="114300" bIns="114300" numCol="1" spcCol="1270" anchor="ctr" anchorCtr="0">
              <a:noAutofit/>
            </a:bodyPr>
            <a:lstStyle/>
            <a:p>
              <a:pPr lvl="0" algn="ctr" defTabSz="1333500">
                <a:lnSpc>
                  <a:spcPct val="90000"/>
                </a:lnSpc>
                <a:spcBef>
                  <a:spcPts val="0"/>
                </a:spcBef>
                <a:spcAft>
                  <a:spcPts val="0"/>
                </a:spcAft>
                <a:defRPr/>
              </a:pPr>
              <a:r>
                <a:rPr lang="en-US" sz="3000"/>
                <a:t>Data access speed</a:t>
              </a:r>
              <a:endParaRPr lang="de-DE" sz="3000"/>
            </a:p>
          </p:txBody>
        </p:sp>
        <p:sp>
          <p:nvSpPr>
            <p:cNvPr id="12" name="Rectangle 11"/>
            <p:cNvSpPr/>
            <p:nvPr/>
          </p:nvSpPr>
          <p:spPr bwMode="auto">
            <a:xfrm>
              <a:off x="7115486" y="1899"/>
              <a:ext cx="3096145" cy="185768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14300" tIns="114300" rIns="114300" bIns="114300" numCol="1" spcCol="1270" anchor="ctr" anchorCtr="0">
              <a:noAutofit/>
            </a:bodyPr>
            <a:lstStyle/>
            <a:p>
              <a:pPr lvl="0" algn="ctr" defTabSz="1333500">
                <a:lnSpc>
                  <a:spcPct val="90000"/>
                </a:lnSpc>
                <a:spcBef>
                  <a:spcPts val="0"/>
                </a:spcBef>
                <a:spcAft>
                  <a:spcPts val="0"/>
                </a:spcAft>
                <a:defRPr/>
              </a:pPr>
              <a:r>
                <a:rPr lang="en-US" sz="3000"/>
                <a:t>Dependence on service providers</a:t>
              </a:r>
              <a:endParaRPr lang="de-DE" sz="3000"/>
            </a:p>
          </p:txBody>
        </p:sp>
        <p:sp>
          <p:nvSpPr>
            <p:cNvPr id="13" name="Rectangle 12"/>
            <p:cNvSpPr/>
            <p:nvPr/>
          </p:nvSpPr>
          <p:spPr bwMode="auto">
            <a:xfrm>
              <a:off x="3709727" y="2169201"/>
              <a:ext cx="3096145" cy="185768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14300" tIns="114300" rIns="114300" bIns="114300" numCol="1" spcCol="1270" anchor="ctr" anchorCtr="0">
              <a:noAutofit/>
            </a:bodyPr>
            <a:lstStyle/>
            <a:p>
              <a:pPr lvl="0" algn="ctr" defTabSz="1333500">
                <a:lnSpc>
                  <a:spcPct val="90000"/>
                </a:lnSpc>
                <a:spcBef>
                  <a:spcPts val="0"/>
                </a:spcBef>
                <a:spcAft>
                  <a:spcPts val="0"/>
                </a:spcAft>
                <a:defRPr/>
              </a:pPr>
              <a:r>
                <a:rPr lang="en-US" sz="3000"/>
                <a:t>Copyright &amp; Co.</a:t>
              </a:r>
              <a:endParaRPr lang="de-DE" sz="3000"/>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defRPr/>
            </a:pPr>
            <a:r>
              <a:rPr lang="en-US" b="1"/>
              <a:t>To which repository would you upload your research data?</a:t>
            </a:r>
            <a:endParaRPr lang="en-US"/>
          </a:p>
        </p:txBody>
      </p:sp>
      <p:sp>
        <p:nvSpPr>
          <p:cNvPr id="5" name="Date Placeholder 3"/>
          <p:cNvSpPr>
            <a:spLocks noGrp="1"/>
          </p:cNvSpPr>
          <p:nvPr>
            <p:ph type="dt" sz="half" idx="10"/>
          </p:nvPr>
        </p:nvSpPr>
        <p:spPr bwMode="auto"/>
        <p:txBody>
          <a:bodyPr/>
          <a:lstStyle/>
          <a:p>
            <a:pPr>
              <a:defRPr/>
            </a:pPr>
            <a:r>
              <a:rPr lang="de-DE"/>
              <a:t>15.06.2018</a:t>
            </a:r>
            <a:endParaRPr/>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5"/>
          <p:cNvSpPr>
            <a:spLocks noGrp="1"/>
          </p:cNvSpPr>
          <p:nvPr>
            <p:ph type="sldNum" sz="quarter" idx="12"/>
          </p:nvPr>
        </p:nvSpPr>
        <p:spPr bwMode="auto"/>
        <p:txBody>
          <a:bodyPr/>
          <a:lstStyle/>
          <a:p>
            <a:pPr>
              <a:defRPr/>
            </a:pPr>
            <a:r>
              <a:rPr lang="en-US"/>
              <a:t>8</a:t>
            </a:r>
            <a:endParaRPr/>
          </a:p>
        </p:txBody>
      </p:sp>
      <p:sp>
        <p:nvSpPr>
          <p:cNvPr id="8"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grpSp>
        <p:nvGrpSpPr>
          <p:cNvPr id="9" name="Diagram 1"/>
          <p:cNvGrpSpPr/>
          <p:nvPr/>
        </p:nvGrpSpPr>
        <p:grpSpPr bwMode="auto">
          <a:xfrm>
            <a:off x="838200" y="2018250"/>
            <a:ext cx="10515600" cy="4095247"/>
            <a:chOff x="0" y="0"/>
            <a:chExt cx="10515600" cy="4095247"/>
          </a:xfrm>
        </p:grpSpPr>
        <p:sp>
          <p:nvSpPr>
            <p:cNvPr id="10" name="Rectangle 9"/>
            <p:cNvSpPr/>
            <p:nvPr/>
          </p:nvSpPr>
          <p:spPr bwMode="auto">
            <a:xfrm>
              <a:off x="221812" y="1753"/>
              <a:ext cx="3147490" cy="18884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ts val="0"/>
                </a:spcBef>
                <a:spcAft>
                  <a:spcPts val="0"/>
                </a:spcAft>
                <a:defRPr/>
              </a:pPr>
              <a:r>
                <a:rPr lang="en-US" sz="3200"/>
                <a:t>Disciplinary</a:t>
              </a:r>
              <a:endParaRPr lang="de-DE" sz="3200"/>
            </a:p>
          </p:txBody>
        </p:sp>
        <p:sp>
          <p:nvSpPr>
            <p:cNvPr id="11" name="Rectangle 10"/>
            <p:cNvSpPr/>
            <p:nvPr/>
          </p:nvSpPr>
          <p:spPr bwMode="auto">
            <a:xfrm>
              <a:off x="3684054" y="1753"/>
              <a:ext cx="3147490" cy="18884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ts val="0"/>
                </a:spcBef>
                <a:spcAft>
                  <a:spcPts val="0"/>
                </a:spcAft>
                <a:defRPr/>
              </a:pPr>
              <a:r>
                <a:rPr lang="en-US" sz="3200"/>
                <a:t>Institutional</a:t>
              </a:r>
              <a:endParaRPr lang="de-DE" sz="3200"/>
            </a:p>
          </p:txBody>
        </p:sp>
        <p:sp>
          <p:nvSpPr>
            <p:cNvPr id="12" name="Rectangle 11"/>
            <p:cNvSpPr/>
            <p:nvPr/>
          </p:nvSpPr>
          <p:spPr bwMode="auto">
            <a:xfrm>
              <a:off x="7146293" y="1753"/>
              <a:ext cx="3147490" cy="18884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ts val="0"/>
                </a:spcBef>
                <a:spcAft>
                  <a:spcPts val="0"/>
                </a:spcAft>
                <a:defRPr/>
              </a:pPr>
              <a:r>
                <a:rPr lang="en-US" sz="3200"/>
                <a:t>Project-specific</a:t>
              </a:r>
              <a:endParaRPr lang="de-DE" sz="3200"/>
            </a:p>
          </p:txBody>
        </p:sp>
        <p:sp>
          <p:nvSpPr>
            <p:cNvPr id="13" name="Rectangle 12"/>
            <p:cNvSpPr/>
            <p:nvPr/>
          </p:nvSpPr>
          <p:spPr bwMode="auto">
            <a:xfrm>
              <a:off x="3684054" y="2204998"/>
              <a:ext cx="3147490" cy="188849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p:spPr>
          <p:style>
            <a:lnRef idx="2">
              <a:srgbClr val="000000"/>
            </a:lnRef>
            <a:fillRef idx="1">
              <a:srgbClr val="000000"/>
            </a:fillRef>
            <a:effectRef idx="0">
              <a:srgbClr val="00000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ts val="0"/>
                </a:spcBef>
                <a:spcAft>
                  <a:spcPts val="0"/>
                </a:spcAft>
                <a:defRPr/>
              </a:pPr>
              <a:r>
                <a:rPr lang="en-US" sz="3200"/>
                <a:t>Multidisciplinary</a:t>
              </a:r>
              <a:endParaRPr lang="de-DE" sz="3200"/>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le 1"/>
          <p:cNvSpPr>
            <a:spLocks noGrp="1"/>
          </p:cNvSpPr>
          <p:nvPr>
            <p:ph type="title"/>
          </p:nvPr>
        </p:nvSpPr>
        <p:spPr bwMode="auto"/>
        <p:txBody>
          <a:bodyPr/>
          <a:lstStyle/>
          <a:p>
            <a:pPr algn="ctr">
              <a:defRPr/>
            </a:pPr>
            <a:r>
              <a:rPr lang="en-US"/>
              <a:t>Types of Repositories</a:t>
            </a:r>
            <a:endParaRPr/>
          </a:p>
        </p:txBody>
      </p:sp>
      <p:sp>
        <p:nvSpPr>
          <p:cNvPr id="5" name="Date Placeholder 3"/>
          <p:cNvSpPr>
            <a:spLocks noGrp="1"/>
          </p:cNvSpPr>
          <p:nvPr>
            <p:ph type="dt" sz="half" idx="10"/>
          </p:nvPr>
        </p:nvSpPr>
        <p:spPr bwMode="auto"/>
        <p:txBody>
          <a:bodyPr/>
          <a:lstStyle/>
          <a:p>
            <a:pPr>
              <a:defRPr/>
            </a:pPr>
            <a:r>
              <a:rPr lang="de-DE"/>
              <a:t>15.06.2018</a:t>
            </a:r>
            <a:endParaRPr/>
          </a:p>
        </p:txBody>
      </p:sp>
      <p:sp>
        <p:nvSpPr>
          <p:cNvPr id="6" name="Footer Placeholder 4"/>
          <p:cNvSpPr>
            <a:spLocks noGrp="1"/>
          </p:cNvSpPr>
          <p:nvPr>
            <p:ph type="ftr" sz="quarter" idx="11"/>
          </p:nvPr>
        </p:nvSpPr>
        <p:spPr bwMode="auto"/>
        <p:txBody>
          <a:bodyPr/>
          <a:lstStyle/>
          <a:p>
            <a:pPr>
              <a:defRPr/>
            </a:pPr>
            <a:r>
              <a:rPr lang="en-US"/>
              <a:t>FoDaKo -  Forschungsdatenmanagement in Kooperation</a:t>
            </a:r>
            <a:endParaRPr/>
          </a:p>
        </p:txBody>
      </p:sp>
      <p:sp>
        <p:nvSpPr>
          <p:cNvPr id="7" name="Slide Number Placeholder 5"/>
          <p:cNvSpPr>
            <a:spLocks noGrp="1"/>
          </p:cNvSpPr>
          <p:nvPr>
            <p:ph type="sldNum" sz="quarter" idx="12"/>
          </p:nvPr>
        </p:nvSpPr>
        <p:spPr bwMode="auto"/>
        <p:txBody>
          <a:bodyPr/>
          <a:lstStyle/>
          <a:p>
            <a:pPr>
              <a:defRPr/>
            </a:pPr>
            <a:r>
              <a:rPr lang="en-US"/>
              <a:t>9</a:t>
            </a:r>
            <a:endParaRPr/>
          </a:p>
        </p:txBody>
      </p:sp>
      <p:sp>
        <p:nvSpPr>
          <p:cNvPr id="8" name="Textfeld 7"/>
          <p:cNvSpPr/>
          <p:nvPr/>
        </p:nvSpPr>
        <p:spPr bwMode="auto">
          <a:xfrm>
            <a:off x="9219156" y="4572795"/>
            <a:ext cx="9068843" cy="1540702"/>
          </a:xfrm>
          <a:prstGeom prst="rect">
            <a:avLst/>
          </a:prstGeom>
          <a:noFill/>
        </p:spPr>
        <p:txBody>
          <a:bodyPr wrap="square" rtlCol="0">
            <a:spAutoFit/>
          </a:bodyPr>
          <a:lstStyle/>
          <a:p>
            <a:pPr>
              <a:defRPr/>
            </a:pPr>
            <a:endParaRPr lang="de-DE"/>
          </a:p>
        </p:txBody>
      </p:sp>
      <p:pic>
        <p:nvPicPr>
          <p:cNvPr id="9" name="Picture 15"/>
          <p:cNvPicPr>
            <a:picLocks noChangeAspect="1"/>
          </p:cNvPicPr>
          <p:nvPr/>
        </p:nvPicPr>
        <p:blipFill>
          <a:blip r:embed="rId3"/>
          <a:stretch/>
        </p:blipFill>
        <p:spPr bwMode="auto">
          <a:xfrm>
            <a:off x="9931085" y="3077148"/>
            <a:ext cx="1479933" cy="486553"/>
          </a:xfrm>
          <a:prstGeom prst="rect">
            <a:avLst/>
          </a:prstGeom>
        </p:spPr>
      </p:pic>
      <p:pic>
        <p:nvPicPr>
          <p:cNvPr id="10" name="Picture 19"/>
          <p:cNvPicPr>
            <a:picLocks noChangeAspect="1"/>
          </p:cNvPicPr>
          <p:nvPr/>
        </p:nvPicPr>
        <p:blipFill>
          <a:blip r:embed="rId4"/>
          <a:stretch/>
        </p:blipFill>
        <p:spPr bwMode="auto">
          <a:xfrm>
            <a:off x="5670673" y="3004403"/>
            <a:ext cx="2311790" cy="659115"/>
          </a:xfrm>
          <a:prstGeom prst="rect">
            <a:avLst/>
          </a:prstGeom>
        </p:spPr>
      </p:pic>
      <p:pic>
        <p:nvPicPr>
          <p:cNvPr id="11" name="Picture 21"/>
          <p:cNvPicPr>
            <a:picLocks noChangeAspect="1"/>
          </p:cNvPicPr>
          <p:nvPr/>
        </p:nvPicPr>
        <p:blipFill>
          <a:blip r:embed="rId5"/>
          <a:stretch/>
        </p:blipFill>
        <p:spPr bwMode="auto">
          <a:xfrm>
            <a:off x="4245914" y="4026749"/>
            <a:ext cx="2244303" cy="857694"/>
          </a:xfrm>
          <a:prstGeom prst="rect">
            <a:avLst/>
          </a:prstGeom>
        </p:spPr>
      </p:pic>
      <p:pic>
        <p:nvPicPr>
          <p:cNvPr id="12" name="Picture 36"/>
          <p:cNvPicPr>
            <a:picLocks noChangeAspect="1"/>
          </p:cNvPicPr>
          <p:nvPr/>
        </p:nvPicPr>
        <p:blipFill>
          <a:blip r:embed="rId6"/>
          <a:stretch/>
        </p:blipFill>
        <p:spPr bwMode="auto">
          <a:xfrm>
            <a:off x="340753" y="2992281"/>
            <a:ext cx="3057791" cy="527893"/>
          </a:xfrm>
          <a:prstGeom prst="rect">
            <a:avLst/>
          </a:prstGeom>
        </p:spPr>
      </p:pic>
      <p:pic>
        <p:nvPicPr>
          <p:cNvPr id="13" name="Picture 38"/>
          <p:cNvPicPr>
            <a:picLocks noChangeAspect="1"/>
          </p:cNvPicPr>
          <p:nvPr/>
        </p:nvPicPr>
        <p:blipFill>
          <a:blip r:embed="rId7"/>
          <a:stretch/>
        </p:blipFill>
        <p:spPr bwMode="auto">
          <a:xfrm>
            <a:off x="2298936" y="4023897"/>
            <a:ext cx="964963" cy="348782"/>
          </a:xfrm>
          <a:prstGeom prst="rect">
            <a:avLst/>
          </a:prstGeom>
        </p:spPr>
      </p:pic>
      <p:sp>
        <p:nvSpPr>
          <p:cNvPr id="14" name="Rectangle 40"/>
          <p:cNvSpPr/>
          <p:nvPr/>
        </p:nvSpPr>
        <p:spPr bwMode="auto">
          <a:xfrm>
            <a:off x="375881" y="4144003"/>
            <a:ext cx="1832048" cy="553998"/>
          </a:xfrm>
          <a:prstGeom prst="rect">
            <a:avLst/>
          </a:prstGeom>
        </p:spPr>
        <p:txBody>
          <a:bodyPr wrap="square">
            <a:spAutoFit/>
          </a:bodyPr>
          <a:lstStyle/>
          <a:p>
            <a:pPr>
              <a:defRPr/>
            </a:pPr>
            <a:r>
              <a:rPr lang="en-US" sz="3000"/>
              <a:t>GenBank</a:t>
            </a:r>
            <a:endParaRPr/>
          </a:p>
        </p:txBody>
      </p:sp>
      <p:pic>
        <p:nvPicPr>
          <p:cNvPr id="15" name="Picture 41"/>
          <p:cNvPicPr>
            <a:picLocks noChangeAspect="1"/>
          </p:cNvPicPr>
          <p:nvPr/>
        </p:nvPicPr>
        <p:blipFill>
          <a:blip r:embed="rId8"/>
          <a:stretch/>
        </p:blipFill>
        <p:spPr bwMode="auto">
          <a:xfrm>
            <a:off x="8977051" y="3782451"/>
            <a:ext cx="1180455" cy="1180455"/>
          </a:xfrm>
          <a:prstGeom prst="rect">
            <a:avLst/>
          </a:prstGeom>
        </p:spPr>
      </p:pic>
      <p:sp>
        <p:nvSpPr>
          <p:cNvPr id="16" name="Rounded Rectangle 43"/>
          <p:cNvSpPr/>
          <p:nvPr/>
        </p:nvSpPr>
        <p:spPr bwMode="auto">
          <a:xfrm>
            <a:off x="842775" y="1974357"/>
            <a:ext cx="2966018" cy="872239"/>
          </a:xfrm>
          <a:prstGeom prst="roundRect">
            <a:avLst>
              <a:gd name="adj"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defRPr/>
            </a:pPr>
            <a:r>
              <a:rPr lang="en-US" sz="3000"/>
              <a:t>community-specific</a:t>
            </a:r>
            <a:endParaRPr/>
          </a:p>
        </p:txBody>
      </p:sp>
      <p:sp>
        <p:nvSpPr>
          <p:cNvPr id="17" name="Rounded Rectangle 44"/>
          <p:cNvSpPr/>
          <p:nvPr/>
        </p:nvSpPr>
        <p:spPr bwMode="auto">
          <a:xfrm>
            <a:off x="8765504" y="2028798"/>
            <a:ext cx="2966018" cy="587288"/>
          </a:xfrm>
          <a:prstGeom prst="roundRect">
            <a:avLst>
              <a:gd name="adj"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defRPr/>
            </a:pPr>
            <a:r>
              <a:rPr lang="de-DE" sz="3000"/>
              <a:t>multidisciplinary</a:t>
            </a:r>
            <a:endParaRPr lang="en-US" sz="3000"/>
          </a:p>
        </p:txBody>
      </p:sp>
      <p:sp>
        <p:nvSpPr>
          <p:cNvPr id="18" name="Rounded Rectangle 45"/>
          <p:cNvSpPr/>
          <p:nvPr/>
        </p:nvSpPr>
        <p:spPr bwMode="auto">
          <a:xfrm>
            <a:off x="4699662" y="2031694"/>
            <a:ext cx="2966018" cy="587288"/>
          </a:xfrm>
          <a:prstGeom prst="roundRect">
            <a:avLst>
              <a:gd name="adj"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defRPr/>
            </a:pPr>
            <a:r>
              <a:rPr lang="en-US" sz="3000"/>
              <a:t>institutional</a:t>
            </a:r>
            <a:endParaRPr/>
          </a:p>
        </p:txBody>
      </p:sp>
      <p:pic>
        <p:nvPicPr>
          <p:cNvPr id="19" name="Picture 46"/>
          <p:cNvPicPr>
            <a:picLocks noChangeAspect="1"/>
          </p:cNvPicPr>
          <p:nvPr/>
        </p:nvPicPr>
        <p:blipFill>
          <a:blip r:embed="rId9"/>
          <a:stretch/>
        </p:blipFill>
        <p:spPr bwMode="auto">
          <a:xfrm>
            <a:off x="10248513" y="4572795"/>
            <a:ext cx="1987885" cy="1190442"/>
          </a:xfrm>
          <a:prstGeom prst="rect">
            <a:avLst/>
          </a:prstGeom>
        </p:spPr>
      </p:pic>
      <p:grpSp>
        <p:nvGrpSpPr>
          <p:cNvPr id="20" name="Group 21"/>
          <p:cNvGrpSpPr/>
          <p:nvPr/>
        </p:nvGrpSpPr>
        <p:grpSpPr bwMode="auto">
          <a:xfrm>
            <a:off x="5038538" y="4980637"/>
            <a:ext cx="2993127" cy="1275960"/>
            <a:chOff x="5038538" y="4980637"/>
            <a:chExt cx="2993127" cy="1275960"/>
          </a:xfrm>
        </p:grpSpPr>
        <p:pic>
          <p:nvPicPr>
            <p:cNvPr id="21" name="Picture 17"/>
            <p:cNvPicPr>
              <a:picLocks noChangeAspect="1"/>
            </p:cNvPicPr>
            <p:nvPr/>
          </p:nvPicPr>
          <p:blipFill>
            <a:blip r:embed="rId10"/>
            <a:stretch/>
          </p:blipFill>
          <p:spPr bwMode="auto">
            <a:xfrm>
              <a:off x="5611871" y="4980637"/>
              <a:ext cx="1846459" cy="1065618"/>
            </a:xfrm>
            <a:prstGeom prst="rect">
              <a:avLst/>
            </a:prstGeom>
          </p:spPr>
        </p:pic>
        <p:sp>
          <p:nvSpPr>
            <p:cNvPr id="22" name="Rectangle 2"/>
            <p:cNvSpPr/>
            <p:nvPr/>
          </p:nvSpPr>
          <p:spPr bwMode="auto">
            <a:xfrm>
              <a:off x="5038538" y="5887265"/>
              <a:ext cx="2993127" cy="369332"/>
            </a:xfrm>
            <a:prstGeom prst="rect">
              <a:avLst/>
            </a:prstGeom>
            <a:grpFill/>
          </p:spPr>
          <p:txBody>
            <a:bodyPr wrap="none">
              <a:spAutoFit/>
            </a:bodyPr>
            <a:lstStyle/>
            <a:p>
              <a:pPr algn="ctr">
                <a:defRPr/>
              </a:pPr>
              <a:r>
                <a:rPr lang="en-US" u="sng">
                  <a:hlinkClick r:id="rId11"/>
                </a:rPr>
                <a:t>https://researchdata.hhu.de</a:t>
              </a:r>
              <a:endParaRPr lang="en-US"/>
            </a:p>
          </p:txBody>
        </p:sp>
      </p:grpSp>
      <p:pic>
        <p:nvPicPr>
          <p:cNvPr id="23" name="Picture 23"/>
          <p:cNvPicPr>
            <a:picLocks noChangeAspect="1"/>
          </p:cNvPicPr>
          <p:nvPr/>
        </p:nvPicPr>
        <p:blipFill>
          <a:blip r:embed="rId12"/>
          <a:stretch/>
        </p:blipFill>
        <p:spPr bwMode="auto">
          <a:xfrm>
            <a:off x="9037143" y="5544984"/>
            <a:ext cx="1171830" cy="636605"/>
          </a:xfrm>
          <a:prstGeom prst="rect">
            <a:avLst/>
          </a:prstGeom>
        </p:spPr>
      </p:pic>
    </p:spTree>
  </p:cSld>
  <p:clrMapOvr>
    <a:masterClrMapping/>
  </p:clrMapOvr>
</p:sld>
</file>

<file path=ppt/theme/theme1.xml><?xml version="1.0" encoding="utf-8"?>
<a:theme xmlns:a="http://schemas.openxmlformats.org/drawingml/2006/main" name="FoDaKo-Theme">
  <a:themeElements>
    <a:clrScheme name="FoDaKo 1">
      <a:dk1>
        <a:srgbClr val="000000"/>
      </a:dk1>
      <a:lt1>
        <a:srgbClr val="FFFFFF"/>
      </a:lt1>
      <a:dk2>
        <a:srgbClr val="44546A"/>
      </a:dk2>
      <a:lt2>
        <a:srgbClr val="E7E6E6"/>
      </a:lt2>
      <a:accent1>
        <a:srgbClr val="014E9A"/>
      </a:accent1>
      <a:accent2>
        <a:srgbClr val="8EC42C"/>
      </a:accent2>
      <a:accent3>
        <a:srgbClr val="0169B3"/>
      </a:accent3>
      <a:accent4>
        <a:srgbClr val="FFC000"/>
      </a:accent4>
      <a:accent5>
        <a:srgbClr val="D57861"/>
      </a:accent5>
      <a:accent6>
        <a:srgbClr val="41A5AD"/>
      </a:accent6>
      <a:hlink>
        <a:srgbClr val="1A0DAA"/>
      </a:hlink>
      <a:folHlink>
        <a:srgbClr val="954F72"/>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1345</Words>
  <Application>Microsoft Macintosh PowerPoint</Application>
  <PresentationFormat>Widescreen</PresentationFormat>
  <Paragraphs>265</Paragraphs>
  <Slides>20</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FoDaKo-Theme</vt:lpstr>
      <vt:lpstr>Research data Repositories</vt:lpstr>
      <vt:lpstr>What are repositories?</vt:lpstr>
      <vt:lpstr>What are repositories?</vt:lpstr>
      <vt:lpstr>What can a repository do for me?</vt:lpstr>
      <vt:lpstr>PowerPoint Presentation</vt:lpstr>
      <vt:lpstr>Online storage and backup services – advantages </vt:lpstr>
      <vt:lpstr>Online storage and backup services – disadvantages</vt:lpstr>
      <vt:lpstr>To which repository would you upload your research data?</vt:lpstr>
      <vt:lpstr>Types of Repositories</vt:lpstr>
      <vt:lpstr>Checklist: is it the right repository for your data? </vt:lpstr>
      <vt:lpstr>Data Policies of Funding Organizations (DFG, 2010)</vt:lpstr>
      <vt:lpstr>Re3data.org</vt:lpstr>
      <vt:lpstr>PowerPoint Presentation</vt:lpstr>
      <vt:lpstr>re3data.org</vt:lpstr>
      <vt:lpstr>Re3Data Criteria</vt:lpstr>
      <vt:lpstr>PowerPoint Presentation</vt:lpstr>
      <vt:lpstr>PowerPoint Presentation</vt:lpstr>
      <vt:lpstr>Outlook</vt:lpstr>
      <vt:lpstr>References</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data Repositories</dc:title>
  <dc:creator/>
  <cp:lastModifiedBy>Maurice Schleussinger</cp:lastModifiedBy>
  <cp:revision>2</cp:revision>
  <dcterms:modified xsi:type="dcterms:W3CDTF">2019-07-24T10:47:06Z</dcterms:modified>
</cp:coreProperties>
</file>