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61" r:id="rId1"/>
  </p:sldMasterIdLst>
  <p:notesMasterIdLst>
    <p:notesMasterId r:id="rId7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85" r:id="rId24"/>
    <p:sldId id="286" r:id="rId25"/>
    <p:sldId id="316" r:id="rId26"/>
    <p:sldId id="288" r:id="rId27"/>
    <p:sldId id="322" r:id="rId28"/>
    <p:sldId id="323" r:id="rId29"/>
    <p:sldId id="324" r:id="rId30"/>
    <p:sldId id="289" r:id="rId31"/>
    <p:sldId id="292" r:id="rId32"/>
    <p:sldId id="291" r:id="rId33"/>
    <p:sldId id="290" r:id="rId34"/>
    <p:sldId id="293" r:id="rId35"/>
    <p:sldId id="294" r:id="rId36"/>
    <p:sldId id="278" r:id="rId37"/>
    <p:sldId id="279" r:id="rId38"/>
    <p:sldId id="280" r:id="rId39"/>
    <p:sldId id="281" r:id="rId40"/>
    <p:sldId id="282" r:id="rId41"/>
    <p:sldId id="283" r:id="rId42"/>
    <p:sldId id="284" r:id="rId43"/>
    <p:sldId id="326" r:id="rId44"/>
    <p:sldId id="296" r:id="rId45"/>
    <p:sldId id="297" r:id="rId46"/>
    <p:sldId id="298" r:id="rId47"/>
    <p:sldId id="299" r:id="rId48"/>
    <p:sldId id="300" r:id="rId49"/>
    <p:sldId id="301" r:id="rId50"/>
    <p:sldId id="302" r:id="rId51"/>
    <p:sldId id="325" r:id="rId52"/>
    <p:sldId id="303" r:id="rId53"/>
    <p:sldId id="305" r:id="rId54"/>
    <p:sldId id="304" r:id="rId55"/>
    <p:sldId id="306" r:id="rId56"/>
    <p:sldId id="307" r:id="rId57"/>
    <p:sldId id="308" r:id="rId58"/>
    <p:sldId id="287" r:id="rId59"/>
    <p:sldId id="309" r:id="rId60"/>
    <p:sldId id="310" r:id="rId61"/>
    <p:sldId id="315" r:id="rId62"/>
    <p:sldId id="312" r:id="rId63"/>
    <p:sldId id="313" r:id="rId64"/>
    <p:sldId id="314" r:id="rId65"/>
    <p:sldId id="317" r:id="rId66"/>
    <p:sldId id="318" r:id="rId67"/>
    <p:sldId id="319" r:id="rId68"/>
    <p:sldId id="321" r:id="rId6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3333"/>
    <a:srgbClr val="8888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56"/>
    <p:restoredTop sz="71814"/>
  </p:normalViewPr>
  <p:slideViewPr>
    <p:cSldViewPr snapToGrid="0" snapToObjects="1">
      <p:cViewPr varScale="1">
        <p:scale>
          <a:sx n="107" d="100"/>
          <a:sy n="107" d="100"/>
        </p:scale>
        <p:origin x="152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docs.google.com/spreadsheets/d/1Rx6qV-ZtF3PdmF3_SFxjMrFqbZ1KEU3VO4PeIRGJOR8/edit?usp=sharing"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tic.mil/dtic/tr/fulltext/u2/726650.pdf" TargetMode="External"/><Relationship Id="rId2" Type="http://schemas.openxmlformats.org/officeDocument/2006/relationships/slide" Target="../slides/slide58.xml"/><Relationship Id="rId1" Type="http://schemas.openxmlformats.org/officeDocument/2006/relationships/notesMaster" Target="../notesMasters/notesMaster1.xml"/><Relationship Id="rId4" Type="http://schemas.openxmlformats.org/officeDocument/2006/relationships/hyperlink" Target="https://www.in2013dollars.com/us/inflation/2018?amount=29090"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Thank you</a:t>
            </a:r>
            <a:endParaRPr dirty="0"/>
          </a:p>
          <a:p>
            <a:pPr marL="0" lvl="0" indent="0" algn="l" rtl="0">
              <a:spcBef>
                <a:spcPts val="0"/>
              </a:spcBef>
              <a:spcAft>
                <a:spcPts val="0"/>
              </a:spcAft>
              <a:buNone/>
            </a:pPr>
            <a:r>
              <a:rPr lang="en" dirty="0"/>
              <a:t>Wo </a:t>
            </a:r>
            <a:r>
              <a:rPr lang="en" dirty="0" err="1"/>
              <a:t>fre</a:t>
            </a:r>
            <a:r>
              <a:rPr lang="en" dirty="0"/>
              <a:t> me Naomi</a:t>
            </a:r>
          </a:p>
          <a:p>
            <a:pPr marL="0" lvl="0" indent="0" algn="l" rtl="0">
              <a:spcBef>
                <a:spcPts val="0"/>
              </a:spcBef>
              <a:spcAft>
                <a:spcPts val="0"/>
              </a:spcAft>
              <a:buNone/>
            </a:pPr>
            <a:r>
              <a:rPr lang="en" dirty="0"/>
              <a:t>Slides, information, I’m here to talk about preprints now and throughout the conference and I’m looking forward to hearing about your science as well as your thoughts on how you might share your findings once you’re ready to.</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5d77f258fa_0_10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5d77f258fa_0_10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Our work is funded by the Chan Zuckerberg Initiative, Canadian…</a:t>
            </a:r>
            <a:endParaRPr dirty="0"/>
          </a:p>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5d77f258fa_0_2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5d77f258fa_0_2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Our work on preprints is currently funded by grants from six funders, including the Chan Zuckerberg Initiative, </a:t>
            </a:r>
            <a:r>
              <a:rPr lang="en-GB" dirty="0" err="1"/>
              <a:t>Wellcome</a:t>
            </a:r>
            <a:r>
              <a:rPr lang="en-GB" dirty="0"/>
              <a:t> Trust and MRC</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5d77f258fa_0_5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5d77f258fa_0_5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150" dirty="0" err="1">
                <a:solidFill>
                  <a:srgbClr val="444444"/>
                </a:solidFill>
              </a:rPr>
              <a:t>Myjourney</a:t>
            </a:r>
            <a:r>
              <a:rPr lang="en" sz="1150" dirty="0">
                <a:solidFill>
                  <a:srgbClr val="444444"/>
                </a:solidFill>
              </a:rPr>
              <a:t> to today started with a PhD in Cambridge, UK – looking at how the environment during pregnancy may affect brain development in the child. I became interested in science policy, and particularly the career issues faced by early-career researchers, so I left the bench to work at an open-access publisher, </a:t>
            </a:r>
            <a:r>
              <a:rPr lang="en" sz="1150" dirty="0" err="1">
                <a:solidFill>
                  <a:srgbClr val="444444"/>
                </a:solidFill>
              </a:rPr>
              <a:t>eLife</a:t>
            </a:r>
            <a:r>
              <a:rPr lang="en" sz="1150" dirty="0">
                <a:solidFill>
                  <a:srgbClr val="444444"/>
                </a:solidFill>
              </a:rPr>
              <a:t>, where I learnt more about science publishing and open science opportunities and challenges. Then last year I joined </a:t>
            </a:r>
            <a:r>
              <a:rPr lang="en" sz="1150" dirty="0" err="1">
                <a:solidFill>
                  <a:srgbClr val="444444"/>
                </a:solidFill>
              </a:rPr>
              <a:t>ASAPbio</a:t>
            </a:r>
            <a:r>
              <a:rPr lang="en" sz="1150" dirty="0">
                <a:solidFill>
                  <a:srgbClr val="444444"/>
                </a:solidFill>
              </a:rPr>
              <a:t>, to build community around preprints. I advise a preprint review initiative called </a:t>
            </a:r>
            <a:r>
              <a:rPr lang="en" sz="1150" dirty="0" err="1">
                <a:solidFill>
                  <a:srgbClr val="444444"/>
                </a:solidFill>
              </a:rPr>
              <a:t>PREreview</a:t>
            </a:r>
            <a:r>
              <a:rPr lang="en" sz="1150" dirty="0">
                <a:solidFill>
                  <a:srgbClr val="444444"/>
                </a:solidFill>
              </a:rPr>
              <a:t>, and I was recently elected to the board of directors of Dryad, a non-profit digital repository for research data.</a:t>
            </a:r>
          </a:p>
          <a:p>
            <a:pPr marL="0" lvl="0" indent="0" algn="l" rtl="0">
              <a:lnSpc>
                <a:spcPct val="150000"/>
              </a:lnSpc>
              <a:spcBef>
                <a:spcPts val="0"/>
              </a:spcBef>
              <a:spcAft>
                <a:spcPts val="0"/>
              </a:spcAft>
              <a:buNone/>
            </a:pPr>
            <a:endParaRPr lang="en" sz="1150" dirty="0">
              <a:solidFill>
                <a:srgbClr val="444444"/>
              </a:solidFill>
            </a:endParaRPr>
          </a:p>
          <a:p>
            <a:pPr marL="0" lvl="0" indent="0" algn="l" rtl="0">
              <a:lnSpc>
                <a:spcPct val="150000"/>
              </a:lnSpc>
              <a:spcBef>
                <a:spcPts val="0"/>
              </a:spcBef>
              <a:spcAft>
                <a:spcPts val="0"/>
              </a:spcAft>
              <a:buNone/>
            </a:pPr>
            <a:r>
              <a:rPr lang="en" sz="1150" dirty="0">
                <a:solidFill>
                  <a:srgbClr val="444444"/>
                </a:solidFill>
              </a:rPr>
              <a:t>Why am I here? I’m here to convey information, ask Qs and listen</a:t>
            </a:r>
          </a:p>
          <a:p>
            <a:pPr marL="0" marR="0" lvl="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en-GB" sz="1100" dirty="0" err="1">
                <a:solidFill>
                  <a:schemeClr val="dk1"/>
                </a:solidFill>
                <a:latin typeface="Calibri"/>
                <a:ea typeface="Calibri"/>
                <a:cs typeface="Calibri"/>
                <a:sym typeface="Calibri"/>
              </a:rPr>
              <a:t>ASAPbio</a:t>
            </a:r>
            <a:r>
              <a:rPr lang="en-GB" sz="1100" dirty="0">
                <a:solidFill>
                  <a:schemeClr val="dk1"/>
                </a:solidFill>
                <a:latin typeface="Calibri"/>
                <a:ea typeface="Calibri"/>
                <a:cs typeface="Calibri"/>
                <a:sym typeface="Calibri"/>
              </a:rPr>
              <a:t> is a non-profit in the US. The information I present today comes from North American and European contexts: </a:t>
            </a:r>
            <a:r>
              <a:rPr lang="en" sz="1150" dirty="0">
                <a:solidFill>
                  <a:srgbClr val="444444"/>
                </a:solidFill>
              </a:rPr>
              <a:t>be aware that </a:t>
            </a:r>
            <a:r>
              <a:rPr lang="en" sz="1000" dirty="0">
                <a:solidFill>
                  <a:srgbClr val="3F3F3F"/>
                </a:solidFill>
                <a:highlight>
                  <a:srgbClr val="FFFFFF"/>
                </a:highlight>
                <a:latin typeface="Helvetica Neue"/>
                <a:ea typeface="Helvetica Neue"/>
                <a:cs typeface="Helvetica Neue"/>
                <a:sym typeface="Helvetica Neue"/>
              </a:rPr>
              <a:t>US authors (first and last) over-represented, female authors under-represented, in published journal articles previously deposited as </a:t>
            </a:r>
            <a:r>
              <a:rPr lang="en" sz="1000" dirty="0" err="1">
                <a:solidFill>
                  <a:srgbClr val="3F3F3F"/>
                </a:solidFill>
                <a:highlight>
                  <a:srgbClr val="FFFFFF"/>
                </a:highlight>
                <a:latin typeface="Helvetica Neue"/>
                <a:ea typeface="Helvetica Neue"/>
                <a:cs typeface="Helvetica Neue"/>
                <a:sym typeface="Helvetica Neue"/>
              </a:rPr>
              <a:t>biorxiv</a:t>
            </a:r>
            <a:r>
              <a:rPr lang="en" sz="1000" dirty="0">
                <a:solidFill>
                  <a:srgbClr val="3F3F3F"/>
                </a:solidFill>
                <a:highlight>
                  <a:srgbClr val="FFFFFF"/>
                </a:highlight>
                <a:latin typeface="Helvetica Neue"/>
                <a:ea typeface="Helvetica Neue"/>
                <a:cs typeface="Helvetica Neue"/>
                <a:sym typeface="Helvetica Neue"/>
              </a:rPr>
              <a:t> preprints.</a:t>
            </a:r>
          </a:p>
          <a:p>
            <a:pPr marL="0" lvl="0" indent="0" algn="l" rtl="0">
              <a:lnSpc>
                <a:spcPct val="150000"/>
              </a:lnSpc>
              <a:spcBef>
                <a:spcPts val="800"/>
              </a:spcBef>
              <a:spcAft>
                <a:spcPts val="0"/>
              </a:spcAft>
              <a:buNone/>
            </a:pPr>
            <a:endParaRPr lang="en-GB" sz="1150" dirty="0">
              <a:solidFill>
                <a:srgbClr val="444444"/>
              </a:solidFill>
            </a:endParaRPr>
          </a:p>
          <a:p>
            <a:pPr marL="0" lvl="0" indent="0" algn="l" rtl="0">
              <a:lnSpc>
                <a:spcPct val="150000"/>
              </a:lnSpc>
              <a:spcBef>
                <a:spcPts val="800"/>
              </a:spcBef>
              <a:spcAft>
                <a:spcPts val="0"/>
              </a:spcAft>
              <a:buNone/>
            </a:pPr>
            <a:endParaRPr lang="en-GB" sz="1150" dirty="0">
              <a:solidFill>
                <a:srgbClr val="444444"/>
              </a:solidFill>
            </a:endParaRPr>
          </a:p>
          <a:p>
            <a:pPr marL="0" lvl="0" indent="0" algn="l" rtl="0">
              <a:lnSpc>
                <a:spcPct val="150000"/>
              </a:lnSpc>
              <a:spcBef>
                <a:spcPts val="800"/>
              </a:spcBef>
              <a:spcAft>
                <a:spcPts val="0"/>
              </a:spcAft>
              <a:buNone/>
            </a:pPr>
            <a:r>
              <a:rPr lang="en-GB" sz="1150" dirty="0">
                <a:solidFill>
                  <a:srgbClr val="444444"/>
                </a:solidFill>
              </a:rPr>
              <a:t>NOTES:</a:t>
            </a:r>
            <a:endParaRPr sz="1150" dirty="0">
              <a:solidFill>
                <a:srgbClr val="444444"/>
              </a:solidFill>
            </a:endParaRPr>
          </a:p>
          <a:p>
            <a:pPr marL="0" lvl="0" indent="0" algn="l" rtl="0">
              <a:lnSpc>
                <a:spcPct val="150000"/>
              </a:lnSpc>
              <a:spcBef>
                <a:spcPts val="800"/>
              </a:spcBef>
              <a:spcAft>
                <a:spcPts val="0"/>
              </a:spcAft>
              <a:buClr>
                <a:schemeClr val="dk1"/>
              </a:buClr>
              <a:buSzPts val="1100"/>
              <a:buFont typeface="Arial"/>
              <a:buNone/>
            </a:pPr>
            <a:r>
              <a:rPr lang="en" sz="1150" dirty="0">
                <a:solidFill>
                  <a:srgbClr val="444444"/>
                </a:solidFill>
              </a:rPr>
              <a:t>The </a:t>
            </a:r>
            <a:r>
              <a:rPr lang="en" sz="1150" b="1" dirty="0">
                <a:solidFill>
                  <a:srgbClr val="444444"/>
                </a:solidFill>
              </a:rPr>
              <a:t>Dryad Digital Repository</a:t>
            </a:r>
            <a:r>
              <a:rPr lang="en" sz="1150" dirty="0">
                <a:solidFill>
                  <a:srgbClr val="444444"/>
                </a:solidFill>
              </a:rPr>
              <a:t> is a </a:t>
            </a:r>
            <a:r>
              <a:rPr lang="en" sz="1150" b="1" dirty="0">
                <a:solidFill>
                  <a:srgbClr val="444444"/>
                </a:solidFill>
              </a:rPr>
              <a:t>curated</a:t>
            </a:r>
            <a:r>
              <a:rPr lang="en" sz="1150" dirty="0">
                <a:solidFill>
                  <a:srgbClr val="444444"/>
                </a:solidFill>
              </a:rPr>
              <a:t> resource that makes the data underlying scientific publications </a:t>
            </a:r>
            <a:r>
              <a:rPr lang="en" sz="1150" b="1" dirty="0">
                <a:solidFill>
                  <a:srgbClr val="444444"/>
                </a:solidFill>
              </a:rPr>
              <a:t>discoverable</a:t>
            </a:r>
            <a:r>
              <a:rPr lang="en" sz="1150" dirty="0">
                <a:solidFill>
                  <a:srgbClr val="444444"/>
                </a:solidFill>
              </a:rPr>
              <a:t>, </a:t>
            </a:r>
            <a:r>
              <a:rPr lang="en" sz="1150" b="1" dirty="0">
                <a:solidFill>
                  <a:srgbClr val="444444"/>
                </a:solidFill>
              </a:rPr>
              <a:t>freely reusable</a:t>
            </a:r>
            <a:r>
              <a:rPr lang="en" sz="1150" dirty="0">
                <a:solidFill>
                  <a:srgbClr val="444444"/>
                </a:solidFill>
              </a:rPr>
              <a:t>, and </a:t>
            </a:r>
            <a:r>
              <a:rPr lang="en" sz="1150" b="1" dirty="0">
                <a:solidFill>
                  <a:srgbClr val="444444"/>
                </a:solidFill>
              </a:rPr>
              <a:t>citable</a:t>
            </a:r>
            <a:r>
              <a:rPr lang="en" sz="1150" dirty="0">
                <a:solidFill>
                  <a:srgbClr val="444444"/>
                </a:solidFill>
              </a:rPr>
              <a:t>. Dryad provides a </a:t>
            </a:r>
            <a:r>
              <a:rPr lang="en" sz="1150" b="1" dirty="0">
                <a:solidFill>
                  <a:srgbClr val="444444"/>
                </a:solidFill>
              </a:rPr>
              <a:t>general-</a:t>
            </a:r>
            <a:r>
              <a:rPr lang="en" sz="1150" b="1" dirty="0" err="1">
                <a:solidFill>
                  <a:srgbClr val="444444"/>
                </a:solidFill>
              </a:rPr>
              <a:t>purpose</a:t>
            </a:r>
            <a:r>
              <a:rPr lang="en" sz="1150" dirty="0" err="1">
                <a:solidFill>
                  <a:srgbClr val="444444"/>
                </a:solidFill>
              </a:rPr>
              <a:t>home</a:t>
            </a:r>
            <a:r>
              <a:rPr lang="en" sz="1150" dirty="0">
                <a:solidFill>
                  <a:srgbClr val="444444"/>
                </a:solidFill>
              </a:rPr>
              <a:t> for a wide diversity of datatypes.</a:t>
            </a:r>
            <a:endParaRPr sz="1150" dirty="0">
              <a:solidFill>
                <a:srgbClr val="444444"/>
              </a:solidFill>
            </a:endParaRPr>
          </a:p>
          <a:p>
            <a:pPr marL="0" lvl="0" indent="0" algn="l" rtl="0">
              <a:lnSpc>
                <a:spcPct val="150000"/>
              </a:lnSpc>
              <a:spcBef>
                <a:spcPts val="800"/>
              </a:spcBef>
              <a:spcAft>
                <a:spcPts val="0"/>
              </a:spcAft>
              <a:buClr>
                <a:schemeClr val="dk1"/>
              </a:buClr>
              <a:buSzPts val="1100"/>
              <a:buFont typeface="Arial"/>
              <a:buNone/>
            </a:pPr>
            <a:r>
              <a:rPr lang="en" sz="1150" dirty="0">
                <a:solidFill>
                  <a:srgbClr val="444444"/>
                </a:solidFill>
              </a:rPr>
              <a:t>Dryad’s </a:t>
            </a:r>
            <a:r>
              <a:rPr lang="en" sz="1150" b="1" dirty="0">
                <a:solidFill>
                  <a:srgbClr val="444444"/>
                </a:solidFill>
              </a:rPr>
              <a:t>vision</a:t>
            </a:r>
            <a:r>
              <a:rPr lang="en" sz="1150" dirty="0">
                <a:solidFill>
                  <a:srgbClr val="444444"/>
                </a:solidFill>
              </a:rPr>
              <a:t> is to promote a world where research data is openly available, integrated with the scholarly literature, and routinely re-used to create knowledge.</a:t>
            </a:r>
            <a:endParaRPr sz="1150" dirty="0">
              <a:solidFill>
                <a:srgbClr val="444444"/>
              </a:solidFill>
            </a:endParaRPr>
          </a:p>
          <a:p>
            <a:pPr marL="0" lvl="0" indent="0" algn="l" rtl="0">
              <a:lnSpc>
                <a:spcPct val="150000"/>
              </a:lnSpc>
              <a:spcBef>
                <a:spcPts val="800"/>
              </a:spcBef>
              <a:spcAft>
                <a:spcPts val="800"/>
              </a:spcAft>
              <a:buNone/>
            </a:pPr>
            <a:r>
              <a:rPr lang="en" sz="1150" dirty="0">
                <a:solidFill>
                  <a:srgbClr val="444444"/>
                </a:solidFill>
              </a:rPr>
              <a:t>Our </a:t>
            </a:r>
            <a:r>
              <a:rPr lang="en" sz="1150" b="1" dirty="0">
                <a:solidFill>
                  <a:srgbClr val="444444"/>
                </a:solidFill>
              </a:rPr>
              <a:t>mission</a:t>
            </a:r>
            <a:r>
              <a:rPr lang="en" sz="1150" dirty="0">
                <a:solidFill>
                  <a:srgbClr val="444444"/>
                </a:solidFill>
              </a:rPr>
              <a:t> is to provide the infrastructure for, and promote the re-use of, data underlying the scholarly literature.</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5d77f258fa_0_4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5d77f258fa_0_4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So what about you? It would help to know my audience a little, so I wonder if you would please put your hand up if you have heard of preprints?</a:t>
            </a:r>
            <a:br>
              <a:rPr lang="en-GB" dirty="0"/>
            </a:br>
            <a:br>
              <a:rPr lang="en-GB" dirty="0"/>
            </a:br>
            <a:r>
              <a:rPr lang="en-GB" dirty="0"/>
              <a:t>Thanks Yaw for noting down rough numbers.</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5d77f258fa_0_16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5d77f258fa_0_16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NOTES:</a:t>
            </a:r>
          </a:p>
          <a:p>
            <a:pPr marL="0" lvl="0" indent="0" algn="l" rtl="0">
              <a:spcBef>
                <a:spcPts val="0"/>
              </a:spcBef>
              <a:spcAft>
                <a:spcPts val="0"/>
              </a:spcAft>
              <a:buNone/>
            </a:pPr>
            <a:r>
              <a:rPr lang="en" dirty="0"/>
              <a:t>What / How and with whom / When… are you sharing?</a:t>
            </a:r>
            <a:endParaRPr dirty="0"/>
          </a:p>
          <a:p>
            <a:pPr marL="0" lvl="0" indent="0" algn="l" rtl="0">
              <a:spcBef>
                <a:spcPts val="0"/>
              </a:spcBef>
              <a:spcAft>
                <a:spcPts val="0"/>
              </a:spcAft>
              <a:buNone/>
            </a:pPr>
            <a:r>
              <a:rPr lang="en" dirty="0"/>
              <a:t>Complete -- as with any scientific report, preprints should include the full methods and results of an experiment and be presented when you are ready to share that finding.</a:t>
            </a:r>
            <a:endParaRPr dirty="0"/>
          </a:p>
          <a:p>
            <a:pPr marL="0" lvl="0" indent="0" algn="l" rtl="0">
              <a:spcBef>
                <a:spcPts val="0"/>
              </a:spcBef>
              <a:spcAft>
                <a:spcPts val="0"/>
              </a:spcAft>
              <a:buNone/>
            </a:pPr>
            <a:r>
              <a:rPr lang="en" dirty="0"/>
              <a:t>Open -- I’ll speak more about this with regards to licensing</a:t>
            </a:r>
            <a:endParaRPr dirty="0"/>
          </a:p>
          <a:p>
            <a:pPr marL="0" lvl="0" indent="0" algn="l" rtl="0">
              <a:spcBef>
                <a:spcPts val="0"/>
              </a:spcBef>
              <a:spcAft>
                <a:spcPts val="0"/>
              </a:spcAft>
              <a:buNone/>
            </a:pPr>
            <a:r>
              <a:rPr lang="en" dirty="0"/>
              <a:t>Before journal-organized peer review -- it’s likely your preprint has passed through several inboxes and reviewers before it even leaves your institute, of course. Do make sure you are proud of the work and can stand behind the results before you post the preprint. A major reason for preprints is that they separate the act of dissemination from that of evaluation by peer review. They help relieve the pressure on peer review, which can sometimes takes a long time.</a:t>
            </a:r>
            <a:br>
              <a:rPr lang="en" dirty="0"/>
            </a:br>
            <a:br>
              <a:rPr lang="en" dirty="0"/>
            </a:br>
            <a:r>
              <a:rPr lang="en" dirty="0"/>
              <a:t>What: a complete scientific manuscript (=/= crammed full)</a:t>
            </a:r>
            <a:endParaRPr dirty="0"/>
          </a:p>
          <a:p>
            <a:pPr marL="0" lvl="0" indent="0" algn="l" rtl="0">
              <a:spcBef>
                <a:spcPts val="0"/>
              </a:spcBef>
              <a:spcAft>
                <a:spcPts val="0"/>
              </a:spcAft>
              <a:buNone/>
            </a:pPr>
            <a:r>
              <a:rPr lang="en" dirty="0"/>
              <a:t>When: when you are ready to stand behind its contents, not waiting for others to approve it -- before peer review (beyond any that happens internally)</a:t>
            </a:r>
            <a:endParaRPr dirty="0"/>
          </a:p>
          <a:p>
            <a:pPr marL="0" lvl="0" indent="0" algn="l" rtl="0">
              <a:spcBef>
                <a:spcPts val="0"/>
              </a:spcBef>
              <a:spcAft>
                <a:spcPts val="0"/>
              </a:spcAft>
              <a:buNone/>
            </a:pPr>
            <a:r>
              <a:rPr lang="en" dirty="0"/>
              <a:t>How: posting a document on an official preprint server → dissemination. You can do more: invite review, invite journal club, treat it like a digital poster session and communicate its contents (e.g. talk (conference or online), blog, twitter thread). Submit it to a journal.</a:t>
            </a:r>
            <a:endParaRPr dirty="0"/>
          </a:p>
          <a:p>
            <a:pPr marL="0" lvl="0" indent="0" algn="l" rtl="0">
              <a:spcBef>
                <a:spcPts val="0"/>
              </a:spcBef>
              <a:spcAft>
                <a:spcPts val="0"/>
              </a:spcAft>
              <a:buNone/>
            </a:pPr>
            <a:r>
              <a:rPr lang="en" dirty="0"/>
              <a:t>List of preprint servers</a:t>
            </a:r>
            <a:endParaRPr dirty="0"/>
          </a:p>
          <a:p>
            <a:pPr marL="0" lvl="0" indent="0" algn="l" rtl="0">
              <a:spcBef>
                <a:spcPts val="0"/>
              </a:spcBef>
              <a:spcAft>
                <a:spcPts val="0"/>
              </a:spcAft>
              <a:buNone/>
            </a:pPr>
            <a:r>
              <a:rPr lang="en" dirty="0"/>
              <a:t>With whom: anyone. The public. Realistically -- the overwhelm of content on the internet means that only the most interested people will come and read it. You cannot know who all those interested people might be, so you don’t add any artificial barrier, you save time from people emailing you individually and you just say “here, anyone can access this without asking me first”</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5d77f258fa_0_269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So remember this is what publishing looks like, with your work not being seen for months or years.</a:t>
            </a:r>
            <a:endParaRPr dirty="0"/>
          </a:p>
        </p:txBody>
      </p:sp>
      <p:sp>
        <p:nvSpPr>
          <p:cNvPr id="283" name="Google Shape;283;g5d77f258fa_0_26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5d77f258fa_0_94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Preprints are a tool for sharing your work online in days, while you await </a:t>
            </a:r>
            <a:r>
              <a:rPr lang="en" dirty="0" err="1"/>
              <a:t>nornal</a:t>
            </a:r>
            <a:r>
              <a:rPr lang="en" dirty="0"/>
              <a:t> journal publication – preprints work alongside journals. Instead of restricting who can read, discuss and review your work to the handful of reviewers that a journal invites, a preprint be discussed by anyone and this discussion can lead to improvements before the manuscript is published as version-of-record. </a:t>
            </a:r>
            <a:endParaRPr dirty="0"/>
          </a:p>
        </p:txBody>
      </p:sp>
      <p:sp>
        <p:nvSpPr>
          <p:cNvPr id="328" name="Google Shape;328;g5d77f258fa_0_9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5d77f258fa_0_35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5d77f258fa_0_35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Has anyone hear read a preprint? Please put your hand up.</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5d77f258fa_0_17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5d77f258fa_0_17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What does a </a:t>
            </a:r>
            <a:r>
              <a:rPr lang="en" dirty="0" err="1"/>
              <a:t>pr</a:t>
            </a:r>
            <a:r>
              <a:rPr lang="en-GB" dirty="0"/>
              <a:t>ep</a:t>
            </a:r>
            <a:r>
              <a:rPr lang="en" dirty="0" err="1"/>
              <a:t>rint</a:t>
            </a:r>
            <a:r>
              <a:rPr lang="en" dirty="0"/>
              <a:t> look like? Well the preprint itself looks just like the manuscript you normally send to a journal. And this is what the webpage for your preprint looks like on the preprint server: this is a recent preprint from an author at WACCBIP, posted on the preprint server called </a:t>
            </a:r>
            <a:r>
              <a:rPr lang="en" dirty="0" err="1"/>
              <a:t>biorxiv</a:t>
            </a:r>
            <a:r>
              <a:rPr lang="en" dirty="0"/>
              <a:t>.</a:t>
            </a:r>
          </a:p>
          <a:p>
            <a:pPr marL="0" lvl="0" indent="0" algn="l" rtl="0">
              <a:spcBef>
                <a:spcPts val="0"/>
              </a:spcBef>
              <a:spcAft>
                <a:spcPts val="0"/>
              </a:spcAft>
              <a:buNone/>
            </a:pPr>
            <a:r>
              <a:rPr lang="en" dirty="0"/>
              <a:t>Preprints appear online within days of being submitted. They are the PDF of your full manuscript, and should contain everything a reader may need to know to evaluate your claims and reproduce your work.</a:t>
            </a:r>
          </a:p>
          <a:p>
            <a:pPr marL="0" lvl="0" indent="0" algn="l" rtl="0">
              <a:spcBef>
                <a:spcPts val="0"/>
              </a:spcBef>
              <a:spcAft>
                <a:spcPts val="0"/>
              </a:spcAft>
              <a:buNone/>
            </a:pPr>
            <a:r>
              <a:rPr lang="en" dirty="0"/>
              <a:t>They</a:t>
            </a:r>
            <a:r>
              <a:rPr lang="en-GB" dirty="0"/>
              <a:t> are given a DOI – so they are citable in other publications as well as in grant applications and anywhere you’d link to a webpage.</a:t>
            </a:r>
            <a:endParaRPr dirty="0"/>
          </a:p>
          <a:p>
            <a:pPr marL="0" lvl="0" indent="0" algn="l" rtl="0">
              <a:spcBef>
                <a:spcPts val="0"/>
              </a:spcBef>
              <a:spcAft>
                <a:spcPts val="0"/>
              </a:spcAft>
              <a:buNone/>
            </a:pPr>
            <a:r>
              <a:rPr lang="en" dirty="0"/>
              <a:t>Preprints are usually posted permanently, and can be updated with new versions.</a:t>
            </a:r>
          </a:p>
          <a:p>
            <a:pPr marL="0" lvl="0" indent="0" algn="l" rtl="0">
              <a:spcBef>
                <a:spcPts val="0"/>
              </a:spcBef>
              <a:spcAft>
                <a:spcPts val="0"/>
              </a:spcAft>
              <a:buNone/>
            </a:pPr>
            <a:r>
              <a:rPr lang="en" dirty="0"/>
              <a:t>Preprints have a license associated with them that tells people how they can use your work.</a:t>
            </a:r>
          </a:p>
          <a:p>
            <a:pPr marL="0" lvl="0" indent="0" algn="l" rtl="0">
              <a:spcBef>
                <a:spcPts val="0"/>
              </a:spcBef>
              <a:spcAft>
                <a:spcPts val="0"/>
              </a:spcAft>
              <a:buNone/>
            </a:pPr>
            <a:r>
              <a:rPr lang="en" dirty="0"/>
              <a:t>Most preprint servers have features that help you share your work on social media and email, and to help readers provide feedback and comments about your work.</a:t>
            </a:r>
          </a:p>
          <a:p>
            <a:pPr marL="0" lvl="0" indent="0" algn="l" rtl="0">
              <a:spcBef>
                <a:spcPts val="0"/>
              </a:spcBef>
              <a:spcAft>
                <a:spcPts val="0"/>
              </a:spcAft>
              <a:buNone/>
            </a:pPr>
            <a:r>
              <a:rPr lang="en" dirty="0"/>
              <a:t>Preprints have a lot of the same features as journal articles – the difference is that they are not yet peer-reviewed, and this is clearly stated with the preprint.</a:t>
            </a: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5d77f258fa_0_14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5d77f258fa_0_14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Where do preprints live? They are online, in public servers. There are actually many preprint servers relevant to biomedical science – some are subject-specific, like </a:t>
            </a:r>
            <a:r>
              <a:rPr lang="en" dirty="0" err="1"/>
              <a:t>eartharXiv</a:t>
            </a:r>
            <a:r>
              <a:rPr lang="en" dirty="0"/>
              <a:t> (for earth sciences), some are specific to a </a:t>
            </a:r>
            <a:r>
              <a:rPr lang="en" dirty="0" err="1"/>
              <a:t>geogr</a:t>
            </a:r>
            <a:r>
              <a:rPr lang="en-GB" dirty="0"/>
              <a:t>ap</a:t>
            </a:r>
            <a:r>
              <a:rPr lang="en" dirty="0" err="1"/>
              <a:t>hical</a:t>
            </a:r>
            <a:r>
              <a:rPr lang="en" dirty="0"/>
              <a:t> region, like </a:t>
            </a:r>
            <a:r>
              <a:rPr lang="en" dirty="0" err="1"/>
              <a:t>AfricArXiv</a:t>
            </a:r>
            <a:r>
              <a:rPr lang="en" dirty="0"/>
              <a:t>, and some are more general, like </a:t>
            </a:r>
            <a:r>
              <a:rPr lang="en" dirty="0" err="1"/>
              <a:t>preprints.org</a:t>
            </a:r>
            <a:r>
              <a:rPr lang="en" dirty="0"/>
              <a:t>.</a:t>
            </a:r>
          </a:p>
          <a:p>
            <a:pPr marL="0" lvl="0" indent="0" algn="l" rtl="0">
              <a:spcBef>
                <a:spcPts val="0"/>
              </a:spcBef>
              <a:spcAft>
                <a:spcPts val="0"/>
              </a:spcAft>
              <a:buNone/>
            </a:pPr>
            <a:r>
              <a:rPr lang="en" dirty="0"/>
              <a:t>I’ve noted three main types to know about: </a:t>
            </a:r>
            <a:r>
              <a:rPr lang="en" dirty="0" err="1"/>
              <a:t>AfricArxiv</a:t>
            </a:r>
            <a:r>
              <a:rPr lang="en" dirty="0"/>
              <a:t> is a fairly new preprint server, launched last year, and with nearly 60 preprints there so far. It’s free to post a preprint at </a:t>
            </a:r>
            <a:r>
              <a:rPr lang="en" dirty="0" err="1"/>
              <a:t>AfricArXiv</a:t>
            </a:r>
            <a:r>
              <a:rPr lang="en" dirty="0"/>
              <a:t> and submissions are encouraged in several common languages. </a:t>
            </a:r>
          </a:p>
          <a:p>
            <a:pPr marL="0" lvl="0" indent="0" algn="l" rtl="0">
              <a:spcBef>
                <a:spcPts val="0"/>
              </a:spcBef>
              <a:spcAft>
                <a:spcPts val="0"/>
              </a:spcAft>
              <a:buNone/>
            </a:pPr>
            <a:r>
              <a:rPr lang="en" dirty="0"/>
              <a:t>The most well-known preprint server in biology is </a:t>
            </a:r>
            <a:r>
              <a:rPr lang="en" dirty="0" err="1"/>
              <a:t>bioRxiv</a:t>
            </a:r>
            <a:r>
              <a:rPr lang="en" dirty="0"/>
              <a:t>. It started in 2013 and already has over 50,000 preprints across biology disciplines. It’s also free to post in, but only accepts submissions in English. </a:t>
            </a:r>
            <a:r>
              <a:rPr lang="en-GB" dirty="0"/>
              <a:t>T</a:t>
            </a:r>
            <a:r>
              <a:rPr lang="en" dirty="0"/>
              <a:t>he </a:t>
            </a:r>
            <a:r>
              <a:rPr lang="en" dirty="0" err="1"/>
              <a:t>biorxiv</a:t>
            </a:r>
            <a:r>
              <a:rPr lang="en" dirty="0"/>
              <a:t> team, along with Yale University and the British Medical Journal, recently launched </a:t>
            </a:r>
            <a:r>
              <a:rPr lang="en" dirty="0" err="1"/>
              <a:t>medrxiv</a:t>
            </a:r>
            <a:r>
              <a:rPr lang="en" dirty="0"/>
              <a:t>, which is specific for clin</a:t>
            </a:r>
            <a:r>
              <a:rPr lang="en-GB" dirty="0" err="1"/>
              <a:t>ic</a:t>
            </a:r>
            <a:r>
              <a:rPr lang="en" dirty="0"/>
              <a:t>al science manuscripts.</a:t>
            </a:r>
          </a:p>
          <a:p>
            <a:pPr marL="0" lvl="0" indent="0" algn="l" rtl="0">
              <a:spcBef>
                <a:spcPts val="0"/>
              </a:spcBef>
              <a:spcAft>
                <a:spcPts val="0"/>
              </a:spcAft>
              <a:buNone/>
            </a:pPr>
            <a:r>
              <a:rPr lang="en" dirty="0"/>
              <a:t>And finally, the Open Research platforms – like AAS Open Research, Gates Open Research, </a:t>
            </a:r>
            <a:r>
              <a:rPr lang="en" dirty="0" err="1"/>
              <a:t>Wellcome</a:t>
            </a:r>
            <a:r>
              <a:rPr lang="en" dirty="0"/>
              <a:t> Open Research – are not strictly preprint servers, but the first step of their process is to post a preprint, then it goes through open peer review on the platform until it is accepted there. This is not free because this is a full journal publication process that starts with a preprint. For AAS Open Research, AAS pays this fee for you, but you must be a researcher funded by AAS or the AESA programs to be eligible to share your work there.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d77f258fa_0_22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d77f258fa_0_2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5d77f258fa_0_35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5d77f258fa_0_35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So now we know more about what preprints are and where you post and read them, has anyone in the room ever posted a preprint?</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5d77f258fa_0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5d77f258fa_0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solidFill>
                  <a:schemeClr val="dk1"/>
                </a:solidFill>
              </a:rPr>
              <a:t>There are several reasons why researchers in North America and Europe are </a:t>
            </a:r>
            <a:r>
              <a:rPr lang="en-GB" dirty="0" err="1">
                <a:solidFill>
                  <a:schemeClr val="dk1"/>
                </a:solidFill>
              </a:rPr>
              <a:t>preprinting</a:t>
            </a:r>
            <a:r>
              <a:rPr lang="en-GB" dirty="0">
                <a:solidFill>
                  <a:schemeClr val="dk1"/>
                </a:solidFill>
              </a:rPr>
              <a:t>: not least to tell – and show – other researchers and even journal editors that they have a new paper, and also to help protect their work by getting a timestamp and their name next to their new finding. You might use preprints for the same or different reasons. Let’s explore this.</a:t>
            </a:r>
            <a:endParaRPr dirty="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5d77f258fa_0_35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5d77f258fa_0_35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I don’t have time to cover all of these questions in depth in this talk, so I am going to focus on 2 or 3 of these points only; I am very happy to chat about any of these other questions, or any other questions you might have, after the talk!</a:t>
            </a:r>
            <a:endParaRPr dirty="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5d77f258fa_0_28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5d77f258fa_0_28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Firs… in general</a:t>
            </a: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5d77f258fa_0_28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5" name="Google Shape;525;g5d77f258fa_0_28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Preprints help you get feedback on your work from a wider pool of people and expertise than the few people who review your work for a journal, and in a more transparent way (you know who is sending you the feedback!). This can help you improve your manuscript before it becomes version of record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g5d77f258fa_0_36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4" name="Google Shape;824;g5d77f258fa_0_36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I wonder</a:t>
            </a:r>
            <a:endParaRPr dirty="0"/>
          </a:p>
        </p:txBody>
      </p:sp>
    </p:spTree>
    <p:extLst>
      <p:ext uri="{BB962C8B-B14F-4D97-AF65-F5344CB8AC3E}">
        <p14:creationId xmlns:p14="http://schemas.microsoft.com/office/powerpoint/2010/main" val="28402799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5d77f258fa_0_29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0" name="Google Shape;540;g5d77f258fa_0_29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More specifically, sharing your work without delay may help inform public health responses during infectious disease outbreaks.</a:t>
            </a: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g52142ee950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7" name="Google Shape;847;g52142ee950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More specifically, sharing your work without delay may help inform public health responses during infectious disease outbreaks.</a:t>
            </a:r>
          </a:p>
          <a:p>
            <a:pPr marL="0" lvl="0" indent="0" algn="l" rtl="0">
              <a:spcBef>
                <a:spcPts val="0"/>
              </a:spcBef>
              <a:spcAft>
                <a:spcPts val="0"/>
              </a:spcAft>
              <a:buNone/>
            </a:pPr>
            <a:r>
              <a:rPr lang="en-GB" dirty="0"/>
              <a:t>This is the timeline of the Ebola outbreaks in 2013 to 2015. And then when the journal publications about Ebola science came out. Months to years later.</a:t>
            </a:r>
            <a:endParaRPr dirty="0"/>
          </a:p>
        </p:txBody>
      </p:sp>
    </p:spTree>
    <p:extLst>
      <p:ext uri="{BB962C8B-B14F-4D97-AF65-F5344CB8AC3E}">
        <p14:creationId xmlns:p14="http://schemas.microsoft.com/office/powerpoint/2010/main" val="217617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g52142ee950_0_2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2" name="Google Shape;882;g52142ee950_0_2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For 45 preprints about Ebola science, their journal publication was available 5 months later. The delay of sharing your findings while you wait for peer review is especially challenging during an outbreak because the most qualified reviewers and editors are also those who are rushing to do the science as well. When you preprint, you don’t avoid peer review but you increase the access to your work so every</a:t>
            </a:r>
            <a:r>
              <a:rPr lang="en-GB" dirty="0"/>
              <a:t>o</a:t>
            </a:r>
            <a:r>
              <a:rPr lang="en" dirty="0"/>
              <a:t>ne can build on each other’s findings more quickly.</a:t>
            </a:r>
            <a:endParaRPr dirty="0"/>
          </a:p>
        </p:txBody>
      </p:sp>
    </p:spTree>
    <p:extLst>
      <p:ext uri="{BB962C8B-B14F-4D97-AF65-F5344CB8AC3E}">
        <p14:creationId xmlns:p14="http://schemas.microsoft.com/office/powerpoint/2010/main" val="781868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g52142ee950_0_3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9" name="Google Shape;899;g52142ee950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But preprints are not frequently used for outbreak science. Yet. During the Ebola outbreaks in 2013 to 2015, there were close to 2000 manuscripts published, only 78 were preprinted. </a:t>
            </a:r>
            <a:r>
              <a:rPr lang="en-GB" dirty="0"/>
              <a:t>T</a:t>
            </a:r>
            <a:r>
              <a:rPr lang="en" dirty="0"/>
              <a:t>hat’s less than 3%. Zika was about 4%.</a:t>
            </a:r>
            <a:endParaRPr dirty="0"/>
          </a:p>
          <a:p>
            <a:pPr marL="0" lvl="0" indent="0" algn="l" rtl="0">
              <a:spcBef>
                <a:spcPts val="0"/>
              </a:spcBef>
              <a:spcAft>
                <a:spcPts val="0"/>
              </a:spcAft>
              <a:buNone/>
            </a:pPr>
            <a:r>
              <a:rPr lang="en" dirty="0"/>
              <a:t>(Ebola: 2.7%; Zika 3.8%)</a:t>
            </a:r>
            <a:endParaRPr dirty="0"/>
          </a:p>
          <a:p>
            <a:pPr marL="0" lvl="0" indent="0" algn="l" rtl="0">
              <a:spcBef>
                <a:spcPts val="0"/>
              </a:spcBef>
              <a:spcAft>
                <a:spcPts val="0"/>
              </a:spcAft>
              <a:buNone/>
            </a:pPr>
            <a:r>
              <a:rPr lang="en" dirty="0"/>
              <a:t>Michael Johansson, an infectious disease researcher at the CDC, has started Outbreak Science as a non-profit to improve the speed and impact of outbreak science. One of the big challenges he found was that many people had low levels of trust for preprints and weren’t sure how to interpret them. He’s working out how to </a:t>
            </a:r>
            <a:r>
              <a:rPr lang="en" dirty="0" err="1"/>
              <a:t>prioritise</a:t>
            </a:r>
            <a:r>
              <a:rPr lang="en" dirty="0"/>
              <a:t> preprints for peer review: use the access to the full manuscript to understand what needs more attention and with what level of urgency.</a:t>
            </a:r>
          </a:p>
          <a:p>
            <a:pPr marL="0" lvl="0" indent="0" algn="l" rtl="0">
              <a:spcBef>
                <a:spcPts val="0"/>
              </a:spcBef>
              <a:spcAft>
                <a:spcPts val="0"/>
              </a:spcAft>
              <a:buNone/>
            </a:pPr>
            <a:r>
              <a:rPr lang="en" dirty="0"/>
              <a:t>This may be one way that researchers in the room could really start to bring about the potential of preprints for basic and translational science here.</a:t>
            </a:r>
            <a:endParaRPr dirty="0"/>
          </a:p>
        </p:txBody>
      </p:sp>
    </p:spTree>
    <p:extLst>
      <p:ext uri="{BB962C8B-B14F-4D97-AF65-F5344CB8AC3E}">
        <p14:creationId xmlns:p14="http://schemas.microsoft.com/office/powerpoint/2010/main" val="11430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5d77f258fa_0_255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you might be familiar, this is the process you might go through when publishing your work – you submit your manuscript to a journal, they may reject your work before peer review, they may ask for revisions and then reject your work afterwards, they may ask for revisions and then accept you, and usually people submit to several journals before </a:t>
            </a:r>
            <a:r>
              <a:rPr lang="en" dirty="0" err="1"/>
              <a:t>th</a:t>
            </a:r>
            <a:r>
              <a:rPr lang="en-GB" dirty="0" err="1"/>
              <a:t>ei</a:t>
            </a:r>
            <a:r>
              <a:rPr lang="en" dirty="0"/>
              <a:t>r work is finally accepted and published. This can take months or years. You are not in control of when your work is shared or how it is evaluated. Any comments you receive on your work outside of the journal peer review process are unlikely to be incorporated into the article, because once published it is difficult to change the version of record.</a:t>
            </a:r>
            <a:endParaRPr dirty="0"/>
          </a:p>
        </p:txBody>
      </p:sp>
      <p:sp>
        <p:nvSpPr>
          <p:cNvPr id="110" name="Google Shape;110;g5d77f258fa_0_25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5d77f258fa_0_23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9" name="Google Shape;549;g5d77f258fa_0_23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So preprints can help improve science before it is final publication, and they may be useful during urgent responses to infectious disease outbreaks. What about your career?</a:t>
            </a:r>
            <a:endParaRPr dirty="0"/>
          </a:p>
        </p:txBody>
      </p:sp>
    </p:spTree>
    <p:extLst>
      <p:ext uri="{BB962C8B-B14F-4D97-AF65-F5344CB8AC3E}">
        <p14:creationId xmlns:p14="http://schemas.microsoft.com/office/powerpoint/2010/main" val="39853654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g5d77f258fa_0_158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Well this postdoc was in Germany when he applied for. A faculty job at. University of Texas Southwestern. He got an interview because the hiring committee saw his latest work as a preprint. And he got the job.</a:t>
            </a:r>
            <a:endParaRPr dirty="0"/>
          </a:p>
        </p:txBody>
      </p:sp>
      <p:sp>
        <p:nvSpPr>
          <p:cNvPr id="584" name="Google Shape;584;g5d77f258fa_0_15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07260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g5d77f258fa_0_24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Google Shape;572;g5d77f258fa_0_24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en-GB" dirty="0">
                <a:latin typeface="Nunito"/>
                <a:ea typeface="Nunito"/>
                <a:cs typeface="Nunito"/>
                <a:sym typeface="Nunito"/>
              </a:rPr>
              <a:t>Several institutions have added explicit support for preprints in their hiring and promotion guidelines.</a:t>
            </a:r>
            <a:endParaRPr dirty="0">
              <a:latin typeface="Nunito"/>
              <a:ea typeface="Nunito"/>
              <a:cs typeface="Nunito"/>
              <a:sym typeface="Nunito"/>
            </a:endParaRPr>
          </a:p>
        </p:txBody>
      </p:sp>
      <p:sp>
        <p:nvSpPr>
          <p:cNvPr id="573" name="Google Shape;573;g5d77f258fa_0_24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32</a:t>
            </a:fld>
            <a:endParaRPr/>
          </a:p>
        </p:txBody>
      </p:sp>
    </p:spTree>
    <p:extLst>
      <p:ext uri="{BB962C8B-B14F-4D97-AF65-F5344CB8AC3E}">
        <p14:creationId xmlns:p14="http://schemas.microsoft.com/office/powerpoint/2010/main" val="24169092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5d77f258fa_0_2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g5d77f258fa_0_24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en" dirty="0">
                <a:latin typeface="Nunito"/>
                <a:ea typeface="Nunito"/>
                <a:cs typeface="Nunito"/>
                <a:sym typeface="Nunito"/>
              </a:rPr>
              <a:t>And there are big funders who are promoting the use of preprints. They want to accelerate the rate at which scientific advances are made, and increase the benefit to society created by their money. </a:t>
            </a:r>
            <a:endParaRPr dirty="0">
              <a:latin typeface="Nunito"/>
              <a:ea typeface="Nunito"/>
              <a:cs typeface="Nunito"/>
              <a:sym typeface="Nunito"/>
            </a:endParaRPr>
          </a:p>
        </p:txBody>
      </p:sp>
      <p:sp>
        <p:nvSpPr>
          <p:cNvPr id="556" name="Google Shape;556;g5d77f258fa_0_240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33</a:t>
            </a:fld>
            <a:endParaRPr/>
          </a:p>
        </p:txBody>
      </p:sp>
    </p:spTree>
    <p:extLst>
      <p:ext uri="{BB962C8B-B14F-4D97-AF65-F5344CB8AC3E}">
        <p14:creationId xmlns:p14="http://schemas.microsoft.com/office/powerpoint/2010/main" val="15242148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5d77f258fa_0_36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5d77f258fa_0_36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 sz="1400" dirty="0">
                <a:solidFill>
                  <a:schemeClr val="dk1"/>
                </a:solidFill>
                <a:latin typeface="Nunito"/>
                <a:ea typeface="Nunito"/>
                <a:cs typeface="Nunito"/>
                <a:sym typeface="Nunito"/>
              </a:rPr>
              <a:t>What about you? If you’re applying for jobs or funding, wherever you are in the world, then you’re under a lot of pressure to publish. Unfortunately, there are some people who are taking advantage of this pressure to offer journals that look reputable but don’t actually perform peer review and yet they still charge you to share your submission online and you can’t then publish in a good journal. These predatory publishers are not preprint servers: the difference is that predatory publishers say the work has been adequately peer reviewed when it hasn’t been. Preprint servers clearly state the work has not been peer-reviewed and preprints do not count as prior publication so you </a:t>
            </a:r>
            <a:r>
              <a:rPr lang="en-GB" sz="1400" dirty="0">
                <a:solidFill>
                  <a:schemeClr val="dk1"/>
                </a:solidFill>
                <a:latin typeface="Nunito"/>
                <a:ea typeface="Nunito"/>
                <a:cs typeface="Nunito"/>
                <a:sym typeface="Nunito"/>
              </a:rPr>
              <a:t>can post your preprint for free without delay, and also submit to a reputable journal for peer review and full publication later. If you want to ease the pressure to publish, please use official preprint servers like </a:t>
            </a:r>
            <a:r>
              <a:rPr lang="en-GB" sz="1400" dirty="0" err="1">
                <a:solidFill>
                  <a:schemeClr val="dk1"/>
                </a:solidFill>
                <a:latin typeface="Nunito"/>
                <a:ea typeface="Nunito"/>
                <a:cs typeface="Nunito"/>
                <a:sym typeface="Nunito"/>
              </a:rPr>
              <a:t>bioRxiv</a:t>
            </a:r>
            <a:r>
              <a:rPr lang="en-GB" sz="1400" dirty="0">
                <a:solidFill>
                  <a:schemeClr val="dk1"/>
                </a:solidFill>
                <a:latin typeface="Nunito"/>
                <a:ea typeface="Nunito"/>
                <a:cs typeface="Nunito"/>
                <a:sym typeface="Nunito"/>
              </a:rPr>
              <a:t> and </a:t>
            </a:r>
            <a:r>
              <a:rPr lang="en-GB" sz="1400" dirty="0" err="1">
                <a:solidFill>
                  <a:schemeClr val="dk1"/>
                </a:solidFill>
                <a:latin typeface="Nunito"/>
                <a:ea typeface="Nunito"/>
                <a:cs typeface="Nunito"/>
                <a:sym typeface="Nunito"/>
              </a:rPr>
              <a:t>AfricArxiv</a:t>
            </a:r>
            <a:r>
              <a:rPr lang="en-GB" sz="1400" dirty="0">
                <a:solidFill>
                  <a:schemeClr val="dk1"/>
                </a:solidFill>
                <a:latin typeface="Nunito"/>
                <a:ea typeface="Nunito"/>
                <a:cs typeface="Nunito"/>
                <a:sym typeface="Nunito"/>
              </a:rPr>
              <a:t>, and before you submit to a journal, please think-check-then submit.</a:t>
            </a:r>
          </a:p>
        </p:txBody>
      </p:sp>
    </p:spTree>
    <p:extLst>
      <p:ext uri="{BB962C8B-B14F-4D97-AF65-F5344CB8AC3E}">
        <p14:creationId xmlns:p14="http://schemas.microsoft.com/office/powerpoint/2010/main" val="39227051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5d77f258fa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5" name="Google Shape;595;g5d77f258fa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And while you wait for your work to be published in a reputable journal, which takes time because good peer review takes time! then people can evaluate your latest science in preprint form. </a:t>
            </a:r>
          </a:p>
          <a:p>
            <a:pPr marL="0" lvl="0" indent="0" algn="l" rtl="0">
              <a:spcBef>
                <a:spcPts val="0"/>
              </a:spcBef>
              <a:spcAft>
                <a:spcPts val="0"/>
              </a:spcAft>
              <a:buNone/>
            </a:pPr>
            <a:r>
              <a:rPr lang="en" dirty="0"/>
              <a:t>If you are one of the people making decisions about funding or select new PhD students, postdocs, faculty or other, preprints can give you the opportunity to see the candidate’s latest work without waiting for the journal article, and you may be able to benefit from any publicly available commentary and review on the preprints too – so you can use community insight and full </a:t>
            </a:r>
            <a:r>
              <a:rPr lang="en" dirty="0" err="1"/>
              <a:t>discl</a:t>
            </a:r>
            <a:r>
              <a:rPr lang="en-GB" dirty="0" err="1"/>
              <a:t>os</a:t>
            </a:r>
            <a:r>
              <a:rPr lang="en" dirty="0" err="1"/>
              <a:t>ure</a:t>
            </a:r>
            <a:r>
              <a:rPr lang="en" dirty="0"/>
              <a:t> of the candidate’s latest findings to support your decision making.</a:t>
            </a:r>
            <a:endParaRPr dirty="0"/>
          </a:p>
        </p:txBody>
      </p:sp>
    </p:spTree>
    <p:extLst>
      <p:ext uri="{BB962C8B-B14F-4D97-AF65-F5344CB8AC3E}">
        <p14:creationId xmlns:p14="http://schemas.microsoft.com/office/powerpoint/2010/main" val="10683751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d77f258fa_0_27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d77f258fa_0_27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Ok, I hear this question a lot. It’s all very well saying that preprints work alongside journals, but is it true?</a:t>
            </a:r>
            <a:endParaRPr dirty="0"/>
          </a:p>
        </p:txBody>
      </p:sp>
    </p:spTree>
    <p:extLst>
      <p:ext uri="{BB962C8B-B14F-4D97-AF65-F5344CB8AC3E}">
        <p14:creationId xmlns:p14="http://schemas.microsoft.com/office/powerpoint/2010/main" val="41191120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5d77f258fa_0_2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5d77f258fa_0_2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Yes. Right now, 2/3 of preprints posted on </a:t>
            </a:r>
            <a:r>
              <a:rPr lang="en" dirty="0" err="1"/>
              <a:t>bioRxiv</a:t>
            </a:r>
            <a:r>
              <a:rPr lang="en" dirty="0"/>
              <a:t> are published in reputable journals within 1 to 2 years of the preprint. Can you see this list of journals?</a:t>
            </a:r>
            <a:endParaRPr dirty="0"/>
          </a:p>
        </p:txBody>
      </p:sp>
    </p:spTree>
    <p:extLst>
      <p:ext uri="{BB962C8B-B14F-4D97-AF65-F5344CB8AC3E}">
        <p14:creationId xmlns:p14="http://schemas.microsoft.com/office/powerpoint/2010/main" val="3181331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d77f258fa_0_20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g5d77f258fa_0_20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There are many good journals that allow or even encourage you to post your manuscript as a preprint while you wait for peer review. </a:t>
            </a:r>
            <a:endParaRPr dirty="0"/>
          </a:p>
        </p:txBody>
      </p:sp>
      <p:sp>
        <p:nvSpPr>
          <p:cNvPr id="459" name="Google Shape;459;g5d77f258fa_0_20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38</a:t>
            </a:fld>
            <a:endParaRPr/>
          </a:p>
        </p:txBody>
      </p:sp>
    </p:spTree>
    <p:extLst>
      <p:ext uri="{BB962C8B-B14F-4D97-AF65-F5344CB8AC3E}">
        <p14:creationId xmlns:p14="http://schemas.microsoft.com/office/powerpoint/2010/main" val="41745622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5d77f258fa_0_3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5d77f258fa_0_3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Some journals even invite submissions that they have seen posted on preprint servers. It’s like a digital version of a conference poster session.</a:t>
            </a:r>
            <a:endParaRPr dirty="0"/>
          </a:p>
        </p:txBody>
      </p:sp>
    </p:spTree>
    <p:extLst>
      <p:ext uri="{BB962C8B-B14F-4D97-AF65-F5344CB8AC3E}">
        <p14:creationId xmlns:p14="http://schemas.microsoft.com/office/powerpoint/2010/main" val="1437320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5d77f258fa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5d77f258fa_0_2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err="1"/>
              <a:t>ASAPbio</a:t>
            </a:r>
            <a:r>
              <a:rPr lang="en" dirty="0"/>
              <a:t>, Advancing Science, </a:t>
            </a:r>
            <a:r>
              <a:rPr lang="en" dirty="0" err="1"/>
              <a:t>Accelrating</a:t>
            </a:r>
            <a:r>
              <a:rPr lang="en" dirty="0"/>
              <a:t> Publication was established by scientist in response to an observation about publishing.</a:t>
            </a:r>
            <a:br>
              <a:rPr lang="en" dirty="0"/>
            </a:br>
            <a:r>
              <a:rPr lang="en-GB" sz="1100" b="0" i="0" u="none" strike="noStrike" cap="none" dirty="0">
                <a:solidFill>
                  <a:srgbClr val="000000"/>
                </a:solidFill>
                <a:effectLst/>
                <a:latin typeface="Arial"/>
                <a:ea typeface="Arial"/>
                <a:cs typeface="Arial"/>
                <a:sym typeface="Arial"/>
              </a:rPr>
              <a:t>In 2015, </a:t>
            </a:r>
            <a:r>
              <a:rPr lang="en-GB" sz="1100" b="0" i="0" u="none" strike="noStrike" cap="none" dirty="0" err="1">
                <a:solidFill>
                  <a:srgbClr val="000000"/>
                </a:solidFill>
                <a:effectLst/>
                <a:latin typeface="Arial"/>
                <a:ea typeface="Arial"/>
                <a:cs typeface="Arial"/>
                <a:sym typeface="Arial"/>
              </a:rPr>
              <a:t>ASAPbio</a:t>
            </a:r>
            <a:r>
              <a:rPr lang="en-GB" sz="1100" b="0" i="0" u="none" strike="noStrike" cap="none" dirty="0">
                <a:solidFill>
                  <a:srgbClr val="000000"/>
                </a:solidFill>
                <a:effectLst/>
                <a:latin typeface="Arial"/>
                <a:ea typeface="Arial"/>
                <a:cs typeface="Arial"/>
                <a:sym typeface="Arial"/>
              </a:rPr>
              <a:t> founder Ron Vale, a scientists at the University of California, published an analysis showing the increasing time to first-author publication among graduate students at UCSF, and how scientists were cramming more and more data into each article in order to try to get published at a few prestigious journals. He proposed a more widespread use of preprints in the life sciences as a potential solution to stop competition from delaying science and delaying careers.</a:t>
            </a: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5d77f258fa_0_2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5d77f258fa_0_2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You can lookup the preprint policy for your favourite journals using TRANSPOSE, a new database we launched recently.</a:t>
            </a:r>
            <a:endParaRPr dirty="0"/>
          </a:p>
        </p:txBody>
      </p:sp>
    </p:spTree>
    <p:extLst>
      <p:ext uri="{BB962C8B-B14F-4D97-AF65-F5344CB8AC3E}">
        <p14:creationId xmlns:p14="http://schemas.microsoft.com/office/powerpoint/2010/main" val="38251411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5d77f258fa_0_2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5" name="Google Shape;505;g5d77f258fa_0_2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I’ve already checked journal policies on preprinting for publications from WACCBIP in 2019 so far: </a:t>
            </a:r>
            <a:r>
              <a:rPr lang="en" u="sng" dirty="0">
                <a:solidFill>
                  <a:schemeClr val="accent5"/>
                </a:solidFill>
                <a:hlinkClick r:id="rId3"/>
              </a:rPr>
              <a:t>https://docs.google.com/spreadsheets/d/1Rx6qV-ZtF3PdmF3_SFxjMrFqbZ1KEU3VO4PeIRGJOR8/edit?usp=sharing</a:t>
            </a:r>
            <a:r>
              <a:rPr lang="en" dirty="0">
                <a:solidFill>
                  <a:schemeClr val="dk1"/>
                </a:solidFill>
              </a:rPr>
              <a:t>  -- most of the journals WACCBIP researchers are publishing in already allow preprints.</a:t>
            </a:r>
          </a:p>
          <a:p>
            <a:pPr marL="0" lvl="0" indent="0" algn="l" rtl="0">
              <a:spcBef>
                <a:spcPts val="0"/>
              </a:spcBef>
              <a:spcAft>
                <a:spcPts val="0"/>
              </a:spcAft>
              <a:buNone/>
            </a:pPr>
            <a:r>
              <a:rPr lang="en" dirty="0">
                <a:solidFill>
                  <a:schemeClr val="dk1"/>
                </a:solidFill>
              </a:rPr>
              <a:t>Please always check the journal policy directly from their webpage or with their editor before you preprint then submit. We provide the URL of the preprint policy in the TRANSPOSE database.</a:t>
            </a:r>
            <a:endParaRPr dirty="0"/>
          </a:p>
        </p:txBody>
      </p:sp>
    </p:spTree>
    <p:extLst>
      <p:ext uri="{BB962C8B-B14F-4D97-AF65-F5344CB8AC3E}">
        <p14:creationId xmlns:p14="http://schemas.microsoft.com/office/powerpoint/2010/main" val="40639317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5d77f258fa_0_18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5d77f258fa_0_18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Once your preprint is published, the preprint links forward to the journal article so that any reader can read the latest version of your work.</a:t>
            </a:r>
            <a:endParaRPr dirty="0"/>
          </a:p>
        </p:txBody>
      </p:sp>
    </p:spTree>
    <p:extLst>
      <p:ext uri="{BB962C8B-B14F-4D97-AF65-F5344CB8AC3E}">
        <p14:creationId xmlns:p14="http://schemas.microsoft.com/office/powerpoint/2010/main" val="34323968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g5d77f258fa_0_35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1" name="Google Shape;771;g5d77f258fa_0_35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150" dirty="0">
                <a:solidFill>
                  <a:schemeClr val="dk1"/>
                </a:solidFill>
                <a:latin typeface="Roboto"/>
                <a:ea typeface="Roboto"/>
                <a:cs typeface="Roboto"/>
                <a:sym typeface="Roboto"/>
              </a:rPr>
              <a:t>And it’s worth noting that data recently came out showing that journal articles that were preprinted (posted to </a:t>
            </a:r>
            <a:r>
              <a:rPr lang="en" sz="1150" dirty="0" err="1">
                <a:solidFill>
                  <a:schemeClr val="dk1"/>
                </a:solidFill>
                <a:latin typeface="Roboto"/>
                <a:ea typeface="Roboto"/>
                <a:cs typeface="Roboto"/>
                <a:sym typeface="Roboto"/>
              </a:rPr>
              <a:t>bioRxiv</a:t>
            </a:r>
            <a:r>
              <a:rPr lang="en" sz="1150" dirty="0">
                <a:solidFill>
                  <a:schemeClr val="dk1"/>
                </a:solidFill>
                <a:latin typeface="Roboto"/>
                <a:ea typeface="Roboto"/>
                <a:cs typeface="Roboto"/>
                <a:sym typeface="Roboto"/>
              </a:rPr>
              <a:t> before 2018) gain on average 1.5x more citations than those that were not preprinted. That’s citations to the journal article not the preprint. Sharing your work openly and without delay really counts for something.</a:t>
            </a:r>
            <a:endParaRPr sz="1150" dirty="0">
              <a:solidFill>
                <a:schemeClr val="dk1"/>
              </a:solidFill>
              <a:latin typeface="Roboto"/>
              <a:ea typeface="Roboto"/>
              <a:cs typeface="Roboto"/>
              <a:sym typeface="Roboto"/>
            </a:endParaRPr>
          </a:p>
        </p:txBody>
      </p:sp>
    </p:spTree>
    <p:extLst>
      <p:ext uri="{BB962C8B-B14F-4D97-AF65-F5344CB8AC3E}">
        <p14:creationId xmlns:p14="http://schemas.microsoft.com/office/powerpoint/2010/main" val="11142639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g5d77f258fa_0_28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1" name="Google Shape;611;g5d77f258fa_0_28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Let’s get more specific … Well this is mainly a question I have for you.</a:t>
            </a:r>
            <a:endParaRP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g5d77f258fa_0_19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7" name="Google Shape;617;g5d77f258fa_0_19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dirty="0"/>
              <a:t>Preprints are not new,  researchers in other disciplines have been preprinting since the early 1990s.</a:t>
            </a:r>
          </a:p>
          <a:p>
            <a:pPr marL="0" lvl="0" indent="0" algn="l" rtl="0">
              <a:spcBef>
                <a:spcPts val="0"/>
              </a:spcBef>
              <a:spcAft>
                <a:spcPts val="0"/>
              </a:spcAft>
              <a:buNone/>
            </a:pPr>
            <a:endParaRPr lang="en" dirty="0"/>
          </a:p>
          <a:p>
            <a:pPr marL="0" lvl="0" indent="0" algn="l" rtl="0">
              <a:spcBef>
                <a:spcPts val="0"/>
              </a:spcBef>
              <a:spcAft>
                <a:spcPts val="0"/>
              </a:spcAft>
              <a:buNone/>
            </a:pPr>
            <a:r>
              <a:rPr lang="en" dirty="0"/>
              <a:t>NOTES:</a:t>
            </a:r>
          </a:p>
          <a:p>
            <a:pPr marL="0" lvl="0" indent="0" algn="l" rtl="0">
              <a:spcBef>
                <a:spcPts val="0"/>
              </a:spcBef>
              <a:spcAft>
                <a:spcPts val="0"/>
              </a:spcAft>
              <a:buNone/>
            </a:pPr>
            <a:r>
              <a:rPr lang="en" dirty="0"/>
              <a:t>the internet and the WWW were designed by scientists in order to help them to share their work with each other. So physicists, computer scientists and others have been preprinting using online servers since the early 1990s. And biomedical scientists were trying it out even earlier, in the 1960s.</a:t>
            </a:r>
            <a:endParaRPr dirty="0"/>
          </a:p>
        </p:txBody>
      </p:sp>
      <p:sp>
        <p:nvSpPr>
          <p:cNvPr id="618" name="Google Shape;618;g5d77f258fa_0_19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g5d77f258fa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7" name="Google Shape;627;g5d77f258fa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err="1"/>
              <a:t>Preprinting</a:t>
            </a:r>
            <a:r>
              <a:rPr lang="en-GB" dirty="0"/>
              <a:t> didn’t really happen in biology at first, but it has really taken off in recent years, with the success of </a:t>
            </a:r>
            <a:r>
              <a:rPr lang="en-GB" dirty="0" err="1"/>
              <a:t>biorxiv</a:t>
            </a:r>
            <a:r>
              <a:rPr lang="en-GB" dirty="0"/>
              <a:t> in particular.</a:t>
            </a:r>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5d77f258fa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4" name="Google Shape;634;g5d77f258fa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g5d77f258fa_0_1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9" name="Google Shape;649;g5d77f258fa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g5d77f258fa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4" name="Google Shape;704;g5d77f258fa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However .. So there is a big opportunity here.</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5d77f258fa_0_3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5d77f258fa_0_3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g5d77f258fa_0_3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5d77f258fa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 name="Google Shape;711;g5d77f258fa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Preprints are a tool to be shaped.</a:t>
            </a:r>
          </a:p>
          <a:p>
            <a:pPr marL="0" lvl="0" indent="0" algn="l" rtl="0">
              <a:spcBef>
                <a:spcPts val="0"/>
              </a:spcBef>
              <a:spcAft>
                <a:spcPts val="0"/>
              </a:spcAft>
              <a:buNone/>
            </a:pPr>
            <a:endParaRPr lang="en" dirty="0"/>
          </a:p>
          <a:p>
            <a:pPr marL="0" lvl="0" indent="0" algn="l" rtl="0">
              <a:spcBef>
                <a:spcPts val="0"/>
              </a:spcBef>
              <a:spcAft>
                <a:spcPts val="0"/>
              </a:spcAft>
              <a:buNone/>
            </a:pPr>
            <a:r>
              <a:rPr lang="en" dirty="0"/>
              <a:t>Ghana was first </a:t>
            </a:r>
            <a:r>
              <a:rPr lang="en" dirty="0" err="1"/>
              <a:t>african</a:t>
            </a:r>
            <a:r>
              <a:rPr lang="en" dirty="0"/>
              <a:t> country with mobile cellular comms, and an early adopter of internet too</a:t>
            </a:r>
          </a:p>
          <a:p>
            <a:pPr marL="0" lvl="0" indent="0" algn="l" rtl="0">
              <a:spcBef>
                <a:spcPts val="0"/>
              </a:spcBef>
              <a:spcAft>
                <a:spcPts val="0"/>
              </a:spcAft>
              <a:buNone/>
            </a:pPr>
            <a:endParaRPr lang="en" dirty="0"/>
          </a:p>
          <a:p>
            <a:pPr marL="0" lvl="0" indent="0" algn="l" rtl="0">
              <a:spcBef>
                <a:spcPts val="0"/>
              </a:spcBef>
              <a:spcAft>
                <a:spcPts val="0"/>
              </a:spcAft>
              <a:buNone/>
            </a:pPr>
            <a:r>
              <a:rPr lang="en" dirty="0"/>
              <a:t>What is happening with preprints now, what will happen with preprints later, will be shaped by the people who are using preprints.  Based on what we see with preprinting in north </a:t>
            </a:r>
            <a:r>
              <a:rPr lang="en-GB" dirty="0"/>
              <a:t>A</a:t>
            </a:r>
            <a:r>
              <a:rPr lang="en" dirty="0" err="1"/>
              <a:t>merica</a:t>
            </a:r>
            <a:r>
              <a:rPr lang="en" dirty="0"/>
              <a:t> and </a:t>
            </a:r>
            <a:r>
              <a:rPr lang="en" dirty="0" err="1"/>
              <a:t>europe</a:t>
            </a:r>
            <a:r>
              <a:rPr lang="en" dirty="0"/>
              <a:t> already, preprints could help you…</a:t>
            </a:r>
          </a:p>
          <a:p>
            <a:pPr marL="0" lvl="0" indent="0" algn="l" rtl="0">
              <a:spcBef>
                <a:spcPts val="0"/>
              </a:spcBef>
              <a:spcAft>
                <a:spcPts val="0"/>
              </a:spcAft>
              <a:buNone/>
            </a:pPr>
            <a:r>
              <a:rPr lang="en" dirty="0"/>
              <a:t>But we should also take care to remember preprints are a technical tool, they do not automatically solve some of the pressing social issues we have in science – for these, we need social initiatives, including ones built around preprints.</a:t>
            </a:r>
            <a:endParaRPr dirty="0"/>
          </a:p>
          <a:p>
            <a:pPr marL="0" lvl="0" indent="0" algn="l" rtl="0">
              <a:spcBef>
                <a:spcPts val="0"/>
              </a:spcBef>
              <a:spcAft>
                <a:spcPts val="0"/>
              </a:spcAft>
              <a:buNone/>
            </a:pPr>
            <a:endParaRP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5d77f258fa_0_35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5d77f258fa_0_35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dirty="0">
                <a:solidFill>
                  <a:schemeClr val="dk1"/>
                </a:solidFill>
              </a:rPr>
              <a:t>There are several frequently asked questions I haven’t explored with you today, but I’d be happy to.</a:t>
            </a:r>
          </a:p>
          <a:p>
            <a:pPr marL="0" lvl="0" indent="0" algn="l" rtl="0">
              <a:spcBef>
                <a:spcPts val="0"/>
              </a:spcBef>
              <a:spcAft>
                <a:spcPts val="0"/>
              </a:spcAft>
              <a:buClr>
                <a:schemeClr val="dk1"/>
              </a:buClr>
              <a:buSzPts val="1100"/>
              <a:buFont typeface="Arial"/>
              <a:buNone/>
            </a:pPr>
            <a:endParaRPr dirty="0">
              <a:solidFill>
                <a:schemeClr val="dk1"/>
              </a:solidFill>
            </a:endParaRPr>
          </a:p>
        </p:txBody>
      </p:sp>
    </p:spTree>
    <p:extLst>
      <p:ext uri="{BB962C8B-B14F-4D97-AF65-F5344CB8AC3E}">
        <p14:creationId xmlns:p14="http://schemas.microsoft.com/office/powerpoint/2010/main" val="8605527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5d77f258fa_0_2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7" name="Google Shape;717;g5d77f258fa_0_2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I’d also l</a:t>
            </a:r>
            <a:r>
              <a:rPr lang="en-GB" dirty="0" err="1"/>
              <a:t>ov</a:t>
            </a:r>
            <a:r>
              <a:rPr lang="en" dirty="0"/>
              <a:t>e to explore so many questions with you: what do you think about preprints? What benefits excite you? What concerns you?</a:t>
            </a:r>
            <a:br>
              <a:rPr lang="en" dirty="0"/>
            </a:br>
            <a:endParaRPr lang="en"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dirty="0"/>
              <a:t>In one of our conversations, Yaw talked about preprints offering the “freedom of movement of information” – that’s the opportunity. </a:t>
            </a:r>
            <a:r>
              <a:rPr lang="en-GB" sz="1100" b="1" dirty="0"/>
              <a:t>Open science in general is meant to lower barriers to collaboration, but it needs your help. </a:t>
            </a:r>
            <a:r>
              <a:rPr lang="en" dirty="0"/>
              <a:t>This needs you to engage in the discussion – about preprints, about open science more generally. Yaw will talk more about the African Science Initiative later today.</a:t>
            </a:r>
            <a:endParaRPr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5d77f258fa_0_36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5d77f258fa_0_36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And I’m here all conference – I invite you to talk with me about preprints and peer review. I’m hoping to gather your thoughts to help Yaw work on making preprints work for you at a workshop in October focussed on scholarly communication. In the meantime, we’d like to share your thoughts through the </a:t>
            </a:r>
            <a:r>
              <a:rPr lang="en-GB" dirty="0" err="1"/>
              <a:t>ASAPbio</a:t>
            </a:r>
            <a:r>
              <a:rPr lang="en-GB" dirty="0"/>
              <a:t> and African Science Initiative blogs. And if you have an answer to the question: what does quality in peer review mean to you? I can also help you provide a video for a peer review week initiative, for sharing in September.</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737754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5d77f258fa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3" name="Google Shape;723;g5d77f258fa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Lastly, there’s a lot of ways to find out more. Please pick up a leaflet with all the URLs. Please become familiar with preprints by looking at one in your next journal club.</a:t>
            </a:r>
            <a:endParaRPr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g5d77f258fa_0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5" name="Google Shape;735;g5d77f258fa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g5d77f258fa_0_36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0" name="Google Shape;740;g5d77f258fa_0_36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5d77f258fa_0_36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8" name="Google Shape;748;g5d77f258fa_0_36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If any of you are interested in posting a preprint, there’s a few things you should check first. I’d be very happy to help anyone with these points.</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5d77f258fa_0_28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5d77f258fa_0_28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experiment in which 2,561 papers were shared saved an estimated </a:t>
            </a:r>
            <a:r>
              <a:rPr lang="en">
                <a:solidFill>
                  <a:schemeClr val="dk1"/>
                </a:solidFill>
              </a:rPr>
              <a:t>10,000,000 USD/year in 1960s. [CSTC of NAS report, 1971] Scientific and Technical Communication: A Pressing National Problem and Recommendations for Its Solution. 1969. Committee on Scientific and Technical Communication of the National Academy of Sciences; Publication 1707, pages 113-114. A formal report of the survey, published in 1971, can be found at </a:t>
            </a:r>
            <a:r>
              <a:rPr lang="en" u="sng">
                <a:solidFill>
                  <a:schemeClr val="hlink"/>
                </a:solidFill>
                <a:hlinkClick r:id="rId3"/>
              </a:rPr>
              <a:t>http://www.dtic.mil/dtic/tr/fulltext/u2/726650.pdf</a:t>
            </a:r>
            <a:r>
              <a:rPr lang="en">
                <a:solidFill>
                  <a:schemeClr val="dk1"/>
                </a:solidFill>
              </a:rPr>
              <a:t>.</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Jessica Polka derived updated estimate for 2018 USD as 29,090; </a:t>
            </a:r>
            <a:r>
              <a:rPr lang="en" sz="1050">
                <a:solidFill>
                  <a:srgbClr val="3C4043"/>
                </a:solidFill>
                <a:highlight>
                  <a:srgbClr val="FFFFFF"/>
                </a:highlight>
                <a:latin typeface="Roboto"/>
                <a:ea typeface="Roboto"/>
                <a:cs typeface="Roboto"/>
                <a:sym typeface="Roboto"/>
              </a:rPr>
              <a:t>29,090 increased by inflation according to </a:t>
            </a:r>
            <a:r>
              <a:rPr lang="en" sz="1050" u="sng">
                <a:solidFill>
                  <a:srgbClr val="1A73E8"/>
                </a:solidFill>
                <a:highlight>
                  <a:srgbClr val="FFFFFF"/>
                </a:highlight>
                <a:latin typeface="Roboto"/>
                <a:ea typeface="Roboto"/>
                <a:cs typeface="Roboto"/>
                <a:sym typeface="Roboto"/>
                <a:hlinkClick r:id="rId4"/>
              </a:rPr>
              <a:t>https://www.in2013dollars.com/us/inflation/2018?amount=29090</a:t>
            </a:r>
            <a:r>
              <a:rPr lang="en">
                <a:solidFill>
                  <a:schemeClr val="dk1"/>
                </a:solidFill>
              </a:rPr>
              <a:t> to 29,604.50 in 2019, which ~£23,473 in today’s GBP (XE converter)</a:t>
            </a:r>
            <a:endParaRPr>
              <a:solidFill>
                <a:schemeClr val="dk1"/>
              </a:solidFill>
            </a:endParaRPr>
          </a:p>
        </p:txBody>
      </p:sp>
    </p:spTree>
    <p:extLst>
      <p:ext uri="{BB962C8B-B14F-4D97-AF65-F5344CB8AC3E}">
        <p14:creationId xmlns:p14="http://schemas.microsoft.com/office/powerpoint/2010/main" val="35040544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g5d77f258fa_0_35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5" name="Google Shape;755;g5d77f258fa_0_35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5d77f258fa_0_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5d77f258fa_0_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100" b="0" i="0" u="none" strike="noStrike" cap="none" dirty="0">
                <a:solidFill>
                  <a:srgbClr val="000000"/>
                </a:solidFill>
                <a:effectLst/>
                <a:latin typeface="Arial"/>
                <a:ea typeface="Arial"/>
                <a:cs typeface="Arial"/>
                <a:sym typeface="Arial"/>
              </a:rPr>
              <a:t>So in 2016, Ron, along with three other biomedical scientists, Daniel Colon-Ramos, Harold Varmus, and Jessica Polka, organised a meeting about preprints in America, and invited researchers, funders and representatives from journals and publishers. This meeting concluded with broad consensus that preprints could productively contribute to the research ecosystem. As follow up from the meeting, </a:t>
            </a:r>
            <a:r>
              <a:rPr lang="en-GB" sz="1100" b="0" i="0" u="none" strike="noStrike" cap="none" dirty="0" err="1">
                <a:solidFill>
                  <a:srgbClr val="000000"/>
                </a:solidFill>
                <a:effectLst/>
                <a:latin typeface="Arial"/>
                <a:ea typeface="Arial"/>
                <a:cs typeface="Arial"/>
                <a:sym typeface="Arial"/>
              </a:rPr>
              <a:t>ASAPbio</a:t>
            </a:r>
            <a:r>
              <a:rPr lang="en-GB" sz="1100" b="0" i="0" u="none" strike="noStrike" cap="none" dirty="0">
                <a:solidFill>
                  <a:srgbClr val="000000"/>
                </a:solidFill>
                <a:effectLst/>
                <a:latin typeface="Arial"/>
                <a:ea typeface="Arial"/>
                <a:cs typeface="Arial"/>
                <a:sym typeface="Arial"/>
              </a:rPr>
              <a:t> began serving as a dedicated organization to coordinate efforts promoting the adoption of preprints in the life sciences.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5d77f258fa_0_35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5d77f258fa_0_3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150">
                <a:solidFill>
                  <a:schemeClr val="dk1"/>
                </a:solidFill>
                <a:latin typeface="Roboto"/>
                <a:ea typeface="Roboto"/>
                <a:cs typeface="Roboto"/>
                <a:sym typeface="Roboto"/>
              </a:rPr>
              <a:t>Twitter</a:t>
            </a:r>
            <a:endParaRPr sz="1150">
              <a:solidFill>
                <a:schemeClr val="dk1"/>
              </a:solidFill>
              <a:latin typeface="Roboto"/>
              <a:ea typeface="Roboto"/>
              <a:cs typeface="Roboto"/>
              <a:sym typeface="Roboto"/>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g5d77f258fa_0_36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 name="Google Shape;803;g5d77f258fa_0_36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There are several new initiatives that aim to coordinate how this feedback is provided on your preprint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Some of these programs (like </a:t>
            </a:r>
            <a:r>
              <a:rPr lang="en-GB" dirty="0" err="1"/>
              <a:t>PREreview</a:t>
            </a:r>
            <a:r>
              <a:rPr lang="en-GB" dirty="0"/>
              <a:t>) aim to help train early-career researchers in peer review, by practising peer review on preprints and connecting with the authors directly to provide the feedback. This is one way you might use preprints without having to post any yourself – you can read, review and share your feedback about them, whether as a full review or as a blogpost highlighting some key points.</a:t>
            </a:r>
            <a:endParaRPr dirty="0"/>
          </a:p>
        </p:txBody>
      </p:sp>
    </p:spTree>
    <p:extLst>
      <p:ext uri="{BB962C8B-B14F-4D97-AF65-F5344CB8AC3E}">
        <p14:creationId xmlns:p14="http://schemas.microsoft.com/office/powerpoint/2010/main" val="31961571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g5d77f258fa_0_35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8" name="Google Shape;778;g5d77f258fa_0_35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g5d77f258fa_0_360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Preprints are a digital poster session</a:t>
            </a:r>
            <a:endParaRPr/>
          </a:p>
          <a:p>
            <a:pPr marL="0" lvl="0" indent="0" algn="l" rtl="0">
              <a:spcBef>
                <a:spcPts val="0"/>
              </a:spcBef>
              <a:spcAft>
                <a:spcPts val="0"/>
              </a:spcAft>
              <a:buNone/>
            </a:pPr>
            <a:r>
              <a:rPr lang="en"/>
              <a:t>AND reputation</a:t>
            </a:r>
            <a:endParaRPr/>
          </a:p>
          <a:p>
            <a:pPr marL="0" lvl="0" indent="0" algn="l" rtl="0">
              <a:spcBef>
                <a:spcPts val="0"/>
              </a:spcBef>
              <a:spcAft>
                <a:spcPts val="0"/>
              </a:spcAft>
              <a:buNone/>
            </a:pPr>
            <a:r>
              <a:rPr lang="en"/>
              <a:t>BUT the public</a:t>
            </a:r>
            <a:br>
              <a:rPr lang="en"/>
            </a:br>
            <a:r>
              <a:rPr lang="en"/>
              <a:t>SO for now judge for yourself whether the top downloaded preprints on biorxiv last year were ok to share before peer review</a:t>
            </a:r>
            <a:endParaRPr/>
          </a:p>
        </p:txBody>
      </p:sp>
      <p:sp>
        <p:nvSpPr>
          <p:cNvPr id="784" name="Google Shape;784;g5d77f258fa_0_36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g5d77f258fa_0_360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Nucleic Acids Research</a:t>
            </a:r>
            <a:endParaRPr/>
          </a:p>
        </p:txBody>
      </p:sp>
      <p:sp>
        <p:nvSpPr>
          <p:cNvPr id="794" name="Google Shape;794;g5d77f258fa_0_36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g5d77f258fa_0_36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 name="Google Shape;829;g5d77f258fa_0_36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g5d77f258fa_0_364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Preprints are not a solution for the social problems in science, but they are a tool that could be used to your advantage</a:t>
            </a:r>
            <a:endParaRPr/>
          </a:p>
        </p:txBody>
      </p:sp>
      <p:sp>
        <p:nvSpPr>
          <p:cNvPr id="835" name="Google Shape;835;g5d77f258fa_0_36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5d77f258fa_0_36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4" name="Google Shape;844;g5d77f258fa_0_36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584ce9d2b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7" name="Google Shape;857;g584ce9d2b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d77f258fa_0_8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5d77f258fa_0_8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dirty="0" err="1">
                <a:solidFill>
                  <a:schemeClr val="dk1"/>
                </a:solidFill>
                <a:latin typeface="Calibri"/>
                <a:ea typeface="Calibri"/>
                <a:cs typeface="Calibri"/>
                <a:sym typeface="Calibri"/>
              </a:rPr>
              <a:t>ASAPbio</a:t>
            </a:r>
            <a:r>
              <a:rPr lang="en" sz="1200" dirty="0">
                <a:solidFill>
                  <a:schemeClr val="dk1"/>
                </a:solidFill>
                <a:latin typeface="Calibri"/>
                <a:ea typeface="Calibri"/>
                <a:cs typeface="Calibri"/>
                <a:sym typeface="Calibri"/>
              </a:rPr>
              <a:t> is staffed by myself, Jessica and Victoria, and we’re advised by our board of researchers, publishers and others working in open science advocacy and technology</a:t>
            </a:r>
            <a:endParaRPr sz="1200" dirty="0">
              <a:solidFill>
                <a:schemeClr val="dk1"/>
              </a:solidFill>
              <a:latin typeface="Calibri"/>
              <a:ea typeface="Calibri"/>
              <a:cs typeface="Calibri"/>
              <a:sym typeface="Calibri"/>
            </a:endParaRPr>
          </a:p>
        </p:txBody>
      </p:sp>
      <p:sp>
        <p:nvSpPr>
          <p:cNvPr id="184" name="Google Shape;184;g5d77f258fa_0_8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7</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5d77f258fa_0_289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Including frequently asked questions and the latest news from journals and preprint services</a:t>
            </a:r>
            <a:endParaRPr dirty="0"/>
          </a:p>
        </p:txBody>
      </p:sp>
      <p:sp>
        <p:nvSpPr>
          <p:cNvPr id="193" name="Google Shape;193;g5d77f258fa_0_28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5d77f258fa_0_290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t>And we support researchers around the world to spark conversations about the productive use of preprinting, our aims is to support researchers to preprint for the first time, and to report back on any issues they’re facing, so we can work to make sure preprinting works for you and for science.</a:t>
            </a:r>
            <a:endParaRPr dirty="0"/>
          </a:p>
          <a:p>
            <a:pPr marL="0" lvl="0" indent="0" algn="l" rtl="0">
              <a:spcBef>
                <a:spcPts val="0"/>
              </a:spcBef>
              <a:spcAft>
                <a:spcPts val="0"/>
              </a:spcAft>
              <a:buNone/>
            </a:pPr>
            <a:endParaRPr dirty="0"/>
          </a:p>
        </p:txBody>
      </p:sp>
      <p:sp>
        <p:nvSpPr>
          <p:cNvPr id="204" name="Google Shape;204;g5d77f258fa_0_29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21825" y="-31675"/>
            <a:ext cx="9210600" cy="3507600"/>
          </a:xfrm>
          <a:prstGeom prst="rect">
            <a:avLst/>
          </a:prstGeom>
          <a:solidFill>
            <a:srgbClr val="43434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311708" y="744575"/>
            <a:ext cx="8520600" cy="20526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lt1"/>
              </a:buClr>
              <a:buSzPts val="4800"/>
              <a:buNone/>
              <a:defRPr sz="4800">
                <a:solidFill>
                  <a:schemeClr val="lt1"/>
                </a:solidFill>
              </a:defRPr>
            </a:lvl1pPr>
            <a:lvl2pPr lvl="1" algn="ctr">
              <a:spcBef>
                <a:spcPts val="0"/>
              </a:spcBef>
              <a:spcAft>
                <a:spcPts val="0"/>
              </a:spcAft>
              <a:buClr>
                <a:schemeClr val="lt1"/>
              </a:buClr>
              <a:buSzPts val="5200"/>
              <a:buNone/>
              <a:defRPr sz="5200">
                <a:solidFill>
                  <a:schemeClr val="lt1"/>
                </a:solidFill>
              </a:defRPr>
            </a:lvl2pPr>
            <a:lvl3pPr lvl="2" algn="ctr">
              <a:spcBef>
                <a:spcPts val="0"/>
              </a:spcBef>
              <a:spcAft>
                <a:spcPts val="0"/>
              </a:spcAft>
              <a:buClr>
                <a:schemeClr val="lt1"/>
              </a:buClr>
              <a:buSzPts val="5200"/>
              <a:buNone/>
              <a:defRPr sz="5200">
                <a:solidFill>
                  <a:schemeClr val="lt1"/>
                </a:solidFill>
              </a:defRPr>
            </a:lvl3pPr>
            <a:lvl4pPr lvl="3" algn="ctr">
              <a:spcBef>
                <a:spcPts val="0"/>
              </a:spcBef>
              <a:spcAft>
                <a:spcPts val="0"/>
              </a:spcAft>
              <a:buClr>
                <a:schemeClr val="lt1"/>
              </a:buClr>
              <a:buSzPts val="5200"/>
              <a:buNone/>
              <a:defRPr sz="5200">
                <a:solidFill>
                  <a:schemeClr val="lt1"/>
                </a:solidFill>
              </a:defRPr>
            </a:lvl4pPr>
            <a:lvl5pPr lvl="4" algn="ctr">
              <a:spcBef>
                <a:spcPts val="0"/>
              </a:spcBef>
              <a:spcAft>
                <a:spcPts val="0"/>
              </a:spcAft>
              <a:buClr>
                <a:schemeClr val="lt1"/>
              </a:buClr>
              <a:buSzPts val="5200"/>
              <a:buNone/>
              <a:defRPr sz="5200">
                <a:solidFill>
                  <a:schemeClr val="lt1"/>
                </a:solidFill>
              </a:defRPr>
            </a:lvl5pPr>
            <a:lvl6pPr lvl="5" algn="ctr">
              <a:spcBef>
                <a:spcPts val="0"/>
              </a:spcBef>
              <a:spcAft>
                <a:spcPts val="0"/>
              </a:spcAft>
              <a:buClr>
                <a:schemeClr val="lt1"/>
              </a:buClr>
              <a:buSzPts val="5200"/>
              <a:buNone/>
              <a:defRPr sz="5200">
                <a:solidFill>
                  <a:schemeClr val="lt1"/>
                </a:solidFill>
              </a:defRPr>
            </a:lvl6pPr>
            <a:lvl7pPr lvl="6" algn="ctr">
              <a:spcBef>
                <a:spcPts val="0"/>
              </a:spcBef>
              <a:spcAft>
                <a:spcPts val="0"/>
              </a:spcAft>
              <a:buClr>
                <a:schemeClr val="lt1"/>
              </a:buClr>
              <a:buSzPts val="5200"/>
              <a:buNone/>
              <a:defRPr sz="5200">
                <a:solidFill>
                  <a:schemeClr val="lt1"/>
                </a:solidFill>
              </a:defRPr>
            </a:lvl7pPr>
            <a:lvl8pPr lvl="7" algn="ctr">
              <a:spcBef>
                <a:spcPts val="0"/>
              </a:spcBef>
              <a:spcAft>
                <a:spcPts val="0"/>
              </a:spcAft>
              <a:buClr>
                <a:schemeClr val="lt1"/>
              </a:buClr>
              <a:buSzPts val="5200"/>
              <a:buNone/>
              <a:defRPr sz="5200">
                <a:solidFill>
                  <a:schemeClr val="lt1"/>
                </a:solidFill>
              </a:defRPr>
            </a:lvl8pPr>
            <a:lvl9pPr lvl="8" algn="ctr">
              <a:spcBef>
                <a:spcPts val="0"/>
              </a:spcBef>
              <a:spcAft>
                <a:spcPts val="0"/>
              </a:spcAft>
              <a:buClr>
                <a:schemeClr val="lt1"/>
              </a:buClr>
              <a:buSzPts val="5200"/>
              <a:buNone/>
              <a:defRPr sz="5200">
                <a:solidFill>
                  <a:schemeClr val="lt1"/>
                </a:solidFill>
              </a:defRPr>
            </a:lvl9pPr>
          </a:lstStyle>
          <a:p>
            <a:endParaRPr/>
          </a:p>
        </p:txBody>
      </p:sp>
      <p:sp>
        <p:nvSpPr>
          <p:cNvPr id="12" name="Google Shape;12;p2"/>
          <p:cNvSpPr txBox="1">
            <a:spLocks noGrp="1"/>
          </p:cNvSpPr>
          <p:nvPr>
            <p:ph type="subTitle" idx="1"/>
          </p:nvPr>
        </p:nvSpPr>
        <p:spPr>
          <a:xfrm>
            <a:off x="311700" y="3475925"/>
            <a:ext cx="4592700" cy="12954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pic>
        <p:nvPicPr>
          <p:cNvPr id="13" name="Google Shape;13;p2"/>
          <p:cNvPicPr preferRelativeResize="0"/>
          <p:nvPr/>
        </p:nvPicPr>
        <p:blipFill>
          <a:blip r:embed="rId2">
            <a:alphaModFix/>
          </a:blip>
          <a:stretch>
            <a:fillRect/>
          </a:stretch>
        </p:blipFill>
        <p:spPr>
          <a:xfrm>
            <a:off x="5910550" y="3758413"/>
            <a:ext cx="2921750" cy="730425"/>
          </a:xfrm>
          <a:prstGeom prst="rect">
            <a:avLst/>
          </a:prstGeom>
          <a:noFill/>
          <a:ln>
            <a:noFill/>
          </a:ln>
        </p:spPr>
      </p:pic>
      <p:sp>
        <p:nvSpPr>
          <p:cNvPr id="14" name="Google Shape;14;p2"/>
          <p:cNvSpPr txBox="1"/>
          <p:nvPr/>
        </p:nvSpPr>
        <p:spPr>
          <a:xfrm>
            <a:off x="1395225" y="4722375"/>
            <a:ext cx="63765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@npscience</a:t>
            </a:r>
            <a:endParaRPr sz="1200">
              <a:solidFill>
                <a:srgbClr val="888888"/>
              </a:solidFill>
              <a:latin typeface="Nunito"/>
              <a:ea typeface="Nunito"/>
              <a:cs typeface="Nunito"/>
              <a:sym typeface="Nunito"/>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1"/>
        <p:cNvGrpSpPr/>
        <p:nvPr/>
      </p:nvGrpSpPr>
      <p:grpSpPr>
        <a:xfrm>
          <a:off x="0" y="0"/>
          <a:ext cx="0" cy="0"/>
          <a:chOff x="0" y="0"/>
          <a:chExt cx="0" cy="0"/>
        </a:xfrm>
      </p:grpSpPr>
      <p:sp>
        <p:nvSpPr>
          <p:cNvPr id="72" name="Google Shape;72;p11"/>
          <p:cNvSpPr txBox="1">
            <a:spLocks noGrp="1"/>
          </p:cNvSpPr>
          <p:nvPr>
            <p:ph type="body" idx="1"/>
          </p:nvPr>
        </p:nvSpPr>
        <p:spPr>
          <a:xfrm>
            <a:off x="311700" y="4230575"/>
            <a:ext cx="82050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73" name="Google Shape;73;p11"/>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74" name="Google Shape;74;p11"/>
          <p:cNvGrpSpPr/>
          <p:nvPr/>
        </p:nvGrpSpPr>
        <p:grpSpPr>
          <a:xfrm>
            <a:off x="2563963" y="4722375"/>
            <a:ext cx="5259892" cy="393600"/>
            <a:chOff x="2149975" y="4722375"/>
            <a:chExt cx="5259892" cy="393600"/>
          </a:xfrm>
        </p:grpSpPr>
        <p:sp>
          <p:nvSpPr>
            <p:cNvPr id="75" name="Google Shape;75;p11"/>
            <p:cNvSpPr txBox="1"/>
            <p:nvPr/>
          </p:nvSpPr>
          <p:spPr>
            <a:xfrm>
              <a:off x="2977967" y="4722375"/>
              <a:ext cx="44319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76" name="Google Shape;76;p11"/>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4"/>
        <p:cNvGrpSpPr/>
        <p:nvPr/>
      </p:nvGrpSpPr>
      <p:grpSpPr>
        <a:xfrm>
          <a:off x="0" y="0"/>
          <a:ext cx="0" cy="0"/>
          <a:chOff x="0" y="0"/>
          <a:chExt cx="0" cy="0"/>
        </a:xfrm>
      </p:grpSpPr>
      <p:sp>
        <p:nvSpPr>
          <p:cNvPr id="85" name="Google Shape;85;p13"/>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86" name="Google Shape;86;p13"/>
          <p:cNvGrpSpPr/>
          <p:nvPr/>
        </p:nvGrpSpPr>
        <p:grpSpPr>
          <a:xfrm>
            <a:off x="2563963" y="4722375"/>
            <a:ext cx="5102692" cy="393600"/>
            <a:chOff x="2149975" y="4722375"/>
            <a:chExt cx="5102692" cy="393600"/>
          </a:xfrm>
        </p:grpSpPr>
        <p:sp>
          <p:nvSpPr>
            <p:cNvPr id="87" name="Google Shape;87;p13"/>
            <p:cNvSpPr txBox="1"/>
            <p:nvPr/>
          </p:nvSpPr>
          <p:spPr>
            <a:xfrm>
              <a:off x="2977967" y="4722375"/>
              <a:ext cx="42747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88" name="Google Shape;88;p13"/>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Recommendation">
  <p:cSld name="CUSTOM">
    <p:spTree>
      <p:nvGrpSpPr>
        <p:cNvPr id="1" name="Shape 89"/>
        <p:cNvGrpSpPr/>
        <p:nvPr/>
      </p:nvGrpSpPr>
      <p:grpSpPr>
        <a:xfrm>
          <a:off x="0" y="0"/>
          <a:ext cx="0" cy="0"/>
          <a:chOff x="0" y="0"/>
          <a:chExt cx="0" cy="0"/>
        </a:xfrm>
      </p:grpSpPr>
      <p:sp>
        <p:nvSpPr>
          <p:cNvPr id="90" name="Google Shape;90;p14"/>
          <p:cNvSpPr/>
          <p:nvPr/>
        </p:nvSpPr>
        <p:spPr>
          <a:xfrm rot="10800000">
            <a:off x="898775" y="656600"/>
            <a:ext cx="2515200" cy="2515200"/>
          </a:xfrm>
          <a:prstGeom prst="ellipse">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4"/>
          <p:cNvSpPr txBox="1">
            <a:spLocks noGrp="1"/>
          </p:cNvSpPr>
          <p:nvPr>
            <p:ph type="title"/>
          </p:nvPr>
        </p:nvSpPr>
        <p:spPr>
          <a:xfrm>
            <a:off x="2933925" y="1340050"/>
            <a:ext cx="5656800" cy="2335200"/>
          </a:xfrm>
          <a:prstGeom prst="rect">
            <a:avLst/>
          </a:prstGeom>
        </p:spPr>
        <p:txBody>
          <a:bodyPr spcFirstLastPara="1" wrap="square" lIns="91425" tIns="91425" rIns="91425" bIns="91425" anchor="t" anchorCtr="0">
            <a:noAutofit/>
          </a:bodyPr>
          <a:lstStyle>
            <a:lvl1pPr lvl="0">
              <a:spcBef>
                <a:spcPts val="0"/>
              </a:spcBef>
              <a:spcAft>
                <a:spcPts val="0"/>
              </a:spcAft>
              <a:buNone/>
              <a:defRPr sz="48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92" name="Google Shape;92;p14"/>
          <p:cNvSpPr txBox="1">
            <a:spLocks noGrp="1"/>
          </p:cNvSpPr>
          <p:nvPr>
            <p:ph type="subTitle" idx="1"/>
          </p:nvPr>
        </p:nvSpPr>
        <p:spPr>
          <a:xfrm>
            <a:off x="898775" y="343175"/>
            <a:ext cx="2515200" cy="29778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sz="19600">
                <a:solidFill>
                  <a:srgbClr val="888888"/>
                </a:solidFill>
              </a:defRPr>
            </a:lvl1pPr>
            <a:lvl2pPr lvl="1" algn="ctr">
              <a:spcBef>
                <a:spcPts val="1600"/>
              </a:spcBef>
              <a:spcAft>
                <a:spcPts val="0"/>
              </a:spcAft>
              <a:buNone/>
              <a:defRPr/>
            </a:lvl2pPr>
            <a:lvl3pPr lvl="2" algn="ctr">
              <a:spcBef>
                <a:spcPts val="1600"/>
              </a:spcBef>
              <a:spcAft>
                <a:spcPts val="0"/>
              </a:spcAft>
              <a:buNone/>
              <a:defRPr/>
            </a:lvl3pPr>
            <a:lvl4pPr lvl="3" algn="ctr">
              <a:spcBef>
                <a:spcPts val="1600"/>
              </a:spcBef>
              <a:spcAft>
                <a:spcPts val="0"/>
              </a:spcAft>
              <a:buNone/>
              <a:defRPr/>
            </a:lvl4pPr>
            <a:lvl5pPr lvl="4" algn="ctr">
              <a:spcBef>
                <a:spcPts val="1600"/>
              </a:spcBef>
              <a:spcAft>
                <a:spcPts val="0"/>
              </a:spcAft>
              <a:buNone/>
              <a:defRPr/>
            </a:lvl5pPr>
            <a:lvl6pPr lvl="5" algn="ctr">
              <a:spcBef>
                <a:spcPts val="1600"/>
              </a:spcBef>
              <a:spcAft>
                <a:spcPts val="0"/>
              </a:spcAft>
              <a:buNone/>
              <a:defRPr/>
            </a:lvl6pPr>
            <a:lvl7pPr lvl="6" algn="ctr">
              <a:spcBef>
                <a:spcPts val="1600"/>
              </a:spcBef>
              <a:spcAft>
                <a:spcPts val="0"/>
              </a:spcAft>
              <a:buNone/>
              <a:defRPr/>
            </a:lvl7pPr>
            <a:lvl8pPr lvl="7" algn="ctr">
              <a:spcBef>
                <a:spcPts val="1600"/>
              </a:spcBef>
              <a:spcAft>
                <a:spcPts val="0"/>
              </a:spcAft>
              <a:buNone/>
              <a:defRPr/>
            </a:lvl8pPr>
            <a:lvl9pPr lvl="8" algn="ctr">
              <a:spcBef>
                <a:spcPts val="1600"/>
              </a:spcBef>
              <a:spcAft>
                <a:spcPts val="1600"/>
              </a:spcAft>
              <a:buNone/>
              <a:defRPr/>
            </a:lvl9pPr>
          </a:lstStyle>
          <a:p>
            <a:endParaRPr/>
          </a:p>
        </p:txBody>
      </p:sp>
      <p:grpSp>
        <p:nvGrpSpPr>
          <p:cNvPr id="93" name="Google Shape;93;p14"/>
          <p:cNvGrpSpPr/>
          <p:nvPr/>
        </p:nvGrpSpPr>
        <p:grpSpPr>
          <a:xfrm>
            <a:off x="2563963" y="4722375"/>
            <a:ext cx="5192692" cy="393600"/>
            <a:chOff x="2149975" y="4722375"/>
            <a:chExt cx="5192692" cy="393600"/>
          </a:xfrm>
        </p:grpSpPr>
        <p:sp>
          <p:nvSpPr>
            <p:cNvPr id="94" name="Google Shape;94;p14"/>
            <p:cNvSpPr txBox="1"/>
            <p:nvPr/>
          </p:nvSpPr>
          <p:spPr>
            <a:xfrm>
              <a:off x="2977967" y="4722375"/>
              <a:ext cx="43647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95" name="Google Shape;95;p14"/>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77"/>
        <p:cNvGrpSpPr/>
        <p:nvPr/>
      </p:nvGrpSpPr>
      <p:grpSpPr>
        <a:xfrm>
          <a:off x="0" y="0"/>
          <a:ext cx="0" cy="0"/>
          <a:chOff x="0" y="0"/>
          <a:chExt cx="0" cy="0"/>
        </a:xfrm>
      </p:grpSpPr>
      <p:sp>
        <p:nvSpPr>
          <p:cNvPr id="78" name="Google Shape;78;p12"/>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Clr>
                <a:srgbClr val="DD3333"/>
              </a:buClr>
              <a:buSzPts val="12000"/>
              <a:buNone/>
              <a:defRPr sz="12000">
                <a:solidFill>
                  <a:srgbClr val="DD3333"/>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9" name="Google Shape;79;p12"/>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80" name="Google Shape;80;p12"/>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81" name="Google Shape;81;p12"/>
          <p:cNvGrpSpPr/>
          <p:nvPr/>
        </p:nvGrpSpPr>
        <p:grpSpPr>
          <a:xfrm>
            <a:off x="2563963" y="4722375"/>
            <a:ext cx="5226292" cy="393600"/>
            <a:chOff x="2149975" y="4722375"/>
            <a:chExt cx="5226292" cy="393600"/>
          </a:xfrm>
        </p:grpSpPr>
        <p:sp>
          <p:nvSpPr>
            <p:cNvPr id="82" name="Google Shape;82;p12"/>
            <p:cNvSpPr txBox="1"/>
            <p:nvPr/>
          </p:nvSpPr>
          <p:spPr>
            <a:xfrm>
              <a:off x="2977967" y="4722375"/>
              <a:ext cx="43983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83" name="Google Shape;83;p12"/>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extLst>
      <p:ext uri="{BB962C8B-B14F-4D97-AF65-F5344CB8AC3E}">
        <p14:creationId xmlns:p14="http://schemas.microsoft.com/office/powerpoint/2010/main" val="687735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7" name="Google Shape;17;p3"/>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8" name="Google Shape;18;p3"/>
          <p:cNvGrpSpPr/>
          <p:nvPr/>
        </p:nvGrpSpPr>
        <p:grpSpPr>
          <a:xfrm>
            <a:off x="2563963" y="4722375"/>
            <a:ext cx="4844091" cy="393600"/>
            <a:chOff x="2149975" y="4722375"/>
            <a:chExt cx="4844091" cy="393600"/>
          </a:xfrm>
        </p:grpSpPr>
        <p:sp>
          <p:nvSpPr>
            <p:cNvPr id="19" name="Google Shape;19;p3"/>
            <p:cNvSpPr txBox="1"/>
            <p:nvPr/>
          </p:nvSpPr>
          <p:spPr>
            <a:xfrm>
              <a:off x="2977966" y="4722375"/>
              <a:ext cx="40161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20" name="Google Shape;20;p3"/>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3" name="Google Shape;23;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4"/>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25;p4"/>
          <p:cNvGrpSpPr/>
          <p:nvPr/>
        </p:nvGrpSpPr>
        <p:grpSpPr>
          <a:xfrm>
            <a:off x="2563963" y="4722375"/>
            <a:ext cx="4912187" cy="393600"/>
            <a:chOff x="2149975" y="4722375"/>
            <a:chExt cx="4912187" cy="393600"/>
          </a:xfrm>
        </p:grpSpPr>
        <p:sp>
          <p:nvSpPr>
            <p:cNvPr id="26" name="Google Shape;26;p4"/>
            <p:cNvSpPr txBox="1"/>
            <p:nvPr/>
          </p:nvSpPr>
          <p:spPr>
            <a:xfrm>
              <a:off x="2977963" y="4722375"/>
              <a:ext cx="40842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27" name="Google Shape;27;p4"/>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8"/>
        <p:cNvGrpSpPr/>
        <p:nvPr/>
      </p:nvGrpSpPr>
      <p:grpSpPr>
        <a:xfrm>
          <a:off x="0" y="0"/>
          <a:ext cx="0" cy="0"/>
          <a:chOff x="0" y="0"/>
          <a:chExt cx="0" cy="0"/>
        </a:xfrm>
      </p:grpSpPr>
      <p:sp>
        <p:nvSpPr>
          <p:cNvPr id="29" name="Google Shape;29;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0" name="Google Shape;30;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2" name="Google Shape;32;p5"/>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33" name="Google Shape;33;p5"/>
          <p:cNvGrpSpPr/>
          <p:nvPr/>
        </p:nvGrpSpPr>
        <p:grpSpPr>
          <a:xfrm>
            <a:off x="2563963" y="4722375"/>
            <a:ext cx="4945791" cy="393600"/>
            <a:chOff x="2149975" y="4722375"/>
            <a:chExt cx="4945791" cy="393600"/>
          </a:xfrm>
        </p:grpSpPr>
        <p:sp>
          <p:nvSpPr>
            <p:cNvPr id="34" name="Google Shape;34;p5"/>
            <p:cNvSpPr txBox="1"/>
            <p:nvPr/>
          </p:nvSpPr>
          <p:spPr>
            <a:xfrm>
              <a:off x="2977966" y="4722375"/>
              <a:ext cx="41178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35" name="Google Shape;35;p5"/>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8" name="Google Shape;38;p6"/>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39" name="Google Shape;39;p6"/>
          <p:cNvGrpSpPr/>
          <p:nvPr/>
        </p:nvGrpSpPr>
        <p:grpSpPr>
          <a:xfrm>
            <a:off x="2563963" y="4722375"/>
            <a:ext cx="5125192" cy="393600"/>
            <a:chOff x="2149975" y="4722375"/>
            <a:chExt cx="5125192" cy="393600"/>
          </a:xfrm>
        </p:grpSpPr>
        <p:sp>
          <p:nvSpPr>
            <p:cNvPr id="40" name="Google Shape;40;p6"/>
            <p:cNvSpPr txBox="1"/>
            <p:nvPr/>
          </p:nvSpPr>
          <p:spPr>
            <a:xfrm>
              <a:off x="2977967" y="4722375"/>
              <a:ext cx="42972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41" name="Google Shape;41;p6"/>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left text">
  <p:cSld name="ONE_COLUMN_TEXT">
    <p:spTree>
      <p:nvGrpSpPr>
        <p:cNvPr id="1" name="Shape 42"/>
        <p:cNvGrpSpPr/>
        <p:nvPr/>
      </p:nvGrpSpPr>
      <p:grpSpPr>
        <a:xfrm>
          <a:off x="0" y="0"/>
          <a:ext cx="0" cy="0"/>
          <a:chOff x="0" y="0"/>
          <a:chExt cx="0" cy="0"/>
        </a:xfrm>
      </p:grpSpPr>
      <p:sp>
        <p:nvSpPr>
          <p:cNvPr id="43" name="Google Shape;43;p7"/>
          <p:cNvSpPr txBox="1">
            <a:spLocks noGrp="1"/>
          </p:cNvSpPr>
          <p:nvPr>
            <p:ph type="title"/>
          </p:nvPr>
        </p:nvSpPr>
        <p:spPr>
          <a:xfrm>
            <a:off x="311700" y="555600"/>
            <a:ext cx="36159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4" name="Google Shape;44;p7"/>
          <p:cNvSpPr txBox="1">
            <a:spLocks noGrp="1"/>
          </p:cNvSpPr>
          <p:nvPr>
            <p:ph type="body" idx="1"/>
          </p:nvPr>
        </p:nvSpPr>
        <p:spPr>
          <a:xfrm>
            <a:off x="311700" y="1389600"/>
            <a:ext cx="3615900" cy="3179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5" name="Google Shape;45;p7"/>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46" name="Google Shape;46;p7"/>
          <p:cNvGrpSpPr/>
          <p:nvPr/>
        </p:nvGrpSpPr>
        <p:grpSpPr>
          <a:xfrm>
            <a:off x="76188" y="4749900"/>
            <a:ext cx="4755587" cy="393600"/>
            <a:chOff x="2149975" y="4722375"/>
            <a:chExt cx="4755587" cy="393600"/>
          </a:xfrm>
        </p:grpSpPr>
        <p:sp>
          <p:nvSpPr>
            <p:cNvPr id="47" name="Google Shape;47;p7"/>
            <p:cNvSpPr txBox="1"/>
            <p:nvPr/>
          </p:nvSpPr>
          <p:spPr>
            <a:xfrm>
              <a:off x="3054163" y="4722375"/>
              <a:ext cx="38514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48" name="Google Shape;48;p7"/>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right text">
  <p:cSld name="ONE_COLUMN_TEXT_1">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4953000" y="555600"/>
            <a:ext cx="37707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51" name="Google Shape;51;p8"/>
          <p:cNvSpPr txBox="1">
            <a:spLocks noGrp="1"/>
          </p:cNvSpPr>
          <p:nvPr>
            <p:ph type="body" idx="1"/>
          </p:nvPr>
        </p:nvSpPr>
        <p:spPr>
          <a:xfrm>
            <a:off x="4953000" y="1389600"/>
            <a:ext cx="3770700" cy="3179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52" name="Google Shape;52;p8"/>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grpSp>
        <p:nvGrpSpPr>
          <p:cNvPr id="53" name="Google Shape;53;p8"/>
          <p:cNvGrpSpPr/>
          <p:nvPr/>
        </p:nvGrpSpPr>
        <p:grpSpPr>
          <a:xfrm>
            <a:off x="5562588" y="4749900"/>
            <a:ext cx="3470387" cy="393600"/>
            <a:chOff x="2759575" y="4722375"/>
            <a:chExt cx="3470387" cy="393600"/>
          </a:xfrm>
        </p:grpSpPr>
        <p:sp>
          <p:nvSpPr>
            <p:cNvPr id="54" name="Google Shape;54;p8"/>
            <p:cNvSpPr txBox="1"/>
            <p:nvPr/>
          </p:nvSpPr>
          <p:spPr>
            <a:xfrm>
              <a:off x="3282763" y="4722375"/>
              <a:ext cx="29472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a:t>
              </a:r>
              <a:endParaRPr sz="1200">
                <a:solidFill>
                  <a:srgbClr val="888888"/>
                </a:solidFill>
                <a:latin typeface="Nunito"/>
                <a:ea typeface="Nunito"/>
                <a:cs typeface="Nunito"/>
                <a:sym typeface="Nunito"/>
              </a:endParaRPr>
            </a:p>
          </p:txBody>
        </p:sp>
        <p:pic>
          <p:nvPicPr>
            <p:cNvPr id="55" name="Google Shape;55;p8"/>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759575" y="4801648"/>
              <a:ext cx="940250" cy="235075"/>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6"/>
        <p:cNvGrpSpPr/>
        <p:nvPr/>
      </p:nvGrpSpPr>
      <p:grpSpPr>
        <a:xfrm>
          <a:off x="0" y="0"/>
          <a:ext cx="0" cy="0"/>
          <a:chOff x="0" y="0"/>
          <a:chExt cx="0" cy="0"/>
        </a:xfrm>
      </p:grpSpPr>
      <p:sp>
        <p:nvSpPr>
          <p:cNvPr id="57" name="Google Shape;57;p9"/>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8" name="Google Shape;58;p9"/>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59" name="Google Shape;59;p9"/>
          <p:cNvGrpSpPr/>
          <p:nvPr/>
        </p:nvGrpSpPr>
        <p:grpSpPr>
          <a:xfrm>
            <a:off x="2563963" y="4722375"/>
            <a:ext cx="5114092" cy="393600"/>
            <a:chOff x="2149975" y="4722375"/>
            <a:chExt cx="5114092" cy="393600"/>
          </a:xfrm>
        </p:grpSpPr>
        <p:sp>
          <p:nvSpPr>
            <p:cNvPr id="60" name="Google Shape;60;p9"/>
            <p:cNvSpPr txBox="1"/>
            <p:nvPr/>
          </p:nvSpPr>
          <p:spPr>
            <a:xfrm>
              <a:off x="2977967" y="4722375"/>
              <a:ext cx="42861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  |  bit.ly/WACCBIP-preprints-2019</a:t>
              </a:r>
              <a:endParaRPr sz="1200">
                <a:solidFill>
                  <a:srgbClr val="888888"/>
                </a:solidFill>
                <a:latin typeface="Nunito"/>
                <a:ea typeface="Nunito"/>
                <a:cs typeface="Nunito"/>
                <a:sym typeface="Nunito"/>
              </a:endParaRPr>
            </a:p>
          </p:txBody>
        </p:sp>
        <p:pic>
          <p:nvPicPr>
            <p:cNvPr id="61" name="Google Shape;61;p9"/>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2"/>
        <p:cNvGrpSpPr/>
        <p:nvPr/>
      </p:nvGrpSpPr>
      <p:grpSpPr>
        <a:xfrm>
          <a:off x="0" y="0"/>
          <a:ext cx="0" cy="0"/>
          <a:chOff x="0" y="0"/>
          <a:chExt cx="0" cy="0"/>
        </a:xfrm>
      </p:grpSpPr>
      <p:sp>
        <p:nvSpPr>
          <p:cNvPr id="63" name="Google Shape;63;p10"/>
          <p:cNvSpPr/>
          <p:nvPr/>
        </p:nvSpPr>
        <p:spPr>
          <a:xfrm>
            <a:off x="3927575" y="-125"/>
            <a:ext cx="52164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0"/>
          <p:cNvSpPr txBox="1">
            <a:spLocks noGrp="1"/>
          </p:cNvSpPr>
          <p:nvPr>
            <p:ph type="title"/>
          </p:nvPr>
        </p:nvSpPr>
        <p:spPr>
          <a:xfrm>
            <a:off x="265500" y="1233175"/>
            <a:ext cx="33105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5" name="Google Shape;65;p10"/>
          <p:cNvSpPr txBox="1">
            <a:spLocks noGrp="1"/>
          </p:cNvSpPr>
          <p:nvPr>
            <p:ph type="subTitle" idx="1"/>
          </p:nvPr>
        </p:nvSpPr>
        <p:spPr>
          <a:xfrm>
            <a:off x="265500" y="2803075"/>
            <a:ext cx="33105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6" name="Google Shape;66;p10"/>
          <p:cNvSpPr txBox="1">
            <a:spLocks noGrp="1"/>
          </p:cNvSpPr>
          <p:nvPr>
            <p:ph type="body" idx="2"/>
          </p:nvPr>
        </p:nvSpPr>
        <p:spPr>
          <a:xfrm>
            <a:off x="4262350" y="724075"/>
            <a:ext cx="45141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67" name="Google Shape;67;p10"/>
          <p:cNvSpPr txBox="1">
            <a:spLocks noGrp="1"/>
          </p:cNvSpPr>
          <p:nvPr>
            <p:ph type="sldNum" idx="12"/>
          </p:nvPr>
        </p:nvSpPr>
        <p:spPr>
          <a:xfrm>
            <a:off x="8516758" y="472236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68" name="Google Shape;68;p10"/>
          <p:cNvGrpSpPr/>
          <p:nvPr/>
        </p:nvGrpSpPr>
        <p:grpSpPr>
          <a:xfrm>
            <a:off x="76188" y="4749900"/>
            <a:ext cx="3851387" cy="393600"/>
            <a:chOff x="2149975" y="4722375"/>
            <a:chExt cx="3851387" cy="393600"/>
          </a:xfrm>
        </p:grpSpPr>
        <p:sp>
          <p:nvSpPr>
            <p:cNvPr id="69" name="Google Shape;69;p10"/>
            <p:cNvSpPr txBox="1"/>
            <p:nvPr/>
          </p:nvSpPr>
          <p:spPr>
            <a:xfrm>
              <a:off x="3054163" y="4722375"/>
              <a:ext cx="29472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888888"/>
                  </a:solidFill>
                  <a:latin typeface="Calibri"/>
                  <a:ea typeface="Calibri"/>
                  <a:cs typeface="Calibri"/>
                  <a:sym typeface="Calibri"/>
                </a:rPr>
                <a:t>@ASAPbio_  |  #ASAPbio</a:t>
              </a:r>
              <a:endParaRPr sz="1200">
                <a:solidFill>
                  <a:srgbClr val="888888"/>
                </a:solidFill>
                <a:latin typeface="Nunito"/>
                <a:ea typeface="Nunito"/>
                <a:cs typeface="Nunito"/>
                <a:sym typeface="Nunito"/>
              </a:endParaRPr>
            </a:p>
          </p:txBody>
        </p:sp>
        <p:pic>
          <p:nvPicPr>
            <p:cNvPr id="70" name="Google Shape;70;p10"/>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2149975" y="4801648"/>
              <a:ext cx="940250" cy="235075"/>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1pPr>
            <a:lvl2pPr lvl="1">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2pPr>
            <a:lvl3pPr lvl="2">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3pPr>
            <a:lvl4pPr lvl="3">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4pPr>
            <a:lvl5pPr lvl="4">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5pPr>
            <a:lvl6pPr lvl="5">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6pPr>
            <a:lvl7pPr lvl="6">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7pPr>
            <a:lvl8pPr lvl="7">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8pPr>
            <a:lvl9pPr lvl="8">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Nunito"/>
              <a:buChar char="●"/>
              <a:defRPr sz="1800">
                <a:solidFill>
                  <a:schemeClr val="dk2"/>
                </a:solidFill>
                <a:latin typeface="Nunito"/>
                <a:ea typeface="Nunito"/>
                <a:cs typeface="Nunito"/>
                <a:sym typeface="Nunito"/>
              </a:defRPr>
            </a:lvl1pPr>
            <a:lvl2pPr marL="914400" lvl="1" indent="-3175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2pPr>
            <a:lvl3pPr marL="1371600" lvl="2" indent="-3175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3pPr>
            <a:lvl4pPr marL="1828800" lvl="3" indent="-3175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4pPr>
            <a:lvl5pPr marL="2286000" lvl="4" indent="-3175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5pPr>
            <a:lvl6pPr marL="2743200" lvl="5" indent="-3175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6pPr>
            <a:lvl7pPr marL="3200400" lvl="6" indent="-3175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7pPr>
            <a:lvl8pPr marL="3657600" lvl="7" indent="-3175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8pPr>
            <a:lvl9pPr marL="4114800" lvl="8" indent="-317500">
              <a:lnSpc>
                <a:spcPct val="115000"/>
              </a:lnSpc>
              <a:spcBef>
                <a:spcPts val="1600"/>
              </a:spcBef>
              <a:spcAft>
                <a:spcPts val="1600"/>
              </a:spcAft>
              <a:buClr>
                <a:schemeClr val="dk2"/>
              </a:buClr>
              <a:buSzPts val="1400"/>
              <a:buFont typeface="Nunito"/>
              <a:buChar char="■"/>
              <a:defRPr>
                <a:solidFill>
                  <a:schemeClr val="dk2"/>
                </a:solidFill>
                <a:latin typeface="Nunito"/>
                <a:ea typeface="Nunito"/>
                <a:cs typeface="Nunito"/>
                <a:sym typeface="Nunito"/>
              </a:defRPr>
            </a:lvl9pPr>
          </a:lstStyle>
          <a:p>
            <a:endParaRPr/>
          </a:p>
        </p:txBody>
      </p:sp>
      <p:sp>
        <p:nvSpPr>
          <p:cNvPr id="8" name="Google Shape;8;p1"/>
          <p:cNvSpPr txBox="1">
            <a:spLocks noGrp="1"/>
          </p:cNvSpPr>
          <p:nvPr>
            <p:ph type="sldNum" idx="12"/>
          </p:nvPr>
        </p:nvSpPr>
        <p:spPr>
          <a:xfrm>
            <a:off x="8516758" y="4722367"/>
            <a:ext cx="548700" cy="393600"/>
          </a:xfrm>
          <a:prstGeom prst="rect">
            <a:avLst/>
          </a:prstGeom>
          <a:noFill/>
          <a:ln>
            <a:noFill/>
          </a:ln>
        </p:spPr>
        <p:txBody>
          <a:bodyPr spcFirstLastPara="1" wrap="square" lIns="91425" tIns="91425" rIns="91425" bIns="91425" anchor="ctr" anchorCtr="0">
            <a:noAutofit/>
          </a:bodyPr>
          <a:lstStyle>
            <a:lvl1pPr lvl="0" algn="r">
              <a:buNone/>
              <a:defRPr sz="1200">
                <a:solidFill>
                  <a:srgbClr val="888888"/>
                </a:solidFill>
                <a:latin typeface="Nunito"/>
                <a:ea typeface="Nunito"/>
                <a:cs typeface="Nunito"/>
                <a:sym typeface="Nunito"/>
              </a:defRPr>
            </a:lvl1pPr>
            <a:lvl2pPr lvl="1" algn="r">
              <a:buNone/>
              <a:defRPr sz="1200">
                <a:solidFill>
                  <a:srgbClr val="888888"/>
                </a:solidFill>
                <a:latin typeface="Nunito"/>
                <a:ea typeface="Nunito"/>
                <a:cs typeface="Nunito"/>
                <a:sym typeface="Nunito"/>
              </a:defRPr>
            </a:lvl2pPr>
            <a:lvl3pPr lvl="2" algn="r">
              <a:buNone/>
              <a:defRPr sz="1200">
                <a:solidFill>
                  <a:srgbClr val="888888"/>
                </a:solidFill>
                <a:latin typeface="Nunito"/>
                <a:ea typeface="Nunito"/>
                <a:cs typeface="Nunito"/>
                <a:sym typeface="Nunito"/>
              </a:defRPr>
            </a:lvl3pPr>
            <a:lvl4pPr lvl="3" algn="r">
              <a:buNone/>
              <a:defRPr sz="1200">
                <a:solidFill>
                  <a:srgbClr val="888888"/>
                </a:solidFill>
                <a:latin typeface="Nunito"/>
                <a:ea typeface="Nunito"/>
                <a:cs typeface="Nunito"/>
                <a:sym typeface="Nunito"/>
              </a:defRPr>
            </a:lvl4pPr>
            <a:lvl5pPr lvl="4" algn="r">
              <a:buNone/>
              <a:defRPr sz="1200">
                <a:solidFill>
                  <a:srgbClr val="888888"/>
                </a:solidFill>
                <a:latin typeface="Nunito"/>
                <a:ea typeface="Nunito"/>
                <a:cs typeface="Nunito"/>
                <a:sym typeface="Nunito"/>
              </a:defRPr>
            </a:lvl5pPr>
            <a:lvl6pPr lvl="5" algn="r">
              <a:buNone/>
              <a:defRPr sz="1200">
                <a:solidFill>
                  <a:srgbClr val="888888"/>
                </a:solidFill>
                <a:latin typeface="Nunito"/>
                <a:ea typeface="Nunito"/>
                <a:cs typeface="Nunito"/>
                <a:sym typeface="Nunito"/>
              </a:defRPr>
            </a:lvl6pPr>
            <a:lvl7pPr lvl="6" algn="r">
              <a:buNone/>
              <a:defRPr sz="1200">
                <a:solidFill>
                  <a:srgbClr val="888888"/>
                </a:solidFill>
                <a:latin typeface="Nunito"/>
                <a:ea typeface="Nunito"/>
                <a:cs typeface="Nunito"/>
                <a:sym typeface="Nunito"/>
              </a:defRPr>
            </a:lvl7pPr>
            <a:lvl8pPr lvl="7" algn="r">
              <a:buNone/>
              <a:defRPr sz="1200">
                <a:solidFill>
                  <a:srgbClr val="888888"/>
                </a:solidFill>
                <a:latin typeface="Nunito"/>
                <a:ea typeface="Nunito"/>
                <a:cs typeface="Nunito"/>
                <a:sym typeface="Nunito"/>
              </a:defRPr>
            </a:lvl8pPr>
            <a:lvl9pPr lvl="8" algn="r">
              <a:buNone/>
              <a:defRPr sz="1200">
                <a:solidFill>
                  <a:srgbClr val="888888"/>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0" r:id="rId12"/>
    <p:sldLayoutId id="214748366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bit.ly/WACCBIP-preprints-2019"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creativecommons.org/licenses/by/4.0/"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34.png"/><Relationship Id="rId11" Type="http://schemas.openxmlformats.org/officeDocument/2006/relationships/image" Target="../media/image37.png"/><Relationship Id="rId5" Type="http://schemas.openxmlformats.org/officeDocument/2006/relationships/image" Target="../media/image33.jpeg"/><Relationship Id="rId10" Type="http://schemas.openxmlformats.org/officeDocument/2006/relationships/hyperlink" Target="https://asapbio.org/four-foundations-announce-support-for-asapbio" TargetMode="External"/><Relationship Id="rId4" Type="http://schemas.openxmlformats.org/officeDocument/2006/relationships/image" Target="../media/image32.png"/><Relationship Id="rId9" Type="http://schemas.openxmlformats.org/officeDocument/2006/relationships/hyperlink" Target="http://asapbio.org/member-advisory-group"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hyperlink" Target="http://asapbio.org/member-advisory-grou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hyperlink" Target="https://github.com/mozilla/fxemoji" TargetMode="External"/><Relationship Id="rId9" Type="http://schemas.openxmlformats.org/officeDocument/2006/relationships/image" Target="../media/image8.png"/><Relationship Id="rId1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hyperlink" Target="https://github.com/mozilla/fxemoji" TargetMode="External"/><Relationship Id="rId9" Type="http://schemas.openxmlformats.org/officeDocument/2006/relationships/image" Target="../media/image8.png"/><Relationship Id="rId14" Type="http://schemas.openxmlformats.org/officeDocument/2006/relationships/image" Target="../media/image4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hyperlink" Target="https://asapbio.org/licensing-faqs"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hyperlink" Target="https://docs.google.com/spreadsheets/d/17RgfuQcGJHKSsSJwZZn0oiXAnimZu2sZsWp8Z6ZaYYo/edit?usp=sharing" TargetMode="External"/><Relationship Id="rId7" Type="http://schemas.openxmlformats.org/officeDocument/2006/relationships/image" Target="../media/image45.png"/><Relationship Id="rId12" Type="http://schemas.openxmlformats.org/officeDocument/2006/relationships/image" Target="../media/image50.png"/><Relationship Id="rId17" Type="http://schemas.openxmlformats.org/officeDocument/2006/relationships/hyperlink" Target="https://twitter.com/cshperspectives/status/1134805100814393344" TargetMode="External"/><Relationship Id="rId2" Type="http://schemas.openxmlformats.org/officeDocument/2006/relationships/notesSlide" Target="../notesSlides/notesSlide19.xml"/><Relationship Id="rId16" Type="http://schemas.openxmlformats.org/officeDocument/2006/relationships/image" Target="../media/image52.png"/><Relationship Id="rId1" Type="http://schemas.openxmlformats.org/officeDocument/2006/relationships/slideLayout" Target="../slideLayouts/slideLayout3.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hyperlink" Target="https://biorxiv.org" TargetMode="External"/><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png"/><Relationship Id="rId14" Type="http://schemas.openxmlformats.org/officeDocument/2006/relationships/hyperlink" Target="https://info.africarxiv.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hyperlink" Target="https://wesupportpreprints.wordpress.com/2018/08/05/arjun-raj/" TargetMode="Externa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hyperlink" Target="https://doi.org/10.1371/journal.pmed.1002549" TargetMode="External"/><Relationship Id="rId7"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hyperlink" Target="https://twitter.com/outbreaksci" TargetMode="External"/><Relationship Id="rId5" Type="http://schemas.openxmlformats.org/officeDocument/2006/relationships/hyperlink" Target="http://outbreakscience.org/" TargetMode="External"/><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7.png"/><Relationship Id="rId7" Type="http://schemas.openxmlformats.org/officeDocument/2006/relationships/hyperlink" Target="https://twitter.com/outbreaksci"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hyperlink" Target="http://outbreakscience.org/" TargetMode="External"/><Relationship Id="rId5" Type="http://schemas.openxmlformats.org/officeDocument/2006/relationships/hyperlink" Target="https://doi.org/10.1371/journal.pmed.1002549" TargetMode="Externa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hyperlink" Target="https://twitter.com/outbreaksci" TargetMode="External"/><Relationship Id="rId5" Type="http://schemas.openxmlformats.org/officeDocument/2006/relationships/hyperlink" Target="http://outbreakscience.org/" TargetMode="External"/><Relationship Id="rId4" Type="http://schemas.openxmlformats.org/officeDocument/2006/relationships/hyperlink" Target="https://doi.org/10.1371/journal.pmed.1002549"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56.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hyperlink" Target="https://twitter.com/outbreaksci" TargetMode="External"/><Relationship Id="rId5" Type="http://schemas.openxmlformats.org/officeDocument/2006/relationships/hyperlink" Target="http://outbreakscience.org/" TargetMode="External"/><Relationship Id="rId4" Type="http://schemas.openxmlformats.org/officeDocument/2006/relationships/hyperlink" Target="https://doi.org/10.1371/journal.pmed.1002549"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hyperlink" Target="https://github.com/mozilla/fxemoji" TargetMode="External"/><Relationship Id="rId9" Type="http://schemas.openxmlformats.org/officeDocument/2006/relationships/image" Target="../media/image8.png"/><Relationship Id="rId1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s://asapbio.org/university-policies" TargetMode="External"/><Relationship Id="rId7" Type="http://schemas.openxmlformats.org/officeDocument/2006/relationships/image" Target="../media/image63.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hyperlink" Target="https://twitter.com/pollyp1/status/1046806277282824192" TargetMode="External"/><Relationship Id="rId5" Type="http://schemas.openxmlformats.org/officeDocument/2006/relationships/hyperlink" Target="http://corinalogan.com/GrackleProjectPostdocAdvert.pdf" TargetMode="External"/><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12"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image" Target="../media/image78.png"/><Relationship Id="rId4" Type="http://schemas.openxmlformats.org/officeDocument/2006/relationships/image" Target="../media/image77.png"/></Relationships>
</file>

<file path=ppt/slides/_rels/slide38.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gif"/><Relationship Id="rId18" Type="http://schemas.openxmlformats.org/officeDocument/2006/relationships/image" Target="../media/image94.png"/><Relationship Id="rId3" Type="http://schemas.openxmlformats.org/officeDocument/2006/relationships/image" Target="../media/image79.png"/><Relationship Id="rId21" Type="http://schemas.openxmlformats.org/officeDocument/2006/relationships/image" Target="../media/image97.png"/><Relationship Id="rId7" Type="http://schemas.openxmlformats.org/officeDocument/2006/relationships/image" Target="../media/image83.png"/><Relationship Id="rId12" Type="http://schemas.openxmlformats.org/officeDocument/2006/relationships/image" Target="../media/image88.png"/><Relationship Id="rId17" Type="http://schemas.openxmlformats.org/officeDocument/2006/relationships/image" Target="../media/image93.jpg"/><Relationship Id="rId25" Type="http://schemas.openxmlformats.org/officeDocument/2006/relationships/hyperlink" Target="https://asapbio.org/transpose-preprints" TargetMode="External"/><Relationship Id="rId2" Type="http://schemas.openxmlformats.org/officeDocument/2006/relationships/notesSlide" Target="../notesSlides/notesSlide38.xml"/><Relationship Id="rId16" Type="http://schemas.openxmlformats.org/officeDocument/2006/relationships/image" Target="../media/image92.png"/><Relationship Id="rId20" Type="http://schemas.openxmlformats.org/officeDocument/2006/relationships/image" Target="../media/image96.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7.png"/><Relationship Id="rId24" Type="http://schemas.openxmlformats.org/officeDocument/2006/relationships/image" Target="../media/image100.png"/><Relationship Id="rId5" Type="http://schemas.openxmlformats.org/officeDocument/2006/relationships/image" Target="../media/image81.png"/><Relationship Id="rId15" Type="http://schemas.openxmlformats.org/officeDocument/2006/relationships/image" Target="../media/image91.gif"/><Relationship Id="rId23" Type="http://schemas.openxmlformats.org/officeDocument/2006/relationships/image" Target="../media/image99.png"/><Relationship Id="rId10" Type="http://schemas.openxmlformats.org/officeDocument/2006/relationships/image" Target="../media/image86.png"/><Relationship Id="rId19" Type="http://schemas.openxmlformats.org/officeDocument/2006/relationships/image" Target="../media/image95.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jpg"/><Relationship Id="rId22" Type="http://schemas.openxmlformats.org/officeDocument/2006/relationships/image" Target="../media/image98.png"/></Relationships>
</file>

<file path=ppt/slides/_rels/slide3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hyperlink" Target="http://journals.plos.org/plosgenetics/article?id=10.1371/journal.pgen.1006448" TargetMode="External"/><Relationship Id="rId4" Type="http://schemas.openxmlformats.org/officeDocument/2006/relationships/image" Target="../media/image10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hyperlink" Target="http://www.biorxiv.org/content/early/2015/07/11/022368" TargetMode="Externa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hyperlink" Target="https://transpose-publishing.github.io" TargetMode="External"/><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103.gif"/><Relationship Id="rId4" Type="http://schemas.openxmlformats.org/officeDocument/2006/relationships/hyperlink" Target="https://youtu.be/S4A8cQr0EVw"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s://www.mdpi.com/journal/molbank/instructions#preprints" TargetMode="External"/><Relationship Id="rId13" Type="http://schemas.openxmlformats.org/officeDocument/2006/relationships/hyperlink" Target="https://onlinelibrary.wiley.com/page/journal/13653156/homepage/forauthors.html" TargetMode="External"/><Relationship Id="rId3" Type="http://schemas.openxmlformats.org/officeDocument/2006/relationships/hyperlink" Target="https://www.mdpi.com/journal/antibiotics/instructions#preprints" TargetMode="External"/><Relationship Id="rId7" Type="http://schemas.openxmlformats.org/officeDocument/2006/relationships/hyperlink" Target="https://www.hindawi.com/journals/mrt/guidelines/#Preprints" TargetMode="External"/><Relationship Id="rId12" Type="http://schemas.openxmlformats.org/officeDocument/2006/relationships/hyperlink" Target="https://journals.plos.org/plosone/s/preprints"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hyperlink" Target="https://www.frontiersin.org/about/author-guidelines" TargetMode="External"/><Relationship Id="rId11" Type="http://schemas.openxmlformats.org/officeDocument/2006/relationships/hyperlink" Target="https://journals.plos.org/plosntds/s/preprints" TargetMode="External"/><Relationship Id="rId5" Type="http://schemas.openxmlformats.org/officeDocument/2006/relationships/hyperlink" Target="https://www.hindawi.com/journals/ecam/guidelines/#Preprints" TargetMode="External"/><Relationship Id="rId15" Type="http://schemas.openxmlformats.org/officeDocument/2006/relationships/hyperlink" Target="https://uk.sagepub.com/en-gb/eur/virology-research-and-treatment/journal202702#submission-guidelines" TargetMode="External"/><Relationship Id="rId10" Type="http://schemas.openxmlformats.org/officeDocument/2006/relationships/hyperlink" Target="https://www.mdpi.com/journal/pathogens/instructions#preprints" TargetMode="External"/><Relationship Id="rId4" Type="http://schemas.openxmlformats.org/officeDocument/2006/relationships/hyperlink" Target="https://www.biomedcentral.com/getpublished/editorial-policies#preprint+sharing+and+citation%20&amp;&amp;%20have%20In%20Review%20service" TargetMode="External"/><Relationship Id="rId9" Type="http://schemas.openxmlformats.org/officeDocument/2006/relationships/hyperlink" Target="https://www.nature.com/nature-research/editorial-policies/preprints-and-conference-proceedings%20&amp;&amp;%20https:/www.nature.com/ncomms/submit/how-to-submit" TargetMode="External"/><Relationship Id="rId14" Type="http://schemas.openxmlformats.org/officeDocument/2006/relationships/hyperlink" Target="https://www.mdpi.com/journal/vaccines/instructions#preprints"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hyperlink" Target="http://www.prepubmed.org/"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7.xml"/><Relationship Id="rId1" Type="http://schemas.openxmlformats.org/officeDocument/2006/relationships/slideLayout" Target="../slideLayouts/slideLayout5.xml"/><Relationship Id="rId5" Type="http://schemas.openxmlformats.org/officeDocument/2006/relationships/hyperlink" Target="http://www.prepubmed.org/" TargetMode="External"/><Relationship Id="rId4" Type="http://schemas.openxmlformats.org/officeDocument/2006/relationships/image" Target="../media/image109.png"/></Relationships>
</file>

<file path=ppt/slides/_rels/slide48.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44.png"/><Relationship Id="rId3" Type="http://schemas.openxmlformats.org/officeDocument/2006/relationships/image" Target="../media/image108.png"/><Relationship Id="rId7" Type="http://schemas.openxmlformats.org/officeDocument/2006/relationships/image" Target="../media/image112.png"/><Relationship Id="rId12" Type="http://schemas.openxmlformats.org/officeDocument/2006/relationships/image" Target="../media/image116.png"/><Relationship Id="rId2" Type="http://schemas.openxmlformats.org/officeDocument/2006/relationships/notesSlide" Target="../notesSlides/notesSlide48.xml"/><Relationship Id="rId16" Type="http://schemas.openxmlformats.org/officeDocument/2006/relationships/image" Target="../media/image118.png"/><Relationship Id="rId1" Type="http://schemas.openxmlformats.org/officeDocument/2006/relationships/slideLayout" Target="../slideLayouts/slideLayout5.xml"/><Relationship Id="rId6" Type="http://schemas.openxmlformats.org/officeDocument/2006/relationships/image" Target="../media/image111.png"/><Relationship Id="rId11" Type="http://schemas.openxmlformats.org/officeDocument/2006/relationships/image" Target="../media/image115.png"/><Relationship Id="rId5" Type="http://schemas.openxmlformats.org/officeDocument/2006/relationships/image" Target="../media/image110.png"/><Relationship Id="rId15" Type="http://schemas.openxmlformats.org/officeDocument/2006/relationships/hyperlink" Target="http://www.prepubmed.org/" TargetMode="External"/><Relationship Id="rId10" Type="http://schemas.openxmlformats.org/officeDocument/2006/relationships/image" Target="../media/image114.png"/><Relationship Id="rId4" Type="http://schemas.openxmlformats.org/officeDocument/2006/relationships/image" Target="../media/image109.png"/><Relationship Id="rId9" Type="http://schemas.openxmlformats.org/officeDocument/2006/relationships/image" Target="../media/image113.png"/><Relationship Id="rId14" Type="http://schemas.openxmlformats.org/officeDocument/2006/relationships/image" Target="../media/image117.png"/></Relationships>
</file>

<file path=ppt/slides/_rels/slide4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49.xml"/><Relationship Id="rId1" Type="http://schemas.openxmlformats.org/officeDocument/2006/relationships/slideLayout" Target="../slideLayouts/slideLayout5.xml"/><Relationship Id="rId6" Type="http://schemas.openxmlformats.org/officeDocument/2006/relationships/hyperlink" Target="https://docs.google.com/spreadsheets/d/1bkGEcfQcL0LpIanVqNHci1ZFY6oVNGz7IQbEugzkqkU/edit?usp=sharing" TargetMode="External"/><Relationship Id="rId5" Type="http://schemas.openxmlformats.org/officeDocument/2006/relationships/hyperlink" Target="https://doi.org/10.5281/zenodo.3256298" TargetMode="External"/><Relationship Id="rId4" Type="http://schemas.openxmlformats.org/officeDocument/2006/relationships/hyperlink" Target="http://www.prepubmed.or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s://www.flickr.com/photos/yorgak/" TargetMode="External"/><Relationship Id="rId5" Type="http://schemas.openxmlformats.org/officeDocument/2006/relationships/image" Target="../media/image17.jpeg"/><Relationship Id="rId4" Type="http://schemas.openxmlformats.org/officeDocument/2006/relationships/hyperlink" Target="https://www.flickr.com/photos/calafellvalo/"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hyperlink" Target="http://bit.ly/preprint-info-africa" TargetMode="External"/><Relationship Id="rId2" Type="http://schemas.openxmlformats.org/officeDocument/2006/relationships/notesSlide" Target="../notesSlides/notesSlide54.xml"/><Relationship Id="rId1" Type="http://schemas.openxmlformats.org/officeDocument/2006/relationships/slideLayout" Target="../slideLayouts/slideLayout3.xml"/><Relationship Id="rId5" Type="http://schemas.openxmlformats.org/officeDocument/2006/relationships/hyperlink" Target="https://asapbio.org/preprint-journal-clubs" TargetMode="External"/><Relationship Id="rId4" Type="http://schemas.openxmlformats.org/officeDocument/2006/relationships/hyperlink" Target="https://asapbio.org/newsletter"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wesupportpreprints.wordpress.com/" TargetMode="External"/><Relationship Id="rId2" Type="http://schemas.openxmlformats.org/officeDocument/2006/relationships/notesSlide" Target="../notesSlides/notesSlide56.xml"/><Relationship Id="rId1" Type="http://schemas.openxmlformats.org/officeDocument/2006/relationships/slideLayout" Target="../slideLayouts/slideLayout11.xml"/><Relationship Id="rId5" Type="http://schemas.openxmlformats.org/officeDocument/2006/relationships/image" Target="../media/image121.png"/><Relationship Id="rId4" Type="http://schemas.openxmlformats.org/officeDocument/2006/relationships/image" Target="../media/image120.png"/></Relationships>
</file>

<file path=ppt/slides/_rels/slide57.xml.rels><?xml version="1.0" encoding="UTF-8" standalone="yes"?>
<Relationships xmlns="http://schemas.openxmlformats.org/package/2006/relationships"><Relationship Id="rId3" Type="http://schemas.openxmlformats.org/officeDocument/2006/relationships/hyperlink" Target="http://asapbio.org/transpose-preprints" TargetMode="External"/><Relationship Id="rId2" Type="http://schemas.openxmlformats.org/officeDocument/2006/relationships/notesSlide" Target="../notesSlides/notesSlide57.xml"/><Relationship Id="rId1" Type="http://schemas.openxmlformats.org/officeDocument/2006/relationships/slideLayout" Target="../slideLayouts/slideLayout9.xml"/><Relationship Id="rId5" Type="http://schemas.openxmlformats.org/officeDocument/2006/relationships/hyperlink" Target="http://asapbio.org/preprint-info/preprint-FAQ" TargetMode="External"/><Relationship Id="rId4" Type="http://schemas.openxmlformats.org/officeDocument/2006/relationships/hyperlink" Target="http://asapbio.org/licensing-FAQs"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www.dtic.mil/dtic/tr/fulltext/u2/726650.pdf" TargetMode="External"/><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hyperlink" Target="https://rxivist.org" TargetMode="External"/><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61.xml.rels><?xml version="1.0" encoding="UTF-8" standalone="yes"?>
<Relationships xmlns="http://schemas.openxmlformats.org/package/2006/relationships"><Relationship Id="rId8" Type="http://schemas.openxmlformats.org/officeDocument/2006/relationships/image" Target="../media/image129.png"/><Relationship Id="rId13" Type="http://schemas.openxmlformats.org/officeDocument/2006/relationships/image" Target="../media/image56.png"/><Relationship Id="rId3" Type="http://schemas.openxmlformats.org/officeDocument/2006/relationships/image" Target="../media/image125.png"/><Relationship Id="rId7" Type="http://schemas.openxmlformats.org/officeDocument/2006/relationships/image" Target="../media/image128.png"/><Relationship Id="rId12" Type="http://schemas.openxmlformats.org/officeDocument/2006/relationships/image" Target="../media/image132.png"/><Relationship Id="rId2" Type="http://schemas.openxmlformats.org/officeDocument/2006/relationships/notesSlide" Target="../notesSlides/notesSlide61.xml"/><Relationship Id="rId16"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hyperlink" Target="https://asapbio.org/preprint-journal-clubs" TargetMode="External"/><Relationship Id="rId11" Type="http://schemas.openxmlformats.org/officeDocument/2006/relationships/hyperlink" Target="https://docs.google.com/spreadsheets/d/193Mhl-2p4Q_sgIEhE9tGmynthOxOUjuu2zqf2sWxrwk/edit#gid=0" TargetMode="External"/><Relationship Id="rId5" Type="http://schemas.openxmlformats.org/officeDocument/2006/relationships/image" Target="../media/image127.png"/><Relationship Id="rId15" Type="http://schemas.openxmlformats.org/officeDocument/2006/relationships/image" Target="../media/image134.png"/><Relationship Id="rId10" Type="http://schemas.openxmlformats.org/officeDocument/2006/relationships/image" Target="../media/image131.png"/><Relationship Id="rId4" Type="http://schemas.openxmlformats.org/officeDocument/2006/relationships/image" Target="../media/image126.png"/><Relationship Id="rId9" Type="http://schemas.openxmlformats.org/officeDocument/2006/relationships/image" Target="../media/image130.png"/><Relationship Id="rId14" Type="http://schemas.openxmlformats.org/officeDocument/2006/relationships/image" Target="../media/image133.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63.xml"/><Relationship Id="rId1" Type="http://schemas.openxmlformats.org/officeDocument/2006/relationships/slideLayout" Target="../slideLayouts/slideLayout4.xml"/><Relationship Id="rId5" Type="http://schemas.openxmlformats.org/officeDocument/2006/relationships/hyperlink" Target="https://rxivist.org/top/2018" TargetMode="External"/><Relationship Id="rId4" Type="http://schemas.openxmlformats.org/officeDocument/2006/relationships/hyperlink" Target="http://thenode.biologists.com/preprints-and-science-news-how-can-they-co-exist-a-meeting-summary/events/"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hyperlink" Target="https://academic.oup.com/nar/article/47/1/1/5281443" TargetMode="Externa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hyperlink" Target="http://asapbio.org/preprint-info/preprint-faq" TargetMode="External"/><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138.jpg"/></Relationships>
</file>

<file path=ppt/slides/_rels/slide67.xml.rels><?xml version="1.0" encoding="UTF-8" standalone="yes"?>
<Relationships xmlns="http://schemas.openxmlformats.org/package/2006/relationships"><Relationship Id="rId3" Type="http://schemas.openxmlformats.org/officeDocument/2006/relationships/hyperlink" Target="https://asapbio.org/licensing-faq" TargetMode="External"/><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image" Target="../media/image139.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mailto:victoria.yan@asapbio.org"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0" y="0"/>
            <a:ext cx="9190800" cy="347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Preprints: an opportunity for African science?</a:t>
            </a:r>
            <a:endParaRPr/>
          </a:p>
        </p:txBody>
      </p:sp>
      <p:sp>
        <p:nvSpPr>
          <p:cNvPr id="101" name="Google Shape;101;p15"/>
          <p:cNvSpPr txBox="1">
            <a:spLocks noGrp="1"/>
          </p:cNvSpPr>
          <p:nvPr>
            <p:ph type="subTitle" idx="1"/>
          </p:nvPr>
        </p:nvSpPr>
        <p:spPr>
          <a:xfrm>
            <a:off x="169325" y="3475925"/>
            <a:ext cx="5734500" cy="1295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800" dirty="0"/>
              <a:t>Naomi Penfold, Associate Director, </a:t>
            </a:r>
            <a:r>
              <a:rPr lang="en" sz="1800" dirty="0" err="1"/>
              <a:t>ASAPbio</a:t>
            </a:r>
            <a:endParaRPr sz="1800" dirty="0"/>
          </a:p>
          <a:p>
            <a:pPr marL="0" lvl="0" indent="0" algn="ctr" rtl="0">
              <a:spcBef>
                <a:spcPts val="0"/>
              </a:spcBef>
              <a:spcAft>
                <a:spcPts val="0"/>
              </a:spcAft>
              <a:buClr>
                <a:schemeClr val="dk1"/>
              </a:buClr>
              <a:buSzPts val="1100"/>
              <a:buFont typeface="Arial"/>
              <a:buNone/>
            </a:pPr>
            <a:r>
              <a:rPr lang="en" sz="1800" i="1" dirty="0"/>
              <a:t>At WACCBIP, 24 July 2019</a:t>
            </a:r>
            <a:endParaRPr sz="1800" i="1" dirty="0"/>
          </a:p>
          <a:p>
            <a:pPr marL="0" lvl="0" indent="0"/>
            <a:r>
              <a:rPr lang="en" sz="1800" dirty="0"/>
              <a:t>Slides at </a:t>
            </a:r>
            <a:r>
              <a:rPr lang="en" sz="1800" dirty="0">
                <a:solidFill>
                  <a:srgbClr val="DD3333"/>
                </a:solidFill>
                <a:uFill>
                  <a:noFill/>
                </a:uFill>
                <a:hlinkClick r:id="rId3">
                  <a:extLst>
                    <a:ext uri="{A12FA001-AC4F-418D-AE19-62706E023703}">
                      <ahyp:hlinkClr xmlns:ahyp="http://schemas.microsoft.com/office/drawing/2018/hyperlinkcolor" val="tx"/>
                    </a:ext>
                  </a:extLst>
                </a:hlinkClick>
              </a:rPr>
              <a:t>bit.ly/WACCBIP-preprints-2019</a:t>
            </a:r>
            <a:r>
              <a:rPr lang="en" sz="1800" dirty="0">
                <a:solidFill>
                  <a:srgbClr val="DD3333"/>
                </a:solidFill>
              </a:rPr>
              <a:t> </a:t>
            </a:r>
            <a:br>
              <a:rPr lang="en" sz="1800" dirty="0">
                <a:solidFill>
                  <a:srgbClr val="DD3333"/>
                </a:solidFill>
              </a:rPr>
            </a:br>
            <a:r>
              <a:rPr lang="en" sz="1800" dirty="0">
                <a:solidFill>
                  <a:srgbClr val="DD3333"/>
                </a:solidFill>
              </a:rPr>
              <a:t>DOI: </a:t>
            </a:r>
            <a:r>
              <a:rPr lang="en-GB" sz="1800" dirty="0">
                <a:solidFill>
                  <a:srgbClr val="DD3333"/>
                </a:solidFill>
              </a:rPr>
              <a:t>10.5281/zenodo.3346063</a:t>
            </a:r>
          </a:p>
          <a:p>
            <a:pPr marL="0" lvl="0" indent="0"/>
            <a:r>
              <a:rPr lang="en" sz="1300" dirty="0"/>
              <a:t>Please reuse with attribution to </a:t>
            </a:r>
            <a:r>
              <a:rPr lang="en" sz="1300" dirty="0" err="1"/>
              <a:t>ASAPbio</a:t>
            </a:r>
            <a:r>
              <a:rPr lang="en" sz="1300" dirty="0"/>
              <a:t> unless stated otherwise (</a:t>
            </a:r>
            <a:r>
              <a:rPr lang="en" sz="1300" u="sng" dirty="0">
                <a:solidFill>
                  <a:schemeClr val="accent5"/>
                </a:solidFill>
                <a:hlinkClick r:id="rId4"/>
              </a:rPr>
              <a:t>CC-BY</a:t>
            </a:r>
            <a:r>
              <a:rPr lang="en" sz="1300" dirty="0"/>
              <a:t>)</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216"/>
        <p:cNvGrpSpPr/>
        <p:nvPr/>
      </p:nvGrpSpPr>
      <p:grpSpPr>
        <a:xfrm>
          <a:off x="0" y="0"/>
          <a:ext cx="0" cy="0"/>
          <a:chOff x="0" y="0"/>
          <a:chExt cx="0" cy="0"/>
        </a:xfrm>
      </p:grpSpPr>
      <p:grpSp>
        <p:nvGrpSpPr>
          <p:cNvPr id="217" name="Google Shape;217;p24"/>
          <p:cNvGrpSpPr/>
          <p:nvPr/>
        </p:nvGrpSpPr>
        <p:grpSpPr>
          <a:xfrm>
            <a:off x="215100" y="1912825"/>
            <a:ext cx="5616875" cy="1753350"/>
            <a:chOff x="1892838" y="1771263"/>
            <a:chExt cx="5616875" cy="1753350"/>
          </a:xfrm>
        </p:grpSpPr>
        <p:pic>
          <p:nvPicPr>
            <p:cNvPr id="218" name="Google Shape;218;p24"/>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6507938" y="1771263"/>
              <a:ext cx="1001775" cy="1001775"/>
            </a:xfrm>
            <a:prstGeom prst="rect">
              <a:avLst/>
            </a:prstGeom>
            <a:noFill/>
            <a:ln>
              <a:noFill/>
            </a:ln>
          </p:spPr>
        </p:pic>
        <p:pic>
          <p:nvPicPr>
            <p:cNvPr id="219" name="Google Shape;219;p24"/>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1892838" y="1771275"/>
              <a:ext cx="1001775" cy="1001775"/>
            </a:xfrm>
            <a:prstGeom prst="rect">
              <a:avLst/>
            </a:prstGeom>
            <a:noFill/>
            <a:ln>
              <a:noFill/>
            </a:ln>
          </p:spPr>
        </p:pic>
        <p:pic>
          <p:nvPicPr>
            <p:cNvPr id="220" name="Google Shape;220;p24"/>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2035588" y="3021563"/>
              <a:ext cx="2591826" cy="503050"/>
            </a:xfrm>
            <a:prstGeom prst="rect">
              <a:avLst/>
            </a:prstGeom>
            <a:noFill/>
            <a:ln>
              <a:noFill/>
            </a:ln>
          </p:spPr>
        </p:pic>
        <p:pic>
          <p:nvPicPr>
            <p:cNvPr id="221" name="Google Shape;221;p24"/>
            <p:cNvPicPr preferRelativeResize="0"/>
            <p:nvPr/>
          </p:nvPicPr>
          <p:blipFill>
            <a:blip r:embed="rId6">
              <a:alphaModFix/>
            </a:blip>
            <a:stretch>
              <a:fillRect/>
            </a:stretch>
          </p:blipFill>
          <p:spPr>
            <a:xfrm>
              <a:off x="3105913" y="1792887"/>
              <a:ext cx="1521500" cy="958550"/>
            </a:xfrm>
            <a:prstGeom prst="rect">
              <a:avLst/>
            </a:prstGeom>
            <a:noFill/>
            <a:ln>
              <a:noFill/>
            </a:ln>
          </p:spPr>
        </p:pic>
        <p:pic>
          <p:nvPicPr>
            <p:cNvPr id="222" name="Google Shape;222;p24"/>
            <p:cNvPicPr preferRelativeResize="0"/>
            <p:nvPr/>
          </p:nvPicPr>
          <p:blipFill>
            <a:blip r:embed="rId7">
              <a:alphaModFix/>
            </a:blip>
            <a:stretch>
              <a:fillRect/>
            </a:stretch>
          </p:blipFill>
          <p:spPr>
            <a:xfrm>
              <a:off x="4838700" y="1951412"/>
              <a:ext cx="1457950" cy="641500"/>
            </a:xfrm>
            <a:prstGeom prst="rect">
              <a:avLst/>
            </a:prstGeom>
            <a:noFill/>
            <a:ln>
              <a:noFill/>
            </a:ln>
          </p:spPr>
        </p:pic>
        <p:pic>
          <p:nvPicPr>
            <p:cNvPr id="223" name="Google Shape;223;p24"/>
            <p:cNvPicPr preferRelativeResize="0"/>
            <p:nvPr/>
          </p:nvPicPr>
          <p:blipFill>
            <a:blip r:embed="rId8" cstate="print">
              <a:alphaModFix/>
              <a:extLst>
                <a:ext uri="{28A0092B-C50C-407E-A947-70E740481C1C}">
                  <a14:useLocalDpi xmlns:a14="http://schemas.microsoft.com/office/drawing/2010/main"/>
                </a:ext>
              </a:extLst>
            </a:blip>
            <a:stretch>
              <a:fillRect/>
            </a:stretch>
          </p:blipFill>
          <p:spPr>
            <a:xfrm>
              <a:off x="4838711" y="3067725"/>
              <a:ext cx="2524874" cy="410725"/>
            </a:xfrm>
            <a:prstGeom prst="rect">
              <a:avLst/>
            </a:prstGeom>
            <a:noFill/>
            <a:ln>
              <a:noFill/>
            </a:ln>
          </p:spPr>
        </p:pic>
      </p:grpSp>
      <p:sp>
        <p:nvSpPr>
          <p:cNvPr id="224" name="Google Shape;224;p24"/>
          <p:cNvSpPr txBox="1"/>
          <p:nvPr/>
        </p:nvSpPr>
        <p:spPr>
          <a:xfrm>
            <a:off x="215100" y="525800"/>
            <a:ext cx="4605000" cy="72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u="sng">
                <a:solidFill>
                  <a:srgbClr val="DD3333"/>
                </a:solidFill>
                <a:latin typeface="Nunito"/>
                <a:ea typeface="Nunito"/>
                <a:cs typeface="Nunito"/>
                <a:sym typeface="Nunito"/>
                <a:hlinkClick r:id="rId9"/>
              </a:rPr>
              <a:t>ASAPbio Member Advisory Group</a:t>
            </a:r>
            <a:r>
              <a:rPr lang="en" sz="1800">
                <a:latin typeface="Nunito"/>
                <a:ea typeface="Nunito"/>
                <a:cs typeface="Nunito"/>
                <a:sym typeface="Nunito"/>
              </a:rPr>
              <a:t> funds work to advance the productive use of preprinting in the life sciences:</a:t>
            </a:r>
            <a:endParaRPr sz="1800">
              <a:latin typeface="Nunito"/>
              <a:ea typeface="Nunito"/>
              <a:cs typeface="Nunito"/>
              <a:sym typeface="Nunito"/>
            </a:endParaRPr>
          </a:p>
        </p:txBody>
      </p:sp>
      <p:sp>
        <p:nvSpPr>
          <p:cNvPr id="225" name="Google Shape;225;p24"/>
          <p:cNvSpPr txBox="1"/>
          <p:nvPr/>
        </p:nvSpPr>
        <p:spPr>
          <a:xfrm>
            <a:off x="6210975" y="525800"/>
            <a:ext cx="2933100" cy="164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Nunito"/>
                <a:ea typeface="Nunito"/>
                <a:cs typeface="Nunito"/>
                <a:sym typeface="Nunito"/>
              </a:rPr>
              <a:t>Our work on improving transparency in peer review is funded by:</a:t>
            </a:r>
            <a:endParaRPr sz="1800">
              <a:latin typeface="Nunito"/>
              <a:ea typeface="Nunito"/>
              <a:cs typeface="Nunito"/>
              <a:sym typeface="Nunito"/>
            </a:endParaRPr>
          </a:p>
        </p:txBody>
      </p:sp>
      <p:sp>
        <p:nvSpPr>
          <p:cNvPr id="226" name="Google Shape;226;p24"/>
          <p:cNvSpPr txBox="1"/>
          <p:nvPr/>
        </p:nvSpPr>
        <p:spPr>
          <a:xfrm>
            <a:off x="215100" y="3870025"/>
            <a:ext cx="8711700" cy="72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Nunito"/>
                <a:ea typeface="Nunito"/>
                <a:cs typeface="Nunito"/>
                <a:sym typeface="Nunito"/>
              </a:rPr>
              <a:t>We thank our previous funders (the </a:t>
            </a:r>
            <a:r>
              <a:rPr lang="en" u="sng">
                <a:solidFill>
                  <a:srgbClr val="DD3333"/>
                </a:solidFill>
                <a:latin typeface="Nunito"/>
                <a:ea typeface="Nunito"/>
                <a:cs typeface="Nunito"/>
                <a:sym typeface="Nunito"/>
                <a:hlinkClick r:id="rId10"/>
              </a:rPr>
              <a:t>Simons, Sloan, Arnold, and Moore Foundations</a:t>
            </a:r>
            <a:r>
              <a:rPr lang="en">
                <a:latin typeface="Nunito"/>
                <a:ea typeface="Nunito"/>
                <a:cs typeface="Nunito"/>
                <a:sym typeface="Nunito"/>
              </a:rPr>
              <a:t>) and our hosts (the National Institutes of Health, Howard Hughes Medical Institute, the National Academies, and the American Academy of Arts and Sciences) for supporting our meetings and activities.</a:t>
            </a:r>
            <a:endParaRPr>
              <a:latin typeface="Nunito"/>
              <a:ea typeface="Nunito"/>
              <a:cs typeface="Nunito"/>
              <a:sym typeface="Nunito"/>
            </a:endParaRPr>
          </a:p>
        </p:txBody>
      </p:sp>
      <p:pic>
        <p:nvPicPr>
          <p:cNvPr id="227" name="Google Shape;227;p24"/>
          <p:cNvPicPr preferRelativeResize="0"/>
          <p:nvPr/>
        </p:nvPicPr>
        <p:blipFill rotWithShape="1">
          <a:blip r:embed="rId11" cstate="print">
            <a:alphaModFix/>
            <a:extLst>
              <a:ext uri="{28A0092B-C50C-407E-A947-70E740481C1C}">
                <a14:useLocalDpi xmlns:a14="http://schemas.microsoft.com/office/drawing/2010/main"/>
              </a:ext>
            </a:extLst>
          </a:blip>
          <a:srcRect l="4884" t="19980" r="3982" b="22422"/>
          <a:stretch/>
        </p:blipFill>
        <p:spPr>
          <a:xfrm>
            <a:off x="6342850" y="1912825"/>
            <a:ext cx="2583950" cy="116138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grpSp>
        <p:nvGrpSpPr>
          <p:cNvPr id="232" name="Google Shape;232;p25"/>
          <p:cNvGrpSpPr/>
          <p:nvPr/>
        </p:nvGrpSpPr>
        <p:grpSpPr>
          <a:xfrm>
            <a:off x="1763538" y="2010638"/>
            <a:ext cx="5616875" cy="1753350"/>
            <a:chOff x="1892838" y="1771263"/>
            <a:chExt cx="5616875" cy="1753350"/>
          </a:xfrm>
        </p:grpSpPr>
        <p:pic>
          <p:nvPicPr>
            <p:cNvPr id="233" name="Google Shape;233;p25"/>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6507938" y="1771263"/>
              <a:ext cx="1001775" cy="1001775"/>
            </a:xfrm>
            <a:prstGeom prst="rect">
              <a:avLst/>
            </a:prstGeom>
            <a:noFill/>
            <a:ln>
              <a:noFill/>
            </a:ln>
          </p:spPr>
        </p:pic>
        <p:pic>
          <p:nvPicPr>
            <p:cNvPr id="234" name="Google Shape;234;p25"/>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1892838" y="1771275"/>
              <a:ext cx="1001775" cy="1001775"/>
            </a:xfrm>
            <a:prstGeom prst="rect">
              <a:avLst/>
            </a:prstGeom>
            <a:noFill/>
            <a:ln>
              <a:noFill/>
            </a:ln>
          </p:spPr>
        </p:pic>
        <p:pic>
          <p:nvPicPr>
            <p:cNvPr id="235" name="Google Shape;235;p25"/>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2035588" y="3021563"/>
              <a:ext cx="2591826" cy="503050"/>
            </a:xfrm>
            <a:prstGeom prst="rect">
              <a:avLst/>
            </a:prstGeom>
            <a:noFill/>
            <a:ln>
              <a:noFill/>
            </a:ln>
          </p:spPr>
        </p:pic>
        <p:pic>
          <p:nvPicPr>
            <p:cNvPr id="236" name="Google Shape;236;p25"/>
            <p:cNvPicPr preferRelativeResize="0"/>
            <p:nvPr/>
          </p:nvPicPr>
          <p:blipFill>
            <a:blip r:embed="rId6">
              <a:alphaModFix/>
            </a:blip>
            <a:stretch>
              <a:fillRect/>
            </a:stretch>
          </p:blipFill>
          <p:spPr>
            <a:xfrm>
              <a:off x="3105913" y="1792887"/>
              <a:ext cx="1521500" cy="958550"/>
            </a:xfrm>
            <a:prstGeom prst="rect">
              <a:avLst/>
            </a:prstGeom>
            <a:noFill/>
            <a:ln>
              <a:noFill/>
            </a:ln>
          </p:spPr>
        </p:pic>
        <p:pic>
          <p:nvPicPr>
            <p:cNvPr id="237" name="Google Shape;237;p25"/>
            <p:cNvPicPr preferRelativeResize="0"/>
            <p:nvPr/>
          </p:nvPicPr>
          <p:blipFill>
            <a:blip r:embed="rId7">
              <a:alphaModFix/>
            </a:blip>
            <a:stretch>
              <a:fillRect/>
            </a:stretch>
          </p:blipFill>
          <p:spPr>
            <a:xfrm>
              <a:off x="4838700" y="1951412"/>
              <a:ext cx="1457950" cy="641500"/>
            </a:xfrm>
            <a:prstGeom prst="rect">
              <a:avLst/>
            </a:prstGeom>
            <a:noFill/>
            <a:ln>
              <a:noFill/>
            </a:ln>
          </p:spPr>
        </p:pic>
        <p:pic>
          <p:nvPicPr>
            <p:cNvPr id="238" name="Google Shape;238;p25"/>
            <p:cNvPicPr preferRelativeResize="0"/>
            <p:nvPr/>
          </p:nvPicPr>
          <p:blipFill>
            <a:blip r:embed="rId8" cstate="print">
              <a:alphaModFix/>
              <a:extLst>
                <a:ext uri="{28A0092B-C50C-407E-A947-70E740481C1C}">
                  <a14:useLocalDpi xmlns:a14="http://schemas.microsoft.com/office/drawing/2010/main"/>
                </a:ext>
              </a:extLst>
            </a:blip>
            <a:stretch>
              <a:fillRect/>
            </a:stretch>
          </p:blipFill>
          <p:spPr>
            <a:xfrm>
              <a:off x="4838711" y="3067725"/>
              <a:ext cx="2524874" cy="410725"/>
            </a:xfrm>
            <a:prstGeom prst="rect">
              <a:avLst/>
            </a:prstGeom>
            <a:noFill/>
            <a:ln>
              <a:noFill/>
            </a:ln>
          </p:spPr>
        </p:pic>
      </p:grpSp>
      <p:sp>
        <p:nvSpPr>
          <p:cNvPr id="239" name="Google Shape;239;p25"/>
          <p:cNvSpPr txBox="1"/>
          <p:nvPr/>
        </p:nvSpPr>
        <p:spPr>
          <a:xfrm>
            <a:off x="1541838" y="717625"/>
            <a:ext cx="6060300" cy="72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u="sng">
                <a:solidFill>
                  <a:srgbClr val="DD3333"/>
                </a:solidFill>
                <a:latin typeface="Nunito"/>
                <a:ea typeface="Nunito"/>
                <a:cs typeface="Nunito"/>
                <a:sym typeface="Nunito"/>
                <a:hlinkClick r:id="rId9"/>
              </a:rPr>
              <a:t>ASAPbio Member Advisory Group</a:t>
            </a:r>
            <a:r>
              <a:rPr lang="en" sz="1800">
                <a:latin typeface="Nunito"/>
                <a:ea typeface="Nunito"/>
                <a:cs typeface="Nunito"/>
                <a:sym typeface="Nunito"/>
              </a:rPr>
              <a:t> funds work to advance the productive use of preprinting in the life sciences</a:t>
            </a:r>
            <a:endParaRPr sz="1800">
              <a:latin typeface="Nunito"/>
              <a:ea typeface="Nunito"/>
              <a:cs typeface="Nunito"/>
              <a:sym typeface="Nuni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My background</a:t>
            </a:r>
            <a:endParaRPr/>
          </a:p>
        </p:txBody>
      </p:sp>
      <p:sp>
        <p:nvSpPr>
          <p:cNvPr id="245" name="Google Shape;245;p26"/>
          <p:cNvSpPr/>
          <p:nvPr/>
        </p:nvSpPr>
        <p:spPr>
          <a:xfrm>
            <a:off x="5828449" y="2452012"/>
            <a:ext cx="535500" cy="112800"/>
          </a:xfrm>
          <a:prstGeom prst="rect">
            <a:avLst/>
          </a:prstGeom>
          <a:solidFill>
            <a:srgbClr val="DD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6" name="Google Shape;246;p26"/>
          <p:cNvGrpSpPr/>
          <p:nvPr/>
        </p:nvGrpSpPr>
        <p:grpSpPr>
          <a:xfrm>
            <a:off x="5507075" y="814775"/>
            <a:ext cx="3494143" cy="2066828"/>
            <a:chOff x="4503603" y="1141287"/>
            <a:chExt cx="3815400" cy="2445371"/>
          </a:xfrm>
        </p:grpSpPr>
        <p:grpSp>
          <p:nvGrpSpPr>
            <p:cNvPr id="247" name="Google Shape;247;p26"/>
            <p:cNvGrpSpPr/>
            <p:nvPr/>
          </p:nvGrpSpPr>
          <p:grpSpPr>
            <a:xfrm>
              <a:off x="4808316" y="2800065"/>
              <a:ext cx="92400" cy="411825"/>
              <a:chOff x="845575" y="2563700"/>
              <a:chExt cx="92400" cy="411825"/>
            </a:xfrm>
          </p:grpSpPr>
          <p:cxnSp>
            <p:nvCxnSpPr>
              <p:cNvPr id="248" name="Google Shape;248;p26"/>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249" name="Google Shape;249;p26"/>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0" name="Google Shape;250;p26"/>
            <p:cNvSpPr txBox="1"/>
            <p:nvPr/>
          </p:nvSpPr>
          <p:spPr>
            <a:xfrm>
              <a:off x="4526679" y="3215258"/>
              <a:ext cx="9126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Nunito"/>
                  <a:ea typeface="Nunito"/>
                  <a:cs typeface="Nunito"/>
                  <a:sym typeface="Nunito"/>
                </a:rPr>
                <a:t>2018</a:t>
              </a:r>
              <a:endParaRPr sz="1200" b="1">
                <a:latin typeface="Nunito"/>
                <a:ea typeface="Nunito"/>
                <a:cs typeface="Nunito"/>
                <a:sym typeface="Nunito"/>
              </a:endParaRPr>
            </a:p>
          </p:txBody>
        </p:sp>
        <p:sp>
          <p:nvSpPr>
            <p:cNvPr id="251" name="Google Shape;251;p26"/>
            <p:cNvSpPr txBox="1"/>
            <p:nvPr/>
          </p:nvSpPr>
          <p:spPr>
            <a:xfrm>
              <a:off x="4503603" y="1141287"/>
              <a:ext cx="3815400" cy="14802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b="1">
                  <a:solidFill>
                    <a:schemeClr val="dk2"/>
                  </a:solidFill>
                  <a:latin typeface="Nunito"/>
                  <a:ea typeface="Nunito"/>
                  <a:cs typeface="Nunito"/>
                  <a:sym typeface="Nunito"/>
                </a:rPr>
                <a:t>Associate Director</a:t>
              </a:r>
              <a:endParaRPr b="1">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Community engagement (inc. ASAPbio ambassadors)</a:t>
              </a:r>
              <a:endParaRPr>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Preprints &amp; peer review: research, campaigns, outreach &amp; information</a:t>
              </a:r>
              <a:endParaRPr>
                <a:solidFill>
                  <a:schemeClr val="dk2"/>
                </a:solidFill>
                <a:latin typeface="Nunito"/>
                <a:ea typeface="Nunito"/>
                <a:cs typeface="Nunito"/>
                <a:sym typeface="Nunito"/>
              </a:endParaRPr>
            </a:p>
          </p:txBody>
        </p:sp>
      </p:grpSp>
      <p:sp>
        <p:nvSpPr>
          <p:cNvPr id="252" name="Google Shape;252;p26"/>
          <p:cNvSpPr/>
          <p:nvPr/>
        </p:nvSpPr>
        <p:spPr>
          <a:xfrm>
            <a:off x="617894" y="2459349"/>
            <a:ext cx="3586728" cy="111125"/>
          </a:xfrm>
          <a:prstGeom prst="rect">
            <a:avLst/>
          </a:pr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3" name="Google Shape;253;p26"/>
          <p:cNvGrpSpPr/>
          <p:nvPr/>
        </p:nvGrpSpPr>
        <p:grpSpPr>
          <a:xfrm>
            <a:off x="254461" y="1193325"/>
            <a:ext cx="3880705" cy="1688209"/>
            <a:chOff x="495991" y="1558541"/>
            <a:chExt cx="4662067" cy="2028122"/>
          </a:xfrm>
        </p:grpSpPr>
        <p:sp>
          <p:nvSpPr>
            <p:cNvPr id="254" name="Google Shape;254;p26"/>
            <p:cNvSpPr txBox="1"/>
            <p:nvPr/>
          </p:nvSpPr>
          <p:spPr>
            <a:xfrm>
              <a:off x="495991" y="3215263"/>
              <a:ext cx="8712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Nunito"/>
                  <a:ea typeface="Nunito"/>
                  <a:cs typeface="Nunito"/>
                  <a:sym typeface="Nunito"/>
                </a:rPr>
                <a:t>2012</a:t>
              </a:r>
              <a:endParaRPr sz="1200" b="1">
                <a:latin typeface="Nunito"/>
                <a:ea typeface="Nunito"/>
                <a:cs typeface="Nunito"/>
                <a:sym typeface="Nunito"/>
              </a:endParaRPr>
            </a:p>
          </p:txBody>
        </p:sp>
        <p:grpSp>
          <p:nvGrpSpPr>
            <p:cNvPr id="255" name="Google Shape;255;p26"/>
            <p:cNvGrpSpPr/>
            <p:nvPr/>
          </p:nvGrpSpPr>
          <p:grpSpPr>
            <a:xfrm>
              <a:off x="881025" y="2800065"/>
              <a:ext cx="92400" cy="411825"/>
              <a:chOff x="845575" y="2563700"/>
              <a:chExt cx="92400" cy="411825"/>
            </a:xfrm>
          </p:grpSpPr>
          <p:cxnSp>
            <p:nvCxnSpPr>
              <p:cNvPr id="256" name="Google Shape;256;p26"/>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257" name="Google Shape;257;p26"/>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8" name="Google Shape;258;p26"/>
            <p:cNvSpPr txBox="1"/>
            <p:nvPr/>
          </p:nvSpPr>
          <p:spPr>
            <a:xfrm>
              <a:off x="1045058" y="1558541"/>
              <a:ext cx="4113000" cy="94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2"/>
                  </a:solidFill>
                  <a:latin typeface="Nunito"/>
                  <a:ea typeface="Nunito"/>
                  <a:cs typeface="Nunito"/>
                  <a:sym typeface="Nunito"/>
                </a:rPr>
                <a:t>PhD, University of Cambridge</a:t>
              </a:r>
              <a:endParaRPr b="1">
                <a:solidFill>
                  <a:schemeClr val="dk2"/>
                </a:solidFill>
                <a:latin typeface="Nunito"/>
                <a:ea typeface="Nunito"/>
                <a:cs typeface="Nunito"/>
                <a:sym typeface="Nunito"/>
              </a:endParaRPr>
            </a:p>
            <a:p>
              <a:pPr marL="0" lvl="0" indent="0" algn="l" rtl="0">
                <a:spcBef>
                  <a:spcPts val="0"/>
                </a:spcBef>
                <a:spcAft>
                  <a:spcPts val="0"/>
                </a:spcAft>
                <a:buNone/>
              </a:pPr>
              <a:endParaRPr b="1">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Clinical Biochemistry (Neuroscience)</a:t>
              </a:r>
              <a:endParaRPr>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ECR issues</a:t>
              </a:r>
              <a:endParaRPr>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Science policy</a:t>
              </a:r>
              <a:endParaRPr>
                <a:solidFill>
                  <a:schemeClr val="dk2"/>
                </a:solidFill>
                <a:latin typeface="Nunito"/>
                <a:ea typeface="Nunito"/>
                <a:cs typeface="Nunito"/>
                <a:sym typeface="Nunito"/>
              </a:endParaRPr>
            </a:p>
          </p:txBody>
        </p:sp>
      </p:grpSp>
      <p:sp>
        <p:nvSpPr>
          <p:cNvPr id="259" name="Google Shape;259;p26"/>
          <p:cNvSpPr/>
          <p:nvPr/>
        </p:nvSpPr>
        <p:spPr>
          <a:xfrm>
            <a:off x="4184823" y="2454792"/>
            <a:ext cx="1633500" cy="115500"/>
          </a:xfrm>
          <a:prstGeom prst="rect">
            <a:avLst/>
          </a:prstGeom>
          <a:solidFill>
            <a:srgbClr val="274E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260;p26"/>
          <p:cNvGrpSpPr/>
          <p:nvPr/>
        </p:nvGrpSpPr>
        <p:grpSpPr>
          <a:xfrm>
            <a:off x="3464402" y="2145637"/>
            <a:ext cx="3494082" cy="1749772"/>
            <a:chOff x="3133076" y="2702596"/>
            <a:chExt cx="4197600" cy="2102081"/>
          </a:xfrm>
        </p:grpSpPr>
        <p:sp>
          <p:nvSpPr>
            <p:cNvPr id="261" name="Google Shape;261;p26"/>
            <p:cNvSpPr txBox="1"/>
            <p:nvPr/>
          </p:nvSpPr>
          <p:spPr>
            <a:xfrm>
              <a:off x="3625645" y="2702596"/>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Nunito"/>
                  <a:ea typeface="Nunito"/>
                  <a:cs typeface="Nunito"/>
                  <a:sym typeface="Nunito"/>
                </a:rPr>
                <a:t>2016</a:t>
              </a:r>
              <a:endParaRPr sz="1200" b="1">
                <a:latin typeface="Nunito"/>
                <a:ea typeface="Nunito"/>
                <a:cs typeface="Nunito"/>
                <a:sym typeface="Nunito"/>
              </a:endParaRPr>
            </a:p>
          </p:txBody>
        </p:sp>
        <p:grpSp>
          <p:nvGrpSpPr>
            <p:cNvPr id="262" name="Google Shape;262;p26"/>
            <p:cNvGrpSpPr/>
            <p:nvPr/>
          </p:nvGrpSpPr>
          <p:grpSpPr>
            <a:xfrm rot="10800000">
              <a:off x="3952348" y="3079467"/>
              <a:ext cx="92400" cy="414975"/>
              <a:chOff x="966825" y="2560550"/>
              <a:chExt cx="92400" cy="414975"/>
            </a:xfrm>
          </p:grpSpPr>
          <p:cxnSp>
            <p:nvCxnSpPr>
              <p:cNvPr id="263" name="Google Shape;263;p26"/>
              <p:cNvCxnSpPr/>
              <p:nvPr/>
            </p:nvCxnSpPr>
            <p:spPr>
              <a:xfrm>
                <a:off x="101302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264" name="Google Shape;264;p26"/>
              <p:cNvSpPr/>
              <p:nvPr/>
            </p:nvSpPr>
            <p:spPr>
              <a:xfrm>
                <a:off x="966825" y="256055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5" name="Google Shape;265;p26"/>
            <p:cNvSpPr txBox="1"/>
            <p:nvPr/>
          </p:nvSpPr>
          <p:spPr>
            <a:xfrm>
              <a:off x="3133076" y="3769077"/>
              <a:ext cx="4197600" cy="103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FFFFFF"/>
                  </a:solidFill>
                  <a:latin typeface="Nunito"/>
                  <a:ea typeface="Nunito"/>
                  <a:cs typeface="Nunito"/>
                  <a:sym typeface="Nunito"/>
                </a:rPr>
                <a:t>eLife</a:t>
              </a:r>
              <a:endParaRPr b="1">
                <a:solidFill>
                  <a:srgbClr val="FFFFFF"/>
                </a:solidFill>
                <a:latin typeface="Nunito"/>
                <a:ea typeface="Nunito"/>
                <a:cs typeface="Nunito"/>
                <a:sym typeface="Nunito"/>
              </a:endParaRPr>
            </a:p>
            <a:p>
              <a:pPr marL="0" lvl="0" indent="0" algn="l" rtl="0">
                <a:lnSpc>
                  <a:spcPct val="150000"/>
                </a:lnSpc>
                <a:spcBef>
                  <a:spcPts val="0"/>
                </a:spcBef>
                <a:spcAft>
                  <a:spcPts val="0"/>
                </a:spcAft>
                <a:buNone/>
              </a:pPr>
              <a:r>
                <a:rPr lang="en" b="1">
                  <a:solidFill>
                    <a:schemeClr val="dk2"/>
                  </a:solidFill>
                  <a:latin typeface="Nunito"/>
                  <a:ea typeface="Nunito"/>
                  <a:cs typeface="Nunito"/>
                  <a:sym typeface="Nunito"/>
                </a:rPr>
                <a:t>Events Coordinator &amp; Innovation Officer</a:t>
              </a:r>
              <a:endParaRPr b="1">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Science publishing </a:t>
              </a:r>
              <a:endParaRPr>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Open science &amp; reproducibility</a:t>
              </a:r>
              <a:endParaRPr>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ECR issues</a:t>
              </a:r>
              <a:endParaRPr>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Product and technology innovation</a:t>
              </a:r>
              <a:endParaRPr>
                <a:solidFill>
                  <a:schemeClr val="dk2"/>
                </a:solidFill>
                <a:latin typeface="Nunito"/>
                <a:ea typeface="Nunito"/>
                <a:cs typeface="Nunito"/>
                <a:sym typeface="Nunito"/>
              </a:endParaRPr>
            </a:p>
            <a:p>
              <a:pPr marL="91440" lvl="0" indent="-13462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Events and community building</a:t>
              </a:r>
              <a:endParaRPr>
                <a:solidFill>
                  <a:schemeClr val="dk2"/>
                </a:solidFill>
                <a:latin typeface="Nunito"/>
                <a:ea typeface="Nunito"/>
                <a:cs typeface="Nunito"/>
                <a:sym typeface="Nunito"/>
              </a:endParaRPr>
            </a:p>
          </p:txBody>
        </p:sp>
      </p:grpSp>
      <p:pic>
        <p:nvPicPr>
          <p:cNvPr id="266" name="Google Shape;266;p26"/>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311699" y="1193325"/>
            <a:ext cx="373150" cy="432225"/>
          </a:xfrm>
          <a:prstGeom prst="rect">
            <a:avLst/>
          </a:prstGeom>
          <a:noFill/>
          <a:ln>
            <a:noFill/>
          </a:ln>
        </p:spPr>
      </p:pic>
      <p:pic>
        <p:nvPicPr>
          <p:cNvPr id="267" name="Google Shape;267;p26"/>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3672600" y="2815425"/>
            <a:ext cx="1002050" cy="510550"/>
          </a:xfrm>
          <a:prstGeom prst="rect">
            <a:avLst/>
          </a:prstGeom>
          <a:noFill/>
          <a:ln>
            <a:noFill/>
          </a:ln>
        </p:spPr>
      </p:pic>
      <p:pic>
        <p:nvPicPr>
          <p:cNvPr id="268" name="Google Shape;268;p2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5507075" y="494125"/>
            <a:ext cx="1282621" cy="320650"/>
          </a:xfrm>
          <a:prstGeom prst="rect">
            <a:avLst/>
          </a:prstGeom>
          <a:noFill/>
          <a:ln>
            <a:noFill/>
          </a:ln>
        </p:spPr>
      </p:pic>
      <p:sp>
        <p:nvSpPr>
          <p:cNvPr id="269" name="Google Shape;269;p26"/>
          <p:cNvSpPr txBox="1"/>
          <p:nvPr/>
        </p:nvSpPr>
        <p:spPr>
          <a:xfrm>
            <a:off x="6880175" y="2202050"/>
            <a:ext cx="2195100" cy="168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i="1">
                <a:solidFill>
                  <a:schemeClr val="dk2"/>
                </a:solidFill>
                <a:latin typeface="Nunito"/>
                <a:ea typeface="Nunito"/>
                <a:cs typeface="Nunito"/>
                <a:sym typeface="Nunito"/>
              </a:rPr>
              <a:t>Full disclosure:</a:t>
            </a:r>
            <a:endParaRPr b="1" i="1">
              <a:solidFill>
                <a:schemeClr val="dk2"/>
              </a:solidFill>
              <a:latin typeface="Nunito"/>
              <a:ea typeface="Nunito"/>
              <a:cs typeface="Nunito"/>
              <a:sym typeface="Nunito"/>
            </a:endParaRPr>
          </a:p>
          <a:p>
            <a:pPr marL="457200" lvl="0" indent="-31750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Dryad Board of Directors</a:t>
            </a:r>
            <a:endParaRPr>
              <a:solidFill>
                <a:schemeClr val="dk2"/>
              </a:solidFill>
              <a:latin typeface="Nunito"/>
              <a:ea typeface="Nunito"/>
              <a:cs typeface="Nunito"/>
              <a:sym typeface="Nunito"/>
            </a:endParaRPr>
          </a:p>
          <a:p>
            <a:pPr marL="457200" lvl="0" indent="-317500" algn="l" rtl="0">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PREreview advisory committee</a:t>
            </a:r>
            <a:endParaRPr>
              <a:solidFill>
                <a:schemeClr val="dk2"/>
              </a:solidFill>
              <a:latin typeface="Nunito"/>
              <a:ea typeface="Nunito"/>
              <a:cs typeface="Nunito"/>
              <a:sym typeface="Nunito"/>
            </a:endParaRPr>
          </a:p>
        </p:txBody>
      </p:sp>
      <p:sp>
        <p:nvSpPr>
          <p:cNvPr id="270" name="Google Shape;270;p26"/>
          <p:cNvSpPr txBox="1"/>
          <p:nvPr/>
        </p:nvSpPr>
        <p:spPr>
          <a:xfrm>
            <a:off x="350275" y="3290725"/>
            <a:ext cx="2147700" cy="1207500"/>
          </a:xfrm>
          <a:prstGeom prst="rect">
            <a:avLst/>
          </a:prstGeom>
          <a:solidFill>
            <a:srgbClr val="FFC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Nunito"/>
                <a:ea typeface="Nunito"/>
                <a:cs typeface="Nunito"/>
                <a:sym typeface="Nunito"/>
              </a:rPr>
              <a:t>The information I am presenting comes from North American &amp; European perspectives</a:t>
            </a:r>
            <a:endParaRPr>
              <a:latin typeface="Nunito"/>
              <a:ea typeface="Nunito"/>
              <a:cs typeface="Nunito"/>
              <a:sym typeface="Nunit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2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Who has heard of preprints?</a:t>
            </a:r>
            <a:endParaRPr/>
          </a:p>
          <a:p>
            <a:pPr marL="0" lvl="0" indent="0" algn="ctr" rtl="0">
              <a:spcBef>
                <a:spcPts val="0"/>
              </a:spcBef>
              <a:spcAft>
                <a:spcPts val="0"/>
              </a:spcAft>
              <a:buNone/>
            </a:pPr>
            <a:r>
              <a:rPr lang="en">
                <a:solidFill>
                  <a:schemeClr val="dk2"/>
                </a:solidFill>
              </a:rPr>
              <a:t>Hands up...</a:t>
            </a:r>
            <a:endParaRPr>
              <a:solidFill>
                <a:schemeClr val="dk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28"/>
          <p:cNvSpPr txBox="1">
            <a:spLocks noGrp="1"/>
          </p:cNvSpPr>
          <p:nvPr>
            <p:ph type="title"/>
          </p:nvPr>
        </p:nvSpPr>
        <p:spPr>
          <a:xfrm>
            <a:off x="490250" y="450150"/>
            <a:ext cx="8089800" cy="4090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400"/>
              <a:t>Preprints are </a:t>
            </a:r>
            <a:r>
              <a:rPr lang="en" sz="3400">
                <a:solidFill>
                  <a:srgbClr val="DD3333"/>
                </a:solidFill>
              </a:rPr>
              <a:t>complete</a:t>
            </a:r>
            <a:r>
              <a:rPr lang="en" sz="3400"/>
              <a:t> scientific manuscripts shared </a:t>
            </a:r>
            <a:r>
              <a:rPr lang="en" sz="3400">
                <a:solidFill>
                  <a:srgbClr val="DD3333"/>
                </a:solidFill>
              </a:rPr>
              <a:t>open</a:t>
            </a:r>
            <a:r>
              <a:rPr lang="en" sz="3400"/>
              <a:t>ly online </a:t>
            </a:r>
            <a:endParaRPr sz="3400"/>
          </a:p>
          <a:p>
            <a:pPr marL="0" lvl="0" indent="0" algn="l" rtl="0">
              <a:spcBef>
                <a:spcPts val="0"/>
              </a:spcBef>
              <a:spcAft>
                <a:spcPts val="0"/>
              </a:spcAft>
              <a:buNone/>
            </a:pPr>
            <a:r>
              <a:rPr lang="en" sz="3400">
                <a:solidFill>
                  <a:srgbClr val="DD3333"/>
                </a:solidFill>
              </a:rPr>
              <a:t>before</a:t>
            </a:r>
            <a:r>
              <a:rPr lang="en" sz="3400"/>
              <a:t> journal-organized peer review.</a:t>
            </a:r>
            <a:endParaRPr sz="3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9"/>
          <p:cNvSpPr/>
          <p:nvPr/>
        </p:nvSpPr>
        <p:spPr>
          <a:xfrm>
            <a:off x="-739" y="2682155"/>
            <a:ext cx="9138900" cy="2508000"/>
          </a:xfrm>
          <a:prstGeom prst="rect">
            <a:avLst/>
          </a:prstGeom>
          <a:solidFill>
            <a:srgbClr val="262626"/>
          </a:solidFill>
          <a:ln w="12700" cap="flat" cmpd="sng">
            <a:solidFill>
              <a:schemeClr val="dk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pic>
        <p:nvPicPr>
          <p:cNvPr id="286" name="Google Shape;286;p29" descr="Page Facing Up Emoji"/>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738219" y="1499776"/>
            <a:ext cx="926788" cy="926788"/>
          </a:xfrm>
          <a:prstGeom prst="rect">
            <a:avLst/>
          </a:prstGeom>
          <a:noFill/>
          <a:ln>
            <a:noFill/>
          </a:ln>
        </p:spPr>
      </p:pic>
      <p:sp>
        <p:nvSpPr>
          <p:cNvPr id="287" name="Google Shape;287;p29"/>
          <p:cNvSpPr txBox="1"/>
          <p:nvPr/>
        </p:nvSpPr>
        <p:spPr>
          <a:xfrm>
            <a:off x="7324856" y="4895081"/>
            <a:ext cx="1777200" cy="207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900">
                <a:solidFill>
                  <a:srgbClr val="7F7F7F"/>
                </a:solidFill>
                <a:latin typeface="Arial"/>
                <a:ea typeface="Arial"/>
                <a:cs typeface="Arial"/>
                <a:sym typeface="Arial"/>
              </a:rPr>
              <a:t>Emojis by </a:t>
            </a:r>
            <a:r>
              <a:rPr lang="en" sz="900">
                <a:solidFill>
                  <a:srgbClr val="DD3333"/>
                </a:solidFill>
                <a:uFill>
                  <a:noFill/>
                </a:uFill>
                <a:latin typeface="Arial"/>
                <a:ea typeface="Arial"/>
                <a:cs typeface="Arial"/>
                <a:sym typeface="Arial"/>
                <a:hlinkClick r:id="rId4"/>
              </a:rPr>
              <a:t>Mozilla</a:t>
            </a:r>
            <a:r>
              <a:rPr lang="en" sz="900">
                <a:solidFill>
                  <a:srgbClr val="7F7F7F"/>
                </a:solidFill>
                <a:latin typeface="Arial"/>
                <a:ea typeface="Arial"/>
                <a:cs typeface="Arial"/>
                <a:sym typeface="Arial"/>
              </a:rPr>
              <a:t> (CC BY 4.0)</a:t>
            </a:r>
            <a:endParaRPr sz="1100">
              <a:solidFill>
                <a:srgbClr val="7F7F7F"/>
              </a:solidFill>
            </a:endParaRPr>
          </a:p>
        </p:txBody>
      </p:sp>
      <p:sp>
        <p:nvSpPr>
          <p:cNvPr id="288" name="Google Shape;288;p29"/>
          <p:cNvSpPr txBox="1"/>
          <p:nvPr/>
        </p:nvSpPr>
        <p:spPr>
          <a:xfrm>
            <a:off x="1913776" y="3076411"/>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1</a:t>
            </a:r>
            <a:endParaRPr sz="1200">
              <a:latin typeface="Nunito"/>
              <a:ea typeface="Nunito"/>
              <a:cs typeface="Nunito"/>
              <a:sym typeface="Nunito"/>
            </a:endParaRPr>
          </a:p>
        </p:txBody>
      </p:sp>
      <p:sp>
        <p:nvSpPr>
          <p:cNvPr id="289" name="Google Shape;289;p29"/>
          <p:cNvSpPr txBox="1"/>
          <p:nvPr/>
        </p:nvSpPr>
        <p:spPr>
          <a:xfrm>
            <a:off x="4446640" y="3093592"/>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2</a:t>
            </a:r>
            <a:endParaRPr sz="1200">
              <a:latin typeface="Nunito"/>
              <a:ea typeface="Nunito"/>
              <a:cs typeface="Nunito"/>
              <a:sym typeface="Nunito"/>
            </a:endParaRPr>
          </a:p>
        </p:txBody>
      </p:sp>
      <p:sp>
        <p:nvSpPr>
          <p:cNvPr id="290" name="Google Shape;290;p29"/>
          <p:cNvSpPr txBox="1"/>
          <p:nvPr/>
        </p:nvSpPr>
        <p:spPr>
          <a:xfrm>
            <a:off x="6912791" y="3104723"/>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3</a:t>
            </a:r>
            <a:endParaRPr sz="1200">
              <a:latin typeface="Nunito"/>
              <a:ea typeface="Nunito"/>
              <a:cs typeface="Nunito"/>
              <a:sym typeface="Nunito"/>
            </a:endParaRPr>
          </a:p>
        </p:txBody>
      </p:sp>
      <p:pic>
        <p:nvPicPr>
          <p:cNvPr id="291" name="Google Shape;291;p29" descr="Electric Light Bulb Emoji"/>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284220" y="1215737"/>
            <a:ext cx="870081" cy="870081"/>
          </a:xfrm>
          <a:prstGeom prst="rect">
            <a:avLst/>
          </a:prstGeom>
          <a:noFill/>
          <a:ln>
            <a:noFill/>
          </a:ln>
        </p:spPr>
      </p:pic>
      <p:pic>
        <p:nvPicPr>
          <p:cNvPr id="292" name="Google Shape;292;p29" descr="Bookmark Emoji"/>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944885" y="1490943"/>
            <a:ext cx="568122" cy="568122"/>
          </a:xfrm>
          <a:prstGeom prst="rect">
            <a:avLst/>
          </a:prstGeom>
          <a:noFill/>
          <a:ln>
            <a:noFill/>
          </a:ln>
        </p:spPr>
      </p:pic>
      <p:pic>
        <p:nvPicPr>
          <p:cNvPr id="293" name="Google Shape;293;p29" descr="Page Facing Up Emoji"/>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11198" y="3264846"/>
            <a:ext cx="926788" cy="926788"/>
          </a:xfrm>
          <a:prstGeom prst="rect">
            <a:avLst/>
          </a:prstGeom>
          <a:noFill/>
          <a:ln>
            <a:noFill/>
          </a:ln>
        </p:spPr>
      </p:pic>
      <p:pic>
        <p:nvPicPr>
          <p:cNvPr id="294" name="Google Shape;294;p29" descr="Closed Book Emoji"/>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843945" y="3330430"/>
            <a:ext cx="926788" cy="926788"/>
          </a:xfrm>
          <a:prstGeom prst="rect">
            <a:avLst/>
          </a:prstGeom>
          <a:noFill/>
          <a:ln>
            <a:noFill/>
          </a:ln>
        </p:spPr>
      </p:pic>
      <p:pic>
        <p:nvPicPr>
          <p:cNvPr id="295" name="Google Shape;295;p29" descr="Speech Balloon Emoji"/>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4176004" y="1235975"/>
            <a:ext cx="870081" cy="870081"/>
          </a:xfrm>
          <a:prstGeom prst="rect">
            <a:avLst/>
          </a:prstGeom>
          <a:noFill/>
          <a:ln>
            <a:noFill/>
          </a:ln>
        </p:spPr>
      </p:pic>
      <p:pic>
        <p:nvPicPr>
          <p:cNvPr id="296" name="Google Shape;296;p29" descr="Thought Balloon Emoji"/>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136798" y="1247030"/>
            <a:ext cx="870081" cy="870081"/>
          </a:xfrm>
          <a:prstGeom prst="rect">
            <a:avLst/>
          </a:prstGeom>
          <a:noFill/>
          <a:ln>
            <a:noFill/>
          </a:ln>
        </p:spPr>
      </p:pic>
      <p:pic>
        <p:nvPicPr>
          <p:cNvPr id="297" name="Google Shape;297;p29"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427901" y="3936217"/>
            <a:ext cx="341571" cy="341571"/>
          </a:xfrm>
          <a:prstGeom prst="rect">
            <a:avLst/>
          </a:prstGeom>
          <a:noFill/>
          <a:ln>
            <a:noFill/>
          </a:ln>
        </p:spPr>
      </p:pic>
      <p:pic>
        <p:nvPicPr>
          <p:cNvPr id="298" name="Google Shape;298;p29" descr="Orange Book Emoji"/>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4361491" y="3358607"/>
            <a:ext cx="910309" cy="910309"/>
          </a:xfrm>
          <a:prstGeom prst="rect">
            <a:avLst/>
          </a:prstGeom>
          <a:noFill/>
          <a:ln>
            <a:noFill/>
          </a:ln>
        </p:spPr>
      </p:pic>
      <p:pic>
        <p:nvPicPr>
          <p:cNvPr id="299" name="Google Shape;299;p29" descr="Green Book Emoji"/>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6808491" y="3346910"/>
            <a:ext cx="910309" cy="910309"/>
          </a:xfrm>
          <a:prstGeom prst="rect">
            <a:avLst/>
          </a:prstGeom>
          <a:noFill/>
          <a:ln>
            <a:noFill/>
          </a:ln>
        </p:spPr>
      </p:pic>
      <p:sp>
        <p:nvSpPr>
          <p:cNvPr id="300" name="Google Shape;300;p29"/>
          <p:cNvSpPr txBox="1"/>
          <p:nvPr/>
        </p:nvSpPr>
        <p:spPr>
          <a:xfrm>
            <a:off x="1430787" y="2707471"/>
            <a:ext cx="6267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lt1"/>
                </a:solidFill>
                <a:latin typeface="Nunito"/>
                <a:ea typeface="Nunito"/>
                <a:cs typeface="Nunito"/>
                <a:sym typeface="Nunito"/>
              </a:rPr>
              <a:t>Private</a:t>
            </a:r>
            <a:endParaRPr sz="1200">
              <a:latin typeface="Nunito"/>
              <a:ea typeface="Nunito"/>
              <a:cs typeface="Nunito"/>
              <a:sym typeface="Nunito"/>
            </a:endParaRPr>
          </a:p>
        </p:txBody>
      </p:sp>
      <p:sp>
        <p:nvSpPr>
          <p:cNvPr id="301" name="Google Shape;301;p29"/>
          <p:cNvSpPr txBox="1"/>
          <p:nvPr/>
        </p:nvSpPr>
        <p:spPr>
          <a:xfrm>
            <a:off x="1462646" y="2418817"/>
            <a:ext cx="5628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dk1"/>
                </a:solidFill>
                <a:latin typeface="Nunito"/>
                <a:ea typeface="Nunito"/>
                <a:cs typeface="Nunito"/>
                <a:sym typeface="Nunito"/>
              </a:rPr>
              <a:t>Public</a:t>
            </a:r>
            <a:endParaRPr sz="1200">
              <a:latin typeface="Nunito"/>
              <a:ea typeface="Nunito"/>
              <a:cs typeface="Nunito"/>
              <a:sym typeface="Nunito"/>
            </a:endParaRPr>
          </a:p>
        </p:txBody>
      </p:sp>
      <p:sp>
        <p:nvSpPr>
          <p:cNvPr id="302" name="Google Shape;302;p29"/>
          <p:cNvSpPr txBox="1"/>
          <p:nvPr/>
        </p:nvSpPr>
        <p:spPr>
          <a:xfrm>
            <a:off x="2691874" y="4373748"/>
            <a:ext cx="11010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Peer Review</a:t>
            </a:r>
            <a:endParaRPr sz="1200">
              <a:latin typeface="Nunito"/>
              <a:ea typeface="Nunito"/>
              <a:cs typeface="Nunito"/>
              <a:sym typeface="Nunito"/>
            </a:endParaRPr>
          </a:p>
        </p:txBody>
      </p:sp>
      <p:cxnSp>
        <p:nvCxnSpPr>
          <p:cNvPr id="303" name="Google Shape;303;p29"/>
          <p:cNvCxnSpPr/>
          <p:nvPr/>
        </p:nvCxnSpPr>
        <p:spPr>
          <a:xfrm>
            <a:off x="993393" y="3543616"/>
            <a:ext cx="836400" cy="0"/>
          </a:xfrm>
          <a:prstGeom prst="straightConnector1">
            <a:avLst/>
          </a:prstGeom>
          <a:noFill/>
          <a:ln w="57150" cap="flat" cmpd="sng">
            <a:solidFill>
              <a:srgbClr val="A5A5A5"/>
            </a:solidFill>
            <a:prstDash val="solid"/>
            <a:miter lim="800000"/>
            <a:headEnd type="none" w="sm" len="sm"/>
            <a:tailEnd type="stealth" w="med" len="med"/>
          </a:ln>
        </p:spPr>
      </p:cxnSp>
      <p:sp>
        <p:nvSpPr>
          <p:cNvPr id="304" name="Google Shape;304;p29"/>
          <p:cNvSpPr txBox="1"/>
          <p:nvPr/>
        </p:nvSpPr>
        <p:spPr>
          <a:xfrm>
            <a:off x="1010963" y="3217855"/>
            <a:ext cx="6363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lt1"/>
                </a:solidFill>
                <a:latin typeface="Nunito"/>
                <a:ea typeface="Nunito"/>
                <a:cs typeface="Nunito"/>
                <a:sym typeface="Nunito"/>
              </a:rPr>
              <a:t>Submit</a:t>
            </a:r>
            <a:endParaRPr sz="1200">
              <a:latin typeface="Nunito"/>
              <a:ea typeface="Nunito"/>
              <a:cs typeface="Nunito"/>
              <a:sym typeface="Nunito"/>
            </a:endParaRPr>
          </a:p>
        </p:txBody>
      </p:sp>
      <p:sp>
        <p:nvSpPr>
          <p:cNvPr id="305" name="Google Shape;305;p29"/>
          <p:cNvSpPr txBox="1"/>
          <p:nvPr/>
        </p:nvSpPr>
        <p:spPr>
          <a:xfrm>
            <a:off x="4792471" y="4379606"/>
            <a:ext cx="812100" cy="2769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i="1">
                <a:solidFill>
                  <a:schemeClr val="lt1"/>
                </a:solidFill>
                <a:latin typeface="Nunito"/>
                <a:ea typeface="Nunito"/>
                <a:cs typeface="Nunito"/>
                <a:sym typeface="Nunito"/>
              </a:rPr>
              <a:t>Revise</a:t>
            </a:r>
            <a:endParaRPr sz="1200">
              <a:latin typeface="Nunito"/>
              <a:ea typeface="Nunito"/>
              <a:cs typeface="Nunito"/>
              <a:sym typeface="Nunito"/>
            </a:endParaRPr>
          </a:p>
        </p:txBody>
      </p:sp>
      <p:cxnSp>
        <p:nvCxnSpPr>
          <p:cNvPr id="306" name="Google Shape;306;p29"/>
          <p:cNvCxnSpPr/>
          <p:nvPr/>
        </p:nvCxnSpPr>
        <p:spPr>
          <a:xfrm>
            <a:off x="3666179" y="3543616"/>
            <a:ext cx="712800" cy="0"/>
          </a:xfrm>
          <a:prstGeom prst="straightConnector1">
            <a:avLst/>
          </a:prstGeom>
          <a:noFill/>
          <a:ln w="57150" cap="flat" cmpd="sng">
            <a:solidFill>
              <a:srgbClr val="A5A5A5"/>
            </a:solidFill>
            <a:prstDash val="solid"/>
            <a:miter lim="800000"/>
            <a:headEnd type="none" w="sm" len="sm"/>
            <a:tailEnd type="stealth" w="med" len="med"/>
          </a:ln>
        </p:spPr>
      </p:cxnSp>
      <p:cxnSp>
        <p:nvCxnSpPr>
          <p:cNvPr id="307" name="Google Shape;307;p29"/>
          <p:cNvCxnSpPr>
            <a:endCxn id="298" idx="1"/>
          </p:cNvCxnSpPr>
          <p:nvPr/>
        </p:nvCxnSpPr>
        <p:spPr>
          <a:xfrm flipH="1">
            <a:off x="4361491" y="3800262"/>
            <a:ext cx="1709700" cy="13500"/>
          </a:xfrm>
          <a:prstGeom prst="bentConnector5">
            <a:avLst>
              <a:gd name="adj1" fmla="val -10023"/>
              <a:gd name="adj2" fmla="val 6526383"/>
              <a:gd name="adj3" fmla="val 115990"/>
            </a:avLst>
          </a:prstGeom>
          <a:noFill/>
          <a:ln w="57150" cap="flat" cmpd="sng">
            <a:solidFill>
              <a:schemeClr val="accent3"/>
            </a:solidFill>
            <a:prstDash val="solid"/>
            <a:miter lim="800000"/>
            <a:headEnd type="none" w="sm" len="sm"/>
            <a:tailEnd type="stealth" w="med" len="med"/>
          </a:ln>
        </p:spPr>
      </p:cxnSp>
      <p:cxnSp>
        <p:nvCxnSpPr>
          <p:cNvPr id="308" name="Google Shape;308;p29"/>
          <p:cNvCxnSpPr/>
          <p:nvPr/>
        </p:nvCxnSpPr>
        <p:spPr>
          <a:xfrm>
            <a:off x="6071185" y="3494854"/>
            <a:ext cx="712800" cy="0"/>
          </a:xfrm>
          <a:prstGeom prst="straightConnector1">
            <a:avLst/>
          </a:prstGeom>
          <a:noFill/>
          <a:ln w="57150" cap="flat" cmpd="sng">
            <a:solidFill>
              <a:srgbClr val="A5A5A5"/>
            </a:solidFill>
            <a:prstDash val="solid"/>
            <a:miter lim="800000"/>
            <a:headEnd type="none" w="sm" len="sm"/>
            <a:tailEnd type="stealth" w="med" len="med"/>
          </a:ln>
        </p:spPr>
      </p:cxnSp>
      <p:cxnSp>
        <p:nvCxnSpPr>
          <p:cNvPr id="309" name="Google Shape;309;p29"/>
          <p:cNvCxnSpPr/>
          <p:nvPr/>
        </p:nvCxnSpPr>
        <p:spPr>
          <a:xfrm flipH="1">
            <a:off x="6877451" y="3786350"/>
            <a:ext cx="1709700" cy="13500"/>
          </a:xfrm>
          <a:prstGeom prst="bentConnector5">
            <a:avLst>
              <a:gd name="adj1" fmla="val -1289"/>
              <a:gd name="adj2" fmla="val 6526056"/>
              <a:gd name="adj3" fmla="val 115985"/>
            </a:avLst>
          </a:prstGeom>
          <a:noFill/>
          <a:ln w="57150" cap="flat" cmpd="sng">
            <a:solidFill>
              <a:schemeClr val="accent3"/>
            </a:solidFill>
            <a:prstDash val="solid"/>
            <a:miter lim="800000"/>
            <a:headEnd type="none" w="sm" len="sm"/>
            <a:tailEnd type="stealth" w="med" len="med"/>
          </a:ln>
        </p:spPr>
      </p:cxnSp>
      <p:cxnSp>
        <p:nvCxnSpPr>
          <p:cNvPr id="310" name="Google Shape;310;p29"/>
          <p:cNvCxnSpPr>
            <a:endCxn id="286" idx="3"/>
          </p:cNvCxnSpPr>
          <p:nvPr/>
        </p:nvCxnSpPr>
        <p:spPr>
          <a:xfrm rot="5400000" flipH="1">
            <a:off x="7222657" y="2405520"/>
            <a:ext cx="1828800" cy="944100"/>
          </a:xfrm>
          <a:prstGeom prst="bentConnector2">
            <a:avLst/>
          </a:prstGeom>
          <a:noFill/>
          <a:ln w="57150" cap="flat" cmpd="sng">
            <a:solidFill>
              <a:schemeClr val="accent3"/>
            </a:solidFill>
            <a:prstDash val="solid"/>
            <a:miter lim="800000"/>
            <a:headEnd type="none" w="sm" len="sm"/>
            <a:tailEnd type="stealth" w="med" len="med"/>
          </a:ln>
        </p:spPr>
      </p:cxnSp>
      <p:sp>
        <p:nvSpPr>
          <p:cNvPr id="311" name="Google Shape;311;p29"/>
          <p:cNvSpPr txBox="1"/>
          <p:nvPr/>
        </p:nvSpPr>
        <p:spPr>
          <a:xfrm>
            <a:off x="112519" y="4234325"/>
            <a:ext cx="9408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Manuscript</a:t>
            </a:r>
            <a:endParaRPr sz="1200">
              <a:latin typeface="Nunito"/>
              <a:ea typeface="Nunito"/>
              <a:cs typeface="Nunito"/>
              <a:sym typeface="Nunito"/>
            </a:endParaRPr>
          </a:p>
        </p:txBody>
      </p:sp>
      <p:sp>
        <p:nvSpPr>
          <p:cNvPr id="312" name="Google Shape;312;p29"/>
          <p:cNvSpPr txBox="1"/>
          <p:nvPr/>
        </p:nvSpPr>
        <p:spPr>
          <a:xfrm>
            <a:off x="6607022" y="984984"/>
            <a:ext cx="1189200" cy="4848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a:solidFill>
                  <a:schemeClr val="dk1"/>
                </a:solidFill>
                <a:latin typeface="Nunito"/>
                <a:ea typeface="Nunito"/>
                <a:cs typeface="Nunito"/>
                <a:sym typeface="Nunito"/>
              </a:rPr>
              <a:t>Peer reviewed paper</a:t>
            </a:r>
            <a:endParaRPr sz="1200">
              <a:latin typeface="Nunito"/>
              <a:ea typeface="Nunito"/>
              <a:cs typeface="Nunito"/>
              <a:sym typeface="Nunito"/>
            </a:endParaRPr>
          </a:p>
        </p:txBody>
      </p:sp>
      <p:sp>
        <p:nvSpPr>
          <p:cNvPr id="313" name="Google Shape;313;p29"/>
          <p:cNvSpPr txBox="1"/>
          <p:nvPr/>
        </p:nvSpPr>
        <p:spPr>
          <a:xfrm>
            <a:off x="3209577" y="2326353"/>
            <a:ext cx="28896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dk1"/>
                </a:solidFill>
                <a:latin typeface="Nunito"/>
                <a:ea typeface="Nunito"/>
                <a:cs typeface="Nunito"/>
                <a:sym typeface="Nunito"/>
              </a:rPr>
              <a:t>Community feedback, ideas, discussion</a:t>
            </a:r>
            <a:endParaRPr sz="1200">
              <a:latin typeface="Nunito"/>
              <a:ea typeface="Nunito"/>
              <a:cs typeface="Nunito"/>
              <a:sym typeface="Nunito"/>
            </a:endParaRPr>
          </a:p>
        </p:txBody>
      </p:sp>
      <p:sp>
        <p:nvSpPr>
          <p:cNvPr id="314" name="Google Shape;314;p29"/>
          <p:cNvSpPr txBox="1"/>
          <p:nvPr/>
        </p:nvSpPr>
        <p:spPr>
          <a:xfrm>
            <a:off x="7750098" y="2139889"/>
            <a:ext cx="926700" cy="4845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rgbClr val="444444"/>
                </a:solidFill>
                <a:latin typeface="Nunito"/>
                <a:ea typeface="Nunito"/>
                <a:cs typeface="Nunito"/>
                <a:sym typeface="Nunito"/>
              </a:rPr>
              <a:t>Months to years</a:t>
            </a:r>
            <a:endParaRPr sz="1200">
              <a:solidFill>
                <a:srgbClr val="444444"/>
              </a:solidFill>
              <a:latin typeface="Nunito"/>
              <a:ea typeface="Nunito"/>
              <a:cs typeface="Nunito"/>
              <a:sym typeface="Nunito"/>
            </a:endParaRPr>
          </a:p>
        </p:txBody>
      </p:sp>
      <p:pic>
        <p:nvPicPr>
          <p:cNvPr id="315" name="Google Shape;315;p29"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089105"/>
            <a:ext cx="341571" cy="341571"/>
          </a:xfrm>
          <a:prstGeom prst="rect">
            <a:avLst/>
          </a:prstGeom>
          <a:noFill/>
          <a:ln>
            <a:noFill/>
          </a:ln>
        </p:spPr>
      </p:pic>
      <p:pic>
        <p:nvPicPr>
          <p:cNvPr id="316" name="Google Shape;316;p29"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528773"/>
            <a:ext cx="341571" cy="341571"/>
          </a:xfrm>
          <a:prstGeom prst="rect">
            <a:avLst/>
          </a:prstGeom>
          <a:noFill/>
          <a:ln>
            <a:noFill/>
          </a:ln>
        </p:spPr>
      </p:pic>
      <p:pic>
        <p:nvPicPr>
          <p:cNvPr id="317" name="Google Shape;317;p29"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968441"/>
            <a:ext cx="341571" cy="341571"/>
          </a:xfrm>
          <a:prstGeom prst="rect">
            <a:avLst/>
          </a:prstGeom>
          <a:noFill/>
          <a:ln>
            <a:noFill/>
          </a:ln>
        </p:spPr>
      </p:pic>
      <p:pic>
        <p:nvPicPr>
          <p:cNvPr id="318" name="Google Shape;318;p29"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427901" y="3031295"/>
            <a:ext cx="341571" cy="341571"/>
          </a:xfrm>
          <a:prstGeom prst="rect">
            <a:avLst/>
          </a:prstGeom>
          <a:noFill/>
          <a:ln>
            <a:noFill/>
          </a:ln>
        </p:spPr>
      </p:pic>
      <p:pic>
        <p:nvPicPr>
          <p:cNvPr id="319" name="Google Shape;319;p29"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427901" y="3483756"/>
            <a:ext cx="341571" cy="341571"/>
          </a:xfrm>
          <a:prstGeom prst="rect">
            <a:avLst/>
          </a:prstGeom>
          <a:noFill/>
          <a:ln>
            <a:noFill/>
          </a:ln>
        </p:spPr>
      </p:pic>
      <p:pic>
        <p:nvPicPr>
          <p:cNvPr id="320" name="Google Shape;320;p29"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924652"/>
            <a:ext cx="341571" cy="341571"/>
          </a:xfrm>
          <a:prstGeom prst="rect">
            <a:avLst/>
          </a:prstGeom>
          <a:noFill/>
          <a:ln>
            <a:noFill/>
          </a:ln>
        </p:spPr>
      </p:pic>
      <p:pic>
        <p:nvPicPr>
          <p:cNvPr id="321" name="Google Shape;321;p29"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489237"/>
            <a:ext cx="341571" cy="341571"/>
          </a:xfrm>
          <a:prstGeom prst="rect">
            <a:avLst/>
          </a:prstGeom>
          <a:noFill/>
          <a:ln>
            <a:noFill/>
          </a:ln>
        </p:spPr>
      </p:pic>
      <p:pic>
        <p:nvPicPr>
          <p:cNvPr id="322" name="Google Shape;322;p29"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053822"/>
            <a:ext cx="341571" cy="341571"/>
          </a:xfrm>
          <a:prstGeom prst="rect">
            <a:avLst/>
          </a:prstGeom>
          <a:noFill/>
          <a:ln>
            <a:noFill/>
          </a:ln>
        </p:spPr>
      </p:pic>
      <p:sp>
        <p:nvSpPr>
          <p:cNvPr id="323" name="Google Shape;323;p29"/>
          <p:cNvSpPr txBox="1"/>
          <p:nvPr/>
        </p:nvSpPr>
        <p:spPr>
          <a:xfrm>
            <a:off x="7275327" y="4360069"/>
            <a:ext cx="812100" cy="2769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i="1">
                <a:solidFill>
                  <a:schemeClr val="lt1"/>
                </a:solidFill>
                <a:latin typeface="Nunito"/>
                <a:ea typeface="Nunito"/>
                <a:cs typeface="Nunito"/>
                <a:sym typeface="Nunito"/>
              </a:rPr>
              <a:t>Revise</a:t>
            </a:r>
            <a:endParaRPr sz="1200">
              <a:latin typeface="Nunito"/>
              <a:ea typeface="Nunito"/>
              <a:cs typeface="Nunito"/>
              <a:sym typeface="Nunito"/>
            </a:endParaRPr>
          </a:p>
        </p:txBody>
      </p:sp>
      <p:sp>
        <p:nvSpPr>
          <p:cNvPr id="324" name="Google Shape;324;p29"/>
          <p:cNvSpPr txBox="1">
            <a:spLocks noGrp="1"/>
          </p:cNvSpPr>
          <p:nvPr>
            <p:ph type="title"/>
          </p:nvPr>
        </p:nvSpPr>
        <p:spPr>
          <a:xfrm>
            <a:off x="308338" y="1895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t>Publishing hides your work for months or years</a:t>
            </a:r>
            <a:endParaRPr sz="2400"/>
          </a:p>
        </p:txBody>
      </p:sp>
      <p:pic>
        <p:nvPicPr>
          <p:cNvPr id="325" name="Google Shape;325;p29"/>
          <p:cNvPicPr preferRelativeResize="0"/>
          <p:nvPr/>
        </p:nvPicPr>
        <p:blipFill>
          <a:blip r:embed="rId14" cstate="print">
            <a:alphaModFix/>
            <a:extLst>
              <a:ext uri="{28A0092B-C50C-407E-A947-70E740481C1C}">
                <a14:useLocalDpi xmlns:a14="http://schemas.microsoft.com/office/drawing/2010/main"/>
              </a:ext>
            </a:extLst>
          </a:blip>
          <a:stretch>
            <a:fillRect/>
          </a:stretch>
        </p:blipFill>
        <p:spPr>
          <a:xfrm>
            <a:off x="76188" y="4905373"/>
            <a:ext cx="940250" cy="2350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0"/>
          <p:cNvSpPr/>
          <p:nvPr/>
        </p:nvSpPr>
        <p:spPr>
          <a:xfrm>
            <a:off x="-739" y="2682155"/>
            <a:ext cx="9138900" cy="2508000"/>
          </a:xfrm>
          <a:prstGeom prst="rect">
            <a:avLst/>
          </a:prstGeom>
          <a:solidFill>
            <a:srgbClr val="262626"/>
          </a:solidFill>
          <a:ln w="12700" cap="flat" cmpd="sng">
            <a:solidFill>
              <a:schemeClr val="dk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pic>
        <p:nvPicPr>
          <p:cNvPr id="331" name="Google Shape;331;p30" descr="Page Facing Up Emoji"/>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738219" y="1499776"/>
            <a:ext cx="926788" cy="926788"/>
          </a:xfrm>
          <a:prstGeom prst="rect">
            <a:avLst/>
          </a:prstGeom>
          <a:noFill/>
          <a:ln>
            <a:noFill/>
          </a:ln>
        </p:spPr>
      </p:pic>
      <p:sp>
        <p:nvSpPr>
          <p:cNvPr id="332" name="Google Shape;332;p30"/>
          <p:cNvSpPr txBox="1"/>
          <p:nvPr/>
        </p:nvSpPr>
        <p:spPr>
          <a:xfrm>
            <a:off x="7324856" y="4895081"/>
            <a:ext cx="1777200" cy="207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900">
                <a:solidFill>
                  <a:srgbClr val="7F7F7F"/>
                </a:solidFill>
                <a:latin typeface="Arial"/>
                <a:ea typeface="Arial"/>
                <a:cs typeface="Arial"/>
                <a:sym typeface="Arial"/>
              </a:rPr>
              <a:t>Emojis by </a:t>
            </a:r>
            <a:r>
              <a:rPr lang="en" sz="900">
                <a:solidFill>
                  <a:srgbClr val="DD3333"/>
                </a:solidFill>
                <a:uFill>
                  <a:noFill/>
                </a:uFill>
                <a:latin typeface="Arial"/>
                <a:ea typeface="Arial"/>
                <a:cs typeface="Arial"/>
                <a:sym typeface="Arial"/>
                <a:hlinkClick r:id="rId4"/>
              </a:rPr>
              <a:t>Mozilla</a:t>
            </a:r>
            <a:r>
              <a:rPr lang="en" sz="900">
                <a:solidFill>
                  <a:srgbClr val="7F7F7F"/>
                </a:solidFill>
                <a:latin typeface="Arial"/>
                <a:ea typeface="Arial"/>
                <a:cs typeface="Arial"/>
                <a:sym typeface="Arial"/>
              </a:rPr>
              <a:t> (CC BY 4.0)</a:t>
            </a:r>
            <a:endParaRPr sz="1100">
              <a:solidFill>
                <a:srgbClr val="7F7F7F"/>
              </a:solidFill>
            </a:endParaRPr>
          </a:p>
        </p:txBody>
      </p:sp>
      <p:sp>
        <p:nvSpPr>
          <p:cNvPr id="333" name="Google Shape;333;p30"/>
          <p:cNvSpPr txBox="1"/>
          <p:nvPr/>
        </p:nvSpPr>
        <p:spPr>
          <a:xfrm>
            <a:off x="1913776" y="3076411"/>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1</a:t>
            </a:r>
            <a:endParaRPr sz="1200">
              <a:latin typeface="Nunito"/>
              <a:ea typeface="Nunito"/>
              <a:cs typeface="Nunito"/>
              <a:sym typeface="Nunito"/>
            </a:endParaRPr>
          </a:p>
        </p:txBody>
      </p:sp>
      <p:sp>
        <p:nvSpPr>
          <p:cNvPr id="334" name="Google Shape;334;p30"/>
          <p:cNvSpPr txBox="1"/>
          <p:nvPr/>
        </p:nvSpPr>
        <p:spPr>
          <a:xfrm>
            <a:off x="4446640" y="3093592"/>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2</a:t>
            </a:r>
            <a:endParaRPr sz="1200">
              <a:latin typeface="Nunito"/>
              <a:ea typeface="Nunito"/>
              <a:cs typeface="Nunito"/>
              <a:sym typeface="Nunito"/>
            </a:endParaRPr>
          </a:p>
        </p:txBody>
      </p:sp>
      <p:sp>
        <p:nvSpPr>
          <p:cNvPr id="335" name="Google Shape;335;p30"/>
          <p:cNvSpPr txBox="1"/>
          <p:nvPr/>
        </p:nvSpPr>
        <p:spPr>
          <a:xfrm>
            <a:off x="6912791" y="3104723"/>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3</a:t>
            </a:r>
            <a:endParaRPr sz="1200">
              <a:latin typeface="Nunito"/>
              <a:ea typeface="Nunito"/>
              <a:cs typeface="Nunito"/>
              <a:sym typeface="Nunito"/>
            </a:endParaRPr>
          </a:p>
        </p:txBody>
      </p:sp>
      <p:pic>
        <p:nvPicPr>
          <p:cNvPr id="336" name="Google Shape;336;p30" descr="Electric Light Bulb Emoji"/>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284220" y="1215737"/>
            <a:ext cx="870081" cy="870081"/>
          </a:xfrm>
          <a:prstGeom prst="rect">
            <a:avLst/>
          </a:prstGeom>
          <a:noFill/>
          <a:ln>
            <a:noFill/>
          </a:ln>
        </p:spPr>
      </p:pic>
      <p:pic>
        <p:nvPicPr>
          <p:cNvPr id="337" name="Google Shape;337;p30" descr="Bookmark Emoji"/>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944885" y="1490943"/>
            <a:ext cx="568122" cy="568122"/>
          </a:xfrm>
          <a:prstGeom prst="rect">
            <a:avLst/>
          </a:prstGeom>
          <a:noFill/>
          <a:ln>
            <a:noFill/>
          </a:ln>
        </p:spPr>
      </p:pic>
      <p:pic>
        <p:nvPicPr>
          <p:cNvPr id="338" name="Google Shape;338;p30" descr="Page Facing Up Emoji"/>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11198" y="3264846"/>
            <a:ext cx="926788" cy="926788"/>
          </a:xfrm>
          <a:prstGeom prst="rect">
            <a:avLst/>
          </a:prstGeom>
          <a:noFill/>
          <a:ln>
            <a:noFill/>
          </a:ln>
        </p:spPr>
      </p:pic>
      <p:pic>
        <p:nvPicPr>
          <p:cNvPr id="339" name="Google Shape;339;p30" descr="Closed Book Emoji"/>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843945" y="3330430"/>
            <a:ext cx="926788" cy="926788"/>
          </a:xfrm>
          <a:prstGeom prst="rect">
            <a:avLst/>
          </a:prstGeom>
          <a:noFill/>
          <a:ln>
            <a:noFill/>
          </a:ln>
        </p:spPr>
      </p:pic>
      <p:pic>
        <p:nvPicPr>
          <p:cNvPr id="340" name="Google Shape;340;p30" descr="Speech Balloon Emoji"/>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4176004" y="1235975"/>
            <a:ext cx="870081" cy="870081"/>
          </a:xfrm>
          <a:prstGeom prst="rect">
            <a:avLst/>
          </a:prstGeom>
          <a:noFill/>
          <a:ln>
            <a:noFill/>
          </a:ln>
        </p:spPr>
      </p:pic>
      <p:pic>
        <p:nvPicPr>
          <p:cNvPr id="341" name="Google Shape;341;p30" descr="Thought Balloon Emoji"/>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136798" y="1247030"/>
            <a:ext cx="870081" cy="870081"/>
          </a:xfrm>
          <a:prstGeom prst="rect">
            <a:avLst/>
          </a:prstGeom>
          <a:noFill/>
          <a:ln>
            <a:noFill/>
          </a:ln>
        </p:spPr>
      </p:pic>
      <p:pic>
        <p:nvPicPr>
          <p:cNvPr id="342" name="Google Shape;342;p30"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427901" y="3936217"/>
            <a:ext cx="341571" cy="341571"/>
          </a:xfrm>
          <a:prstGeom prst="rect">
            <a:avLst/>
          </a:prstGeom>
          <a:noFill/>
          <a:ln>
            <a:noFill/>
          </a:ln>
        </p:spPr>
      </p:pic>
      <p:pic>
        <p:nvPicPr>
          <p:cNvPr id="343" name="Google Shape;343;p30" descr="Orange Book Emoji"/>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4361491" y="3358607"/>
            <a:ext cx="910309" cy="910309"/>
          </a:xfrm>
          <a:prstGeom prst="rect">
            <a:avLst/>
          </a:prstGeom>
          <a:noFill/>
          <a:ln>
            <a:noFill/>
          </a:ln>
        </p:spPr>
      </p:pic>
      <p:pic>
        <p:nvPicPr>
          <p:cNvPr id="344" name="Google Shape;344;p30" descr="Green Book Emoji"/>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6808491" y="3346910"/>
            <a:ext cx="910309" cy="910309"/>
          </a:xfrm>
          <a:prstGeom prst="rect">
            <a:avLst/>
          </a:prstGeom>
          <a:noFill/>
          <a:ln>
            <a:noFill/>
          </a:ln>
        </p:spPr>
      </p:pic>
      <p:sp>
        <p:nvSpPr>
          <p:cNvPr id="345" name="Google Shape;345;p30"/>
          <p:cNvSpPr txBox="1"/>
          <p:nvPr/>
        </p:nvSpPr>
        <p:spPr>
          <a:xfrm>
            <a:off x="1430787" y="2707471"/>
            <a:ext cx="6267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lt1"/>
                </a:solidFill>
                <a:latin typeface="Nunito"/>
                <a:ea typeface="Nunito"/>
                <a:cs typeface="Nunito"/>
                <a:sym typeface="Nunito"/>
              </a:rPr>
              <a:t>Private</a:t>
            </a:r>
            <a:endParaRPr sz="1200">
              <a:latin typeface="Nunito"/>
              <a:ea typeface="Nunito"/>
              <a:cs typeface="Nunito"/>
              <a:sym typeface="Nunito"/>
            </a:endParaRPr>
          </a:p>
        </p:txBody>
      </p:sp>
      <p:sp>
        <p:nvSpPr>
          <p:cNvPr id="346" name="Google Shape;346;p30"/>
          <p:cNvSpPr txBox="1"/>
          <p:nvPr/>
        </p:nvSpPr>
        <p:spPr>
          <a:xfrm>
            <a:off x="1462646" y="2418817"/>
            <a:ext cx="5628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dk1"/>
                </a:solidFill>
                <a:latin typeface="Nunito"/>
                <a:ea typeface="Nunito"/>
                <a:cs typeface="Nunito"/>
                <a:sym typeface="Nunito"/>
              </a:rPr>
              <a:t>Public</a:t>
            </a:r>
            <a:endParaRPr sz="1200">
              <a:latin typeface="Nunito"/>
              <a:ea typeface="Nunito"/>
              <a:cs typeface="Nunito"/>
              <a:sym typeface="Nunito"/>
            </a:endParaRPr>
          </a:p>
        </p:txBody>
      </p:sp>
      <p:sp>
        <p:nvSpPr>
          <p:cNvPr id="347" name="Google Shape;347;p30"/>
          <p:cNvSpPr txBox="1"/>
          <p:nvPr/>
        </p:nvSpPr>
        <p:spPr>
          <a:xfrm>
            <a:off x="2691874" y="4373748"/>
            <a:ext cx="11010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Peer Review</a:t>
            </a:r>
            <a:endParaRPr sz="1200">
              <a:latin typeface="Nunito"/>
              <a:ea typeface="Nunito"/>
              <a:cs typeface="Nunito"/>
              <a:sym typeface="Nunito"/>
            </a:endParaRPr>
          </a:p>
        </p:txBody>
      </p:sp>
      <p:cxnSp>
        <p:nvCxnSpPr>
          <p:cNvPr id="348" name="Google Shape;348;p30"/>
          <p:cNvCxnSpPr/>
          <p:nvPr/>
        </p:nvCxnSpPr>
        <p:spPr>
          <a:xfrm>
            <a:off x="993393" y="3543616"/>
            <a:ext cx="836400" cy="0"/>
          </a:xfrm>
          <a:prstGeom prst="straightConnector1">
            <a:avLst/>
          </a:prstGeom>
          <a:noFill/>
          <a:ln w="57150" cap="flat" cmpd="sng">
            <a:solidFill>
              <a:srgbClr val="A5A5A5"/>
            </a:solidFill>
            <a:prstDash val="solid"/>
            <a:miter lim="800000"/>
            <a:headEnd type="none" w="sm" len="sm"/>
            <a:tailEnd type="stealth" w="med" len="med"/>
          </a:ln>
        </p:spPr>
      </p:cxnSp>
      <p:sp>
        <p:nvSpPr>
          <p:cNvPr id="349" name="Google Shape;349;p30"/>
          <p:cNvSpPr txBox="1"/>
          <p:nvPr/>
        </p:nvSpPr>
        <p:spPr>
          <a:xfrm>
            <a:off x="1010963" y="3217855"/>
            <a:ext cx="6363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lt1"/>
                </a:solidFill>
                <a:latin typeface="Nunito"/>
                <a:ea typeface="Nunito"/>
                <a:cs typeface="Nunito"/>
                <a:sym typeface="Nunito"/>
              </a:rPr>
              <a:t>Submit</a:t>
            </a:r>
            <a:endParaRPr sz="1200">
              <a:latin typeface="Nunito"/>
              <a:ea typeface="Nunito"/>
              <a:cs typeface="Nunito"/>
              <a:sym typeface="Nunito"/>
            </a:endParaRPr>
          </a:p>
        </p:txBody>
      </p:sp>
      <p:sp>
        <p:nvSpPr>
          <p:cNvPr id="350" name="Google Shape;350;p30"/>
          <p:cNvSpPr txBox="1"/>
          <p:nvPr/>
        </p:nvSpPr>
        <p:spPr>
          <a:xfrm>
            <a:off x="4792471" y="4379606"/>
            <a:ext cx="812100" cy="2769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i="1">
                <a:solidFill>
                  <a:schemeClr val="lt1"/>
                </a:solidFill>
                <a:latin typeface="Nunito"/>
                <a:ea typeface="Nunito"/>
                <a:cs typeface="Nunito"/>
                <a:sym typeface="Nunito"/>
              </a:rPr>
              <a:t>Revise</a:t>
            </a:r>
            <a:endParaRPr sz="1200">
              <a:latin typeface="Nunito"/>
              <a:ea typeface="Nunito"/>
              <a:cs typeface="Nunito"/>
              <a:sym typeface="Nunito"/>
            </a:endParaRPr>
          </a:p>
        </p:txBody>
      </p:sp>
      <p:cxnSp>
        <p:nvCxnSpPr>
          <p:cNvPr id="351" name="Google Shape;351;p30"/>
          <p:cNvCxnSpPr/>
          <p:nvPr/>
        </p:nvCxnSpPr>
        <p:spPr>
          <a:xfrm>
            <a:off x="3666179" y="3543616"/>
            <a:ext cx="712800" cy="0"/>
          </a:xfrm>
          <a:prstGeom prst="straightConnector1">
            <a:avLst/>
          </a:prstGeom>
          <a:noFill/>
          <a:ln w="57150" cap="flat" cmpd="sng">
            <a:solidFill>
              <a:srgbClr val="A5A5A5"/>
            </a:solidFill>
            <a:prstDash val="solid"/>
            <a:miter lim="800000"/>
            <a:headEnd type="none" w="sm" len="sm"/>
            <a:tailEnd type="stealth" w="med" len="med"/>
          </a:ln>
        </p:spPr>
      </p:cxnSp>
      <p:cxnSp>
        <p:nvCxnSpPr>
          <p:cNvPr id="352" name="Google Shape;352;p30"/>
          <p:cNvCxnSpPr>
            <a:endCxn id="343" idx="1"/>
          </p:cNvCxnSpPr>
          <p:nvPr/>
        </p:nvCxnSpPr>
        <p:spPr>
          <a:xfrm flipH="1">
            <a:off x="4361491" y="3800262"/>
            <a:ext cx="1709700" cy="13500"/>
          </a:xfrm>
          <a:prstGeom prst="bentConnector5">
            <a:avLst>
              <a:gd name="adj1" fmla="val -10023"/>
              <a:gd name="adj2" fmla="val 6526383"/>
              <a:gd name="adj3" fmla="val 115990"/>
            </a:avLst>
          </a:prstGeom>
          <a:noFill/>
          <a:ln w="57150" cap="flat" cmpd="sng">
            <a:solidFill>
              <a:schemeClr val="accent3"/>
            </a:solidFill>
            <a:prstDash val="solid"/>
            <a:miter lim="800000"/>
            <a:headEnd type="none" w="sm" len="sm"/>
            <a:tailEnd type="stealth" w="med" len="med"/>
          </a:ln>
        </p:spPr>
      </p:cxnSp>
      <p:cxnSp>
        <p:nvCxnSpPr>
          <p:cNvPr id="353" name="Google Shape;353;p30"/>
          <p:cNvCxnSpPr/>
          <p:nvPr/>
        </p:nvCxnSpPr>
        <p:spPr>
          <a:xfrm>
            <a:off x="6071185" y="3494854"/>
            <a:ext cx="712800" cy="0"/>
          </a:xfrm>
          <a:prstGeom prst="straightConnector1">
            <a:avLst/>
          </a:prstGeom>
          <a:noFill/>
          <a:ln w="57150" cap="flat" cmpd="sng">
            <a:solidFill>
              <a:srgbClr val="A5A5A5"/>
            </a:solidFill>
            <a:prstDash val="solid"/>
            <a:miter lim="800000"/>
            <a:headEnd type="none" w="sm" len="sm"/>
            <a:tailEnd type="stealth" w="med" len="med"/>
          </a:ln>
        </p:spPr>
      </p:cxnSp>
      <p:cxnSp>
        <p:nvCxnSpPr>
          <p:cNvPr id="354" name="Google Shape;354;p30"/>
          <p:cNvCxnSpPr/>
          <p:nvPr/>
        </p:nvCxnSpPr>
        <p:spPr>
          <a:xfrm flipH="1">
            <a:off x="6877451" y="3786350"/>
            <a:ext cx="1709700" cy="13500"/>
          </a:xfrm>
          <a:prstGeom prst="bentConnector5">
            <a:avLst>
              <a:gd name="adj1" fmla="val -1289"/>
              <a:gd name="adj2" fmla="val 6526056"/>
              <a:gd name="adj3" fmla="val 115985"/>
            </a:avLst>
          </a:prstGeom>
          <a:noFill/>
          <a:ln w="57150" cap="flat" cmpd="sng">
            <a:solidFill>
              <a:schemeClr val="accent3"/>
            </a:solidFill>
            <a:prstDash val="solid"/>
            <a:miter lim="800000"/>
            <a:headEnd type="none" w="sm" len="sm"/>
            <a:tailEnd type="stealth" w="med" len="med"/>
          </a:ln>
        </p:spPr>
      </p:cxnSp>
      <p:cxnSp>
        <p:nvCxnSpPr>
          <p:cNvPr id="355" name="Google Shape;355;p30"/>
          <p:cNvCxnSpPr>
            <a:endCxn id="331" idx="3"/>
          </p:cNvCxnSpPr>
          <p:nvPr/>
        </p:nvCxnSpPr>
        <p:spPr>
          <a:xfrm rot="5400000" flipH="1">
            <a:off x="7222657" y="2405520"/>
            <a:ext cx="1828800" cy="944100"/>
          </a:xfrm>
          <a:prstGeom prst="bentConnector2">
            <a:avLst/>
          </a:prstGeom>
          <a:noFill/>
          <a:ln w="57150" cap="flat" cmpd="sng">
            <a:solidFill>
              <a:schemeClr val="accent3"/>
            </a:solidFill>
            <a:prstDash val="solid"/>
            <a:miter lim="800000"/>
            <a:headEnd type="none" w="sm" len="sm"/>
            <a:tailEnd type="stealth" w="med" len="med"/>
          </a:ln>
        </p:spPr>
      </p:cxnSp>
      <p:sp>
        <p:nvSpPr>
          <p:cNvPr id="356" name="Google Shape;356;p30"/>
          <p:cNvSpPr txBox="1"/>
          <p:nvPr/>
        </p:nvSpPr>
        <p:spPr>
          <a:xfrm>
            <a:off x="112519" y="4234325"/>
            <a:ext cx="9408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Manuscript</a:t>
            </a:r>
            <a:endParaRPr sz="1200">
              <a:latin typeface="Nunito"/>
              <a:ea typeface="Nunito"/>
              <a:cs typeface="Nunito"/>
              <a:sym typeface="Nunito"/>
            </a:endParaRPr>
          </a:p>
        </p:txBody>
      </p:sp>
      <p:sp>
        <p:nvSpPr>
          <p:cNvPr id="357" name="Google Shape;357;p30"/>
          <p:cNvSpPr txBox="1"/>
          <p:nvPr/>
        </p:nvSpPr>
        <p:spPr>
          <a:xfrm>
            <a:off x="6607022" y="984984"/>
            <a:ext cx="1189200" cy="4848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a:solidFill>
                  <a:schemeClr val="dk1"/>
                </a:solidFill>
                <a:latin typeface="Nunito"/>
                <a:ea typeface="Nunito"/>
                <a:cs typeface="Nunito"/>
                <a:sym typeface="Nunito"/>
              </a:rPr>
              <a:t>Peer reviewed paper</a:t>
            </a:r>
            <a:endParaRPr sz="1200">
              <a:latin typeface="Nunito"/>
              <a:ea typeface="Nunito"/>
              <a:cs typeface="Nunito"/>
              <a:sym typeface="Nunito"/>
            </a:endParaRPr>
          </a:p>
        </p:txBody>
      </p:sp>
      <p:sp>
        <p:nvSpPr>
          <p:cNvPr id="358" name="Google Shape;358;p30"/>
          <p:cNvSpPr txBox="1"/>
          <p:nvPr/>
        </p:nvSpPr>
        <p:spPr>
          <a:xfrm>
            <a:off x="3209577" y="2326353"/>
            <a:ext cx="28896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dk1"/>
                </a:solidFill>
                <a:latin typeface="Nunito"/>
                <a:ea typeface="Nunito"/>
                <a:cs typeface="Nunito"/>
                <a:sym typeface="Nunito"/>
              </a:rPr>
              <a:t>Community feedback, ideas, discussion</a:t>
            </a:r>
            <a:endParaRPr sz="1200">
              <a:latin typeface="Nunito"/>
              <a:ea typeface="Nunito"/>
              <a:cs typeface="Nunito"/>
              <a:sym typeface="Nunito"/>
            </a:endParaRPr>
          </a:p>
        </p:txBody>
      </p:sp>
      <p:sp>
        <p:nvSpPr>
          <p:cNvPr id="359" name="Google Shape;359;p30"/>
          <p:cNvSpPr txBox="1"/>
          <p:nvPr/>
        </p:nvSpPr>
        <p:spPr>
          <a:xfrm>
            <a:off x="7750098" y="2139889"/>
            <a:ext cx="926700" cy="4845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rgbClr val="444444"/>
                </a:solidFill>
                <a:latin typeface="Nunito"/>
                <a:ea typeface="Nunito"/>
                <a:cs typeface="Nunito"/>
                <a:sym typeface="Nunito"/>
              </a:rPr>
              <a:t>Months to years</a:t>
            </a:r>
            <a:endParaRPr sz="1200">
              <a:solidFill>
                <a:srgbClr val="444444"/>
              </a:solidFill>
              <a:latin typeface="Nunito"/>
              <a:ea typeface="Nunito"/>
              <a:cs typeface="Nunito"/>
              <a:sym typeface="Nunito"/>
            </a:endParaRPr>
          </a:p>
        </p:txBody>
      </p:sp>
      <p:pic>
        <p:nvPicPr>
          <p:cNvPr id="360" name="Google Shape;360;p30"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089105"/>
            <a:ext cx="341571" cy="341571"/>
          </a:xfrm>
          <a:prstGeom prst="rect">
            <a:avLst/>
          </a:prstGeom>
          <a:noFill/>
          <a:ln>
            <a:noFill/>
          </a:ln>
        </p:spPr>
      </p:pic>
      <p:pic>
        <p:nvPicPr>
          <p:cNvPr id="361" name="Google Shape;361;p30"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528773"/>
            <a:ext cx="341571" cy="341571"/>
          </a:xfrm>
          <a:prstGeom prst="rect">
            <a:avLst/>
          </a:prstGeom>
          <a:noFill/>
          <a:ln>
            <a:noFill/>
          </a:ln>
        </p:spPr>
      </p:pic>
      <p:pic>
        <p:nvPicPr>
          <p:cNvPr id="362" name="Google Shape;362;p30"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968441"/>
            <a:ext cx="341571" cy="341571"/>
          </a:xfrm>
          <a:prstGeom prst="rect">
            <a:avLst/>
          </a:prstGeom>
          <a:noFill/>
          <a:ln>
            <a:noFill/>
          </a:ln>
        </p:spPr>
      </p:pic>
      <p:pic>
        <p:nvPicPr>
          <p:cNvPr id="363" name="Google Shape;363;p30"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427901" y="3031295"/>
            <a:ext cx="341571" cy="341571"/>
          </a:xfrm>
          <a:prstGeom prst="rect">
            <a:avLst/>
          </a:prstGeom>
          <a:noFill/>
          <a:ln>
            <a:noFill/>
          </a:ln>
        </p:spPr>
      </p:pic>
      <p:pic>
        <p:nvPicPr>
          <p:cNvPr id="364" name="Google Shape;364;p30"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427901" y="3483756"/>
            <a:ext cx="341571" cy="341571"/>
          </a:xfrm>
          <a:prstGeom prst="rect">
            <a:avLst/>
          </a:prstGeom>
          <a:noFill/>
          <a:ln>
            <a:noFill/>
          </a:ln>
        </p:spPr>
      </p:pic>
      <p:pic>
        <p:nvPicPr>
          <p:cNvPr id="365" name="Google Shape;365;p30"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924652"/>
            <a:ext cx="341571" cy="341571"/>
          </a:xfrm>
          <a:prstGeom prst="rect">
            <a:avLst/>
          </a:prstGeom>
          <a:noFill/>
          <a:ln>
            <a:noFill/>
          </a:ln>
        </p:spPr>
      </p:pic>
      <p:pic>
        <p:nvPicPr>
          <p:cNvPr id="366" name="Google Shape;366;p30"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489237"/>
            <a:ext cx="341571" cy="341571"/>
          </a:xfrm>
          <a:prstGeom prst="rect">
            <a:avLst/>
          </a:prstGeom>
          <a:noFill/>
          <a:ln>
            <a:noFill/>
          </a:ln>
        </p:spPr>
      </p:pic>
      <p:pic>
        <p:nvPicPr>
          <p:cNvPr id="367" name="Google Shape;367;p30"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053822"/>
            <a:ext cx="341571" cy="341571"/>
          </a:xfrm>
          <a:prstGeom prst="rect">
            <a:avLst/>
          </a:prstGeom>
          <a:noFill/>
          <a:ln>
            <a:noFill/>
          </a:ln>
        </p:spPr>
      </p:pic>
      <p:pic>
        <p:nvPicPr>
          <p:cNvPr id="368" name="Google Shape;368;p30" descr="Earth Globe Europe-Africa Emoji"/>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1387327" y="1184485"/>
            <a:ext cx="812131" cy="812131"/>
          </a:xfrm>
          <a:prstGeom prst="rect">
            <a:avLst/>
          </a:prstGeom>
          <a:noFill/>
          <a:ln>
            <a:noFill/>
          </a:ln>
        </p:spPr>
      </p:pic>
      <p:pic>
        <p:nvPicPr>
          <p:cNvPr id="369" name="Google Shape;369;p30" descr="Page Facing Up Emoji"/>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846737" y="1464082"/>
            <a:ext cx="926788" cy="926788"/>
          </a:xfrm>
          <a:prstGeom prst="rect">
            <a:avLst/>
          </a:prstGeom>
          <a:noFill/>
          <a:ln>
            <a:noFill/>
          </a:ln>
        </p:spPr>
      </p:pic>
      <p:cxnSp>
        <p:nvCxnSpPr>
          <p:cNvPr id="370" name="Google Shape;370;p30"/>
          <p:cNvCxnSpPr/>
          <p:nvPr/>
        </p:nvCxnSpPr>
        <p:spPr>
          <a:xfrm rot="-5400000">
            <a:off x="108259" y="2034866"/>
            <a:ext cx="1585800" cy="694800"/>
          </a:xfrm>
          <a:prstGeom prst="bentConnector3">
            <a:avLst>
              <a:gd name="adj1" fmla="val 99901"/>
            </a:avLst>
          </a:prstGeom>
          <a:noFill/>
          <a:ln w="57150" cap="flat" cmpd="sng">
            <a:solidFill>
              <a:schemeClr val="accent3"/>
            </a:solidFill>
            <a:prstDash val="solid"/>
            <a:miter lim="800000"/>
            <a:headEnd type="none" w="sm" len="sm"/>
            <a:tailEnd type="stealth" w="med" len="med"/>
          </a:ln>
        </p:spPr>
      </p:cxnSp>
      <p:sp>
        <p:nvSpPr>
          <p:cNvPr id="371" name="Google Shape;371;p30"/>
          <p:cNvSpPr txBox="1"/>
          <p:nvPr/>
        </p:nvSpPr>
        <p:spPr>
          <a:xfrm>
            <a:off x="1305080" y="876298"/>
            <a:ext cx="11889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dk1"/>
                </a:solidFill>
                <a:latin typeface="Nunito"/>
                <a:ea typeface="Nunito"/>
                <a:cs typeface="Nunito"/>
                <a:sym typeface="Nunito"/>
              </a:rPr>
              <a:t>Preprint server</a:t>
            </a:r>
            <a:endParaRPr sz="1200">
              <a:latin typeface="Nunito"/>
              <a:ea typeface="Nunito"/>
              <a:cs typeface="Nunito"/>
              <a:sym typeface="Nunito"/>
            </a:endParaRPr>
          </a:p>
        </p:txBody>
      </p:sp>
      <p:sp>
        <p:nvSpPr>
          <p:cNvPr id="372" name="Google Shape;372;p30"/>
          <p:cNvSpPr txBox="1"/>
          <p:nvPr/>
        </p:nvSpPr>
        <p:spPr>
          <a:xfrm>
            <a:off x="594603" y="1714625"/>
            <a:ext cx="867900" cy="692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rgbClr val="444444"/>
                </a:solidFill>
                <a:latin typeface="Nunito"/>
                <a:ea typeface="Nunito"/>
                <a:cs typeface="Nunito"/>
                <a:sym typeface="Nunito"/>
              </a:rPr>
              <a:t>Basic screening process (~days)</a:t>
            </a:r>
            <a:endParaRPr sz="1200">
              <a:solidFill>
                <a:srgbClr val="444444"/>
              </a:solidFill>
              <a:latin typeface="Nunito"/>
              <a:ea typeface="Nunito"/>
              <a:cs typeface="Nunito"/>
              <a:sym typeface="Nunito"/>
            </a:endParaRPr>
          </a:p>
        </p:txBody>
      </p:sp>
      <p:sp>
        <p:nvSpPr>
          <p:cNvPr id="373" name="Google Shape;373;p30"/>
          <p:cNvSpPr txBox="1"/>
          <p:nvPr/>
        </p:nvSpPr>
        <p:spPr>
          <a:xfrm>
            <a:off x="7275327" y="4360069"/>
            <a:ext cx="812100" cy="2769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i="1">
                <a:solidFill>
                  <a:schemeClr val="lt1"/>
                </a:solidFill>
                <a:latin typeface="Nunito"/>
                <a:ea typeface="Nunito"/>
                <a:cs typeface="Nunito"/>
                <a:sym typeface="Nunito"/>
              </a:rPr>
              <a:t>Revise</a:t>
            </a:r>
            <a:endParaRPr sz="1200">
              <a:latin typeface="Nunito"/>
              <a:ea typeface="Nunito"/>
              <a:cs typeface="Nunito"/>
              <a:sym typeface="Nunito"/>
            </a:endParaRPr>
          </a:p>
        </p:txBody>
      </p:sp>
      <p:sp>
        <p:nvSpPr>
          <p:cNvPr id="374" name="Google Shape;374;p30"/>
          <p:cNvSpPr txBox="1">
            <a:spLocks noGrp="1"/>
          </p:cNvSpPr>
          <p:nvPr>
            <p:ph type="title"/>
          </p:nvPr>
        </p:nvSpPr>
        <p:spPr>
          <a:xfrm>
            <a:off x="308338" y="1895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t>Preprints make work available almost immediately</a:t>
            </a:r>
            <a:endParaRPr sz="2400"/>
          </a:p>
        </p:txBody>
      </p:sp>
      <p:pic>
        <p:nvPicPr>
          <p:cNvPr id="375" name="Google Shape;375;p30"/>
          <p:cNvPicPr preferRelativeResize="0"/>
          <p:nvPr/>
        </p:nvPicPr>
        <p:blipFill>
          <a:blip r:embed="rId15" cstate="print">
            <a:alphaModFix/>
            <a:extLst>
              <a:ext uri="{28A0092B-C50C-407E-A947-70E740481C1C}">
                <a14:useLocalDpi xmlns:a14="http://schemas.microsoft.com/office/drawing/2010/main"/>
              </a:ext>
            </a:extLst>
          </a:blip>
          <a:stretch>
            <a:fillRect/>
          </a:stretch>
        </p:blipFill>
        <p:spPr>
          <a:xfrm>
            <a:off x="76188" y="4905373"/>
            <a:ext cx="940250" cy="2350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31"/>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Who has read a preprint?</a:t>
            </a:r>
            <a:endParaRPr/>
          </a:p>
          <a:p>
            <a:pPr marL="0" lvl="0" indent="0" algn="ctr" rtl="0">
              <a:spcBef>
                <a:spcPts val="0"/>
              </a:spcBef>
              <a:spcAft>
                <a:spcPts val="0"/>
              </a:spcAft>
              <a:buNone/>
            </a:pPr>
            <a:r>
              <a:rPr lang="en">
                <a:solidFill>
                  <a:schemeClr val="dk2"/>
                </a:solidFill>
              </a:rPr>
              <a:t>Hands up...</a:t>
            </a:r>
            <a:endParaRPr>
              <a:solidFill>
                <a:schemeClr val="dk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Google Shape;385;p32"/>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1880201" y="1197225"/>
            <a:ext cx="6031076" cy="3371650"/>
          </a:xfrm>
          <a:prstGeom prst="rect">
            <a:avLst/>
          </a:prstGeom>
          <a:noFill/>
          <a:ln>
            <a:noFill/>
          </a:ln>
        </p:spPr>
      </p:pic>
      <p:sp>
        <p:nvSpPr>
          <p:cNvPr id="386" name="Google Shape;386;p32"/>
          <p:cNvSpPr txBox="1">
            <a:spLocks noGrp="1"/>
          </p:cNvSpPr>
          <p:nvPr>
            <p:ph type="title"/>
          </p:nvPr>
        </p:nvSpPr>
        <p:spPr>
          <a:xfrm>
            <a:off x="311700" y="-23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Preprints are formal scientific outputs</a:t>
            </a:r>
            <a:endParaRPr/>
          </a:p>
        </p:txBody>
      </p:sp>
      <p:sp>
        <p:nvSpPr>
          <p:cNvPr id="387" name="Google Shape;387;p32"/>
          <p:cNvSpPr txBox="1"/>
          <p:nvPr/>
        </p:nvSpPr>
        <p:spPr>
          <a:xfrm>
            <a:off x="5961575" y="3757300"/>
            <a:ext cx="3021300" cy="881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solidFill>
                  <a:schemeClr val="dk2"/>
                </a:solidFill>
                <a:latin typeface="Nunito"/>
                <a:ea typeface="Nunito"/>
                <a:cs typeface="Nunito"/>
                <a:sym typeface="Nunito"/>
              </a:rPr>
              <a:t>Licensing</a:t>
            </a:r>
            <a:endParaRPr sz="1100" dirty="0">
              <a:solidFill>
                <a:schemeClr val="dk2"/>
              </a:solidFill>
              <a:latin typeface="Nunito"/>
              <a:ea typeface="Nunito"/>
              <a:cs typeface="Nunito"/>
              <a:sym typeface="Nunito"/>
            </a:endParaRPr>
          </a:p>
          <a:p>
            <a:pPr marL="0" lvl="0" indent="0" algn="ctr" rtl="0">
              <a:spcBef>
                <a:spcPts val="0"/>
              </a:spcBef>
              <a:spcAft>
                <a:spcPts val="0"/>
              </a:spcAft>
              <a:buNone/>
            </a:pPr>
            <a:r>
              <a:rPr lang="en" sz="1100" dirty="0">
                <a:solidFill>
                  <a:schemeClr val="dk2"/>
                </a:solidFill>
                <a:latin typeface="Nunito"/>
                <a:ea typeface="Nunito"/>
                <a:cs typeface="Nunito"/>
                <a:sym typeface="Nunito"/>
              </a:rPr>
              <a:t>You keep the copyright and can choose a license to make it open to reuse. Learn more at </a:t>
            </a:r>
            <a:r>
              <a:rPr lang="en" sz="1100" u="sng" dirty="0">
                <a:solidFill>
                  <a:srgbClr val="DD3333"/>
                </a:solidFill>
                <a:latin typeface="Nunito"/>
                <a:ea typeface="Nunito"/>
                <a:cs typeface="Nunito"/>
                <a:sym typeface="Nunito"/>
                <a:hlinkClick r:id="rId4"/>
              </a:rPr>
              <a:t>asapbio.org/licensing-faqs</a:t>
            </a:r>
            <a:endParaRPr sz="1100" dirty="0">
              <a:solidFill>
                <a:srgbClr val="DD3333"/>
              </a:solidFill>
              <a:latin typeface="Nunito"/>
              <a:ea typeface="Nunito"/>
              <a:cs typeface="Nunito"/>
              <a:sym typeface="Nunito"/>
            </a:endParaRPr>
          </a:p>
        </p:txBody>
      </p:sp>
      <p:sp>
        <p:nvSpPr>
          <p:cNvPr id="388" name="Google Shape;388;p32"/>
          <p:cNvSpPr txBox="1"/>
          <p:nvPr/>
        </p:nvSpPr>
        <p:spPr>
          <a:xfrm>
            <a:off x="7765150" y="1679925"/>
            <a:ext cx="1314300" cy="791700"/>
          </a:xfrm>
          <a:prstGeom prst="rect">
            <a:avLst/>
          </a:prstGeom>
          <a:noFill/>
          <a:ln>
            <a:noFill/>
          </a:ln>
        </p:spPr>
        <p:txBody>
          <a:bodyPr spcFirstLastPara="1" wrap="square" lIns="56875" tIns="28425" rIns="56875" bIns="28425" anchor="t" anchorCtr="0">
            <a:noAutofit/>
          </a:bodyPr>
          <a:lstStyle/>
          <a:p>
            <a:pPr marL="0" marR="0" lvl="0" indent="0" algn="ctr" rtl="0">
              <a:spcBef>
                <a:spcPts val="0"/>
              </a:spcBef>
              <a:spcAft>
                <a:spcPts val="0"/>
              </a:spcAft>
              <a:buNone/>
            </a:pPr>
            <a:r>
              <a:rPr lang="en" sz="1100" b="1" dirty="0">
                <a:solidFill>
                  <a:schemeClr val="dk2"/>
                </a:solidFill>
                <a:latin typeface="Nunito"/>
                <a:ea typeface="Nunito"/>
                <a:cs typeface="Nunito"/>
                <a:sym typeface="Nunito"/>
              </a:rPr>
              <a:t>Citable</a:t>
            </a:r>
            <a:endParaRPr sz="1100" dirty="0">
              <a:solidFill>
                <a:schemeClr val="dk2"/>
              </a:solidFill>
              <a:latin typeface="Nunito"/>
              <a:ea typeface="Nunito"/>
              <a:cs typeface="Nunito"/>
              <a:sym typeface="Nunito"/>
            </a:endParaRPr>
          </a:p>
          <a:p>
            <a:pPr marL="0" marR="0" lvl="0" indent="0" algn="ctr" rtl="0">
              <a:spcBef>
                <a:spcPts val="0"/>
              </a:spcBef>
              <a:spcAft>
                <a:spcPts val="0"/>
              </a:spcAft>
              <a:buNone/>
            </a:pPr>
            <a:r>
              <a:rPr lang="en" sz="1100" dirty="0">
                <a:solidFill>
                  <a:schemeClr val="dk2"/>
                </a:solidFill>
                <a:latin typeface="Nunito"/>
                <a:ea typeface="Nunito"/>
                <a:cs typeface="Nunito"/>
                <a:sym typeface="Nunito"/>
              </a:rPr>
              <a:t>In publications, grant applications and elsewhere</a:t>
            </a:r>
            <a:endParaRPr sz="1100" dirty="0">
              <a:solidFill>
                <a:schemeClr val="dk2"/>
              </a:solidFill>
              <a:latin typeface="Nunito"/>
              <a:ea typeface="Nunito"/>
              <a:cs typeface="Nunito"/>
              <a:sym typeface="Nunito"/>
            </a:endParaRPr>
          </a:p>
        </p:txBody>
      </p:sp>
      <p:sp>
        <p:nvSpPr>
          <p:cNvPr id="389" name="Google Shape;389;p32"/>
          <p:cNvSpPr txBox="1"/>
          <p:nvPr/>
        </p:nvSpPr>
        <p:spPr>
          <a:xfrm>
            <a:off x="7028400" y="296750"/>
            <a:ext cx="1803900" cy="99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solidFill>
                  <a:schemeClr val="dk2"/>
                </a:solidFill>
                <a:latin typeface="Nunito"/>
                <a:ea typeface="Nunito"/>
                <a:cs typeface="Nunito"/>
                <a:sym typeface="Nunito"/>
              </a:rPr>
              <a:t>Feedback</a:t>
            </a:r>
            <a:endParaRPr sz="1100" dirty="0">
              <a:solidFill>
                <a:schemeClr val="dk2"/>
              </a:solidFill>
              <a:latin typeface="Nunito"/>
              <a:ea typeface="Nunito"/>
              <a:cs typeface="Nunito"/>
              <a:sym typeface="Nunito"/>
            </a:endParaRPr>
          </a:p>
          <a:p>
            <a:pPr marL="0" lvl="0" indent="0" algn="ctr" rtl="0">
              <a:spcBef>
                <a:spcPts val="0"/>
              </a:spcBef>
              <a:spcAft>
                <a:spcPts val="0"/>
              </a:spcAft>
              <a:buNone/>
            </a:pPr>
            <a:r>
              <a:rPr lang="en" sz="1100" dirty="0">
                <a:solidFill>
                  <a:schemeClr val="dk2"/>
                </a:solidFill>
                <a:latin typeface="Nunito"/>
                <a:ea typeface="Nunito"/>
                <a:cs typeface="Nunito"/>
                <a:sym typeface="Nunito"/>
              </a:rPr>
              <a:t>From comments, social media, and journal clubs can improve your paper</a:t>
            </a:r>
            <a:endParaRPr sz="1100" dirty="0">
              <a:solidFill>
                <a:schemeClr val="dk2"/>
              </a:solidFill>
              <a:latin typeface="Nunito"/>
              <a:ea typeface="Nunito"/>
              <a:cs typeface="Nunito"/>
              <a:sym typeface="Nunito"/>
            </a:endParaRPr>
          </a:p>
        </p:txBody>
      </p:sp>
      <p:sp>
        <p:nvSpPr>
          <p:cNvPr id="390" name="Google Shape;390;p32"/>
          <p:cNvSpPr txBox="1"/>
          <p:nvPr/>
        </p:nvSpPr>
        <p:spPr>
          <a:xfrm>
            <a:off x="59950" y="834975"/>
            <a:ext cx="1720800" cy="172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solidFill>
                  <a:schemeClr val="dk2"/>
                </a:solidFill>
                <a:latin typeface="Nunito"/>
                <a:ea typeface="Nunito"/>
                <a:cs typeface="Nunito"/>
                <a:sym typeface="Nunito"/>
              </a:rPr>
              <a:t>Permanent</a:t>
            </a:r>
            <a:endParaRPr sz="1100" dirty="0">
              <a:solidFill>
                <a:schemeClr val="dk2"/>
              </a:solidFill>
              <a:latin typeface="Nunito"/>
              <a:ea typeface="Nunito"/>
              <a:cs typeface="Nunito"/>
              <a:sym typeface="Nunito"/>
            </a:endParaRPr>
          </a:p>
          <a:p>
            <a:pPr marL="0" lvl="0" indent="0" algn="ctr" rtl="0">
              <a:spcBef>
                <a:spcPts val="0"/>
              </a:spcBef>
              <a:spcAft>
                <a:spcPts val="0"/>
              </a:spcAft>
              <a:buNone/>
            </a:pPr>
            <a:r>
              <a:rPr lang="en" sz="1100" dirty="0">
                <a:solidFill>
                  <a:schemeClr val="dk2"/>
                </a:solidFill>
                <a:latin typeface="Nunito"/>
                <a:ea typeface="Nunito"/>
                <a:cs typeface="Nunito"/>
                <a:sym typeface="Nunito"/>
              </a:rPr>
              <a:t>Preprints are part of the scholarly record and can be cited with a DOI as a permanent identifier and URL. Preprints usually can’t be removed.</a:t>
            </a:r>
            <a:endParaRPr sz="1100" dirty="0">
              <a:solidFill>
                <a:schemeClr val="dk2"/>
              </a:solidFill>
              <a:latin typeface="Nunito"/>
              <a:ea typeface="Nunito"/>
              <a:cs typeface="Nunito"/>
              <a:sym typeface="Nunito"/>
            </a:endParaRPr>
          </a:p>
        </p:txBody>
      </p:sp>
      <p:sp>
        <p:nvSpPr>
          <p:cNvPr id="391" name="Google Shape;391;p32"/>
          <p:cNvSpPr txBox="1"/>
          <p:nvPr/>
        </p:nvSpPr>
        <p:spPr>
          <a:xfrm>
            <a:off x="395600" y="3845525"/>
            <a:ext cx="1981800" cy="881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err="1">
                <a:solidFill>
                  <a:schemeClr val="dk2"/>
                </a:solidFill>
                <a:latin typeface="Nunito"/>
                <a:ea typeface="Nunito"/>
                <a:cs typeface="Nunito"/>
                <a:sym typeface="Nunito"/>
              </a:rPr>
              <a:t>Versionable</a:t>
            </a:r>
            <a:endParaRPr sz="1100" dirty="0">
              <a:solidFill>
                <a:schemeClr val="dk2"/>
              </a:solidFill>
              <a:latin typeface="Nunito"/>
              <a:ea typeface="Nunito"/>
              <a:cs typeface="Nunito"/>
              <a:sym typeface="Nunito"/>
            </a:endParaRPr>
          </a:p>
          <a:p>
            <a:pPr marL="0" lvl="0" indent="0" algn="ctr" rtl="0">
              <a:spcBef>
                <a:spcPts val="0"/>
              </a:spcBef>
              <a:spcAft>
                <a:spcPts val="0"/>
              </a:spcAft>
              <a:buNone/>
            </a:pPr>
            <a:r>
              <a:rPr lang="en" sz="1100" dirty="0">
                <a:solidFill>
                  <a:schemeClr val="dk2"/>
                </a:solidFill>
                <a:latin typeface="Nunito"/>
                <a:ea typeface="Nunito"/>
                <a:cs typeface="Nunito"/>
                <a:sym typeface="Nunito"/>
              </a:rPr>
              <a:t>You can add a new version to update your preprint.</a:t>
            </a:r>
            <a:endParaRPr sz="1100" dirty="0">
              <a:solidFill>
                <a:schemeClr val="dk2"/>
              </a:solidFill>
              <a:latin typeface="Nunito"/>
              <a:ea typeface="Nunito"/>
              <a:cs typeface="Nunito"/>
              <a:sym typeface="Nunito"/>
            </a:endParaRPr>
          </a:p>
        </p:txBody>
      </p:sp>
      <p:sp>
        <p:nvSpPr>
          <p:cNvPr id="392" name="Google Shape;392;p32"/>
          <p:cNvSpPr txBox="1"/>
          <p:nvPr/>
        </p:nvSpPr>
        <p:spPr>
          <a:xfrm>
            <a:off x="59950" y="2562375"/>
            <a:ext cx="1720800" cy="881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solidFill>
                  <a:schemeClr val="dk2"/>
                </a:solidFill>
                <a:latin typeface="Nunito"/>
                <a:ea typeface="Nunito"/>
                <a:cs typeface="Nunito"/>
                <a:sym typeface="Nunito"/>
              </a:rPr>
              <a:t>Before peer review</a:t>
            </a:r>
            <a:r>
              <a:rPr lang="en" sz="1100" dirty="0">
                <a:solidFill>
                  <a:schemeClr val="dk2"/>
                </a:solidFill>
                <a:latin typeface="Nunito"/>
                <a:ea typeface="Nunito"/>
                <a:cs typeface="Nunito"/>
                <a:sym typeface="Nunito"/>
              </a:rPr>
              <a:t> </a:t>
            </a:r>
            <a:endParaRPr sz="1100" dirty="0">
              <a:solidFill>
                <a:schemeClr val="dk2"/>
              </a:solidFill>
              <a:latin typeface="Nunito"/>
              <a:ea typeface="Nunito"/>
              <a:cs typeface="Nunito"/>
              <a:sym typeface="Nunito"/>
            </a:endParaRPr>
          </a:p>
          <a:p>
            <a:pPr marL="0" lvl="0" indent="0" algn="ctr" rtl="0">
              <a:spcBef>
                <a:spcPts val="0"/>
              </a:spcBef>
              <a:spcAft>
                <a:spcPts val="0"/>
              </a:spcAft>
              <a:buNone/>
            </a:pPr>
            <a:r>
              <a:rPr lang="en" sz="1100" dirty="0">
                <a:solidFill>
                  <a:schemeClr val="dk2"/>
                </a:solidFill>
                <a:latin typeface="Nunito"/>
                <a:ea typeface="Nunito"/>
                <a:cs typeface="Nunito"/>
                <a:sym typeface="Nunito"/>
              </a:rPr>
              <a:t>A version of your manuscript prior to completion of journal peer review</a:t>
            </a:r>
            <a:endParaRPr sz="1100" dirty="0">
              <a:solidFill>
                <a:schemeClr val="dk2"/>
              </a:solidFill>
              <a:latin typeface="Nunito"/>
              <a:ea typeface="Nunito"/>
              <a:cs typeface="Nunito"/>
              <a:sym typeface="Nunito"/>
            </a:endParaRPr>
          </a:p>
        </p:txBody>
      </p:sp>
      <p:sp>
        <p:nvSpPr>
          <p:cNvPr id="393" name="Google Shape;393;p32"/>
          <p:cNvSpPr txBox="1"/>
          <p:nvPr/>
        </p:nvSpPr>
        <p:spPr>
          <a:xfrm>
            <a:off x="2482775" y="570350"/>
            <a:ext cx="32340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solidFill>
                  <a:schemeClr val="dk2"/>
                </a:solidFill>
                <a:latin typeface="Nunito"/>
                <a:ea typeface="Nunito"/>
                <a:cs typeface="Nunito"/>
                <a:sym typeface="Nunito"/>
              </a:rPr>
              <a:t>Rapid posting</a:t>
            </a:r>
            <a:endParaRPr sz="1100" dirty="0">
              <a:solidFill>
                <a:schemeClr val="dk2"/>
              </a:solidFill>
              <a:latin typeface="Nunito"/>
              <a:ea typeface="Nunito"/>
              <a:cs typeface="Nunito"/>
              <a:sym typeface="Nunito"/>
            </a:endParaRPr>
          </a:p>
          <a:p>
            <a:pPr marL="0" lvl="0" indent="0" algn="ctr" rtl="0">
              <a:spcBef>
                <a:spcPts val="0"/>
              </a:spcBef>
              <a:spcAft>
                <a:spcPts val="0"/>
              </a:spcAft>
              <a:buNone/>
            </a:pPr>
            <a:r>
              <a:rPr lang="en" sz="1100" dirty="0">
                <a:solidFill>
                  <a:schemeClr val="dk2"/>
                </a:solidFill>
                <a:latin typeface="Nunito"/>
                <a:ea typeface="Nunito"/>
                <a:cs typeface="Nunito"/>
                <a:sym typeface="Nunito"/>
              </a:rPr>
              <a:t>Lightweight screening usually takes &lt;48 </a:t>
            </a:r>
            <a:r>
              <a:rPr lang="en" sz="1100" dirty="0" err="1">
                <a:solidFill>
                  <a:schemeClr val="dk2"/>
                </a:solidFill>
                <a:latin typeface="Nunito"/>
                <a:ea typeface="Nunito"/>
                <a:cs typeface="Nunito"/>
                <a:sym typeface="Nunito"/>
              </a:rPr>
              <a:t>hrs</a:t>
            </a:r>
            <a:endParaRPr sz="1100" dirty="0">
              <a:solidFill>
                <a:schemeClr val="dk2"/>
              </a:solidFill>
              <a:latin typeface="Nunito"/>
              <a:ea typeface="Nunito"/>
              <a:cs typeface="Nunito"/>
              <a:sym typeface="Nunito"/>
            </a:endParaRPr>
          </a:p>
        </p:txBody>
      </p:sp>
      <p:sp>
        <p:nvSpPr>
          <p:cNvPr id="394" name="Google Shape;394;p32"/>
          <p:cNvSpPr txBox="1"/>
          <p:nvPr/>
        </p:nvSpPr>
        <p:spPr>
          <a:xfrm>
            <a:off x="6123250" y="2856100"/>
            <a:ext cx="2956200" cy="700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solidFill>
                  <a:schemeClr val="dk2"/>
                </a:solidFill>
                <a:latin typeface="Nunito"/>
                <a:ea typeface="Nunito"/>
                <a:cs typeface="Nunito"/>
                <a:sym typeface="Nunito"/>
              </a:rPr>
              <a:t>Complete</a:t>
            </a:r>
            <a:endParaRPr sz="1100" dirty="0">
              <a:solidFill>
                <a:schemeClr val="dk2"/>
              </a:solidFill>
              <a:latin typeface="Nunito"/>
              <a:ea typeface="Nunito"/>
              <a:cs typeface="Nunito"/>
              <a:sym typeface="Nunito"/>
            </a:endParaRPr>
          </a:p>
          <a:p>
            <a:pPr marL="0" lvl="0" indent="0" algn="ctr" rtl="0">
              <a:spcBef>
                <a:spcPts val="0"/>
              </a:spcBef>
              <a:spcAft>
                <a:spcPts val="0"/>
              </a:spcAft>
              <a:buNone/>
            </a:pPr>
            <a:r>
              <a:rPr lang="en" sz="1100" dirty="0">
                <a:solidFill>
                  <a:schemeClr val="dk2"/>
                </a:solidFill>
                <a:latin typeface="Nunito"/>
                <a:ea typeface="Nunito"/>
                <a:cs typeface="Nunito"/>
                <a:sym typeface="Nunito"/>
              </a:rPr>
              <a:t>Contains all information necessary to replicate and review a work</a:t>
            </a:r>
            <a:endParaRPr sz="1100" dirty="0">
              <a:solidFill>
                <a:schemeClr val="dk2"/>
              </a:solidFill>
              <a:latin typeface="Nunito"/>
              <a:ea typeface="Nunito"/>
              <a:cs typeface="Nunito"/>
              <a:sym typeface="Nunito"/>
            </a:endParaRPr>
          </a:p>
        </p:txBody>
      </p:sp>
      <p:cxnSp>
        <p:nvCxnSpPr>
          <p:cNvPr id="395" name="Google Shape;395;p32"/>
          <p:cNvCxnSpPr/>
          <p:nvPr/>
        </p:nvCxnSpPr>
        <p:spPr>
          <a:xfrm>
            <a:off x="1539375" y="2147725"/>
            <a:ext cx="451800" cy="442500"/>
          </a:xfrm>
          <a:prstGeom prst="straightConnector1">
            <a:avLst/>
          </a:prstGeom>
          <a:noFill/>
          <a:ln w="9525" cap="flat" cmpd="sng">
            <a:solidFill>
              <a:schemeClr val="dk2"/>
            </a:solidFill>
            <a:prstDash val="solid"/>
            <a:round/>
            <a:headEnd type="none" w="med" len="med"/>
            <a:tailEnd type="triangle" w="med" len="med"/>
          </a:ln>
        </p:spPr>
      </p:cxnSp>
      <p:cxnSp>
        <p:nvCxnSpPr>
          <p:cNvPr id="396" name="Google Shape;396;p32"/>
          <p:cNvCxnSpPr/>
          <p:nvPr/>
        </p:nvCxnSpPr>
        <p:spPr>
          <a:xfrm>
            <a:off x="1606336" y="2746725"/>
            <a:ext cx="366600" cy="0"/>
          </a:xfrm>
          <a:prstGeom prst="straightConnector1">
            <a:avLst/>
          </a:prstGeom>
          <a:noFill/>
          <a:ln w="9525" cap="flat" cmpd="sng">
            <a:solidFill>
              <a:schemeClr val="dk2"/>
            </a:solidFill>
            <a:prstDash val="solid"/>
            <a:round/>
            <a:headEnd type="none" w="med" len="med"/>
            <a:tailEnd type="triangle" w="med" len="med"/>
          </a:ln>
        </p:spPr>
      </p:cxnSp>
      <p:cxnSp>
        <p:nvCxnSpPr>
          <p:cNvPr id="397" name="Google Shape;397;p32"/>
          <p:cNvCxnSpPr/>
          <p:nvPr/>
        </p:nvCxnSpPr>
        <p:spPr>
          <a:xfrm rot="10800000">
            <a:off x="5518996" y="4018950"/>
            <a:ext cx="610800" cy="64500"/>
          </a:xfrm>
          <a:prstGeom prst="straightConnector1">
            <a:avLst/>
          </a:prstGeom>
          <a:noFill/>
          <a:ln w="9525" cap="flat" cmpd="sng">
            <a:solidFill>
              <a:schemeClr val="dk2"/>
            </a:solidFill>
            <a:prstDash val="solid"/>
            <a:round/>
            <a:headEnd type="none" w="med" len="med"/>
            <a:tailEnd type="triangle" w="med" len="med"/>
          </a:ln>
        </p:spPr>
      </p:cxnSp>
      <p:cxnSp>
        <p:nvCxnSpPr>
          <p:cNvPr id="398" name="Google Shape;398;p32"/>
          <p:cNvCxnSpPr/>
          <p:nvPr/>
        </p:nvCxnSpPr>
        <p:spPr>
          <a:xfrm flipH="1">
            <a:off x="7641550" y="1813425"/>
            <a:ext cx="331800" cy="64500"/>
          </a:xfrm>
          <a:prstGeom prst="straightConnector1">
            <a:avLst/>
          </a:prstGeom>
          <a:noFill/>
          <a:ln w="9525" cap="flat" cmpd="sng">
            <a:solidFill>
              <a:schemeClr val="dk2"/>
            </a:solidFill>
            <a:prstDash val="solid"/>
            <a:round/>
            <a:headEnd type="none" w="med" len="med"/>
            <a:tailEnd type="triangle" w="med" len="med"/>
          </a:ln>
        </p:spPr>
      </p:cxnSp>
      <p:cxnSp>
        <p:nvCxnSpPr>
          <p:cNvPr id="399" name="Google Shape;399;p32"/>
          <p:cNvCxnSpPr/>
          <p:nvPr/>
        </p:nvCxnSpPr>
        <p:spPr>
          <a:xfrm flipH="1">
            <a:off x="5496325" y="636025"/>
            <a:ext cx="1629000" cy="6819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8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9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8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9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9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 grpId="0"/>
      <p:bldP spid="388" grpId="0"/>
      <p:bldP spid="389" grpId="0"/>
      <p:bldP spid="390" grpId="0"/>
      <p:bldP spid="391" grpId="0"/>
      <p:bldP spid="392" grpId="0"/>
      <p:bldP spid="393" grpId="0"/>
      <p:bldP spid="39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33"/>
          <p:cNvSpPr txBox="1">
            <a:spLocks noGrp="1"/>
          </p:cNvSpPr>
          <p:nvPr>
            <p:ph type="title"/>
          </p:nvPr>
        </p:nvSpPr>
        <p:spPr>
          <a:xfrm>
            <a:off x="311700" y="445025"/>
            <a:ext cx="38049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Where are preprints?</a:t>
            </a:r>
            <a:endParaRPr/>
          </a:p>
        </p:txBody>
      </p:sp>
      <p:sp>
        <p:nvSpPr>
          <p:cNvPr id="405" name="Google Shape;405;p33"/>
          <p:cNvSpPr txBox="1">
            <a:spLocks noGrp="1"/>
          </p:cNvSpPr>
          <p:nvPr>
            <p:ph type="body" idx="1"/>
          </p:nvPr>
        </p:nvSpPr>
        <p:spPr>
          <a:xfrm>
            <a:off x="363900" y="4212250"/>
            <a:ext cx="3700500" cy="692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800"/>
              <a:t>Image compiled by Jeroen Bosman (twitter:@jeroenbosman) via Bianca Kramer (twitter:@MsPhelps); servers listed by Martyn Rittman in </a:t>
            </a:r>
            <a:r>
              <a:rPr lang="en" sz="800">
                <a:solidFill>
                  <a:srgbClr val="DD3333"/>
                </a:solidFill>
                <a:uFill>
                  <a:noFill/>
                </a:uFill>
                <a:hlinkClick r:id="rId3"/>
              </a:rPr>
              <a:t>this Google spreadsheet</a:t>
            </a:r>
            <a:r>
              <a:rPr lang="en" sz="800"/>
              <a:t> &amp; </a:t>
            </a:r>
            <a:r>
              <a:rPr lang="en" sz="800" b="1"/>
              <a:t>watch this space for a directory provided by ASAPbio</a:t>
            </a:r>
            <a:endParaRPr sz="800" b="1"/>
          </a:p>
        </p:txBody>
      </p:sp>
      <p:pic>
        <p:nvPicPr>
          <p:cNvPr id="406" name="Google Shape;406;p33" descr="https://pbs.twimg.com/media/DU8q_u5WsAAAZb-.jpg:large"/>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235500" y="2447838"/>
            <a:ext cx="3990650" cy="1840613"/>
          </a:xfrm>
          <a:prstGeom prst="rect">
            <a:avLst/>
          </a:prstGeom>
          <a:noFill/>
          <a:ln>
            <a:noFill/>
          </a:ln>
        </p:spPr>
      </p:pic>
      <p:pic>
        <p:nvPicPr>
          <p:cNvPr id="407" name="Google Shape;407;p33"/>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480456" y="2127949"/>
            <a:ext cx="762431" cy="161386"/>
          </a:xfrm>
          <a:prstGeom prst="rect">
            <a:avLst/>
          </a:prstGeom>
          <a:noFill/>
          <a:ln>
            <a:noFill/>
          </a:ln>
        </p:spPr>
      </p:pic>
      <p:pic>
        <p:nvPicPr>
          <p:cNvPr id="408" name="Google Shape;408;p33"/>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1306256" y="2070613"/>
            <a:ext cx="1448481" cy="276058"/>
          </a:xfrm>
          <a:prstGeom prst="rect">
            <a:avLst/>
          </a:prstGeom>
          <a:noFill/>
          <a:ln>
            <a:noFill/>
          </a:ln>
        </p:spPr>
      </p:pic>
      <p:pic>
        <p:nvPicPr>
          <p:cNvPr id="409" name="Google Shape;409;p33"/>
          <p:cNvPicPr preferRelativeResize="0"/>
          <p:nvPr/>
        </p:nvPicPr>
        <p:blipFill>
          <a:blip r:embed="rId7" cstate="print">
            <a:alphaModFix/>
            <a:extLst>
              <a:ext uri="{28A0092B-C50C-407E-A947-70E740481C1C}">
                <a14:useLocalDpi xmlns:a14="http://schemas.microsoft.com/office/drawing/2010/main"/>
              </a:ext>
            </a:extLst>
          </a:blip>
          <a:stretch>
            <a:fillRect/>
          </a:stretch>
        </p:blipFill>
        <p:spPr>
          <a:xfrm>
            <a:off x="3598837" y="2022950"/>
            <a:ext cx="343120" cy="333788"/>
          </a:xfrm>
          <a:prstGeom prst="rect">
            <a:avLst/>
          </a:prstGeom>
          <a:noFill/>
          <a:ln>
            <a:noFill/>
          </a:ln>
        </p:spPr>
      </p:pic>
      <p:pic>
        <p:nvPicPr>
          <p:cNvPr id="410" name="Google Shape;410;p33"/>
          <p:cNvPicPr preferRelativeResize="0"/>
          <p:nvPr/>
        </p:nvPicPr>
        <p:blipFill>
          <a:blip r:embed="rId8" cstate="print">
            <a:alphaModFix/>
            <a:extLst>
              <a:ext uri="{28A0092B-C50C-407E-A947-70E740481C1C}">
                <a14:useLocalDpi xmlns:a14="http://schemas.microsoft.com/office/drawing/2010/main"/>
              </a:ext>
            </a:extLst>
          </a:blip>
          <a:stretch>
            <a:fillRect/>
          </a:stretch>
        </p:blipFill>
        <p:spPr>
          <a:xfrm>
            <a:off x="4636828" y="126864"/>
            <a:ext cx="1418675" cy="1278435"/>
          </a:xfrm>
          <a:prstGeom prst="rect">
            <a:avLst/>
          </a:prstGeom>
          <a:noFill/>
          <a:ln>
            <a:noFill/>
          </a:ln>
        </p:spPr>
      </p:pic>
      <p:pic>
        <p:nvPicPr>
          <p:cNvPr id="411" name="Google Shape;411;p33"/>
          <p:cNvPicPr preferRelativeResize="0"/>
          <p:nvPr/>
        </p:nvPicPr>
        <p:blipFill>
          <a:blip r:embed="rId9" cstate="print">
            <a:alphaModFix/>
            <a:extLst>
              <a:ext uri="{28A0092B-C50C-407E-A947-70E740481C1C}">
                <a14:useLocalDpi xmlns:a14="http://schemas.microsoft.com/office/drawing/2010/main"/>
              </a:ext>
            </a:extLst>
          </a:blip>
          <a:stretch>
            <a:fillRect/>
          </a:stretch>
        </p:blipFill>
        <p:spPr>
          <a:xfrm>
            <a:off x="4683638" y="1891749"/>
            <a:ext cx="1418675" cy="443700"/>
          </a:xfrm>
          <a:prstGeom prst="rect">
            <a:avLst/>
          </a:prstGeom>
          <a:noFill/>
          <a:ln>
            <a:noFill/>
          </a:ln>
        </p:spPr>
      </p:pic>
      <p:pic>
        <p:nvPicPr>
          <p:cNvPr id="412" name="Google Shape;412;p33"/>
          <p:cNvPicPr preferRelativeResize="0"/>
          <p:nvPr/>
        </p:nvPicPr>
        <p:blipFill>
          <a:blip r:embed="rId10" cstate="print">
            <a:alphaModFix/>
            <a:extLst>
              <a:ext uri="{28A0092B-C50C-407E-A947-70E740481C1C}">
                <a14:useLocalDpi xmlns:a14="http://schemas.microsoft.com/office/drawing/2010/main"/>
              </a:ext>
            </a:extLst>
          </a:blip>
          <a:stretch>
            <a:fillRect/>
          </a:stretch>
        </p:blipFill>
        <p:spPr>
          <a:xfrm>
            <a:off x="5953640" y="3379302"/>
            <a:ext cx="841859" cy="624185"/>
          </a:xfrm>
          <a:prstGeom prst="rect">
            <a:avLst/>
          </a:prstGeom>
          <a:noFill/>
          <a:ln>
            <a:noFill/>
          </a:ln>
        </p:spPr>
      </p:pic>
      <p:pic>
        <p:nvPicPr>
          <p:cNvPr id="413" name="Google Shape;413;p33"/>
          <p:cNvPicPr preferRelativeResize="0"/>
          <p:nvPr/>
        </p:nvPicPr>
        <p:blipFill>
          <a:blip r:embed="rId11" cstate="print">
            <a:alphaModFix/>
            <a:extLst>
              <a:ext uri="{28A0092B-C50C-407E-A947-70E740481C1C}">
                <a14:useLocalDpi xmlns:a14="http://schemas.microsoft.com/office/drawing/2010/main"/>
              </a:ext>
            </a:extLst>
          </a:blip>
          <a:stretch>
            <a:fillRect/>
          </a:stretch>
        </p:blipFill>
        <p:spPr>
          <a:xfrm>
            <a:off x="4560624" y="3379300"/>
            <a:ext cx="1370405" cy="1192649"/>
          </a:xfrm>
          <a:prstGeom prst="rect">
            <a:avLst/>
          </a:prstGeom>
          <a:noFill/>
          <a:ln>
            <a:noFill/>
          </a:ln>
        </p:spPr>
      </p:pic>
      <p:pic>
        <p:nvPicPr>
          <p:cNvPr id="414" name="Google Shape;414;p33"/>
          <p:cNvPicPr preferRelativeResize="0"/>
          <p:nvPr/>
        </p:nvPicPr>
        <p:blipFill>
          <a:blip r:embed="rId12" cstate="print">
            <a:alphaModFix/>
            <a:extLst>
              <a:ext uri="{28A0092B-C50C-407E-A947-70E740481C1C}">
                <a14:useLocalDpi xmlns:a14="http://schemas.microsoft.com/office/drawing/2010/main"/>
              </a:ext>
            </a:extLst>
          </a:blip>
          <a:stretch>
            <a:fillRect/>
          </a:stretch>
        </p:blipFill>
        <p:spPr>
          <a:xfrm>
            <a:off x="5931015" y="4033540"/>
            <a:ext cx="801396" cy="624185"/>
          </a:xfrm>
          <a:prstGeom prst="rect">
            <a:avLst/>
          </a:prstGeom>
          <a:noFill/>
          <a:ln>
            <a:noFill/>
          </a:ln>
        </p:spPr>
      </p:pic>
      <p:pic>
        <p:nvPicPr>
          <p:cNvPr id="415" name="Google Shape;415;p33"/>
          <p:cNvPicPr preferRelativeResize="0"/>
          <p:nvPr/>
        </p:nvPicPr>
        <p:blipFill>
          <a:blip r:embed="rId13" cstate="print">
            <a:alphaModFix/>
            <a:extLst>
              <a:ext uri="{28A0092B-C50C-407E-A947-70E740481C1C}">
                <a14:useLocalDpi xmlns:a14="http://schemas.microsoft.com/office/drawing/2010/main"/>
              </a:ext>
            </a:extLst>
          </a:blip>
          <a:stretch>
            <a:fillRect/>
          </a:stretch>
        </p:blipFill>
        <p:spPr>
          <a:xfrm>
            <a:off x="4637950" y="2536338"/>
            <a:ext cx="1510064" cy="388375"/>
          </a:xfrm>
          <a:prstGeom prst="rect">
            <a:avLst/>
          </a:prstGeom>
          <a:noFill/>
          <a:ln>
            <a:noFill/>
          </a:ln>
        </p:spPr>
      </p:pic>
      <p:sp>
        <p:nvSpPr>
          <p:cNvPr id="416" name="Google Shape;416;p33"/>
          <p:cNvSpPr txBox="1"/>
          <p:nvPr/>
        </p:nvSpPr>
        <p:spPr>
          <a:xfrm>
            <a:off x="6002125" y="1683025"/>
            <a:ext cx="3045300" cy="10131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chemeClr val="dk2"/>
              </a:buClr>
              <a:buSzPts val="1100"/>
              <a:buFont typeface="Nunito"/>
              <a:buChar char="●"/>
            </a:pPr>
            <a:r>
              <a:rPr lang="en" sz="1100">
                <a:solidFill>
                  <a:schemeClr val="dk2"/>
                </a:solidFill>
                <a:latin typeface="Nunito"/>
                <a:ea typeface="Nunito"/>
                <a:cs typeface="Nunito"/>
                <a:sym typeface="Nunito"/>
              </a:rPr>
              <a:t>Most popular for biology: &gt;50,000 preprints total since 2013 with 2,500 posted last month</a:t>
            </a:r>
            <a:r>
              <a:rPr lang="en" sz="1100" baseline="30000">
                <a:solidFill>
                  <a:schemeClr val="dk2"/>
                </a:solidFill>
                <a:latin typeface="Nunito"/>
                <a:ea typeface="Nunito"/>
                <a:cs typeface="Nunito"/>
                <a:sym typeface="Nunito"/>
              </a:rPr>
              <a:t>1</a:t>
            </a:r>
            <a:endParaRPr sz="1100" baseline="30000">
              <a:solidFill>
                <a:schemeClr val="dk2"/>
              </a:solidFill>
              <a:latin typeface="Nunito"/>
              <a:ea typeface="Nunito"/>
              <a:cs typeface="Nunito"/>
              <a:sym typeface="Nunito"/>
            </a:endParaRPr>
          </a:p>
          <a:p>
            <a:pPr marL="457200" lvl="0" indent="-298450" algn="l" rtl="0">
              <a:spcBef>
                <a:spcPts val="0"/>
              </a:spcBef>
              <a:spcAft>
                <a:spcPts val="0"/>
              </a:spcAft>
              <a:buClr>
                <a:schemeClr val="dk2"/>
              </a:buClr>
              <a:buSzPts val="1100"/>
              <a:buFont typeface="Nunito"/>
              <a:buChar char="●"/>
            </a:pPr>
            <a:r>
              <a:rPr lang="en" sz="1100">
                <a:solidFill>
                  <a:schemeClr val="dk2"/>
                </a:solidFill>
                <a:latin typeface="Nunito"/>
                <a:ea typeface="Nunito"/>
                <a:cs typeface="Nunito"/>
                <a:sym typeface="Nunito"/>
              </a:rPr>
              <a:t>Free to post</a:t>
            </a:r>
            <a:endParaRPr sz="1100">
              <a:solidFill>
                <a:schemeClr val="dk2"/>
              </a:solidFill>
              <a:latin typeface="Nunito"/>
              <a:ea typeface="Nunito"/>
              <a:cs typeface="Nunito"/>
              <a:sym typeface="Nunito"/>
            </a:endParaRPr>
          </a:p>
          <a:p>
            <a:pPr marL="457200" lvl="0" indent="-298450" algn="l" rtl="0">
              <a:spcBef>
                <a:spcPts val="0"/>
              </a:spcBef>
              <a:spcAft>
                <a:spcPts val="0"/>
              </a:spcAft>
              <a:buClr>
                <a:schemeClr val="dk2"/>
              </a:buClr>
              <a:buSzPts val="1100"/>
              <a:buFont typeface="Nunito"/>
              <a:buChar char="●"/>
            </a:pPr>
            <a:r>
              <a:rPr lang="en" sz="1100">
                <a:solidFill>
                  <a:schemeClr val="dk2"/>
                </a:solidFill>
                <a:latin typeface="Nunito"/>
                <a:ea typeface="Nunito"/>
                <a:cs typeface="Nunito"/>
                <a:sym typeface="Nunito"/>
              </a:rPr>
              <a:t>English only</a:t>
            </a:r>
            <a:endParaRPr sz="1100">
              <a:solidFill>
                <a:schemeClr val="dk2"/>
              </a:solidFill>
              <a:latin typeface="Nunito"/>
              <a:ea typeface="Nunito"/>
              <a:cs typeface="Nunito"/>
              <a:sym typeface="Nunito"/>
            </a:endParaRPr>
          </a:p>
          <a:p>
            <a:pPr marL="457200" lvl="0" indent="-298450" algn="l" rtl="0">
              <a:spcBef>
                <a:spcPts val="0"/>
              </a:spcBef>
              <a:spcAft>
                <a:spcPts val="0"/>
              </a:spcAft>
              <a:buClr>
                <a:schemeClr val="dk2"/>
              </a:buClr>
              <a:buSzPts val="1100"/>
              <a:buFont typeface="Nunito"/>
              <a:buChar char="●"/>
            </a:pPr>
            <a:r>
              <a:rPr lang="en" sz="1100">
                <a:solidFill>
                  <a:schemeClr val="dk2"/>
                </a:solidFill>
                <a:latin typeface="Nunito"/>
                <a:ea typeface="Nunito"/>
                <a:cs typeface="Nunito"/>
                <a:sym typeface="Nunito"/>
              </a:rPr>
              <a:t>International visibility </a:t>
            </a:r>
            <a:endParaRPr sz="1100">
              <a:solidFill>
                <a:schemeClr val="dk2"/>
              </a:solidFill>
              <a:latin typeface="Nunito"/>
              <a:ea typeface="Nunito"/>
              <a:cs typeface="Nunito"/>
              <a:sym typeface="Nunito"/>
            </a:endParaRPr>
          </a:p>
          <a:p>
            <a:pPr marL="457200" lvl="0" indent="-298450" algn="l" rtl="0">
              <a:spcBef>
                <a:spcPts val="0"/>
              </a:spcBef>
              <a:spcAft>
                <a:spcPts val="0"/>
              </a:spcAft>
              <a:buClr>
                <a:schemeClr val="dk2"/>
              </a:buClr>
              <a:buSzPts val="1100"/>
              <a:buFont typeface="Nunito"/>
              <a:buChar char="●"/>
            </a:pPr>
            <a:r>
              <a:rPr lang="en" sz="1100">
                <a:solidFill>
                  <a:schemeClr val="dk2"/>
                </a:solidFill>
                <a:latin typeface="Nunito"/>
                <a:ea typeface="Nunito"/>
                <a:cs typeface="Nunito"/>
                <a:sym typeface="Nunito"/>
              </a:rPr>
              <a:t>MedRxiv is *new* for clinical sciences</a:t>
            </a:r>
            <a:endParaRPr sz="1100">
              <a:solidFill>
                <a:schemeClr val="dk2"/>
              </a:solidFill>
              <a:latin typeface="Nunito"/>
              <a:ea typeface="Nunito"/>
              <a:cs typeface="Nunito"/>
              <a:sym typeface="Nunito"/>
            </a:endParaRPr>
          </a:p>
        </p:txBody>
      </p:sp>
      <p:sp>
        <p:nvSpPr>
          <p:cNvPr id="417" name="Google Shape;417;p33"/>
          <p:cNvSpPr txBox="1"/>
          <p:nvPr/>
        </p:nvSpPr>
        <p:spPr>
          <a:xfrm>
            <a:off x="6908425" y="3294775"/>
            <a:ext cx="2085600" cy="172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2"/>
                </a:solidFill>
                <a:latin typeface="Nunito"/>
                <a:ea typeface="Nunito"/>
                <a:cs typeface="Nunito"/>
                <a:sym typeface="Nunito"/>
              </a:rPr>
              <a:t>Open Research platforms are full preprint-to-publication venues for eligible grantees. Posting preprints here commits you to publishing in those journals through an open peer review process. For AAS Open Research, AAS pays the APC directly.</a:t>
            </a:r>
            <a:endParaRPr sz="1100">
              <a:solidFill>
                <a:schemeClr val="dk2"/>
              </a:solidFill>
              <a:latin typeface="Nunito"/>
              <a:ea typeface="Nunito"/>
              <a:cs typeface="Nunito"/>
              <a:sym typeface="Nunito"/>
            </a:endParaRPr>
          </a:p>
        </p:txBody>
      </p:sp>
      <p:sp>
        <p:nvSpPr>
          <p:cNvPr id="418" name="Google Shape;418;p33"/>
          <p:cNvSpPr txBox="1"/>
          <p:nvPr/>
        </p:nvSpPr>
        <p:spPr>
          <a:xfrm>
            <a:off x="6002125" y="148625"/>
            <a:ext cx="2991900" cy="10131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chemeClr val="dk2"/>
              </a:buClr>
              <a:buSzPts val="1100"/>
              <a:buFont typeface="Nunito"/>
              <a:buChar char="●"/>
            </a:pPr>
            <a:r>
              <a:rPr lang="en" sz="1100">
                <a:solidFill>
                  <a:schemeClr val="dk2"/>
                </a:solidFill>
                <a:latin typeface="Nunito"/>
                <a:ea typeface="Nunito"/>
                <a:cs typeface="Nunito"/>
                <a:sym typeface="Nunito"/>
              </a:rPr>
              <a:t>Launched in June 2018, with 57 preprints posted so far</a:t>
            </a:r>
            <a:endParaRPr sz="1100">
              <a:solidFill>
                <a:schemeClr val="dk2"/>
              </a:solidFill>
              <a:latin typeface="Nunito"/>
              <a:ea typeface="Nunito"/>
              <a:cs typeface="Nunito"/>
              <a:sym typeface="Nunito"/>
            </a:endParaRPr>
          </a:p>
          <a:p>
            <a:pPr marL="457200" lvl="0" indent="-298450" algn="l" rtl="0">
              <a:spcBef>
                <a:spcPts val="0"/>
              </a:spcBef>
              <a:spcAft>
                <a:spcPts val="0"/>
              </a:spcAft>
              <a:buClr>
                <a:schemeClr val="dk2"/>
              </a:buClr>
              <a:buSzPts val="1100"/>
              <a:buFont typeface="Nunito"/>
              <a:buChar char="●"/>
            </a:pPr>
            <a:r>
              <a:rPr lang="en" sz="1100">
                <a:solidFill>
                  <a:schemeClr val="dk2"/>
                </a:solidFill>
                <a:latin typeface="Nunito"/>
                <a:ea typeface="Nunito"/>
                <a:cs typeface="Nunito"/>
                <a:sym typeface="Nunito"/>
              </a:rPr>
              <a:t>Free to post</a:t>
            </a:r>
            <a:endParaRPr sz="1100">
              <a:solidFill>
                <a:schemeClr val="dk2"/>
              </a:solidFill>
              <a:latin typeface="Nunito"/>
              <a:ea typeface="Nunito"/>
              <a:cs typeface="Nunito"/>
              <a:sym typeface="Nunito"/>
            </a:endParaRPr>
          </a:p>
          <a:p>
            <a:pPr marL="457200" lvl="0" indent="-298450" algn="l" rtl="0">
              <a:spcBef>
                <a:spcPts val="0"/>
              </a:spcBef>
              <a:spcAft>
                <a:spcPts val="0"/>
              </a:spcAft>
              <a:buClr>
                <a:schemeClr val="dk2"/>
              </a:buClr>
              <a:buSzPts val="1100"/>
              <a:buFont typeface="Nunito"/>
              <a:buChar char="●"/>
            </a:pPr>
            <a:r>
              <a:rPr lang="en" sz="1100">
                <a:solidFill>
                  <a:schemeClr val="dk2"/>
                </a:solidFill>
                <a:latin typeface="Nunito"/>
                <a:ea typeface="Nunito"/>
                <a:cs typeface="Nunito"/>
                <a:sym typeface="Nunito"/>
              </a:rPr>
              <a:t>Submissions encouraged  in English, French, Swahili, Zulu, Afrikaans, Igbo, Akan, or other native African languages</a:t>
            </a:r>
            <a:endParaRPr sz="1100">
              <a:solidFill>
                <a:schemeClr val="dk2"/>
              </a:solidFill>
              <a:latin typeface="Nunito"/>
              <a:ea typeface="Nunito"/>
              <a:cs typeface="Nunito"/>
              <a:sym typeface="Nunito"/>
            </a:endParaRPr>
          </a:p>
        </p:txBody>
      </p:sp>
      <p:sp>
        <p:nvSpPr>
          <p:cNvPr id="419" name="Google Shape;419;p33"/>
          <p:cNvSpPr txBox="1"/>
          <p:nvPr/>
        </p:nvSpPr>
        <p:spPr>
          <a:xfrm>
            <a:off x="4742475" y="1260950"/>
            <a:ext cx="1418700" cy="27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rgbClr val="DD3333"/>
                </a:solidFill>
                <a:latin typeface="Nunito"/>
                <a:ea typeface="Nunito"/>
                <a:cs typeface="Nunito"/>
                <a:sym typeface="Nunito"/>
                <a:hlinkClick r:id="rId14"/>
              </a:rPr>
              <a:t>https://info.africarxiv.org/</a:t>
            </a:r>
            <a:endParaRPr sz="800">
              <a:solidFill>
                <a:srgbClr val="DD3333"/>
              </a:solidFill>
              <a:latin typeface="Nunito"/>
              <a:ea typeface="Nunito"/>
              <a:cs typeface="Nunito"/>
              <a:sym typeface="Nunito"/>
            </a:endParaRPr>
          </a:p>
        </p:txBody>
      </p:sp>
      <p:sp>
        <p:nvSpPr>
          <p:cNvPr id="420" name="Google Shape;420;p33"/>
          <p:cNvSpPr txBox="1"/>
          <p:nvPr/>
        </p:nvSpPr>
        <p:spPr>
          <a:xfrm>
            <a:off x="4631325" y="2215450"/>
            <a:ext cx="1418700" cy="27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rgbClr val="DD3333"/>
                </a:solidFill>
                <a:latin typeface="Nunito"/>
                <a:ea typeface="Nunito"/>
                <a:cs typeface="Nunito"/>
                <a:sym typeface="Nunito"/>
                <a:hlinkClick r:id="rId15"/>
              </a:rPr>
              <a:t>https://biorxiv.org</a:t>
            </a:r>
            <a:r>
              <a:rPr lang="en" sz="800">
                <a:solidFill>
                  <a:srgbClr val="DD3333"/>
                </a:solidFill>
                <a:latin typeface="Nunito"/>
                <a:ea typeface="Nunito"/>
                <a:cs typeface="Nunito"/>
                <a:sym typeface="Nunito"/>
              </a:rPr>
              <a:t> </a:t>
            </a:r>
            <a:endParaRPr sz="800">
              <a:solidFill>
                <a:srgbClr val="DD3333"/>
              </a:solidFill>
              <a:latin typeface="Nunito"/>
              <a:ea typeface="Nunito"/>
              <a:cs typeface="Nunito"/>
              <a:sym typeface="Nunito"/>
            </a:endParaRPr>
          </a:p>
        </p:txBody>
      </p:sp>
      <p:pic>
        <p:nvPicPr>
          <p:cNvPr id="421" name="Google Shape;421;p33"/>
          <p:cNvPicPr preferRelativeResize="0"/>
          <p:nvPr/>
        </p:nvPicPr>
        <p:blipFill>
          <a:blip r:embed="rId16" cstate="print">
            <a:alphaModFix/>
            <a:extLst>
              <a:ext uri="{28A0092B-C50C-407E-A947-70E740481C1C}">
                <a14:useLocalDpi xmlns:a14="http://schemas.microsoft.com/office/drawing/2010/main"/>
              </a:ext>
            </a:extLst>
          </a:blip>
          <a:stretch>
            <a:fillRect/>
          </a:stretch>
        </p:blipFill>
        <p:spPr>
          <a:xfrm>
            <a:off x="2754739" y="2084008"/>
            <a:ext cx="762423" cy="211674"/>
          </a:xfrm>
          <a:prstGeom prst="rect">
            <a:avLst/>
          </a:prstGeom>
          <a:noFill/>
          <a:ln>
            <a:noFill/>
          </a:ln>
        </p:spPr>
      </p:pic>
      <p:sp>
        <p:nvSpPr>
          <p:cNvPr id="422" name="Google Shape;422;p33"/>
          <p:cNvSpPr txBox="1">
            <a:spLocks noGrp="1"/>
          </p:cNvSpPr>
          <p:nvPr>
            <p:ph type="body" idx="1"/>
          </p:nvPr>
        </p:nvSpPr>
        <p:spPr>
          <a:xfrm>
            <a:off x="311700" y="1102075"/>
            <a:ext cx="3804900" cy="865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a:t>Preprints are posted to public servers, where they can be read by anyone in the world with access to the web. </a:t>
            </a:r>
            <a:endParaRPr sz="1400" b="1"/>
          </a:p>
        </p:txBody>
      </p:sp>
      <p:sp>
        <p:nvSpPr>
          <p:cNvPr id="423" name="Google Shape;423;p33"/>
          <p:cNvSpPr txBox="1"/>
          <p:nvPr/>
        </p:nvSpPr>
        <p:spPr>
          <a:xfrm>
            <a:off x="5683225" y="2899713"/>
            <a:ext cx="3310800" cy="2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baseline="30000">
                <a:solidFill>
                  <a:schemeClr val="dk2"/>
                </a:solidFill>
                <a:latin typeface="Nunito"/>
                <a:ea typeface="Nunito"/>
                <a:cs typeface="Nunito"/>
                <a:sym typeface="Nunito"/>
              </a:rPr>
              <a:t>1</a:t>
            </a:r>
            <a:r>
              <a:rPr lang="en" sz="800">
                <a:solidFill>
                  <a:schemeClr val="dk2"/>
                </a:solidFill>
                <a:latin typeface="Nunito"/>
                <a:ea typeface="Nunito"/>
                <a:cs typeface="Nunito"/>
                <a:sym typeface="Nunito"/>
              </a:rPr>
              <a:t> </a:t>
            </a:r>
            <a:r>
              <a:rPr lang="en" sz="800" u="sng">
                <a:solidFill>
                  <a:schemeClr val="dk2"/>
                </a:solidFill>
                <a:latin typeface="Nunito"/>
                <a:ea typeface="Nunito"/>
                <a:cs typeface="Nunito"/>
                <a:sym typeface="Nunito"/>
                <a:hlinkClick r:id="rId17"/>
              </a:rPr>
              <a:t>https://twitter.com/cshperspectives/status/1134805100814393344</a:t>
            </a:r>
            <a:endParaRPr sz="800">
              <a:solidFill>
                <a:schemeClr val="dk2"/>
              </a:solidFill>
              <a:latin typeface="Nunito"/>
              <a:ea typeface="Nunito"/>
              <a:cs typeface="Nunito"/>
              <a:sym typeface="Nunit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105"/>
        <p:cNvGrpSpPr/>
        <p:nvPr/>
      </p:nvGrpSpPr>
      <p:grpSpPr>
        <a:xfrm>
          <a:off x="0" y="0"/>
          <a:ext cx="0" cy="0"/>
          <a:chOff x="0" y="0"/>
          <a:chExt cx="0" cy="0"/>
        </a:xfrm>
      </p:grpSpPr>
      <p:sp>
        <p:nvSpPr>
          <p:cNvPr id="106" name="Google Shape;106;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chemeClr val="dk1"/>
              </a:buClr>
              <a:buSzPts val="1100"/>
              <a:buFont typeface="Arial"/>
              <a:buNone/>
            </a:pPr>
            <a:r>
              <a:rPr lang="en" sz="1800" b="1">
                <a:solidFill>
                  <a:schemeClr val="dk2"/>
                </a:solidFill>
              </a:rPr>
              <a:t>TITLE: Preprints: an opportunity for African science?</a:t>
            </a:r>
            <a:endParaRPr sz="1800" b="1"/>
          </a:p>
        </p:txBody>
      </p:sp>
      <p:sp>
        <p:nvSpPr>
          <p:cNvPr id="107" name="Google Shape;107;p16"/>
          <p:cNvSpPr txBox="1">
            <a:spLocks noGrp="1"/>
          </p:cNvSpPr>
          <p:nvPr>
            <p:ph type="body" idx="1"/>
          </p:nvPr>
        </p:nvSpPr>
        <p:spPr>
          <a:xfrm>
            <a:off x="311700" y="101772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b="1" dirty="0"/>
              <a:t>ABSTRACT: </a:t>
            </a:r>
            <a:br>
              <a:rPr lang="en" sz="1000" b="1" dirty="0"/>
            </a:br>
            <a:r>
              <a:rPr lang="en" sz="1000" dirty="0"/>
              <a:t>Current innovations in research communication seek to improve research reproducibility and facilitate career progression by improving speed and transparency in life sciences and biomedical publishing. Collectively known as ‘open science practices’, these include efforts to publish all research outputs (protocols, data, code, resources) openly (open access), with less publication delay (preprints, open lab notebooks) and with greater transparency in peer review and research evaluation. While often grounded in the challenges faced and privileges held by researchers in the USA and Western Europe, such practices and innovations may also benefit scientists working in African institutions or inspire further innovation within Africa. </a:t>
            </a:r>
            <a:endParaRPr sz="1000" dirty="0"/>
          </a:p>
          <a:p>
            <a:pPr marL="0" lvl="0" indent="0" algn="l" rtl="0">
              <a:spcBef>
                <a:spcPts val="1600"/>
              </a:spcBef>
              <a:spcAft>
                <a:spcPts val="0"/>
              </a:spcAft>
              <a:buClr>
                <a:schemeClr val="dk1"/>
              </a:buClr>
              <a:buSzPts val="1100"/>
              <a:buFont typeface="Arial"/>
              <a:buNone/>
            </a:pPr>
            <a:r>
              <a:rPr lang="en" sz="1000" dirty="0"/>
              <a:t>Researchers in Africa face the same pressure to publish in journals that meet international quality standards as their peers elsewhere. However, difficulties may arise when access to resources is constrained and with the emergence of predatory publishers. Given biomedical research addresses locally and nationally relevant health issues, we must also ask to whom this research needs communicating and how this can be done effectively. At WACCBIP, ‘open science practices’ could support researchers to demonstrate research productivity and quality, arrange collaborative resource allocation, and communicate the latest biomedical research findings to practitioners without delay.</a:t>
            </a:r>
            <a:endParaRPr sz="1000" dirty="0"/>
          </a:p>
          <a:p>
            <a:pPr marL="0" lvl="0" indent="0" algn="l" rtl="0">
              <a:spcBef>
                <a:spcPts val="1600"/>
              </a:spcBef>
              <a:spcAft>
                <a:spcPts val="1600"/>
              </a:spcAft>
              <a:buNone/>
            </a:pPr>
            <a:r>
              <a:rPr lang="en" sz="1000" dirty="0"/>
              <a:t>As Associate Director of </a:t>
            </a:r>
            <a:r>
              <a:rPr lang="en" sz="1000" dirty="0" err="1"/>
              <a:t>ASAPbio</a:t>
            </a:r>
            <a:r>
              <a:rPr lang="en" sz="1000" dirty="0"/>
              <a:t>, a scientist-led non-profit </a:t>
            </a:r>
            <a:r>
              <a:rPr lang="en" sz="1000" dirty="0" err="1"/>
              <a:t>organisation</a:t>
            </a:r>
            <a:r>
              <a:rPr lang="en" sz="1000" dirty="0"/>
              <a:t> working to increase the productive use of preprinting in the life sciences, I come to share knowledge about the practicalities of preprints. I will demonstrate how preprinting works alongside traditional publishing and scientific peer review, consider the additional benefits it could bring to African researchers, and discuss risks, concerns and potential unintended consequences. </a:t>
            </a:r>
            <a:endParaRPr sz="1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3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Who has posted a preprint?</a:t>
            </a:r>
            <a:endParaRPr/>
          </a:p>
          <a:p>
            <a:pPr marL="0" lvl="0" indent="0" algn="ctr" rtl="0">
              <a:spcBef>
                <a:spcPts val="0"/>
              </a:spcBef>
              <a:spcAft>
                <a:spcPts val="0"/>
              </a:spcAft>
              <a:buNone/>
            </a:pPr>
            <a:r>
              <a:rPr lang="en">
                <a:solidFill>
                  <a:schemeClr val="dk2"/>
                </a:solidFill>
              </a:rPr>
              <a:t>Hands up...</a:t>
            </a:r>
            <a:endParaRPr>
              <a:solidFill>
                <a:schemeClr val="dk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Benefits of preprints</a:t>
            </a:r>
            <a:endParaRPr/>
          </a:p>
        </p:txBody>
      </p:sp>
      <p:sp>
        <p:nvSpPr>
          <p:cNvPr id="434" name="Google Shape;434;p35"/>
          <p:cNvSpPr txBox="1">
            <a:spLocks noGrp="1"/>
          </p:cNvSpPr>
          <p:nvPr>
            <p:ph type="body" idx="2"/>
          </p:nvPr>
        </p:nvSpPr>
        <p:spPr>
          <a:xfrm>
            <a:off x="389275" y="1152475"/>
            <a:ext cx="84432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Researchers preprint to…</a:t>
            </a:r>
            <a:endParaRPr/>
          </a:p>
          <a:p>
            <a:pPr marL="457200" lvl="0" indent="-342900" algn="l" rtl="0">
              <a:spcBef>
                <a:spcPts val="1600"/>
              </a:spcBef>
              <a:spcAft>
                <a:spcPts val="0"/>
              </a:spcAft>
              <a:buSzPts val="1800"/>
              <a:buChar char="●"/>
            </a:pPr>
            <a:r>
              <a:rPr lang="en"/>
              <a:t>Gain visibility</a:t>
            </a:r>
            <a:endParaRPr/>
          </a:p>
          <a:p>
            <a:pPr marL="457200" lvl="0" indent="-342900" algn="l" rtl="0">
              <a:spcBef>
                <a:spcPts val="0"/>
              </a:spcBef>
              <a:spcAft>
                <a:spcPts val="0"/>
              </a:spcAft>
              <a:buSzPts val="1800"/>
              <a:buChar char="●"/>
            </a:pPr>
            <a:r>
              <a:rPr lang="en"/>
              <a:t>Get more feedback and improve the paper</a:t>
            </a:r>
            <a:endParaRPr/>
          </a:p>
          <a:p>
            <a:pPr marL="457200" lvl="0" indent="-342900" algn="l" rtl="0">
              <a:spcBef>
                <a:spcPts val="0"/>
              </a:spcBef>
              <a:spcAft>
                <a:spcPts val="0"/>
              </a:spcAft>
              <a:buSzPts val="1800"/>
              <a:buChar char="●"/>
            </a:pPr>
            <a:r>
              <a:rPr lang="en"/>
              <a:t>Help interested journal editors find you</a:t>
            </a:r>
            <a:endParaRPr/>
          </a:p>
          <a:p>
            <a:pPr marL="457200" lvl="0" indent="-342900" algn="l" rtl="0">
              <a:spcBef>
                <a:spcPts val="0"/>
              </a:spcBef>
              <a:spcAft>
                <a:spcPts val="0"/>
              </a:spcAft>
              <a:buSzPts val="1800"/>
              <a:buChar char="●"/>
            </a:pPr>
            <a:r>
              <a:rPr lang="en"/>
              <a:t>Find collaborators earlier</a:t>
            </a:r>
            <a:endParaRPr/>
          </a:p>
          <a:p>
            <a:pPr marL="457200" lvl="0" indent="-342900" algn="l" rtl="0">
              <a:spcBef>
                <a:spcPts val="0"/>
              </a:spcBef>
              <a:spcAft>
                <a:spcPts val="0"/>
              </a:spcAft>
              <a:buSzPts val="1800"/>
              <a:buChar char="●"/>
            </a:pPr>
            <a:r>
              <a:rPr lang="en"/>
              <a:t>Create a record of what was done on what date and by whom</a:t>
            </a:r>
            <a:endParaRPr/>
          </a:p>
          <a:p>
            <a:pPr marL="457200" lvl="0" indent="-342900" algn="l" rtl="0">
              <a:spcBef>
                <a:spcPts val="0"/>
              </a:spcBef>
              <a:spcAft>
                <a:spcPts val="0"/>
              </a:spcAft>
              <a:buSzPts val="1800"/>
              <a:buChar char="●"/>
            </a:pPr>
            <a:r>
              <a:rPr lang="en"/>
              <a:t>Demonstrate productivity for jobs &amp; grants</a:t>
            </a:r>
            <a:endParaRPr/>
          </a:p>
          <a:p>
            <a:pPr marL="457200" lvl="0" indent="-342900" algn="l" rtl="0">
              <a:spcBef>
                <a:spcPts val="0"/>
              </a:spcBef>
              <a:spcAft>
                <a:spcPts val="0"/>
              </a:spcAft>
              <a:buSzPts val="1800"/>
              <a:buChar char="●"/>
            </a:pPr>
            <a:r>
              <a:rPr lang="en"/>
              <a:t>Accelerate discovery</a:t>
            </a:r>
            <a:endParaRPr/>
          </a:p>
          <a:p>
            <a:pPr marL="0" lvl="0" indent="0" algn="l" rtl="0">
              <a:spcBef>
                <a:spcPts val="1600"/>
              </a:spcBef>
              <a:spcAft>
                <a:spcPts val="160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Questions to explore</a:t>
            </a:r>
            <a:endParaRPr/>
          </a:p>
        </p:txBody>
      </p:sp>
      <p:sp>
        <p:nvSpPr>
          <p:cNvPr id="440" name="Google Shape;440;p36"/>
          <p:cNvSpPr txBox="1">
            <a:spLocks noGrp="1"/>
          </p:cNvSpPr>
          <p:nvPr>
            <p:ph type="body" idx="2"/>
          </p:nvPr>
        </p:nvSpPr>
        <p:spPr>
          <a:xfrm>
            <a:off x="389275" y="1152475"/>
            <a:ext cx="84432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 dirty="0"/>
              <a:t>How might preprints help science?</a:t>
            </a:r>
            <a:endParaRPr dirty="0"/>
          </a:p>
          <a:p>
            <a:r>
              <a:rPr lang="en-GB" dirty="0"/>
              <a:t>Will a reputable journal publish my work?</a:t>
            </a:r>
          </a:p>
          <a:p>
            <a:pPr marL="457200" lvl="0" indent="-342900" algn="l" rtl="0">
              <a:spcBef>
                <a:spcPts val="0"/>
              </a:spcBef>
              <a:spcAft>
                <a:spcPts val="0"/>
              </a:spcAft>
              <a:buSzPts val="1800"/>
              <a:buChar char="●"/>
            </a:pPr>
            <a:r>
              <a:rPr lang="en" dirty="0"/>
              <a:t>How might preprints help my career?</a:t>
            </a:r>
            <a:endParaRPr dirty="0"/>
          </a:p>
          <a:p>
            <a:pPr marL="457200" lvl="0" indent="-342900" algn="l" rtl="0">
              <a:spcBef>
                <a:spcPts val="0"/>
              </a:spcBef>
              <a:spcAft>
                <a:spcPts val="0"/>
              </a:spcAft>
              <a:buSzPts val="1800"/>
              <a:buChar char="●"/>
            </a:pPr>
            <a:r>
              <a:rPr lang="en" dirty="0"/>
              <a:t>Should we share science before peer review?</a:t>
            </a:r>
            <a:endParaRPr dirty="0"/>
          </a:p>
          <a:p>
            <a:pPr lvl="0"/>
            <a:r>
              <a:rPr lang="en-GB" dirty="0"/>
              <a:t>How might preprints affect the visibility of my work?</a:t>
            </a:r>
          </a:p>
          <a:p>
            <a:pPr lvl="0"/>
            <a:r>
              <a:rPr lang="en-GB" dirty="0"/>
              <a:t>Will my work be scooped?</a:t>
            </a:r>
          </a:p>
          <a:p>
            <a:pPr marL="457200" lvl="0" indent="-342900" algn="l" rtl="0">
              <a:spcBef>
                <a:spcPts val="0"/>
              </a:spcBef>
              <a:spcAft>
                <a:spcPts val="0"/>
              </a:spcAft>
              <a:buSzPts val="1800"/>
              <a:buChar char="●"/>
            </a:pPr>
            <a:r>
              <a:rPr lang="en" dirty="0"/>
              <a:t>How might preprints help science in Africa?</a:t>
            </a:r>
            <a:endParaRPr dirty="0"/>
          </a:p>
          <a:p>
            <a:pPr marL="0" lvl="0" indent="0" algn="l" rtl="0">
              <a:spcBef>
                <a:spcPts val="1600"/>
              </a:spcBef>
              <a:spcAft>
                <a:spcPts val="1600"/>
              </a:spcAft>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44"/>
          <p:cNvSpPr txBox="1">
            <a:spLocks noGrp="1"/>
          </p:cNvSpPr>
          <p:nvPr>
            <p:ph type="title"/>
          </p:nvPr>
        </p:nvSpPr>
        <p:spPr>
          <a:xfrm>
            <a:off x="2933925" y="1340050"/>
            <a:ext cx="5656800" cy="23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How might preprints help science</a:t>
            </a:r>
            <a:endParaRPr/>
          </a:p>
        </p:txBody>
      </p:sp>
      <p:sp>
        <p:nvSpPr>
          <p:cNvPr id="522" name="Google Shape;522;p44"/>
          <p:cNvSpPr txBox="1">
            <a:spLocks noGrp="1"/>
          </p:cNvSpPr>
          <p:nvPr>
            <p:ph type="subTitle" idx="1"/>
          </p:nvPr>
        </p:nvSpPr>
        <p:spPr>
          <a:xfrm>
            <a:off x="898775" y="343175"/>
            <a:ext cx="2515200" cy="2977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4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 feedback improves the science</a:t>
            </a:r>
            <a:endParaRPr/>
          </a:p>
        </p:txBody>
      </p:sp>
      <p:sp>
        <p:nvSpPr>
          <p:cNvPr id="528" name="Google Shape;528;p45"/>
          <p:cNvSpPr txBox="1">
            <a:spLocks noGrp="1"/>
          </p:cNvSpPr>
          <p:nvPr>
            <p:ph type="body" idx="1"/>
          </p:nvPr>
        </p:nvSpPr>
        <p:spPr>
          <a:xfrm>
            <a:off x="311700" y="3156850"/>
            <a:ext cx="2072400" cy="1412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b="1"/>
              <a:t>Arjun Raj</a:t>
            </a:r>
            <a:r>
              <a:rPr lang="en"/>
              <a:t>, PI in Bioengineering, University of Pennsylvania</a:t>
            </a:r>
            <a:endParaRPr/>
          </a:p>
        </p:txBody>
      </p:sp>
      <p:pic>
        <p:nvPicPr>
          <p:cNvPr id="529" name="Google Shape;529;p45"/>
          <p:cNvPicPr preferRelativeResize="0"/>
          <p:nvPr/>
        </p:nvPicPr>
        <p:blipFill>
          <a:blip r:embed="rId3">
            <a:alphaModFix/>
          </a:blip>
          <a:stretch>
            <a:fillRect/>
          </a:stretch>
        </p:blipFill>
        <p:spPr>
          <a:xfrm>
            <a:off x="2384000" y="1152478"/>
            <a:ext cx="6651151" cy="3293650"/>
          </a:xfrm>
          <a:prstGeom prst="rect">
            <a:avLst/>
          </a:prstGeom>
          <a:noFill/>
          <a:ln>
            <a:noFill/>
          </a:ln>
        </p:spPr>
      </p:pic>
      <p:pic>
        <p:nvPicPr>
          <p:cNvPr id="530" name="Google Shape;530;p4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489850" y="1270000"/>
            <a:ext cx="1705426" cy="1806950"/>
          </a:xfrm>
          <a:prstGeom prst="rect">
            <a:avLst/>
          </a:prstGeom>
          <a:noFill/>
          <a:ln>
            <a:noFill/>
          </a:ln>
        </p:spPr>
      </p:pic>
      <p:sp>
        <p:nvSpPr>
          <p:cNvPr id="531" name="Google Shape;531;p45"/>
          <p:cNvSpPr txBox="1"/>
          <p:nvPr/>
        </p:nvSpPr>
        <p:spPr>
          <a:xfrm>
            <a:off x="2384000" y="4369925"/>
            <a:ext cx="64482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u="sng">
                <a:solidFill>
                  <a:srgbClr val="DD3333"/>
                </a:solidFill>
                <a:latin typeface="Nunito"/>
                <a:ea typeface="Nunito"/>
                <a:cs typeface="Nunito"/>
                <a:sym typeface="Nunito"/>
                <a:hlinkClick r:id="rId5"/>
              </a:rPr>
              <a:t>https://wesupportpreprints.wordpress.com/2018/08/05/arjun-raj/</a:t>
            </a:r>
            <a:r>
              <a:rPr lang="en" sz="1200">
                <a:latin typeface="Nunito"/>
                <a:ea typeface="Nunito"/>
                <a:cs typeface="Nunito"/>
                <a:sym typeface="Nunito"/>
              </a:rPr>
              <a:t> </a:t>
            </a:r>
            <a:endParaRPr sz="1200">
              <a:latin typeface="Nunito"/>
              <a:ea typeface="Nunito"/>
              <a:cs typeface="Nunito"/>
              <a:sym typeface="Nunito"/>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826" name="Google Shape;826;p7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How might preprints help you anticipate and prepare for revision requests?</a:t>
            </a:r>
            <a:endParaRPr/>
          </a:p>
        </p:txBody>
      </p:sp>
    </p:spTree>
    <p:extLst>
      <p:ext uri="{BB962C8B-B14F-4D97-AF65-F5344CB8AC3E}">
        <p14:creationId xmlns:p14="http://schemas.microsoft.com/office/powerpoint/2010/main" val="3708185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541"/>
        <p:cNvGrpSpPr/>
        <p:nvPr/>
      </p:nvGrpSpPr>
      <p:grpSpPr>
        <a:xfrm>
          <a:off x="0" y="0"/>
          <a:ext cx="0" cy="0"/>
          <a:chOff x="0" y="0"/>
          <a:chExt cx="0" cy="0"/>
        </a:xfrm>
      </p:grpSpPr>
      <p:sp>
        <p:nvSpPr>
          <p:cNvPr id="542" name="Google Shape;542;p4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Inform rapid responses for public health</a:t>
            </a:r>
            <a:endParaRPr dirty="0"/>
          </a:p>
        </p:txBody>
      </p:sp>
      <p:sp>
        <p:nvSpPr>
          <p:cNvPr id="543" name="Google Shape;543;p47"/>
          <p:cNvSpPr txBox="1">
            <a:spLocks noGrp="1"/>
          </p:cNvSpPr>
          <p:nvPr>
            <p:ph type="body" idx="1"/>
          </p:nvPr>
        </p:nvSpPr>
        <p:spPr>
          <a:xfrm>
            <a:off x="7134525" y="2111625"/>
            <a:ext cx="1843500" cy="2457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b="1">
                <a:solidFill>
                  <a:srgbClr val="434343"/>
                </a:solidFill>
              </a:rPr>
              <a:t>Fig 1. Zika and Ebola outbreak preprints and publications.</a:t>
            </a:r>
            <a:endParaRPr sz="1100" b="1">
              <a:solidFill>
                <a:srgbClr val="434343"/>
              </a:solidFill>
            </a:endParaRPr>
          </a:p>
          <a:p>
            <a:pPr marL="0" lvl="0" indent="0" algn="l" rtl="0">
              <a:spcBef>
                <a:spcPts val="0"/>
              </a:spcBef>
              <a:spcAft>
                <a:spcPts val="0"/>
              </a:spcAft>
              <a:buNone/>
            </a:pPr>
            <a:r>
              <a:rPr lang="en" sz="1100">
                <a:solidFill>
                  <a:srgbClr val="434343"/>
                </a:solidFill>
              </a:rPr>
              <a:t>Johansson MA, Reich NG, Meyers LA, Lipsitch M (2018) Preprints: An underutilized mechanism to accelerate outbreak science. PLOS Medicine 15(4): e1002549. </a:t>
            </a:r>
            <a:r>
              <a:rPr lang="en" sz="1100" u="sng">
                <a:solidFill>
                  <a:schemeClr val="hlink"/>
                </a:solidFill>
                <a:hlinkClick r:id="rId3"/>
              </a:rPr>
              <a:t>https://doi.org/10.1371/journal.pmed.1002549</a:t>
            </a:r>
            <a:r>
              <a:rPr lang="en" sz="1100">
                <a:solidFill>
                  <a:srgbClr val="434343"/>
                </a:solidFill>
              </a:rPr>
              <a:t> </a:t>
            </a:r>
            <a:endParaRPr sz="1100">
              <a:solidFill>
                <a:srgbClr val="434343"/>
              </a:solidFill>
            </a:endParaRPr>
          </a:p>
        </p:txBody>
      </p:sp>
      <p:pic>
        <p:nvPicPr>
          <p:cNvPr id="544" name="Google Shape;544;p47"/>
          <p:cNvPicPr preferRelativeResize="0"/>
          <p:nvPr/>
        </p:nvPicPr>
        <p:blipFill>
          <a:blip r:embed="rId4">
            <a:alphaModFix/>
          </a:blip>
          <a:stretch>
            <a:fillRect/>
          </a:stretch>
        </p:blipFill>
        <p:spPr>
          <a:xfrm>
            <a:off x="502375" y="1152475"/>
            <a:ext cx="6392499" cy="3375225"/>
          </a:xfrm>
          <a:prstGeom prst="rect">
            <a:avLst/>
          </a:prstGeom>
          <a:noFill/>
          <a:ln>
            <a:noFill/>
          </a:ln>
        </p:spPr>
      </p:pic>
      <p:sp>
        <p:nvSpPr>
          <p:cNvPr id="545" name="Google Shape;545;p47"/>
          <p:cNvSpPr txBox="1"/>
          <p:nvPr/>
        </p:nvSpPr>
        <p:spPr>
          <a:xfrm>
            <a:off x="7084374" y="1017725"/>
            <a:ext cx="1843500" cy="6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u="sng" dirty="0">
                <a:solidFill>
                  <a:srgbClr val="DD3333"/>
                </a:solidFill>
                <a:latin typeface="Nunito"/>
                <a:ea typeface="Nunito"/>
                <a:cs typeface="Nunito"/>
                <a:sym typeface="Nunito"/>
                <a:hlinkClick r:id="rId5"/>
              </a:rPr>
              <a:t>outbreakscience.org/</a:t>
            </a:r>
            <a:endParaRPr sz="1200" dirty="0">
              <a:solidFill>
                <a:srgbClr val="DD3333"/>
              </a:solidFill>
              <a:latin typeface="Nunito"/>
              <a:ea typeface="Nunito"/>
              <a:cs typeface="Nunito"/>
              <a:sym typeface="Nunito"/>
            </a:endParaRPr>
          </a:p>
          <a:p>
            <a:pPr marL="0" lvl="0" indent="0" algn="l" rtl="0">
              <a:spcBef>
                <a:spcPts val="0"/>
              </a:spcBef>
              <a:spcAft>
                <a:spcPts val="0"/>
              </a:spcAft>
              <a:buNone/>
            </a:pPr>
            <a:r>
              <a:rPr lang="en" sz="1200" u="sng" dirty="0">
                <a:solidFill>
                  <a:srgbClr val="DD3333"/>
                </a:solidFill>
                <a:latin typeface="Nunito"/>
                <a:ea typeface="Nunito"/>
                <a:cs typeface="Nunito"/>
                <a:sym typeface="Nunito"/>
                <a:hlinkClick r:id="rId6"/>
              </a:rPr>
              <a:t>twitter.com/outbreaksci</a:t>
            </a:r>
            <a:endParaRPr sz="1200" dirty="0">
              <a:solidFill>
                <a:srgbClr val="DD3333"/>
              </a:solidFill>
              <a:latin typeface="Nunito"/>
              <a:ea typeface="Nunito"/>
              <a:cs typeface="Nunito"/>
              <a:sym typeface="Nunito"/>
            </a:endParaRPr>
          </a:p>
        </p:txBody>
      </p:sp>
      <p:pic>
        <p:nvPicPr>
          <p:cNvPr id="546" name="Google Shape;546;p47"/>
          <p:cNvPicPr preferRelativeResize="0"/>
          <p:nvPr/>
        </p:nvPicPr>
        <p:blipFill>
          <a:blip r:embed="rId7">
            <a:alphaModFix/>
          </a:blip>
          <a:stretch>
            <a:fillRect/>
          </a:stretch>
        </p:blipFill>
        <p:spPr>
          <a:xfrm>
            <a:off x="7141407" y="445027"/>
            <a:ext cx="1524930" cy="6544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48"/>
        <p:cNvGrpSpPr/>
        <p:nvPr/>
      </p:nvGrpSpPr>
      <p:grpSpPr>
        <a:xfrm>
          <a:off x="0" y="0"/>
          <a:ext cx="0" cy="0"/>
          <a:chOff x="0" y="0"/>
          <a:chExt cx="0" cy="0"/>
        </a:xfrm>
      </p:grpSpPr>
      <p:pic>
        <p:nvPicPr>
          <p:cNvPr id="849" name="Google Shape;849;p121"/>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32025" y="84150"/>
            <a:ext cx="5628350" cy="3001475"/>
          </a:xfrm>
          <a:prstGeom prst="rect">
            <a:avLst/>
          </a:prstGeom>
          <a:noFill/>
          <a:ln>
            <a:noFill/>
          </a:ln>
        </p:spPr>
      </p:pic>
      <p:pic>
        <p:nvPicPr>
          <p:cNvPr id="850" name="Google Shape;850;p121"/>
          <p:cNvPicPr preferRelativeResize="0"/>
          <p:nvPr/>
        </p:nvPicPr>
        <p:blipFill rotWithShape="1">
          <a:blip r:embed="rId4" cstate="print">
            <a:alphaModFix/>
            <a:extLst>
              <a:ext uri="{28A0092B-C50C-407E-A947-70E740481C1C}">
                <a14:useLocalDpi xmlns:a14="http://schemas.microsoft.com/office/drawing/2010/main"/>
              </a:ext>
            </a:extLst>
          </a:blip>
          <a:srcRect l="-5164"/>
          <a:stretch/>
        </p:blipFill>
        <p:spPr>
          <a:xfrm>
            <a:off x="1354123" y="3161825"/>
            <a:ext cx="7749998" cy="1547775"/>
          </a:xfrm>
          <a:prstGeom prst="rect">
            <a:avLst/>
          </a:prstGeom>
          <a:noFill/>
          <a:ln>
            <a:noFill/>
          </a:ln>
        </p:spPr>
      </p:pic>
      <p:sp>
        <p:nvSpPr>
          <p:cNvPr id="851" name="Google Shape;851;p121"/>
          <p:cNvSpPr txBox="1"/>
          <p:nvPr/>
        </p:nvSpPr>
        <p:spPr>
          <a:xfrm>
            <a:off x="5052200" y="2948600"/>
            <a:ext cx="3025500" cy="70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Zilla Slab"/>
                <a:ea typeface="Zilla Slab"/>
                <a:cs typeface="Zilla Slab"/>
                <a:sym typeface="Zilla Slab"/>
              </a:rPr>
              <a:t>Ebola science</a:t>
            </a:r>
            <a:r>
              <a:rPr lang="en" sz="2400" dirty="0">
                <a:solidFill>
                  <a:srgbClr val="666666"/>
                </a:solidFill>
                <a:latin typeface="Zilla Slab"/>
                <a:ea typeface="Zilla Slab"/>
                <a:cs typeface="Zilla Slab"/>
                <a:sym typeface="Zilla Slab"/>
              </a:rPr>
              <a:t>**</a:t>
            </a:r>
            <a:endParaRPr sz="2400" dirty="0">
              <a:solidFill>
                <a:srgbClr val="666666"/>
              </a:solidFill>
              <a:latin typeface="Zilla Slab"/>
              <a:ea typeface="Zilla Slab"/>
              <a:cs typeface="Zilla Slab"/>
              <a:sym typeface="Zilla Slab"/>
            </a:endParaRPr>
          </a:p>
        </p:txBody>
      </p:sp>
      <p:sp>
        <p:nvSpPr>
          <p:cNvPr id="852" name="Google Shape;852;p121"/>
          <p:cNvSpPr txBox="1"/>
          <p:nvPr/>
        </p:nvSpPr>
        <p:spPr>
          <a:xfrm>
            <a:off x="14400" y="1005450"/>
            <a:ext cx="4481400" cy="70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Zilla Slab"/>
                <a:ea typeface="Zilla Slab"/>
                <a:cs typeface="Zilla Slab"/>
                <a:sym typeface="Zilla Slab"/>
              </a:rPr>
              <a:t>2013-2015 Ebola outbreaks</a:t>
            </a:r>
            <a:r>
              <a:rPr lang="en" sz="2400" dirty="0">
                <a:solidFill>
                  <a:srgbClr val="666666"/>
                </a:solidFill>
                <a:latin typeface="Zilla Slab"/>
                <a:ea typeface="Zilla Slab"/>
                <a:cs typeface="Zilla Slab"/>
                <a:sym typeface="Zilla Slab"/>
              </a:rPr>
              <a:t>*</a:t>
            </a:r>
            <a:endParaRPr sz="2400" dirty="0">
              <a:solidFill>
                <a:srgbClr val="666666"/>
              </a:solidFill>
              <a:latin typeface="Zilla Slab"/>
              <a:ea typeface="Zilla Slab"/>
              <a:cs typeface="Zilla Slab"/>
              <a:sym typeface="Zilla Slab"/>
            </a:endParaRPr>
          </a:p>
        </p:txBody>
      </p:sp>
      <p:sp>
        <p:nvSpPr>
          <p:cNvPr id="853" name="Google Shape;853;p121"/>
          <p:cNvSpPr txBox="1"/>
          <p:nvPr/>
        </p:nvSpPr>
        <p:spPr>
          <a:xfrm>
            <a:off x="6160375" y="1558790"/>
            <a:ext cx="2983625" cy="71181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dirty="0">
                <a:solidFill>
                  <a:srgbClr val="666666"/>
                </a:solidFill>
                <a:latin typeface="Open Sans"/>
                <a:ea typeface="Open Sans"/>
                <a:cs typeface="Open Sans"/>
                <a:sym typeface="Open Sans"/>
              </a:rPr>
              <a:t>  *https://</a:t>
            </a:r>
            <a:r>
              <a:rPr lang="en" sz="1000" dirty="0" err="1">
                <a:solidFill>
                  <a:srgbClr val="666666"/>
                </a:solidFill>
                <a:latin typeface="Open Sans"/>
                <a:ea typeface="Open Sans"/>
                <a:cs typeface="Open Sans"/>
                <a:sym typeface="Open Sans"/>
              </a:rPr>
              <a:t>www.nytimes.com</a:t>
            </a:r>
            <a:r>
              <a:rPr lang="en" sz="1000" dirty="0">
                <a:solidFill>
                  <a:srgbClr val="666666"/>
                </a:solidFill>
                <a:latin typeface="Open Sans"/>
                <a:ea typeface="Open Sans"/>
                <a:cs typeface="Open Sans"/>
                <a:sym typeface="Open Sans"/>
              </a:rPr>
              <a:t>/interactive/2015/02/24/world/</a:t>
            </a:r>
            <a:r>
              <a:rPr lang="en" sz="1000" dirty="0" err="1">
                <a:solidFill>
                  <a:srgbClr val="666666"/>
                </a:solidFill>
                <a:latin typeface="Open Sans"/>
                <a:ea typeface="Open Sans"/>
                <a:cs typeface="Open Sans"/>
                <a:sym typeface="Open Sans"/>
              </a:rPr>
              <a:t>africa</a:t>
            </a:r>
            <a:r>
              <a:rPr lang="en" sz="1000" dirty="0">
                <a:solidFill>
                  <a:srgbClr val="666666"/>
                </a:solidFill>
                <a:latin typeface="Open Sans"/>
                <a:ea typeface="Open Sans"/>
                <a:cs typeface="Open Sans"/>
                <a:sym typeface="Open Sans"/>
              </a:rPr>
              <a:t>/2015-02-24-ebola-outbreak.htm</a:t>
            </a:r>
            <a:endParaRPr sz="1000" dirty="0">
              <a:solidFill>
                <a:srgbClr val="666666"/>
              </a:solidFill>
              <a:latin typeface="Open Sans"/>
              <a:ea typeface="Open Sans"/>
              <a:cs typeface="Open Sans"/>
              <a:sym typeface="Open Sans"/>
            </a:endParaRPr>
          </a:p>
          <a:p>
            <a:pPr marL="0" lvl="0" indent="0" algn="l" rtl="0">
              <a:spcBef>
                <a:spcPts val="0"/>
              </a:spcBef>
              <a:spcAft>
                <a:spcPts val="0"/>
              </a:spcAft>
              <a:buNone/>
            </a:pPr>
            <a:r>
              <a:rPr lang="en" sz="1000" dirty="0">
                <a:solidFill>
                  <a:srgbClr val="666666"/>
                </a:solidFill>
                <a:latin typeface="Open Sans"/>
                <a:ea typeface="Open Sans"/>
                <a:cs typeface="Open Sans"/>
                <a:sym typeface="Open Sans"/>
              </a:rPr>
              <a:t>**</a:t>
            </a:r>
            <a:r>
              <a:rPr lang="en" sz="1000" dirty="0">
                <a:solidFill>
                  <a:srgbClr val="606060"/>
                </a:solidFill>
                <a:uFill>
                  <a:noFill/>
                </a:uFill>
                <a:latin typeface="Open Sans"/>
                <a:ea typeface="Open Sans"/>
                <a:cs typeface="Open Sans"/>
                <a:sym typeface="Open Sans"/>
                <a:hlinkClick r:id="rId5"/>
              </a:rPr>
              <a:t>https://doi.org/10.1371/journal.pmed.1002549</a:t>
            </a:r>
            <a:endParaRPr sz="1000" dirty="0">
              <a:solidFill>
                <a:srgbClr val="606060"/>
              </a:solidFill>
              <a:uFill>
                <a:noFill/>
              </a:uFill>
              <a:latin typeface="Open Sans"/>
              <a:ea typeface="Open Sans"/>
              <a:cs typeface="Open Sans"/>
              <a:sym typeface="Open Sans"/>
              <a:hlinkClick r:id="rId5"/>
            </a:endParaRPr>
          </a:p>
          <a:p>
            <a:pPr marL="0" lvl="0" indent="0" algn="l" rtl="0">
              <a:spcBef>
                <a:spcPts val="0"/>
              </a:spcBef>
              <a:spcAft>
                <a:spcPts val="0"/>
              </a:spcAft>
              <a:buNone/>
            </a:pPr>
            <a:endParaRPr sz="1000" dirty="0">
              <a:solidFill>
                <a:srgbClr val="666666"/>
              </a:solidFill>
              <a:latin typeface="Barlow"/>
              <a:ea typeface="Barlow"/>
              <a:cs typeface="Barlow"/>
              <a:sym typeface="Barlow"/>
            </a:endParaRPr>
          </a:p>
        </p:txBody>
      </p:sp>
      <p:sp>
        <p:nvSpPr>
          <p:cNvPr id="10" name="TextBox 9">
            <a:extLst>
              <a:ext uri="{FF2B5EF4-FFF2-40B4-BE49-F238E27FC236}">
                <a16:creationId xmlns:a16="http://schemas.microsoft.com/office/drawing/2014/main" id="{B470991B-C32F-4341-973D-449D7CF58531}"/>
              </a:ext>
            </a:extLst>
          </p:cNvPr>
          <p:cNvSpPr txBox="1"/>
          <p:nvPr/>
        </p:nvSpPr>
        <p:spPr>
          <a:xfrm>
            <a:off x="6649406" y="132112"/>
            <a:ext cx="2494594" cy="307777"/>
          </a:xfrm>
          <a:prstGeom prst="rect">
            <a:avLst/>
          </a:prstGeom>
          <a:noFill/>
        </p:spPr>
        <p:txBody>
          <a:bodyPr wrap="none" rtlCol="0">
            <a:spAutoFit/>
          </a:bodyPr>
          <a:lstStyle/>
          <a:p>
            <a:r>
              <a:rPr lang="en-US" dirty="0"/>
              <a:t>Slide by Michael Johansson</a:t>
            </a:r>
          </a:p>
        </p:txBody>
      </p:sp>
      <p:sp>
        <p:nvSpPr>
          <p:cNvPr id="11" name="Google Shape;545;p47">
            <a:extLst>
              <a:ext uri="{FF2B5EF4-FFF2-40B4-BE49-F238E27FC236}">
                <a16:creationId xmlns:a16="http://schemas.microsoft.com/office/drawing/2014/main" id="{69CED520-EA41-AE47-8964-A7D8C8D10D7B}"/>
              </a:ext>
            </a:extLst>
          </p:cNvPr>
          <p:cNvSpPr txBox="1"/>
          <p:nvPr/>
        </p:nvSpPr>
        <p:spPr>
          <a:xfrm>
            <a:off x="7128874" y="1025683"/>
            <a:ext cx="1843500" cy="6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u="sng" dirty="0">
                <a:solidFill>
                  <a:srgbClr val="DD3333"/>
                </a:solidFill>
                <a:latin typeface="Nunito"/>
                <a:ea typeface="Nunito"/>
                <a:cs typeface="Nunito"/>
                <a:sym typeface="Nunito"/>
                <a:hlinkClick r:id="rId6"/>
              </a:rPr>
              <a:t>outbreakscience.org/</a:t>
            </a:r>
            <a:endParaRPr sz="1200" dirty="0">
              <a:solidFill>
                <a:srgbClr val="DD3333"/>
              </a:solidFill>
              <a:latin typeface="Nunito"/>
              <a:ea typeface="Nunito"/>
              <a:cs typeface="Nunito"/>
              <a:sym typeface="Nunito"/>
            </a:endParaRPr>
          </a:p>
          <a:p>
            <a:pPr marL="0" lvl="0" indent="0" algn="l" rtl="0">
              <a:spcBef>
                <a:spcPts val="0"/>
              </a:spcBef>
              <a:spcAft>
                <a:spcPts val="0"/>
              </a:spcAft>
              <a:buNone/>
            </a:pPr>
            <a:r>
              <a:rPr lang="en" sz="1200" u="sng" dirty="0">
                <a:solidFill>
                  <a:srgbClr val="DD3333"/>
                </a:solidFill>
                <a:latin typeface="Nunito"/>
                <a:ea typeface="Nunito"/>
                <a:cs typeface="Nunito"/>
                <a:sym typeface="Nunito"/>
                <a:hlinkClick r:id="rId7"/>
              </a:rPr>
              <a:t>twitter.com/outbreaksci</a:t>
            </a:r>
            <a:endParaRPr sz="1200" dirty="0">
              <a:solidFill>
                <a:srgbClr val="DD3333"/>
              </a:solidFill>
              <a:latin typeface="Nunito"/>
              <a:ea typeface="Nunito"/>
              <a:cs typeface="Nunito"/>
              <a:sym typeface="Nunito"/>
            </a:endParaRPr>
          </a:p>
        </p:txBody>
      </p:sp>
      <p:pic>
        <p:nvPicPr>
          <p:cNvPr id="12" name="Google Shape;546;p47">
            <a:extLst>
              <a:ext uri="{FF2B5EF4-FFF2-40B4-BE49-F238E27FC236}">
                <a16:creationId xmlns:a16="http://schemas.microsoft.com/office/drawing/2014/main" id="{0C546B8F-3E9B-5645-A722-1A7C26282F17}"/>
              </a:ext>
            </a:extLst>
          </p:cNvPr>
          <p:cNvPicPr preferRelativeResize="0"/>
          <p:nvPr/>
        </p:nvPicPr>
        <p:blipFill>
          <a:blip r:embed="rId8">
            <a:alphaModFix/>
          </a:blip>
          <a:stretch>
            <a:fillRect/>
          </a:stretch>
        </p:blipFill>
        <p:spPr>
          <a:xfrm>
            <a:off x="7134238" y="451687"/>
            <a:ext cx="1524930" cy="654400"/>
          </a:xfrm>
          <a:prstGeom prst="rect">
            <a:avLst/>
          </a:prstGeom>
          <a:noFill/>
          <a:ln>
            <a:noFill/>
          </a:ln>
        </p:spPr>
      </p:pic>
    </p:spTree>
    <p:extLst>
      <p:ext uri="{BB962C8B-B14F-4D97-AF65-F5344CB8AC3E}">
        <p14:creationId xmlns:p14="http://schemas.microsoft.com/office/powerpoint/2010/main" val="5638911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pic>
        <p:nvPicPr>
          <p:cNvPr id="885" name="Google Shape;885;p12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320769" y="1150116"/>
            <a:ext cx="4775150" cy="3707383"/>
          </a:xfrm>
          <a:prstGeom prst="rect">
            <a:avLst/>
          </a:prstGeom>
          <a:noFill/>
          <a:ln>
            <a:noFill/>
          </a:ln>
        </p:spPr>
      </p:pic>
      <p:sp>
        <p:nvSpPr>
          <p:cNvPr id="886" name="Google Shape;886;p124"/>
          <p:cNvSpPr txBox="1"/>
          <p:nvPr/>
        </p:nvSpPr>
        <p:spPr>
          <a:xfrm>
            <a:off x="217800" y="194850"/>
            <a:ext cx="8561700" cy="53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300" dirty="0">
                <a:latin typeface="Zilla Slab"/>
                <a:ea typeface="Zilla Slab"/>
                <a:cs typeface="Zilla Slab"/>
                <a:sym typeface="Zilla Slab"/>
              </a:rPr>
              <a:t>Ebola preprints were available months before </a:t>
            </a:r>
          </a:p>
          <a:p>
            <a:pPr marL="0" lvl="0" indent="0" algn="l" rtl="0">
              <a:spcBef>
                <a:spcPts val="0"/>
              </a:spcBef>
              <a:spcAft>
                <a:spcPts val="0"/>
              </a:spcAft>
              <a:buNone/>
            </a:pPr>
            <a:r>
              <a:rPr lang="en" sz="2300" dirty="0">
                <a:latin typeface="Zilla Slab"/>
                <a:ea typeface="Zilla Slab"/>
                <a:cs typeface="Zilla Slab"/>
                <a:sym typeface="Zilla Slab"/>
              </a:rPr>
              <a:t>journal publications. </a:t>
            </a:r>
            <a:r>
              <a:rPr lang="en-GB" sz="2300" dirty="0">
                <a:latin typeface="Zilla Slab"/>
                <a:ea typeface="Zilla Slab"/>
                <a:cs typeface="Zilla Slab"/>
                <a:sym typeface="Zilla Slab"/>
              </a:rPr>
              <a:t>And are completely open.</a:t>
            </a:r>
          </a:p>
        </p:txBody>
      </p:sp>
      <p:cxnSp>
        <p:nvCxnSpPr>
          <p:cNvPr id="887" name="Google Shape;887;p124"/>
          <p:cNvCxnSpPr/>
          <p:nvPr/>
        </p:nvCxnSpPr>
        <p:spPr>
          <a:xfrm flipH="1">
            <a:off x="1833069" y="2146850"/>
            <a:ext cx="1488300" cy="1866300"/>
          </a:xfrm>
          <a:prstGeom prst="straightConnector1">
            <a:avLst/>
          </a:prstGeom>
          <a:noFill/>
          <a:ln w="28575" cap="flat" cmpd="sng">
            <a:solidFill>
              <a:srgbClr val="FF0000"/>
            </a:solidFill>
            <a:prstDash val="solid"/>
            <a:round/>
            <a:headEnd type="none" w="med" len="med"/>
            <a:tailEnd type="triangle" w="med" len="med"/>
          </a:ln>
        </p:spPr>
      </p:cxnSp>
      <p:sp>
        <p:nvSpPr>
          <p:cNvPr id="888" name="Google Shape;888;p124"/>
          <p:cNvSpPr txBox="1"/>
          <p:nvPr/>
        </p:nvSpPr>
        <p:spPr>
          <a:xfrm>
            <a:off x="2493119" y="1735950"/>
            <a:ext cx="2181900" cy="74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0000"/>
                </a:solidFill>
                <a:latin typeface="Open Sans"/>
                <a:ea typeface="Open Sans"/>
                <a:cs typeface="Open Sans"/>
                <a:sym typeface="Open Sans"/>
              </a:rPr>
              <a:t>Median: 150 days</a:t>
            </a:r>
            <a:endParaRPr sz="1800">
              <a:solidFill>
                <a:srgbClr val="FF0000"/>
              </a:solidFill>
              <a:latin typeface="Open Sans"/>
              <a:ea typeface="Open Sans"/>
              <a:cs typeface="Open Sans"/>
              <a:sym typeface="Open Sans"/>
            </a:endParaRPr>
          </a:p>
        </p:txBody>
      </p:sp>
      <p:sp>
        <p:nvSpPr>
          <p:cNvPr id="889" name="Google Shape;889;p124"/>
          <p:cNvSpPr txBox="1"/>
          <p:nvPr/>
        </p:nvSpPr>
        <p:spPr>
          <a:xfrm>
            <a:off x="5445902" y="1735950"/>
            <a:ext cx="3644733" cy="78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rgbClr val="333333"/>
                </a:solidFill>
                <a:latin typeface="Open Sans"/>
                <a:ea typeface="Open Sans"/>
                <a:cs typeface="Open Sans"/>
                <a:sym typeface="Open Sans"/>
              </a:rPr>
              <a:t>Preprints: An underutilized mechanism to accelerate outbreak science </a:t>
            </a:r>
            <a:endParaRPr sz="1200" dirty="0">
              <a:solidFill>
                <a:srgbClr val="333333"/>
              </a:solidFill>
              <a:latin typeface="Open Sans"/>
              <a:ea typeface="Open Sans"/>
              <a:cs typeface="Open Sans"/>
              <a:sym typeface="Open Sans"/>
            </a:endParaRPr>
          </a:p>
          <a:p>
            <a:pPr marL="0" lvl="0" indent="0" algn="l" rtl="0">
              <a:spcBef>
                <a:spcPts val="0"/>
              </a:spcBef>
              <a:spcAft>
                <a:spcPts val="0"/>
              </a:spcAft>
              <a:buNone/>
            </a:pPr>
            <a:r>
              <a:rPr lang="en" sz="1200" dirty="0">
                <a:solidFill>
                  <a:srgbClr val="333333"/>
                </a:solidFill>
                <a:latin typeface="Open Sans"/>
                <a:ea typeface="Open Sans"/>
                <a:cs typeface="Open Sans"/>
                <a:sym typeface="Open Sans"/>
              </a:rPr>
              <a:t>PLOS Medicine: </a:t>
            </a:r>
            <a:r>
              <a:rPr lang="en" sz="1200" dirty="0">
                <a:solidFill>
                  <a:srgbClr val="3C63AF"/>
                </a:solidFill>
                <a:uFill>
                  <a:noFill/>
                </a:uFill>
                <a:latin typeface="Open Sans"/>
                <a:ea typeface="Open Sans"/>
                <a:cs typeface="Open Sans"/>
                <a:sym typeface="Open Sans"/>
                <a:hlinkClick r:id="rId4"/>
              </a:rPr>
              <a:t>https://doi.org/10.1371/journal.pmed.1002549</a:t>
            </a:r>
            <a:endParaRPr sz="1200" dirty="0">
              <a:solidFill>
                <a:srgbClr val="3C63AF"/>
              </a:solidFill>
              <a:uFill>
                <a:noFill/>
              </a:uFill>
              <a:latin typeface="Open Sans"/>
              <a:ea typeface="Open Sans"/>
              <a:cs typeface="Open Sans"/>
              <a:sym typeface="Open Sans"/>
              <a:hlinkClick r:id="rId4"/>
            </a:endParaRPr>
          </a:p>
          <a:p>
            <a:pPr marL="0" lvl="0" indent="0" algn="l" rtl="0">
              <a:spcBef>
                <a:spcPts val="0"/>
              </a:spcBef>
              <a:spcAft>
                <a:spcPts val="0"/>
              </a:spcAft>
              <a:buNone/>
            </a:pPr>
            <a:endParaRPr sz="1950" dirty="0">
              <a:solidFill>
                <a:srgbClr val="333333"/>
              </a:solidFill>
              <a:latin typeface="Open Sans"/>
              <a:ea typeface="Open Sans"/>
              <a:cs typeface="Open Sans"/>
              <a:sym typeface="Open Sans"/>
            </a:endParaRPr>
          </a:p>
          <a:p>
            <a:pPr marL="0" lvl="0" indent="0" algn="l" rtl="0">
              <a:spcBef>
                <a:spcPts val="0"/>
              </a:spcBef>
              <a:spcAft>
                <a:spcPts val="0"/>
              </a:spcAft>
              <a:buNone/>
            </a:pPr>
            <a:endParaRPr dirty="0"/>
          </a:p>
        </p:txBody>
      </p:sp>
      <p:sp>
        <p:nvSpPr>
          <p:cNvPr id="9" name="TextBox 8">
            <a:extLst>
              <a:ext uri="{FF2B5EF4-FFF2-40B4-BE49-F238E27FC236}">
                <a16:creationId xmlns:a16="http://schemas.microsoft.com/office/drawing/2014/main" id="{2D2DB9B9-97FE-6746-B983-67B63C8E762F}"/>
              </a:ext>
            </a:extLst>
          </p:cNvPr>
          <p:cNvSpPr txBox="1"/>
          <p:nvPr/>
        </p:nvSpPr>
        <p:spPr>
          <a:xfrm>
            <a:off x="6649406" y="132112"/>
            <a:ext cx="2494594" cy="307777"/>
          </a:xfrm>
          <a:prstGeom prst="rect">
            <a:avLst/>
          </a:prstGeom>
          <a:noFill/>
        </p:spPr>
        <p:txBody>
          <a:bodyPr wrap="none" rtlCol="0">
            <a:spAutoFit/>
          </a:bodyPr>
          <a:lstStyle/>
          <a:p>
            <a:r>
              <a:rPr lang="en-US" dirty="0"/>
              <a:t>Slide by Michael Johansson</a:t>
            </a:r>
          </a:p>
        </p:txBody>
      </p:sp>
      <p:sp>
        <p:nvSpPr>
          <p:cNvPr id="10" name="Google Shape;545;p47">
            <a:extLst>
              <a:ext uri="{FF2B5EF4-FFF2-40B4-BE49-F238E27FC236}">
                <a16:creationId xmlns:a16="http://schemas.microsoft.com/office/drawing/2014/main" id="{6AE5D3F2-6E82-E24E-BF85-D876416D1BF8}"/>
              </a:ext>
            </a:extLst>
          </p:cNvPr>
          <p:cNvSpPr txBox="1"/>
          <p:nvPr/>
        </p:nvSpPr>
        <p:spPr>
          <a:xfrm>
            <a:off x="7128874" y="1025683"/>
            <a:ext cx="1843500" cy="6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u="sng" dirty="0">
                <a:solidFill>
                  <a:srgbClr val="DD3333"/>
                </a:solidFill>
                <a:latin typeface="Nunito"/>
                <a:ea typeface="Nunito"/>
                <a:cs typeface="Nunito"/>
                <a:sym typeface="Nunito"/>
                <a:hlinkClick r:id="rId5"/>
              </a:rPr>
              <a:t>outbreakscience.org/</a:t>
            </a:r>
            <a:endParaRPr sz="1200" dirty="0">
              <a:solidFill>
                <a:srgbClr val="DD3333"/>
              </a:solidFill>
              <a:latin typeface="Nunito"/>
              <a:ea typeface="Nunito"/>
              <a:cs typeface="Nunito"/>
              <a:sym typeface="Nunito"/>
            </a:endParaRPr>
          </a:p>
          <a:p>
            <a:pPr marL="0" lvl="0" indent="0" algn="l" rtl="0">
              <a:spcBef>
                <a:spcPts val="0"/>
              </a:spcBef>
              <a:spcAft>
                <a:spcPts val="0"/>
              </a:spcAft>
              <a:buNone/>
            </a:pPr>
            <a:r>
              <a:rPr lang="en" sz="1200" u="sng" dirty="0">
                <a:solidFill>
                  <a:srgbClr val="DD3333"/>
                </a:solidFill>
                <a:latin typeface="Nunito"/>
                <a:ea typeface="Nunito"/>
                <a:cs typeface="Nunito"/>
                <a:sym typeface="Nunito"/>
                <a:hlinkClick r:id="rId6"/>
              </a:rPr>
              <a:t>twitter.com/outbreaksci</a:t>
            </a:r>
            <a:endParaRPr sz="1200" dirty="0">
              <a:solidFill>
                <a:srgbClr val="DD3333"/>
              </a:solidFill>
              <a:latin typeface="Nunito"/>
              <a:ea typeface="Nunito"/>
              <a:cs typeface="Nunito"/>
              <a:sym typeface="Nunito"/>
            </a:endParaRPr>
          </a:p>
        </p:txBody>
      </p:sp>
      <p:pic>
        <p:nvPicPr>
          <p:cNvPr id="11" name="Google Shape;546;p47">
            <a:extLst>
              <a:ext uri="{FF2B5EF4-FFF2-40B4-BE49-F238E27FC236}">
                <a16:creationId xmlns:a16="http://schemas.microsoft.com/office/drawing/2014/main" id="{8EF44B40-0BA3-7E40-B4F8-3332AA322572}"/>
              </a:ext>
            </a:extLst>
          </p:cNvPr>
          <p:cNvPicPr preferRelativeResize="0"/>
          <p:nvPr/>
        </p:nvPicPr>
        <p:blipFill>
          <a:blip r:embed="rId7">
            <a:alphaModFix/>
          </a:blip>
          <a:stretch>
            <a:fillRect/>
          </a:stretch>
        </p:blipFill>
        <p:spPr>
          <a:xfrm>
            <a:off x="7134238" y="451687"/>
            <a:ext cx="1524930" cy="654400"/>
          </a:xfrm>
          <a:prstGeom prst="rect">
            <a:avLst/>
          </a:prstGeom>
          <a:noFill/>
          <a:ln>
            <a:noFill/>
          </a:ln>
        </p:spPr>
      </p:pic>
    </p:spTree>
    <p:extLst>
      <p:ext uri="{BB962C8B-B14F-4D97-AF65-F5344CB8AC3E}">
        <p14:creationId xmlns:p14="http://schemas.microsoft.com/office/powerpoint/2010/main" val="11439110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pic>
        <p:nvPicPr>
          <p:cNvPr id="901" name="Google Shape;901;p126"/>
          <p:cNvPicPr preferRelativeResize="0"/>
          <p:nvPr/>
        </p:nvPicPr>
        <p:blipFill>
          <a:blip r:embed="rId3">
            <a:alphaModFix/>
          </a:blip>
          <a:stretch>
            <a:fillRect/>
          </a:stretch>
        </p:blipFill>
        <p:spPr>
          <a:xfrm>
            <a:off x="171626" y="859625"/>
            <a:ext cx="7306073" cy="3650450"/>
          </a:xfrm>
          <a:prstGeom prst="rect">
            <a:avLst/>
          </a:prstGeom>
          <a:noFill/>
          <a:ln>
            <a:noFill/>
          </a:ln>
        </p:spPr>
      </p:pic>
      <p:sp>
        <p:nvSpPr>
          <p:cNvPr id="902" name="Google Shape;902;p126"/>
          <p:cNvSpPr txBox="1"/>
          <p:nvPr/>
        </p:nvSpPr>
        <p:spPr>
          <a:xfrm>
            <a:off x="6965115" y="1665806"/>
            <a:ext cx="1863176" cy="90594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rgbClr val="333333"/>
                </a:solidFill>
                <a:latin typeface="Open Sans"/>
                <a:ea typeface="Open Sans"/>
                <a:cs typeface="Open Sans"/>
                <a:sym typeface="Open Sans"/>
              </a:rPr>
              <a:t>Preprints: An underutilized mechanism to accelerate outbreak science </a:t>
            </a:r>
            <a:endParaRPr sz="1200" dirty="0">
              <a:solidFill>
                <a:srgbClr val="333333"/>
              </a:solidFill>
              <a:latin typeface="Open Sans"/>
              <a:ea typeface="Open Sans"/>
              <a:cs typeface="Open Sans"/>
              <a:sym typeface="Open Sans"/>
            </a:endParaRPr>
          </a:p>
          <a:p>
            <a:pPr marL="0" lvl="0" indent="0" algn="l" rtl="0">
              <a:spcBef>
                <a:spcPts val="0"/>
              </a:spcBef>
              <a:spcAft>
                <a:spcPts val="0"/>
              </a:spcAft>
              <a:buNone/>
            </a:pPr>
            <a:r>
              <a:rPr lang="en" sz="1200" dirty="0">
                <a:solidFill>
                  <a:srgbClr val="333333"/>
                </a:solidFill>
                <a:latin typeface="Open Sans"/>
                <a:ea typeface="Open Sans"/>
                <a:cs typeface="Open Sans"/>
                <a:sym typeface="Open Sans"/>
              </a:rPr>
              <a:t>PLOS Medicine: </a:t>
            </a:r>
            <a:r>
              <a:rPr lang="en" sz="1200" dirty="0">
                <a:solidFill>
                  <a:srgbClr val="3C63AF"/>
                </a:solidFill>
                <a:uFill>
                  <a:noFill/>
                </a:uFill>
                <a:latin typeface="Open Sans"/>
                <a:ea typeface="Open Sans"/>
                <a:cs typeface="Open Sans"/>
                <a:sym typeface="Open Sans"/>
                <a:hlinkClick r:id="rId4"/>
              </a:rPr>
              <a:t>https://doi.org/10.1371/journal.pmed.1002549</a:t>
            </a:r>
            <a:endParaRPr sz="1200" dirty="0">
              <a:solidFill>
                <a:srgbClr val="3C63AF"/>
              </a:solidFill>
              <a:uFill>
                <a:noFill/>
              </a:uFill>
              <a:latin typeface="Open Sans"/>
              <a:ea typeface="Open Sans"/>
              <a:cs typeface="Open Sans"/>
              <a:sym typeface="Open Sans"/>
              <a:hlinkClick r:id="rId4"/>
            </a:endParaRPr>
          </a:p>
          <a:p>
            <a:pPr marL="0" lvl="0" indent="0" algn="l" rtl="0">
              <a:spcBef>
                <a:spcPts val="0"/>
              </a:spcBef>
              <a:spcAft>
                <a:spcPts val="0"/>
              </a:spcAft>
              <a:buNone/>
            </a:pPr>
            <a:endParaRPr sz="1950" dirty="0">
              <a:solidFill>
                <a:srgbClr val="333333"/>
              </a:solidFill>
              <a:latin typeface="Open Sans"/>
              <a:ea typeface="Open Sans"/>
              <a:cs typeface="Open Sans"/>
              <a:sym typeface="Open Sans"/>
            </a:endParaRPr>
          </a:p>
          <a:p>
            <a:pPr marL="0" lvl="0" indent="0" algn="l" rtl="0">
              <a:spcBef>
                <a:spcPts val="0"/>
              </a:spcBef>
              <a:spcAft>
                <a:spcPts val="0"/>
              </a:spcAft>
              <a:buNone/>
            </a:pPr>
            <a:endParaRPr dirty="0"/>
          </a:p>
        </p:txBody>
      </p:sp>
      <p:sp>
        <p:nvSpPr>
          <p:cNvPr id="903" name="Google Shape;903;p126"/>
          <p:cNvSpPr txBox="1"/>
          <p:nvPr/>
        </p:nvSpPr>
        <p:spPr>
          <a:xfrm>
            <a:off x="217800" y="194850"/>
            <a:ext cx="8128800" cy="53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latin typeface="Zilla Slab"/>
                <a:ea typeface="Zilla Slab"/>
                <a:cs typeface="Zilla Slab"/>
                <a:sym typeface="Zilla Slab"/>
              </a:rPr>
              <a:t>Preprints are not frequently used for outbreak science. YET.</a:t>
            </a:r>
            <a:endParaRPr sz="2000" dirty="0">
              <a:latin typeface="Zilla Slab"/>
              <a:ea typeface="Zilla Slab"/>
              <a:cs typeface="Zilla Slab"/>
              <a:sym typeface="Zilla Slab"/>
            </a:endParaRPr>
          </a:p>
        </p:txBody>
      </p:sp>
      <p:sp>
        <p:nvSpPr>
          <p:cNvPr id="6" name="TextBox 5">
            <a:extLst>
              <a:ext uri="{FF2B5EF4-FFF2-40B4-BE49-F238E27FC236}">
                <a16:creationId xmlns:a16="http://schemas.microsoft.com/office/drawing/2014/main" id="{C24D4186-3F21-1E4C-89BD-3E7DCC675C8E}"/>
              </a:ext>
            </a:extLst>
          </p:cNvPr>
          <p:cNvSpPr txBox="1"/>
          <p:nvPr/>
        </p:nvSpPr>
        <p:spPr>
          <a:xfrm>
            <a:off x="6649406" y="132112"/>
            <a:ext cx="2494594" cy="307777"/>
          </a:xfrm>
          <a:prstGeom prst="rect">
            <a:avLst/>
          </a:prstGeom>
          <a:noFill/>
        </p:spPr>
        <p:txBody>
          <a:bodyPr wrap="none" rtlCol="0">
            <a:spAutoFit/>
          </a:bodyPr>
          <a:lstStyle/>
          <a:p>
            <a:r>
              <a:rPr lang="en-US" dirty="0"/>
              <a:t>Slide by Michael Johansson</a:t>
            </a:r>
          </a:p>
        </p:txBody>
      </p:sp>
      <p:sp>
        <p:nvSpPr>
          <p:cNvPr id="7" name="Google Shape;545;p47">
            <a:extLst>
              <a:ext uri="{FF2B5EF4-FFF2-40B4-BE49-F238E27FC236}">
                <a16:creationId xmlns:a16="http://schemas.microsoft.com/office/drawing/2014/main" id="{97F589DC-C131-3549-88F6-D774B29F341D}"/>
              </a:ext>
            </a:extLst>
          </p:cNvPr>
          <p:cNvSpPr txBox="1"/>
          <p:nvPr/>
        </p:nvSpPr>
        <p:spPr>
          <a:xfrm>
            <a:off x="7128874" y="1025683"/>
            <a:ext cx="1843500" cy="6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u="sng" dirty="0">
                <a:solidFill>
                  <a:srgbClr val="DD3333"/>
                </a:solidFill>
                <a:latin typeface="Nunito"/>
                <a:ea typeface="Nunito"/>
                <a:cs typeface="Nunito"/>
                <a:sym typeface="Nunito"/>
                <a:hlinkClick r:id="rId5"/>
              </a:rPr>
              <a:t>outbreakscience.org/</a:t>
            </a:r>
            <a:endParaRPr sz="1200" dirty="0">
              <a:solidFill>
                <a:srgbClr val="DD3333"/>
              </a:solidFill>
              <a:latin typeface="Nunito"/>
              <a:ea typeface="Nunito"/>
              <a:cs typeface="Nunito"/>
              <a:sym typeface="Nunito"/>
            </a:endParaRPr>
          </a:p>
          <a:p>
            <a:pPr marL="0" lvl="0" indent="0" algn="l" rtl="0">
              <a:spcBef>
                <a:spcPts val="0"/>
              </a:spcBef>
              <a:spcAft>
                <a:spcPts val="0"/>
              </a:spcAft>
              <a:buNone/>
            </a:pPr>
            <a:r>
              <a:rPr lang="en" sz="1200" u="sng" dirty="0">
                <a:solidFill>
                  <a:srgbClr val="DD3333"/>
                </a:solidFill>
                <a:latin typeface="Nunito"/>
                <a:ea typeface="Nunito"/>
                <a:cs typeface="Nunito"/>
                <a:sym typeface="Nunito"/>
                <a:hlinkClick r:id="rId6"/>
              </a:rPr>
              <a:t>twitter.com/outbreaksci</a:t>
            </a:r>
            <a:endParaRPr sz="1200" dirty="0">
              <a:solidFill>
                <a:srgbClr val="DD3333"/>
              </a:solidFill>
              <a:latin typeface="Nunito"/>
              <a:ea typeface="Nunito"/>
              <a:cs typeface="Nunito"/>
              <a:sym typeface="Nunito"/>
            </a:endParaRPr>
          </a:p>
        </p:txBody>
      </p:sp>
      <p:pic>
        <p:nvPicPr>
          <p:cNvPr id="8" name="Google Shape;546;p47">
            <a:extLst>
              <a:ext uri="{FF2B5EF4-FFF2-40B4-BE49-F238E27FC236}">
                <a16:creationId xmlns:a16="http://schemas.microsoft.com/office/drawing/2014/main" id="{74A7E490-5254-934A-B399-EBDEDB2B0F75}"/>
              </a:ext>
            </a:extLst>
          </p:cNvPr>
          <p:cNvPicPr preferRelativeResize="0"/>
          <p:nvPr/>
        </p:nvPicPr>
        <p:blipFill>
          <a:blip r:embed="rId7">
            <a:alphaModFix/>
          </a:blip>
          <a:stretch>
            <a:fillRect/>
          </a:stretch>
        </p:blipFill>
        <p:spPr>
          <a:xfrm>
            <a:off x="7134238" y="451687"/>
            <a:ext cx="1524930" cy="654400"/>
          </a:xfrm>
          <a:prstGeom prst="rect">
            <a:avLst/>
          </a:prstGeom>
          <a:noFill/>
          <a:ln>
            <a:noFill/>
          </a:ln>
        </p:spPr>
      </p:pic>
    </p:spTree>
    <p:extLst>
      <p:ext uri="{BB962C8B-B14F-4D97-AF65-F5344CB8AC3E}">
        <p14:creationId xmlns:p14="http://schemas.microsoft.com/office/powerpoint/2010/main" val="2745960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p:nvPr/>
        </p:nvSpPr>
        <p:spPr>
          <a:xfrm>
            <a:off x="-739" y="2682155"/>
            <a:ext cx="9138900" cy="2508000"/>
          </a:xfrm>
          <a:prstGeom prst="rect">
            <a:avLst/>
          </a:prstGeom>
          <a:solidFill>
            <a:srgbClr val="262626"/>
          </a:solidFill>
          <a:ln w="12700" cap="flat" cmpd="sng">
            <a:solidFill>
              <a:schemeClr val="dk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pic>
        <p:nvPicPr>
          <p:cNvPr id="113" name="Google Shape;113;p17" descr="Page Facing Up Emoji"/>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738219" y="1499776"/>
            <a:ext cx="926788" cy="926788"/>
          </a:xfrm>
          <a:prstGeom prst="rect">
            <a:avLst/>
          </a:prstGeom>
          <a:noFill/>
          <a:ln>
            <a:noFill/>
          </a:ln>
        </p:spPr>
      </p:pic>
      <p:sp>
        <p:nvSpPr>
          <p:cNvPr id="114" name="Google Shape;114;p17"/>
          <p:cNvSpPr txBox="1"/>
          <p:nvPr/>
        </p:nvSpPr>
        <p:spPr>
          <a:xfrm>
            <a:off x="7324856" y="4895081"/>
            <a:ext cx="1777200" cy="207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900">
                <a:solidFill>
                  <a:srgbClr val="7F7F7F"/>
                </a:solidFill>
                <a:latin typeface="Arial"/>
                <a:ea typeface="Arial"/>
                <a:cs typeface="Arial"/>
                <a:sym typeface="Arial"/>
              </a:rPr>
              <a:t>Emojis by </a:t>
            </a:r>
            <a:r>
              <a:rPr lang="en" sz="900">
                <a:solidFill>
                  <a:srgbClr val="DD3333"/>
                </a:solidFill>
                <a:uFill>
                  <a:noFill/>
                </a:uFill>
                <a:latin typeface="Arial"/>
                <a:ea typeface="Arial"/>
                <a:cs typeface="Arial"/>
                <a:sym typeface="Arial"/>
                <a:hlinkClick r:id="rId4"/>
              </a:rPr>
              <a:t>Mozilla</a:t>
            </a:r>
            <a:r>
              <a:rPr lang="en" sz="900">
                <a:solidFill>
                  <a:srgbClr val="7F7F7F"/>
                </a:solidFill>
                <a:latin typeface="Arial"/>
                <a:ea typeface="Arial"/>
                <a:cs typeface="Arial"/>
                <a:sym typeface="Arial"/>
              </a:rPr>
              <a:t> (CC BY 4.0)</a:t>
            </a:r>
            <a:endParaRPr sz="1100">
              <a:solidFill>
                <a:srgbClr val="7F7F7F"/>
              </a:solidFill>
            </a:endParaRPr>
          </a:p>
        </p:txBody>
      </p:sp>
      <p:sp>
        <p:nvSpPr>
          <p:cNvPr id="115" name="Google Shape;115;p17"/>
          <p:cNvSpPr txBox="1"/>
          <p:nvPr/>
        </p:nvSpPr>
        <p:spPr>
          <a:xfrm>
            <a:off x="1913776" y="3076411"/>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1</a:t>
            </a:r>
            <a:endParaRPr sz="1200">
              <a:latin typeface="Nunito"/>
              <a:ea typeface="Nunito"/>
              <a:cs typeface="Nunito"/>
              <a:sym typeface="Nunito"/>
            </a:endParaRPr>
          </a:p>
        </p:txBody>
      </p:sp>
      <p:sp>
        <p:nvSpPr>
          <p:cNvPr id="116" name="Google Shape;116;p17"/>
          <p:cNvSpPr txBox="1"/>
          <p:nvPr/>
        </p:nvSpPr>
        <p:spPr>
          <a:xfrm>
            <a:off x="4446640" y="3093592"/>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2</a:t>
            </a:r>
            <a:endParaRPr sz="1200">
              <a:latin typeface="Nunito"/>
              <a:ea typeface="Nunito"/>
              <a:cs typeface="Nunito"/>
              <a:sym typeface="Nunito"/>
            </a:endParaRPr>
          </a:p>
        </p:txBody>
      </p:sp>
      <p:sp>
        <p:nvSpPr>
          <p:cNvPr id="117" name="Google Shape;117;p17"/>
          <p:cNvSpPr txBox="1"/>
          <p:nvPr/>
        </p:nvSpPr>
        <p:spPr>
          <a:xfrm>
            <a:off x="6912791" y="3104723"/>
            <a:ext cx="7782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Journal 3</a:t>
            </a:r>
            <a:endParaRPr sz="1200">
              <a:latin typeface="Nunito"/>
              <a:ea typeface="Nunito"/>
              <a:cs typeface="Nunito"/>
              <a:sym typeface="Nunito"/>
            </a:endParaRPr>
          </a:p>
        </p:txBody>
      </p:sp>
      <p:pic>
        <p:nvPicPr>
          <p:cNvPr id="118" name="Google Shape;118;p17" descr="Electric Light Bulb Emoji"/>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284220" y="1215737"/>
            <a:ext cx="870081" cy="870081"/>
          </a:xfrm>
          <a:prstGeom prst="rect">
            <a:avLst/>
          </a:prstGeom>
          <a:noFill/>
          <a:ln>
            <a:noFill/>
          </a:ln>
        </p:spPr>
      </p:pic>
      <p:pic>
        <p:nvPicPr>
          <p:cNvPr id="119" name="Google Shape;119;p17" descr="Bookmark Emoji"/>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944885" y="1490943"/>
            <a:ext cx="568122" cy="568122"/>
          </a:xfrm>
          <a:prstGeom prst="rect">
            <a:avLst/>
          </a:prstGeom>
          <a:noFill/>
          <a:ln>
            <a:noFill/>
          </a:ln>
        </p:spPr>
      </p:pic>
      <p:pic>
        <p:nvPicPr>
          <p:cNvPr id="120" name="Google Shape;120;p17" descr="Page Facing Up Emoji"/>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11198" y="3264846"/>
            <a:ext cx="926788" cy="926788"/>
          </a:xfrm>
          <a:prstGeom prst="rect">
            <a:avLst/>
          </a:prstGeom>
          <a:noFill/>
          <a:ln>
            <a:noFill/>
          </a:ln>
        </p:spPr>
      </p:pic>
      <p:pic>
        <p:nvPicPr>
          <p:cNvPr id="121" name="Google Shape;121;p17" descr="Closed Book Emoji"/>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843945" y="3330430"/>
            <a:ext cx="926788" cy="926788"/>
          </a:xfrm>
          <a:prstGeom prst="rect">
            <a:avLst/>
          </a:prstGeom>
          <a:noFill/>
          <a:ln>
            <a:noFill/>
          </a:ln>
        </p:spPr>
      </p:pic>
      <p:pic>
        <p:nvPicPr>
          <p:cNvPr id="122" name="Google Shape;122;p17" descr="Speech Balloon Emoji"/>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4176004" y="1235975"/>
            <a:ext cx="870081" cy="870081"/>
          </a:xfrm>
          <a:prstGeom prst="rect">
            <a:avLst/>
          </a:prstGeom>
          <a:noFill/>
          <a:ln>
            <a:noFill/>
          </a:ln>
        </p:spPr>
      </p:pic>
      <p:pic>
        <p:nvPicPr>
          <p:cNvPr id="123" name="Google Shape;123;p17" descr="Thought Balloon Emoji"/>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136798" y="1247030"/>
            <a:ext cx="870081" cy="870081"/>
          </a:xfrm>
          <a:prstGeom prst="rect">
            <a:avLst/>
          </a:prstGeom>
          <a:noFill/>
          <a:ln>
            <a:noFill/>
          </a:ln>
        </p:spPr>
      </p:pic>
      <p:pic>
        <p:nvPicPr>
          <p:cNvPr id="124" name="Google Shape;124;p17"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427901" y="3936217"/>
            <a:ext cx="341571" cy="341571"/>
          </a:xfrm>
          <a:prstGeom prst="rect">
            <a:avLst/>
          </a:prstGeom>
          <a:noFill/>
          <a:ln>
            <a:noFill/>
          </a:ln>
        </p:spPr>
      </p:pic>
      <p:pic>
        <p:nvPicPr>
          <p:cNvPr id="125" name="Google Shape;125;p17" descr="Orange Book Emoji"/>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4361491" y="3358607"/>
            <a:ext cx="910309" cy="910309"/>
          </a:xfrm>
          <a:prstGeom prst="rect">
            <a:avLst/>
          </a:prstGeom>
          <a:noFill/>
          <a:ln>
            <a:noFill/>
          </a:ln>
        </p:spPr>
      </p:pic>
      <p:pic>
        <p:nvPicPr>
          <p:cNvPr id="126" name="Google Shape;126;p17" descr="Green Book Emoji"/>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6808491" y="3346910"/>
            <a:ext cx="910309" cy="910309"/>
          </a:xfrm>
          <a:prstGeom prst="rect">
            <a:avLst/>
          </a:prstGeom>
          <a:noFill/>
          <a:ln>
            <a:noFill/>
          </a:ln>
        </p:spPr>
      </p:pic>
      <p:sp>
        <p:nvSpPr>
          <p:cNvPr id="127" name="Google Shape;127;p17"/>
          <p:cNvSpPr txBox="1"/>
          <p:nvPr/>
        </p:nvSpPr>
        <p:spPr>
          <a:xfrm>
            <a:off x="1430787" y="2707471"/>
            <a:ext cx="6267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lt1"/>
                </a:solidFill>
                <a:latin typeface="Nunito"/>
                <a:ea typeface="Nunito"/>
                <a:cs typeface="Nunito"/>
                <a:sym typeface="Nunito"/>
              </a:rPr>
              <a:t>Private</a:t>
            </a:r>
            <a:endParaRPr sz="1200">
              <a:latin typeface="Nunito"/>
              <a:ea typeface="Nunito"/>
              <a:cs typeface="Nunito"/>
              <a:sym typeface="Nunito"/>
            </a:endParaRPr>
          </a:p>
        </p:txBody>
      </p:sp>
      <p:sp>
        <p:nvSpPr>
          <p:cNvPr id="128" name="Google Shape;128;p17"/>
          <p:cNvSpPr txBox="1"/>
          <p:nvPr/>
        </p:nvSpPr>
        <p:spPr>
          <a:xfrm>
            <a:off x="1462646" y="2418817"/>
            <a:ext cx="5628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dk1"/>
                </a:solidFill>
                <a:latin typeface="Nunito"/>
                <a:ea typeface="Nunito"/>
                <a:cs typeface="Nunito"/>
                <a:sym typeface="Nunito"/>
              </a:rPr>
              <a:t>Public</a:t>
            </a:r>
            <a:endParaRPr sz="1200">
              <a:latin typeface="Nunito"/>
              <a:ea typeface="Nunito"/>
              <a:cs typeface="Nunito"/>
              <a:sym typeface="Nunito"/>
            </a:endParaRPr>
          </a:p>
        </p:txBody>
      </p:sp>
      <p:sp>
        <p:nvSpPr>
          <p:cNvPr id="129" name="Google Shape;129;p17"/>
          <p:cNvSpPr txBox="1"/>
          <p:nvPr/>
        </p:nvSpPr>
        <p:spPr>
          <a:xfrm>
            <a:off x="2691874" y="4373748"/>
            <a:ext cx="11010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Peer Review</a:t>
            </a:r>
            <a:endParaRPr sz="1200">
              <a:latin typeface="Nunito"/>
              <a:ea typeface="Nunito"/>
              <a:cs typeface="Nunito"/>
              <a:sym typeface="Nunito"/>
            </a:endParaRPr>
          </a:p>
        </p:txBody>
      </p:sp>
      <p:cxnSp>
        <p:nvCxnSpPr>
          <p:cNvPr id="130" name="Google Shape;130;p17"/>
          <p:cNvCxnSpPr/>
          <p:nvPr/>
        </p:nvCxnSpPr>
        <p:spPr>
          <a:xfrm>
            <a:off x="993393" y="3543616"/>
            <a:ext cx="836400" cy="0"/>
          </a:xfrm>
          <a:prstGeom prst="straightConnector1">
            <a:avLst/>
          </a:prstGeom>
          <a:noFill/>
          <a:ln w="57150" cap="flat" cmpd="sng">
            <a:solidFill>
              <a:srgbClr val="A5A5A5"/>
            </a:solidFill>
            <a:prstDash val="solid"/>
            <a:miter lim="800000"/>
            <a:headEnd type="none" w="sm" len="sm"/>
            <a:tailEnd type="stealth" w="med" len="med"/>
          </a:ln>
        </p:spPr>
      </p:cxnSp>
      <p:sp>
        <p:nvSpPr>
          <p:cNvPr id="131" name="Google Shape;131;p17"/>
          <p:cNvSpPr txBox="1"/>
          <p:nvPr/>
        </p:nvSpPr>
        <p:spPr>
          <a:xfrm>
            <a:off x="1010963" y="3217855"/>
            <a:ext cx="6363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chemeClr val="lt1"/>
                </a:solidFill>
                <a:latin typeface="Nunito"/>
                <a:ea typeface="Nunito"/>
                <a:cs typeface="Nunito"/>
                <a:sym typeface="Nunito"/>
              </a:rPr>
              <a:t>Submit</a:t>
            </a:r>
            <a:endParaRPr sz="1200">
              <a:latin typeface="Nunito"/>
              <a:ea typeface="Nunito"/>
              <a:cs typeface="Nunito"/>
              <a:sym typeface="Nunito"/>
            </a:endParaRPr>
          </a:p>
        </p:txBody>
      </p:sp>
      <p:sp>
        <p:nvSpPr>
          <p:cNvPr id="132" name="Google Shape;132;p17"/>
          <p:cNvSpPr txBox="1"/>
          <p:nvPr/>
        </p:nvSpPr>
        <p:spPr>
          <a:xfrm>
            <a:off x="4792471" y="4379606"/>
            <a:ext cx="812100" cy="2769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i="1">
                <a:solidFill>
                  <a:schemeClr val="lt1"/>
                </a:solidFill>
                <a:latin typeface="Nunito"/>
                <a:ea typeface="Nunito"/>
                <a:cs typeface="Nunito"/>
                <a:sym typeface="Nunito"/>
              </a:rPr>
              <a:t>Revise</a:t>
            </a:r>
            <a:endParaRPr sz="1200">
              <a:latin typeface="Nunito"/>
              <a:ea typeface="Nunito"/>
              <a:cs typeface="Nunito"/>
              <a:sym typeface="Nunito"/>
            </a:endParaRPr>
          </a:p>
        </p:txBody>
      </p:sp>
      <p:cxnSp>
        <p:nvCxnSpPr>
          <p:cNvPr id="133" name="Google Shape;133;p17"/>
          <p:cNvCxnSpPr/>
          <p:nvPr/>
        </p:nvCxnSpPr>
        <p:spPr>
          <a:xfrm>
            <a:off x="3666179" y="3543616"/>
            <a:ext cx="712800" cy="0"/>
          </a:xfrm>
          <a:prstGeom prst="straightConnector1">
            <a:avLst/>
          </a:prstGeom>
          <a:noFill/>
          <a:ln w="57150" cap="flat" cmpd="sng">
            <a:solidFill>
              <a:srgbClr val="A5A5A5"/>
            </a:solidFill>
            <a:prstDash val="solid"/>
            <a:miter lim="800000"/>
            <a:headEnd type="none" w="sm" len="sm"/>
            <a:tailEnd type="stealth" w="med" len="med"/>
          </a:ln>
        </p:spPr>
      </p:cxnSp>
      <p:cxnSp>
        <p:nvCxnSpPr>
          <p:cNvPr id="134" name="Google Shape;134;p17"/>
          <p:cNvCxnSpPr>
            <a:endCxn id="125" idx="1"/>
          </p:cNvCxnSpPr>
          <p:nvPr/>
        </p:nvCxnSpPr>
        <p:spPr>
          <a:xfrm flipH="1">
            <a:off x="4361491" y="3800262"/>
            <a:ext cx="1709700" cy="13500"/>
          </a:xfrm>
          <a:prstGeom prst="bentConnector5">
            <a:avLst>
              <a:gd name="adj1" fmla="val -10023"/>
              <a:gd name="adj2" fmla="val 6526383"/>
              <a:gd name="adj3" fmla="val 115990"/>
            </a:avLst>
          </a:prstGeom>
          <a:noFill/>
          <a:ln w="57150" cap="flat" cmpd="sng">
            <a:solidFill>
              <a:schemeClr val="accent3"/>
            </a:solidFill>
            <a:prstDash val="solid"/>
            <a:miter lim="800000"/>
            <a:headEnd type="none" w="sm" len="sm"/>
            <a:tailEnd type="stealth" w="med" len="med"/>
          </a:ln>
        </p:spPr>
      </p:cxnSp>
      <p:cxnSp>
        <p:nvCxnSpPr>
          <p:cNvPr id="135" name="Google Shape;135;p17"/>
          <p:cNvCxnSpPr/>
          <p:nvPr/>
        </p:nvCxnSpPr>
        <p:spPr>
          <a:xfrm>
            <a:off x="6071185" y="3494854"/>
            <a:ext cx="712800" cy="0"/>
          </a:xfrm>
          <a:prstGeom prst="straightConnector1">
            <a:avLst/>
          </a:prstGeom>
          <a:noFill/>
          <a:ln w="57150" cap="flat" cmpd="sng">
            <a:solidFill>
              <a:srgbClr val="A5A5A5"/>
            </a:solidFill>
            <a:prstDash val="solid"/>
            <a:miter lim="800000"/>
            <a:headEnd type="none" w="sm" len="sm"/>
            <a:tailEnd type="stealth" w="med" len="med"/>
          </a:ln>
        </p:spPr>
      </p:cxnSp>
      <p:cxnSp>
        <p:nvCxnSpPr>
          <p:cNvPr id="136" name="Google Shape;136;p17"/>
          <p:cNvCxnSpPr/>
          <p:nvPr/>
        </p:nvCxnSpPr>
        <p:spPr>
          <a:xfrm flipH="1">
            <a:off x="6877451" y="3786350"/>
            <a:ext cx="1709700" cy="13500"/>
          </a:xfrm>
          <a:prstGeom prst="bentConnector5">
            <a:avLst>
              <a:gd name="adj1" fmla="val -1289"/>
              <a:gd name="adj2" fmla="val 6526056"/>
              <a:gd name="adj3" fmla="val 115985"/>
            </a:avLst>
          </a:prstGeom>
          <a:noFill/>
          <a:ln w="57150" cap="flat" cmpd="sng">
            <a:solidFill>
              <a:schemeClr val="accent3"/>
            </a:solidFill>
            <a:prstDash val="solid"/>
            <a:miter lim="800000"/>
            <a:headEnd type="none" w="sm" len="sm"/>
            <a:tailEnd type="stealth" w="med" len="med"/>
          </a:ln>
        </p:spPr>
      </p:cxnSp>
      <p:cxnSp>
        <p:nvCxnSpPr>
          <p:cNvPr id="137" name="Google Shape;137;p17"/>
          <p:cNvCxnSpPr>
            <a:endCxn id="113" idx="3"/>
          </p:cNvCxnSpPr>
          <p:nvPr/>
        </p:nvCxnSpPr>
        <p:spPr>
          <a:xfrm rot="5400000" flipH="1">
            <a:off x="7222657" y="2405520"/>
            <a:ext cx="1828800" cy="944100"/>
          </a:xfrm>
          <a:prstGeom prst="bentConnector2">
            <a:avLst/>
          </a:prstGeom>
          <a:noFill/>
          <a:ln w="57150" cap="flat" cmpd="sng">
            <a:solidFill>
              <a:schemeClr val="accent3"/>
            </a:solidFill>
            <a:prstDash val="solid"/>
            <a:miter lim="800000"/>
            <a:headEnd type="none" w="sm" len="sm"/>
            <a:tailEnd type="stealth" w="med" len="med"/>
          </a:ln>
        </p:spPr>
      </p:cxnSp>
      <p:sp>
        <p:nvSpPr>
          <p:cNvPr id="138" name="Google Shape;138;p17"/>
          <p:cNvSpPr txBox="1"/>
          <p:nvPr/>
        </p:nvSpPr>
        <p:spPr>
          <a:xfrm>
            <a:off x="112519" y="4234325"/>
            <a:ext cx="9408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lt1"/>
                </a:solidFill>
                <a:latin typeface="Nunito"/>
                <a:ea typeface="Nunito"/>
                <a:cs typeface="Nunito"/>
                <a:sym typeface="Nunito"/>
              </a:rPr>
              <a:t>Manuscript</a:t>
            </a:r>
            <a:endParaRPr sz="1200">
              <a:latin typeface="Nunito"/>
              <a:ea typeface="Nunito"/>
              <a:cs typeface="Nunito"/>
              <a:sym typeface="Nunito"/>
            </a:endParaRPr>
          </a:p>
        </p:txBody>
      </p:sp>
      <p:sp>
        <p:nvSpPr>
          <p:cNvPr id="139" name="Google Shape;139;p17"/>
          <p:cNvSpPr txBox="1"/>
          <p:nvPr/>
        </p:nvSpPr>
        <p:spPr>
          <a:xfrm>
            <a:off x="6607022" y="984984"/>
            <a:ext cx="1189200" cy="4848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a:solidFill>
                  <a:schemeClr val="dk1"/>
                </a:solidFill>
                <a:latin typeface="Nunito"/>
                <a:ea typeface="Nunito"/>
                <a:cs typeface="Nunito"/>
                <a:sym typeface="Nunito"/>
              </a:rPr>
              <a:t>Peer reviewed paper</a:t>
            </a:r>
            <a:endParaRPr sz="1200">
              <a:latin typeface="Nunito"/>
              <a:ea typeface="Nunito"/>
              <a:cs typeface="Nunito"/>
              <a:sym typeface="Nunito"/>
            </a:endParaRPr>
          </a:p>
        </p:txBody>
      </p:sp>
      <p:sp>
        <p:nvSpPr>
          <p:cNvPr id="140" name="Google Shape;140;p17"/>
          <p:cNvSpPr txBox="1"/>
          <p:nvPr/>
        </p:nvSpPr>
        <p:spPr>
          <a:xfrm>
            <a:off x="3209577" y="2326353"/>
            <a:ext cx="28896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a:solidFill>
                  <a:schemeClr val="dk1"/>
                </a:solidFill>
                <a:latin typeface="Nunito"/>
                <a:ea typeface="Nunito"/>
                <a:cs typeface="Nunito"/>
                <a:sym typeface="Nunito"/>
              </a:rPr>
              <a:t>Community feedback, ideas, discussion</a:t>
            </a:r>
            <a:endParaRPr sz="1200">
              <a:latin typeface="Nunito"/>
              <a:ea typeface="Nunito"/>
              <a:cs typeface="Nunito"/>
              <a:sym typeface="Nunito"/>
            </a:endParaRPr>
          </a:p>
        </p:txBody>
      </p:sp>
      <p:sp>
        <p:nvSpPr>
          <p:cNvPr id="141" name="Google Shape;141;p17"/>
          <p:cNvSpPr txBox="1"/>
          <p:nvPr/>
        </p:nvSpPr>
        <p:spPr>
          <a:xfrm>
            <a:off x="7750098" y="2139889"/>
            <a:ext cx="926700" cy="4845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200" i="1">
                <a:solidFill>
                  <a:srgbClr val="444444"/>
                </a:solidFill>
                <a:latin typeface="Nunito"/>
                <a:ea typeface="Nunito"/>
                <a:cs typeface="Nunito"/>
                <a:sym typeface="Nunito"/>
              </a:rPr>
              <a:t>Months to years</a:t>
            </a:r>
            <a:endParaRPr sz="1200">
              <a:solidFill>
                <a:srgbClr val="444444"/>
              </a:solidFill>
              <a:latin typeface="Nunito"/>
              <a:ea typeface="Nunito"/>
              <a:cs typeface="Nunito"/>
              <a:sym typeface="Nunito"/>
            </a:endParaRPr>
          </a:p>
        </p:txBody>
      </p:sp>
      <p:pic>
        <p:nvPicPr>
          <p:cNvPr id="142" name="Google Shape;142;p17"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089105"/>
            <a:ext cx="341571" cy="341571"/>
          </a:xfrm>
          <a:prstGeom prst="rect">
            <a:avLst/>
          </a:prstGeom>
          <a:noFill/>
          <a:ln>
            <a:noFill/>
          </a:ln>
        </p:spPr>
      </p:pic>
      <p:pic>
        <p:nvPicPr>
          <p:cNvPr id="143" name="Google Shape;143;p17"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528773"/>
            <a:ext cx="341571" cy="341571"/>
          </a:xfrm>
          <a:prstGeom prst="rect">
            <a:avLst/>
          </a:prstGeom>
          <a:noFill/>
          <a:ln>
            <a:noFill/>
          </a:ln>
        </p:spPr>
      </p:pic>
      <p:pic>
        <p:nvPicPr>
          <p:cNvPr id="144" name="Google Shape;144;p17"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88713" y="3968441"/>
            <a:ext cx="341571" cy="341571"/>
          </a:xfrm>
          <a:prstGeom prst="rect">
            <a:avLst/>
          </a:prstGeom>
          <a:noFill/>
          <a:ln>
            <a:noFill/>
          </a:ln>
        </p:spPr>
      </p:pic>
      <p:pic>
        <p:nvPicPr>
          <p:cNvPr id="145" name="Google Shape;145;p17" descr="Heavy Multiplication X Emoji"/>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427901" y="3031295"/>
            <a:ext cx="341571" cy="341571"/>
          </a:xfrm>
          <a:prstGeom prst="rect">
            <a:avLst/>
          </a:prstGeom>
          <a:noFill/>
          <a:ln>
            <a:noFill/>
          </a:ln>
        </p:spPr>
      </p:pic>
      <p:pic>
        <p:nvPicPr>
          <p:cNvPr id="146" name="Google Shape;146;p17"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427901" y="3483756"/>
            <a:ext cx="341571" cy="341571"/>
          </a:xfrm>
          <a:prstGeom prst="rect">
            <a:avLst/>
          </a:prstGeom>
          <a:noFill/>
          <a:ln>
            <a:noFill/>
          </a:ln>
        </p:spPr>
      </p:pic>
      <p:pic>
        <p:nvPicPr>
          <p:cNvPr id="147" name="Google Shape;147;p17"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924652"/>
            <a:ext cx="341571" cy="341571"/>
          </a:xfrm>
          <a:prstGeom prst="rect">
            <a:avLst/>
          </a:prstGeom>
          <a:noFill/>
          <a:ln>
            <a:noFill/>
          </a:ln>
        </p:spPr>
      </p:pic>
      <p:pic>
        <p:nvPicPr>
          <p:cNvPr id="148" name="Google Shape;148;p17"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489237"/>
            <a:ext cx="341571" cy="341571"/>
          </a:xfrm>
          <a:prstGeom prst="rect">
            <a:avLst/>
          </a:prstGeom>
          <a:noFill/>
          <a:ln>
            <a:noFill/>
          </a:ln>
        </p:spPr>
      </p:pic>
      <p:pic>
        <p:nvPicPr>
          <p:cNvPr id="149" name="Google Shape;149;p17" descr="Heavy Check Mark Emoji"/>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829309" y="3053822"/>
            <a:ext cx="341571" cy="341571"/>
          </a:xfrm>
          <a:prstGeom prst="rect">
            <a:avLst/>
          </a:prstGeom>
          <a:noFill/>
          <a:ln>
            <a:noFill/>
          </a:ln>
        </p:spPr>
      </p:pic>
      <p:sp>
        <p:nvSpPr>
          <p:cNvPr id="150" name="Google Shape;150;p17"/>
          <p:cNvSpPr txBox="1"/>
          <p:nvPr/>
        </p:nvSpPr>
        <p:spPr>
          <a:xfrm>
            <a:off x="7275327" y="4360069"/>
            <a:ext cx="812100" cy="2769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200" i="1">
                <a:solidFill>
                  <a:schemeClr val="lt1"/>
                </a:solidFill>
                <a:latin typeface="Nunito"/>
                <a:ea typeface="Nunito"/>
                <a:cs typeface="Nunito"/>
                <a:sym typeface="Nunito"/>
              </a:rPr>
              <a:t>Revise</a:t>
            </a:r>
            <a:endParaRPr sz="1200">
              <a:latin typeface="Nunito"/>
              <a:ea typeface="Nunito"/>
              <a:cs typeface="Nunito"/>
              <a:sym typeface="Nunito"/>
            </a:endParaRPr>
          </a:p>
        </p:txBody>
      </p:sp>
      <p:sp>
        <p:nvSpPr>
          <p:cNvPr id="151" name="Google Shape;151;p17"/>
          <p:cNvSpPr txBox="1">
            <a:spLocks noGrp="1"/>
          </p:cNvSpPr>
          <p:nvPr>
            <p:ph type="title"/>
          </p:nvPr>
        </p:nvSpPr>
        <p:spPr>
          <a:xfrm>
            <a:off x="308338" y="1895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t>The traditional publishing process</a:t>
            </a:r>
            <a:endParaRPr sz="2400"/>
          </a:p>
        </p:txBody>
      </p:sp>
      <p:pic>
        <p:nvPicPr>
          <p:cNvPr id="152" name="Google Shape;152;p17"/>
          <p:cNvPicPr preferRelativeResize="0"/>
          <p:nvPr/>
        </p:nvPicPr>
        <p:blipFill>
          <a:blip r:embed="rId14" cstate="print">
            <a:alphaModFix/>
            <a:extLst>
              <a:ext uri="{28A0092B-C50C-407E-A947-70E740481C1C}">
                <a14:useLocalDpi xmlns:a14="http://schemas.microsoft.com/office/drawing/2010/main"/>
              </a:ext>
            </a:extLst>
          </a:blip>
          <a:stretch>
            <a:fillRect/>
          </a:stretch>
        </p:blipFill>
        <p:spPr>
          <a:xfrm>
            <a:off x="76188" y="4905373"/>
            <a:ext cx="940250" cy="2350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48"/>
          <p:cNvSpPr txBox="1">
            <a:spLocks noGrp="1"/>
          </p:cNvSpPr>
          <p:nvPr>
            <p:ph type="title"/>
          </p:nvPr>
        </p:nvSpPr>
        <p:spPr>
          <a:xfrm>
            <a:off x="2933925" y="1340050"/>
            <a:ext cx="5656800" cy="23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How might preprints help my career</a:t>
            </a:r>
            <a:endParaRPr/>
          </a:p>
        </p:txBody>
      </p:sp>
      <p:sp>
        <p:nvSpPr>
          <p:cNvPr id="552" name="Google Shape;552;p48"/>
          <p:cNvSpPr txBox="1">
            <a:spLocks noGrp="1"/>
          </p:cNvSpPr>
          <p:nvPr>
            <p:ph type="subTitle" idx="1"/>
          </p:nvPr>
        </p:nvSpPr>
        <p:spPr>
          <a:xfrm>
            <a:off x="898775" y="343175"/>
            <a:ext cx="2515200" cy="2977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a:t>
            </a:r>
            <a:endParaRPr/>
          </a:p>
        </p:txBody>
      </p:sp>
    </p:spTree>
    <p:extLst>
      <p:ext uri="{BB962C8B-B14F-4D97-AF65-F5344CB8AC3E}">
        <p14:creationId xmlns:p14="http://schemas.microsoft.com/office/powerpoint/2010/main" val="3217415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51"/>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0" y="269159"/>
            <a:ext cx="9151377" cy="4575688"/>
          </a:xfrm>
          <a:prstGeom prst="rect">
            <a:avLst/>
          </a:prstGeom>
          <a:noFill/>
          <a:ln>
            <a:noFill/>
          </a:ln>
        </p:spPr>
      </p:pic>
    </p:spTree>
    <p:extLst>
      <p:ext uri="{BB962C8B-B14F-4D97-AF65-F5344CB8AC3E}">
        <p14:creationId xmlns:p14="http://schemas.microsoft.com/office/powerpoint/2010/main" val="18557011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50"/>
          <p:cNvSpPr txBox="1">
            <a:spLocks noGrp="1"/>
          </p:cNvSpPr>
          <p:nvPr>
            <p:ph type="body" idx="1"/>
          </p:nvPr>
        </p:nvSpPr>
        <p:spPr>
          <a:xfrm>
            <a:off x="311700" y="4200800"/>
            <a:ext cx="8520600" cy="444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List and links to examples at </a:t>
            </a:r>
            <a:r>
              <a:rPr lang="en">
                <a:solidFill>
                  <a:srgbClr val="DD3333"/>
                </a:solidFill>
                <a:uFill>
                  <a:noFill/>
                </a:uFill>
                <a:hlinkClick r:id="rId3"/>
              </a:rPr>
              <a:t>asapbio.org/university-policies </a:t>
            </a:r>
            <a:endParaRPr>
              <a:solidFill>
                <a:srgbClr val="DD3333"/>
              </a:solidFill>
            </a:endParaRPr>
          </a:p>
        </p:txBody>
      </p:sp>
      <p:sp>
        <p:nvSpPr>
          <p:cNvPr id="576" name="Google Shape;576;p50"/>
          <p:cNvSpPr txBox="1">
            <a:spLocks noGrp="1"/>
          </p:cNvSpPr>
          <p:nvPr>
            <p:ph type="title"/>
          </p:nvPr>
        </p:nvSpPr>
        <p:spPr>
          <a:xfrm>
            <a:off x="311700" y="292625"/>
            <a:ext cx="8520600" cy="100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Institutions and PIs encouraging preprints as evidence for hiring and promotion</a:t>
            </a:r>
            <a:endParaRPr i="1"/>
          </a:p>
        </p:txBody>
      </p:sp>
      <p:pic>
        <p:nvPicPr>
          <p:cNvPr id="577" name="Google Shape;577;p50"/>
          <p:cNvPicPr preferRelativeResize="0"/>
          <p:nvPr/>
        </p:nvPicPr>
        <p:blipFill>
          <a:blip r:embed="rId4">
            <a:alphaModFix/>
          </a:blip>
          <a:stretch>
            <a:fillRect/>
          </a:stretch>
        </p:blipFill>
        <p:spPr>
          <a:xfrm>
            <a:off x="487700" y="1689098"/>
            <a:ext cx="4906350" cy="2270974"/>
          </a:xfrm>
          <a:prstGeom prst="rect">
            <a:avLst/>
          </a:prstGeom>
          <a:noFill/>
          <a:ln>
            <a:noFill/>
          </a:ln>
        </p:spPr>
      </p:pic>
      <p:sp>
        <p:nvSpPr>
          <p:cNvPr id="578" name="Google Shape;578;p50"/>
          <p:cNvSpPr txBox="1"/>
          <p:nvPr/>
        </p:nvSpPr>
        <p:spPr>
          <a:xfrm>
            <a:off x="5394050" y="3312200"/>
            <a:ext cx="3700500" cy="44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u="sng">
                <a:solidFill>
                  <a:schemeClr val="hlink"/>
                </a:solidFill>
                <a:hlinkClick r:id="rId5"/>
              </a:rPr>
              <a:t>http://corinalogan.com/GrackleProjectPostdocAdvert.pdf</a:t>
            </a:r>
            <a:endParaRPr>
              <a:latin typeface="Nunito"/>
              <a:ea typeface="Nunito"/>
              <a:cs typeface="Nunito"/>
              <a:sym typeface="Nunito"/>
            </a:endParaRPr>
          </a:p>
        </p:txBody>
      </p:sp>
      <p:sp>
        <p:nvSpPr>
          <p:cNvPr id="579" name="Google Shape;579;p50"/>
          <p:cNvSpPr txBox="1"/>
          <p:nvPr/>
        </p:nvSpPr>
        <p:spPr>
          <a:xfrm>
            <a:off x="487700" y="3960075"/>
            <a:ext cx="3700500" cy="44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u="sng">
                <a:solidFill>
                  <a:schemeClr val="hlink"/>
                </a:solidFill>
                <a:hlinkClick r:id="rId6"/>
              </a:rPr>
              <a:t>Via Leslie Vosshall</a:t>
            </a:r>
            <a:endParaRPr>
              <a:latin typeface="Nunito"/>
              <a:ea typeface="Nunito"/>
              <a:cs typeface="Nunito"/>
              <a:sym typeface="Nunito"/>
            </a:endParaRPr>
          </a:p>
        </p:txBody>
      </p:sp>
      <p:pic>
        <p:nvPicPr>
          <p:cNvPr id="580" name="Google Shape;580;p50"/>
          <p:cNvPicPr preferRelativeResize="0"/>
          <p:nvPr/>
        </p:nvPicPr>
        <p:blipFill>
          <a:blip r:embed="rId7">
            <a:alphaModFix/>
          </a:blip>
          <a:stretch>
            <a:fillRect/>
          </a:stretch>
        </p:blipFill>
        <p:spPr>
          <a:xfrm>
            <a:off x="4260700" y="1293422"/>
            <a:ext cx="4833851" cy="2145875"/>
          </a:xfrm>
          <a:prstGeom prst="rect">
            <a:avLst/>
          </a:prstGeom>
          <a:noFill/>
          <a:ln>
            <a:noFill/>
          </a:ln>
        </p:spPr>
      </p:pic>
      <p:sp>
        <p:nvSpPr>
          <p:cNvPr id="581" name="Google Shape;581;p50"/>
          <p:cNvSpPr/>
          <p:nvPr/>
        </p:nvSpPr>
        <p:spPr>
          <a:xfrm>
            <a:off x="4309025" y="2333750"/>
            <a:ext cx="4727700" cy="299100"/>
          </a:xfrm>
          <a:prstGeom prst="rect">
            <a:avLst/>
          </a:prstGeom>
          <a:noFill/>
          <a:ln w="28575" cap="flat" cmpd="sng">
            <a:solidFill>
              <a:srgbClr val="DD333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460026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pic>
        <p:nvPicPr>
          <p:cNvPr id="558" name="Google Shape;558;p49"/>
          <p:cNvPicPr preferRelativeResize="0"/>
          <p:nvPr/>
        </p:nvPicPr>
        <p:blipFill rotWithShape="1">
          <a:blip r:embed="rId3">
            <a:alphaModFix/>
          </a:blip>
          <a:srcRect/>
          <a:stretch/>
        </p:blipFill>
        <p:spPr>
          <a:xfrm>
            <a:off x="4915954" y="3360231"/>
            <a:ext cx="1885950" cy="764381"/>
          </a:xfrm>
          <a:prstGeom prst="rect">
            <a:avLst/>
          </a:prstGeom>
          <a:noFill/>
          <a:ln>
            <a:noFill/>
          </a:ln>
        </p:spPr>
      </p:pic>
      <p:pic>
        <p:nvPicPr>
          <p:cNvPr id="559" name="Google Shape;559;p49"/>
          <p:cNvPicPr preferRelativeResize="0"/>
          <p:nvPr/>
        </p:nvPicPr>
        <p:blipFill rotWithShape="1">
          <a:blip r:embed="rId4">
            <a:alphaModFix/>
          </a:blip>
          <a:srcRect/>
          <a:stretch/>
        </p:blipFill>
        <p:spPr>
          <a:xfrm>
            <a:off x="4523200" y="2237356"/>
            <a:ext cx="1814513" cy="750094"/>
          </a:xfrm>
          <a:prstGeom prst="rect">
            <a:avLst/>
          </a:prstGeom>
          <a:noFill/>
          <a:ln>
            <a:noFill/>
          </a:ln>
        </p:spPr>
      </p:pic>
      <p:pic>
        <p:nvPicPr>
          <p:cNvPr id="560" name="Google Shape;560;p49"/>
          <p:cNvPicPr preferRelativeResize="0"/>
          <p:nvPr/>
        </p:nvPicPr>
        <p:blipFill rotWithShape="1">
          <a:blip r:embed="rId5">
            <a:alphaModFix/>
          </a:blip>
          <a:srcRect/>
          <a:stretch/>
        </p:blipFill>
        <p:spPr>
          <a:xfrm>
            <a:off x="5565807" y="1510312"/>
            <a:ext cx="1835944" cy="471488"/>
          </a:xfrm>
          <a:prstGeom prst="rect">
            <a:avLst/>
          </a:prstGeom>
          <a:noFill/>
          <a:ln>
            <a:noFill/>
          </a:ln>
        </p:spPr>
      </p:pic>
      <p:pic>
        <p:nvPicPr>
          <p:cNvPr id="561" name="Google Shape;561;p49"/>
          <p:cNvPicPr preferRelativeResize="0"/>
          <p:nvPr/>
        </p:nvPicPr>
        <p:blipFill rotWithShape="1">
          <a:blip r:embed="rId6">
            <a:alphaModFix/>
          </a:blip>
          <a:srcRect/>
          <a:stretch/>
        </p:blipFill>
        <p:spPr>
          <a:xfrm>
            <a:off x="4354942" y="1438937"/>
            <a:ext cx="628650" cy="635794"/>
          </a:xfrm>
          <a:prstGeom prst="rect">
            <a:avLst/>
          </a:prstGeom>
          <a:noFill/>
          <a:ln>
            <a:noFill/>
          </a:ln>
        </p:spPr>
      </p:pic>
      <p:pic>
        <p:nvPicPr>
          <p:cNvPr id="562" name="Google Shape;562;p49" descr="MRC - Medical Research Council"/>
          <p:cNvPicPr preferRelativeResize="0"/>
          <p:nvPr/>
        </p:nvPicPr>
        <p:blipFill rotWithShape="1">
          <a:blip r:embed="rId7">
            <a:alphaModFix/>
          </a:blip>
          <a:srcRect/>
          <a:stretch/>
        </p:blipFill>
        <p:spPr>
          <a:xfrm>
            <a:off x="6091100" y="2978598"/>
            <a:ext cx="1421606" cy="628651"/>
          </a:xfrm>
          <a:prstGeom prst="rect">
            <a:avLst/>
          </a:prstGeom>
          <a:noFill/>
          <a:ln>
            <a:noFill/>
          </a:ln>
        </p:spPr>
      </p:pic>
      <p:pic>
        <p:nvPicPr>
          <p:cNvPr id="563" name="Google Shape;563;p49" descr="Human frontier science program - Funding frontier research into complex biological systems"/>
          <p:cNvPicPr preferRelativeResize="0"/>
          <p:nvPr/>
        </p:nvPicPr>
        <p:blipFill rotWithShape="1">
          <a:blip r:embed="rId8">
            <a:alphaModFix/>
          </a:blip>
          <a:srcRect/>
          <a:stretch/>
        </p:blipFill>
        <p:spPr>
          <a:xfrm>
            <a:off x="1044041" y="3421776"/>
            <a:ext cx="3557588" cy="500063"/>
          </a:xfrm>
          <a:prstGeom prst="rect">
            <a:avLst/>
          </a:prstGeom>
          <a:noFill/>
          <a:ln>
            <a:noFill/>
          </a:ln>
        </p:spPr>
      </p:pic>
      <p:pic>
        <p:nvPicPr>
          <p:cNvPr id="564" name="Google Shape;564;p49"/>
          <p:cNvPicPr preferRelativeResize="0"/>
          <p:nvPr/>
        </p:nvPicPr>
        <p:blipFill rotWithShape="1">
          <a:blip r:embed="rId9">
            <a:alphaModFix/>
          </a:blip>
          <a:srcRect/>
          <a:stretch/>
        </p:blipFill>
        <p:spPr>
          <a:xfrm>
            <a:off x="3161364" y="2978598"/>
            <a:ext cx="1350169" cy="264319"/>
          </a:xfrm>
          <a:prstGeom prst="rect">
            <a:avLst/>
          </a:prstGeom>
          <a:noFill/>
          <a:ln>
            <a:noFill/>
          </a:ln>
        </p:spPr>
      </p:pic>
      <p:pic>
        <p:nvPicPr>
          <p:cNvPr id="565" name="Google Shape;565;p49"/>
          <p:cNvPicPr preferRelativeResize="0"/>
          <p:nvPr/>
        </p:nvPicPr>
        <p:blipFill rotWithShape="1">
          <a:blip r:embed="rId10">
            <a:alphaModFix/>
          </a:blip>
          <a:srcRect/>
          <a:stretch/>
        </p:blipFill>
        <p:spPr>
          <a:xfrm>
            <a:off x="1044041" y="2311528"/>
            <a:ext cx="3093244" cy="271463"/>
          </a:xfrm>
          <a:prstGeom prst="rect">
            <a:avLst/>
          </a:prstGeom>
          <a:noFill/>
          <a:ln>
            <a:noFill/>
          </a:ln>
        </p:spPr>
      </p:pic>
      <p:pic>
        <p:nvPicPr>
          <p:cNvPr id="566" name="Google Shape;566;p49"/>
          <p:cNvPicPr preferRelativeResize="0"/>
          <p:nvPr/>
        </p:nvPicPr>
        <p:blipFill rotWithShape="1">
          <a:blip r:embed="rId11">
            <a:alphaModFix/>
          </a:blip>
          <a:srcRect/>
          <a:stretch/>
        </p:blipFill>
        <p:spPr>
          <a:xfrm>
            <a:off x="6537356" y="2179490"/>
            <a:ext cx="1314450" cy="642938"/>
          </a:xfrm>
          <a:prstGeom prst="rect">
            <a:avLst/>
          </a:prstGeom>
          <a:noFill/>
          <a:ln>
            <a:noFill/>
          </a:ln>
        </p:spPr>
      </p:pic>
      <p:pic>
        <p:nvPicPr>
          <p:cNvPr id="567" name="Google Shape;567;p49"/>
          <p:cNvPicPr preferRelativeResize="0"/>
          <p:nvPr/>
        </p:nvPicPr>
        <p:blipFill rotWithShape="1">
          <a:blip r:embed="rId12">
            <a:alphaModFix/>
          </a:blip>
          <a:srcRect/>
          <a:stretch/>
        </p:blipFill>
        <p:spPr>
          <a:xfrm>
            <a:off x="1044041" y="1489337"/>
            <a:ext cx="3043238" cy="550069"/>
          </a:xfrm>
          <a:prstGeom prst="rect">
            <a:avLst/>
          </a:prstGeom>
          <a:noFill/>
          <a:ln>
            <a:noFill/>
          </a:ln>
        </p:spPr>
      </p:pic>
      <p:sp>
        <p:nvSpPr>
          <p:cNvPr id="568" name="Google Shape;568;p49"/>
          <p:cNvSpPr txBox="1">
            <a:spLocks noGrp="1"/>
          </p:cNvSpPr>
          <p:nvPr>
            <p:ph type="body" idx="1"/>
          </p:nvPr>
        </p:nvSpPr>
        <p:spPr>
          <a:xfrm>
            <a:off x="311700" y="4200800"/>
            <a:ext cx="8520600" cy="444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List and links to policies at </a:t>
            </a:r>
            <a:r>
              <a:rPr lang="en">
                <a:solidFill>
                  <a:srgbClr val="DD3333"/>
                </a:solidFill>
              </a:rPr>
              <a:t>asapbio.org/funder-policies</a:t>
            </a:r>
            <a:r>
              <a:rPr lang="en"/>
              <a:t> </a:t>
            </a:r>
            <a:endParaRPr/>
          </a:p>
        </p:txBody>
      </p:sp>
      <p:sp>
        <p:nvSpPr>
          <p:cNvPr id="569" name="Google Shape;569;p49"/>
          <p:cNvSpPr txBox="1">
            <a:spLocks noGrp="1"/>
          </p:cNvSpPr>
          <p:nvPr>
            <p:ph type="title"/>
          </p:nvPr>
        </p:nvSpPr>
        <p:spPr>
          <a:xfrm>
            <a:off x="311700" y="292625"/>
            <a:ext cx="8520600" cy="100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Funders encouraging preprints as evidence of productivity in grant applications &amp; reports</a:t>
            </a:r>
            <a:endParaRPr/>
          </a:p>
        </p:txBody>
      </p:sp>
    </p:spTree>
    <p:extLst>
      <p:ext uri="{BB962C8B-B14F-4D97-AF65-F5344CB8AC3E}">
        <p14:creationId xmlns:p14="http://schemas.microsoft.com/office/powerpoint/2010/main" val="8956077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5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592" name="Google Shape;592;p52"/>
          <p:cNvPicPr preferRelativeResize="0"/>
          <p:nvPr/>
        </p:nvPicPr>
        <p:blipFill rotWithShape="1">
          <a:blip r:embed="rId3" cstate="print">
            <a:alphaModFix/>
            <a:extLst>
              <a:ext uri="{28A0092B-C50C-407E-A947-70E740481C1C}">
                <a14:useLocalDpi xmlns:a14="http://schemas.microsoft.com/office/drawing/2010/main"/>
              </a:ext>
            </a:extLst>
          </a:blip>
          <a:srcRect l="626" t="1340" r="1478" b="1515"/>
          <a:stretch/>
        </p:blipFill>
        <p:spPr>
          <a:xfrm>
            <a:off x="995713" y="103538"/>
            <a:ext cx="7152574" cy="4936426"/>
          </a:xfrm>
          <a:prstGeom prst="rect">
            <a:avLst/>
          </a:prstGeom>
          <a:noFill/>
          <a:ln>
            <a:noFill/>
          </a:ln>
        </p:spPr>
      </p:pic>
    </p:spTree>
    <p:extLst>
      <p:ext uri="{BB962C8B-B14F-4D97-AF65-F5344CB8AC3E}">
        <p14:creationId xmlns:p14="http://schemas.microsoft.com/office/powerpoint/2010/main" val="29216175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p53"/>
          <p:cNvSpPr txBox="1">
            <a:spLocks noGrp="1"/>
          </p:cNvSpPr>
          <p:nvPr>
            <p:ph type="title"/>
          </p:nvPr>
        </p:nvSpPr>
        <p:spPr>
          <a:xfrm>
            <a:off x="311700" y="2582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Preprints could provide evidence for your decisions</a:t>
            </a:r>
            <a:endParaRPr/>
          </a:p>
        </p:txBody>
      </p:sp>
      <p:pic>
        <p:nvPicPr>
          <p:cNvPr id="598" name="Google Shape;598;p53"/>
          <p:cNvPicPr preferRelativeResize="0"/>
          <p:nvPr/>
        </p:nvPicPr>
        <p:blipFill rotWithShape="1">
          <a:blip r:embed="rId3" cstate="print">
            <a:alphaModFix/>
            <a:extLst>
              <a:ext uri="{28A0092B-C50C-407E-A947-70E740481C1C}">
                <a14:useLocalDpi xmlns:a14="http://schemas.microsoft.com/office/drawing/2010/main"/>
              </a:ext>
            </a:extLst>
          </a:blip>
          <a:srcRect t="16008"/>
          <a:stretch/>
        </p:blipFill>
        <p:spPr>
          <a:xfrm>
            <a:off x="1049150" y="1448500"/>
            <a:ext cx="6131299" cy="2896800"/>
          </a:xfrm>
          <a:prstGeom prst="rect">
            <a:avLst/>
          </a:prstGeom>
          <a:noFill/>
          <a:ln>
            <a:noFill/>
          </a:ln>
        </p:spPr>
      </p:pic>
      <p:sp>
        <p:nvSpPr>
          <p:cNvPr id="599" name="Google Shape;599;p53"/>
          <p:cNvSpPr txBox="1"/>
          <p:nvPr/>
        </p:nvSpPr>
        <p:spPr>
          <a:xfrm>
            <a:off x="7244825" y="4105875"/>
            <a:ext cx="1785300" cy="86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Nunito"/>
                <a:ea typeface="Nunito"/>
                <a:cs typeface="Nunito"/>
                <a:sym typeface="Nunito"/>
              </a:rPr>
              <a:t>Journal peer review and publishing takes time</a:t>
            </a:r>
            <a:endParaRPr>
              <a:latin typeface="Nunito"/>
              <a:ea typeface="Nunito"/>
              <a:cs typeface="Nunito"/>
              <a:sym typeface="Nunito"/>
            </a:endParaRPr>
          </a:p>
        </p:txBody>
      </p:sp>
      <p:cxnSp>
        <p:nvCxnSpPr>
          <p:cNvPr id="600" name="Google Shape;600;p53"/>
          <p:cNvCxnSpPr/>
          <p:nvPr/>
        </p:nvCxnSpPr>
        <p:spPr>
          <a:xfrm>
            <a:off x="1864775" y="4495925"/>
            <a:ext cx="4921500" cy="0"/>
          </a:xfrm>
          <a:prstGeom prst="straightConnector1">
            <a:avLst/>
          </a:prstGeom>
          <a:noFill/>
          <a:ln w="38100" cap="flat" cmpd="sng">
            <a:solidFill>
              <a:srgbClr val="DD3333"/>
            </a:solidFill>
            <a:prstDash val="solid"/>
            <a:round/>
            <a:headEnd type="none" w="med" len="med"/>
            <a:tailEnd type="triangle" w="med" len="med"/>
          </a:ln>
        </p:spPr>
      </p:cxnSp>
      <p:sp>
        <p:nvSpPr>
          <p:cNvPr id="601" name="Google Shape;601;p53"/>
          <p:cNvSpPr/>
          <p:nvPr/>
        </p:nvSpPr>
        <p:spPr>
          <a:xfrm>
            <a:off x="1753775" y="1308225"/>
            <a:ext cx="3385852" cy="231275"/>
          </a:xfrm>
          <a:custGeom>
            <a:avLst/>
            <a:gdLst/>
            <a:ahLst/>
            <a:cxnLst/>
            <a:rect l="l" t="t" r="r" b="b"/>
            <a:pathLst>
              <a:path w="118781" h="9251" extrusionOk="0">
                <a:moveTo>
                  <a:pt x="0" y="8141"/>
                </a:moveTo>
                <a:lnTo>
                  <a:pt x="0" y="0"/>
                </a:lnTo>
                <a:lnTo>
                  <a:pt x="118781" y="0"/>
                </a:lnTo>
                <a:lnTo>
                  <a:pt x="118781" y="9251"/>
                </a:lnTo>
              </a:path>
            </a:pathLst>
          </a:custGeom>
          <a:noFill/>
          <a:ln w="38100" cap="flat" cmpd="sng">
            <a:solidFill>
              <a:srgbClr val="DD3333"/>
            </a:solidFill>
            <a:prstDash val="solid"/>
            <a:round/>
            <a:headEnd type="none" w="med" len="med"/>
            <a:tailEnd type="none" w="med" len="med"/>
          </a:ln>
        </p:spPr>
      </p:sp>
      <p:sp>
        <p:nvSpPr>
          <p:cNvPr id="602" name="Google Shape;602;p53"/>
          <p:cNvSpPr txBox="1"/>
          <p:nvPr/>
        </p:nvSpPr>
        <p:spPr>
          <a:xfrm>
            <a:off x="1693400" y="897175"/>
            <a:ext cx="3696000" cy="48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Nunito"/>
                <a:ea typeface="Nunito"/>
                <a:cs typeface="Nunito"/>
                <a:sym typeface="Nunito"/>
              </a:rPr>
              <a:t>Evaluate based on the available evidence</a:t>
            </a:r>
            <a:endParaRPr>
              <a:latin typeface="Nunito"/>
              <a:ea typeface="Nunito"/>
              <a:cs typeface="Nunito"/>
              <a:sym typeface="Nunito"/>
            </a:endParaRPr>
          </a:p>
        </p:txBody>
      </p:sp>
    </p:spTree>
    <p:extLst>
      <p:ext uri="{BB962C8B-B14F-4D97-AF65-F5344CB8AC3E}">
        <p14:creationId xmlns:p14="http://schemas.microsoft.com/office/powerpoint/2010/main" val="8639459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7"/>
          <p:cNvSpPr txBox="1">
            <a:spLocks noGrp="1"/>
          </p:cNvSpPr>
          <p:nvPr>
            <p:ph type="title"/>
          </p:nvPr>
        </p:nvSpPr>
        <p:spPr>
          <a:xfrm>
            <a:off x="2933925" y="1340050"/>
            <a:ext cx="5656800" cy="23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Will a reputable journal publish my work</a:t>
            </a:r>
            <a:endParaRPr/>
          </a:p>
        </p:txBody>
      </p:sp>
      <p:sp>
        <p:nvSpPr>
          <p:cNvPr id="446" name="Google Shape;446;p37"/>
          <p:cNvSpPr txBox="1">
            <a:spLocks noGrp="1"/>
          </p:cNvSpPr>
          <p:nvPr>
            <p:ph type="subTitle" idx="1"/>
          </p:nvPr>
        </p:nvSpPr>
        <p:spPr>
          <a:xfrm>
            <a:off x="898775" y="343175"/>
            <a:ext cx="2515200" cy="2977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a:t>
            </a:r>
            <a:endParaRPr/>
          </a:p>
        </p:txBody>
      </p:sp>
    </p:spTree>
    <p:extLst>
      <p:ext uri="{BB962C8B-B14F-4D97-AF65-F5344CB8AC3E}">
        <p14:creationId xmlns:p14="http://schemas.microsoft.com/office/powerpoint/2010/main" val="4492323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38"/>
          <p:cNvSpPr txBox="1">
            <a:spLocks noGrp="1"/>
          </p:cNvSpPr>
          <p:nvPr>
            <p:ph type="title"/>
          </p:nvPr>
        </p:nvSpPr>
        <p:spPr>
          <a:xfrm>
            <a:off x="311700" y="2877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2/3s of preprints are published within 2 years</a:t>
            </a:r>
            <a:endParaRPr/>
          </a:p>
        </p:txBody>
      </p:sp>
      <p:sp>
        <p:nvSpPr>
          <p:cNvPr id="452" name="Google Shape;452;p38"/>
          <p:cNvSpPr txBox="1"/>
          <p:nvPr/>
        </p:nvSpPr>
        <p:spPr>
          <a:xfrm>
            <a:off x="2001850" y="4198300"/>
            <a:ext cx="6138300" cy="54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Nunito"/>
                <a:ea typeface="Nunito"/>
                <a:cs typeface="Nunito"/>
                <a:sym typeface="Nunito"/>
              </a:rPr>
              <a:t>Abdill &amp; Blekhman; eLife 2019;8:e45133 DOI: 10.7554/eLife.45133 (preprinted in December 2018)</a:t>
            </a:r>
            <a:endParaRPr>
              <a:latin typeface="Nunito"/>
              <a:ea typeface="Nunito"/>
              <a:cs typeface="Nunito"/>
              <a:sym typeface="Nunito"/>
            </a:endParaRPr>
          </a:p>
        </p:txBody>
      </p:sp>
      <p:pic>
        <p:nvPicPr>
          <p:cNvPr id="453" name="Google Shape;453;p38"/>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60100" y="1017725"/>
            <a:ext cx="4532951" cy="3267949"/>
          </a:xfrm>
          <a:prstGeom prst="rect">
            <a:avLst/>
          </a:prstGeom>
          <a:noFill/>
          <a:ln>
            <a:noFill/>
          </a:ln>
        </p:spPr>
      </p:pic>
      <p:pic>
        <p:nvPicPr>
          <p:cNvPr id="454" name="Google Shape;454;p3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4375675" y="2936925"/>
            <a:ext cx="3128601" cy="1302500"/>
          </a:xfrm>
          <a:prstGeom prst="rect">
            <a:avLst/>
          </a:prstGeom>
          <a:noFill/>
          <a:ln>
            <a:noFill/>
          </a:ln>
        </p:spPr>
      </p:pic>
      <p:pic>
        <p:nvPicPr>
          <p:cNvPr id="455" name="Google Shape;455;p38"/>
          <p:cNvPicPr preferRelativeResize="0"/>
          <p:nvPr/>
        </p:nvPicPr>
        <p:blipFill>
          <a:blip r:embed="rId5">
            <a:alphaModFix/>
          </a:blip>
          <a:stretch>
            <a:fillRect/>
          </a:stretch>
        </p:blipFill>
        <p:spPr>
          <a:xfrm>
            <a:off x="3565900" y="1691900"/>
            <a:ext cx="5356274" cy="1245025"/>
          </a:xfrm>
          <a:prstGeom prst="rect">
            <a:avLst/>
          </a:prstGeom>
          <a:noFill/>
          <a:ln>
            <a:noFill/>
          </a:ln>
        </p:spPr>
      </p:pic>
    </p:spTree>
    <p:extLst>
      <p:ext uri="{BB962C8B-B14F-4D97-AF65-F5344CB8AC3E}">
        <p14:creationId xmlns:p14="http://schemas.microsoft.com/office/powerpoint/2010/main" val="1931526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pic>
        <p:nvPicPr>
          <p:cNvPr id="461" name="Google Shape;461;p39"/>
          <p:cNvPicPr preferRelativeResize="0"/>
          <p:nvPr/>
        </p:nvPicPr>
        <p:blipFill rotWithShape="1">
          <a:blip r:embed="rId3">
            <a:alphaModFix/>
          </a:blip>
          <a:srcRect/>
          <a:stretch/>
        </p:blipFill>
        <p:spPr>
          <a:xfrm>
            <a:off x="3178922" y="2670932"/>
            <a:ext cx="1627291" cy="549211"/>
          </a:xfrm>
          <a:prstGeom prst="rect">
            <a:avLst/>
          </a:prstGeom>
          <a:noFill/>
          <a:ln>
            <a:noFill/>
          </a:ln>
        </p:spPr>
      </p:pic>
      <p:pic>
        <p:nvPicPr>
          <p:cNvPr id="462" name="Google Shape;462;p39"/>
          <p:cNvPicPr preferRelativeResize="0"/>
          <p:nvPr/>
        </p:nvPicPr>
        <p:blipFill rotWithShape="1">
          <a:blip r:embed="rId4">
            <a:alphaModFix/>
          </a:blip>
          <a:srcRect/>
          <a:stretch/>
        </p:blipFill>
        <p:spPr>
          <a:xfrm>
            <a:off x="1468100" y="2702861"/>
            <a:ext cx="1613959" cy="516467"/>
          </a:xfrm>
          <a:prstGeom prst="rect">
            <a:avLst/>
          </a:prstGeom>
          <a:noFill/>
          <a:ln>
            <a:noFill/>
          </a:ln>
        </p:spPr>
      </p:pic>
      <p:pic>
        <p:nvPicPr>
          <p:cNvPr id="463" name="Google Shape;463;p3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8125772" y="2836922"/>
            <a:ext cx="883118" cy="516467"/>
          </a:xfrm>
          <a:prstGeom prst="rect">
            <a:avLst/>
          </a:prstGeom>
          <a:noFill/>
          <a:ln>
            <a:noFill/>
          </a:ln>
        </p:spPr>
      </p:pic>
      <p:pic>
        <p:nvPicPr>
          <p:cNvPr id="464" name="Google Shape;464;p39"/>
          <p:cNvPicPr preferRelativeResize="0"/>
          <p:nvPr/>
        </p:nvPicPr>
        <p:blipFill rotWithShape="1">
          <a:blip r:embed="rId6">
            <a:alphaModFix/>
          </a:blip>
          <a:srcRect/>
          <a:stretch/>
        </p:blipFill>
        <p:spPr>
          <a:xfrm>
            <a:off x="1739425" y="1162294"/>
            <a:ext cx="2107406" cy="742950"/>
          </a:xfrm>
          <a:prstGeom prst="rect">
            <a:avLst/>
          </a:prstGeom>
          <a:noFill/>
          <a:ln>
            <a:noFill/>
          </a:ln>
        </p:spPr>
      </p:pic>
      <p:pic>
        <p:nvPicPr>
          <p:cNvPr id="465" name="Google Shape;465;p39"/>
          <p:cNvPicPr preferRelativeResize="0"/>
          <p:nvPr/>
        </p:nvPicPr>
        <p:blipFill rotWithShape="1">
          <a:blip r:embed="rId7">
            <a:alphaModFix/>
          </a:blip>
          <a:srcRect/>
          <a:stretch/>
        </p:blipFill>
        <p:spPr>
          <a:xfrm>
            <a:off x="61821" y="1187146"/>
            <a:ext cx="1749891" cy="749953"/>
          </a:xfrm>
          <a:prstGeom prst="rect">
            <a:avLst/>
          </a:prstGeom>
          <a:noFill/>
          <a:ln>
            <a:noFill/>
          </a:ln>
        </p:spPr>
      </p:pic>
      <p:pic>
        <p:nvPicPr>
          <p:cNvPr id="466" name="Google Shape;466;p39"/>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3783575" y="2008992"/>
            <a:ext cx="1211874" cy="523222"/>
          </a:xfrm>
          <a:prstGeom prst="rect">
            <a:avLst/>
          </a:prstGeom>
          <a:noFill/>
          <a:ln>
            <a:noFill/>
          </a:ln>
        </p:spPr>
      </p:pic>
      <p:pic>
        <p:nvPicPr>
          <p:cNvPr id="467" name="Google Shape;467;p39"/>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1904427" y="2008992"/>
            <a:ext cx="1879148" cy="501340"/>
          </a:xfrm>
          <a:prstGeom prst="rect">
            <a:avLst/>
          </a:prstGeom>
          <a:noFill/>
          <a:ln>
            <a:noFill/>
          </a:ln>
        </p:spPr>
      </p:pic>
      <p:pic>
        <p:nvPicPr>
          <p:cNvPr id="468" name="Google Shape;468;p39" descr="http://www.genetics-gsa.org/images/logo.png"/>
          <p:cNvPicPr preferRelativeResize="0"/>
          <p:nvPr/>
        </p:nvPicPr>
        <p:blipFill rotWithShape="1">
          <a:blip r:embed="rId10">
            <a:alphaModFix/>
          </a:blip>
          <a:srcRect/>
          <a:stretch/>
        </p:blipFill>
        <p:spPr>
          <a:xfrm>
            <a:off x="6759008" y="1910332"/>
            <a:ext cx="1400175" cy="864394"/>
          </a:xfrm>
          <a:prstGeom prst="rect">
            <a:avLst/>
          </a:prstGeom>
          <a:noFill/>
          <a:ln>
            <a:noFill/>
          </a:ln>
        </p:spPr>
      </p:pic>
      <p:pic>
        <p:nvPicPr>
          <p:cNvPr id="469" name="Google Shape;469;p39" descr="ASBMB logo"/>
          <p:cNvPicPr preferRelativeResize="0"/>
          <p:nvPr/>
        </p:nvPicPr>
        <p:blipFill rotWithShape="1">
          <a:blip r:embed="rId11">
            <a:alphaModFix/>
          </a:blip>
          <a:srcRect/>
          <a:stretch/>
        </p:blipFill>
        <p:spPr>
          <a:xfrm>
            <a:off x="5102354" y="1848743"/>
            <a:ext cx="1549750" cy="551127"/>
          </a:xfrm>
          <a:prstGeom prst="rect">
            <a:avLst/>
          </a:prstGeom>
          <a:noFill/>
          <a:ln>
            <a:noFill/>
          </a:ln>
        </p:spPr>
      </p:pic>
      <p:pic>
        <p:nvPicPr>
          <p:cNvPr id="470" name="Google Shape;470;p39" descr="Biomed Central"/>
          <p:cNvPicPr preferRelativeResize="0"/>
          <p:nvPr/>
        </p:nvPicPr>
        <p:blipFill rotWithShape="1">
          <a:blip r:embed="rId12">
            <a:alphaModFix/>
          </a:blip>
          <a:srcRect/>
          <a:stretch/>
        </p:blipFill>
        <p:spPr>
          <a:xfrm>
            <a:off x="3922837" y="1313118"/>
            <a:ext cx="1916177" cy="375958"/>
          </a:xfrm>
          <a:prstGeom prst="rect">
            <a:avLst/>
          </a:prstGeom>
          <a:noFill/>
          <a:ln>
            <a:noFill/>
          </a:ln>
        </p:spPr>
      </p:pic>
      <p:pic>
        <p:nvPicPr>
          <p:cNvPr id="471" name="Google Shape;471;p39" descr="PNAS, Proceedings of the National Academy of Sciences"/>
          <p:cNvPicPr preferRelativeResize="0"/>
          <p:nvPr/>
        </p:nvPicPr>
        <p:blipFill rotWithShape="1">
          <a:blip r:embed="rId13">
            <a:alphaModFix/>
          </a:blip>
          <a:srcRect/>
          <a:stretch/>
        </p:blipFill>
        <p:spPr>
          <a:xfrm>
            <a:off x="182477" y="2751495"/>
            <a:ext cx="1178719" cy="328613"/>
          </a:xfrm>
          <a:prstGeom prst="rect">
            <a:avLst/>
          </a:prstGeom>
          <a:noFill/>
          <a:ln>
            <a:noFill/>
          </a:ln>
        </p:spPr>
      </p:pic>
      <p:pic>
        <p:nvPicPr>
          <p:cNvPr id="472" name="Google Shape;472;p39" descr="The Lancet logo"/>
          <p:cNvPicPr preferRelativeResize="0"/>
          <p:nvPr/>
        </p:nvPicPr>
        <p:blipFill rotWithShape="1">
          <a:blip r:embed="rId14">
            <a:alphaModFix/>
          </a:blip>
          <a:srcRect/>
          <a:stretch/>
        </p:blipFill>
        <p:spPr>
          <a:xfrm>
            <a:off x="4840520" y="3110500"/>
            <a:ext cx="2014538" cy="242888"/>
          </a:xfrm>
          <a:prstGeom prst="rect">
            <a:avLst/>
          </a:prstGeom>
          <a:noFill/>
          <a:ln>
            <a:noFill/>
          </a:ln>
        </p:spPr>
      </p:pic>
      <p:pic>
        <p:nvPicPr>
          <p:cNvPr id="473" name="Google Shape;473;p39" descr="http://www.fasebj.org/local/img/journal_logo.gif"/>
          <p:cNvPicPr preferRelativeResize="0"/>
          <p:nvPr/>
        </p:nvPicPr>
        <p:blipFill rotWithShape="1">
          <a:blip r:embed="rId15">
            <a:alphaModFix/>
          </a:blip>
          <a:srcRect/>
          <a:stretch/>
        </p:blipFill>
        <p:spPr>
          <a:xfrm>
            <a:off x="96887" y="2023748"/>
            <a:ext cx="1735931" cy="500063"/>
          </a:xfrm>
          <a:prstGeom prst="rect">
            <a:avLst/>
          </a:prstGeom>
          <a:noFill/>
          <a:ln>
            <a:noFill/>
          </a:ln>
        </p:spPr>
      </p:pic>
      <p:pic>
        <p:nvPicPr>
          <p:cNvPr id="474" name="Google Shape;474;p39"/>
          <p:cNvPicPr preferRelativeResize="0"/>
          <p:nvPr/>
        </p:nvPicPr>
        <p:blipFill rotWithShape="1">
          <a:blip r:embed="rId16">
            <a:alphaModFix/>
          </a:blip>
          <a:srcRect/>
          <a:stretch/>
        </p:blipFill>
        <p:spPr>
          <a:xfrm>
            <a:off x="5957876" y="1288904"/>
            <a:ext cx="1648803" cy="424253"/>
          </a:xfrm>
          <a:prstGeom prst="rect">
            <a:avLst/>
          </a:prstGeom>
          <a:noFill/>
          <a:ln>
            <a:noFill/>
          </a:ln>
        </p:spPr>
      </p:pic>
      <p:pic>
        <p:nvPicPr>
          <p:cNvPr id="475" name="Google Shape;475;p39" descr="American Society for Microbiology"/>
          <p:cNvPicPr preferRelativeResize="0"/>
          <p:nvPr/>
        </p:nvPicPr>
        <p:blipFill rotWithShape="1">
          <a:blip r:embed="rId17">
            <a:alphaModFix/>
          </a:blip>
          <a:srcRect/>
          <a:stretch/>
        </p:blipFill>
        <p:spPr>
          <a:xfrm>
            <a:off x="7780688" y="1276456"/>
            <a:ext cx="1222761" cy="529863"/>
          </a:xfrm>
          <a:prstGeom prst="rect">
            <a:avLst/>
          </a:prstGeom>
          <a:noFill/>
          <a:ln>
            <a:noFill/>
          </a:ln>
        </p:spPr>
      </p:pic>
      <p:pic>
        <p:nvPicPr>
          <p:cNvPr id="476" name="Google Shape;476;p39" descr="American Association for Cancer Research"/>
          <p:cNvPicPr preferRelativeResize="0"/>
          <p:nvPr/>
        </p:nvPicPr>
        <p:blipFill rotWithShape="1">
          <a:blip r:embed="rId18">
            <a:alphaModFix/>
          </a:blip>
          <a:srcRect/>
          <a:stretch/>
        </p:blipFill>
        <p:spPr>
          <a:xfrm>
            <a:off x="4644013" y="3491407"/>
            <a:ext cx="2211044" cy="268148"/>
          </a:xfrm>
          <a:prstGeom prst="rect">
            <a:avLst/>
          </a:prstGeom>
          <a:noFill/>
          <a:ln>
            <a:noFill/>
          </a:ln>
        </p:spPr>
      </p:pic>
      <p:pic>
        <p:nvPicPr>
          <p:cNvPr id="477" name="Google Shape;477;p39"/>
          <p:cNvPicPr preferRelativeResize="0"/>
          <p:nvPr/>
        </p:nvPicPr>
        <p:blipFill rotWithShape="1">
          <a:blip r:embed="rId19">
            <a:alphaModFix/>
          </a:blip>
          <a:srcRect/>
          <a:stretch/>
        </p:blipFill>
        <p:spPr>
          <a:xfrm>
            <a:off x="8228689" y="1877024"/>
            <a:ext cx="839840" cy="796894"/>
          </a:xfrm>
          <a:prstGeom prst="rect">
            <a:avLst/>
          </a:prstGeom>
          <a:noFill/>
          <a:ln>
            <a:noFill/>
          </a:ln>
        </p:spPr>
      </p:pic>
      <p:pic>
        <p:nvPicPr>
          <p:cNvPr id="478" name="Google Shape;478;p39"/>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2116039" y="3483439"/>
            <a:ext cx="2405840" cy="284084"/>
          </a:xfrm>
          <a:prstGeom prst="rect">
            <a:avLst/>
          </a:prstGeom>
          <a:noFill/>
          <a:ln>
            <a:noFill/>
          </a:ln>
        </p:spPr>
      </p:pic>
      <p:pic>
        <p:nvPicPr>
          <p:cNvPr id="479" name="Google Shape;479;p39" descr="OUP logo.svg"/>
          <p:cNvPicPr preferRelativeResize="0"/>
          <p:nvPr/>
        </p:nvPicPr>
        <p:blipFill rotWithShape="1">
          <a:blip r:embed="rId21">
            <a:alphaModFix/>
          </a:blip>
          <a:srcRect/>
          <a:stretch/>
        </p:blipFill>
        <p:spPr>
          <a:xfrm>
            <a:off x="332802" y="3381489"/>
            <a:ext cx="1571625" cy="442913"/>
          </a:xfrm>
          <a:prstGeom prst="rect">
            <a:avLst/>
          </a:prstGeom>
          <a:noFill/>
          <a:ln>
            <a:noFill/>
          </a:ln>
        </p:spPr>
      </p:pic>
      <p:pic>
        <p:nvPicPr>
          <p:cNvPr id="480" name="Google Shape;480;p39"/>
          <p:cNvPicPr preferRelativeResize="0"/>
          <p:nvPr/>
        </p:nvPicPr>
        <p:blipFill rotWithShape="1">
          <a:blip r:embed="rId22">
            <a:alphaModFix/>
          </a:blip>
          <a:srcRect/>
          <a:stretch/>
        </p:blipFill>
        <p:spPr>
          <a:xfrm>
            <a:off x="6889364" y="2738230"/>
            <a:ext cx="1120921" cy="457160"/>
          </a:xfrm>
          <a:prstGeom prst="rect">
            <a:avLst/>
          </a:prstGeom>
          <a:noFill/>
          <a:ln>
            <a:noFill/>
          </a:ln>
        </p:spPr>
      </p:pic>
      <p:pic>
        <p:nvPicPr>
          <p:cNvPr id="481" name="Google Shape;481;p39"/>
          <p:cNvPicPr preferRelativeResize="0"/>
          <p:nvPr/>
        </p:nvPicPr>
        <p:blipFill rotWithShape="1">
          <a:blip r:embed="rId23" cstate="print">
            <a:alphaModFix/>
            <a:extLst>
              <a:ext uri="{28A0092B-C50C-407E-A947-70E740481C1C}">
                <a14:useLocalDpi xmlns:a14="http://schemas.microsoft.com/office/drawing/2010/main"/>
              </a:ext>
            </a:extLst>
          </a:blip>
          <a:srcRect/>
          <a:stretch/>
        </p:blipFill>
        <p:spPr>
          <a:xfrm>
            <a:off x="5000490" y="2597665"/>
            <a:ext cx="1637141" cy="398322"/>
          </a:xfrm>
          <a:prstGeom prst="rect">
            <a:avLst/>
          </a:prstGeom>
          <a:noFill/>
          <a:ln>
            <a:noFill/>
          </a:ln>
        </p:spPr>
      </p:pic>
      <p:pic>
        <p:nvPicPr>
          <p:cNvPr id="482" name="Google Shape;482;p39"/>
          <p:cNvPicPr preferRelativeResize="0"/>
          <p:nvPr/>
        </p:nvPicPr>
        <p:blipFill rotWithShape="1">
          <a:blip r:embed="rId24">
            <a:alphaModFix/>
          </a:blip>
          <a:srcRect/>
          <a:stretch/>
        </p:blipFill>
        <p:spPr>
          <a:xfrm>
            <a:off x="6984847" y="3415584"/>
            <a:ext cx="2083682" cy="558049"/>
          </a:xfrm>
          <a:prstGeom prst="rect">
            <a:avLst/>
          </a:prstGeom>
          <a:noFill/>
          <a:ln>
            <a:noFill/>
          </a:ln>
        </p:spPr>
      </p:pic>
      <p:sp>
        <p:nvSpPr>
          <p:cNvPr id="483" name="Google Shape;483;p39"/>
          <p:cNvSpPr txBox="1">
            <a:spLocks noGrp="1"/>
          </p:cNvSpPr>
          <p:nvPr>
            <p:ph type="sldNum" idx="12"/>
          </p:nvPr>
        </p:nvSpPr>
        <p:spPr>
          <a:xfrm>
            <a:off x="8516758" y="4722367"/>
            <a:ext cx="548700" cy="393600"/>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None/>
            </a:pPr>
            <a:fld id="{00000000-1234-1234-1234-123412341234}" type="slidenum">
              <a:rPr lang="en"/>
              <a:t>38</a:t>
            </a:fld>
            <a:endParaRPr/>
          </a:p>
        </p:txBody>
      </p:sp>
      <p:sp>
        <p:nvSpPr>
          <p:cNvPr id="484" name="Google Shape;484;p39"/>
          <p:cNvSpPr txBox="1">
            <a:spLocks noGrp="1"/>
          </p:cNvSpPr>
          <p:nvPr>
            <p:ph type="body" idx="1"/>
          </p:nvPr>
        </p:nvSpPr>
        <p:spPr>
          <a:xfrm>
            <a:off x="311700" y="4111700"/>
            <a:ext cx="8520600" cy="457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&amp; many more — see </a:t>
            </a:r>
            <a:r>
              <a:rPr lang="en">
                <a:solidFill>
                  <a:srgbClr val="DD3333"/>
                </a:solidFill>
                <a:uFill>
                  <a:noFill/>
                </a:uFill>
                <a:hlinkClick r:id="rId25"/>
              </a:rPr>
              <a:t>asapbio.org/transpose-preprints</a:t>
            </a:r>
            <a:endParaRPr>
              <a:solidFill>
                <a:srgbClr val="DD3333"/>
              </a:solidFill>
            </a:endParaRPr>
          </a:p>
        </p:txBody>
      </p:sp>
      <p:sp>
        <p:nvSpPr>
          <p:cNvPr id="485" name="Google Shape;485;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Journals allowing preprints</a:t>
            </a:r>
            <a:endParaRPr/>
          </a:p>
        </p:txBody>
      </p:sp>
    </p:spTree>
    <p:extLst>
      <p:ext uri="{BB962C8B-B14F-4D97-AF65-F5344CB8AC3E}">
        <p14:creationId xmlns:p14="http://schemas.microsoft.com/office/powerpoint/2010/main" val="40775283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Editors inviting submissions from preprint servers</a:t>
            </a:r>
            <a:endParaRPr/>
          </a:p>
        </p:txBody>
      </p:sp>
      <p:sp>
        <p:nvSpPr>
          <p:cNvPr id="491" name="Google Shape;491;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492" name="Google Shape;492;p40"/>
          <p:cNvPicPr preferRelativeResize="0"/>
          <p:nvPr/>
        </p:nvPicPr>
        <p:blipFill>
          <a:blip r:embed="rId3">
            <a:alphaModFix/>
          </a:blip>
          <a:stretch>
            <a:fillRect/>
          </a:stretch>
        </p:blipFill>
        <p:spPr>
          <a:xfrm>
            <a:off x="499575" y="1017723"/>
            <a:ext cx="3352345" cy="3729100"/>
          </a:xfrm>
          <a:prstGeom prst="rect">
            <a:avLst/>
          </a:prstGeom>
          <a:noFill/>
          <a:ln>
            <a:noFill/>
          </a:ln>
        </p:spPr>
      </p:pic>
      <p:pic>
        <p:nvPicPr>
          <p:cNvPr id="493" name="Google Shape;493;p40"/>
          <p:cNvPicPr preferRelativeResize="0"/>
          <p:nvPr/>
        </p:nvPicPr>
        <p:blipFill rotWithShape="1">
          <a:blip r:embed="rId4">
            <a:alphaModFix/>
          </a:blip>
          <a:srcRect/>
          <a:stretch/>
        </p:blipFill>
        <p:spPr>
          <a:xfrm>
            <a:off x="4405535" y="2205172"/>
            <a:ext cx="3271838" cy="2343150"/>
          </a:xfrm>
          <a:prstGeom prst="rect">
            <a:avLst/>
          </a:prstGeom>
          <a:noFill/>
          <a:ln>
            <a:noFill/>
          </a:ln>
          <a:effectLst>
            <a:outerShdw blurRad="292100" dist="139700" dir="2700000" algn="tl" rotWithShape="0">
              <a:srgbClr val="333333">
                <a:alpha val="64709"/>
              </a:srgbClr>
            </a:outerShdw>
          </a:effectLst>
        </p:spPr>
      </p:pic>
      <p:sp>
        <p:nvSpPr>
          <p:cNvPr id="494" name="Google Shape;494;p40"/>
          <p:cNvSpPr/>
          <p:nvPr/>
        </p:nvSpPr>
        <p:spPr>
          <a:xfrm>
            <a:off x="4466621" y="1161291"/>
            <a:ext cx="3377700" cy="9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400">
                <a:solidFill>
                  <a:srgbClr val="333333"/>
                </a:solidFill>
                <a:latin typeface="Arial"/>
                <a:ea typeface="Arial"/>
                <a:cs typeface="Arial"/>
                <a:sym typeface="Arial"/>
              </a:rPr>
              <a:t>“we now have a dedicated team of editors who will focus on identifying [preprints] that are potentially suitable for publication in </a:t>
            </a:r>
            <a:r>
              <a:rPr lang="en" sz="1400" i="1">
                <a:solidFill>
                  <a:srgbClr val="333333"/>
                </a:solidFill>
                <a:latin typeface="Arial"/>
                <a:ea typeface="Arial"/>
                <a:cs typeface="Arial"/>
                <a:sym typeface="Arial"/>
              </a:rPr>
              <a:t>PLOS Genetics</a:t>
            </a:r>
            <a:r>
              <a:rPr lang="en" sz="1400">
                <a:solidFill>
                  <a:srgbClr val="333333"/>
                </a:solidFill>
                <a:latin typeface="Arial"/>
                <a:ea typeface="Arial"/>
                <a:cs typeface="Arial"/>
                <a:sym typeface="Arial"/>
              </a:rPr>
              <a:t>.” *</a:t>
            </a:r>
            <a:endParaRPr sz="1400">
              <a:solidFill>
                <a:srgbClr val="000000"/>
              </a:solidFill>
              <a:latin typeface="Arial"/>
              <a:ea typeface="Arial"/>
              <a:cs typeface="Arial"/>
              <a:sym typeface="Arial"/>
            </a:endParaRPr>
          </a:p>
        </p:txBody>
      </p:sp>
      <p:sp>
        <p:nvSpPr>
          <p:cNvPr id="495" name="Google Shape;495;p40"/>
          <p:cNvSpPr/>
          <p:nvPr/>
        </p:nvSpPr>
        <p:spPr>
          <a:xfrm>
            <a:off x="7751575" y="2156200"/>
            <a:ext cx="1332000" cy="14328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800">
                <a:solidFill>
                  <a:srgbClr val="000000"/>
                </a:solidFill>
                <a:latin typeface="Nunito"/>
                <a:ea typeface="Nunito"/>
                <a:cs typeface="Nunito"/>
                <a:sym typeface="Nunito"/>
              </a:rPr>
              <a:t>* Bringing PLOS Genetics Editors to Preprint Servers</a:t>
            </a:r>
            <a:endParaRPr sz="800">
              <a:latin typeface="Nunito"/>
              <a:ea typeface="Nunito"/>
              <a:cs typeface="Nunito"/>
              <a:sym typeface="Nunito"/>
            </a:endParaRPr>
          </a:p>
          <a:p>
            <a:pPr marL="0" marR="0" lvl="0" indent="0" algn="l" rtl="0">
              <a:spcBef>
                <a:spcPts val="0"/>
              </a:spcBef>
              <a:spcAft>
                <a:spcPts val="0"/>
              </a:spcAft>
              <a:buNone/>
            </a:pPr>
            <a:r>
              <a:rPr lang="en" sz="800">
                <a:solidFill>
                  <a:srgbClr val="000000"/>
                </a:solidFill>
                <a:latin typeface="Nunito"/>
                <a:ea typeface="Nunito"/>
                <a:cs typeface="Nunito"/>
                <a:sym typeface="Nunito"/>
              </a:rPr>
              <a:t>Gregory S. Barsh, Casey M. Bergman, Christopher D. Brown, Nadia D. Singh, Gregory P. Copenhaver </a:t>
            </a:r>
            <a:endParaRPr sz="800" u="sng">
              <a:solidFill>
                <a:srgbClr val="0097A7"/>
              </a:solidFill>
              <a:latin typeface="Nunito"/>
              <a:ea typeface="Nunito"/>
              <a:cs typeface="Nunito"/>
              <a:sym typeface="Nunito"/>
              <a:hlinkClick r:id="rId5"/>
            </a:endParaRPr>
          </a:p>
          <a:p>
            <a:pPr marL="0" marR="0" lvl="0" indent="0" algn="l" rtl="0">
              <a:spcBef>
                <a:spcPts val="0"/>
              </a:spcBef>
              <a:spcAft>
                <a:spcPts val="0"/>
              </a:spcAft>
              <a:buNone/>
            </a:pPr>
            <a:r>
              <a:rPr lang="en" sz="800">
                <a:solidFill>
                  <a:srgbClr val="000000"/>
                </a:solidFill>
                <a:latin typeface="Nunito"/>
                <a:ea typeface="Nunito"/>
                <a:cs typeface="Nunito"/>
                <a:sym typeface="Nunito"/>
              </a:rPr>
              <a:t>Published: December 1, 2016 </a:t>
            </a:r>
            <a:r>
              <a:rPr lang="en" sz="800" u="sng">
                <a:solidFill>
                  <a:srgbClr val="DD3333"/>
                </a:solidFill>
                <a:latin typeface="Nunito"/>
                <a:ea typeface="Nunito"/>
                <a:cs typeface="Nunito"/>
                <a:sym typeface="Nunito"/>
                <a:hlinkClick r:id="rId5"/>
              </a:rPr>
              <a:t>https://doi.org/10.1371/journal.pgen.1006448</a:t>
            </a:r>
            <a:endParaRPr sz="800">
              <a:solidFill>
                <a:srgbClr val="DD3333"/>
              </a:solidFill>
              <a:latin typeface="Nunito"/>
              <a:ea typeface="Nunito"/>
              <a:cs typeface="Nunito"/>
              <a:sym typeface="Nunito"/>
            </a:endParaRPr>
          </a:p>
        </p:txBody>
      </p:sp>
    </p:spTree>
    <p:extLst>
      <p:ext uri="{BB962C8B-B14F-4D97-AF65-F5344CB8AC3E}">
        <p14:creationId xmlns:p14="http://schemas.microsoft.com/office/powerpoint/2010/main" val="3018137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8"/>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t>Publishing large stories in competitive journals delays careers and slows scientific advance</a:t>
            </a:r>
            <a:endParaRPr sz="2400"/>
          </a:p>
        </p:txBody>
      </p:sp>
      <p:sp>
        <p:nvSpPr>
          <p:cNvPr id="158" name="Google Shape;15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59" name="Google Shape;159;p18"/>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311700" y="1349725"/>
            <a:ext cx="3487900" cy="2727300"/>
          </a:xfrm>
          <a:prstGeom prst="rect">
            <a:avLst/>
          </a:prstGeom>
          <a:noFill/>
          <a:ln>
            <a:noFill/>
          </a:ln>
        </p:spPr>
      </p:pic>
      <p:pic>
        <p:nvPicPr>
          <p:cNvPr id="160" name="Google Shape;160;p18"/>
          <p:cNvPicPr preferRelativeResize="0"/>
          <p:nvPr/>
        </p:nvPicPr>
        <p:blipFill rotWithShape="1">
          <a:blip r:embed="rId4" cstate="print">
            <a:alphaModFix/>
            <a:extLst>
              <a:ext uri="{28A0092B-C50C-407E-A947-70E740481C1C}">
                <a14:useLocalDpi xmlns:a14="http://schemas.microsoft.com/office/drawing/2010/main"/>
              </a:ext>
            </a:extLst>
          </a:blip>
          <a:srcRect b="1526"/>
          <a:stretch/>
        </p:blipFill>
        <p:spPr>
          <a:xfrm>
            <a:off x="4235325" y="1234989"/>
            <a:ext cx="2467900" cy="3111100"/>
          </a:xfrm>
          <a:prstGeom prst="rect">
            <a:avLst/>
          </a:prstGeom>
          <a:noFill/>
          <a:ln>
            <a:noFill/>
          </a:ln>
        </p:spPr>
      </p:pic>
      <p:sp>
        <p:nvSpPr>
          <p:cNvPr id="161" name="Google Shape;161;p18"/>
          <p:cNvSpPr txBox="1"/>
          <p:nvPr/>
        </p:nvSpPr>
        <p:spPr>
          <a:xfrm>
            <a:off x="238773" y="4084489"/>
            <a:ext cx="4480800" cy="523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dirty="0">
                <a:solidFill>
                  <a:srgbClr val="000000"/>
                </a:solidFill>
                <a:latin typeface="Nunito"/>
                <a:ea typeface="Nunito"/>
                <a:cs typeface="Nunito"/>
                <a:sym typeface="Nunito"/>
              </a:rPr>
              <a:t>Ron Vale – </a:t>
            </a:r>
            <a:r>
              <a:rPr lang="en" sz="1200" dirty="0" err="1">
                <a:solidFill>
                  <a:srgbClr val="000000"/>
                </a:solidFill>
                <a:latin typeface="Nunito"/>
                <a:ea typeface="Nunito"/>
                <a:cs typeface="Nunito"/>
                <a:sym typeface="Nunito"/>
              </a:rPr>
              <a:t>bioRxiv</a:t>
            </a:r>
            <a:r>
              <a:rPr lang="en" sz="1200" dirty="0">
                <a:solidFill>
                  <a:srgbClr val="000000"/>
                </a:solidFill>
                <a:latin typeface="Nunito"/>
                <a:ea typeface="Nunito"/>
                <a:cs typeface="Nunito"/>
                <a:sym typeface="Nunito"/>
              </a:rPr>
              <a:t> &amp; PNAS 2015</a:t>
            </a:r>
            <a:endParaRPr sz="1200" dirty="0">
              <a:latin typeface="Nunito"/>
              <a:ea typeface="Nunito"/>
              <a:cs typeface="Nunito"/>
              <a:sym typeface="Nunito"/>
            </a:endParaRPr>
          </a:p>
          <a:p>
            <a:pPr marL="0" marR="0" lvl="0" indent="0" algn="l" rtl="0">
              <a:spcBef>
                <a:spcPts val="0"/>
              </a:spcBef>
              <a:spcAft>
                <a:spcPts val="0"/>
              </a:spcAft>
              <a:buNone/>
            </a:pPr>
            <a:r>
              <a:rPr lang="en" sz="1200" u="sng" dirty="0">
                <a:solidFill>
                  <a:srgbClr val="0563C1"/>
                </a:solidFill>
                <a:latin typeface="Nunito"/>
                <a:ea typeface="Nunito"/>
                <a:cs typeface="Nunito"/>
                <a:sym typeface="Nunito"/>
                <a:hlinkClick r:id="rId5"/>
              </a:rPr>
              <a:t>http://www.biorxiv.org/content/early/2015/07/11/022368</a:t>
            </a:r>
            <a:endParaRPr sz="1200" dirty="0">
              <a:solidFill>
                <a:srgbClr val="000000"/>
              </a:solidFill>
              <a:latin typeface="Nunito"/>
              <a:ea typeface="Nunito"/>
              <a:cs typeface="Nunito"/>
              <a:sym typeface="Nunito"/>
            </a:endParaRPr>
          </a:p>
        </p:txBody>
      </p:sp>
      <p:sp>
        <p:nvSpPr>
          <p:cNvPr id="162" name="Google Shape;162;p18"/>
          <p:cNvSpPr txBox="1"/>
          <p:nvPr/>
        </p:nvSpPr>
        <p:spPr>
          <a:xfrm>
            <a:off x="6806562" y="3158607"/>
            <a:ext cx="1922400" cy="34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dirty="0">
                <a:latin typeface="Nunito"/>
                <a:ea typeface="Nunito"/>
                <a:cs typeface="Nunito"/>
                <a:sym typeface="Nunito"/>
              </a:rPr>
              <a:t>Publishing is tied to evaluation</a:t>
            </a:r>
            <a:endParaRPr sz="1800" dirty="0">
              <a:latin typeface="Nunito"/>
              <a:ea typeface="Nunito"/>
              <a:cs typeface="Nunito"/>
              <a:sym typeface="Nunito"/>
            </a:endParaRPr>
          </a:p>
          <a:p>
            <a:pPr marL="0" lvl="0" indent="0" algn="l" rtl="0">
              <a:spcBef>
                <a:spcPts val="0"/>
              </a:spcBef>
              <a:spcAft>
                <a:spcPts val="0"/>
              </a:spcAft>
              <a:buClr>
                <a:schemeClr val="dk1"/>
              </a:buClr>
              <a:buSzPts val="1100"/>
              <a:buFont typeface="Arial"/>
              <a:buNone/>
            </a:pPr>
            <a:endParaRPr sz="1800" dirty="0">
              <a:latin typeface="Nunito"/>
              <a:ea typeface="Nunito"/>
              <a:cs typeface="Nunito"/>
              <a:sym typeface="Nunito"/>
            </a:endParaRPr>
          </a:p>
          <a:p>
            <a:pPr marL="0" lvl="0" indent="0" algn="l" rtl="0">
              <a:spcBef>
                <a:spcPts val="0"/>
              </a:spcBef>
              <a:spcAft>
                <a:spcPts val="0"/>
              </a:spcAft>
              <a:buNone/>
            </a:pPr>
            <a:endParaRPr sz="1800" dirty="0">
              <a:latin typeface="Nunito"/>
              <a:ea typeface="Nunito"/>
              <a:cs typeface="Nunito"/>
              <a:sym typeface="Nunito"/>
            </a:endParaRPr>
          </a:p>
        </p:txBody>
      </p:sp>
      <p:pic>
        <p:nvPicPr>
          <p:cNvPr id="3" name="Picture 2">
            <a:extLst>
              <a:ext uri="{FF2B5EF4-FFF2-40B4-BE49-F238E27FC236}">
                <a16:creationId xmlns:a16="http://schemas.microsoft.com/office/drawing/2014/main" id="{36639EDE-25FF-1543-A127-D08320B2A4A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01841" y="1113661"/>
            <a:ext cx="1331842" cy="1324758"/>
          </a:xfrm>
          <a:prstGeom prst="rect">
            <a:avLst/>
          </a:prstGeom>
        </p:spPr>
      </p:pic>
      <p:sp>
        <p:nvSpPr>
          <p:cNvPr id="4" name="Rectangle 3">
            <a:extLst>
              <a:ext uri="{FF2B5EF4-FFF2-40B4-BE49-F238E27FC236}">
                <a16:creationId xmlns:a16="http://schemas.microsoft.com/office/drawing/2014/main" id="{069D3FF9-4EC4-9F48-BCBE-5895B49690C0}"/>
              </a:ext>
            </a:extLst>
          </p:cNvPr>
          <p:cNvSpPr/>
          <p:nvPr/>
        </p:nvSpPr>
        <p:spPr>
          <a:xfrm>
            <a:off x="7532474" y="2482762"/>
            <a:ext cx="901209" cy="307777"/>
          </a:xfrm>
          <a:prstGeom prst="rect">
            <a:avLst/>
          </a:prstGeom>
        </p:spPr>
        <p:txBody>
          <a:bodyPr wrap="none">
            <a:spAutoFit/>
          </a:bodyPr>
          <a:lstStyle/>
          <a:p>
            <a:r>
              <a:rPr lang="en" dirty="0">
                <a:latin typeface="Nunito"/>
                <a:ea typeface="Nunito"/>
                <a:cs typeface="Nunito"/>
                <a:sym typeface="Nunito"/>
              </a:rPr>
              <a:t>Ron Vale</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Look up journal policies with TRANSPOSE</a:t>
            </a:r>
            <a:endParaRPr/>
          </a:p>
        </p:txBody>
      </p:sp>
      <p:sp>
        <p:nvSpPr>
          <p:cNvPr id="501" name="Google Shape;501;p41"/>
          <p:cNvSpPr txBox="1">
            <a:spLocks noGrp="1"/>
          </p:cNvSpPr>
          <p:nvPr>
            <p:ph type="body" idx="1"/>
          </p:nvPr>
        </p:nvSpPr>
        <p:spPr>
          <a:xfrm>
            <a:off x="311700" y="3925975"/>
            <a:ext cx="8520600" cy="740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Lookup policies at </a:t>
            </a:r>
            <a:r>
              <a:rPr lang="en" u="sng">
                <a:solidFill>
                  <a:schemeClr val="hlink"/>
                </a:solidFill>
                <a:hlinkClick r:id="rId3"/>
              </a:rPr>
              <a:t>https://transpose-publishing.github.io</a:t>
            </a:r>
            <a:br>
              <a:rPr lang="en"/>
            </a:br>
            <a:r>
              <a:rPr lang="en"/>
              <a:t>Watch video at </a:t>
            </a:r>
            <a:r>
              <a:rPr lang="en" u="sng">
                <a:solidFill>
                  <a:schemeClr val="hlink"/>
                </a:solidFill>
                <a:hlinkClick r:id="rId4"/>
              </a:rPr>
              <a:t>https://youtu.be/S4A8cQr0EVw</a:t>
            </a:r>
            <a:r>
              <a:rPr lang="en"/>
              <a:t> </a:t>
            </a:r>
            <a:endParaRPr/>
          </a:p>
        </p:txBody>
      </p:sp>
      <p:pic>
        <p:nvPicPr>
          <p:cNvPr id="502" name="Google Shape;502;p41"/>
          <p:cNvPicPr preferRelativeResize="0"/>
          <p:nvPr/>
        </p:nvPicPr>
        <p:blipFill>
          <a:blip r:embed="rId5">
            <a:alphaModFix/>
          </a:blip>
          <a:stretch>
            <a:fillRect/>
          </a:stretch>
        </p:blipFill>
        <p:spPr>
          <a:xfrm>
            <a:off x="2286000" y="1295400"/>
            <a:ext cx="4572000" cy="2552700"/>
          </a:xfrm>
          <a:prstGeom prst="rect">
            <a:avLst/>
          </a:prstGeom>
          <a:noFill/>
          <a:ln>
            <a:noFill/>
          </a:ln>
        </p:spPr>
      </p:pic>
    </p:spTree>
    <p:extLst>
      <p:ext uri="{BB962C8B-B14F-4D97-AF65-F5344CB8AC3E}">
        <p14:creationId xmlns:p14="http://schemas.microsoft.com/office/powerpoint/2010/main" val="23730205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4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Recently published from WACCBIP...</a:t>
            </a:r>
            <a:endParaRPr/>
          </a:p>
        </p:txBody>
      </p:sp>
      <p:sp>
        <p:nvSpPr>
          <p:cNvPr id="508" name="Google Shape;508;p42"/>
          <p:cNvSpPr txBox="1">
            <a:spLocks noGrp="1"/>
          </p:cNvSpPr>
          <p:nvPr>
            <p:ph type="body" idx="1"/>
          </p:nvPr>
        </p:nvSpPr>
        <p:spPr>
          <a:xfrm>
            <a:off x="311700" y="1152475"/>
            <a:ext cx="3999900" cy="3670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b="1" i="1">
                <a:solidFill>
                  <a:srgbClr val="000000"/>
                </a:solidFill>
              </a:rPr>
              <a:t>Journals allowing preprints</a:t>
            </a:r>
            <a:endParaRPr sz="1600" b="1" i="1">
              <a:solidFill>
                <a:srgbClr val="000000"/>
              </a:solidFill>
            </a:endParaRPr>
          </a:p>
          <a:p>
            <a:pPr marL="0" lvl="0" indent="0" algn="l" rtl="0">
              <a:lnSpc>
                <a:spcPct val="100000"/>
              </a:lnSpc>
              <a:spcBef>
                <a:spcPts val="0"/>
              </a:spcBef>
              <a:spcAft>
                <a:spcPts val="0"/>
              </a:spcAft>
              <a:buNone/>
            </a:pPr>
            <a:endParaRPr sz="600" b="1" i="1">
              <a:solidFill>
                <a:srgbClr val="000000"/>
              </a:solidFill>
            </a:endParaRPr>
          </a:p>
          <a:p>
            <a:pPr marL="0" lvl="0" indent="0" algn="l" rtl="0">
              <a:lnSpc>
                <a:spcPct val="100000"/>
              </a:lnSpc>
              <a:spcBef>
                <a:spcPts val="0"/>
              </a:spcBef>
              <a:spcAft>
                <a:spcPts val="0"/>
              </a:spcAft>
              <a:buNone/>
            </a:pPr>
            <a:r>
              <a:rPr lang="en" sz="1400">
                <a:solidFill>
                  <a:schemeClr val="dk1"/>
                </a:solidFill>
              </a:rPr>
              <a:t>Antibiotics (</a:t>
            </a:r>
            <a:r>
              <a:rPr lang="en" sz="1400" u="sng">
                <a:solidFill>
                  <a:schemeClr val="hlink"/>
                </a:solidFill>
                <a:hlinkClick r:id="rId3"/>
              </a:rPr>
              <a:t>policy</a:t>
            </a:r>
            <a:r>
              <a:rPr lang="en" sz="1400">
                <a:solidFill>
                  <a:schemeClr val="dk1"/>
                </a:solidFill>
              </a:rPr>
              <a:t>)</a:t>
            </a:r>
            <a:endParaRPr sz="1400">
              <a:solidFill>
                <a:schemeClr val="dk1"/>
              </a:solidFill>
            </a:endParaRPr>
          </a:p>
          <a:p>
            <a:pPr marL="0" lvl="0" indent="0" algn="l" rtl="0">
              <a:lnSpc>
                <a:spcPct val="100000"/>
              </a:lnSpc>
              <a:spcBef>
                <a:spcPts val="0"/>
              </a:spcBef>
              <a:spcAft>
                <a:spcPts val="0"/>
              </a:spcAft>
              <a:buNone/>
            </a:pPr>
            <a:r>
              <a:rPr lang="en" sz="1400">
                <a:solidFill>
                  <a:schemeClr val="dk1"/>
                </a:solidFill>
              </a:rPr>
              <a:t>BMC Infectious Diseases (</a:t>
            </a:r>
            <a:r>
              <a:rPr lang="en" sz="1400" u="sng">
                <a:solidFill>
                  <a:schemeClr val="hlink"/>
                </a:solidFill>
                <a:hlinkClick r:id="rId4"/>
              </a:rPr>
              <a:t>policy</a:t>
            </a:r>
            <a:r>
              <a:rPr lang="en" sz="1400">
                <a:solidFill>
                  <a:schemeClr val="dk1"/>
                </a:solidFill>
              </a:rPr>
              <a:t>)</a:t>
            </a:r>
            <a:endParaRPr sz="1400">
              <a:solidFill>
                <a:schemeClr val="dk1"/>
              </a:solidFill>
            </a:endParaRPr>
          </a:p>
          <a:p>
            <a:pPr marL="0" lvl="0" indent="0" algn="l" rtl="0">
              <a:lnSpc>
                <a:spcPct val="100000"/>
              </a:lnSpc>
              <a:spcBef>
                <a:spcPts val="0"/>
              </a:spcBef>
              <a:spcAft>
                <a:spcPts val="0"/>
              </a:spcAft>
              <a:buNone/>
            </a:pPr>
            <a:r>
              <a:rPr lang="en" sz="1400">
                <a:solidFill>
                  <a:srgbClr val="000000"/>
                </a:solidFill>
              </a:rPr>
              <a:t>Evidence-Based Complementary and Alternative Medicine</a:t>
            </a:r>
            <a:r>
              <a:rPr lang="en" sz="1400">
                <a:solidFill>
                  <a:schemeClr val="dk1"/>
                </a:solidFill>
              </a:rPr>
              <a:t> (</a:t>
            </a:r>
            <a:r>
              <a:rPr lang="en" sz="1400" u="sng">
                <a:solidFill>
                  <a:schemeClr val="hlink"/>
                </a:solidFill>
                <a:hlinkClick r:id="rId5"/>
              </a:rPr>
              <a:t>policy</a:t>
            </a:r>
            <a:r>
              <a:rPr lang="en" sz="1400">
                <a:solidFill>
                  <a:schemeClr val="dk1"/>
                </a:solidFill>
              </a:rPr>
              <a:t>)</a:t>
            </a:r>
            <a:endParaRPr sz="1400">
              <a:solidFill>
                <a:srgbClr val="000000"/>
              </a:solidFill>
            </a:endParaRPr>
          </a:p>
          <a:p>
            <a:pPr marL="0" lvl="0" indent="0" algn="l" rtl="0">
              <a:lnSpc>
                <a:spcPct val="100000"/>
              </a:lnSpc>
              <a:spcBef>
                <a:spcPts val="0"/>
              </a:spcBef>
              <a:spcAft>
                <a:spcPts val="0"/>
              </a:spcAft>
              <a:buNone/>
            </a:pPr>
            <a:r>
              <a:rPr lang="en" sz="1400">
                <a:solidFill>
                  <a:srgbClr val="000000"/>
                </a:solidFill>
              </a:rPr>
              <a:t>Frontiers in Immunology</a:t>
            </a:r>
            <a:r>
              <a:rPr lang="en" sz="1400">
                <a:solidFill>
                  <a:schemeClr val="dk1"/>
                </a:solidFill>
              </a:rPr>
              <a:t> (</a:t>
            </a:r>
            <a:r>
              <a:rPr lang="en" sz="1400" u="sng">
                <a:solidFill>
                  <a:schemeClr val="hlink"/>
                </a:solidFill>
                <a:hlinkClick r:id="rId6"/>
              </a:rPr>
              <a:t>policy</a:t>
            </a:r>
            <a:r>
              <a:rPr lang="en" sz="1400">
                <a:solidFill>
                  <a:schemeClr val="dk1"/>
                </a:solidFill>
              </a:rPr>
              <a:t>)</a:t>
            </a:r>
            <a:endParaRPr sz="1400">
              <a:solidFill>
                <a:srgbClr val="000000"/>
              </a:solidFill>
            </a:endParaRPr>
          </a:p>
          <a:p>
            <a:pPr marL="0" lvl="0" indent="0" algn="l" rtl="0">
              <a:lnSpc>
                <a:spcPct val="100000"/>
              </a:lnSpc>
              <a:spcBef>
                <a:spcPts val="0"/>
              </a:spcBef>
              <a:spcAft>
                <a:spcPts val="0"/>
              </a:spcAft>
              <a:buNone/>
            </a:pPr>
            <a:r>
              <a:rPr lang="en" sz="1400">
                <a:solidFill>
                  <a:schemeClr val="dk1"/>
                </a:solidFill>
              </a:rPr>
              <a:t>Malaria Research and Treatment (</a:t>
            </a:r>
            <a:r>
              <a:rPr lang="en" sz="1400" u="sng">
                <a:solidFill>
                  <a:schemeClr val="hlink"/>
                </a:solidFill>
                <a:hlinkClick r:id="rId7"/>
              </a:rPr>
              <a:t>policy</a:t>
            </a:r>
            <a:r>
              <a:rPr lang="en" sz="1400">
                <a:solidFill>
                  <a:schemeClr val="dk1"/>
                </a:solidFill>
              </a:rPr>
              <a:t>)</a:t>
            </a: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400">
                <a:solidFill>
                  <a:schemeClr val="dk1"/>
                </a:solidFill>
              </a:rPr>
              <a:t>Molbank (</a:t>
            </a:r>
            <a:r>
              <a:rPr lang="en" sz="1400" u="sng">
                <a:solidFill>
                  <a:schemeClr val="hlink"/>
                </a:solidFill>
                <a:hlinkClick r:id="rId8"/>
              </a:rPr>
              <a:t>policy</a:t>
            </a:r>
            <a:r>
              <a:rPr lang="en" sz="1400">
                <a:solidFill>
                  <a:schemeClr val="dk1"/>
                </a:solidFill>
              </a:rPr>
              <a:t>)</a:t>
            </a:r>
            <a:endParaRPr sz="1400">
              <a:solidFill>
                <a:schemeClr val="dk1"/>
              </a:solidFill>
            </a:endParaRPr>
          </a:p>
          <a:p>
            <a:pPr marL="0" lvl="0" indent="0" algn="l" rtl="0">
              <a:lnSpc>
                <a:spcPct val="100000"/>
              </a:lnSpc>
              <a:spcBef>
                <a:spcPts val="0"/>
              </a:spcBef>
              <a:spcAft>
                <a:spcPts val="0"/>
              </a:spcAft>
              <a:buNone/>
            </a:pPr>
            <a:r>
              <a:rPr lang="en" sz="1400">
                <a:solidFill>
                  <a:schemeClr val="dk1"/>
                </a:solidFill>
              </a:rPr>
              <a:t>Nature Communications (</a:t>
            </a:r>
            <a:r>
              <a:rPr lang="en" sz="1400" u="sng">
                <a:solidFill>
                  <a:schemeClr val="hlink"/>
                </a:solidFill>
                <a:hlinkClick r:id="rId9"/>
              </a:rPr>
              <a:t>policy</a:t>
            </a:r>
            <a:r>
              <a:rPr lang="en" sz="1400">
                <a:solidFill>
                  <a:schemeClr val="dk1"/>
                </a:solidFill>
              </a:rPr>
              <a:t>)</a:t>
            </a:r>
            <a:endParaRPr sz="1400">
              <a:solidFill>
                <a:schemeClr val="dk1"/>
              </a:solidFill>
            </a:endParaRPr>
          </a:p>
          <a:p>
            <a:pPr marL="0" lvl="0" indent="0" algn="l" rtl="0">
              <a:lnSpc>
                <a:spcPct val="100000"/>
              </a:lnSpc>
              <a:spcBef>
                <a:spcPts val="0"/>
              </a:spcBef>
              <a:spcAft>
                <a:spcPts val="0"/>
              </a:spcAft>
              <a:buNone/>
            </a:pPr>
            <a:r>
              <a:rPr lang="en" sz="1400">
                <a:solidFill>
                  <a:schemeClr val="dk1"/>
                </a:solidFill>
              </a:rPr>
              <a:t>Parasites &amp; Vectors (</a:t>
            </a:r>
            <a:r>
              <a:rPr lang="en" sz="1400" u="sng">
                <a:solidFill>
                  <a:schemeClr val="hlink"/>
                </a:solidFill>
                <a:hlinkClick r:id="rId4"/>
              </a:rPr>
              <a:t>policy</a:t>
            </a:r>
            <a:r>
              <a:rPr lang="en" sz="1400">
                <a:solidFill>
                  <a:schemeClr val="dk1"/>
                </a:solidFill>
              </a:rPr>
              <a:t>)</a:t>
            </a:r>
            <a:endParaRPr sz="1400">
              <a:solidFill>
                <a:schemeClr val="dk1"/>
              </a:solidFill>
            </a:endParaRPr>
          </a:p>
          <a:p>
            <a:pPr marL="0" lvl="0" indent="0" algn="l" rtl="0">
              <a:lnSpc>
                <a:spcPct val="100000"/>
              </a:lnSpc>
              <a:spcBef>
                <a:spcPts val="0"/>
              </a:spcBef>
              <a:spcAft>
                <a:spcPts val="0"/>
              </a:spcAft>
              <a:buNone/>
            </a:pPr>
            <a:r>
              <a:rPr lang="en" sz="1400">
                <a:solidFill>
                  <a:schemeClr val="dk1"/>
                </a:solidFill>
              </a:rPr>
              <a:t>Pathogens (</a:t>
            </a:r>
            <a:r>
              <a:rPr lang="en" sz="1400" u="sng">
                <a:solidFill>
                  <a:schemeClr val="hlink"/>
                </a:solidFill>
                <a:hlinkClick r:id="rId10"/>
              </a:rPr>
              <a:t>policy</a:t>
            </a:r>
            <a:r>
              <a:rPr lang="en" sz="1400">
                <a:solidFill>
                  <a:schemeClr val="dk1"/>
                </a:solidFill>
              </a:rPr>
              <a:t>)</a:t>
            </a:r>
            <a:endParaRPr sz="1400">
              <a:solidFill>
                <a:schemeClr val="dk1"/>
              </a:solidFill>
            </a:endParaRPr>
          </a:p>
          <a:p>
            <a:pPr marL="0" lvl="0" indent="0" algn="l" rtl="0">
              <a:lnSpc>
                <a:spcPct val="100000"/>
              </a:lnSpc>
              <a:spcBef>
                <a:spcPts val="0"/>
              </a:spcBef>
              <a:spcAft>
                <a:spcPts val="0"/>
              </a:spcAft>
              <a:buNone/>
            </a:pPr>
            <a:r>
              <a:rPr lang="en" sz="1400">
                <a:solidFill>
                  <a:srgbClr val="000000"/>
                </a:solidFill>
              </a:rPr>
              <a:t>PLOS Negl Trop Dis</a:t>
            </a:r>
            <a:r>
              <a:rPr lang="en" sz="1400">
                <a:solidFill>
                  <a:schemeClr val="dk1"/>
                </a:solidFill>
              </a:rPr>
              <a:t> (</a:t>
            </a:r>
            <a:r>
              <a:rPr lang="en" sz="1400" u="sng">
                <a:solidFill>
                  <a:schemeClr val="hlink"/>
                </a:solidFill>
                <a:hlinkClick r:id="rId11"/>
              </a:rPr>
              <a:t>policy</a:t>
            </a:r>
            <a:r>
              <a:rPr lang="en" sz="1400">
                <a:solidFill>
                  <a:schemeClr val="dk1"/>
                </a:solidFill>
              </a:rPr>
              <a:t>)</a:t>
            </a:r>
            <a:endParaRPr sz="1400">
              <a:solidFill>
                <a:srgbClr val="000000"/>
              </a:solidFill>
            </a:endParaRPr>
          </a:p>
          <a:p>
            <a:pPr marL="0" lvl="0" indent="0" algn="l" rtl="0">
              <a:lnSpc>
                <a:spcPct val="100000"/>
              </a:lnSpc>
              <a:spcBef>
                <a:spcPts val="0"/>
              </a:spcBef>
              <a:spcAft>
                <a:spcPts val="0"/>
              </a:spcAft>
              <a:buNone/>
            </a:pPr>
            <a:r>
              <a:rPr lang="en" sz="1400">
                <a:solidFill>
                  <a:srgbClr val="000000"/>
                </a:solidFill>
              </a:rPr>
              <a:t>PLOS One</a:t>
            </a:r>
            <a:r>
              <a:rPr lang="en" sz="1400">
                <a:solidFill>
                  <a:schemeClr val="dk1"/>
                </a:solidFill>
              </a:rPr>
              <a:t> (</a:t>
            </a:r>
            <a:r>
              <a:rPr lang="en" sz="1400" u="sng">
                <a:solidFill>
                  <a:schemeClr val="hlink"/>
                </a:solidFill>
                <a:hlinkClick r:id="rId12"/>
              </a:rPr>
              <a:t>policy</a:t>
            </a:r>
            <a:r>
              <a:rPr lang="en" sz="1400">
                <a:solidFill>
                  <a:schemeClr val="dk1"/>
                </a:solidFill>
              </a:rPr>
              <a:t>)</a:t>
            </a:r>
            <a:endParaRPr sz="1400">
              <a:solidFill>
                <a:srgbClr val="000000"/>
              </a:solidFill>
            </a:endParaRPr>
          </a:p>
          <a:p>
            <a:pPr marL="0" lvl="0" indent="0" algn="l" rtl="0">
              <a:lnSpc>
                <a:spcPct val="100000"/>
              </a:lnSpc>
              <a:spcBef>
                <a:spcPts val="0"/>
              </a:spcBef>
              <a:spcAft>
                <a:spcPts val="0"/>
              </a:spcAft>
              <a:buNone/>
            </a:pPr>
            <a:r>
              <a:rPr lang="en" sz="1400">
                <a:solidFill>
                  <a:srgbClr val="000000"/>
                </a:solidFill>
              </a:rPr>
              <a:t>Trop Med Int Health</a:t>
            </a:r>
            <a:r>
              <a:rPr lang="en" sz="1400">
                <a:solidFill>
                  <a:schemeClr val="dk1"/>
                </a:solidFill>
              </a:rPr>
              <a:t> (</a:t>
            </a:r>
            <a:r>
              <a:rPr lang="en" sz="1400" u="sng">
                <a:solidFill>
                  <a:schemeClr val="hlink"/>
                </a:solidFill>
                <a:hlinkClick r:id="rId13"/>
              </a:rPr>
              <a:t>policy</a:t>
            </a:r>
            <a:r>
              <a:rPr lang="en" sz="1400">
                <a:solidFill>
                  <a:schemeClr val="dk1"/>
                </a:solidFill>
              </a:rPr>
              <a:t>)</a:t>
            </a:r>
            <a:endParaRPr sz="1400">
              <a:solidFill>
                <a:srgbClr val="000000"/>
              </a:solidFill>
            </a:endParaRPr>
          </a:p>
          <a:p>
            <a:pPr marL="0" lvl="0" indent="0" algn="l" rtl="0">
              <a:lnSpc>
                <a:spcPct val="100000"/>
              </a:lnSpc>
              <a:spcBef>
                <a:spcPts val="0"/>
              </a:spcBef>
              <a:spcAft>
                <a:spcPts val="0"/>
              </a:spcAft>
              <a:buNone/>
            </a:pPr>
            <a:r>
              <a:rPr lang="en" sz="1400">
                <a:solidFill>
                  <a:schemeClr val="dk1"/>
                </a:solidFill>
              </a:rPr>
              <a:t>Vaccines (</a:t>
            </a:r>
            <a:r>
              <a:rPr lang="en" sz="1400" u="sng">
                <a:solidFill>
                  <a:schemeClr val="hlink"/>
                </a:solidFill>
                <a:hlinkClick r:id="rId14"/>
              </a:rPr>
              <a:t>policy</a:t>
            </a:r>
            <a:r>
              <a:rPr lang="en" sz="1400">
                <a:solidFill>
                  <a:schemeClr val="dk1"/>
                </a:solidFill>
              </a:rPr>
              <a:t>)</a:t>
            </a:r>
            <a:endParaRPr sz="1400">
              <a:solidFill>
                <a:schemeClr val="dk1"/>
              </a:solidFill>
            </a:endParaRPr>
          </a:p>
          <a:p>
            <a:pPr marL="0" lvl="0" indent="0" algn="l" rtl="0">
              <a:lnSpc>
                <a:spcPct val="100000"/>
              </a:lnSpc>
              <a:spcBef>
                <a:spcPts val="0"/>
              </a:spcBef>
              <a:spcAft>
                <a:spcPts val="0"/>
              </a:spcAft>
              <a:buNone/>
            </a:pPr>
            <a:r>
              <a:rPr lang="en" sz="1400">
                <a:solidFill>
                  <a:schemeClr val="dk1"/>
                </a:solidFill>
              </a:rPr>
              <a:t>Virology: Research and Treatment (</a:t>
            </a:r>
            <a:r>
              <a:rPr lang="en" sz="1400" u="sng">
                <a:solidFill>
                  <a:schemeClr val="hlink"/>
                </a:solidFill>
                <a:hlinkClick r:id="rId15"/>
              </a:rPr>
              <a:t>policy</a:t>
            </a:r>
            <a:r>
              <a:rPr lang="en" sz="1400">
                <a:solidFill>
                  <a:schemeClr val="dk1"/>
                </a:solidFill>
              </a:rPr>
              <a:t>)</a:t>
            </a:r>
            <a:endParaRPr sz="1400">
              <a:solidFill>
                <a:schemeClr val="dk1"/>
              </a:solidFill>
            </a:endParaRPr>
          </a:p>
        </p:txBody>
      </p:sp>
      <p:sp>
        <p:nvSpPr>
          <p:cNvPr id="509" name="Google Shape;509;p4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b="1" i="1">
                <a:solidFill>
                  <a:schemeClr val="dk1"/>
                </a:solidFill>
              </a:rPr>
              <a:t>No preprint policy / not allowed</a:t>
            </a:r>
            <a:endParaRPr sz="1600" b="1" i="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600" b="1" i="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400">
                <a:solidFill>
                  <a:schemeClr val="dk1"/>
                </a:solidFill>
              </a:rPr>
              <a:t>eNeurologicalSci</a:t>
            </a: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400">
                <a:solidFill>
                  <a:schemeClr val="dk1"/>
                </a:solidFill>
              </a:rPr>
              <a:t>Int J Mycobacteriol</a:t>
            </a: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400">
                <a:solidFill>
                  <a:schemeClr val="dk1"/>
                </a:solidFill>
              </a:rPr>
              <a:t>Medicine</a:t>
            </a:r>
            <a:br>
              <a:rPr lang="en" sz="1400">
                <a:solidFill>
                  <a:schemeClr val="dk1"/>
                </a:solidFill>
              </a:rPr>
            </a:br>
            <a:r>
              <a:rPr lang="en" sz="1400">
                <a:solidFill>
                  <a:schemeClr val="dk1"/>
                </a:solidFill>
              </a:rPr>
              <a:t>Open Forum Infectious Diseases</a:t>
            </a:r>
            <a:endParaRPr sz="1400">
              <a:solidFill>
                <a:schemeClr val="dk1"/>
              </a:solidFill>
            </a:endParaRPr>
          </a:p>
          <a:p>
            <a:pPr marL="0" lvl="0" indent="0" algn="l" rtl="0">
              <a:lnSpc>
                <a:spcPct val="100000"/>
              </a:lnSpc>
              <a:spcBef>
                <a:spcPts val="0"/>
              </a:spcBef>
              <a:spcAft>
                <a:spcPts val="0"/>
              </a:spcAft>
              <a:buNone/>
            </a:pPr>
            <a:r>
              <a:rPr lang="en" sz="1400">
                <a:solidFill>
                  <a:schemeClr val="dk1"/>
                </a:solidFill>
              </a:rPr>
              <a:t>Parasite Epidemiol Control</a:t>
            </a:r>
            <a:endParaRPr sz="1400">
              <a:solidFill>
                <a:schemeClr val="dk1"/>
              </a:solidFill>
            </a:endParaRPr>
          </a:p>
          <a:p>
            <a:pPr marL="0" lvl="0" indent="0" algn="l" rtl="0">
              <a:lnSpc>
                <a:spcPct val="100000"/>
              </a:lnSpc>
              <a:spcBef>
                <a:spcPts val="0"/>
              </a:spcBef>
              <a:spcAft>
                <a:spcPts val="0"/>
              </a:spcAft>
              <a:buNone/>
            </a:pPr>
            <a:endParaRPr sz="1400">
              <a:solidFill>
                <a:schemeClr val="dk1"/>
              </a:solidFill>
            </a:endParaRPr>
          </a:p>
          <a:p>
            <a:pPr marL="0" lvl="0" indent="0" algn="l" rtl="0">
              <a:lnSpc>
                <a:spcPct val="100000"/>
              </a:lnSpc>
              <a:spcBef>
                <a:spcPts val="0"/>
              </a:spcBef>
              <a:spcAft>
                <a:spcPts val="0"/>
              </a:spcAft>
              <a:buNone/>
            </a:pPr>
            <a:endParaRPr sz="1400">
              <a:solidFill>
                <a:schemeClr val="dk1"/>
              </a:solidFill>
            </a:endParaRPr>
          </a:p>
          <a:p>
            <a:pPr marL="0" lvl="0" indent="0" algn="l" rtl="0">
              <a:lnSpc>
                <a:spcPct val="100000"/>
              </a:lnSpc>
              <a:spcBef>
                <a:spcPts val="0"/>
              </a:spcBef>
              <a:spcAft>
                <a:spcPts val="0"/>
              </a:spcAft>
              <a:buNone/>
            </a:pPr>
            <a:r>
              <a:rPr lang="en" sz="1400">
                <a:solidFill>
                  <a:schemeClr val="dk1"/>
                </a:solidFill>
              </a:rPr>
              <a:t>Not in TRANSPOSE? Check the journal website for author guidelines, editorial policies or similar pages</a:t>
            </a:r>
            <a:endParaRPr sz="1400">
              <a:solidFill>
                <a:schemeClr val="dk1"/>
              </a:solidFill>
            </a:endParaRPr>
          </a:p>
          <a:p>
            <a:pPr marL="0" lvl="0" indent="0" algn="l" rtl="0">
              <a:lnSpc>
                <a:spcPct val="100000"/>
              </a:lnSpc>
              <a:spcBef>
                <a:spcPts val="0"/>
              </a:spcBef>
              <a:spcAft>
                <a:spcPts val="0"/>
              </a:spcAft>
              <a:buNone/>
            </a:pP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400" b="1">
                <a:solidFill>
                  <a:schemeClr val="dk1"/>
                </a:solidFill>
              </a:rPr>
              <a:t>Always check the journal policy directly from their webpage to confirm</a:t>
            </a:r>
            <a:endParaRPr sz="1400" b="1">
              <a:solidFill>
                <a:schemeClr val="dk1"/>
              </a:solidFill>
            </a:endParaRPr>
          </a:p>
          <a:p>
            <a:pPr marL="0" lvl="0" indent="0" algn="l" rtl="0">
              <a:spcBef>
                <a:spcPts val="0"/>
              </a:spcBef>
              <a:spcAft>
                <a:spcPts val="1600"/>
              </a:spcAft>
              <a:buNone/>
            </a:pPr>
            <a:endParaRPr/>
          </a:p>
        </p:txBody>
      </p:sp>
    </p:spTree>
    <p:extLst>
      <p:ext uri="{BB962C8B-B14F-4D97-AF65-F5344CB8AC3E}">
        <p14:creationId xmlns:p14="http://schemas.microsoft.com/office/powerpoint/2010/main" val="9072480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43"/>
          <p:cNvSpPr txBox="1">
            <a:spLocks noGrp="1"/>
          </p:cNvSpPr>
          <p:nvPr>
            <p:ph type="title"/>
          </p:nvPr>
        </p:nvSpPr>
        <p:spPr>
          <a:xfrm>
            <a:off x="311700" y="368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Preprints link forward to journal article</a:t>
            </a:r>
            <a:endParaRPr/>
          </a:p>
        </p:txBody>
      </p:sp>
      <p:sp>
        <p:nvSpPr>
          <p:cNvPr id="515" name="Google Shape;515;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516" name="Google Shape;516;p43"/>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997500" y="1381075"/>
            <a:ext cx="7791323" cy="2405874"/>
          </a:xfrm>
          <a:prstGeom prst="rect">
            <a:avLst/>
          </a:prstGeom>
          <a:noFill/>
          <a:ln>
            <a:noFill/>
          </a:ln>
        </p:spPr>
      </p:pic>
    </p:spTree>
    <p:extLst>
      <p:ext uri="{BB962C8B-B14F-4D97-AF65-F5344CB8AC3E}">
        <p14:creationId xmlns:p14="http://schemas.microsoft.com/office/powerpoint/2010/main" val="15833007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7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t>Preprinting increases visibility &amp; citation of published articles</a:t>
            </a:r>
            <a:endParaRPr sz="2400"/>
          </a:p>
        </p:txBody>
      </p:sp>
      <p:pic>
        <p:nvPicPr>
          <p:cNvPr id="774" name="Google Shape;774;p70"/>
          <p:cNvPicPr preferRelativeResize="0"/>
          <p:nvPr/>
        </p:nvPicPr>
        <p:blipFill>
          <a:blip r:embed="rId3">
            <a:alphaModFix/>
          </a:blip>
          <a:stretch>
            <a:fillRect/>
          </a:stretch>
        </p:blipFill>
        <p:spPr>
          <a:xfrm>
            <a:off x="152400" y="915148"/>
            <a:ext cx="6384918" cy="3820975"/>
          </a:xfrm>
          <a:prstGeom prst="rect">
            <a:avLst/>
          </a:prstGeom>
          <a:noFill/>
          <a:ln>
            <a:noFill/>
          </a:ln>
        </p:spPr>
      </p:pic>
      <p:sp>
        <p:nvSpPr>
          <p:cNvPr id="775" name="Google Shape;775;p70"/>
          <p:cNvSpPr txBox="1"/>
          <p:nvPr/>
        </p:nvSpPr>
        <p:spPr>
          <a:xfrm>
            <a:off x="6585000" y="1607350"/>
            <a:ext cx="2301000" cy="26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b="1">
                <a:solidFill>
                  <a:srgbClr val="6B6B6B"/>
                </a:solidFill>
              </a:rPr>
              <a:t>Monthly citation rates of bioRxiv-deposited and non-deposited control articles.</a:t>
            </a:r>
            <a:endParaRPr sz="900" b="1">
              <a:solidFill>
                <a:srgbClr val="6B6B6B"/>
              </a:solidFill>
            </a:endParaRPr>
          </a:p>
          <a:p>
            <a:pPr marL="0" lvl="0" indent="0" algn="l" rtl="0">
              <a:lnSpc>
                <a:spcPct val="115000"/>
              </a:lnSpc>
              <a:spcBef>
                <a:spcPts val="0"/>
              </a:spcBef>
              <a:spcAft>
                <a:spcPts val="0"/>
              </a:spcAft>
              <a:buNone/>
            </a:pPr>
            <a:r>
              <a:rPr lang="en" sz="900" b="1">
                <a:solidFill>
                  <a:srgbClr val="6B6B6B"/>
                </a:solidFill>
              </a:rPr>
              <a:t>(A)</a:t>
            </a:r>
            <a:r>
              <a:rPr lang="en" sz="900">
                <a:solidFill>
                  <a:srgbClr val="6B6B6B"/>
                </a:solidFill>
              </a:rPr>
              <a:t> Calculated </a:t>
            </a:r>
            <a:r>
              <a:rPr lang="en" sz="900" i="1">
                <a:solidFill>
                  <a:srgbClr val="6B6B6B"/>
                </a:solidFill>
              </a:rPr>
              <a:t>Cpp</a:t>
            </a:r>
            <a:r>
              <a:rPr lang="en" sz="900">
                <a:solidFill>
                  <a:srgbClr val="6B6B6B"/>
                </a:solidFill>
              </a:rPr>
              <a:t> of bioRxiv-deposited articles (blue line) and non-deposited control articles (yellow line) as a function of months following publication. Grey shading represents 95 % confidence intervals. </a:t>
            </a:r>
            <a:r>
              <a:rPr lang="en" sz="900" b="1">
                <a:solidFill>
                  <a:srgbClr val="6B6B6B"/>
                </a:solidFill>
              </a:rPr>
              <a:t>(B)</a:t>
            </a:r>
            <a:r>
              <a:rPr lang="en" sz="900">
                <a:solidFill>
                  <a:srgbClr val="6B6B6B"/>
                </a:solidFill>
              </a:rPr>
              <a:t> Sample size of each group at each respective time interval. Sample sizes are equal for both groups.</a:t>
            </a:r>
            <a:endParaRPr sz="900">
              <a:solidFill>
                <a:srgbClr val="6B6B6B"/>
              </a:solidFill>
            </a:endParaRPr>
          </a:p>
          <a:p>
            <a:pPr marL="0" lvl="0" indent="0" algn="l" rtl="0">
              <a:lnSpc>
                <a:spcPct val="115000"/>
              </a:lnSpc>
              <a:spcBef>
                <a:spcPts val="0"/>
              </a:spcBef>
              <a:spcAft>
                <a:spcPts val="0"/>
              </a:spcAft>
              <a:buNone/>
            </a:pPr>
            <a:endParaRPr sz="900">
              <a:solidFill>
                <a:srgbClr val="6B6B6B"/>
              </a:solidFill>
            </a:endParaRPr>
          </a:p>
          <a:p>
            <a:pPr marL="0" lvl="0" indent="0" algn="l" rtl="0">
              <a:lnSpc>
                <a:spcPct val="115000"/>
              </a:lnSpc>
              <a:spcBef>
                <a:spcPts val="0"/>
              </a:spcBef>
              <a:spcAft>
                <a:spcPts val="0"/>
              </a:spcAft>
              <a:buNone/>
            </a:pPr>
            <a:r>
              <a:rPr lang="en" sz="700" b="1">
                <a:solidFill>
                  <a:srgbClr val="6B6B6B"/>
                </a:solidFill>
              </a:rPr>
              <a:t>The effect of bioRxiv preprints on citations and altmetrics</a:t>
            </a:r>
            <a:endParaRPr sz="700" b="1">
              <a:solidFill>
                <a:srgbClr val="6B6B6B"/>
              </a:solidFill>
            </a:endParaRPr>
          </a:p>
          <a:p>
            <a:pPr marL="0" lvl="0" indent="0" algn="l" rtl="0">
              <a:lnSpc>
                <a:spcPct val="115000"/>
              </a:lnSpc>
              <a:spcBef>
                <a:spcPts val="0"/>
              </a:spcBef>
              <a:spcAft>
                <a:spcPts val="0"/>
              </a:spcAft>
              <a:buNone/>
            </a:pPr>
            <a:r>
              <a:rPr lang="en" sz="700">
                <a:solidFill>
                  <a:srgbClr val="6B6B6B"/>
                </a:solidFill>
              </a:rPr>
              <a:t>Nicholas Fraser, Fakhri Momeni, Philipp Mayr, Isabella Peters</a:t>
            </a:r>
            <a:endParaRPr sz="700">
              <a:solidFill>
                <a:srgbClr val="6B6B6B"/>
              </a:solidFill>
            </a:endParaRPr>
          </a:p>
          <a:p>
            <a:pPr marL="0" lvl="0" indent="0" algn="l" rtl="0">
              <a:lnSpc>
                <a:spcPct val="115000"/>
              </a:lnSpc>
              <a:spcBef>
                <a:spcPts val="0"/>
              </a:spcBef>
              <a:spcAft>
                <a:spcPts val="0"/>
              </a:spcAft>
              <a:buNone/>
            </a:pPr>
            <a:r>
              <a:rPr lang="en" sz="700">
                <a:solidFill>
                  <a:srgbClr val="6B6B6B"/>
                </a:solidFill>
              </a:rPr>
              <a:t>bioRxiv 673665; doi: https://doi.org/10.1101/673665</a:t>
            </a:r>
            <a:endParaRPr sz="700">
              <a:solidFill>
                <a:srgbClr val="6B6B6B"/>
              </a:solidFill>
            </a:endParaRPr>
          </a:p>
          <a:p>
            <a:pPr marL="0" lvl="0" indent="0" algn="l" rtl="0">
              <a:lnSpc>
                <a:spcPct val="115000"/>
              </a:lnSpc>
              <a:spcBef>
                <a:spcPts val="0"/>
              </a:spcBef>
              <a:spcAft>
                <a:spcPts val="0"/>
              </a:spcAft>
              <a:buNone/>
            </a:pPr>
            <a:r>
              <a:rPr lang="en" sz="700" i="1">
                <a:solidFill>
                  <a:srgbClr val="6B6B6B"/>
                </a:solidFill>
              </a:rPr>
              <a:t>This article is a preprint and has not been peer-reviewed [what does this mean?].</a:t>
            </a:r>
            <a:endParaRPr sz="700" i="1">
              <a:solidFill>
                <a:srgbClr val="6B6B6B"/>
              </a:solidFill>
            </a:endParaRPr>
          </a:p>
        </p:txBody>
      </p:sp>
    </p:spTree>
    <p:extLst>
      <p:ext uri="{BB962C8B-B14F-4D97-AF65-F5344CB8AC3E}">
        <p14:creationId xmlns:p14="http://schemas.microsoft.com/office/powerpoint/2010/main" val="41761283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p55"/>
          <p:cNvSpPr txBox="1">
            <a:spLocks noGrp="1"/>
          </p:cNvSpPr>
          <p:nvPr>
            <p:ph type="title"/>
          </p:nvPr>
        </p:nvSpPr>
        <p:spPr>
          <a:xfrm>
            <a:off x="2933925" y="1340050"/>
            <a:ext cx="5656800" cy="23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What’s the opportunity for African science</a:t>
            </a:r>
            <a:endParaRPr/>
          </a:p>
        </p:txBody>
      </p:sp>
      <p:sp>
        <p:nvSpPr>
          <p:cNvPr id="614" name="Google Shape;614;p55"/>
          <p:cNvSpPr txBox="1">
            <a:spLocks noGrp="1"/>
          </p:cNvSpPr>
          <p:nvPr>
            <p:ph type="subTitle" idx="1"/>
          </p:nvPr>
        </p:nvSpPr>
        <p:spPr>
          <a:xfrm>
            <a:off x="898775" y="343175"/>
            <a:ext cx="2515200" cy="2977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56"/>
          <p:cNvSpPr txBox="1">
            <a:spLocks noGrp="1"/>
          </p:cNvSpPr>
          <p:nvPr>
            <p:ph type="body" idx="2"/>
          </p:nvPr>
        </p:nvSpPr>
        <p:spPr>
          <a:xfrm>
            <a:off x="4262350" y="724075"/>
            <a:ext cx="4514100" cy="3695100"/>
          </a:xfrm>
          <a:prstGeom prst="rect">
            <a:avLst/>
          </a:prstGeom>
          <a:noFill/>
          <a:ln>
            <a:noFill/>
          </a:ln>
        </p:spPr>
        <p:txBody>
          <a:bodyPr spcFirstLastPara="1" wrap="square" lIns="68575" tIns="34275" rIns="68575" bIns="34275" anchor="t" anchorCtr="0">
            <a:noAutofit/>
          </a:bodyPr>
          <a:lstStyle/>
          <a:p>
            <a:pPr marL="177800" lvl="0" indent="-177800" algn="l" rtl="0">
              <a:lnSpc>
                <a:spcPct val="80000"/>
              </a:lnSpc>
              <a:spcBef>
                <a:spcPts val="0"/>
              </a:spcBef>
              <a:spcAft>
                <a:spcPts val="0"/>
              </a:spcAft>
              <a:buClr>
                <a:schemeClr val="dk1"/>
              </a:buClr>
              <a:buSzPts val="1800"/>
              <a:buChar char="●"/>
            </a:pPr>
            <a:r>
              <a:rPr lang="en" sz="1800"/>
              <a:t>Founded in 1991</a:t>
            </a:r>
            <a:endParaRPr sz="1100"/>
          </a:p>
          <a:p>
            <a:pPr marL="177800" lvl="0" indent="-177800" algn="l" rtl="0">
              <a:lnSpc>
                <a:spcPct val="80000"/>
              </a:lnSpc>
              <a:spcBef>
                <a:spcPts val="800"/>
              </a:spcBef>
              <a:spcAft>
                <a:spcPts val="1600"/>
              </a:spcAft>
              <a:buClr>
                <a:schemeClr val="dk1"/>
              </a:buClr>
              <a:buSzPts val="1800"/>
              <a:buChar char="●"/>
            </a:pPr>
            <a:r>
              <a:rPr lang="en" sz="1800"/>
              <a:t>1</a:t>
            </a:r>
            <a:r>
              <a:rPr lang="en"/>
              <a:t>4</a:t>
            </a:r>
            <a:r>
              <a:rPr lang="en" sz="1800"/>
              <a:t>0,000 preprints posted per year*</a:t>
            </a:r>
            <a:endParaRPr/>
          </a:p>
        </p:txBody>
      </p:sp>
      <p:pic>
        <p:nvPicPr>
          <p:cNvPr id="621" name="Google Shape;621;p56"/>
          <p:cNvPicPr preferRelativeResize="0"/>
          <p:nvPr/>
        </p:nvPicPr>
        <p:blipFill rotWithShape="1">
          <a:blip r:embed="rId3">
            <a:alphaModFix/>
          </a:blip>
          <a:srcRect/>
          <a:stretch/>
        </p:blipFill>
        <p:spPr>
          <a:xfrm>
            <a:off x="3979795" y="2128060"/>
            <a:ext cx="5079206" cy="2045384"/>
          </a:xfrm>
          <a:prstGeom prst="rect">
            <a:avLst/>
          </a:prstGeom>
          <a:noFill/>
          <a:ln>
            <a:noFill/>
          </a:ln>
        </p:spPr>
      </p:pic>
      <p:sp>
        <p:nvSpPr>
          <p:cNvPr id="622" name="Google Shape;622;p56"/>
          <p:cNvSpPr/>
          <p:nvPr/>
        </p:nvSpPr>
        <p:spPr>
          <a:xfrm>
            <a:off x="6066500" y="4801400"/>
            <a:ext cx="2992500" cy="2490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dk1"/>
                </a:solidFill>
                <a:latin typeface="Nunito"/>
                <a:ea typeface="Nunito"/>
                <a:cs typeface="Nunito"/>
                <a:sym typeface="Nunito"/>
              </a:rPr>
              <a:t>*https://arxiv.org/help/stats/2018_by_area/index</a:t>
            </a:r>
            <a:endParaRPr sz="1100">
              <a:latin typeface="Nunito"/>
              <a:ea typeface="Nunito"/>
              <a:cs typeface="Nunito"/>
              <a:sym typeface="Nunito"/>
            </a:endParaRPr>
          </a:p>
        </p:txBody>
      </p:sp>
      <p:sp>
        <p:nvSpPr>
          <p:cNvPr id="623" name="Google Shape;623;p56"/>
          <p:cNvSpPr txBox="1">
            <a:spLocks noGrp="1"/>
          </p:cNvSpPr>
          <p:nvPr>
            <p:ph type="title"/>
          </p:nvPr>
        </p:nvSpPr>
        <p:spPr>
          <a:xfrm>
            <a:off x="265500" y="1233175"/>
            <a:ext cx="3310500" cy="1801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400"/>
              <a:t>Preprints are widespread in other (non-biology) disciplines</a:t>
            </a:r>
            <a:endParaRPr sz="2400"/>
          </a:p>
        </p:txBody>
      </p:sp>
      <p:sp>
        <p:nvSpPr>
          <p:cNvPr id="624" name="Google Shape;624;p56"/>
          <p:cNvSpPr txBox="1">
            <a:spLocks noGrp="1"/>
          </p:cNvSpPr>
          <p:nvPr>
            <p:ph type="subTitle" idx="1"/>
          </p:nvPr>
        </p:nvSpPr>
        <p:spPr>
          <a:xfrm>
            <a:off x="265500" y="2803075"/>
            <a:ext cx="3310500"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pic>
        <p:nvPicPr>
          <p:cNvPr id="629" name="Google Shape;629;p57"/>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930562" y="639938"/>
            <a:ext cx="7282877" cy="3863625"/>
          </a:xfrm>
          <a:prstGeom prst="rect">
            <a:avLst/>
          </a:prstGeom>
          <a:noFill/>
          <a:ln>
            <a:noFill/>
          </a:ln>
        </p:spPr>
      </p:pic>
      <p:sp>
        <p:nvSpPr>
          <p:cNvPr id="630" name="Google Shape;630;p57"/>
          <p:cNvSpPr txBox="1"/>
          <p:nvPr/>
        </p:nvSpPr>
        <p:spPr>
          <a:xfrm>
            <a:off x="6591750" y="4619475"/>
            <a:ext cx="2552100" cy="542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rgbClr val="888888"/>
                </a:solidFill>
                <a:latin typeface="Nunito"/>
                <a:ea typeface="Nunito"/>
                <a:cs typeface="Nunito"/>
                <a:sym typeface="Nunito"/>
              </a:rPr>
              <a:t>Chart by Jordan Anaya,</a:t>
            </a:r>
            <a:r>
              <a:rPr lang="en" sz="1200">
                <a:latin typeface="Nunito"/>
                <a:ea typeface="Nunito"/>
                <a:cs typeface="Nunito"/>
                <a:sym typeface="Nunito"/>
              </a:rPr>
              <a:t> </a:t>
            </a:r>
            <a:r>
              <a:rPr lang="en" sz="1200" u="sng">
                <a:solidFill>
                  <a:srgbClr val="DD3333"/>
                </a:solidFill>
                <a:latin typeface="Nunito"/>
                <a:ea typeface="Nunito"/>
                <a:cs typeface="Nunito"/>
                <a:sym typeface="Nunito"/>
                <a:hlinkClick r:id="rId4"/>
              </a:rPr>
              <a:t>prepubmed.org</a:t>
            </a:r>
            <a:endParaRPr sz="1200">
              <a:solidFill>
                <a:srgbClr val="888888"/>
              </a:solidFill>
              <a:latin typeface="Nunito"/>
              <a:ea typeface="Nunito"/>
              <a:cs typeface="Nunito"/>
              <a:sym typeface="Nunito"/>
            </a:endParaRPr>
          </a:p>
        </p:txBody>
      </p:sp>
      <p:sp>
        <p:nvSpPr>
          <p:cNvPr id="631" name="Google Shape;631;p57"/>
          <p:cNvSpPr txBox="1">
            <a:spLocks noGrp="1"/>
          </p:cNvSpPr>
          <p:nvPr>
            <p:ph type="title"/>
          </p:nvPr>
        </p:nvSpPr>
        <p:spPr>
          <a:xfrm>
            <a:off x="311700" y="64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Preprinting in biology is taking off...</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Shape 635"/>
        <p:cNvGrpSpPr/>
        <p:nvPr/>
      </p:nvGrpSpPr>
      <p:grpSpPr>
        <a:xfrm>
          <a:off x="0" y="0"/>
          <a:ext cx="0" cy="0"/>
          <a:chOff x="0" y="0"/>
          <a:chExt cx="0" cy="0"/>
        </a:xfrm>
      </p:grpSpPr>
      <p:pic>
        <p:nvPicPr>
          <p:cNvPr id="636" name="Google Shape;636;p58"/>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6975" y="416113"/>
            <a:ext cx="273883" cy="4169283"/>
          </a:xfrm>
          <a:prstGeom prst="rect">
            <a:avLst/>
          </a:prstGeom>
          <a:noFill/>
          <a:ln>
            <a:noFill/>
          </a:ln>
        </p:spPr>
      </p:pic>
      <p:pic>
        <p:nvPicPr>
          <p:cNvPr id="637" name="Google Shape;637;p58"/>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890861" y="416113"/>
            <a:ext cx="7636167" cy="4169283"/>
          </a:xfrm>
          <a:prstGeom prst="rect">
            <a:avLst/>
          </a:prstGeom>
          <a:noFill/>
          <a:ln>
            <a:noFill/>
          </a:ln>
        </p:spPr>
      </p:pic>
      <p:sp>
        <p:nvSpPr>
          <p:cNvPr id="638" name="Google Shape;638;p58"/>
          <p:cNvSpPr/>
          <p:nvPr/>
        </p:nvSpPr>
        <p:spPr>
          <a:xfrm>
            <a:off x="616975" y="4442629"/>
            <a:ext cx="7636200" cy="2460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Nunito"/>
              <a:ea typeface="Nunito"/>
              <a:cs typeface="Nunito"/>
              <a:sym typeface="Nunito"/>
            </a:endParaRPr>
          </a:p>
        </p:txBody>
      </p:sp>
      <p:sp>
        <p:nvSpPr>
          <p:cNvPr id="639" name="Google Shape;639;p58"/>
          <p:cNvSpPr txBox="1"/>
          <p:nvPr/>
        </p:nvSpPr>
        <p:spPr>
          <a:xfrm>
            <a:off x="950379"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2014</a:t>
            </a:r>
            <a:endParaRPr sz="1800" b="1">
              <a:latin typeface="Nunito"/>
              <a:ea typeface="Nunito"/>
              <a:cs typeface="Nunito"/>
              <a:sym typeface="Nunito"/>
            </a:endParaRPr>
          </a:p>
        </p:txBody>
      </p:sp>
      <p:sp>
        <p:nvSpPr>
          <p:cNvPr id="640" name="Google Shape;640;p58"/>
          <p:cNvSpPr txBox="1"/>
          <p:nvPr/>
        </p:nvSpPr>
        <p:spPr>
          <a:xfrm>
            <a:off x="2485990"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2015</a:t>
            </a:r>
            <a:endParaRPr sz="1800" b="1">
              <a:latin typeface="Nunito"/>
              <a:ea typeface="Nunito"/>
              <a:cs typeface="Nunito"/>
              <a:sym typeface="Nunito"/>
            </a:endParaRPr>
          </a:p>
        </p:txBody>
      </p:sp>
      <p:sp>
        <p:nvSpPr>
          <p:cNvPr id="641" name="Google Shape;641;p58"/>
          <p:cNvSpPr txBox="1"/>
          <p:nvPr/>
        </p:nvSpPr>
        <p:spPr>
          <a:xfrm>
            <a:off x="4021601"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2016</a:t>
            </a:r>
            <a:endParaRPr sz="1800" b="1">
              <a:latin typeface="Nunito"/>
              <a:ea typeface="Nunito"/>
              <a:cs typeface="Nunito"/>
              <a:sym typeface="Nunito"/>
            </a:endParaRPr>
          </a:p>
        </p:txBody>
      </p:sp>
      <p:sp>
        <p:nvSpPr>
          <p:cNvPr id="642" name="Google Shape;642;p58"/>
          <p:cNvSpPr txBox="1"/>
          <p:nvPr/>
        </p:nvSpPr>
        <p:spPr>
          <a:xfrm>
            <a:off x="5625977"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2017</a:t>
            </a:r>
            <a:endParaRPr sz="1800" b="1">
              <a:latin typeface="Nunito"/>
              <a:ea typeface="Nunito"/>
              <a:cs typeface="Nunito"/>
              <a:sym typeface="Nunito"/>
            </a:endParaRPr>
          </a:p>
        </p:txBody>
      </p:sp>
      <p:sp>
        <p:nvSpPr>
          <p:cNvPr id="643" name="Google Shape;643;p58"/>
          <p:cNvSpPr txBox="1"/>
          <p:nvPr/>
        </p:nvSpPr>
        <p:spPr>
          <a:xfrm>
            <a:off x="7230353"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2018</a:t>
            </a:r>
            <a:endParaRPr sz="1800" b="1">
              <a:latin typeface="Nunito"/>
              <a:ea typeface="Nunito"/>
              <a:cs typeface="Nunito"/>
              <a:sym typeface="Nunito"/>
            </a:endParaRPr>
          </a:p>
        </p:txBody>
      </p:sp>
      <p:sp>
        <p:nvSpPr>
          <p:cNvPr id="644" name="Google Shape;644;p58"/>
          <p:cNvSpPr/>
          <p:nvPr/>
        </p:nvSpPr>
        <p:spPr>
          <a:xfrm>
            <a:off x="616975" y="416113"/>
            <a:ext cx="7327200" cy="5424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Nunito"/>
              <a:ea typeface="Nunito"/>
              <a:cs typeface="Nunito"/>
              <a:sym typeface="Nunito"/>
            </a:endParaRPr>
          </a:p>
        </p:txBody>
      </p:sp>
      <p:sp>
        <p:nvSpPr>
          <p:cNvPr id="645" name="Google Shape;645;p58"/>
          <p:cNvSpPr txBox="1"/>
          <p:nvPr/>
        </p:nvSpPr>
        <p:spPr>
          <a:xfrm>
            <a:off x="6591750" y="4619475"/>
            <a:ext cx="2552100" cy="542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rgbClr val="888888"/>
                </a:solidFill>
                <a:latin typeface="Nunito"/>
                <a:ea typeface="Nunito"/>
                <a:cs typeface="Nunito"/>
                <a:sym typeface="Nunito"/>
              </a:rPr>
              <a:t>Adapted from chart by </a:t>
            </a:r>
            <a:br>
              <a:rPr lang="en" sz="1200">
                <a:solidFill>
                  <a:srgbClr val="888888"/>
                </a:solidFill>
                <a:latin typeface="Nunito"/>
                <a:ea typeface="Nunito"/>
                <a:cs typeface="Nunito"/>
                <a:sym typeface="Nunito"/>
              </a:rPr>
            </a:br>
            <a:r>
              <a:rPr lang="en" sz="1200">
                <a:solidFill>
                  <a:srgbClr val="888888"/>
                </a:solidFill>
                <a:latin typeface="Nunito"/>
                <a:ea typeface="Nunito"/>
                <a:cs typeface="Nunito"/>
                <a:sym typeface="Nunito"/>
              </a:rPr>
              <a:t>Jordan Anaya,</a:t>
            </a:r>
            <a:r>
              <a:rPr lang="en" sz="1200">
                <a:latin typeface="Nunito"/>
                <a:ea typeface="Nunito"/>
                <a:cs typeface="Nunito"/>
                <a:sym typeface="Nunito"/>
              </a:rPr>
              <a:t> </a:t>
            </a:r>
            <a:r>
              <a:rPr lang="en" sz="1200" u="sng">
                <a:solidFill>
                  <a:srgbClr val="DD3333"/>
                </a:solidFill>
                <a:latin typeface="Nunito"/>
                <a:ea typeface="Nunito"/>
                <a:cs typeface="Nunito"/>
                <a:sym typeface="Nunito"/>
                <a:hlinkClick r:id="rId5"/>
              </a:rPr>
              <a:t>prepubmed.org</a:t>
            </a:r>
            <a:endParaRPr sz="1200">
              <a:solidFill>
                <a:srgbClr val="888888"/>
              </a:solidFill>
              <a:latin typeface="Nunito"/>
              <a:ea typeface="Nunito"/>
              <a:cs typeface="Nunito"/>
              <a:sym typeface="Nunito"/>
            </a:endParaRPr>
          </a:p>
        </p:txBody>
      </p:sp>
      <p:sp>
        <p:nvSpPr>
          <p:cNvPr id="646" name="Google Shape;646;p58"/>
          <p:cNvSpPr txBox="1">
            <a:spLocks noGrp="1"/>
          </p:cNvSpPr>
          <p:nvPr>
            <p:ph type="title"/>
          </p:nvPr>
        </p:nvSpPr>
        <p:spPr>
          <a:xfrm>
            <a:off x="311700" y="64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Preprinting in biology is taking off...</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Shape 650"/>
        <p:cNvGrpSpPr/>
        <p:nvPr/>
      </p:nvGrpSpPr>
      <p:grpSpPr>
        <a:xfrm>
          <a:off x="0" y="0"/>
          <a:ext cx="0" cy="0"/>
          <a:chOff x="0" y="0"/>
          <a:chExt cx="0" cy="0"/>
        </a:xfrm>
      </p:grpSpPr>
      <p:pic>
        <p:nvPicPr>
          <p:cNvPr id="651" name="Google Shape;651;p59"/>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6975" y="416113"/>
            <a:ext cx="273883" cy="4169283"/>
          </a:xfrm>
          <a:prstGeom prst="rect">
            <a:avLst/>
          </a:prstGeom>
          <a:noFill/>
          <a:ln>
            <a:noFill/>
          </a:ln>
        </p:spPr>
      </p:pic>
      <p:pic>
        <p:nvPicPr>
          <p:cNvPr id="652" name="Google Shape;652;p59"/>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890861" y="416113"/>
            <a:ext cx="7636167" cy="4169283"/>
          </a:xfrm>
          <a:prstGeom prst="rect">
            <a:avLst/>
          </a:prstGeom>
          <a:noFill/>
          <a:ln>
            <a:noFill/>
          </a:ln>
        </p:spPr>
      </p:pic>
      <p:grpSp>
        <p:nvGrpSpPr>
          <p:cNvPr id="653" name="Google Shape;653;p59"/>
          <p:cNvGrpSpPr/>
          <p:nvPr/>
        </p:nvGrpSpPr>
        <p:grpSpPr>
          <a:xfrm>
            <a:off x="4516050" y="1423227"/>
            <a:ext cx="949074" cy="2969896"/>
            <a:chOff x="3781130" y="1398423"/>
            <a:chExt cx="2185800" cy="7736118"/>
          </a:xfrm>
        </p:grpSpPr>
        <p:cxnSp>
          <p:nvCxnSpPr>
            <p:cNvPr id="654" name="Google Shape;654;p59"/>
            <p:cNvCxnSpPr/>
            <p:nvPr/>
          </p:nvCxnSpPr>
          <p:spPr>
            <a:xfrm>
              <a:off x="4926105" y="3355041"/>
              <a:ext cx="7800" cy="5779500"/>
            </a:xfrm>
            <a:prstGeom prst="straightConnector1">
              <a:avLst/>
            </a:prstGeom>
            <a:noFill/>
            <a:ln w="25400" cap="flat" cmpd="sng">
              <a:solidFill>
                <a:srgbClr val="000000"/>
              </a:solidFill>
              <a:prstDash val="solid"/>
              <a:miter lim="800000"/>
              <a:headEnd type="none" w="sm" len="sm"/>
              <a:tailEnd type="oval" w="lg" len="lg"/>
            </a:ln>
          </p:spPr>
        </p:cxnSp>
        <p:sp>
          <p:nvSpPr>
            <p:cNvPr id="655" name="Google Shape;655;p59"/>
            <p:cNvSpPr txBox="1"/>
            <p:nvPr/>
          </p:nvSpPr>
          <p:spPr>
            <a:xfrm>
              <a:off x="3781130" y="1994209"/>
              <a:ext cx="2185800" cy="2001300"/>
            </a:xfrm>
            <a:prstGeom prst="rect">
              <a:avLst/>
            </a:prstGeom>
            <a:solidFill>
              <a:srgbClr val="FFFFF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100">
                  <a:solidFill>
                    <a:srgbClr val="000000"/>
                  </a:solidFill>
                  <a:latin typeface="Nunito"/>
                  <a:ea typeface="Nunito"/>
                  <a:cs typeface="Nunito"/>
                  <a:sym typeface="Nunito"/>
                </a:rPr>
                <a:t>Simons</a:t>
              </a:r>
              <a:r>
                <a:rPr lang="en" sz="1100">
                  <a:latin typeface="Nunito"/>
                  <a:ea typeface="Nunito"/>
                  <a:cs typeface="Nunito"/>
                  <a:sym typeface="Nunito"/>
                </a:rPr>
                <a:t> </a:t>
              </a:r>
              <a:r>
                <a:rPr lang="en" sz="1100">
                  <a:solidFill>
                    <a:srgbClr val="000000"/>
                  </a:solidFill>
                  <a:latin typeface="Nunito"/>
                  <a:ea typeface="Nunito"/>
                  <a:cs typeface="Nunito"/>
                  <a:sym typeface="Nunito"/>
                </a:rPr>
                <a:t>Foundation</a:t>
              </a:r>
              <a:endParaRPr sz="1100">
                <a:latin typeface="Nunito"/>
                <a:ea typeface="Nunito"/>
                <a:cs typeface="Nunito"/>
                <a:sym typeface="Nunito"/>
              </a:endParaRPr>
            </a:p>
            <a:p>
              <a:pPr marL="0" marR="0" lvl="0" indent="0" algn="ctr" rtl="0">
                <a:spcBef>
                  <a:spcPts val="0"/>
                </a:spcBef>
                <a:spcAft>
                  <a:spcPts val="0"/>
                </a:spcAft>
                <a:buNone/>
              </a:pPr>
              <a:r>
                <a:rPr lang="en" sz="1100">
                  <a:solidFill>
                    <a:srgbClr val="000000"/>
                  </a:solidFill>
                  <a:latin typeface="Nunito"/>
                  <a:ea typeface="Nunito"/>
                  <a:cs typeface="Nunito"/>
                  <a:sym typeface="Nunito"/>
                </a:rPr>
                <a:t>preprint policy</a:t>
              </a:r>
              <a:endParaRPr sz="1100">
                <a:solidFill>
                  <a:srgbClr val="000000"/>
                </a:solidFill>
                <a:latin typeface="Nunito"/>
                <a:ea typeface="Nunito"/>
                <a:cs typeface="Nunito"/>
                <a:sym typeface="Nunito"/>
              </a:endParaRPr>
            </a:p>
          </p:txBody>
        </p:sp>
        <p:pic>
          <p:nvPicPr>
            <p:cNvPr id="656" name="Google Shape;656;p59"/>
            <p:cNvPicPr preferRelativeResize="0"/>
            <p:nvPr/>
          </p:nvPicPr>
          <p:blipFill rotWithShape="1">
            <a:blip r:embed="rId5">
              <a:alphaModFix/>
            </a:blip>
            <a:srcRect/>
            <a:stretch/>
          </p:blipFill>
          <p:spPr>
            <a:xfrm>
              <a:off x="4290932" y="1398423"/>
              <a:ext cx="1166210" cy="595793"/>
            </a:xfrm>
            <a:prstGeom prst="rect">
              <a:avLst/>
            </a:prstGeom>
            <a:noFill/>
            <a:ln>
              <a:noFill/>
            </a:ln>
          </p:spPr>
        </p:pic>
      </p:grpSp>
      <p:cxnSp>
        <p:nvCxnSpPr>
          <p:cNvPr id="657" name="Google Shape;657;p59"/>
          <p:cNvCxnSpPr/>
          <p:nvPr/>
        </p:nvCxnSpPr>
        <p:spPr>
          <a:xfrm>
            <a:off x="5916294" y="2231998"/>
            <a:ext cx="0" cy="2171400"/>
          </a:xfrm>
          <a:prstGeom prst="straightConnector1">
            <a:avLst/>
          </a:prstGeom>
          <a:noFill/>
          <a:ln w="25400" cap="flat" cmpd="sng">
            <a:solidFill>
              <a:srgbClr val="000000"/>
            </a:solidFill>
            <a:prstDash val="solid"/>
            <a:miter lim="800000"/>
            <a:headEnd type="none" w="sm" len="sm"/>
            <a:tailEnd type="oval" w="lg" len="lg"/>
          </a:ln>
        </p:spPr>
      </p:cxnSp>
      <p:sp>
        <p:nvSpPr>
          <p:cNvPr id="658" name="Google Shape;658;p59"/>
          <p:cNvSpPr txBox="1"/>
          <p:nvPr/>
        </p:nvSpPr>
        <p:spPr>
          <a:xfrm>
            <a:off x="5357475" y="2182900"/>
            <a:ext cx="816300" cy="576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100">
              <a:latin typeface="Nunito"/>
              <a:ea typeface="Nunito"/>
              <a:cs typeface="Nunito"/>
              <a:sym typeface="Nunito"/>
            </a:endParaRPr>
          </a:p>
          <a:p>
            <a:pPr marL="0" marR="0" lvl="0" indent="0" algn="ctr" rtl="0">
              <a:spcBef>
                <a:spcPts val="0"/>
              </a:spcBef>
              <a:spcAft>
                <a:spcPts val="0"/>
              </a:spcAft>
              <a:buNone/>
            </a:pPr>
            <a:r>
              <a:rPr lang="en" sz="1100">
                <a:solidFill>
                  <a:srgbClr val="000000"/>
                </a:solidFill>
                <a:latin typeface="Nunito"/>
                <a:ea typeface="Nunito"/>
                <a:cs typeface="Nunito"/>
                <a:sym typeface="Nunito"/>
              </a:rPr>
              <a:t>indexes preprints</a:t>
            </a:r>
            <a:endParaRPr sz="1100">
              <a:solidFill>
                <a:srgbClr val="000000"/>
              </a:solidFill>
              <a:latin typeface="Nunito"/>
              <a:ea typeface="Nunito"/>
              <a:cs typeface="Nunito"/>
              <a:sym typeface="Nunito"/>
            </a:endParaRPr>
          </a:p>
        </p:txBody>
      </p:sp>
      <p:grpSp>
        <p:nvGrpSpPr>
          <p:cNvPr id="659" name="Google Shape;659;p59"/>
          <p:cNvGrpSpPr/>
          <p:nvPr/>
        </p:nvGrpSpPr>
        <p:grpSpPr>
          <a:xfrm>
            <a:off x="6664400" y="1733225"/>
            <a:ext cx="827151" cy="2665887"/>
            <a:chOff x="8732074" y="3377080"/>
            <a:chExt cx="1905000" cy="6944222"/>
          </a:xfrm>
        </p:grpSpPr>
        <p:pic>
          <p:nvPicPr>
            <p:cNvPr id="660" name="Google Shape;660;p59"/>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8732074" y="3377080"/>
              <a:ext cx="1879952" cy="802967"/>
            </a:xfrm>
            <a:prstGeom prst="rect">
              <a:avLst/>
            </a:prstGeom>
            <a:noFill/>
            <a:ln>
              <a:noFill/>
            </a:ln>
          </p:spPr>
        </p:pic>
        <p:sp>
          <p:nvSpPr>
            <p:cNvPr id="661" name="Google Shape;661;p59"/>
            <p:cNvSpPr txBox="1"/>
            <p:nvPr/>
          </p:nvSpPr>
          <p:spPr>
            <a:xfrm>
              <a:off x="8732074" y="4152021"/>
              <a:ext cx="1905000" cy="1200300"/>
            </a:xfrm>
            <a:prstGeom prst="rect">
              <a:avLst/>
            </a:prstGeom>
            <a:solidFill>
              <a:srgbClr val="FFFFF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100">
                  <a:solidFill>
                    <a:srgbClr val="000000"/>
                  </a:solidFill>
                  <a:latin typeface="Nunito"/>
                  <a:ea typeface="Nunito"/>
                  <a:cs typeface="Nunito"/>
                  <a:sym typeface="Nunito"/>
                </a:rPr>
                <a:t>supports bioRxiv</a:t>
              </a:r>
              <a:endParaRPr sz="1100">
                <a:solidFill>
                  <a:srgbClr val="000000"/>
                </a:solidFill>
                <a:latin typeface="Nunito"/>
                <a:ea typeface="Nunito"/>
                <a:cs typeface="Nunito"/>
                <a:sym typeface="Nunito"/>
              </a:endParaRPr>
            </a:p>
          </p:txBody>
        </p:sp>
        <p:cxnSp>
          <p:nvCxnSpPr>
            <p:cNvPr id="662" name="Google Shape;662;p59"/>
            <p:cNvCxnSpPr/>
            <p:nvPr/>
          </p:nvCxnSpPr>
          <p:spPr>
            <a:xfrm>
              <a:off x="8788730" y="5367702"/>
              <a:ext cx="0" cy="4953600"/>
            </a:xfrm>
            <a:prstGeom prst="straightConnector1">
              <a:avLst/>
            </a:prstGeom>
            <a:noFill/>
            <a:ln w="25400" cap="flat" cmpd="sng">
              <a:solidFill>
                <a:srgbClr val="000000"/>
              </a:solidFill>
              <a:prstDash val="solid"/>
              <a:miter lim="800000"/>
              <a:headEnd type="none" w="sm" len="sm"/>
              <a:tailEnd type="oval" w="lg" len="lg"/>
            </a:ln>
          </p:spPr>
        </p:cxnSp>
      </p:grpSp>
      <p:grpSp>
        <p:nvGrpSpPr>
          <p:cNvPr id="663" name="Google Shape;663;p59"/>
          <p:cNvGrpSpPr/>
          <p:nvPr/>
        </p:nvGrpSpPr>
        <p:grpSpPr>
          <a:xfrm>
            <a:off x="5118175" y="3382825"/>
            <a:ext cx="858075" cy="1020365"/>
            <a:chOff x="5167835" y="3375862"/>
            <a:chExt cx="1976221" cy="2189624"/>
          </a:xfrm>
        </p:grpSpPr>
        <p:cxnSp>
          <p:nvCxnSpPr>
            <p:cNvPr id="664" name="Google Shape;664;p59"/>
            <p:cNvCxnSpPr/>
            <p:nvPr/>
          </p:nvCxnSpPr>
          <p:spPr>
            <a:xfrm>
              <a:off x="6261844" y="4467785"/>
              <a:ext cx="0" cy="1097700"/>
            </a:xfrm>
            <a:prstGeom prst="straightConnector1">
              <a:avLst/>
            </a:prstGeom>
            <a:noFill/>
            <a:ln w="25400" cap="flat" cmpd="sng">
              <a:solidFill>
                <a:srgbClr val="000000"/>
              </a:solidFill>
              <a:prstDash val="solid"/>
              <a:miter lim="800000"/>
              <a:headEnd type="none" w="sm" len="sm"/>
              <a:tailEnd type="oval" w="lg" len="lg"/>
            </a:ln>
          </p:spPr>
        </p:cxnSp>
        <p:sp>
          <p:nvSpPr>
            <p:cNvPr id="665" name="Google Shape;665;p59"/>
            <p:cNvSpPr txBox="1"/>
            <p:nvPr/>
          </p:nvSpPr>
          <p:spPr>
            <a:xfrm>
              <a:off x="5167835" y="3950647"/>
              <a:ext cx="1976100" cy="957000"/>
            </a:xfrm>
            <a:prstGeom prst="rect">
              <a:avLst/>
            </a:prstGeom>
            <a:solidFill>
              <a:srgbClr val="FFFFF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100">
                  <a:solidFill>
                    <a:srgbClr val="000000"/>
                  </a:solidFill>
                  <a:latin typeface="Nunito"/>
                  <a:ea typeface="Nunito"/>
                  <a:cs typeface="Nunito"/>
                  <a:sym typeface="Nunito"/>
                </a:rPr>
                <a:t>preprint policy</a:t>
              </a:r>
              <a:endParaRPr sz="1100">
                <a:solidFill>
                  <a:srgbClr val="000000"/>
                </a:solidFill>
                <a:latin typeface="Nunito"/>
                <a:ea typeface="Nunito"/>
                <a:cs typeface="Nunito"/>
                <a:sym typeface="Nunito"/>
              </a:endParaRPr>
            </a:p>
          </p:txBody>
        </p:sp>
        <p:pic>
          <p:nvPicPr>
            <p:cNvPr id="666" name="Google Shape;666;p59"/>
            <p:cNvPicPr preferRelativeResize="0"/>
            <p:nvPr/>
          </p:nvPicPr>
          <p:blipFill rotWithShape="1">
            <a:blip r:embed="rId7">
              <a:alphaModFix/>
            </a:blip>
            <a:srcRect/>
            <a:stretch/>
          </p:blipFill>
          <p:spPr>
            <a:xfrm>
              <a:off x="5167950" y="3375862"/>
              <a:ext cx="1976106" cy="574788"/>
            </a:xfrm>
            <a:prstGeom prst="rect">
              <a:avLst/>
            </a:prstGeom>
            <a:noFill/>
            <a:ln>
              <a:noFill/>
            </a:ln>
          </p:spPr>
        </p:pic>
      </p:grpSp>
      <p:sp>
        <p:nvSpPr>
          <p:cNvPr id="667" name="Google Shape;667;p59"/>
          <p:cNvSpPr/>
          <p:nvPr/>
        </p:nvSpPr>
        <p:spPr>
          <a:xfrm>
            <a:off x="616975" y="4442629"/>
            <a:ext cx="7636200" cy="2460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Nunito"/>
              <a:ea typeface="Nunito"/>
              <a:cs typeface="Nunito"/>
              <a:sym typeface="Nunito"/>
            </a:endParaRPr>
          </a:p>
        </p:txBody>
      </p:sp>
      <p:sp>
        <p:nvSpPr>
          <p:cNvPr id="668" name="Google Shape;668;p59"/>
          <p:cNvSpPr txBox="1"/>
          <p:nvPr/>
        </p:nvSpPr>
        <p:spPr>
          <a:xfrm>
            <a:off x="950379"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2014</a:t>
            </a:r>
            <a:endParaRPr sz="1800" b="1">
              <a:latin typeface="Nunito"/>
              <a:ea typeface="Nunito"/>
              <a:cs typeface="Nunito"/>
              <a:sym typeface="Nunito"/>
            </a:endParaRPr>
          </a:p>
        </p:txBody>
      </p:sp>
      <p:sp>
        <p:nvSpPr>
          <p:cNvPr id="669" name="Google Shape;669;p59"/>
          <p:cNvSpPr txBox="1"/>
          <p:nvPr/>
        </p:nvSpPr>
        <p:spPr>
          <a:xfrm>
            <a:off x="2485990"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2015</a:t>
            </a:r>
            <a:endParaRPr sz="1800" b="1">
              <a:latin typeface="Nunito"/>
              <a:ea typeface="Nunito"/>
              <a:cs typeface="Nunito"/>
              <a:sym typeface="Nunito"/>
            </a:endParaRPr>
          </a:p>
        </p:txBody>
      </p:sp>
      <p:sp>
        <p:nvSpPr>
          <p:cNvPr id="670" name="Google Shape;670;p59"/>
          <p:cNvSpPr txBox="1"/>
          <p:nvPr/>
        </p:nvSpPr>
        <p:spPr>
          <a:xfrm>
            <a:off x="4021601"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2016</a:t>
            </a:r>
            <a:endParaRPr sz="1800" b="1">
              <a:latin typeface="Nunito"/>
              <a:ea typeface="Nunito"/>
              <a:cs typeface="Nunito"/>
              <a:sym typeface="Nunito"/>
            </a:endParaRPr>
          </a:p>
        </p:txBody>
      </p:sp>
      <p:sp>
        <p:nvSpPr>
          <p:cNvPr id="671" name="Google Shape;671;p59"/>
          <p:cNvSpPr txBox="1"/>
          <p:nvPr/>
        </p:nvSpPr>
        <p:spPr>
          <a:xfrm>
            <a:off x="5625977"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2017</a:t>
            </a:r>
            <a:endParaRPr sz="1800" b="1">
              <a:latin typeface="Nunito"/>
              <a:ea typeface="Nunito"/>
              <a:cs typeface="Nunito"/>
              <a:sym typeface="Nunito"/>
            </a:endParaRPr>
          </a:p>
        </p:txBody>
      </p:sp>
      <p:sp>
        <p:nvSpPr>
          <p:cNvPr id="672" name="Google Shape;672;p59"/>
          <p:cNvSpPr txBox="1"/>
          <p:nvPr/>
        </p:nvSpPr>
        <p:spPr>
          <a:xfrm>
            <a:off x="7230353" y="4329882"/>
            <a:ext cx="827100" cy="3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Nunito"/>
                <a:ea typeface="Nunito"/>
                <a:cs typeface="Nunito"/>
                <a:sym typeface="Nunito"/>
              </a:rPr>
              <a:t>2018</a:t>
            </a:r>
            <a:endParaRPr sz="1800" b="1">
              <a:latin typeface="Nunito"/>
              <a:ea typeface="Nunito"/>
              <a:cs typeface="Nunito"/>
              <a:sym typeface="Nunito"/>
            </a:endParaRPr>
          </a:p>
        </p:txBody>
      </p:sp>
      <p:sp>
        <p:nvSpPr>
          <p:cNvPr id="673" name="Google Shape;673;p59"/>
          <p:cNvSpPr/>
          <p:nvPr/>
        </p:nvSpPr>
        <p:spPr>
          <a:xfrm>
            <a:off x="616975" y="416113"/>
            <a:ext cx="7327200" cy="5424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Nunito"/>
              <a:ea typeface="Nunito"/>
              <a:cs typeface="Nunito"/>
              <a:sym typeface="Nunito"/>
            </a:endParaRPr>
          </a:p>
        </p:txBody>
      </p:sp>
      <p:pic>
        <p:nvPicPr>
          <p:cNvPr id="674" name="Google Shape;674;p59"/>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5806264" y="947986"/>
            <a:ext cx="255716" cy="228708"/>
          </a:xfrm>
          <a:prstGeom prst="rect">
            <a:avLst/>
          </a:prstGeom>
          <a:noFill/>
          <a:ln>
            <a:noFill/>
          </a:ln>
        </p:spPr>
      </p:pic>
      <p:grpSp>
        <p:nvGrpSpPr>
          <p:cNvPr id="675" name="Google Shape;675;p59"/>
          <p:cNvGrpSpPr/>
          <p:nvPr/>
        </p:nvGrpSpPr>
        <p:grpSpPr>
          <a:xfrm>
            <a:off x="5885059" y="892679"/>
            <a:ext cx="873349" cy="3524903"/>
            <a:chOff x="6934053" y="358881"/>
            <a:chExt cx="2011398" cy="5739015"/>
          </a:xfrm>
        </p:grpSpPr>
        <p:cxnSp>
          <p:nvCxnSpPr>
            <p:cNvPr id="676" name="Google Shape;676;p59"/>
            <p:cNvCxnSpPr/>
            <p:nvPr/>
          </p:nvCxnSpPr>
          <p:spPr>
            <a:xfrm>
              <a:off x="7714147" y="1736796"/>
              <a:ext cx="0" cy="4361100"/>
            </a:xfrm>
            <a:prstGeom prst="straightConnector1">
              <a:avLst/>
            </a:prstGeom>
            <a:noFill/>
            <a:ln w="25400" cap="flat" cmpd="sng">
              <a:solidFill>
                <a:srgbClr val="000000"/>
              </a:solidFill>
              <a:prstDash val="solid"/>
              <a:miter lim="800000"/>
              <a:headEnd type="none" w="sm" len="sm"/>
              <a:tailEnd type="oval" w="lg" len="lg"/>
            </a:ln>
          </p:spPr>
        </p:cxnSp>
        <p:pic>
          <p:nvPicPr>
            <p:cNvPr id="677" name="Google Shape;677;p59"/>
            <p:cNvPicPr preferRelativeResize="0"/>
            <p:nvPr/>
          </p:nvPicPr>
          <p:blipFill rotWithShape="1">
            <a:blip r:embed="rId9" cstate="print">
              <a:alphaModFix/>
              <a:extLst>
                <a:ext uri="{28A0092B-C50C-407E-A947-70E740481C1C}">
                  <a14:useLocalDpi xmlns:a14="http://schemas.microsoft.com/office/drawing/2010/main"/>
                </a:ext>
              </a:extLst>
            </a:blip>
            <a:srcRect b="-969"/>
            <a:stretch/>
          </p:blipFill>
          <p:spPr>
            <a:xfrm>
              <a:off x="7411758" y="358881"/>
              <a:ext cx="1533693" cy="491327"/>
            </a:xfrm>
            <a:prstGeom prst="rect">
              <a:avLst/>
            </a:prstGeom>
            <a:noFill/>
            <a:ln>
              <a:noFill/>
            </a:ln>
          </p:spPr>
        </p:pic>
        <p:sp>
          <p:nvSpPr>
            <p:cNvPr id="678" name="Google Shape;678;p59"/>
            <p:cNvSpPr txBox="1"/>
            <p:nvPr/>
          </p:nvSpPr>
          <p:spPr>
            <a:xfrm>
              <a:off x="6934053" y="872544"/>
              <a:ext cx="1879800" cy="6471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rgbClr val="000000"/>
                  </a:solidFill>
                  <a:latin typeface="Nunito"/>
                  <a:ea typeface="Nunito"/>
                  <a:cs typeface="Nunito"/>
                  <a:sym typeface="Nunito"/>
                </a:rPr>
                <a:t>preprint policies</a:t>
              </a:r>
              <a:endParaRPr sz="1200">
                <a:solidFill>
                  <a:srgbClr val="000000"/>
                </a:solidFill>
                <a:latin typeface="Nunito"/>
                <a:ea typeface="Nunito"/>
                <a:cs typeface="Nunito"/>
                <a:sym typeface="Nunito"/>
              </a:endParaRPr>
            </a:p>
          </p:txBody>
        </p:sp>
      </p:grpSp>
      <p:pic>
        <p:nvPicPr>
          <p:cNvPr id="679" name="Google Shape;679;p59" descr="Crossref Logo Stacked RGB SMALL.png"/>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465125" y="1964475"/>
            <a:ext cx="691735" cy="397500"/>
          </a:xfrm>
          <a:prstGeom prst="rect">
            <a:avLst/>
          </a:prstGeom>
          <a:noFill/>
          <a:ln>
            <a:noFill/>
          </a:ln>
        </p:spPr>
      </p:pic>
      <p:grpSp>
        <p:nvGrpSpPr>
          <p:cNvPr id="680" name="Google Shape;680;p59"/>
          <p:cNvGrpSpPr/>
          <p:nvPr/>
        </p:nvGrpSpPr>
        <p:grpSpPr>
          <a:xfrm>
            <a:off x="6247975" y="2818750"/>
            <a:ext cx="730591" cy="1590132"/>
            <a:chOff x="6485832" y="2785343"/>
            <a:chExt cx="841501" cy="1843417"/>
          </a:xfrm>
        </p:grpSpPr>
        <p:cxnSp>
          <p:nvCxnSpPr>
            <p:cNvPr id="681" name="Google Shape;681;p59"/>
            <p:cNvCxnSpPr/>
            <p:nvPr/>
          </p:nvCxnSpPr>
          <p:spPr>
            <a:xfrm>
              <a:off x="6795933" y="3720361"/>
              <a:ext cx="0" cy="908400"/>
            </a:xfrm>
            <a:prstGeom prst="straightConnector1">
              <a:avLst/>
            </a:prstGeom>
            <a:noFill/>
            <a:ln w="25400" cap="flat" cmpd="sng">
              <a:solidFill>
                <a:srgbClr val="000000"/>
              </a:solidFill>
              <a:prstDash val="solid"/>
              <a:miter lim="800000"/>
              <a:headEnd type="none" w="sm" len="sm"/>
              <a:tailEnd type="oval" w="lg" len="lg"/>
            </a:ln>
          </p:spPr>
        </p:cxnSp>
        <p:pic>
          <p:nvPicPr>
            <p:cNvPr id="682" name="Google Shape;682;p59"/>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6485832" y="2785343"/>
              <a:ext cx="841396" cy="529736"/>
            </a:xfrm>
            <a:prstGeom prst="rect">
              <a:avLst/>
            </a:prstGeom>
            <a:noFill/>
            <a:ln>
              <a:noFill/>
            </a:ln>
          </p:spPr>
        </p:pic>
        <p:sp>
          <p:nvSpPr>
            <p:cNvPr id="683" name="Google Shape;683;p59"/>
            <p:cNvSpPr txBox="1"/>
            <p:nvPr/>
          </p:nvSpPr>
          <p:spPr>
            <a:xfrm>
              <a:off x="6485833" y="3246189"/>
              <a:ext cx="841500" cy="529800"/>
            </a:xfrm>
            <a:prstGeom prst="rect">
              <a:avLst/>
            </a:prstGeom>
            <a:solidFill>
              <a:srgbClr val="FFFFF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100">
                  <a:solidFill>
                    <a:srgbClr val="000000"/>
                  </a:solidFill>
                  <a:latin typeface="Nunito"/>
                  <a:ea typeface="Nunito"/>
                  <a:cs typeface="Nunito"/>
                  <a:sym typeface="Nunito"/>
                </a:rPr>
                <a:t>preprint policy</a:t>
              </a:r>
              <a:endParaRPr sz="1100">
                <a:solidFill>
                  <a:srgbClr val="000000"/>
                </a:solidFill>
                <a:latin typeface="Nunito"/>
                <a:ea typeface="Nunito"/>
                <a:cs typeface="Nunito"/>
                <a:sym typeface="Nunito"/>
              </a:endParaRPr>
            </a:p>
          </p:txBody>
        </p:sp>
      </p:grpSp>
      <p:grpSp>
        <p:nvGrpSpPr>
          <p:cNvPr id="684" name="Google Shape;684;p59"/>
          <p:cNvGrpSpPr/>
          <p:nvPr/>
        </p:nvGrpSpPr>
        <p:grpSpPr>
          <a:xfrm>
            <a:off x="7271300" y="2872775"/>
            <a:ext cx="816282" cy="1529197"/>
            <a:chOff x="7664507" y="2847974"/>
            <a:chExt cx="940200" cy="1772776"/>
          </a:xfrm>
        </p:grpSpPr>
        <p:cxnSp>
          <p:nvCxnSpPr>
            <p:cNvPr id="685" name="Google Shape;685;p59"/>
            <p:cNvCxnSpPr/>
            <p:nvPr/>
          </p:nvCxnSpPr>
          <p:spPr>
            <a:xfrm>
              <a:off x="8452300" y="3486150"/>
              <a:ext cx="0" cy="1134600"/>
            </a:xfrm>
            <a:prstGeom prst="straightConnector1">
              <a:avLst/>
            </a:prstGeom>
            <a:noFill/>
            <a:ln w="25400" cap="flat" cmpd="sng">
              <a:solidFill>
                <a:srgbClr val="000000"/>
              </a:solidFill>
              <a:prstDash val="solid"/>
              <a:miter lim="800000"/>
              <a:headEnd type="none" w="sm" len="sm"/>
              <a:tailEnd type="oval" w="lg" len="lg"/>
            </a:ln>
          </p:spPr>
        </p:cxnSp>
        <p:sp>
          <p:nvSpPr>
            <p:cNvPr id="686" name="Google Shape;686;p59"/>
            <p:cNvSpPr txBox="1"/>
            <p:nvPr/>
          </p:nvSpPr>
          <p:spPr>
            <a:xfrm>
              <a:off x="7664507" y="2847974"/>
              <a:ext cx="940200" cy="901800"/>
            </a:xfrm>
            <a:prstGeom prst="rect">
              <a:avLst/>
            </a:prstGeom>
            <a:solidFill>
              <a:srgbClr val="FFFFF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200">
                <a:latin typeface="Nunito"/>
                <a:ea typeface="Nunito"/>
                <a:cs typeface="Nunito"/>
                <a:sym typeface="Nunito"/>
              </a:endParaRPr>
            </a:p>
            <a:p>
              <a:pPr marL="0" marR="0" lvl="0" indent="0" algn="ctr" rtl="0">
                <a:spcBef>
                  <a:spcPts val="0"/>
                </a:spcBef>
                <a:spcAft>
                  <a:spcPts val="0"/>
                </a:spcAft>
                <a:buNone/>
              </a:pPr>
              <a:endParaRPr sz="1200">
                <a:latin typeface="Nunito"/>
                <a:ea typeface="Nunito"/>
                <a:cs typeface="Nunito"/>
                <a:sym typeface="Nunito"/>
              </a:endParaRPr>
            </a:p>
            <a:p>
              <a:pPr marL="0" marR="0" lvl="0" indent="0" algn="ctr" rtl="0">
                <a:spcBef>
                  <a:spcPts val="0"/>
                </a:spcBef>
                <a:spcAft>
                  <a:spcPts val="0"/>
                </a:spcAft>
                <a:buNone/>
              </a:pPr>
              <a:r>
                <a:rPr lang="en" sz="1100">
                  <a:latin typeface="Nunito"/>
                  <a:ea typeface="Nunito"/>
                  <a:cs typeface="Nunito"/>
                  <a:sym typeface="Nunito"/>
                </a:rPr>
                <a:t>partners w bioRxiv</a:t>
              </a:r>
              <a:endParaRPr sz="1100">
                <a:solidFill>
                  <a:srgbClr val="000000"/>
                </a:solidFill>
                <a:latin typeface="Nunito"/>
                <a:ea typeface="Nunito"/>
                <a:cs typeface="Nunito"/>
                <a:sym typeface="Nunito"/>
              </a:endParaRPr>
            </a:p>
          </p:txBody>
        </p:sp>
        <p:pic>
          <p:nvPicPr>
            <p:cNvPr id="687" name="Google Shape;687;p59"/>
            <p:cNvPicPr preferRelativeResize="0"/>
            <p:nvPr/>
          </p:nvPicPr>
          <p:blipFill>
            <a:blip r:embed="rId12" cstate="print">
              <a:alphaModFix/>
              <a:extLst>
                <a:ext uri="{28A0092B-C50C-407E-A947-70E740481C1C}">
                  <a14:useLocalDpi xmlns:a14="http://schemas.microsoft.com/office/drawing/2010/main"/>
                </a:ext>
              </a:extLst>
            </a:blip>
            <a:stretch>
              <a:fillRect/>
            </a:stretch>
          </p:blipFill>
          <p:spPr>
            <a:xfrm>
              <a:off x="7677475" y="2990841"/>
              <a:ext cx="914224" cy="265125"/>
            </a:xfrm>
            <a:prstGeom prst="rect">
              <a:avLst/>
            </a:prstGeom>
            <a:noFill/>
            <a:ln>
              <a:noFill/>
            </a:ln>
          </p:spPr>
        </p:pic>
      </p:grpSp>
      <p:grpSp>
        <p:nvGrpSpPr>
          <p:cNvPr id="688" name="Google Shape;688;p59"/>
          <p:cNvGrpSpPr/>
          <p:nvPr/>
        </p:nvGrpSpPr>
        <p:grpSpPr>
          <a:xfrm>
            <a:off x="6868406" y="1092088"/>
            <a:ext cx="1550258" cy="3309883"/>
            <a:chOff x="7200450" y="783649"/>
            <a:chExt cx="1785600" cy="3837101"/>
          </a:xfrm>
        </p:grpSpPr>
        <p:cxnSp>
          <p:nvCxnSpPr>
            <p:cNvPr id="689" name="Google Shape;689;p59"/>
            <p:cNvCxnSpPr/>
            <p:nvPr/>
          </p:nvCxnSpPr>
          <p:spPr>
            <a:xfrm>
              <a:off x="8680900" y="1085850"/>
              <a:ext cx="0" cy="3534900"/>
            </a:xfrm>
            <a:prstGeom prst="straightConnector1">
              <a:avLst/>
            </a:prstGeom>
            <a:noFill/>
            <a:ln w="25400" cap="flat" cmpd="sng">
              <a:solidFill>
                <a:srgbClr val="000000"/>
              </a:solidFill>
              <a:prstDash val="solid"/>
              <a:miter lim="800000"/>
              <a:headEnd type="none" w="sm" len="sm"/>
              <a:tailEnd type="oval" w="lg" len="lg"/>
            </a:ln>
          </p:spPr>
        </p:cxnSp>
        <p:pic>
          <p:nvPicPr>
            <p:cNvPr id="690" name="Google Shape;690;p5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7200450" y="783649"/>
              <a:ext cx="1785600" cy="349825"/>
            </a:xfrm>
            <a:prstGeom prst="rect">
              <a:avLst/>
            </a:prstGeom>
            <a:noFill/>
            <a:ln>
              <a:noFill/>
            </a:ln>
          </p:spPr>
        </p:pic>
      </p:grpSp>
      <p:grpSp>
        <p:nvGrpSpPr>
          <p:cNvPr id="691" name="Google Shape;691;p59"/>
          <p:cNvGrpSpPr/>
          <p:nvPr/>
        </p:nvGrpSpPr>
        <p:grpSpPr>
          <a:xfrm>
            <a:off x="7530225" y="2173800"/>
            <a:ext cx="1082472" cy="2228042"/>
            <a:chOff x="7962739" y="2037662"/>
            <a:chExt cx="1246800" cy="2582938"/>
          </a:xfrm>
        </p:grpSpPr>
        <p:cxnSp>
          <p:nvCxnSpPr>
            <p:cNvPr id="692" name="Google Shape;692;p59"/>
            <p:cNvCxnSpPr/>
            <p:nvPr/>
          </p:nvCxnSpPr>
          <p:spPr>
            <a:xfrm>
              <a:off x="8829675" y="2514600"/>
              <a:ext cx="3600" cy="2106000"/>
            </a:xfrm>
            <a:prstGeom prst="straightConnector1">
              <a:avLst/>
            </a:prstGeom>
            <a:noFill/>
            <a:ln w="25400" cap="flat" cmpd="sng">
              <a:solidFill>
                <a:srgbClr val="000000"/>
              </a:solidFill>
              <a:prstDash val="solid"/>
              <a:miter lim="800000"/>
              <a:headEnd type="none" w="sm" len="sm"/>
              <a:tailEnd type="oval" w="lg" len="lg"/>
            </a:ln>
          </p:spPr>
        </p:cxnSp>
        <p:sp>
          <p:nvSpPr>
            <p:cNvPr id="693" name="Google Shape;693;p59"/>
            <p:cNvSpPr txBox="1"/>
            <p:nvPr/>
          </p:nvSpPr>
          <p:spPr>
            <a:xfrm>
              <a:off x="7962739" y="2037662"/>
              <a:ext cx="1246800" cy="628800"/>
            </a:xfrm>
            <a:prstGeom prst="rect">
              <a:avLst/>
            </a:prstGeom>
            <a:solidFill>
              <a:srgbClr val="FFFFF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100">
                  <a:latin typeface="Nunito"/>
                  <a:ea typeface="Nunito"/>
                  <a:cs typeface="Nunito"/>
                  <a:sym typeface="Nunito"/>
                </a:rPr>
                <a:t>preprints on</a:t>
              </a:r>
              <a:endParaRPr sz="1100">
                <a:solidFill>
                  <a:srgbClr val="000000"/>
                </a:solidFill>
                <a:latin typeface="Nunito"/>
                <a:ea typeface="Nunito"/>
                <a:cs typeface="Nunito"/>
                <a:sym typeface="Nunito"/>
              </a:endParaRPr>
            </a:p>
          </p:txBody>
        </p:sp>
        <p:pic>
          <p:nvPicPr>
            <p:cNvPr id="694" name="Google Shape;694;p59"/>
            <p:cNvPicPr preferRelativeResize="0"/>
            <p:nvPr/>
          </p:nvPicPr>
          <p:blipFill>
            <a:blip r:embed="rId14" cstate="print">
              <a:alphaModFix/>
              <a:extLst>
                <a:ext uri="{28A0092B-C50C-407E-A947-70E740481C1C}">
                  <a14:useLocalDpi xmlns:a14="http://schemas.microsoft.com/office/drawing/2010/main"/>
                </a:ext>
              </a:extLst>
            </a:blip>
            <a:stretch>
              <a:fillRect/>
            </a:stretch>
          </p:blipFill>
          <p:spPr>
            <a:xfrm>
              <a:off x="8015046" y="2353944"/>
              <a:ext cx="1194339" cy="290122"/>
            </a:xfrm>
            <a:prstGeom prst="rect">
              <a:avLst/>
            </a:prstGeom>
            <a:noFill/>
            <a:ln>
              <a:noFill/>
            </a:ln>
          </p:spPr>
        </p:pic>
      </p:grpSp>
      <p:sp>
        <p:nvSpPr>
          <p:cNvPr id="695" name="Google Shape;695;p59"/>
          <p:cNvSpPr txBox="1"/>
          <p:nvPr/>
        </p:nvSpPr>
        <p:spPr>
          <a:xfrm>
            <a:off x="6591750" y="4619475"/>
            <a:ext cx="2552100" cy="542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rgbClr val="888888"/>
                </a:solidFill>
                <a:latin typeface="Nunito"/>
                <a:ea typeface="Nunito"/>
                <a:cs typeface="Nunito"/>
                <a:sym typeface="Nunito"/>
              </a:rPr>
              <a:t>Adapted from chart by </a:t>
            </a:r>
            <a:br>
              <a:rPr lang="en" sz="1200">
                <a:solidFill>
                  <a:srgbClr val="888888"/>
                </a:solidFill>
                <a:latin typeface="Nunito"/>
                <a:ea typeface="Nunito"/>
                <a:cs typeface="Nunito"/>
                <a:sym typeface="Nunito"/>
              </a:rPr>
            </a:br>
            <a:r>
              <a:rPr lang="en" sz="1200">
                <a:solidFill>
                  <a:srgbClr val="888888"/>
                </a:solidFill>
                <a:latin typeface="Nunito"/>
                <a:ea typeface="Nunito"/>
                <a:cs typeface="Nunito"/>
                <a:sym typeface="Nunito"/>
              </a:rPr>
              <a:t>Jordan Anaya,</a:t>
            </a:r>
            <a:r>
              <a:rPr lang="en" sz="1200">
                <a:latin typeface="Nunito"/>
                <a:ea typeface="Nunito"/>
                <a:cs typeface="Nunito"/>
                <a:sym typeface="Nunito"/>
              </a:rPr>
              <a:t> </a:t>
            </a:r>
            <a:r>
              <a:rPr lang="en" sz="1200" u="sng">
                <a:solidFill>
                  <a:srgbClr val="DD3333"/>
                </a:solidFill>
                <a:latin typeface="Nunito"/>
                <a:ea typeface="Nunito"/>
                <a:cs typeface="Nunito"/>
                <a:sym typeface="Nunito"/>
                <a:hlinkClick r:id="rId15"/>
              </a:rPr>
              <a:t>prepubmed.org</a:t>
            </a:r>
            <a:endParaRPr sz="1200">
              <a:solidFill>
                <a:srgbClr val="888888"/>
              </a:solidFill>
              <a:latin typeface="Nunito"/>
              <a:ea typeface="Nunito"/>
              <a:cs typeface="Nunito"/>
              <a:sym typeface="Nunito"/>
            </a:endParaRPr>
          </a:p>
        </p:txBody>
      </p:sp>
      <p:sp>
        <p:nvSpPr>
          <p:cNvPr id="696" name="Google Shape;696;p59"/>
          <p:cNvSpPr txBox="1">
            <a:spLocks noGrp="1"/>
          </p:cNvSpPr>
          <p:nvPr>
            <p:ph type="title"/>
          </p:nvPr>
        </p:nvSpPr>
        <p:spPr>
          <a:xfrm>
            <a:off x="311700" y="64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...with support from funders, journals &amp; others</a:t>
            </a:r>
            <a:endParaRPr/>
          </a:p>
        </p:txBody>
      </p:sp>
      <p:grpSp>
        <p:nvGrpSpPr>
          <p:cNvPr id="697" name="Google Shape;697;p59"/>
          <p:cNvGrpSpPr/>
          <p:nvPr/>
        </p:nvGrpSpPr>
        <p:grpSpPr>
          <a:xfrm>
            <a:off x="3960624" y="2620221"/>
            <a:ext cx="1003575" cy="1772570"/>
            <a:chOff x="3960624" y="2620221"/>
            <a:chExt cx="1003575" cy="1772570"/>
          </a:xfrm>
        </p:grpSpPr>
        <p:grpSp>
          <p:nvGrpSpPr>
            <p:cNvPr id="698" name="Google Shape;698;p59"/>
            <p:cNvGrpSpPr/>
            <p:nvPr/>
          </p:nvGrpSpPr>
          <p:grpSpPr>
            <a:xfrm>
              <a:off x="4015125" y="2775450"/>
              <a:ext cx="949074" cy="1617342"/>
              <a:chOff x="3827489" y="2826656"/>
              <a:chExt cx="2185800" cy="6307885"/>
            </a:xfrm>
          </p:grpSpPr>
          <p:cxnSp>
            <p:nvCxnSpPr>
              <p:cNvPr id="699" name="Google Shape;699;p59"/>
              <p:cNvCxnSpPr/>
              <p:nvPr/>
            </p:nvCxnSpPr>
            <p:spPr>
              <a:xfrm>
                <a:off x="4926105" y="3355041"/>
                <a:ext cx="7800" cy="5779500"/>
              </a:xfrm>
              <a:prstGeom prst="straightConnector1">
                <a:avLst/>
              </a:prstGeom>
              <a:noFill/>
              <a:ln w="25400" cap="flat" cmpd="sng">
                <a:solidFill>
                  <a:srgbClr val="000000"/>
                </a:solidFill>
                <a:prstDash val="solid"/>
                <a:miter lim="800000"/>
                <a:headEnd type="none" w="sm" len="sm"/>
                <a:tailEnd type="oval" w="lg" len="lg"/>
              </a:ln>
            </p:spPr>
          </p:cxnSp>
          <p:sp>
            <p:nvSpPr>
              <p:cNvPr id="700" name="Google Shape;700;p59"/>
              <p:cNvSpPr txBox="1"/>
              <p:nvPr/>
            </p:nvSpPr>
            <p:spPr>
              <a:xfrm>
                <a:off x="3827489" y="2826656"/>
                <a:ext cx="2185800" cy="1550400"/>
              </a:xfrm>
              <a:prstGeom prst="rect">
                <a:avLst/>
              </a:prstGeom>
              <a:solidFill>
                <a:srgbClr val="FFFFF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100">
                    <a:latin typeface="Nunito"/>
                    <a:ea typeface="Nunito"/>
                    <a:cs typeface="Nunito"/>
                    <a:sym typeface="Nunito"/>
                  </a:rPr>
                  <a:t>Inaugural meeting</a:t>
                </a:r>
                <a:endParaRPr sz="1100">
                  <a:solidFill>
                    <a:srgbClr val="000000"/>
                  </a:solidFill>
                  <a:latin typeface="Nunito"/>
                  <a:ea typeface="Nunito"/>
                  <a:cs typeface="Nunito"/>
                  <a:sym typeface="Nunito"/>
                </a:endParaRPr>
              </a:p>
            </p:txBody>
          </p:sp>
        </p:grpSp>
        <p:pic>
          <p:nvPicPr>
            <p:cNvPr id="701" name="Google Shape;701;p59"/>
            <p:cNvPicPr preferRelativeResize="0"/>
            <p:nvPr/>
          </p:nvPicPr>
          <p:blipFill>
            <a:blip r:embed="rId16" cstate="print">
              <a:alphaModFix/>
              <a:extLst>
                <a:ext uri="{28A0092B-C50C-407E-A947-70E740481C1C}">
                  <a14:useLocalDpi xmlns:a14="http://schemas.microsoft.com/office/drawing/2010/main"/>
                </a:ext>
              </a:extLst>
            </a:blip>
            <a:stretch>
              <a:fillRect/>
            </a:stretch>
          </p:blipFill>
          <p:spPr>
            <a:xfrm>
              <a:off x="3960624" y="2620221"/>
              <a:ext cx="949076" cy="160702"/>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7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7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7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8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5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8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8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60" title="Chart"/>
          <p:cNvPicPr preferRelativeResize="0"/>
          <p:nvPr/>
        </p:nvPicPr>
        <p:blipFill>
          <a:blip r:embed="rId3">
            <a:alphaModFix/>
          </a:blip>
          <a:stretch>
            <a:fillRect/>
          </a:stretch>
        </p:blipFill>
        <p:spPr>
          <a:xfrm>
            <a:off x="311701" y="1236525"/>
            <a:ext cx="5264100" cy="3254950"/>
          </a:xfrm>
          <a:prstGeom prst="rect">
            <a:avLst/>
          </a:prstGeom>
          <a:noFill/>
          <a:ln>
            <a:noFill/>
          </a:ln>
        </p:spPr>
      </p:pic>
      <p:sp>
        <p:nvSpPr>
          <p:cNvPr id="707" name="Google Shape;707;p60"/>
          <p:cNvSpPr txBox="1">
            <a:spLocks noGrp="1"/>
          </p:cNvSpPr>
          <p:nvPr>
            <p:ph type="title"/>
          </p:nvPr>
        </p:nvSpPr>
        <p:spPr>
          <a:xfrm>
            <a:off x="311700" y="2926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Still only ~2% of biomedical publications</a:t>
            </a:r>
            <a:endParaRPr/>
          </a:p>
        </p:txBody>
      </p:sp>
      <p:sp>
        <p:nvSpPr>
          <p:cNvPr id="708" name="Google Shape;708;p60"/>
          <p:cNvSpPr txBox="1"/>
          <p:nvPr/>
        </p:nvSpPr>
        <p:spPr>
          <a:xfrm>
            <a:off x="5822425" y="1337600"/>
            <a:ext cx="2911800" cy="335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Nunito"/>
                <a:ea typeface="Nunito"/>
                <a:cs typeface="Nunito"/>
                <a:sym typeface="Nunito"/>
              </a:rPr>
              <a:t>Preprints/month = monthly average from annual sum of preprints in:</a:t>
            </a:r>
            <a:endParaRPr>
              <a:latin typeface="Nunito"/>
              <a:ea typeface="Nunito"/>
              <a:cs typeface="Nunito"/>
              <a:sym typeface="Nunito"/>
            </a:endParaRPr>
          </a:p>
          <a:p>
            <a:pPr marL="0" lvl="0" indent="0" algn="l" rtl="0">
              <a:spcBef>
                <a:spcPts val="0"/>
              </a:spcBef>
              <a:spcAft>
                <a:spcPts val="0"/>
              </a:spcAft>
              <a:buClr>
                <a:schemeClr val="dk1"/>
              </a:buClr>
              <a:buSzPts val="1100"/>
              <a:buFont typeface="Arial"/>
              <a:buNone/>
            </a:pPr>
            <a:r>
              <a:rPr lang="en">
                <a:solidFill>
                  <a:schemeClr val="dk2"/>
                </a:solidFill>
                <a:latin typeface="Nunito"/>
                <a:ea typeface="Nunito"/>
                <a:cs typeface="Nunito"/>
                <a:sym typeface="Nunito"/>
              </a:rPr>
              <a:t>arXiv q-bio</a:t>
            </a:r>
            <a:endParaRPr>
              <a:solidFill>
                <a:schemeClr val="dk2"/>
              </a:solidFill>
              <a:latin typeface="Nunito"/>
              <a:ea typeface="Nunito"/>
              <a:cs typeface="Nunito"/>
              <a:sym typeface="Nunito"/>
            </a:endParaRPr>
          </a:p>
          <a:p>
            <a:pPr marL="0" lvl="0" indent="0" algn="l" rtl="0">
              <a:spcBef>
                <a:spcPts val="0"/>
              </a:spcBef>
              <a:spcAft>
                <a:spcPts val="0"/>
              </a:spcAft>
              <a:buClr>
                <a:schemeClr val="dk1"/>
              </a:buClr>
              <a:buSzPts val="1100"/>
              <a:buFont typeface="Arial"/>
              <a:buNone/>
            </a:pPr>
            <a:r>
              <a:rPr lang="en">
                <a:solidFill>
                  <a:schemeClr val="dk2"/>
                </a:solidFill>
                <a:latin typeface="Nunito"/>
                <a:ea typeface="Nunito"/>
                <a:cs typeface="Nunito"/>
                <a:sym typeface="Nunito"/>
              </a:rPr>
              <a:t>Nature Precedings</a:t>
            </a:r>
            <a:endParaRPr>
              <a:solidFill>
                <a:schemeClr val="dk2"/>
              </a:solidFill>
              <a:latin typeface="Nunito"/>
              <a:ea typeface="Nunito"/>
              <a:cs typeface="Nunito"/>
              <a:sym typeface="Nunito"/>
            </a:endParaRPr>
          </a:p>
          <a:p>
            <a:pPr marL="0" lvl="0" indent="0" algn="l" rtl="0">
              <a:spcBef>
                <a:spcPts val="0"/>
              </a:spcBef>
              <a:spcAft>
                <a:spcPts val="0"/>
              </a:spcAft>
              <a:buClr>
                <a:schemeClr val="dk1"/>
              </a:buClr>
              <a:buSzPts val="1100"/>
              <a:buFont typeface="Arial"/>
              <a:buNone/>
            </a:pPr>
            <a:r>
              <a:rPr lang="en">
                <a:solidFill>
                  <a:schemeClr val="dk2"/>
                </a:solidFill>
                <a:latin typeface="Nunito"/>
                <a:ea typeface="Nunito"/>
                <a:cs typeface="Nunito"/>
                <a:sym typeface="Nunito"/>
              </a:rPr>
              <a:t>F1000Research</a:t>
            </a:r>
            <a:endParaRPr>
              <a:solidFill>
                <a:schemeClr val="dk2"/>
              </a:solidFill>
              <a:latin typeface="Nunito"/>
              <a:ea typeface="Nunito"/>
              <a:cs typeface="Nunito"/>
              <a:sym typeface="Nunito"/>
            </a:endParaRPr>
          </a:p>
          <a:p>
            <a:pPr marL="0" lvl="0" indent="0" algn="l" rtl="0">
              <a:spcBef>
                <a:spcPts val="0"/>
              </a:spcBef>
              <a:spcAft>
                <a:spcPts val="0"/>
              </a:spcAft>
              <a:buClr>
                <a:schemeClr val="dk1"/>
              </a:buClr>
              <a:buSzPts val="1100"/>
              <a:buFont typeface="Arial"/>
              <a:buNone/>
            </a:pPr>
            <a:r>
              <a:rPr lang="en">
                <a:solidFill>
                  <a:schemeClr val="dk2"/>
                </a:solidFill>
                <a:latin typeface="Nunito"/>
                <a:ea typeface="Nunito"/>
                <a:cs typeface="Nunito"/>
                <a:sym typeface="Nunito"/>
              </a:rPr>
              <a:t>PeerJ Preprints</a:t>
            </a:r>
            <a:endParaRPr>
              <a:solidFill>
                <a:schemeClr val="dk2"/>
              </a:solidFill>
              <a:latin typeface="Nunito"/>
              <a:ea typeface="Nunito"/>
              <a:cs typeface="Nunito"/>
              <a:sym typeface="Nunito"/>
            </a:endParaRPr>
          </a:p>
          <a:p>
            <a:pPr marL="0" lvl="0" indent="0" algn="l" rtl="0">
              <a:spcBef>
                <a:spcPts val="0"/>
              </a:spcBef>
              <a:spcAft>
                <a:spcPts val="0"/>
              </a:spcAft>
              <a:buClr>
                <a:schemeClr val="dk1"/>
              </a:buClr>
              <a:buSzPts val="1100"/>
              <a:buFont typeface="Arial"/>
              <a:buNone/>
            </a:pPr>
            <a:r>
              <a:rPr lang="en">
                <a:solidFill>
                  <a:schemeClr val="dk2"/>
                </a:solidFill>
                <a:latin typeface="Nunito"/>
                <a:ea typeface="Nunito"/>
                <a:cs typeface="Nunito"/>
                <a:sym typeface="Nunito"/>
              </a:rPr>
              <a:t>bioRxiv</a:t>
            </a:r>
            <a:endParaRPr>
              <a:solidFill>
                <a:schemeClr val="dk2"/>
              </a:solidFill>
              <a:latin typeface="Nunito"/>
              <a:ea typeface="Nunito"/>
              <a:cs typeface="Nunito"/>
              <a:sym typeface="Nunito"/>
            </a:endParaRPr>
          </a:p>
          <a:p>
            <a:pPr marL="0" lvl="0" indent="0" algn="l" rtl="0">
              <a:spcBef>
                <a:spcPts val="0"/>
              </a:spcBef>
              <a:spcAft>
                <a:spcPts val="0"/>
              </a:spcAft>
              <a:buClr>
                <a:schemeClr val="dk1"/>
              </a:buClr>
              <a:buSzPts val="1100"/>
              <a:buFont typeface="Arial"/>
              <a:buNone/>
            </a:pPr>
            <a:r>
              <a:rPr lang="en">
                <a:solidFill>
                  <a:schemeClr val="dk2"/>
                </a:solidFill>
                <a:latin typeface="Nunito"/>
                <a:ea typeface="Nunito"/>
                <a:cs typeface="Nunito"/>
                <a:sym typeface="Nunito"/>
              </a:rPr>
              <a:t>Winnower</a:t>
            </a:r>
            <a:endParaRPr>
              <a:solidFill>
                <a:schemeClr val="dk2"/>
              </a:solidFill>
              <a:latin typeface="Nunito"/>
              <a:ea typeface="Nunito"/>
              <a:cs typeface="Nunito"/>
              <a:sym typeface="Nunito"/>
            </a:endParaRPr>
          </a:p>
          <a:p>
            <a:pPr marL="0" lvl="0" indent="0" algn="l" rtl="0">
              <a:spcBef>
                <a:spcPts val="0"/>
              </a:spcBef>
              <a:spcAft>
                <a:spcPts val="0"/>
              </a:spcAft>
              <a:buClr>
                <a:schemeClr val="dk1"/>
              </a:buClr>
              <a:buSzPts val="1100"/>
              <a:buFont typeface="Arial"/>
              <a:buNone/>
            </a:pPr>
            <a:r>
              <a:rPr lang="en">
                <a:solidFill>
                  <a:schemeClr val="dk2"/>
                </a:solidFill>
                <a:latin typeface="Nunito"/>
                <a:ea typeface="Nunito"/>
                <a:cs typeface="Nunito"/>
                <a:sym typeface="Nunito"/>
              </a:rPr>
              <a:t>preprints.org</a:t>
            </a:r>
            <a:endParaRPr>
              <a:solidFill>
                <a:schemeClr val="dk2"/>
              </a:solidFill>
              <a:latin typeface="Nunito"/>
              <a:ea typeface="Nunito"/>
              <a:cs typeface="Nunito"/>
              <a:sym typeface="Nunito"/>
            </a:endParaRPr>
          </a:p>
          <a:p>
            <a:pPr marL="0" lvl="0" indent="0" algn="l" rtl="0">
              <a:spcBef>
                <a:spcPts val="0"/>
              </a:spcBef>
              <a:spcAft>
                <a:spcPts val="0"/>
              </a:spcAft>
              <a:buNone/>
            </a:pPr>
            <a:r>
              <a:rPr lang="en">
                <a:solidFill>
                  <a:schemeClr val="dk2"/>
                </a:solidFill>
                <a:latin typeface="Nunito"/>
                <a:ea typeface="Nunito"/>
                <a:cs typeface="Nunito"/>
                <a:sym typeface="Nunito"/>
              </a:rPr>
              <a:t>Wellcome Open Research</a:t>
            </a:r>
            <a:endParaRPr>
              <a:solidFill>
                <a:schemeClr val="dk2"/>
              </a:solidFill>
              <a:latin typeface="Nunito"/>
              <a:ea typeface="Nunito"/>
              <a:cs typeface="Nunito"/>
              <a:sym typeface="Nunito"/>
            </a:endParaRPr>
          </a:p>
          <a:p>
            <a:pPr marL="0" lvl="0" indent="0" algn="l" rtl="0">
              <a:spcBef>
                <a:spcPts val="0"/>
              </a:spcBef>
              <a:spcAft>
                <a:spcPts val="0"/>
              </a:spcAft>
              <a:buNone/>
            </a:pPr>
            <a:endParaRPr>
              <a:solidFill>
                <a:schemeClr val="dk2"/>
              </a:solidFill>
              <a:latin typeface="Nunito"/>
              <a:ea typeface="Nunito"/>
              <a:cs typeface="Nunito"/>
              <a:sym typeface="Nunito"/>
            </a:endParaRPr>
          </a:p>
          <a:p>
            <a:pPr marL="0" lvl="0" indent="0" algn="l" rtl="0">
              <a:spcBef>
                <a:spcPts val="0"/>
              </a:spcBef>
              <a:spcAft>
                <a:spcPts val="0"/>
              </a:spcAft>
              <a:buNone/>
            </a:pPr>
            <a:r>
              <a:rPr lang="en" sz="1200">
                <a:solidFill>
                  <a:schemeClr val="dk2"/>
                </a:solidFill>
                <a:latin typeface="Nunito"/>
                <a:ea typeface="Nunito"/>
                <a:cs typeface="Nunito"/>
                <a:sym typeface="Nunito"/>
              </a:rPr>
              <a:t>Data until 2018 from Jordan Anaya, </a:t>
            </a:r>
            <a:r>
              <a:rPr lang="en" sz="1200" u="sng">
                <a:solidFill>
                  <a:srgbClr val="DD3333"/>
                </a:solidFill>
                <a:latin typeface="Nunito"/>
                <a:ea typeface="Nunito"/>
                <a:cs typeface="Nunito"/>
                <a:sym typeface="Nunito"/>
                <a:hlinkClick r:id="rId4"/>
              </a:rPr>
              <a:t>prepubmed.org</a:t>
            </a:r>
            <a:r>
              <a:rPr lang="en" sz="1200">
                <a:solidFill>
                  <a:schemeClr val="dk2"/>
                </a:solidFill>
                <a:latin typeface="Nunito"/>
                <a:ea typeface="Nunito"/>
                <a:cs typeface="Nunito"/>
                <a:sym typeface="Nunito"/>
              </a:rPr>
              <a:t>; data for 2019 archived on Zenodo (DOI: </a:t>
            </a:r>
            <a:r>
              <a:rPr lang="en" sz="1200" u="sng">
                <a:solidFill>
                  <a:srgbClr val="DD3333"/>
                </a:solidFill>
                <a:latin typeface="Nunito"/>
                <a:ea typeface="Nunito"/>
                <a:cs typeface="Nunito"/>
                <a:sym typeface="Nunito"/>
                <a:hlinkClick r:id="rId5"/>
              </a:rPr>
              <a:t>10.5281/zenodo.3256298</a:t>
            </a:r>
            <a:r>
              <a:rPr lang="en" sz="1200">
                <a:solidFill>
                  <a:schemeClr val="dk2"/>
                </a:solidFill>
                <a:latin typeface="Nunito"/>
                <a:ea typeface="Nunito"/>
                <a:cs typeface="Nunito"/>
                <a:sym typeface="Nunito"/>
              </a:rPr>
              <a:t>) &amp; live </a:t>
            </a:r>
            <a:r>
              <a:rPr lang="en" sz="1200" u="sng">
                <a:solidFill>
                  <a:srgbClr val="DD3333"/>
                </a:solidFill>
                <a:latin typeface="Nunito"/>
                <a:ea typeface="Nunito"/>
                <a:cs typeface="Nunito"/>
                <a:sym typeface="Nunito"/>
                <a:hlinkClick r:id="rId6"/>
              </a:rPr>
              <a:t>here</a:t>
            </a:r>
            <a:r>
              <a:rPr lang="en" sz="1200">
                <a:solidFill>
                  <a:schemeClr val="dk2"/>
                </a:solidFill>
                <a:latin typeface="Nunito"/>
                <a:ea typeface="Nunito"/>
                <a:cs typeface="Nunito"/>
                <a:sym typeface="Nunito"/>
              </a:rPr>
              <a:t>.</a:t>
            </a:r>
            <a:endParaRPr sz="1200">
              <a:solidFill>
                <a:schemeClr val="dk2"/>
              </a:solidFill>
              <a:latin typeface="Nunito"/>
              <a:ea typeface="Nunito"/>
              <a:cs typeface="Nunito"/>
              <a:sym typeface="Nuni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167"/>
        <p:cNvGrpSpPr/>
        <p:nvPr/>
      </p:nvGrpSpPr>
      <p:grpSpPr>
        <a:xfrm>
          <a:off x="0" y="0"/>
          <a:ext cx="0" cy="0"/>
          <a:chOff x="0" y="0"/>
          <a:chExt cx="0" cy="0"/>
        </a:xfrm>
      </p:grpSpPr>
      <p:pic>
        <p:nvPicPr>
          <p:cNvPr id="168" name="Google Shape;168;p19"/>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328598" y="722767"/>
            <a:ext cx="3976702" cy="3275408"/>
          </a:xfrm>
          <a:prstGeom prst="rect">
            <a:avLst/>
          </a:prstGeom>
          <a:noFill/>
          <a:ln>
            <a:noFill/>
          </a:ln>
        </p:spPr>
      </p:pic>
      <p:sp>
        <p:nvSpPr>
          <p:cNvPr id="169" name="Google Shape;169;p19"/>
          <p:cNvSpPr/>
          <p:nvPr/>
        </p:nvSpPr>
        <p:spPr>
          <a:xfrm rot="-5400000">
            <a:off x="-1080625" y="2477925"/>
            <a:ext cx="2691600" cy="3489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6DAC"/>
              </a:buClr>
              <a:buSzPts val="1400"/>
              <a:buFont typeface="Arial"/>
              <a:buNone/>
            </a:pPr>
            <a:r>
              <a:rPr lang="en" sz="1200" i="0" u="none" strike="noStrike" cap="none">
                <a:solidFill>
                  <a:schemeClr val="dk2"/>
                </a:solidFill>
                <a:latin typeface="Nunito"/>
                <a:ea typeface="Nunito"/>
                <a:cs typeface="Nunito"/>
                <a:sym typeface="Nunito"/>
              </a:rPr>
              <a:t>Photo by </a:t>
            </a:r>
            <a:r>
              <a:rPr lang="en" sz="1200" i="0" u="sng" strike="noStrike" cap="none">
                <a:solidFill>
                  <a:srgbClr val="DD3333"/>
                </a:solidFill>
                <a:latin typeface="Nunito"/>
                <a:ea typeface="Nunito"/>
                <a:cs typeface="Nunito"/>
                <a:sym typeface="Nunito"/>
                <a:hlinkClick r:id="rId4"/>
              </a:rPr>
              <a:t>calafellvalo</a:t>
            </a:r>
            <a:br>
              <a:rPr lang="en" sz="1400" b="0" i="0" u="none" strike="noStrike" cap="none">
                <a:solidFill>
                  <a:schemeClr val="dk1"/>
                </a:solidFill>
                <a:latin typeface="Arial"/>
                <a:ea typeface="Arial"/>
                <a:cs typeface="Arial"/>
                <a:sym typeface="Arial"/>
              </a:rPr>
            </a:br>
            <a:endParaRPr sz="1400" b="0" i="0" u="none" strike="noStrike" cap="none">
              <a:solidFill>
                <a:schemeClr val="dk1"/>
              </a:solidFill>
              <a:latin typeface="Arial"/>
              <a:ea typeface="Arial"/>
              <a:cs typeface="Arial"/>
              <a:sym typeface="Arial"/>
            </a:endParaRPr>
          </a:p>
        </p:txBody>
      </p:sp>
      <p:pic>
        <p:nvPicPr>
          <p:cNvPr id="170" name="Google Shape;170;p1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4738688" y="722767"/>
            <a:ext cx="4210049" cy="3275410"/>
          </a:xfrm>
          <a:prstGeom prst="rect">
            <a:avLst/>
          </a:prstGeom>
          <a:noFill/>
          <a:ln>
            <a:noFill/>
          </a:ln>
        </p:spPr>
      </p:pic>
      <p:sp>
        <p:nvSpPr>
          <p:cNvPr id="171" name="Google Shape;171;p19"/>
          <p:cNvSpPr/>
          <p:nvPr/>
        </p:nvSpPr>
        <p:spPr>
          <a:xfrm rot="-5400000">
            <a:off x="3807375" y="2619384"/>
            <a:ext cx="2065800" cy="6918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6DAC"/>
              </a:buClr>
              <a:buSzPts val="1400"/>
              <a:buFont typeface="Arial"/>
              <a:buNone/>
            </a:pPr>
            <a:r>
              <a:rPr lang="en" sz="1200" i="0" u="none" strike="noStrike" cap="none">
                <a:solidFill>
                  <a:schemeClr val="dk2"/>
                </a:solidFill>
                <a:latin typeface="Nunito"/>
                <a:ea typeface="Nunito"/>
                <a:cs typeface="Nunito"/>
                <a:sym typeface="Nunito"/>
              </a:rPr>
              <a:t>Photo by </a:t>
            </a:r>
            <a:r>
              <a:rPr lang="en" sz="1200" i="0" u="sng" strike="noStrike" cap="none">
                <a:solidFill>
                  <a:srgbClr val="DD3333"/>
                </a:solidFill>
                <a:latin typeface="Nunito"/>
                <a:ea typeface="Nunito"/>
                <a:cs typeface="Nunito"/>
                <a:sym typeface="Nunito"/>
                <a:hlinkClick r:id="rId6"/>
              </a:rPr>
              <a:t>George Makris</a:t>
            </a:r>
            <a:endParaRPr sz="1200" i="0" u="none" strike="noStrike" cap="none">
              <a:solidFill>
                <a:srgbClr val="DD3333"/>
              </a:solidFill>
              <a:latin typeface="Nunito"/>
              <a:ea typeface="Nunito"/>
              <a:cs typeface="Nunito"/>
              <a:sym typeface="Nunito"/>
            </a:endParaRPr>
          </a:p>
        </p:txBody>
      </p:sp>
      <p:sp>
        <p:nvSpPr>
          <p:cNvPr id="172" name="Google Shape;172;p19"/>
          <p:cNvSpPr txBox="1">
            <a:spLocks noGrp="1"/>
          </p:cNvSpPr>
          <p:nvPr>
            <p:ph type="body" idx="1"/>
          </p:nvPr>
        </p:nvSpPr>
        <p:spPr>
          <a:xfrm>
            <a:off x="311700" y="248350"/>
            <a:ext cx="3999900" cy="1191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Science is collaborative</a:t>
            </a:r>
            <a:endParaRPr/>
          </a:p>
          <a:p>
            <a:pPr marL="0" lvl="0" indent="0" algn="l" rtl="0">
              <a:spcBef>
                <a:spcPts val="1600"/>
              </a:spcBef>
              <a:spcAft>
                <a:spcPts val="0"/>
              </a:spcAft>
              <a:buClr>
                <a:schemeClr val="dk1"/>
              </a:buClr>
              <a:buSzPts val="1100"/>
              <a:buFont typeface="Arial"/>
              <a:buNone/>
            </a:pPr>
            <a:endParaRPr/>
          </a:p>
          <a:p>
            <a:pPr marL="0" lvl="0" indent="0" algn="l" rtl="0">
              <a:spcBef>
                <a:spcPts val="1600"/>
              </a:spcBef>
              <a:spcAft>
                <a:spcPts val="1600"/>
              </a:spcAft>
              <a:buNone/>
            </a:pPr>
            <a:endParaRPr/>
          </a:p>
        </p:txBody>
      </p:sp>
      <p:sp>
        <p:nvSpPr>
          <p:cNvPr id="173" name="Google Shape;173;p19"/>
          <p:cNvSpPr txBox="1">
            <a:spLocks noGrp="1"/>
          </p:cNvSpPr>
          <p:nvPr>
            <p:ph type="body" idx="2"/>
          </p:nvPr>
        </p:nvSpPr>
        <p:spPr>
          <a:xfrm>
            <a:off x="4832400" y="248350"/>
            <a:ext cx="3999900" cy="125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and competitive</a:t>
            </a:r>
            <a:endParaRPr/>
          </a:p>
          <a:p>
            <a:pPr marL="0" lvl="0" indent="0" algn="l" rtl="0">
              <a:spcBef>
                <a:spcPts val="1600"/>
              </a:spcBef>
              <a:spcAft>
                <a:spcPts val="0"/>
              </a:spcAft>
              <a:buClr>
                <a:schemeClr val="dk1"/>
              </a:buClr>
              <a:buSzPts val="1100"/>
              <a:buFont typeface="Arial"/>
              <a:buNone/>
            </a:pPr>
            <a:endParaRPr/>
          </a:p>
          <a:p>
            <a:pPr marL="0" lvl="0" indent="0" algn="l" rtl="0">
              <a:spcBef>
                <a:spcPts val="1600"/>
              </a:spcBef>
              <a:spcAft>
                <a:spcPts val="1600"/>
              </a:spcAft>
              <a:buNone/>
            </a:pPr>
            <a:endParaRPr/>
          </a:p>
        </p:txBody>
      </p:sp>
      <p:sp>
        <p:nvSpPr>
          <p:cNvPr id="174" name="Google Shape;174;p19"/>
          <p:cNvSpPr txBox="1">
            <a:spLocks noGrp="1"/>
          </p:cNvSpPr>
          <p:nvPr>
            <p:ph type="title"/>
          </p:nvPr>
        </p:nvSpPr>
        <p:spPr>
          <a:xfrm>
            <a:off x="311700" y="4017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Speed benefits both science and scientists</a:t>
            </a:r>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6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Preprints are a tool to be shaped</a:t>
            </a:r>
            <a:endParaRPr/>
          </a:p>
        </p:txBody>
      </p:sp>
      <p:sp>
        <p:nvSpPr>
          <p:cNvPr id="714" name="Google Shape;714;p6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a:t>Preprints could help you:</a:t>
            </a:r>
            <a:endParaRPr sz="1600"/>
          </a:p>
          <a:p>
            <a:pPr marL="457200" lvl="0" indent="-330200" algn="l" rtl="0">
              <a:spcBef>
                <a:spcPts val="1600"/>
              </a:spcBef>
              <a:spcAft>
                <a:spcPts val="0"/>
              </a:spcAft>
              <a:buSzPts val="1600"/>
              <a:buChar char="●"/>
            </a:pPr>
            <a:r>
              <a:rPr lang="en" sz="1600"/>
              <a:t>Increase visibility of your science</a:t>
            </a:r>
            <a:endParaRPr sz="1600"/>
          </a:p>
          <a:p>
            <a:pPr marL="457200" lvl="0" indent="-330200" algn="l" rtl="0">
              <a:spcBef>
                <a:spcPts val="0"/>
              </a:spcBef>
              <a:spcAft>
                <a:spcPts val="0"/>
              </a:spcAft>
              <a:buSzPts val="1600"/>
              <a:buChar char="●"/>
            </a:pPr>
            <a:r>
              <a:rPr lang="en" sz="1600"/>
              <a:t>Provide evidence to support funding and hiring decisions</a:t>
            </a:r>
            <a:endParaRPr sz="1600"/>
          </a:p>
          <a:p>
            <a:pPr marL="457200" lvl="0" indent="-330200" algn="l" rtl="0">
              <a:spcBef>
                <a:spcPts val="0"/>
              </a:spcBef>
              <a:spcAft>
                <a:spcPts val="0"/>
              </a:spcAft>
              <a:buSzPts val="1600"/>
              <a:buChar char="●"/>
            </a:pPr>
            <a:r>
              <a:rPr lang="en" sz="1600"/>
              <a:t>Improve efficiency (save money, time, resources) in science</a:t>
            </a:r>
            <a:endParaRPr sz="1600"/>
          </a:p>
          <a:p>
            <a:pPr marL="457200" lvl="0" indent="-330200" algn="l" rtl="0">
              <a:spcBef>
                <a:spcPts val="0"/>
              </a:spcBef>
              <a:spcAft>
                <a:spcPts val="0"/>
              </a:spcAft>
              <a:buSzPts val="1600"/>
              <a:buChar char="●"/>
            </a:pPr>
            <a:r>
              <a:rPr lang="en" sz="1600"/>
              <a:t>Find collaborators to help with equipment, resources, data (e.g. for revision requests)</a:t>
            </a:r>
            <a:endParaRPr sz="1600"/>
          </a:p>
          <a:p>
            <a:pPr marL="0" lvl="0" indent="0" algn="l" rtl="0">
              <a:spcBef>
                <a:spcPts val="1600"/>
              </a:spcBef>
              <a:spcAft>
                <a:spcPts val="0"/>
              </a:spcAft>
              <a:buNone/>
            </a:pPr>
            <a:r>
              <a:rPr lang="en" sz="1600"/>
              <a:t>Preprints are not a panacea for:</a:t>
            </a:r>
            <a:endParaRPr sz="1600"/>
          </a:p>
          <a:p>
            <a:pPr marL="457200" lvl="0" indent="-330200" algn="l" rtl="0">
              <a:spcBef>
                <a:spcPts val="1600"/>
              </a:spcBef>
              <a:spcAft>
                <a:spcPts val="0"/>
              </a:spcAft>
              <a:buSzPts val="1600"/>
              <a:buChar char="●"/>
            </a:pPr>
            <a:r>
              <a:rPr lang="en" sz="1600"/>
              <a:t>Winner-takes-all prestige</a:t>
            </a:r>
            <a:endParaRPr sz="1600"/>
          </a:p>
          <a:p>
            <a:pPr marL="457200" lvl="0" indent="-330200" algn="l" rtl="0">
              <a:spcBef>
                <a:spcPts val="0"/>
              </a:spcBef>
              <a:spcAft>
                <a:spcPts val="0"/>
              </a:spcAft>
              <a:buSzPts val="1600"/>
              <a:buChar char="●"/>
            </a:pPr>
            <a:r>
              <a:rPr lang="en" sz="1600"/>
              <a:t>Lack of funding</a:t>
            </a:r>
            <a:endParaRPr sz="1600"/>
          </a:p>
          <a:p>
            <a:pPr marL="457200" lvl="0" indent="-330200" algn="l" rtl="0">
              <a:spcBef>
                <a:spcPts val="0"/>
              </a:spcBef>
              <a:spcAft>
                <a:spcPts val="0"/>
              </a:spcAft>
              <a:buSzPts val="1600"/>
              <a:buChar char="●"/>
            </a:pPr>
            <a:r>
              <a:rPr lang="en" sz="1600"/>
              <a:t>Colonial knowledge structures</a:t>
            </a:r>
            <a:endParaRPr sz="16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Questions to explore</a:t>
            </a:r>
            <a:endParaRPr/>
          </a:p>
        </p:txBody>
      </p:sp>
      <p:sp>
        <p:nvSpPr>
          <p:cNvPr id="440" name="Google Shape;440;p36"/>
          <p:cNvSpPr txBox="1">
            <a:spLocks noGrp="1"/>
          </p:cNvSpPr>
          <p:nvPr>
            <p:ph type="body" idx="2"/>
          </p:nvPr>
        </p:nvSpPr>
        <p:spPr>
          <a:xfrm>
            <a:off x="389275" y="1152475"/>
            <a:ext cx="84432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 dirty="0"/>
              <a:t>How might preprints help science?</a:t>
            </a:r>
            <a:endParaRPr dirty="0"/>
          </a:p>
          <a:p>
            <a:r>
              <a:rPr lang="en-GB" dirty="0"/>
              <a:t>Will a reputable journal publish my work?</a:t>
            </a:r>
          </a:p>
          <a:p>
            <a:pPr marL="457200" lvl="0" indent="-342900" algn="l" rtl="0">
              <a:spcBef>
                <a:spcPts val="0"/>
              </a:spcBef>
              <a:spcAft>
                <a:spcPts val="0"/>
              </a:spcAft>
              <a:buSzPts val="1800"/>
              <a:buChar char="●"/>
            </a:pPr>
            <a:r>
              <a:rPr lang="en" dirty="0"/>
              <a:t>How might preprints help my career?</a:t>
            </a:r>
            <a:endParaRPr dirty="0"/>
          </a:p>
          <a:p>
            <a:pPr marL="457200" lvl="0" indent="-342900" algn="l" rtl="0">
              <a:spcBef>
                <a:spcPts val="0"/>
              </a:spcBef>
              <a:spcAft>
                <a:spcPts val="0"/>
              </a:spcAft>
              <a:buSzPts val="1800"/>
              <a:buChar char="●"/>
            </a:pPr>
            <a:r>
              <a:rPr lang="en" b="1" dirty="0"/>
              <a:t>Should we share science before peer review?</a:t>
            </a:r>
            <a:endParaRPr b="1" dirty="0"/>
          </a:p>
          <a:p>
            <a:pPr lvl="0"/>
            <a:r>
              <a:rPr lang="en-GB" b="1" dirty="0"/>
              <a:t>How might preprints affect the visibility of my work?</a:t>
            </a:r>
          </a:p>
          <a:p>
            <a:pPr lvl="0"/>
            <a:r>
              <a:rPr lang="en-GB" b="1" dirty="0"/>
              <a:t>Will my work be scooped?</a:t>
            </a:r>
          </a:p>
          <a:p>
            <a:pPr marL="457200" lvl="0" indent="-342900" algn="l" rtl="0">
              <a:spcBef>
                <a:spcPts val="0"/>
              </a:spcBef>
              <a:spcAft>
                <a:spcPts val="0"/>
              </a:spcAft>
              <a:buSzPts val="1800"/>
              <a:buChar char="●"/>
            </a:pPr>
            <a:r>
              <a:rPr lang="en" dirty="0"/>
              <a:t>How might preprints help science in Africa?</a:t>
            </a:r>
            <a:endParaRPr dirty="0"/>
          </a:p>
          <a:p>
            <a:pPr marL="0" lvl="0" indent="0" algn="l" rtl="0">
              <a:spcBef>
                <a:spcPts val="1600"/>
              </a:spcBef>
              <a:spcAft>
                <a:spcPts val="1600"/>
              </a:spcAft>
              <a:buNone/>
            </a:pPr>
            <a:endParaRPr dirty="0"/>
          </a:p>
        </p:txBody>
      </p:sp>
    </p:spTree>
    <p:extLst>
      <p:ext uri="{BB962C8B-B14F-4D97-AF65-F5344CB8AC3E}">
        <p14:creationId xmlns:p14="http://schemas.microsoft.com/office/powerpoint/2010/main" val="310383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6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Are preprints an opportunity for you?</a:t>
            </a:r>
            <a:endParaRPr/>
          </a:p>
        </p:txBody>
      </p:sp>
      <p:sp>
        <p:nvSpPr>
          <p:cNvPr id="720" name="Google Shape;720;p62"/>
          <p:cNvSpPr txBox="1">
            <a:spLocks noGrp="1"/>
          </p:cNvSpPr>
          <p:nvPr>
            <p:ph type="body" idx="1"/>
          </p:nvPr>
        </p:nvSpPr>
        <p:spPr>
          <a:xfrm>
            <a:off x="311700" y="974349"/>
            <a:ext cx="8721000" cy="372412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dirty="0"/>
              <a:t>How might preprints help you:</a:t>
            </a:r>
            <a:endParaRPr sz="1600" dirty="0"/>
          </a:p>
          <a:p>
            <a:pPr marL="457200" lvl="0" indent="-330200" algn="l" rtl="0">
              <a:spcBef>
                <a:spcPts val="0"/>
              </a:spcBef>
              <a:spcAft>
                <a:spcPts val="0"/>
              </a:spcAft>
              <a:buSzPts val="1600"/>
              <a:buChar char="●"/>
            </a:pPr>
            <a:r>
              <a:rPr lang="en" sz="1600" b="1" dirty="0"/>
              <a:t>accelerate advances</a:t>
            </a:r>
            <a:r>
              <a:rPr lang="en" sz="1600" dirty="0"/>
              <a:t> in medicine and biology?</a:t>
            </a:r>
            <a:endParaRPr sz="1600" dirty="0"/>
          </a:p>
          <a:p>
            <a:pPr marL="457200" lvl="0" indent="-330200" algn="l" rtl="0">
              <a:spcBef>
                <a:spcPts val="0"/>
              </a:spcBef>
              <a:spcAft>
                <a:spcPts val="0"/>
              </a:spcAft>
              <a:buSzPts val="1600"/>
              <a:buChar char="●"/>
            </a:pPr>
            <a:r>
              <a:rPr lang="en" sz="1600" b="1" dirty="0"/>
              <a:t>raise the visibility</a:t>
            </a:r>
            <a:r>
              <a:rPr lang="en" sz="1600" dirty="0"/>
              <a:t> of your work? (Through which social platforms would you share and discuss preprints?)</a:t>
            </a:r>
            <a:endParaRPr sz="1600" dirty="0"/>
          </a:p>
          <a:p>
            <a:pPr marL="457200" lvl="0" indent="-330200" algn="l" rtl="0">
              <a:spcBef>
                <a:spcPts val="0"/>
              </a:spcBef>
              <a:spcAft>
                <a:spcPts val="0"/>
              </a:spcAft>
              <a:buSzPts val="1600"/>
              <a:buChar char="●"/>
            </a:pPr>
            <a:r>
              <a:rPr lang="en" sz="1600" b="1" dirty="0"/>
              <a:t>find collaborators and resources</a:t>
            </a:r>
            <a:r>
              <a:rPr lang="en" sz="1600" dirty="0"/>
              <a:t> to grow your project?</a:t>
            </a:r>
            <a:endParaRPr sz="1600" dirty="0"/>
          </a:p>
          <a:p>
            <a:pPr marL="457200" lvl="0" indent="-330200" algn="l" rtl="0">
              <a:spcBef>
                <a:spcPts val="0"/>
              </a:spcBef>
              <a:spcAft>
                <a:spcPts val="0"/>
              </a:spcAft>
              <a:buSzPts val="1600"/>
              <a:buChar char="●"/>
            </a:pPr>
            <a:r>
              <a:rPr lang="en" sz="1600" b="1" dirty="0"/>
              <a:t>recruit feedback</a:t>
            </a:r>
            <a:r>
              <a:rPr lang="en" sz="1600" dirty="0"/>
              <a:t> to anticipate and prepare for revision requests?</a:t>
            </a:r>
            <a:endParaRPr sz="1600" dirty="0"/>
          </a:p>
          <a:p>
            <a:pPr marL="457200" lvl="0" indent="-330200" algn="l" rtl="0">
              <a:spcBef>
                <a:spcPts val="0"/>
              </a:spcBef>
              <a:spcAft>
                <a:spcPts val="0"/>
              </a:spcAft>
              <a:buSzPts val="1600"/>
              <a:buChar char="●"/>
            </a:pPr>
            <a:r>
              <a:rPr lang="en" sz="1600" b="1" dirty="0"/>
              <a:t>get funding</a:t>
            </a:r>
            <a:r>
              <a:rPr lang="en" sz="1600" dirty="0"/>
              <a:t> and the next position or job?</a:t>
            </a:r>
            <a:endParaRPr sz="1600" dirty="0"/>
          </a:p>
          <a:p>
            <a:pPr marL="457200" lvl="0" indent="-330200" algn="l" rtl="0">
              <a:spcBef>
                <a:spcPts val="0"/>
              </a:spcBef>
              <a:spcAft>
                <a:spcPts val="0"/>
              </a:spcAft>
              <a:buSzPts val="1600"/>
              <a:buChar char="●"/>
            </a:pPr>
            <a:r>
              <a:rPr lang="en" sz="1600" b="1" dirty="0"/>
              <a:t>stay up-to-date</a:t>
            </a:r>
            <a:r>
              <a:rPr lang="en" sz="1600" dirty="0"/>
              <a:t> and connect with other scientists internationally?</a:t>
            </a:r>
            <a:endParaRPr sz="1600" dirty="0"/>
          </a:p>
          <a:p>
            <a:pPr marL="457200" lvl="0" indent="-330200" algn="l" rtl="0">
              <a:spcBef>
                <a:spcPts val="0"/>
              </a:spcBef>
              <a:spcAft>
                <a:spcPts val="0"/>
              </a:spcAft>
              <a:buSzPts val="1600"/>
              <a:buChar char="●"/>
            </a:pPr>
            <a:r>
              <a:rPr lang="en" sz="1600" b="1" dirty="0"/>
              <a:t>demonstrate your peer review skills</a:t>
            </a:r>
            <a:r>
              <a:rPr lang="en" sz="1600" dirty="0"/>
              <a:t>, e.g. through preprint journal clubs?</a:t>
            </a:r>
            <a:endParaRPr sz="1600" dirty="0"/>
          </a:p>
          <a:p>
            <a:pPr marL="457200" lvl="0" indent="-330200" algn="l" rtl="0">
              <a:spcBef>
                <a:spcPts val="0"/>
              </a:spcBef>
              <a:spcAft>
                <a:spcPts val="0"/>
              </a:spcAft>
              <a:buSzPts val="1600"/>
              <a:buChar char="●"/>
            </a:pPr>
            <a:r>
              <a:rPr lang="en" sz="1600" b="1" dirty="0"/>
              <a:t>evaluate incoming applications </a:t>
            </a:r>
            <a:r>
              <a:rPr lang="en" sz="1600" dirty="0"/>
              <a:t>for grants and jobs (e.g. using preprint comments)?</a:t>
            </a:r>
            <a:endParaRPr sz="1600" dirty="0"/>
          </a:p>
          <a:p>
            <a:pPr marL="0" lvl="0" indent="0" algn="l" rtl="0">
              <a:spcBef>
                <a:spcPts val="0"/>
              </a:spcBef>
              <a:spcAft>
                <a:spcPts val="0"/>
              </a:spcAft>
              <a:buNone/>
            </a:pPr>
            <a:endParaRPr sz="1600" dirty="0"/>
          </a:p>
          <a:p>
            <a:pPr marL="0" lvl="0" indent="0" algn="l" rtl="0">
              <a:spcBef>
                <a:spcPts val="0"/>
              </a:spcBef>
              <a:spcAft>
                <a:spcPts val="0"/>
              </a:spcAft>
              <a:buNone/>
            </a:pPr>
            <a:r>
              <a:rPr lang="en" sz="1600" dirty="0"/>
              <a:t>How might preprinting have negative effects on your work and science? What are the risks?</a:t>
            </a:r>
            <a:endParaRPr sz="1600" dirty="0"/>
          </a:p>
          <a:p>
            <a:pPr marL="0" lvl="0" indent="0" algn="l" rtl="0">
              <a:spcBef>
                <a:spcPts val="0"/>
              </a:spcBef>
              <a:spcAft>
                <a:spcPts val="0"/>
              </a:spcAft>
              <a:buNone/>
            </a:pPr>
            <a:r>
              <a:rPr lang="en" sz="1600" b="1" dirty="0"/>
              <a:t>Open science in general is meant to lower barriers to collaboration, but it needs your help.</a:t>
            </a:r>
            <a:endParaRPr sz="1600"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1" name="Google Shape;731;p6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Let’s talk!</a:t>
            </a:r>
            <a:endParaRPr/>
          </a:p>
        </p:txBody>
      </p:sp>
      <p:sp>
        <p:nvSpPr>
          <p:cNvPr id="732" name="Google Shape;732;p6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rgbClr val="434343"/>
                </a:solidFill>
              </a:rPr>
              <a:t>Would you chat with me this week?</a:t>
            </a:r>
            <a:r>
              <a:rPr lang="en">
                <a:solidFill>
                  <a:srgbClr val="434343"/>
                </a:solidFill>
              </a:rPr>
              <a:t> We’re collecting feedback about attitudes about open science, preprints &amp; I’d love to hear your questions and thoughts! </a:t>
            </a:r>
            <a:endParaRPr>
              <a:solidFill>
                <a:srgbClr val="434343"/>
              </a:solidFill>
            </a:endParaRPr>
          </a:p>
          <a:p>
            <a:pPr marL="457200" lvl="0" indent="-342900" algn="l" rtl="0">
              <a:spcBef>
                <a:spcPts val="1600"/>
              </a:spcBef>
              <a:spcAft>
                <a:spcPts val="0"/>
              </a:spcAft>
              <a:buClr>
                <a:srgbClr val="434343"/>
              </a:buClr>
              <a:buSzPts val="1800"/>
              <a:buChar char="●"/>
            </a:pPr>
            <a:r>
              <a:rPr lang="en">
                <a:solidFill>
                  <a:srgbClr val="434343"/>
                </a:solidFill>
              </a:rPr>
              <a:t>Yaw is attending TriangleSCI (scholarly communications workshop) to work on these ideas</a:t>
            </a:r>
            <a:endParaRPr>
              <a:solidFill>
                <a:srgbClr val="434343"/>
              </a:solidFill>
            </a:endParaRPr>
          </a:p>
          <a:p>
            <a:pPr marL="457200" lvl="0" indent="-342900" algn="l" rtl="0">
              <a:spcBef>
                <a:spcPts val="0"/>
              </a:spcBef>
              <a:spcAft>
                <a:spcPts val="0"/>
              </a:spcAft>
              <a:buClr>
                <a:srgbClr val="434343"/>
              </a:buClr>
              <a:buSzPts val="1800"/>
              <a:buChar char="●"/>
            </a:pPr>
            <a:r>
              <a:rPr lang="en">
                <a:solidFill>
                  <a:srgbClr val="434343"/>
                </a:solidFill>
              </a:rPr>
              <a:t>We can video or audio interview you here: what interests you about preprints? What are your concerns?</a:t>
            </a:r>
            <a:endParaRPr>
              <a:solidFill>
                <a:srgbClr val="434343"/>
              </a:solidFill>
            </a:endParaRPr>
          </a:p>
          <a:p>
            <a:pPr marL="0" lvl="0" indent="0" algn="l" rtl="0">
              <a:spcBef>
                <a:spcPts val="1600"/>
              </a:spcBef>
              <a:spcAft>
                <a:spcPts val="1600"/>
              </a:spcAft>
              <a:buNone/>
            </a:pPr>
            <a:r>
              <a:rPr lang="en" b="1">
                <a:solidFill>
                  <a:srgbClr val="434343"/>
                </a:solidFill>
              </a:rPr>
              <a:t>If you’re interested in Peer Review Week:</a:t>
            </a:r>
            <a:r>
              <a:rPr lang="en">
                <a:solidFill>
                  <a:srgbClr val="434343"/>
                </a:solidFill>
              </a:rPr>
              <a:t> Would you contribute a video interview: what does high quality peer review mean to you?</a:t>
            </a:r>
            <a:endParaRPr/>
          </a:p>
        </p:txBody>
      </p:sp>
    </p:spTree>
    <p:extLst>
      <p:ext uri="{BB962C8B-B14F-4D97-AF65-F5344CB8AC3E}">
        <p14:creationId xmlns:p14="http://schemas.microsoft.com/office/powerpoint/2010/main" val="11673896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6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434343"/>
                </a:solidFill>
              </a:rPr>
              <a:t>Find out more</a:t>
            </a:r>
            <a:r>
              <a:rPr lang="en">
                <a:solidFill>
                  <a:srgbClr val="434343"/>
                </a:solidFill>
              </a:rPr>
              <a:t> — Preprints in one page: </a:t>
            </a:r>
            <a:r>
              <a:rPr lang="en" u="sng">
                <a:solidFill>
                  <a:srgbClr val="DD3333"/>
                </a:solidFill>
                <a:hlinkClick r:id="rId3"/>
              </a:rPr>
              <a:t>bit.ly/preprint-info-africa</a:t>
            </a:r>
            <a:r>
              <a:rPr lang="en">
                <a:solidFill>
                  <a:srgbClr val="434343"/>
                </a:solidFill>
              </a:rPr>
              <a:t> (alt: asapbio.org/preprint-info)</a:t>
            </a:r>
            <a:endParaRPr>
              <a:solidFill>
                <a:srgbClr val="434343"/>
              </a:solidFill>
            </a:endParaRPr>
          </a:p>
          <a:p>
            <a:pPr marL="0" lvl="0" indent="0" algn="l" rtl="0">
              <a:spcBef>
                <a:spcPts val="1600"/>
              </a:spcBef>
              <a:spcAft>
                <a:spcPts val="0"/>
              </a:spcAft>
              <a:buNone/>
            </a:pPr>
            <a:r>
              <a:rPr lang="en" b="1">
                <a:solidFill>
                  <a:srgbClr val="434343"/>
                </a:solidFill>
              </a:rPr>
              <a:t>Stay updated</a:t>
            </a:r>
            <a:r>
              <a:rPr lang="en">
                <a:solidFill>
                  <a:srgbClr val="434343"/>
                </a:solidFill>
              </a:rPr>
              <a:t> — sign up for occasional newsletters from ASAPbio at </a:t>
            </a:r>
            <a:r>
              <a:rPr lang="en" u="sng">
                <a:solidFill>
                  <a:srgbClr val="DD3333"/>
                </a:solidFill>
                <a:hlinkClick r:id="rId4"/>
              </a:rPr>
              <a:t>asapbio.org/newsletter</a:t>
            </a:r>
            <a:endParaRPr>
              <a:solidFill>
                <a:srgbClr val="DD3333"/>
              </a:solidFill>
            </a:endParaRPr>
          </a:p>
          <a:p>
            <a:pPr marL="0" lvl="0" indent="0" algn="l" rtl="0">
              <a:spcBef>
                <a:spcPts val="1600"/>
              </a:spcBef>
              <a:spcAft>
                <a:spcPts val="1600"/>
              </a:spcAft>
              <a:buNone/>
            </a:pPr>
            <a:r>
              <a:rPr lang="en" b="1">
                <a:solidFill>
                  <a:srgbClr val="434343"/>
                </a:solidFill>
              </a:rPr>
              <a:t>Interact with preprints</a:t>
            </a:r>
            <a:r>
              <a:rPr lang="en">
                <a:solidFill>
                  <a:srgbClr val="434343"/>
                </a:solidFill>
              </a:rPr>
              <a:t> — start by bringing a preprint to your next journal club (see </a:t>
            </a:r>
            <a:r>
              <a:rPr lang="en" u="sng">
                <a:solidFill>
                  <a:srgbClr val="DD3333"/>
                </a:solidFill>
                <a:hlinkClick r:id="rId5"/>
              </a:rPr>
              <a:t>asapbio.org/preprint-journal-clubs</a:t>
            </a:r>
            <a:r>
              <a:rPr lang="en">
                <a:solidFill>
                  <a:srgbClr val="434343"/>
                </a:solidFill>
              </a:rPr>
              <a:t>)</a:t>
            </a:r>
            <a:endParaRPr>
              <a:solidFill>
                <a:srgbClr val="434343"/>
              </a:solidFill>
            </a:endParaRPr>
          </a:p>
        </p:txBody>
      </p:sp>
      <p:sp>
        <p:nvSpPr>
          <p:cNvPr id="726" name="Google Shape;726;p6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What’s next?</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6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Medaase</a:t>
            </a:r>
            <a:br>
              <a:rPr lang="en"/>
            </a:br>
            <a:r>
              <a:rPr lang="en"/>
              <a:t>Thank you for listening</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66"/>
          <p:cNvSpPr txBox="1"/>
          <p:nvPr/>
        </p:nvSpPr>
        <p:spPr>
          <a:xfrm>
            <a:off x="615000" y="4262350"/>
            <a:ext cx="7914000" cy="651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800" b="1">
                <a:solidFill>
                  <a:schemeClr val="dk2"/>
                </a:solidFill>
                <a:latin typeface="Nunito"/>
                <a:ea typeface="Nunito"/>
                <a:cs typeface="Nunito"/>
                <a:sym typeface="Nunito"/>
              </a:rPr>
              <a:t>Hear more real experiences at </a:t>
            </a:r>
            <a:r>
              <a:rPr lang="en" sz="1800" b="1">
                <a:solidFill>
                  <a:srgbClr val="DD3333"/>
                </a:solidFill>
                <a:uFill>
                  <a:noFill/>
                </a:uFill>
                <a:latin typeface="Nunito"/>
                <a:ea typeface="Nunito"/>
                <a:cs typeface="Nunito"/>
                <a:sym typeface="Nunito"/>
                <a:hlinkClick r:id="rId3"/>
              </a:rPr>
              <a:t>wesupportpreprints.wordpress.com</a:t>
            </a:r>
            <a:endParaRPr b="1">
              <a:solidFill>
                <a:srgbClr val="DD3333"/>
              </a:solidFill>
              <a:latin typeface="Nunito"/>
              <a:ea typeface="Nunito"/>
              <a:cs typeface="Nunito"/>
              <a:sym typeface="Nunito"/>
            </a:endParaRPr>
          </a:p>
        </p:txBody>
      </p:sp>
      <p:grpSp>
        <p:nvGrpSpPr>
          <p:cNvPr id="743" name="Google Shape;743;p66"/>
          <p:cNvGrpSpPr/>
          <p:nvPr/>
        </p:nvGrpSpPr>
        <p:grpSpPr>
          <a:xfrm>
            <a:off x="1759275" y="67175"/>
            <a:ext cx="5625441" cy="4254825"/>
            <a:chOff x="1610625" y="84225"/>
            <a:chExt cx="5625441" cy="4254825"/>
          </a:xfrm>
        </p:grpSpPr>
        <p:pic>
          <p:nvPicPr>
            <p:cNvPr id="744" name="Google Shape;744;p66"/>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4396026" y="381500"/>
              <a:ext cx="2840040" cy="3957550"/>
            </a:xfrm>
            <a:prstGeom prst="rect">
              <a:avLst/>
            </a:prstGeom>
            <a:noFill/>
            <a:ln>
              <a:noFill/>
            </a:ln>
          </p:spPr>
        </p:pic>
        <p:pic>
          <p:nvPicPr>
            <p:cNvPr id="745" name="Google Shape;745;p6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1610625" y="84225"/>
              <a:ext cx="2599376" cy="3957550"/>
            </a:xfrm>
            <a:prstGeom prst="rect">
              <a:avLst/>
            </a:prstGeom>
            <a:noFill/>
            <a:ln>
              <a:noFill/>
            </a:ln>
          </p:spPr>
        </p:pic>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Google Shape;750;p67"/>
          <p:cNvSpPr txBox="1">
            <a:spLocks noGrp="1"/>
          </p:cNvSpPr>
          <p:nvPr>
            <p:ph type="title"/>
          </p:nvPr>
        </p:nvSpPr>
        <p:spPr>
          <a:xfrm>
            <a:off x="265500" y="1233175"/>
            <a:ext cx="3310500" cy="2285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Before you post a preprint</a:t>
            </a:r>
            <a:endParaRPr/>
          </a:p>
        </p:txBody>
      </p:sp>
      <p:sp>
        <p:nvSpPr>
          <p:cNvPr id="751" name="Google Shape;751;p67"/>
          <p:cNvSpPr txBox="1">
            <a:spLocks noGrp="1"/>
          </p:cNvSpPr>
          <p:nvPr>
            <p:ph type="body" idx="2"/>
          </p:nvPr>
        </p:nvSpPr>
        <p:spPr>
          <a:xfrm>
            <a:off x="4262350" y="724075"/>
            <a:ext cx="4514100" cy="3695100"/>
          </a:xfrm>
          <a:prstGeom prst="rect">
            <a:avLst/>
          </a:prstGeom>
        </p:spPr>
        <p:txBody>
          <a:bodyPr spcFirstLastPara="1" wrap="square" lIns="91425" tIns="91425" rIns="91425" bIns="91425" anchor="ctr" anchorCtr="0">
            <a:noAutofit/>
          </a:bodyPr>
          <a:lstStyle/>
          <a:p>
            <a:pPr marL="457200" lvl="0" indent="-342900" algn="l" rtl="0">
              <a:spcBef>
                <a:spcPts val="0"/>
              </a:spcBef>
              <a:spcAft>
                <a:spcPts val="0"/>
              </a:spcAft>
              <a:buSzPts val="1800"/>
              <a:buAutoNum type="arabicPeriod"/>
            </a:pPr>
            <a:r>
              <a:rPr lang="en">
                <a:solidFill>
                  <a:srgbClr val="DD3333"/>
                </a:solidFill>
              </a:rPr>
              <a:t>Check the </a:t>
            </a:r>
            <a:r>
              <a:rPr lang="en">
                <a:solidFill>
                  <a:srgbClr val="DD3333"/>
                </a:solidFill>
                <a:uFill>
                  <a:noFill/>
                </a:uFill>
                <a:hlinkClick r:id="rId3"/>
              </a:rPr>
              <a:t>preprint policy</a:t>
            </a:r>
            <a:r>
              <a:rPr lang="en"/>
              <a:t> for your target journals (then confirm from the journal website)</a:t>
            </a:r>
            <a:endParaRPr/>
          </a:p>
          <a:p>
            <a:pPr marL="457200" lvl="0" indent="-342900" algn="l" rtl="0">
              <a:spcBef>
                <a:spcPts val="0"/>
              </a:spcBef>
              <a:spcAft>
                <a:spcPts val="0"/>
              </a:spcAft>
              <a:buSzPts val="1800"/>
              <a:buAutoNum type="arabicPeriod"/>
            </a:pPr>
            <a:r>
              <a:rPr lang="en">
                <a:solidFill>
                  <a:srgbClr val="DD3333"/>
                </a:solidFill>
              </a:rPr>
              <a:t>Choose the right license</a:t>
            </a:r>
            <a:r>
              <a:rPr lang="en"/>
              <a:t> for you (</a:t>
            </a:r>
            <a:r>
              <a:rPr lang="en">
                <a:uFill>
                  <a:noFill/>
                </a:uFill>
                <a:hlinkClick r:id="rId4"/>
              </a:rPr>
              <a:t>licensing FAQs</a:t>
            </a:r>
            <a:r>
              <a:rPr lang="en"/>
              <a:t>)</a:t>
            </a:r>
            <a:endParaRPr/>
          </a:p>
          <a:p>
            <a:pPr marL="457200" lvl="0" indent="-342900" algn="l" rtl="0">
              <a:spcBef>
                <a:spcPts val="0"/>
              </a:spcBef>
              <a:spcAft>
                <a:spcPts val="0"/>
              </a:spcAft>
              <a:buSzPts val="1800"/>
              <a:buAutoNum type="arabicPeriod"/>
            </a:pPr>
            <a:r>
              <a:rPr lang="en"/>
              <a:t>Consult with co-authors (</a:t>
            </a:r>
            <a:r>
              <a:rPr lang="en">
                <a:solidFill>
                  <a:srgbClr val="DD3333"/>
                </a:solidFill>
                <a:uFill>
                  <a:noFill/>
                </a:uFill>
                <a:hlinkClick r:id="rId5"/>
              </a:rPr>
              <a:t>preprint FAQs</a:t>
            </a:r>
            <a:r>
              <a:rPr lang="en"/>
              <a:t>) </a:t>
            </a:r>
            <a:endParaRPr/>
          </a:p>
        </p:txBody>
      </p:sp>
      <p:sp>
        <p:nvSpPr>
          <p:cNvPr id="752" name="Google Shape;752;p67"/>
          <p:cNvSpPr txBox="1">
            <a:spLocks noGrp="1"/>
          </p:cNvSpPr>
          <p:nvPr>
            <p:ph type="subTitle" idx="1"/>
          </p:nvPr>
        </p:nvSpPr>
        <p:spPr>
          <a:xfrm>
            <a:off x="265500" y="2803075"/>
            <a:ext cx="3310500"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46"/>
          <p:cNvSpPr txBox="1">
            <a:spLocks noGrp="1"/>
          </p:cNvSpPr>
          <p:nvPr>
            <p:ph type="title"/>
          </p:nvPr>
        </p:nvSpPr>
        <p:spPr>
          <a:xfrm>
            <a:off x="311700" y="1590000"/>
            <a:ext cx="8520600" cy="196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11000"/>
              <a:t>US$29,605</a:t>
            </a:r>
            <a:br>
              <a:rPr lang="en"/>
            </a:br>
            <a:r>
              <a:rPr lang="en" sz="3200"/>
              <a:t>per preprint per year</a:t>
            </a:r>
            <a:endParaRPr sz="3200"/>
          </a:p>
        </p:txBody>
      </p:sp>
      <p:sp>
        <p:nvSpPr>
          <p:cNvPr id="537" name="Google Shape;537;p46"/>
          <p:cNvSpPr txBox="1">
            <a:spLocks noGrp="1"/>
          </p:cNvSpPr>
          <p:nvPr>
            <p:ph type="body" idx="1"/>
          </p:nvPr>
        </p:nvSpPr>
        <p:spPr>
          <a:xfrm>
            <a:off x="983400" y="3606350"/>
            <a:ext cx="7177200" cy="1105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a:t>In a survey by NIH of Information Exchange Groups (1960s), sharing information with each other — providing new ideas, guiding research decisions and avoiding duplicate work — saved what equates to 29,605 USD per preprint per year (in 2019 dollars)</a:t>
            </a:r>
            <a:br>
              <a:rPr lang="en"/>
            </a:br>
            <a:r>
              <a:rPr lang="en" sz="1200"/>
              <a:t>Source: derived by Jessica Polka &amp; in reference to full CSTC of NAS report, 1971 [</a:t>
            </a:r>
            <a:r>
              <a:rPr lang="en" sz="1200" u="sng">
                <a:solidFill>
                  <a:schemeClr val="hlink"/>
                </a:solidFill>
                <a:hlinkClick r:id="rId3"/>
              </a:rPr>
              <a:t>PDF</a:t>
            </a:r>
            <a:r>
              <a:rPr lang="en" sz="1200"/>
              <a:t>]</a:t>
            </a:r>
            <a:endParaRPr sz="1200"/>
          </a:p>
        </p:txBody>
      </p:sp>
    </p:spTree>
    <p:extLst>
      <p:ext uri="{BB962C8B-B14F-4D97-AF65-F5344CB8AC3E}">
        <p14:creationId xmlns:p14="http://schemas.microsoft.com/office/powerpoint/2010/main" val="33295400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757" name="Google Shape;757;p68"/>
          <p:cNvSpPr txBox="1">
            <a:spLocks noGrp="1"/>
          </p:cNvSpPr>
          <p:nvPr>
            <p:ph type="title"/>
          </p:nvPr>
        </p:nvSpPr>
        <p:spPr>
          <a:xfrm>
            <a:off x="2933925" y="1340050"/>
            <a:ext cx="5656800" cy="23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How might preprints affect the visibility of my work</a:t>
            </a:r>
            <a:endParaRPr/>
          </a:p>
        </p:txBody>
      </p:sp>
      <p:sp>
        <p:nvSpPr>
          <p:cNvPr id="758" name="Google Shape;758;p68"/>
          <p:cNvSpPr txBox="1">
            <a:spLocks noGrp="1"/>
          </p:cNvSpPr>
          <p:nvPr>
            <p:ph type="subTitle" idx="1"/>
          </p:nvPr>
        </p:nvSpPr>
        <p:spPr>
          <a:xfrm>
            <a:off x="898775" y="343175"/>
            <a:ext cx="2515200" cy="2977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20"/>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381000" y="0"/>
            <a:ext cx="10149471" cy="5194847"/>
          </a:xfrm>
          <a:prstGeom prst="rect">
            <a:avLst/>
          </a:prstGeom>
          <a:noFill/>
          <a:ln>
            <a:noFill/>
          </a:ln>
        </p:spPr>
      </p:pic>
      <p:sp>
        <p:nvSpPr>
          <p:cNvPr id="180" name="Google Shape;180;p20"/>
          <p:cNvSpPr txBox="1">
            <a:spLocks noGrp="1"/>
          </p:cNvSpPr>
          <p:nvPr>
            <p:ph type="subTitle" idx="1"/>
          </p:nvPr>
        </p:nvSpPr>
        <p:spPr>
          <a:xfrm>
            <a:off x="3904275" y="395275"/>
            <a:ext cx="3782400" cy="1300500"/>
          </a:xfrm>
          <a:prstGeom prst="rect">
            <a:avLst/>
          </a:prstGeom>
          <a:solidFill>
            <a:srgbClr val="FFFFFF">
              <a:alpha val="81920"/>
            </a:srgbClr>
          </a:solidFill>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rgbClr val="000000"/>
                </a:solidFill>
              </a:rPr>
              <a:t>ASAPbio is a biologist-driven non-profit working to make life sciences communication faster &amp; more transparent</a:t>
            </a:r>
            <a:endParaRPr sz="1800">
              <a:solidFill>
                <a:srgbClr val="00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6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Preprinting increases visibility of published articles</a:t>
            </a:r>
            <a:endParaRPr sz="2400" dirty="0"/>
          </a:p>
        </p:txBody>
      </p:sp>
      <p:sp>
        <p:nvSpPr>
          <p:cNvPr id="764" name="Google Shape;764;p69"/>
          <p:cNvSpPr txBox="1"/>
          <p:nvPr/>
        </p:nvSpPr>
        <p:spPr>
          <a:xfrm>
            <a:off x="447950" y="2716550"/>
            <a:ext cx="3748200" cy="84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a:solidFill>
                  <a:schemeClr val="dk2"/>
                </a:solidFill>
                <a:latin typeface="Nunito"/>
                <a:ea typeface="Nunito"/>
                <a:cs typeface="Nunito"/>
                <a:sym typeface="Nunito"/>
              </a:rPr>
              <a:t>Downloads and twitter activity of bioRxiv preprints monitored at </a:t>
            </a:r>
            <a:r>
              <a:rPr lang="en" sz="1200" b="1" u="sng">
                <a:solidFill>
                  <a:schemeClr val="dk2"/>
                </a:solidFill>
                <a:latin typeface="Nunito"/>
                <a:ea typeface="Nunito"/>
                <a:cs typeface="Nunito"/>
                <a:sym typeface="Nunito"/>
                <a:hlinkClick r:id="rId3"/>
              </a:rPr>
              <a:t>https://rxivist.org</a:t>
            </a:r>
            <a:r>
              <a:rPr lang="en" sz="1200" b="1">
                <a:solidFill>
                  <a:schemeClr val="dk2"/>
                </a:solidFill>
                <a:latin typeface="Nunito"/>
                <a:ea typeface="Nunito"/>
                <a:cs typeface="Nunito"/>
                <a:sym typeface="Nunito"/>
              </a:rPr>
              <a:t> </a:t>
            </a:r>
            <a:endParaRPr sz="1200" i="1">
              <a:solidFill>
                <a:schemeClr val="dk2"/>
              </a:solidFill>
              <a:latin typeface="Nunito"/>
              <a:ea typeface="Nunito"/>
              <a:cs typeface="Nunito"/>
              <a:sym typeface="Nunito"/>
            </a:endParaRPr>
          </a:p>
        </p:txBody>
      </p:sp>
      <p:pic>
        <p:nvPicPr>
          <p:cNvPr id="765" name="Google Shape;765;p69"/>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4511050" y="1119300"/>
            <a:ext cx="4123050" cy="3370225"/>
          </a:xfrm>
          <a:prstGeom prst="rect">
            <a:avLst/>
          </a:prstGeom>
          <a:noFill/>
          <a:ln>
            <a:noFill/>
          </a:ln>
        </p:spPr>
      </p:pic>
      <p:pic>
        <p:nvPicPr>
          <p:cNvPr id="766" name="Google Shape;766;p6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447950" y="1017721"/>
            <a:ext cx="4123050" cy="1586826"/>
          </a:xfrm>
          <a:prstGeom prst="rect">
            <a:avLst/>
          </a:prstGeom>
          <a:noFill/>
          <a:ln>
            <a:noFill/>
          </a:ln>
        </p:spPr>
      </p:pic>
      <p:pic>
        <p:nvPicPr>
          <p:cNvPr id="767" name="Google Shape;767;p69"/>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447950" y="3370925"/>
            <a:ext cx="1118600" cy="1118600"/>
          </a:xfrm>
          <a:prstGeom prst="rect">
            <a:avLst/>
          </a:prstGeom>
          <a:noFill/>
          <a:ln>
            <a:noFill/>
          </a:ln>
        </p:spPr>
      </p:pic>
      <p:sp>
        <p:nvSpPr>
          <p:cNvPr id="768" name="Google Shape;768;p69"/>
          <p:cNvSpPr txBox="1"/>
          <p:nvPr/>
        </p:nvSpPr>
        <p:spPr>
          <a:xfrm>
            <a:off x="1566550" y="3619425"/>
            <a:ext cx="2411400" cy="6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434343"/>
                </a:solidFill>
                <a:latin typeface="Nunito"/>
                <a:ea typeface="Nunito"/>
                <a:cs typeface="Nunito"/>
                <a:sym typeface="Nunito"/>
              </a:rPr>
              <a:t>Which other platforms could preprint URLs be shared on?</a:t>
            </a:r>
            <a:endParaRPr b="1">
              <a:solidFill>
                <a:srgbClr val="434343"/>
              </a:solidFill>
              <a:latin typeface="Nunito"/>
              <a:ea typeface="Nunito"/>
              <a:cs typeface="Nunito"/>
              <a:sym typeface="Nunito"/>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pic>
        <p:nvPicPr>
          <p:cNvPr id="805" name="Google Shape;805;p74"/>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5141349" y="2380200"/>
            <a:ext cx="2475290" cy="851350"/>
          </a:xfrm>
          <a:prstGeom prst="rect">
            <a:avLst/>
          </a:prstGeom>
          <a:noFill/>
          <a:ln>
            <a:noFill/>
          </a:ln>
        </p:spPr>
      </p:pic>
      <p:pic>
        <p:nvPicPr>
          <p:cNvPr id="806" name="Google Shape;806;p74"/>
          <p:cNvPicPr preferRelativeResize="0"/>
          <p:nvPr/>
        </p:nvPicPr>
        <p:blipFill>
          <a:blip r:embed="rId4">
            <a:alphaModFix/>
          </a:blip>
          <a:stretch>
            <a:fillRect/>
          </a:stretch>
        </p:blipFill>
        <p:spPr>
          <a:xfrm>
            <a:off x="2946125" y="2380201"/>
            <a:ext cx="1941925" cy="745061"/>
          </a:xfrm>
          <a:prstGeom prst="rect">
            <a:avLst/>
          </a:prstGeom>
          <a:noFill/>
          <a:ln>
            <a:noFill/>
          </a:ln>
        </p:spPr>
      </p:pic>
      <p:pic>
        <p:nvPicPr>
          <p:cNvPr id="807" name="Google Shape;807;p74"/>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1006416" y="3525399"/>
            <a:ext cx="1261532" cy="572700"/>
          </a:xfrm>
          <a:prstGeom prst="rect">
            <a:avLst/>
          </a:prstGeom>
          <a:noFill/>
          <a:ln>
            <a:noFill/>
          </a:ln>
        </p:spPr>
      </p:pic>
      <p:sp>
        <p:nvSpPr>
          <p:cNvPr id="808" name="Google Shape;808;p74"/>
          <p:cNvSpPr txBox="1"/>
          <p:nvPr/>
        </p:nvSpPr>
        <p:spPr>
          <a:xfrm>
            <a:off x="381000" y="4167900"/>
            <a:ext cx="4881900" cy="59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latin typeface="Nunito"/>
                <a:ea typeface="Nunito"/>
                <a:cs typeface="Nunito"/>
                <a:sym typeface="Nunito"/>
              </a:rPr>
              <a:t>Learn more at </a:t>
            </a:r>
            <a:r>
              <a:rPr lang="en" u="sng">
                <a:solidFill>
                  <a:srgbClr val="DD3333"/>
                </a:solidFill>
                <a:latin typeface="Nunito"/>
                <a:ea typeface="Nunito"/>
                <a:cs typeface="Nunito"/>
                <a:sym typeface="Nunito"/>
                <a:hlinkClick r:id="rId6"/>
              </a:rPr>
              <a:t>asapbio.org/preprint-journal-clubs</a:t>
            </a:r>
            <a:endParaRPr>
              <a:solidFill>
                <a:srgbClr val="DD3333"/>
              </a:solidFill>
              <a:latin typeface="Nunito"/>
              <a:ea typeface="Nunito"/>
              <a:cs typeface="Nunito"/>
              <a:sym typeface="Nunito"/>
            </a:endParaRPr>
          </a:p>
        </p:txBody>
      </p:sp>
      <p:pic>
        <p:nvPicPr>
          <p:cNvPr id="809" name="Google Shape;809;p74"/>
          <p:cNvPicPr preferRelativeResize="0"/>
          <p:nvPr/>
        </p:nvPicPr>
        <p:blipFill>
          <a:blip r:embed="rId7" cstate="print">
            <a:alphaModFix/>
            <a:extLst>
              <a:ext uri="{28A0092B-C50C-407E-A947-70E740481C1C}">
                <a14:useLocalDpi xmlns:a14="http://schemas.microsoft.com/office/drawing/2010/main"/>
              </a:ext>
            </a:extLst>
          </a:blip>
          <a:stretch>
            <a:fillRect/>
          </a:stretch>
        </p:blipFill>
        <p:spPr>
          <a:xfrm>
            <a:off x="3225052" y="1323774"/>
            <a:ext cx="2301124" cy="750375"/>
          </a:xfrm>
          <a:prstGeom prst="rect">
            <a:avLst/>
          </a:prstGeom>
          <a:noFill/>
          <a:ln>
            <a:noFill/>
          </a:ln>
        </p:spPr>
      </p:pic>
      <p:grpSp>
        <p:nvGrpSpPr>
          <p:cNvPr id="810" name="Google Shape;810;p74"/>
          <p:cNvGrpSpPr/>
          <p:nvPr/>
        </p:nvGrpSpPr>
        <p:grpSpPr>
          <a:xfrm>
            <a:off x="4535000" y="3519988"/>
            <a:ext cx="2219400" cy="690300"/>
            <a:chOff x="6700350" y="3253700"/>
            <a:chExt cx="2219400" cy="690300"/>
          </a:xfrm>
        </p:grpSpPr>
        <p:sp>
          <p:nvSpPr>
            <p:cNvPr id="811" name="Google Shape;811;p74"/>
            <p:cNvSpPr/>
            <p:nvPr/>
          </p:nvSpPr>
          <p:spPr>
            <a:xfrm>
              <a:off x="6700350" y="3253700"/>
              <a:ext cx="2219400" cy="6903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12" name="Google Shape;812;p74"/>
            <p:cNvPicPr preferRelativeResize="0"/>
            <p:nvPr/>
          </p:nvPicPr>
          <p:blipFill>
            <a:blip r:embed="rId8" cstate="print">
              <a:alphaModFix/>
              <a:extLst>
                <a:ext uri="{28A0092B-C50C-407E-A947-70E740481C1C}">
                  <a14:useLocalDpi xmlns:a14="http://schemas.microsoft.com/office/drawing/2010/main"/>
                </a:ext>
              </a:extLst>
            </a:blip>
            <a:stretch>
              <a:fillRect/>
            </a:stretch>
          </p:blipFill>
          <p:spPr>
            <a:xfrm>
              <a:off x="6839151" y="3318701"/>
              <a:ext cx="1941924" cy="596700"/>
            </a:xfrm>
            <a:prstGeom prst="rect">
              <a:avLst/>
            </a:prstGeom>
            <a:noFill/>
            <a:ln>
              <a:noFill/>
            </a:ln>
          </p:spPr>
        </p:pic>
      </p:grpSp>
      <p:pic>
        <p:nvPicPr>
          <p:cNvPr id="813" name="Google Shape;813;p74"/>
          <p:cNvPicPr preferRelativeResize="0"/>
          <p:nvPr/>
        </p:nvPicPr>
        <p:blipFill>
          <a:blip r:embed="rId9">
            <a:alphaModFix/>
          </a:blip>
          <a:stretch>
            <a:fillRect/>
          </a:stretch>
        </p:blipFill>
        <p:spPr>
          <a:xfrm>
            <a:off x="6951625" y="1949972"/>
            <a:ext cx="1610213" cy="460800"/>
          </a:xfrm>
          <a:prstGeom prst="rect">
            <a:avLst/>
          </a:prstGeom>
          <a:noFill/>
          <a:ln>
            <a:noFill/>
          </a:ln>
        </p:spPr>
      </p:pic>
      <p:pic>
        <p:nvPicPr>
          <p:cNvPr id="814" name="Google Shape;814;p74"/>
          <p:cNvPicPr preferRelativeResize="0"/>
          <p:nvPr/>
        </p:nvPicPr>
        <p:blipFill>
          <a:blip r:embed="rId10">
            <a:alphaModFix/>
          </a:blip>
          <a:stretch>
            <a:fillRect/>
          </a:stretch>
        </p:blipFill>
        <p:spPr>
          <a:xfrm>
            <a:off x="473424" y="2057393"/>
            <a:ext cx="2219400" cy="611469"/>
          </a:xfrm>
          <a:prstGeom prst="rect">
            <a:avLst/>
          </a:prstGeom>
          <a:noFill/>
          <a:ln>
            <a:noFill/>
          </a:ln>
        </p:spPr>
      </p:pic>
      <p:sp>
        <p:nvSpPr>
          <p:cNvPr id="815" name="Google Shape;815;p74"/>
          <p:cNvSpPr txBox="1"/>
          <p:nvPr/>
        </p:nvSpPr>
        <p:spPr>
          <a:xfrm>
            <a:off x="7484400" y="4594025"/>
            <a:ext cx="1659600" cy="46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rgbClr val="DD3333"/>
                </a:solidFill>
                <a:latin typeface="Nunito"/>
                <a:ea typeface="Nunito"/>
                <a:cs typeface="Nunito"/>
                <a:sym typeface="Nunito"/>
                <a:hlinkClick r:id="rId11"/>
              </a:rPr>
              <a:t>More details in this spreadsheet</a:t>
            </a:r>
            <a:endParaRPr>
              <a:solidFill>
                <a:srgbClr val="DD3333"/>
              </a:solidFill>
              <a:latin typeface="Nunito"/>
              <a:ea typeface="Nunito"/>
              <a:cs typeface="Nunito"/>
              <a:sym typeface="Nunito"/>
            </a:endParaRPr>
          </a:p>
        </p:txBody>
      </p:sp>
      <p:pic>
        <p:nvPicPr>
          <p:cNvPr id="816" name="Google Shape;816;p74"/>
          <p:cNvPicPr preferRelativeResize="0"/>
          <p:nvPr/>
        </p:nvPicPr>
        <p:blipFill>
          <a:blip r:embed="rId12" cstate="print">
            <a:alphaModFix/>
            <a:extLst>
              <a:ext uri="{28A0092B-C50C-407E-A947-70E740481C1C}">
                <a14:useLocalDpi xmlns:a14="http://schemas.microsoft.com/office/drawing/2010/main"/>
              </a:ext>
            </a:extLst>
          </a:blip>
          <a:stretch>
            <a:fillRect/>
          </a:stretch>
        </p:blipFill>
        <p:spPr>
          <a:xfrm>
            <a:off x="6375613" y="1141725"/>
            <a:ext cx="2219326" cy="522675"/>
          </a:xfrm>
          <a:prstGeom prst="rect">
            <a:avLst/>
          </a:prstGeom>
          <a:noFill/>
          <a:ln>
            <a:noFill/>
          </a:ln>
        </p:spPr>
      </p:pic>
      <p:pic>
        <p:nvPicPr>
          <p:cNvPr id="817" name="Google Shape;817;p74"/>
          <p:cNvPicPr preferRelativeResize="0"/>
          <p:nvPr/>
        </p:nvPicPr>
        <p:blipFill>
          <a:blip r:embed="rId13">
            <a:alphaModFix/>
          </a:blip>
          <a:stretch>
            <a:fillRect/>
          </a:stretch>
        </p:blipFill>
        <p:spPr>
          <a:xfrm>
            <a:off x="2573670" y="3319377"/>
            <a:ext cx="1524930" cy="654400"/>
          </a:xfrm>
          <a:prstGeom prst="rect">
            <a:avLst/>
          </a:prstGeom>
          <a:noFill/>
          <a:ln>
            <a:noFill/>
          </a:ln>
        </p:spPr>
      </p:pic>
      <p:pic>
        <p:nvPicPr>
          <p:cNvPr id="818" name="Google Shape;818;p74"/>
          <p:cNvPicPr preferRelativeResize="0"/>
          <p:nvPr/>
        </p:nvPicPr>
        <p:blipFill>
          <a:blip r:embed="rId14" cstate="print">
            <a:alphaModFix/>
            <a:extLst>
              <a:ext uri="{28A0092B-C50C-407E-A947-70E740481C1C}">
                <a14:useLocalDpi xmlns:a14="http://schemas.microsoft.com/office/drawing/2010/main"/>
              </a:ext>
            </a:extLst>
          </a:blip>
          <a:stretch>
            <a:fillRect/>
          </a:stretch>
        </p:blipFill>
        <p:spPr>
          <a:xfrm>
            <a:off x="898078" y="1326724"/>
            <a:ext cx="1250348" cy="460800"/>
          </a:xfrm>
          <a:prstGeom prst="rect">
            <a:avLst/>
          </a:prstGeom>
          <a:noFill/>
          <a:ln>
            <a:noFill/>
          </a:ln>
        </p:spPr>
      </p:pic>
      <p:pic>
        <p:nvPicPr>
          <p:cNvPr id="819" name="Google Shape;819;p74"/>
          <p:cNvPicPr preferRelativeResize="0"/>
          <p:nvPr/>
        </p:nvPicPr>
        <p:blipFill>
          <a:blip r:embed="rId15">
            <a:alphaModFix/>
          </a:blip>
          <a:stretch>
            <a:fillRect/>
          </a:stretch>
        </p:blipFill>
        <p:spPr>
          <a:xfrm>
            <a:off x="7108490" y="3231548"/>
            <a:ext cx="1797360" cy="1123350"/>
          </a:xfrm>
          <a:prstGeom prst="rect">
            <a:avLst/>
          </a:prstGeom>
          <a:noFill/>
          <a:ln>
            <a:noFill/>
          </a:ln>
        </p:spPr>
      </p:pic>
      <p:sp>
        <p:nvSpPr>
          <p:cNvPr id="820" name="Google Shape;820;p7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Beyond journals: new ways of evaluating outputs</a:t>
            </a:r>
            <a:endParaRPr/>
          </a:p>
        </p:txBody>
      </p:sp>
      <p:pic>
        <p:nvPicPr>
          <p:cNvPr id="821" name="Google Shape;821;p74"/>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285600" y="2710550"/>
            <a:ext cx="2475299" cy="745050"/>
          </a:xfrm>
          <a:prstGeom prst="rect">
            <a:avLst/>
          </a:prstGeom>
          <a:noFill/>
          <a:ln>
            <a:noFill/>
          </a:ln>
        </p:spPr>
      </p:pic>
    </p:spTree>
    <p:extLst>
      <p:ext uri="{BB962C8B-B14F-4D97-AF65-F5344CB8AC3E}">
        <p14:creationId xmlns:p14="http://schemas.microsoft.com/office/powerpoint/2010/main" val="318154085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71"/>
          <p:cNvSpPr txBox="1">
            <a:spLocks noGrp="1"/>
          </p:cNvSpPr>
          <p:nvPr>
            <p:ph type="title"/>
          </p:nvPr>
        </p:nvSpPr>
        <p:spPr>
          <a:xfrm>
            <a:off x="2933925" y="1340050"/>
            <a:ext cx="5656800" cy="23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Should we share before peer review</a:t>
            </a:r>
            <a:endParaRPr/>
          </a:p>
        </p:txBody>
      </p:sp>
      <p:sp>
        <p:nvSpPr>
          <p:cNvPr id="781" name="Google Shape;781;p71"/>
          <p:cNvSpPr txBox="1">
            <a:spLocks noGrp="1"/>
          </p:cNvSpPr>
          <p:nvPr>
            <p:ph type="subTitle" idx="1"/>
          </p:nvPr>
        </p:nvSpPr>
        <p:spPr>
          <a:xfrm>
            <a:off x="898775" y="343175"/>
            <a:ext cx="2515200" cy="2977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pic>
        <p:nvPicPr>
          <p:cNvPr id="786" name="Google Shape;786;p72"/>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71213" y="1487130"/>
            <a:ext cx="2926079" cy="2926079"/>
          </a:xfrm>
          <a:prstGeom prst="rect">
            <a:avLst/>
          </a:prstGeom>
          <a:noFill/>
          <a:ln>
            <a:noFill/>
          </a:ln>
        </p:spPr>
      </p:pic>
      <p:sp>
        <p:nvSpPr>
          <p:cNvPr id="787" name="Google Shape;787;p72"/>
          <p:cNvSpPr txBox="1"/>
          <p:nvPr/>
        </p:nvSpPr>
        <p:spPr>
          <a:xfrm>
            <a:off x="671224" y="4444200"/>
            <a:ext cx="2994900" cy="207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800">
                <a:solidFill>
                  <a:srgbClr val="888888"/>
                </a:solidFill>
                <a:latin typeface="Nunito"/>
                <a:ea typeface="Nunito"/>
                <a:cs typeface="Nunito"/>
                <a:sym typeface="Nunito"/>
              </a:rPr>
              <a:t>Flickr/NASA Goddard</a:t>
            </a:r>
            <a:endParaRPr sz="800">
              <a:solidFill>
                <a:srgbClr val="888888"/>
              </a:solidFill>
              <a:latin typeface="Nunito"/>
              <a:ea typeface="Nunito"/>
              <a:cs typeface="Nunito"/>
              <a:sym typeface="Nunito"/>
            </a:endParaRPr>
          </a:p>
        </p:txBody>
      </p:sp>
      <p:sp>
        <p:nvSpPr>
          <p:cNvPr id="788" name="Google Shape;788;p72"/>
          <p:cNvSpPr txBox="1">
            <a:spLocks noGrp="1"/>
          </p:cNvSpPr>
          <p:nvPr>
            <p:ph type="sldNum" idx="12"/>
          </p:nvPr>
        </p:nvSpPr>
        <p:spPr>
          <a:xfrm>
            <a:off x="8516758" y="4722367"/>
            <a:ext cx="548700" cy="393600"/>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None/>
            </a:pPr>
            <a:fld id="{00000000-1234-1234-1234-123412341234}" type="slidenum">
              <a:rPr lang="en"/>
              <a:t>63</a:t>
            </a:fld>
            <a:endParaRPr/>
          </a:p>
        </p:txBody>
      </p:sp>
      <p:sp>
        <p:nvSpPr>
          <p:cNvPr id="789" name="Google Shape;789;p72"/>
          <p:cNvSpPr txBox="1">
            <a:spLocks noGrp="1"/>
          </p:cNvSpPr>
          <p:nvPr>
            <p:ph type="body" idx="1"/>
          </p:nvPr>
        </p:nvSpPr>
        <p:spPr>
          <a:xfrm>
            <a:off x="311700" y="1066325"/>
            <a:ext cx="30834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a:t>Many researchers may do it already:</a:t>
            </a:r>
            <a:endParaRPr sz="1400"/>
          </a:p>
        </p:txBody>
      </p:sp>
      <p:sp>
        <p:nvSpPr>
          <p:cNvPr id="790" name="Google Shape;790;p7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t>Sharing work before peer review is common practice</a:t>
            </a:r>
            <a:endParaRPr sz="2400"/>
          </a:p>
        </p:txBody>
      </p:sp>
      <p:sp>
        <p:nvSpPr>
          <p:cNvPr id="791" name="Google Shape;791;p72"/>
          <p:cNvSpPr txBox="1">
            <a:spLocks noGrp="1"/>
          </p:cNvSpPr>
          <p:nvPr>
            <p:ph type="body" idx="2"/>
          </p:nvPr>
        </p:nvSpPr>
        <p:spPr>
          <a:xfrm>
            <a:off x="3823125" y="1017725"/>
            <a:ext cx="5079000" cy="3513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t>“Won’t preprint servers become a ‘race to the bottom’ to stake claims without substance?”</a:t>
            </a:r>
            <a:endParaRPr sz="1200" b="1"/>
          </a:p>
          <a:p>
            <a:pPr marL="0" lvl="0" indent="0" algn="l" rtl="0">
              <a:spcBef>
                <a:spcPts val="1600"/>
              </a:spcBef>
              <a:spcAft>
                <a:spcPts val="0"/>
              </a:spcAft>
              <a:buNone/>
            </a:pPr>
            <a:r>
              <a:rPr lang="en" sz="1200" b="1"/>
              <a:t>Reputation is important:</a:t>
            </a:r>
            <a:r>
              <a:rPr lang="en" sz="1200"/>
              <a:t> would you post your work before you feel it’s ready to be reviewed? If you saw a preprint that wasn’t very good science, would that affect how you perceive the author(s)? Would you take any action to share your concerns?</a:t>
            </a:r>
            <a:endParaRPr sz="1200"/>
          </a:p>
          <a:p>
            <a:pPr marL="0" lvl="0" indent="0" algn="l" rtl="0">
              <a:spcBef>
                <a:spcPts val="1600"/>
              </a:spcBef>
              <a:spcAft>
                <a:spcPts val="0"/>
              </a:spcAft>
              <a:buNone/>
            </a:pPr>
            <a:r>
              <a:rPr lang="en" sz="1200" b="1"/>
              <a:t>The public:</a:t>
            </a:r>
            <a:r>
              <a:rPr lang="en" sz="1200"/>
              <a:t> </a:t>
            </a:r>
            <a:r>
              <a:rPr lang="en" sz="1200">
                <a:solidFill>
                  <a:srgbClr val="DD3333"/>
                </a:solidFill>
                <a:uFill>
                  <a:noFill/>
                </a:uFill>
                <a:hlinkClick r:id="rId4"/>
              </a:rPr>
              <a:t>journalists are discussing</a:t>
            </a:r>
            <a:r>
              <a:rPr lang="en" sz="1200"/>
              <a:t> whether/how to report on preprints; they take their responsibility seriously</a:t>
            </a:r>
            <a:endParaRPr sz="1200"/>
          </a:p>
          <a:p>
            <a:pPr marL="0" lvl="0" indent="0" algn="l" rtl="0">
              <a:spcBef>
                <a:spcPts val="1600"/>
              </a:spcBef>
              <a:spcAft>
                <a:spcPts val="0"/>
              </a:spcAft>
              <a:buClr>
                <a:schemeClr val="dk1"/>
              </a:buClr>
              <a:buSzPts val="1100"/>
              <a:buFont typeface="Arial"/>
              <a:buNone/>
            </a:pPr>
            <a:r>
              <a:rPr lang="en" sz="1200" b="1"/>
              <a:t>Preprint servers screen submissions before posting</a:t>
            </a:r>
            <a:r>
              <a:rPr lang="en" sz="1200"/>
              <a:t> to check work is scientific, check for ethical, legal and societal concerns, so preprints aren’t unfiltered (and note peer review is not a perfect filter either)</a:t>
            </a:r>
            <a:endParaRPr sz="1200"/>
          </a:p>
          <a:p>
            <a:pPr marL="0" lvl="0" indent="0" algn="l" rtl="0">
              <a:spcBef>
                <a:spcPts val="1600"/>
              </a:spcBef>
              <a:spcAft>
                <a:spcPts val="1600"/>
              </a:spcAft>
              <a:buNone/>
            </a:pPr>
            <a:r>
              <a:rPr lang="en" sz="1200" b="1"/>
              <a:t>Judge for yourself:</a:t>
            </a:r>
            <a:r>
              <a:rPr lang="en" sz="1200"/>
              <a:t> the top 25 most downloaded preprints of 2018 are listed at </a:t>
            </a:r>
            <a:r>
              <a:rPr lang="en" sz="1200">
                <a:solidFill>
                  <a:srgbClr val="DD3333"/>
                </a:solidFill>
                <a:uFill>
                  <a:noFill/>
                </a:uFill>
                <a:hlinkClick r:id="rId5"/>
              </a:rPr>
              <a:t>https://rxivist.org/top/2018</a:t>
            </a:r>
            <a:endParaRPr sz="12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sp>
        <p:nvSpPr>
          <p:cNvPr id="796" name="Google Shape;796;p73"/>
          <p:cNvSpPr txBox="1">
            <a:spLocks noGrp="1"/>
          </p:cNvSpPr>
          <p:nvPr>
            <p:ph type="sldNum" idx="12"/>
          </p:nvPr>
        </p:nvSpPr>
        <p:spPr>
          <a:xfrm>
            <a:off x="8516758" y="4722367"/>
            <a:ext cx="548700" cy="393600"/>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None/>
            </a:pPr>
            <a:fld id="{00000000-1234-1234-1234-123412341234}" type="slidenum">
              <a:rPr lang="en"/>
              <a:t>64</a:t>
            </a:fld>
            <a:endParaRPr/>
          </a:p>
        </p:txBody>
      </p:sp>
      <p:pic>
        <p:nvPicPr>
          <p:cNvPr id="797" name="Google Shape;797;p73"/>
          <p:cNvPicPr preferRelativeResize="0"/>
          <p:nvPr/>
        </p:nvPicPr>
        <p:blipFill rotWithShape="1">
          <a:blip r:embed="rId3">
            <a:alphaModFix/>
          </a:blip>
          <a:srcRect/>
          <a:stretch/>
        </p:blipFill>
        <p:spPr>
          <a:xfrm>
            <a:off x="347663" y="1207006"/>
            <a:ext cx="4329113" cy="1607344"/>
          </a:xfrm>
          <a:prstGeom prst="rect">
            <a:avLst/>
          </a:prstGeom>
          <a:noFill/>
          <a:ln>
            <a:noFill/>
          </a:ln>
          <a:effectLst>
            <a:outerShdw blurRad="292100" dist="139700" dir="2700000" algn="tl" rotWithShape="0">
              <a:srgbClr val="333333">
                <a:alpha val="64709"/>
              </a:srgbClr>
            </a:outerShdw>
          </a:effectLst>
        </p:spPr>
      </p:pic>
      <p:sp>
        <p:nvSpPr>
          <p:cNvPr id="798" name="Google Shape;798;p73"/>
          <p:cNvSpPr txBox="1">
            <a:spLocks noGrp="1"/>
          </p:cNvSpPr>
          <p:nvPr>
            <p:ph type="body" idx="1"/>
          </p:nvPr>
        </p:nvSpPr>
        <p:spPr>
          <a:xfrm>
            <a:off x="5211525" y="1152475"/>
            <a:ext cx="36720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t>We say:</a:t>
            </a:r>
            <a:endParaRPr b="1"/>
          </a:p>
          <a:p>
            <a:pPr marL="0" lvl="0" indent="0" algn="l" rtl="0">
              <a:spcBef>
                <a:spcPts val="1600"/>
              </a:spcBef>
              <a:spcAft>
                <a:spcPts val="0"/>
              </a:spcAft>
              <a:buClr>
                <a:schemeClr val="dk1"/>
              </a:buClr>
              <a:buSzPts val="1100"/>
              <a:buFont typeface="Arial"/>
              <a:buNone/>
            </a:pPr>
            <a:r>
              <a:rPr lang="en" sz="1400"/>
              <a:t>What is a citation? Why is work cited?</a:t>
            </a:r>
            <a:endParaRPr sz="1400"/>
          </a:p>
          <a:p>
            <a:pPr marL="0" lvl="0" indent="0" algn="l" rtl="0">
              <a:spcBef>
                <a:spcPts val="1600"/>
              </a:spcBef>
              <a:spcAft>
                <a:spcPts val="0"/>
              </a:spcAft>
              <a:buNone/>
            </a:pPr>
            <a:r>
              <a:rPr lang="en" sz="1400"/>
              <a:t>Peer review improves, but does not perfect science</a:t>
            </a:r>
            <a:endParaRPr sz="1400"/>
          </a:p>
          <a:p>
            <a:pPr marL="0" lvl="0" indent="0" algn="l" rtl="0">
              <a:spcBef>
                <a:spcPts val="1600"/>
              </a:spcBef>
              <a:spcAft>
                <a:spcPts val="0"/>
              </a:spcAft>
              <a:buClr>
                <a:schemeClr val="dk1"/>
              </a:buClr>
              <a:buSzPts val="1100"/>
              <a:buFont typeface="Arial"/>
              <a:buNone/>
            </a:pPr>
            <a:r>
              <a:rPr lang="en" sz="1400"/>
              <a:t>Other non-peer-reviewed work (websites, books) can be cited without this disclaimer</a:t>
            </a:r>
            <a:endParaRPr sz="1400"/>
          </a:p>
          <a:p>
            <a:pPr marL="0" lvl="0" indent="0" algn="l" rtl="0">
              <a:spcBef>
                <a:spcPts val="1600"/>
              </a:spcBef>
              <a:spcAft>
                <a:spcPts val="1600"/>
              </a:spcAft>
              <a:buNone/>
            </a:pPr>
            <a:r>
              <a:rPr lang="en" sz="1400"/>
              <a:t>Disallowing citation of preprints would invite plagiarism </a:t>
            </a:r>
            <a:endParaRPr sz="1400"/>
          </a:p>
        </p:txBody>
      </p:sp>
      <p:sp>
        <p:nvSpPr>
          <p:cNvPr id="799" name="Google Shape;799;p7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Should preprints be cited?</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800" name="Google Shape;800;p73"/>
          <p:cNvSpPr txBox="1"/>
          <p:nvPr/>
        </p:nvSpPr>
        <p:spPr>
          <a:xfrm>
            <a:off x="746925" y="2778975"/>
            <a:ext cx="4139700" cy="1837200"/>
          </a:xfrm>
          <a:prstGeom prst="rect">
            <a:avLst/>
          </a:prstGeom>
          <a:solidFill>
            <a:srgbClr val="EFEFEF"/>
          </a:solidFill>
          <a:ln>
            <a:noFill/>
          </a:ln>
          <a:effectLst>
            <a:outerShdw blurRad="271463"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Helvetica Neue Light"/>
                <a:ea typeface="Helvetica Neue Light"/>
                <a:cs typeface="Helvetica Neue Light"/>
                <a:sym typeface="Helvetica Neue Light"/>
              </a:rPr>
              <a:t>“[references to preprints] will be required to be presented with the disclaimer ‘PREPRINT: NOT PEER REVIEWED’ as an obvious part of the citation.”</a:t>
            </a:r>
            <a:endParaRPr sz="1800">
              <a:latin typeface="Helvetica Neue Light"/>
              <a:ea typeface="Helvetica Neue Light"/>
              <a:cs typeface="Helvetica Neue Light"/>
              <a:sym typeface="Helvetica Neue Light"/>
            </a:endParaRPr>
          </a:p>
          <a:p>
            <a:pPr marL="457200" lvl="0" indent="-342900" algn="l" rtl="0">
              <a:spcBef>
                <a:spcPts val="0"/>
              </a:spcBef>
              <a:spcAft>
                <a:spcPts val="0"/>
              </a:spcAft>
              <a:buSzPts val="1800"/>
              <a:buFont typeface="Helvetica Neue Light"/>
              <a:buChar char="-"/>
            </a:pPr>
            <a:r>
              <a:rPr lang="en" sz="1800" u="sng">
                <a:solidFill>
                  <a:srgbClr val="0097A7"/>
                </a:solidFill>
                <a:latin typeface="Helvetica Neue Light"/>
                <a:ea typeface="Helvetica Neue Light"/>
                <a:cs typeface="Helvetica Neue Light"/>
                <a:sym typeface="Helvetica Neue Light"/>
                <a:hlinkClick r:id="rId4"/>
              </a:rPr>
              <a:t>Stoddard and Fox, 2019</a:t>
            </a:r>
            <a:r>
              <a:rPr lang="en" sz="1800">
                <a:latin typeface="Helvetica Neue Light"/>
                <a:ea typeface="Helvetica Neue Light"/>
                <a:cs typeface="Helvetica Neue Light"/>
                <a:sym typeface="Helvetica Neue Light"/>
              </a:rPr>
              <a:t> (for Nucleic Acids Research)</a:t>
            </a:r>
            <a:endParaRPr sz="1800">
              <a:latin typeface="Helvetica Neue Light"/>
              <a:ea typeface="Helvetica Neue Light"/>
              <a:cs typeface="Helvetica Neue Light"/>
              <a:sym typeface="Helvetica Neue Light"/>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30"/>
        <p:cNvGrpSpPr/>
        <p:nvPr/>
      </p:nvGrpSpPr>
      <p:grpSpPr>
        <a:xfrm>
          <a:off x="0" y="0"/>
          <a:ext cx="0" cy="0"/>
          <a:chOff x="0" y="0"/>
          <a:chExt cx="0" cy="0"/>
        </a:xfrm>
      </p:grpSpPr>
      <p:sp>
        <p:nvSpPr>
          <p:cNvPr id="831" name="Google Shape;831;p76"/>
          <p:cNvSpPr txBox="1">
            <a:spLocks noGrp="1"/>
          </p:cNvSpPr>
          <p:nvPr>
            <p:ph type="title"/>
          </p:nvPr>
        </p:nvSpPr>
        <p:spPr>
          <a:xfrm>
            <a:off x="2933925" y="1340050"/>
            <a:ext cx="5656800" cy="23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Will my work be scooped</a:t>
            </a:r>
            <a:endParaRPr/>
          </a:p>
        </p:txBody>
      </p:sp>
      <p:sp>
        <p:nvSpPr>
          <p:cNvPr id="832" name="Google Shape;832;p76"/>
          <p:cNvSpPr txBox="1">
            <a:spLocks noGrp="1"/>
          </p:cNvSpPr>
          <p:nvPr>
            <p:ph type="subTitle" idx="1"/>
          </p:nvPr>
        </p:nvSpPr>
        <p:spPr>
          <a:xfrm>
            <a:off x="898775" y="343175"/>
            <a:ext cx="2515200" cy="2977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7" name="Google Shape;837;p77"/>
          <p:cNvSpPr txBox="1">
            <a:spLocks noGrp="1"/>
          </p:cNvSpPr>
          <p:nvPr>
            <p:ph type="body" idx="2"/>
          </p:nvPr>
        </p:nvSpPr>
        <p:spPr>
          <a:xfrm>
            <a:off x="4832400" y="1443950"/>
            <a:ext cx="3999900" cy="31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Paul Ginsparg, founder of arXiv on scooping:“It can’t happen, since arXiv postings are accepted as date-stamped priority claims.”</a:t>
            </a:r>
            <a:endParaRPr sz="1400" b="1"/>
          </a:p>
          <a:p>
            <a:pPr marL="0" lvl="0" indent="0" algn="l" rtl="0">
              <a:lnSpc>
                <a:spcPct val="100000"/>
              </a:lnSpc>
              <a:spcBef>
                <a:spcPts val="1600"/>
              </a:spcBef>
              <a:spcAft>
                <a:spcPts val="0"/>
              </a:spcAft>
              <a:buNone/>
            </a:pPr>
            <a:r>
              <a:rPr lang="en" sz="1400"/>
              <a:t>More Q&amp;As about scooping at </a:t>
            </a:r>
            <a:r>
              <a:rPr lang="en" sz="1400">
                <a:solidFill>
                  <a:srgbClr val="DD3333"/>
                </a:solidFill>
                <a:uFill>
                  <a:noFill/>
                </a:uFill>
                <a:hlinkClick r:id="rId3"/>
              </a:rPr>
              <a:t>asapbio.org/preprint-info/preprint-faq</a:t>
            </a:r>
            <a:r>
              <a:rPr lang="en" sz="1400"/>
              <a:t>  </a:t>
            </a:r>
            <a:endParaRPr sz="1400"/>
          </a:p>
        </p:txBody>
      </p:sp>
      <p:pic>
        <p:nvPicPr>
          <p:cNvPr id="838" name="Google Shape;838;p77" descr="https://pbs.twimg.com/media/CwqeBiDXAAIiAlf.jpg:large"/>
          <p:cNvPicPr preferRelativeResize="0"/>
          <p:nvPr/>
        </p:nvPicPr>
        <p:blipFill rotWithShape="1">
          <a:blip r:embed="rId4">
            <a:alphaModFix/>
          </a:blip>
          <a:srcRect/>
          <a:stretch/>
        </p:blipFill>
        <p:spPr>
          <a:xfrm>
            <a:off x="387502" y="1443948"/>
            <a:ext cx="3903826" cy="1994975"/>
          </a:xfrm>
          <a:prstGeom prst="rect">
            <a:avLst/>
          </a:prstGeom>
          <a:noFill/>
          <a:ln>
            <a:noFill/>
          </a:ln>
        </p:spPr>
      </p:pic>
      <p:sp>
        <p:nvSpPr>
          <p:cNvPr id="839" name="Google Shape;839;p77"/>
          <p:cNvSpPr/>
          <p:nvPr/>
        </p:nvSpPr>
        <p:spPr>
          <a:xfrm>
            <a:off x="387502" y="3438925"/>
            <a:ext cx="3235500" cy="276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000">
                <a:solidFill>
                  <a:srgbClr val="7F7F7F"/>
                </a:solidFill>
                <a:latin typeface="Nunito"/>
                <a:ea typeface="Nunito"/>
                <a:cs typeface="Nunito"/>
                <a:sym typeface="Nunito"/>
              </a:rPr>
              <a:t>39 responses (EMBO Postdoc Fellows meeting, 2016)</a:t>
            </a:r>
            <a:endParaRPr sz="1000">
              <a:latin typeface="Nunito"/>
              <a:ea typeface="Nunito"/>
              <a:cs typeface="Nunito"/>
              <a:sym typeface="Nunito"/>
            </a:endParaRPr>
          </a:p>
        </p:txBody>
      </p:sp>
      <p:sp>
        <p:nvSpPr>
          <p:cNvPr id="840" name="Google Shape;840;p77"/>
          <p:cNvSpPr txBox="1">
            <a:spLocks noGrp="1"/>
          </p:cNvSpPr>
          <p:nvPr>
            <p:ph type="sldNum" idx="12"/>
          </p:nvPr>
        </p:nvSpPr>
        <p:spPr>
          <a:xfrm>
            <a:off x="8516758" y="4722367"/>
            <a:ext cx="548700" cy="393600"/>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None/>
            </a:pPr>
            <a:fld id="{00000000-1234-1234-1234-123412341234}" type="slidenum">
              <a:rPr lang="en"/>
              <a:t>66</a:t>
            </a:fld>
            <a:endParaRPr/>
          </a:p>
        </p:txBody>
      </p:sp>
      <p:sp>
        <p:nvSpPr>
          <p:cNvPr id="841" name="Google Shape;841;p7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There is no evidence that preprints increase this risk</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sp>
        <p:nvSpPr>
          <p:cNvPr id="846" name="Google Shape;846;p78"/>
          <p:cNvSpPr txBox="1">
            <a:spLocks noGrp="1"/>
          </p:cNvSpPr>
          <p:nvPr>
            <p:ph type="body" idx="1"/>
          </p:nvPr>
        </p:nvSpPr>
        <p:spPr>
          <a:xfrm>
            <a:off x="311700" y="1389600"/>
            <a:ext cx="3009900" cy="31794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AutoNum type="arabicPeriod"/>
            </a:pPr>
            <a:r>
              <a:rPr lang="en" sz="1400"/>
              <a:t>What will the journal let me do? </a:t>
            </a:r>
            <a:r>
              <a:rPr lang="en" sz="1400">
                <a:solidFill>
                  <a:srgbClr val="DD3333"/>
                </a:solidFill>
              </a:rPr>
              <a:t>Check journal policy</a:t>
            </a:r>
            <a:br>
              <a:rPr lang="en" sz="1400"/>
            </a:br>
            <a:endParaRPr sz="1400"/>
          </a:p>
          <a:p>
            <a:pPr marL="457200" lvl="0" indent="-317500" algn="l" rtl="0">
              <a:spcBef>
                <a:spcPts val="0"/>
              </a:spcBef>
              <a:spcAft>
                <a:spcPts val="0"/>
              </a:spcAft>
              <a:buSzPts val="1400"/>
              <a:buAutoNum type="arabicPeriod"/>
            </a:pPr>
            <a:r>
              <a:rPr lang="en" sz="1400"/>
              <a:t>What options do I have when posting my preprint? </a:t>
            </a:r>
            <a:r>
              <a:rPr lang="en" sz="1400">
                <a:solidFill>
                  <a:srgbClr val="DD3333"/>
                </a:solidFill>
              </a:rPr>
              <a:t>Check preprint server options or policy</a:t>
            </a:r>
            <a:br>
              <a:rPr lang="en" sz="1400"/>
            </a:br>
            <a:endParaRPr sz="1400"/>
          </a:p>
          <a:p>
            <a:pPr marL="457200" lvl="0" indent="-317500" algn="l" rtl="0">
              <a:spcBef>
                <a:spcPts val="0"/>
              </a:spcBef>
              <a:spcAft>
                <a:spcPts val="0"/>
              </a:spcAft>
              <a:buSzPts val="1400"/>
              <a:buAutoNum type="arabicPeriod"/>
            </a:pPr>
            <a:r>
              <a:rPr lang="en" sz="1400"/>
              <a:t>What will others do with my work? </a:t>
            </a:r>
            <a:r>
              <a:rPr lang="en" sz="1400">
                <a:solidFill>
                  <a:srgbClr val="DD3333"/>
                </a:solidFill>
              </a:rPr>
              <a:t>See →</a:t>
            </a:r>
            <a:endParaRPr sz="1400">
              <a:solidFill>
                <a:srgbClr val="DD3333"/>
              </a:solidFill>
            </a:endParaRPr>
          </a:p>
          <a:p>
            <a:pPr marL="0" lvl="0" indent="0" algn="l" rtl="0">
              <a:spcBef>
                <a:spcPts val="1600"/>
              </a:spcBef>
              <a:spcAft>
                <a:spcPts val="0"/>
              </a:spcAft>
              <a:buNone/>
            </a:pPr>
            <a:r>
              <a:rPr lang="en" sz="1200"/>
              <a:t>Learn more about licensing for preprints at </a:t>
            </a:r>
            <a:r>
              <a:rPr lang="en" sz="1200">
                <a:solidFill>
                  <a:srgbClr val="DD3333"/>
                </a:solidFill>
                <a:uFill>
                  <a:noFill/>
                </a:uFill>
                <a:hlinkClick r:id="rId3"/>
              </a:rPr>
              <a:t>asapbio.org/licensing-FAQs</a:t>
            </a:r>
            <a:endParaRPr sz="1200">
              <a:solidFill>
                <a:srgbClr val="DD3333"/>
              </a:solidFill>
            </a:endParaRPr>
          </a:p>
        </p:txBody>
      </p:sp>
      <p:pic>
        <p:nvPicPr>
          <p:cNvPr id="847" name="Google Shape;847;p7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4035149" y="843924"/>
            <a:ext cx="4975100" cy="3725076"/>
          </a:xfrm>
          <a:prstGeom prst="rect">
            <a:avLst/>
          </a:prstGeom>
          <a:noFill/>
          <a:ln>
            <a:noFill/>
          </a:ln>
        </p:spPr>
      </p:pic>
      <p:sp>
        <p:nvSpPr>
          <p:cNvPr id="848" name="Google Shape;848;p78"/>
          <p:cNvSpPr txBox="1">
            <a:spLocks noGrp="1"/>
          </p:cNvSpPr>
          <p:nvPr>
            <p:ph type="title"/>
          </p:nvPr>
        </p:nvSpPr>
        <p:spPr>
          <a:xfrm>
            <a:off x="311700" y="555600"/>
            <a:ext cx="36159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Choose the right license for your work</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59" name="Google Shape;859;p8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err="1"/>
              <a:t>ASAPbio</a:t>
            </a:r>
            <a:r>
              <a:rPr lang="en" dirty="0"/>
              <a:t> ambassadors in Africa</a:t>
            </a:r>
            <a:endParaRPr dirty="0"/>
          </a:p>
        </p:txBody>
      </p:sp>
      <p:sp>
        <p:nvSpPr>
          <p:cNvPr id="860" name="Google Shape;860;p8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r>
              <a:rPr lang="en" b="1" dirty="0"/>
              <a:t>Thabiso </a:t>
            </a:r>
            <a:r>
              <a:rPr lang="en" b="1" dirty="0" err="1"/>
              <a:t>Motaung</a:t>
            </a:r>
            <a:r>
              <a:rPr lang="en" dirty="0"/>
              <a:t>, South Africa, postdoc, sugar cane research, policy advisor</a:t>
            </a:r>
          </a:p>
          <a:p>
            <a:r>
              <a:rPr lang="en" b="1" dirty="0"/>
              <a:t>Ryman Shoko</a:t>
            </a:r>
            <a:r>
              <a:rPr lang="en" dirty="0"/>
              <a:t>. Senior Lecturer, Chinhoyi University of Technology. African Society for Bioinformatics and Computational Biology; International Plant Proteomics Organization</a:t>
            </a:r>
            <a:endParaRPr dirty="0"/>
          </a:p>
          <a:p>
            <a:r>
              <a:rPr lang="en" b="1" dirty="0"/>
              <a:t>Lilian A. </a:t>
            </a:r>
            <a:r>
              <a:rPr lang="en" b="1" dirty="0" err="1"/>
              <a:t>Onyegbulam</a:t>
            </a:r>
            <a:r>
              <a:rPr lang="en" dirty="0"/>
              <a:t>. Academic staff, Michael Okpara University of Agriculture, </a:t>
            </a:r>
            <a:r>
              <a:rPr lang="en" dirty="0" err="1"/>
              <a:t>Umudike</a:t>
            </a:r>
            <a:r>
              <a:rPr lang="en" dirty="0"/>
              <a:t> Nigeria. Agricultural and Applied Economics Association (AAEA), African Agribusiness Incubation Network (AAIN), Agricultural Society of Nigeria (ASN). Twitter: @Lil_29th</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1"/>
          <p:cNvSpPr/>
          <p:nvPr/>
        </p:nvSpPr>
        <p:spPr>
          <a:xfrm>
            <a:off x="330225" y="488250"/>
            <a:ext cx="4430400" cy="43143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SzPts val="1100"/>
              <a:buNone/>
            </a:pPr>
            <a:r>
              <a:rPr lang="en" sz="2400" b="1" dirty="0">
                <a:solidFill>
                  <a:srgbClr val="888888"/>
                </a:solidFill>
                <a:latin typeface="Nunito"/>
                <a:ea typeface="Nunito"/>
                <a:cs typeface="Nunito"/>
                <a:sym typeface="Nunito"/>
              </a:rPr>
              <a:t>We are…</a:t>
            </a:r>
            <a:endParaRPr sz="1600" dirty="0">
              <a:solidFill>
                <a:srgbClr val="888888"/>
              </a:solidFill>
              <a:latin typeface="Nunito"/>
              <a:ea typeface="Nunito"/>
              <a:cs typeface="Nunito"/>
              <a:sym typeface="Nunito"/>
            </a:endParaRPr>
          </a:p>
          <a:p>
            <a:pPr marL="0" lvl="0" indent="457200" algn="l" rtl="0">
              <a:lnSpc>
                <a:spcPct val="115000"/>
              </a:lnSpc>
              <a:spcBef>
                <a:spcPts val="0"/>
              </a:spcBef>
              <a:spcAft>
                <a:spcPts val="0"/>
              </a:spcAft>
              <a:buSzPts val="1100"/>
              <a:buNone/>
            </a:pPr>
            <a:endParaRPr sz="1200" dirty="0">
              <a:solidFill>
                <a:schemeClr val="dk1"/>
              </a:solidFill>
              <a:latin typeface="Nunito"/>
              <a:ea typeface="Nunito"/>
              <a:cs typeface="Nunito"/>
              <a:sym typeface="Nunito"/>
            </a:endParaRPr>
          </a:p>
          <a:p>
            <a:pPr marL="457200" lvl="0" indent="457200" algn="l" rtl="0">
              <a:lnSpc>
                <a:spcPct val="115000"/>
              </a:lnSpc>
              <a:spcBef>
                <a:spcPts val="0"/>
              </a:spcBef>
              <a:spcAft>
                <a:spcPts val="0"/>
              </a:spcAft>
              <a:buClr>
                <a:schemeClr val="dk1"/>
              </a:buClr>
              <a:buSzPts val="1100"/>
              <a:buFont typeface="Arial"/>
              <a:buNone/>
            </a:pPr>
            <a:r>
              <a:rPr lang="en" b="1" dirty="0">
                <a:solidFill>
                  <a:schemeClr val="dk1"/>
                </a:solidFill>
                <a:latin typeface="Nunito"/>
                <a:ea typeface="Nunito"/>
                <a:cs typeface="Nunito"/>
                <a:sym typeface="Nunito"/>
              </a:rPr>
              <a:t>Naomi Penfold</a:t>
            </a:r>
            <a:r>
              <a:rPr lang="en" dirty="0">
                <a:solidFill>
                  <a:schemeClr val="dk1"/>
                </a:solidFill>
                <a:latin typeface="Nunito"/>
                <a:ea typeface="Nunito"/>
                <a:cs typeface="Nunito"/>
                <a:sym typeface="Nunito"/>
              </a:rPr>
              <a:t>, Associate Director</a:t>
            </a:r>
            <a:endParaRPr dirty="0">
              <a:solidFill>
                <a:schemeClr val="dk1"/>
              </a:solidFill>
              <a:latin typeface="Nunito"/>
              <a:ea typeface="Nunito"/>
              <a:cs typeface="Nunito"/>
              <a:sym typeface="Nunito"/>
            </a:endParaRPr>
          </a:p>
          <a:p>
            <a:pPr marL="457200" lvl="0" indent="457200" algn="l" rtl="0">
              <a:lnSpc>
                <a:spcPct val="115000"/>
              </a:lnSpc>
              <a:spcBef>
                <a:spcPts val="0"/>
              </a:spcBef>
              <a:spcAft>
                <a:spcPts val="0"/>
              </a:spcAft>
              <a:buClr>
                <a:schemeClr val="dk1"/>
              </a:buClr>
              <a:buSzPts val="1100"/>
              <a:buFont typeface="Arial"/>
              <a:buNone/>
            </a:pPr>
            <a:r>
              <a:rPr lang="en" dirty="0" err="1">
                <a:solidFill>
                  <a:srgbClr val="888888"/>
                </a:solidFill>
                <a:latin typeface="Nunito"/>
                <a:ea typeface="Nunito"/>
                <a:cs typeface="Nunito"/>
                <a:sym typeface="Nunito"/>
              </a:rPr>
              <a:t>naomi.penfold@asapbio.org</a:t>
            </a:r>
            <a:r>
              <a:rPr lang="en" dirty="0">
                <a:solidFill>
                  <a:srgbClr val="888888"/>
                </a:solidFill>
                <a:latin typeface="Nunito"/>
                <a:ea typeface="Nunito"/>
                <a:cs typeface="Nunito"/>
                <a:sym typeface="Nunito"/>
              </a:rPr>
              <a:t> @</a:t>
            </a:r>
            <a:r>
              <a:rPr lang="en" dirty="0" err="1">
                <a:solidFill>
                  <a:srgbClr val="888888"/>
                </a:solidFill>
                <a:latin typeface="Nunito"/>
                <a:ea typeface="Nunito"/>
                <a:cs typeface="Nunito"/>
                <a:sym typeface="Nunito"/>
              </a:rPr>
              <a:t>npscience</a:t>
            </a:r>
            <a:endParaRPr dirty="0">
              <a:solidFill>
                <a:srgbClr val="888888"/>
              </a:solidFill>
              <a:latin typeface="Nunito"/>
              <a:ea typeface="Nunito"/>
              <a:cs typeface="Nunito"/>
              <a:sym typeface="Nunito"/>
            </a:endParaRPr>
          </a:p>
          <a:p>
            <a:pPr marL="0" lvl="0" indent="457200" algn="l" rtl="0">
              <a:lnSpc>
                <a:spcPct val="115000"/>
              </a:lnSpc>
              <a:spcBef>
                <a:spcPts val="0"/>
              </a:spcBef>
              <a:spcAft>
                <a:spcPts val="0"/>
              </a:spcAft>
              <a:buSzPts val="1100"/>
              <a:buNone/>
            </a:pPr>
            <a:endParaRPr sz="1200" b="1" dirty="0">
              <a:solidFill>
                <a:schemeClr val="dk1"/>
              </a:solidFill>
              <a:latin typeface="Nunito"/>
              <a:ea typeface="Nunito"/>
              <a:cs typeface="Nunito"/>
              <a:sym typeface="Nunito"/>
            </a:endParaRPr>
          </a:p>
          <a:p>
            <a:pPr marL="457200" lvl="0" indent="457200" algn="l" rtl="0">
              <a:lnSpc>
                <a:spcPct val="115000"/>
              </a:lnSpc>
              <a:spcBef>
                <a:spcPts val="0"/>
              </a:spcBef>
              <a:spcAft>
                <a:spcPts val="0"/>
              </a:spcAft>
              <a:buSzPts val="1100"/>
              <a:buNone/>
            </a:pPr>
            <a:r>
              <a:rPr lang="en" b="1" dirty="0">
                <a:solidFill>
                  <a:schemeClr val="dk1"/>
                </a:solidFill>
                <a:latin typeface="Nunito"/>
                <a:ea typeface="Nunito"/>
                <a:cs typeface="Nunito"/>
                <a:sym typeface="Nunito"/>
              </a:rPr>
              <a:t>Jessica Polka</a:t>
            </a:r>
            <a:r>
              <a:rPr lang="en" dirty="0">
                <a:solidFill>
                  <a:schemeClr val="dk1"/>
                </a:solidFill>
                <a:latin typeface="Nunito"/>
                <a:ea typeface="Nunito"/>
                <a:cs typeface="Nunito"/>
                <a:sym typeface="Nunito"/>
              </a:rPr>
              <a:t>, Executive Director</a:t>
            </a:r>
            <a:endParaRPr dirty="0">
              <a:solidFill>
                <a:schemeClr val="dk1"/>
              </a:solidFill>
              <a:latin typeface="Nunito"/>
              <a:ea typeface="Nunito"/>
              <a:cs typeface="Nunito"/>
              <a:sym typeface="Nunito"/>
            </a:endParaRPr>
          </a:p>
          <a:p>
            <a:pPr marL="457200" lvl="0" indent="457200" algn="l" rtl="0">
              <a:lnSpc>
                <a:spcPct val="115000"/>
              </a:lnSpc>
              <a:spcBef>
                <a:spcPts val="0"/>
              </a:spcBef>
              <a:spcAft>
                <a:spcPts val="0"/>
              </a:spcAft>
              <a:buSzPts val="1100"/>
              <a:buNone/>
            </a:pPr>
            <a:r>
              <a:rPr lang="en" dirty="0" err="1">
                <a:solidFill>
                  <a:srgbClr val="888888"/>
                </a:solidFill>
                <a:latin typeface="Nunito"/>
                <a:ea typeface="Nunito"/>
                <a:cs typeface="Nunito"/>
                <a:sym typeface="Nunito"/>
              </a:rPr>
              <a:t>jessica.polka@asapbio.org</a:t>
            </a:r>
            <a:r>
              <a:rPr lang="en" dirty="0">
                <a:solidFill>
                  <a:srgbClr val="888888"/>
                </a:solidFill>
                <a:latin typeface="Nunito"/>
                <a:ea typeface="Nunito"/>
                <a:cs typeface="Nunito"/>
                <a:sym typeface="Nunito"/>
              </a:rPr>
              <a:t> @</a:t>
            </a:r>
            <a:r>
              <a:rPr lang="en" dirty="0" err="1">
                <a:solidFill>
                  <a:srgbClr val="888888"/>
                </a:solidFill>
                <a:latin typeface="Nunito"/>
                <a:ea typeface="Nunito"/>
                <a:cs typeface="Nunito"/>
                <a:sym typeface="Nunito"/>
              </a:rPr>
              <a:t>jessicapolka</a:t>
            </a:r>
            <a:endParaRPr dirty="0">
              <a:solidFill>
                <a:srgbClr val="888888"/>
              </a:solidFill>
              <a:latin typeface="Nunito"/>
              <a:ea typeface="Nunito"/>
              <a:cs typeface="Nunito"/>
              <a:sym typeface="Nunito"/>
            </a:endParaRPr>
          </a:p>
          <a:p>
            <a:pPr marL="457200" lvl="0" indent="0" algn="l" rtl="0">
              <a:lnSpc>
                <a:spcPct val="115000"/>
              </a:lnSpc>
              <a:spcBef>
                <a:spcPts val="0"/>
              </a:spcBef>
              <a:spcAft>
                <a:spcPts val="0"/>
              </a:spcAft>
              <a:buSzPts val="1100"/>
              <a:buNone/>
            </a:pPr>
            <a:endParaRPr sz="1200" b="1" dirty="0">
              <a:solidFill>
                <a:schemeClr val="dk1"/>
              </a:solidFill>
              <a:latin typeface="Nunito"/>
              <a:ea typeface="Nunito"/>
              <a:cs typeface="Nunito"/>
              <a:sym typeface="Nunito"/>
            </a:endParaRPr>
          </a:p>
          <a:p>
            <a:pPr marL="914400" lvl="0" indent="0" algn="l" rtl="0">
              <a:lnSpc>
                <a:spcPct val="115000"/>
              </a:lnSpc>
              <a:spcBef>
                <a:spcPts val="0"/>
              </a:spcBef>
              <a:spcAft>
                <a:spcPts val="0"/>
              </a:spcAft>
              <a:buSzPts val="1100"/>
              <a:buNone/>
            </a:pPr>
            <a:r>
              <a:rPr lang="en" b="1" dirty="0">
                <a:solidFill>
                  <a:schemeClr val="dk1"/>
                </a:solidFill>
                <a:latin typeface="Nunito"/>
                <a:ea typeface="Nunito"/>
                <a:cs typeface="Nunito"/>
                <a:sym typeface="Nunito"/>
              </a:rPr>
              <a:t>Victoria Yan</a:t>
            </a:r>
            <a:r>
              <a:rPr lang="en" dirty="0">
                <a:solidFill>
                  <a:schemeClr val="dk1"/>
                </a:solidFill>
                <a:latin typeface="Nunito"/>
                <a:ea typeface="Nunito"/>
                <a:cs typeface="Nunito"/>
                <a:sym typeface="Nunito"/>
              </a:rPr>
              <a:t>, Peer Review Registry (#</a:t>
            </a:r>
            <a:r>
              <a:rPr lang="en" dirty="0" err="1">
                <a:solidFill>
                  <a:schemeClr val="dk1"/>
                </a:solidFill>
                <a:latin typeface="Nunito"/>
                <a:ea typeface="Nunito"/>
                <a:cs typeface="Nunito"/>
                <a:sym typeface="Nunito"/>
              </a:rPr>
              <a:t>ReimagineReview</a:t>
            </a:r>
            <a:r>
              <a:rPr lang="en" dirty="0">
                <a:solidFill>
                  <a:schemeClr val="dk1"/>
                </a:solidFill>
                <a:latin typeface="Nunito"/>
                <a:ea typeface="Nunito"/>
                <a:cs typeface="Nunito"/>
                <a:sym typeface="Nunito"/>
              </a:rPr>
              <a:t>) Coordinator</a:t>
            </a:r>
            <a:br>
              <a:rPr lang="en" dirty="0">
                <a:solidFill>
                  <a:schemeClr val="dk1"/>
                </a:solidFill>
                <a:latin typeface="Nunito"/>
                <a:ea typeface="Nunito"/>
                <a:cs typeface="Nunito"/>
                <a:sym typeface="Nunito"/>
              </a:rPr>
            </a:br>
            <a:r>
              <a:rPr lang="en" dirty="0">
                <a:solidFill>
                  <a:srgbClr val="888888"/>
                </a:solidFill>
                <a:uFill>
                  <a:noFill/>
                </a:uFill>
                <a:latin typeface="Nunito"/>
                <a:ea typeface="Nunito"/>
                <a:cs typeface="Nunito"/>
                <a:sym typeface="Nunito"/>
                <a:hlinkClick r:id="rId3">
                  <a:extLst>
                    <a:ext uri="{A12FA001-AC4F-418D-AE19-62706E023703}">
                      <ahyp:hlinkClr xmlns:ahyp="http://schemas.microsoft.com/office/drawing/2018/hyperlinkcolor" val="tx"/>
                    </a:ext>
                  </a:extLst>
                </a:hlinkClick>
              </a:rPr>
              <a:t>victoria.yan@asapbio.org</a:t>
            </a:r>
            <a:r>
              <a:rPr lang="en" dirty="0">
                <a:solidFill>
                  <a:srgbClr val="888888"/>
                </a:solidFill>
                <a:latin typeface="Nunito"/>
                <a:ea typeface="Nunito"/>
                <a:cs typeface="Nunito"/>
                <a:sym typeface="Nunito"/>
              </a:rPr>
              <a:t> @</a:t>
            </a:r>
            <a:r>
              <a:rPr lang="en" dirty="0" err="1">
                <a:solidFill>
                  <a:srgbClr val="888888"/>
                </a:solidFill>
                <a:latin typeface="Nunito"/>
                <a:ea typeface="Nunito"/>
                <a:cs typeface="Nunito"/>
                <a:sym typeface="Nunito"/>
              </a:rPr>
              <a:t>victoriayan</a:t>
            </a:r>
            <a:r>
              <a:rPr lang="en" dirty="0">
                <a:solidFill>
                  <a:srgbClr val="888888"/>
                </a:solidFill>
                <a:latin typeface="Nunito"/>
                <a:ea typeface="Nunito"/>
                <a:cs typeface="Nunito"/>
                <a:sym typeface="Nunito"/>
              </a:rPr>
              <a:t>_</a:t>
            </a:r>
            <a:endParaRPr dirty="0">
              <a:solidFill>
                <a:srgbClr val="888888"/>
              </a:solidFill>
              <a:latin typeface="Nunito"/>
              <a:ea typeface="Nunito"/>
              <a:cs typeface="Nunito"/>
              <a:sym typeface="Nunito"/>
            </a:endParaRPr>
          </a:p>
          <a:p>
            <a:pPr marL="457200" lvl="0" indent="0" algn="l" rtl="0">
              <a:lnSpc>
                <a:spcPct val="115000"/>
              </a:lnSpc>
              <a:spcBef>
                <a:spcPts val="0"/>
              </a:spcBef>
              <a:spcAft>
                <a:spcPts val="0"/>
              </a:spcAft>
              <a:buSzPts val="1100"/>
              <a:buNone/>
            </a:pPr>
            <a:endParaRPr sz="1200" dirty="0">
              <a:solidFill>
                <a:srgbClr val="888888"/>
              </a:solidFill>
              <a:latin typeface="Nunito"/>
              <a:ea typeface="Nunito"/>
              <a:cs typeface="Nunito"/>
              <a:sym typeface="Nunito"/>
            </a:endParaRPr>
          </a:p>
          <a:p>
            <a:pPr marL="0" marR="0" lvl="0" indent="0" algn="ctr" rtl="0">
              <a:lnSpc>
                <a:spcPct val="115000"/>
              </a:lnSpc>
              <a:spcBef>
                <a:spcPts val="0"/>
              </a:spcBef>
              <a:spcAft>
                <a:spcPts val="0"/>
              </a:spcAft>
              <a:buNone/>
            </a:pPr>
            <a:r>
              <a:rPr lang="en" sz="1800" dirty="0" err="1">
                <a:solidFill>
                  <a:srgbClr val="DD3333"/>
                </a:solidFill>
                <a:latin typeface="Nunito"/>
                <a:ea typeface="Nunito"/>
                <a:cs typeface="Nunito"/>
                <a:sym typeface="Nunito"/>
              </a:rPr>
              <a:t>asapbio.org</a:t>
            </a:r>
            <a:endParaRPr sz="1800" dirty="0">
              <a:solidFill>
                <a:srgbClr val="DD3333"/>
              </a:solidFill>
              <a:latin typeface="Nunito"/>
              <a:ea typeface="Nunito"/>
              <a:cs typeface="Nunito"/>
              <a:sym typeface="Nunito"/>
            </a:endParaRPr>
          </a:p>
          <a:p>
            <a:pPr marL="0" marR="0" lvl="0" indent="0" algn="ctr" rtl="0">
              <a:lnSpc>
                <a:spcPct val="115000"/>
              </a:lnSpc>
              <a:spcBef>
                <a:spcPts val="0"/>
              </a:spcBef>
              <a:spcAft>
                <a:spcPts val="0"/>
              </a:spcAft>
              <a:buNone/>
            </a:pPr>
            <a:r>
              <a:rPr lang="en" sz="1800" dirty="0">
                <a:solidFill>
                  <a:srgbClr val="888888"/>
                </a:solidFill>
                <a:latin typeface="Nunito"/>
                <a:ea typeface="Nunito"/>
                <a:cs typeface="Nunito"/>
                <a:sym typeface="Nunito"/>
              </a:rPr>
              <a:t>(twitter) </a:t>
            </a:r>
            <a:r>
              <a:rPr lang="en" sz="1800" dirty="0">
                <a:solidFill>
                  <a:srgbClr val="DD3333"/>
                </a:solidFill>
                <a:latin typeface="Nunito"/>
                <a:ea typeface="Nunito"/>
                <a:cs typeface="Nunito"/>
                <a:sym typeface="Nunito"/>
              </a:rPr>
              <a:t>@</a:t>
            </a:r>
            <a:r>
              <a:rPr lang="en" sz="1800" dirty="0" err="1">
                <a:solidFill>
                  <a:srgbClr val="DD3333"/>
                </a:solidFill>
                <a:latin typeface="Nunito"/>
                <a:ea typeface="Nunito"/>
                <a:cs typeface="Nunito"/>
                <a:sym typeface="Nunito"/>
              </a:rPr>
              <a:t>ASAPbio</a:t>
            </a:r>
            <a:r>
              <a:rPr lang="en" sz="1800" dirty="0">
                <a:solidFill>
                  <a:srgbClr val="DD3333"/>
                </a:solidFill>
                <a:latin typeface="Nunito"/>
                <a:ea typeface="Nunito"/>
                <a:cs typeface="Nunito"/>
                <a:sym typeface="Nunito"/>
              </a:rPr>
              <a:t>_ #</a:t>
            </a:r>
            <a:r>
              <a:rPr lang="en" sz="1800" dirty="0" err="1">
                <a:solidFill>
                  <a:srgbClr val="DD3333"/>
                </a:solidFill>
                <a:latin typeface="Nunito"/>
                <a:ea typeface="Nunito"/>
                <a:cs typeface="Nunito"/>
                <a:sym typeface="Nunito"/>
              </a:rPr>
              <a:t>ASAPbio</a:t>
            </a:r>
            <a:endParaRPr sz="1800" dirty="0">
              <a:solidFill>
                <a:srgbClr val="DD3333"/>
              </a:solidFill>
              <a:latin typeface="Nunito"/>
              <a:ea typeface="Nunito"/>
              <a:cs typeface="Nunito"/>
              <a:sym typeface="Nunito"/>
            </a:endParaRPr>
          </a:p>
        </p:txBody>
      </p:sp>
      <p:sp>
        <p:nvSpPr>
          <p:cNvPr id="187" name="Google Shape;187;p21"/>
          <p:cNvSpPr txBox="1">
            <a:spLocks noGrp="1"/>
          </p:cNvSpPr>
          <p:nvPr>
            <p:ph type="body" idx="1"/>
          </p:nvPr>
        </p:nvSpPr>
        <p:spPr>
          <a:xfrm>
            <a:off x="4832400" y="488250"/>
            <a:ext cx="3999900" cy="3416400"/>
          </a:xfrm>
          <a:prstGeom prst="rect">
            <a:avLst/>
          </a:prstGeom>
          <a:noFill/>
          <a:ln>
            <a:noFill/>
          </a:ln>
        </p:spPr>
        <p:txBody>
          <a:bodyPr spcFirstLastPara="1" wrap="square" lIns="68575" tIns="34275" rIns="68575" bIns="34275" anchor="t" anchorCtr="0">
            <a:noAutofit/>
          </a:bodyPr>
          <a:lstStyle/>
          <a:p>
            <a:pPr marL="0" marR="0" lvl="0" indent="0" algn="l" rtl="0">
              <a:lnSpc>
                <a:spcPct val="115000"/>
              </a:lnSpc>
              <a:spcBef>
                <a:spcPts val="0"/>
              </a:spcBef>
              <a:spcAft>
                <a:spcPts val="0"/>
              </a:spcAft>
              <a:buNone/>
            </a:pPr>
            <a:r>
              <a:rPr lang="en" sz="2400" b="1" i="0" u="none" strike="noStrike" cap="none">
                <a:solidFill>
                  <a:srgbClr val="888888"/>
                </a:solidFill>
                <a:latin typeface="Nunito"/>
                <a:ea typeface="Nunito"/>
                <a:cs typeface="Nunito"/>
                <a:sym typeface="Nunito"/>
              </a:rPr>
              <a:t>ASAPbio board</a:t>
            </a:r>
            <a:endParaRPr sz="2400" b="1">
              <a:solidFill>
                <a:srgbClr val="888888"/>
              </a:solidFill>
              <a:latin typeface="Nunito"/>
              <a:ea typeface="Nunito"/>
              <a:cs typeface="Nunito"/>
              <a:sym typeface="Nunito"/>
            </a:endParaRPr>
          </a:p>
          <a:p>
            <a:pPr marL="457200" marR="0" lvl="0" indent="0" algn="l" rtl="0">
              <a:lnSpc>
                <a:spcPct val="115000"/>
              </a:lnSpc>
              <a:spcBef>
                <a:spcPts val="0"/>
              </a:spcBef>
              <a:spcAft>
                <a:spcPts val="0"/>
              </a:spcAft>
              <a:buNone/>
            </a:pPr>
            <a:endParaRPr sz="1200">
              <a:solidFill>
                <a:schemeClr val="dk1"/>
              </a:solidFill>
            </a:endParaRPr>
          </a:p>
          <a:p>
            <a:pPr marL="457200" marR="0" lvl="0" indent="0" algn="l" rtl="0">
              <a:lnSpc>
                <a:spcPct val="115000"/>
              </a:lnSpc>
              <a:spcBef>
                <a:spcPts val="0"/>
              </a:spcBef>
              <a:spcAft>
                <a:spcPts val="0"/>
              </a:spcAft>
              <a:buNone/>
            </a:pPr>
            <a:r>
              <a:rPr lang="en" sz="1400" i="0" u="none" strike="noStrike" cap="none">
                <a:latin typeface="Nunito"/>
                <a:ea typeface="Nunito"/>
                <a:cs typeface="Nunito"/>
                <a:sym typeface="Nunito"/>
              </a:rPr>
              <a:t>Ron Vale (Founder</a:t>
            </a:r>
            <a:r>
              <a:rPr lang="en" sz="1400"/>
              <a:t> &amp; </a:t>
            </a:r>
            <a:r>
              <a:rPr lang="en" sz="1400" i="0" u="none" strike="noStrike" cap="none">
                <a:latin typeface="Nunito"/>
                <a:ea typeface="Nunito"/>
                <a:cs typeface="Nunito"/>
                <a:sym typeface="Nunito"/>
              </a:rPr>
              <a:t>President)</a:t>
            </a:r>
            <a:endParaRPr sz="1400">
              <a:latin typeface="Nunito"/>
              <a:ea typeface="Nunito"/>
              <a:cs typeface="Nunito"/>
              <a:sym typeface="Nunito"/>
            </a:endParaRPr>
          </a:p>
          <a:p>
            <a:pPr marL="457200" marR="0" lvl="0" indent="0" algn="l" rtl="0">
              <a:lnSpc>
                <a:spcPct val="115000"/>
              </a:lnSpc>
              <a:spcBef>
                <a:spcPts val="0"/>
              </a:spcBef>
              <a:spcAft>
                <a:spcPts val="0"/>
              </a:spcAft>
              <a:buNone/>
            </a:pPr>
            <a:r>
              <a:rPr lang="en" sz="1400" i="0" u="none" strike="noStrike" cap="none">
                <a:latin typeface="Nunito"/>
                <a:ea typeface="Nunito"/>
                <a:cs typeface="Nunito"/>
                <a:sym typeface="Nunito"/>
              </a:rPr>
              <a:t>Cynthia Wolberger (Vice Pres</a:t>
            </a:r>
            <a:r>
              <a:rPr lang="en" sz="1400">
                <a:latin typeface="Nunito"/>
                <a:ea typeface="Nunito"/>
                <a:cs typeface="Nunito"/>
                <a:sym typeface="Nunito"/>
              </a:rPr>
              <a:t>ident)</a:t>
            </a:r>
            <a:endParaRPr sz="1400" i="0" u="none" strike="noStrike" cap="none">
              <a:latin typeface="Nunito"/>
              <a:ea typeface="Nunito"/>
              <a:cs typeface="Nunito"/>
              <a:sym typeface="Nunito"/>
            </a:endParaRPr>
          </a:p>
          <a:p>
            <a:pPr marL="457200" marR="0" lvl="0" indent="0" algn="l" rtl="0">
              <a:lnSpc>
                <a:spcPct val="115000"/>
              </a:lnSpc>
              <a:spcBef>
                <a:spcPts val="0"/>
              </a:spcBef>
              <a:spcAft>
                <a:spcPts val="0"/>
              </a:spcAft>
              <a:buNone/>
            </a:pPr>
            <a:r>
              <a:rPr lang="en" sz="1400" i="0" u="none" strike="noStrike" cap="none">
                <a:latin typeface="Nunito"/>
                <a:ea typeface="Nunito"/>
                <a:cs typeface="Nunito"/>
                <a:sym typeface="Nunito"/>
              </a:rPr>
              <a:t>Jaime Fraser (Secretary &amp; </a:t>
            </a:r>
            <a:r>
              <a:rPr lang="en" sz="1400">
                <a:latin typeface="Nunito"/>
                <a:ea typeface="Nunito"/>
                <a:cs typeface="Nunito"/>
                <a:sym typeface="Nunito"/>
              </a:rPr>
              <a:t>Tr</a:t>
            </a:r>
            <a:r>
              <a:rPr lang="en" sz="1400" i="0" u="none" strike="noStrike" cap="none">
                <a:latin typeface="Nunito"/>
                <a:ea typeface="Nunito"/>
                <a:cs typeface="Nunito"/>
                <a:sym typeface="Nunito"/>
              </a:rPr>
              <a:t>easurer)</a:t>
            </a:r>
            <a:endParaRPr sz="1400">
              <a:latin typeface="Nunito"/>
              <a:ea typeface="Nunito"/>
              <a:cs typeface="Nunito"/>
              <a:sym typeface="Nunito"/>
            </a:endParaRPr>
          </a:p>
          <a:p>
            <a:pPr marL="457200" marR="0" lvl="0" indent="0" algn="l" rtl="0">
              <a:lnSpc>
                <a:spcPct val="115000"/>
              </a:lnSpc>
              <a:spcBef>
                <a:spcPts val="0"/>
              </a:spcBef>
              <a:spcAft>
                <a:spcPts val="0"/>
              </a:spcAft>
              <a:buNone/>
            </a:pPr>
            <a:r>
              <a:rPr lang="en" sz="1400">
                <a:latin typeface="Nunito"/>
                <a:ea typeface="Nunito"/>
                <a:cs typeface="Nunito"/>
                <a:sym typeface="Nunito"/>
              </a:rPr>
              <a:t>Prachee Avasthi</a:t>
            </a:r>
            <a:endParaRPr sz="1400">
              <a:latin typeface="Nunito"/>
              <a:ea typeface="Nunito"/>
              <a:cs typeface="Nunito"/>
              <a:sym typeface="Nunito"/>
            </a:endParaRPr>
          </a:p>
          <a:p>
            <a:pPr marL="457200" marR="0" lvl="0" indent="0" algn="l" rtl="0">
              <a:lnSpc>
                <a:spcPct val="115000"/>
              </a:lnSpc>
              <a:spcBef>
                <a:spcPts val="0"/>
              </a:spcBef>
              <a:spcAft>
                <a:spcPts val="0"/>
              </a:spcAft>
              <a:buNone/>
            </a:pPr>
            <a:r>
              <a:rPr lang="en" sz="1400"/>
              <a:t>Phil Bourne</a:t>
            </a:r>
            <a:endParaRPr sz="1400"/>
          </a:p>
          <a:p>
            <a:pPr marL="457200" marR="0" lvl="0" indent="0" algn="l" rtl="0">
              <a:lnSpc>
                <a:spcPct val="115000"/>
              </a:lnSpc>
              <a:spcBef>
                <a:spcPts val="0"/>
              </a:spcBef>
              <a:spcAft>
                <a:spcPts val="0"/>
              </a:spcAft>
              <a:buNone/>
            </a:pPr>
            <a:r>
              <a:rPr lang="en" sz="1400" i="0" u="none" strike="noStrike" cap="none">
                <a:latin typeface="Nunito"/>
                <a:ea typeface="Nunito"/>
                <a:cs typeface="Nunito"/>
                <a:sym typeface="Nunito"/>
              </a:rPr>
              <a:t>Daniel Col</a:t>
            </a:r>
            <a:r>
              <a:rPr lang="en" sz="1400"/>
              <a:t>ó</a:t>
            </a:r>
            <a:r>
              <a:rPr lang="en" sz="1400" i="0" u="none" strike="noStrike" cap="none">
                <a:latin typeface="Nunito"/>
                <a:ea typeface="Nunito"/>
                <a:cs typeface="Nunito"/>
                <a:sym typeface="Nunito"/>
              </a:rPr>
              <a:t>n-Ramos</a:t>
            </a:r>
            <a:endParaRPr sz="1400">
              <a:latin typeface="Nunito"/>
              <a:ea typeface="Nunito"/>
              <a:cs typeface="Nunito"/>
              <a:sym typeface="Nunito"/>
            </a:endParaRPr>
          </a:p>
          <a:p>
            <a:pPr marL="457200" marR="0" lvl="0" indent="0" algn="l" rtl="0">
              <a:lnSpc>
                <a:spcPct val="115000"/>
              </a:lnSpc>
              <a:spcBef>
                <a:spcPts val="0"/>
              </a:spcBef>
              <a:spcAft>
                <a:spcPts val="0"/>
              </a:spcAft>
              <a:buNone/>
            </a:pPr>
            <a:r>
              <a:rPr lang="en" sz="1400" i="0" u="none" strike="noStrike" cap="none">
                <a:latin typeface="Nunito"/>
                <a:ea typeface="Nunito"/>
                <a:cs typeface="Nunito"/>
                <a:sym typeface="Nunito"/>
              </a:rPr>
              <a:t>Tony Hyman</a:t>
            </a:r>
            <a:endParaRPr sz="1400" i="0" u="none" strike="noStrike" cap="none">
              <a:latin typeface="Nunito"/>
              <a:ea typeface="Nunito"/>
              <a:cs typeface="Nunito"/>
              <a:sym typeface="Nunito"/>
            </a:endParaRPr>
          </a:p>
          <a:p>
            <a:pPr marL="457200" marR="0" lvl="0" indent="0" algn="l" rtl="0">
              <a:lnSpc>
                <a:spcPct val="115000"/>
              </a:lnSpc>
              <a:spcBef>
                <a:spcPts val="0"/>
              </a:spcBef>
              <a:spcAft>
                <a:spcPts val="0"/>
              </a:spcAft>
              <a:buNone/>
            </a:pPr>
            <a:r>
              <a:rPr lang="en" sz="1400">
                <a:latin typeface="Nunito"/>
                <a:ea typeface="Nunito"/>
                <a:cs typeface="Nunito"/>
                <a:sym typeface="Nunito"/>
              </a:rPr>
              <a:t>Heather Joseph</a:t>
            </a:r>
            <a:endParaRPr sz="1400">
              <a:latin typeface="Nunito"/>
              <a:ea typeface="Nunito"/>
              <a:cs typeface="Nunito"/>
              <a:sym typeface="Nunito"/>
            </a:endParaRPr>
          </a:p>
          <a:p>
            <a:pPr marL="457200" marR="0" lvl="0" indent="0" algn="l" rtl="0">
              <a:lnSpc>
                <a:spcPct val="115000"/>
              </a:lnSpc>
              <a:spcBef>
                <a:spcPts val="0"/>
              </a:spcBef>
              <a:spcAft>
                <a:spcPts val="0"/>
              </a:spcAft>
              <a:buNone/>
            </a:pPr>
            <a:r>
              <a:rPr lang="en" sz="1400"/>
              <a:t>Jennifer Lin</a:t>
            </a:r>
            <a:endParaRPr sz="1400"/>
          </a:p>
          <a:p>
            <a:pPr marL="457200" marR="0" lvl="0" indent="0" algn="l" rtl="0">
              <a:lnSpc>
                <a:spcPct val="115000"/>
              </a:lnSpc>
              <a:spcBef>
                <a:spcPts val="0"/>
              </a:spcBef>
              <a:spcAft>
                <a:spcPts val="0"/>
              </a:spcAft>
              <a:buNone/>
            </a:pPr>
            <a:r>
              <a:rPr lang="en" sz="1400"/>
              <a:t>Kristen Ratan</a:t>
            </a:r>
            <a:endParaRPr sz="1400" i="0" u="none" strike="noStrike" cap="none">
              <a:latin typeface="Nunito"/>
              <a:ea typeface="Nunito"/>
              <a:cs typeface="Nunito"/>
              <a:sym typeface="Nunito"/>
            </a:endParaRPr>
          </a:p>
          <a:p>
            <a:pPr marL="457200" lvl="0" indent="0" algn="l" rtl="0">
              <a:lnSpc>
                <a:spcPct val="115000"/>
              </a:lnSpc>
              <a:spcBef>
                <a:spcPts val="0"/>
              </a:spcBef>
              <a:spcAft>
                <a:spcPts val="0"/>
              </a:spcAft>
              <a:buNone/>
            </a:pPr>
            <a:r>
              <a:rPr lang="en" sz="1400">
                <a:latin typeface="Nunito"/>
                <a:ea typeface="Nunito"/>
                <a:cs typeface="Nunito"/>
                <a:sym typeface="Nunito"/>
              </a:rPr>
              <a:t>Harold Varmus</a:t>
            </a:r>
            <a:br>
              <a:rPr lang="en" sz="1400"/>
            </a:br>
            <a:r>
              <a:rPr lang="en" sz="1400" i="0" u="none" strike="noStrike" cap="none">
                <a:latin typeface="Nunito"/>
                <a:ea typeface="Nunito"/>
                <a:cs typeface="Nunito"/>
                <a:sym typeface="Nunito"/>
              </a:rPr>
              <a:t>Dick Wilder (non-voting)</a:t>
            </a:r>
            <a:endParaRPr sz="1400"/>
          </a:p>
        </p:txBody>
      </p:sp>
      <p:pic>
        <p:nvPicPr>
          <p:cNvPr id="188" name="Google Shape;188;p21"/>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519800" y="1076875"/>
            <a:ext cx="692375" cy="699100"/>
          </a:xfrm>
          <a:prstGeom prst="rect">
            <a:avLst/>
          </a:prstGeom>
          <a:noFill/>
          <a:ln>
            <a:noFill/>
          </a:ln>
        </p:spPr>
      </p:pic>
      <p:pic>
        <p:nvPicPr>
          <p:cNvPr id="189" name="Google Shape;189;p21"/>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516438" y="1846900"/>
            <a:ext cx="699100" cy="699100"/>
          </a:xfrm>
          <a:prstGeom prst="rect">
            <a:avLst/>
          </a:prstGeom>
          <a:noFill/>
          <a:ln>
            <a:noFill/>
          </a:ln>
        </p:spPr>
      </p:pic>
      <p:pic>
        <p:nvPicPr>
          <p:cNvPr id="190" name="Google Shape;190;p21"/>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519800" y="2616925"/>
            <a:ext cx="692375" cy="6890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2"/>
          <p:cNvSpPr txBox="1">
            <a:spLocks noGrp="1"/>
          </p:cNvSpPr>
          <p:nvPr>
            <p:ph type="body" idx="1"/>
          </p:nvPr>
        </p:nvSpPr>
        <p:spPr>
          <a:xfrm>
            <a:off x="3264550" y="4266675"/>
            <a:ext cx="5567700" cy="302400"/>
          </a:xfrm>
          <a:prstGeom prst="rect">
            <a:avLst/>
          </a:prstGeom>
          <a:noFill/>
          <a:ln>
            <a:noFill/>
          </a:ln>
        </p:spPr>
        <p:txBody>
          <a:bodyPr spcFirstLastPara="1" wrap="square" lIns="68575" tIns="34275" rIns="68575" bIns="34275" anchor="t" anchorCtr="0">
            <a:noAutofit/>
          </a:bodyPr>
          <a:lstStyle/>
          <a:p>
            <a:pPr marL="139700" lvl="0" indent="0" algn="ctr" rtl="0">
              <a:lnSpc>
                <a:spcPct val="90000"/>
              </a:lnSpc>
              <a:spcBef>
                <a:spcPts val="0"/>
              </a:spcBef>
              <a:spcAft>
                <a:spcPts val="1600"/>
              </a:spcAft>
              <a:buClr>
                <a:schemeClr val="dk1"/>
              </a:buClr>
              <a:buSzPts val="2100"/>
              <a:buNone/>
            </a:pPr>
            <a:r>
              <a:rPr lang="en"/>
              <a:t>Learn more at </a:t>
            </a:r>
            <a:r>
              <a:rPr lang="en">
                <a:solidFill>
                  <a:srgbClr val="DD3333"/>
                </a:solidFill>
              </a:rPr>
              <a:t>asapbio.org/preprint-info</a:t>
            </a:r>
            <a:endParaRPr>
              <a:solidFill>
                <a:srgbClr val="DD3333"/>
              </a:solidFill>
            </a:endParaRPr>
          </a:p>
        </p:txBody>
      </p:sp>
      <p:pic>
        <p:nvPicPr>
          <p:cNvPr id="196" name="Google Shape;196;p22"/>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55376" y="1035962"/>
            <a:ext cx="3977951" cy="3071576"/>
          </a:xfrm>
          <a:prstGeom prst="rect">
            <a:avLst/>
          </a:prstGeom>
          <a:noFill/>
          <a:ln>
            <a:noFill/>
          </a:ln>
          <a:effectLst>
            <a:outerShdw blurRad="292100" dist="139700" dir="2700000" algn="tl" rotWithShape="0">
              <a:srgbClr val="333333">
                <a:alpha val="64709"/>
              </a:srgbClr>
            </a:outerShdw>
          </a:effectLst>
        </p:spPr>
      </p:pic>
      <p:pic>
        <p:nvPicPr>
          <p:cNvPr id="197" name="Google Shape;197;p22"/>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4279403" y="910471"/>
            <a:ext cx="2286776" cy="1331450"/>
          </a:xfrm>
          <a:prstGeom prst="rect">
            <a:avLst/>
          </a:prstGeom>
          <a:noFill/>
          <a:ln>
            <a:noFill/>
          </a:ln>
          <a:effectLst>
            <a:outerShdw blurRad="292100" dist="139700" dir="2700000" algn="tl" rotWithShape="0">
              <a:srgbClr val="333333">
                <a:alpha val="64709"/>
              </a:srgbClr>
            </a:outerShdw>
          </a:effectLst>
        </p:spPr>
      </p:pic>
      <p:sp>
        <p:nvSpPr>
          <p:cNvPr id="198" name="Google Shape;198;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200"/>
              <a:t>We research &amp; produce informational resources about preprints</a:t>
            </a:r>
            <a:endParaRPr sz="2200"/>
          </a:p>
        </p:txBody>
      </p:sp>
      <p:pic>
        <p:nvPicPr>
          <p:cNvPr id="199" name="Google Shape;199;p22"/>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6775180" y="1091775"/>
            <a:ext cx="1882169" cy="2343485"/>
          </a:xfrm>
          <a:prstGeom prst="rect">
            <a:avLst/>
          </a:prstGeom>
          <a:noFill/>
          <a:ln>
            <a:noFill/>
          </a:ln>
          <a:effectLst>
            <a:outerShdw blurRad="285750" dist="142875" dir="2700000" algn="bl" rotWithShape="0">
              <a:srgbClr val="000000">
                <a:alpha val="64999"/>
              </a:srgbClr>
            </a:outerShdw>
          </a:effectLst>
        </p:spPr>
      </p:pic>
      <p:pic>
        <p:nvPicPr>
          <p:cNvPr id="200" name="Google Shape;200;p2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4948100" y="2559050"/>
            <a:ext cx="3507602" cy="1484049"/>
          </a:xfrm>
          <a:prstGeom prst="rect">
            <a:avLst/>
          </a:prstGeom>
          <a:noFill/>
          <a:ln>
            <a:noFill/>
          </a:ln>
          <a:effectLst>
            <a:outerShdw blurRad="285750" dist="142875" dir="2700000" algn="bl" rotWithShape="0">
              <a:srgbClr val="000000">
                <a:alpha val="64999"/>
              </a:srgbClr>
            </a:outerShdw>
          </a:effectLst>
        </p:spPr>
      </p:pic>
      <p:pic>
        <p:nvPicPr>
          <p:cNvPr id="201" name="Google Shape;201;p22"/>
          <p:cNvPicPr preferRelativeResize="0"/>
          <p:nvPr/>
        </p:nvPicPr>
        <p:blipFill>
          <a:blip r:embed="rId7" cstate="print">
            <a:alphaModFix/>
            <a:extLst>
              <a:ext uri="{28A0092B-C50C-407E-A947-70E740481C1C}">
                <a14:useLocalDpi xmlns:a14="http://schemas.microsoft.com/office/drawing/2010/main"/>
              </a:ext>
            </a:extLst>
          </a:blip>
          <a:stretch>
            <a:fillRect/>
          </a:stretch>
        </p:blipFill>
        <p:spPr>
          <a:xfrm>
            <a:off x="142700" y="2559050"/>
            <a:ext cx="3020849" cy="2031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23"/>
          <p:cNvPicPr preferRelativeResize="0"/>
          <p:nvPr/>
        </p:nvPicPr>
        <p:blipFill rotWithShape="1">
          <a:blip r:embed="rId3" cstate="print">
            <a:alphaModFix/>
            <a:extLst>
              <a:ext uri="{28A0092B-C50C-407E-A947-70E740481C1C}">
                <a14:useLocalDpi xmlns:a14="http://schemas.microsoft.com/office/drawing/2010/main"/>
              </a:ext>
            </a:extLst>
          </a:blip>
          <a:srcRect l="3818" t="13310" b="16671"/>
          <a:stretch/>
        </p:blipFill>
        <p:spPr>
          <a:xfrm>
            <a:off x="1868700" y="1091289"/>
            <a:ext cx="5712899" cy="3176160"/>
          </a:xfrm>
          <a:prstGeom prst="rect">
            <a:avLst/>
          </a:prstGeom>
          <a:noFill/>
          <a:ln>
            <a:noFill/>
          </a:ln>
        </p:spPr>
      </p:pic>
      <p:sp>
        <p:nvSpPr>
          <p:cNvPr id="207" name="Google Shape;207;p23"/>
          <p:cNvSpPr txBox="1">
            <a:spLocks noGrp="1"/>
          </p:cNvSpPr>
          <p:nvPr>
            <p:ph type="body" idx="1"/>
          </p:nvPr>
        </p:nvSpPr>
        <p:spPr>
          <a:xfrm>
            <a:off x="3119250" y="4342875"/>
            <a:ext cx="5712900" cy="302400"/>
          </a:xfrm>
          <a:prstGeom prst="rect">
            <a:avLst/>
          </a:prstGeom>
          <a:noFill/>
          <a:ln>
            <a:noFill/>
          </a:ln>
        </p:spPr>
        <p:txBody>
          <a:bodyPr spcFirstLastPara="1" wrap="square" lIns="68575" tIns="34275" rIns="68575" bIns="34275" anchor="t" anchorCtr="0">
            <a:noAutofit/>
          </a:bodyPr>
          <a:lstStyle/>
          <a:p>
            <a:pPr marL="139700" lvl="0" indent="0" algn="ctr" rtl="0">
              <a:lnSpc>
                <a:spcPct val="90000"/>
              </a:lnSpc>
              <a:spcBef>
                <a:spcPts val="0"/>
              </a:spcBef>
              <a:spcAft>
                <a:spcPts val="1600"/>
              </a:spcAft>
              <a:buClr>
                <a:schemeClr val="dk1"/>
              </a:buClr>
              <a:buSzPts val="2100"/>
              <a:buNone/>
            </a:pPr>
            <a:r>
              <a:rPr lang="en"/>
              <a:t>Get involved at </a:t>
            </a:r>
            <a:r>
              <a:rPr lang="en">
                <a:solidFill>
                  <a:srgbClr val="DD3333"/>
                </a:solidFill>
              </a:rPr>
              <a:t>asapbio.org/asapbio-ambassadors</a:t>
            </a:r>
            <a:endParaRPr>
              <a:solidFill>
                <a:srgbClr val="DD3333"/>
              </a:solidFill>
            </a:endParaRPr>
          </a:p>
        </p:txBody>
      </p:sp>
      <p:sp>
        <p:nvSpPr>
          <p:cNvPr id="208" name="Google Shape;208;p23"/>
          <p:cNvSpPr txBox="1">
            <a:spLocks noGrp="1"/>
          </p:cNvSpPr>
          <p:nvPr>
            <p:ph type="title"/>
          </p:nvPr>
        </p:nvSpPr>
        <p:spPr>
          <a:xfrm>
            <a:off x="311700" y="64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200"/>
              <a:t>We promote awareness by supporting peers to </a:t>
            </a:r>
            <a:endParaRPr sz="2200"/>
          </a:p>
          <a:p>
            <a:pPr marL="0" lvl="0" indent="0" algn="l" rtl="0">
              <a:spcBef>
                <a:spcPts val="0"/>
              </a:spcBef>
              <a:spcAft>
                <a:spcPts val="0"/>
              </a:spcAft>
              <a:buNone/>
            </a:pPr>
            <a:r>
              <a:rPr lang="en" sz="2200"/>
              <a:t>spark conversations about preprints</a:t>
            </a:r>
            <a:endParaRPr sz="2200"/>
          </a:p>
        </p:txBody>
      </p:sp>
      <p:pic>
        <p:nvPicPr>
          <p:cNvPr id="209" name="Google Shape;209;p23"/>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246925" y="953175"/>
            <a:ext cx="1982525" cy="2396126"/>
          </a:xfrm>
          <a:prstGeom prst="rect">
            <a:avLst/>
          </a:prstGeom>
          <a:noFill/>
          <a:ln>
            <a:noFill/>
          </a:ln>
          <a:effectLst>
            <a:outerShdw blurRad="292100" dist="139700" dir="2700000" algn="tl" rotWithShape="0">
              <a:srgbClr val="333333">
                <a:alpha val="64709"/>
              </a:srgbClr>
            </a:outerShdw>
          </a:effectLst>
        </p:spPr>
      </p:pic>
      <p:pic>
        <p:nvPicPr>
          <p:cNvPr id="210" name="Google Shape;210;p23"/>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7121174" y="251399"/>
            <a:ext cx="1282674" cy="1868499"/>
          </a:xfrm>
          <a:prstGeom prst="rect">
            <a:avLst/>
          </a:prstGeom>
          <a:noFill/>
          <a:ln>
            <a:noFill/>
          </a:ln>
          <a:effectLst>
            <a:outerShdw blurRad="285750" dist="142875" dir="2700000" algn="tl" rotWithShape="0">
              <a:srgbClr val="333333">
                <a:alpha val="64999"/>
              </a:srgbClr>
            </a:outerShdw>
          </a:effectLst>
        </p:spPr>
      </p:pic>
      <p:sp>
        <p:nvSpPr>
          <p:cNvPr id="211" name="Google Shape;211;p23"/>
          <p:cNvSpPr txBox="1"/>
          <p:nvPr/>
        </p:nvSpPr>
        <p:spPr>
          <a:xfrm rot="-5400000">
            <a:off x="7884911" y="925500"/>
            <a:ext cx="1741500" cy="5457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a:solidFill>
                  <a:schemeClr val="dk2"/>
                </a:solidFill>
                <a:latin typeface="Nunito"/>
                <a:ea typeface="Nunito"/>
                <a:cs typeface="Nunito"/>
                <a:sym typeface="Nunito"/>
              </a:rPr>
              <a:t>Get yours at </a:t>
            </a:r>
            <a:r>
              <a:rPr lang="en">
                <a:solidFill>
                  <a:srgbClr val="DD3333"/>
                </a:solidFill>
                <a:latin typeface="Nunito"/>
                <a:ea typeface="Nunito"/>
                <a:cs typeface="Nunito"/>
                <a:sym typeface="Nunito"/>
              </a:rPr>
              <a:t>asapbio.org/stickers</a:t>
            </a:r>
            <a:endParaRPr>
              <a:solidFill>
                <a:srgbClr val="DD3333"/>
              </a:solidFill>
              <a:latin typeface="Nunito"/>
              <a:ea typeface="Nunito"/>
              <a:cs typeface="Nunito"/>
              <a:sym typeface="Nunito"/>
            </a:endParaRPr>
          </a:p>
        </p:txBody>
      </p:sp>
      <p:pic>
        <p:nvPicPr>
          <p:cNvPr id="212" name="Google Shape;212;p23"/>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160273" y="3482300"/>
            <a:ext cx="2325953" cy="1162965"/>
          </a:xfrm>
          <a:prstGeom prst="rect">
            <a:avLst/>
          </a:prstGeom>
          <a:noFill/>
          <a:ln>
            <a:noFill/>
          </a:ln>
          <a:effectLst>
            <a:outerShdw blurRad="285750" dist="142875" dir="2700000" algn="bl" rotWithShape="0">
              <a:srgbClr val="000000">
                <a:alpha val="64999"/>
              </a:srgbClr>
            </a:outerShdw>
          </a:effectLst>
        </p:spPr>
      </p:pic>
    </p:spTree>
  </p:cSld>
  <p:clrMapOvr>
    <a:masterClrMapping/>
  </p:clrMapOvr>
</p:sld>
</file>

<file path=ppt/theme/theme1.xml><?xml version="1.0" encoding="utf-8"?>
<a:theme xmlns:a="http://schemas.openxmlformats.org/drawingml/2006/main" name="ASAPbi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891</TotalTime>
  <Words>6384</Words>
  <Application>Microsoft Macintosh PowerPoint</Application>
  <PresentationFormat>On-screen Show (16:9)</PresentationFormat>
  <Paragraphs>527</Paragraphs>
  <Slides>68</Slides>
  <Notes>68</Notes>
  <HiddenSlides>6</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68</vt:i4>
      </vt:variant>
    </vt:vector>
  </HeadingPairs>
  <TitlesOfParts>
    <vt:vector size="78" baseType="lpstr">
      <vt:lpstr>Arial</vt:lpstr>
      <vt:lpstr>Barlow</vt:lpstr>
      <vt:lpstr>Calibri</vt:lpstr>
      <vt:lpstr>Helvetica Neue</vt:lpstr>
      <vt:lpstr>Helvetica Neue Light</vt:lpstr>
      <vt:lpstr>Nunito</vt:lpstr>
      <vt:lpstr>Open Sans</vt:lpstr>
      <vt:lpstr>Roboto</vt:lpstr>
      <vt:lpstr>Zilla Slab</vt:lpstr>
      <vt:lpstr>ASAPbio</vt:lpstr>
      <vt:lpstr>Preprints: an opportunity for African science?</vt:lpstr>
      <vt:lpstr>TITLE: Preprints: an opportunity for African science?</vt:lpstr>
      <vt:lpstr>The traditional publishing process</vt:lpstr>
      <vt:lpstr>Publishing large stories in competitive journals delays careers and slows scientific advance</vt:lpstr>
      <vt:lpstr>Speed benefits both science and scientists </vt:lpstr>
      <vt:lpstr>PowerPoint Presentation</vt:lpstr>
      <vt:lpstr>PowerPoint Presentation</vt:lpstr>
      <vt:lpstr>We research &amp; produce informational resources about preprints</vt:lpstr>
      <vt:lpstr>We promote awareness by supporting peers to  spark conversations about preprints</vt:lpstr>
      <vt:lpstr>PowerPoint Presentation</vt:lpstr>
      <vt:lpstr>PowerPoint Presentation</vt:lpstr>
      <vt:lpstr>My background</vt:lpstr>
      <vt:lpstr>Who has heard of preprints? Hands up...</vt:lpstr>
      <vt:lpstr>Preprints are complete scientific manuscripts shared openly online  before journal-organized peer review.</vt:lpstr>
      <vt:lpstr>Publishing hides your work for months or years</vt:lpstr>
      <vt:lpstr>Preprints make work available almost immediately</vt:lpstr>
      <vt:lpstr>Who has read a preprint? Hands up...</vt:lpstr>
      <vt:lpstr>Preprints are formal scientific outputs</vt:lpstr>
      <vt:lpstr>Where are preprints?</vt:lpstr>
      <vt:lpstr>Who has posted a preprint? Hands up...</vt:lpstr>
      <vt:lpstr>Benefits of preprints</vt:lpstr>
      <vt:lpstr>Questions to explore</vt:lpstr>
      <vt:lpstr>How might preprints help science</vt:lpstr>
      <vt:lpstr>Preprint feedback improves the science</vt:lpstr>
      <vt:lpstr>How might preprints help you anticipate and prepare for revision requests?</vt:lpstr>
      <vt:lpstr>Inform rapid responses for public health</vt:lpstr>
      <vt:lpstr>PowerPoint Presentation</vt:lpstr>
      <vt:lpstr>PowerPoint Presentation</vt:lpstr>
      <vt:lpstr>PowerPoint Presentation</vt:lpstr>
      <vt:lpstr>How might preprints help my career</vt:lpstr>
      <vt:lpstr>PowerPoint Presentation</vt:lpstr>
      <vt:lpstr>Institutions and PIs encouraging preprints as evidence for hiring and promotion</vt:lpstr>
      <vt:lpstr>Funders encouraging preprints as evidence of productivity in grant applications &amp; reports</vt:lpstr>
      <vt:lpstr>PowerPoint Presentation</vt:lpstr>
      <vt:lpstr>Preprints could provide evidence for your decisions</vt:lpstr>
      <vt:lpstr>Will a reputable journal publish my work</vt:lpstr>
      <vt:lpstr>2/3s of preprints are published within 2 years</vt:lpstr>
      <vt:lpstr>Journals allowing preprints</vt:lpstr>
      <vt:lpstr>Editors inviting submissions from preprint servers</vt:lpstr>
      <vt:lpstr>Look up journal policies with TRANSPOSE</vt:lpstr>
      <vt:lpstr>Recently published from WACCBIP...</vt:lpstr>
      <vt:lpstr>Preprints link forward to journal article</vt:lpstr>
      <vt:lpstr>Preprinting increases visibility &amp; citation of published articles</vt:lpstr>
      <vt:lpstr>What’s the opportunity for African science</vt:lpstr>
      <vt:lpstr>Preprints are widespread in other (non-biology) disciplines</vt:lpstr>
      <vt:lpstr>Preprinting in biology is taking off...</vt:lpstr>
      <vt:lpstr>Preprinting in biology is taking off...</vt:lpstr>
      <vt:lpstr>...with support from funders, journals &amp; others</vt:lpstr>
      <vt:lpstr>Still only ~2% of biomedical publications</vt:lpstr>
      <vt:lpstr>Preprints are a tool to be shaped</vt:lpstr>
      <vt:lpstr>Questions to explore</vt:lpstr>
      <vt:lpstr>Are preprints an opportunity for you?</vt:lpstr>
      <vt:lpstr>Let’s talk!</vt:lpstr>
      <vt:lpstr>What’s next?</vt:lpstr>
      <vt:lpstr>Medaase Thank you for listening</vt:lpstr>
      <vt:lpstr>PowerPoint Presentation</vt:lpstr>
      <vt:lpstr>Before you post a preprint</vt:lpstr>
      <vt:lpstr>US$29,605 per preprint per year</vt:lpstr>
      <vt:lpstr>How might preprints affect the visibility of my work</vt:lpstr>
      <vt:lpstr>Preprinting increases visibility of published articles</vt:lpstr>
      <vt:lpstr>Beyond journals: new ways of evaluating outputs</vt:lpstr>
      <vt:lpstr>Should we share before peer review</vt:lpstr>
      <vt:lpstr>Sharing work before peer review is common practice</vt:lpstr>
      <vt:lpstr>Should preprints be cited?  </vt:lpstr>
      <vt:lpstr>Will my work be scooped</vt:lpstr>
      <vt:lpstr>There is no evidence that preprints increase this risk</vt:lpstr>
      <vt:lpstr>Choose the right license for your work</vt:lpstr>
      <vt:lpstr>ASAPbio ambassadors in Africa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Preprints: an opportunity for African science?</dc:title>
  <cp:lastModifiedBy>Microsoft Office User</cp:lastModifiedBy>
  <cp:revision>17</cp:revision>
  <dcterms:modified xsi:type="dcterms:W3CDTF">2019-07-23T01:05:19Z</dcterms:modified>
</cp:coreProperties>
</file>