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66" r:id="rId4"/>
    <p:sldMasterId id="2147483667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</p:sldIdLst>
  <p:sldSz cy="5143500" cx="9144000"/>
  <p:notesSz cx="6797675" cy="9926625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pos="3127" orient="horz"/>
        <p:guide pos="2141"/>
      </p:guideLst>
    </p:cSldViewPr>
  </p:notes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33150" y="744475"/>
            <a:ext cx="4532000" cy="37224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79750" y="4715125"/>
            <a:ext cx="5438125" cy="44669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5ca03a4700_0_93:notes"/>
          <p:cNvSpPr txBox="1"/>
          <p:nvPr>
            <p:ph idx="1" type="body"/>
          </p:nvPr>
        </p:nvSpPr>
        <p:spPr>
          <a:xfrm>
            <a:off x="679750" y="4715125"/>
            <a:ext cx="5438100" cy="44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" name="Google Shape;80;g5ca03a4700_0_93:notes"/>
          <p:cNvSpPr/>
          <p:nvPr>
            <p:ph idx="2" type="sldImg"/>
          </p:nvPr>
        </p:nvSpPr>
        <p:spPr>
          <a:xfrm>
            <a:off x="1133150" y="744475"/>
            <a:ext cx="4532100" cy="3722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5ceac6db70_0_172:notes"/>
          <p:cNvSpPr txBox="1"/>
          <p:nvPr>
            <p:ph idx="1" type="body"/>
          </p:nvPr>
        </p:nvSpPr>
        <p:spPr>
          <a:xfrm>
            <a:off x="679750" y="4715125"/>
            <a:ext cx="5438100" cy="44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-NL"/>
              <a:t>Mention that there are several communication tools set up to engage with the GLAM Labs community</a:t>
            </a:r>
            <a:endParaRPr/>
          </a:p>
        </p:txBody>
      </p:sp>
      <p:sp>
        <p:nvSpPr>
          <p:cNvPr id="171" name="Google Shape;171;g5ceac6db70_0_172:notes"/>
          <p:cNvSpPr/>
          <p:nvPr>
            <p:ph idx="2" type="sldImg"/>
          </p:nvPr>
        </p:nvSpPr>
        <p:spPr>
          <a:xfrm>
            <a:off x="1133150" y="744475"/>
            <a:ext cx="4532100" cy="3722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5ca03a4700_0_298:notes"/>
          <p:cNvSpPr/>
          <p:nvPr>
            <p:ph idx="2" type="sldImg"/>
          </p:nvPr>
        </p:nvSpPr>
        <p:spPr>
          <a:xfrm>
            <a:off x="1133150" y="744475"/>
            <a:ext cx="4532100" cy="3722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5ca03a4700_0_298:notes"/>
          <p:cNvSpPr txBox="1"/>
          <p:nvPr>
            <p:ph idx="1" type="body"/>
          </p:nvPr>
        </p:nvSpPr>
        <p:spPr>
          <a:xfrm>
            <a:off x="679750" y="4715125"/>
            <a:ext cx="5438100" cy="44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5ca03a4700_0_216:notes"/>
          <p:cNvSpPr txBox="1"/>
          <p:nvPr>
            <p:ph idx="1" type="body"/>
          </p:nvPr>
        </p:nvSpPr>
        <p:spPr>
          <a:xfrm>
            <a:off x="679750" y="4715125"/>
            <a:ext cx="5438100" cy="44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g5ca03a4700_0_216:notes"/>
          <p:cNvSpPr/>
          <p:nvPr>
            <p:ph idx="2" type="sldImg"/>
          </p:nvPr>
        </p:nvSpPr>
        <p:spPr>
          <a:xfrm>
            <a:off x="1133150" y="744475"/>
            <a:ext cx="4532100" cy="3722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5ca03a4700_0_340:notes"/>
          <p:cNvSpPr txBox="1"/>
          <p:nvPr>
            <p:ph idx="1" type="body"/>
          </p:nvPr>
        </p:nvSpPr>
        <p:spPr>
          <a:xfrm>
            <a:off x="679750" y="4715125"/>
            <a:ext cx="5438100" cy="44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0" name="Google Shape;210;g5ca03a4700_0_340:notes"/>
          <p:cNvSpPr/>
          <p:nvPr>
            <p:ph idx="2" type="sldImg"/>
          </p:nvPr>
        </p:nvSpPr>
        <p:spPr>
          <a:xfrm>
            <a:off x="1133150" y="744475"/>
            <a:ext cx="4532100" cy="3722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5cb94a7078_0_0:notes"/>
          <p:cNvSpPr txBox="1"/>
          <p:nvPr>
            <p:ph idx="1" type="body"/>
          </p:nvPr>
        </p:nvSpPr>
        <p:spPr>
          <a:xfrm>
            <a:off x="679750" y="4715125"/>
            <a:ext cx="5438100" cy="44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g5cb94a7078_0_0:notes"/>
          <p:cNvSpPr/>
          <p:nvPr>
            <p:ph idx="2" type="sldImg"/>
          </p:nvPr>
        </p:nvSpPr>
        <p:spPr>
          <a:xfrm>
            <a:off x="1133150" y="744475"/>
            <a:ext cx="4532100" cy="3722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554865846a_0_65:notes"/>
          <p:cNvSpPr txBox="1"/>
          <p:nvPr>
            <p:ph idx="1" type="body"/>
          </p:nvPr>
        </p:nvSpPr>
        <p:spPr>
          <a:xfrm>
            <a:off x="679750" y="4715125"/>
            <a:ext cx="5438100" cy="44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4" name="Google Shape;234;g554865846a_0_65:notes"/>
          <p:cNvSpPr/>
          <p:nvPr>
            <p:ph idx="2" type="sldImg"/>
          </p:nvPr>
        </p:nvSpPr>
        <p:spPr>
          <a:xfrm>
            <a:off x="1133150" y="744475"/>
            <a:ext cx="4532100" cy="3722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5ca03a4700_0_205:notes"/>
          <p:cNvSpPr txBox="1"/>
          <p:nvPr>
            <p:ph idx="1" type="body"/>
          </p:nvPr>
        </p:nvSpPr>
        <p:spPr>
          <a:xfrm>
            <a:off x="679750" y="4715125"/>
            <a:ext cx="5438100" cy="44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Google Shape;247;g5ca03a4700_0_205:notes"/>
          <p:cNvSpPr/>
          <p:nvPr>
            <p:ph idx="2" type="sldImg"/>
          </p:nvPr>
        </p:nvSpPr>
        <p:spPr>
          <a:xfrm>
            <a:off x="1133150" y="744475"/>
            <a:ext cx="4532100" cy="3722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5cc00af827_0_30:notes"/>
          <p:cNvSpPr txBox="1"/>
          <p:nvPr>
            <p:ph idx="1" type="body"/>
          </p:nvPr>
        </p:nvSpPr>
        <p:spPr>
          <a:xfrm>
            <a:off x="679750" y="4715125"/>
            <a:ext cx="5438100" cy="44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5" name="Google Shape;255;g5cc00af827_0_30:notes"/>
          <p:cNvSpPr/>
          <p:nvPr>
            <p:ph idx="2" type="sldImg"/>
          </p:nvPr>
        </p:nvSpPr>
        <p:spPr>
          <a:xfrm>
            <a:off x="1133150" y="744475"/>
            <a:ext cx="4532100" cy="3722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554865846a_2_0:notes"/>
          <p:cNvSpPr/>
          <p:nvPr>
            <p:ph idx="2" type="sldImg"/>
          </p:nvPr>
        </p:nvSpPr>
        <p:spPr>
          <a:xfrm>
            <a:off x="1133150" y="744475"/>
            <a:ext cx="4532100" cy="3722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3" name="Google Shape;263;g554865846a_2_0:notes"/>
          <p:cNvSpPr txBox="1"/>
          <p:nvPr>
            <p:ph idx="1" type="body"/>
          </p:nvPr>
        </p:nvSpPr>
        <p:spPr>
          <a:xfrm>
            <a:off x="679750" y="4715125"/>
            <a:ext cx="5438100" cy="44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5ca03a4700_0_133:notes"/>
          <p:cNvSpPr txBox="1"/>
          <p:nvPr>
            <p:ph idx="1" type="body"/>
          </p:nvPr>
        </p:nvSpPr>
        <p:spPr>
          <a:xfrm>
            <a:off x="679750" y="4715125"/>
            <a:ext cx="5438100" cy="44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0" name="Google Shape;270;g5ca03a4700_0_133:notes"/>
          <p:cNvSpPr/>
          <p:nvPr>
            <p:ph idx="2" type="sldImg"/>
          </p:nvPr>
        </p:nvSpPr>
        <p:spPr>
          <a:xfrm>
            <a:off x="1133150" y="744475"/>
            <a:ext cx="4532100" cy="3722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5ceac6db70_0_0:notes"/>
          <p:cNvSpPr/>
          <p:nvPr>
            <p:ph idx="2" type="sldImg"/>
          </p:nvPr>
        </p:nvSpPr>
        <p:spPr>
          <a:xfrm>
            <a:off x="377946" y="744497"/>
            <a:ext cx="6042300" cy="3722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5ceac6db70_0_0:notes"/>
          <p:cNvSpPr txBox="1"/>
          <p:nvPr>
            <p:ph idx="1" type="body"/>
          </p:nvPr>
        </p:nvSpPr>
        <p:spPr>
          <a:xfrm>
            <a:off x="679768" y="4715147"/>
            <a:ext cx="5438100" cy="44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-NL"/>
              <a:t>traditional laboratory, what do you need in a laboratory, virtual laboratory 50% are virtual, 50 physical (from our survey)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-NL"/>
              <a:t>labs also appear in Universities, sometimes connected to Library and sometimes not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-NL"/>
              <a:t>making mistakes is very important part of the labs,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-NL"/>
              <a:t>when the labs is mature then you can use it in the normal workflow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5cc00af827_0_4:notes"/>
          <p:cNvSpPr txBox="1"/>
          <p:nvPr>
            <p:ph idx="1" type="body"/>
          </p:nvPr>
        </p:nvSpPr>
        <p:spPr>
          <a:xfrm>
            <a:off x="679750" y="4715125"/>
            <a:ext cx="5438100" cy="44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6" name="Google Shape;276;g5cc00af827_0_4:notes"/>
          <p:cNvSpPr/>
          <p:nvPr>
            <p:ph idx="2" type="sldImg"/>
          </p:nvPr>
        </p:nvSpPr>
        <p:spPr>
          <a:xfrm>
            <a:off x="1133150" y="744475"/>
            <a:ext cx="4532100" cy="3722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5ca03a4700_0_306:notes"/>
          <p:cNvSpPr txBox="1"/>
          <p:nvPr>
            <p:ph idx="1" type="body"/>
          </p:nvPr>
        </p:nvSpPr>
        <p:spPr>
          <a:xfrm>
            <a:off x="679750" y="4715125"/>
            <a:ext cx="5438100" cy="44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" name="Google Shape;93;g5ca03a4700_0_306:notes"/>
          <p:cNvSpPr/>
          <p:nvPr>
            <p:ph idx="2" type="sldImg"/>
          </p:nvPr>
        </p:nvSpPr>
        <p:spPr>
          <a:xfrm>
            <a:off x="1133150" y="744475"/>
            <a:ext cx="4532100" cy="3722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5ca03a4700_0_12:notes"/>
          <p:cNvSpPr txBox="1"/>
          <p:nvPr>
            <p:ph idx="1" type="body"/>
          </p:nvPr>
        </p:nvSpPr>
        <p:spPr>
          <a:xfrm>
            <a:off x="679750" y="4715125"/>
            <a:ext cx="5438100" cy="44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g5ca03a4700_0_12:notes"/>
          <p:cNvSpPr/>
          <p:nvPr>
            <p:ph idx="2" type="sldImg"/>
          </p:nvPr>
        </p:nvSpPr>
        <p:spPr>
          <a:xfrm>
            <a:off x="1133150" y="744475"/>
            <a:ext cx="4532100" cy="3722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5ceac6db70_0_54:notes"/>
          <p:cNvSpPr/>
          <p:nvPr>
            <p:ph idx="2" type="sldImg"/>
          </p:nvPr>
        </p:nvSpPr>
        <p:spPr>
          <a:xfrm>
            <a:off x="1133150" y="744475"/>
            <a:ext cx="4532100" cy="3722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5ceac6db70_0_54:notes"/>
          <p:cNvSpPr txBox="1"/>
          <p:nvPr>
            <p:ph idx="1" type="body"/>
          </p:nvPr>
        </p:nvSpPr>
        <p:spPr>
          <a:xfrm>
            <a:off x="679750" y="4715125"/>
            <a:ext cx="5438100" cy="44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-NL"/>
              <a:t>Just need to mention that the community is growing and people can download data from our survey in September 2018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0:notes"/>
          <p:cNvSpPr txBox="1"/>
          <p:nvPr>
            <p:ph idx="1" type="body"/>
          </p:nvPr>
        </p:nvSpPr>
        <p:spPr>
          <a:xfrm>
            <a:off x="679750" y="4715125"/>
            <a:ext cx="5438125" cy="44669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10:notes"/>
          <p:cNvSpPr/>
          <p:nvPr>
            <p:ph idx="2" type="sldImg"/>
          </p:nvPr>
        </p:nvSpPr>
        <p:spPr>
          <a:xfrm>
            <a:off x="1133150" y="744475"/>
            <a:ext cx="4532000" cy="37224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1:notes"/>
          <p:cNvSpPr txBox="1"/>
          <p:nvPr>
            <p:ph idx="1" type="body"/>
          </p:nvPr>
        </p:nvSpPr>
        <p:spPr>
          <a:xfrm>
            <a:off x="679750" y="4715125"/>
            <a:ext cx="5438125" cy="44669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11:notes"/>
          <p:cNvSpPr/>
          <p:nvPr>
            <p:ph idx="2" type="sldImg"/>
          </p:nvPr>
        </p:nvSpPr>
        <p:spPr>
          <a:xfrm>
            <a:off x="1133150" y="744475"/>
            <a:ext cx="4532000" cy="37224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554865846a_0_22:notes"/>
          <p:cNvSpPr txBox="1"/>
          <p:nvPr>
            <p:ph idx="1" type="body"/>
          </p:nvPr>
        </p:nvSpPr>
        <p:spPr>
          <a:xfrm>
            <a:off x="679750" y="4715125"/>
            <a:ext cx="5438100" cy="44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g554865846a_0_22:notes"/>
          <p:cNvSpPr/>
          <p:nvPr>
            <p:ph idx="2" type="sldImg"/>
          </p:nvPr>
        </p:nvSpPr>
        <p:spPr>
          <a:xfrm>
            <a:off x="1133150" y="744475"/>
            <a:ext cx="4532100" cy="3722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5ca03a4700_0_179:notes"/>
          <p:cNvSpPr/>
          <p:nvPr>
            <p:ph idx="2" type="sldImg"/>
          </p:nvPr>
        </p:nvSpPr>
        <p:spPr>
          <a:xfrm>
            <a:off x="1133150" y="744475"/>
            <a:ext cx="4532100" cy="3722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5ca03a4700_0_179:notes"/>
          <p:cNvSpPr txBox="1"/>
          <p:nvPr>
            <p:ph idx="1" type="body"/>
          </p:nvPr>
        </p:nvSpPr>
        <p:spPr>
          <a:xfrm>
            <a:off x="679750" y="4715125"/>
            <a:ext cx="5438100" cy="44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1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1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urple: Title and Content" type="obj">
  <p:cSld name="OBJECT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title"/>
          </p:nvPr>
        </p:nvSpPr>
        <p:spPr>
          <a:xfrm>
            <a:off x="457200" y="114301"/>
            <a:ext cx="8018463" cy="79465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" name="Google Shape;11;p2"/>
          <p:cNvSpPr txBox="1"/>
          <p:nvPr>
            <p:ph idx="1" type="body"/>
          </p:nvPr>
        </p:nvSpPr>
        <p:spPr>
          <a:xfrm>
            <a:off x="457200" y="914401"/>
            <a:ext cx="8491538" cy="36802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200">
            <a:noAutofit/>
          </a:bodyPr>
          <a:lstStyle>
            <a:lvl1pPr indent="-381000" lvl="0" marL="457200" algn="l">
              <a:spcBef>
                <a:spcPts val="1800"/>
              </a:spcBef>
              <a:spcAft>
                <a:spcPts val="0"/>
              </a:spcAft>
              <a:buSzPts val="24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7" name="Google Shape;47;p12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8" name="Google Shape;48;p12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2" name="Google Shape;52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4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5" name="Google Shape;55;p14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6" name="Google Shape;5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59" name="Google Shape;59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p16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63" name="Google Shape;63;p16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64" name="Google Shape;64;p16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5" name="Google Shape;65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7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68" name="Google Shape;68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8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71" name="Google Shape;71;p18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72" name="Google Shape;72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urple: Title and Content" type="obj">
  <p:cSld name="OBJECT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0"/>
          <p:cNvSpPr txBox="1"/>
          <p:nvPr>
            <p:ph type="title"/>
          </p:nvPr>
        </p:nvSpPr>
        <p:spPr>
          <a:xfrm>
            <a:off x="457200" y="114301"/>
            <a:ext cx="8018400" cy="79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7" name="Google Shape;77;p20"/>
          <p:cNvSpPr txBox="1"/>
          <p:nvPr>
            <p:ph idx="1" type="body"/>
          </p:nvPr>
        </p:nvSpPr>
        <p:spPr>
          <a:xfrm>
            <a:off x="457200" y="914401"/>
            <a:ext cx="8491500" cy="3680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200">
            <a:noAutofit/>
          </a:bodyPr>
          <a:lstStyle>
            <a:lvl1pPr indent="-381000" lvl="0" marL="457200" rtl="0" algn="l">
              <a:spcBef>
                <a:spcPts val="1800"/>
              </a:spcBef>
              <a:spcAft>
                <a:spcPts val="0"/>
              </a:spcAft>
              <a:buSzPts val="2400"/>
              <a:buChar char="●"/>
              <a:defRPr/>
            </a:lvl1pPr>
            <a:lvl2pPr indent="-342900" lvl="1" marL="914400" rtl="0" algn="l">
              <a:spcBef>
                <a:spcPts val="160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 rtl="0" algn="l">
              <a:spcBef>
                <a:spcPts val="160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 rtl="0" algn="l">
              <a:spcBef>
                <a:spcPts val="160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rtl="0" algn="l">
              <a:spcBef>
                <a:spcPts val="160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6pPr>
            <a:lvl7pPr indent="-342900" lvl="6" marL="320040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indent="-342900" lvl="7" marL="365760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8pPr>
            <a:lvl9pPr indent="-342900" lvl="8" marL="4114800" rtl="0" algn="l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8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urple: Title Slide" showMasterSp="0" type="title">
  <p:cSld name="TITLE">
    <p:bg>
      <p:bgPr>
        <a:solidFill>
          <a:schemeClr val="accent3"/>
        </a:solidFill>
      </p:bgPr>
    </p:bg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 txBox="1"/>
          <p:nvPr>
            <p:ph type="ctrTitle"/>
          </p:nvPr>
        </p:nvSpPr>
        <p:spPr>
          <a:xfrm>
            <a:off x="457200" y="1298122"/>
            <a:ext cx="5733143" cy="110251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3"/>
          <p:cNvSpPr txBox="1"/>
          <p:nvPr>
            <p:ph idx="1" type="subTitle"/>
          </p:nvPr>
        </p:nvSpPr>
        <p:spPr>
          <a:xfrm>
            <a:off x="457200" y="2400300"/>
            <a:ext cx="5733143" cy="1314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868675">
            <a:noAutofit/>
          </a:bodyPr>
          <a:lstStyle>
            <a:lvl1pPr lvl="0" algn="l">
              <a:spcBef>
                <a:spcPts val="1800"/>
              </a:spcBef>
              <a:spcAft>
                <a:spcPts val="0"/>
              </a:spcAft>
              <a:buSzPts val="2800"/>
              <a:buNone/>
              <a:defRPr sz="2800">
                <a:solidFill>
                  <a:schemeClr val="lt1"/>
                </a:solidFill>
              </a:defRPr>
            </a:lvl1pPr>
            <a:lvl2pPr lvl="1" algn="ctr">
              <a:spcBef>
                <a:spcPts val="440"/>
              </a:spcBef>
              <a:spcAft>
                <a:spcPts val="0"/>
              </a:spcAft>
              <a:buSzPts val="2200"/>
              <a:buNone/>
              <a:defRPr>
                <a:solidFill>
                  <a:srgbClr val="919191"/>
                </a:solidFill>
              </a:defRPr>
            </a:lvl2pPr>
            <a:lvl3pPr lvl="2" algn="ctr">
              <a:spcBef>
                <a:spcPts val="440"/>
              </a:spcBef>
              <a:spcAft>
                <a:spcPts val="0"/>
              </a:spcAft>
              <a:buSzPts val="2200"/>
              <a:buNone/>
              <a:defRPr>
                <a:solidFill>
                  <a:srgbClr val="919191"/>
                </a:solidFill>
              </a:defRPr>
            </a:lvl3pPr>
            <a:lvl4pPr lvl="3" algn="ctr">
              <a:spcBef>
                <a:spcPts val="440"/>
              </a:spcBef>
              <a:spcAft>
                <a:spcPts val="0"/>
              </a:spcAft>
              <a:buSzPts val="2200"/>
              <a:buNone/>
              <a:defRPr>
                <a:solidFill>
                  <a:srgbClr val="919191"/>
                </a:solidFill>
              </a:defRPr>
            </a:lvl4pPr>
            <a:lvl5pPr lvl="4" algn="ctr">
              <a:spcBef>
                <a:spcPts val="440"/>
              </a:spcBef>
              <a:spcAft>
                <a:spcPts val="0"/>
              </a:spcAft>
              <a:buSzPts val="2200"/>
              <a:buNone/>
              <a:defRPr>
                <a:solidFill>
                  <a:srgbClr val="919191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919191"/>
              </a:buClr>
              <a:buSzPts val="2000"/>
              <a:buNone/>
              <a:defRPr>
                <a:solidFill>
                  <a:srgbClr val="919191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919191"/>
              </a:buClr>
              <a:buSzPts val="2000"/>
              <a:buNone/>
              <a:defRPr>
                <a:solidFill>
                  <a:srgbClr val="919191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919191"/>
              </a:buClr>
              <a:buSzPts val="2000"/>
              <a:buNone/>
              <a:defRPr>
                <a:solidFill>
                  <a:srgbClr val="919191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919191"/>
              </a:buClr>
              <a:buSzPts val="2000"/>
              <a:buNone/>
              <a:defRPr>
                <a:solidFill>
                  <a:srgbClr val="919191"/>
                </a:solidFill>
              </a:defRPr>
            </a:lvl9pPr>
          </a:lstStyle>
          <a:p/>
        </p:txBody>
      </p:sp>
      <p:pic>
        <p:nvPicPr>
          <p:cNvPr id="15" name="Google Shape;15;p3"/>
          <p:cNvPicPr preferRelativeResize="0"/>
          <p:nvPr/>
        </p:nvPicPr>
        <p:blipFill rotWithShape="1">
          <a:blip r:embed="rId2">
            <a:alphaModFix/>
          </a:blip>
          <a:srcRect b="0" l="0" r="0" t="4826"/>
          <a:stretch/>
        </p:blipFill>
        <p:spPr>
          <a:xfrm>
            <a:off x="6190343" y="0"/>
            <a:ext cx="2953657" cy="418523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LMARK_4 COL_BLRED_18mm.eps" id="16" name="Google Shape;16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475664" y="114300"/>
            <a:ext cx="473075" cy="8732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urple: Title Only" type="titleOnly">
  <p:cSld name="TITLE_ONLY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title"/>
          </p:nvPr>
        </p:nvSpPr>
        <p:spPr>
          <a:xfrm>
            <a:off x="457200" y="114301"/>
            <a:ext cx="8018463" cy="79465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urple: Blank" type="blank">
  <p:cSld name="BLANK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urple: Thank You">
  <p:cSld name="Purple: Thank You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/>
          <p:nvPr/>
        </p:nvSpPr>
        <p:spPr>
          <a:xfrm>
            <a:off x="0" y="0"/>
            <a:ext cx="9144000" cy="4514850"/>
          </a:xfrm>
          <a:prstGeom prst="rect">
            <a:avLst/>
          </a:prstGeom>
          <a:solidFill>
            <a:srgbClr val="E7D3E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" name="Google Shape;22;p6"/>
          <p:cNvPicPr preferRelativeResize="0"/>
          <p:nvPr/>
        </p:nvPicPr>
        <p:blipFill rotWithShape="1">
          <a:blip r:embed="rId2">
            <a:alphaModFix/>
          </a:blip>
          <a:srcRect b="18903" l="21997" r="0" t="3620"/>
          <a:stretch/>
        </p:blipFill>
        <p:spPr>
          <a:xfrm>
            <a:off x="0" y="0"/>
            <a:ext cx="9144000" cy="468303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6"/>
          <p:cNvSpPr txBox="1"/>
          <p:nvPr>
            <p:ph type="title"/>
          </p:nvPr>
        </p:nvSpPr>
        <p:spPr>
          <a:xfrm>
            <a:off x="457201" y="1814513"/>
            <a:ext cx="5715000" cy="79465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BLMARK_4 COL_BLRED_18mm.eps" id="24" name="Google Shape;24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475664" y="114300"/>
            <a:ext cx="473075" cy="8732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Aqua: Thank You">
  <p:cSld name="Aqua: Thank You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7"/>
          <p:cNvSpPr/>
          <p:nvPr/>
        </p:nvSpPr>
        <p:spPr>
          <a:xfrm>
            <a:off x="0" y="0"/>
            <a:ext cx="9144000" cy="4514850"/>
          </a:xfrm>
          <a:prstGeom prst="rect">
            <a:avLst/>
          </a:prstGeom>
          <a:solidFill>
            <a:srgbClr val="C1F7F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" name="Google Shape;27;p7"/>
          <p:cNvPicPr preferRelativeResize="0"/>
          <p:nvPr/>
        </p:nvPicPr>
        <p:blipFill rotWithShape="1">
          <a:blip r:embed="rId2">
            <a:alphaModFix/>
          </a:blip>
          <a:srcRect b="18903" l="21997" r="0" t="3620"/>
          <a:stretch/>
        </p:blipFill>
        <p:spPr>
          <a:xfrm>
            <a:off x="0" y="0"/>
            <a:ext cx="9144000" cy="4683035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7"/>
          <p:cNvSpPr txBox="1"/>
          <p:nvPr>
            <p:ph type="title"/>
          </p:nvPr>
        </p:nvSpPr>
        <p:spPr>
          <a:xfrm>
            <a:off x="457201" y="1814513"/>
            <a:ext cx="5715000" cy="79465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BLMARK_4 COL_BLRED_18mm.eps" id="29" name="Google Shape;29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475664" y="114300"/>
            <a:ext cx="473075" cy="8732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9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36" name="Google Shape;36;p9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37" name="Google Shape;37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0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40" name="Google Shape;40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3" name="Google Shape;43;p1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4" name="Google Shape;44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3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6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7.xml"/><Relationship Id="rId2" Type="http://schemas.openxmlformats.org/officeDocument/2006/relationships/slideLayout" Target="../slideLayouts/slideLayout8.xml"/><Relationship Id="rId3" Type="http://schemas.openxmlformats.org/officeDocument/2006/relationships/slideLayout" Target="../slideLayouts/slideLayout9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3.xml"/><Relationship Id="rId8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114301"/>
            <a:ext cx="8018463" cy="79465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914401"/>
            <a:ext cx="8491538" cy="36802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200">
            <a:noAutofit/>
          </a:bodyPr>
          <a:lstStyle>
            <a:lvl1pPr indent="-381000" lvl="0" marL="457200" marR="0" rtl="0" algn="l">
              <a:spcBef>
                <a:spcPts val="180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8300" lvl="1" marL="914400" marR="0" rtl="0" algn="l">
              <a:spcBef>
                <a:spcPts val="440"/>
              </a:spcBef>
              <a:spcAft>
                <a:spcPts val="0"/>
              </a:spcAft>
              <a:buClr>
                <a:schemeClr val="accent3"/>
              </a:buClr>
              <a:buSzPts val="2200"/>
              <a:buFont typeface="Arial"/>
              <a:buChar char="–"/>
              <a:defRPr b="0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8300" lvl="2" marL="1371600" marR="0" rtl="0" algn="l">
              <a:spcBef>
                <a:spcPts val="440"/>
              </a:spcBef>
              <a:spcAft>
                <a:spcPts val="0"/>
              </a:spcAft>
              <a:buClr>
                <a:schemeClr val="accent3"/>
              </a:buClr>
              <a:buSzPts val="2200"/>
              <a:buFont typeface="Arial"/>
              <a:buChar char="•"/>
              <a:defRPr b="0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8300" lvl="3" marL="1828800" marR="0" rtl="0" algn="l">
              <a:spcBef>
                <a:spcPts val="440"/>
              </a:spcBef>
              <a:spcAft>
                <a:spcPts val="0"/>
              </a:spcAft>
              <a:buClr>
                <a:schemeClr val="accent3"/>
              </a:buClr>
              <a:buSzPts val="2200"/>
              <a:buFont typeface="Arial"/>
              <a:buChar char="–"/>
              <a:defRPr b="0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8300" lvl="4" marL="2286000" marR="0" rtl="0" algn="l">
              <a:spcBef>
                <a:spcPts val="44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Arial"/>
              <a:buChar char="»"/>
              <a:defRPr b="0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"/>
          <p:cNvSpPr/>
          <p:nvPr/>
        </p:nvSpPr>
        <p:spPr>
          <a:xfrm>
            <a:off x="0" y="4752876"/>
            <a:ext cx="18351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" name="Google Shape;32;p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33" name="Google Shape;33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0.png"/><Relationship Id="rId4" Type="http://schemas.openxmlformats.org/officeDocument/2006/relationships/image" Target="../media/image28.png"/></Relationships>
</file>

<file path=ppt/slides/_rels/slide10.xml.rels><?xml version="1.0" encoding="UTF-8" standalone="yes"?><Relationships xmlns="http://schemas.openxmlformats.org/package/2006/relationships"><Relationship Id="rId11" Type="http://schemas.openxmlformats.org/officeDocument/2006/relationships/hyperlink" Target="mailto:mahendra.mahey@bl.uk" TargetMode="External"/><Relationship Id="rId10" Type="http://schemas.openxmlformats.org/officeDocument/2006/relationships/image" Target="../media/image38.png"/><Relationship Id="rId13" Type="http://schemas.openxmlformats.org/officeDocument/2006/relationships/image" Target="../media/image48.png"/><Relationship Id="rId1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4.jpg"/><Relationship Id="rId4" Type="http://schemas.openxmlformats.org/officeDocument/2006/relationships/image" Target="../media/image21.png"/><Relationship Id="rId9" Type="http://schemas.openxmlformats.org/officeDocument/2006/relationships/hyperlink" Target="https://buildingglamlabs.slack.com/" TargetMode="External"/><Relationship Id="rId5" Type="http://schemas.openxmlformats.org/officeDocument/2006/relationships/hyperlink" Target="http://www.jiscmail.ac.uk/lists/LIBRARYLABS.html" TargetMode="External"/><Relationship Id="rId6" Type="http://schemas.openxmlformats.org/officeDocument/2006/relationships/image" Target="../media/image26.png"/><Relationship Id="rId7" Type="http://schemas.openxmlformats.org/officeDocument/2006/relationships/hyperlink" Target="mailto:mahendraa.mahey@bl.uk" TargetMode="External"/><Relationship Id="rId8" Type="http://schemas.openxmlformats.org/officeDocument/2006/relationships/image" Target="../media/image2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9.png"/><Relationship Id="rId4" Type="http://schemas.openxmlformats.org/officeDocument/2006/relationships/image" Target="../media/image46.png"/><Relationship Id="rId5" Type="http://schemas.openxmlformats.org/officeDocument/2006/relationships/image" Target="../media/image5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52.png"/><Relationship Id="rId4" Type="http://schemas.openxmlformats.org/officeDocument/2006/relationships/image" Target="../media/image55.png"/><Relationship Id="rId5" Type="http://schemas.openxmlformats.org/officeDocument/2006/relationships/image" Target="../media/image40.png"/><Relationship Id="rId6" Type="http://schemas.openxmlformats.org/officeDocument/2006/relationships/image" Target="../media/image56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7.jpg"/><Relationship Id="rId4" Type="http://schemas.openxmlformats.org/officeDocument/2006/relationships/image" Target="../media/image42.jpg"/><Relationship Id="rId5" Type="http://schemas.openxmlformats.org/officeDocument/2006/relationships/image" Target="../media/image44.png"/><Relationship Id="rId6" Type="http://schemas.openxmlformats.org/officeDocument/2006/relationships/image" Target="../media/image59.png"/><Relationship Id="rId7" Type="http://schemas.openxmlformats.org/officeDocument/2006/relationships/image" Target="../media/image51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3.png"/><Relationship Id="rId4" Type="http://schemas.openxmlformats.org/officeDocument/2006/relationships/image" Target="../media/image20.png"/><Relationship Id="rId5" Type="http://schemas.openxmlformats.org/officeDocument/2006/relationships/image" Target="../media/image4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58.png"/><Relationship Id="rId4" Type="http://schemas.openxmlformats.org/officeDocument/2006/relationships/image" Target="../media/image47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50.jpg"/><Relationship Id="rId4" Type="http://schemas.openxmlformats.org/officeDocument/2006/relationships/image" Target="../media/image57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2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2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60.png"/><Relationship Id="rId4" Type="http://schemas.openxmlformats.org/officeDocument/2006/relationships/hyperlink" Target="http://www.jiscmail.ac.uk/lists/LIBRARYLABS.html" TargetMode="External"/><Relationship Id="rId5" Type="http://schemas.openxmlformats.org/officeDocument/2006/relationships/hyperlink" Target="mailto:Sally.Chambers@UGent.be" TargetMode="External"/><Relationship Id="rId6" Type="http://schemas.openxmlformats.org/officeDocument/2006/relationships/image" Target="../media/image2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6.jpg"/><Relationship Id="rId4" Type="http://schemas.openxmlformats.org/officeDocument/2006/relationships/image" Target="../media/image6.png"/><Relationship Id="rId5" Type="http://schemas.openxmlformats.org/officeDocument/2006/relationships/image" Target="../media/image8.png"/><Relationship Id="rId6" Type="http://schemas.openxmlformats.org/officeDocument/2006/relationships/image" Target="../media/image4.png"/><Relationship Id="rId7" Type="http://schemas.openxmlformats.org/officeDocument/2006/relationships/hyperlink" Target="https://www.bl.uk/projects/british-library-labs" TargetMode="Externa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2.jpg"/><Relationship Id="rId4" Type="http://schemas.openxmlformats.org/officeDocument/2006/relationships/image" Target="../media/image17.png"/><Relationship Id="rId5" Type="http://schemas.openxmlformats.org/officeDocument/2006/relationships/image" Target="../media/image11.png"/></Relationships>
</file>

<file path=ppt/slides/_rels/slide5.xml.rels><?xml version="1.0" encoding="UTF-8" standalone="yes"?><Relationships xmlns="http://schemas.openxmlformats.org/package/2006/relationships"><Relationship Id="rId11" Type="http://schemas.openxmlformats.org/officeDocument/2006/relationships/image" Target="../media/image14.png"/><Relationship Id="rId10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7.png"/><Relationship Id="rId4" Type="http://schemas.openxmlformats.org/officeDocument/2006/relationships/hyperlink" Target="https://goo.gl/CGdUhY" TargetMode="External"/><Relationship Id="rId9" Type="http://schemas.openxmlformats.org/officeDocument/2006/relationships/image" Target="../media/image9.png"/><Relationship Id="rId5" Type="http://schemas.openxmlformats.org/officeDocument/2006/relationships/image" Target="../media/image5.png"/><Relationship Id="rId6" Type="http://schemas.openxmlformats.org/officeDocument/2006/relationships/image" Target="../media/image15.png"/><Relationship Id="rId7" Type="http://schemas.openxmlformats.org/officeDocument/2006/relationships/image" Target="../media/image13.png"/><Relationship Id="rId8" Type="http://schemas.openxmlformats.org/officeDocument/2006/relationships/image" Target="../media/image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jpg"/><Relationship Id="rId4" Type="http://schemas.openxmlformats.org/officeDocument/2006/relationships/image" Target="../media/image2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jpg"/><Relationship Id="rId4" Type="http://schemas.openxmlformats.org/officeDocument/2006/relationships/image" Target="../media/image19.png"/><Relationship Id="rId5" Type="http://schemas.openxmlformats.org/officeDocument/2006/relationships/image" Target="../media/image1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jpg"/><Relationship Id="rId4" Type="http://schemas.openxmlformats.org/officeDocument/2006/relationships/image" Target="../media/image23.png"/></Relationships>
</file>

<file path=ppt/slides/_rels/slide9.xml.rels><?xml version="1.0" encoding="UTF-8" standalone="yes"?><Relationships xmlns="http://schemas.openxmlformats.org/package/2006/relationships"><Relationship Id="rId11" Type="http://schemas.openxmlformats.org/officeDocument/2006/relationships/image" Target="../media/image29.png"/><Relationship Id="rId10" Type="http://schemas.openxmlformats.org/officeDocument/2006/relationships/image" Target="../media/image43.png"/><Relationship Id="rId12" Type="http://schemas.openxmlformats.org/officeDocument/2006/relationships/hyperlink" Target="https://bit.ly/2YMxXYj" TargetMode="Externa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0.png"/><Relationship Id="rId4" Type="http://schemas.openxmlformats.org/officeDocument/2006/relationships/image" Target="../media/image53.png"/><Relationship Id="rId9" Type="http://schemas.openxmlformats.org/officeDocument/2006/relationships/image" Target="../media/image33.png"/><Relationship Id="rId5" Type="http://schemas.openxmlformats.org/officeDocument/2006/relationships/image" Target="../media/image31.png"/><Relationship Id="rId6" Type="http://schemas.openxmlformats.org/officeDocument/2006/relationships/image" Target="../media/image36.png"/><Relationship Id="rId7" Type="http://schemas.openxmlformats.org/officeDocument/2006/relationships/image" Target="../media/image35.png"/><Relationship Id="rId8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Google Shape;82;p21"/>
          <p:cNvPicPr preferRelativeResize="0"/>
          <p:nvPr>
            <p:ph idx="1" type="body"/>
          </p:nvPr>
        </p:nvPicPr>
        <p:blipFill rotWithShape="1">
          <a:blip r:embed="rId3">
            <a:alphaModFix amt="19000"/>
          </a:blip>
          <a:srcRect b="0" l="9116" r="16223" t="0"/>
          <a:stretch/>
        </p:blipFill>
        <p:spPr>
          <a:xfrm>
            <a:off x="0" y="-3775"/>
            <a:ext cx="106737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21"/>
          <p:cNvSpPr txBox="1"/>
          <p:nvPr>
            <p:ph type="title"/>
          </p:nvPr>
        </p:nvSpPr>
        <p:spPr>
          <a:xfrm>
            <a:off x="218900" y="793450"/>
            <a:ext cx="8772600" cy="157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None/>
            </a:pPr>
            <a:r>
              <a:t/>
            </a:r>
            <a:endParaRPr b="1"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None/>
            </a:pPr>
            <a:r>
              <a:t/>
            </a:r>
            <a:endParaRPr b="1"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None/>
            </a:pPr>
            <a:r>
              <a:t/>
            </a:r>
            <a:endParaRPr b="1" sz="3000"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None/>
            </a:pPr>
            <a:r>
              <a:t/>
            </a:r>
            <a:endParaRPr b="1" sz="3000"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None/>
            </a:pPr>
            <a:r>
              <a:t/>
            </a:r>
            <a:endParaRPr b="1" sz="3000"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None/>
            </a:pPr>
            <a:r>
              <a:rPr b="1" lang="nl-NL" sz="3600">
                <a:latin typeface="Avenir"/>
                <a:ea typeface="Avenir"/>
                <a:cs typeface="Avenir"/>
                <a:sym typeface="Avenir"/>
              </a:rPr>
              <a:t>Growing an international </a:t>
            </a:r>
            <a:endParaRPr b="1" sz="3600"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None/>
            </a:pPr>
            <a:r>
              <a:rPr b="1" lang="nl-NL" sz="3600">
                <a:latin typeface="Avenir"/>
                <a:ea typeface="Avenir"/>
                <a:cs typeface="Avenir"/>
                <a:sym typeface="Avenir"/>
              </a:rPr>
              <a:t>Cultural Heritage Labs </a:t>
            </a:r>
            <a:endParaRPr b="1" sz="3600"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None/>
            </a:pPr>
            <a:r>
              <a:rPr b="1" lang="nl-NL" sz="3600">
                <a:latin typeface="Avenir"/>
                <a:ea typeface="Avenir"/>
                <a:cs typeface="Avenir"/>
                <a:sym typeface="Avenir"/>
              </a:rPr>
              <a:t>community </a:t>
            </a:r>
            <a:endParaRPr b="1" sz="3600"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None/>
            </a:pPr>
            <a:r>
              <a:t/>
            </a:r>
            <a:endParaRPr b="1" sz="2200"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84" name="Google Shape;84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56221" y="133700"/>
            <a:ext cx="2535275" cy="223265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21"/>
          <p:cNvSpPr txBox="1"/>
          <p:nvPr/>
        </p:nvSpPr>
        <p:spPr>
          <a:xfrm>
            <a:off x="185700" y="2770550"/>
            <a:ext cx="9371400" cy="2037000"/>
          </a:xfrm>
          <a:prstGeom prst="rect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200"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200"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1900">
                <a:latin typeface="Avenir"/>
                <a:ea typeface="Avenir"/>
                <a:cs typeface="Avenir"/>
                <a:sym typeface="Avenir"/>
              </a:rPr>
              <a:t>Sally Chambers</a:t>
            </a:r>
            <a:r>
              <a:rPr b="1" lang="nl-NL" sz="1900">
                <a:latin typeface="Avenir"/>
                <a:ea typeface="Avenir"/>
                <a:cs typeface="Avenir"/>
                <a:sym typeface="Avenir"/>
              </a:rPr>
              <a:t> </a:t>
            </a:r>
            <a:r>
              <a:rPr lang="nl-NL" sz="1900">
                <a:latin typeface="Avenir"/>
                <a:ea typeface="Avenir"/>
                <a:cs typeface="Avenir"/>
                <a:sym typeface="Avenir"/>
              </a:rPr>
              <a:t>(Ghent Centre for Digital Humanities, Belgium),</a:t>
            </a:r>
            <a:r>
              <a:rPr b="1" lang="nl-NL" sz="1900">
                <a:latin typeface="Avenir"/>
                <a:ea typeface="Avenir"/>
                <a:cs typeface="Avenir"/>
                <a:sym typeface="Avenir"/>
              </a:rPr>
              <a:t> </a:t>
            </a:r>
            <a:br>
              <a:rPr b="1" lang="nl-NL" sz="1900">
                <a:latin typeface="Avenir"/>
                <a:ea typeface="Avenir"/>
                <a:cs typeface="Avenir"/>
                <a:sym typeface="Avenir"/>
              </a:rPr>
            </a:br>
            <a:r>
              <a:rPr b="1" lang="nl-NL" sz="1900">
                <a:latin typeface="Avenir"/>
                <a:ea typeface="Avenir"/>
                <a:cs typeface="Avenir"/>
                <a:sym typeface="Avenir"/>
              </a:rPr>
              <a:t>Mahendra Mahey </a:t>
            </a:r>
            <a:r>
              <a:rPr lang="nl-NL" sz="1900">
                <a:latin typeface="Avenir"/>
                <a:ea typeface="Avenir"/>
                <a:cs typeface="Avenir"/>
                <a:sym typeface="Avenir"/>
              </a:rPr>
              <a:t>(British Library Labs, British Library, London, United Kingdom), </a:t>
            </a:r>
            <a:br>
              <a:rPr b="1" lang="nl-NL" sz="1900">
                <a:latin typeface="Avenir"/>
                <a:ea typeface="Avenir"/>
                <a:cs typeface="Avenir"/>
                <a:sym typeface="Avenir"/>
              </a:rPr>
            </a:br>
            <a:r>
              <a:rPr b="1" lang="nl-NL" sz="1900">
                <a:latin typeface="Avenir"/>
                <a:ea typeface="Avenir"/>
                <a:cs typeface="Avenir"/>
                <a:sym typeface="Avenir"/>
              </a:rPr>
              <a:t>Katrine Gasser </a:t>
            </a:r>
            <a:r>
              <a:rPr lang="nl-NL" sz="1900">
                <a:latin typeface="Avenir"/>
                <a:ea typeface="Avenir"/>
                <a:cs typeface="Avenir"/>
                <a:sym typeface="Avenir"/>
              </a:rPr>
              <a:t>(Royal Danish Library, Denmark), </a:t>
            </a:r>
            <a:br>
              <a:rPr b="1" lang="nl-NL" sz="1900">
                <a:latin typeface="Avenir"/>
                <a:ea typeface="Avenir"/>
                <a:cs typeface="Avenir"/>
                <a:sym typeface="Avenir"/>
              </a:rPr>
            </a:br>
            <a:r>
              <a:rPr b="1" lang="nl-NL" sz="1900">
                <a:latin typeface="Avenir"/>
                <a:ea typeface="Avenir"/>
                <a:cs typeface="Avenir"/>
                <a:sym typeface="Avenir"/>
              </a:rPr>
              <a:t>Milena Dobreva-McPherson </a:t>
            </a:r>
            <a:r>
              <a:rPr lang="nl-NL" sz="1900">
                <a:latin typeface="Avenir"/>
                <a:ea typeface="Avenir"/>
                <a:cs typeface="Avenir"/>
                <a:sym typeface="Avenir"/>
              </a:rPr>
              <a:t>(UCL Qatar, Doha, Qatar), </a:t>
            </a:r>
            <a:br>
              <a:rPr b="1" lang="nl-NL" sz="1900">
                <a:latin typeface="Avenir"/>
                <a:ea typeface="Avenir"/>
                <a:cs typeface="Avenir"/>
                <a:sym typeface="Avenir"/>
              </a:rPr>
            </a:br>
            <a:r>
              <a:rPr b="1" lang="nl-NL" sz="1900">
                <a:latin typeface="Avenir"/>
                <a:ea typeface="Avenir"/>
                <a:cs typeface="Avenir"/>
                <a:sym typeface="Avenir"/>
              </a:rPr>
              <a:t>Kristy Kokegei </a:t>
            </a:r>
            <a:r>
              <a:rPr lang="nl-NL" sz="1900">
                <a:latin typeface="Avenir"/>
                <a:ea typeface="Avenir"/>
                <a:cs typeface="Avenir"/>
                <a:sym typeface="Avenir"/>
              </a:rPr>
              <a:t>(History Trust of South Australia, Adelaide, Australia),</a:t>
            </a:r>
            <a:r>
              <a:rPr b="1" lang="nl-NL" sz="1900">
                <a:latin typeface="Avenir"/>
                <a:ea typeface="Avenir"/>
                <a:cs typeface="Avenir"/>
                <a:sym typeface="Avenir"/>
              </a:rPr>
              <a:t> </a:t>
            </a:r>
            <a:br>
              <a:rPr b="1" lang="nl-NL" sz="1900">
                <a:latin typeface="Avenir"/>
                <a:ea typeface="Avenir"/>
                <a:cs typeface="Avenir"/>
                <a:sym typeface="Avenir"/>
              </a:rPr>
            </a:br>
            <a:r>
              <a:rPr b="1" lang="nl-NL" sz="1900">
                <a:latin typeface="Avenir"/>
                <a:ea typeface="Avenir"/>
                <a:cs typeface="Avenir"/>
                <a:sym typeface="Avenir"/>
              </a:rPr>
              <a:t>Abigail Potter </a:t>
            </a:r>
            <a:r>
              <a:rPr lang="nl-NL" sz="1900">
                <a:latin typeface="Avenir"/>
                <a:ea typeface="Avenir"/>
                <a:cs typeface="Avenir"/>
                <a:sym typeface="Avenir"/>
              </a:rPr>
              <a:t>(Library of Congress, Washington D.C., United States),</a:t>
            </a:r>
            <a:br>
              <a:rPr b="1" lang="nl-NL" sz="1900">
                <a:latin typeface="Avenir"/>
                <a:ea typeface="Avenir"/>
                <a:cs typeface="Avenir"/>
                <a:sym typeface="Avenir"/>
              </a:rPr>
            </a:br>
            <a:r>
              <a:rPr b="1" lang="nl-NL" sz="1900">
                <a:latin typeface="Avenir"/>
                <a:ea typeface="Avenir"/>
                <a:cs typeface="Avenir"/>
                <a:sym typeface="Avenir"/>
              </a:rPr>
              <a:t>Meghan Ferriter </a:t>
            </a:r>
            <a:r>
              <a:rPr lang="nl-NL" sz="1900">
                <a:latin typeface="Avenir"/>
                <a:ea typeface="Avenir"/>
                <a:cs typeface="Avenir"/>
                <a:sym typeface="Avenir"/>
              </a:rPr>
              <a:t>(Library of Congress, Washington D.C., United States),</a:t>
            </a:r>
            <a:br>
              <a:rPr b="1" lang="nl-NL" sz="1900">
                <a:latin typeface="Avenir"/>
                <a:ea typeface="Avenir"/>
                <a:cs typeface="Avenir"/>
                <a:sym typeface="Avenir"/>
              </a:rPr>
            </a:br>
            <a:r>
              <a:rPr b="1" lang="nl-NL" sz="1900">
                <a:latin typeface="Avenir"/>
                <a:ea typeface="Avenir"/>
                <a:cs typeface="Avenir"/>
                <a:sym typeface="Avenir"/>
              </a:rPr>
              <a:t>Rania Osman</a:t>
            </a:r>
            <a:r>
              <a:rPr lang="nl-NL" sz="1900">
                <a:latin typeface="Avenir"/>
                <a:ea typeface="Avenir"/>
                <a:cs typeface="Avenir"/>
                <a:sym typeface="Avenir"/>
              </a:rPr>
              <a:t> (Bibliotheca Alexandrina, Alexandria, Egypt)</a:t>
            </a:r>
            <a:endParaRPr sz="19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Google Shape;173;p30"/>
          <p:cNvPicPr preferRelativeResize="0"/>
          <p:nvPr/>
        </p:nvPicPr>
        <p:blipFill rotWithShape="1">
          <a:blip r:embed="rId3">
            <a:alphaModFix amt="40000"/>
          </a:blip>
          <a:srcRect b="0" l="9114" r="26922" t="0"/>
          <a:stretch/>
        </p:blipFill>
        <p:spPr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30"/>
          <p:cNvSpPr txBox="1"/>
          <p:nvPr>
            <p:ph type="title"/>
          </p:nvPr>
        </p:nvSpPr>
        <p:spPr>
          <a:xfrm>
            <a:off x="147475" y="180150"/>
            <a:ext cx="6579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None/>
            </a:pPr>
            <a:r>
              <a:rPr lang="nl-NL" sz="2800">
                <a:latin typeface="Avenir"/>
                <a:ea typeface="Avenir"/>
                <a:cs typeface="Avenir"/>
                <a:sym typeface="Avenir"/>
              </a:rPr>
              <a:t>GLAM Labs: Communication Tools</a:t>
            </a:r>
            <a:endParaRPr sz="2800"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descr="Screen Shot 2019-03-29 at 03.09.55.png" id="175" name="Google Shape;175;p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819150"/>
            <a:ext cx="3997224" cy="1324375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30"/>
          <p:cNvSpPr txBox="1"/>
          <p:nvPr/>
        </p:nvSpPr>
        <p:spPr>
          <a:xfrm>
            <a:off x="-120325" y="3413875"/>
            <a:ext cx="4569000" cy="354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u="sng">
                <a:solidFill>
                  <a:schemeClr val="hlink"/>
                </a:solidFill>
                <a:hlinkClick r:id="rId5"/>
              </a:rPr>
              <a:t>http://www.jiscmail.ac.uk/lists/LIBRARYLABS.html</a:t>
            </a:r>
            <a:endParaRPr b="1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-NL"/>
              <a:t>Over 150 people joined!</a:t>
            </a:r>
            <a:endParaRPr/>
          </a:p>
        </p:txBody>
      </p:sp>
      <p:pic>
        <p:nvPicPr>
          <p:cNvPr descr="Screen Shot 2019-03-29 at 03.44.22.png" id="177" name="Google Shape;177;p3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242976" y="682350"/>
            <a:ext cx="2650849" cy="1324375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30"/>
          <p:cNvSpPr txBox="1"/>
          <p:nvPr/>
        </p:nvSpPr>
        <p:spPr>
          <a:xfrm>
            <a:off x="5992950" y="1906450"/>
            <a:ext cx="3150900" cy="79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-NL">
                <a:solidFill>
                  <a:schemeClr val="dk1"/>
                </a:solidFill>
              </a:rPr>
              <a:t>https://wikis.fu-berlin.de/x/xQAxNw </a:t>
            </a:r>
            <a:endParaRPr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-NL">
                <a:solidFill>
                  <a:schemeClr val="dk1"/>
                </a:solidFill>
              </a:rPr>
              <a:t>email: </a:t>
            </a:r>
            <a:r>
              <a:rPr lang="nl-NL" u="sng">
                <a:solidFill>
                  <a:schemeClr val="hlink"/>
                </a:solidFill>
                <a:hlinkClick r:id="rId7"/>
              </a:rPr>
              <a:t>mahendra.mahey@bl.uk</a:t>
            </a:r>
            <a:br>
              <a:rPr lang="nl-NL">
                <a:solidFill>
                  <a:schemeClr val="dk1"/>
                </a:solidFill>
              </a:rPr>
            </a:br>
            <a:r>
              <a:rPr lang="nl-NL">
                <a:solidFill>
                  <a:schemeClr val="dk1"/>
                </a:solidFill>
              </a:rPr>
              <a:t>to be added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79" name="Google Shape;179;p30"/>
          <p:cNvSpPr txBox="1"/>
          <p:nvPr/>
        </p:nvSpPr>
        <p:spPr>
          <a:xfrm>
            <a:off x="4080675" y="641838"/>
            <a:ext cx="1828800" cy="461700"/>
          </a:xfrm>
          <a:prstGeom prst="rect">
            <a:avLst/>
          </a:prstGeom>
          <a:solidFill>
            <a:srgbClr val="FFFFFF"/>
          </a:solidFill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2400">
                <a:solidFill>
                  <a:schemeClr val="dk1"/>
                </a:solidFill>
              </a:rPr>
              <a:t>WhatsApp </a:t>
            </a:r>
            <a:endParaRPr sz="2400">
              <a:solidFill>
                <a:schemeClr val="dk1"/>
              </a:solidFill>
            </a:endParaRPr>
          </a:p>
        </p:txBody>
      </p:sp>
      <p:sp>
        <p:nvSpPr>
          <p:cNvPr id="180" name="Google Shape;180;p30"/>
          <p:cNvSpPr txBox="1"/>
          <p:nvPr/>
        </p:nvSpPr>
        <p:spPr>
          <a:xfrm>
            <a:off x="1084200" y="4116925"/>
            <a:ext cx="1828800" cy="461700"/>
          </a:xfrm>
          <a:prstGeom prst="rect">
            <a:avLst/>
          </a:prstGeom>
          <a:solidFill>
            <a:schemeClr val="lt1"/>
          </a:solidFill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2400">
                <a:solidFill>
                  <a:schemeClr val="dk1"/>
                </a:solidFill>
              </a:rPr>
              <a:t>Mailing List</a:t>
            </a:r>
            <a:endParaRPr sz="2400">
              <a:solidFill>
                <a:schemeClr val="dk1"/>
              </a:solidFill>
            </a:endParaRPr>
          </a:p>
        </p:txBody>
      </p:sp>
      <p:sp>
        <p:nvSpPr>
          <p:cNvPr id="181" name="Google Shape;181;p30"/>
          <p:cNvSpPr txBox="1"/>
          <p:nvPr/>
        </p:nvSpPr>
        <p:spPr>
          <a:xfrm>
            <a:off x="7067099" y="220650"/>
            <a:ext cx="1002600" cy="461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2400">
                <a:solidFill>
                  <a:schemeClr val="dk1"/>
                </a:solidFill>
              </a:rPr>
              <a:t>Wiki</a:t>
            </a:r>
            <a:endParaRPr sz="2400">
              <a:solidFill>
                <a:schemeClr val="dk1"/>
              </a:solidFill>
            </a:endParaRPr>
          </a:p>
        </p:txBody>
      </p:sp>
      <p:pic>
        <p:nvPicPr>
          <p:cNvPr descr="Screen Shot 2019-03-29 at 03.48.43.png" id="182" name="Google Shape;182;p30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7700346" y="3403888"/>
            <a:ext cx="770972" cy="1324374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30"/>
          <p:cNvSpPr txBox="1"/>
          <p:nvPr/>
        </p:nvSpPr>
        <p:spPr>
          <a:xfrm>
            <a:off x="7454337" y="2879663"/>
            <a:ext cx="1110600" cy="4617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2400">
                <a:solidFill>
                  <a:schemeClr val="dk1"/>
                </a:solidFill>
              </a:rPr>
              <a:t>Slack</a:t>
            </a:r>
            <a:endParaRPr sz="2400">
              <a:solidFill>
                <a:schemeClr val="dk1"/>
              </a:solidFill>
            </a:endParaRPr>
          </a:p>
        </p:txBody>
      </p:sp>
      <p:sp>
        <p:nvSpPr>
          <p:cNvPr id="184" name="Google Shape;184;p30"/>
          <p:cNvSpPr txBox="1"/>
          <p:nvPr/>
        </p:nvSpPr>
        <p:spPr>
          <a:xfrm>
            <a:off x="6915838" y="4652050"/>
            <a:ext cx="2340000" cy="2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1050" u="sng">
                <a:solidFill>
                  <a:srgbClr val="1155CC"/>
                </a:solidFill>
                <a:hlinkClick r:id="rId9"/>
              </a:rPr>
              <a:t>https://buildingglamlabs.slack.com/</a:t>
            </a:r>
            <a:endParaRPr sz="1050"/>
          </a:p>
        </p:txBody>
      </p:sp>
      <p:pic>
        <p:nvPicPr>
          <p:cNvPr descr="Screen Shot 2018-10-23 at 17.01.46.png" id="185" name="Google Shape;185;p30"/>
          <p:cNvPicPr preferRelativeResize="0"/>
          <p:nvPr>
            <p:ph idx="1" type="body"/>
          </p:nvPr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4568863" y="3469875"/>
            <a:ext cx="2007000" cy="1218300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30"/>
          <p:cNvSpPr txBox="1"/>
          <p:nvPr/>
        </p:nvSpPr>
        <p:spPr>
          <a:xfrm>
            <a:off x="4963821" y="4654825"/>
            <a:ext cx="1217100" cy="4617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2400">
                <a:solidFill>
                  <a:schemeClr val="dk1"/>
                </a:solidFill>
              </a:rPr>
              <a:t>Zoom </a:t>
            </a:r>
            <a:endParaRPr sz="2400">
              <a:solidFill>
                <a:schemeClr val="dk1"/>
              </a:solidFill>
            </a:endParaRPr>
          </a:p>
        </p:txBody>
      </p:sp>
      <p:sp>
        <p:nvSpPr>
          <p:cNvPr id="187" name="Google Shape;187;p30"/>
          <p:cNvSpPr txBox="1"/>
          <p:nvPr/>
        </p:nvSpPr>
        <p:spPr>
          <a:xfrm>
            <a:off x="3850100" y="2491450"/>
            <a:ext cx="2142900" cy="8793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1200"/>
              <a:t>Send international number to</a:t>
            </a:r>
            <a:br>
              <a:rPr lang="nl-NL" sz="1200"/>
            </a:br>
            <a:r>
              <a:rPr lang="nl-NL" sz="1200" u="sng">
                <a:solidFill>
                  <a:schemeClr val="hlink"/>
                </a:solidFill>
                <a:hlinkClick r:id="rId11"/>
              </a:rPr>
              <a:t>mahendra.mahey@bl.uk</a:t>
            </a:r>
            <a:r>
              <a:rPr lang="nl-NL" sz="1200"/>
              <a:t> : +447871287026</a:t>
            </a:r>
            <a:endParaRPr sz="12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1200"/>
              <a:t>to be added</a:t>
            </a:r>
            <a:endParaRPr sz="1200"/>
          </a:p>
        </p:txBody>
      </p:sp>
      <p:pic>
        <p:nvPicPr>
          <p:cNvPr descr="Whatsapp.png" id="188" name="Google Shape;188;p30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4448663" y="1103538"/>
            <a:ext cx="945774" cy="1324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" name="Google Shape;189;p30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244626" y="2018624"/>
            <a:ext cx="3507937" cy="1324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Google Shape;194;p31"/>
          <p:cNvPicPr preferRelativeResize="0"/>
          <p:nvPr/>
        </p:nvPicPr>
        <p:blipFill rotWithShape="1">
          <a:blip r:embed="rId3">
            <a:alphaModFix/>
          </a:blip>
          <a:srcRect b="17656" l="22521" r="6566" t="31385"/>
          <a:stretch/>
        </p:blipFill>
        <p:spPr>
          <a:xfrm>
            <a:off x="996425" y="1397500"/>
            <a:ext cx="7977052" cy="3472625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31"/>
          <p:cNvSpPr txBox="1"/>
          <p:nvPr>
            <p:ph type="title"/>
          </p:nvPr>
        </p:nvSpPr>
        <p:spPr>
          <a:xfrm>
            <a:off x="181350" y="224775"/>
            <a:ext cx="8781300" cy="79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None/>
            </a:pPr>
            <a:r>
              <a:rPr b="1" lang="nl-NL" sz="2800">
                <a:latin typeface="Avenir"/>
                <a:ea typeface="Avenir"/>
                <a:cs typeface="Avenir"/>
                <a:sym typeface="Avenir"/>
              </a:rPr>
              <a:t>Growing the </a:t>
            </a:r>
            <a:r>
              <a:rPr b="1" lang="nl-NL" sz="2800">
                <a:latin typeface="Avenir"/>
                <a:ea typeface="Avenir"/>
                <a:cs typeface="Avenir"/>
                <a:sym typeface="Avenir"/>
              </a:rPr>
              <a:t>International Cultural Heritage Labs Community</a:t>
            </a:r>
            <a:endParaRPr b="1" sz="2800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96" name="Google Shape;196;p31"/>
          <p:cNvSpPr txBox="1"/>
          <p:nvPr/>
        </p:nvSpPr>
        <p:spPr>
          <a:xfrm>
            <a:off x="375050" y="1212225"/>
            <a:ext cx="2997300" cy="15036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1F6D8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2400">
                <a:latin typeface="Avenir"/>
                <a:ea typeface="Avenir"/>
                <a:cs typeface="Avenir"/>
                <a:sym typeface="Avenir"/>
              </a:rPr>
              <a:t>Currently</a:t>
            </a:r>
            <a:endParaRPr sz="2400">
              <a:latin typeface="Avenir"/>
              <a:ea typeface="Avenir"/>
              <a:cs typeface="Avenir"/>
              <a:sym typeface="Avenir"/>
            </a:endParaRPr>
          </a:p>
          <a:p>
            <a:pPr indent="-381000" lvl="0" marL="4572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venir"/>
              <a:buChar char="●"/>
            </a:pPr>
            <a:r>
              <a:rPr lang="nl-NL" sz="2400">
                <a:latin typeface="Avenir"/>
                <a:ea typeface="Avenir"/>
                <a:cs typeface="Avenir"/>
                <a:sym typeface="Avenir"/>
              </a:rPr>
              <a:t>250+ people</a:t>
            </a:r>
            <a:endParaRPr sz="2400">
              <a:latin typeface="Avenir"/>
              <a:ea typeface="Avenir"/>
              <a:cs typeface="Avenir"/>
              <a:sym typeface="Avenir"/>
            </a:endParaRPr>
          </a:p>
          <a:p>
            <a:pPr indent="-381000" lvl="0" marL="457200" marR="0" rtl="0" algn="l">
              <a:spcBef>
                <a:spcPts val="0"/>
              </a:spcBef>
              <a:spcAft>
                <a:spcPts val="0"/>
              </a:spcAft>
              <a:buSzPts val="2400"/>
              <a:buFont typeface="Avenir"/>
              <a:buChar char="●"/>
            </a:pPr>
            <a:r>
              <a:rPr lang="nl-NL" sz="2400">
                <a:latin typeface="Avenir"/>
                <a:ea typeface="Avenir"/>
                <a:cs typeface="Avenir"/>
                <a:sym typeface="Avenir"/>
              </a:rPr>
              <a:t>60+ institutions</a:t>
            </a:r>
            <a:endParaRPr sz="2400">
              <a:latin typeface="Avenir"/>
              <a:ea typeface="Avenir"/>
              <a:cs typeface="Avenir"/>
              <a:sym typeface="Avenir"/>
            </a:endParaRPr>
          </a:p>
          <a:p>
            <a:pPr indent="-381000" lvl="0" marL="457200" marR="0" rtl="0" algn="l">
              <a:spcBef>
                <a:spcPts val="0"/>
              </a:spcBef>
              <a:spcAft>
                <a:spcPts val="0"/>
              </a:spcAft>
              <a:buSzPts val="2400"/>
              <a:buFont typeface="Avenir"/>
              <a:buChar char="●"/>
            </a:pPr>
            <a:r>
              <a:rPr lang="nl-NL" sz="2400">
                <a:latin typeface="Avenir"/>
                <a:ea typeface="Avenir"/>
                <a:cs typeface="Avenir"/>
                <a:sym typeface="Avenir"/>
              </a:rPr>
              <a:t>30 countries </a:t>
            </a:r>
            <a:endParaRPr sz="2400">
              <a:latin typeface="Avenir"/>
              <a:ea typeface="Avenir"/>
              <a:cs typeface="Avenir"/>
              <a:sym typeface="Avenir"/>
            </a:endParaRPr>
          </a:p>
          <a:p>
            <a:pPr indent="0" lvl="0" marL="4572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700">
              <a:solidFill>
                <a:srgbClr val="000000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97" name="Google Shape;197;p31"/>
          <p:cNvSpPr txBox="1"/>
          <p:nvPr/>
        </p:nvSpPr>
        <p:spPr>
          <a:xfrm>
            <a:off x="192175" y="3101200"/>
            <a:ext cx="3446700" cy="15036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1F6D8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800"/>
              </a:spcBef>
              <a:spcAft>
                <a:spcPts val="0"/>
              </a:spcAft>
              <a:buNone/>
            </a:pPr>
            <a:r>
              <a:rPr lang="nl-NL" sz="1800">
                <a:solidFill>
                  <a:schemeClr val="dk2"/>
                </a:solidFill>
                <a:latin typeface="Avenir"/>
                <a:ea typeface="Avenir"/>
                <a:cs typeface="Avenir"/>
                <a:sym typeface="Avenir"/>
              </a:rPr>
              <a:t>Global GLAM Labs Directory in development</a:t>
            </a:r>
            <a:r>
              <a:rPr lang="nl-NL" sz="1800">
                <a:solidFill>
                  <a:schemeClr val="dk2"/>
                </a:solidFill>
                <a:latin typeface="Avenir"/>
                <a:ea typeface="Avenir"/>
                <a:cs typeface="Avenir"/>
                <a:sym typeface="Avenir"/>
              </a:rPr>
              <a:t> by Somia Salim (India) &amp; Fidelity Phiri (Zambia) at UCL Qatar</a:t>
            </a:r>
            <a:endParaRPr sz="1800">
              <a:solidFill>
                <a:schemeClr val="dk2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spcBef>
                <a:spcPts val="180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2"/>
          <p:cNvSpPr txBox="1"/>
          <p:nvPr>
            <p:ph type="title"/>
          </p:nvPr>
        </p:nvSpPr>
        <p:spPr>
          <a:xfrm>
            <a:off x="228600" y="0"/>
            <a:ext cx="8610600" cy="79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venir"/>
              <a:buNone/>
            </a:pPr>
            <a:r>
              <a:rPr b="1" lang="nl-NL" sz="3100">
                <a:latin typeface="Avenir"/>
                <a:ea typeface="Avenir"/>
                <a:cs typeface="Avenir"/>
                <a:sym typeface="Avenir"/>
              </a:rPr>
              <a:t>Regional Labs Events </a:t>
            </a:r>
            <a:endParaRPr b="1" sz="3100"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203" name="Google Shape;203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5675" y="1819650"/>
            <a:ext cx="3523800" cy="262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1482" y="850550"/>
            <a:ext cx="2971193" cy="971550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32"/>
          <p:cNvSpPr txBox="1"/>
          <p:nvPr/>
        </p:nvSpPr>
        <p:spPr>
          <a:xfrm>
            <a:off x="95175" y="4317025"/>
            <a:ext cx="3523800" cy="7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1800">
                <a:latin typeface="Avenir"/>
                <a:ea typeface="Avenir"/>
                <a:cs typeface="Avenir"/>
                <a:sym typeface="Avenir"/>
              </a:rPr>
              <a:t>National Library of Australia</a:t>
            </a:r>
            <a:endParaRPr b="1" sz="1800"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1800">
                <a:latin typeface="Avenir"/>
                <a:ea typeface="Avenir"/>
                <a:cs typeface="Avenir"/>
                <a:sym typeface="Avenir"/>
              </a:rPr>
              <a:t>27-29 March 2019</a:t>
            </a:r>
            <a:endParaRPr b="1" sz="1800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06" name="Google Shape;206;p32"/>
          <p:cNvSpPr txBox="1"/>
          <p:nvPr/>
        </p:nvSpPr>
        <p:spPr>
          <a:xfrm>
            <a:off x="4824800" y="4231100"/>
            <a:ext cx="3523800" cy="7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1800">
                <a:latin typeface="Avenir"/>
                <a:ea typeface="Avenir"/>
                <a:cs typeface="Avenir"/>
                <a:sym typeface="Avenir"/>
              </a:rPr>
              <a:t>Museum for All People, Madrid</a:t>
            </a:r>
            <a:endParaRPr b="1" sz="1800"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1800">
                <a:latin typeface="Avenir"/>
                <a:ea typeface="Avenir"/>
                <a:cs typeface="Avenir"/>
                <a:sym typeface="Avenir"/>
              </a:rPr>
              <a:t>2-5 April 2019</a:t>
            </a:r>
            <a:endParaRPr b="1" sz="1800"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207" name="Google Shape;207;p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78325" y="1110025"/>
            <a:ext cx="4512600" cy="24091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3"/>
          <p:cNvSpPr txBox="1"/>
          <p:nvPr>
            <p:ph type="title"/>
          </p:nvPr>
        </p:nvSpPr>
        <p:spPr>
          <a:xfrm>
            <a:off x="228600" y="0"/>
            <a:ext cx="8610600" cy="79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venir"/>
              <a:buNone/>
            </a:pPr>
            <a:r>
              <a:rPr b="1" lang="nl-NL" sz="3100">
                <a:latin typeface="Avenir"/>
                <a:ea typeface="Avenir"/>
                <a:cs typeface="Avenir"/>
                <a:sym typeface="Avenir"/>
              </a:rPr>
              <a:t>Regional Labs Events </a:t>
            </a:r>
            <a:endParaRPr b="1" sz="3100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13" name="Google Shape;213;p33"/>
          <p:cNvSpPr txBox="1"/>
          <p:nvPr/>
        </p:nvSpPr>
        <p:spPr>
          <a:xfrm>
            <a:off x="5138200" y="4125500"/>
            <a:ext cx="3523800" cy="7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1800">
                <a:latin typeface="Avenir"/>
                <a:ea typeface="Avenir"/>
                <a:cs typeface="Avenir"/>
                <a:sym typeface="Avenir"/>
              </a:rPr>
              <a:t>National Library of Austria</a:t>
            </a:r>
            <a:endParaRPr b="1" sz="1800"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1800">
                <a:latin typeface="Avenir"/>
                <a:ea typeface="Avenir"/>
                <a:cs typeface="Avenir"/>
                <a:sym typeface="Avenir"/>
              </a:rPr>
              <a:t>13 June 2019</a:t>
            </a:r>
            <a:endParaRPr b="1" sz="1800"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214" name="Google Shape;214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5000" y="1962862"/>
            <a:ext cx="4149949" cy="2129775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33"/>
          <p:cNvSpPr txBox="1"/>
          <p:nvPr/>
        </p:nvSpPr>
        <p:spPr>
          <a:xfrm>
            <a:off x="515675" y="4125500"/>
            <a:ext cx="3523800" cy="7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1800">
                <a:latin typeface="Avenir"/>
                <a:ea typeface="Avenir"/>
                <a:cs typeface="Avenir"/>
                <a:sym typeface="Avenir"/>
              </a:rPr>
              <a:t>Royal Library of Belgium</a:t>
            </a:r>
            <a:endParaRPr b="1" sz="1800"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1800">
                <a:latin typeface="Avenir"/>
                <a:ea typeface="Avenir"/>
                <a:cs typeface="Avenir"/>
                <a:sym typeface="Avenir"/>
              </a:rPr>
              <a:t>8 May 2019</a:t>
            </a:r>
            <a:endParaRPr b="1" sz="1800"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216" name="Google Shape;216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7431" y="1077922"/>
            <a:ext cx="1988492" cy="648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Google Shape;217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60774" y="1064025"/>
            <a:ext cx="1628775" cy="67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3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576224" y="947100"/>
            <a:ext cx="2647750" cy="302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34"/>
          <p:cNvSpPr txBox="1"/>
          <p:nvPr>
            <p:ph type="title"/>
          </p:nvPr>
        </p:nvSpPr>
        <p:spPr>
          <a:xfrm>
            <a:off x="200650" y="-125775"/>
            <a:ext cx="8610600" cy="79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venir"/>
              <a:buNone/>
            </a:pPr>
            <a:r>
              <a:rPr b="1" lang="nl-NL" sz="3100">
                <a:latin typeface="Avenir"/>
                <a:ea typeface="Avenir"/>
                <a:cs typeface="Avenir"/>
                <a:sym typeface="Avenir"/>
              </a:rPr>
              <a:t>Regional Labs Events - New Territories!</a:t>
            </a:r>
            <a:endParaRPr b="1" sz="3100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24" name="Google Shape;224;p34"/>
          <p:cNvSpPr txBox="1"/>
          <p:nvPr/>
        </p:nvSpPr>
        <p:spPr>
          <a:xfrm>
            <a:off x="600188" y="4334100"/>
            <a:ext cx="3523800" cy="65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1800">
                <a:latin typeface="Avenir"/>
                <a:ea typeface="Avenir"/>
                <a:cs typeface="Avenir"/>
                <a:sym typeface="Avenir"/>
              </a:rPr>
              <a:t>Livingstone Museum, Zambia</a:t>
            </a:r>
            <a:endParaRPr b="1" sz="1800"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1800">
                <a:latin typeface="Avenir"/>
                <a:ea typeface="Avenir"/>
                <a:cs typeface="Avenir"/>
                <a:sym typeface="Avenir"/>
              </a:rPr>
              <a:t>1 August 2019</a:t>
            </a:r>
            <a:endParaRPr b="1" sz="1800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25" name="Google Shape;225;p34"/>
          <p:cNvSpPr txBox="1"/>
          <p:nvPr/>
        </p:nvSpPr>
        <p:spPr>
          <a:xfrm>
            <a:off x="3420500" y="845775"/>
            <a:ext cx="4435200" cy="34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-NL"/>
              <a:t>First event in Sub Saharan Africa</a:t>
            </a:r>
            <a:endParaRPr/>
          </a:p>
        </p:txBody>
      </p:sp>
      <p:pic>
        <p:nvPicPr>
          <p:cNvPr id="226" name="Google Shape;226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4637" y="1730163"/>
            <a:ext cx="3074925" cy="2673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63225" y="735038"/>
            <a:ext cx="1132126" cy="9290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340337" y="1216650"/>
            <a:ext cx="2595525" cy="245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p3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589825" y="3695873"/>
            <a:ext cx="1699575" cy="708053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289395" y="3695875"/>
            <a:ext cx="1217846" cy="708050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34"/>
          <p:cNvSpPr txBox="1"/>
          <p:nvPr/>
        </p:nvSpPr>
        <p:spPr>
          <a:xfrm>
            <a:off x="4768825" y="4334100"/>
            <a:ext cx="4530300" cy="65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1100">
                <a:solidFill>
                  <a:schemeClr val="dk2"/>
                </a:solidFill>
                <a:latin typeface="Avenir"/>
                <a:ea typeface="Avenir"/>
                <a:cs typeface="Avenir"/>
                <a:sym typeface="Avenir"/>
              </a:rPr>
              <a:t>“Building and providing the benefits of a global digital cultural heritage Labs community”</a:t>
            </a:r>
            <a:endParaRPr sz="1100">
              <a:solidFill>
                <a:schemeClr val="dk2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1100">
                <a:solidFill>
                  <a:schemeClr val="dk2"/>
                </a:solidFill>
                <a:latin typeface="Avenir"/>
                <a:ea typeface="Avenir"/>
                <a:cs typeface="Avenir"/>
                <a:sym typeface="Avenir"/>
              </a:rPr>
              <a:t>October 13-15, 2019, Cairo, Egypt</a:t>
            </a:r>
            <a:endParaRPr sz="1100">
              <a:solidFill>
                <a:schemeClr val="dk2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35"/>
          <p:cNvSpPr txBox="1"/>
          <p:nvPr>
            <p:ph type="title"/>
          </p:nvPr>
        </p:nvSpPr>
        <p:spPr>
          <a:xfrm>
            <a:off x="228600" y="0"/>
            <a:ext cx="8018400" cy="79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None/>
            </a:pPr>
            <a:r>
              <a:rPr b="1" lang="nl-NL">
                <a:latin typeface="Avenir"/>
                <a:ea typeface="Avenir"/>
                <a:cs typeface="Avenir"/>
                <a:sym typeface="Avenir"/>
              </a:rPr>
              <a:t>Next Steps: Booksprint?</a:t>
            </a:r>
            <a:endParaRPr b="1"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237" name="Google Shape;237;p35"/>
          <p:cNvPicPr preferRelativeResize="0"/>
          <p:nvPr/>
        </p:nvPicPr>
        <p:blipFill rotWithShape="1">
          <a:blip r:embed="rId3">
            <a:alphaModFix/>
          </a:blip>
          <a:srcRect b="8303" l="26917" r="31656" t="20237"/>
          <a:stretch/>
        </p:blipFill>
        <p:spPr>
          <a:xfrm>
            <a:off x="853975" y="1803550"/>
            <a:ext cx="2135424" cy="222555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38" name="Google Shape;238;p35"/>
          <p:cNvSpPr txBox="1"/>
          <p:nvPr/>
        </p:nvSpPr>
        <p:spPr>
          <a:xfrm>
            <a:off x="0" y="4732400"/>
            <a:ext cx="96306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1800">
                <a:latin typeface="Avenir"/>
                <a:ea typeface="Avenir"/>
                <a:cs typeface="Avenir"/>
                <a:sym typeface="Avenir"/>
              </a:rPr>
              <a:t>https://www.booksprints.net/</a:t>
            </a:r>
            <a:endParaRPr sz="1800"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descr="Screen Shot 2019-03-29 at 02.49.39.png" id="239" name="Google Shape;239;p3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245498" y="910750"/>
            <a:ext cx="1978350" cy="1927025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40" name="Google Shape;240;p35"/>
          <p:cNvSpPr txBox="1"/>
          <p:nvPr/>
        </p:nvSpPr>
        <p:spPr>
          <a:xfrm>
            <a:off x="5382425" y="237813"/>
            <a:ext cx="2602500" cy="18099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3400">
                <a:latin typeface="Avenir"/>
                <a:ea typeface="Avenir"/>
                <a:cs typeface="Avenir"/>
                <a:sym typeface="Avenir"/>
              </a:rPr>
              <a:t>The GLAM Labs </a:t>
            </a:r>
            <a:r>
              <a:rPr b="1" lang="nl-NL" sz="3400">
                <a:latin typeface="Avenir"/>
                <a:ea typeface="Avenir"/>
                <a:cs typeface="Avenir"/>
                <a:sym typeface="Avenir"/>
              </a:rPr>
              <a:t>Living Cookbook</a:t>
            </a:r>
            <a:r>
              <a:rPr b="1" lang="nl-NL" sz="3400">
                <a:latin typeface="Avenir"/>
                <a:ea typeface="Avenir"/>
                <a:cs typeface="Avenir"/>
                <a:sym typeface="Avenir"/>
              </a:rPr>
              <a:t>?</a:t>
            </a:r>
            <a:endParaRPr b="1" sz="3400"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400"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241" name="Google Shape;241;p35"/>
          <p:cNvPicPr preferRelativeResize="0"/>
          <p:nvPr/>
        </p:nvPicPr>
        <p:blipFill rotWithShape="1">
          <a:blip r:embed="rId5">
            <a:alphaModFix/>
          </a:blip>
          <a:srcRect b="35350" l="7242" r="20040" t="2849"/>
          <a:stretch/>
        </p:blipFill>
        <p:spPr>
          <a:xfrm>
            <a:off x="4727975" y="2107125"/>
            <a:ext cx="3835474" cy="1755550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p35"/>
          <p:cNvSpPr txBox="1"/>
          <p:nvPr/>
        </p:nvSpPr>
        <p:spPr>
          <a:xfrm>
            <a:off x="4095750" y="3908050"/>
            <a:ext cx="5048100" cy="7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-NL"/>
              <a:t>5 days 14 people! Another team in Australia/NZ editing, proofing and illustrating each day when other group sleeping. </a:t>
            </a:r>
            <a:br>
              <a:rPr lang="nl-NL"/>
            </a:br>
            <a:r>
              <a:rPr b="1" lang="nl-NL">
                <a:solidFill>
                  <a:srgbClr val="980000"/>
                </a:solidFill>
              </a:rPr>
              <a:t>Provisionally in the 4th week of September in Doha.</a:t>
            </a:r>
            <a:endParaRPr b="1">
              <a:solidFill>
                <a:srgbClr val="980000"/>
              </a:solidFill>
            </a:endParaRPr>
          </a:p>
        </p:txBody>
      </p:sp>
      <p:sp>
        <p:nvSpPr>
          <p:cNvPr id="243" name="Google Shape;243;p35"/>
          <p:cNvSpPr txBox="1"/>
          <p:nvPr/>
        </p:nvSpPr>
        <p:spPr>
          <a:xfrm>
            <a:off x="367450" y="4170650"/>
            <a:ext cx="2725800" cy="48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1800"/>
              <a:t>A readsprint after and regularly?</a:t>
            </a:r>
            <a:endParaRPr b="1" sz="1800"/>
          </a:p>
        </p:txBody>
      </p:sp>
      <p:sp>
        <p:nvSpPr>
          <p:cNvPr id="244" name="Google Shape;244;p35"/>
          <p:cNvSpPr txBox="1"/>
          <p:nvPr/>
        </p:nvSpPr>
        <p:spPr>
          <a:xfrm>
            <a:off x="3049000" y="2881367"/>
            <a:ext cx="1863300" cy="983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1800"/>
              <a:t>Over 120 pages output from 2 events</a:t>
            </a:r>
            <a:r>
              <a:rPr b="1" lang="nl-NL" sz="2000"/>
              <a:t> </a:t>
            </a:r>
            <a:endParaRPr b="1" sz="20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36"/>
          <p:cNvSpPr txBox="1"/>
          <p:nvPr>
            <p:ph type="title"/>
          </p:nvPr>
        </p:nvSpPr>
        <p:spPr>
          <a:xfrm>
            <a:off x="228600" y="0"/>
            <a:ext cx="8789400" cy="79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venir"/>
              <a:buNone/>
            </a:pPr>
            <a:r>
              <a:rPr b="1" lang="nl-NL" sz="2900">
                <a:latin typeface="Avenir"/>
                <a:ea typeface="Avenir"/>
                <a:cs typeface="Avenir"/>
                <a:sym typeface="Avenir"/>
              </a:rPr>
              <a:t>British Library Labs Symposium, 11 November 2019</a:t>
            </a:r>
            <a:r>
              <a:rPr b="1" lang="nl-NL" sz="2900">
                <a:latin typeface="Avenir"/>
                <a:ea typeface="Avenir"/>
                <a:cs typeface="Avenir"/>
                <a:sym typeface="Avenir"/>
              </a:rPr>
              <a:t> </a:t>
            </a:r>
            <a:endParaRPr b="1" sz="3100"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250" name="Google Shape;250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9875" y="1012875"/>
            <a:ext cx="7593011" cy="3532725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Google Shape;251;p36"/>
          <p:cNvSpPr txBox="1"/>
          <p:nvPr/>
        </p:nvSpPr>
        <p:spPr>
          <a:xfrm>
            <a:off x="0" y="4621800"/>
            <a:ext cx="96306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1600">
                <a:latin typeface="Avenir"/>
                <a:ea typeface="Avenir"/>
                <a:cs typeface="Avenir"/>
                <a:sym typeface="Avenir"/>
              </a:rPr>
              <a:t>https://www.eventbrite.co.uk/e/british-library-labs-symposium-2019-tickets-57086327743</a:t>
            </a:r>
            <a:endParaRPr sz="1600"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252" name="Google Shape;252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106475" y="949450"/>
            <a:ext cx="720000" cy="1419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Google Shape;257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45600" y="931350"/>
            <a:ext cx="3568450" cy="3568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p37"/>
          <p:cNvPicPr preferRelativeResize="0"/>
          <p:nvPr/>
        </p:nvPicPr>
        <p:blipFill>
          <a:blip r:embed="rId4">
            <a:alphaModFix amt="14000"/>
          </a:blip>
          <a:stretch>
            <a:fillRect/>
          </a:stretch>
        </p:blipFill>
        <p:spPr>
          <a:xfrm>
            <a:off x="0" y="1053206"/>
            <a:ext cx="9144000" cy="3951487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37"/>
          <p:cNvSpPr txBox="1"/>
          <p:nvPr>
            <p:ph type="title"/>
          </p:nvPr>
        </p:nvSpPr>
        <p:spPr>
          <a:xfrm>
            <a:off x="228600" y="0"/>
            <a:ext cx="8610600" cy="79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venir"/>
              <a:buNone/>
            </a:pPr>
            <a:r>
              <a:rPr b="1" lang="nl-NL" sz="2900">
                <a:latin typeface="Avenir"/>
                <a:ea typeface="Avenir"/>
                <a:cs typeface="Avenir"/>
                <a:sym typeface="Avenir"/>
              </a:rPr>
              <a:t>3</a:t>
            </a:r>
            <a:r>
              <a:rPr b="1" baseline="30000" lang="nl-NL" sz="2900">
                <a:latin typeface="Avenir"/>
                <a:ea typeface="Avenir"/>
                <a:cs typeface="Avenir"/>
                <a:sym typeface="Avenir"/>
              </a:rPr>
              <a:t>rd  </a:t>
            </a:r>
            <a:r>
              <a:rPr b="1" lang="nl-NL" sz="2900">
                <a:latin typeface="Avenir"/>
                <a:ea typeface="Avenir"/>
                <a:cs typeface="Avenir"/>
                <a:sym typeface="Avenir"/>
              </a:rPr>
              <a:t>International Labs Event @ Library of Congress</a:t>
            </a:r>
            <a:r>
              <a:rPr b="1" lang="nl-NL" sz="3100">
                <a:latin typeface="Avenir"/>
                <a:ea typeface="Avenir"/>
                <a:cs typeface="Avenir"/>
                <a:sym typeface="Avenir"/>
              </a:rPr>
              <a:t> </a:t>
            </a:r>
            <a:endParaRPr b="1" sz="3100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60" name="Google Shape;260;p37"/>
          <p:cNvSpPr txBox="1"/>
          <p:nvPr/>
        </p:nvSpPr>
        <p:spPr>
          <a:xfrm>
            <a:off x="291200" y="845975"/>
            <a:ext cx="5954400" cy="3345000"/>
          </a:xfrm>
          <a:prstGeom prst="rect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300">
              <a:latin typeface="Avenir"/>
              <a:ea typeface="Avenir"/>
              <a:cs typeface="Avenir"/>
              <a:sym typeface="Avenir"/>
            </a:endParaRPr>
          </a:p>
          <a:p>
            <a:pPr indent="-374650" lvl="0" marL="457200" rtl="0" algn="just">
              <a:spcBef>
                <a:spcPts val="0"/>
              </a:spcBef>
              <a:spcAft>
                <a:spcPts val="0"/>
              </a:spcAft>
              <a:buSzPts val="2300"/>
              <a:buFont typeface="Avenir"/>
              <a:buChar char="●"/>
            </a:pPr>
            <a:r>
              <a:rPr b="1" lang="nl-NL" sz="2300">
                <a:latin typeface="Avenir"/>
                <a:ea typeface="Avenir"/>
                <a:cs typeface="Avenir"/>
                <a:sym typeface="Avenir"/>
              </a:rPr>
              <a:t>Library of Congress, Washington DC, 4-6 May 2020</a:t>
            </a:r>
            <a:endParaRPr b="1" sz="2300">
              <a:latin typeface="Avenir"/>
              <a:ea typeface="Avenir"/>
              <a:cs typeface="Avenir"/>
              <a:sym typeface="Avenir"/>
            </a:endParaRPr>
          </a:p>
          <a:p>
            <a:pPr indent="-374650" lvl="0" marL="457200" rtl="0" algn="just">
              <a:spcBef>
                <a:spcPts val="0"/>
              </a:spcBef>
              <a:spcAft>
                <a:spcPts val="0"/>
              </a:spcAft>
              <a:buSzPts val="2300"/>
              <a:buFont typeface="Avenir"/>
              <a:buChar char="●"/>
            </a:pPr>
            <a:r>
              <a:rPr b="1" lang="nl-NL" sz="2300">
                <a:latin typeface="Avenir"/>
                <a:ea typeface="Avenir"/>
                <a:cs typeface="Avenir"/>
                <a:sym typeface="Avenir"/>
              </a:rPr>
              <a:t>Focus: Collections as Data / Building Library Labs</a:t>
            </a:r>
            <a:endParaRPr b="1" sz="2300">
              <a:latin typeface="Avenir"/>
              <a:ea typeface="Avenir"/>
              <a:cs typeface="Avenir"/>
              <a:sym typeface="Avenir"/>
            </a:endParaRPr>
          </a:p>
          <a:p>
            <a:pPr indent="-374650" lvl="0" marL="457200" rtl="0" algn="just">
              <a:spcBef>
                <a:spcPts val="0"/>
              </a:spcBef>
              <a:spcAft>
                <a:spcPts val="0"/>
              </a:spcAft>
              <a:buSzPts val="2300"/>
              <a:buFont typeface="Avenir"/>
              <a:buChar char="●"/>
            </a:pPr>
            <a:r>
              <a:rPr b="1" lang="nl-NL" sz="2300">
                <a:latin typeface="Avenir"/>
                <a:ea typeface="Avenir"/>
                <a:cs typeface="Avenir"/>
                <a:sym typeface="Avenir"/>
              </a:rPr>
              <a:t>More news soon! </a:t>
            </a:r>
            <a:endParaRPr b="1" sz="2300"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300"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300"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" name="Google Shape;265;p38"/>
          <p:cNvPicPr preferRelativeResize="0"/>
          <p:nvPr/>
        </p:nvPicPr>
        <p:blipFill rotWithShape="1">
          <a:blip r:embed="rId3">
            <a:alphaModFix amt="40000"/>
          </a:blip>
          <a:srcRect b="0" l="9116" r="16223" t="0"/>
          <a:stretch/>
        </p:blipFill>
        <p:spPr>
          <a:xfrm>
            <a:off x="-1" y="0"/>
            <a:ext cx="10673463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66" name="Google Shape;266;p38"/>
          <p:cNvSpPr txBox="1"/>
          <p:nvPr>
            <p:ph type="title"/>
          </p:nvPr>
        </p:nvSpPr>
        <p:spPr>
          <a:xfrm>
            <a:off x="457200" y="114301"/>
            <a:ext cx="8018400" cy="794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>
                <a:latin typeface="Avenir"/>
                <a:ea typeface="Avenir"/>
                <a:cs typeface="Avenir"/>
                <a:sym typeface="Avenir"/>
              </a:rPr>
              <a:t>Developing </a:t>
            </a:r>
            <a:r>
              <a:rPr b="1" lang="nl-NL">
                <a:latin typeface="Avenir"/>
                <a:ea typeface="Avenir"/>
                <a:cs typeface="Avenir"/>
                <a:sym typeface="Avenir"/>
              </a:rPr>
              <a:t>Principles of Group</a:t>
            </a:r>
            <a:endParaRPr b="1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67" name="Google Shape;267;p38"/>
          <p:cNvSpPr txBox="1"/>
          <p:nvPr>
            <p:ph idx="1" type="body"/>
          </p:nvPr>
        </p:nvSpPr>
        <p:spPr>
          <a:xfrm>
            <a:off x="304800" y="773650"/>
            <a:ext cx="8686800" cy="3839700"/>
          </a:xfrm>
          <a:prstGeom prst="rect">
            <a:avLst/>
          </a:prstGeom>
        </p:spPr>
        <p:txBody>
          <a:bodyPr anchorCtr="0" anchor="t" bIns="45700" lIns="91425" spcFirstLastPara="1" rIns="91425" wrap="square" tIns="4572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r>
              <a:rPr lang="nl-NL" sz="2000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• U</a:t>
            </a:r>
            <a:r>
              <a:rPr lang="nl-NL" sz="2000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nderstand the landscape of digital GLAM Labs around the world and build a global network </a:t>
            </a:r>
            <a:endParaRPr sz="2000">
              <a:solidFill>
                <a:srgbClr val="000000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nl-NL" sz="2000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• Work together; collaborate; co-operate; </a:t>
            </a:r>
            <a:r>
              <a:rPr lang="nl-NL" sz="2000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know your’s and each others’ superpowers; </a:t>
            </a:r>
            <a:r>
              <a:rPr lang="nl-NL" sz="2000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be kind; fearless and not afraid to make mistakes; generous; have a willingness to share but it must be in </a:t>
            </a:r>
            <a:r>
              <a:rPr b="1" i="1" lang="nl-NL" sz="2000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fair</a:t>
            </a:r>
            <a:r>
              <a:rPr lang="nl-NL" sz="2000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 ways;</a:t>
            </a:r>
            <a:endParaRPr sz="2000">
              <a:solidFill>
                <a:srgbClr val="000000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nl-NL" sz="2000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• Goal is to make our existing or planned GLAM Labs be the best they can be, to serve and inspire our users sustainably and not reinvent the wheel</a:t>
            </a:r>
            <a:endParaRPr sz="2000">
              <a:solidFill>
                <a:srgbClr val="000000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spcBef>
                <a:spcPts val="1800"/>
              </a:spcBef>
              <a:spcAft>
                <a:spcPts val="0"/>
              </a:spcAft>
              <a:buNone/>
            </a:pPr>
            <a:r>
              <a:t/>
            </a:r>
            <a:endParaRPr sz="2000"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39"/>
          <p:cNvSpPr txBox="1"/>
          <p:nvPr>
            <p:ph type="title"/>
          </p:nvPr>
        </p:nvSpPr>
        <p:spPr>
          <a:xfrm>
            <a:off x="830100" y="566288"/>
            <a:ext cx="2325600" cy="157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None/>
            </a:pPr>
            <a:r>
              <a:t/>
            </a:r>
            <a:endParaRPr b="1"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None/>
            </a:pPr>
            <a:r>
              <a:t/>
            </a:r>
            <a:endParaRPr b="1"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None/>
            </a:pPr>
            <a:r>
              <a:t/>
            </a:r>
            <a:endParaRPr b="1" sz="3000"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None/>
            </a:pPr>
            <a:r>
              <a:t/>
            </a:r>
            <a:endParaRPr b="1" sz="3000"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None/>
            </a:pPr>
            <a:r>
              <a:rPr b="1" lang="nl-NL" sz="3600">
                <a:latin typeface="Avenir"/>
                <a:ea typeface="Avenir"/>
                <a:cs typeface="Avenir"/>
                <a:sym typeface="Avenir"/>
              </a:rPr>
              <a:t>Thank you!</a:t>
            </a:r>
            <a:endParaRPr b="1" sz="3600"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None/>
            </a:pPr>
            <a:r>
              <a:t/>
            </a:r>
            <a:endParaRPr b="1" sz="2200"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273" name="Google Shape;273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" y="0"/>
            <a:ext cx="9144000" cy="51443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503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" name="Google Shape;278;p40"/>
          <p:cNvPicPr preferRelativeResize="0"/>
          <p:nvPr>
            <p:ph idx="1" type="body"/>
          </p:nvPr>
        </p:nvPicPr>
        <p:blipFill rotWithShape="1">
          <a:blip r:embed="rId3">
            <a:alphaModFix amt="81000"/>
          </a:blip>
          <a:srcRect b="0" l="9116" r="16223" t="0"/>
          <a:stretch/>
        </p:blipFill>
        <p:spPr>
          <a:xfrm>
            <a:off x="147175" y="133725"/>
            <a:ext cx="5268900" cy="2539200"/>
          </a:xfrm>
          <a:prstGeom prst="rect">
            <a:avLst/>
          </a:prstGeom>
          <a:noFill/>
          <a:ln>
            <a:noFill/>
          </a:ln>
        </p:spPr>
      </p:pic>
      <p:sp>
        <p:nvSpPr>
          <p:cNvPr id="279" name="Google Shape;279;p40"/>
          <p:cNvSpPr txBox="1"/>
          <p:nvPr>
            <p:ph type="title"/>
          </p:nvPr>
        </p:nvSpPr>
        <p:spPr>
          <a:xfrm>
            <a:off x="-110100" y="133725"/>
            <a:ext cx="2325600" cy="157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None/>
            </a:pPr>
            <a:r>
              <a:t/>
            </a:r>
            <a:endParaRPr b="1"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None/>
            </a:pPr>
            <a:r>
              <a:t/>
            </a:r>
            <a:endParaRPr b="1"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None/>
            </a:pPr>
            <a:r>
              <a:t/>
            </a:r>
            <a:endParaRPr b="1" sz="3000"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None/>
            </a:pPr>
            <a:r>
              <a:t/>
            </a:r>
            <a:endParaRPr b="1" sz="3000"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None/>
            </a:pPr>
            <a:r>
              <a:rPr b="1" lang="nl-NL" sz="3600">
                <a:latin typeface="Avenir"/>
                <a:ea typeface="Avenir"/>
                <a:cs typeface="Avenir"/>
                <a:sym typeface="Avenir"/>
              </a:rPr>
              <a:t>Thank you!</a:t>
            </a:r>
            <a:endParaRPr b="1" sz="3600"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None/>
            </a:pPr>
            <a:r>
              <a:t/>
            </a:r>
            <a:endParaRPr b="1" sz="2200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80" name="Google Shape;280;p40"/>
          <p:cNvSpPr txBox="1"/>
          <p:nvPr/>
        </p:nvSpPr>
        <p:spPr>
          <a:xfrm>
            <a:off x="185700" y="2863800"/>
            <a:ext cx="8772600" cy="2252400"/>
          </a:xfrm>
          <a:prstGeom prst="rect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2300">
                <a:latin typeface="Avenir"/>
                <a:ea typeface="Avenir"/>
                <a:cs typeface="Avenir"/>
                <a:sym typeface="Avenir"/>
              </a:rPr>
              <a:t>To join the community please join our mailing list:</a:t>
            </a:r>
            <a:endParaRPr b="1" sz="2300"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r>
              <a:rPr b="1" lang="nl-NL" sz="2200" u="sng">
                <a:hlinkClick r:id="rId4"/>
              </a:rPr>
              <a:t>http://www.jiscmail.ac.uk/lists/LIBRARYLABS.html</a:t>
            </a:r>
            <a:endParaRPr b="1" sz="2200"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2200">
                <a:latin typeface="Avenir"/>
                <a:ea typeface="Avenir"/>
                <a:cs typeface="Avenir"/>
                <a:sym typeface="Avenir"/>
              </a:rPr>
              <a:t>Or contact:</a:t>
            </a:r>
            <a:endParaRPr b="1" sz="2200"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2200">
                <a:latin typeface="Avenir"/>
                <a:ea typeface="Avenir"/>
                <a:cs typeface="Avenir"/>
                <a:sym typeface="Avenir"/>
              </a:rPr>
              <a:t>Sally Chambers |</a:t>
            </a:r>
            <a:r>
              <a:rPr b="1" lang="nl-NL" sz="2200">
                <a:solidFill>
                  <a:schemeClr val="dk2"/>
                </a:solidFill>
                <a:latin typeface="Avenir"/>
                <a:ea typeface="Avenir"/>
                <a:cs typeface="Avenir"/>
                <a:sym typeface="Avenir"/>
              </a:rPr>
              <a:t> </a:t>
            </a:r>
            <a:r>
              <a:rPr b="1" lang="nl-NL" sz="2200">
                <a:solidFill>
                  <a:schemeClr val="dk2"/>
                </a:solidFill>
                <a:uFill>
                  <a:noFill/>
                </a:uFill>
                <a:latin typeface="Avenir"/>
                <a:ea typeface="Avenir"/>
                <a:cs typeface="Avenir"/>
                <a:sym typeface="Avenir"/>
                <a:hlinkClick r:id="rId5"/>
              </a:rPr>
              <a:t>Sally.Chambers@UGent.be</a:t>
            </a:r>
            <a:endParaRPr b="1" sz="2200">
              <a:solidFill>
                <a:schemeClr val="dk2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2200">
                <a:solidFill>
                  <a:schemeClr val="dk2"/>
                </a:solidFill>
                <a:latin typeface="Avenir"/>
                <a:ea typeface="Avenir"/>
                <a:cs typeface="Avenir"/>
                <a:sym typeface="Avenir"/>
              </a:rPr>
              <a:t>University of Ghent, Belgium</a:t>
            </a:r>
            <a:endParaRPr sz="2200">
              <a:solidFill>
                <a:schemeClr val="dk2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2200">
                <a:solidFill>
                  <a:schemeClr val="dk2"/>
                </a:solidFill>
                <a:latin typeface="Avenir"/>
                <a:ea typeface="Avenir"/>
                <a:cs typeface="Avenir"/>
                <a:sym typeface="Avenir"/>
              </a:rPr>
              <a:t>Mahendra Mahey | Mahendra.Mahey@bl.uk</a:t>
            </a:r>
            <a:endParaRPr b="1" sz="2200">
              <a:solidFill>
                <a:schemeClr val="dk2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2200">
                <a:solidFill>
                  <a:schemeClr val="dk2"/>
                </a:solidFill>
                <a:latin typeface="Avenir"/>
                <a:ea typeface="Avenir"/>
                <a:cs typeface="Avenir"/>
                <a:sym typeface="Avenir"/>
              </a:rPr>
              <a:t>British Library Labs, British Library, London, United Kingdom</a:t>
            </a:r>
            <a:endParaRPr b="1" sz="2200"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281" name="Google Shape;281;p4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014342" y="133725"/>
            <a:ext cx="2883383" cy="2539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23"/>
          <p:cNvPicPr preferRelativeResize="0"/>
          <p:nvPr/>
        </p:nvPicPr>
        <p:blipFill rotWithShape="1">
          <a:blip r:embed="rId3">
            <a:alphaModFix/>
          </a:blip>
          <a:srcRect b="0" l="0" r="616" t="0"/>
          <a:stretch/>
        </p:blipFill>
        <p:spPr>
          <a:xfrm>
            <a:off x="3425" y="0"/>
            <a:ext cx="9080325" cy="4853675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23"/>
          <p:cNvSpPr txBox="1"/>
          <p:nvPr/>
        </p:nvSpPr>
        <p:spPr>
          <a:xfrm>
            <a:off x="0" y="573654"/>
            <a:ext cx="5313600" cy="1702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nl-NL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Building Library Labs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nl-NL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1030 – 1110  The British Library Labs Journey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nl-NL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Our 8 year journey and beyond!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nl-N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Adam Farquhar, Head of Digital Scholarship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nl-N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Mahendra Mahey, Manager of BL Labs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nl-N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Eleanor Cooper, Project Officer of BL Labs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nl-N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13-14 September, 2018</a:t>
            </a:r>
            <a:endParaRPr b="0" i="0" sz="12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Screen Shot 2019-03-29 at 02.19.16.png" id="97" name="Google Shape;97;p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31427" y="2642951"/>
            <a:ext cx="2091610" cy="171682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creen Shot 2019-03-29 at 02.19.22.png" id="98" name="Google Shape;98;p2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272098" y="2642950"/>
            <a:ext cx="1075325" cy="171682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creen Shot 2019-03-29 at 02.17.04.png" id="99" name="Google Shape;99;p23"/>
          <p:cNvPicPr preferRelativeResize="0"/>
          <p:nvPr/>
        </p:nvPicPr>
        <p:blipFill rotWithShape="1">
          <a:blip r:embed="rId6">
            <a:alphaModFix/>
          </a:blip>
          <a:srcRect b="0" l="0" r="22582" t="0"/>
          <a:stretch/>
        </p:blipFill>
        <p:spPr>
          <a:xfrm>
            <a:off x="0" y="4698098"/>
            <a:ext cx="9080326" cy="445402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23"/>
          <p:cNvSpPr txBox="1"/>
          <p:nvPr/>
        </p:nvSpPr>
        <p:spPr>
          <a:xfrm>
            <a:off x="4768800" y="4096075"/>
            <a:ext cx="4311600" cy="3747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u="sng">
                <a:solidFill>
                  <a:schemeClr val="hlink"/>
                </a:solidFill>
                <a:hlinkClick r:id="rId7"/>
              </a:rPr>
              <a:t>https://www.bl.uk/projects/british-library-labs</a:t>
            </a:r>
            <a:endParaRPr b="1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24"/>
          <p:cNvPicPr preferRelativeResize="0"/>
          <p:nvPr/>
        </p:nvPicPr>
        <p:blipFill rotWithShape="1">
          <a:blip r:embed="rId3">
            <a:alphaModFix amt="40000"/>
          </a:blip>
          <a:srcRect b="0" l="9116" r="16223" t="0"/>
          <a:stretch/>
        </p:blipFill>
        <p:spPr>
          <a:xfrm>
            <a:off x="-1" y="0"/>
            <a:ext cx="10673463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24"/>
          <p:cNvSpPr txBox="1"/>
          <p:nvPr>
            <p:ph type="title"/>
          </p:nvPr>
        </p:nvSpPr>
        <p:spPr>
          <a:xfrm>
            <a:off x="228600" y="0"/>
            <a:ext cx="8610600" cy="79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venir"/>
              <a:buNone/>
            </a:pPr>
            <a:r>
              <a:rPr b="1" lang="nl-NL" sz="3000">
                <a:latin typeface="Avenir"/>
                <a:ea typeface="Avenir"/>
                <a:cs typeface="Avenir"/>
                <a:sym typeface="Avenir"/>
              </a:rPr>
              <a:t>Building Library Labs: 1</a:t>
            </a:r>
            <a:r>
              <a:rPr b="1" baseline="30000" lang="nl-NL" sz="3000">
                <a:latin typeface="Avenir"/>
                <a:ea typeface="Avenir"/>
                <a:cs typeface="Avenir"/>
                <a:sym typeface="Avenir"/>
              </a:rPr>
              <a:t>st</a:t>
            </a:r>
            <a:r>
              <a:rPr b="1" lang="nl-NL" sz="3000">
                <a:latin typeface="Avenir"/>
                <a:ea typeface="Avenir"/>
                <a:cs typeface="Avenir"/>
                <a:sym typeface="Avenir"/>
              </a:rPr>
              <a:t> Event, September 2018</a:t>
            </a:r>
            <a:endParaRPr b="1" sz="3000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07" name="Google Shape;107;p24"/>
          <p:cNvSpPr txBox="1"/>
          <p:nvPr/>
        </p:nvSpPr>
        <p:spPr>
          <a:xfrm>
            <a:off x="0" y="4732407"/>
            <a:ext cx="9144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nl-NL" sz="1700" u="none" cap="none" strike="noStrike">
                <a:solidFill>
                  <a:schemeClr val="dk2"/>
                </a:solidFill>
                <a:latin typeface="Avenir"/>
                <a:ea typeface="Avenir"/>
                <a:cs typeface="Avenir"/>
                <a:sym typeface="Avenir"/>
              </a:rPr>
              <a:t>https://blogs.bl.uk/digital-scholarship/2018/09/building-library-labs-around-the-world.html</a:t>
            </a:r>
            <a:endParaRPr b="1" i="0" sz="1700" u="none" cap="none" strike="noStrike">
              <a:solidFill>
                <a:schemeClr val="dk2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descr="Screen Shot 2019-03-29 at 02.26.32.png" id="108" name="Google Shape;108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28600" y="819150"/>
            <a:ext cx="4014838" cy="3810000"/>
          </a:xfrm>
          <a:prstGeom prst="rect">
            <a:avLst/>
          </a:prstGeom>
          <a:noFill/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09" name="Google Shape;109;p24"/>
          <p:cNvSpPr txBox="1"/>
          <p:nvPr/>
        </p:nvSpPr>
        <p:spPr>
          <a:xfrm>
            <a:off x="4572000" y="4095750"/>
            <a:ext cx="41910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0" lang="nl-NL" sz="1600" u="none" cap="none" strike="noStrike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Programme: </a:t>
            </a:r>
            <a:r>
              <a:rPr i="0" lang="nl-NL" sz="1600" cap="none" strike="noStrike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https://goo.gl/X3XpSY</a:t>
            </a:r>
            <a:endParaRPr b="1" i="0" sz="1700" cap="none" strike="noStrike">
              <a:solidFill>
                <a:srgbClr val="000000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descr="Screen Shot 2019-03-29 at 02.36.18.png" id="110" name="Google Shape;110;p2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419600" y="1047750"/>
            <a:ext cx="4633994" cy="2971801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25"/>
          <p:cNvPicPr preferRelativeResize="0"/>
          <p:nvPr/>
        </p:nvPicPr>
        <p:blipFill rotWithShape="1">
          <a:blip r:embed="rId3">
            <a:alphaModFix/>
          </a:blip>
          <a:srcRect b="17656" l="22521" r="6566" t="31385"/>
          <a:stretch/>
        </p:blipFill>
        <p:spPr>
          <a:xfrm>
            <a:off x="594300" y="982325"/>
            <a:ext cx="7977052" cy="3472625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25"/>
          <p:cNvSpPr txBox="1"/>
          <p:nvPr/>
        </p:nvSpPr>
        <p:spPr>
          <a:xfrm>
            <a:off x="0" y="4580007"/>
            <a:ext cx="9144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nl-NL" sz="135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Get data here: https://goo.gl/66icov  (you need a google account, you can get one here:  </a:t>
            </a:r>
            <a:r>
              <a:rPr lang="nl-NL" sz="1350" u="sng">
                <a:solidFill>
                  <a:schemeClr val="hlink"/>
                </a:solidFill>
                <a:latin typeface="Avenir"/>
                <a:ea typeface="Avenir"/>
                <a:cs typeface="Avenir"/>
                <a:sym typeface="Avenir"/>
                <a:hlinkClick r:id="rId4"/>
              </a:rPr>
              <a:t>https://goo.gl/CGdUhY</a:t>
            </a:r>
            <a:r>
              <a:rPr lang="nl-NL" sz="135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)</a:t>
            </a:r>
            <a:endParaRPr sz="135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35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700">
              <a:solidFill>
                <a:schemeClr val="dk2"/>
              </a:solidFill>
            </a:endParaRPr>
          </a:p>
        </p:txBody>
      </p:sp>
      <p:pic>
        <p:nvPicPr>
          <p:cNvPr id="117" name="Google Shape;117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822475" y="1194375"/>
            <a:ext cx="316992" cy="60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2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42950" y="2536713"/>
            <a:ext cx="1106557" cy="412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2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849575" y="1933040"/>
            <a:ext cx="1499050" cy="4127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2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822463" y="2474825"/>
            <a:ext cx="1499050" cy="487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2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94300" y="1976338"/>
            <a:ext cx="1499050" cy="3261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25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5104850" y="2277388"/>
            <a:ext cx="1004752" cy="330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25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4572000" y="1234950"/>
            <a:ext cx="1004750" cy="385929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25"/>
          <p:cNvSpPr txBox="1"/>
          <p:nvPr/>
        </p:nvSpPr>
        <p:spPr>
          <a:xfrm>
            <a:off x="655275" y="982325"/>
            <a:ext cx="28206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1700">
                <a:solidFill>
                  <a:schemeClr val="dk2"/>
                </a:solidFill>
                <a:latin typeface="Avenir"/>
                <a:ea typeface="Avenir"/>
                <a:cs typeface="Avenir"/>
                <a:sym typeface="Avenir"/>
              </a:rPr>
              <a:t>Analysis: Nora McGregor, </a:t>
            </a:r>
            <a:br>
              <a:rPr b="1" lang="nl-NL" sz="1700">
                <a:solidFill>
                  <a:schemeClr val="dk2"/>
                </a:solidFill>
                <a:latin typeface="Avenir"/>
                <a:ea typeface="Avenir"/>
                <a:cs typeface="Avenir"/>
                <a:sym typeface="Avenir"/>
              </a:rPr>
            </a:br>
            <a:r>
              <a:rPr b="1" lang="nl-NL" sz="1700">
                <a:solidFill>
                  <a:schemeClr val="dk2"/>
                </a:solidFill>
                <a:latin typeface="Avenir"/>
                <a:ea typeface="Avenir"/>
                <a:cs typeface="Avenir"/>
                <a:sym typeface="Avenir"/>
              </a:rPr>
              <a:t>Digital Scholarship, BL</a:t>
            </a:r>
            <a:endParaRPr b="1" sz="1700">
              <a:solidFill>
                <a:schemeClr val="dk2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25" name="Google Shape;125;p25"/>
          <p:cNvSpPr txBox="1"/>
          <p:nvPr>
            <p:ph type="title"/>
          </p:nvPr>
        </p:nvSpPr>
        <p:spPr>
          <a:xfrm>
            <a:off x="116713" y="154775"/>
            <a:ext cx="8610600" cy="79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None/>
            </a:pPr>
            <a:r>
              <a:rPr b="1" lang="nl-NL" sz="1400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Building Library Labs Survey 2018 </a:t>
            </a:r>
            <a:endParaRPr b="1" sz="1400">
              <a:solidFill>
                <a:srgbClr val="000000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venir"/>
              <a:buNone/>
            </a:pPr>
            <a:r>
              <a:rPr b="1" lang="nl-NL" sz="3100">
                <a:latin typeface="Avenir"/>
                <a:ea typeface="Avenir"/>
                <a:cs typeface="Avenir"/>
                <a:sym typeface="Avenir"/>
              </a:rPr>
              <a:t>Growing GLAM Labs International Community</a:t>
            </a:r>
            <a:endParaRPr b="1" sz="3100"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26"/>
          <p:cNvPicPr preferRelativeResize="0"/>
          <p:nvPr/>
        </p:nvPicPr>
        <p:blipFill rotWithShape="1">
          <a:blip r:embed="rId3">
            <a:alphaModFix amt="40000"/>
          </a:blip>
          <a:srcRect b="0" l="9117" r="16224" t="0"/>
          <a:stretch/>
        </p:blipFill>
        <p:spPr>
          <a:xfrm>
            <a:off x="-1" y="0"/>
            <a:ext cx="10673462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26"/>
          <p:cNvSpPr txBox="1"/>
          <p:nvPr>
            <p:ph type="title"/>
          </p:nvPr>
        </p:nvSpPr>
        <p:spPr>
          <a:xfrm>
            <a:off x="228600" y="0"/>
            <a:ext cx="8534400" cy="79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None/>
            </a:pPr>
            <a:r>
              <a:rPr b="1" lang="nl-NL" sz="3000">
                <a:latin typeface="Avenir"/>
                <a:ea typeface="Avenir"/>
                <a:cs typeface="Avenir"/>
                <a:sym typeface="Avenir"/>
              </a:rPr>
              <a:t>Building Library Labs: 1</a:t>
            </a:r>
            <a:r>
              <a:rPr b="1" baseline="30000" lang="nl-NL" sz="3000">
                <a:latin typeface="Avenir"/>
                <a:ea typeface="Avenir"/>
                <a:cs typeface="Avenir"/>
                <a:sym typeface="Avenir"/>
              </a:rPr>
              <a:t>st</a:t>
            </a:r>
            <a:r>
              <a:rPr b="1" lang="nl-NL" sz="3000">
                <a:latin typeface="Avenir"/>
                <a:ea typeface="Avenir"/>
                <a:cs typeface="Avenir"/>
                <a:sym typeface="Avenir"/>
              </a:rPr>
              <a:t> Event, September 2018</a:t>
            </a:r>
            <a:endParaRPr b="1" sz="3000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32" name="Google Shape;132;p26"/>
          <p:cNvSpPr txBox="1"/>
          <p:nvPr/>
        </p:nvSpPr>
        <p:spPr>
          <a:xfrm>
            <a:off x="0" y="4732407"/>
            <a:ext cx="9144000" cy="3539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1700">
                <a:solidFill>
                  <a:schemeClr val="dk2"/>
                </a:solidFill>
                <a:latin typeface="Avenir"/>
                <a:ea typeface="Avenir"/>
                <a:cs typeface="Avenir"/>
                <a:sym typeface="Avenir"/>
              </a:rPr>
              <a:t>https://blogs.bl.uk/digital-scholarship/2018/09/building-library-labs-around-the-world.html</a:t>
            </a:r>
            <a:endParaRPr b="1" sz="1700">
              <a:solidFill>
                <a:schemeClr val="dk2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33" name="Google Shape;133;p26"/>
          <p:cNvSpPr txBox="1"/>
          <p:nvPr/>
        </p:nvSpPr>
        <p:spPr>
          <a:xfrm>
            <a:off x="4572000" y="2419350"/>
            <a:ext cx="4191000" cy="10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2400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67 page collaborative Google Doc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700">
              <a:solidFill>
                <a:srgbClr val="000000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descr="Screen Shot 2019-03-29 at 02.49.39.png" id="134" name="Google Shape;134;p2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67321" y="895350"/>
            <a:ext cx="3833279" cy="3733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Google Shape;139;p27"/>
          <p:cNvPicPr preferRelativeResize="0"/>
          <p:nvPr/>
        </p:nvPicPr>
        <p:blipFill rotWithShape="1">
          <a:blip r:embed="rId3">
            <a:alphaModFix amt="40000"/>
          </a:blip>
          <a:srcRect b="0" l="9117" r="16224" t="0"/>
          <a:stretch/>
        </p:blipFill>
        <p:spPr>
          <a:xfrm>
            <a:off x="-1" y="0"/>
            <a:ext cx="10673462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27"/>
          <p:cNvSpPr txBox="1"/>
          <p:nvPr>
            <p:ph type="title"/>
          </p:nvPr>
        </p:nvSpPr>
        <p:spPr>
          <a:xfrm>
            <a:off x="228600" y="0"/>
            <a:ext cx="8534400" cy="79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None/>
            </a:pPr>
            <a:r>
              <a:rPr b="1" lang="nl-NL">
                <a:latin typeface="Avenir"/>
                <a:ea typeface="Avenir"/>
                <a:cs typeface="Avenir"/>
                <a:sym typeface="Avenir"/>
              </a:rPr>
              <a:t>Building Library Labs: 2</a:t>
            </a:r>
            <a:r>
              <a:rPr b="1" baseline="30000" lang="nl-NL">
                <a:latin typeface="Avenir"/>
                <a:ea typeface="Avenir"/>
                <a:cs typeface="Avenir"/>
                <a:sym typeface="Avenir"/>
              </a:rPr>
              <a:t>nd</a:t>
            </a:r>
            <a:r>
              <a:rPr b="1" lang="nl-NL">
                <a:latin typeface="Avenir"/>
                <a:ea typeface="Avenir"/>
                <a:cs typeface="Avenir"/>
                <a:sym typeface="Avenir"/>
              </a:rPr>
              <a:t> Event, March 2019</a:t>
            </a:r>
            <a:endParaRPr b="1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41" name="Google Shape;141;p27"/>
          <p:cNvSpPr txBox="1"/>
          <p:nvPr/>
        </p:nvSpPr>
        <p:spPr>
          <a:xfrm>
            <a:off x="0" y="4732400"/>
            <a:ext cx="92898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1600">
                <a:solidFill>
                  <a:schemeClr val="dk2"/>
                </a:solidFill>
                <a:latin typeface="Avenir"/>
                <a:ea typeface="Avenir"/>
                <a:cs typeface="Avenir"/>
                <a:sym typeface="Avenir"/>
              </a:rPr>
              <a:t>https://blogs.bl.uk/digital-scholarship/2019/02/the-world-wide-lab-building-library-labs-part-ii.html</a:t>
            </a:r>
            <a:endParaRPr b="1" sz="1600">
              <a:solidFill>
                <a:schemeClr val="dk2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42" name="Google Shape;142;p27"/>
          <p:cNvSpPr txBox="1"/>
          <p:nvPr/>
        </p:nvSpPr>
        <p:spPr>
          <a:xfrm>
            <a:off x="4572000" y="4095750"/>
            <a:ext cx="4191000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1600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Programme: </a:t>
            </a:r>
            <a:r>
              <a:rPr lang="nl-NL" sz="16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https://goo.gl/JujjQ5 </a:t>
            </a:r>
            <a:endParaRPr b="1" sz="1700">
              <a:solidFill>
                <a:srgbClr val="000000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descr="Screen Shot 2019-03-29 at 02.53.28.png" id="143" name="Google Shape;143;p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4800" y="895350"/>
            <a:ext cx="3977511" cy="356235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Screen Shot 2019-03-29 at 02.56.43.png" id="144" name="Google Shape;144;p2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648200" y="1200150"/>
            <a:ext cx="4039014" cy="2773055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Google Shape;149;p28"/>
          <p:cNvPicPr preferRelativeResize="0"/>
          <p:nvPr/>
        </p:nvPicPr>
        <p:blipFill rotWithShape="1">
          <a:blip r:embed="rId3">
            <a:alphaModFix amt="40000"/>
          </a:blip>
          <a:srcRect b="0" l="9116" r="16223" t="0"/>
          <a:stretch/>
        </p:blipFill>
        <p:spPr>
          <a:xfrm>
            <a:off x="-1" y="0"/>
            <a:ext cx="10673463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28"/>
          <p:cNvSpPr txBox="1"/>
          <p:nvPr>
            <p:ph type="title"/>
          </p:nvPr>
        </p:nvSpPr>
        <p:spPr>
          <a:xfrm>
            <a:off x="228600" y="0"/>
            <a:ext cx="8534400" cy="79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None/>
            </a:pPr>
            <a:r>
              <a:rPr b="1" lang="nl-NL">
                <a:latin typeface="Avenir"/>
                <a:ea typeface="Avenir"/>
                <a:cs typeface="Avenir"/>
                <a:sym typeface="Avenir"/>
              </a:rPr>
              <a:t>Building Library Labs: 2</a:t>
            </a:r>
            <a:r>
              <a:rPr b="1" baseline="30000" lang="nl-NL">
                <a:latin typeface="Avenir"/>
                <a:ea typeface="Avenir"/>
                <a:cs typeface="Avenir"/>
                <a:sym typeface="Avenir"/>
              </a:rPr>
              <a:t>nd</a:t>
            </a:r>
            <a:r>
              <a:rPr b="1" lang="nl-NL">
                <a:latin typeface="Avenir"/>
                <a:ea typeface="Avenir"/>
                <a:cs typeface="Avenir"/>
                <a:sym typeface="Avenir"/>
              </a:rPr>
              <a:t> Event, March 2019</a:t>
            </a:r>
            <a:endParaRPr b="1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51" name="Google Shape;151;p28"/>
          <p:cNvSpPr txBox="1"/>
          <p:nvPr/>
        </p:nvSpPr>
        <p:spPr>
          <a:xfrm>
            <a:off x="4572000" y="2419350"/>
            <a:ext cx="4191000" cy="10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2400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6</a:t>
            </a:r>
            <a:r>
              <a:rPr lang="nl-NL" sz="2400">
                <a:latin typeface="Avenir"/>
                <a:ea typeface="Avenir"/>
                <a:cs typeface="Avenir"/>
                <a:sym typeface="Avenir"/>
              </a:rPr>
              <a:t>1</a:t>
            </a:r>
            <a:r>
              <a:rPr lang="nl-NL" sz="2400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 page collaborative Google Doc</a:t>
            </a:r>
            <a:endParaRPr sz="2400">
              <a:solidFill>
                <a:srgbClr val="000000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2400">
                <a:latin typeface="Avenir"/>
                <a:ea typeface="Avenir"/>
                <a:cs typeface="Avenir"/>
                <a:sym typeface="Avenir"/>
              </a:rPr>
              <a:t>Also Chatham House rules!</a:t>
            </a:r>
            <a:endParaRPr sz="2400"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700">
              <a:solidFill>
                <a:srgbClr val="000000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152" name="Google Shape;152;p28"/>
          <p:cNvPicPr preferRelativeResize="0"/>
          <p:nvPr/>
        </p:nvPicPr>
        <p:blipFill rotWithShape="1">
          <a:blip r:embed="rId4">
            <a:alphaModFix/>
          </a:blip>
          <a:srcRect b="8303" l="26917" r="31656" t="20237"/>
          <a:stretch/>
        </p:blipFill>
        <p:spPr>
          <a:xfrm>
            <a:off x="1007975" y="925750"/>
            <a:ext cx="3526752" cy="3675599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53" name="Google Shape;153;p28"/>
          <p:cNvSpPr txBox="1"/>
          <p:nvPr/>
        </p:nvSpPr>
        <p:spPr>
          <a:xfrm>
            <a:off x="0" y="4732400"/>
            <a:ext cx="96306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1600">
                <a:solidFill>
                  <a:schemeClr val="dk2"/>
                </a:solidFill>
                <a:latin typeface="Avenir"/>
                <a:ea typeface="Avenir"/>
                <a:cs typeface="Avenir"/>
                <a:sym typeface="Avenir"/>
              </a:rPr>
              <a:t>https://blogs.bl.uk/digital-scholarship/2019/02/the-world-wide-lab-building-library-labs-part-ii.htm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9"/>
          <p:cNvSpPr txBox="1"/>
          <p:nvPr>
            <p:ph type="title"/>
          </p:nvPr>
        </p:nvSpPr>
        <p:spPr>
          <a:xfrm>
            <a:off x="258075" y="-190499"/>
            <a:ext cx="8018400" cy="794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-NL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It’s all about people!</a:t>
            </a:r>
            <a:endParaRPr>
              <a:solidFill>
                <a:srgbClr val="000000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159" name="Google Shape;159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65450" y="620199"/>
            <a:ext cx="2213077" cy="1244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12300" y="110099"/>
            <a:ext cx="2213074" cy="1244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60250" y="659012"/>
            <a:ext cx="2213074" cy="12442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2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063405" y="1632088"/>
            <a:ext cx="2213070" cy="1244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2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808625" y="1956662"/>
            <a:ext cx="2090325" cy="1175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2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212450" y="2034249"/>
            <a:ext cx="2213074" cy="12442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29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063400" y="3154099"/>
            <a:ext cx="2461976" cy="1384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2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3465467" y="3224078"/>
            <a:ext cx="2213060" cy="1244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2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60071" y="3359566"/>
            <a:ext cx="2334426" cy="1312476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29"/>
          <p:cNvSpPr txBox="1"/>
          <p:nvPr/>
        </p:nvSpPr>
        <p:spPr>
          <a:xfrm>
            <a:off x="2311738" y="4247100"/>
            <a:ext cx="5084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24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YouTube:  </a:t>
            </a:r>
            <a:r>
              <a:rPr lang="nl-NL" sz="2400" u="sng">
                <a:solidFill>
                  <a:schemeClr val="hlink"/>
                </a:solidFill>
                <a:latin typeface="Avenir"/>
                <a:ea typeface="Avenir"/>
                <a:cs typeface="Avenir"/>
                <a:sym typeface="Avenir"/>
                <a:hlinkClick r:id="rId12"/>
              </a:rPr>
              <a:t>https://bit.ly/2YMxXYj</a:t>
            </a:r>
            <a:r>
              <a:rPr lang="nl-NL" sz="2400">
                <a:solidFill>
                  <a:srgbClr val="A3AAAE"/>
                </a:solidFill>
                <a:latin typeface="Avenir"/>
                <a:ea typeface="Avenir"/>
                <a:cs typeface="Avenir"/>
                <a:sym typeface="Avenir"/>
              </a:rPr>
              <a:t> </a:t>
            </a:r>
            <a:endParaRPr b="1" sz="24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Purple">
  <a:themeElements>
    <a:clrScheme name="BRL-01">
      <a:dk1>
        <a:srgbClr val="414141"/>
      </a:dk1>
      <a:lt1>
        <a:srgbClr val="FFFFFF"/>
      </a:lt1>
      <a:dk2>
        <a:srgbClr val="000000"/>
      </a:dk2>
      <a:lt2>
        <a:srgbClr val="D3D3D3"/>
      </a:lt2>
      <a:accent1>
        <a:srgbClr val="CBDB2A"/>
      </a:accent1>
      <a:accent2>
        <a:srgbClr val="00B3C9"/>
      </a:accent2>
      <a:accent3>
        <a:srgbClr val="803F92"/>
      </a:accent3>
      <a:accent4>
        <a:srgbClr val="FAA61A"/>
      </a:accent4>
      <a:accent5>
        <a:srgbClr val="41AD49"/>
      </a:accent5>
      <a:accent6>
        <a:srgbClr val="E1058C"/>
      </a:accent6>
      <a:hlink>
        <a:srgbClr val="959595"/>
      </a:hlink>
      <a:folHlink>
        <a:srgbClr val="E31B2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