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Override PartName="/ppt/comments/comment2.xml" ContentType="application/vnd.openxmlformats-officedocument.presentationml.comments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notesSlides/notesSlide3.xml" ContentType="application/vnd.openxmlformats-officedocument.presentationml.notesSlide+xml"/>
  <Default Extension="rels" ContentType="application/vnd.openxmlformats-package.relationships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comments/comment5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comments/comment3.xml" ContentType="application/vnd.openxmlformats-officedocument.presentationml.comments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comments/comment1.xml" ContentType="application/vnd.openxmlformats-officedocument.presentationml.comments+xml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Default Extension="fntdata" ContentType="application/x-fontdata"/>
  <Override PartName="/ppt/comments/comment4.xml" ContentType="application/vnd.openxmlformats-officedocument.presentationml.comment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embedTrueTypeFonts="1" saveSubsetFonts="1" autoCompressPictures="0">
  <p:sldMasterIdLst>
    <p:sldMasterId id="2147483659" r:id="rId1"/>
  </p:sldMasterIdLst>
  <p:notesMasterIdLst>
    <p:notesMasterId r:id="rId12"/>
  </p:notesMasterIdLst>
  <p:sldIdLst>
    <p:sldId id="277" r:id="rId2"/>
    <p:sldId id="257" r:id="rId3"/>
    <p:sldId id="262" r:id="rId4"/>
    <p:sldId id="283" r:id="rId5"/>
    <p:sldId id="284" r:id="rId6"/>
    <p:sldId id="286" r:id="rId7"/>
    <p:sldId id="307" r:id="rId8"/>
    <p:sldId id="309" r:id="rId9"/>
    <p:sldId id="312" r:id="rId10"/>
    <p:sldId id="313" r:id="rId11"/>
  </p:sldIdLst>
  <p:sldSz cx="9144000" cy="5143500" type="screen16x9"/>
  <p:notesSz cx="6858000" cy="9144000"/>
  <p:embeddedFontLst>
    <p:embeddedFont>
      <p:font typeface="Roboto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mAuthor id="0" name="Sally Chambers" initials="" lastIdx="1" clrIdx="0"/>
  <p:cmAuthor id="1" name="jennifer edmond" initials="" lastIdx="18" clrIdx="1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 showComments="0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-448" y="-1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203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font" Target="fonts/font1.fntdata"/><Relationship Id="rId14" Type="http://schemas.openxmlformats.org/officeDocument/2006/relationships/font" Target="fonts/font2.fntdata"/><Relationship Id="rId15" Type="http://schemas.openxmlformats.org/officeDocument/2006/relationships/font" Target="fonts/font3.fntdata"/><Relationship Id="rId16" Type="http://schemas.openxmlformats.org/officeDocument/2006/relationships/font" Target="fonts/font4.fntdata"/><Relationship Id="rId17" Type="http://schemas.openxmlformats.org/officeDocument/2006/relationships/printerSettings" Target="printerSettings/printerSettings1.bin"/><Relationship Id="rId18" Type="http://schemas.openxmlformats.org/officeDocument/2006/relationships/commentAuthors" Target="commentAuthors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m authorId="1" dt="2018-11-27T08:49:01.087" idx="2">
    <p:pos x="6000" y="0"/>
    <p:text>- Increase Organisational Efficiency
- Foster Research Excellence
- Develop Networks and Collaborations
- Promote Innovation, (Mission-oriented, New Audiences, Societal Challenges)</p:text>
  </p:cm>
  <p:cm authorId="1" dt="2018-11-27T08:48:29.056" idx="3">
    <p:pos x="6000" y="100"/>
    <p:text>access to validated resources etc.</p:text>
  </p:cm>
  <p:cm authorId="1" dt="2018-11-27T08:49:01.087" idx="4">
    <p:pos x="6000" y="200"/>
    <p:text>consolidator role, corrective to the natural fragmentation of A&amp;H</p:text>
  </p:cm>
</p:cmLst>
</file>

<file path=ppt/comments/comment2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m authorId="1" dt="2018-11-27T08:44:16.311" idx="9">
    <p:pos x="470" y="861"/>
    <p:text>add work with US/AUS/Canada (Tapor?)</p:text>
  </p:cm>
</p:cmLst>
</file>

<file path=ppt/comments/comment3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m authorId="1" dt="2018-11-27T08:44:16.311" idx="10">
    <p:pos x="470" y="861"/>
    <p:text>add work with US/AUS/Canada (Tapor?)</p:text>
  </p:cm>
</p:cmLst>
</file>

<file path=ppt/comments/comment4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m authorId="1" dt="2018-11-27T08:44:16.311" idx="12">
    <p:pos x="470" y="861"/>
    <p:text>add work with US/AUS/Canada (Tapor?)</p:text>
  </p:cm>
</p:cmLst>
</file>

<file path=ppt/comments/comment5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m authorId="1" dt="2018-11-27T08:44:16.311" idx="17">
    <p:pos x="470" y="861"/>
    <p:text>add work with US/AUS/Canada (Tapor?)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4438f716d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4438f716d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4438f716d5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4438f716d5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4438f716d5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4438f716d5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4438f716d5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4438f716d5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4438f716d5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4438f716d5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4438f716d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4438f716d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4438f716d5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4438f716d5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4438f716d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4438f716d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slide" type="title">
  <p:cSld name="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  <p:pic>
        <p:nvPicPr>
          <p:cNvPr id="17" name="Google Shape;17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56175" y="4588475"/>
            <a:ext cx="5687474" cy="55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2"/>
          <p:cNvPicPr preferRelativeResize="0"/>
          <p:nvPr/>
        </p:nvPicPr>
        <p:blipFill rotWithShape="1">
          <a:blip r:embed="rId2">
            <a:alphaModFix/>
          </a:blip>
          <a:srcRect l="28279"/>
          <a:stretch/>
        </p:blipFill>
        <p:spPr>
          <a:xfrm rot="10800000">
            <a:off x="5097899" y="4588475"/>
            <a:ext cx="4079026" cy="55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2"/>
          <p:cNvPicPr preferRelativeResize="0"/>
          <p:nvPr/>
        </p:nvPicPr>
        <p:blipFill rotWithShape="1">
          <a:blip r:embed="rId3">
            <a:alphaModFix/>
          </a:blip>
          <a:srcRect l="592" r="710"/>
          <a:stretch/>
        </p:blipFill>
        <p:spPr>
          <a:xfrm>
            <a:off x="0" y="0"/>
            <a:ext cx="6465574" cy="126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"/>
          <p:cNvPicPr preferRelativeResize="0"/>
          <p:nvPr/>
        </p:nvPicPr>
        <p:blipFill rotWithShape="1">
          <a:blip r:embed="rId3">
            <a:alphaModFix/>
          </a:blip>
          <a:srcRect l="39148" r="1668"/>
          <a:stretch/>
        </p:blipFill>
        <p:spPr>
          <a:xfrm>
            <a:off x="4783350" y="0"/>
            <a:ext cx="4360650" cy="126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ig number">
  <p:cSld name="BIG_NUMBER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4" name="Google Shape;54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Blank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header" type="secHead">
  <p:cSld name="SECTION_HEAD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and body" type="tx">
  <p:cSld name="TITLE_AND_BOD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3413950" y="445025"/>
            <a:ext cx="541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311700" y="1352175"/>
            <a:ext cx="8520600" cy="3179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and two columns" type="twoColTx">
  <p:cSld name="TITLE_AND_TWO_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3708475" y="445025"/>
            <a:ext cx="51237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Title only" type="titleOnly">
  <p:cSld name="TITLE_ONLY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3708475" y="445025"/>
            <a:ext cx="51237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One column text">
  <p:cSld name="ONE_COLUMN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Main point">
  <p:cSld name="MAIN_POIN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Section title and description">
  <p:cSld name="SECTION_TITLE_AND_DESCRIPTIO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matchingName="Caption">
  <p:cSld name="CAPTION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51" name="Google Shape;51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/>
          </a:p>
        </p:txBody>
      </p:sp>
      <p:pic>
        <p:nvPicPr>
          <p:cNvPr id="8" name="Google Shape;8;p1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-56175" y="4588475"/>
            <a:ext cx="5687474" cy="55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;p1"/>
          <p:cNvPicPr preferRelativeResize="0"/>
          <p:nvPr/>
        </p:nvPicPr>
        <p:blipFill rotWithShape="1">
          <a:blip r:embed="rId13">
            <a:alphaModFix/>
          </a:blip>
          <a:srcRect l="28279"/>
          <a:stretch/>
        </p:blipFill>
        <p:spPr>
          <a:xfrm rot="10800000">
            <a:off x="5097899" y="4588475"/>
            <a:ext cx="4079026" cy="55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1"/>
          <p:cNvPicPr preferRelativeResize="0"/>
          <p:nvPr/>
        </p:nvPicPr>
        <p:blipFill rotWithShape="1">
          <a:blip r:embed="rId14">
            <a:alphaModFix/>
          </a:blip>
          <a:srcRect l="592" r="710"/>
          <a:stretch/>
        </p:blipFill>
        <p:spPr>
          <a:xfrm>
            <a:off x="0" y="-2100"/>
            <a:ext cx="6465574" cy="126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1"/>
          <p:cNvPicPr preferRelativeResize="0"/>
          <p:nvPr/>
        </p:nvPicPr>
        <p:blipFill rotWithShape="1">
          <a:blip r:embed="rId14">
            <a:alphaModFix/>
          </a:blip>
          <a:srcRect l="39148" r="1668"/>
          <a:stretch/>
        </p:blipFill>
        <p:spPr>
          <a:xfrm>
            <a:off x="4783350" y="0"/>
            <a:ext cx="4360650" cy="1265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"/>
          <p:cNvSpPr txBox="1">
            <a:spLocks noGrp="1"/>
          </p:cNvSpPr>
          <p:nvPr>
            <p:ph type="title"/>
          </p:nvPr>
        </p:nvSpPr>
        <p:spPr>
          <a:xfrm>
            <a:off x="3708475" y="445025"/>
            <a:ext cx="5123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comments" Target="../comments/comment1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doi.org/10.5281/zenodo.2587481" TargetMode="External"/><Relationship Id="rId4" Type="http://schemas.openxmlformats.org/officeDocument/2006/relationships/image" Target="../media/image7.png"/><Relationship Id="rId5" Type="http://schemas.openxmlformats.org/officeDocument/2006/relationships/image" Target="../media/image4.png"/><Relationship Id="rId6" Type="http://schemas.openxmlformats.org/officeDocument/2006/relationships/comments" Target="../comments/comment2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doi.org/10.5281/zenodo.2587481" TargetMode="External"/><Relationship Id="rId4" Type="http://schemas.openxmlformats.org/officeDocument/2006/relationships/image" Target="../media/image8.png"/><Relationship Id="rId5" Type="http://schemas.openxmlformats.org/officeDocument/2006/relationships/image" Target="../media/image4.png"/><Relationship Id="rId6" Type="http://schemas.openxmlformats.org/officeDocument/2006/relationships/comments" Target="../comments/comment3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4.png"/><Relationship Id="rId6" Type="http://schemas.openxmlformats.org/officeDocument/2006/relationships/comments" Target="../comments/comment4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4.png"/><Relationship Id="rId5" Type="http://schemas.openxmlformats.org/officeDocument/2006/relationships/comments" Target="../comments/comment5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Screen Shot 2018-11-29 at 11.26.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4939"/>
            <a:ext cx="9144000" cy="366220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6028" y="2120819"/>
            <a:ext cx="7464794" cy="841800"/>
          </a:xfrm>
        </p:spPr>
        <p:txBody>
          <a:bodyPr/>
          <a:lstStyle/>
          <a:p>
            <a:pPr algn="l"/>
            <a:r>
              <a:rPr lang="en-GB" sz="2400" b="1" dirty="0" smtClean="0">
                <a:latin typeface="Avenir Book"/>
                <a:cs typeface="Avenir Book"/>
              </a:rPr>
              <a:t>Core communities for collaboration: </a:t>
            </a:r>
            <a:br>
              <a:rPr lang="en-GB" sz="2400" b="1" dirty="0" smtClean="0">
                <a:latin typeface="Avenir Book"/>
                <a:cs typeface="Avenir Book"/>
              </a:rPr>
            </a:br>
            <a:r>
              <a:rPr lang="en-GB" sz="2400" b="1" dirty="0" smtClean="0">
                <a:latin typeface="Avenir Book"/>
                <a:cs typeface="Avenir Book"/>
              </a:rPr>
              <a:t>Libraries, Archives and Museums as </a:t>
            </a:r>
            <a:br>
              <a:rPr lang="en-GB" sz="2400" b="1" dirty="0" smtClean="0">
                <a:latin typeface="Avenir Book"/>
                <a:cs typeface="Avenir Book"/>
              </a:rPr>
            </a:br>
            <a:r>
              <a:rPr lang="en-GB" sz="2400" b="1" dirty="0" smtClean="0">
                <a:latin typeface="Avenir Book"/>
                <a:cs typeface="Avenir Book"/>
              </a:rPr>
              <a:t>essential partners in digital arts </a:t>
            </a:r>
            <a:br>
              <a:rPr lang="en-GB" sz="2400" b="1" dirty="0" smtClean="0">
                <a:latin typeface="Avenir Book"/>
                <a:cs typeface="Avenir Book"/>
              </a:rPr>
            </a:br>
            <a:r>
              <a:rPr lang="en-GB" sz="2400" b="1" dirty="0" smtClean="0">
                <a:latin typeface="Avenir Book"/>
                <a:cs typeface="Avenir Book"/>
              </a:rPr>
              <a:t>and humanities research</a:t>
            </a:r>
            <a:endParaRPr lang="en-GB" sz="2400" b="1" dirty="0">
              <a:latin typeface="Avenir Book"/>
              <a:cs typeface="Avenir Book"/>
            </a:endParaRPr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169330" y="4339428"/>
            <a:ext cx="5554947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tabLst/>
              <a:defRPr/>
            </a:pPr>
            <a:r>
              <a:rPr kumimoji="0" lang="en" sz="17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venir Book"/>
                <a:ea typeface="Arial"/>
                <a:cs typeface="Avenir Book"/>
                <a:sym typeface="Arial"/>
              </a:rPr>
              <a:t>Sally Chambers</a:t>
            </a:r>
            <a:r>
              <a:rPr lang="en" sz="1700" b="1" dirty="0" smtClean="0">
                <a:solidFill>
                  <a:schemeClr val="dk1"/>
                </a:solidFill>
                <a:latin typeface="Avenir Book"/>
                <a:cs typeface="Avenir Book"/>
              </a:rPr>
              <a:t>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tabLst/>
              <a:defRPr/>
            </a:pPr>
            <a:r>
              <a:rPr lang="en" sz="1700" b="1" dirty="0" smtClean="0">
                <a:solidFill>
                  <a:schemeClr val="dk1"/>
                </a:solidFill>
                <a:latin typeface="Avenir Book"/>
                <a:cs typeface="Avenir Book"/>
              </a:rPr>
              <a:t>DARIAH-EU National Coordinator Committee Chair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tabLst/>
              <a:defRPr/>
            </a:pPr>
            <a:endParaRPr kumimoji="0" lang="nl-NL" sz="3400" b="1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venir Book"/>
              <a:ea typeface="Arial"/>
              <a:cs typeface="Avenir Book"/>
              <a:sym typeface="Arial"/>
            </a:endParaRP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2440009" y="578304"/>
            <a:ext cx="5554947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tabLst/>
              <a:defRPr/>
            </a:pPr>
            <a:r>
              <a:rPr lang="en-GB" sz="1700" dirty="0" smtClean="0">
                <a:solidFill>
                  <a:schemeClr val="dk1"/>
                </a:solidFill>
                <a:latin typeface="Avenir Book"/>
                <a:cs typeface="Avenir Book"/>
              </a:rPr>
              <a:t>Libraries as Research Partner in Digital Humanities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tabLst/>
              <a:defRPr/>
            </a:pPr>
            <a:r>
              <a:rPr lang="en-GB" sz="1700" dirty="0" smtClean="0">
                <a:solidFill>
                  <a:schemeClr val="dk1"/>
                </a:solidFill>
                <a:latin typeface="Avenir Book"/>
                <a:cs typeface="Avenir Book"/>
              </a:rPr>
              <a:t>DH 2019 Pre-conference Workshop, 8 July 2019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tabLst/>
              <a:defRPr/>
            </a:pPr>
            <a:endParaRPr kumimoji="0" lang="nl-NL" sz="3400" b="1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venir Book"/>
              <a:ea typeface="Arial"/>
              <a:cs typeface="Avenir Book"/>
              <a:sym typeface="Arial"/>
            </a:endParaRPr>
          </a:p>
        </p:txBody>
      </p:sp>
      <p:pic>
        <p:nvPicPr>
          <p:cNvPr id="16" name="Afbeelding 15" descr="Screen Shot 2019-07-07 at 13.44.3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2206" y="294824"/>
            <a:ext cx="1131795" cy="975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Screen Shot 2018-11-29 at 11.26.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4939"/>
            <a:ext cx="9144000" cy="366220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2072444"/>
            <a:ext cx="7464794" cy="841800"/>
          </a:xfrm>
        </p:spPr>
        <p:txBody>
          <a:bodyPr/>
          <a:lstStyle/>
          <a:p>
            <a:pPr algn="l"/>
            <a:r>
              <a:rPr lang="en-GB" sz="3800" b="1" dirty="0" smtClean="0">
                <a:latin typeface="Avenir Book"/>
                <a:cs typeface="Avenir Book"/>
              </a:rPr>
              <a:t>Thank you! </a:t>
            </a:r>
            <a:endParaRPr lang="en-GB" sz="3800" b="1" dirty="0">
              <a:latin typeface="Avenir Book"/>
              <a:cs typeface="Avenir Book"/>
            </a:endParaRPr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0" y="3080081"/>
            <a:ext cx="5554947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tabLst/>
              <a:defRPr/>
            </a:pPr>
            <a:r>
              <a:rPr kumimoji="0" lang="en" sz="17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venir Book"/>
                <a:ea typeface="Arial"/>
                <a:cs typeface="Avenir Book"/>
                <a:sym typeface="Arial"/>
              </a:rPr>
              <a:t>Sally </a:t>
            </a:r>
            <a:r>
              <a:rPr kumimoji="0" lang="en" sz="17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venir Book"/>
                <a:ea typeface="Arial"/>
                <a:cs typeface="Avenir Book"/>
                <a:sym typeface="Arial"/>
              </a:rPr>
              <a:t>Chambers</a:t>
            </a:r>
            <a:r>
              <a:rPr lang="nl-NL" sz="1700" b="1" noProof="0" dirty="0" smtClean="0">
                <a:solidFill>
                  <a:schemeClr val="dk1"/>
                </a:solidFill>
                <a:latin typeface="Avenir Book"/>
                <a:cs typeface="Avenir Book"/>
              </a:rPr>
              <a:t> | </a:t>
            </a:r>
            <a:r>
              <a:rPr lang="en" sz="1700" b="1" dirty="0" smtClean="0">
                <a:solidFill>
                  <a:schemeClr val="dk1"/>
                </a:solidFill>
                <a:latin typeface="Avenir Book"/>
                <a:cs typeface="Avenir Book"/>
              </a:rPr>
              <a:t>sally.chambers@ugent.be</a:t>
            </a:r>
            <a:r>
              <a:rPr lang="en" sz="1700" b="1" dirty="0" smtClean="0">
                <a:solidFill>
                  <a:schemeClr val="dk1"/>
                </a:solidFill>
                <a:latin typeface="Avenir Book"/>
                <a:cs typeface="Avenir Book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tabLst/>
              <a:defRPr/>
            </a:pPr>
            <a:endParaRPr kumimoji="0" lang="nl-NL" sz="3400" b="1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venir Book"/>
              <a:ea typeface="Arial"/>
              <a:cs typeface="Avenir Book"/>
              <a:sym typeface="Arial"/>
            </a:endParaRP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2440009" y="469449"/>
            <a:ext cx="5554947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tabLst/>
              <a:defRPr/>
            </a:pPr>
            <a:r>
              <a:rPr lang="en-GB" sz="1700" dirty="0" smtClean="0">
                <a:solidFill>
                  <a:schemeClr val="dk1"/>
                </a:solidFill>
                <a:latin typeface="Avenir Book"/>
                <a:cs typeface="Avenir Book"/>
              </a:rPr>
              <a:t>Libraries as Research Partner in Digital Humanities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tabLst/>
              <a:defRPr/>
            </a:pPr>
            <a:r>
              <a:rPr lang="en-GB" sz="1700" dirty="0" smtClean="0">
                <a:solidFill>
                  <a:schemeClr val="dk1"/>
                </a:solidFill>
                <a:latin typeface="Avenir Book"/>
                <a:cs typeface="Avenir Book"/>
              </a:rPr>
              <a:t>DH 2019 Pre-conference Workshop, 8 July 2019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tabLst/>
              <a:defRPr/>
            </a:pPr>
            <a:endParaRPr kumimoji="0" lang="nl-NL" sz="3400" b="1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venir Book"/>
              <a:ea typeface="Arial"/>
              <a:cs typeface="Avenir Book"/>
              <a:sym typeface="Arial"/>
            </a:endParaRPr>
          </a:p>
        </p:txBody>
      </p:sp>
      <p:pic>
        <p:nvPicPr>
          <p:cNvPr id="16" name="Afbeelding 15" descr="Screen Shot 2019-07-07 at 13.44.3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2857" y="294824"/>
            <a:ext cx="1161144" cy="1000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319"/>
          <p:cNvSpPr txBox="1"/>
          <p:nvPr/>
        </p:nvSpPr>
        <p:spPr>
          <a:xfrm>
            <a:off x="0" y="1435121"/>
            <a:ext cx="5088955" cy="23506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3275" tIns="86625" rIns="173275" bIns="86625" anchor="t" anchorCtr="0">
            <a:noAutofit/>
          </a:bodyPr>
          <a:lstStyle/>
          <a:p>
            <a:pPr marL="541523" marR="0" lvl="0" indent="-541523" algn="l" rtl="0">
              <a:spcBef>
                <a:spcPts val="0"/>
              </a:spcBef>
              <a:spcAft>
                <a:spcPts val="0"/>
              </a:spcAft>
              <a:buClr>
                <a:srgbClr val="244061"/>
              </a:buClr>
              <a:buSzPts val="1900"/>
              <a:buFont typeface="Arial"/>
              <a:buChar char="•"/>
            </a:pPr>
            <a:r>
              <a:rPr lang="en-GB" sz="1800" dirty="0">
                <a:latin typeface="Avenir Book"/>
                <a:ea typeface="Avenir"/>
                <a:cs typeface="Avenir Book"/>
                <a:sym typeface="Avenir"/>
              </a:rPr>
              <a:t>Digital Research Infrastructure for the Arts and Humanities</a:t>
            </a:r>
            <a:endParaRPr sz="1800" dirty="0" smtClean="0">
              <a:latin typeface="Avenir Book"/>
              <a:cs typeface="Avenir Book"/>
            </a:endParaRPr>
          </a:p>
          <a:p>
            <a:pPr marL="541523" lvl="0" indent="-541523">
              <a:spcBef>
                <a:spcPts val="1200"/>
              </a:spcBef>
              <a:buClr>
                <a:srgbClr val="244061"/>
              </a:buClr>
              <a:buSzPts val="1900"/>
              <a:buFont typeface="Arial"/>
              <a:buChar char="•"/>
            </a:pPr>
            <a:r>
              <a:rPr lang="en" sz="1800" dirty="0" smtClean="0">
                <a:latin typeface="Avenir Heavy"/>
                <a:ea typeface="Avenir"/>
                <a:cs typeface="Avenir Heavy"/>
                <a:sym typeface="Avenir"/>
              </a:rPr>
              <a:t>Mission: </a:t>
            </a:r>
            <a:r>
              <a:rPr lang="en" sz="1800" dirty="0" smtClean="0">
                <a:latin typeface="Avenir Book"/>
                <a:ea typeface="Avenir"/>
                <a:cs typeface="Avenir Book"/>
                <a:sym typeface="Avenir"/>
              </a:rPr>
              <a:t>to empower research communities with digital methods to create, connect and share knowledge about culture and society </a:t>
            </a:r>
          </a:p>
          <a:p>
            <a:pPr marL="541523" marR="0" lvl="0" indent="-541523" algn="l" rtl="0">
              <a:spcBef>
                <a:spcPts val="1200"/>
              </a:spcBef>
              <a:spcAft>
                <a:spcPts val="0"/>
              </a:spcAft>
              <a:buClr>
                <a:srgbClr val="244061"/>
              </a:buClr>
              <a:buSzPts val="1900"/>
              <a:buFont typeface="Arial"/>
              <a:buChar char="•"/>
            </a:pPr>
            <a:r>
              <a:rPr lang="en-GB" sz="1800" dirty="0" smtClean="0">
                <a:latin typeface="Avenir Book"/>
                <a:ea typeface="Avenir"/>
                <a:cs typeface="Avenir Book"/>
                <a:sym typeface="Avenir"/>
              </a:rPr>
              <a:t>18 </a:t>
            </a:r>
            <a:r>
              <a:rPr lang="en-GB" sz="1800" dirty="0">
                <a:latin typeface="Avenir Book"/>
                <a:ea typeface="Avenir"/>
                <a:cs typeface="Avenir Book"/>
                <a:sym typeface="Avenir"/>
              </a:rPr>
              <a:t>European countries,</a:t>
            </a:r>
            <a:r>
              <a:rPr lang="en-GB" sz="1800" dirty="0" smtClean="0">
                <a:latin typeface="Avenir Book"/>
                <a:ea typeface="Avenir"/>
                <a:cs typeface="Avenir Book"/>
                <a:sym typeface="Avenir"/>
              </a:rPr>
              <a:t> 25 Co</a:t>
            </a:r>
            <a:r>
              <a:rPr lang="en-GB" sz="1800" dirty="0" smtClean="0">
                <a:latin typeface="Avenir Book"/>
                <a:ea typeface="Avenir"/>
                <a:cs typeface="Avenir Book"/>
                <a:sym typeface="Avenir"/>
              </a:rPr>
              <a:t>-operating partners </a:t>
            </a:r>
            <a:r>
              <a:rPr lang="en-GB" sz="1800" dirty="0" smtClean="0">
                <a:latin typeface="Avenir Book"/>
                <a:ea typeface="Avenir"/>
                <a:cs typeface="Avenir Book"/>
                <a:sym typeface="Avenir"/>
              </a:rPr>
              <a:t>across</a:t>
            </a:r>
            <a:r>
              <a:rPr lang="en-GB" sz="1800" dirty="0" smtClean="0">
                <a:latin typeface="Avenir Book"/>
                <a:ea typeface="Avenir"/>
                <a:cs typeface="Avenir Book"/>
                <a:sym typeface="Avenir"/>
              </a:rPr>
              <a:t> 8</a:t>
            </a:r>
            <a:r>
              <a:rPr lang="en-GB" sz="1800" dirty="0" smtClean="0">
                <a:latin typeface="Avenir Book"/>
                <a:ea typeface="Avenir"/>
                <a:cs typeface="Avenir Book"/>
                <a:sym typeface="Avenir"/>
              </a:rPr>
              <a:t> </a:t>
            </a:r>
            <a:r>
              <a:rPr lang="en-GB" sz="1800" dirty="0" smtClean="0">
                <a:latin typeface="Avenir Book"/>
                <a:ea typeface="Avenir"/>
                <a:cs typeface="Avenir Book"/>
                <a:sym typeface="Avenir"/>
              </a:rPr>
              <a:t>non-member countries</a:t>
            </a:r>
          </a:p>
          <a:p>
            <a:pPr marL="541523" marR="0" lvl="0" indent="-541523" algn="l" rtl="0">
              <a:spcBef>
                <a:spcPts val="1200"/>
              </a:spcBef>
              <a:spcAft>
                <a:spcPts val="0"/>
              </a:spcAft>
              <a:buClr>
                <a:srgbClr val="244061"/>
              </a:buClr>
              <a:buSzPts val="1900"/>
              <a:buFont typeface="Arial"/>
              <a:buChar char="•"/>
            </a:pPr>
            <a:endParaRPr sz="1600" dirty="0" smtClean="0">
              <a:latin typeface="Avenir Book"/>
              <a:cs typeface="Avenir Book"/>
            </a:endParaRPr>
          </a:p>
        </p:txBody>
      </p:sp>
      <p:pic>
        <p:nvPicPr>
          <p:cNvPr id="6" name="Shape 3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03905" y="1297210"/>
            <a:ext cx="3850183" cy="314409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hape 316"/>
          <p:cNvSpPr txBox="1"/>
          <p:nvPr/>
        </p:nvSpPr>
        <p:spPr>
          <a:xfrm>
            <a:off x="2762777" y="215748"/>
            <a:ext cx="5181600" cy="866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51150" rIns="102325" bIns="5115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100" dirty="0">
                <a:latin typeface="Avenir Book"/>
                <a:ea typeface="Avenir"/>
                <a:cs typeface="Avenir Book"/>
                <a:sym typeface="Avenir"/>
              </a:rPr>
              <a:t>DARIAH in Europe</a:t>
            </a:r>
            <a:endParaRPr sz="3100" dirty="0">
              <a:latin typeface="Avenir Book"/>
              <a:ea typeface="Avenir"/>
              <a:cs typeface="Avenir Book"/>
              <a:sym typeface="Avenir"/>
            </a:endParaRPr>
          </a:p>
        </p:txBody>
      </p:sp>
      <p:pic>
        <p:nvPicPr>
          <p:cNvPr id="8" name="Afbeelding 7" descr="Screen Shot 2019-07-07 at 13.44.3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2206" y="294824"/>
            <a:ext cx="1131795" cy="975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9"/>
          <p:cNvSpPr txBox="1">
            <a:spLocks noGrp="1"/>
          </p:cNvSpPr>
          <p:nvPr>
            <p:ph type="title"/>
          </p:nvPr>
        </p:nvSpPr>
        <p:spPr>
          <a:xfrm>
            <a:off x="157235" y="1461021"/>
            <a:ext cx="541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defRPr/>
            </a:pPr>
            <a:r>
              <a:rPr lang="en-GB" sz="2600" b="1" dirty="0" smtClean="0">
                <a:latin typeface="Avenir Book"/>
                <a:cs typeface="Avenir Book"/>
              </a:rPr>
              <a:t/>
            </a:r>
            <a:br>
              <a:rPr lang="en-GB" sz="2600" b="1" dirty="0" smtClean="0">
                <a:latin typeface="Avenir Book"/>
                <a:cs typeface="Avenir Book"/>
              </a:rPr>
            </a:br>
            <a:r>
              <a:rPr lang="en-GB" sz="2600" b="1" dirty="0" smtClean="0">
                <a:latin typeface="Avenir Book"/>
                <a:cs typeface="Avenir Book"/>
              </a:rPr>
              <a:t>Libraries, Archives </a:t>
            </a:r>
            <a:r>
              <a:rPr lang="en-GB" sz="2600" b="1" dirty="0" smtClean="0">
                <a:latin typeface="Avenir Book"/>
                <a:cs typeface="Avenir Book"/>
              </a:rPr>
              <a:t>and</a:t>
            </a:r>
            <a:br>
              <a:rPr lang="en-GB" sz="2600" b="1" dirty="0" smtClean="0">
                <a:latin typeface="Avenir Book"/>
                <a:cs typeface="Avenir Book"/>
              </a:rPr>
            </a:br>
            <a:r>
              <a:rPr lang="en-GB" sz="2600" b="1" dirty="0" smtClean="0">
                <a:latin typeface="Avenir Book"/>
                <a:cs typeface="Avenir Book"/>
              </a:rPr>
              <a:t>Museums = </a:t>
            </a:r>
            <a:r>
              <a:rPr lang="en-GB" sz="2600" b="1" dirty="0" smtClean="0">
                <a:latin typeface="Avenir Book"/>
                <a:cs typeface="Avenir Book"/>
              </a:rPr>
              <a:t/>
            </a:r>
            <a:br>
              <a:rPr lang="en-GB" sz="2600" b="1" dirty="0" smtClean="0">
                <a:latin typeface="Avenir Book"/>
                <a:cs typeface="Avenir Book"/>
              </a:rPr>
            </a:br>
            <a:r>
              <a:rPr lang="en-GB" sz="2600" b="1" dirty="0" smtClean="0">
                <a:latin typeface="Avenir Book"/>
                <a:cs typeface="Avenir Book"/>
              </a:rPr>
              <a:t>core communities for</a:t>
            </a:r>
            <a:br>
              <a:rPr lang="en-GB" sz="2600" b="1" dirty="0" smtClean="0">
                <a:latin typeface="Avenir Book"/>
                <a:cs typeface="Avenir Book"/>
              </a:rPr>
            </a:br>
            <a:r>
              <a:rPr lang="en-GB" sz="2600" b="1" dirty="0" smtClean="0">
                <a:latin typeface="Avenir Book"/>
                <a:cs typeface="Avenir Book"/>
              </a:rPr>
              <a:t>collaboration</a:t>
            </a:r>
            <a:endParaRPr lang="en-GB" sz="2600" b="1" dirty="0">
              <a:latin typeface="Avenir Book"/>
              <a:cs typeface="Avenir Book"/>
            </a:endParaRPr>
          </a:p>
        </p:txBody>
      </p:sp>
      <p:pic>
        <p:nvPicPr>
          <p:cNvPr id="102" name="Google Shape;102;p19"/>
          <p:cNvPicPr preferRelativeResize="0"/>
          <p:nvPr/>
        </p:nvPicPr>
        <p:blipFill rotWithShape="1">
          <a:blip r:embed="rId3">
            <a:alphaModFix/>
          </a:blip>
          <a:srcRect t="3362"/>
          <a:stretch/>
        </p:blipFill>
        <p:spPr>
          <a:xfrm>
            <a:off x="3799352" y="1262836"/>
            <a:ext cx="5187409" cy="335752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316"/>
          <p:cNvSpPr txBox="1"/>
          <p:nvPr/>
        </p:nvSpPr>
        <p:spPr>
          <a:xfrm>
            <a:off x="2363633" y="193520"/>
            <a:ext cx="5181600" cy="866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51150" rIns="102325" bIns="5115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100" b="1" dirty="0" smtClean="0">
                <a:latin typeface="Avenir Book"/>
                <a:ea typeface="Avenir"/>
                <a:cs typeface="Avenir Book"/>
                <a:sym typeface="Avenir"/>
              </a:rPr>
              <a:t>Communities are central  </a:t>
            </a:r>
            <a:endParaRPr sz="3100" b="1" dirty="0">
              <a:latin typeface="Avenir Book"/>
              <a:ea typeface="Avenir"/>
              <a:cs typeface="Avenir Book"/>
              <a:sym typeface="Avenir"/>
            </a:endParaRPr>
          </a:p>
        </p:txBody>
      </p:sp>
      <p:pic>
        <p:nvPicPr>
          <p:cNvPr id="6" name="Afbeelding 5" descr="Screen Shot 2019-07-07 at 13.44.3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2206" y="294824"/>
            <a:ext cx="1131795" cy="975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16"/>
          <p:cNvSpPr txBox="1"/>
          <p:nvPr/>
        </p:nvSpPr>
        <p:spPr>
          <a:xfrm>
            <a:off x="3640667" y="2612572"/>
            <a:ext cx="5031619" cy="16691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51150" rIns="102325" bIns="51150" anchor="b" anchorCtr="0">
            <a:noAutofit/>
          </a:bodyPr>
          <a:lstStyle/>
          <a:p>
            <a:pPr lvl="0" algn="just">
              <a:lnSpc>
                <a:spcPct val="90000"/>
              </a:lnSpc>
            </a:pPr>
            <a:r>
              <a:rPr lang="en-GB" sz="2100" dirty="0" smtClean="0">
                <a:latin typeface="Avenir Book"/>
                <a:cs typeface="Avenir Book"/>
              </a:rPr>
              <a:t>How to Facilitate Cooperation between Humanities Researchers and Cultural Heritage Institutions. Guidelines. </a:t>
            </a:r>
          </a:p>
          <a:p>
            <a:pPr lvl="0" algn="just">
              <a:lnSpc>
                <a:spcPct val="90000"/>
              </a:lnSpc>
            </a:pPr>
            <a:endParaRPr lang="en-GB" sz="1800" dirty="0" smtClean="0">
              <a:latin typeface="Avenir Book"/>
              <a:cs typeface="Avenir Book"/>
            </a:endParaRPr>
          </a:p>
          <a:p>
            <a:pPr lvl="0" algn="just">
              <a:lnSpc>
                <a:spcPct val="90000"/>
              </a:lnSpc>
            </a:pPr>
            <a:r>
              <a:rPr lang="en-GB" sz="1800" dirty="0" smtClean="0">
                <a:latin typeface="Avenir Book"/>
                <a:cs typeface="Avenir Book"/>
              </a:rPr>
              <a:t>Edited by </a:t>
            </a:r>
            <a:r>
              <a:rPr lang="en-GB" sz="1800" dirty="0" err="1" smtClean="0">
                <a:latin typeface="Avenir Book"/>
                <a:cs typeface="Avenir Book"/>
              </a:rPr>
              <a:t>Maciej</a:t>
            </a:r>
            <a:r>
              <a:rPr lang="en-GB" sz="1800" dirty="0" smtClean="0">
                <a:latin typeface="Avenir Book"/>
                <a:cs typeface="Avenir Book"/>
              </a:rPr>
              <a:t> </a:t>
            </a:r>
            <a:r>
              <a:rPr lang="en-GB" sz="1800" dirty="0" err="1" smtClean="0">
                <a:latin typeface="Avenir Book"/>
                <a:cs typeface="Avenir Book"/>
              </a:rPr>
              <a:t>Maryl</a:t>
            </a:r>
            <a:r>
              <a:rPr lang="en-GB" sz="1800" dirty="0" smtClean="0">
                <a:latin typeface="Avenir Book"/>
                <a:cs typeface="Avenir Book"/>
              </a:rPr>
              <a:t> and </a:t>
            </a:r>
            <a:r>
              <a:rPr lang="en-GB" sz="1800" dirty="0" err="1" smtClean="0">
                <a:latin typeface="Avenir Book"/>
                <a:cs typeface="Avenir Book"/>
              </a:rPr>
              <a:t>Klaudia</a:t>
            </a:r>
            <a:r>
              <a:rPr lang="en-GB" sz="1800" dirty="0" smtClean="0">
                <a:latin typeface="Avenir Book"/>
                <a:cs typeface="Avenir Book"/>
              </a:rPr>
              <a:t> </a:t>
            </a:r>
            <a:r>
              <a:rPr lang="en-GB" sz="1800" dirty="0" err="1" smtClean="0">
                <a:latin typeface="Avenir Book"/>
                <a:cs typeface="Avenir Book"/>
              </a:rPr>
              <a:t>Grabowska</a:t>
            </a:r>
            <a:r>
              <a:rPr lang="en-GB" sz="1800" dirty="0" smtClean="0">
                <a:latin typeface="Avenir Book"/>
                <a:cs typeface="Avenir Book"/>
              </a:rPr>
              <a:t>, Warsaw, Poland: Digital Humanities Centre at the Institute of Literary Research of the Polish Academy of Sciences</a:t>
            </a:r>
          </a:p>
          <a:p>
            <a:pPr lvl="0" algn="just">
              <a:lnSpc>
                <a:spcPct val="90000"/>
              </a:lnSpc>
            </a:pPr>
            <a:endParaRPr lang="en-GB" sz="1800" dirty="0" smtClean="0">
              <a:latin typeface="Avenir Book"/>
              <a:cs typeface="Avenir Book"/>
              <a:hlinkClick r:id="rId3"/>
            </a:endParaRPr>
          </a:p>
          <a:p>
            <a:pPr lvl="0" algn="just">
              <a:lnSpc>
                <a:spcPct val="90000"/>
              </a:lnSpc>
            </a:pPr>
            <a:r>
              <a:rPr lang="en-GB" sz="1800" u="sng" dirty="0" smtClean="0">
                <a:latin typeface="Avenir Book"/>
                <a:cs typeface="Avenir Book"/>
                <a:hlinkClick r:id="rId3"/>
              </a:rPr>
              <a:t>http://doi.org/10.5281/zenodo.2587481</a:t>
            </a:r>
            <a:r>
              <a:rPr lang="en-GB" sz="1800" dirty="0" smtClean="0">
                <a:latin typeface="Avenir Book"/>
                <a:cs typeface="Avenir Book"/>
              </a:rPr>
              <a:t> </a:t>
            </a:r>
            <a:endParaRPr lang="en-GB" sz="1800" b="1" dirty="0">
              <a:latin typeface="Avenir Book"/>
              <a:ea typeface="Avenir"/>
              <a:cs typeface="Avenir Book"/>
              <a:sym typeface="Avenir"/>
            </a:endParaRPr>
          </a:p>
        </p:txBody>
      </p:sp>
      <p:pic>
        <p:nvPicPr>
          <p:cNvPr id="6" name="Afbeelding 5" descr="Screen Shot 2019-07-07 at 13.52.2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612" y="1257904"/>
            <a:ext cx="2664672" cy="3689048"/>
          </a:xfrm>
          <a:prstGeom prst="rect">
            <a:avLst/>
          </a:prstGeom>
        </p:spPr>
      </p:pic>
      <p:sp>
        <p:nvSpPr>
          <p:cNvPr id="9" name="Shape 316"/>
          <p:cNvSpPr txBox="1"/>
          <p:nvPr/>
        </p:nvSpPr>
        <p:spPr>
          <a:xfrm>
            <a:off x="2823255" y="252034"/>
            <a:ext cx="5181600" cy="866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51150" rIns="102325" bIns="5115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100" b="1" dirty="0" smtClean="0">
                <a:latin typeface="Avenir Book"/>
                <a:ea typeface="Avenir"/>
                <a:cs typeface="Avenir Book"/>
                <a:sym typeface="Avenir"/>
              </a:rPr>
              <a:t>Current collaborations</a:t>
            </a:r>
            <a:endParaRPr sz="3100" b="1" dirty="0">
              <a:latin typeface="Avenir Book"/>
              <a:ea typeface="Avenir"/>
              <a:cs typeface="Avenir Book"/>
              <a:sym typeface="Avenir"/>
            </a:endParaRPr>
          </a:p>
        </p:txBody>
      </p:sp>
      <p:pic>
        <p:nvPicPr>
          <p:cNvPr id="10" name="Afbeelding 9" descr="Screen Shot 2019-07-07 at 13.44.3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2206" y="294824"/>
            <a:ext cx="1131795" cy="975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16"/>
          <p:cNvSpPr txBox="1"/>
          <p:nvPr/>
        </p:nvSpPr>
        <p:spPr>
          <a:xfrm>
            <a:off x="3676953" y="1959441"/>
            <a:ext cx="5031619" cy="16691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51150" rIns="102325" bIns="51150" anchor="b" anchorCtr="0">
            <a:noAutofit/>
          </a:bodyPr>
          <a:lstStyle/>
          <a:p>
            <a:pPr lvl="0" algn="just">
              <a:lnSpc>
                <a:spcPct val="90000"/>
              </a:lnSpc>
            </a:pPr>
            <a:r>
              <a:rPr lang="en" sz="2000" dirty="0" smtClean="0">
                <a:latin typeface="Avenir Book"/>
                <a:cs typeface="Avenir Book"/>
              </a:rPr>
              <a:t>Rolande Depoortere, Tom Gheldof, Dorien Styven, Johan van der Eycken. </a:t>
            </a:r>
          </a:p>
          <a:p>
            <a:pPr lvl="0" algn="just">
              <a:lnSpc>
                <a:spcPct val="90000"/>
              </a:lnSpc>
            </a:pPr>
            <a:r>
              <a:rPr lang="en" sz="2000" dirty="0" smtClean="0">
                <a:latin typeface="Avenir Book"/>
                <a:cs typeface="Avenir Book"/>
              </a:rPr>
              <a:t>Trust and Understanding. </a:t>
            </a:r>
          </a:p>
          <a:p>
            <a:pPr lvl="0" algn="just">
              <a:lnSpc>
                <a:spcPct val="90000"/>
              </a:lnSpc>
            </a:pPr>
            <a:endParaRPr lang="en" sz="2000" dirty="0" smtClean="0">
              <a:latin typeface="Avenir Book"/>
              <a:cs typeface="Avenir Book"/>
            </a:endParaRPr>
          </a:p>
          <a:p>
            <a:pPr lvl="0" algn="just">
              <a:lnSpc>
                <a:spcPct val="90000"/>
              </a:lnSpc>
            </a:pPr>
            <a:r>
              <a:rPr lang="en" sz="2000" dirty="0" smtClean="0">
                <a:latin typeface="Avenir Book"/>
                <a:cs typeface="Avenir Book"/>
              </a:rPr>
              <a:t>The Value of metadata in a digitally joined-up world</a:t>
            </a:r>
          </a:p>
          <a:p>
            <a:pPr lvl="0" algn="just">
              <a:lnSpc>
                <a:spcPct val="90000"/>
              </a:lnSpc>
            </a:pPr>
            <a:endParaRPr lang="en" sz="2000" dirty="0" smtClean="0">
              <a:latin typeface="Avenir Book"/>
              <a:cs typeface="Avenir Book"/>
              <a:hlinkClick r:id="rId3"/>
            </a:endParaRPr>
          </a:p>
          <a:p>
            <a:pPr lvl="0" algn="just">
              <a:lnSpc>
                <a:spcPct val="90000"/>
              </a:lnSpc>
            </a:pPr>
            <a:r>
              <a:rPr lang="en" sz="1800" u="sng" dirty="0" smtClean="0">
                <a:latin typeface="Avenir Book"/>
                <a:cs typeface="Avenir Book"/>
              </a:rPr>
              <a:t>https://hal.archives-ouvertes.fr/hal-02123635</a:t>
            </a:r>
            <a:endParaRPr lang="en" sz="1800" b="1" dirty="0">
              <a:latin typeface="Avenir Book"/>
              <a:ea typeface="Avenir"/>
              <a:cs typeface="Avenir Book"/>
              <a:sym typeface="Avenir"/>
            </a:endParaRPr>
          </a:p>
        </p:txBody>
      </p:sp>
      <p:pic>
        <p:nvPicPr>
          <p:cNvPr id="5" name="Afbeelding 4" descr="Screen Shot 2019-07-07 at 14.09.3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895" y="1214968"/>
            <a:ext cx="2922175" cy="3562652"/>
          </a:xfrm>
          <a:prstGeom prst="rect">
            <a:avLst/>
          </a:prstGeom>
        </p:spPr>
      </p:pic>
      <p:sp>
        <p:nvSpPr>
          <p:cNvPr id="7" name="Google Shape;89;p17"/>
          <p:cNvSpPr txBox="1">
            <a:spLocks/>
          </p:cNvSpPr>
          <p:nvPr/>
        </p:nvSpPr>
        <p:spPr>
          <a:xfrm>
            <a:off x="3785810" y="3733016"/>
            <a:ext cx="5071254" cy="472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buClr>
                <a:schemeClr val="dk1"/>
              </a:buClr>
              <a:buSzPts val="2800"/>
            </a:pPr>
            <a:r>
              <a:rPr lang="nl-NL" sz="1800" b="1" dirty="0" err="1" smtClean="0">
                <a:solidFill>
                  <a:schemeClr val="tx1"/>
                </a:solidFill>
                <a:latin typeface="Avenir Book"/>
                <a:cs typeface="Avenir Book"/>
              </a:rPr>
              <a:t>https</a:t>
            </a:r>
            <a:r>
              <a:rPr lang="nl-NL" sz="1800" b="1" dirty="0" smtClean="0">
                <a:solidFill>
                  <a:schemeClr val="tx1"/>
                </a:solidFill>
                <a:latin typeface="Avenir Book"/>
                <a:cs typeface="Avenir Book"/>
              </a:rPr>
              <a:t>://</a:t>
            </a:r>
            <a:r>
              <a:rPr lang="nl-NL" sz="1800" b="1" dirty="0" err="1" smtClean="0">
                <a:solidFill>
                  <a:schemeClr val="tx1"/>
                </a:solidFill>
                <a:latin typeface="Avenir Book"/>
                <a:cs typeface="Avenir Book"/>
              </a:rPr>
              <a:t>www.dariah.eu</a:t>
            </a:r>
            <a:r>
              <a:rPr lang="nl-NL" sz="1800" b="1" dirty="0" smtClean="0">
                <a:solidFill>
                  <a:schemeClr val="tx1"/>
                </a:solidFill>
                <a:latin typeface="Avenir Book"/>
                <a:cs typeface="Avenir Book"/>
              </a:rPr>
              <a:t>/</a:t>
            </a:r>
            <a:r>
              <a:rPr lang="nl-NL" sz="1800" b="1" dirty="0" err="1" smtClean="0">
                <a:solidFill>
                  <a:schemeClr val="tx1"/>
                </a:solidFill>
                <a:latin typeface="Avenir Book"/>
                <a:cs typeface="Avenir Book"/>
              </a:rPr>
              <a:t>activities</a:t>
            </a:r>
            <a:r>
              <a:rPr lang="nl-NL" sz="1800" b="1" dirty="0" smtClean="0">
                <a:solidFill>
                  <a:schemeClr val="tx1"/>
                </a:solidFill>
                <a:latin typeface="Avenir Book"/>
                <a:cs typeface="Avenir Book"/>
              </a:rPr>
              <a:t>/</a:t>
            </a:r>
            <a:r>
              <a:rPr lang="nl-NL" sz="1800" b="1" dirty="0" err="1" smtClean="0">
                <a:solidFill>
                  <a:schemeClr val="tx1"/>
                </a:solidFill>
                <a:latin typeface="Avenir Book"/>
                <a:cs typeface="Avenir Book"/>
              </a:rPr>
              <a:t>working-groups</a:t>
            </a:r>
            <a:r>
              <a:rPr lang="nl-NL" sz="1800" b="1" dirty="0" smtClean="0">
                <a:solidFill>
                  <a:schemeClr val="tx1"/>
                </a:solidFill>
                <a:latin typeface="Avenir Book"/>
                <a:cs typeface="Avenir Book"/>
              </a:rPr>
              <a:t>/</a:t>
            </a:r>
            <a:r>
              <a:rPr lang="nl-NL" sz="1800" b="1" dirty="0" err="1" smtClean="0">
                <a:solidFill>
                  <a:schemeClr val="tx1"/>
                </a:solidFill>
                <a:latin typeface="Avenir Book"/>
                <a:cs typeface="Avenir Book"/>
              </a:rPr>
              <a:t>sustainable-publishing-of-metadata</a:t>
            </a:r>
            <a:r>
              <a:rPr lang="nl-NL" sz="1800" b="1" dirty="0" smtClean="0">
                <a:solidFill>
                  <a:schemeClr val="tx1"/>
                </a:solidFill>
                <a:latin typeface="Avenir Book"/>
                <a:cs typeface="Avenir Book"/>
              </a:rPr>
              <a:t>/</a:t>
            </a:r>
            <a:endParaRPr kumimoji="0" lang="en" sz="1800" b="1" i="0" u="none" strike="noStrike" kern="0" cap="none" spc="0" normalizeH="0" baseline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venir Book"/>
              <a:ea typeface="Arial"/>
              <a:cs typeface="Avenir Book"/>
              <a:sym typeface="Arial"/>
            </a:endParaRPr>
          </a:p>
        </p:txBody>
      </p:sp>
      <p:sp>
        <p:nvSpPr>
          <p:cNvPr id="8" name="Shape 316"/>
          <p:cNvSpPr txBox="1"/>
          <p:nvPr/>
        </p:nvSpPr>
        <p:spPr>
          <a:xfrm>
            <a:off x="2907920" y="239938"/>
            <a:ext cx="5181600" cy="866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51150" rIns="102325" bIns="5115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100" dirty="0" smtClean="0">
                <a:latin typeface="Avenir Book"/>
                <a:ea typeface="Avenir"/>
                <a:cs typeface="Avenir Book"/>
                <a:sym typeface="Avenir"/>
              </a:rPr>
              <a:t>Current collaborations</a:t>
            </a:r>
            <a:endParaRPr sz="3100" dirty="0">
              <a:latin typeface="Avenir Book"/>
              <a:ea typeface="Avenir"/>
              <a:cs typeface="Avenir Book"/>
              <a:sym typeface="Avenir"/>
            </a:endParaRPr>
          </a:p>
        </p:txBody>
      </p:sp>
      <p:pic>
        <p:nvPicPr>
          <p:cNvPr id="9" name="Afbeelding 8" descr="Screen Shot 2019-07-07 at 13.44.3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2206" y="294824"/>
            <a:ext cx="1131795" cy="975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89;p17"/>
          <p:cNvSpPr txBox="1">
            <a:spLocks/>
          </p:cNvSpPr>
          <p:nvPr/>
        </p:nvSpPr>
        <p:spPr>
          <a:xfrm>
            <a:off x="-108855" y="3770191"/>
            <a:ext cx="4532987" cy="472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>
              <a:buClr>
                <a:schemeClr val="dk1"/>
              </a:buClr>
              <a:buSzPts val="2800"/>
            </a:pPr>
            <a:r>
              <a:rPr lang="nl-NL" sz="1800" b="1" dirty="0" err="1" smtClean="0">
                <a:solidFill>
                  <a:schemeClr val="tx1"/>
                </a:solidFill>
                <a:latin typeface="Avenir Book"/>
                <a:cs typeface="Avenir Book"/>
              </a:rPr>
              <a:t>https</a:t>
            </a:r>
            <a:r>
              <a:rPr lang="nl-NL" sz="1800" b="1" dirty="0" smtClean="0">
                <a:solidFill>
                  <a:schemeClr val="tx1"/>
                </a:solidFill>
                <a:latin typeface="Avenir Book"/>
                <a:cs typeface="Avenir Book"/>
              </a:rPr>
              <a:t>://</a:t>
            </a:r>
            <a:r>
              <a:rPr lang="nl-NL" sz="1800" b="1" dirty="0" err="1" smtClean="0">
                <a:solidFill>
                  <a:schemeClr val="tx1"/>
                </a:solidFill>
                <a:latin typeface="Avenir Book"/>
                <a:cs typeface="Avenir Book"/>
              </a:rPr>
              <a:t>datacharter.hypotheses.org</a:t>
            </a:r>
            <a:r>
              <a:rPr lang="nl-NL" sz="1800" b="1" dirty="0" smtClean="0">
                <a:solidFill>
                  <a:schemeClr val="tx1"/>
                </a:solidFill>
                <a:latin typeface="Avenir Book"/>
                <a:cs typeface="Avenir Book"/>
              </a:rPr>
              <a:t>/</a:t>
            </a:r>
            <a:r>
              <a:rPr lang="nl-NL" sz="1800" b="1" dirty="0" err="1" smtClean="0">
                <a:solidFill>
                  <a:schemeClr val="tx1"/>
                </a:solidFill>
                <a:latin typeface="Avenir Book"/>
                <a:cs typeface="Avenir Book"/>
              </a:rPr>
              <a:t>about</a:t>
            </a:r>
            <a:endParaRPr kumimoji="0" lang="en" sz="1800" b="1" i="0" u="none" strike="noStrike" kern="0" cap="none" spc="0" normalizeH="0" baseline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venir Book"/>
              <a:ea typeface="Arial"/>
              <a:cs typeface="Avenir Book"/>
              <a:sym typeface="Arial"/>
            </a:endParaRPr>
          </a:p>
        </p:txBody>
      </p:sp>
      <p:pic>
        <p:nvPicPr>
          <p:cNvPr id="4" name="Afbeelding 3" descr="Screen Shot 2019-07-07 at 14.14.4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09291"/>
            <a:ext cx="4402667" cy="2465072"/>
          </a:xfrm>
          <a:prstGeom prst="rect">
            <a:avLst/>
          </a:prstGeom>
        </p:spPr>
      </p:pic>
      <p:sp>
        <p:nvSpPr>
          <p:cNvPr id="5" name="Shape 316"/>
          <p:cNvSpPr txBox="1"/>
          <p:nvPr/>
        </p:nvSpPr>
        <p:spPr>
          <a:xfrm>
            <a:off x="2714397" y="60475"/>
            <a:ext cx="5181600" cy="866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51150" rIns="102325" bIns="5115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100" b="1" dirty="0" smtClean="0">
                <a:latin typeface="Avenir Book"/>
                <a:ea typeface="Avenir"/>
                <a:cs typeface="Avenir Book"/>
                <a:sym typeface="Avenir"/>
              </a:rPr>
              <a:t>Current collaborations</a:t>
            </a:r>
            <a:endParaRPr sz="3100" b="1" dirty="0">
              <a:latin typeface="Avenir Book"/>
              <a:ea typeface="Avenir"/>
              <a:cs typeface="Avenir Book"/>
              <a:sym typeface="Avenir"/>
            </a:endParaRPr>
          </a:p>
        </p:txBody>
      </p:sp>
      <p:pic>
        <p:nvPicPr>
          <p:cNvPr id="7" name="Afbeelding 6" descr="Screen Shot 2019-07-07 at 14.11.5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4763" y="1741220"/>
            <a:ext cx="4729238" cy="2322785"/>
          </a:xfrm>
          <a:prstGeom prst="rect">
            <a:avLst/>
          </a:prstGeom>
        </p:spPr>
      </p:pic>
      <p:sp>
        <p:nvSpPr>
          <p:cNvPr id="9" name="Google Shape;89;p17"/>
          <p:cNvSpPr txBox="1">
            <a:spLocks/>
          </p:cNvSpPr>
          <p:nvPr/>
        </p:nvSpPr>
        <p:spPr>
          <a:xfrm>
            <a:off x="5188857" y="1242292"/>
            <a:ext cx="2948511" cy="472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>
              <a:buClr>
                <a:schemeClr val="dk1"/>
              </a:buClr>
              <a:buSzPts val="2800"/>
            </a:pPr>
            <a:r>
              <a:rPr lang="nl-NL" sz="1800" b="1" dirty="0" smtClean="0">
                <a:solidFill>
                  <a:schemeClr val="tx1"/>
                </a:solidFill>
                <a:latin typeface="Avenir Book"/>
                <a:cs typeface="Avenir Book"/>
              </a:rPr>
              <a:t>http://</a:t>
            </a:r>
            <a:r>
              <a:rPr lang="nl-NL" sz="1800" b="1" dirty="0" err="1" smtClean="0">
                <a:solidFill>
                  <a:schemeClr val="tx1"/>
                </a:solidFill>
                <a:latin typeface="Avenir Book"/>
                <a:cs typeface="Avenir Book"/>
              </a:rPr>
              <a:t>ssk.huma-num.fr</a:t>
            </a:r>
            <a:r>
              <a:rPr lang="nl-NL" sz="1800" b="1" dirty="0" smtClean="0">
                <a:solidFill>
                  <a:schemeClr val="tx1"/>
                </a:solidFill>
                <a:latin typeface="Avenir Book"/>
                <a:cs typeface="Avenir Book"/>
              </a:rPr>
              <a:t>/#/</a:t>
            </a:r>
            <a:endParaRPr kumimoji="0" lang="en" sz="1800" b="1" i="0" u="none" strike="noStrike" kern="0" cap="none" spc="0" normalizeH="0" baseline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venir Book"/>
              <a:ea typeface="Arial"/>
              <a:cs typeface="Avenir Book"/>
              <a:sym typeface="Arial"/>
            </a:endParaRPr>
          </a:p>
        </p:txBody>
      </p:sp>
      <p:pic>
        <p:nvPicPr>
          <p:cNvPr id="10" name="Afbeelding 9" descr="Screen Shot 2019-07-07 at 13.44.3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2206" y="294824"/>
            <a:ext cx="1131795" cy="975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319"/>
          <p:cNvSpPr txBox="1"/>
          <p:nvPr/>
        </p:nvSpPr>
        <p:spPr>
          <a:xfrm>
            <a:off x="0" y="1640736"/>
            <a:ext cx="5088955" cy="23506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3275" tIns="86625" rIns="173275" bIns="86625" anchor="t" anchorCtr="0">
            <a:noAutofit/>
          </a:bodyPr>
          <a:lstStyle/>
          <a:p>
            <a:pPr marL="541523" marR="0" lvl="0" indent="-541523" algn="l" rtl="0">
              <a:spcBef>
                <a:spcPts val="1200"/>
              </a:spcBef>
              <a:spcAft>
                <a:spcPts val="0"/>
              </a:spcAft>
              <a:buClr>
                <a:srgbClr val="244061"/>
              </a:buClr>
              <a:buSzPts val="1900"/>
              <a:buFont typeface="Arial"/>
              <a:buChar char="•"/>
            </a:pPr>
            <a:endParaRPr sz="1600" dirty="0" smtClean="0">
              <a:latin typeface="Avenir Book"/>
              <a:cs typeface="Avenir Book"/>
            </a:endParaRPr>
          </a:p>
        </p:txBody>
      </p:sp>
      <p:sp>
        <p:nvSpPr>
          <p:cNvPr id="7" name="Shape 316"/>
          <p:cNvSpPr txBox="1"/>
          <p:nvPr/>
        </p:nvSpPr>
        <p:spPr>
          <a:xfrm>
            <a:off x="2811160" y="118989"/>
            <a:ext cx="5181600" cy="866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51150" rIns="102325" bIns="5115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100" b="1" dirty="0" smtClean="0">
                <a:latin typeface="Avenir Book"/>
                <a:ea typeface="Avenir"/>
                <a:cs typeface="Avenir Book"/>
                <a:sym typeface="Avenir"/>
              </a:rPr>
              <a:t>Future opportunities?</a:t>
            </a:r>
            <a:endParaRPr sz="3100" b="1" dirty="0">
              <a:latin typeface="Avenir Book"/>
              <a:ea typeface="Avenir"/>
              <a:cs typeface="Avenir Book"/>
              <a:sym typeface="Avenir"/>
            </a:endParaRPr>
          </a:p>
        </p:txBody>
      </p:sp>
      <p:sp>
        <p:nvSpPr>
          <p:cNvPr id="8" name="Shape 181"/>
          <p:cNvSpPr/>
          <p:nvPr/>
        </p:nvSpPr>
        <p:spPr>
          <a:xfrm>
            <a:off x="177125" y="1712016"/>
            <a:ext cx="3894666" cy="1352075"/>
          </a:xfrm>
          <a:prstGeom prst="rect">
            <a:avLst/>
          </a:prstGeom>
          <a:noFill/>
          <a:ln>
            <a:noFill/>
          </a:ln>
        </p:spPr>
        <p:txBody>
          <a:bodyPr lIns="48196" tIns="24092" rIns="48196" bIns="24092" anchor="t" anchorCtr="0">
            <a:noAutofit/>
          </a:bodyPr>
          <a:lstStyle/>
          <a:p>
            <a:pPr marL="241018" indent="-241018">
              <a:buFont typeface="Arial"/>
              <a:buChar char="•"/>
            </a:pPr>
            <a:r>
              <a:rPr lang="en-GB" sz="2400" dirty="0" smtClean="0">
                <a:latin typeface="Avenir Book"/>
                <a:cs typeface="Avenir Book"/>
              </a:rPr>
              <a:t>facilitating sustainable </a:t>
            </a:r>
            <a:r>
              <a:rPr lang="en-GB" sz="2400" dirty="0" smtClean="0">
                <a:latin typeface="Avenir Heavy"/>
                <a:cs typeface="Avenir Heavy"/>
              </a:rPr>
              <a:t>data</a:t>
            </a:r>
            <a:r>
              <a:rPr lang="en-GB" sz="2400" dirty="0" smtClean="0">
                <a:latin typeface="Avenir Heavy"/>
                <a:cs typeface="Avenir Heavy"/>
              </a:rPr>
              <a:t>-level access </a:t>
            </a:r>
            <a:r>
              <a:rPr lang="en-GB" sz="2400" dirty="0" smtClean="0">
                <a:latin typeface="Avenir Book"/>
                <a:cs typeface="Avenir Book"/>
              </a:rPr>
              <a:t>to digitised and born-digital </a:t>
            </a:r>
            <a:r>
              <a:rPr lang="en-GB" sz="2400" dirty="0" smtClean="0">
                <a:latin typeface="Avenir Book"/>
                <a:cs typeface="Avenir Book"/>
              </a:rPr>
              <a:t>collections for </a:t>
            </a:r>
            <a:r>
              <a:rPr lang="en-GB" sz="2400" b="1" dirty="0" smtClean="0">
                <a:latin typeface="Avenir Heavy"/>
                <a:cs typeface="Avenir Heavy"/>
              </a:rPr>
              <a:t>digital humanities research</a:t>
            </a:r>
            <a:endParaRPr lang="en-GB" b="1" dirty="0">
              <a:solidFill>
                <a:srgbClr val="000000"/>
              </a:solidFill>
              <a:latin typeface="Avenir Heavy"/>
              <a:ea typeface="Calibri"/>
              <a:cs typeface="Avenir Heavy"/>
              <a:sym typeface="Calibri"/>
            </a:endParaRPr>
          </a:p>
        </p:txBody>
      </p:sp>
      <p:sp>
        <p:nvSpPr>
          <p:cNvPr id="12" name="Rechthoek 11"/>
          <p:cNvSpPr>
            <a:spLocks noChangeArrowheads="1"/>
          </p:cNvSpPr>
          <p:nvPr/>
        </p:nvSpPr>
        <p:spPr bwMode="auto">
          <a:xfrm>
            <a:off x="5334000" y="5707559"/>
            <a:ext cx="3124200" cy="76944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nl-NL" sz="2200" b="1" dirty="0" err="1" smtClean="0">
                <a:solidFill>
                  <a:srgbClr val="000000"/>
                </a:solidFill>
                <a:latin typeface="Avenir Book"/>
                <a:ea typeface="Calibri" charset="0"/>
                <a:cs typeface="Avenir Book"/>
              </a:rPr>
              <a:t>https</a:t>
            </a:r>
            <a:r>
              <a:rPr lang="nl-NL" sz="2200" b="1" dirty="0" smtClean="0">
                <a:solidFill>
                  <a:srgbClr val="000000"/>
                </a:solidFill>
                <a:latin typeface="Avenir Book"/>
                <a:ea typeface="Calibri" charset="0"/>
                <a:cs typeface="Avenir Book"/>
              </a:rPr>
              <a:t>://</a:t>
            </a:r>
            <a:r>
              <a:rPr lang="nl-NL" sz="2200" b="1" dirty="0" err="1" smtClean="0">
                <a:solidFill>
                  <a:srgbClr val="000000"/>
                </a:solidFill>
                <a:latin typeface="Avenir Book"/>
                <a:ea typeface="Calibri" charset="0"/>
                <a:cs typeface="Avenir Book"/>
              </a:rPr>
              <a:t>data.bl.uk</a:t>
            </a:r>
            <a:r>
              <a:rPr lang="nl-NL" sz="2200" b="1" dirty="0" smtClean="0">
                <a:solidFill>
                  <a:srgbClr val="000000"/>
                </a:solidFill>
                <a:latin typeface="Avenir Book"/>
                <a:ea typeface="Calibri" charset="0"/>
                <a:cs typeface="Avenir Book"/>
              </a:rPr>
              <a:t>/research/</a:t>
            </a:r>
            <a:endParaRPr lang="nl-NL" sz="2200" b="1" dirty="0">
              <a:solidFill>
                <a:srgbClr val="000000"/>
              </a:solidFill>
              <a:latin typeface="Avenir Book"/>
              <a:ea typeface="Calibri" charset="0"/>
              <a:cs typeface="Avenir Book"/>
            </a:endParaRPr>
          </a:p>
        </p:txBody>
      </p:sp>
      <p:pic>
        <p:nvPicPr>
          <p:cNvPr id="13" name="Afbeelding 12" descr="Screen Shot 2019-05-07 at 22.30.4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9493" y="1292237"/>
            <a:ext cx="4071406" cy="2559322"/>
          </a:xfrm>
          <a:prstGeom prst="rect">
            <a:avLst/>
          </a:prstGeom>
        </p:spPr>
      </p:pic>
      <p:sp>
        <p:nvSpPr>
          <p:cNvPr id="14" name="Rechthoek 13"/>
          <p:cNvSpPr>
            <a:spLocks noChangeArrowheads="1"/>
          </p:cNvSpPr>
          <p:nvPr/>
        </p:nvSpPr>
        <p:spPr bwMode="auto">
          <a:xfrm>
            <a:off x="4447952" y="4003892"/>
            <a:ext cx="3720447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nl-NL" sz="1800" b="1" dirty="0" smtClean="0">
                <a:solidFill>
                  <a:srgbClr val="000000"/>
                </a:solidFill>
                <a:latin typeface="Avenir Book"/>
                <a:ea typeface="Calibri" charset="0"/>
                <a:cs typeface="Avenir Book"/>
              </a:rPr>
              <a:t>http://</a:t>
            </a:r>
            <a:r>
              <a:rPr lang="nl-NL" sz="1800" b="1" dirty="0" err="1" smtClean="0">
                <a:solidFill>
                  <a:srgbClr val="000000"/>
                </a:solidFill>
                <a:latin typeface="Avenir Book"/>
                <a:ea typeface="Calibri" charset="0"/>
                <a:cs typeface="Avenir Book"/>
              </a:rPr>
              <a:t>lab.kb.nl</a:t>
            </a:r>
            <a:r>
              <a:rPr lang="nl-NL" sz="1800" b="1" dirty="0" smtClean="0">
                <a:solidFill>
                  <a:srgbClr val="000000"/>
                </a:solidFill>
                <a:latin typeface="Avenir Book"/>
                <a:ea typeface="Calibri" charset="0"/>
                <a:cs typeface="Avenir Book"/>
              </a:rPr>
              <a:t>/datasets</a:t>
            </a:r>
            <a:endParaRPr lang="nl-NL" sz="1800" b="1" dirty="0">
              <a:solidFill>
                <a:srgbClr val="000000"/>
              </a:solidFill>
              <a:latin typeface="Avenir Book"/>
              <a:ea typeface="Calibri" charset="0"/>
              <a:cs typeface="Avenir Book"/>
            </a:endParaRPr>
          </a:p>
        </p:txBody>
      </p:sp>
      <p:pic>
        <p:nvPicPr>
          <p:cNvPr id="18" name="Afbeelding 17" descr="Screen Shot 2019-07-07 at 13.44.3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2206" y="294824"/>
            <a:ext cx="1131795" cy="975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89;p17"/>
          <p:cNvSpPr txBox="1">
            <a:spLocks/>
          </p:cNvSpPr>
          <p:nvPr/>
        </p:nvSpPr>
        <p:spPr>
          <a:xfrm>
            <a:off x="6011332" y="1834957"/>
            <a:ext cx="2842382" cy="1285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buClr>
                <a:schemeClr val="dk1"/>
              </a:buClr>
              <a:buSzPts val="2800"/>
            </a:pPr>
            <a:r>
              <a:rPr lang="nl-NL" sz="2400" b="1" dirty="0" smtClean="0">
                <a:solidFill>
                  <a:schemeClr val="tx1"/>
                </a:solidFill>
                <a:latin typeface="Avenir Book"/>
                <a:cs typeface="Avenir Book"/>
              </a:rPr>
              <a:t>Joint </a:t>
            </a:r>
            <a:r>
              <a:rPr lang="nl-NL" sz="2400" b="1" dirty="0" err="1" smtClean="0">
                <a:solidFill>
                  <a:schemeClr val="tx1"/>
                </a:solidFill>
                <a:latin typeface="Avenir Book"/>
                <a:cs typeface="Avenir Book"/>
              </a:rPr>
              <a:t>curation</a:t>
            </a:r>
            <a:r>
              <a:rPr lang="nl-NL" sz="2400" b="1" dirty="0" smtClean="0">
                <a:solidFill>
                  <a:schemeClr val="tx1"/>
                </a:solidFill>
                <a:latin typeface="Avenir Book"/>
                <a:cs typeface="Avenir Book"/>
              </a:rPr>
              <a:t> of research corpora</a:t>
            </a:r>
            <a:endParaRPr kumimoji="0" lang="en" sz="2400" b="1" i="0" u="none" strike="noStrike" kern="0" cap="none" spc="0" normalizeH="0" baseline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venir Book"/>
              <a:ea typeface="Arial"/>
              <a:cs typeface="Avenir Book"/>
              <a:sym typeface="Arial"/>
            </a:endParaRPr>
          </a:p>
        </p:txBody>
      </p:sp>
      <p:pic>
        <p:nvPicPr>
          <p:cNvPr id="5" name="Afbeelding 4" descr="Screen Shot 2019-05-07 at 22.38.3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5582"/>
            <a:ext cx="5798869" cy="3197562"/>
          </a:xfrm>
          <a:prstGeom prst="rect">
            <a:avLst/>
          </a:prstGeom>
        </p:spPr>
      </p:pic>
      <p:sp>
        <p:nvSpPr>
          <p:cNvPr id="7" name="Subtitel 2"/>
          <p:cNvSpPr txBox="1">
            <a:spLocks/>
          </p:cNvSpPr>
          <p:nvPr/>
        </p:nvSpPr>
        <p:spPr bwMode="auto">
          <a:xfrm>
            <a:off x="5949390" y="3555462"/>
            <a:ext cx="3194610" cy="6027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48203" tIns="24102" rIns="48203" bIns="24102">
            <a:prstTxWarp prst="textNoShape">
              <a:avLst/>
            </a:prstTxWarp>
          </a:bodyPr>
          <a:lstStyle/>
          <a:p>
            <a:pPr algn="ctr">
              <a:spcBef>
                <a:spcPct val="20000"/>
              </a:spcBef>
            </a:pPr>
            <a:r>
              <a:rPr lang="nl-NL" sz="1800" b="1" dirty="0" err="1" smtClean="0">
                <a:latin typeface="Avenir Book"/>
                <a:cs typeface="Avenir Book"/>
              </a:rPr>
              <a:t>With</a:t>
            </a:r>
            <a:r>
              <a:rPr lang="nl-NL" sz="1800" b="1" dirty="0" smtClean="0">
                <a:latin typeface="Avenir Book"/>
                <a:cs typeface="Avenir Book"/>
              </a:rPr>
              <a:t> </a:t>
            </a:r>
            <a:r>
              <a:rPr lang="nl-NL" sz="1800" b="1" dirty="0" err="1" smtClean="0">
                <a:latin typeface="Avenir Book"/>
                <a:cs typeface="Avenir Book"/>
              </a:rPr>
              <a:t>thanks</a:t>
            </a:r>
            <a:r>
              <a:rPr lang="nl-NL" sz="1800" b="1" dirty="0" smtClean="0">
                <a:latin typeface="Avenir Book"/>
                <a:cs typeface="Avenir Book"/>
              </a:rPr>
              <a:t> to </a:t>
            </a:r>
          </a:p>
          <a:p>
            <a:pPr algn="ctr">
              <a:spcBef>
                <a:spcPct val="20000"/>
              </a:spcBef>
            </a:pPr>
            <a:r>
              <a:rPr lang="nl-NL" sz="1800" b="1" dirty="0" smtClean="0">
                <a:latin typeface="Avenir Book"/>
                <a:cs typeface="Avenir Book"/>
              </a:rPr>
              <a:t>Steven </a:t>
            </a:r>
            <a:r>
              <a:rPr lang="nl-NL" sz="1800" b="1" dirty="0" err="1" smtClean="0">
                <a:latin typeface="Avenir Book"/>
                <a:cs typeface="Avenir Book"/>
              </a:rPr>
              <a:t>Claeyssens</a:t>
            </a:r>
            <a:r>
              <a:rPr lang="nl-NL" sz="1800" b="1" dirty="0" smtClean="0">
                <a:latin typeface="Avenir Book"/>
                <a:cs typeface="Avenir Book"/>
              </a:rPr>
              <a:t>, KB NL</a:t>
            </a:r>
          </a:p>
        </p:txBody>
      </p:sp>
      <p:sp>
        <p:nvSpPr>
          <p:cNvPr id="8" name="Shape 316"/>
          <p:cNvSpPr txBox="1"/>
          <p:nvPr/>
        </p:nvSpPr>
        <p:spPr>
          <a:xfrm>
            <a:off x="2907921" y="167370"/>
            <a:ext cx="5181600" cy="866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51150" rIns="102325" bIns="5115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100" b="1" dirty="0" smtClean="0">
                <a:latin typeface="Avenir Book"/>
                <a:ea typeface="Avenir"/>
                <a:cs typeface="Avenir Book"/>
                <a:sym typeface="Avenir"/>
              </a:rPr>
              <a:t>Future opportunities?</a:t>
            </a:r>
            <a:endParaRPr sz="3100" b="1" dirty="0">
              <a:latin typeface="Avenir Book"/>
              <a:ea typeface="Avenir"/>
              <a:cs typeface="Avenir Book"/>
              <a:sym typeface="Avenir"/>
            </a:endParaRPr>
          </a:p>
        </p:txBody>
      </p:sp>
      <p:pic>
        <p:nvPicPr>
          <p:cNvPr id="9" name="Afbeelding 8" descr="Screen Shot 2019-07-07 at 13.44.3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2206" y="294824"/>
            <a:ext cx="1131795" cy="975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319"/>
          <p:cNvSpPr txBox="1"/>
          <p:nvPr/>
        </p:nvSpPr>
        <p:spPr>
          <a:xfrm>
            <a:off x="0" y="1640736"/>
            <a:ext cx="5088955" cy="23506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3275" tIns="86625" rIns="173275" bIns="86625" anchor="t" anchorCtr="0">
            <a:noAutofit/>
          </a:bodyPr>
          <a:lstStyle/>
          <a:p>
            <a:pPr marL="541523" marR="0" lvl="0" indent="-541523" algn="l" rtl="0">
              <a:spcBef>
                <a:spcPts val="1200"/>
              </a:spcBef>
              <a:spcAft>
                <a:spcPts val="0"/>
              </a:spcAft>
              <a:buClr>
                <a:srgbClr val="244061"/>
              </a:buClr>
              <a:buSzPts val="1900"/>
              <a:buFont typeface="Arial"/>
              <a:buChar char="•"/>
            </a:pPr>
            <a:endParaRPr sz="1600" dirty="0" smtClean="0">
              <a:latin typeface="Avenir Book"/>
              <a:cs typeface="Avenir Book"/>
            </a:endParaRPr>
          </a:p>
        </p:txBody>
      </p:sp>
      <p:sp>
        <p:nvSpPr>
          <p:cNvPr id="7" name="Shape 316"/>
          <p:cNvSpPr txBox="1"/>
          <p:nvPr/>
        </p:nvSpPr>
        <p:spPr>
          <a:xfrm>
            <a:off x="2883730" y="143178"/>
            <a:ext cx="5181600" cy="866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51150" rIns="102325" bIns="5115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100" b="1" dirty="0" smtClean="0">
                <a:latin typeface="Avenir Book"/>
                <a:ea typeface="Avenir"/>
                <a:cs typeface="Avenir Book"/>
                <a:sym typeface="Avenir"/>
              </a:rPr>
              <a:t>Future opportunities?</a:t>
            </a:r>
            <a:endParaRPr sz="3100" b="1" dirty="0">
              <a:latin typeface="Avenir Book"/>
              <a:ea typeface="Avenir"/>
              <a:cs typeface="Avenir Book"/>
              <a:sym typeface="Avenir"/>
            </a:endParaRPr>
          </a:p>
        </p:txBody>
      </p:sp>
      <p:sp>
        <p:nvSpPr>
          <p:cNvPr id="8" name="Shape 181"/>
          <p:cNvSpPr/>
          <p:nvPr/>
        </p:nvSpPr>
        <p:spPr>
          <a:xfrm>
            <a:off x="177125" y="2074866"/>
            <a:ext cx="3894666" cy="1352075"/>
          </a:xfrm>
          <a:prstGeom prst="rect">
            <a:avLst/>
          </a:prstGeom>
          <a:noFill/>
          <a:ln>
            <a:noFill/>
          </a:ln>
        </p:spPr>
        <p:txBody>
          <a:bodyPr lIns="48196" tIns="24092" rIns="48196" bIns="24092" anchor="t" anchorCtr="0">
            <a:noAutofit/>
          </a:bodyPr>
          <a:lstStyle/>
          <a:p>
            <a:pPr marL="241018" indent="-241018">
              <a:buFont typeface="Arial"/>
              <a:buChar char="•"/>
            </a:pPr>
            <a:r>
              <a:rPr lang="en-GB" sz="2400" dirty="0" smtClean="0">
                <a:latin typeface="Avenir Book"/>
                <a:cs typeface="Avenir Book"/>
              </a:rPr>
              <a:t>Submission of joint funding proposals </a:t>
            </a:r>
          </a:p>
          <a:p>
            <a:pPr marL="241018" indent="-241018"/>
            <a:r>
              <a:rPr lang="en-GB" sz="2400" dirty="0" smtClean="0">
                <a:latin typeface="Avenir Book"/>
                <a:cs typeface="Avenir Book"/>
              </a:rPr>
              <a:t>	</a:t>
            </a:r>
            <a:r>
              <a:rPr lang="en-GB" sz="2400" dirty="0" smtClean="0">
                <a:latin typeface="Avenir Book"/>
                <a:cs typeface="Avenir Book"/>
              </a:rPr>
              <a:t>to boost our collaborations ?</a:t>
            </a:r>
            <a:endParaRPr lang="en-GB" b="1" dirty="0">
              <a:solidFill>
                <a:srgbClr val="000000"/>
              </a:solidFill>
              <a:latin typeface="Avenir Book"/>
              <a:ea typeface="Calibri"/>
              <a:cs typeface="Avenir Book"/>
              <a:sym typeface="Calibri"/>
            </a:endParaRPr>
          </a:p>
        </p:txBody>
      </p:sp>
      <p:sp>
        <p:nvSpPr>
          <p:cNvPr id="12" name="Rechthoek 11"/>
          <p:cNvSpPr>
            <a:spLocks noChangeArrowheads="1"/>
          </p:cNvSpPr>
          <p:nvPr/>
        </p:nvSpPr>
        <p:spPr bwMode="auto">
          <a:xfrm>
            <a:off x="5334000" y="5707559"/>
            <a:ext cx="3124200" cy="76944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nl-NL" sz="2200" b="1" dirty="0" err="1" smtClean="0">
                <a:solidFill>
                  <a:srgbClr val="000000"/>
                </a:solidFill>
                <a:latin typeface="Avenir Book"/>
                <a:ea typeface="Calibri" charset="0"/>
                <a:cs typeface="Avenir Book"/>
              </a:rPr>
              <a:t>https</a:t>
            </a:r>
            <a:r>
              <a:rPr lang="nl-NL" sz="2200" b="1" dirty="0" smtClean="0">
                <a:solidFill>
                  <a:srgbClr val="000000"/>
                </a:solidFill>
                <a:latin typeface="Avenir Book"/>
                <a:ea typeface="Calibri" charset="0"/>
                <a:cs typeface="Avenir Book"/>
              </a:rPr>
              <a:t>://</a:t>
            </a:r>
            <a:r>
              <a:rPr lang="nl-NL" sz="2200" b="1" dirty="0" err="1" smtClean="0">
                <a:solidFill>
                  <a:srgbClr val="000000"/>
                </a:solidFill>
                <a:latin typeface="Avenir Book"/>
                <a:ea typeface="Calibri" charset="0"/>
                <a:cs typeface="Avenir Book"/>
              </a:rPr>
              <a:t>data.bl.uk</a:t>
            </a:r>
            <a:r>
              <a:rPr lang="nl-NL" sz="2200" b="1" dirty="0" smtClean="0">
                <a:solidFill>
                  <a:srgbClr val="000000"/>
                </a:solidFill>
                <a:latin typeface="Avenir Book"/>
                <a:ea typeface="Calibri" charset="0"/>
                <a:cs typeface="Avenir Book"/>
              </a:rPr>
              <a:t>/research/</a:t>
            </a:r>
            <a:endParaRPr lang="nl-NL" sz="2200" b="1" dirty="0">
              <a:solidFill>
                <a:srgbClr val="000000"/>
              </a:solidFill>
              <a:latin typeface="Avenir Book"/>
              <a:ea typeface="Calibri" charset="0"/>
              <a:cs typeface="Avenir Book"/>
            </a:endParaRPr>
          </a:p>
        </p:txBody>
      </p:sp>
      <p:pic>
        <p:nvPicPr>
          <p:cNvPr id="15" name="Afbeelding 14" descr="IMG_979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6953" y="1344068"/>
            <a:ext cx="4838095" cy="3225531"/>
          </a:xfrm>
          <a:prstGeom prst="rect">
            <a:avLst/>
          </a:prstGeom>
        </p:spPr>
      </p:pic>
      <p:pic>
        <p:nvPicPr>
          <p:cNvPr id="16" name="Afbeelding 15" descr="Screen Shot 2019-07-07 at 13.44.3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2206" y="294824"/>
            <a:ext cx="1131795" cy="975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</TotalTime>
  <Words>332</Words>
  <Application>Microsoft Macintosh PowerPoint</Application>
  <PresentationFormat>Diavoorstelling (16:9)</PresentationFormat>
  <Paragraphs>44</Paragraphs>
  <Slides>10</Slides>
  <Notes>8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1</vt:i4>
      </vt:variant>
      <vt:variant>
        <vt:lpstr>Ontwerpsjabloon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2" baseType="lpstr">
      <vt:lpstr>Roboto</vt:lpstr>
      <vt:lpstr>Simple Light</vt:lpstr>
      <vt:lpstr>Core communities for collaboration:  Libraries, Archives and Museums as  essential partners in digital arts  and humanities research</vt:lpstr>
      <vt:lpstr>Dia 2</vt:lpstr>
      <vt:lpstr> Libraries, Archives and Museums =  core communities for collaboration</vt:lpstr>
      <vt:lpstr>Dia 4</vt:lpstr>
      <vt:lpstr>Dia 5</vt:lpstr>
      <vt:lpstr>Dia 6</vt:lpstr>
      <vt:lpstr>Dia 7</vt:lpstr>
      <vt:lpstr>Dia 8</vt:lpstr>
      <vt:lpstr>Dia 9</vt:lpstr>
      <vt:lpstr>Thank you!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the DARIAH-ERIC </dc:title>
  <cp:lastModifiedBy>Sally Chambers</cp:lastModifiedBy>
  <cp:revision>26</cp:revision>
  <dcterms:created xsi:type="dcterms:W3CDTF">2019-07-07T11:10:45Z</dcterms:created>
  <dcterms:modified xsi:type="dcterms:W3CDTF">2019-07-07T15:28:50Z</dcterms:modified>
</cp:coreProperties>
</file>