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7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2" name="Google Shape;52;p8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4" name="Google Shape;54;p8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5" name="Google Shape;5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s://snaccooperative.org/" TargetMode="External"/><Relationship Id="rId4" Type="http://schemas.openxmlformats.org/officeDocument/2006/relationships/hyperlink" Target="https://snaccooperative.org/" TargetMode="External"/><Relationship Id="rId5" Type="http://schemas.openxmlformats.org/officeDocument/2006/relationships/hyperlink" Target="https://snaccooperative.org/" TargetMode="External"/><Relationship Id="rId6" Type="http://schemas.openxmlformats.org/officeDocument/2006/relationships/hyperlink" Target="https://snac-dev.iath.virginia.edu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/>
          <p:nvPr>
            <p:ph type="ctrTitle"/>
          </p:nvPr>
        </p:nvSpPr>
        <p:spPr>
          <a:xfrm>
            <a:off x="2209800" y="838200"/>
            <a:ext cx="7772400" cy="32165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3600"/>
              <a:t>SNAC Cooperative</a:t>
            </a:r>
            <a:br>
              <a:rPr lang="en-US" sz="3600"/>
            </a:br>
            <a:r>
              <a:rPr lang="en-US" sz="3600"/>
              <a:t>Role of Cultural Heritage Members</a:t>
            </a:r>
            <a:br>
              <a:rPr lang="en-US" sz="3600"/>
            </a:br>
            <a:br>
              <a:rPr lang="en-US" sz="3600"/>
            </a:br>
            <a:endParaRPr sz="3600"/>
          </a:p>
        </p:txBody>
      </p:sp>
      <p:sp>
        <p:nvSpPr>
          <p:cNvPr id="90" name="Google Shape;90;p13"/>
          <p:cNvSpPr txBox="1"/>
          <p:nvPr>
            <p:ph idx="1" type="subTitle"/>
          </p:nvPr>
        </p:nvSpPr>
        <p:spPr>
          <a:xfrm>
            <a:off x="1524000" y="4495417"/>
            <a:ext cx="9144000" cy="173795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/>
              <a:t>Libraries as Research Partner in Digital Humanities</a:t>
            </a:r>
            <a:endParaRPr/>
          </a:p>
          <a:p>
            <a:pPr indent="0" lvl="0" marL="0" rtl="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/>
              <a:t>DH2019</a:t>
            </a:r>
            <a:endParaRPr/>
          </a:p>
          <a:p>
            <a:pPr indent="0" lvl="0" marL="0" rtl="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/>
              <a:t>The Hague</a:t>
            </a:r>
            <a:endParaRPr/>
          </a:p>
          <a:p>
            <a:pPr indent="0" lvl="0" marL="0" rtl="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/>
              <a:t>8 July 2019</a:t>
            </a:r>
            <a:endParaRPr/>
          </a:p>
        </p:txBody>
      </p:sp>
      <p:pic>
        <p:nvPicPr>
          <p:cNvPr descr="paperdolls.jpg" id="91" name="Google Shape;91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38400" y="1957770"/>
            <a:ext cx="7315200" cy="209694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Daniel V. Pitti, University of Virginia Library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Quick History Overview</a:t>
            </a:r>
            <a:endParaRPr/>
          </a:p>
        </p:txBody>
      </p:sp>
      <p:sp>
        <p:nvSpPr>
          <p:cNvPr id="155" name="Google Shape;155;p2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Research &amp; Development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2010-2015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NEH and Mellon Foundation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Cooperative Planning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2011-2015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IMLS and Mellon Foundation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Transformation into a Cooperative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2015-2019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Mellon Foundation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56" name="Google Shape;156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Daniel V. Pitti, University of Virginia Library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R&amp;D Objectives</a:t>
            </a:r>
            <a:endParaRPr/>
          </a:p>
        </p:txBody>
      </p:sp>
      <p:sp>
        <p:nvSpPr>
          <p:cNvPr id="162" name="Google Shape;162;p2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Demonstrate that data describing people in existing archival description can be used …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To address the challenge of finding/discovering/locating/understanding distributed historical resources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Integrated access to geographically dispersed historical records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Access to the social-profession networks that created and are documented in the records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To lay the foundation for an international cooperative for centrally maintaining the collectively created biographical-historical data</a:t>
            </a:r>
            <a:endParaRPr/>
          </a:p>
        </p:txBody>
      </p:sp>
      <p:sp>
        <p:nvSpPr>
          <p:cNvPr id="163" name="Google Shape;163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Daniel V. Pitti, University of Virginia Library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R&amp;D Activities</a:t>
            </a:r>
            <a:endParaRPr/>
          </a:p>
        </p:txBody>
      </p:sp>
      <p:sp>
        <p:nvSpPr>
          <p:cNvPr id="169" name="Google Shape;169;p2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Data sources: 2.25M WorldCat archival descriptions, 190K EAD-encoded finding aids, 400K or so British Library and NARA authority records, agency records from Smithsonian Institution Archives and NY State Archives, and more …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</a:pPr>
            <a:r>
              <a:rPr lang="en-US" sz="2700"/>
              <a:t>From sources, extracted and assembled descriptions of CPF entities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</a:pPr>
            <a:r>
              <a:rPr lang="en-US" sz="2700"/>
              <a:t>Identity Resolution within assembled set and against VIAF to create final set of CPF entity descriptions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</a:pPr>
            <a:r>
              <a:rPr lang="en-US" sz="2700"/>
              <a:t>Created a prototype “research tool” (RT) based on 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Social-professional-intellectual networks (CPF to CPF relations)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Links to archival resources documenting the CPF entities (integrated access)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70" name="Google Shape;170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Daniel V. Pitti, University of Virginia Library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Identity and Identity Resolution</a:t>
            </a:r>
            <a:endParaRPr/>
          </a:p>
        </p:txBody>
      </p:sp>
      <p:sp>
        <p:nvSpPr>
          <p:cNvPr id="176" name="Google Shape;176;p2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Extracting the data from MARC, EAD, and other sources presented challenges, as did the development of the Research Tool (RT)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But the central challenge was and is identity resolution: two or more people with the same name; two or more names for the same person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A challenge for people and computers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Quality of computational resolution depends on the </a:t>
            </a:r>
            <a:r>
              <a:rPr i="1" lang="en-US"/>
              <a:t>a priori </a:t>
            </a:r>
            <a:r>
              <a:rPr lang="en-US"/>
              <a:t>quality of human resolution</a:t>
            </a:r>
            <a:endParaRPr/>
          </a:p>
        </p:txBody>
      </p:sp>
      <p:sp>
        <p:nvSpPr>
          <p:cNvPr id="177" name="Google Shape;177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Daniel V. Pitti, University of Virginia Library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Identity and Identity Resolution</a:t>
            </a:r>
            <a:endParaRPr/>
          </a:p>
        </p:txBody>
      </p:sp>
      <p:sp>
        <p:nvSpPr>
          <p:cNvPr id="183" name="Google Shape;183;p2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Names are weak identifiers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Life dates help, but they are still not enough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Additional evidence is needed for reliable resolution; the more the better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Each additional fact makes the identification more certain, more reliable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A persistent identifier is just another name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Essential is the set of facts associated with each identifier: name or names, existence dates, affiliated places, occupations, functions, significant events …</a:t>
            </a:r>
            <a:endParaRPr/>
          </a:p>
        </p:txBody>
      </p:sp>
      <p:sp>
        <p:nvSpPr>
          <p:cNvPr id="184" name="Google Shape;184;p2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Daniel V. Pitti, University of Virginia Library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R&amp;D Results</a:t>
            </a:r>
            <a:endParaRPr/>
          </a:p>
        </p:txBody>
      </p:sp>
      <p:sp>
        <p:nvSpPr>
          <p:cNvPr id="190" name="Google Shape;190;p2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Original Source Records: 6,719,064 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4,653,365 Persons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1,868,448 Corporate Bodies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197,251 Families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Merged Records: 3,741,262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2,466,425 persons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1,077,588 corporate bodies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197,249 families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All linked to archives resources in ~4000 repositories</a:t>
            </a:r>
            <a:endParaRPr/>
          </a:p>
        </p:txBody>
      </p:sp>
      <p:sp>
        <p:nvSpPr>
          <p:cNvPr id="191" name="Google Shape;191;p2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Daniel V. Pitti, University of Virginia Library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From R&amp;D to Cooperative Program: Objectives</a:t>
            </a:r>
            <a:endParaRPr/>
          </a:p>
        </p:txBody>
      </p:sp>
      <p:sp>
        <p:nvSpPr>
          <p:cNvPr id="197" name="Google Shape;197;p2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Primary objectives are practical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Sharing description of archives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Making description more effective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Improving the economy of research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Intended as a contribution to the humanities and social science research infrastructure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Improving the scholarly communication research economy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For curators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For researchers</a:t>
            </a:r>
            <a:endParaRPr/>
          </a:p>
        </p:txBody>
      </p:sp>
      <p:sp>
        <p:nvSpPr>
          <p:cNvPr id="198" name="Google Shape;198;p2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Daniel V. Pitti, University of Virginia Library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From R&amp;D to Cooperative Program: Transformation</a:t>
            </a:r>
            <a:endParaRPr/>
          </a:p>
        </p:txBody>
      </p:sp>
      <p:sp>
        <p:nvSpPr>
          <p:cNvPr id="204" name="Google Shape;204;p2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Social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Administration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Governance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Building a community of editors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Technological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From a set of independent steps that led to an aggregation of CPF identity descriptions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To a dynamic, human curated collection of CPF identity descriptions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205" name="Google Shape;205;p2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Daniel V. Pitti, University of Virginia Library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Administration</a:t>
            </a:r>
            <a:endParaRPr/>
          </a:p>
        </p:txBody>
      </p:sp>
      <p:sp>
        <p:nvSpPr>
          <p:cNvPr id="211" name="Google Shape;211;p3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The University of Virginia Library hosts both the secretariat and the technology infrastructure of the Cooperative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Director and deputy director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Two programmers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Additional administrative assistance provided as needed by Library staff</a:t>
            </a:r>
            <a:endParaRPr/>
          </a:p>
        </p:txBody>
      </p:sp>
      <p:sp>
        <p:nvSpPr>
          <p:cNvPr id="212" name="Google Shape;212;p3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Daniel V. Pitti, University of Virginia Library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Governance</a:t>
            </a:r>
            <a:endParaRPr/>
          </a:p>
        </p:txBody>
      </p:sp>
      <p:sp>
        <p:nvSpPr>
          <p:cNvPr id="218" name="Google Shape;218;p3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Building a community with shared understanding and purpose</a:t>
            </a:r>
            <a:endParaRPr/>
          </a:p>
          <a:p>
            <a:pPr indent="-228600" lvl="1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Transitioning from central R&amp;D decision-making to community governance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Editorial policy and standards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Technology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Infrastructure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Relation to other archival description systems (local; ArchivesSpace)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Relation to other identity resources (VIAF, national authority files, Wikidata …)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Communication: within the community and outreach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Training (SNAC School) – building a community of expert editors: international, cultural heritage professionals and humanities scholars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Operations Committee coordinates all activities</a:t>
            </a:r>
            <a:endParaRPr/>
          </a:p>
          <a:p>
            <a:pPr indent="-101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19" name="Google Shape;219;p3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Daniel V. Pitti, University of Virginia Library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Agenda       </a:t>
            </a:r>
            <a:endParaRPr/>
          </a:p>
        </p:txBody>
      </p:sp>
      <p:sp>
        <p:nvSpPr>
          <p:cNvPr id="98" name="Google Shape;98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About SNAC (Daniel)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Demonstration of SNAC (Sue)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Editing and SNAC (Daniel)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Conversation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t/>
            </a:r>
            <a:endParaRPr sz="36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t/>
            </a:r>
            <a:endParaRPr sz="3600"/>
          </a:p>
        </p:txBody>
      </p:sp>
      <p:sp>
        <p:nvSpPr>
          <p:cNvPr id="99" name="Google Shape;99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Daniel V. Pitti, University of Virginia Library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Cooperative Members</a:t>
            </a:r>
            <a:endParaRPr/>
          </a:p>
        </p:txBody>
      </p:sp>
      <p:sp>
        <p:nvSpPr>
          <p:cNvPr id="225" name="Google Shape;225;p32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American Institute of Physics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American Museum of Natural History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Archives, National Centre for Biological Sciences, Tata Institute of Fundamental Research, Bangalore, India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Archives nationales de France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Brigham Young University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California Digital Library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Cecilia Preston (individual scholar)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East Carolina University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George Washington University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Getty Research Institute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Harvard University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Indiana University–Purdue University Indianapolis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Jane Addams Papers (documentary editing)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Library of Congress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The Mitre Corporation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Mojave Desert Archives</a:t>
            </a:r>
            <a:endParaRPr/>
          </a:p>
          <a:p>
            <a:pPr indent="-15748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None/>
            </a:pPr>
            <a:r>
              <a:t/>
            </a:r>
            <a:endParaRPr sz="1120"/>
          </a:p>
        </p:txBody>
      </p:sp>
      <p:sp>
        <p:nvSpPr>
          <p:cNvPr id="226" name="Google Shape;226;p32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National Archives and Records Administration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New York Public Library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Princeton University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Smith College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Smithsonian Institution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Tufts University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University of California, Irvine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University of Miami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University of Nebraska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60"/>
              <a:buChar char="•"/>
            </a:pPr>
            <a:r>
              <a:rPr lang="en-US" sz="960"/>
              <a:t>Library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60"/>
              <a:buChar char="•"/>
            </a:pPr>
            <a:r>
              <a:rPr lang="en-US" sz="960"/>
              <a:t>Walt Whitman Archive (documentary editing)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University of North Carolina, Chapel Hill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University of Oregon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University of Virginia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Utah State Archives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Wesleyan University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20"/>
              <a:buChar char="•"/>
            </a:pPr>
            <a:r>
              <a:rPr lang="en-US" sz="1120"/>
              <a:t>Yale University</a:t>
            </a:r>
            <a:endParaRPr/>
          </a:p>
        </p:txBody>
      </p:sp>
      <p:sp>
        <p:nvSpPr>
          <p:cNvPr id="227" name="Google Shape;227;p3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Daniel V. Pitti, University of Virginia Library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Technology Transformation</a:t>
            </a:r>
            <a:endParaRPr/>
          </a:p>
        </p:txBody>
      </p:sp>
      <p:sp>
        <p:nvSpPr>
          <p:cNvPr id="233" name="Google Shape;233;p3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From an R&amp;D pipeline with three steps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Extraction of data and assembling of CPF descriptions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Identity Resolution – match/merge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History Research Tool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To an integrated maintenance and publishing platform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Supporting human editing of CPF descriptions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Supporting batch ingest of new data from new members or “data donors”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Robust Research Tool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LOD exposure of the social-document network</a:t>
            </a:r>
            <a:endParaRPr/>
          </a:p>
        </p:txBody>
      </p:sp>
      <p:sp>
        <p:nvSpPr>
          <p:cNvPr id="234" name="Google Shape;234;p3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Daniel V. Pitti, University of Virginia Library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Google Shape;239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98136" y="1179576"/>
            <a:ext cx="2249982" cy="358444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0" name="Google Shape;240;p34"/>
          <p:cNvCxnSpPr/>
          <p:nvPr/>
        </p:nvCxnSpPr>
        <p:spPr>
          <a:xfrm rot="10800000">
            <a:off x="4724400" y="1524000"/>
            <a:ext cx="0" cy="31242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241" name="Google Shape;241;p34"/>
          <p:cNvCxnSpPr/>
          <p:nvPr/>
        </p:nvCxnSpPr>
        <p:spPr>
          <a:xfrm rot="10800000">
            <a:off x="7315200" y="1524000"/>
            <a:ext cx="0" cy="31242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242" name="Google Shape;242;p3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Daniel V. Pitti, University of Virginia Library</a:t>
            </a:r>
            <a:endParaRPr/>
          </a:p>
        </p:txBody>
      </p:sp>
      <p:sp>
        <p:nvSpPr>
          <p:cNvPr id="243" name="Google Shape;243;p34"/>
          <p:cNvSpPr txBox="1"/>
          <p:nvPr/>
        </p:nvSpPr>
        <p:spPr>
          <a:xfrm rot="5400000">
            <a:off x="4029925" y="3056677"/>
            <a:ext cx="936218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evidence</a:t>
            </a:r>
            <a:endParaRPr/>
          </a:p>
        </p:txBody>
      </p:sp>
      <p:sp>
        <p:nvSpPr>
          <p:cNvPr id="244" name="Google Shape;244;p34"/>
          <p:cNvSpPr txBox="1"/>
          <p:nvPr/>
        </p:nvSpPr>
        <p:spPr>
          <a:xfrm>
            <a:off x="4343400" y="4724400"/>
            <a:ext cx="79240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sparse</a:t>
            </a:r>
            <a:endParaRPr/>
          </a:p>
        </p:txBody>
      </p:sp>
      <p:sp>
        <p:nvSpPr>
          <p:cNvPr id="245" name="Google Shape;245;p34"/>
          <p:cNvSpPr txBox="1"/>
          <p:nvPr/>
        </p:nvSpPr>
        <p:spPr>
          <a:xfrm>
            <a:off x="4267201" y="990600"/>
            <a:ext cx="74720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dense</a:t>
            </a:r>
            <a:endParaRPr/>
          </a:p>
        </p:txBody>
      </p:sp>
      <p:sp>
        <p:nvSpPr>
          <p:cNvPr id="246" name="Google Shape;246;p34"/>
          <p:cNvSpPr txBox="1"/>
          <p:nvPr/>
        </p:nvSpPr>
        <p:spPr>
          <a:xfrm>
            <a:off x="6858001" y="990600"/>
            <a:ext cx="83974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certain</a:t>
            </a:r>
            <a:endParaRPr/>
          </a:p>
        </p:txBody>
      </p:sp>
      <p:sp>
        <p:nvSpPr>
          <p:cNvPr id="247" name="Google Shape;247;p34"/>
          <p:cNvSpPr txBox="1"/>
          <p:nvPr/>
        </p:nvSpPr>
        <p:spPr>
          <a:xfrm>
            <a:off x="6781801" y="4724400"/>
            <a:ext cx="108229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uncertain</a:t>
            </a:r>
            <a:endParaRPr/>
          </a:p>
        </p:txBody>
      </p:sp>
      <p:sp>
        <p:nvSpPr>
          <p:cNvPr id="248" name="Google Shape;248;p34"/>
          <p:cNvSpPr txBox="1"/>
          <p:nvPr/>
        </p:nvSpPr>
        <p:spPr>
          <a:xfrm>
            <a:off x="3962400" y="304801"/>
            <a:ext cx="40386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SNAC Cooperative Identities</a:t>
            </a:r>
            <a:endParaRPr/>
          </a:p>
        </p:txBody>
      </p:sp>
      <p:sp>
        <p:nvSpPr>
          <p:cNvPr id="249" name="Google Shape;249;p34"/>
          <p:cNvSpPr txBox="1"/>
          <p:nvPr/>
        </p:nvSpPr>
        <p:spPr>
          <a:xfrm>
            <a:off x="7848600" y="2590800"/>
            <a:ext cx="1981200" cy="5847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MARC21, EAD, TEI, Local formats</a:t>
            </a:r>
            <a:endParaRPr/>
          </a:p>
        </p:txBody>
      </p:sp>
      <p:cxnSp>
        <p:nvCxnSpPr>
          <p:cNvPr id="250" name="Google Shape;250;p34"/>
          <p:cNvCxnSpPr/>
          <p:nvPr/>
        </p:nvCxnSpPr>
        <p:spPr>
          <a:xfrm>
            <a:off x="8763000" y="2286000"/>
            <a:ext cx="0" cy="30480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251" name="Google Shape;251;p34"/>
          <p:cNvSpPr txBox="1"/>
          <p:nvPr/>
        </p:nvSpPr>
        <p:spPr>
          <a:xfrm rot="5400000">
            <a:off x="5410200" y="2895600"/>
            <a:ext cx="129266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EAC-CPF</a:t>
            </a:r>
            <a:endParaRPr/>
          </a:p>
        </p:txBody>
      </p:sp>
      <p:cxnSp>
        <p:nvCxnSpPr>
          <p:cNvPr id="252" name="Google Shape;252;p34"/>
          <p:cNvCxnSpPr/>
          <p:nvPr/>
        </p:nvCxnSpPr>
        <p:spPr>
          <a:xfrm rot="10800000">
            <a:off x="7148118" y="4322380"/>
            <a:ext cx="838200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253" name="Google Shape;253;p34"/>
          <p:cNvSpPr txBox="1"/>
          <p:nvPr/>
        </p:nvSpPr>
        <p:spPr>
          <a:xfrm>
            <a:off x="7620000" y="1447801"/>
            <a:ext cx="2438400" cy="830997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Sources: archives, libraries, museums, scholarly research projects …</a:t>
            </a:r>
            <a:endParaRPr/>
          </a:p>
        </p:txBody>
      </p:sp>
      <p:sp>
        <p:nvSpPr>
          <p:cNvPr id="254" name="Google Shape;254;p34"/>
          <p:cNvSpPr txBox="1"/>
          <p:nvPr/>
        </p:nvSpPr>
        <p:spPr>
          <a:xfrm>
            <a:off x="2286000" y="1676401"/>
            <a:ext cx="1828800" cy="1754327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Human editors: evaluate, verify, add new evidence &amp; create, edit, link …</a:t>
            </a:r>
            <a:endParaRPr/>
          </a:p>
        </p:txBody>
      </p:sp>
      <p:cxnSp>
        <p:nvCxnSpPr>
          <p:cNvPr id="255" name="Google Shape;255;p34"/>
          <p:cNvCxnSpPr/>
          <p:nvPr/>
        </p:nvCxnSpPr>
        <p:spPr>
          <a:xfrm>
            <a:off x="4114800" y="2438400"/>
            <a:ext cx="838200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256" name="Google Shape;256;p34"/>
          <p:cNvSpPr txBox="1"/>
          <p:nvPr/>
        </p:nvSpPr>
        <p:spPr>
          <a:xfrm>
            <a:off x="2286000" y="4038600"/>
            <a:ext cx="1676400" cy="369332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Smart people</a:t>
            </a:r>
            <a:endParaRPr/>
          </a:p>
        </p:txBody>
      </p:sp>
      <p:sp>
        <p:nvSpPr>
          <p:cNvPr id="257" name="Google Shape;257;p34"/>
          <p:cNvSpPr txBox="1"/>
          <p:nvPr/>
        </p:nvSpPr>
        <p:spPr>
          <a:xfrm>
            <a:off x="7924800" y="4191000"/>
            <a:ext cx="1905000" cy="338554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EAC-CPF</a:t>
            </a:r>
            <a:endParaRPr/>
          </a:p>
        </p:txBody>
      </p:sp>
      <p:cxnSp>
        <p:nvCxnSpPr>
          <p:cNvPr id="258" name="Google Shape;258;p34"/>
          <p:cNvCxnSpPr/>
          <p:nvPr/>
        </p:nvCxnSpPr>
        <p:spPr>
          <a:xfrm>
            <a:off x="8763000" y="3200400"/>
            <a:ext cx="0" cy="30480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259" name="Google Shape;259;p34"/>
          <p:cNvCxnSpPr>
            <a:stCxn id="256" idx="0"/>
          </p:cNvCxnSpPr>
          <p:nvPr/>
        </p:nvCxnSpPr>
        <p:spPr>
          <a:xfrm rot="10800000">
            <a:off x="3124200" y="3429000"/>
            <a:ext cx="0" cy="60960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260" name="Google Shape;260;p34"/>
          <p:cNvSpPr txBox="1"/>
          <p:nvPr/>
        </p:nvSpPr>
        <p:spPr>
          <a:xfrm>
            <a:off x="7924800" y="3505200"/>
            <a:ext cx="1828800" cy="369332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Smart algorithms</a:t>
            </a:r>
            <a:endParaRPr/>
          </a:p>
        </p:txBody>
      </p:sp>
      <p:cxnSp>
        <p:nvCxnSpPr>
          <p:cNvPr id="261" name="Google Shape;261;p34"/>
          <p:cNvCxnSpPr/>
          <p:nvPr/>
        </p:nvCxnSpPr>
        <p:spPr>
          <a:xfrm>
            <a:off x="8763000" y="3886200"/>
            <a:ext cx="0" cy="30480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med" w="med" type="stealth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Google Shape;266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51000" y="0"/>
            <a:ext cx="887505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Google Shape;271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41700" y="0"/>
            <a:ext cx="5299364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7"/>
          <p:cNvSpPr txBox="1"/>
          <p:nvPr>
            <p:ph type="title"/>
          </p:nvPr>
        </p:nvSpPr>
        <p:spPr>
          <a:xfrm>
            <a:off x="764626" y="1334813"/>
            <a:ext cx="10515600" cy="39834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r>
              <a:rPr lang="en-US" sz="3959"/>
              <a:t>Public Site</a:t>
            </a:r>
            <a:br>
              <a:rPr lang="en-US" sz="3959" u="sng">
                <a:solidFill>
                  <a:schemeClr val="hlink"/>
                </a:solidFill>
                <a:hlinkClick r:id="rId3"/>
              </a:rPr>
            </a:br>
            <a:br>
              <a:rPr lang="en-US" sz="3959" u="sng">
                <a:solidFill>
                  <a:schemeClr val="hlink"/>
                </a:solidFill>
                <a:hlinkClick r:id="rId4"/>
              </a:rPr>
            </a:br>
            <a:r>
              <a:rPr lang="en-US" sz="3959" u="sng">
                <a:solidFill>
                  <a:schemeClr val="hlink"/>
                </a:solidFill>
                <a:hlinkClick r:id="rId5"/>
              </a:rPr>
              <a:t>https://snaccooperative.org/</a:t>
            </a:r>
            <a:br>
              <a:rPr lang="en-US" sz="3959"/>
            </a:br>
            <a:br>
              <a:rPr lang="en-US" sz="3959"/>
            </a:br>
            <a:r>
              <a:rPr lang="en-US" sz="3959"/>
              <a:t>Development Site</a:t>
            </a:r>
            <a:br>
              <a:rPr lang="en-US" sz="3959"/>
            </a:br>
            <a:br>
              <a:rPr lang="en-US" sz="3959"/>
            </a:br>
            <a:r>
              <a:rPr lang="en-US" sz="3959" u="sng">
                <a:solidFill>
                  <a:schemeClr val="hlink"/>
                </a:solidFill>
                <a:hlinkClick r:id="rId6"/>
              </a:rPr>
              <a:t>https://snac-dev.iath.virginia.edu</a:t>
            </a:r>
            <a:endParaRPr sz="3959"/>
          </a:p>
        </p:txBody>
      </p:sp>
      <p:sp>
        <p:nvSpPr>
          <p:cNvPr id="277" name="Google Shape;277;p3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Daniel V. Pitti, University of Virginia Library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SNAC Perspective</a:t>
            </a:r>
            <a:endParaRPr/>
          </a:p>
        </p:txBody>
      </p:sp>
      <p:sp>
        <p:nvSpPr>
          <p:cNvPr id="105" name="Google Shape;105;p1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2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All Cultural Heritage is human heritage</a:t>
            </a:r>
            <a:endParaRPr/>
          </a:p>
          <a:p>
            <a:pPr indent="-228600" lvl="2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Thus the holdings of archives, museums, libraries and the built environment are the products and by-products of human activity</a:t>
            </a:r>
            <a:endParaRPr/>
          </a:p>
          <a:p>
            <a:pPr indent="-228600" lvl="2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Archives are focused on a </a:t>
            </a:r>
            <a:r>
              <a:rPr b="1" lang="en-US" sz="2800"/>
              <a:t>subset</a:t>
            </a:r>
            <a:r>
              <a:rPr lang="en-US" sz="2800"/>
              <a:t> of Cultural Heritage: Records</a:t>
            </a:r>
            <a:endParaRPr/>
          </a:p>
          <a:p>
            <a:pPr indent="-228600" lvl="2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Human agents – Activity – Records</a:t>
            </a:r>
            <a:endParaRPr/>
          </a:p>
          <a:p>
            <a:pPr indent="-228600" lvl="2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Preservation of the Records </a:t>
            </a:r>
            <a:r>
              <a:rPr b="1" lang="en-US" sz="2800"/>
              <a:t>and</a:t>
            </a:r>
            <a:r>
              <a:rPr lang="en-US" sz="2800"/>
              <a:t> contexts within which the Records were created and used</a:t>
            </a:r>
            <a:endParaRPr/>
          </a:p>
          <a:p>
            <a:pPr indent="-228600" lvl="2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SNAC focus is on the Agents: Corporate bodies, persons, and families</a:t>
            </a:r>
            <a:endParaRPr/>
          </a:p>
          <a:p>
            <a:pPr indent="-228600" lvl="2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Secondarily on Activity and the Records themselves</a:t>
            </a:r>
            <a:endParaRPr/>
          </a:p>
        </p:txBody>
      </p:sp>
      <p:sp>
        <p:nvSpPr>
          <p:cNvPr id="106" name="Google Shape;106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Daniel V. Pitti, University of Virginia Library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What is SNAC?</a:t>
            </a:r>
            <a:endParaRPr/>
          </a:p>
        </p:txBody>
      </p:sp>
      <p:sp>
        <p:nvSpPr>
          <p:cNvPr id="112" name="Google Shape;112;p1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</a:pPr>
            <a:r>
              <a:rPr lang="en-US" sz="3000"/>
              <a:t>SNAC is a cooperatively maintained resource for the description of corporate bodies, persons and families (CPF) connected to one another and to the historical resources that provide evidence of their lives and work. </a:t>
            </a:r>
            <a:endParaRPr/>
          </a:p>
          <a:p>
            <a:pPr indent="-381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t/>
            </a:r>
            <a:endParaRPr sz="30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</a:pPr>
            <a:r>
              <a:rPr lang="en-US" sz="3000"/>
              <a:t>SNAC serves interrelated functions that benefit both curators and research users of cultural heritage (CH) resources. 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13" name="Google Shape;11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Daniel V. Pitti, University of Virginia Library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does SNAC serve Cultural Heritage Curators?</a:t>
            </a:r>
            <a:endParaRPr/>
          </a:p>
        </p:txBody>
      </p:sp>
      <p:sp>
        <p:nvSpPr>
          <p:cNvPr id="119" name="Google Shape;119;p1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 platform for sharing labor-intensive identity resolution and entity descriptions.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 platform for explicitly connecting dispersed historical resources held in repositories around the world through the CPF entities.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20" name="Google Shape;120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Daniel V. Pitti, University of Virginia Library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does SNAC serve researchers?</a:t>
            </a:r>
            <a:endParaRPr/>
          </a:p>
        </p:txBody>
      </p:sp>
      <p:sp>
        <p:nvSpPr>
          <p:cNvPr id="126" name="Google Shape;126;p1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Access to dispersed cultural heritage resources.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Access to the social-professional-intellectual networks of the CPF entities documented in the resources.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Opportunities for unexpected discoveries.</a:t>
            </a:r>
            <a:endParaRPr/>
          </a:p>
        </p:txBody>
      </p:sp>
      <p:sp>
        <p:nvSpPr>
          <p:cNvPr id="127" name="Google Shape;127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Daniel V. Pitti, University of Virginia Library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Records</a:t>
            </a:r>
            <a:endParaRPr/>
          </a:p>
        </p:txBody>
      </p:sp>
      <p:sp>
        <p:nvSpPr>
          <p:cNvPr id="133" name="Google Shape;133;p1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People living and working together record information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Such information may serve a variety of purposes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Some times the recorded information is intended to be a reliable witness to human activity: birth and marriage certificates are examples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But even when the information is not primarily intended to be a “record,” </a:t>
            </a:r>
            <a:r>
              <a:rPr b="1" lang="en-US"/>
              <a:t>it is evidence of human activity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If you want to understand a publication, a building, a work of art, an event … historical records are essential!</a:t>
            </a:r>
            <a:endParaRPr/>
          </a:p>
        </p:txBody>
      </p:sp>
      <p:sp>
        <p:nvSpPr>
          <p:cNvPr id="134" name="Google Shape;134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Daniel V. Pitti, University of Virginia Library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Archival Description</a:t>
            </a:r>
            <a:endParaRPr/>
          </a:p>
        </p:txBody>
      </p:sp>
      <p:sp>
        <p:nvSpPr>
          <p:cNvPr id="140" name="Google Shape;140;p2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Archivists describe not only the records but also the contexts in which the records were created, accumulated, and used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Context=who created and used the records as well as the people documented in them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Records are largely unintelligible without intellectually preserving their context through description</a:t>
            </a:r>
            <a:endParaRPr/>
          </a:p>
        </p:txBody>
      </p:sp>
      <p:sp>
        <p:nvSpPr>
          <p:cNvPr id="141" name="Google Shape;141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Daniel V. Pitti, University of Virginia Library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do archivists describe people?</a:t>
            </a:r>
            <a:endParaRPr/>
          </a:p>
        </p:txBody>
      </p:sp>
      <p:sp>
        <p:nvSpPr>
          <p:cNvPr id="147" name="Google Shape;147;p2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</a:pPr>
            <a:r>
              <a:rPr lang="en-US" sz="3000"/>
              <a:t>Their names, of course, but facts about them too: when and where they were active, what they did, and with whom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</a:pPr>
            <a:r>
              <a:rPr lang="en-US" sz="3000"/>
              <a:t>Traditional library authority control was about managing the headings or entry points that appeared in catalog records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</a:pPr>
            <a:r>
              <a:rPr lang="en-US" sz="3000"/>
              <a:t>For archivists, it is more about identities of corporate bodies, persons, and families (CPF entities)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</a:pPr>
            <a:r>
              <a:rPr lang="en-US" sz="3000"/>
              <a:t>Though library authority control is also increasingly about identities</a:t>
            </a:r>
            <a:endParaRPr/>
          </a:p>
        </p:txBody>
      </p:sp>
      <p:sp>
        <p:nvSpPr>
          <p:cNvPr id="148" name="Google Shape;148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Daniel V. Pitti, University of Virginia Library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