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72" r:id="rId3"/>
    <p:sldMasterId id="214748367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3:notes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5b8bcb60a3_0_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5b8bcb60a3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5c58a5f266_0_9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5c58a5f266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5b8bcb60a3_0_51:notes"/>
          <p:cNvSpPr txBox="1"/>
          <p:nvPr>
            <p:ph idx="1" type="body"/>
          </p:nvPr>
        </p:nvSpPr>
        <p:spPr>
          <a:xfrm>
            <a:off x="685800" y="4400640"/>
            <a:ext cx="5485800" cy="359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g5b8bcb60a3_0_51:notes"/>
          <p:cNvSpPr/>
          <p:nvPr/>
        </p:nvSpPr>
        <p:spPr>
          <a:xfrm>
            <a:off x="3884760" y="8685360"/>
            <a:ext cx="2971200" cy="457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000" lIns="90000" spcFirstLastPara="1" rIns="90000" wrap="square" tIns="450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z="12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g5b8bcb60a3_0_5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5c563678eb_0_4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5c563678eb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5c58a5f266_0_3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5c58a5f266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5b8bcb60a3_0_4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5b8bcb60a3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5c58a5f266_0_4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5c58a5f266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5c58a5f266_0_8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5c58a5f266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5c58a5f266_0_5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5c58a5f266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5c58a5f266_0_5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5c58a5f266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5c563678eb_0_4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5c563678eb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5c58a5f266_0_6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5c58a5f266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5c58a5f266_0_7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5c58a5f266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5c58a5f266_0_10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5c58a5f266_0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5c6d5adb35_1_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5c6d5adb35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5c58a5f266_0_11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5c58a5f266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5c58a5f266_0_12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5c58a5f266_0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5c6d5adb35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5c6d5adb3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5c563678eb_0_7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5c563678eb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5b8bcb60a3_0_7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5b8bcb60a3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5b8bcb60a3_0_9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5b8bcb60a3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5c70272454_0_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5c70272454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5b8bcb60a3_0_10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5b8bcb60a3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5c563678eb_0_8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" name="Google Shape;405;g5c563678eb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5c58a5f266_0_10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5c58a5f266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5c70272454_0_1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5c70272454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5c563678eb_0_12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" name="Google Shape;425;g5c563678eb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3" name="Google Shape;433;p62:notes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5c563678eb_0_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5c563678eb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5c563678eb_0_14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5c563678eb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5c563678eb_0_15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5c563678eb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5c563678eb_0_16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5c563678eb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5c58a5f266_0_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5c58a5f266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5c58a5f266_0_1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5c58a5f266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Slide" type="blank">
  <p:cSld name="BLANK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Content over Content" type="objOverTx">
  <p:cSld name="OBJECT_OVER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0" name="Google Shape;40;p11"/>
          <p:cNvSpPr txBox="1"/>
          <p:nvPr>
            <p:ph idx="1" type="body"/>
          </p:nvPr>
        </p:nvSpPr>
        <p:spPr>
          <a:xfrm>
            <a:off x="457200" y="1203390"/>
            <a:ext cx="82293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11"/>
          <p:cNvSpPr txBox="1"/>
          <p:nvPr>
            <p:ph idx="2" type="body"/>
          </p:nvPr>
        </p:nvSpPr>
        <p:spPr>
          <a:xfrm>
            <a:off x="457200" y="2761560"/>
            <a:ext cx="82293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4 Content" type="fourObj">
  <p:cSld name="FOUR_OBJECT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4" name="Google Shape;44;p12"/>
          <p:cNvSpPr txBox="1"/>
          <p:nvPr>
            <p:ph idx="1" type="body"/>
          </p:nvPr>
        </p:nvSpPr>
        <p:spPr>
          <a:xfrm>
            <a:off x="45720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" name="Google Shape;45;p12"/>
          <p:cNvSpPr txBox="1"/>
          <p:nvPr>
            <p:ph idx="2" type="body"/>
          </p:nvPr>
        </p:nvSpPr>
        <p:spPr>
          <a:xfrm>
            <a:off x="467424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Google Shape;46;p12"/>
          <p:cNvSpPr txBox="1"/>
          <p:nvPr>
            <p:ph idx="3" type="body"/>
          </p:nvPr>
        </p:nvSpPr>
        <p:spPr>
          <a:xfrm>
            <a:off x="4674240" y="276156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Google Shape;47;p12"/>
          <p:cNvSpPr txBox="1"/>
          <p:nvPr>
            <p:ph idx="4" type="body"/>
          </p:nvPr>
        </p:nvSpPr>
        <p:spPr>
          <a:xfrm>
            <a:off x="457200" y="276156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6 Content">
  <p:cSld name="Title, 6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0" name="Google Shape;50;p13"/>
          <p:cNvSpPr txBox="1"/>
          <p:nvPr>
            <p:ph idx="1" type="body"/>
          </p:nvPr>
        </p:nvSpPr>
        <p:spPr>
          <a:xfrm>
            <a:off x="45720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13"/>
          <p:cNvSpPr txBox="1"/>
          <p:nvPr>
            <p:ph idx="2" type="body"/>
          </p:nvPr>
        </p:nvSpPr>
        <p:spPr>
          <a:xfrm>
            <a:off x="45720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52" name="Google Shape;52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9000" y="1203390"/>
            <a:ext cx="3738690" cy="2982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9000" y="1203390"/>
            <a:ext cx="3738690" cy="298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Content" type="obj">
  <p:cSld name="OBJEC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1" name="Google Shape;61;p15"/>
          <p:cNvSpPr txBox="1"/>
          <p:nvPr>
            <p:ph idx="1" type="body"/>
          </p:nvPr>
        </p:nvSpPr>
        <p:spPr>
          <a:xfrm>
            <a:off x="45720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Slide" type="blank">
  <p:cSld name="BLANK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x">
  <p:cSld name="TITLE_AND_BOD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5" name="Google Shape;65;p17"/>
          <p:cNvSpPr txBox="1"/>
          <p:nvPr>
            <p:ph idx="1" type="subTitle"/>
          </p:nvPr>
        </p:nvSpPr>
        <p:spPr>
          <a:xfrm>
            <a:off x="45720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" type="twoObj">
  <p:cSld name="TWO_OBJECTS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8" name="Google Shape;68;p18"/>
          <p:cNvSpPr txBox="1"/>
          <p:nvPr>
            <p:ph idx="1" type="body"/>
          </p:nvPr>
        </p:nvSpPr>
        <p:spPr>
          <a:xfrm>
            <a:off x="457200" y="1203390"/>
            <a:ext cx="40158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idx="2" type="body"/>
          </p:nvPr>
        </p:nvSpPr>
        <p:spPr>
          <a:xfrm>
            <a:off x="4674240" y="1203390"/>
            <a:ext cx="40158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9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entered Text" type="objOnly">
  <p:cSld name="OBJECT_ONLY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0"/>
          <p:cNvSpPr txBox="1"/>
          <p:nvPr>
            <p:ph idx="1" type="subTitle"/>
          </p:nvPr>
        </p:nvSpPr>
        <p:spPr>
          <a:xfrm>
            <a:off x="457200" y="205200"/>
            <a:ext cx="8229300" cy="39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 and Content" type="twoObjAndObj">
  <p:cSld name="TWO_OBJECTS_AND_OBJEC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>
            <a:off x="45720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21"/>
          <p:cNvSpPr txBox="1"/>
          <p:nvPr>
            <p:ph idx="2" type="body"/>
          </p:nvPr>
        </p:nvSpPr>
        <p:spPr>
          <a:xfrm>
            <a:off x="457200" y="276156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8" name="Google Shape;78;p21"/>
          <p:cNvSpPr txBox="1"/>
          <p:nvPr>
            <p:ph idx="3" type="body"/>
          </p:nvPr>
        </p:nvSpPr>
        <p:spPr>
          <a:xfrm>
            <a:off x="4674240" y="1203390"/>
            <a:ext cx="40158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x">
  <p:cSld name="TITLE_AND_BODY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3"/>
          <p:cNvSpPr txBox="1"/>
          <p:nvPr>
            <p:ph idx="1" type="subTitle"/>
          </p:nvPr>
        </p:nvSpPr>
        <p:spPr>
          <a:xfrm>
            <a:off x="45720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Content and 2 Content" type="objAndTwoObj">
  <p:cSld name="OBJECT_AND_TWO_OBJECTS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2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1" name="Google Shape;81;p22"/>
          <p:cNvSpPr txBox="1"/>
          <p:nvPr>
            <p:ph idx="1" type="body"/>
          </p:nvPr>
        </p:nvSpPr>
        <p:spPr>
          <a:xfrm>
            <a:off x="457200" y="1203390"/>
            <a:ext cx="40158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22"/>
          <p:cNvSpPr txBox="1"/>
          <p:nvPr>
            <p:ph idx="2" type="body"/>
          </p:nvPr>
        </p:nvSpPr>
        <p:spPr>
          <a:xfrm>
            <a:off x="467424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Google Shape;83;p22"/>
          <p:cNvSpPr txBox="1"/>
          <p:nvPr>
            <p:ph idx="3" type="body"/>
          </p:nvPr>
        </p:nvSpPr>
        <p:spPr>
          <a:xfrm>
            <a:off x="4674240" y="276156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 over Content" type="twoObjOverTx">
  <p:cSld name="TWO_OBJECTS_OVER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3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6" name="Google Shape;86;p23"/>
          <p:cNvSpPr txBox="1"/>
          <p:nvPr>
            <p:ph idx="1" type="body"/>
          </p:nvPr>
        </p:nvSpPr>
        <p:spPr>
          <a:xfrm>
            <a:off x="45720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23"/>
          <p:cNvSpPr txBox="1"/>
          <p:nvPr>
            <p:ph idx="2" type="body"/>
          </p:nvPr>
        </p:nvSpPr>
        <p:spPr>
          <a:xfrm>
            <a:off x="467424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8" name="Google Shape;88;p23"/>
          <p:cNvSpPr txBox="1"/>
          <p:nvPr>
            <p:ph idx="3" type="body"/>
          </p:nvPr>
        </p:nvSpPr>
        <p:spPr>
          <a:xfrm>
            <a:off x="457200" y="2761560"/>
            <a:ext cx="82293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Content over Content" type="objOverTx">
  <p:cSld name="OBJECT_OVER_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4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1" name="Google Shape;91;p24"/>
          <p:cNvSpPr txBox="1"/>
          <p:nvPr>
            <p:ph idx="1" type="body"/>
          </p:nvPr>
        </p:nvSpPr>
        <p:spPr>
          <a:xfrm>
            <a:off x="457200" y="1203390"/>
            <a:ext cx="82293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Google Shape;92;p24"/>
          <p:cNvSpPr txBox="1"/>
          <p:nvPr>
            <p:ph idx="2" type="body"/>
          </p:nvPr>
        </p:nvSpPr>
        <p:spPr>
          <a:xfrm>
            <a:off x="457200" y="2761560"/>
            <a:ext cx="82293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4 Content" type="fourObj">
  <p:cSld name="FOUR_OBJECTS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5" name="Google Shape;95;p25"/>
          <p:cNvSpPr txBox="1"/>
          <p:nvPr>
            <p:ph idx="1" type="body"/>
          </p:nvPr>
        </p:nvSpPr>
        <p:spPr>
          <a:xfrm>
            <a:off x="45720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2" type="body"/>
          </p:nvPr>
        </p:nvSpPr>
        <p:spPr>
          <a:xfrm>
            <a:off x="467424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3" type="body"/>
          </p:nvPr>
        </p:nvSpPr>
        <p:spPr>
          <a:xfrm>
            <a:off x="4674240" y="276156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8" name="Google Shape;98;p25"/>
          <p:cNvSpPr txBox="1"/>
          <p:nvPr>
            <p:ph idx="4" type="body"/>
          </p:nvPr>
        </p:nvSpPr>
        <p:spPr>
          <a:xfrm>
            <a:off x="457200" y="276156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6 Content">
  <p:cSld name="Title, 6 Conten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6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1" name="Google Shape;101;p26"/>
          <p:cNvSpPr txBox="1"/>
          <p:nvPr>
            <p:ph idx="1" type="body"/>
          </p:nvPr>
        </p:nvSpPr>
        <p:spPr>
          <a:xfrm>
            <a:off x="45720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26"/>
          <p:cNvSpPr txBox="1"/>
          <p:nvPr>
            <p:ph idx="2" type="body"/>
          </p:nvPr>
        </p:nvSpPr>
        <p:spPr>
          <a:xfrm>
            <a:off x="45720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03" name="Google Shape;103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9000" y="1203390"/>
            <a:ext cx="3738690" cy="2982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9000" y="1203390"/>
            <a:ext cx="3738690" cy="298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Content" type="obj">
  <p:cSld name="OBJEC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4" name="Google Shape;14;p4"/>
          <p:cNvSpPr txBox="1"/>
          <p:nvPr>
            <p:ph idx="1" type="body"/>
          </p:nvPr>
        </p:nvSpPr>
        <p:spPr>
          <a:xfrm>
            <a:off x="45720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" type="twoObj">
  <p:cSld name="TWO_OBJECT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7" name="Google Shape;17;p5"/>
          <p:cNvSpPr txBox="1"/>
          <p:nvPr>
            <p:ph idx="1" type="body"/>
          </p:nvPr>
        </p:nvSpPr>
        <p:spPr>
          <a:xfrm>
            <a:off x="457200" y="1203390"/>
            <a:ext cx="40158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5"/>
          <p:cNvSpPr txBox="1"/>
          <p:nvPr>
            <p:ph idx="2" type="body"/>
          </p:nvPr>
        </p:nvSpPr>
        <p:spPr>
          <a:xfrm>
            <a:off x="4674240" y="1203390"/>
            <a:ext cx="40158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entered Text" type="objOnly">
  <p:cSld name="OBJECT_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/>
          <p:nvPr>
            <p:ph idx="1" type="subTitle"/>
          </p:nvPr>
        </p:nvSpPr>
        <p:spPr>
          <a:xfrm>
            <a:off x="457200" y="205200"/>
            <a:ext cx="8229300" cy="39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 and Content" type="twoObjAndObj">
  <p:cSld name="TWO_OBJECTS_AND_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5" name="Google Shape;25;p8"/>
          <p:cNvSpPr txBox="1"/>
          <p:nvPr>
            <p:ph idx="1" type="body"/>
          </p:nvPr>
        </p:nvSpPr>
        <p:spPr>
          <a:xfrm>
            <a:off x="45720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" name="Google Shape;26;p8"/>
          <p:cNvSpPr txBox="1"/>
          <p:nvPr>
            <p:ph idx="2" type="body"/>
          </p:nvPr>
        </p:nvSpPr>
        <p:spPr>
          <a:xfrm>
            <a:off x="457200" y="276156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Google Shape;27;p8"/>
          <p:cNvSpPr txBox="1"/>
          <p:nvPr>
            <p:ph idx="3" type="body"/>
          </p:nvPr>
        </p:nvSpPr>
        <p:spPr>
          <a:xfrm>
            <a:off x="4674240" y="1203390"/>
            <a:ext cx="40158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Content and 2 Content" type="objAndTwoObj">
  <p:cSld name="OBJECT_AND_TWO_OBJECT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0" name="Google Shape;30;p9"/>
          <p:cNvSpPr txBox="1"/>
          <p:nvPr>
            <p:ph idx="1" type="body"/>
          </p:nvPr>
        </p:nvSpPr>
        <p:spPr>
          <a:xfrm>
            <a:off x="457200" y="1203390"/>
            <a:ext cx="40158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1" name="Google Shape;31;p9"/>
          <p:cNvSpPr txBox="1"/>
          <p:nvPr>
            <p:ph idx="2" type="body"/>
          </p:nvPr>
        </p:nvSpPr>
        <p:spPr>
          <a:xfrm>
            <a:off x="467424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" name="Google Shape;32;p9"/>
          <p:cNvSpPr txBox="1"/>
          <p:nvPr>
            <p:ph idx="3" type="body"/>
          </p:nvPr>
        </p:nvSpPr>
        <p:spPr>
          <a:xfrm>
            <a:off x="4674240" y="276156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 over Content" type="twoObjOverTx">
  <p:cSld name="TWO_OBJECTS_OVER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5" name="Google Shape;35;p10"/>
          <p:cNvSpPr txBox="1"/>
          <p:nvPr>
            <p:ph idx="1" type="body"/>
          </p:nvPr>
        </p:nvSpPr>
        <p:spPr>
          <a:xfrm>
            <a:off x="45720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Google Shape;36;p10"/>
          <p:cNvSpPr txBox="1"/>
          <p:nvPr>
            <p:ph idx="2" type="body"/>
          </p:nvPr>
        </p:nvSpPr>
        <p:spPr>
          <a:xfrm>
            <a:off x="4674240" y="120339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Google Shape;37;p10"/>
          <p:cNvSpPr txBox="1"/>
          <p:nvPr>
            <p:ph idx="3" type="body"/>
          </p:nvPr>
        </p:nvSpPr>
        <p:spPr>
          <a:xfrm>
            <a:off x="457200" y="2761560"/>
            <a:ext cx="82293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>
            <a:off x="0" y="4857840"/>
            <a:ext cx="9143400" cy="285000"/>
          </a:xfrm>
          <a:prstGeom prst="rect">
            <a:avLst/>
          </a:prstGeom>
          <a:solidFill>
            <a:srgbClr val="537EB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470000" y="4524390"/>
            <a:ext cx="1060560" cy="26298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4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8" name="Google Shape;58;p14"/>
          <p:cNvSpPr txBox="1"/>
          <p:nvPr>
            <p:ph idx="1" type="body"/>
          </p:nvPr>
        </p:nvSpPr>
        <p:spPr>
          <a:xfrm>
            <a:off x="45720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Relationship Id="rId4" Type="http://schemas.openxmlformats.org/officeDocument/2006/relationships/image" Target="../media/image14.png"/><Relationship Id="rId5" Type="http://schemas.openxmlformats.org/officeDocument/2006/relationships/image" Target="../media/image7.png"/><Relationship Id="rId6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6.png"/><Relationship Id="rId4" Type="http://schemas.openxmlformats.org/officeDocument/2006/relationships/image" Target="../media/image1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2.png"/><Relationship Id="rId4" Type="http://schemas.openxmlformats.org/officeDocument/2006/relationships/image" Target="../media/image19.png"/><Relationship Id="rId5" Type="http://schemas.openxmlformats.org/officeDocument/2006/relationships/image" Target="../media/image27.png"/><Relationship Id="rId6" Type="http://schemas.openxmlformats.org/officeDocument/2006/relationships/image" Target="../media/image2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7.png"/><Relationship Id="rId4" Type="http://schemas.openxmlformats.org/officeDocument/2006/relationships/image" Target="../media/image2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5.png"/><Relationship Id="rId4" Type="http://schemas.openxmlformats.org/officeDocument/2006/relationships/image" Target="../media/image3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6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5.png"/><Relationship Id="rId4" Type="http://schemas.openxmlformats.org/officeDocument/2006/relationships/image" Target="../media/image30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1.png"/><Relationship Id="rId4" Type="http://schemas.openxmlformats.org/officeDocument/2006/relationships/image" Target="../media/image40.png"/><Relationship Id="rId5" Type="http://schemas.openxmlformats.org/officeDocument/2006/relationships/image" Target="../media/image43.png"/><Relationship Id="rId6" Type="http://schemas.openxmlformats.org/officeDocument/2006/relationships/image" Target="../media/image39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4.png"/><Relationship Id="rId4" Type="http://schemas.openxmlformats.org/officeDocument/2006/relationships/image" Target="../media/image41.png"/><Relationship Id="rId5" Type="http://schemas.openxmlformats.org/officeDocument/2006/relationships/image" Target="../media/image4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spike-front.herokuapp.com" TargetMode="External"/><Relationship Id="rId4" Type="http://schemas.openxmlformats.org/officeDocument/2006/relationships/hyperlink" Target="https://spikeforest.flatironinstitute.org" TargetMode="External"/><Relationship Id="rId5" Type="http://schemas.openxmlformats.org/officeDocument/2006/relationships/image" Target="../media/image13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7.png"/><Relationship Id="rId4" Type="http://schemas.openxmlformats.org/officeDocument/2006/relationships/image" Target="../media/image45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3.xml"/><Relationship Id="rId3" Type="http://schemas.openxmlformats.org/officeDocument/2006/relationships/hyperlink" Target="https://github.com/flatironinstitute/spikeforest" TargetMode="Externa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2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4.png"/><Relationship Id="rId4" Type="http://schemas.openxmlformats.org/officeDocument/2006/relationships/image" Target="../media/image4.png"/><Relationship Id="rId5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/>
          <p:nvPr/>
        </p:nvSpPr>
        <p:spPr>
          <a:xfrm>
            <a:off x="609480" y="1571670"/>
            <a:ext cx="8305200" cy="199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2600">
                <a:solidFill>
                  <a:srgbClr val="537EBA"/>
                </a:solidFill>
              </a:rPr>
              <a:t>SpikeForest: a web-based spike sorting validation platform and analysis framework</a:t>
            </a:r>
            <a:endParaRPr sz="2600">
              <a:solidFill>
                <a:srgbClr val="537EBA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8F8F8F"/>
                </a:solidFill>
              </a:rPr>
              <a:t>Jeremy Magland</a:t>
            </a:r>
            <a:r>
              <a:rPr b="1" baseline="30000" lang="en-US">
                <a:solidFill>
                  <a:srgbClr val="8F8F8F"/>
                </a:solidFill>
              </a:rPr>
              <a:t>1</a:t>
            </a:r>
            <a:r>
              <a:rPr b="1" lang="en-US" sz="1400" cap="none" strike="noStrike">
                <a:solidFill>
                  <a:srgbClr val="8F8F8F"/>
                </a:solidFill>
                <a:latin typeface="Arial"/>
                <a:ea typeface="Arial"/>
                <a:cs typeface="Arial"/>
                <a:sym typeface="Arial"/>
              </a:rPr>
              <a:t>, James Jun</a:t>
            </a:r>
            <a:r>
              <a:rPr b="1" baseline="30000" lang="en-US" sz="1400" cap="none" strike="noStrike">
                <a:solidFill>
                  <a:srgbClr val="8F8F8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b="1" lang="en-US" sz="1400" cap="none" strike="noStrike">
                <a:solidFill>
                  <a:srgbClr val="8F8F8F"/>
                </a:solidFill>
                <a:latin typeface="Arial"/>
                <a:ea typeface="Arial"/>
                <a:cs typeface="Arial"/>
                <a:sym typeface="Arial"/>
              </a:rPr>
              <a:t>, Liz</a:t>
            </a:r>
            <a:r>
              <a:rPr b="1" lang="en-US">
                <a:solidFill>
                  <a:srgbClr val="8F8F8F"/>
                </a:solidFill>
              </a:rPr>
              <a:t> Lovero</a:t>
            </a:r>
            <a:r>
              <a:rPr b="1" baseline="30000" lang="en-US">
                <a:solidFill>
                  <a:srgbClr val="8F8F8F"/>
                </a:solidFill>
              </a:rPr>
              <a:t>2</a:t>
            </a:r>
            <a:r>
              <a:rPr b="1" lang="en-US">
                <a:solidFill>
                  <a:srgbClr val="8F8F8F"/>
                </a:solidFill>
              </a:rPr>
              <a:t>, Alex Morley</a:t>
            </a:r>
            <a:r>
              <a:rPr b="1" baseline="30000" lang="en-US">
                <a:solidFill>
                  <a:srgbClr val="8F8F8F"/>
                </a:solidFill>
              </a:rPr>
              <a:t>3</a:t>
            </a:r>
            <a:r>
              <a:rPr b="1" lang="en-US">
                <a:solidFill>
                  <a:srgbClr val="8F8F8F"/>
                </a:solidFill>
              </a:rPr>
              <a:t>, Witold Wysota</a:t>
            </a:r>
            <a:r>
              <a:rPr b="1" baseline="30000" lang="en-US">
                <a:solidFill>
                  <a:srgbClr val="8F8F8F"/>
                </a:solidFill>
              </a:rPr>
              <a:t>1</a:t>
            </a:r>
            <a:r>
              <a:rPr b="1" lang="en-US">
                <a:solidFill>
                  <a:srgbClr val="8F8F8F"/>
                </a:solidFill>
              </a:rPr>
              <a:t>, Alex Barnett</a:t>
            </a:r>
            <a:r>
              <a:rPr b="1" baseline="30000" lang="en-US">
                <a:solidFill>
                  <a:srgbClr val="8F8F8F"/>
                </a:solidFill>
              </a:rPr>
              <a:t>1</a:t>
            </a:r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8F8F8F"/>
                </a:solidFill>
              </a:rPr>
              <a:t>In collaboration with the </a:t>
            </a:r>
            <a:r>
              <a:rPr b="1" lang="en-US">
                <a:solidFill>
                  <a:srgbClr val="8F8F8F"/>
                </a:solidFill>
              </a:rPr>
              <a:t>SpikeInterface</a:t>
            </a:r>
            <a:r>
              <a:rPr lang="en-US">
                <a:solidFill>
                  <a:srgbClr val="8F8F8F"/>
                </a:solidFill>
              </a:rPr>
              <a:t> team</a:t>
            </a:r>
            <a:endParaRPr>
              <a:solidFill>
                <a:srgbClr val="8F8F8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8F8F8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8F8F8F"/>
                </a:solidFill>
              </a:rPr>
              <a:t>25 June</a:t>
            </a:r>
            <a:r>
              <a:rPr b="0" lang="en-US" sz="1400" strike="noStrike">
                <a:solidFill>
                  <a:srgbClr val="8F8F8F"/>
                </a:solidFill>
                <a:latin typeface="Arial"/>
                <a:ea typeface="Arial"/>
                <a:cs typeface="Arial"/>
                <a:sym typeface="Arial"/>
              </a:rPr>
              <a:t> 201</a:t>
            </a:r>
            <a:r>
              <a:rPr lang="en-US">
                <a:solidFill>
                  <a:srgbClr val="8F8F8F"/>
                </a:solidFill>
              </a:rPr>
              <a:t>9</a:t>
            </a:r>
            <a:endParaRPr b="0" sz="1400" strike="noStrike">
              <a:solidFill>
                <a:srgbClr val="8F8F8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8F8F8F"/>
                </a:solidFill>
              </a:rPr>
              <a:t>Spike sorting workshop, University of Edinburgh</a:t>
            </a:r>
            <a:endParaRPr>
              <a:solidFill>
                <a:srgbClr val="8F8F8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aseline="30000">
              <a:solidFill>
                <a:srgbClr val="8F8F8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-US">
                <a:solidFill>
                  <a:srgbClr val="8F8F8F"/>
                </a:solidFill>
              </a:rPr>
              <a:t>1</a:t>
            </a:r>
            <a:r>
              <a:rPr lang="en-US">
                <a:solidFill>
                  <a:srgbClr val="8F8F8F"/>
                </a:solidFill>
              </a:rPr>
              <a:t> Center for Computational Mathematics, Flatiron Institute, Simons Foundation</a:t>
            </a:r>
            <a:endParaRPr>
              <a:solidFill>
                <a:srgbClr val="8F8F8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aseline="30000" lang="en-US">
                <a:solidFill>
                  <a:srgbClr val="8F8F8F"/>
                </a:solidFill>
              </a:rPr>
              <a:t>2</a:t>
            </a:r>
            <a:r>
              <a:rPr lang="en-US">
                <a:solidFill>
                  <a:srgbClr val="8F8F8F"/>
                </a:solidFill>
              </a:rPr>
              <a:t> Scientific Computing Core, Flatiron Institute, Simons Foundation</a:t>
            </a:r>
            <a:endParaRPr baseline="30000">
              <a:solidFill>
                <a:srgbClr val="8F8F8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-US">
                <a:solidFill>
                  <a:srgbClr val="8F8F8F"/>
                </a:solidFill>
              </a:rPr>
              <a:t>3</a:t>
            </a:r>
            <a:r>
              <a:rPr lang="en-US">
                <a:solidFill>
                  <a:srgbClr val="8F8F8F"/>
                </a:solidFill>
              </a:rPr>
              <a:t> MRC Brain Network Dynamics Unit, University of Oxford, UK</a:t>
            </a:r>
            <a:endParaRPr>
              <a:solidFill>
                <a:srgbClr val="8F8F8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8F8F8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8F8F8F"/>
              </a:solidFill>
            </a:endParaRPr>
          </a:p>
        </p:txBody>
      </p:sp>
      <p:pic>
        <p:nvPicPr>
          <p:cNvPr id="110" name="Google Shape;110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70000" y="215190"/>
            <a:ext cx="1060560" cy="26298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7"/>
          <p:cNvSpPr/>
          <p:nvPr/>
        </p:nvSpPr>
        <p:spPr>
          <a:xfrm>
            <a:off x="0" y="4857840"/>
            <a:ext cx="9143400" cy="285000"/>
          </a:xfrm>
          <a:prstGeom prst="rect">
            <a:avLst/>
          </a:prstGeom>
          <a:solidFill>
            <a:srgbClr val="537EB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6"/>
          <p:cNvSpPr/>
          <p:nvPr/>
        </p:nvSpPr>
        <p:spPr>
          <a:xfrm>
            <a:off x="413875" y="1056263"/>
            <a:ext cx="3641700" cy="1551900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6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What is SpikeForest?</a:t>
            </a:r>
            <a:endParaRPr sz="3800"/>
          </a:p>
        </p:txBody>
      </p:sp>
      <p:pic>
        <p:nvPicPr>
          <p:cNvPr id="179" name="Google Shape;17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20950"/>
            <a:ext cx="964481" cy="964481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36"/>
          <p:cNvSpPr txBox="1"/>
          <p:nvPr/>
        </p:nvSpPr>
        <p:spPr>
          <a:xfrm>
            <a:off x="1810700" y="1077769"/>
            <a:ext cx="2244900" cy="1299900"/>
          </a:xfrm>
          <a:prstGeom prst="rect">
            <a:avLst/>
          </a:prstGeom>
          <a:noFill/>
          <a:ln>
            <a:noFill/>
          </a:ln>
          <a:effectLst>
            <a:outerShdw blurRad="14288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B5394"/>
                </a:solidFill>
              </a:rPr>
              <a:t>Python package</a:t>
            </a:r>
            <a:br>
              <a:rPr lang="en-US" sz="2200">
                <a:solidFill>
                  <a:srgbClr val="0B5394"/>
                </a:solidFill>
              </a:rPr>
            </a:br>
            <a:r>
              <a:rPr lang="en-US" sz="2200">
                <a:solidFill>
                  <a:srgbClr val="0B5394"/>
                </a:solidFill>
              </a:rPr>
              <a:t>including spike sorter wrappers</a:t>
            </a:r>
            <a:endParaRPr sz="2200">
              <a:solidFill>
                <a:srgbClr val="0B5394"/>
              </a:solidFill>
            </a:endParaRPr>
          </a:p>
        </p:txBody>
      </p:sp>
      <p:grpSp>
        <p:nvGrpSpPr>
          <p:cNvPr id="181" name="Google Shape;181;p36"/>
          <p:cNvGrpSpPr/>
          <p:nvPr/>
        </p:nvGrpSpPr>
        <p:grpSpPr>
          <a:xfrm>
            <a:off x="4649660" y="1056263"/>
            <a:ext cx="3673140" cy="1551900"/>
            <a:chOff x="4649660" y="1056263"/>
            <a:chExt cx="3673140" cy="1551900"/>
          </a:xfrm>
        </p:grpSpPr>
        <p:sp>
          <p:nvSpPr>
            <p:cNvPr id="182" name="Google Shape;182;p36"/>
            <p:cNvSpPr/>
            <p:nvPr/>
          </p:nvSpPr>
          <p:spPr>
            <a:xfrm>
              <a:off x="4649660" y="1056263"/>
              <a:ext cx="3641700" cy="1551900"/>
            </a:xfrm>
            <a:prstGeom prst="rect">
              <a:avLst/>
            </a:prstGeom>
            <a:noFill/>
            <a:ln cap="flat" cmpd="sng" w="19050">
              <a:solidFill>
                <a:srgbClr val="999999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83" name="Google Shape;183;p3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938575" y="1178100"/>
              <a:ext cx="1027925" cy="858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4" name="Google Shape;184;p36"/>
            <p:cNvSpPr txBox="1"/>
            <p:nvPr/>
          </p:nvSpPr>
          <p:spPr>
            <a:xfrm>
              <a:off x="6077900" y="1077769"/>
              <a:ext cx="2244900" cy="1299900"/>
            </a:xfrm>
            <a:prstGeom prst="rect">
              <a:avLst/>
            </a:prstGeom>
            <a:noFill/>
            <a:ln>
              <a:noFill/>
            </a:ln>
            <a:effectLst>
              <a:outerShdw blurRad="14288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200">
                  <a:solidFill>
                    <a:srgbClr val="0B5394"/>
                  </a:solidFill>
                </a:rPr>
                <a:t>Database of ground truth ephys recordings</a:t>
              </a:r>
              <a:endParaRPr sz="2200">
                <a:solidFill>
                  <a:srgbClr val="0B5394"/>
                </a:solidFill>
              </a:endParaRPr>
            </a:p>
          </p:txBody>
        </p:sp>
      </p:grpSp>
      <p:grpSp>
        <p:nvGrpSpPr>
          <p:cNvPr id="185" name="Google Shape;185;p36"/>
          <p:cNvGrpSpPr/>
          <p:nvPr/>
        </p:nvGrpSpPr>
        <p:grpSpPr>
          <a:xfrm>
            <a:off x="413875" y="2770763"/>
            <a:ext cx="3641725" cy="1551900"/>
            <a:chOff x="413875" y="2770763"/>
            <a:chExt cx="3641725" cy="1551900"/>
          </a:xfrm>
        </p:grpSpPr>
        <p:sp>
          <p:nvSpPr>
            <p:cNvPr id="186" name="Google Shape;186;p36"/>
            <p:cNvSpPr/>
            <p:nvPr/>
          </p:nvSpPr>
          <p:spPr>
            <a:xfrm>
              <a:off x="413875" y="2770763"/>
              <a:ext cx="3641700" cy="1551900"/>
            </a:xfrm>
            <a:prstGeom prst="rect">
              <a:avLst/>
            </a:prstGeom>
            <a:noFill/>
            <a:ln cap="flat" cmpd="sng" w="19050">
              <a:solidFill>
                <a:srgbClr val="999999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87" name="Google Shape;187;p3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17875" y="2771344"/>
              <a:ext cx="964481" cy="96448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8" name="Google Shape;188;p36"/>
            <p:cNvSpPr txBox="1"/>
            <p:nvPr/>
          </p:nvSpPr>
          <p:spPr>
            <a:xfrm>
              <a:off x="1810700" y="2792269"/>
              <a:ext cx="2244900" cy="1299900"/>
            </a:xfrm>
            <a:prstGeom prst="rect">
              <a:avLst/>
            </a:prstGeom>
            <a:noFill/>
            <a:ln>
              <a:noFill/>
            </a:ln>
            <a:effectLst>
              <a:outerShdw blurRad="14288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200">
                  <a:solidFill>
                    <a:srgbClr val="0B5394"/>
                  </a:solidFill>
                </a:rPr>
                <a:t>Analysis pipeline for benchmarking algorithms</a:t>
              </a:r>
              <a:endParaRPr sz="2200">
                <a:solidFill>
                  <a:srgbClr val="0B5394"/>
                </a:solidFill>
              </a:endParaRPr>
            </a:p>
          </p:txBody>
        </p:sp>
      </p:grpSp>
      <p:grpSp>
        <p:nvGrpSpPr>
          <p:cNvPr id="189" name="Google Shape;189;p36"/>
          <p:cNvGrpSpPr/>
          <p:nvPr/>
        </p:nvGrpSpPr>
        <p:grpSpPr>
          <a:xfrm>
            <a:off x="4649660" y="2770763"/>
            <a:ext cx="3673140" cy="1551900"/>
            <a:chOff x="4649660" y="2770763"/>
            <a:chExt cx="3673140" cy="1551900"/>
          </a:xfrm>
        </p:grpSpPr>
        <p:sp>
          <p:nvSpPr>
            <p:cNvPr id="190" name="Google Shape;190;p36"/>
            <p:cNvSpPr/>
            <p:nvPr/>
          </p:nvSpPr>
          <p:spPr>
            <a:xfrm>
              <a:off x="4649660" y="2770763"/>
              <a:ext cx="3641700" cy="1551900"/>
            </a:xfrm>
            <a:prstGeom prst="rect">
              <a:avLst/>
            </a:prstGeom>
            <a:noFill/>
            <a:ln cap="flat" cmpd="sng" w="19050">
              <a:solidFill>
                <a:srgbClr val="999999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91" name="Google Shape;191;p36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862375" y="2828494"/>
              <a:ext cx="858600" cy="858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2" name="Google Shape;192;p36"/>
            <p:cNvSpPr txBox="1"/>
            <p:nvPr/>
          </p:nvSpPr>
          <p:spPr>
            <a:xfrm>
              <a:off x="6077900" y="2792269"/>
              <a:ext cx="2244900" cy="1299900"/>
            </a:xfrm>
            <a:prstGeom prst="rect">
              <a:avLst/>
            </a:prstGeom>
            <a:noFill/>
            <a:ln>
              <a:noFill/>
            </a:ln>
            <a:effectLst>
              <a:outerShdw blurRad="14288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200">
                  <a:solidFill>
                    <a:srgbClr val="0B5394"/>
                  </a:solidFill>
                </a:rPr>
                <a:t>Interactive, live-updating website</a:t>
              </a:r>
              <a:endParaRPr sz="2200">
                <a:solidFill>
                  <a:srgbClr val="0B5394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7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Aims (ongoing)</a:t>
            </a:r>
            <a:endParaRPr sz="3800"/>
          </a:p>
        </p:txBody>
      </p:sp>
      <p:sp>
        <p:nvSpPr>
          <p:cNvPr id="198" name="Google Shape;198;p37"/>
          <p:cNvSpPr/>
          <p:nvPr/>
        </p:nvSpPr>
        <p:spPr>
          <a:xfrm>
            <a:off x="388475" y="1075763"/>
            <a:ext cx="2648700" cy="958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8575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B5394"/>
                </a:solidFill>
              </a:rPr>
              <a:t>Objective, unbiased</a:t>
            </a:r>
            <a:endParaRPr sz="2400">
              <a:solidFill>
                <a:srgbClr val="0B5394"/>
              </a:solidFill>
            </a:endParaRPr>
          </a:p>
        </p:txBody>
      </p:sp>
      <p:sp>
        <p:nvSpPr>
          <p:cNvPr id="199" name="Google Shape;199;p37"/>
          <p:cNvSpPr/>
          <p:nvPr/>
        </p:nvSpPr>
        <p:spPr>
          <a:xfrm>
            <a:off x="3221723" y="1075763"/>
            <a:ext cx="2648700" cy="958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8575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B5394"/>
                </a:solidFill>
              </a:rPr>
              <a:t>Open, transparent</a:t>
            </a:r>
            <a:endParaRPr sz="2400">
              <a:solidFill>
                <a:srgbClr val="0B5394"/>
              </a:solidFill>
            </a:endParaRPr>
          </a:p>
        </p:txBody>
      </p:sp>
      <p:sp>
        <p:nvSpPr>
          <p:cNvPr id="200" name="Google Shape;200;p37"/>
          <p:cNvSpPr/>
          <p:nvPr/>
        </p:nvSpPr>
        <p:spPr>
          <a:xfrm>
            <a:off x="5969116" y="1075763"/>
            <a:ext cx="2648700" cy="958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8575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B5394"/>
                </a:solidFill>
              </a:rPr>
              <a:t>Reproducible, verifiable</a:t>
            </a:r>
            <a:endParaRPr sz="2400">
              <a:solidFill>
                <a:srgbClr val="0B5394"/>
              </a:solidFill>
            </a:endParaRPr>
          </a:p>
        </p:txBody>
      </p:sp>
      <p:sp>
        <p:nvSpPr>
          <p:cNvPr id="201" name="Google Shape;201;p37"/>
          <p:cNvSpPr/>
          <p:nvPr/>
        </p:nvSpPr>
        <p:spPr>
          <a:xfrm>
            <a:off x="388475" y="2148976"/>
            <a:ext cx="2648700" cy="958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8575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B5394"/>
                </a:solidFill>
              </a:rPr>
              <a:t>Accessible,</a:t>
            </a:r>
            <a:endParaRPr sz="2400">
              <a:solidFill>
                <a:srgbClr val="0B5394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B5394"/>
                </a:solidFill>
              </a:rPr>
              <a:t>web-explorable</a:t>
            </a:r>
            <a:endParaRPr sz="2400">
              <a:solidFill>
                <a:srgbClr val="0B5394"/>
              </a:solidFill>
            </a:endParaRPr>
          </a:p>
        </p:txBody>
      </p:sp>
      <p:sp>
        <p:nvSpPr>
          <p:cNvPr id="202" name="Google Shape;202;p37"/>
          <p:cNvSpPr/>
          <p:nvPr/>
        </p:nvSpPr>
        <p:spPr>
          <a:xfrm>
            <a:off x="3221723" y="2148976"/>
            <a:ext cx="2648700" cy="958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8575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B5394"/>
                </a:solidFill>
              </a:rPr>
              <a:t>Dynamic</a:t>
            </a:r>
            <a:br>
              <a:rPr lang="en-US" sz="2400">
                <a:solidFill>
                  <a:srgbClr val="0B5394"/>
                </a:solidFill>
              </a:rPr>
            </a:br>
            <a:r>
              <a:rPr lang="en-US" sz="2400">
                <a:solidFill>
                  <a:srgbClr val="0B5394"/>
                </a:solidFill>
              </a:rPr>
              <a:t>(nightly update)</a:t>
            </a:r>
            <a:endParaRPr sz="2400">
              <a:solidFill>
                <a:srgbClr val="0B5394"/>
              </a:solidFill>
            </a:endParaRPr>
          </a:p>
        </p:txBody>
      </p:sp>
      <p:sp>
        <p:nvSpPr>
          <p:cNvPr id="203" name="Google Shape;203;p37"/>
          <p:cNvSpPr/>
          <p:nvPr/>
        </p:nvSpPr>
        <p:spPr>
          <a:xfrm>
            <a:off x="5969116" y="2148976"/>
            <a:ext cx="2648700" cy="958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8575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B5394"/>
                </a:solidFill>
              </a:rPr>
              <a:t>Integrated with desktop software</a:t>
            </a:r>
            <a:endParaRPr sz="2400">
              <a:solidFill>
                <a:srgbClr val="0B5394"/>
              </a:solidFill>
            </a:endParaRPr>
          </a:p>
        </p:txBody>
      </p:sp>
      <p:pic>
        <p:nvPicPr>
          <p:cNvPr id="204" name="Google Shape;204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675" y="1154719"/>
            <a:ext cx="343650" cy="34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84075" y="1154719"/>
            <a:ext cx="343650" cy="34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27275" y="1154719"/>
            <a:ext cx="343650" cy="34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675" y="2240569"/>
            <a:ext cx="343650" cy="34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84075" y="2240569"/>
            <a:ext cx="343650" cy="34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27275" y="2240569"/>
            <a:ext cx="343650" cy="34365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37"/>
          <p:cNvSpPr/>
          <p:nvPr/>
        </p:nvSpPr>
        <p:spPr>
          <a:xfrm>
            <a:off x="406516" y="3234826"/>
            <a:ext cx="2648700" cy="958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8575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B5394"/>
                </a:solidFill>
              </a:rPr>
              <a:t>File-format agnostic</a:t>
            </a:r>
            <a:endParaRPr sz="2400">
              <a:solidFill>
                <a:srgbClr val="0B5394"/>
              </a:solidFill>
            </a:endParaRPr>
          </a:p>
        </p:txBody>
      </p:sp>
      <p:pic>
        <p:nvPicPr>
          <p:cNvPr id="211" name="Google Shape;21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675" y="3326419"/>
            <a:ext cx="343650" cy="34365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7"/>
          <p:cNvSpPr/>
          <p:nvPr/>
        </p:nvSpPr>
        <p:spPr>
          <a:xfrm>
            <a:off x="3225916" y="3234826"/>
            <a:ext cx="2648700" cy="958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8575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B5394"/>
                </a:solidFill>
              </a:rPr>
              <a:t>Well-</a:t>
            </a:r>
            <a:br>
              <a:rPr lang="en-US" sz="2400">
                <a:solidFill>
                  <a:srgbClr val="0B5394"/>
                </a:solidFill>
              </a:rPr>
            </a:br>
            <a:r>
              <a:rPr lang="en-US" sz="2400">
                <a:solidFill>
                  <a:srgbClr val="0B5394"/>
                </a:solidFill>
              </a:rPr>
              <a:t>documented</a:t>
            </a:r>
            <a:endParaRPr sz="2400">
              <a:solidFill>
                <a:srgbClr val="0B5394"/>
              </a:solidFill>
            </a:endParaRPr>
          </a:p>
        </p:txBody>
      </p:sp>
      <p:pic>
        <p:nvPicPr>
          <p:cNvPr id="213" name="Google Shape;213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84075" y="3326419"/>
            <a:ext cx="343650" cy="343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8"/>
          <p:cNvSpPr txBox="1"/>
          <p:nvPr/>
        </p:nvSpPr>
        <p:spPr>
          <a:xfrm>
            <a:off x="457200" y="1290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/>
              <a:t>Spike sorter e</a:t>
            </a:r>
            <a:r>
              <a:rPr lang="en-US" sz="4400"/>
              <a:t>valuation</a:t>
            </a:r>
            <a:endParaRPr/>
          </a:p>
        </p:txBody>
      </p:sp>
      <p:sp>
        <p:nvSpPr>
          <p:cNvPr id="220" name="Google Shape;220;p38"/>
          <p:cNvSpPr/>
          <p:nvPr/>
        </p:nvSpPr>
        <p:spPr>
          <a:xfrm>
            <a:off x="1431775" y="1268675"/>
            <a:ext cx="2322300" cy="8934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000" lIns="90000" spcFirstLastPara="1" rIns="90000" wrap="square" tIns="45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/>
              <a:t>INPUT</a:t>
            </a:r>
            <a:endParaRPr b="1" sz="18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5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MxN</a:t>
            </a:r>
            <a:r>
              <a:rPr lang="en-US" sz="1500"/>
              <a:t> Array</a:t>
            </a:r>
            <a:endParaRPr sz="1500"/>
          </a:p>
        </p:txBody>
      </p:sp>
      <p:sp>
        <p:nvSpPr>
          <p:cNvPr id="221" name="Google Shape;221;p38"/>
          <p:cNvSpPr/>
          <p:nvPr/>
        </p:nvSpPr>
        <p:spPr>
          <a:xfrm>
            <a:off x="5414650" y="1202975"/>
            <a:ext cx="2086200" cy="10248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000" lIns="90000" spcFirstLastPara="1" rIns="90000" wrap="square" tIns="45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1800">
                <a:solidFill>
                  <a:schemeClr val="dk1"/>
                </a:solidFill>
              </a:rPr>
              <a:t>OUTPUT</a:t>
            </a:r>
            <a:endParaRPr b="1" sz="18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</a:rPr>
              <a:t>Collection of</a:t>
            </a:r>
            <a:br>
              <a:rPr lang="en-US" sz="1500">
                <a:solidFill>
                  <a:schemeClr val="dk1"/>
                </a:solidFill>
              </a:rPr>
            </a:br>
            <a:r>
              <a:rPr lang="en-US" sz="1500">
                <a:solidFill>
                  <a:schemeClr val="dk1"/>
                </a:solidFill>
              </a:rPr>
              <a:t>spike times and</a:t>
            </a:r>
            <a:br>
              <a:rPr lang="en-US" sz="1500">
                <a:solidFill>
                  <a:schemeClr val="dk1"/>
                </a:solidFill>
              </a:rPr>
            </a:br>
            <a:r>
              <a:rPr lang="en-US" sz="1500">
                <a:solidFill>
                  <a:schemeClr val="dk1"/>
                </a:solidFill>
              </a:rPr>
              <a:t>neuron labels</a:t>
            </a:r>
            <a:endParaRPr sz="1800"/>
          </a:p>
        </p:txBody>
      </p:sp>
      <p:cxnSp>
        <p:nvCxnSpPr>
          <p:cNvPr id="222" name="Google Shape;222;p38"/>
          <p:cNvCxnSpPr>
            <a:stCxn id="220" idx="3"/>
            <a:endCxn id="221" idx="1"/>
          </p:cNvCxnSpPr>
          <p:nvPr/>
        </p:nvCxnSpPr>
        <p:spPr>
          <a:xfrm>
            <a:off x="3754075" y="1715375"/>
            <a:ext cx="16605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23" name="Google Shape;223;p38"/>
          <p:cNvSpPr txBox="1"/>
          <p:nvPr/>
        </p:nvSpPr>
        <p:spPr>
          <a:xfrm>
            <a:off x="3950050" y="1399025"/>
            <a:ext cx="1099800" cy="632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80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Spike sorting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24" name="Google Shape;224;p38"/>
          <p:cNvSpPr/>
          <p:nvPr/>
        </p:nvSpPr>
        <p:spPr>
          <a:xfrm>
            <a:off x="2269975" y="2378025"/>
            <a:ext cx="2322300" cy="8934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000" lIns="90000" spcFirstLastPara="1" rIns="90000" wrap="square" tIns="45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/>
              <a:t>Ground truth</a:t>
            </a:r>
            <a:endParaRPr b="1" sz="18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true spike</a:t>
            </a:r>
            <a:br>
              <a:rPr lang="en-US" sz="1800"/>
            </a:br>
            <a:r>
              <a:rPr lang="en-US" sz="1800"/>
              <a:t>times and labels</a:t>
            </a:r>
            <a:endParaRPr sz="1800"/>
          </a:p>
        </p:txBody>
      </p:sp>
      <p:sp>
        <p:nvSpPr>
          <p:cNvPr id="225" name="Google Shape;225;p38"/>
          <p:cNvSpPr txBox="1"/>
          <p:nvPr/>
        </p:nvSpPr>
        <p:spPr>
          <a:xfrm>
            <a:off x="5695300" y="2637497"/>
            <a:ext cx="1524900" cy="372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</a:rPr>
              <a:t>Comparison</a:t>
            </a:r>
            <a:endParaRPr>
              <a:solidFill>
                <a:srgbClr val="FFFFFF"/>
              </a:solidFill>
            </a:endParaRPr>
          </a:p>
        </p:txBody>
      </p:sp>
      <p:cxnSp>
        <p:nvCxnSpPr>
          <p:cNvPr id="226" name="Google Shape;226;p38"/>
          <p:cNvCxnSpPr>
            <a:stCxn id="224" idx="3"/>
            <a:endCxn id="225" idx="1"/>
          </p:cNvCxnSpPr>
          <p:nvPr/>
        </p:nvCxnSpPr>
        <p:spPr>
          <a:xfrm flipH="1" rot="10800000">
            <a:off x="4592275" y="2823825"/>
            <a:ext cx="1103100" cy="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27" name="Google Shape;227;p38"/>
          <p:cNvCxnSpPr>
            <a:stCxn id="221" idx="2"/>
            <a:endCxn id="225" idx="0"/>
          </p:cNvCxnSpPr>
          <p:nvPr/>
        </p:nvCxnSpPr>
        <p:spPr>
          <a:xfrm>
            <a:off x="6457750" y="2227775"/>
            <a:ext cx="0" cy="409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28" name="Google Shape;228;p38"/>
          <p:cNvSpPr/>
          <p:nvPr/>
        </p:nvSpPr>
        <p:spPr>
          <a:xfrm>
            <a:off x="5296600" y="3460781"/>
            <a:ext cx="2322300" cy="8934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000" lIns="90000" spcFirstLastPara="1" rIns="90000" wrap="square" tIns="45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/>
              <a:t>Accuracy results</a:t>
            </a:r>
            <a:endParaRPr sz="1800"/>
          </a:p>
        </p:txBody>
      </p:sp>
      <p:cxnSp>
        <p:nvCxnSpPr>
          <p:cNvPr id="229" name="Google Shape;229;p38"/>
          <p:cNvCxnSpPr>
            <a:stCxn id="225" idx="2"/>
            <a:endCxn id="228" idx="0"/>
          </p:cNvCxnSpPr>
          <p:nvPr/>
        </p:nvCxnSpPr>
        <p:spPr>
          <a:xfrm>
            <a:off x="6457750" y="3010397"/>
            <a:ext cx="0" cy="450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9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Website: main table</a:t>
            </a:r>
            <a:endParaRPr sz="3800"/>
          </a:p>
        </p:txBody>
      </p:sp>
      <p:pic>
        <p:nvPicPr>
          <p:cNvPr id="235" name="Google Shape;23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5250" y="931481"/>
            <a:ext cx="3445069" cy="3655069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39"/>
          <p:cNvSpPr txBox="1"/>
          <p:nvPr/>
        </p:nvSpPr>
        <p:spPr>
          <a:xfrm>
            <a:off x="5085400" y="1249106"/>
            <a:ext cx="3444300" cy="10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Not a static table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Results updated regularly as sorter wrappers are improved and studies are modified</a:t>
            </a:r>
            <a:endParaRPr sz="20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0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Website: main table</a:t>
            </a:r>
            <a:endParaRPr sz="3800"/>
          </a:p>
        </p:txBody>
      </p:sp>
      <p:sp>
        <p:nvSpPr>
          <p:cNvPr id="242" name="Google Shape;242;p40"/>
          <p:cNvSpPr txBox="1"/>
          <p:nvPr/>
        </p:nvSpPr>
        <p:spPr>
          <a:xfrm>
            <a:off x="5085400" y="963356"/>
            <a:ext cx="3444300" cy="22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Ground truth recordings organized into: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Study sets</a:t>
            </a:r>
            <a:endParaRPr sz="2000"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/>
              <a:t>Studies</a:t>
            </a:r>
            <a:endParaRPr sz="2000"/>
          </a:p>
          <a:p>
            <a:pPr indent="-355600" lvl="2" marL="1371600" rtl="0" algn="l">
              <a:spcBef>
                <a:spcPts val="0"/>
              </a:spcBef>
              <a:spcAft>
                <a:spcPts val="0"/>
              </a:spcAft>
              <a:buSzPts val="2000"/>
              <a:buChar char="■"/>
            </a:pPr>
            <a:r>
              <a:rPr lang="en-US" sz="2000"/>
              <a:t>Recordings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Click study set to expand into studies</a:t>
            </a:r>
            <a:endParaRPr sz="2000"/>
          </a:p>
        </p:txBody>
      </p:sp>
      <p:pic>
        <p:nvPicPr>
          <p:cNvPr id="243" name="Google Shape;243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5250" y="931481"/>
            <a:ext cx="3445069" cy="3655079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40"/>
          <p:cNvSpPr/>
          <p:nvPr/>
        </p:nvSpPr>
        <p:spPr>
          <a:xfrm>
            <a:off x="939875" y="3207675"/>
            <a:ext cx="3364500" cy="4365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41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Website: main table</a:t>
            </a:r>
            <a:endParaRPr sz="3800"/>
          </a:p>
        </p:txBody>
      </p:sp>
      <p:sp>
        <p:nvSpPr>
          <p:cNvPr id="250" name="Google Shape;250;p41"/>
          <p:cNvSpPr txBox="1"/>
          <p:nvPr/>
        </p:nvSpPr>
        <p:spPr>
          <a:xfrm>
            <a:off x="5085400" y="963356"/>
            <a:ext cx="3444300" cy="22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Ground truth recordings organized into: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Study sets</a:t>
            </a:r>
            <a:endParaRPr sz="2000"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/>
              <a:t>Studies</a:t>
            </a:r>
            <a:endParaRPr sz="2000"/>
          </a:p>
          <a:p>
            <a:pPr indent="-355600" lvl="2" marL="1371600" rtl="0" algn="l">
              <a:spcBef>
                <a:spcPts val="0"/>
              </a:spcBef>
              <a:spcAft>
                <a:spcPts val="0"/>
              </a:spcAft>
              <a:buSzPts val="2000"/>
              <a:buChar char="■"/>
            </a:pPr>
            <a:r>
              <a:rPr lang="en-US" sz="2000"/>
              <a:t>Recordings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Click study set to expand into studies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Click study to expand into individual recordings</a:t>
            </a:r>
            <a:endParaRPr sz="2000"/>
          </a:p>
        </p:txBody>
      </p:sp>
      <p:pic>
        <p:nvPicPr>
          <p:cNvPr id="251" name="Google Shape;251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8100"/>
            <a:ext cx="4787726" cy="2987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2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Website: accuracy scatterplot</a:t>
            </a:r>
            <a:endParaRPr sz="3800"/>
          </a:p>
        </p:txBody>
      </p:sp>
      <p:pic>
        <p:nvPicPr>
          <p:cNvPr id="257" name="Google Shape;257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006650"/>
            <a:ext cx="6629401" cy="3616037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42"/>
          <p:cNvSpPr/>
          <p:nvPr/>
        </p:nvSpPr>
        <p:spPr>
          <a:xfrm>
            <a:off x="2046400" y="2768550"/>
            <a:ext cx="391200" cy="1638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42"/>
          <p:cNvSpPr txBox="1"/>
          <p:nvPr/>
        </p:nvSpPr>
        <p:spPr>
          <a:xfrm>
            <a:off x="6751750" y="998075"/>
            <a:ext cx="2044500" cy="19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Click an individual result in the table to see accuracy vs. SNR</a:t>
            </a:r>
            <a:endParaRPr sz="1800"/>
          </a:p>
        </p:txBody>
      </p:sp>
      <p:pic>
        <p:nvPicPr>
          <p:cNvPr id="260" name="Google Shape;260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57600" y="3876675"/>
            <a:ext cx="3014450" cy="575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3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Website: preferences</a:t>
            </a:r>
            <a:endParaRPr sz="3800"/>
          </a:p>
        </p:txBody>
      </p:sp>
      <p:pic>
        <p:nvPicPr>
          <p:cNvPr id="266" name="Google Shape;266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64875" y="1026428"/>
            <a:ext cx="5715724" cy="3290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Google Shape;271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99" y="1123912"/>
            <a:ext cx="6701248" cy="3412763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44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Website: “spike sprays”</a:t>
            </a:r>
            <a:endParaRPr sz="3800"/>
          </a:p>
        </p:txBody>
      </p:sp>
      <p:sp>
        <p:nvSpPr>
          <p:cNvPr id="273" name="Google Shape;273;p44"/>
          <p:cNvSpPr/>
          <p:nvPr/>
        </p:nvSpPr>
        <p:spPr>
          <a:xfrm>
            <a:off x="1300645" y="2095473"/>
            <a:ext cx="792300" cy="1638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44"/>
          <p:cNvSpPr txBox="1"/>
          <p:nvPr/>
        </p:nvSpPr>
        <p:spPr>
          <a:xfrm>
            <a:off x="6831450" y="1123900"/>
            <a:ext cx="2274600" cy="282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Click an individual unit to see more detailed information and plots</a:t>
            </a:r>
            <a:endParaRPr sz="18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5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Website: individual results</a:t>
            </a:r>
            <a:endParaRPr sz="3800"/>
          </a:p>
        </p:txBody>
      </p:sp>
      <p:pic>
        <p:nvPicPr>
          <p:cNvPr id="280" name="Google Shape;280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400" y="987600"/>
            <a:ext cx="3884544" cy="377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45"/>
          <p:cNvPicPr preferRelativeResize="0"/>
          <p:nvPr/>
        </p:nvPicPr>
        <p:blipFill rotWithShape="1">
          <a:blip r:embed="rId4">
            <a:alphaModFix/>
          </a:blip>
          <a:srcRect b="44530" l="0" r="0" t="0"/>
          <a:stretch/>
        </p:blipFill>
        <p:spPr>
          <a:xfrm>
            <a:off x="4417950" y="1368600"/>
            <a:ext cx="3812025" cy="2906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17952" y="4290500"/>
            <a:ext cx="1779825" cy="4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97777" y="4294389"/>
            <a:ext cx="26289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8"/>
          <p:cNvSpPr txBox="1"/>
          <p:nvPr>
            <p:ph type="title"/>
          </p:nvPr>
        </p:nvSpPr>
        <p:spPr>
          <a:xfrm>
            <a:off x="457200" y="528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Outline</a:t>
            </a:r>
            <a:endParaRPr sz="3800"/>
          </a:p>
        </p:txBody>
      </p:sp>
      <p:sp>
        <p:nvSpPr>
          <p:cNvPr id="117" name="Google Shape;117;p28"/>
          <p:cNvSpPr txBox="1"/>
          <p:nvPr/>
        </p:nvSpPr>
        <p:spPr>
          <a:xfrm>
            <a:off x="422850" y="1021425"/>
            <a:ext cx="8263800" cy="35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SpikeForest history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Project overview (aims)</a:t>
            </a:r>
            <a:endParaRPr sz="24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Description of website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MountainTools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How to contribute and future directions</a:t>
            </a:r>
            <a:endParaRPr sz="2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6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Website: c</a:t>
            </a:r>
            <a:r>
              <a:rPr lang="en-US" sz="3800"/>
              <a:t>onsole output</a:t>
            </a:r>
            <a:endParaRPr sz="3800"/>
          </a:p>
        </p:txBody>
      </p:sp>
      <p:pic>
        <p:nvPicPr>
          <p:cNvPr id="289" name="Google Shape;289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1950" y="952781"/>
            <a:ext cx="4072653" cy="3851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85027" y="952775"/>
            <a:ext cx="1779825" cy="4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7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C</a:t>
            </a:r>
            <a:r>
              <a:rPr lang="en-US" sz="3800"/>
              <a:t>ode generation for reproducibility</a:t>
            </a:r>
            <a:endParaRPr sz="3800"/>
          </a:p>
        </p:txBody>
      </p:sp>
      <p:pic>
        <p:nvPicPr>
          <p:cNvPr id="296" name="Google Shape;296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0427" y="984314"/>
            <a:ext cx="26289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727" y="987600"/>
            <a:ext cx="3907352" cy="377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48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Analysis archive</a:t>
            </a:r>
            <a:endParaRPr sz="3800"/>
          </a:p>
        </p:txBody>
      </p:sp>
      <p:pic>
        <p:nvPicPr>
          <p:cNvPr id="303" name="Google Shape;303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15175" y="984000"/>
            <a:ext cx="4569749" cy="3631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9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Explore analysis in notebook</a:t>
            </a:r>
            <a:endParaRPr sz="3800"/>
          </a:p>
        </p:txBody>
      </p:sp>
      <p:pic>
        <p:nvPicPr>
          <p:cNvPr id="309" name="Google Shape;309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2850" y="955525"/>
            <a:ext cx="5375617" cy="3774900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49"/>
          <p:cNvSpPr/>
          <p:nvPr/>
        </p:nvSpPr>
        <p:spPr>
          <a:xfrm>
            <a:off x="1632723" y="1232075"/>
            <a:ext cx="3311400" cy="1638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50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Algorithms</a:t>
            </a:r>
            <a:endParaRPr sz="3800"/>
          </a:p>
        </p:txBody>
      </p:sp>
      <p:pic>
        <p:nvPicPr>
          <p:cNvPr id="316" name="Google Shape;316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0600" y="892350"/>
            <a:ext cx="6492017" cy="3851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51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Recordings</a:t>
            </a:r>
            <a:endParaRPr sz="3800"/>
          </a:p>
        </p:txBody>
      </p:sp>
      <p:pic>
        <p:nvPicPr>
          <p:cNvPr id="322" name="Google Shape;322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49500"/>
            <a:ext cx="6629399" cy="3788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25631" y="1407900"/>
            <a:ext cx="3058126" cy="2421150"/>
          </a:xfrm>
          <a:prstGeom prst="rect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Google Shape;328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7900" y="1113806"/>
            <a:ext cx="409900" cy="40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21100" y="1113806"/>
            <a:ext cx="409900" cy="40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64300" y="1113806"/>
            <a:ext cx="409900" cy="40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7900" y="2954498"/>
            <a:ext cx="409900" cy="40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21100" y="2954498"/>
            <a:ext cx="409900" cy="40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64300" y="2954498"/>
            <a:ext cx="409900" cy="409900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52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SpikeForest uses </a:t>
            </a:r>
            <a:r>
              <a:rPr i="1" lang="en-US" sz="4000"/>
              <a:t>MountainTools</a:t>
            </a:r>
            <a:endParaRPr i="1" sz="4000"/>
          </a:p>
        </p:txBody>
      </p:sp>
      <p:sp>
        <p:nvSpPr>
          <p:cNvPr id="335" name="Google Shape;335;p52"/>
          <p:cNvSpPr/>
          <p:nvPr/>
        </p:nvSpPr>
        <p:spPr>
          <a:xfrm>
            <a:off x="388475" y="1075775"/>
            <a:ext cx="2652900" cy="1739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8575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B5394"/>
                </a:solidFill>
              </a:rPr>
              <a:t>Auto execute sorters in singularity containers</a:t>
            </a:r>
            <a:endParaRPr sz="2400">
              <a:solidFill>
                <a:srgbClr val="0B5394"/>
              </a:solidFill>
            </a:endParaRPr>
          </a:p>
        </p:txBody>
      </p:sp>
      <p:sp>
        <p:nvSpPr>
          <p:cNvPr id="336" name="Google Shape;336;p52"/>
          <p:cNvSpPr/>
          <p:nvPr/>
        </p:nvSpPr>
        <p:spPr>
          <a:xfrm>
            <a:off x="3135913" y="1075775"/>
            <a:ext cx="2652900" cy="1739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8575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B5394"/>
                </a:solidFill>
              </a:rPr>
              <a:t>Auto cache results of sorting</a:t>
            </a:r>
            <a:endParaRPr sz="2400">
              <a:solidFill>
                <a:srgbClr val="0B5394"/>
              </a:solidFill>
            </a:endParaRPr>
          </a:p>
        </p:txBody>
      </p:sp>
      <p:sp>
        <p:nvSpPr>
          <p:cNvPr id="337" name="Google Shape;337;p52"/>
          <p:cNvSpPr/>
          <p:nvPr/>
        </p:nvSpPr>
        <p:spPr>
          <a:xfrm>
            <a:off x="5883350" y="1075775"/>
            <a:ext cx="2652900" cy="1739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8575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B5394"/>
                </a:solidFill>
              </a:rPr>
              <a:t>sha1:// and sha1dir://</a:t>
            </a:r>
            <a:br>
              <a:rPr lang="en-US" sz="2400">
                <a:solidFill>
                  <a:srgbClr val="0B5394"/>
                </a:solidFill>
              </a:rPr>
            </a:br>
            <a:r>
              <a:rPr lang="en-US" sz="2400">
                <a:solidFill>
                  <a:srgbClr val="0B5394"/>
                </a:solidFill>
              </a:rPr>
              <a:t>URIs</a:t>
            </a:r>
            <a:endParaRPr sz="2400">
              <a:solidFill>
                <a:srgbClr val="0B5394"/>
              </a:solidFill>
            </a:endParaRPr>
          </a:p>
        </p:txBody>
      </p:sp>
      <p:sp>
        <p:nvSpPr>
          <p:cNvPr id="338" name="Google Shape;338;p52"/>
          <p:cNvSpPr/>
          <p:nvPr/>
        </p:nvSpPr>
        <p:spPr>
          <a:xfrm>
            <a:off x="388475" y="2937958"/>
            <a:ext cx="2652900" cy="1739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8575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B5394"/>
                </a:solidFill>
              </a:rPr>
              <a:t>Job management / batch system</a:t>
            </a:r>
            <a:endParaRPr sz="2400">
              <a:solidFill>
                <a:srgbClr val="0B5394"/>
              </a:solidFill>
            </a:endParaRPr>
          </a:p>
        </p:txBody>
      </p:sp>
      <p:sp>
        <p:nvSpPr>
          <p:cNvPr id="339" name="Google Shape;339;p52"/>
          <p:cNvSpPr/>
          <p:nvPr/>
        </p:nvSpPr>
        <p:spPr>
          <a:xfrm>
            <a:off x="3135913" y="2937958"/>
            <a:ext cx="2652900" cy="1739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8575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B5394"/>
                </a:solidFill>
              </a:rPr>
              <a:t>Parallelize</a:t>
            </a:r>
            <a:br>
              <a:rPr lang="en-US" sz="2400">
                <a:solidFill>
                  <a:srgbClr val="0B5394"/>
                </a:solidFill>
              </a:rPr>
            </a:br>
            <a:r>
              <a:rPr lang="en-US" sz="2400">
                <a:solidFill>
                  <a:srgbClr val="0B5394"/>
                </a:solidFill>
              </a:rPr>
              <a:t>Run on compute cluster</a:t>
            </a:r>
            <a:endParaRPr sz="2400">
              <a:solidFill>
                <a:srgbClr val="0B5394"/>
              </a:solidFill>
            </a:endParaRPr>
          </a:p>
        </p:txBody>
      </p:sp>
      <p:sp>
        <p:nvSpPr>
          <p:cNvPr id="340" name="Google Shape;340;p52"/>
          <p:cNvSpPr/>
          <p:nvPr/>
        </p:nvSpPr>
        <p:spPr>
          <a:xfrm>
            <a:off x="5883350" y="2937958"/>
            <a:ext cx="2652900" cy="1739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8575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B5394"/>
                </a:solidFill>
              </a:rPr>
              <a:t>Content-addressable storage (kachery)</a:t>
            </a:r>
            <a:endParaRPr sz="2400">
              <a:solidFill>
                <a:srgbClr val="0B5394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3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Containers: docker and singularity</a:t>
            </a:r>
            <a:endParaRPr sz="4000"/>
          </a:p>
        </p:txBody>
      </p:sp>
      <p:pic>
        <p:nvPicPr>
          <p:cNvPr id="346" name="Google Shape;346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9175" y="2579381"/>
            <a:ext cx="1879875" cy="1879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7200" y="895219"/>
            <a:ext cx="1862157" cy="15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5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28075" y="1101900"/>
            <a:ext cx="4422692" cy="3182759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53"/>
          <p:cNvSpPr/>
          <p:nvPr/>
        </p:nvSpPr>
        <p:spPr>
          <a:xfrm>
            <a:off x="3942301" y="1504250"/>
            <a:ext cx="3867600" cy="1833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0" name="Google Shape;350;p5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7152" y="2327435"/>
            <a:ext cx="3910706" cy="1538082"/>
          </a:xfrm>
          <a:prstGeom prst="rect">
            <a:avLst/>
          </a:prstGeom>
          <a:noFill/>
          <a:ln cap="flat" cmpd="sng" w="19050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51" name="Google Shape;351;p53"/>
          <p:cNvSpPr/>
          <p:nvPr/>
        </p:nvSpPr>
        <p:spPr>
          <a:xfrm>
            <a:off x="4999268" y="3520463"/>
            <a:ext cx="2308500" cy="1833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54"/>
          <p:cNvSpPr txBox="1"/>
          <p:nvPr>
            <p:ph type="title"/>
          </p:nvPr>
        </p:nvSpPr>
        <p:spPr>
          <a:xfrm>
            <a:off x="457200" y="909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Dockerfile defines the execution environment from scratch</a:t>
            </a:r>
            <a:endParaRPr sz="3000"/>
          </a:p>
        </p:txBody>
      </p:sp>
      <p:pic>
        <p:nvPicPr>
          <p:cNvPr id="357" name="Google Shape;357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26097" y="1162100"/>
            <a:ext cx="4246152" cy="3579275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54"/>
          <p:cNvSpPr/>
          <p:nvPr/>
        </p:nvSpPr>
        <p:spPr>
          <a:xfrm>
            <a:off x="5257375" y="1314500"/>
            <a:ext cx="438000" cy="328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6FA8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9" name="Google Shape;359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74100" y="1059150"/>
            <a:ext cx="804475" cy="80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02500" y="1173806"/>
            <a:ext cx="1008863" cy="861741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p54"/>
          <p:cNvSpPr/>
          <p:nvPr/>
        </p:nvSpPr>
        <p:spPr>
          <a:xfrm rot="5400000">
            <a:off x="7236075" y="1859569"/>
            <a:ext cx="324600" cy="4380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6FA8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54"/>
          <p:cNvSpPr txBox="1"/>
          <p:nvPr/>
        </p:nvSpPr>
        <p:spPr>
          <a:xfrm>
            <a:off x="5548450" y="2332750"/>
            <a:ext cx="3402900" cy="9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CE9178"/>
                </a:solidFill>
                <a:latin typeface="Courier New"/>
                <a:ea typeface="Courier New"/>
                <a:cs typeface="Courier New"/>
                <a:sym typeface="Courier New"/>
              </a:rPr>
              <a:t>sha1://e06fee7f72…/2019-05-06</a:t>
            </a:r>
            <a:br>
              <a:rPr lang="en-US">
                <a:solidFill>
                  <a:srgbClr val="CE9178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>
                <a:solidFill>
                  <a:srgbClr val="CE9178"/>
                </a:solidFill>
                <a:latin typeface="Courier New"/>
                <a:ea typeface="Courier New"/>
                <a:cs typeface="Courier New"/>
                <a:sym typeface="Courier New"/>
              </a:rPr>
              <a:t>/mountainsort4.simg</a:t>
            </a:r>
            <a:endParaRPr/>
          </a:p>
        </p:txBody>
      </p:sp>
      <p:sp>
        <p:nvSpPr>
          <p:cNvPr id="363" name="Google Shape;363;p54"/>
          <p:cNvSpPr/>
          <p:nvPr/>
        </p:nvSpPr>
        <p:spPr>
          <a:xfrm>
            <a:off x="6552775" y="1314500"/>
            <a:ext cx="438000" cy="328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6FA8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55"/>
          <p:cNvSpPr txBox="1"/>
          <p:nvPr>
            <p:ph type="title"/>
          </p:nvPr>
        </p:nvSpPr>
        <p:spPr>
          <a:xfrm>
            <a:off x="457200" y="909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Handling MATLAB sorters</a:t>
            </a:r>
            <a:endParaRPr sz="4000"/>
          </a:p>
        </p:txBody>
      </p:sp>
      <p:pic>
        <p:nvPicPr>
          <p:cNvPr id="369" name="Google Shape;369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6800" y="1063800"/>
            <a:ext cx="5179219" cy="1535906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55"/>
          <p:cNvSpPr txBox="1"/>
          <p:nvPr/>
        </p:nvSpPr>
        <p:spPr>
          <a:xfrm>
            <a:off x="423100" y="2708269"/>
            <a:ext cx="8501100" cy="170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MATLAB sorters do not presently run inside singularity containers.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Instead we point to a specific github commit which gets auto-installed at run time.</a:t>
            </a:r>
            <a:endParaRPr sz="2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9"/>
          <p:cNvSpPr txBox="1"/>
          <p:nvPr>
            <p:ph type="title"/>
          </p:nvPr>
        </p:nvSpPr>
        <p:spPr>
          <a:xfrm>
            <a:off x="457200" y="528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SpikeForest website preview</a:t>
            </a:r>
            <a:endParaRPr sz="3800"/>
          </a:p>
        </p:txBody>
      </p:sp>
      <p:sp>
        <p:nvSpPr>
          <p:cNvPr id="123" name="Google Shape;123;p29"/>
          <p:cNvSpPr txBox="1"/>
          <p:nvPr/>
        </p:nvSpPr>
        <p:spPr>
          <a:xfrm>
            <a:off x="457200" y="1271125"/>
            <a:ext cx="4118100" cy="14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>
                <a:solidFill>
                  <a:schemeClr val="dk1"/>
                </a:solidFill>
              </a:rPr>
              <a:t>For now:</a:t>
            </a:r>
            <a:br>
              <a:rPr lang="en-US" sz="1800">
                <a:solidFill>
                  <a:schemeClr val="dk1"/>
                </a:solidFill>
              </a:rPr>
            </a:br>
            <a:r>
              <a:rPr lang="en-US" sz="1800" u="sng">
                <a:solidFill>
                  <a:schemeClr val="hlink"/>
                </a:solidFill>
                <a:hlinkClick r:id="rId3"/>
              </a:rPr>
              <a:t>https://spike-front.herokuapp.com</a:t>
            </a:r>
            <a:endParaRPr sz="18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Soon:</a:t>
            </a:r>
            <a:br>
              <a:rPr lang="en-US" sz="1800"/>
            </a:br>
            <a:r>
              <a:rPr lang="en-US" sz="1800" u="sng">
                <a:solidFill>
                  <a:schemeClr val="hlink"/>
                </a:solidFill>
                <a:hlinkClick r:id="rId4"/>
              </a:rPr>
              <a:t>https://spikeforest.flatironinstitute.org</a:t>
            </a:r>
            <a:endParaRPr sz="1800"/>
          </a:p>
        </p:txBody>
      </p:sp>
      <p:pic>
        <p:nvPicPr>
          <p:cNvPr id="124" name="Google Shape;124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57450" y="963225"/>
            <a:ext cx="3749125" cy="3717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56"/>
          <p:cNvSpPr/>
          <p:nvPr/>
        </p:nvSpPr>
        <p:spPr>
          <a:xfrm>
            <a:off x="5147925" y="1496300"/>
            <a:ext cx="1403100" cy="1328400"/>
          </a:xfrm>
          <a:prstGeom prst="rect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p56"/>
          <p:cNvSpPr/>
          <p:nvPr/>
        </p:nvSpPr>
        <p:spPr>
          <a:xfrm>
            <a:off x="554975" y="1090450"/>
            <a:ext cx="1347900" cy="2346600"/>
          </a:xfrm>
          <a:prstGeom prst="rect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56"/>
          <p:cNvSpPr txBox="1"/>
          <p:nvPr>
            <p:ph type="title"/>
          </p:nvPr>
        </p:nvSpPr>
        <p:spPr>
          <a:xfrm>
            <a:off x="457200" y="909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MountainTools automatically</a:t>
            </a:r>
            <a:br>
              <a:rPr lang="en-US" sz="3600"/>
            </a:br>
            <a:r>
              <a:rPr lang="en-US" sz="3600"/>
              <a:t>saves </a:t>
            </a:r>
            <a:r>
              <a:rPr i="1" lang="en-US" sz="3600"/>
              <a:t>Processor</a:t>
            </a:r>
            <a:r>
              <a:rPr lang="en-US" sz="3600"/>
              <a:t> results</a:t>
            </a:r>
            <a:endParaRPr sz="3600"/>
          </a:p>
        </p:txBody>
      </p:sp>
      <p:sp>
        <p:nvSpPr>
          <p:cNvPr id="378" name="Google Shape;378;p56"/>
          <p:cNvSpPr/>
          <p:nvPr/>
        </p:nvSpPr>
        <p:spPr>
          <a:xfrm>
            <a:off x="2733925" y="1583150"/>
            <a:ext cx="1948800" cy="858600"/>
          </a:xfrm>
          <a:prstGeom prst="rect">
            <a:avLst/>
          </a:prstGeom>
          <a:solidFill>
            <a:srgbClr val="EAD1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Execute</a:t>
            </a:r>
            <a:br>
              <a:rPr lang="en-US" sz="2000"/>
            </a:br>
            <a:r>
              <a:rPr lang="en-US" sz="2000"/>
              <a:t>spike sorter</a:t>
            </a:r>
            <a:endParaRPr sz="2000"/>
          </a:p>
        </p:txBody>
      </p:sp>
      <p:sp>
        <p:nvSpPr>
          <p:cNvPr id="379" name="Google Shape;379;p56"/>
          <p:cNvSpPr/>
          <p:nvPr/>
        </p:nvSpPr>
        <p:spPr>
          <a:xfrm>
            <a:off x="667000" y="1215900"/>
            <a:ext cx="1082400" cy="376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Input 1</a:t>
            </a:r>
            <a:endParaRPr/>
          </a:p>
        </p:txBody>
      </p:sp>
      <p:sp>
        <p:nvSpPr>
          <p:cNvPr id="380" name="Google Shape;380;p56"/>
          <p:cNvSpPr/>
          <p:nvPr/>
        </p:nvSpPr>
        <p:spPr>
          <a:xfrm>
            <a:off x="667000" y="1615950"/>
            <a:ext cx="1082400" cy="376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Input 2</a:t>
            </a:r>
            <a:endParaRPr/>
          </a:p>
        </p:txBody>
      </p:sp>
      <p:sp>
        <p:nvSpPr>
          <p:cNvPr id="381" name="Google Shape;381;p56"/>
          <p:cNvSpPr/>
          <p:nvPr/>
        </p:nvSpPr>
        <p:spPr>
          <a:xfrm>
            <a:off x="667000" y="2377950"/>
            <a:ext cx="1082400" cy="376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Param 1</a:t>
            </a:r>
            <a:endParaRPr/>
          </a:p>
        </p:txBody>
      </p:sp>
      <p:sp>
        <p:nvSpPr>
          <p:cNvPr id="382" name="Google Shape;382;p56"/>
          <p:cNvSpPr/>
          <p:nvPr/>
        </p:nvSpPr>
        <p:spPr>
          <a:xfrm>
            <a:off x="667000" y="2778000"/>
            <a:ext cx="1082400" cy="376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Param 2</a:t>
            </a:r>
            <a:endParaRPr/>
          </a:p>
        </p:txBody>
      </p:sp>
      <p:sp>
        <p:nvSpPr>
          <p:cNvPr id="383" name="Google Shape;383;p56"/>
          <p:cNvSpPr txBox="1"/>
          <p:nvPr/>
        </p:nvSpPr>
        <p:spPr>
          <a:xfrm>
            <a:off x="775225" y="1828556"/>
            <a:ext cx="905100" cy="2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...</a:t>
            </a:r>
            <a:endParaRPr sz="3000"/>
          </a:p>
        </p:txBody>
      </p:sp>
      <p:sp>
        <p:nvSpPr>
          <p:cNvPr id="384" name="Google Shape;384;p56"/>
          <p:cNvSpPr txBox="1"/>
          <p:nvPr/>
        </p:nvSpPr>
        <p:spPr>
          <a:xfrm>
            <a:off x="775225" y="2914406"/>
            <a:ext cx="905100" cy="2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...</a:t>
            </a:r>
            <a:endParaRPr sz="3000"/>
          </a:p>
        </p:txBody>
      </p:sp>
      <p:cxnSp>
        <p:nvCxnSpPr>
          <p:cNvPr id="385" name="Google Shape;385;p56"/>
          <p:cNvCxnSpPr>
            <a:stCxn id="379" idx="3"/>
            <a:endCxn id="378" idx="1"/>
          </p:cNvCxnSpPr>
          <p:nvPr/>
        </p:nvCxnSpPr>
        <p:spPr>
          <a:xfrm>
            <a:off x="1749400" y="1404150"/>
            <a:ext cx="984600" cy="608400"/>
          </a:xfrm>
          <a:prstGeom prst="curvedConnector3">
            <a:avLst>
              <a:gd fmla="val 49996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86" name="Google Shape;386;p56"/>
          <p:cNvCxnSpPr>
            <a:stCxn id="380" idx="3"/>
            <a:endCxn id="378" idx="1"/>
          </p:cNvCxnSpPr>
          <p:nvPr/>
        </p:nvCxnSpPr>
        <p:spPr>
          <a:xfrm>
            <a:off x="1749400" y="1804200"/>
            <a:ext cx="984600" cy="208200"/>
          </a:xfrm>
          <a:prstGeom prst="curvedConnector3">
            <a:avLst>
              <a:gd fmla="val 49996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87" name="Google Shape;387;p56"/>
          <p:cNvCxnSpPr>
            <a:stCxn id="381" idx="3"/>
            <a:endCxn id="378" idx="1"/>
          </p:cNvCxnSpPr>
          <p:nvPr/>
        </p:nvCxnSpPr>
        <p:spPr>
          <a:xfrm flipH="1" rot="10800000">
            <a:off x="1749400" y="2012400"/>
            <a:ext cx="984600" cy="553800"/>
          </a:xfrm>
          <a:prstGeom prst="curvedConnector3">
            <a:avLst>
              <a:gd fmla="val 49996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88" name="Google Shape;388;p56"/>
          <p:cNvCxnSpPr>
            <a:stCxn id="382" idx="3"/>
            <a:endCxn id="378" idx="1"/>
          </p:cNvCxnSpPr>
          <p:nvPr/>
        </p:nvCxnSpPr>
        <p:spPr>
          <a:xfrm flipH="1" rot="10800000">
            <a:off x="1749400" y="2012550"/>
            <a:ext cx="984600" cy="953700"/>
          </a:xfrm>
          <a:prstGeom prst="curvedConnector3">
            <a:avLst>
              <a:gd fmla="val 49996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389" name="Google Shape;389;p56"/>
          <p:cNvSpPr/>
          <p:nvPr/>
        </p:nvSpPr>
        <p:spPr>
          <a:xfrm>
            <a:off x="5315200" y="1673100"/>
            <a:ext cx="1082400" cy="376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Output</a:t>
            </a:r>
            <a:r>
              <a:rPr lang="en-US"/>
              <a:t> 1</a:t>
            </a:r>
            <a:endParaRPr/>
          </a:p>
        </p:txBody>
      </p:sp>
      <p:sp>
        <p:nvSpPr>
          <p:cNvPr id="390" name="Google Shape;390;p56"/>
          <p:cNvSpPr/>
          <p:nvPr/>
        </p:nvSpPr>
        <p:spPr>
          <a:xfrm>
            <a:off x="5315200" y="2073150"/>
            <a:ext cx="1082400" cy="376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Out</a:t>
            </a:r>
            <a:r>
              <a:rPr lang="en-US"/>
              <a:t>put 2</a:t>
            </a:r>
            <a:endParaRPr/>
          </a:p>
        </p:txBody>
      </p:sp>
      <p:sp>
        <p:nvSpPr>
          <p:cNvPr id="391" name="Google Shape;391;p56"/>
          <p:cNvSpPr txBox="1"/>
          <p:nvPr/>
        </p:nvSpPr>
        <p:spPr>
          <a:xfrm>
            <a:off x="5423425" y="2285756"/>
            <a:ext cx="905100" cy="2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...</a:t>
            </a:r>
            <a:endParaRPr sz="3000"/>
          </a:p>
        </p:txBody>
      </p:sp>
      <p:cxnSp>
        <p:nvCxnSpPr>
          <p:cNvPr id="392" name="Google Shape;392;p56"/>
          <p:cNvCxnSpPr>
            <a:stCxn id="378" idx="3"/>
            <a:endCxn id="389" idx="1"/>
          </p:cNvCxnSpPr>
          <p:nvPr/>
        </p:nvCxnSpPr>
        <p:spPr>
          <a:xfrm flipH="1" rot="10800000">
            <a:off x="4682725" y="1861250"/>
            <a:ext cx="632400" cy="151200"/>
          </a:xfrm>
          <a:prstGeom prst="curvedConnector3">
            <a:avLst>
              <a:gd fmla="val 50003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93" name="Google Shape;393;p56"/>
          <p:cNvCxnSpPr>
            <a:stCxn id="378" idx="3"/>
            <a:endCxn id="390" idx="1"/>
          </p:cNvCxnSpPr>
          <p:nvPr/>
        </p:nvCxnSpPr>
        <p:spPr>
          <a:xfrm>
            <a:off x="4682725" y="2012450"/>
            <a:ext cx="632400" cy="249000"/>
          </a:xfrm>
          <a:prstGeom prst="curvedConnector3">
            <a:avLst>
              <a:gd fmla="val 50003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394" name="Google Shape;394;p56"/>
          <p:cNvSpPr/>
          <p:nvPr/>
        </p:nvSpPr>
        <p:spPr>
          <a:xfrm>
            <a:off x="2724400" y="2587500"/>
            <a:ext cx="1082400" cy="6654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Processor name and version</a:t>
            </a:r>
            <a:endParaRPr/>
          </a:p>
        </p:txBody>
      </p:sp>
      <p:sp>
        <p:nvSpPr>
          <p:cNvPr id="395" name="Google Shape;395;p56"/>
          <p:cNvSpPr/>
          <p:nvPr/>
        </p:nvSpPr>
        <p:spPr>
          <a:xfrm>
            <a:off x="971800" y="3616200"/>
            <a:ext cx="2809800" cy="553800"/>
          </a:xfrm>
          <a:prstGeom prst="roundRect">
            <a:avLst>
              <a:gd fmla="val 16667" name="adj"/>
            </a:avLst>
          </a:prstGeom>
          <a:solidFill>
            <a:srgbClr val="D9D2E9"/>
          </a:solidFill>
          <a:ln cap="flat" cmpd="sng" w="9525">
            <a:solidFill>
              <a:srgbClr val="D9D2E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Hash of job</a:t>
            </a:r>
            <a:br>
              <a:rPr lang="en-US"/>
            </a:br>
            <a:r>
              <a:rPr lang="en-US"/>
              <a:t>(inputs, params, name, version)</a:t>
            </a:r>
            <a:endParaRPr/>
          </a:p>
        </p:txBody>
      </p:sp>
      <p:sp>
        <p:nvSpPr>
          <p:cNvPr id="396" name="Google Shape;396;p56"/>
          <p:cNvSpPr/>
          <p:nvPr/>
        </p:nvSpPr>
        <p:spPr>
          <a:xfrm>
            <a:off x="3943600" y="3616200"/>
            <a:ext cx="2809800" cy="553800"/>
          </a:xfrm>
          <a:prstGeom prst="roundRect">
            <a:avLst>
              <a:gd fmla="val 16667" name="adj"/>
            </a:avLst>
          </a:prstGeom>
          <a:solidFill>
            <a:srgbClr val="D9D2E9"/>
          </a:solidFill>
          <a:ln cap="flat" cmpd="sng" w="9525">
            <a:solidFill>
              <a:srgbClr val="D9D2E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Hashes of outputs</a:t>
            </a:r>
            <a:endParaRPr/>
          </a:p>
        </p:txBody>
      </p:sp>
      <p:cxnSp>
        <p:nvCxnSpPr>
          <p:cNvPr id="397" name="Google Shape;397;p56"/>
          <p:cNvCxnSpPr>
            <a:stCxn id="375" idx="2"/>
            <a:endCxn id="396" idx="0"/>
          </p:cNvCxnSpPr>
          <p:nvPr/>
        </p:nvCxnSpPr>
        <p:spPr>
          <a:xfrm rot="5400000">
            <a:off x="5203275" y="2969900"/>
            <a:ext cx="791400" cy="501000"/>
          </a:xfrm>
          <a:prstGeom prst="curvedConnector3">
            <a:avLst>
              <a:gd fmla="val 50006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98" name="Google Shape;398;p56"/>
          <p:cNvCxnSpPr>
            <a:stCxn id="376" idx="2"/>
            <a:endCxn id="395" idx="0"/>
          </p:cNvCxnSpPr>
          <p:nvPr/>
        </p:nvCxnSpPr>
        <p:spPr>
          <a:xfrm flipH="1" rot="-5400000">
            <a:off x="1713275" y="2952700"/>
            <a:ext cx="179100" cy="1147800"/>
          </a:xfrm>
          <a:prstGeom prst="curvedConnector3">
            <a:avLst>
              <a:gd fmla="val 50014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99" name="Google Shape;399;p56"/>
          <p:cNvCxnSpPr>
            <a:stCxn id="394" idx="2"/>
            <a:endCxn id="395" idx="0"/>
          </p:cNvCxnSpPr>
          <p:nvPr/>
        </p:nvCxnSpPr>
        <p:spPr>
          <a:xfrm rot="5400000">
            <a:off x="2639500" y="2990100"/>
            <a:ext cx="363300" cy="8889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400" name="Google Shape;400;p56"/>
          <p:cNvSpPr/>
          <p:nvPr/>
        </p:nvSpPr>
        <p:spPr>
          <a:xfrm>
            <a:off x="971800" y="4222275"/>
            <a:ext cx="5781600" cy="4650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In/out hashes stored in local database</a:t>
            </a:r>
            <a:endParaRPr/>
          </a:p>
        </p:txBody>
      </p:sp>
      <p:sp>
        <p:nvSpPr>
          <p:cNvPr id="401" name="Google Shape;401;p56"/>
          <p:cNvSpPr/>
          <p:nvPr/>
        </p:nvSpPr>
        <p:spPr>
          <a:xfrm>
            <a:off x="6855925" y="1496306"/>
            <a:ext cx="1297200" cy="1328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Output file contents stored in local CAS*</a:t>
            </a:r>
            <a:endParaRPr/>
          </a:p>
        </p:txBody>
      </p:sp>
      <p:sp>
        <p:nvSpPr>
          <p:cNvPr id="402" name="Google Shape;402;p56"/>
          <p:cNvSpPr txBox="1"/>
          <p:nvPr/>
        </p:nvSpPr>
        <p:spPr>
          <a:xfrm>
            <a:off x="6779725" y="2952994"/>
            <a:ext cx="1297200" cy="14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* Content addressable storage (CAS)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57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Submit pull requests on github</a:t>
            </a:r>
            <a:endParaRPr/>
          </a:p>
        </p:txBody>
      </p:sp>
      <p:pic>
        <p:nvPicPr>
          <p:cNvPr id="408" name="Google Shape;408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650" y="1140000"/>
            <a:ext cx="4047400" cy="166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78700" y="987600"/>
            <a:ext cx="1639566" cy="3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p57"/>
          <p:cNvSpPr txBox="1"/>
          <p:nvPr/>
        </p:nvSpPr>
        <p:spPr>
          <a:xfrm>
            <a:off x="6166475" y="1039500"/>
            <a:ext cx="2686800" cy="3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Planning to synchronize sorter wrappers with SpikeToolkit over time</a:t>
            </a:r>
            <a:endParaRPr sz="2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58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Summary</a:t>
            </a:r>
            <a:endParaRPr sz="3800"/>
          </a:p>
        </p:txBody>
      </p:sp>
      <p:sp>
        <p:nvSpPr>
          <p:cNvPr id="416" name="Google Shape;416;p58"/>
          <p:cNvSpPr txBox="1"/>
          <p:nvPr/>
        </p:nvSpPr>
        <p:spPr>
          <a:xfrm>
            <a:off x="457200" y="1040775"/>
            <a:ext cx="8083200" cy="31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Website and Python package for spike sorting validation and comparison</a:t>
            </a:r>
            <a:endParaRPr sz="2400"/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Wrapped many algorithms (collab w. SpikeInterface)</a:t>
            </a:r>
            <a:endParaRPr sz="2400"/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Database of registered recordings with ground truth</a:t>
            </a:r>
            <a:endParaRPr sz="2400"/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Open, transparent, reproducible, accessible</a:t>
            </a:r>
            <a:endParaRPr sz="2400"/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Live updating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A</a:t>
            </a:r>
            <a:r>
              <a:rPr lang="en-US" sz="2400">
                <a:solidFill>
                  <a:schemeClr val="dk1"/>
                </a:solidFill>
              </a:rPr>
              <a:t>ccepting pull requests / new methods / recordings</a:t>
            </a:r>
            <a:endParaRPr sz="2400"/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Integration between web and desktop tools</a:t>
            </a:r>
            <a:endParaRPr sz="2400"/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MountainTools package (more general)</a:t>
            </a:r>
            <a:endParaRPr sz="2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59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Future directions</a:t>
            </a:r>
            <a:endParaRPr sz="3800"/>
          </a:p>
        </p:txBody>
      </p:sp>
      <p:sp>
        <p:nvSpPr>
          <p:cNvPr id="422" name="Google Shape;422;p59"/>
          <p:cNvSpPr txBox="1"/>
          <p:nvPr/>
        </p:nvSpPr>
        <p:spPr>
          <a:xfrm>
            <a:off x="457200" y="1383049"/>
            <a:ext cx="8083200" cy="283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Consult and contribute to github issue tracker for</a:t>
            </a:r>
            <a:br>
              <a:rPr lang="en-US" sz="2400">
                <a:solidFill>
                  <a:schemeClr val="dk1"/>
                </a:solidFill>
              </a:rPr>
            </a:br>
            <a:r>
              <a:rPr lang="en-US" sz="2400" u="sng">
                <a:solidFill>
                  <a:schemeClr val="hlink"/>
                </a:solidFill>
                <a:hlinkClick r:id="rId3"/>
              </a:rPr>
              <a:t>https://github.com/flatironinstitute/spikeforest</a:t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60"/>
          <p:cNvSpPr txBox="1"/>
          <p:nvPr>
            <p:ph type="title"/>
          </p:nvPr>
        </p:nvSpPr>
        <p:spPr>
          <a:xfrm>
            <a:off x="457200" y="129000"/>
            <a:ext cx="8229300" cy="85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Thank you!</a:t>
            </a:r>
            <a:endParaRPr/>
          </a:p>
        </p:txBody>
      </p:sp>
      <p:pic>
        <p:nvPicPr>
          <p:cNvPr id="428" name="Google Shape;428;p60"/>
          <p:cNvPicPr preferRelativeResize="0"/>
          <p:nvPr/>
        </p:nvPicPr>
        <p:blipFill rotWithShape="1">
          <a:blip r:embed="rId3">
            <a:alphaModFix/>
          </a:blip>
          <a:srcRect b="30700" l="0" r="0" t="31109"/>
          <a:stretch/>
        </p:blipFill>
        <p:spPr>
          <a:xfrm>
            <a:off x="629250" y="3895375"/>
            <a:ext cx="1799200" cy="687125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60"/>
          <p:cNvSpPr txBox="1"/>
          <p:nvPr/>
        </p:nvSpPr>
        <p:spPr>
          <a:xfrm>
            <a:off x="553050" y="968525"/>
            <a:ext cx="3129300" cy="7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600"/>
              <a:t>Simons Foundation</a:t>
            </a:r>
            <a:endParaRPr b="1" i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/>
              <a:t>Jim and Marilyn Simons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600"/>
              <a:t>SpikeForest team</a:t>
            </a:r>
            <a:endParaRPr b="1" i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/>
              <a:t>James Jun, Liz Lovero,</a:t>
            </a:r>
            <a:br>
              <a:rPr lang="en-US" sz="1600"/>
            </a:br>
            <a:r>
              <a:rPr lang="en-US" sz="1600"/>
              <a:t>Alex Morley, Witold Wysota,</a:t>
            </a:r>
            <a:br>
              <a:rPr lang="en-US" sz="1600"/>
            </a:br>
            <a:r>
              <a:rPr lang="en-US" sz="1600">
                <a:solidFill>
                  <a:schemeClr val="dk1"/>
                </a:solidFill>
              </a:rPr>
              <a:t>Alex Barnett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600"/>
              <a:t>SpikeInterface crew</a:t>
            </a:r>
            <a:endParaRPr b="1" i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/>
              <a:t>Matthias Hennig, Cole Hurwitz, Alessio Buccino, Samuel Garcia</a:t>
            </a:r>
            <a:endParaRPr sz="1600"/>
          </a:p>
        </p:txBody>
      </p:sp>
      <p:sp>
        <p:nvSpPr>
          <p:cNvPr id="430" name="Google Shape;430;p60"/>
          <p:cNvSpPr txBox="1"/>
          <p:nvPr/>
        </p:nvSpPr>
        <p:spPr>
          <a:xfrm>
            <a:off x="4213025" y="987600"/>
            <a:ext cx="46395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600">
                <a:solidFill>
                  <a:schemeClr val="dk1"/>
                </a:solidFill>
              </a:rPr>
              <a:t>Those providing ephys recordings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Jason Chung (UCSF), Loren Frank (UCSF)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Catalin Mitelut (Columbia)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Sergey Gratiy (AIBS), Costas Anastassiou (AIBS)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Dan English (Virginia Tech), Anton Sirota (LMU Munich)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György Buzsáki (NYU)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André Marques-Smith (UCL), Joana P. Neto (UCL)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Adam R. Kampff (UCL)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Ed Boyden (MIT), Brian D. Allen (MIT)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Caroline Moore-Kochlacs (MIT)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Pierre Yger (CNRS), Giulia LB Spampinato (CNRS)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Olivier Marre (CNRS)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Jennifer O'Connor (Janelia), Marius Pachitariu (Janelia)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61"/>
          <p:cNvSpPr/>
          <p:nvPr/>
        </p:nvSpPr>
        <p:spPr>
          <a:xfrm>
            <a:off x="0" y="0"/>
            <a:ext cx="9143400" cy="5142900"/>
          </a:xfrm>
          <a:prstGeom prst="rect">
            <a:avLst/>
          </a:prstGeom>
          <a:solidFill>
            <a:srgbClr val="537EBA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36" name="Google Shape;436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06840" y="2385990"/>
            <a:ext cx="1447201" cy="370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0"/>
          <p:cNvSpPr txBox="1"/>
          <p:nvPr/>
        </p:nvSpPr>
        <p:spPr>
          <a:xfrm>
            <a:off x="450150" y="171450"/>
            <a:ext cx="8693700" cy="5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>
                <a:solidFill>
                  <a:schemeClr val="dk1"/>
                </a:solidFill>
              </a:rPr>
              <a:t>SpikeForest origins: SCDA (2013)</a:t>
            </a:r>
            <a:endParaRPr sz="3800">
              <a:solidFill>
                <a:schemeClr val="dk1"/>
              </a:solidFill>
            </a:endParaRPr>
          </a:p>
        </p:txBody>
      </p:sp>
      <p:pic>
        <p:nvPicPr>
          <p:cNvPr id="130" name="Google Shape;13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0600" y="814125"/>
            <a:ext cx="5493000" cy="388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2100" y="2816076"/>
            <a:ext cx="5761947" cy="987230"/>
          </a:xfrm>
          <a:prstGeom prst="rect">
            <a:avLst/>
          </a:prstGeom>
          <a:noFill/>
          <a:ln cap="flat" cmpd="sng" w="28575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2" name="Google Shape;132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90600" y="3933562"/>
            <a:ext cx="6413680" cy="766575"/>
          </a:xfrm>
          <a:prstGeom prst="rect">
            <a:avLst/>
          </a:prstGeom>
          <a:noFill/>
          <a:ln cap="flat" cmpd="sng" w="28575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33" name="Google Shape;133;p30"/>
          <p:cNvSpPr/>
          <p:nvPr/>
        </p:nvSpPr>
        <p:spPr>
          <a:xfrm>
            <a:off x="6838675" y="4245206"/>
            <a:ext cx="1352400" cy="181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1"/>
          <p:cNvSpPr txBox="1"/>
          <p:nvPr/>
        </p:nvSpPr>
        <p:spPr>
          <a:xfrm>
            <a:off x="457525" y="171450"/>
            <a:ext cx="8686500" cy="5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>
                <a:solidFill>
                  <a:schemeClr val="dk1"/>
                </a:solidFill>
              </a:rPr>
              <a:t>SpikeForest: initial work (2015-16)</a:t>
            </a:r>
            <a:endParaRPr sz="3800">
              <a:solidFill>
                <a:schemeClr val="dk1"/>
              </a:solidFill>
            </a:endParaRPr>
          </a:p>
        </p:txBody>
      </p:sp>
      <p:pic>
        <p:nvPicPr>
          <p:cNvPr id="139" name="Google Shape;13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725" y="919024"/>
            <a:ext cx="4544349" cy="2262350"/>
          </a:xfrm>
          <a:prstGeom prst="rect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40" name="Google Shape;140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20775" y="2390400"/>
            <a:ext cx="4500300" cy="1731375"/>
          </a:xfrm>
          <a:prstGeom prst="rect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41" name="Google Shape;141;p31"/>
          <p:cNvSpPr txBox="1"/>
          <p:nvPr/>
        </p:nvSpPr>
        <p:spPr>
          <a:xfrm>
            <a:off x="348800" y="3301819"/>
            <a:ext cx="3282000" cy="9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Needed fully-automated spike sorting algorithm (MountainSort) in order to develop our validation approach.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2"/>
          <p:cNvSpPr txBox="1"/>
          <p:nvPr/>
        </p:nvSpPr>
        <p:spPr>
          <a:xfrm>
            <a:off x="-775950" y="1037550"/>
            <a:ext cx="6761400" cy="11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/>
              <a:t>Janelia spike sorting workshop</a:t>
            </a:r>
            <a:endParaRPr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/>
              <a:t>March 22nd, 2018</a:t>
            </a:r>
            <a:endParaRPr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/>
              <a:t>Brainstorming of ideas for</a:t>
            </a:r>
            <a:endParaRPr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/>
              <a:t>spike sorting validation.</a:t>
            </a:r>
            <a:endParaRPr sz="2200"/>
          </a:p>
        </p:txBody>
      </p:sp>
      <p:pic>
        <p:nvPicPr>
          <p:cNvPr id="147" name="Google Shape;147;p32"/>
          <p:cNvPicPr preferRelativeResize="0"/>
          <p:nvPr/>
        </p:nvPicPr>
        <p:blipFill rotWithShape="1">
          <a:blip r:embed="rId3">
            <a:alphaModFix/>
          </a:blip>
          <a:srcRect b="21243" l="44830" r="0" t="17500"/>
          <a:stretch/>
        </p:blipFill>
        <p:spPr>
          <a:xfrm>
            <a:off x="1631025" y="1815575"/>
            <a:ext cx="2007275" cy="117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32"/>
          <p:cNvSpPr txBox="1"/>
          <p:nvPr/>
        </p:nvSpPr>
        <p:spPr>
          <a:xfrm>
            <a:off x="457525" y="171450"/>
            <a:ext cx="8686500" cy="5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>
                <a:solidFill>
                  <a:schemeClr val="dk1"/>
                </a:solidFill>
              </a:rPr>
              <a:t>SpikeForest origins: Janelia workshop</a:t>
            </a:r>
            <a:endParaRPr sz="3800">
              <a:solidFill>
                <a:schemeClr val="dk1"/>
              </a:solidFill>
            </a:endParaRPr>
          </a:p>
        </p:txBody>
      </p:sp>
      <p:pic>
        <p:nvPicPr>
          <p:cNvPr id="149" name="Google Shape;149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03450" y="1900825"/>
            <a:ext cx="2999999" cy="2498701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32"/>
          <p:cNvSpPr txBox="1"/>
          <p:nvPr/>
        </p:nvSpPr>
        <p:spPr>
          <a:xfrm>
            <a:off x="5147425" y="1069106"/>
            <a:ext cx="3000000" cy="11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</a:rPr>
              <a:t>Presented website concept / prototype</a:t>
            </a:r>
            <a:endParaRPr sz="2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7550" y="1165425"/>
            <a:ext cx="4916900" cy="2699851"/>
          </a:xfrm>
          <a:prstGeom prst="rect">
            <a:avLst/>
          </a:prstGeom>
          <a:noFill/>
          <a:ln cap="flat" cmpd="sng" w="19050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56" name="Google Shape;156;p33"/>
          <p:cNvSpPr txBox="1"/>
          <p:nvPr/>
        </p:nvSpPr>
        <p:spPr>
          <a:xfrm>
            <a:off x="450150" y="171450"/>
            <a:ext cx="8693700" cy="5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>
                <a:solidFill>
                  <a:schemeClr val="dk1"/>
                </a:solidFill>
              </a:rPr>
              <a:t>SpikeForest: white paper (2018)</a:t>
            </a:r>
            <a:endParaRPr sz="3800">
              <a:solidFill>
                <a:schemeClr val="dk1"/>
              </a:solidFill>
            </a:endParaRPr>
          </a:p>
        </p:txBody>
      </p:sp>
      <p:sp>
        <p:nvSpPr>
          <p:cNvPr id="157" name="Google Shape;157;p33"/>
          <p:cNvSpPr txBox="1"/>
          <p:nvPr/>
        </p:nvSpPr>
        <p:spPr>
          <a:xfrm>
            <a:off x="6031600" y="1093894"/>
            <a:ext cx="2627400" cy="269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Outlined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Proposed metrics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Initial datasets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Website concept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4"/>
          <p:cNvSpPr txBox="1"/>
          <p:nvPr/>
        </p:nvSpPr>
        <p:spPr>
          <a:xfrm>
            <a:off x="450150" y="171450"/>
            <a:ext cx="8693700" cy="5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>
                <a:solidFill>
                  <a:schemeClr val="dk1"/>
                </a:solidFill>
              </a:rPr>
              <a:t>SpikeInterface</a:t>
            </a:r>
            <a:endParaRPr sz="3800">
              <a:solidFill>
                <a:schemeClr val="dk1"/>
              </a:solidFill>
            </a:endParaRPr>
          </a:p>
        </p:txBody>
      </p:sp>
      <p:pic>
        <p:nvPicPr>
          <p:cNvPr id="163" name="Google Shape;163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947475"/>
            <a:ext cx="6629401" cy="1133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2195752"/>
            <a:ext cx="6629400" cy="162306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4"/>
          <p:cNvSpPr txBox="1"/>
          <p:nvPr/>
        </p:nvSpPr>
        <p:spPr>
          <a:xfrm>
            <a:off x="1272600" y="3861100"/>
            <a:ext cx="6629400" cy="42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with Cole Hurwitz, Matthias Hennig, </a:t>
            </a:r>
            <a:r>
              <a:rPr lang="en-US">
                <a:solidFill>
                  <a:schemeClr val="dk1"/>
                </a:solidFill>
              </a:rPr>
              <a:t>Alessio Buccino, Samuel Garcia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5"/>
          <p:cNvSpPr txBox="1"/>
          <p:nvPr/>
        </p:nvSpPr>
        <p:spPr>
          <a:xfrm>
            <a:off x="450150" y="171450"/>
            <a:ext cx="8693700" cy="5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>
                <a:solidFill>
                  <a:schemeClr val="dk1"/>
                </a:solidFill>
              </a:rPr>
              <a:t>SpikeForest front end</a:t>
            </a:r>
            <a:endParaRPr sz="3800">
              <a:solidFill>
                <a:schemeClr val="dk1"/>
              </a:solidFill>
            </a:endParaRPr>
          </a:p>
        </p:txBody>
      </p:sp>
      <p:pic>
        <p:nvPicPr>
          <p:cNvPr id="171" name="Google Shape;171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8325" y="814706"/>
            <a:ext cx="3715952" cy="3943462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35"/>
          <p:cNvSpPr txBox="1"/>
          <p:nvPr/>
        </p:nvSpPr>
        <p:spPr>
          <a:xfrm>
            <a:off x="4643875" y="869813"/>
            <a:ext cx="3913200" cy="36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>
                <a:solidFill>
                  <a:schemeClr val="dk1"/>
                </a:solidFill>
              </a:rPr>
              <a:t>November, 2018</a:t>
            </a:r>
            <a:endParaRPr b="1"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/>
              <a:t>Elizabeth</a:t>
            </a:r>
            <a:r>
              <a:rPr b="1" lang="en-US" sz="2200"/>
              <a:t> Lovero</a:t>
            </a:r>
            <a:endParaRPr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/>
              <a:t>Data visualization engineer</a:t>
            </a:r>
            <a:endParaRPr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/>
              <a:t>Web developer</a:t>
            </a:r>
            <a:endParaRPr sz="2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