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75" r:id="rId2"/>
    <p:sldId id="292" r:id="rId3"/>
    <p:sldId id="293" r:id="rId4"/>
    <p:sldId id="291" r:id="rId5"/>
    <p:sldId id="297" r:id="rId6"/>
    <p:sldId id="298" r:id="rId7"/>
    <p:sldId id="299" r:id="rId8"/>
    <p:sldId id="300" r:id="rId9"/>
    <p:sldId id="283" r:id="rId10"/>
    <p:sldId id="264" r:id="rId11"/>
    <p:sldId id="265" r:id="rId12"/>
    <p:sldId id="266" r:id="rId13"/>
    <p:sldId id="269" r:id="rId14"/>
    <p:sldId id="301" r:id="rId15"/>
    <p:sldId id="260" r:id="rId16"/>
    <p:sldId id="276" r:id="rId17"/>
    <p:sldId id="277" r:id="rId18"/>
    <p:sldId id="278" r:id="rId19"/>
    <p:sldId id="279" r:id="rId20"/>
    <p:sldId id="268" r:id="rId21"/>
    <p:sldId id="280" r:id="rId22"/>
    <p:sldId id="271" r:id="rId23"/>
    <p:sldId id="270" r:id="rId24"/>
    <p:sldId id="281" r:id="rId25"/>
    <p:sldId id="272" r:id="rId26"/>
    <p:sldId id="274" r:id="rId27"/>
    <p:sldId id="288" r:id="rId28"/>
    <p:sldId id="296" r:id="rId29"/>
    <p:sldId id="29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2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pos="7632" userDrawn="1">
          <p15:clr>
            <a:srgbClr val="A4A3A4"/>
          </p15:clr>
        </p15:guide>
        <p15:guide id="5" orient="horz" pos="576" userDrawn="1">
          <p15:clr>
            <a:srgbClr val="A4A3A4"/>
          </p15:clr>
        </p15:guide>
        <p15:guide id="6" pos="288" userDrawn="1">
          <p15:clr>
            <a:srgbClr val="A4A3A4"/>
          </p15:clr>
        </p15:guide>
        <p15:guide id="7" orient="horz" pos="288" userDrawn="1">
          <p15:clr>
            <a:srgbClr val="A4A3A4"/>
          </p15:clr>
        </p15:guide>
        <p15:guide id="8" pos="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37"/>
    <a:srgbClr val="AEC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/>
    <p:restoredTop sz="85329"/>
  </p:normalViewPr>
  <p:slideViewPr>
    <p:cSldViewPr snapToGrid="0" snapToObjects="1" showGuides="1">
      <p:cViewPr varScale="1">
        <p:scale>
          <a:sx n="130" d="100"/>
          <a:sy n="130" d="100"/>
        </p:scale>
        <p:origin x="200" y="624"/>
      </p:cViewPr>
      <p:guideLst>
        <p:guide orient="horz" pos="4152"/>
        <p:guide pos="3864"/>
        <p:guide orient="horz" pos="144"/>
        <p:guide pos="7632"/>
        <p:guide orient="horz" pos="576"/>
        <p:guide pos="288"/>
        <p:guide orient="horz" pos="288"/>
        <p:guide pos="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0C549D-18DE-9045-B86D-B7FD8AA70BC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6227B-F5D8-4A46-836A-29904AE99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836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strategy we are using includes several steps:</a:t>
            </a:r>
          </a:p>
          <a:p>
            <a:pPr marL="228600" indent="-228600">
              <a:buAutoNum type="arabicPeriod"/>
            </a:pPr>
            <a:r>
              <a:rPr lang="en-US" dirty="0"/>
              <a:t>Extract DOIs for papers from Dryad.</a:t>
            </a:r>
          </a:p>
          <a:p>
            <a:pPr marL="228600" indent="-228600">
              <a:buAutoNum type="arabicPeriod"/>
            </a:pPr>
            <a:r>
              <a:rPr lang="en-US" dirty="0"/>
              <a:t>Search </a:t>
            </a:r>
            <a:r>
              <a:rPr lang="en-US" dirty="0" err="1"/>
              <a:t>Crossref</a:t>
            </a:r>
            <a:r>
              <a:rPr lang="en-US" dirty="0"/>
              <a:t> / PLOS or some other source for affiliation strings from those paper.</a:t>
            </a:r>
          </a:p>
          <a:p>
            <a:pPr marL="228600" indent="-228600">
              <a:buAutoNum type="arabicPeriod"/>
            </a:pPr>
            <a:r>
              <a:rPr lang="en-US" dirty="0"/>
              <a:t>Process those strings to extract names of organizations</a:t>
            </a:r>
          </a:p>
          <a:p>
            <a:pPr marL="228600" indent="-228600">
              <a:buAutoNum type="arabicPeriod"/>
            </a:pPr>
            <a:r>
              <a:rPr lang="en-US" dirty="0"/>
              <a:t>Search ROR for those organization names</a:t>
            </a:r>
          </a:p>
          <a:p>
            <a:pPr marL="228600" indent="-228600">
              <a:buAutoNum type="arabicPeriod"/>
            </a:pPr>
            <a:r>
              <a:rPr lang="en-US" dirty="0"/>
              <a:t>Add discovered RORs to DataCite metadata</a:t>
            </a:r>
          </a:p>
          <a:p>
            <a:pPr marL="0" indent="0">
              <a:buFontTx/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Today we focus on the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1606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Words or word fragments that occur in organization names are targets that we search for to help identify organization names.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95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Words or word fragments that occur in organization names are targets that we search for to help identify organization names.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57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</a:t>
            </a:r>
            <a:r>
              <a:rPr lang="en-US" dirty="0" err="1"/>
              <a:t>affiliationTokens</a:t>
            </a:r>
            <a:r>
              <a:rPr lang="en-US" dirty="0"/>
              <a:t> that include “Univ”.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2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These are </a:t>
            </a:r>
            <a:r>
              <a:rPr lang="en-US" dirty="0" err="1"/>
              <a:t>affiliationTokens</a:t>
            </a:r>
            <a:r>
              <a:rPr lang="en-US" dirty="0"/>
              <a:t> that include “National”.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11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These are </a:t>
            </a:r>
            <a:r>
              <a:rPr lang="en-US" dirty="0" err="1"/>
              <a:t>affiliationTokens</a:t>
            </a:r>
            <a:r>
              <a:rPr lang="en-US" dirty="0"/>
              <a:t> that include “Department”.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08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tokens that include targets present many challenges.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818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target “Univ” works in many languages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1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tokens identified with all targets.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0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 tokens have multiple legitimate organization names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983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these affiliations match ROR organization names exactly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584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perfect affiliations string is simple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791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need to be checked by hand to determine if they are valid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168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is to find RORs for 90% of the papers and 75% of the authors. Success varies with the source of the affiliation strings.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92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are using </a:t>
            </a:r>
            <a:r>
              <a:rPr lang="en-US" dirty="0" err="1"/>
              <a:t>Crossref</a:t>
            </a:r>
            <a:r>
              <a:rPr lang="en-US" dirty="0"/>
              <a:t> Participation Reports to look for partners to continue this work. Our first targets are </a:t>
            </a:r>
            <a:r>
              <a:rPr lang="en-US" dirty="0" err="1"/>
              <a:t>Crossref</a:t>
            </a:r>
            <a:r>
              <a:rPr lang="en-US" dirty="0"/>
              <a:t> members that have recently increased completeness of affiliations in their collections (example on the left) or those that have long histories of complete affiliation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979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Please contact us if you have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756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617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657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20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selection of affiliation strings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3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are delimited by commas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88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are delimited by semi colons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682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are not delimited at all – so extracting organization names can be difficult.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C6227B-F5D8-4A46-836A-29904AE996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05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CDE3E-39DE-B94C-A89F-AFACC87B31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CAE81-1981-F441-B7B7-149F744D5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5C735-88BE-2143-8DBB-6D3B0D9E5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2B69-E887-AE47-9F13-7AC7E1E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20919-D7E2-154F-9638-206C7070C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4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7E061-D415-7F47-92FD-4FF7DF0F9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B35A2A-F0F6-8745-97B0-07164AAEA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B35D8-7A96-004D-813D-4235E43ED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CEEBB-2599-2E41-870E-CECC36412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151D4-2C90-5649-A860-88FCC50BC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8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D6D127-937F-C24F-A8A6-F9B65658A9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75BB02-4F4E-6945-8858-1A8C26058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202E1-652B-D145-9521-702D4A1EB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0AA3E-6B58-B040-B47B-FCF5F1B45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F71187-710B-D249-B175-4B77A527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37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35F34-036C-5145-8F4F-2CFAB27F9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86815-4583-5F4B-97B2-91C706AE7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FD4C6-316F-8B4C-B8A5-392514A0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EE922-F2DF-A04E-8DBF-12DB73250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65A0C-6CFC-E745-A690-FB8558C7D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87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44D30-44A4-1A41-9F1C-0B5484F31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EF6E9-179A-E84E-B64A-6AF87D7F3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3071-9E42-C24C-8AB3-7573062BA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3913DE-8213-5449-92AC-3B5E6DBF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37C43-5C3D-144D-A3C5-9F3D1507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8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C4381-B767-4346-A73E-B80268E0B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9FEE4-9941-3243-90F2-2CA2D601B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87C48-92FD-0F48-8830-04A571ABCB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3C81D-7C32-E044-B652-CA29612F0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B790FA-BF3A-9D4C-995A-5F50E17E8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B86AE7-2C8C-EC4A-BF78-E894F6B10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3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51136-A189-D342-8C50-DBD36E3F0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1F845-91DC-C74D-AF1B-DF6EFCBA2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96A1AC-2455-5748-8E62-9FBDD3F74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198EAF-F999-5E4C-9C5A-7E1B4ED1F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75952F-3814-4641-A8F4-BF1021632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B411AA-8330-BF42-ACA2-2401747FB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F1CC85-585E-B145-8FA9-EB22DE66B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76E07-A9BE-A64B-8668-2027CB1AD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9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F03A1-DD2F-FC49-AE49-0D10B7D5A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C206B3-9E02-EE4C-AEBC-A3E92C011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188B2A-23C8-8546-BDE1-120C4D353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C05961-A9E6-794D-9FC2-43E9F6D2C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87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248577-494B-AD4B-8184-2CF80BA8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0384C7-533A-6249-BF09-50DAB676C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388FE-01FD-6240-994A-F8FFA6850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93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FDF17-093B-AE45-B063-D76300FDF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97456-7197-F942-9273-6B888C3DC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13073A-BC75-7A46-8976-CEC2BB343B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F41F2-A233-3B4C-A0B4-8BB981097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F80ED8-F557-EC42-80BC-E713606CC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52D2A6-C1D2-264E-BE25-FEC3A9700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1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D35FF-C2B0-1040-85EE-4BE1BAE35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F95EBA-736E-084D-8F72-E9C8A681F6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53ECF8-A114-334F-A430-158361774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5E0317-FF9B-374D-AD50-023AD2DBC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EA071-D878-474A-9301-D9F72C43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15CA8-63E6-9C4F-A0CC-5D7CCC2BF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88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AA5B99-76DC-7448-9EF1-EB1C8EF90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72817-2054-454C-93BE-0DE3137A4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8096A-EBAB-CA45-A478-73C909B80F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E04CD-12E1-4442-9A13-2A0E6479591E}" type="datetimeFigureOut">
              <a:rPr lang="en-US" smtClean="0"/>
              <a:t>6/24/19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7CD68-C864-1B40-B35D-EE9797B65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B5708-F365-E24A-9708-503D1AE100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22EAC-E397-0F4C-BF4E-0AD222CD3B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8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or.org/03yrm5c26" TargetMode="External"/><Relationship Id="rId7" Type="http://schemas.openxmlformats.org/officeDocument/2006/relationships/image" Target="../media/image3.svg"/><Relationship Id="rId2" Type="http://schemas.openxmlformats.org/officeDocument/2006/relationships/hyperlink" Target="mailto:Daniella.Lowenberg@ucop.edu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mailto:tedhabermann@gmail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Daniella.Lowenberg@ucop.edu" TargetMode="External"/><Relationship Id="rId4" Type="http://schemas.openxmlformats.org/officeDocument/2006/relationships/hyperlink" Target="mailto:tedhabermann@gmail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C297B-772E-3349-8D07-77536E995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131" y="375997"/>
            <a:ext cx="10666446" cy="1421928"/>
          </a:xfr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algn="l"/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ea typeface="+mn-ea"/>
                <a:cs typeface="Futura" panose="020B0602020204020303" pitchFamily="34" charset="-79"/>
              </a:rPr>
              <a:t>Missing Data for Data – Our Quest to Clean Up </a:t>
            </a:r>
            <a:br>
              <a:rPr lang="en-US" sz="32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ea typeface="+mn-ea"/>
                <a:cs typeface="Futura" panose="020B0602020204020303" pitchFamily="34" charset="-79"/>
              </a:rPr>
            </a:b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ea typeface="+mn-ea"/>
                <a:cs typeface="Futura" panose="020B0602020204020303" pitchFamily="34" charset="-79"/>
              </a:rPr>
              <a:t>Institutional Affiliations in Dryad</a:t>
            </a:r>
            <a:br>
              <a:rPr lang="en-US" sz="32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ea typeface="+mn-ea"/>
                <a:cs typeface="Futura" panose="020B0602020204020303" pitchFamily="34" charset="-79"/>
              </a:rPr>
            </a:b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ea typeface="+mn-ea"/>
                <a:cs typeface="Futura" panose="020B0602020204020303" pitchFamily="34" charset="-79"/>
              </a:rPr>
              <a:t>Wrangling RORs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EA4B1-125A-CB4C-ACAC-C543218C8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70" y="2232811"/>
            <a:ext cx="11526060" cy="3214445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Daniella </a:t>
            </a:r>
            <a:r>
              <a:rPr lang="en-US" sz="2800" b="1" dirty="0" err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Lowenberg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, 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Daniella.Lowenberg@ucop.edu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</a:t>
            </a:r>
          </a:p>
          <a:p>
            <a:pPr algn="l"/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Dryad Product Manager,</a:t>
            </a:r>
          </a:p>
          <a:p>
            <a:pPr algn="l"/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California Digital Library,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https://ror.org/03yrm5c26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Futura" panose="020B0602020204020303" pitchFamily="34" charset="-79"/>
              <a:cs typeface="Futura" panose="020B0602020204020303" pitchFamily="34" charset="-79"/>
            </a:endParaRPr>
          </a:p>
          <a:p>
            <a:pPr algn="l"/>
            <a:endParaRPr lang="en-US" sz="2800" b="1" dirty="0">
              <a:solidFill>
                <a:schemeClr val="bg1">
                  <a:lumMod val="65000"/>
                </a:schemeClr>
              </a:solidFill>
              <a:latin typeface="Futura" panose="020B0602020204020303" pitchFamily="34" charset="-79"/>
              <a:cs typeface="Futura" panose="020B0602020204020303" pitchFamily="34" charset="-79"/>
            </a:endParaRPr>
          </a:p>
          <a:p>
            <a:pPr algn="l"/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Ted Habermann, 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tedhabermann@gmail.com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</a:t>
            </a:r>
          </a:p>
          <a:p>
            <a:pPr algn="l"/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Metadata Game Changers,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duns: 081351642</a:t>
            </a:r>
          </a:p>
          <a:p>
            <a:pPr algn="l"/>
            <a:endParaRPr lang="en-US" sz="2800" b="1" dirty="0">
              <a:solidFill>
                <a:schemeClr val="bg1">
                  <a:lumMod val="65000"/>
                </a:schemeClr>
              </a:solidFill>
              <a:latin typeface="Futura" panose="020B0602020204020303" pitchFamily="34" charset="-79"/>
              <a:cs typeface="Futura" panose="020B0602020204020303" pitchFamily="34" charset="-79"/>
            </a:endParaRPr>
          </a:p>
        </p:txBody>
      </p:sp>
      <p:pic>
        <p:nvPicPr>
          <p:cNvPr id="29" name="Picture 2" descr="ryad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6097514"/>
            <a:ext cx="3804914" cy="59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Graphic 19">
            <a:extLst>
              <a:ext uri="{FF2B5EF4-FFF2-40B4-BE49-F238E27FC236}">
                <a16:creationId xmlns:a16="http://schemas.microsoft.com/office/drawing/2014/main" id="{57C91605-FD69-074C-8487-8305F4B5E8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62068" y="6001305"/>
            <a:ext cx="2411863" cy="7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02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5B35AF-AAD5-3449-B758-5B2CFB0AB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8" y="154556"/>
            <a:ext cx="12192000" cy="65488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350610-B233-E940-A241-D8815C04C4BF}"/>
              </a:ext>
            </a:extLst>
          </p:cNvPr>
          <p:cNvSpPr txBox="1"/>
          <p:nvPr/>
        </p:nvSpPr>
        <p:spPr>
          <a:xfrm>
            <a:off x="4022359" y="2932184"/>
            <a:ext cx="4120936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COMMAS</a:t>
            </a:r>
          </a:p>
        </p:txBody>
      </p:sp>
    </p:spTree>
    <p:extLst>
      <p:ext uri="{BB962C8B-B14F-4D97-AF65-F5344CB8AC3E}">
        <p14:creationId xmlns:p14="http://schemas.microsoft.com/office/powerpoint/2010/main" val="33613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143039-3BF7-FB40-81B3-53D29F45A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4556"/>
            <a:ext cx="12192000" cy="65488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291549-3FC1-674F-9665-991E99A4AE43}"/>
              </a:ext>
            </a:extLst>
          </p:cNvPr>
          <p:cNvSpPr txBox="1"/>
          <p:nvPr/>
        </p:nvSpPr>
        <p:spPr>
          <a:xfrm>
            <a:off x="3230439" y="2921168"/>
            <a:ext cx="5731121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SEMICOLONS</a:t>
            </a:r>
          </a:p>
        </p:txBody>
      </p:sp>
    </p:spTree>
    <p:extLst>
      <p:ext uri="{BB962C8B-B14F-4D97-AF65-F5344CB8AC3E}">
        <p14:creationId xmlns:p14="http://schemas.microsoft.com/office/powerpoint/2010/main" val="9419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4C5F1D-5F30-2840-9920-EB73E8B7F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5" y="164495"/>
            <a:ext cx="12192000" cy="65488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0C7A532-A477-6744-B772-EB9690404D0B}"/>
              </a:ext>
            </a:extLst>
          </p:cNvPr>
          <p:cNvSpPr txBox="1"/>
          <p:nvPr/>
        </p:nvSpPr>
        <p:spPr>
          <a:xfrm>
            <a:off x="3660878" y="2921168"/>
            <a:ext cx="4870244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DELIMITERS</a:t>
            </a:r>
          </a:p>
        </p:txBody>
      </p:sp>
    </p:spTree>
    <p:extLst>
      <p:ext uri="{BB962C8B-B14F-4D97-AF65-F5344CB8AC3E}">
        <p14:creationId xmlns:p14="http://schemas.microsoft.com/office/powerpoint/2010/main" val="24897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9E7290-3617-9A46-9295-08BD26253651}"/>
              </a:ext>
            </a:extLst>
          </p:cNvPr>
          <p:cNvSpPr txBox="1"/>
          <p:nvPr/>
        </p:nvSpPr>
        <p:spPr>
          <a:xfrm>
            <a:off x="391098" y="1270049"/>
            <a:ext cx="12057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'Univ','</a:t>
            </a:r>
            <a:r>
              <a:rPr lang="en-US" sz="4200" dirty="0" err="1">
                <a:latin typeface="+mj-lt"/>
              </a:rPr>
              <a:t>Inst','Academy','Royal','Center','Department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Centre','INRA','College','Nacional','Museum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Investigaciones</a:t>
            </a:r>
            <a:r>
              <a:rPr lang="en-US" sz="4200" dirty="0">
                <a:latin typeface="+mj-lt"/>
              </a:rPr>
              <a:t>','</a:t>
            </a:r>
            <a:r>
              <a:rPr lang="en-US" sz="4200" dirty="0" err="1">
                <a:latin typeface="+mj-lt"/>
              </a:rPr>
              <a:t>Fish','Dept','Trust','School','CNRS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Consultoria</a:t>
            </a:r>
            <a:r>
              <a:rPr lang="en-US" sz="4200" dirty="0">
                <a:latin typeface="+mj-lt"/>
              </a:rPr>
              <a:t>','National','Labora','Surv','Service’,</a:t>
            </a:r>
          </a:p>
          <a:p>
            <a:r>
              <a:rPr lang="en-US" sz="4200" dirty="0">
                <a:latin typeface="+mj-lt"/>
              </a:rPr>
              <a:t>'Leuven','Found','Estacin','</a:t>
            </a:r>
            <a:r>
              <a:rPr lang="en-US" sz="4200" dirty="0" err="1">
                <a:latin typeface="+mj-lt"/>
              </a:rPr>
              <a:t>CSIRO','Fond','Research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'Ministry'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CBA67D-51C1-AA4C-9CC2-1D8EDB78ED33}"/>
              </a:ext>
            </a:extLst>
          </p:cNvPr>
          <p:cNvSpPr txBox="1"/>
          <p:nvPr/>
        </p:nvSpPr>
        <p:spPr>
          <a:xfrm>
            <a:off x="391098" y="349786"/>
            <a:ext cx="1013726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TARGETS </a:t>
            </a:r>
            <a:r>
              <a:rPr lang="en-US" sz="3200" dirty="0">
                <a:latin typeface="+mj-lt"/>
              </a:rPr>
              <a:t>= STRINGS EXPECTED IN ORGANIZATION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45E43D-9901-3C4B-9E64-41AADA2AAA33}"/>
              </a:ext>
            </a:extLst>
          </p:cNvPr>
          <p:cNvSpPr txBox="1"/>
          <p:nvPr/>
        </p:nvSpPr>
        <p:spPr>
          <a:xfrm>
            <a:off x="2423151" y="349785"/>
            <a:ext cx="8087791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>
                <a:latin typeface="+mj-lt"/>
              </a:rPr>
              <a:t>= STRINGS EXPECTED IN ORGANIZATION NAMES</a:t>
            </a:r>
          </a:p>
        </p:txBody>
      </p:sp>
    </p:spTree>
    <p:extLst>
      <p:ext uri="{BB962C8B-B14F-4D97-AF65-F5344CB8AC3E}">
        <p14:creationId xmlns:p14="http://schemas.microsoft.com/office/powerpoint/2010/main" val="2635262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9E7290-3617-9A46-9295-08BD26253651}"/>
              </a:ext>
            </a:extLst>
          </p:cNvPr>
          <p:cNvSpPr txBox="1"/>
          <p:nvPr/>
        </p:nvSpPr>
        <p:spPr>
          <a:xfrm>
            <a:off x="391098" y="1270049"/>
            <a:ext cx="12057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'Univ','</a:t>
            </a:r>
            <a:r>
              <a:rPr lang="en-US" sz="4200" dirty="0" err="1">
                <a:latin typeface="+mj-lt"/>
              </a:rPr>
              <a:t>Inst','Academy','Royal','Center','Department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Centre','INRA','College','Nacional','Museum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Investigaciones</a:t>
            </a:r>
            <a:r>
              <a:rPr lang="en-US" sz="4200" dirty="0">
                <a:latin typeface="+mj-lt"/>
              </a:rPr>
              <a:t>','</a:t>
            </a:r>
            <a:r>
              <a:rPr lang="en-US" sz="4200" dirty="0" err="1">
                <a:latin typeface="+mj-lt"/>
              </a:rPr>
              <a:t>Fish','Dept','Trust','School','CNRS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</a:t>
            </a:r>
            <a:r>
              <a:rPr lang="en-US" sz="4200" dirty="0" err="1">
                <a:latin typeface="+mj-lt"/>
              </a:rPr>
              <a:t>Consultoria</a:t>
            </a:r>
            <a:r>
              <a:rPr lang="en-US" sz="4200" dirty="0">
                <a:latin typeface="+mj-lt"/>
              </a:rPr>
              <a:t>','National','Labora','Surv','Service’,</a:t>
            </a:r>
          </a:p>
          <a:p>
            <a:r>
              <a:rPr lang="en-US" sz="4200" dirty="0">
                <a:latin typeface="+mj-lt"/>
              </a:rPr>
              <a:t>'Leuven','Found','Estacin','</a:t>
            </a:r>
            <a:r>
              <a:rPr lang="en-US" sz="4200" dirty="0" err="1">
                <a:latin typeface="+mj-lt"/>
              </a:rPr>
              <a:t>CSIRO','Fond','Research</a:t>
            </a:r>
            <a:r>
              <a:rPr lang="en-US" sz="4200" dirty="0">
                <a:latin typeface="+mj-lt"/>
              </a:rPr>
              <a:t>’,</a:t>
            </a:r>
          </a:p>
          <a:p>
            <a:r>
              <a:rPr lang="en-US" sz="4200" dirty="0">
                <a:latin typeface="+mj-lt"/>
              </a:rPr>
              <a:t>'Ministry'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CBA67D-51C1-AA4C-9CC2-1D8EDB78ED33}"/>
              </a:ext>
            </a:extLst>
          </p:cNvPr>
          <p:cNvSpPr txBox="1"/>
          <p:nvPr/>
        </p:nvSpPr>
        <p:spPr>
          <a:xfrm>
            <a:off x="391098" y="349786"/>
            <a:ext cx="1013726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TARGETS </a:t>
            </a:r>
            <a:r>
              <a:rPr lang="en-US" sz="3200" dirty="0">
                <a:latin typeface="+mj-lt"/>
              </a:rPr>
              <a:t>= STRINGS EXPECTED IN ORGANIZATION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FF2A57-6D27-EC44-A330-2C505581357B}"/>
              </a:ext>
            </a:extLst>
          </p:cNvPr>
          <p:cNvSpPr txBox="1"/>
          <p:nvPr/>
        </p:nvSpPr>
        <p:spPr>
          <a:xfrm>
            <a:off x="391098" y="5485201"/>
            <a:ext cx="10367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Step 1 – find all tokens in affiliations that contain these strings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45E43D-9901-3C4B-9E64-41AADA2AAA33}"/>
              </a:ext>
            </a:extLst>
          </p:cNvPr>
          <p:cNvSpPr txBox="1"/>
          <p:nvPr/>
        </p:nvSpPr>
        <p:spPr>
          <a:xfrm>
            <a:off x="2423151" y="349785"/>
            <a:ext cx="8087791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>
                <a:latin typeface="+mj-lt"/>
              </a:rPr>
              <a:t>= STRINGS EXPECTED IN ORGANIZATION NAMES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D43AB1-C1A9-514B-811D-DB61EB31293C}"/>
              </a:ext>
            </a:extLst>
          </p:cNvPr>
          <p:cNvGrpSpPr/>
          <p:nvPr/>
        </p:nvGrpSpPr>
        <p:grpSpPr>
          <a:xfrm>
            <a:off x="4793876" y="1617633"/>
            <a:ext cx="2680447" cy="2687870"/>
            <a:chOff x="4793876" y="1617633"/>
            <a:chExt cx="2680447" cy="268787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AB7690F-DD5E-A74F-9369-2E3D72F90C14}"/>
                </a:ext>
              </a:extLst>
            </p:cNvPr>
            <p:cNvSpPr/>
            <p:nvPr/>
          </p:nvSpPr>
          <p:spPr>
            <a:xfrm>
              <a:off x="5878605" y="2706074"/>
              <a:ext cx="510988" cy="5109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C10C99F-E7A2-B243-8497-E13A537862CB}"/>
                </a:ext>
              </a:extLst>
            </p:cNvPr>
            <p:cNvSpPr/>
            <p:nvPr/>
          </p:nvSpPr>
          <p:spPr>
            <a:xfrm>
              <a:off x="5246593" y="2074062"/>
              <a:ext cx="1775012" cy="1775012"/>
            </a:xfrm>
            <a:prstGeom prst="ellipse">
              <a:avLst/>
            </a:prstGeom>
            <a:noFill/>
            <a:ln w="254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CEA7C2C-3E3E-B54D-A249-A330EF41DCB1}"/>
                </a:ext>
              </a:extLst>
            </p:cNvPr>
            <p:cNvSpPr/>
            <p:nvPr/>
          </p:nvSpPr>
          <p:spPr>
            <a:xfrm>
              <a:off x="4793876" y="1617633"/>
              <a:ext cx="2680447" cy="2687870"/>
            </a:xfrm>
            <a:prstGeom prst="ellipse">
              <a:avLst/>
            </a:prstGeom>
            <a:noFill/>
            <a:ln w="2540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1977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0C43F0-0B04-894A-80A9-3CC29262E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" y="144617"/>
            <a:ext cx="12192000" cy="65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4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F20082-F278-4347-ACC4-A640DA6DE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7" y="167722"/>
            <a:ext cx="12091854" cy="65380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649195-D9A7-5C4B-AED2-532853A19613}"/>
              </a:ext>
            </a:extLst>
          </p:cNvPr>
          <p:cNvSpPr txBox="1"/>
          <p:nvPr/>
        </p:nvSpPr>
        <p:spPr>
          <a:xfrm>
            <a:off x="5027932" y="2928929"/>
            <a:ext cx="2066463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 err="1"/>
              <a:t>Univ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59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5A63D5-586A-9F49-A8DD-7F180DF35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7" y="167637"/>
            <a:ext cx="12100563" cy="65427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3629A3-E6E3-BA4C-B722-6548001A3F3E}"/>
              </a:ext>
            </a:extLst>
          </p:cNvPr>
          <p:cNvSpPr txBox="1"/>
          <p:nvPr/>
        </p:nvSpPr>
        <p:spPr>
          <a:xfrm>
            <a:off x="4207630" y="2931199"/>
            <a:ext cx="377674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National</a:t>
            </a:r>
          </a:p>
        </p:txBody>
      </p:sp>
    </p:spTree>
    <p:extLst>
      <p:ext uri="{BB962C8B-B14F-4D97-AF65-F5344CB8AC3E}">
        <p14:creationId xmlns:p14="http://schemas.microsoft.com/office/powerpoint/2010/main" val="20729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25A703-6785-5244-8DC5-D99202885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6" y="176431"/>
            <a:ext cx="12091854" cy="65380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3EBB9C-A484-AF42-9ED3-39F2116AD06F}"/>
              </a:ext>
            </a:extLst>
          </p:cNvPr>
          <p:cNvSpPr txBox="1"/>
          <p:nvPr/>
        </p:nvSpPr>
        <p:spPr>
          <a:xfrm>
            <a:off x="3531614" y="2937638"/>
            <a:ext cx="5076518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305977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F20082-F278-4347-ACC4-A640DA6DE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7" y="167722"/>
            <a:ext cx="12091854" cy="6538079"/>
          </a:xfrm>
          <a:prstGeom prst="rect">
            <a:avLst/>
          </a:prstGeom>
        </p:spPr>
      </p:pic>
      <p:sp>
        <p:nvSpPr>
          <p:cNvPr id="4" name="Down Arrow 3">
            <a:extLst>
              <a:ext uri="{FF2B5EF4-FFF2-40B4-BE49-F238E27FC236}">
                <a16:creationId xmlns:a16="http://schemas.microsoft.com/office/drawing/2014/main" id="{FFE5BB8C-F28E-8648-A999-7440424E1F7C}"/>
              </a:ext>
            </a:extLst>
          </p:cNvPr>
          <p:cNvSpPr/>
          <p:nvPr/>
        </p:nvSpPr>
        <p:spPr>
          <a:xfrm>
            <a:off x="7673145" y="4550830"/>
            <a:ext cx="2471208" cy="1057718"/>
          </a:xfrm>
          <a:prstGeom prst="downArrow">
            <a:avLst>
              <a:gd name="adj1" fmla="val 50000"/>
              <a:gd name="adj2" fmla="val 6979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DELIMITERS</a:t>
            </a: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45DCDB13-BB35-D84C-B3D1-907A76F44536}"/>
              </a:ext>
            </a:extLst>
          </p:cNvPr>
          <p:cNvSpPr/>
          <p:nvPr/>
        </p:nvSpPr>
        <p:spPr>
          <a:xfrm>
            <a:off x="7438943" y="1817841"/>
            <a:ext cx="2471208" cy="1057718"/>
          </a:xfrm>
          <a:prstGeom prst="downArrow">
            <a:avLst>
              <a:gd name="adj1" fmla="val 50000"/>
              <a:gd name="adj2" fmla="val 6979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LANGUAGE</a:t>
            </a:r>
          </a:p>
        </p:txBody>
      </p:sp>
      <p:sp>
        <p:nvSpPr>
          <p:cNvPr id="8" name="Up Arrow 7">
            <a:extLst>
              <a:ext uri="{FF2B5EF4-FFF2-40B4-BE49-F238E27FC236}">
                <a16:creationId xmlns:a16="http://schemas.microsoft.com/office/drawing/2014/main" id="{BA23A5D9-C50D-9248-A326-86F3D8860C95}"/>
              </a:ext>
            </a:extLst>
          </p:cNvPr>
          <p:cNvSpPr/>
          <p:nvPr/>
        </p:nvSpPr>
        <p:spPr>
          <a:xfrm>
            <a:off x="2082189" y="457200"/>
            <a:ext cx="2471208" cy="1063128"/>
          </a:xfrm>
          <a:prstGeom prst="upArrow">
            <a:avLst>
              <a:gd name="adj1" fmla="val 50000"/>
              <a:gd name="adj2" fmla="val 69689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PERFECT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BA318B-8A2F-A744-BD3D-D2EF22FD35BF}"/>
              </a:ext>
            </a:extLst>
          </p:cNvPr>
          <p:cNvSpPr/>
          <p:nvPr/>
        </p:nvSpPr>
        <p:spPr>
          <a:xfrm>
            <a:off x="2245809" y="144379"/>
            <a:ext cx="2045392" cy="3308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185387-9F44-764B-B0B5-9B48DE349424}"/>
              </a:ext>
            </a:extLst>
          </p:cNvPr>
          <p:cNvSpPr/>
          <p:nvPr/>
        </p:nvSpPr>
        <p:spPr>
          <a:xfrm>
            <a:off x="2224800" y="2887230"/>
            <a:ext cx="9705600" cy="3308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>
            <a:extLst>
              <a:ext uri="{FF2B5EF4-FFF2-40B4-BE49-F238E27FC236}">
                <a16:creationId xmlns:a16="http://schemas.microsoft.com/office/drawing/2014/main" id="{DF678805-C34E-7C4A-93A7-BBA7A5097FE5}"/>
              </a:ext>
            </a:extLst>
          </p:cNvPr>
          <p:cNvSpPr/>
          <p:nvPr/>
        </p:nvSpPr>
        <p:spPr>
          <a:xfrm>
            <a:off x="1096989" y="3864000"/>
            <a:ext cx="2471208" cy="1063128"/>
          </a:xfrm>
          <a:prstGeom prst="upArrow">
            <a:avLst>
              <a:gd name="adj1" fmla="val 50000"/>
              <a:gd name="adj2" fmla="val 69689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CHARACTERS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EB4F53-15F4-DA45-B2B0-DD0C6ADCFA64}"/>
              </a:ext>
            </a:extLst>
          </p:cNvPr>
          <p:cNvSpPr/>
          <p:nvPr/>
        </p:nvSpPr>
        <p:spPr>
          <a:xfrm>
            <a:off x="18600" y="3575219"/>
            <a:ext cx="4477197" cy="3308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76A3C7-39C4-CF44-9DF9-E6EDFD347BA9}"/>
              </a:ext>
            </a:extLst>
          </p:cNvPr>
          <p:cNvSpPr/>
          <p:nvPr/>
        </p:nvSpPr>
        <p:spPr>
          <a:xfrm>
            <a:off x="7610401" y="5671619"/>
            <a:ext cx="2721600" cy="3308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871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9703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do not have reliable institutional affiliation information for 27,000 data publications at Dryad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292625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Problem</a:t>
            </a:r>
          </a:p>
        </p:txBody>
      </p:sp>
      <p:pic>
        <p:nvPicPr>
          <p:cNvPr id="2050" name="Picture 2" descr="https://lh3.googleusercontent.com/UoSEOgzvciuCREuNavF-KCL-5k-HZ6DJKzAMPSvt5u24yzBaQ9LZlgi1MYAbP02doUrB3v8Y-z2Qw0C7X4RrXf0OA-iiUb63I621ejdGAFksqXKW0QpH2WBMUdrkW0zCasXOKP0lef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4" y="2805113"/>
            <a:ext cx="3243263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251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9E1DB4-8B13-2E4F-A4CF-013CA006EB7A}"/>
              </a:ext>
            </a:extLst>
          </p:cNvPr>
          <p:cNvSpPr/>
          <p:nvPr/>
        </p:nvSpPr>
        <p:spPr>
          <a:xfrm>
            <a:off x="391098" y="1026513"/>
            <a:ext cx="599975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de --&gt; </a:t>
            </a:r>
            <a:r>
              <a:rPr lang="en-US" sz="2000" dirty="0" err="1">
                <a:latin typeface="+mj-lt"/>
              </a:rPr>
              <a:t>Université</a:t>
            </a:r>
            <a:r>
              <a:rPr lang="en-US" sz="2000" dirty="0">
                <a:latin typeface="+mj-lt"/>
              </a:rPr>
              <a:t> de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dos --&gt; </a:t>
            </a:r>
            <a:r>
              <a:rPr lang="en-US" sz="2000" dirty="0" err="1">
                <a:latin typeface="+mj-lt"/>
              </a:rPr>
              <a:t>Universidade</a:t>
            </a:r>
            <a:r>
              <a:rPr lang="en-US" sz="2000" dirty="0">
                <a:latin typeface="+mj-lt"/>
              </a:rPr>
              <a:t> dos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do --&gt; </a:t>
            </a:r>
            <a:r>
              <a:rPr lang="en-US" sz="2000" dirty="0" err="1">
                <a:latin typeface="+mj-lt"/>
              </a:rPr>
              <a:t>Universidade</a:t>
            </a:r>
            <a:r>
              <a:rPr lang="en-US" sz="2000" dirty="0">
                <a:latin typeface="+mj-lt"/>
              </a:rPr>
              <a:t> do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Federal --&gt; </a:t>
            </a:r>
            <a:r>
              <a:rPr lang="en-US" sz="2000" dirty="0" err="1">
                <a:latin typeface="+mj-lt"/>
              </a:rPr>
              <a:t>Universidade</a:t>
            </a:r>
            <a:r>
              <a:rPr lang="en-US" sz="2000" dirty="0">
                <a:latin typeface="+mj-lt"/>
              </a:rPr>
              <a:t> Federal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di --&gt; </a:t>
            </a:r>
            <a:r>
              <a:rPr lang="en-US" sz="2000" dirty="0" err="1">
                <a:latin typeface="+mj-lt"/>
              </a:rPr>
              <a:t>Università</a:t>
            </a:r>
            <a:r>
              <a:rPr lang="en-US" sz="2000" dirty="0">
                <a:latin typeface="+mj-lt"/>
              </a:rPr>
              <a:t> di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Nacional --&gt; Universidad Nacional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Rey --&gt; Universidad Rey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Darmstadt --&gt; Universität Darmstadt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Jena --&gt; Universität Jena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Pablo --&gt; Universidad Pablo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</a:t>
            </a:r>
            <a:r>
              <a:rPr lang="en-US" sz="2000" dirty="0" err="1">
                <a:latin typeface="+mj-lt"/>
              </a:rPr>
              <a:t>Javeriana</a:t>
            </a:r>
            <a:r>
              <a:rPr lang="en-US" sz="2000" dirty="0">
                <a:latin typeface="+mj-lt"/>
              </a:rPr>
              <a:t> --&gt; Universidad </a:t>
            </a:r>
            <a:r>
              <a:rPr lang="en-US" sz="2000" dirty="0" err="1">
                <a:latin typeface="+mj-lt"/>
              </a:rPr>
              <a:t>Javeriana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of --&gt; University of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for --&gt; University for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in --&gt; University in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St\. --&gt; University St.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\.$ --&gt; University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$ --&gt; University</a:t>
            </a:r>
            <a:endParaRPr lang="en-US" sz="2000" dirty="0">
              <a:effectLst/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0E46F3-AD8A-B941-823B-A01DD63F9E3B}"/>
              </a:ext>
            </a:extLst>
          </p:cNvPr>
          <p:cNvSpPr txBox="1"/>
          <p:nvPr/>
        </p:nvSpPr>
        <p:spPr>
          <a:xfrm>
            <a:off x="6566612" y="1026513"/>
            <a:ext cx="534262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Marburg --&gt; University Marburg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</a:t>
            </a:r>
            <a:r>
              <a:rPr lang="en-US" sz="2000" dirty="0" err="1">
                <a:latin typeface="+mj-lt"/>
              </a:rPr>
              <a:t>Esta</a:t>
            </a:r>
            <a:r>
              <a:rPr lang="en-US" sz="2000" dirty="0">
                <a:latin typeface="+mj-lt"/>
              </a:rPr>
              <a:t> --&gt; Universidad </a:t>
            </a:r>
            <a:r>
              <a:rPr lang="en-US" sz="2000" dirty="0" err="1">
                <a:latin typeface="+mj-lt"/>
              </a:rPr>
              <a:t>Esta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College --&gt; University College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Museum --&gt; University Museum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California --&gt; University California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and --&gt; University and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Centre --&gt; University Centre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Paris --&gt; </a:t>
            </a:r>
            <a:r>
              <a:rPr lang="en-US" sz="2000" dirty="0" err="1">
                <a:latin typeface="+mj-lt"/>
              </a:rPr>
              <a:t>Université</a:t>
            </a:r>
            <a:r>
              <a:rPr lang="en-US" sz="2000" dirty="0">
                <a:latin typeface="+mj-lt"/>
              </a:rPr>
              <a:t> Paris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</a:t>
            </a:r>
            <a:r>
              <a:rPr lang="en-US" sz="2000" dirty="0" err="1">
                <a:latin typeface="+mj-lt"/>
              </a:rPr>
              <a:t>Pompeu</a:t>
            </a:r>
            <a:r>
              <a:rPr lang="en-US" sz="2000" dirty="0">
                <a:latin typeface="+mj-lt"/>
              </a:rPr>
              <a:t> --&gt; </a:t>
            </a:r>
            <a:r>
              <a:rPr lang="en-US" sz="2000" dirty="0" err="1">
                <a:latin typeface="+mj-lt"/>
              </a:rPr>
              <a:t>Universitat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Pompeu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Oldenburg --&gt; Universität Oldenburg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Agricultural --&gt; University Agricultural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State </a:t>
            </a: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--&gt; State University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Amsterdam --&gt; University Amsterdam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Univ. d --&gt; </a:t>
            </a:r>
            <a:r>
              <a:rPr lang="en-US" sz="2000" dirty="0" err="1">
                <a:latin typeface="+mj-lt"/>
              </a:rPr>
              <a:t>Université</a:t>
            </a:r>
            <a:r>
              <a:rPr lang="en-US" sz="2000" dirty="0">
                <a:latin typeface="+mj-lt"/>
              </a:rPr>
              <a:t> d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\.- --&gt; University-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\. --&gt; University    </a:t>
            </a:r>
            <a:br>
              <a:rPr lang="en-US" sz="2000" dirty="0">
                <a:latin typeface="+mj-lt"/>
              </a:rPr>
            </a:br>
            <a:r>
              <a:rPr lang="en-US" sz="2000" dirty="0" err="1">
                <a:latin typeface="+mj-lt"/>
              </a:rPr>
              <a:t>Univ</a:t>
            </a:r>
            <a:r>
              <a:rPr lang="en-US" sz="2000" dirty="0">
                <a:latin typeface="+mj-lt"/>
              </a:rPr>
              <a:t>  --&gt; University    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CA43BC-4842-5C48-8BBD-FE75E22FA862}"/>
              </a:ext>
            </a:extLst>
          </p:cNvPr>
          <p:cNvSpPr txBox="1"/>
          <p:nvPr/>
        </p:nvSpPr>
        <p:spPr>
          <a:xfrm>
            <a:off x="391098" y="349786"/>
            <a:ext cx="277633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CHALLENGE</a:t>
            </a:r>
            <a:endParaRPr lang="en-US" sz="32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ACDFC3-C6DE-4146-B44E-D6A73FE0158B}"/>
              </a:ext>
            </a:extLst>
          </p:cNvPr>
          <p:cNvSpPr txBox="1"/>
          <p:nvPr/>
        </p:nvSpPr>
        <p:spPr>
          <a:xfrm>
            <a:off x="3039999" y="349786"/>
            <a:ext cx="276627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>
                <a:latin typeface="+mj-lt"/>
              </a:rPr>
              <a:t> - Abbreviations</a:t>
            </a:r>
          </a:p>
        </p:txBody>
      </p:sp>
    </p:spTree>
    <p:extLst>
      <p:ext uri="{BB962C8B-B14F-4D97-AF65-F5344CB8AC3E}">
        <p14:creationId xmlns:p14="http://schemas.microsoft.com/office/powerpoint/2010/main" val="2296485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0C43F0-0B04-894A-80A9-3CC29262E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" y="144617"/>
            <a:ext cx="12192000" cy="65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849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D36C2F-28D0-AF4A-879E-24A8C2F65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9706"/>
            <a:ext cx="12115800" cy="651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A8697F-5F39-E849-848D-E4C636730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46" y="1104191"/>
            <a:ext cx="11411068" cy="13871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121B87-F62A-1940-8C72-6A19AE4DABE2}"/>
              </a:ext>
            </a:extLst>
          </p:cNvPr>
          <p:cNvSpPr txBox="1"/>
          <p:nvPr/>
        </p:nvSpPr>
        <p:spPr>
          <a:xfrm>
            <a:off x="356153" y="2660935"/>
            <a:ext cx="114796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Department of Zoology</a:t>
            </a:r>
            <a:r>
              <a:rPr lang="en-US" sz="2800" dirty="0"/>
              <a:t>, Downing Street, Cambridge, CB2 3EJ; </a:t>
            </a:r>
            <a:r>
              <a:rPr lang="en-US" sz="2800" dirty="0">
                <a:solidFill>
                  <a:srgbClr val="FF0000"/>
                </a:solidFill>
              </a:rPr>
              <a:t>2</a:t>
            </a:r>
            <a:r>
              <a:rPr lang="en-US" sz="2800" dirty="0"/>
              <a:t>Division of Ecology and Evolution,</a:t>
            </a:r>
            <a:r>
              <a:rPr lang="en-US" sz="2800" dirty="0">
                <a:solidFill>
                  <a:srgbClr val="FF0000"/>
                </a:solidFill>
                <a:highlight>
                  <a:srgbClr val="FFBC37"/>
                </a:highlight>
              </a:rPr>
              <a:t> </a:t>
            </a:r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Imperial College London</a:t>
            </a:r>
            <a:r>
              <a:rPr lang="en-US" sz="2800" dirty="0"/>
              <a:t>, South Kensington Campus, London, SW7 2AZ;</a:t>
            </a:r>
            <a:r>
              <a:rPr lang="en-US" sz="2800" dirty="0">
                <a:solidFill>
                  <a:srgbClr val="FF0000"/>
                </a:solidFill>
                <a:highlight>
                  <a:srgbClr val="FFBC37"/>
                </a:highlight>
              </a:rPr>
              <a:t> </a:t>
            </a:r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3Department of Life Sciences</a:t>
            </a:r>
            <a:r>
              <a:rPr lang="en-US" sz="2800" dirty="0"/>
              <a:t>,</a:t>
            </a:r>
            <a:r>
              <a:rPr lang="en-US" sz="2800" dirty="0">
                <a:solidFill>
                  <a:srgbClr val="FF0000"/>
                </a:solidFill>
                <a:highlight>
                  <a:srgbClr val="FFBC37"/>
                </a:highlight>
              </a:rPr>
              <a:t> </a:t>
            </a:r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Natural History Museum</a:t>
            </a:r>
            <a:r>
              <a:rPr lang="en-US" sz="2800" dirty="0"/>
              <a:t>, Cromwell Road, London, SW7 5BD; </a:t>
            </a:r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and 4Department of Physics</a:t>
            </a:r>
            <a:r>
              <a:rPr lang="en-US" sz="2800" dirty="0"/>
              <a:t>,</a:t>
            </a:r>
            <a:r>
              <a:rPr lang="en-US" sz="2800" dirty="0">
                <a:solidFill>
                  <a:srgbClr val="FF0000"/>
                </a:solidFill>
                <a:highlight>
                  <a:srgbClr val="FFBC37"/>
                </a:highlight>
              </a:rPr>
              <a:t> </a:t>
            </a:r>
            <a:r>
              <a:rPr lang="en-US" sz="2800" dirty="0">
                <a:solidFill>
                  <a:srgbClr val="C00000"/>
                </a:solidFill>
                <a:highlight>
                  <a:srgbClr val="FFBC37"/>
                </a:highlight>
              </a:rPr>
              <a:t>Cavendish Laboratory</a:t>
            </a:r>
            <a:r>
              <a:rPr lang="en-US" sz="2800" dirty="0"/>
              <a:t>, JJ Thomson Avenue, Cambridge, CB3 0HE, UK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67F2FC-8ACF-5847-89C0-8ABC56C0E656}"/>
              </a:ext>
            </a:extLst>
          </p:cNvPr>
          <p:cNvSpPr txBox="1"/>
          <p:nvPr/>
        </p:nvSpPr>
        <p:spPr>
          <a:xfrm>
            <a:off x="391098" y="349786"/>
            <a:ext cx="277633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CHALLENGE</a:t>
            </a:r>
            <a:endParaRPr lang="en-US" sz="32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3B3EEA-2C20-2442-927E-28448C420375}"/>
              </a:ext>
            </a:extLst>
          </p:cNvPr>
          <p:cNvSpPr txBox="1"/>
          <p:nvPr/>
        </p:nvSpPr>
        <p:spPr>
          <a:xfrm>
            <a:off x="3039999" y="349786"/>
            <a:ext cx="575683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>
                <a:latin typeface="+mj-lt"/>
              </a:rPr>
              <a:t> - Affiliations with multiple targets</a:t>
            </a:r>
          </a:p>
        </p:txBody>
      </p:sp>
    </p:spTree>
    <p:extLst>
      <p:ext uri="{BB962C8B-B14F-4D97-AF65-F5344CB8AC3E}">
        <p14:creationId xmlns:p14="http://schemas.microsoft.com/office/powerpoint/2010/main" val="2716016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0C43F0-0B04-894A-80A9-3CC29262E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" y="144617"/>
            <a:ext cx="12192000" cy="65488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A20825-5099-0942-B004-D541D7C94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64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62D944-1F4F-0D4C-8DF2-0D16CC7B1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" y="140464"/>
            <a:ext cx="12192000" cy="6795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B3694A-CB21-C842-98DC-67803B24D244}"/>
              </a:ext>
            </a:extLst>
          </p:cNvPr>
          <p:cNvSpPr txBox="1"/>
          <p:nvPr/>
        </p:nvSpPr>
        <p:spPr>
          <a:xfrm>
            <a:off x="4747791" y="2921168"/>
            <a:ext cx="2772618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EXACT</a:t>
            </a:r>
          </a:p>
        </p:txBody>
      </p:sp>
    </p:spTree>
    <p:extLst>
      <p:ext uri="{BB962C8B-B14F-4D97-AF65-F5344CB8AC3E}">
        <p14:creationId xmlns:p14="http://schemas.microsoft.com/office/powerpoint/2010/main" val="329888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72CA27-6C90-DA46-A460-7AC797E71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4305"/>
            <a:ext cx="12192000" cy="63893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F76DDF-7B42-C644-86B2-A9B73D9DE0B8}"/>
              </a:ext>
            </a:extLst>
          </p:cNvPr>
          <p:cNvSpPr txBox="1"/>
          <p:nvPr/>
        </p:nvSpPr>
        <p:spPr>
          <a:xfrm>
            <a:off x="2616883" y="2921168"/>
            <a:ext cx="704128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dirty="0"/>
              <a:t>EXACT OR VALID</a:t>
            </a:r>
          </a:p>
        </p:txBody>
      </p:sp>
    </p:spTree>
    <p:extLst>
      <p:ext uri="{BB962C8B-B14F-4D97-AF65-F5344CB8AC3E}">
        <p14:creationId xmlns:p14="http://schemas.microsoft.com/office/powerpoint/2010/main" val="72134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3BF46D-C6C5-CC4D-9448-690F5B610A77}"/>
              </a:ext>
            </a:extLst>
          </p:cNvPr>
          <p:cNvSpPr txBox="1"/>
          <p:nvPr/>
        </p:nvSpPr>
        <p:spPr>
          <a:xfrm>
            <a:off x="391098" y="349786"/>
            <a:ext cx="200426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RESULTS</a:t>
            </a:r>
            <a:endParaRPr lang="en-US" sz="3200" dirty="0"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EF219E-F22B-D94F-83AC-841BEFC7B791}"/>
              </a:ext>
            </a:extLst>
          </p:cNvPr>
          <p:cNvGrpSpPr/>
          <p:nvPr/>
        </p:nvGrpSpPr>
        <p:grpSpPr>
          <a:xfrm>
            <a:off x="801276" y="1307365"/>
            <a:ext cx="4476401" cy="4658927"/>
            <a:chOff x="801276" y="1039011"/>
            <a:chExt cx="4476401" cy="496243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2315612-6DE3-2A4F-9AE2-922CADF5523D}"/>
                </a:ext>
              </a:extLst>
            </p:cNvPr>
            <p:cNvGrpSpPr/>
            <p:nvPr/>
          </p:nvGrpSpPr>
          <p:grpSpPr>
            <a:xfrm>
              <a:off x="801276" y="1039011"/>
              <a:ext cx="4476401" cy="4962437"/>
              <a:chOff x="3294822" y="2242036"/>
              <a:chExt cx="4476401" cy="4962437"/>
            </a:xfrm>
          </p:grpSpPr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A9D5356-8A83-8146-A0BB-DE9E96755DCB}"/>
                  </a:ext>
                </a:extLst>
              </p:cNvPr>
              <p:cNvSpPr/>
              <p:nvPr/>
            </p:nvSpPr>
            <p:spPr>
              <a:xfrm>
                <a:off x="3294822" y="2242036"/>
                <a:ext cx="4476401" cy="496243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+mj-lt"/>
                </a:endParaRPr>
              </a:p>
            </p:txBody>
          </p: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BB267F5-0758-5D41-B821-6FF93ED9B8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6179" b="14248"/>
              <a:stretch/>
            </p:blipFill>
            <p:spPr>
              <a:xfrm>
                <a:off x="3383360" y="2370971"/>
                <a:ext cx="1614714" cy="1123405"/>
              </a:xfrm>
              <a:prstGeom prst="rect">
                <a:avLst/>
              </a:prstGeom>
            </p:spPr>
          </p:pic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3851D9D-7A4B-F14A-8E74-620067F77120}"/>
                </a:ext>
              </a:extLst>
            </p:cNvPr>
            <p:cNvSpPr txBox="1"/>
            <p:nvPr/>
          </p:nvSpPr>
          <p:spPr>
            <a:xfrm>
              <a:off x="1023366" y="2420286"/>
              <a:ext cx="3856505" cy="33110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DOIs: 8826</a:t>
              </a:r>
            </a:p>
            <a:p>
              <a:r>
                <a:rPr lang="en-US" sz="2800" dirty="0"/>
                <a:t>Affiliations: 14,199</a:t>
              </a:r>
            </a:p>
            <a:p>
              <a:r>
                <a:rPr lang="en-US" sz="2800" dirty="0"/>
                <a:t>Affiliation Tokens: 11,829</a:t>
              </a:r>
            </a:p>
            <a:p>
              <a:r>
                <a:rPr lang="en-US" sz="2800" dirty="0"/>
                <a:t>RORs: 2513</a:t>
              </a:r>
            </a:p>
            <a:p>
              <a:endParaRPr lang="en-US" sz="2800" dirty="0"/>
            </a:p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</a:rPr>
                <a:t>DOIs with RORs: 71%</a:t>
              </a:r>
            </a:p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</a:rPr>
                <a:t>Authors with RORs: 65%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6B5B23E-7721-F44C-8C11-B1CA70FF2DB8}"/>
              </a:ext>
            </a:extLst>
          </p:cNvPr>
          <p:cNvGrpSpPr/>
          <p:nvPr/>
        </p:nvGrpSpPr>
        <p:grpSpPr>
          <a:xfrm>
            <a:off x="6714211" y="1305008"/>
            <a:ext cx="4587975" cy="4634894"/>
            <a:chOff x="6714211" y="1036655"/>
            <a:chExt cx="4587975" cy="463489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2B6871-2675-B14F-854F-6B3EE7202559}"/>
                </a:ext>
              </a:extLst>
            </p:cNvPr>
            <p:cNvGrpSpPr/>
            <p:nvPr/>
          </p:nvGrpSpPr>
          <p:grpSpPr>
            <a:xfrm>
              <a:off x="6714211" y="1036655"/>
              <a:ext cx="4587975" cy="4634894"/>
              <a:chOff x="3595109" y="1258042"/>
              <a:chExt cx="4587975" cy="4634894"/>
            </a:xfrm>
          </p:grpSpPr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01DD70E-7981-1B4E-95E1-5D0B4C296AC3}"/>
                  </a:ext>
                </a:extLst>
              </p:cNvPr>
              <p:cNvSpPr/>
              <p:nvPr/>
            </p:nvSpPr>
            <p:spPr>
              <a:xfrm>
                <a:off x="3595109" y="1258042"/>
                <a:ext cx="4587975" cy="463489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+mj-lt"/>
                </a:endParaRPr>
              </a:p>
            </p:txBody>
          </p:sp>
          <p:pic>
            <p:nvPicPr>
              <p:cNvPr id="13" name="Picture 12" descr="A drawing of a face&#10;&#10;Description automatically generated">
                <a:extLst>
                  <a:ext uri="{FF2B5EF4-FFF2-40B4-BE49-F238E27FC236}">
                    <a16:creationId xmlns:a16="http://schemas.microsoft.com/office/drawing/2014/main" id="{052FFBE1-B287-504C-A45F-778777266D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770833" y="1407838"/>
                <a:ext cx="1104900" cy="1104900"/>
              </a:xfrm>
              <a:prstGeom prst="rect">
                <a:avLst/>
              </a:prstGeom>
            </p:spPr>
          </p:pic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B012270-6A95-014D-A782-8DFD50570BA2}"/>
                </a:ext>
              </a:extLst>
            </p:cNvPr>
            <p:cNvSpPr txBox="1"/>
            <p:nvPr/>
          </p:nvSpPr>
          <p:spPr>
            <a:xfrm>
              <a:off x="6889935" y="2291351"/>
              <a:ext cx="3801169" cy="310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DOIs: 2496</a:t>
              </a:r>
            </a:p>
            <a:p>
              <a:r>
                <a:rPr lang="en-US" sz="2800" dirty="0"/>
                <a:t>Affiliations: 8686</a:t>
              </a:r>
            </a:p>
            <a:p>
              <a:r>
                <a:rPr lang="en-US" sz="2800" dirty="0"/>
                <a:t>Affiliation Tokens: 7841</a:t>
              </a:r>
            </a:p>
            <a:p>
              <a:r>
                <a:rPr lang="en-US" sz="2800" dirty="0"/>
                <a:t>RORs: 1592</a:t>
              </a:r>
            </a:p>
            <a:p>
              <a:endParaRPr lang="en-US" sz="2800" dirty="0"/>
            </a:p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</a:rPr>
                <a:t>DOIs with RORs: 91%</a:t>
              </a:r>
            </a:p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</a:rPr>
                <a:t>Authors with RORs: 75%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05B7107-BFF4-D843-B8D0-AA413D3A9E56}"/>
              </a:ext>
            </a:extLst>
          </p:cNvPr>
          <p:cNvSpPr/>
          <p:nvPr/>
        </p:nvSpPr>
        <p:spPr>
          <a:xfrm>
            <a:off x="6862328" y="4647820"/>
            <a:ext cx="4090594" cy="110490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D9A07CF-6115-C543-9B17-99698919132D}"/>
              </a:ext>
            </a:extLst>
          </p:cNvPr>
          <p:cNvSpPr/>
          <p:nvPr/>
        </p:nvSpPr>
        <p:spPr>
          <a:xfrm>
            <a:off x="994179" y="4647820"/>
            <a:ext cx="4090594" cy="110490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75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3BF46D-C6C5-CC4D-9448-690F5B610A77}"/>
              </a:ext>
            </a:extLst>
          </p:cNvPr>
          <p:cNvSpPr txBox="1"/>
          <p:nvPr/>
        </p:nvSpPr>
        <p:spPr>
          <a:xfrm>
            <a:off x="391098" y="349786"/>
            <a:ext cx="828226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FUTURE DIRECTIONS  - ROR Adoption</a:t>
            </a:r>
            <a:endParaRPr lang="en-US" sz="32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33C5A7-3B38-3740-8E5C-FC6760E47938}"/>
              </a:ext>
            </a:extLst>
          </p:cNvPr>
          <p:cNvSpPr txBox="1"/>
          <p:nvPr/>
        </p:nvSpPr>
        <p:spPr>
          <a:xfrm>
            <a:off x="385590" y="934561"/>
            <a:ext cx="111160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j-lt"/>
              </a:rPr>
              <a:t>Open Refine – useful, user interface challenges for large datasets, learn API?</a:t>
            </a:r>
          </a:p>
          <a:p>
            <a:r>
              <a:rPr lang="en-US" sz="2800" dirty="0">
                <a:latin typeface="+mj-lt"/>
              </a:rPr>
              <a:t>RORs added to </a:t>
            </a:r>
            <a:r>
              <a:rPr lang="en-US" sz="2800" dirty="0" err="1">
                <a:latin typeface="+mj-lt"/>
              </a:rPr>
              <a:t>Wikidata</a:t>
            </a:r>
            <a:r>
              <a:rPr lang="en-US" sz="2800" dirty="0">
                <a:latin typeface="+mj-lt"/>
              </a:rPr>
              <a:t> – use </a:t>
            </a:r>
            <a:r>
              <a:rPr lang="en-US" sz="2800" dirty="0" err="1">
                <a:latin typeface="+mj-lt"/>
              </a:rPr>
              <a:t>Wikidata</a:t>
            </a:r>
            <a:r>
              <a:rPr lang="en-US" sz="2800" dirty="0">
                <a:latin typeface="+mj-lt"/>
              </a:rPr>
              <a:t> reconciler</a:t>
            </a:r>
          </a:p>
          <a:p>
            <a:r>
              <a:rPr lang="en-US" sz="2800" dirty="0">
                <a:latin typeface="+mj-lt"/>
              </a:rPr>
              <a:t>Testing and implementation with </a:t>
            </a:r>
            <a:r>
              <a:rPr lang="en-US" sz="2800" b="1" dirty="0">
                <a:latin typeface="Futura Medium" panose="020B0602020204020303" pitchFamily="34" charset="-79"/>
                <a:cs typeface="Futura Medium" panose="020B0602020204020303" pitchFamily="34" charset="-79"/>
              </a:rPr>
              <a:t>more partners</a:t>
            </a: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D0A2F870-37FA-414B-A27D-1CA54CF54DE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0" t="4910" r="12760" b="8667"/>
          <a:stretch/>
        </p:blipFill>
        <p:spPr bwMode="auto">
          <a:xfrm>
            <a:off x="662374" y="2812571"/>
            <a:ext cx="4966721" cy="3774847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40A77C49-190C-154A-B272-1B52BBE1A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75" t="5195" r="17945" b="10717"/>
          <a:stretch/>
        </p:blipFill>
        <p:spPr>
          <a:xfrm>
            <a:off x="6939809" y="2812571"/>
            <a:ext cx="4132143" cy="37787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998841C9-8E44-6940-BF4F-6E1922CB22AE}"/>
              </a:ext>
            </a:extLst>
          </p:cNvPr>
          <p:cNvSpPr/>
          <p:nvPr/>
        </p:nvSpPr>
        <p:spPr>
          <a:xfrm>
            <a:off x="1779104" y="3429000"/>
            <a:ext cx="1729409" cy="1580322"/>
          </a:xfrm>
          <a:prstGeom prst="rightArrow">
            <a:avLst/>
          </a:prstGeom>
          <a:solidFill>
            <a:srgbClr val="FFBC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highlight>
                  <a:srgbClr val="FFBC37"/>
                </a:highlight>
              </a:rPr>
              <a:t>Big Increase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CF7758EA-BA0E-004E-810C-98905A6C4701}"/>
              </a:ext>
            </a:extLst>
          </p:cNvPr>
          <p:cNvSpPr/>
          <p:nvPr/>
        </p:nvSpPr>
        <p:spPr>
          <a:xfrm>
            <a:off x="7666382" y="3335218"/>
            <a:ext cx="1729409" cy="1544169"/>
          </a:xfrm>
          <a:prstGeom prst="rightArrow">
            <a:avLst/>
          </a:prstGeom>
          <a:solidFill>
            <a:srgbClr val="FFBC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highlight>
                  <a:srgbClr val="FFBC37"/>
                </a:highlight>
              </a:rPr>
              <a:t>Long History</a:t>
            </a:r>
          </a:p>
        </p:txBody>
      </p:sp>
    </p:spTree>
    <p:extLst>
      <p:ext uri="{BB962C8B-B14F-4D97-AF65-F5344CB8AC3E}">
        <p14:creationId xmlns:p14="http://schemas.microsoft.com/office/powerpoint/2010/main" val="35919408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EA76AD5-2E09-7F4C-84DB-CF8BA1F1E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28600"/>
            <a:ext cx="4772025" cy="6362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3BF46D-C6C5-CC4D-9448-690F5B610A77}"/>
              </a:ext>
            </a:extLst>
          </p:cNvPr>
          <p:cNvSpPr txBox="1"/>
          <p:nvPr/>
        </p:nvSpPr>
        <p:spPr>
          <a:xfrm>
            <a:off x="457200" y="457200"/>
            <a:ext cx="3035831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QUESTIONS?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33C5A7-3B38-3740-8E5C-FC6760E47938}"/>
              </a:ext>
            </a:extLst>
          </p:cNvPr>
          <p:cNvSpPr txBox="1"/>
          <p:nvPr/>
        </p:nvSpPr>
        <p:spPr>
          <a:xfrm>
            <a:off x="6096000" y="914400"/>
            <a:ext cx="53494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  <a:hlinkClick r:id="rId4"/>
              </a:rPr>
              <a:t>tedhabermann@gmail.com</a:t>
            </a:r>
            <a:endParaRPr lang="en-US" sz="3200" dirty="0">
              <a:latin typeface="+mj-lt"/>
            </a:endParaRPr>
          </a:p>
          <a:p>
            <a:endParaRPr lang="en-US" sz="1200" dirty="0">
              <a:latin typeface="+mj-lt"/>
            </a:endParaRPr>
          </a:p>
          <a:p>
            <a:r>
              <a:rPr lang="en-US" sz="3200" dirty="0">
                <a:latin typeface="+mj-lt"/>
                <a:hlinkClick r:id="rId5"/>
              </a:rPr>
              <a:t>Daniella.Lowenberg@ucop.edu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7744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97038"/>
            <a:ext cx="6091238" cy="36607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Without this info, we cannot:</a:t>
            </a:r>
          </a:p>
          <a:p>
            <a:pPr fontAlgn="base"/>
            <a:r>
              <a:rPr lang="en-US" b="1" dirty="0"/>
              <a:t>Report on deposits</a:t>
            </a:r>
            <a:r>
              <a:rPr lang="en-US" dirty="0"/>
              <a:t> by institution</a:t>
            </a:r>
          </a:p>
          <a:p>
            <a:pPr fontAlgn="base"/>
            <a:r>
              <a:rPr lang="en-US" b="1" dirty="0"/>
              <a:t>Evaluate usage and citations</a:t>
            </a:r>
            <a:r>
              <a:rPr lang="en-US" dirty="0"/>
              <a:t> by institution</a:t>
            </a:r>
          </a:p>
          <a:p>
            <a:r>
              <a:rPr lang="en-US" b="1" dirty="0"/>
              <a:t>Send appropriate metadata</a:t>
            </a:r>
            <a:r>
              <a:rPr lang="en-US" dirty="0"/>
              <a:t> or copies to institutions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236891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Quest</a:t>
            </a:r>
          </a:p>
        </p:txBody>
      </p:sp>
      <p:pic>
        <p:nvPicPr>
          <p:cNvPr id="3074" name="Picture 2" descr="https://lh5.googleusercontent.com/u77OYEb-gccaY1Dz2gPZcuDmo2a_spkMIzO6c0me7k56lMfhNRi1eH6nxArlhBYTRqKUtjCIiWWTyP365VanF-FyPucK0d61CreZxcPHFQBDpY6ghPBU5nLxHNnk5mcvmBogw-yRWv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934561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27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Arrow 6">
            <a:extLst>
              <a:ext uri="{FF2B5EF4-FFF2-40B4-BE49-F238E27FC236}">
                <a16:creationId xmlns:a16="http://schemas.microsoft.com/office/drawing/2014/main" id="{EE38E7CE-322C-1C42-AB24-C5209BA79167}"/>
              </a:ext>
            </a:extLst>
          </p:cNvPr>
          <p:cNvSpPr/>
          <p:nvPr/>
        </p:nvSpPr>
        <p:spPr>
          <a:xfrm>
            <a:off x="2365843" y="1882479"/>
            <a:ext cx="896983" cy="77920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DOI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376D2BD-B863-7E43-A1AA-260A7CD2B0FF}"/>
              </a:ext>
            </a:extLst>
          </p:cNvPr>
          <p:cNvGrpSpPr/>
          <p:nvPr/>
        </p:nvGrpSpPr>
        <p:grpSpPr>
          <a:xfrm>
            <a:off x="3564356" y="838572"/>
            <a:ext cx="1791788" cy="1406009"/>
            <a:chOff x="3294823" y="2242036"/>
            <a:chExt cx="1791788" cy="1406009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6E5C835-EF5F-F445-BB73-4E8E9B7E7FF7}"/>
                </a:ext>
              </a:extLst>
            </p:cNvPr>
            <p:cNvSpPr/>
            <p:nvPr/>
          </p:nvSpPr>
          <p:spPr>
            <a:xfrm>
              <a:off x="3294823" y="2242036"/>
              <a:ext cx="1791788" cy="140600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6985861-60C7-2E46-8A67-0B215365DE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6179" b="14248"/>
            <a:stretch/>
          </p:blipFill>
          <p:spPr>
            <a:xfrm>
              <a:off x="3383360" y="2370971"/>
              <a:ext cx="1614714" cy="1123405"/>
            </a:xfrm>
            <a:prstGeom prst="rect">
              <a:avLst/>
            </a:prstGeom>
          </p:spPr>
        </p:pic>
      </p:grpSp>
      <p:sp>
        <p:nvSpPr>
          <p:cNvPr id="12" name="Right Arrow 11">
            <a:extLst>
              <a:ext uri="{FF2B5EF4-FFF2-40B4-BE49-F238E27FC236}">
                <a16:creationId xmlns:a16="http://schemas.microsoft.com/office/drawing/2014/main" id="{13CF8879-74A1-454B-92B2-358BC87EE220}"/>
              </a:ext>
            </a:extLst>
          </p:cNvPr>
          <p:cNvSpPr/>
          <p:nvPr/>
        </p:nvSpPr>
        <p:spPr>
          <a:xfrm>
            <a:off x="5844668" y="1882479"/>
            <a:ext cx="1380685" cy="77920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Affiliation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AAB8BC-DCB1-BC40-BB4D-B09C15A80ABC}"/>
              </a:ext>
            </a:extLst>
          </p:cNvPr>
          <p:cNvGrpSpPr/>
          <p:nvPr/>
        </p:nvGrpSpPr>
        <p:grpSpPr>
          <a:xfrm>
            <a:off x="7620380" y="1476118"/>
            <a:ext cx="1791788" cy="1688614"/>
            <a:chOff x="6908690" y="1857634"/>
            <a:chExt cx="1791788" cy="1688614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39B82594-9F4E-114D-BDDB-AA8E156535AD}"/>
                </a:ext>
              </a:extLst>
            </p:cNvPr>
            <p:cNvSpPr/>
            <p:nvPr/>
          </p:nvSpPr>
          <p:spPr>
            <a:xfrm>
              <a:off x="6908690" y="1857634"/>
              <a:ext cx="1791788" cy="168861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14" name="Picture 13" descr="A picture containing indoor, wall, mincer&#10;&#10;Description automatically generated">
              <a:extLst>
                <a:ext uri="{FF2B5EF4-FFF2-40B4-BE49-F238E27FC236}">
                  <a16:creationId xmlns:a16="http://schemas.microsoft.com/office/drawing/2014/main" id="{EEF59C18-A4A7-F84B-9199-A0704CD46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0220" y="1867160"/>
              <a:ext cx="1188728" cy="1669562"/>
            </a:xfrm>
            <a:prstGeom prst="rect">
              <a:avLst/>
            </a:prstGeom>
            <a:noFill/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CFFCD2B-D86F-0243-AF3E-4F2C3480BEF4}"/>
              </a:ext>
            </a:extLst>
          </p:cNvPr>
          <p:cNvGrpSpPr/>
          <p:nvPr/>
        </p:nvGrpSpPr>
        <p:grpSpPr>
          <a:xfrm>
            <a:off x="7670264" y="4286489"/>
            <a:ext cx="1791788" cy="1688614"/>
            <a:chOff x="6908690" y="4284804"/>
            <a:chExt cx="1791788" cy="1688614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412C482F-9A06-4E4E-AE37-F9A094D36ECF}"/>
                </a:ext>
              </a:extLst>
            </p:cNvPr>
            <p:cNvSpPr/>
            <p:nvPr/>
          </p:nvSpPr>
          <p:spPr>
            <a:xfrm>
              <a:off x="6908690" y="4284804"/>
              <a:ext cx="1791788" cy="168861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7C91605-FD69-074C-8487-8305F4B5E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9716" y="4804124"/>
              <a:ext cx="1709735" cy="556658"/>
            </a:xfrm>
            <a:prstGeom prst="rect">
              <a:avLst/>
            </a:prstGeom>
          </p:spPr>
        </p:pic>
      </p:grpSp>
      <p:sp>
        <p:nvSpPr>
          <p:cNvPr id="22" name="Left Arrow 21">
            <a:extLst>
              <a:ext uri="{FF2B5EF4-FFF2-40B4-BE49-F238E27FC236}">
                <a16:creationId xmlns:a16="http://schemas.microsoft.com/office/drawing/2014/main" id="{B356B321-DE93-8B4E-AAF3-698F2E511EFB}"/>
              </a:ext>
            </a:extLst>
          </p:cNvPr>
          <p:cNvSpPr/>
          <p:nvPr/>
        </p:nvSpPr>
        <p:spPr>
          <a:xfrm>
            <a:off x="5508398" y="4636969"/>
            <a:ext cx="1599627" cy="890965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ROR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F36CF0-1281-A542-B622-99470B35C0BE}"/>
              </a:ext>
            </a:extLst>
          </p:cNvPr>
          <p:cNvGrpSpPr/>
          <p:nvPr/>
        </p:nvGrpSpPr>
        <p:grpSpPr>
          <a:xfrm>
            <a:off x="9807194" y="1758463"/>
            <a:ext cx="1882647" cy="3602320"/>
            <a:chOff x="9113132" y="2803739"/>
            <a:chExt cx="1882647" cy="2827745"/>
          </a:xfrm>
        </p:grpSpPr>
        <p:sp>
          <p:nvSpPr>
            <p:cNvPr id="23" name="U-Turn Arrow 22">
              <a:extLst>
                <a:ext uri="{FF2B5EF4-FFF2-40B4-BE49-F238E27FC236}">
                  <a16:creationId xmlns:a16="http://schemas.microsoft.com/office/drawing/2014/main" id="{12D599C8-906C-A241-86FC-D5AD09024719}"/>
                </a:ext>
              </a:extLst>
            </p:cNvPr>
            <p:cNvSpPr/>
            <p:nvPr/>
          </p:nvSpPr>
          <p:spPr>
            <a:xfrm rot="5400000">
              <a:off x="8640583" y="3276288"/>
              <a:ext cx="2827745" cy="1882647"/>
            </a:xfrm>
            <a:prstGeom prst="uturnArrow">
              <a:avLst>
                <a:gd name="adj1" fmla="val 25000"/>
                <a:gd name="adj2" fmla="val 25000"/>
                <a:gd name="adj3" fmla="val 29096"/>
                <a:gd name="adj4" fmla="val 43750"/>
                <a:gd name="adj5" fmla="val 75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53403E4-E50F-B141-A4C7-5172ED1B2BD7}"/>
                </a:ext>
              </a:extLst>
            </p:cNvPr>
            <p:cNvSpPr txBox="1"/>
            <p:nvPr/>
          </p:nvSpPr>
          <p:spPr>
            <a:xfrm>
              <a:off x="9282669" y="2840775"/>
              <a:ext cx="732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+mj-lt"/>
                </a:rPr>
                <a:t>Token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3FFF90-6B11-D148-930E-AD337918EA4B}"/>
              </a:ext>
            </a:extLst>
          </p:cNvPr>
          <p:cNvGrpSpPr/>
          <p:nvPr/>
        </p:nvGrpSpPr>
        <p:grpSpPr>
          <a:xfrm>
            <a:off x="2317629" y="4238145"/>
            <a:ext cx="2526851" cy="1688614"/>
            <a:chOff x="1707614" y="4285537"/>
            <a:chExt cx="2526851" cy="1688614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974B135-5B28-D449-8F06-AFDA9C74B621}"/>
                </a:ext>
              </a:extLst>
            </p:cNvPr>
            <p:cNvSpPr/>
            <p:nvPr/>
          </p:nvSpPr>
          <p:spPr>
            <a:xfrm>
              <a:off x="1707614" y="4285537"/>
              <a:ext cx="2526851" cy="168861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30" name="Picture 29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A93DC03A-D073-4F4A-93A5-9AB89257C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60798" y="4757465"/>
              <a:ext cx="2390268" cy="69524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6FB4802-FA61-1D44-A468-D6FA301DC67F}"/>
              </a:ext>
            </a:extLst>
          </p:cNvPr>
          <p:cNvGrpSpPr/>
          <p:nvPr/>
        </p:nvGrpSpPr>
        <p:grpSpPr>
          <a:xfrm>
            <a:off x="608600" y="1709433"/>
            <a:ext cx="1482403" cy="1630018"/>
            <a:chOff x="608600" y="2090949"/>
            <a:chExt cx="1482403" cy="1630018"/>
          </a:xfrm>
        </p:grpSpPr>
        <p:sp>
          <p:nvSpPr>
            <p:cNvPr id="5" name="Folded Corner 4">
              <a:extLst>
                <a:ext uri="{FF2B5EF4-FFF2-40B4-BE49-F238E27FC236}">
                  <a16:creationId xmlns:a16="http://schemas.microsoft.com/office/drawing/2014/main" id="{376D5821-CD06-DA43-8AE8-01E96B801EEE}"/>
                </a:ext>
              </a:extLst>
            </p:cNvPr>
            <p:cNvSpPr/>
            <p:nvPr/>
          </p:nvSpPr>
          <p:spPr>
            <a:xfrm>
              <a:off x="608600" y="2090949"/>
              <a:ext cx="1482403" cy="1630018"/>
            </a:xfrm>
            <a:prstGeom prst="foldedCorner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1026" name="Picture 2" descr="ryad logo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34" y="2800496"/>
              <a:ext cx="1353734" cy="210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207236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Strategy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B629E17-A9F5-6145-815D-295C574AE34D}"/>
              </a:ext>
            </a:extLst>
          </p:cNvPr>
          <p:cNvGrpSpPr/>
          <p:nvPr/>
        </p:nvGrpSpPr>
        <p:grpSpPr>
          <a:xfrm>
            <a:off x="3564356" y="2325406"/>
            <a:ext cx="1791788" cy="1348447"/>
            <a:chOff x="3716756" y="1188894"/>
            <a:chExt cx="1791788" cy="1348447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6CF1DBF1-EE1D-3D44-BD81-17D5F8AADCEA}"/>
                </a:ext>
              </a:extLst>
            </p:cNvPr>
            <p:cNvSpPr/>
            <p:nvPr/>
          </p:nvSpPr>
          <p:spPr>
            <a:xfrm>
              <a:off x="3716756" y="1188894"/>
              <a:ext cx="1791788" cy="134844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3" name="Picture 2" descr="A drawing of a face&#10;&#10;Description automatically generated">
              <a:extLst>
                <a:ext uri="{FF2B5EF4-FFF2-40B4-BE49-F238E27FC236}">
                  <a16:creationId xmlns:a16="http://schemas.microsoft.com/office/drawing/2014/main" id="{E3CCFC11-9FE6-F249-AAD2-0A1BE5D49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060200" y="1258042"/>
              <a:ext cx="1104900" cy="1104900"/>
            </a:xfrm>
            <a:prstGeom prst="rect">
              <a:avLst/>
            </a:prstGeom>
          </p:spPr>
        </p:pic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B0CB5A8-99B8-3544-BB17-47F4043FA477}"/>
              </a:ext>
            </a:extLst>
          </p:cNvPr>
          <p:cNvSpPr/>
          <p:nvPr/>
        </p:nvSpPr>
        <p:spPr>
          <a:xfrm>
            <a:off x="7342923" y="931241"/>
            <a:ext cx="4611512" cy="53350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60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7ADA87-CE24-7E4F-8C8E-CC40091787F8}"/>
              </a:ext>
            </a:extLst>
          </p:cNvPr>
          <p:cNvSpPr txBox="1"/>
          <p:nvPr/>
        </p:nvSpPr>
        <p:spPr>
          <a:xfrm>
            <a:off x="391098" y="1015108"/>
            <a:ext cx="11135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Department of Geosciences; University of Arizona; Tucson AZ USA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574849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PERFECT AFFILIATION</a:t>
            </a:r>
          </a:p>
        </p:txBody>
      </p:sp>
    </p:spTree>
    <p:extLst>
      <p:ext uri="{BB962C8B-B14F-4D97-AF65-F5344CB8AC3E}">
        <p14:creationId xmlns:p14="http://schemas.microsoft.com/office/powerpoint/2010/main" val="1570604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7ADA87-CE24-7E4F-8C8E-CC40091787F8}"/>
              </a:ext>
            </a:extLst>
          </p:cNvPr>
          <p:cNvSpPr txBox="1"/>
          <p:nvPr/>
        </p:nvSpPr>
        <p:spPr>
          <a:xfrm>
            <a:off x="391098" y="1015108"/>
            <a:ext cx="11135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Department of Geosciences; University of Arizona; Tucson AZ USA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574849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PERFECT AFFILIATION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48A388-DACF-1B40-9713-DB7AF62DC752}"/>
              </a:ext>
            </a:extLst>
          </p:cNvPr>
          <p:cNvSpPr txBox="1"/>
          <p:nvPr/>
        </p:nvSpPr>
        <p:spPr>
          <a:xfrm>
            <a:off x="391098" y="1899209"/>
            <a:ext cx="3649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Consistent delimiters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F01E0F-F33C-BA43-96D7-2B5A01BDB9A4}"/>
              </a:ext>
            </a:extLst>
          </p:cNvPr>
          <p:cNvSpPr/>
          <p:nvPr/>
        </p:nvSpPr>
        <p:spPr>
          <a:xfrm>
            <a:off x="4973933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0F0F19-F89D-B741-B2DF-8050500998AB}"/>
              </a:ext>
            </a:extLst>
          </p:cNvPr>
          <p:cNvSpPr/>
          <p:nvPr/>
        </p:nvSpPr>
        <p:spPr>
          <a:xfrm>
            <a:off x="8596412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8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7ADA87-CE24-7E4F-8C8E-CC40091787F8}"/>
              </a:ext>
            </a:extLst>
          </p:cNvPr>
          <p:cNvSpPr txBox="1"/>
          <p:nvPr/>
        </p:nvSpPr>
        <p:spPr>
          <a:xfrm>
            <a:off x="391098" y="1015108"/>
            <a:ext cx="11135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Department of Geosciences; University of Arizona; Tucson AZ USA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574849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PERFECT AFFILIATION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48A388-DACF-1B40-9713-DB7AF62DC752}"/>
              </a:ext>
            </a:extLst>
          </p:cNvPr>
          <p:cNvSpPr txBox="1"/>
          <p:nvPr/>
        </p:nvSpPr>
        <p:spPr>
          <a:xfrm>
            <a:off x="391098" y="1899209"/>
            <a:ext cx="36934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Consistent delimiters</a:t>
            </a:r>
          </a:p>
          <a:p>
            <a:r>
              <a:rPr lang="en-US" sz="3200" dirty="0">
                <a:solidFill>
                  <a:srgbClr val="000000"/>
                </a:solidFill>
                <a:latin typeface="+mj-lt"/>
              </a:rPr>
              <a:t>Single affiliation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F01E0F-F33C-BA43-96D7-2B5A01BDB9A4}"/>
              </a:ext>
            </a:extLst>
          </p:cNvPr>
          <p:cNvSpPr/>
          <p:nvPr/>
        </p:nvSpPr>
        <p:spPr>
          <a:xfrm>
            <a:off x="4973933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0F0F19-F89D-B741-B2DF-8050500998AB}"/>
              </a:ext>
            </a:extLst>
          </p:cNvPr>
          <p:cNvSpPr/>
          <p:nvPr/>
        </p:nvSpPr>
        <p:spPr>
          <a:xfrm>
            <a:off x="8596412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9B71A6-25D6-6645-BEB9-A9D1A2503215}"/>
              </a:ext>
            </a:extLst>
          </p:cNvPr>
          <p:cNvSpPr/>
          <p:nvPr/>
        </p:nvSpPr>
        <p:spPr>
          <a:xfrm>
            <a:off x="5219408" y="1051531"/>
            <a:ext cx="339045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0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7ADA87-CE24-7E4F-8C8E-CC40091787F8}"/>
              </a:ext>
            </a:extLst>
          </p:cNvPr>
          <p:cNvSpPr txBox="1"/>
          <p:nvPr/>
        </p:nvSpPr>
        <p:spPr>
          <a:xfrm>
            <a:off x="391098" y="1015108"/>
            <a:ext cx="11135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Department of Geosciences; University of Arizona; Tucson AZ USA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4517F6-5F02-D347-9BE3-E399FDD83360}"/>
              </a:ext>
            </a:extLst>
          </p:cNvPr>
          <p:cNvSpPr txBox="1"/>
          <p:nvPr/>
        </p:nvSpPr>
        <p:spPr>
          <a:xfrm>
            <a:off x="391098" y="349786"/>
            <a:ext cx="574849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6000" b="1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defRPr>
            </a:lvl1pPr>
          </a:lstStyle>
          <a:p>
            <a:r>
              <a:rPr lang="en-US" sz="3200" dirty="0"/>
              <a:t>THE PERFECT AFFILIATION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78738-6A8C-FA42-9AE4-C2191A4CECCE}"/>
              </a:ext>
            </a:extLst>
          </p:cNvPr>
          <p:cNvSpPr txBox="1"/>
          <p:nvPr/>
        </p:nvSpPr>
        <p:spPr>
          <a:xfrm>
            <a:off x="5172418" y="3207410"/>
            <a:ext cx="3674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University of Arizona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48A388-DACF-1B40-9713-DB7AF62DC752}"/>
              </a:ext>
            </a:extLst>
          </p:cNvPr>
          <p:cNvSpPr txBox="1"/>
          <p:nvPr/>
        </p:nvSpPr>
        <p:spPr>
          <a:xfrm>
            <a:off x="391098" y="1899209"/>
            <a:ext cx="36934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+mj-lt"/>
              </a:rPr>
              <a:t>Consistent delimiters</a:t>
            </a:r>
          </a:p>
          <a:p>
            <a:r>
              <a:rPr lang="en-US" sz="3200" dirty="0">
                <a:solidFill>
                  <a:srgbClr val="000000"/>
                </a:solidFill>
                <a:latin typeface="+mj-lt"/>
              </a:rPr>
              <a:t>Single affiliation</a:t>
            </a: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352E911F-E690-A34C-BE5C-D7BED8EB197F}"/>
              </a:ext>
            </a:extLst>
          </p:cNvPr>
          <p:cNvSpPr/>
          <p:nvPr/>
        </p:nvSpPr>
        <p:spPr>
          <a:xfrm>
            <a:off x="5901611" y="1713460"/>
            <a:ext cx="2215740" cy="1229581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Token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38F54B-0AEB-1844-9D74-8E1822232FA8}"/>
              </a:ext>
            </a:extLst>
          </p:cNvPr>
          <p:cNvSpPr txBox="1"/>
          <p:nvPr/>
        </p:nvSpPr>
        <p:spPr>
          <a:xfrm>
            <a:off x="4588523" y="5550504"/>
            <a:ext cx="4841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https://</a:t>
            </a:r>
            <a:r>
              <a:rPr lang="en-US" sz="3200" dirty="0" err="1">
                <a:latin typeface="+mj-lt"/>
              </a:rPr>
              <a:t>ror.org</a:t>
            </a:r>
            <a:r>
              <a:rPr lang="en-US" sz="3200" dirty="0">
                <a:latin typeface="+mj-lt"/>
              </a:rPr>
              <a:t>/03m2x1q45</a:t>
            </a: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264F5E63-70CC-024D-B934-7F0E57920184}"/>
              </a:ext>
            </a:extLst>
          </p:cNvPr>
          <p:cNvSpPr/>
          <p:nvPr/>
        </p:nvSpPr>
        <p:spPr>
          <a:xfrm>
            <a:off x="5901611" y="4056554"/>
            <a:ext cx="2215740" cy="1229581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F01E0F-F33C-BA43-96D7-2B5A01BDB9A4}"/>
              </a:ext>
            </a:extLst>
          </p:cNvPr>
          <p:cNvSpPr/>
          <p:nvPr/>
        </p:nvSpPr>
        <p:spPr>
          <a:xfrm>
            <a:off x="4973933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0F0F19-F89D-B741-B2DF-8050500998AB}"/>
              </a:ext>
            </a:extLst>
          </p:cNvPr>
          <p:cNvSpPr/>
          <p:nvPr/>
        </p:nvSpPr>
        <p:spPr>
          <a:xfrm>
            <a:off x="8596412" y="1051531"/>
            <a:ext cx="21858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9B71A6-25D6-6645-BEB9-A9D1A2503215}"/>
              </a:ext>
            </a:extLst>
          </p:cNvPr>
          <p:cNvSpPr/>
          <p:nvPr/>
        </p:nvSpPr>
        <p:spPr>
          <a:xfrm>
            <a:off x="5219408" y="1051531"/>
            <a:ext cx="3390451" cy="4945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68CC3D-04C7-AC44-A199-F81BD9573BA7}"/>
              </a:ext>
            </a:extLst>
          </p:cNvPr>
          <p:cNvSpPr txBox="1"/>
          <p:nvPr/>
        </p:nvSpPr>
        <p:spPr>
          <a:xfrm>
            <a:off x="391098" y="3097953"/>
            <a:ext cx="43079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+mj-lt"/>
              </a:rPr>
              <a:t>This makes extracting the organization name and finding </a:t>
            </a:r>
            <a:r>
              <a:rPr lang="en-US" sz="3200" dirty="0" err="1">
                <a:latin typeface="+mj-lt"/>
              </a:rPr>
              <a:t>identifers</a:t>
            </a:r>
            <a:r>
              <a:rPr lang="en-US" sz="3200" dirty="0">
                <a:latin typeface="+mj-lt"/>
              </a:rPr>
              <a:t> easy.</a:t>
            </a:r>
          </a:p>
          <a:p>
            <a:endParaRPr lang="en-US" sz="3200" dirty="0">
              <a:solidFill>
                <a:srgbClr val="000000"/>
              </a:solidFill>
              <a:latin typeface="+mj-lt"/>
            </a:endParaRPr>
          </a:p>
          <a:p>
            <a:r>
              <a:rPr lang="en-US" sz="3200" dirty="0">
                <a:solidFill>
                  <a:srgbClr val="000000"/>
                </a:solidFill>
                <a:latin typeface="+mj-lt"/>
              </a:rPr>
              <a:t>The real-world is not perfect.!</a:t>
            </a:r>
          </a:p>
        </p:txBody>
      </p:sp>
    </p:spTree>
    <p:extLst>
      <p:ext uri="{BB962C8B-B14F-4D97-AF65-F5344CB8AC3E}">
        <p14:creationId xmlns:p14="http://schemas.microsoft.com/office/powerpoint/2010/main" val="1747771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0C43F0-0B04-894A-80A9-3CC29262E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8" y="144617"/>
            <a:ext cx="12192000" cy="65488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1F2D71-128D-1A41-928B-FBCD1ACFF99F}"/>
              </a:ext>
            </a:extLst>
          </p:cNvPr>
          <p:cNvSpPr txBox="1"/>
          <p:nvPr/>
        </p:nvSpPr>
        <p:spPr>
          <a:xfrm>
            <a:off x="3196584" y="2916700"/>
            <a:ext cx="5798832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65000"/>
                  </a:schemeClr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AFFILIATIONS</a:t>
            </a:r>
          </a:p>
        </p:txBody>
      </p:sp>
    </p:spTree>
    <p:extLst>
      <p:ext uri="{BB962C8B-B14F-4D97-AF65-F5344CB8AC3E}">
        <p14:creationId xmlns:p14="http://schemas.microsoft.com/office/powerpoint/2010/main" val="18104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</TotalTime>
  <Words>880</Words>
  <Application>Microsoft Macintosh PowerPoint</Application>
  <PresentationFormat>Widescreen</PresentationFormat>
  <Paragraphs>151</Paragraphs>
  <Slides>29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Futura</vt:lpstr>
      <vt:lpstr>Futura Medium</vt:lpstr>
      <vt:lpstr>Office Theme</vt:lpstr>
      <vt:lpstr>Missing Data for Data – Our Quest to Clean Up  Institutional Affiliations in Dryad Wrangling RORs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Ted Habermann</dc:creator>
  <cp:lastModifiedBy>Ted Habermann</cp:lastModifiedBy>
  <cp:revision>59</cp:revision>
  <dcterms:created xsi:type="dcterms:W3CDTF">2019-04-26T16:47:24Z</dcterms:created>
  <dcterms:modified xsi:type="dcterms:W3CDTF">2019-06-24T17:40:08Z</dcterms:modified>
</cp:coreProperties>
</file>