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5"/>
  </p:notesMasterIdLst>
  <p:sldIdLst>
    <p:sldId id="256" r:id="rId2"/>
    <p:sldId id="261" r:id="rId3"/>
    <p:sldId id="269" r:id="rId4"/>
    <p:sldId id="282" r:id="rId5"/>
    <p:sldId id="268" r:id="rId6"/>
    <p:sldId id="281" r:id="rId7"/>
    <p:sldId id="270" r:id="rId8"/>
    <p:sldId id="271" r:id="rId9"/>
    <p:sldId id="272" r:id="rId10"/>
    <p:sldId id="279" r:id="rId11"/>
    <p:sldId id="278" r:id="rId12"/>
    <p:sldId id="280" r:id="rId13"/>
    <p:sldId id="263" r:id="rId1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>
      <p:cViewPr>
        <p:scale>
          <a:sx n="100" d="100"/>
          <a:sy n="100" d="100"/>
        </p:scale>
        <p:origin x="1776" y="7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55EC40-D7C5-4589-871D-0AD6B94FED7B}" type="datetimeFigureOut">
              <a:rPr lang="de-DE" smtClean="0"/>
              <a:t>17.06.2019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6647C-6896-4862-8A9C-A249B6A0F0E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2872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790825"/>
            <a:ext cx="7772400" cy="8096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4005064"/>
            <a:ext cx="6400800" cy="1633736"/>
          </a:xfr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13.06.2019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Rectangle 18"/>
          <p:cNvSpPr>
            <a:spLocks noChangeArrowheads="1"/>
          </p:cNvSpPr>
          <p:nvPr userDrawn="1"/>
        </p:nvSpPr>
        <p:spPr bwMode="auto">
          <a:xfrm>
            <a:off x="8316416" y="6409134"/>
            <a:ext cx="827584" cy="4762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de-DE" sz="2400">
              <a:latin typeface="Candara" pitchFamily="34" charset="0"/>
            </a:endParaRPr>
          </a:p>
        </p:txBody>
      </p:sp>
      <p:pic>
        <p:nvPicPr>
          <p:cNvPr id="9" name="Picture 12" descr="sub-logo-trans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596" y="179388"/>
            <a:ext cx="1192017" cy="80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5756"/>
            <a:ext cx="91440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6713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13.06.2019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2851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13.06.2019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1912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13.06.2019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454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91440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9144000" cy="4637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980729"/>
            <a:ext cx="7772400" cy="504056"/>
          </a:xfrm>
        </p:spPr>
        <p:txBody>
          <a:bodyPr anchor="ctr"/>
          <a:lstStyle>
            <a:lvl1pPr algn="l">
              <a:defRPr sz="2800" b="1" cap="all">
                <a:ln>
                  <a:solidFill>
                    <a:schemeClr val="bg1">
                      <a:lumMod val="65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1700808"/>
            <a:ext cx="7772400" cy="4608511"/>
          </a:xfrm>
        </p:spPr>
        <p:txBody>
          <a:bodyPr anchor="t"/>
          <a:lstStyle>
            <a:lvl1pPr marL="342900" indent="-342900" algn="l">
              <a:buFont typeface="Wingdings" pitchFamily="2" charset="2"/>
              <a:buChar char="Ü"/>
              <a:defRPr sz="20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13.06.2019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/>
              <a:t>‹Nr.›</a:t>
            </a:fld>
            <a:endParaRPr lang="de-DE"/>
          </a:p>
        </p:txBody>
      </p:sp>
      <p:pic>
        <p:nvPicPr>
          <p:cNvPr id="8" name="Picture 12" descr="sub-logo-trans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596" y="179388"/>
            <a:ext cx="1192017" cy="80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8"/>
          <p:cNvSpPr>
            <a:spLocks noChangeArrowheads="1"/>
          </p:cNvSpPr>
          <p:nvPr userDrawn="1"/>
        </p:nvSpPr>
        <p:spPr bwMode="auto">
          <a:xfrm>
            <a:off x="8316416" y="6409134"/>
            <a:ext cx="827584" cy="4762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de-DE" sz="2400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980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340768"/>
            <a:ext cx="4038600" cy="478539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478539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13.06.2019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713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772816"/>
            <a:ext cx="4040188" cy="43533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124744"/>
            <a:ext cx="4041775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1772816"/>
            <a:ext cx="4041775" cy="4353347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13.06.2019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206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13.06.2019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867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13.06.2019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/>
              <a:t>‹Nr.›</a:t>
            </a:fld>
            <a:endParaRPr lang="de-DE"/>
          </a:p>
        </p:txBody>
      </p:sp>
      <p:pic>
        <p:nvPicPr>
          <p:cNvPr id="5" name="Picture 2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97"/>
            <a:ext cx="9144000" cy="4637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041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7380312" y="1010006"/>
            <a:ext cx="1763688" cy="53627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923112" cy="707678"/>
          </a:xfrm>
        </p:spPr>
        <p:txBody>
          <a:bodyPr anchor="t"/>
          <a:lstStyle>
            <a:lvl1pPr algn="l">
              <a:defRPr sz="3600" b="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67544" y="1124744"/>
            <a:ext cx="6696744" cy="511256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380312" y="1039480"/>
            <a:ext cx="1763688" cy="5341848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13.06.2019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/>
              <a:t>‹Nr.›</a:t>
            </a:fld>
            <a:endParaRPr lang="de-DE"/>
          </a:p>
        </p:txBody>
      </p:sp>
      <p:cxnSp>
        <p:nvCxnSpPr>
          <p:cNvPr id="10" name="Gerade Verbindung mit Pfeil 9"/>
          <p:cNvCxnSpPr/>
          <p:nvPr userDrawn="1"/>
        </p:nvCxnSpPr>
        <p:spPr>
          <a:xfrm>
            <a:off x="7380312" y="1010006"/>
            <a:ext cx="0" cy="5362776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/>
          <p:nvPr userDrawn="1"/>
        </p:nvCxnSpPr>
        <p:spPr>
          <a:xfrm>
            <a:off x="7380312" y="-18838"/>
            <a:ext cx="0" cy="1011752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8477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13.06.2019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000" b="1" dirty="0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/>
              <a:t>‹Nr.›</a:t>
            </a:fld>
            <a:endParaRPr lang="de-DE"/>
          </a:p>
        </p:txBody>
      </p:sp>
      <p:pic>
        <p:nvPicPr>
          <p:cNvPr id="8" name="Picture 2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" y="0"/>
            <a:ext cx="9144000" cy="4637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878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2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03975"/>
            <a:ext cx="9144000" cy="56880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</p:pic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0" y="6409134"/>
            <a:ext cx="9144000" cy="4762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de-DE" sz="2400">
              <a:latin typeface="Candara" pitchFamily="34" charset="0"/>
            </a:endParaRPr>
          </a:p>
        </p:txBody>
      </p:sp>
      <p:pic>
        <p:nvPicPr>
          <p:cNvPr id="10" name="Picture 14" descr="sub-logo-trans-weiss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8525" y="6458346"/>
            <a:ext cx="604838" cy="40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444218"/>
            <a:ext cx="87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/>
                </a:solidFill>
                <a:latin typeface="Candara" pitchFamily="34" charset="0"/>
              </a:defRPr>
            </a:lvl1pPr>
          </a:lstStyle>
          <a:p>
            <a:r>
              <a:rPr lang="de-DE" smtClean="0"/>
              <a:t>13.06.2019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866785" y="6444218"/>
            <a:ext cx="66517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Candara" pitchFamily="34" charset="0"/>
              </a:defRPr>
            </a:lvl1pPr>
          </a:lstStyle>
          <a:p>
            <a:r>
              <a:rPr lang="en-US" sz="1000" b="1" dirty="0" smtClean="0"/>
              <a:t>More users than we need? – Making Open Science accessible for audiences with diverging interests 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348732" y="6448251"/>
            <a:ext cx="5040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latin typeface="Candara" pitchFamily="34" charset="0"/>
              </a:defRPr>
            </a:lvl1pPr>
          </a:lstStyle>
          <a:p>
            <a:fld id="{BAD06C3A-E7FA-44CA-BD16-A8224558B247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0136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rgbClr val="800000"/>
          </a:solidFill>
          <a:latin typeface="Candara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800000"/>
        </a:buClr>
        <a:buFont typeface="Wingdings" pitchFamily="2" charset="2"/>
        <a:buChar char="n"/>
        <a:defRPr sz="2000" kern="1200">
          <a:solidFill>
            <a:schemeClr val="tx1"/>
          </a:solidFill>
          <a:latin typeface="Candara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800000"/>
        </a:buClr>
        <a:buFont typeface="Wingdings" pitchFamily="2" charset="2"/>
        <a:buChar char="n"/>
        <a:defRPr sz="2000" kern="1200">
          <a:solidFill>
            <a:schemeClr val="tx1"/>
          </a:solidFill>
          <a:latin typeface="Candara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n"/>
        <a:defRPr sz="1800" kern="1200">
          <a:solidFill>
            <a:schemeClr val="tx1"/>
          </a:solidFill>
          <a:latin typeface="Candara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n"/>
        <a:defRPr sz="1800" kern="1200">
          <a:solidFill>
            <a:schemeClr val="tx1"/>
          </a:solidFill>
          <a:latin typeface="Candara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n"/>
        <a:defRPr sz="1800" kern="1200">
          <a:solidFill>
            <a:schemeClr val="tx1"/>
          </a:solidFill>
          <a:latin typeface="Candar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github.com/subhh/HOS-OAI-Dashboard" TargetMode="Externa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2.0/" TargetMode="External"/><Relationship Id="rId2" Type="http://schemas.openxmlformats.org/officeDocument/2006/relationships/hyperlink" Target="https://www.flickr.com/photos/cgpgrey/4893503088/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.png"/><Relationship Id="rId11" Type="http://schemas.openxmlformats.org/officeDocument/2006/relationships/image" Target="../media/image6.png"/><Relationship Id="rId5" Type="http://schemas.openxmlformats.org/officeDocument/2006/relationships/image" Target="../media/image11.jpeg"/><Relationship Id="rId10" Type="http://schemas.openxmlformats.org/officeDocument/2006/relationships/image" Target="../media/image16.jpg"/><Relationship Id="rId4" Type="http://schemas.openxmlformats.org/officeDocument/2006/relationships/image" Target="../media/image10.png"/><Relationship Id="rId9" Type="http://schemas.openxmlformats.org/officeDocument/2006/relationships/image" Target="../media/image1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2.0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2.0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ubhh/HOS-MetadataTransformations" TargetMode="External"/><Relationship Id="rId2" Type="http://schemas.openxmlformats.org/officeDocument/2006/relationships/hyperlink" Target="https://github.com/subugoe/typo3-find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20.png"/><Relationship Id="rId4" Type="http://schemas.openxmlformats.org/officeDocument/2006/relationships/hyperlink" Target="https://github.com/subhh/HOS-schaufenst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3429000"/>
            <a:ext cx="7772400" cy="665609"/>
          </a:xfrm>
        </p:spPr>
        <p:txBody>
          <a:bodyPr/>
          <a:lstStyle/>
          <a:p>
            <a:r>
              <a:rPr lang="en-US" dirty="0">
                <a:latin typeface="+mn-lt"/>
              </a:rPr>
              <a:t>More users than we need</a:t>
            </a:r>
            <a:r>
              <a:rPr lang="en-US" dirty="0" smtClean="0">
                <a:latin typeface="+mn-lt"/>
              </a:rPr>
              <a:t>?</a:t>
            </a:r>
            <a:br>
              <a:rPr lang="en-US" dirty="0" smtClean="0">
                <a:latin typeface="+mn-lt"/>
              </a:rPr>
            </a:br>
            <a:r>
              <a:rPr lang="en-US" sz="2000" dirty="0">
                <a:latin typeface="+mn-lt"/>
              </a:rPr>
              <a:t>Making Open Science accessible for audiences with diverging interests</a:t>
            </a:r>
            <a:br>
              <a:rPr lang="en-US" sz="2000" dirty="0">
                <a:latin typeface="+mn-lt"/>
              </a:rPr>
            </a:br>
            <a:endParaRPr lang="de-DE" sz="2000" dirty="0">
              <a:latin typeface="+mn-lt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31640" y="4581128"/>
            <a:ext cx="6400800" cy="1633736"/>
          </a:xfrm>
        </p:spPr>
        <p:txBody>
          <a:bodyPr>
            <a:normAutofit lnSpcReduction="10000"/>
          </a:bodyPr>
          <a:lstStyle/>
          <a:p>
            <a:r>
              <a:rPr lang="de-DE" dirty="0" smtClean="0">
                <a:latin typeface="+mn-lt"/>
              </a:rPr>
              <a:t>Steff Bentrup (</a:t>
            </a:r>
            <a:r>
              <a:rPr lang="de-DE" dirty="0" err="1" smtClean="0">
                <a:latin typeface="+mn-lt"/>
              </a:rPr>
              <a:t>project</a:t>
            </a:r>
            <a:r>
              <a:rPr lang="de-DE" dirty="0" smtClean="0">
                <a:latin typeface="+mn-lt"/>
              </a:rPr>
              <a:t> </a:t>
            </a:r>
            <a:r>
              <a:rPr lang="de-DE" dirty="0" err="1" smtClean="0">
                <a:latin typeface="+mn-lt"/>
              </a:rPr>
              <a:t>lead</a:t>
            </a:r>
            <a:r>
              <a:rPr lang="de-DE" dirty="0" smtClean="0">
                <a:latin typeface="+mn-lt"/>
              </a:rPr>
              <a:t>)</a:t>
            </a:r>
          </a:p>
          <a:p>
            <a:r>
              <a:rPr lang="de-DE" dirty="0">
                <a:latin typeface="+mn-lt"/>
              </a:rPr>
              <a:t>Dr.-Ing. Jan F. </a:t>
            </a:r>
            <a:r>
              <a:rPr lang="de-DE" dirty="0" smtClean="0">
                <a:latin typeface="+mn-lt"/>
              </a:rPr>
              <a:t>Maas (</a:t>
            </a:r>
            <a:r>
              <a:rPr lang="de-DE" dirty="0" err="1" smtClean="0">
                <a:latin typeface="+mn-lt"/>
              </a:rPr>
              <a:t>technical</a:t>
            </a:r>
            <a:r>
              <a:rPr lang="de-DE" dirty="0" smtClean="0">
                <a:latin typeface="+mn-lt"/>
              </a:rPr>
              <a:t> </a:t>
            </a:r>
            <a:r>
              <a:rPr lang="de-DE" dirty="0" err="1" smtClean="0">
                <a:latin typeface="+mn-lt"/>
              </a:rPr>
              <a:t>lead</a:t>
            </a:r>
            <a:r>
              <a:rPr lang="de-DE" dirty="0" smtClean="0">
                <a:latin typeface="+mn-lt"/>
              </a:rPr>
              <a:t>)</a:t>
            </a:r>
            <a:endParaRPr lang="de-DE" dirty="0">
              <a:latin typeface="+mn-lt"/>
            </a:endParaRPr>
          </a:p>
          <a:p>
            <a:endParaRPr lang="de-DE" dirty="0" smtClean="0">
              <a:latin typeface="+mn-lt"/>
            </a:endParaRPr>
          </a:p>
          <a:p>
            <a:r>
              <a:rPr lang="de-DE" dirty="0" smtClean="0">
                <a:latin typeface="+mn-lt"/>
              </a:rPr>
              <a:t>Hamburg State </a:t>
            </a:r>
            <a:r>
              <a:rPr lang="de-DE" dirty="0" err="1" smtClean="0">
                <a:latin typeface="+mn-lt"/>
              </a:rPr>
              <a:t>and</a:t>
            </a:r>
            <a:r>
              <a:rPr lang="de-DE" dirty="0" smtClean="0">
                <a:latin typeface="+mn-lt"/>
              </a:rPr>
              <a:t> University Library</a:t>
            </a:r>
          </a:p>
          <a:p>
            <a:r>
              <a:rPr lang="de-DE" dirty="0" smtClean="0">
                <a:latin typeface="+mn-lt"/>
              </a:rPr>
              <a:t>Project Schaufenster Hamburg Open Science</a:t>
            </a:r>
            <a:endParaRPr lang="de-DE" dirty="0">
              <a:latin typeface="+mn-lt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50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latin typeface="+mn-lt"/>
              </a:rPr>
              <a:t>13.06.2019</a:t>
            </a:r>
            <a:endParaRPr lang="de-DE">
              <a:latin typeface="+mn-lt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More users than we need? – Making Open Science accessible for audiences with diverging interests </a:t>
            </a:r>
            <a:endParaRPr lang="de-DE" dirty="0">
              <a:latin typeface="+mn-l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>
                <a:latin typeface="+mn-lt"/>
              </a:rPr>
              <a:t>10</a:t>
            </a:fld>
            <a:endParaRPr lang="de-DE">
              <a:latin typeface="+mn-lt"/>
            </a:endParaRP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923112" cy="707678"/>
          </a:xfrm>
        </p:spPr>
        <p:txBody>
          <a:bodyPr/>
          <a:lstStyle/>
          <a:p>
            <a:r>
              <a:rPr lang="de-DE" dirty="0" smtClean="0">
                <a:latin typeface="+mj-lt"/>
              </a:rPr>
              <a:t>Services: </a:t>
            </a:r>
            <a:r>
              <a:rPr lang="de-DE" dirty="0" err="1" smtClean="0">
                <a:latin typeface="+mj-lt"/>
              </a:rPr>
              <a:t>Visualisation</a:t>
            </a:r>
            <a:endParaRPr lang="de-DE" dirty="0">
              <a:latin typeface="+mj-lt"/>
            </a:endParaRPr>
          </a:p>
        </p:txBody>
      </p:sp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467544" y="1124744"/>
            <a:ext cx="6696744" cy="5112568"/>
          </a:xfrm>
        </p:spPr>
        <p:txBody>
          <a:bodyPr>
            <a:normAutofit/>
          </a:bodyPr>
          <a:lstStyle/>
          <a:p>
            <a:r>
              <a:rPr lang="de-DE" b="1" dirty="0">
                <a:latin typeface="Calibri Light" panose="020F0302020204030204" pitchFamily="34" charset="0"/>
              </a:rPr>
              <a:t>Target Group: </a:t>
            </a:r>
            <a:r>
              <a:rPr lang="de-DE" dirty="0" err="1" smtClean="0">
                <a:latin typeface="Calibri Light" panose="020F0302020204030204" pitchFamily="34" charset="0"/>
              </a:rPr>
              <a:t>Occasional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users</a:t>
            </a:r>
            <a:r>
              <a:rPr lang="de-DE" dirty="0" smtClean="0">
                <a:latin typeface="Calibri Light" panose="020F0302020204030204" pitchFamily="34" charset="0"/>
              </a:rPr>
              <a:t>, </a:t>
            </a:r>
            <a:r>
              <a:rPr lang="de-DE" dirty="0" err="1" smtClean="0">
                <a:latin typeface="Calibri Light" panose="020F0302020204030204" pitchFamily="34" charset="0"/>
              </a:rPr>
              <a:t>researchers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endParaRPr lang="de-DE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de-DE" dirty="0">
              <a:latin typeface="Calibri Light" panose="020F0302020204030204" pitchFamily="34" charset="0"/>
            </a:endParaRPr>
          </a:p>
          <a:p>
            <a:r>
              <a:rPr lang="de-DE" b="1" dirty="0">
                <a:latin typeface="Calibri Light" panose="020F0302020204030204" pitchFamily="34" charset="0"/>
              </a:rPr>
              <a:t>Goal: </a:t>
            </a:r>
            <a:r>
              <a:rPr lang="de-DE" dirty="0" smtClean="0">
                <a:latin typeface="Calibri Light" panose="020F0302020204030204" pitchFamily="34" charset="0"/>
              </a:rPr>
              <a:t>Visual </a:t>
            </a:r>
            <a:r>
              <a:rPr lang="de-DE" dirty="0" err="1" smtClean="0">
                <a:latin typeface="Calibri Light" panose="020F0302020204030204" pitchFamily="34" charset="0"/>
              </a:rPr>
              <a:t>navigation</a:t>
            </a:r>
            <a:r>
              <a:rPr lang="de-DE" dirty="0" smtClean="0">
                <a:latin typeface="Calibri Light" panose="020F0302020204030204" pitchFamily="34" charset="0"/>
              </a:rPr>
              <a:t> in </a:t>
            </a:r>
            <a:r>
              <a:rPr lang="de-DE" dirty="0" err="1" smtClean="0">
                <a:latin typeface="Calibri Light" panose="020F0302020204030204" pitchFamily="34" charset="0"/>
              </a:rPr>
              <a:t>published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content</a:t>
            </a:r>
            <a:endParaRPr lang="de-DE" dirty="0">
              <a:latin typeface="Calibri Light" panose="020F0302020204030204" pitchFamily="34" charset="0"/>
            </a:endParaRPr>
          </a:p>
          <a:p>
            <a:endParaRPr lang="de-DE" dirty="0">
              <a:latin typeface="Calibri Light" panose="020F0302020204030204" pitchFamily="34" charset="0"/>
            </a:endParaRPr>
          </a:p>
          <a:p>
            <a:r>
              <a:rPr lang="de-DE" b="1" dirty="0" err="1">
                <a:latin typeface="Calibri Light" panose="020F0302020204030204" pitchFamily="34" charset="0"/>
              </a:rPr>
              <a:t>How</a:t>
            </a:r>
            <a:r>
              <a:rPr lang="de-DE" b="1" dirty="0">
                <a:latin typeface="Calibri Light" panose="020F0302020204030204" pitchFamily="34" charset="0"/>
              </a:rPr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</a:rPr>
              <a:t>Visualisation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based</a:t>
            </a:r>
            <a:r>
              <a:rPr lang="de-DE" dirty="0" smtClean="0">
                <a:latin typeface="Calibri Light" panose="020F0302020204030204" pitchFamily="34" charset="0"/>
              </a:rPr>
              <a:t> on </a:t>
            </a:r>
            <a:r>
              <a:rPr lang="de-DE" dirty="0" err="1" smtClean="0">
                <a:latin typeface="Calibri Light" panose="020F0302020204030204" pitchFamily="34" charset="0"/>
              </a:rPr>
              <a:t>metadata</a:t>
            </a:r>
            <a:r>
              <a:rPr lang="de-DE" dirty="0" smtClean="0">
                <a:latin typeface="Calibri Light" panose="020F0302020204030204" pitchFamily="34" charset="0"/>
              </a:rPr>
              <a:t>, </a:t>
            </a:r>
            <a:r>
              <a:rPr lang="de-DE" dirty="0" err="1" smtClean="0">
                <a:latin typeface="Calibri Light" panose="020F0302020204030204" pitchFamily="34" charset="0"/>
              </a:rPr>
              <a:t>escpecially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subjects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and</a:t>
            </a:r>
            <a:r>
              <a:rPr lang="de-DE" dirty="0" smtClean="0">
                <a:latin typeface="Calibri Light" panose="020F0302020204030204" pitchFamily="34" charset="0"/>
              </a:rPr>
              <a:t> title </a:t>
            </a:r>
            <a:r>
              <a:rPr lang="de-DE" dirty="0" err="1" smtClean="0">
                <a:latin typeface="Calibri Light" panose="020F0302020204030204" pitchFamily="34" charset="0"/>
              </a:rPr>
              <a:t>keywords</a:t>
            </a:r>
            <a:endParaRPr lang="de-DE" dirty="0" smtClean="0">
              <a:latin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smtClean="0">
                <a:latin typeface="Calibri Light" panose="020F0302020204030204" pitchFamily="34" charset="0"/>
              </a:rPr>
              <a:t>Graph </a:t>
            </a:r>
            <a:r>
              <a:rPr lang="de-DE" dirty="0" err="1" smtClean="0">
                <a:latin typeface="Calibri Light" panose="020F0302020204030204" pitchFamily="34" charset="0"/>
              </a:rPr>
              <a:t>views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and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clustering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of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documents</a:t>
            </a:r>
            <a:endParaRPr lang="de-DE" dirty="0" smtClean="0">
              <a:latin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</a:rPr>
              <a:t>Uses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data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already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stored</a:t>
            </a:r>
            <a:r>
              <a:rPr lang="de-DE" dirty="0" smtClean="0">
                <a:latin typeface="Calibri Light" panose="020F0302020204030204" pitchFamily="34" charset="0"/>
              </a:rPr>
              <a:t> in SOLR </a:t>
            </a:r>
            <a:r>
              <a:rPr lang="de-DE" dirty="0" err="1" smtClean="0">
                <a:latin typeface="Calibri Light" panose="020F0302020204030204" pitchFamily="34" charset="0"/>
              </a:rPr>
              <a:t>index</a:t>
            </a:r>
            <a:endParaRPr lang="de-DE" dirty="0" smtClean="0">
              <a:latin typeface="Calibri Light" panose="020F0302020204030204" pitchFamily="34" charset="0"/>
            </a:endParaRPr>
          </a:p>
          <a:p>
            <a:pPr lvl="1"/>
            <a:endParaRPr lang="de-DE" dirty="0">
              <a:latin typeface="Calibri Light" panose="020F0302020204030204" pitchFamily="34" charset="0"/>
            </a:endParaRPr>
          </a:p>
          <a:p>
            <a:endParaRPr lang="de-DE" dirty="0">
              <a:latin typeface="Calibri Light" panose="020F0302020204030204" pitchFamily="34" charset="0"/>
            </a:endParaRPr>
          </a:p>
          <a:p>
            <a:r>
              <a:rPr lang="de-DE" b="1" dirty="0">
                <a:latin typeface="Calibri Light" panose="020F0302020204030204" pitchFamily="34" charset="0"/>
              </a:rPr>
              <a:t>Re-</a:t>
            </a:r>
            <a:r>
              <a:rPr lang="de-DE" b="1" dirty="0" err="1">
                <a:latin typeface="Calibri Light" panose="020F0302020204030204" pitchFamily="34" charset="0"/>
              </a:rPr>
              <a:t>use</a:t>
            </a:r>
            <a:r>
              <a:rPr lang="de-DE" b="1" dirty="0">
                <a:latin typeface="Calibri Light" panose="020F0302020204030204" pitchFamily="34" charset="0"/>
              </a:rPr>
              <a:t>:</a:t>
            </a:r>
            <a:r>
              <a:rPr lang="de-DE" dirty="0">
                <a:latin typeface="Calibri Light" panose="020F0302020204030204" pitchFamily="34" charset="0"/>
              </a:rPr>
              <a:t> </a:t>
            </a:r>
            <a:r>
              <a:rPr lang="de-DE" dirty="0" smtClean="0">
                <a:latin typeface="Calibri Light" panose="020F0302020204030204" pitchFamily="34" charset="0"/>
              </a:rPr>
              <a:t>Open </a:t>
            </a:r>
            <a:r>
              <a:rPr lang="de-DE" dirty="0" err="1">
                <a:latin typeface="Calibri Light" panose="020F0302020204030204" pitchFamily="34" charset="0"/>
              </a:rPr>
              <a:t>source</a:t>
            </a:r>
            <a:r>
              <a:rPr lang="de-DE" dirty="0">
                <a:latin typeface="Calibri Light" panose="020F0302020204030204" pitchFamily="34" charset="0"/>
              </a:rPr>
              <a:t> on </a:t>
            </a:r>
            <a:r>
              <a:rPr lang="de-DE" dirty="0" err="1">
                <a:latin typeface="Calibri Light" panose="020F0302020204030204" pitchFamily="34" charset="0"/>
              </a:rPr>
              <a:t>GitHub</a:t>
            </a:r>
            <a:endParaRPr lang="de-DE" dirty="0">
              <a:latin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smtClean="0">
                <a:latin typeface="Calibri Light" panose="020F0302020204030204" pitchFamily="34" charset="0"/>
              </a:rPr>
              <a:t>Still in </a:t>
            </a:r>
            <a:r>
              <a:rPr lang="de-DE" dirty="0" err="1" smtClean="0">
                <a:latin typeface="Calibri Light" panose="020F0302020204030204" pitchFamily="34" charset="0"/>
              </a:rPr>
              <a:t>preparation</a:t>
            </a:r>
            <a:endParaRPr lang="de-DE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997708"/>
            <a:ext cx="1763688" cy="540129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190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latin typeface="+mn-lt"/>
              </a:rPr>
              <a:t>13.06.2019</a:t>
            </a:r>
            <a:endParaRPr lang="de-DE">
              <a:latin typeface="+mn-lt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More users than we need? – Making Open Science accessible for audiences with diverging interests </a:t>
            </a:r>
            <a:endParaRPr lang="de-DE" dirty="0">
              <a:latin typeface="+mn-l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>
                <a:latin typeface="+mn-lt"/>
              </a:rPr>
              <a:t>11</a:t>
            </a:fld>
            <a:endParaRPr lang="de-DE">
              <a:latin typeface="+mn-lt"/>
            </a:endParaRP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923112" cy="707678"/>
          </a:xfrm>
        </p:spPr>
        <p:txBody>
          <a:bodyPr/>
          <a:lstStyle/>
          <a:p>
            <a:r>
              <a:rPr lang="de-DE" dirty="0" smtClean="0">
                <a:latin typeface="Calibri" panose="020F0502020204030204" pitchFamily="34" charset="0"/>
              </a:rPr>
              <a:t>Services: Open Access Dashboard</a:t>
            </a:r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467544" y="1124744"/>
            <a:ext cx="6696744" cy="5112568"/>
          </a:xfrm>
        </p:spPr>
        <p:txBody>
          <a:bodyPr>
            <a:normAutofit lnSpcReduction="10000"/>
          </a:bodyPr>
          <a:lstStyle/>
          <a:p>
            <a:r>
              <a:rPr lang="de-DE" b="1" dirty="0">
                <a:latin typeface="Calibri Light" panose="020F0302020204030204" pitchFamily="34" charset="0"/>
              </a:rPr>
              <a:t>Target Group: </a:t>
            </a:r>
            <a:r>
              <a:rPr lang="de-DE" dirty="0" smtClean="0">
                <a:latin typeface="Calibri Light" panose="020F0302020204030204" pitchFamily="34" charset="0"/>
              </a:rPr>
              <a:t>Repository </a:t>
            </a:r>
            <a:r>
              <a:rPr lang="de-DE" dirty="0" err="1" smtClean="0">
                <a:latin typeface="Calibri Light" panose="020F0302020204030204" pitchFamily="34" charset="0"/>
              </a:rPr>
              <a:t>managers</a:t>
            </a:r>
            <a:r>
              <a:rPr lang="de-DE" dirty="0" smtClean="0">
                <a:latin typeface="Calibri Light" panose="020F0302020204030204" pitchFamily="34" charset="0"/>
              </a:rPr>
              <a:t>, </a:t>
            </a:r>
            <a:r>
              <a:rPr lang="de-DE" dirty="0" err="1" smtClean="0">
                <a:latin typeface="Calibri Light" panose="020F0302020204030204" pitchFamily="34" charset="0"/>
              </a:rPr>
              <a:t>admins</a:t>
            </a:r>
            <a:endParaRPr lang="de-DE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de-DE" dirty="0">
              <a:latin typeface="Calibri Light" panose="020F0302020204030204" pitchFamily="34" charset="0"/>
            </a:endParaRPr>
          </a:p>
          <a:p>
            <a:r>
              <a:rPr lang="de-DE" b="1" dirty="0">
                <a:latin typeface="Calibri Light" panose="020F0302020204030204" pitchFamily="34" charset="0"/>
              </a:rPr>
              <a:t>Goal: </a:t>
            </a:r>
            <a:r>
              <a:rPr lang="de-DE" dirty="0" smtClean="0">
                <a:latin typeface="Calibri Light" panose="020F0302020204030204" pitchFamily="34" charset="0"/>
              </a:rPr>
              <a:t>Technical </a:t>
            </a:r>
            <a:r>
              <a:rPr lang="de-DE" dirty="0" err="1" smtClean="0">
                <a:latin typeface="Calibri Light" panose="020F0302020204030204" pitchFamily="34" charset="0"/>
              </a:rPr>
              <a:t>Overview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of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the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harvested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repositories</a:t>
            </a:r>
            <a:endParaRPr lang="de-DE" dirty="0">
              <a:latin typeface="Calibri Light" panose="020F0302020204030204" pitchFamily="34" charset="0"/>
            </a:endParaRPr>
          </a:p>
          <a:p>
            <a:endParaRPr lang="de-DE" dirty="0">
              <a:latin typeface="Calibri Light" panose="020F0302020204030204" pitchFamily="34" charset="0"/>
            </a:endParaRPr>
          </a:p>
          <a:p>
            <a:r>
              <a:rPr lang="de-DE" b="1" dirty="0" err="1">
                <a:latin typeface="Calibri Light" panose="020F0302020204030204" pitchFamily="34" charset="0"/>
              </a:rPr>
              <a:t>How</a:t>
            </a:r>
            <a:r>
              <a:rPr lang="de-DE" b="1" dirty="0">
                <a:latin typeface="Calibri Light" panose="020F0302020204030204" pitchFamily="34" charset="0"/>
              </a:rPr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smtClean="0">
                <a:latin typeface="Calibri Light" panose="020F0302020204030204" pitchFamily="34" charset="0"/>
              </a:rPr>
              <a:t>Daily </a:t>
            </a:r>
            <a:r>
              <a:rPr lang="de-DE" dirty="0" err="1" smtClean="0">
                <a:latin typeface="Calibri Light" panose="020F0302020204030204" pitchFamily="34" charset="0"/>
              </a:rPr>
              <a:t>harvesting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of</a:t>
            </a:r>
            <a:r>
              <a:rPr lang="de-DE" dirty="0" smtClean="0">
                <a:latin typeface="Calibri Light" panose="020F0302020204030204" pitchFamily="34" charset="0"/>
              </a:rPr>
              <a:t> OAI-Metainformation </a:t>
            </a:r>
            <a:r>
              <a:rPr lang="de-DE" dirty="0" err="1" smtClean="0">
                <a:latin typeface="Calibri Light" panose="020F0302020204030204" pitchFamily="34" charset="0"/>
              </a:rPr>
              <a:t>from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our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sources</a:t>
            </a:r>
            <a:endParaRPr lang="de-DE" dirty="0">
              <a:latin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</a:rPr>
              <a:t>Storing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the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data</a:t>
            </a:r>
            <a:r>
              <a:rPr lang="de-DE" dirty="0" smtClean="0">
                <a:latin typeface="Calibri Light" panose="020F0302020204030204" pitchFamily="34" charset="0"/>
              </a:rPr>
              <a:t> in a MySQL Database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smtClean="0">
                <a:latin typeface="Calibri Light" panose="020F0302020204030204" pitchFamily="34" charset="0"/>
              </a:rPr>
              <a:t>C3 </a:t>
            </a:r>
            <a:r>
              <a:rPr lang="de-DE" dirty="0" err="1" smtClean="0">
                <a:latin typeface="Calibri Light" panose="020F0302020204030204" pitchFamily="34" charset="0"/>
              </a:rPr>
              <a:t>based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visualisation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of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the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data</a:t>
            </a:r>
            <a:endParaRPr lang="de-DE" dirty="0" smtClean="0">
              <a:latin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</a:rPr>
              <a:t>Example</a:t>
            </a:r>
            <a:r>
              <a:rPr lang="de-DE" dirty="0" smtClean="0">
                <a:latin typeface="Calibri Light" panose="020F0302020204030204" pitchFamily="34" charset="0"/>
              </a:rPr>
              <a:t>  </a:t>
            </a:r>
            <a:r>
              <a:rPr lang="de-DE" dirty="0" err="1" smtClean="0">
                <a:latin typeface="Calibri Light" panose="020F0302020204030204" pitchFamily="34" charset="0"/>
              </a:rPr>
              <a:t>data</a:t>
            </a:r>
            <a:r>
              <a:rPr lang="de-DE" dirty="0" smtClean="0">
                <a:latin typeface="Calibri Light" panose="020F0302020204030204" pitchFamily="34" charset="0"/>
              </a:rPr>
              <a:t>: Repository </a:t>
            </a:r>
            <a:r>
              <a:rPr lang="de-DE" dirty="0" err="1" smtClean="0">
                <a:latin typeface="Calibri Light" panose="020F0302020204030204" pitchFamily="34" charset="0"/>
              </a:rPr>
              <a:t>name</a:t>
            </a:r>
            <a:r>
              <a:rPr lang="de-DE" dirty="0" smtClean="0">
                <a:latin typeface="Calibri Light" panose="020F0302020204030204" pitchFamily="34" charset="0"/>
              </a:rPr>
              <a:t>, </a:t>
            </a:r>
            <a:r>
              <a:rPr lang="de-DE" dirty="0" err="1" smtClean="0">
                <a:latin typeface="Calibri Light" panose="020F0302020204030204" pitchFamily="34" charset="0"/>
              </a:rPr>
              <a:t>repository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location</a:t>
            </a:r>
            <a:r>
              <a:rPr lang="de-DE" dirty="0" smtClean="0">
                <a:latin typeface="Calibri Light" panose="020F0302020204030204" pitchFamily="34" charset="0"/>
              </a:rPr>
              <a:t>, </a:t>
            </a:r>
            <a:r>
              <a:rPr lang="de-DE" dirty="0" err="1" smtClean="0">
                <a:latin typeface="Calibri Light" panose="020F0302020204030204" pitchFamily="34" charset="0"/>
              </a:rPr>
              <a:t>accessibility</a:t>
            </a:r>
            <a:r>
              <a:rPr lang="de-DE" dirty="0" smtClean="0">
                <a:latin typeface="Calibri Light" panose="020F0302020204030204" pitchFamily="34" charset="0"/>
              </a:rPr>
              <a:t> (</a:t>
            </a:r>
            <a:r>
              <a:rPr lang="de-DE" dirty="0" err="1" smtClean="0">
                <a:latin typeface="Calibri Light" panose="020F0302020204030204" pitchFamily="34" charset="0"/>
              </a:rPr>
              <a:t>errors</a:t>
            </a:r>
            <a:r>
              <a:rPr lang="de-DE" dirty="0" smtClean="0">
                <a:latin typeface="Calibri Light" panose="020F0302020204030204" pitchFamily="34" charset="0"/>
              </a:rPr>
              <a:t>?), #OA </a:t>
            </a:r>
            <a:r>
              <a:rPr lang="de-DE" dirty="0" err="1" smtClean="0">
                <a:latin typeface="Calibri Light" panose="020F0302020204030204" pitchFamily="34" charset="0"/>
              </a:rPr>
              <a:t>documents</a:t>
            </a:r>
            <a:r>
              <a:rPr lang="de-DE" dirty="0" smtClean="0">
                <a:latin typeface="Calibri Light" panose="020F0302020204030204" pitchFamily="34" charset="0"/>
              </a:rPr>
              <a:t>, OAI </a:t>
            </a:r>
            <a:r>
              <a:rPr lang="de-DE" dirty="0" err="1" smtClean="0">
                <a:latin typeface="Calibri Light" panose="020F0302020204030204" pitchFamily="34" charset="0"/>
              </a:rPr>
              <a:t>sets</a:t>
            </a:r>
            <a:r>
              <a:rPr lang="de-DE" dirty="0" smtClean="0">
                <a:latin typeface="Calibri Light" panose="020F0302020204030204" pitchFamily="34" charset="0"/>
              </a:rPr>
              <a:t>, </a:t>
            </a:r>
            <a:r>
              <a:rPr lang="de-DE" dirty="0" err="1" smtClean="0">
                <a:latin typeface="Calibri Light" panose="020F0302020204030204" pitchFamily="34" charset="0"/>
              </a:rPr>
              <a:t>number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of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publications</a:t>
            </a:r>
            <a:r>
              <a:rPr lang="de-DE" dirty="0" smtClean="0">
                <a:latin typeface="Calibri Light" panose="020F0302020204030204" pitchFamily="34" charset="0"/>
              </a:rPr>
              <a:t> per </a:t>
            </a:r>
            <a:r>
              <a:rPr lang="de-DE" dirty="0" err="1" smtClean="0">
                <a:latin typeface="Calibri Light" panose="020F0302020204030204" pitchFamily="34" charset="0"/>
              </a:rPr>
              <a:t>date</a:t>
            </a:r>
            <a:r>
              <a:rPr lang="de-DE" dirty="0">
                <a:latin typeface="Calibri Light" panose="020F0302020204030204" pitchFamily="34" charset="0"/>
              </a:rPr>
              <a:t> </a:t>
            </a:r>
            <a:r>
              <a:rPr lang="de-DE" dirty="0" smtClean="0">
                <a:latin typeface="Calibri Light" panose="020F0302020204030204" pitchFamily="34" charset="0"/>
              </a:rPr>
              <a:t>(...)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</a:rPr>
              <a:t>Collected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information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can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be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queried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by</a:t>
            </a:r>
            <a:r>
              <a:rPr lang="de-DE" dirty="0" smtClean="0">
                <a:latin typeface="Calibri Light" panose="020F0302020204030204" pitchFamily="34" charset="0"/>
              </a:rPr>
              <a:t> a REST </a:t>
            </a:r>
            <a:r>
              <a:rPr lang="de-DE" dirty="0" err="1" smtClean="0">
                <a:latin typeface="Calibri Light" panose="020F0302020204030204" pitchFamily="34" charset="0"/>
              </a:rPr>
              <a:t>interface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for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further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use</a:t>
            </a:r>
            <a:r>
              <a:rPr lang="de-DE" dirty="0" smtClean="0">
                <a:latin typeface="Calibri Light" panose="020F0302020204030204" pitchFamily="34" charset="0"/>
              </a:rPr>
              <a:t> (</a:t>
            </a:r>
            <a:r>
              <a:rPr lang="de-DE" dirty="0" err="1" smtClean="0">
                <a:latin typeface="Calibri Light" panose="020F0302020204030204" pitchFamily="34" charset="0"/>
              </a:rPr>
              <a:t>reporting</a:t>
            </a:r>
            <a:r>
              <a:rPr lang="de-DE" dirty="0" smtClean="0">
                <a:latin typeface="Calibri Light" panose="020F0302020204030204" pitchFamily="34" charset="0"/>
              </a:rPr>
              <a:t>, etc.)</a:t>
            </a:r>
            <a:endParaRPr lang="de-DE" dirty="0">
              <a:latin typeface="Calibri Light" panose="020F0302020204030204" pitchFamily="34" charset="0"/>
            </a:endParaRPr>
          </a:p>
          <a:p>
            <a:endParaRPr lang="de-DE" dirty="0">
              <a:latin typeface="Calibri Light" panose="020F0302020204030204" pitchFamily="34" charset="0"/>
            </a:endParaRPr>
          </a:p>
          <a:p>
            <a:r>
              <a:rPr lang="de-DE" b="1" dirty="0">
                <a:latin typeface="Calibri Light" panose="020F0302020204030204" pitchFamily="34" charset="0"/>
              </a:rPr>
              <a:t>Re-</a:t>
            </a:r>
            <a:r>
              <a:rPr lang="de-DE" b="1" dirty="0" err="1">
                <a:latin typeface="Calibri Light" panose="020F0302020204030204" pitchFamily="34" charset="0"/>
              </a:rPr>
              <a:t>use</a:t>
            </a:r>
            <a:r>
              <a:rPr lang="de-DE" b="1" dirty="0">
                <a:latin typeface="Calibri Light" panose="020F0302020204030204" pitchFamily="34" charset="0"/>
              </a:rPr>
              <a:t>:</a:t>
            </a:r>
            <a:r>
              <a:rPr lang="de-DE" dirty="0">
                <a:latin typeface="Calibri Light" panose="020F0302020204030204" pitchFamily="34" charset="0"/>
              </a:rPr>
              <a:t> </a:t>
            </a:r>
            <a:r>
              <a:rPr lang="de-DE" dirty="0" smtClean="0">
                <a:latin typeface="Calibri Light" panose="020F0302020204030204" pitchFamily="34" charset="0"/>
              </a:rPr>
              <a:t>Open </a:t>
            </a:r>
            <a:r>
              <a:rPr lang="de-DE" dirty="0" err="1">
                <a:latin typeface="Calibri Light" panose="020F0302020204030204" pitchFamily="34" charset="0"/>
              </a:rPr>
              <a:t>source</a:t>
            </a:r>
            <a:r>
              <a:rPr lang="de-DE" dirty="0">
                <a:latin typeface="Calibri Light" panose="020F0302020204030204" pitchFamily="34" charset="0"/>
              </a:rPr>
              <a:t> on </a:t>
            </a:r>
            <a:r>
              <a:rPr lang="de-DE" dirty="0" err="1">
                <a:latin typeface="Calibri Light" panose="020F0302020204030204" pitchFamily="34" charset="0"/>
              </a:rPr>
              <a:t>GitHub</a:t>
            </a:r>
            <a:endParaRPr lang="de-DE" dirty="0">
              <a:latin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smtClean="0">
                <a:latin typeface="Calibri Light" panose="020F0302020204030204" pitchFamily="34" charset="0"/>
                <a:hlinkClick r:id="rId2"/>
              </a:rPr>
              <a:t>https</a:t>
            </a:r>
            <a:r>
              <a:rPr lang="de-DE" dirty="0">
                <a:latin typeface="Calibri Light" panose="020F0302020204030204" pitchFamily="34" charset="0"/>
                <a:hlinkClick r:id="rId2"/>
              </a:rPr>
              <a:t>://github.com/subhh/HOS-OAI-Dashboard</a:t>
            </a:r>
            <a:endParaRPr lang="de-DE" dirty="0">
              <a:latin typeface="Calibri Light" panose="020F0302020204030204" pitchFamily="34" charset="0"/>
            </a:endParaRPr>
          </a:p>
          <a:p>
            <a:endParaRPr 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995803"/>
            <a:ext cx="1746656" cy="538552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6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latin typeface="+mn-lt"/>
              </a:rPr>
              <a:t>13.06.2019</a:t>
            </a:r>
            <a:endParaRPr lang="de-DE">
              <a:latin typeface="+mn-lt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More users than we need? – Making Open Science accessible for audiences with diverging interests </a:t>
            </a:r>
            <a:endParaRPr lang="de-DE" dirty="0">
              <a:latin typeface="+mn-l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>
                <a:latin typeface="+mn-lt"/>
              </a:rPr>
              <a:t>12</a:t>
            </a:fld>
            <a:endParaRPr lang="de-DE">
              <a:latin typeface="+mn-lt"/>
            </a:endParaRP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923112" cy="707678"/>
          </a:xfrm>
        </p:spPr>
        <p:txBody>
          <a:bodyPr/>
          <a:lstStyle/>
          <a:p>
            <a:r>
              <a:rPr lang="de-DE" dirty="0" smtClean="0">
                <a:latin typeface="Calibri" panose="020F0502020204030204" pitchFamily="34" charset="0"/>
              </a:rPr>
              <a:t>Summary</a:t>
            </a:r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467544" y="1124744"/>
            <a:ext cx="6696744" cy="5112568"/>
          </a:xfrm>
        </p:spPr>
        <p:txBody>
          <a:bodyPr>
            <a:normAutofit/>
          </a:bodyPr>
          <a:lstStyle/>
          <a:p>
            <a:endParaRPr lang="de-DE" b="1" dirty="0" smtClean="0">
              <a:latin typeface="Calibri Light" panose="020F0302020204030204" pitchFamily="34" charset="0"/>
            </a:endParaRPr>
          </a:p>
          <a:p>
            <a:endParaRPr lang="de-DE" b="1" dirty="0" smtClean="0">
              <a:latin typeface="Calibri Light" panose="020F0302020204030204" pitchFamily="34" charset="0"/>
            </a:endParaRPr>
          </a:p>
          <a:p>
            <a:endParaRPr lang="de-DE" b="1" dirty="0">
              <a:latin typeface="Calibri Light" panose="020F0302020204030204" pitchFamily="34" charset="0"/>
            </a:endParaRPr>
          </a:p>
          <a:p>
            <a:r>
              <a:rPr lang="de-DE" sz="2400" dirty="0" err="1">
                <a:latin typeface="Calibri Light" panose="020F0302020204030204" pitchFamily="34" charset="0"/>
              </a:rPr>
              <a:t>For</a:t>
            </a:r>
            <a:r>
              <a:rPr lang="de-DE" sz="2400" dirty="0">
                <a:latin typeface="Calibri Light" panose="020F0302020204030204" pitchFamily="34" charset="0"/>
              </a:rPr>
              <a:t> </a:t>
            </a:r>
            <a:r>
              <a:rPr lang="de-DE" sz="2400" dirty="0" err="1">
                <a:latin typeface="Calibri Light" panose="020F0302020204030204" pitchFamily="34" charset="0"/>
              </a:rPr>
              <a:t>our</a:t>
            </a:r>
            <a:r>
              <a:rPr lang="de-DE" sz="2400" dirty="0">
                <a:latin typeface="Calibri Light" panose="020F0302020204030204" pitchFamily="34" charset="0"/>
              </a:rPr>
              <a:t> Open Science </a:t>
            </a:r>
            <a:r>
              <a:rPr lang="de-DE" sz="2400" dirty="0" err="1">
                <a:latin typeface="Calibri Light" panose="020F0302020204030204" pitchFamily="34" charset="0"/>
              </a:rPr>
              <a:t>portal</a:t>
            </a:r>
            <a:r>
              <a:rPr lang="de-DE" sz="2400" dirty="0">
                <a:latin typeface="Calibri Light" panose="020F0302020204030204" pitchFamily="34" charset="0"/>
              </a:rPr>
              <a:t> </a:t>
            </a:r>
            <a:r>
              <a:rPr lang="de-DE" sz="2400" dirty="0" err="1">
                <a:latin typeface="Calibri Light" panose="020F0302020204030204" pitchFamily="34" charset="0"/>
              </a:rPr>
              <a:t>we</a:t>
            </a:r>
            <a:r>
              <a:rPr lang="de-DE" sz="2400" dirty="0">
                <a:latin typeface="Calibri Light" panose="020F0302020204030204" pitchFamily="34" charset="0"/>
              </a:rPr>
              <a:t> </a:t>
            </a:r>
            <a:r>
              <a:rPr lang="de-DE" sz="2400" dirty="0" err="1">
                <a:latin typeface="Calibri Light" panose="020F0302020204030204" pitchFamily="34" charset="0"/>
              </a:rPr>
              <a:t>expect</a:t>
            </a:r>
            <a:r>
              <a:rPr lang="de-DE" sz="2400" dirty="0">
                <a:latin typeface="Calibri Light" panose="020F0302020204030204" pitchFamily="34" charset="0"/>
              </a:rPr>
              <a:t> </a:t>
            </a:r>
            <a:r>
              <a:rPr lang="de-DE" sz="2400" b="1" dirty="0">
                <a:latin typeface="Calibri Light" panose="020F0302020204030204" pitchFamily="34" charset="0"/>
              </a:rPr>
              <a:t>a </a:t>
            </a:r>
            <a:r>
              <a:rPr lang="de-DE" sz="2400" b="1" dirty="0" err="1">
                <a:latin typeface="Calibri Light" panose="020F0302020204030204" pitchFamily="34" charset="0"/>
              </a:rPr>
              <a:t>lot</a:t>
            </a:r>
            <a:r>
              <a:rPr lang="de-DE" sz="2400" b="1" dirty="0">
                <a:latin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</a:rPr>
              <a:t>of</a:t>
            </a:r>
            <a:r>
              <a:rPr lang="de-DE" sz="2400" b="1" dirty="0">
                <a:latin typeface="Calibri Light" panose="020F0302020204030204" pitchFamily="34" charset="0"/>
              </a:rPr>
              <a:t> different </a:t>
            </a:r>
            <a:r>
              <a:rPr lang="de-DE" sz="2400" b="1" dirty="0" err="1">
                <a:latin typeface="Calibri Light" panose="020F0302020204030204" pitchFamily="34" charset="0"/>
              </a:rPr>
              <a:t>user</a:t>
            </a:r>
            <a:r>
              <a:rPr lang="de-DE" sz="2400" b="1" dirty="0">
                <a:latin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</a:rPr>
              <a:t>types</a:t>
            </a:r>
            <a:endParaRPr lang="de-DE" sz="2400" b="1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de-DE" sz="2400" b="1" dirty="0">
              <a:latin typeface="Calibri Light" panose="020F0302020204030204" pitchFamily="34" charset="0"/>
            </a:endParaRPr>
          </a:p>
          <a:p>
            <a:r>
              <a:rPr lang="de-DE" sz="2400" dirty="0" err="1">
                <a:latin typeface="Calibri Light" panose="020F0302020204030204" pitchFamily="34" charset="0"/>
              </a:rPr>
              <a:t>To</a:t>
            </a:r>
            <a:r>
              <a:rPr lang="de-DE" sz="2400" dirty="0">
                <a:latin typeface="Calibri Light" panose="020F0302020204030204" pitchFamily="34" charset="0"/>
              </a:rPr>
              <a:t> </a:t>
            </a:r>
            <a:r>
              <a:rPr lang="de-DE" sz="2400" dirty="0" err="1">
                <a:latin typeface="Calibri Light" panose="020F0302020204030204" pitchFamily="34" charset="0"/>
              </a:rPr>
              <a:t>satisfy</a:t>
            </a:r>
            <a:r>
              <a:rPr lang="de-DE" sz="2400" dirty="0">
                <a:latin typeface="Calibri Light" panose="020F0302020204030204" pitchFamily="34" charset="0"/>
              </a:rPr>
              <a:t> </a:t>
            </a:r>
            <a:r>
              <a:rPr lang="de-DE" sz="2400" dirty="0" err="1">
                <a:latin typeface="Calibri Light" panose="020F0302020204030204" pitchFamily="34" charset="0"/>
              </a:rPr>
              <a:t>each</a:t>
            </a:r>
            <a:r>
              <a:rPr lang="de-DE" sz="2400" dirty="0">
                <a:latin typeface="Calibri Light" panose="020F0302020204030204" pitchFamily="34" charset="0"/>
              </a:rPr>
              <a:t> </a:t>
            </a:r>
            <a:r>
              <a:rPr lang="de-DE" sz="2400" dirty="0" err="1">
                <a:latin typeface="Calibri Light" panose="020F0302020204030204" pitchFamily="34" charset="0"/>
              </a:rPr>
              <a:t>user</a:t>
            </a:r>
            <a:r>
              <a:rPr lang="de-DE" sz="2400" dirty="0">
                <a:latin typeface="Calibri Light" panose="020F0302020204030204" pitchFamily="34" charset="0"/>
              </a:rPr>
              <a:t> type, </a:t>
            </a:r>
            <a:r>
              <a:rPr lang="de-DE" sz="2400" dirty="0" err="1">
                <a:latin typeface="Calibri Light" panose="020F0302020204030204" pitchFamily="34" charset="0"/>
              </a:rPr>
              <a:t>we</a:t>
            </a:r>
            <a:r>
              <a:rPr lang="de-DE" sz="2400" dirty="0">
                <a:latin typeface="Calibri Light" panose="020F0302020204030204" pitchFamily="34" charset="0"/>
              </a:rPr>
              <a:t> </a:t>
            </a:r>
            <a:r>
              <a:rPr lang="de-DE" sz="2400" dirty="0" err="1">
                <a:latin typeface="Calibri Light" panose="020F0302020204030204" pitchFamily="34" charset="0"/>
              </a:rPr>
              <a:t>intend</a:t>
            </a:r>
            <a:r>
              <a:rPr lang="de-DE" sz="2400" dirty="0">
                <a:latin typeface="Calibri Light" panose="020F0302020204030204" pitchFamily="34" charset="0"/>
              </a:rPr>
              <a:t> </a:t>
            </a:r>
            <a:r>
              <a:rPr lang="de-DE" sz="2400" dirty="0" err="1">
                <a:latin typeface="Calibri Light" panose="020F0302020204030204" pitchFamily="34" charset="0"/>
              </a:rPr>
              <a:t>to</a:t>
            </a:r>
            <a:r>
              <a:rPr lang="de-DE" sz="2400" dirty="0">
                <a:latin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</a:rPr>
              <a:t>offer</a:t>
            </a:r>
            <a:r>
              <a:rPr lang="de-DE" sz="2400" b="1" dirty="0">
                <a:latin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</a:rPr>
              <a:t>several</a:t>
            </a:r>
            <a:r>
              <a:rPr lang="de-DE" sz="2400" b="1" dirty="0">
                <a:latin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</a:rPr>
              <a:t>services</a:t>
            </a:r>
            <a:endParaRPr lang="de-DE" sz="2400" b="1" dirty="0">
              <a:latin typeface="Calibri Light" panose="020F0302020204030204" pitchFamily="34" charset="0"/>
            </a:endParaRPr>
          </a:p>
          <a:p>
            <a:endParaRPr lang="de-DE" sz="2400" b="1" dirty="0" smtClean="0">
              <a:latin typeface="Calibri Light" panose="020F0302020204030204" pitchFamily="34" charset="0"/>
            </a:endParaRPr>
          </a:p>
          <a:p>
            <a:r>
              <a:rPr lang="de-DE" sz="2400" dirty="0" err="1" smtClean="0">
                <a:latin typeface="Calibri Light" panose="020F0302020204030204" pitchFamily="34" charset="0"/>
              </a:rPr>
              <a:t>We</a:t>
            </a:r>
            <a:r>
              <a:rPr lang="de-DE" sz="2400" dirty="0" smtClean="0">
                <a:latin typeface="Calibri Light" panose="020F0302020204030204" pitchFamily="34" charset="0"/>
              </a:rPr>
              <a:t> </a:t>
            </a:r>
            <a:r>
              <a:rPr lang="de-DE" sz="2400" dirty="0" err="1">
                <a:latin typeface="Calibri Light" panose="020F0302020204030204" pitchFamily="34" charset="0"/>
              </a:rPr>
              <a:t>have</a:t>
            </a:r>
            <a:r>
              <a:rPr lang="de-DE" sz="2400" dirty="0">
                <a:latin typeface="Calibri Light" panose="020F0302020204030204" pitchFamily="34" charset="0"/>
              </a:rPr>
              <a:t> a </a:t>
            </a:r>
            <a:r>
              <a:rPr lang="de-DE" sz="2400" b="1" dirty="0" err="1">
                <a:latin typeface="Calibri Light" panose="020F0302020204030204" pitchFamily="34" charset="0"/>
              </a:rPr>
              <a:t>re-use</a:t>
            </a:r>
            <a:r>
              <a:rPr lang="de-DE" sz="2400" b="1" dirty="0">
                <a:latin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</a:rPr>
              <a:t>policy</a:t>
            </a:r>
            <a:r>
              <a:rPr lang="de-DE" sz="2400" b="1" dirty="0">
                <a:latin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</a:rPr>
              <a:t>for</a:t>
            </a:r>
            <a:r>
              <a:rPr lang="de-DE" sz="2400" b="1" dirty="0">
                <a:latin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</a:rPr>
              <a:t>each</a:t>
            </a:r>
            <a:r>
              <a:rPr lang="de-DE" sz="2400" b="1" dirty="0">
                <a:latin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</a:rPr>
              <a:t>of</a:t>
            </a:r>
            <a:r>
              <a:rPr lang="de-DE" sz="2400" b="1" dirty="0">
                <a:latin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</a:rPr>
              <a:t>the</a:t>
            </a:r>
            <a:r>
              <a:rPr lang="de-DE" sz="2400" b="1" dirty="0">
                <a:latin typeface="Calibri Light" panose="020F0302020204030204" pitchFamily="34" charset="0"/>
              </a:rPr>
              <a:t> </a:t>
            </a:r>
            <a:r>
              <a:rPr lang="de-DE" sz="2400" b="1" dirty="0" err="1">
                <a:latin typeface="Calibri Light" panose="020F0302020204030204" pitchFamily="34" charset="0"/>
              </a:rPr>
              <a:t>services</a:t>
            </a:r>
            <a:r>
              <a:rPr lang="de-DE" sz="2400" b="1" dirty="0">
                <a:latin typeface="Calibri Light" panose="020F0302020204030204" pitchFamily="34" charset="0"/>
              </a:rPr>
              <a:t> </a:t>
            </a:r>
            <a:r>
              <a:rPr lang="de-DE" sz="2400" dirty="0">
                <a:latin typeface="Calibri Light" panose="020F0302020204030204" pitchFamily="34" charset="0"/>
              </a:rPr>
              <a:t>(open </a:t>
            </a:r>
            <a:r>
              <a:rPr lang="de-DE" sz="2400" dirty="0" err="1">
                <a:latin typeface="Calibri Light" panose="020F0302020204030204" pitchFamily="34" charset="0"/>
              </a:rPr>
              <a:t>content</a:t>
            </a:r>
            <a:r>
              <a:rPr lang="de-DE" sz="2400" dirty="0">
                <a:latin typeface="Calibri Light" panose="020F0302020204030204" pitchFamily="34" charset="0"/>
              </a:rPr>
              <a:t>, open </a:t>
            </a:r>
            <a:r>
              <a:rPr lang="de-DE" sz="2400" dirty="0" err="1">
                <a:latin typeface="Calibri Light" panose="020F0302020204030204" pitchFamily="34" charset="0"/>
              </a:rPr>
              <a:t>source</a:t>
            </a:r>
            <a:r>
              <a:rPr lang="de-DE" sz="2400" dirty="0">
                <a:latin typeface="Calibri Light" panose="020F0302020204030204" pitchFamily="34" charset="0"/>
              </a:rPr>
              <a:t>, etc.)</a:t>
            </a:r>
          </a:p>
          <a:p>
            <a:endParaRPr lang="de-DE" b="1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031592" y="6158857"/>
            <a:ext cx="234872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2"/>
              </a:rPr>
              <a:t>Picture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05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CGP Grey, </a:t>
            </a:r>
            <a:r>
              <a:rPr lang="de-DE" sz="105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clipping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3"/>
              </a:rPr>
              <a:t>CC 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3"/>
              </a:rPr>
              <a:t>BY 2.0</a:t>
            </a:r>
            <a:endParaRPr lang="de-DE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980727"/>
            <a:ext cx="1771612" cy="543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721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72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latin typeface="+mn-lt"/>
              </a:rPr>
              <a:t>Thanks</a:t>
            </a:r>
            <a:r>
              <a:rPr lang="de-DE" dirty="0" smtClean="0">
                <a:latin typeface="+mn-lt"/>
              </a:rPr>
              <a:t>!</a:t>
            </a:r>
            <a:endParaRPr lang="de-DE" dirty="0">
              <a:latin typeface="+mn-lt"/>
            </a:endParaRPr>
          </a:p>
        </p:txBody>
      </p:sp>
      <p:sp>
        <p:nvSpPr>
          <p:cNvPr id="7" name="Inhaltsplatzhalter 2"/>
          <p:cNvSpPr txBox="1">
            <a:spLocks/>
          </p:cNvSpPr>
          <p:nvPr/>
        </p:nvSpPr>
        <p:spPr>
          <a:xfrm>
            <a:off x="827584" y="1556792"/>
            <a:ext cx="6707088" cy="51845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buNone/>
            </a:pPr>
            <a:r>
              <a:rPr lang="de-DE" sz="2800" b="1" dirty="0">
                <a:solidFill>
                  <a:srgbClr val="800000"/>
                </a:solidFill>
                <a:latin typeface="+mn-lt"/>
              </a:rPr>
              <a:t>Steff Bentrup (</a:t>
            </a:r>
            <a:r>
              <a:rPr lang="de-DE" sz="2800" b="1" dirty="0" err="1">
                <a:solidFill>
                  <a:srgbClr val="800000"/>
                </a:solidFill>
                <a:latin typeface="+mn-lt"/>
              </a:rPr>
              <a:t>project</a:t>
            </a:r>
            <a:r>
              <a:rPr lang="de-DE" sz="2800" b="1" dirty="0">
                <a:solidFill>
                  <a:srgbClr val="800000"/>
                </a:solidFill>
                <a:latin typeface="+mn-lt"/>
              </a:rPr>
              <a:t> </a:t>
            </a:r>
            <a:r>
              <a:rPr lang="de-DE" sz="2800" b="1" dirty="0" err="1">
                <a:solidFill>
                  <a:srgbClr val="800000"/>
                </a:solidFill>
                <a:latin typeface="+mn-lt"/>
              </a:rPr>
              <a:t>lead</a:t>
            </a:r>
            <a:r>
              <a:rPr lang="de-DE" sz="2800" b="1" dirty="0">
                <a:solidFill>
                  <a:srgbClr val="800000"/>
                </a:solidFill>
                <a:latin typeface="+mn-lt"/>
              </a:rPr>
              <a:t>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de-DE" sz="2800" b="1" dirty="0" smtClean="0">
                <a:solidFill>
                  <a:srgbClr val="800000"/>
                </a:solidFill>
                <a:latin typeface="+mn-lt"/>
              </a:rPr>
              <a:t>Dr.-Ing. Jan F. Maas (</a:t>
            </a:r>
            <a:r>
              <a:rPr lang="de-DE" sz="2800" b="1" dirty="0" err="1" smtClean="0">
                <a:solidFill>
                  <a:srgbClr val="800000"/>
                </a:solidFill>
                <a:latin typeface="+mn-lt"/>
              </a:rPr>
              <a:t>technical</a:t>
            </a:r>
            <a:r>
              <a:rPr lang="de-DE" sz="2800" b="1" dirty="0" smtClean="0">
                <a:solidFill>
                  <a:srgbClr val="800000"/>
                </a:solidFill>
                <a:latin typeface="+mn-lt"/>
              </a:rPr>
              <a:t> </a:t>
            </a:r>
            <a:r>
              <a:rPr lang="de-DE" sz="2800" b="1" dirty="0" err="1" smtClean="0">
                <a:solidFill>
                  <a:srgbClr val="800000"/>
                </a:solidFill>
                <a:latin typeface="+mn-lt"/>
              </a:rPr>
              <a:t>lead</a:t>
            </a:r>
            <a:r>
              <a:rPr lang="de-DE" sz="2800" b="1" dirty="0" smtClean="0">
                <a:solidFill>
                  <a:srgbClr val="800000"/>
                </a:solidFill>
                <a:latin typeface="+mn-lt"/>
              </a:rPr>
              <a:t>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de-DE" b="1" dirty="0" smtClean="0">
              <a:solidFill>
                <a:srgbClr val="800000"/>
              </a:solidFill>
              <a:latin typeface="+mn-lt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de-DE" sz="2400" dirty="0" smtClean="0">
              <a:solidFill>
                <a:schemeClr val="bg1"/>
              </a:solidFill>
              <a:latin typeface="+mn-lt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de-DE" sz="2800" dirty="0" smtClean="0">
                <a:solidFill>
                  <a:srgbClr val="800000"/>
                </a:solidFill>
                <a:latin typeface="+mn-lt"/>
              </a:rPr>
              <a:t>openscience@sub.uni-hamburg.de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de-DE" sz="2400" dirty="0">
              <a:solidFill>
                <a:schemeClr val="bg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</a:pPr>
            <a:r>
              <a:rPr lang="de-DE" sz="2400" dirty="0" smtClean="0">
                <a:solidFill>
                  <a:schemeClr val="bg1"/>
                </a:solidFill>
                <a:latin typeface="+mn-lt"/>
              </a:rPr>
              <a:t>040/42838-8870</a:t>
            </a:r>
          </a:p>
          <a:p>
            <a:pPr>
              <a:lnSpc>
                <a:spcPct val="90000"/>
              </a:lnSpc>
              <a:buNone/>
            </a:pPr>
            <a:endParaRPr lang="de-DE" sz="2400" dirty="0" smtClean="0">
              <a:solidFill>
                <a:schemeClr val="bg1"/>
              </a:solidFill>
              <a:latin typeface="+mn-lt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de-DE" sz="2400" dirty="0" smtClean="0">
                <a:solidFill>
                  <a:schemeClr val="bg1"/>
                </a:solidFill>
                <a:latin typeface="+mn-lt"/>
              </a:rPr>
              <a:t>Hamburg State </a:t>
            </a:r>
            <a:r>
              <a:rPr lang="de-DE" sz="2400" dirty="0" err="1" smtClean="0">
                <a:solidFill>
                  <a:schemeClr val="bg1"/>
                </a:solidFill>
                <a:latin typeface="+mn-lt"/>
              </a:rPr>
              <a:t>and</a:t>
            </a:r>
            <a:r>
              <a:rPr lang="de-DE" sz="2400" dirty="0" smtClean="0">
                <a:solidFill>
                  <a:schemeClr val="bg1"/>
                </a:solidFill>
                <a:latin typeface="+mn-lt"/>
              </a:rPr>
              <a:t> University Library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de-DE" sz="2400" dirty="0" smtClean="0">
                <a:solidFill>
                  <a:schemeClr val="bg1"/>
                </a:solidFill>
                <a:latin typeface="+mn-lt"/>
              </a:rPr>
              <a:t>www.sub.uni-hamburg.de </a:t>
            </a: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endParaRPr lang="de-DE" sz="2400" dirty="0" smtClean="0">
              <a:solidFill>
                <a:schemeClr val="bg1"/>
              </a:solidFill>
              <a:latin typeface="+mn-lt"/>
            </a:endParaRPr>
          </a:p>
          <a:p>
            <a:pPr marL="0" indent="0">
              <a:lnSpc>
                <a:spcPct val="90000"/>
              </a:lnSpc>
              <a:buFont typeface="Wingdings" pitchFamily="2" charset="2"/>
              <a:buNone/>
            </a:pPr>
            <a:r>
              <a:rPr lang="de-DE" sz="2400" dirty="0" smtClean="0">
                <a:solidFill>
                  <a:schemeClr val="bg1"/>
                </a:solidFill>
                <a:latin typeface="+mn-lt"/>
              </a:rPr>
              <a:t>hamburg.de/</a:t>
            </a:r>
            <a:r>
              <a:rPr lang="de-DE" sz="2400" dirty="0" err="1" smtClean="0">
                <a:solidFill>
                  <a:schemeClr val="bg1"/>
                </a:solidFill>
                <a:latin typeface="+mn-lt"/>
              </a:rPr>
              <a:t>openscience</a:t>
            </a:r>
            <a:endParaRPr lang="de-DE" sz="180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1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latin typeface="Calibri Light" panose="020F0302020204030204" pitchFamily="34" charset="0"/>
              </a:rPr>
              <a:t>Welcome</a:t>
            </a:r>
            <a:endParaRPr lang="de-DE" dirty="0">
              <a:latin typeface="Calibri Light" panose="020F0302020204030204" pitchFamily="34" charset="0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latin typeface="+mn-lt"/>
              </a:rPr>
              <a:t>13.06.2019</a:t>
            </a:r>
            <a:endParaRPr lang="de-DE">
              <a:latin typeface="+mn-lt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More users than we need? – Making Open Science accessible for audiences with diverging interests </a:t>
            </a:r>
            <a:endParaRPr lang="de-DE" dirty="0">
              <a:latin typeface="+mn-l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>
                <a:latin typeface="+mn-lt"/>
              </a:rPr>
              <a:t>2</a:t>
            </a:fld>
            <a:endParaRPr lang="de-DE">
              <a:latin typeface="+mn-lt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67544" y="1124744"/>
            <a:ext cx="6696744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latin typeface="Calibri Light" panose="020F0302020204030204" pitchFamily="34" charset="0"/>
              </a:rPr>
              <a:t>We want to present today:</a:t>
            </a:r>
          </a:p>
          <a:p>
            <a:pPr marL="0" indent="0">
              <a:buNone/>
            </a:pPr>
            <a:endParaRPr lang="en-US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 smtClean="0">
              <a:latin typeface="Calibri Light" panose="020F0302020204030204" pitchFamily="34" charset="0"/>
            </a:endParaRPr>
          </a:p>
          <a:p>
            <a:r>
              <a:rPr lang="en-US" sz="2000" dirty="0" smtClean="0">
                <a:latin typeface="Calibri Light" panose="020F0302020204030204" pitchFamily="34" charset="0"/>
              </a:rPr>
              <a:t>How </a:t>
            </a:r>
            <a:r>
              <a:rPr lang="en-US" sz="2000" b="1" dirty="0" smtClean="0">
                <a:latin typeface="Calibri Light" panose="020F0302020204030204" pitchFamily="34" charset="0"/>
              </a:rPr>
              <a:t>scientific outcomes </a:t>
            </a:r>
            <a:r>
              <a:rPr lang="en-US" sz="2000" dirty="0" smtClean="0">
                <a:latin typeface="Calibri Light" panose="020F0302020204030204" pitchFamily="34" charset="0"/>
              </a:rPr>
              <a:t>and especially Open Science efforts are made </a:t>
            </a:r>
            <a:r>
              <a:rPr lang="en-US" sz="2000" b="1" dirty="0" smtClean="0">
                <a:latin typeface="Calibri Light" panose="020F0302020204030204" pitchFamily="34" charset="0"/>
              </a:rPr>
              <a:t>visible</a:t>
            </a:r>
            <a:r>
              <a:rPr lang="en-US" sz="2000" dirty="0" smtClean="0">
                <a:latin typeface="Calibri Light" panose="020F0302020204030204" pitchFamily="34" charset="0"/>
              </a:rPr>
              <a:t> in the</a:t>
            </a:r>
            <a:r>
              <a:rPr lang="en-US" sz="2000" dirty="0">
                <a:latin typeface="Calibri Light" panose="020F0302020204030204" pitchFamily="34" charset="0"/>
              </a:rPr>
              <a:t> p</a:t>
            </a:r>
            <a:r>
              <a:rPr lang="en-US" sz="2000" dirty="0" smtClean="0">
                <a:latin typeface="Calibri Light" panose="020F0302020204030204" pitchFamily="34" charset="0"/>
              </a:rPr>
              <a:t>articular setting</a:t>
            </a:r>
            <a:r>
              <a:rPr lang="en-US" sz="2000" dirty="0">
                <a:latin typeface="Calibri Light" panose="020F0302020204030204" pitchFamily="34" charset="0"/>
              </a:rPr>
              <a:t> </a:t>
            </a:r>
            <a:r>
              <a:rPr lang="en-US" sz="2000" dirty="0" smtClean="0">
                <a:latin typeface="Calibri Light" panose="020F0302020204030204" pitchFamily="34" charset="0"/>
              </a:rPr>
              <a:t>of a city state </a:t>
            </a:r>
          </a:p>
          <a:p>
            <a:pPr>
              <a:buFontTx/>
              <a:buChar char="-"/>
            </a:pPr>
            <a:endParaRPr lang="en-US" sz="2000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sz="2000" dirty="0">
              <a:latin typeface="Calibri Light" panose="020F0302020204030204" pitchFamily="34" charset="0"/>
            </a:endParaRPr>
          </a:p>
          <a:p>
            <a:r>
              <a:rPr lang="en-US" sz="2000" dirty="0" smtClean="0">
                <a:latin typeface="Calibri Light" panose="020F0302020204030204" pitchFamily="34" charset="0"/>
              </a:rPr>
              <a:t>Present our approach:</a:t>
            </a:r>
          </a:p>
          <a:p>
            <a:pPr lvl="1"/>
            <a:r>
              <a:rPr lang="en-US" sz="2000" dirty="0" smtClean="0">
                <a:latin typeface="Calibri Light" panose="020F0302020204030204" pitchFamily="34" charset="0"/>
              </a:rPr>
              <a:t>A spectrum of </a:t>
            </a:r>
            <a:r>
              <a:rPr lang="en-US" sz="2000" b="1" dirty="0" smtClean="0">
                <a:latin typeface="Calibri Light" panose="020F0302020204030204" pitchFamily="34" charset="0"/>
              </a:rPr>
              <a:t>services</a:t>
            </a:r>
            <a:r>
              <a:rPr lang="en-US" sz="2000" dirty="0" smtClean="0">
                <a:latin typeface="Calibri Light" panose="020F0302020204030204" pitchFamily="34" charset="0"/>
              </a:rPr>
              <a:t> to support a</a:t>
            </a:r>
            <a:r>
              <a:rPr lang="en-US" sz="2000" b="1" dirty="0" smtClean="0">
                <a:latin typeface="Calibri Light" panose="020F0302020204030204" pitchFamily="34" charset="0"/>
              </a:rPr>
              <a:t> </a:t>
            </a:r>
            <a:r>
              <a:rPr lang="en-US" sz="2000" b="1" dirty="0">
                <a:latin typeface="Calibri Light" panose="020F0302020204030204" pitchFamily="34" charset="0"/>
              </a:rPr>
              <a:t>broad and diverse user </a:t>
            </a:r>
            <a:r>
              <a:rPr lang="en-US" sz="2000" b="1" dirty="0" smtClean="0">
                <a:latin typeface="Calibri Light" panose="020F0302020204030204" pitchFamily="34" charset="0"/>
              </a:rPr>
              <a:t>group</a:t>
            </a:r>
          </a:p>
          <a:p>
            <a:pPr lvl="1"/>
            <a:r>
              <a:rPr lang="en-US" sz="2000" dirty="0">
                <a:latin typeface="Calibri Light" panose="020F0302020204030204" pitchFamily="34" charset="0"/>
              </a:rPr>
              <a:t>H</a:t>
            </a:r>
            <a:r>
              <a:rPr lang="en-US" sz="2000" dirty="0" smtClean="0">
                <a:latin typeface="Calibri Light" panose="020F0302020204030204" pitchFamily="34" charset="0"/>
              </a:rPr>
              <a:t>ow our services are </a:t>
            </a:r>
            <a:r>
              <a:rPr lang="en-US" sz="2000" dirty="0">
                <a:latin typeface="Calibri Light" panose="020F0302020204030204" pitchFamily="34" charset="0"/>
              </a:rPr>
              <a:t>made </a:t>
            </a:r>
            <a:r>
              <a:rPr lang="en-US" sz="2000" b="1" dirty="0">
                <a:latin typeface="Calibri Light" panose="020F0302020204030204" pitchFamily="34" charset="0"/>
              </a:rPr>
              <a:t>re-usable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>
              <a:latin typeface="Calibri Light" panose="020F0302020204030204" pitchFamily="34" charset="0"/>
            </a:endParaRPr>
          </a:p>
          <a:p>
            <a:pPr>
              <a:buFontTx/>
              <a:buChar char="-"/>
            </a:pPr>
            <a:endParaRPr lang="de-DE" dirty="0">
              <a:latin typeface="Calibri Light" panose="020F030202020403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976589"/>
            <a:ext cx="1763688" cy="543803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608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latin typeface="Calibri Light" panose="020F0302020204030204" pitchFamily="34" charset="0"/>
              </a:rPr>
              <a:t>Why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focus</a:t>
            </a:r>
            <a:r>
              <a:rPr lang="de-DE" dirty="0" smtClean="0">
                <a:latin typeface="Calibri Light" panose="020F0302020204030204" pitchFamily="34" charset="0"/>
              </a:rPr>
              <a:t> on a </a:t>
            </a:r>
            <a:r>
              <a:rPr lang="de-DE" dirty="0" err="1" smtClean="0">
                <a:latin typeface="Calibri Light" panose="020F0302020204030204" pitchFamily="34" charset="0"/>
              </a:rPr>
              <a:t>city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state</a:t>
            </a:r>
            <a:r>
              <a:rPr lang="de-DE" dirty="0" smtClean="0">
                <a:latin typeface="Calibri Light" panose="020F0302020204030204" pitchFamily="34" charset="0"/>
              </a:rPr>
              <a:t>? </a:t>
            </a:r>
            <a:r>
              <a:rPr lang="en-US" dirty="0">
                <a:latin typeface="Calibri Light" panose="020F0302020204030204" pitchFamily="34" charset="0"/>
              </a:rPr>
              <a:t/>
            </a:r>
            <a:br>
              <a:rPr lang="en-US" dirty="0">
                <a:latin typeface="Calibri Light" panose="020F0302020204030204" pitchFamily="34" charset="0"/>
              </a:rPr>
            </a:br>
            <a:endParaRPr lang="de-DE" dirty="0">
              <a:latin typeface="Calibri Light" panose="020F0302020204030204" pitchFamily="34" charset="0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latin typeface="+mn-lt"/>
              </a:rPr>
              <a:t>13.06.2019</a:t>
            </a:r>
            <a:endParaRPr lang="de-DE">
              <a:latin typeface="+mn-lt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More users than we need? – Making Open Science accessible for audiences with diverging interests </a:t>
            </a:r>
            <a:endParaRPr lang="de-DE" dirty="0">
              <a:latin typeface="+mn-l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>
                <a:latin typeface="+mn-lt"/>
              </a:rPr>
              <a:t>3</a:t>
            </a:fld>
            <a:endParaRPr lang="de-DE">
              <a:latin typeface="+mn-lt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67544" y="1124744"/>
            <a:ext cx="6696744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 smtClean="0">
                <a:latin typeface="Calibri Light" panose="020F0302020204030204" pitchFamily="34" charset="0"/>
              </a:rPr>
              <a:t>Hamburg Open Science </a:t>
            </a:r>
            <a:endParaRPr lang="en-US" sz="2000" b="1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Calibri Light" panose="020F0302020204030204" pitchFamily="34" charset="0"/>
              </a:rPr>
              <a:t>Federal state project started in 2018</a:t>
            </a:r>
            <a:endParaRPr lang="en-US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Calibri Light" panose="020F0302020204030204" pitchFamily="34" charset="0"/>
              </a:rPr>
              <a:t>Mission:</a:t>
            </a:r>
            <a:endParaRPr lang="en-US" sz="2000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Calibri Light" panose="020F0302020204030204" pitchFamily="34" charset="0"/>
              </a:rPr>
              <a:t>To </a:t>
            </a:r>
            <a:r>
              <a:rPr lang="en-US" sz="2000" dirty="0">
                <a:latin typeface="Calibri Light" panose="020F0302020204030204" pitchFamily="34" charset="0"/>
              </a:rPr>
              <a:t>coordinate and support the digitalization process in local science and research </a:t>
            </a:r>
            <a:r>
              <a:rPr lang="en-US" sz="2000" dirty="0" smtClean="0">
                <a:latin typeface="Calibri Light" panose="020F0302020204030204" pitchFamily="34" charset="0"/>
              </a:rPr>
              <a:t>institutions</a:t>
            </a:r>
          </a:p>
          <a:p>
            <a:pPr marL="0" indent="0">
              <a:buNone/>
            </a:pPr>
            <a:endParaRPr lang="en-US" sz="2400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000" b="1" dirty="0" smtClean="0">
                <a:latin typeface="Calibri Light" panose="020F0302020204030204" pitchFamily="34" charset="0"/>
              </a:rPr>
              <a:t>Goals</a:t>
            </a:r>
            <a:r>
              <a:rPr lang="en-US" sz="2400" dirty="0" smtClean="0">
                <a:latin typeface="Calibri Light" panose="020F0302020204030204" pitchFamily="34" charset="0"/>
              </a:rPr>
              <a:t>:</a:t>
            </a:r>
          </a:p>
          <a:p>
            <a:r>
              <a:rPr lang="en-US" sz="2000" dirty="0" smtClean="0">
                <a:latin typeface="Calibri Light" panose="020F0302020204030204" pitchFamily="34" charset="0"/>
              </a:rPr>
              <a:t>Development of technical infrastructure</a:t>
            </a:r>
          </a:p>
          <a:p>
            <a:r>
              <a:rPr lang="en-US" sz="2000" dirty="0" smtClean="0">
                <a:latin typeface="Calibri Light" panose="020F0302020204030204" pitchFamily="34" charset="0"/>
              </a:rPr>
              <a:t>Cultural shift towards Open Science</a:t>
            </a:r>
          </a:p>
          <a:p>
            <a:pPr marL="0" indent="0">
              <a:buNone/>
            </a:pPr>
            <a:endParaRPr lang="en-US" dirty="0" smtClean="0">
              <a:latin typeface="Calibri Light" panose="020F0302020204030204" pitchFamily="34" charset="0"/>
            </a:endParaRPr>
          </a:p>
          <a:p>
            <a:pPr marL="0" indent="0" algn="ctr">
              <a:buNone/>
            </a:pPr>
            <a:r>
              <a:rPr lang="en-US" b="1" dirty="0" smtClean="0">
                <a:latin typeface="Calibri Light" panose="020F0302020204030204" pitchFamily="34" charset="0"/>
              </a:rPr>
              <a:t>Think </a:t>
            </a:r>
            <a:r>
              <a:rPr lang="en-US" sz="2400" b="1" dirty="0" smtClean="0">
                <a:latin typeface="Calibri Light" panose="020F0302020204030204" pitchFamily="34" charset="0"/>
              </a:rPr>
              <a:t>global</a:t>
            </a:r>
            <a:r>
              <a:rPr lang="en-US" b="1" dirty="0" smtClean="0">
                <a:latin typeface="Calibri Light" panose="020F0302020204030204" pitchFamily="34" charset="0"/>
              </a:rPr>
              <a:t> – act </a:t>
            </a:r>
            <a:r>
              <a:rPr lang="en-US" sz="2400" b="1" dirty="0" smtClean="0">
                <a:latin typeface="Calibri Light" panose="020F0302020204030204" pitchFamily="34" charset="0"/>
              </a:rPr>
              <a:t>local</a:t>
            </a:r>
            <a:endParaRPr lang="en-US" b="1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 smtClean="0">
              <a:latin typeface="Calibri Light" panose="020F0302020204030204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976589"/>
            <a:ext cx="1763688" cy="543803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77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latin typeface="Calibri Light" panose="020F0302020204030204" pitchFamily="34" charset="0"/>
              </a:rPr>
              <a:t>Why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focus</a:t>
            </a:r>
            <a:r>
              <a:rPr lang="de-DE" dirty="0" smtClean="0">
                <a:latin typeface="Calibri Light" panose="020F0302020204030204" pitchFamily="34" charset="0"/>
              </a:rPr>
              <a:t> on a </a:t>
            </a:r>
            <a:r>
              <a:rPr lang="de-DE" dirty="0" err="1" smtClean="0">
                <a:latin typeface="Calibri Light" panose="020F0302020204030204" pitchFamily="34" charset="0"/>
              </a:rPr>
              <a:t>city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state</a:t>
            </a:r>
            <a:r>
              <a:rPr lang="de-DE" dirty="0" smtClean="0">
                <a:latin typeface="Calibri Light" panose="020F0302020204030204" pitchFamily="34" charset="0"/>
              </a:rPr>
              <a:t>? </a:t>
            </a:r>
            <a:r>
              <a:rPr lang="en-US" dirty="0">
                <a:latin typeface="Calibri Light" panose="020F0302020204030204" pitchFamily="34" charset="0"/>
              </a:rPr>
              <a:t/>
            </a:r>
            <a:br>
              <a:rPr lang="en-US" dirty="0">
                <a:latin typeface="Calibri Light" panose="020F0302020204030204" pitchFamily="34" charset="0"/>
              </a:rPr>
            </a:br>
            <a:endParaRPr lang="de-DE" dirty="0">
              <a:latin typeface="Calibri Light" panose="020F0302020204030204" pitchFamily="34" charset="0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380312" y="980728"/>
            <a:ext cx="1763688" cy="5341848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7651" y="3861048"/>
            <a:ext cx="1148805" cy="648000"/>
          </a:xfrm>
          <a:prstGeom prst="rect">
            <a:avLst/>
          </a:prstGeom>
        </p:spPr>
      </p:pic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latin typeface="+mn-lt"/>
              </a:rPr>
              <a:t>13.06.2019</a:t>
            </a:r>
            <a:endParaRPr lang="de-DE">
              <a:latin typeface="+mn-lt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More users than we need? – Making Open Science accessible for audiences with diverging interests </a:t>
            </a:r>
            <a:endParaRPr lang="de-DE" dirty="0">
              <a:latin typeface="+mn-l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>
                <a:latin typeface="+mn-lt"/>
              </a:rPr>
              <a:t>4</a:t>
            </a:fld>
            <a:endParaRPr lang="de-DE">
              <a:latin typeface="+mn-lt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67544" y="1124744"/>
            <a:ext cx="6696744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 smtClean="0">
                <a:latin typeface="Calibri Light" panose="020F0302020204030204" pitchFamily="34" charset="0"/>
              </a:rPr>
              <a:t>Cooperating institutions:</a:t>
            </a:r>
            <a:endParaRPr lang="en-US" sz="2000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sz="2000" dirty="0">
              <a:latin typeface="Calibri Light" panose="020F03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Calibri Light" panose="020F0302020204030204" pitchFamily="34" charset="0"/>
              </a:rPr>
              <a:t>State </a:t>
            </a:r>
            <a:r>
              <a:rPr lang="en-US" sz="2000" dirty="0">
                <a:latin typeface="Calibri Light" panose="020F0302020204030204" pitchFamily="34" charset="0"/>
              </a:rPr>
              <a:t>of </a:t>
            </a:r>
            <a:r>
              <a:rPr lang="en-US" sz="2000" dirty="0" smtClean="0">
                <a:latin typeface="Calibri Light" panose="020F0302020204030204" pitchFamily="34" charset="0"/>
              </a:rPr>
              <a:t>Hamburg (funding)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latin typeface="Calibri Light" panose="020F0302020204030204" pitchFamily="34" charset="0"/>
              </a:rPr>
              <a:t>Hamburg Ministry of Science, Research and </a:t>
            </a:r>
            <a:r>
              <a:rPr lang="en-US" sz="2000" dirty="0" smtClean="0">
                <a:latin typeface="Calibri Light" panose="020F0302020204030204" pitchFamily="34" charset="0"/>
              </a:rPr>
              <a:t>Equality 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Calibri Light" panose="020F0302020204030204" pitchFamily="34" charset="0"/>
              </a:rPr>
              <a:t>6 </a:t>
            </a:r>
            <a:r>
              <a:rPr lang="en-US" sz="2000" smtClean="0">
                <a:latin typeface="Calibri Light" panose="020F0302020204030204" pitchFamily="34" charset="0"/>
              </a:rPr>
              <a:t>federal state </a:t>
            </a:r>
            <a:r>
              <a:rPr lang="en-US" sz="2000" dirty="0" smtClean="0">
                <a:latin typeface="Calibri Light" panose="020F0302020204030204" pitchFamily="34" charset="0"/>
              </a:rPr>
              <a:t>universities in Hamburg</a:t>
            </a:r>
          </a:p>
          <a:p>
            <a:pPr>
              <a:lnSpc>
                <a:spcPct val="150000"/>
              </a:lnSpc>
            </a:pPr>
            <a:r>
              <a:rPr lang="de-DE" sz="2000" dirty="0" smtClean="0">
                <a:latin typeface="Calibri Light" panose="020F0302020204030204" pitchFamily="34" charset="0"/>
              </a:rPr>
              <a:t>University </a:t>
            </a:r>
            <a:r>
              <a:rPr lang="de-DE" sz="2000" dirty="0">
                <a:latin typeface="Calibri Light" panose="020F0302020204030204" pitchFamily="34" charset="0"/>
              </a:rPr>
              <a:t>Medical </a:t>
            </a:r>
            <a:r>
              <a:rPr lang="de-DE" sz="2000" dirty="0" smtClean="0">
                <a:latin typeface="Calibri Light" panose="020F0302020204030204" pitchFamily="34" charset="0"/>
              </a:rPr>
              <a:t>Center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latin typeface="Calibri Light" panose="020F0302020204030204" pitchFamily="34" charset="0"/>
              </a:rPr>
              <a:t>State </a:t>
            </a:r>
            <a:r>
              <a:rPr lang="en-US" sz="2000" dirty="0">
                <a:latin typeface="Calibri Light" panose="020F0302020204030204" pitchFamily="34" charset="0"/>
              </a:rPr>
              <a:t>and University </a:t>
            </a:r>
            <a:r>
              <a:rPr lang="en-US" sz="2000" dirty="0" smtClean="0">
                <a:latin typeface="Calibri Light" panose="020F0302020204030204" pitchFamily="34" charset="0"/>
              </a:rPr>
              <a:t>Library</a:t>
            </a:r>
            <a:endParaRPr lang="en-US" sz="2000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b="1" dirty="0">
                <a:latin typeface="Calibri Light" panose="020F0302020204030204" pitchFamily="34" charset="0"/>
              </a:rPr>
              <a:t>2019: </a:t>
            </a:r>
            <a:r>
              <a:rPr lang="en-US" dirty="0">
                <a:latin typeface="Calibri Light" panose="020F0302020204030204" pitchFamily="34" charset="0"/>
              </a:rPr>
              <a:t>7 running projects within Hamburg Open Science</a:t>
            </a:r>
          </a:p>
          <a:p>
            <a:pPr marL="0" indent="0">
              <a:buNone/>
            </a:pPr>
            <a:endParaRPr lang="en-US" dirty="0" smtClean="0">
              <a:latin typeface="Calibri Light" panose="020F0302020204030204" pitchFamily="34" charset="0"/>
            </a:endParaRPr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582" y="2269485"/>
            <a:ext cx="1117148" cy="360000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330" y="1304864"/>
            <a:ext cx="1941182" cy="900000"/>
          </a:xfrm>
          <a:prstGeom prst="rect">
            <a:avLst/>
          </a:prstGeom>
        </p:spPr>
      </p:pic>
      <p:pic>
        <p:nvPicPr>
          <p:cNvPr id="16" name="Grafik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1104" y="5637973"/>
            <a:ext cx="1032511" cy="720000"/>
          </a:xfrm>
          <a:prstGeom prst="rect">
            <a:avLst/>
          </a:prstGeom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4758" y="4365104"/>
            <a:ext cx="789730" cy="720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0615" y="2798908"/>
            <a:ext cx="1663866" cy="4320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504" y="3375040"/>
            <a:ext cx="1656000" cy="414000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965" y="1022464"/>
            <a:ext cx="1728000" cy="390312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28" t="29811" r="36171" b="18594"/>
          <a:stretch/>
        </p:blipFill>
        <p:spPr>
          <a:xfrm>
            <a:off x="7524328" y="4734048"/>
            <a:ext cx="723129" cy="792000"/>
          </a:xfrm>
          <a:prstGeom prst="rect">
            <a:avLst/>
          </a:prstGeom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64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>
                <a:latin typeface="Calibri Light" panose="020F0302020204030204" pitchFamily="34" charset="0"/>
              </a:rPr>
              <a:t>Project Schaufenster HOS</a:t>
            </a:r>
            <a:r>
              <a:rPr lang="en-US" dirty="0">
                <a:latin typeface="Calibri Light" panose="020F0302020204030204" pitchFamily="34" charset="0"/>
              </a:rPr>
              <a:t/>
            </a:r>
            <a:br>
              <a:rPr lang="en-US" dirty="0">
                <a:latin typeface="Calibri Light" panose="020F0302020204030204" pitchFamily="34" charset="0"/>
              </a:rPr>
            </a:br>
            <a:endParaRPr lang="de-DE" dirty="0">
              <a:latin typeface="Calibri Light" panose="020F0302020204030204" pitchFamily="34" charset="0"/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latin typeface="+mn-lt"/>
              </a:rPr>
              <a:t>13.06.2019</a:t>
            </a:r>
            <a:endParaRPr lang="de-DE">
              <a:latin typeface="+mn-lt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More users than we need? – Making Open Science accessible for audiences with diverging interests </a:t>
            </a:r>
            <a:endParaRPr lang="de-DE" dirty="0">
              <a:latin typeface="+mn-l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>
                <a:latin typeface="+mn-lt"/>
              </a:rPr>
              <a:t>5</a:t>
            </a:fld>
            <a:endParaRPr lang="de-DE">
              <a:latin typeface="+mn-lt"/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67544" y="1124744"/>
            <a:ext cx="6696744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dirty="0" smtClean="0">
              <a:latin typeface="Calibri Light" panose="020F0302020204030204" pitchFamily="34" charset="0"/>
            </a:endParaRPr>
          </a:p>
          <a:p>
            <a:pPr>
              <a:buFontTx/>
              <a:buChar char="-"/>
            </a:pPr>
            <a:endParaRPr lang="de-DE" dirty="0">
              <a:latin typeface="Calibri Light" panose="020F030202020403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5315138" y="327057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chemeClr val="bg1">
                    <a:lumMod val="50000"/>
                  </a:schemeClr>
                </a:solidFill>
              </a:rPr>
              <a:t>Schaufenster – </a:t>
            </a:r>
            <a:r>
              <a:rPr lang="de-DE" sz="1400" dirty="0" err="1" smtClean="0">
                <a:solidFill>
                  <a:schemeClr val="bg1">
                    <a:lumMod val="50000"/>
                  </a:schemeClr>
                </a:solidFill>
              </a:rPr>
              <a:t>display</a:t>
            </a:r>
            <a:r>
              <a:rPr lang="de-DE" sz="1400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de-DE" sz="1400" dirty="0" err="1" smtClean="0">
                <a:solidFill>
                  <a:schemeClr val="bg1">
                    <a:lumMod val="50000"/>
                  </a:schemeClr>
                </a:solidFill>
              </a:rPr>
              <a:t>shopping</a:t>
            </a:r>
            <a:r>
              <a:rPr lang="de-DE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400" dirty="0" err="1" smtClean="0">
                <a:solidFill>
                  <a:schemeClr val="bg1">
                    <a:lumMod val="50000"/>
                  </a:schemeClr>
                </a:solidFill>
              </a:rPr>
              <a:t>window</a:t>
            </a:r>
            <a:endParaRPr lang="de-DE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" name="Inhaltsplatzhalter 2"/>
          <p:cNvSpPr txBox="1">
            <a:spLocks/>
          </p:cNvSpPr>
          <p:nvPr/>
        </p:nvSpPr>
        <p:spPr>
          <a:xfrm>
            <a:off x="467544" y="1124744"/>
            <a:ext cx="6696744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ClrTx/>
              <a:buNone/>
            </a:pPr>
            <a:r>
              <a:rPr lang="en-US" sz="2000" b="1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Mission</a:t>
            </a: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:</a:t>
            </a:r>
          </a:p>
          <a:p>
            <a:pPr marL="0" indent="0">
              <a:buNone/>
            </a:pPr>
            <a:endParaRPr lang="de-DE" dirty="0" smtClean="0">
              <a:latin typeface="Calibri Light" panose="020F0302020204030204" pitchFamily="34" charset="0"/>
            </a:endParaRPr>
          </a:p>
          <a:p>
            <a:r>
              <a:rPr lang="en-US" sz="2000" b="1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Collect </a:t>
            </a:r>
            <a:r>
              <a:rPr lang="en-US" sz="2000" b="1" dirty="0">
                <a:solidFill>
                  <a:prstClr val="black"/>
                </a:solidFill>
                <a:latin typeface="Calibri Light" panose="020F0302020204030204" pitchFamily="34" charset="0"/>
              </a:rPr>
              <a:t>data </a:t>
            </a: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– Aggregation of </a:t>
            </a:r>
            <a:r>
              <a:rPr lang="en-US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I</a:t>
            </a: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R</a:t>
            </a:r>
            <a:r>
              <a:rPr lang="en-US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, </a:t>
            </a: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RDR, CRIS</a:t>
            </a:r>
          </a:p>
          <a:p>
            <a:pPr marL="0" indent="0">
              <a:buNone/>
            </a:pPr>
            <a:endParaRPr lang="en-US" sz="2000" dirty="0" smtClean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r>
              <a:rPr lang="en-US" sz="2000" b="1" dirty="0">
                <a:solidFill>
                  <a:prstClr val="black"/>
                </a:solidFill>
                <a:latin typeface="Calibri Light" panose="020F0302020204030204" pitchFamily="34" charset="0"/>
              </a:rPr>
              <a:t>Present data </a:t>
            </a:r>
            <a:r>
              <a:rPr lang="en-US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– Indexing and Discovery </a:t>
            </a: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UI</a:t>
            </a:r>
          </a:p>
          <a:p>
            <a:pPr marL="0" indent="0">
              <a:buNone/>
            </a:pPr>
            <a:endParaRPr lang="en-US" sz="2000" b="1" dirty="0" smtClean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r>
              <a:rPr lang="en-US" sz="2000" b="1" dirty="0">
                <a:solidFill>
                  <a:prstClr val="black"/>
                </a:solidFill>
                <a:latin typeface="Calibri Light" panose="020F0302020204030204" pitchFamily="34" charset="0"/>
              </a:rPr>
              <a:t>Provide </a:t>
            </a:r>
            <a:r>
              <a:rPr lang="en-US" sz="2000" b="1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information </a:t>
            </a: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– Editorial section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Project partner: </a:t>
            </a:r>
            <a:r>
              <a:rPr lang="en-US" sz="2000" dirty="0" err="1" smtClean="0">
                <a:solidFill>
                  <a:prstClr val="black"/>
                </a:solidFill>
                <a:latin typeface="Calibri Light" panose="020F0302020204030204" pitchFamily="34" charset="0"/>
              </a:rPr>
              <a:t>Universität</a:t>
            </a: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 Hamburg</a:t>
            </a:r>
            <a:endParaRPr lang="en-US" sz="2000" dirty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marL="0" indent="0">
              <a:buNone/>
            </a:pPr>
            <a:r>
              <a:rPr lang="en-US" sz="2000" b="1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Goal: </a:t>
            </a:r>
          </a:p>
          <a:p>
            <a:pPr marL="0" indent="0">
              <a:buNone/>
            </a:pPr>
            <a:r>
              <a:rPr lang="en-US" sz="2000" dirty="0">
                <a:solidFill>
                  <a:prstClr val="black"/>
                </a:solidFill>
                <a:latin typeface="Calibri Light" panose="020F0302020204030204" pitchFamily="34" charset="0"/>
              </a:rPr>
              <a:t>A</a:t>
            </a: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en-US" sz="2000" b="1" dirty="0" err="1" smtClean="0">
                <a:solidFill>
                  <a:prstClr val="black"/>
                </a:solidFill>
                <a:latin typeface="Calibri Light" panose="020F0302020204030204" pitchFamily="34" charset="0"/>
              </a:rPr>
              <a:t>webportal</a:t>
            </a: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 for all sources and </a:t>
            </a:r>
            <a:r>
              <a:rPr lang="en-US" sz="2000" dirty="0" err="1" smtClean="0">
                <a:solidFill>
                  <a:prstClr val="black"/>
                </a:solidFill>
                <a:latin typeface="Calibri Light" panose="020F0302020204030204" pitchFamily="34" charset="0"/>
              </a:rPr>
              <a:t>informations</a:t>
            </a: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 of Open Science in Hamburg</a:t>
            </a:r>
            <a:endParaRPr lang="en-US" sz="2000" dirty="0">
              <a:solidFill>
                <a:prstClr val="black"/>
              </a:solidFill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>
              <a:latin typeface="Calibri Light" panose="020F0302020204030204" pitchFamily="34" charset="0"/>
            </a:endParaRPr>
          </a:p>
          <a:p>
            <a:endParaRPr lang="en-US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 smtClean="0">
              <a:latin typeface="Calibri Light" panose="020F0302020204030204" pitchFamily="34" charset="0"/>
            </a:endParaRP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976589"/>
            <a:ext cx="1788412" cy="5439753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4992742" y="6162561"/>
            <a:ext cx="24080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Picture </a:t>
            </a:r>
            <a:r>
              <a:rPr lang="de-DE" sz="105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Georg Klar, </a:t>
            </a:r>
            <a:r>
              <a:rPr lang="de-DE" sz="105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clipping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3"/>
              </a:rPr>
              <a:t>CC BY 2.0</a:t>
            </a:r>
            <a:endParaRPr lang="de-DE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490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>
                <a:latin typeface="Calibri Light" panose="020F0302020204030204" pitchFamily="34" charset="0"/>
              </a:rPr>
              <a:t> </a:t>
            </a:r>
            <a:endParaRPr lang="de-DE" dirty="0">
              <a:latin typeface="Calibri Light" panose="020F0302020204030204" pitchFamily="34" charset="0"/>
            </a:endParaRP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latin typeface="+mn-lt"/>
              </a:rPr>
              <a:t>13.06.2019</a:t>
            </a:r>
            <a:endParaRPr lang="de-DE" dirty="0">
              <a:latin typeface="+mn-lt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More users than we need? – Making Open Science accessible for audiences with diverging interests </a:t>
            </a:r>
            <a:endParaRPr lang="de-DE" dirty="0">
              <a:latin typeface="+mn-l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>
                <a:latin typeface="+mn-lt"/>
              </a:rPr>
              <a:t>6</a:t>
            </a:fld>
            <a:endParaRPr lang="de-DE">
              <a:latin typeface="+mn-lt"/>
            </a:endParaRPr>
          </a:p>
        </p:txBody>
      </p:sp>
      <p:sp>
        <p:nvSpPr>
          <p:cNvPr id="47" name="Inhaltsplatzhalter 2"/>
          <p:cNvSpPr txBox="1">
            <a:spLocks/>
          </p:cNvSpPr>
          <p:nvPr/>
        </p:nvSpPr>
        <p:spPr>
          <a:xfrm>
            <a:off x="467544" y="1124744"/>
            <a:ext cx="6696744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800000"/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Char char="n"/>
              <a:defRPr sz="1800" kern="1200">
                <a:solidFill>
                  <a:schemeClr val="tx1"/>
                </a:solidFill>
                <a:latin typeface="Candar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spcBef>
                <a:spcPts val="0"/>
              </a:spcBef>
              <a:buClrTx/>
              <a:buNone/>
            </a:pPr>
            <a:r>
              <a:rPr lang="en-US" sz="2000" b="1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Potential user groups</a:t>
            </a:r>
            <a:r>
              <a:rPr lang="en-US" sz="2000" dirty="0" smtClean="0">
                <a:solidFill>
                  <a:prstClr val="black"/>
                </a:solidFill>
                <a:latin typeface="Calibri Light" panose="020F0302020204030204" pitchFamily="34" charset="0"/>
              </a:rPr>
              <a:t>:</a:t>
            </a:r>
          </a:p>
          <a:p>
            <a:pPr marL="0" indent="0">
              <a:buNone/>
            </a:pPr>
            <a:endParaRPr lang="de-DE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>
              <a:latin typeface="Calibri Light" panose="020F0302020204030204" pitchFamily="34" charset="0"/>
            </a:endParaRPr>
          </a:p>
          <a:p>
            <a:endParaRPr lang="en-US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en-US" dirty="0" smtClean="0">
              <a:latin typeface="Calibri Light" panose="020F0302020204030204" pitchFamily="34" charset="0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543503" y="3212976"/>
            <a:ext cx="14373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Schaufenster – </a:t>
            </a:r>
            <a:r>
              <a:rPr lang="de-DE" sz="14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display</a:t>
            </a:r>
            <a:r>
              <a:rPr lang="de-DE" sz="14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/</a:t>
            </a:r>
            <a:r>
              <a:rPr lang="de-DE" sz="14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shopping</a:t>
            </a:r>
            <a:r>
              <a:rPr lang="de-DE" sz="1400" dirty="0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 </a:t>
            </a:r>
            <a:r>
              <a:rPr lang="de-DE" sz="1400" dirty="0" err="1" smtClean="0">
                <a:solidFill>
                  <a:schemeClr val="bg1">
                    <a:lumMod val="50000"/>
                  </a:schemeClr>
                </a:solidFill>
                <a:latin typeface="Calibri Light" panose="020F0302020204030204" pitchFamily="34" charset="0"/>
              </a:rPr>
              <a:t>window</a:t>
            </a:r>
            <a:endParaRPr lang="de-DE" sz="1400" dirty="0">
              <a:solidFill>
                <a:schemeClr val="bg1">
                  <a:lumMod val="50000"/>
                </a:schemeClr>
              </a:solidFill>
              <a:latin typeface="Calibri Light" panose="020F030202020403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5868143" y="3501008"/>
            <a:ext cx="19066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>
                <a:latin typeface="Calibri Light" panose="020F0302020204030204" pitchFamily="34" charset="0"/>
              </a:rPr>
              <a:t>C</a:t>
            </a:r>
            <a:r>
              <a:rPr lang="de-DE" sz="1600" b="1" dirty="0" err="1" smtClean="0">
                <a:latin typeface="Calibri Light" panose="020F0302020204030204" pitchFamily="34" charset="0"/>
              </a:rPr>
              <a:t>itizens</a:t>
            </a:r>
            <a:endParaRPr lang="de-DE" sz="2000" b="1" dirty="0">
              <a:latin typeface="Calibri Light" panose="020F0302020204030204" pitchFamily="34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2411760" y="5301208"/>
            <a:ext cx="10509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 smtClean="0">
                <a:latin typeface="Calibri Light" panose="020F0302020204030204" pitchFamily="34" charset="0"/>
              </a:rPr>
              <a:t>Teachers</a:t>
            </a:r>
            <a:endParaRPr lang="de-DE" sz="1600" b="1" dirty="0">
              <a:latin typeface="Calibri Light" panose="020F0302020204030204" pitchFamily="34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179511" y="4921423"/>
            <a:ext cx="13566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latin typeface="Calibri Light" panose="020F0302020204030204" pitchFamily="34" charset="0"/>
              </a:rPr>
              <a:t>C</a:t>
            </a:r>
            <a:r>
              <a:rPr lang="de-DE" sz="1600" b="1" dirty="0" smtClean="0">
                <a:latin typeface="Calibri Light" panose="020F0302020204030204" pitchFamily="34" charset="0"/>
              </a:rPr>
              <a:t>ompanies</a:t>
            </a:r>
            <a:endParaRPr lang="de-DE" sz="1600" b="1" dirty="0">
              <a:latin typeface="Calibri Light" panose="020F0302020204030204" pitchFamily="34" charset="0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2830675" y="4409063"/>
            <a:ext cx="1010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 smtClean="0">
                <a:latin typeface="Calibri Light" panose="020F0302020204030204" pitchFamily="34" charset="0"/>
              </a:rPr>
              <a:t>Students</a:t>
            </a:r>
            <a:endParaRPr lang="de-DE" sz="1600" b="1" dirty="0">
              <a:latin typeface="Calibri Light" panose="020F0302020204030204" pitchFamily="34" charset="0"/>
            </a:endParaRPr>
          </a:p>
        </p:txBody>
      </p:sp>
      <p:sp>
        <p:nvSpPr>
          <p:cNvPr id="50" name="Textfeld 49"/>
          <p:cNvSpPr txBox="1"/>
          <p:nvPr/>
        </p:nvSpPr>
        <p:spPr>
          <a:xfrm>
            <a:off x="5315138" y="327057"/>
            <a:ext cx="2088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olidFill>
                  <a:schemeClr val="bg1">
                    <a:lumMod val="50000"/>
                  </a:schemeClr>
                </a:solidFill>
              </a:rPr>
              <a:t>Schaufenster – </a:t>
            </a:r>
            <a:r>
              <a:rPr lang="de-DE" sz="1400" dirty="0" err="1" smtClean="0">
                <a:solidFill>
                  <a:schemeClr val="bg1">
                    <a:lumMod val="50000"/>
                  </a:schemeClr>
                </a:solidFill>
              </a:rPr>
              <a:t>display</a:t>
            </a:r>
            <a:r>
              <a:rPr lang="de-DE" sz="1400" dirty="0" smtClean="0">
                <a:solidFill>
                  <a:schemeClr val="bg1">
                    <a:lumMod val="50000"/>
                  </a:schemeClr>
                </a:solidFill>
              </a:rPr>
              <a:t>/</a:t>
            </a:r>
            <a:r>
              <a:rPr lang="de-DE" sz="1400" dirty="0" err="1" smtClean="0">
                <a:solidFill>
                  <a:schemeClr val="bg1">
                    <a:lumMod val="50000"/>
                  </a:schemeClr>
                </a:solidFill>
              </a:rPr>
              <a:t>shopping</a:t>
            </a:r>
            <a:r>
              <a:rPr lang="de-DE" sz="1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400" dirty="0" err="1" smtClean="0">
                <a:solidFill>
                  <a:schemeClr val="bg1">
                    <a:lumMod val="50000"/>
                  </a:schemeClr>
                </a:solidFill>
              </a:rPr>
              <a:t>window</a:t>
            </a:r>
            <a:endParaRPr lang="de-DE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976589"/>
            <a:ext cx="1788412" cy="5439753"/>
          </a:xfrm>
          <a:prstGeom prst="rect">
            <a:avLst/>
          </a:prstGeom>
        </p:spPr>
      </p:pic>
      <p:sp>
        <p:nvSpPr>
          <p:cNvPr id="46" name="Textfeld 45"/>
          <p:cNvSpPr txBox="1"/>
          <p:nvPr/>
        </p:nvSpPr>
        <p:spPr>
          <a:xfrm>
            <a:off x="4992742" y="6162561"/>
            <a:ext cx="24080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Picture </a:t>
            </a:r>
            <a:r>
              <a:rPr lang="de-DE" sz="105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by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Georg Klar, </a:t>
            </a:r>
            <a:r>
              <a:rPr lang="de-DE" sz="105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clipping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</a:t>
            </a:r>
            <a:r>
              <a:rPr lang="de-DE" sz="105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3"/>
              </a:rPr>
              <a:t>CC BY 2.0</a:t>
            </a:r>
            <a:endParaRPr lang="de-DE" sz="10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923112" cy="707678"/>
          </a:xfrm>
        </p:spPr>
        <p:txBody>
          <a:bodyPr/>
          <a:lstStyle/>
          <a:p>
            <a:r>
              <a:rPr lang="de-DE" dirty="0" smtClean="0">
                <a:latin typeface="Calibri Light" panose="020F0302020204030204" pitchFamily="34" charset="0"/>
              </a:rPr>
              <a:t>Project Schaufenster HOS</a:t>
            </a:r>
            <a:r>
              <a:rPr lang="en-US" dirty="0">
                <a:latin typeface="Calibri Light" panose="020F0302020204030204" pitchFamily="34" charset="0"/>
              </a:rPr>
              <a:t/>
            </a:r>
            <a:br>
              <a:rPr lang="en-US" dirty="0">
                <a:latin typeface="Calibri Light" panose="020F0302020204030204" pitchFamily="34" charset="0"/>
              </a:rPr>
            </a:br>
            <a:endParaRPr lang="de-DE" dirty="0">
              <a:latin typeface="Calibri Light" panose="020F0302020204030204" pitchFamily="34" charset="0"/>
            </a:endParaRPr>
          </a:p>
        </p:txBody>
      </p:sp>
      <p:sp>
        <p:nvSpPr>
          <p:cNvPr id="41" name="Textfeld 40"/>
          <p:cNvSpPr txBox="1"/>
          <p:nvPr/>
        </p:nvSpPr>
        <p:spPr>
          <a:xfrm>
            <a:off x="702359" y="3337247"/>
            <a:ext cx="1277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>
                <a:latin typeface="Calibri Light" panose="020F0302020204030204" pitchFamily="34" charset="0"/>
              </a:rPr>
              <a:t>Universities</a:t>
            </a:r>
            <a:endParaRPr lang="de-DE" sz="1600" b="1" dirty="0">
              <a:latin typeface="Calibri Light" panose="020F030202020403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07504" y="1991162"/>
            <a:ext cx="1241228" cy="70788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 smtClean="0">
                <a:latin typeface="Calibri Light" panose="020F0302020204030204" pitchFamily="34" charset="0"/>
              </a:rPr>
              <a:t>Research </a:t>
            </a:r>
            <a:r>
              <a:rPr lang="de-DE" sz="2000" b="1" dirty="0" err="1" smtClean="0">
                <a:latin typeface="Calibri Light" panose="020F0302020204030204" pitchFamily="34" charset="0"/>
              </a:rPr>
              <a:t>funders</a:t>
            </a:r>
            <a:endParaRPr lang="de-DE" sz="2000" dirty="0">
              <a:latin typeface="Calibri Light" panose="020F0302020204030204" pitchFamily="34" charset="0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1509583" y="1840841"/>
            <a:ext cx="2578416" cy="101566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Calibri Light" panose="020F0302020204030204" pitchFamily="34" charset="0"/>
              </a:rPr>
              <a:t>People from </a:t>
            </a:r>
            <a:r>
              <a:rPr lang="en-US" sz="2000" b="1" dirty="0" smtClean="0">
                <a:latin typeface="Calibri Light" panose="020F0302020204030204" pitchFamily="34" charset="0"/>
              </a:rPr>
              <a:t>(higher) education / research areas</a:t>
            </a:r>
            <a:endParaRPr lang="de-DE" sz="2000" dirty="0">
              <a:latin typeface="Calibri Light" panose="020F0302020204030204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4302183" y="1837273"/>
            <a:ext cx="1659896" cy="101566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de-DE" sz="2000" b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de-DE" sz="2000" b="1" dirty="0" err="1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lang="de-DE" sz="2000" b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2000" b="1" dirty="0" err="1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</a:t>
            </a:r>
            <a:r>
              <a:rPr lang="de-DE" sz="2000" b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professionals</a:t>
            </a:r>
            <a:endParaRPr lang="de-DE" sz="2000" dirty="0">
              <a:latin typeface="Calibri Light" panose="020F030202020403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6122930" y="2145049"/>
            <a:ext cx="939324" cy="400110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2000" b="1" dirty="0">
                <a:latin typeface="Calibri Light" panose="020F0302020204030204" pitchFamily="34" charset="0"/>
              </a:rPr>
              <a:t>Public</a:t>
            </a:r>
          </a:p>
        </p:txBody>
      </p:sp>
      <p:sp>
        <p:nvSpPr>
          <p:cNvPr id="52" name="Textfeld 51"/>
          <p:cNvSpPr txBox="1"/>
          <p:nvPr/>
        </p:nvSpPr>
        <p:spPr>
          <a:xfrm>
            <a:off x="774367" y="5569495"/>
            <a:ext cx="1277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smtClean="0">
                <a:latin typeface="Calibri Light" panose="020F0302020204030204" pitchFamily="34" charset="0"/>
              </a:rPr>
              <a:t>Politics</a:t>
            </a:r>
          </a:p>
        </p:txBody>
      </p:sp>
      <p:sp>
        <p:nvSpPr>
          <p:cNvPr id="53" name="Textfeld 52"/>
          <p:cNvSpPr txBox="1"/>
          <p:nvPr/>
        </p:nvSpPr>
        <p:spPr>
          <a:xfrm>
            <a:off x="1403648" y="4561383"/>
            <a:ext cx="12773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b="1" dirty="0" err="1" smtClean="0">
                <a:latin typeface="Calibri Light" panose="020F0302020204030204" pitchFamily="34" charset="0"/>
              </a:rPr>
              <a:t>Ministries</a:t>
            </a:r>
            <a:endParaRPr lang="de-DE" sz="1600" b="1" dirty="0" smtClean="0">
              <a:latin typeface="Calibri Light" panose="020F0302020204030204" pitchFamily="34" charset="0"/>
            </a:endParaRPr>
          </a:p>
        </p:txBody>
      </p:sp>
      <p:sp>
        <p:nvSpPr>
          <p:cNvPr id="54" name="Textfeld 53"/>
          <p:cNvSpPr txBox="1"/>
          <p:nvPr/>
        </p:nvSpPr>
        <p:spPr>
          <a:xfrm>
            <a:off x="395535" y="4129335"/>
            <a:ext cx="10106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latin typeface="Calibri Light" panose="020F0302020204030204" pitchFamily="34" charset="0"/>
              </a:rPr>
              <a:t>NGOs</a:t>
            </a:r>
          </a:p>
        </p:txBody>
      </p:sp>
      <p:sp>
        <p:nvSpPr>
          <p:cNvPr id="55" name="Textfeld 54"/>
          <p:cNvSpPr txBox="1"/>
          <p:nvPr/>
        </p:nvSpPr>
        <p:spPr>
          <a:xfrm>
            <a:off x="2195736" y="3645024"/>
            <a:ext cx="1127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 smtClean="0">
                <a:latin typeface="Calibri Light" panose="020F0302020204030204" pitchFamily="34" charset="0"/>
              </a:rPr>
              <a:t>Scientists</a:t>
            </a:r>
            <a:endParaRPr lang="de-DE" sz="1600" b="1" dirty="0">
              <a:latin typeface="Calibri Light" panose="020F0302020204030204" pitchFamily="34" charset="0"/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5617708" y="4221088"/>
            <a:ext cx="1762604" cy="941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1600" b="1" dirty="0">
                <a:latin typeface="Calibri Light" panose="020F03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People interested in Open Science and local science</a:t>
            </a:r>
            <a:endParaRPr lang="de-DE" sz="1600" b="1" dirty="0">
              <a:latin typeface="Calibri Light" panose="020F03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feld 18"/>
          <p:cNvSpPr txBox="1"/>
          <p:nvPr/>
        </p:nvSpPr>
        <p:spPr>
          <a:xfrm>
            <a:off x="5430923" y="5569495"/>
            <a:ext cx="19128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>
                <a:latin typeface="Calibri Light" panose="020F0302020204030204" pitchFamily="34" charset="0"/>
              </a:rPr>
              <a:t>Occasional</a:t>
            </a:r>
            <a:r>
              <a:rPr lang="de-DE" sz="1600" b="1" dirty="0">
                <a:latin typeface="Calibri Light" panose="020F0302020204030204" pitchFamily="34" charset="0"/>
              </a:rPr>
              <a:t> </a:t>
            </a:r>
            <a:r>
              <a:rPr lang="de-DE" sz="1600" b="1" dirty="0" err="1" smtClean="0">
                <a:latin typeface="Calibri Light" panose="020F0302020204030204" pitchFamily="34" charset="0"/>
              </a:rPr>
              <a:t>users</a:t>
            </a:r>
            <a:endParaRPr lang="de-DE" sz="1600" b="1" dirty="0">
              <a:latin typeface="Calibri Light" panose="020F0302020204030204" pitchFamily="34" charset="0"/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3995936" y="5733256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err="1" smtClean="0">
                <a:latin typeface="Calibri Light" panose="020F0302020204030204" pitchFamily="34" charset="0"/>
              </a:rPr>
              <a:t>Librarians</a:t>
            </a:r>
            <a:endParaRPr lang="de-DE" sz="1600" b="1" dirty="0" smtClean="0">
              <a:latin typeface="Calibri Light" panose="020F0302020204030204" pitchFamily="34" charset="0"/>
            </a:endParaRPr>
          </a:p>
          <a:p>
            <a:endParaRPr lang="de-DE" sz="2000" b="1" dirty="0">
              <a:latin typeface="Calibri Light" panose="020F0302020204030204" pitchFamily="34" charset="0"/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3635895" y="3400544"/>
            <a:ext cx="190662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latin typeface="Calibri Light" panose="020F0302020204030204" pitchFamily="34" charset="0"/>
              </a:rPr>
              <a:t>Research/</a:t>
            </a:r>
            <a:r>
              <a:rPr lang="de-DE" sz="1600" b="1" dirty="0" err="1" smtClean="0">
                <a:latin typeface="Calibri Light" panose="020F0302020204030204" pitchFamily="34" charset="0"/>
              </a:rPr>
              <a:t>science</a:t>
            </a:r>
            <a:r>
              <a:rPr lang="de-DE" sz="1600" b="1" dirty="0" smtClean="0">
                <a:latin typeface="Calibri Light" panose="020F0302020204030204" pitchFamily="34" charset="0"/>
              </a:rPr>
              <a:t> </a:t>
            </a:r>
            <a:r>
              <a:rPr lang="de-DE" sz="1600" b="1" dirty="0" err="1" smtClean="0">
                <a:latin typeface="Calibri Light" panose="020F0302020204030204" pitchFamily="34" charset="0"/>
              </a:rPr>
              <a:t>managers</a:t>
            </a:r>
            <a:endParaRPr lang="de-DE" sz="1600" b="1" dirty="0" smtClean="0">
              <a:latin typeface="Calibri Light" panose="020F0302020204030204" pitchFamily="34" charset="0"/>
            </a:endParaRPr>
          </a:p>
          <a:p>
            <a:endParaRPr lang="de-DE" sz="2000" b="1" dirty="0">
              <a:latin typeface="Calibri Light" panose="020F0302020204030204" pitchFamily="34" charset="0"/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4139951" y="4365104"/>
            <a:ext cx="1906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latin typeface="Calibri Light" panose="020F0302020204030204" pitchFamily="34" charset="0"/>
              </a:rPr>
              <a:t>Developer</a:t>
            </a:r>
          </a:p>
          <a:p>
            <a:endParaRPr lang="de-DE" sz="2000" b="1" dirty="0">
              <a:latin typeface="Calibri Light" panose="020F0302020204030204" pitchFamily="34" charset="0"/>
            </a:endParaRPr>
          </a:p>
        </p:txBody>
      </p:sp>
      <p:sp>
        <p:nvSpPr>
          <p:cNvPr id="59" name="Textfeld 58"/>
          <p:cNvSpPr txBox="1"/>
          <p:nvPr/>
        </p:nvSpPr>
        <p:spPr>
          <a:xfrm>
            <a:off x="4139951" y="5148481"/>
            <a:ext cx="1906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latin typeface="Calibri Light" panose="020F0302020204030204" pitchFamily="34" charset="0"/>
              </a:rPr>
              <a:t>Administrators</a:t>
            </a:r>
          </a:p>
          <a:p>
            <a:endParaRPr lang="de-DE" sz="2000" b="1" dirty="0">
              <a:latin typeface="Calibri Light" panose="020F0302020204030204" pitchFamily="34" charset="0"/>
            </a:endParaRPr>
          </a:p>
        </p:txBody>
      </p:sp>
      <p:pic>
        <p:nvPicPr>
          <p:cNvPr id="31" name="Grafik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51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latin typeface="+mn-lt"/>
              </a:rPr>
              <a:t>13.06.2019</a:t>
            </a:r>
            <a:endParaRPr lang="de-DE">
              <a:latin typeface="+mn-lt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More users than we need? – Making Open Science accessible for audiences with diverging interests </a:t>
            </a:r>
            <a:endParaRPr lang="de-DE" dirty="0">
              <a:latin typeface="+mn-l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>
                <a:latin typeface="+mn-lt"/>
              </a:rPr>
              <a:t>7</a:t>
            </a:fld>
            <a:endParaRPr lang="de-DE">
              <a:latin typeface="+mn-lt"/>
            </a:endParaRPr>
          </a:p>
        </p:txBody>
      </p:sp>
      <p:sp>
        <p:nvSpPr>
          <p:cNvPr id="11" name="Titel 1"/>
          <p:cNvSpPr txBox="1">
            <a:spLocks/>
          </p:cNvSpPr>
          <p:nvPr/>
        </p:nvSpPr>
        <p:spPr>
          <a:xfrm>
            <a:off x="457200" y="273050"/>
            <a:ext cx="6923112" cy="70767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0" kern="1200">
                <a:solidFill>
                  <a:srgbClr val="800000"/>
                </a:solidFill>
                <a:latin typeface="Candara" pitchFamily="34" charset="0"/>
                <a:ea typeface="+mj-ea"/>
                <a:cs typeface="+mj-cs"/>
              </a:defRPr>
            </a:lvl1pPr>
          </a:lstStyle>
          <a:p>
            <a:r>
              <a:rPr lang="de-DE" dirty="0" smtClean="0">
                <a:latin typeface="Calibri" panose="020F0502020204030204" pitchFamily="34" charset="0"/>
              </a:rPr>
              <a:t>Services</a:t>
            </a:r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12" name="Inhaltsplatzhalter 2"/>
          <p:cNvSpPr>
            <a:spLocks noGrp="1"/>
          </p:cNvSpPr>
          <p:nvPr>
            <p:ph idx="1"/>
          </p:nvPr>
        </p:nvSpPr>
        <p:spPr>
          <a:xfrm>
            <a:off x="467544" y="1124744"/>
            <a:ext cx="6696744" cy="51125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000" b="1" dirty="0" err="1" smtClean="0">
                <a:latin typeface="Calibri Light" panose="020F0302020204030204" pitchFamily="34" charset="0"/>
              </a:rPr>
              <a:t>Overview</a:t>
            </a:r>
            <a:r>
              <a:rPr lang="de-DE" sz="2000" b="1" dirty="0" smtClean="0">
                <a:latin typeface="Calibri Light" panose="020F0302020204030204" pitchFamily="34" charset="0"/>
              </a:rPr>
              <a:t>:</a:t>
            </a:r>
          </a:p>
          <a:p>
            <a:pPr marL="0" indent="0">
              <a:buNone/>
            </a:pPr>
            <a:endParaRPr lang="de-DE" sz="2000" b="1" dirty="0" smtClean="0">
              <a:latin typeface="Calibri Light" panose="020F0302020204030204" pitchFamily="34" charset="0"/>
            </a:endParaRPr>
          </a:p>
          <a:p>
            <a:r>
              <a:rPr lang="de-DE" sz="2000" b="1" dirty="0" smtClean="0">
                <a:latin typeface="Calibri Light" panose="020F0302020204030204" pitchFamily="34" charset="0"/>
              </a:rPr>
              <a:t>Editorial </a:t>
            </a:r>
            <a:r>
              <a:rPr lang="de-DE" sz="2000" b="1" dirty="0" err="1" smtClean="0">
                <a:latin typeface="Calibri Light" panose="020F0302020204030204" pitchFamily="34" charset="0"/>
              </a:rPr>
              <a:t>section</a:t>
            </a:r>
            <a:endParaRPr lang="de-DE" sz="2000" b="1" dirty="0" smtClean="0">
              <a:latin typeface="Calibri Light" panose="020F0302020204030204" pitchFamily="34" charset="0"/>
            </a:endParaRPr>
          </a:p>
          <a:p>
            <a:r>
              <a:rPr lang="de-DE" sz="2000" b="1" dirty="0" smtClean="0">
                <a:latin typeface="Calibri Light" panose="020F0302020204030204" pitchFamily="34" charset="0"/>
              </a:rPr>
              <a:t>Discovery</a:t>
            </a:r>
          </a:p>
          <a:p>
            <a:r>
              <a:rPr lang="de-DE" sz="2000" b="1" dirty="0" smtClean="0">
                <a:latin typeface="Calibri Light" panose="020F0302020204030204" pitchFamily="34" charset="0"/>
              </a:rPr>
              <a:t>Data </a:t>
            </a:r>
            <a:r>
              <a:rPr lang="de-DE" sz="2000" b="1" dirty="0" err="1" smtClean="0">
                <a:latin typeface="Calibri Light" panose="020F0302020204030204" pitchFamily="34" charset="0"/>
              </a:rPr>
              <a:t>Visualisation</a:t>
            </a:r>
            <a:endParaRPr lang="de-DE" sz="2000" b="1" dirty="0" smtClean="0">
              <a:latin typeface="Calibri Light" panose="020F0302020204030204" pitchFamily="34" charset="0"/>
            </a:endParaRPr>
          </a:p>
          <a:p>
            <a:r>
              <a:rPr lang="de-DE" sz="2000" b="1" dirty="0" smtClean="0">
                <a:latin typeface="Calibri Light" panose="020F0302020204030204" pitchFamily="34" charset="0"/>
              </a:rPr>
              <a:t>Open Access Dashboard</a:t>
            </a:r>
          </a:p>
          <a:p>
            <a:endParaRPr lang="de-DE" sz="2400" dirty="0" smtClean="0">
              <a:latin typeface="Calibri Light" panose="020F0302020204030204" pitchFamily="34" charset="0"/>
            </a:endParaRPr>
          </a:p>
          <a:p>
            <a:r>
              <a:rPr lang="de-DE" sz="2000" dirty="0">
                <a:latin typeface="Calibri Light" panose="020F0302020204030204" pitchFamily="34" charset="0"/>
              </a:rPr>
              <a:t>Frame: TYPO3 CMS</a:t>
            </a:r>
            <a:r>
              <a:rPr lang="de-DE" sz="2000" dirty="0" smtClean="0">
                <a:latin typeface="Calibri Light" panose="020F0302020204030204" pitchFamily="34" charset="0"/>
              </a:rPr>
              <a:t>, </a:t>
            </a:r>
            <a:r>
              <a:rPr lang="de-DE" sz="2000" dirty="0" err="1" smtClean="0">
                <a:latin typeface="Calibri Light" panose="020F0302020204030204" pitchFamily="34" charset="0"/>
              </a:rPr>
              <a:t>joint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>
                <a:latin typeface="Calibri Light" panose="020F0302020204030204" pitchFamily="34" charset="0"/>
              </a:rPr>
              <a:t>navigation</a:t>
            </a:r>
            <a:r>
              <a:rPr lang="de-DE" sz="2000" dirty="0">
                <a:latin typeface="Calibri Light" panose="020F0302020204030204" pitchFamily="34" charset="0"/>
              </a:rPr>
              <a:t> </a:t>
            </a:r>
            <a:r>
              <a:rPr lang="de-DE" sz="2000" dirty="0" err="1">
                <a:latin typeface="Calibri Light" panose="020F0302020204030204" pitchFamily="34" charset="0"/>
              </a:rPr>
              <a:t>structure</a:t>
            </a:r>
            <a:endParaRPr lang="de-DE" sz="2000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de-DE" sz="2000" dirty="0">
              <a:latin typeface="Calibri Light" panose="020F03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de-DE" sz="2000" dirty="0" smtClean="0">
                <a:latin typeface="Calibri Light" panose="020F0302020204030204" pitchFamily="34" charset="0"/>
              </a:rPr>
              <a:t>Multiple </a:t>
            </a:r>
            <a:r>
              <a:rPr lang="de-DE" sz="2000" dirty="0" err="1" smtClean="0">
                <a:latin typeface="Calibri Light" panose="020F0302020204030204" pitchFamily="34" charset="0"/>
              </a:rPr>
              <a:t>services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 smtClean="0">
                <a:latin typeface="Calibri Light" panose="020F0302020204030204" pitchFamily="34" charset="0"/>
              </a:rPr>
              <a:t>with</a:t>
            </a:r>
            <a:r>
              <a:rPr lang="de-DE" sz="2000" dirty="0" smtClean="0">
                <a:latin typeface="Calibri Light" panose="020F0302020204030204" pitchFamily="34" charset="0"/>
              </a:rPr>
              <a:t> a </a:t>
            </a:r>
            <a:r>
              <a:rPr lang="de-DE" sz="2000" dirty="0" err="1" smtClean="0">
                <a:latin typeface="Calibri Light" panose="020F0302020204030204" pitchFamily="34" charset="0"/>
              </a:rPr>
              <a:t>clear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 smtClean="0">
                <a:latin typeface="Calibri Light" panose="020F0302020204030204" pitchFamily="34" charset="0"/>
              </a:rPr>
              <a:t>purpose</a:t>
            </a:r>
            <a:endParaRPr lang="de-DE" sz="2000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de-DE" sz="2000" dirty="0" smtClean="0">
              <a:latin typeface="Calibri Light" panose="020F03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de-DE" sz="2000" dirty="0" err="1" smtClean="0">
                <a:latin typeface="Calibri Light" panose="020F0302020204030204" pitchFamily="34" charset="0"/>
              </a:rPr>
              <a:t>Each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 smtClean="0">
                <a:latin typeface="Calibri Light" panose="020F0302020204030204" pitchFamily="34" charset="0"/>
              </a:rPr>
              <a:t>service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 smtClean="0">
                <a:latin typeface="Calibri Light" panose="020F0302020204030204" pitchFamily="34" charset="0"/>
              </a:rPr>
              <a:t>meets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 smtClean="0">
                <a:latin typeface="Calibri Light" panose="020F0302020204030204" pitchFamily="34" charset="0"/>
              </a:rPr>
              <a:t>the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 smtClean="0">
                <a:latin typeface="Calibri Light" panose="020F0302020204030204" pitchFamily="34" charset="0"/>
              </a:rPr>
              <a:t>needs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 smtClean="0">
                <a:latin typeface="Calibri Light" panose="020F0302020204030204" pitchFamily="34" charset="0"/>
              </a:rPr>
              <a:t>of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 smtClean="0">
                <a:latin typeface="Calibri Light" panose="020F0302020204030204" pitchFamily="34" charset="0"/>
              </a:rPr>
              <a:t>certain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 smtClean="0">
                <a:latin typeface="Calibri Light" panose="020F0302020204030204" pitchFamily="34" charset="0"/>
              </a:rPr>
              <a:t>expected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 smtClean="0">
                <a:latin typeface="Calibri Light" panose="020F0302020204030204" pitchFamily="34" charset="0"/>
              </a:rPr>
              <a:t>user</a:t>
            </a:r>
            <a:r>
              <a:rPr lang="de-DE" sz="2000" dirty="0" smtClean="0">
                <a:latin typeface="Calibri Light" panose="020F0302020204030204" pitchFamily="34" charset="0"/>
              </a:rPr>
              <a:t> </a:t>
            </a:r>
            <a:r>
              <a:rPr lang="de-DE" sz="2000" dirty="0" err="1" smtClean="0">
                <a:latin typeface="Calibri Light" panose="020F0302020204030204" pitchFamily="34" charset="0"/>
              </a:rPr>
              <a:t>groups</a:t>
            </a:r>
            <a:endParaRPr lang="de-DE" sz="2000" dirty="0" smtClean="0">
              <a:latin typeface="Calibri Light" panose="020F030202020403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de-DE" sz="2400" dirty="0" smtClean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003871"/>
            <a:ext cx="1763688" cy="537745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909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7380312" y="1010104"/>
            <a:ext cx="1763688" cy="5341848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latin typeface="+mn-lt"/>
              </a:rPr>
              <a:t>13.06.2019</a:t>
            </a:r>
            <a:endParaRPr lang="de-DE">
              <a:latin typeface="+mn-lt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More users than we need? – Making Open Science accessible for audiences with diverging interests </a:t>
            </a:r>
            <a:endParaRPr lang="de-DE" dirty="0">
              <a:latin typeface="+mn-l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>
                <a:latin typeface="+mn-lt"/>
              </a:rPr>
              <a:t>8</a:t>
            </a:fld>
            <a:endParaRPr lang="de-DE">
              <a:latin typeface="+mn-lt"/>
            </a:endParaRP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923112" cy="707678"/>
          </a:xfrm>
        </p:spPr>
        <p:txBody>
          <a:bodyPr/>
          <a:lstStyle/>
          <a:p>
            <a:r>
              <a:rPr lang="de-DE" dirty="0" smtClean="0">
                <a:latin typeface="Calibri" panose="020F0502020204030204" pitchFamily="34" charset="0"/>
              </a:rPr>
              <a:t>Services: Editorial </a:t>
            </a:r>
            <a:r>
              <a:rPr lang="de-DE" dirty="0" err="1" smtClean="0">
                <a:latin typeface="Calibri" panose="020F0502020204030204" pitchFamily="34" charset="0"/>
              </a:rPr>
              <a:t>section</a:t>
            </a:r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10" name="Inhaltsplatzhalter 2"/>
          <p:cNvSpPr>
            <a:spLocks noGrp="1"/>
          </p:cNvSpPr>
          <p:nvPr>
            <p:ph idx="1"/>
          </p:nvPr>
        </p:nvSpPr>
        <p:spPr>
          <a:xfrm>
            <a:off x="467544" y="1124744"/>
            <a:ext cx="6696744" cy="5112568"/>
          </a:xfrm>
        </p:spPr>
        <p:txBody>
          <a:bodyPr>
            <a:normAutofit lnSpcReduction="10000"/>
          </a:bodyPr>
          <a:lstStyle/>
          <a:p>
            <a:r>
              <a:rPr lang="de-DE" b="1" dirty="0">
                <a:latin typeface="Calibri Light" panose="020F0302020204030204" pitchFamily="34" charset="0"/>
              </a:rPr>
              <a:t>Target Group: </a:t>
            </a:r>
            <a:r>
              <a:rPr lang="de-DE" dirty="0" smtClean="0">
                <a:latin typeface="Calibri Light" panose="020F0302020204030204" pitchFamily="34" charset="0"/>
              </a:rPr>
              <a:t>People </a:t>
            </a:r>
            <a:r>
              <a:rPr lang="de-DE" dirty="0" err="1" smtClean="0">
                <a:latin typeface="Calibri Light" panose="020F0302020204030204" pitchFamily="34" charset="0"/>
              </a:rPr>
              <a:t>interested</a:t>
            </a:r>
            <a:r>
              <a:rPr lang="de-DE" dirty="0" smtClean="0">
                <a:latin typeface="Calibri Light" panose="020F0302020204030204" pitchFamily="34" charset="0"/>
              </a:rPr>
              <a:t> in Open Science </a:t>
            </a:r>
            <a:r>
              <a:rPr lang="de-DE" dirty="0" err="1" smtClean="0">
                <a:latin typeface="Calibri Light" panose="020F0302020204030204" pitchFamily="34" charset="0"/>
              </a:rPr>
              <a:t>and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local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science</a:t>
            </a:r>
            <a:r>
              <a:rPr lang="de-DE" dirty="0" smtClean="0">
                <a:latin typeface="Calibri Light" panose="020F0302020204030204" pitchFamily="34" charset="0"/>
              </a:rPr>
              <a:t>, </a:t>
            </a:r>
            <a:r>
              <a:rPr lang="de-DE" dirty="0" err="1" smtClean="0">
                <a:latin typeface="Calibri Light" panose="020F0302020204030204" pitchFamily="34" charset="0"/>
              </a:rPr>
              <a:t>science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managers</a:t>
            </a:r>
            <a:r>
              <a:rPr lang="de-DE" dirty="0" smtClean="0">
                <a:latin typeface="Calibri Light" panose="020F0302020204030204" pitchFamily="34" charset="0"/>
              </a:rPr>
              <a:t>, </a:t>
            </a:r>
            <a:r>
              <a:rPr lang="de-DE" dirty="0" err="1" smtClean="0">
                <a:latin typeface="Calibri Light" panose="020F0302020204030204" pitchFamily="34" charset="0"/>
              </a:rPr>
              <a:t>occasional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users</a:t>
            </a:r>
            <a:endParaRPr lang="de-DE" dirty="0">
              <a:latin typeface="Calibri Light" panose="020F0302020204030204" pitchFamily="34" charset="0"/>
            </a:endParaRPr>
          </a:p>
          <a:p>
            <a:endParaRPr lang="de-DE" dirty="0">
              <a:latin typeface="Calibri Light" panose="020F0302020204030204" pitchFamily="34" charset="0"/>
            </a:endParaRPr>
          </a:p>
          <a:p>
            <a:r>
              <a:rPr lang="de-DE" b="1" dirty="0">
                <a:latin typeface="Calibri Light" panose="020F0302020204030204" pitchFamily="34" charset="0"/>
              </a:rPr>
              <a:t>Goal: </a:t>
            </a:r>
            <a:endParaRPr lang="de-DE" b="1" dirty="0" smtClean="0">
              <a:latin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</a:rPr>
              <a:t>To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inform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about</a:t>
            </a:r>
            <a:r>
              <a:rPr lang="de-DE" dirty="0">
                <a:latin typeface="Calibri Light" panose="020F0302020204030204" pitchFamily="34" charset="0"/>
              </a:rPr>
              <a:t> </a:t>
            </a:r>
            <a:r>
              <a:rPr lang="de-DE" dirty="0" smtClean="0">
                <a:latin typeface="Calibri Light" panose="020F0302020204030204" pitchFamily="34" charset="0"/>
              </a:rPr>
              <a:t>Open Science in </a:t>
            </a:r>
            <a:r>
              <a:rPr lang="de-DE" dirty="0" err="1" smtClean="0">
                <a:latin typeface="Calibri Light" panose="020F0302020204030204" pitchFamily="34" charset="0"/>
              </a:rPr>
              <a:t>general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and</a:t>
            </a:r>
            <a:r>
              <a:rPr lang="de-DE" dirty="0" smtClean="0">
                <a:latin typeface="Calibri Light" panose="020F0302020204030204" pitchFamily="34" charset="0"/>
              </a:rPr>
              <a:t> Hamburg Open Science in </a:t>
            </a:r>
            <a:r>
              <a:rPr lang="de-DE" dirty="0" err="1" smtClean="0">
                <a:latin typeface="Calibri Light" panose="020F0302020204030204" pitchFamily="34" charset="0"/>
              </a:rPr>
              <a:t>particular</a:t>
            </a:r>
            <a:r>
              <a:rPr lang="de-DE" dirty="0">
                <a:latin typeface="Calibri Light" panose="020F0302020204030204" pitchFamily="34" charset="0"/>
              </a:rPr>
              <a:t>.</a:t>
            </a:r>
            <a:endParaRPr lang="de-DE" dirty="0" smtClean="0">
              <a:latin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</a:rPr>
              <a:t>To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provide</a:t>
            </a:r>
            <a:r>
              <a:rPr lang="de-DE" dirty="0" smtClean="0">
                <a:latin typeface="Calibri Light" panose="020F0302020204030204" pitchFamily="34" charset="0"/>
              </a:rPr>
              <a:t> a </a:t>
            </a:r>
            <a:r>
              <a:rPr lang="de-DE" dirty="0" err="1" smtClean="0">
                <a:latin typeface="Calibri Light" panose="020F0302020204030204" pitchFamily="34" charset="0"/>
              </a:rPr>
              <a:t>cross-institutional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compilation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of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events</a:t>
            </a:r>
            <a:r>
              <a:rPr lang="de-DE" dirty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and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helpful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tools</a:t>
            </a:r>
            <a:r>
              <a:rPr lang="de-DE" dirty="0" smtClean="0">
                <a:latin typeface="Calibri Light" panose="020F0302020204030204" pitchFamily="34" charset="0"/>
              </a:rPr>
              <a:t> like legal </a:t>
            </a:r>
            <a:r>
              <a:rPr lang="de-DE" dirty="0" err="1" smtClean="0">
                <a:latin typeface="Calibri Light" panose="020F0302020204030204" pitchFamily="34" charset="0"/>
              </a:rPr>
              <a:t>informations</a:t>
            </a:r>
            <a:r>
              <a:rPr lang="de-DE" dirty="0" smtClean="0">
                <a:latin typeface="Calibri Light" panose="020F0302020204030204" pitchFamily="34" charset="0"/>
              </a:rPr>
              <a:t>.</a:t>
            </a:r>
            <a:endParaRPr lang="de-DE" dirty="0">
              <a:latin typeface="Calibri Light" panose="020F0302020204030204" pitchFamily="34" charset="0"/>
            </a:endParaRPr>
          </a:p>
          <a:p>
            <a:endParaRPr lang="de-DE" dirty="0">
              <a:latin typeface="Calibri Light" panose="020F0302020204030204" pitchFamily="34" charset="0"/>
            </a:endParaRPr>
          </a:p>
          <a:p>
            <a:r>
              <a:rPr lang="de-DE" b="1" dirty="0" err="1">
                <a:latin typeface="Calibri Light" panose="020F0302020204030204" pitchFamily="34" charset="0"/>
              </a:rPr>
              <a:t>How</a:t>
            </a:r>
            <a:r>
              <a:rPr lang="de-DE" b="1" dirty="0">
                <a:latin typeface="Calibri Light" panose="020F0302020204030204" pitchFamily="34" charset="0"/>
              </a:rPr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</a:rPr>
              <a:t>Edited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content</a:t>
            </a:r>
            <a:r>
              <a:rPr lang="de-DE" dirty="0" smtClean="0">
                <a:latin typeface="Calibri Light" panose="020F0302020204030204" pitchFamily="34" charset="0"/>
              </a:rPr>
              <a:t> on TYPO3 CMS</a:t>
            </a:r>
            <a:endParaRPr lang="de-DE" dirty="0">
              <a:latin typeface="Calibri Light" panose="020F0302020204030204" pitchFamily="34" charset="0"/>
            </a:endParaRPr>
          </a:p>
          <a:p>
            <a:endParaRPr lang="de-DE" b="1" dirty="0">
              <a:latin typeface="Calibri Light" panose="020F0302020204030204" pitchFamily="34" charset="0"/>
            </a:endParaRPr>
          </a:p>
          <a:p>
            <a:r>
              <a:rPr lang="de-DE" b="1" dirty="0">
                <a:latin typeface="Calibri Light" panose="020F0302020204030204" pitchFamily="34" charset="0"/>
              </a:rPr>
              <a:t>Re-</a:t>
            </a:r>
            <a:r>
              <a:rPr lang="de-DE" b="1" dirty="0" err="1">
                <a:latin typeface="Calibri Light" panose="020F0302020204030204" pitchFamily="34" charset="0"/>
              </a:rPr>
              <a:t>use</a:t>
            </a:r>
            <a:r>
              <a:rPr lang="de-DE" b="1" dirty="0">
                <a:latin typeface="Calibri Light" panose="020F0302020204030204" pitchFamily="34" charset="0"/>
              </a:rPr>
              <a:t>:</a:t>
            </a:r>
            <a:r>
              <a:rPr lang="de-DE" dirty="0">
                <a:latin typeface="Calibri Light" panose="020F0302020204030204" pitchFamily="34" charset="0"/>
              </a:rPr>
              <a:t> </a:t>
            </a:r>
            <a:endParaRPr lang="de-DE" dirty="0" smtClean="0">
              <a:latin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</a:rPr>
              <a:t>Published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content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can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be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read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by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anyone</a:t>
            </a:r>
            <a:endParaRPr lang="de-DE" dirty="0" smtClean="0">
              <a:latin typeface="Calibri Light" panose="020F030202020403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</a:rPr>
              <a:t>Based</a:t>
            </a:r>
            <a:r>
              <a:rPr lang="de-DE" dirty="0" smtClean="0">
                <a:latin typeface="Calibri Light" panose="020F0302020204030204" pitchFamily="34" charset="0"/>
              </a:rPr>
              <a:t> on open </a:t>
            </a:r>
            <a:r>
              <a:rPr lang="de-DE" dirty="0" err="1" smtClean="0">
                <a:latin typeface="Calibri Light" panose="020F0302020204030204" pitchFamily="34" charset="0"/>
              </a:rPr>
              <a:t>source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technology</a:t>
            </a:r>
            <a:r>
              <a:rPr lang="de-DE" dirty="0" smtClean="0">
                <a:latin typeface="Calibri Light" panose="020F0302020204030204" pitchFamily="34" charset="0"/>
              </a:rPr>
              <a:t> (TYPO3)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</a:rPr>
              <a:t>Unfortunately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no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re-use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of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the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code</a:t>
            </a:r>
            <a:r>
              <a:rPr lang="de-DE" dirty="0" smtClean="0">
                <a:latin typeface="Calibri Light" panose="020F0302020204030204" pitchFamily="34" charset="0"/>
              </a:rPr>
              <a:t>, </a:t>
            </a:r>
            <a:r>
              <a:rPr lang="de-DE" dirty="0" err="1" smtClean="0">
                <a:latin typeface="Calibri Light" panose="020F0302020204030204" pitchFamily="34" charset="0"/>
              </a:rPr>
              <a:t>since</a:t>
            </a:r>
            <a:r>
              <a:rPr lang="de-DE" dirty="0" smtClean="0">
                <a:latin typeface="Calibri Light" panose="020F030202020403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</a:rPr>
              <a:t>we</a:t>
            </a:r>
            <a:r>
              <a:rPr lang="de-DE" dirty="0" smtClean="0">
                <a:latin typeface="Calibri Light" panose="020F0302020204030204" pitchFamily="34" charset="0"/>
              </a:rPr>
              <a:t> still </a:t>
            </a:r>
            <a:r>
              <a:rPr lang="de-DE" dirty="0" err="1" smtClean="0">
                <a:latin typeface="Calibri Light" panose="020F0302020204030204" pitchFamily="34" charset="0"/>
              </a:rPr>
              <a:t>use</a:t>
            </a:r>
            <a:r>
              <a:rPr lang="de-DE" dirty="0" smtClean="0">
                <a:latin typeface="Calibri Light" panose="020F0302020204030204" pitchFamily="34" charset="0"/>
              </a:rPr>
              <a:t> a </a:t>
            </a:r>
            <a:r>
              <a:rPr lang="de-DE" dirty="0" err="1" smtClean="0">
                <a:latin typeface="Calibri Light" panose="020F0302020204030204" pitchFamily="34" charset="0"/>
              </a:rPr>
              <a:t>proprietary</a:t>
            </a:r>
            <a:r>
              <a:rPr lang="de-DE" dirty="0" smtClean="0">
                <a:latin typeface="Calibri Light" panose="020F0302020204030204" pitchFamily="34" charset="0"/>
              </a:rPr>
              <a:t> design</a:t>
            </a:r>
            <a:endParaRPr lang="de-DE" dirty="0">
              <a:latin typeface="Calibri Light" panose="020F0302020204030204" pitchFamily="34" charset="0"/>
            </a:endParaRPr>
          </a:p>
          <a:p>
            <a:pPr marL="0" indent="0">
              <a:buNone/>
            </a:pPr>
            <a:endParaRPr lang="de-DE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1000635"/>
            <a:ext cx="1763688" cy="5418442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49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latin typeface="+mn-lt"/>
              </a:rPr>
              <a:t>13.06.2019</a:t>
            </a:r>
            <a:endParaRPr lang="de-DE">
              <a:latin typeface="+mn-lt"/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More users than we need? – Making Open Science accessible for audiences with diverging interests </a:t>
            </a:r>
            <a:endParaRPr lang="de-DE" dirty="0">
              <a:latin typeface="+mn-lt"/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D06C3A-E7FA-44CA-BD16-A8224558B247}" type="slidenum">
              <a:rPr lang="de-DE" smtClean="0">
                <a:latin typeface="+mn-lt"/>
              </a:rPr>
              <a:t>9</a:t>
            </a:fld>
            <a:endParaRPr lang="de-DE">
              <a:latin typeface="+mn-lt"/>
            </a:endParaRPr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923112" cy="707678"/>
          </a:xfrm>
        </p:spPr>
        <p:txBody>
          <a:bodyPr/>
          <a:lstStyle/>
          <a:p>
            <a:r>
              <a:rPr lang="de-DE" dirty="0" smtClean="0">
                <a:latin typeface="Calibri" panose="020F0502020204030204" pitchFamily="34" charset="0"/>
              </a:rPr>
              <a:t>Services: Discovery</a:t>
            </a:r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10" name="Inhaltsplatzhalter 2"/>
          <p:cNvSpPr>
            <a:spLocks noGrp="1"/>
          </p:cNvSpPr>
          <p:nvPr>
            <p:ph idx="1"/>
          </p:nvPr>
        </p:nvSpPr>
        <p:spPr>
          <a:xfrm>
            <a:off x="467544" y="1124744"/>
            <a:ext cx="6696744" cy="5112568"/>
          </a:xfrm>
        </p:spPr>
        <p:txBody>
          <a:bodyPr>
            <a:normAutofit/>
          </a:bodyPr>
          <a:lstStyle/>
          <a:p>
            <a:r>
              <a:rPr lang="de-DE" b="1" dirty="0" smtClean="0">
                <a:latin typeface="Calibri Light" panose="020F0302020204030204" pitchFamily="34" charset="0"/>
                <a:cs typeface="Arial" panose="020B0604020202020204" pitchFamily="34" charset="0"/>
              </a:rPr>
              <a:t>Target Group: 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Researchers,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occasional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users</a:t>
            </a:r>
            <a:endParaRPr lang="de-DE" dirty="0" smtClean="0">
              <a:latin typeface="Calibri Light" panose="020F0302020204030204" pitchFamily="34" charset="0"/>
              <a:cs typeface="Arial" panose="020B0604020202020204" pitchFamily="34" charset="0"/>
            </a:endParaRPr>
          </a:p>
          <a:p>
            <a:endParaRPr lang="de-DE" dirty="0">
              <a:latin typeface="Calibri Light" panose="020F030202020403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Calibri Light" panose="020F0302020204030204" pitchFamily="34" charset="0"/>
                <a:cs typeface="Arial" panose="020B0604020202020204" pitchFamily="34" charset="0"/>
              </a:rPr>
              <a:t>Goal: 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„classic“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discovery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system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for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the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Open Access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publications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of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Hamburg (+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closed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access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as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well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)</a:t>
            </a:r>
          </a:p>
          <a:p>
            <a:endParaRPr lang="de-DE" dirty="0">
              <a:latin typeface="Calibri Light" panose="020F0302020204030204" pitchFamily="34" charset="0"/>
              <a:cs typeface="Arial" panose="020B0604020202020204" pitchFamily="34" charset="0"/>
            </a:endParaRPr>
          </a:p>
          <a:p>
            <a:r>
              <a:rPr lang="de-DE" b="1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How</a:t>
            </a:r>
            <a:r>
              <a:rPr lang="de-DE" b="1" dirty="0" smtClean="0">
                <a:latin typeface="Calibri Light" panose="020F0302020204030204" pitchFamily="34" charset="0"/>
                <a:cs typeface="Arial" panose="020B0604020202020204" pitchFamily="34" charset="0"/>
              </a:rPr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Harvesting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OAI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metadata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from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several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sources</a:t>
            </a:r>
            <a:endParaRPr lang="de-DE" dirty="0" smtClean="0">
              <a:latin typeface="Calibri Light" panose="020F030202020403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Transformation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to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DataCite-based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CSV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format</a:t>
            </a:r>
            <a:endParaRPr lang="de-DE" dirty="0" smtClean="0">
              <a:latin typeface="Calibri Light" panose="020F030202020403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Indexing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(SOLR)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Discovery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frontend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based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on </a:t>
            </a:r>
            <a:r>
              <a:rPr lang="de-DE" dirty="0">
                <a:latin typeface="Calibri Light" panose="020F0302020204030204" pitchFamily="34" charset="0"/>
                <a:cs typeface="Arial" panose="020B0604020202020204" pitchFamily="34" charset="0"/>
              </a:rPr>
              <a:t>Typo3 find (</a:t>
            </a:r>
            <a:r>
              <a:rPr lang="de-DE" dirty="0">
                <a:latin typeface="Calibri Light" panose="020F0302020204030204" pitchFamily="34" charset="0"/>
                <a:cs typeface="Arial" panose="020B0604020202020204" pitchFamily="34" charset="0"/>
                <a:hlinkClick r:id="rId2"/>
              </a:rPr>
              <a:t>https://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  <a:hlinkClick r:id="rId2"/>
              </a:rPr>
              <a:t>github.com/subugoe/typo3-find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)</a:t>
            </a:r>
            <a:endParaRPr lang="de-DE" b="1" dirty="0" smtClean="0">
              <a:latin typeface="Calibri Light" panose="020F0302020204030204" pitchFamily="34" charset="0"/>
              <a:cs typeface="Arial" panose="020B0604020202020204" pitchFamily="34" charset="0"/>
            </a:endParaRPr>
          </a:p>
          <a:p>
            <a:endParaRPr lang="de-DE" b="1" dirty="0">
              <a:latin typeface="Calibri Light" panose="020F0302020204030204" pitchFamily="34" charset="0"/>
              <a:cs typeface="Arial" panose="020B0604020202020204" pitchFamily="34" charset="0"/>
            </a:endParaRPr>
          </a:p>
          <a:p>
            <a:r>
              <a:rPr lang="de-DE" b="1" dirty="0" smtClean="0">
                <a:latin typeface="Calibri Light" panose="020F0302020204030204" pitchFamily="34" charset="0"/>
                <a:cs typeface="Arial" panose="020B0604020202020204" pitchFamily="34" charset="0"/>
              </a:rPr>
              <a:t>Re-</a:t>
            </a:r>
            <a:r>
              <a:rPr lang="de-DE" b="1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use</a:t>
            </a:r>
            <a:r>
              <a:rPr lang="de-DE" b="1" dirty="0" smtClean="0">
                <a:latin typeface="Calibri Light" panose="020F0302020204030204" pitchFamily="34" charset="0"/>
                <a:cs typeface="Arial" panose="020B0604020202020204" pitchFamily="34" charset="0"/>
              </a:rPr>
              <a:t>: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Open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source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</a:rPr>
              <a:t> on </a:t>
            </a:r>
            <a:r>
              <a:rPr lang="de-DE" dirty="0" err="1" smtClean="0">
                <a:latin typeface="Calibri Light" panose="020F0302020204030204" pitchFamily="34" charset="0"/>
                <a:cs typeface="Arial" panose="020B0604020202020204" pitchFamily="34" charset="0"/>
              </a:rPr>
              <a:t>GitHub</a:t>
            </a:r>
            <a:endParaRPr lang="de-DE" dirty="0">
              <a:latin typeface="Calibri Light" panose="020F030202020403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>
                <a:latin typeface="Calibri Light" panose="020F0302020204030204" pitchFamily="34" charset="0"/>
                <a:cs typeface="Arial" panose="020B0604020202020204" pitchFamily="34" charset="0"/>
                <a:hlinkClick r:id="rId3"/>
              </a:rPr>
              <a:t>https://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  <a:hlinkClick r:id="rId3"/>
              </a:rPr>
              <a:t>github.com/subhh/HOS-MetadataTransformations</a:t>
            </a:r>
            <a:endParaRPr lang="de-DE" dirty="0" smtClean="0">
              <a:latin typeface="Calibri Light" panose="020F030202020403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de-DE" dirty="0">
                <a:latin typeface="Calibri Light" panose="020F0302020204030204" pitchFamily="34" charset="0"/>
                <a:cs typeface="Arial" panose="020B0604020202020204" pitchFamily="34" charset="0"/>
                <a:hlinkClick r:id="rId4"/>
              </a:rPr>
              <a:t>https://</a:t>
            </a:r>
            <a:r>
              <a:rPr lang="de-DE" dirty="0" smtClean="0">
                <a:latin typeface="Calibri Light" panose="020F0302020204030204" pitchFamily="34" charset="0"/>
                <a:cs typeface="Arial" panose="020B0604020202020204" pitchFamily="34" charset="0"/>
                <a:hlinkClick r:id="rId4"/>
              </a:rPr>
              <a:t>github.com/subhh/HOS-schaufenster</a:t>
            </a:r>
            <a:endParaRPr lang="de-DE" dirty="0" smtClean="0">
              <a:latin typeface="Calibri Light" panose="020F0302020204030204" pitchFamily="34" charset="0"/>
              <a:cs typeface="Arial" panose="020B0604020202020204" pitchFamily="34" charset="0"/>
            </a:endParaRPr>
          </a:p>
          <a:p>
            <a:endParaRPr lang="de-DE" dirty="0" smtClean="0">
              <a:latin typeface="Calibri Light" panose="020F0302020204030204" pitchFamily="34" charset="0"/>
            </a:endParaRPr>
          </a:p>
          <a:p>
            <a:endParaRPr lang="de-DE" dirty="0">
              <a:latin typeface="Calibri Light" panose="020F0302020204030204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998191"/>
            <a:ext cx="1763688" cy="5383137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504813"/>
            <a:ext cx="720255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49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bi-4x3">
  <a:themeElements>
    <a:clrScheme name="Benutzerdefiniert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E36C09"/>
      </a:hlink>
      <a:folHlink>
        <a:srgbClr val="A3010D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grau-4x3</Template>
  <TotalTime>0</TotalTime>
  <Words>931</Words>
  <Application>Microsoft Office PowerPoint</Application>
  <PresentationFormat>Bildschirmpräsentation (4:3)</PresentationFormat>
  <Paragraphs>215</Paragraphs>
  <Slides>13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Candara</vt:lpstr>
      <vt:lpstr>Times New Roman</vt:lpstr>
      <vt:lpstr>Wingdings</vt:lpstr>
      <vt:lpstr>Stabi-4x3</vt:lpstr>
      <vt:lpstr>More users than we need? Making Open Science accessible for audiences with diverging interests </vt:lpstr>
      <vt:lpstr>Welcome</vt:lpstr>
      <vt:lpstr>Why focus on a city state?  </vt:lpstr>
      <vt:lpstr>Why focus on a city state?  </vt:lpstr>
      <vt:lpstr>Project Schaufenster HOS </vt:lpstr>
      <vt:lpstr>Project Schaufenster HOS </vt:lpstr>
      <vt:lpstr>PowerPoint-Präsentation</vt:lpstr>
      <vt:lpstr>Services: Editorial section</vt:lpstr>
      <vt:lpstr>Services: Discovery</vt:lpstr>
      <vt:lpstr>Services: Visualisation</vt:lpstr>
      <vt:lpstr>Services: Open Access Dashboard</vt:lpstr>
      <vt:lpstr>Summary</vt:lpstr>
      <vt:lpstr>Thanks!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More users than we need? Making Open Science accessible for audiences with diverging interests</dc:title>
  <dc:creator>Bentrup, Stefanie</dc:creator>
  <cp:lastModifiedBy>Jan Frederik Maas</cp:lastModifiedBy>
  <cp:revision>102</cp:revision>
  <dcterms:created xsi:type="dcterms:W3CDTF">2019-04-24T11:50:14Z</dcterms:created>
  <dcterms:modified xsi:type="dcterms:W3CDTF">2019-06-17T15:28:28Z</dcterms:modified>
</cp:coreProperties>
</file>