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7" r:id="rId2"/>
    <p:sldId id="283" r:id="rId3"/>
    <p:sldId id="322" r:id="rId4"/>
    <p:sldId id="263" r:id="rId5"/>
    <p:sldId id="264" r:id="rId6"/>
    <p:sldId id="257" r:id="rId7"/>
    <p:sldId id="316" r:id="rId8"/>
    <p:sldId id="312" r:id="rId9"/>
    <p:sldId id="280" r:id="rId10"/>
    <p:sldId id="274" r:id="rId11"/>
    <p:sldId id="273" r:id="rId12"/>
    <p:sldId id="285" r:id="rId13"/>
    <p:sldId id="286" r:id="rId14"/>
    <p:sldId id="293" r:id="rId15"/>
    <p:sldId id="321" r:id="rId16"/>
    <p:sldId id="294" r:id="rId17"/>
    <p:sldId id="317" r:id="rId18"/>
    <p:sldId id="305" r:id="rId19"/>
    <p:sldId id="306" r:id="rId20"/>
    <p:sldId id="307" r:id="rId21"/>
    <p:sldId id="308" r:id="rId22"/>
    <p:sldId id="287" r:id="rId23"/>
    <p:sldId id="288" r:id="rId24"/>
    <p:sldId id="262"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5" autoAdjust="0"/>
    <p:restoredTop sz="86387" autoAdjust="0"/>
  </p:normalViewPr>
  <p:slideViewPr>
    <p:cSldViewPr>
      <p:cViewPr>
        <p:scale>
          <a:sx n="60" d="100"/>
          <a:sy n="60" d="100"/>
        </p:scale>
        <p:origin x="-660" y="-708"/>
      </p:cViewPr>
      <p:guideLst>
        <p:guide orient="horz" pos="2160"/>
        <p:guide pos="2880"/>
      </p:guideLst>
    </p:cSldViewPr>
  </p:slideViewPr>
  <p:outlineViewPr>
    <p:cViewPr>
      <p:scale>
        <a:sx n="33" d="100"/>
        <a:sy n="33" d="100"/>
      </p:scale>
      <p:origin x="0" y="-538"/>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C91A84-58EE-46BF-8628-815C0DD62226}" type="datetimeFigureOut">
              <a:rPr lang="en-US" smtClean="0"/>
              <a:t>6/11/2019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013C19-91C5-447F-B98A-C7B9081D88C1}" type="slidenum">
              <a:rPr lang="en-US" smtClean="0"/>
              <a:t>‹#›</a:t>
            </a:fld>
            <a:endParaRPr lang="en-US"/>
          </a:p>
        </p:txBody>
      </p:sp>
    </p:spTree>
    <p:extLst>
      <p:ext uri="{BB962C8B-B14F-4D97-AF65-F5344CB8AC3E}">
        <p14:creationId xmlns:p14="http://schemas.microsoft.com/office/powerpoint/2010/main" val="933479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13C19-91C5-447F-B98A-C7B9081D88C1}" type="slidenum">
              <a:rPr lang="en-US" smtClean="0"/>
              <a:t>1</a:t>
            </a:fld>
            <a:endParaRPr lang="en-US"/>
          </a:p>
        </p:txBody>
      </p:sp>
    </p:spTree>
    <p:extLst>
      <p:ext uri="{BB962C8B-B14F-4D97-AF65-F5344CB8AC3E}">
        <p14:creationId xmlns:p14="http://schemas.microsoft.com/office/powerpoint/2010/main" val="2731787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013C19-91C5-447F-B98A-C7B9081D88C1}" type="slidenum">
              <a:rPr lang="en-US" smtClean="0"/>
              <a:t>22</a:t>
            </a:fld>
            <a:endParaRPr lang="en-US"/>
          </a:p>
        </p:txBody>
      </p:sp>
    </p:spTree>
    <p:extLst>
      <p:ext uri="{BB962C8B-B14F-4D97-AF65-F5344CB8AC3E}">
        <p14:creationId xmlns:p14="http://schemas.microsoft.com/office/powerpoint/2010/main" val="985335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9D4AC2E-DE8E-43A6-9F12-6B23669C9AD1}" type="slidenum">
              <a:rPr lang="en-US" smtClean="0"/>
              <a:pPr/>
              <a:t>23</a:t>
            </a:fld>
            <a:endParaRPr lang="en-US"/>
          </a:p>
        </p:txBody>
      </p:sp>
    </p:spTree>
    <p:extLst>
      <p:ext uri="{BB962C8B-B14F-4D97-AF65-F5344CB8AC3E}">
        <p14:creationId xmlns:p14="http://schemas.microsoft.com/office/powerpoint/2010/main" val="2100886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13C19-91C5-447F-B98A-C7B9081D88C1}" type="slidenum">
              <a:rPr lang="en-US" smtClean="0"/>
              <a:t>24</a:t>
            </a:fld>
            <a:endParaRPr lang="en-US"/>
          </a:p>
        </p:txBody>
      </p:sp>
    </p:spTree>
    <p:extLst>
      <p:ext uri="{BB962C8B-B14F-4D97-AF65-F5344CB8AC3E}">
        <p14:creationId xmlns:p14="http://schemas.microsoft.com/office/powerpoint/2010/main" val="401584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99BEA7-E7E8-4F10-909C-11A178D3758C}" type="slidenum">
              <a:rPr lang="en-US" smtClean="0"/>
              <a:pPr/>
              <a:t>7</a:t>
            </a:fld>
            <a:endParaRPr lang="en-US"/>
          </a:p>
        </p:txBody>
      </p:sp>
    </p:spTree>
    <p:extLst>
      <p:ext uri="{BB962C8B-B14F-4D97-AF65-F5344CB8AC3E}">
        <p14:creationId xmlns:p14="http://schemas.microsoft.com/office/powerpoint/2010/main" val="3606396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013C19-91C5-447F-B98A-C7B9081D88C1}" type="slidenum">
              <a:rPr lang="en-US" smtClean="0"/>
              <a:t>8</a:t>
            </a:fld>
            <a:endParaRPr lang="en-US"/>
          </a:p>
        </p:txBody>
      </p:sp>
    </p:spTree>
    <p:extLst>
      <p:ext uri="{BB962C8B-B14F-4D97-AF65-F5344CB8AC3E}">
        <p14:creationId xmlns:p14="http://schemas.microsoft.com/office/powerpoint/2010/main" val="2331395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ED42C-A6FC-4F48-A1D9-30E1B5F9F087}" type="slidenum">
              <a:rPr lang="en-US" smtClean="0"/>
              <a:t>9</a:t>
            </a:fld>
            <a:endParaRPr lang="en-US"/>
          </a:p>
        </p:txBody>
      </p:sp>
    </p:spTree>
    <p:extLst>
      <p:ext uri="{BB962C8B-B14F-4D97-AF65-F5344CB8AC3E}">
        <p14:creationId xmlns:p14="http://schemas.microsoft.com/office/powerpoint/2010/main" val="938127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483955-42B5-48F2-BC89-CB6A283D6A80}" type="slidenum">
              <a:rPr lang="en-US" smtClean="0"/>
              <a:t>10</a:t>
            </a:fld>
            <a:endParaRPr lang="en-US"/>
          </a:p>
        </p:txBody>
      </p:sp>
    </p:spTree>
    <p:extLst>
      <p:ext uri="{BB962C8B-B14F-4D97-AF65-F5344CB8AC3E}">
        <p14:creationId xmlns:p14="http://schemas.microsoft.com/office/powerpoint/2010/main" val="27774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ED42C-A6FC-4F48-A1D9-30E1B5F9F087}" type="slidenum">
              <a:rPr lang="en-US" smtClean="0"/>
              <a:t>11</a:t>
            </a:fld>
            <a:endParaRPr lang="en-US"/>
          </a:p>
        </p:txBody>
      </p:sp>
    </p:spTree>
    <p:extLst>
      <p:ext uri="{BB962C8B-B14F-4D97-AF65-F5344CB8AC3E}">
        <p14:creationId xmlns:p14="http://schemas.microsoft.com/office/powerpoint/2010/main" val="3708443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1144588" y="685800"/>
            <a:ext cx="4572000" cy="3429000"/>
          </a:xfrm>
          <a:noFill/>
          <a:ln/>
        </p:spPr>
      </p:sp>
      <p:sp>
        <p:nvSpPr>
          <p:cNvPr id="67587" name="Notes Placeholder 2"/>
          <p:cNvSpPr>
            <a:spLocks noGrp="1"/>
          </p:cNvSpPr>
          <p:nvPr>
            <p:ph type="body" idx="1"/>
          </p:nvPr>
        </p:nvSpPr>
        <p:spPr>
          <a:xfrm>
            <a:off x="685800" y="4343400"/>
            <a:ext cx="5486400" cy="4114800"/>
          </a:xfrm>
          <a:noFill/>
        </p:spPr>
        <p:txBody>
          <a:bodyPr lIns="91421" tIns="45711" rIns="91421" bIns="45711"/>
          <a:lstStyle/>
          <a:p>
            <a:endParaRPr lang="en-US" dirty="0">
              <a:latin typeface="Times" pitchFamily="18" charset="0"/>
            </a:endParaRPr>
          </a:p>
        </p:txBody>
      </p:sp>
      <p:sp>
        <p:nvSpPr>
          <p:cNvPr id="6758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21" tIns="45711" rIns="91421" bIns="45711" anchor="b"/>
          <a:lstStyle/>
          <a:p>
            <a:pPr algn="r" defTabSz="865188" eaLnBrk="1" hangingPunct="1"/>
            <a:fld id="{98FBBE4F-69AB-431D-B324-F5DB2AD1804D}" type="slidenum">
              <a:rPr lang="en-US" sz="1100">
                <a:latin typeface="Calibri" pitchFamily="34" charset="0"/>
                <a:cs typeface="Arial" pitchFamily="34" charset="0"/>
              </a:rPr>
              <a:pPr algn="r" defTabSz="865188" eaLnBrk="1" hangingPunct="1"/>
              <a:t>12</a:t>
            </a:fld>
            <a:endParaRPr lang="en-US" sz="1100">
              <a:latin typeface="Calibri" pitchFamily="34" charset="0"/>
              <a:cs typeface="Arial" pitchFamily="34" charset="0"/>
            </a:endParaRPr>
          </a:p>
        </p:txBody>
      </p:sp>
    </p:spTree>
    <p:extLst>
      <p:ext uri="{BB962C8B-B14F-4D97-AF65-F5344CB8AC3E}">
        <p14:creationId xmlns:p14="http://schemas.microsoft.com/office/powerpoint/2010/main" val="3858115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013C19-91C5-447F-B98A-C7B9081D88C1}" type="slidenum">
              <a:rPr lang="en-US" smtClean="0"/>
              <a:t>13</a:t>
            </a:fld>
            <a:endParaRPr lang="en-US"/>
          </a:p>
        </p:txBody>
      </p:sp>
    </p:spTree>
    <p:extLst>
      <p:ext uri="{BB962C8B-B14F-4D97-AF65-F5344CB8AC3E}">
        <p14:creationId xmlns:p14="http://schemas.microsoft.com/office/powerpoint/2010/main" val="3907531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CC2BDD-410A-41AB-B44E-1D94B4CB12BD}" type="slidenum">
              <a:rPr lang="en-US" smtClean="0"/>
              <a:pPr/>
              <a:t>15</a:t>
            </a:fld>
            <a:endParaRPr lang="en-US"/>
          </a:p>
        </p:txBody>
      </p:sp>
    </p:spTree>
    <p:extLst>
      <p:ext uri="{BB962C8B-B14F-4D97-AF65-F5344CB8AC3E}">
        <p14:creationId xmlns:p14="http://schemas.microsoft.com/office/powerpoint/2010/main" val="3442086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95137C0-B098-4CF0-BFA7-9F18D0D33E2F}" type="datetimeFigureOut">
              <a:rPr lang="en-US" smtClean="0"/>
              <a:t>6/11/2019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275609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5137C0-B098-4CF0-BFA7-9F18D0D33E2F}" type="datetimeFigureOut">
              <a:rPr lang="en-US" smtClean="0"/>
              <a:t>6/11/2019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999639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5137C0-B098-4CF0-BFA7-9F18D0D33E2F}" type="datetimeFigureOut">
              <a:rPr lang="en-US" smtClean="0"/>
              <a:t>6/11/2019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777376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 y="152400"/>
            <a:ext cx="8839200" cy="838200"/>
          </a:xfrm>
          <a:prstGeom prst="rect">
            <a:avLst/>
          </a:prstGeom>
        </p:spPr>
        <p:txBody>
          <a:bodyPr>
            <a:normAutofit/>
          </a:bodyPr>
          <a:lstStyle>
            <a:lvl1pPr algn="r">
              <a:defRPr sz="4800" baseline="0">
                <a:solidFill>
                  <a:schemeClr val="bg1"/>
                </a:solidFill>
                <a:effectLst>
                  <a:outerShdw blurRad="50800" dist="38100" dir="5400000" algn="t" rotWithShape="0">
                    <a:prstClr val="black">
                      <a:alpha val="40000"/>
                    </a:prstClr>
                  </a:outerShdw>
                </a:effectLst>
              </a:defRPr>
            </a:lvl1pPr>
          </a:lstStyle>
          <a:p>
            <a:r>
              <a:rPr lang="en-US" dirty="0"/>
              <a:t>Insert the title of the slide here</a:t>
            </a:r>
          </a:p>
        </p:txBody>
      </p:sp>
      <p:sp>
        <p:nvSpPr>
          <p:cNvPr id="7" name="Slide Number Placeholder 6"/>
          <p:cNvSpPr>
            <a:spLocks noGrp="1"/>
          </p:cNvSpPr>
          <p:nvPr>
            <p:ph type="sldNum" sz="quarter" idx="13"/>
          </p:nvPr>
        </p:nvSpPr>
        <p:spPr>
          <a:xfrm>
            <a:off x="6553200" y="6477004"/>
            <a:ext cx="2133600" cy="365125"/>
          </a:xfrm>
        </p:spPr>
        <p:txBody>
          <a:bodyPr/>
          <a:lstStyle>
            <a:lvl1pPr>
              <a:defRPr sz="1050" b="1">
                <a:solidFill>
                  <a:schemeClr val="bg1"/>
                </a:solidFill>
                <a:latin typeface="Century Gothic" panose="020B0502020202020204" pitchFamily="34" charset="0"/>
              </a:defRPr>
            </a:lvl1pPr>
          </a:lstStyle>
          <a:p>
            <a:fld id="{626021F2-50CD-4105-BA59-D17F5A3D6AB3}" type="slidenum">
              <a:rPr lang="en-US" smtClean="0"/>
              <a:pPr/>
              <a:t>‹#›</a:t>
            </a:fld>
            <a:endParaRPr lang="en-US" dirty="0"/>
          </a:p>
        </p:txBody>
      </p:sp>
    </p:spTree>
    <p:extLst>
      <p:ext uri="{BB962C8B-B14F-4D97-AF65-F5344CB8AC3E}">
        <p14:creationId xmlns:p14="http://schemas.microsoft.com/office/powerpoint/2010/main" val="770629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5137C0-B098-4CF0-BFA7-9F18D0D33E2F}" type="datetimeFigureOut">
              <a:rPr lang="en-US" smtClean="0"/>
              <a:t>6/11/2019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2897350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5137C0-B098-4CF0-BFA7-9F18D0D33E2F}" type="datetimeFigureOut">
              <a:rPr lang="en-US" smtClean="0"/>
              <a:t>6/11/2019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1759187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95137C0-B098-4CF0-BFA7-9F18D0D33E2F}" type="datetimeFigureOut">
              <a:rPr lang="en-US" smtClean="0"/>
              <a:t>6/11/2019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1447380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95137C0-B098-4CF0-BFA7-9F18D0D33E2F}" type="datetimeFigureOut">
              <a:rPr lang="en-US" smtClean="0"/>
              <a:t>6/11/2019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1070980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95137C0-B098-4CF0-BFA7-9F18D0D33E2F}" type="datetimeFigureOut">
              <a:rPr lang="en-US" smtClean="0"/>
              <a:t>6/11/2019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3433864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5137C0-B098-4CF0-BFA7-9F18D0D33E2F}" type="datetimeFigureOut">
              <a:rPr lang="en-US" smtClean="0"/>
              <a:t>6/11/2019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1886566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95137C0-B098-4CF0-BFA7-9F18D0D33E2F}" type="datetimeFigureOut">
              <a:rPr lang="en-US" smtClean="0"/>
              <a:t>6/11/2019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398981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95137C0-B098-4CF0-BFA7-9F18D0D33E2F}" type="datetimeFigureOut">
              <a:rPr lang="en-US" smtClean="0"/>
              <a:t>6/11/2019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B51A99-CBE2-491C-9ED8-EAA69AAFCDFF}" type="slidenum">
              <a:rPr lang="en-US" smtClean="0"/>
              <a:t>‹#›</a:t>
            </a:fld>
            <a:endParaRPr lang="en-US"/>
          </a:p>
        </p:txBody>
      </p:sp>
    </p:spTree>
    <p:extLst>
      <p:ext uri="{BB962C8B-B14F-4D97-AF65-F5344CB8AC3E}">
        <p14:creationId xmlns:p14="http://schemas.microsoft.com/office/powerpoint/2010/main" val="2735743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5137C0-B098-4CF0-BFA7-9F18D0D33E2F}" type="datetimeFigureOut">
              <a:rPr lang="en-US" smtClean="0"/>
              <a:t>6/11/2019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B51A99-CBE2-491C-9ED8-EAA69AAFCDFF}" type="slidenum">
              <a:rPr lang="en-US" smtClean="0"/>
              <a:t>‹#›</a:t>
            </a:fld>
            <a:endParaRPr lang="en-US"/>
          </a:p>
        </p:txBody>
      </p:sp>
    </p:spTree>
    <p:extLst>
      <p:ext uri="{BB962C8B-B14F-4D97-AF65-F5344CB8AC3E}">
        <p14:creationId xmlns:p14="http://schemas.microsoft.com/office/powerpoint/2010/main" val="2041089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3.emf"/><Relationship Id="rId7" Type="http://schemas.openxmlformats.org/officeDocument/2006/relationships/image" Target="../media/image47.emf"/><Relationship Id="rId2" Type="http://schemas.openxmlformats.org/officeDocument/2006/relationships/image" Target="../media/image42.emf"/><Relationship Id="rId1" Type="http://schemas.openxmlformats.org/officeDocument/2006/relationships/slideLayout" Target="../slideLayouts/slideLayout7.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48.emf"/><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emf"/></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58.emf"/></Relationships>
</file>

<file path=ppt/slides/_rels/slide21.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52400" y="1013121"/>
            <a:ext cx="8686800" cy="5235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altLang="en-US" sz="2400" dirty="0">
                <a:solidFill>
                  <a:srgbClr val="0066FF"/>
                </a:solidFill>
                <a:latin typeface="Arial" charset="0"/>
              </a:rPr>
              <a:t>Mechanisms for Decadal Climate Predictability </a:t>
            </a:r>
          </a:p>
          <a:p>
            <a:pPr algn="ctr">
              <a:spcBef>
                <a:spcPct val="50000"/>
              </a:spcBef>
            </a:pPr>
            <a:r>
              <a:rPr lang="en-US" altLang="en-US" sz="2400" dirty="0">
                <a:solidFill>
                  <a:srgbClr val="0066FF"/>
                </a:solidFill>
                <a:latin typeface="Arial" charset="0"/>
              </a:rPr>
              <a:t>in the Atlantic-Arctic Sector</a:t>
            </a:r>
          </a:p>
          <a:p>
            <a:pPr algn="ctr">
              <a:spcBef>
                <a:spcPct val="50000"/>
              </a:spcBef>
            </a:pPr>
            <a:endParaRPr lang="en-US" altLang="en-US" sz="1800" dirty="0">
              <a:solidFill>
                <a:srgbClr val="0066FF"/>
              </a:solidFill>
              <a:latin typeface="Arial" charset="0"/>
            </a:endParaRPr>
          </a:p>
          <a:p>
            <a:pPr algn="ctr">
              <a:spcBef>
                <a:spcPct val="50000"/>
              </a:spcBef>
            </a:pPr>
            <a:r>
              <a:rPr lang="en-US" altLang="en-US" sz="2000" b="0" dirty="0">
                <a:solidFill>
                  <a:srgbClr val="0066FF"/>
                </a:solidFill>
                <a:latin typeface="Arial" charset="0"/>
              </a:rPr>
              <a:t>Rong Zhang </a:t>
            </a:r>
          </a:p>
          <a:p>
            <a:pPr algn="ctr">
              <a:spcBef>
                <a:spcPct val="50000"/>
              </a:spcBef>
            </a:pPr>
            <a:r>
              <a:rPr lang="en-US" altLang="en-US" sz="2000" b="0" dirty="0">
                <a:solidFill>
                  <a:srgbClr val="0066FF"/>
                </a:solidFill>
                <a:latin typeface="Arial" charset="0"/>
              </a:rPr>
              <a:t>GFDL/NOAA, Princeton, NJ, USA</a:t>
            </a:r>
          </a:p>
          <a:p>
            <a:pPr algn="ctr">
              <a:spcBef>
                <a:spcPct val="20000"/>
              </a:spcBef>
            </a:pPr>
            <a:endParaRPr lang="en-US" altLang="en-US" sz="2000" b="0" dirty="0">
              <a:solidFill>
                <a:srgbClr val="0066FF"/>
              </a:solidFill>
              <a:latin typeface="Arial" charset="0"/>
            </a:endParaRPr>
          </a:p>
          <a:p>
            <a:pPr algn="ctr">
              <a:spcBef>
                <a:spcPct val="20000"/>
              </a:spcBef>
            </a:pPr>
            <a:endParaRPr lang="en-US" altLang="en-US" sz="2000" b="0" dirty="0">
              <a:solidFill>
                <a:schemeClr val="accent2"/>
              </a:solidFill>
              <a:latin typeface="Arial" charset="0"/>
            </a:endParaRPr>
          </a:p>
          <a:p>
            <a:pPr algn="ctr">
              <a:spcBef>
                <a:spcPct val="20000"/>
              </a:spcBef>
            </a:pPr>
            <a:endParaRPr lang="en-US" altLang="en-US" sz="2000" b="0" dirty="0">
              <a:solidFill>
                <a:schemeClr val="accent2"/>
              </a:solidFill>
              <a:latin typeface="Arial" charset="0"/>
            </a:endParaRPr>
          </a:p>
          <a:p>
            <a:pPr algn="ctr">
              <a:spcBef>
                <a:spcPct val="20000"/>
              </a:spcBef>
            </a:pPr>
            <a:endParaRPr lang="en-US" altLang="en-US" sz="2000" b="0" dirty="0">
              <a:solidFill>
                <a:schemeClr val="accent2"/>
              </a:solidFill>
              <a:latin typeface="Arial" charset="0"/>
            </a:endParaRPr>
          </a:p>
          <a:p>
            <a:pPr algn="ctr">
              <a:spcBef>
                <a:spcPct val="20000"/>
              </a:spcBef>
            </a:pPr>
            <a:endParaRPr lang="en-US" altLang="en-US" sz="2000" b="0" dirty="0">
              <a:solidFill>
                <a:schemeClr val="accent2"/>
              </a:solidFill>
              <a:latin typeface="Arial" charset="0"/>
            </a:endParaRPr>
          </a:p>
          <a:p>
            <a:pPr algn="ctr">
              <a:spcBef>
                <a:spcPct val="20000"/>
              </a:spcBef>
            </a:pPr>
            <a:endParaRPr lang="en-US" altLang="en-US" sz="2000" b="0" dirty="0">
              <a:solidFill>
                <a:schemeClr val="accent2"/>
              </a:solidFill>
              <a:latin typeface="Arial" charset="0"/>
            </a:endParaRPr>
          </a:p>
          <a:p>
            <a:pPr algn="ctr">
              <a:spcBef>
                <a:spcPct val="20000"/>
              </a:spcBef>
            </a:pPr>
            <a:r>
              <a:rPr lang="en-US" altLang="en-US" sz="1600" i="1" dirty="0">
                <a:latin typeface="Arial" charset="0"/>
              </a:rPr>
              <a:t>    Workshop on Climate Prediction in the Atlantic-Arctic Sector </a:t>
            </a:r>
          </a:p>
          <a:p>
            <a:pPr algn="ctr">
              <a:spcBef>
                <a:spcPct val="20000"/>
              </a:spcBef>
            </a:pPr>
            <a:r>
              <a:rPr lang="en-US" altLang="en-US" sz="1600" i="1" dirty="0">
                <a:latin typeface="Arial" charset="0"/>
              </a:rPr>
              <a:t>    5-7 June 2019, Bergen, Norway</a:t>
            </a:r>
            <a:endParaRPr lang="en-US" altLang="en-US" sz="1600" b="0" i="1" dirty="0">
              <a:latin typeface="Arial" charset="0"/>
            </a:endParaRPr>
          </a:p>
        </p:txBody>
      </p:sp>
      <p:pic>
        <p:nvPicPr>
          <p:cNvPr id="3" name="Picture 2">
            <a:extLst>
              <a:ext uri="{FF2B5EF4-FFF2-40B4-BE49-F238E27FC236}">
                <a16:creationId xmlns:a16="http://schemas.microsoft.com/office/drawing/2014/main" xmlns="" id="{4D3789CA-7AA6-468F-94B8-1B974DF4D5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6714" y="5086349"/>
            <a:ext cx="1586593" cy="1586593"/>
          </a:xfrm>
          <a:prstGeom prst="rect">
            <a:avLst/>
          </a:prstGeom>
        </p:spPr>
      </p:pic>
      <p:pic>
        <p:nvPicPr>
          <p:cNvPr id="4" name="Picture 3">
            <a:extLst>
              <a:ext uri="{FF2B5EF4-FFF2-40B4-BE49-F238E27FC236}">
                <a16:creationId xmlns:a16="http://schemas.microsoft.com/office/drawing/2014/main" xmlns="" id="{02B65082-AF7F-4508-9674-C0C31484C3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5086350"/>
            <a:ext cx="1619250" cy="1619250"/>
          </a:xfrm>
          <a:prstGeom prst="rect">
            <a:avLst/>
          </a:prstGeom>
        </p:spPr>
      </p:pic>
    </p:spTree>
    <p:extLst>
      <p:ext uri="{BB962C8B-B14F-4D97-AF65-F5344CB8AC3E}">
        <p14:creationId xmlns:p14="http://schemas.microsoft.com/office/powerpoint/2010/main" val="1686275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81001" y="77486"/>
            <a:ext cx="8381999" cy="5789914"/>
            <a:chOff x="381001" y="228599"/>
            <a:chExt cx="8381999" cy="6600497"/>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1" y="533400"/>
              <a:ext cx="2133599"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533400"/>
              <a:ext cx="2286000"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2538" y="762000"/>
              <a:ext cx="244696" cy="579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7233" y="533400"/>
              <a:ext cx="3825767" cy="6295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1200" y="228599"/>
              <a:ext cx="5181600" cy="228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47800" y="466616"/>
              <a:ext cx="457200" cy="184666"/>
            </a:xfrm>
            <a:prstGeom prst="rect">
              <a:avLst/>
            </a:prstGeom>
            <a:solidFill>
              <a:schemeClr val="bg1"/>
            </a:solidFill>
          </p:spPr>
          <p:txBody>
            <a:bodyPr wrap="square" rtlCol="0">
              <a:spAutoFit/>
            </a:bodyPr>
            <a:lstStyle/>
            <a:p>
              <a:endParaRPr lang="en-US" sz="600" dirty="0"/>
            </a:p>
          </p:txBody>
        </p:sp>
        <p:sp>
          <p:nvSpPr>
            <p:cNvPr id="3" name="TextBox 2"/>
            <p:cNvSpPr txBox="1"/>
            <p:nvPr/>
          </p:nvSpPr>
          <p:spPr>
            <a:xfrm>
              <a:off x="2667000" y="482005"/>
              <a:ext cx="1524000" cy="169277"/>
            </a:xfrm>
            <a:prstGeom prst="rect">
              <a:avLst/>
            </a:prstGeom>
            <a:solidFill>
              <a:schemeClr val="bg1"/>
            </a:solidFill>
          </p:spPr>
          <p:txBody>
            <a:bodyPr wrap="square" rtlCol="0">
              <a:spAutoFit/>
            </a:bodyPr>
            <a:lstStyle/>
            <a:p>
              <a:endParaRPr lang="en-US" sz="500" dirty="0"/>
            </a:p>
          </p:txBody>
        </p:sp>
        <p:sp>
          <p:nvSpPr>
            <p:cNvPr id="4" name="TextBox 3"/>
            <p:cNvSpPr txBox="1"/>
            <p:nvPr/>
          </p:nvSpPr>
          <p:spPr>
            <a:xfrm>
              <a:off x="838200" y="566643"/>
              <a:ext cx="152400" cy="123111"/>
            </a:xfrm>
            <a:prstGeom prst="rect">
              <a:avLst/>
            </a:prstGeom>
            <a:solidFill>
              <a:schemeClr val="bg1"/>
            </a:solidFill>
          </p:spPr>
          <p:txBody>
            <a:bodyPr wrap="square" rtlCol="0">
              <a:spAutoFit/>
            </a:bodyPr>
            <a:lstStyle/>
            <a:p>
              <a:endParaRPr lang="en-US" sz="200" dirty="0"/>
            </a:p>
          </p:txBody>
        </p:sp>
        <p:sp>
          <p:nvSpPr>
            <p:cNvPr id="12" name="TextBox 11"/>
            <p:cNvSpPr txBox="1"/>
            <p:nvPr/>
          </p:nvSpPr>
          <p:spPr>
            <a:xfrm>
              <a:off x="857036" y="1752600"/>
              <a:ext cx="152400" cy="123111"/>
            </a:xfrm>
            <a:prstGeom prst="rect">
              <a:avLst/>
            </a:prstGeom>
            <a:solidFill>
              <a:schemeClr val="bg1"/>
            </a:solidFill>
          </p:spPr>
          <p:txBody>
            <a:bodyPr wrap="square" rtlCol="0">
              <a:spAutoFit/>
            </a:bodyPr>
            <a:lstStyle/>
            <a:p>
              <a:endParaRPr lang="en-US" sz="200" dirty="0"/>
            </a:p>
          </p:txBody>
        </p:sp>
        <p:sp>
          <p:nvSpPr>
            <p:cNvPr id="13" name="TextBox 12"/>
            <p:cNvSpPr txBox="1"/>
            <p:nvPr/>
          </p:nvSpPr>
          <p:spPr>
            <a:xfrm>
              <a:off x="875872" y="3015285"/>
              <a:ext cx="152400" cy="123111"/>
            </a:xfrm>
            <a:prstGeom prst="rect">
              <a:avLst/>
            </a:prstGeom>
            <a:solidFill>
              <a:schemeClr val="bg1"/>
            </a:solidFill>
          </p:spPr>
          <p:txBody>
            <a:bodyPr wrap="square" rtlCol="0">
              <a:spAutoFit/>
            </a:bodyPr>
            <a:lstStyle/>
            <a:p>
              <a:endParaRPr lang="en-US" sz="200" dirty="0"/>
            </a:p>
          </p:txBody>
        </p:sp>
        <p:sp>
          <p:nvSpPr>
            <p:cNvPr id="14" name="TextBox 13"/>
            <p:cNvSpPr txBox="1"/>
            <p:nvPr/>
          </p:nvSpPr>
          <p:spPr>
            <a:xfrm>
              <a:off x="876086" y="4238623"/>
              <a:ext cx="152400" cy="123111"/>
            </a:xfrm>
            <a:prstGeom prst="rect">
              <a:avLst/>
            </a:prstGeom>
            <a:solidFill>
              <a:schemeClr val="bg1"/>
            </a:solidFill>
          </p:spPr>
          <p:txBody>
            <a:bodyPr wrap="square" rtlCol="0">
              <a:spAutoFit/>
            </a:bodyPr>
            <a:lstStyle/>
            <a:p>
              <a:endParaRPr lang="en-US" sz="200" dirty="0"/>
            </a:p>
          </p:txBody>
        </p:sp>
        <p:sp>
          <p:nvSpPr>
            <p:cNvPr id="15" name="TextBox 14"/>
            <p:cNvSpPr txBox="1"/>
            <p:nvPr/>
          </p:nvSpPr>
          <p:spPr>
            <a:xfrm>
              <a:off x="838200" y="5435914"/>
              <a:ext cx="152400" cy="123111"/>
            </a:xfrm>
            <a:prstGeom prst="rect">
              <a:avLst/>
            </a:prstGeom>
            <a:solidFill>
              <a:schemeClr val="bg1"/>
            </a:solidFill>
          </p:spPr>
          <p:txBody>
            <a:bodyPr wrap="square" rtlCol="0">
              <a:spAutoFit/>
            </a:bodyPr>
            <a:lstStyle/>
            <a:p>
              <a:endParaRPr lang="en-US" sz="200" dirty="0"/>
            </a:p>
          </p:txBody>
        </p:sp>
        <p:sp>
          <p:nvSpPr>
            <p:cNvPr id="16" name="TextBox 15"/>
            <p:cNvSpPr txBox="1"/>
            <p:nvPr/>
          </p:nvSpPr>
          <p:spPr>
            <a:xfrm>
              <a:off x="2667000" y="1752600"/>
              <a:ext cx="152400" cy="123111"/>
            </a:xfrm>
            <a:prstGeom prst="rect">
              <a:avLst/>
            </a:prstGeom>
            <a:solidFill>
              <a:schemeClr val="bg1"/>
            </a:solidFill>
          </p:spPr>
          <p:txBody>
            <a:bodyPr wrap="square" rtlCol="0">
              <a:spAutoFit/>
            </a:bodyPr>
            <a:lstStyle/>
            <a:p>
              <a:endParaRPr lang="en-US" sz="200" dirty="0"/>
            </a:p>
          </p:txBody>
        </p:sp>
        <p:sp>
          <p:nvSpPr>
            <p:cNvPr id="17" name="TextBox 16"/>
            <p:cNvSpPr txBox="1"/>
            <p:nvPr/>
          </p:nvSpPr>
          <p:spPr>
            <a:xfrm>
              <a:off x="2705100" y="3006021"/>
              <a:ext cx="152400" cy="123111"/>
            </a:xfrm>
            <a:prstGeom prst="rect">
              <a:avLst/>
            </a:prstGeom>
            <a:solidFill>
              <a:schemeClr val="bg1"/>
            </a:solidFill>
          </p:spPr>
          <p:txBody>
            <a:bodyPr wrap="square" rtlCol="0">
              <a:spAutoFit/>
            </a:bodyPr>
            <a:lstStyle/>
            <a:p>
              <a:endParaRPr lang="en-US" sz="200" dirty="0"/>
            </a:p>
          </p:txBody>
        </p:sp>
        <p:sp>
          <p:nvSpPr>
            <p:cNvPr id="18" name="TextBox 17"/>
            <p:cNvSpPr txBox="1"/>
            <p:nvPr/>
          </p:nvSpPr>
          <p:spPr>
            <a:xfrm>
              <a:off x="2705100" y="4238623"/>
              <a:ext cx="152400" cy="123111"/>
            </a:xfrm>
            <a:prstGeom prst="rect">
              <a:avLst/>
            </a:prstGeom>
            <a:solidFill>
              <a:schemeClr val="bg1"/>
            </a:solidFill>
          </p:spPr>
          <p:txBody>
            <a:bodyPr wrap="square" rtlCol="0">
              <a:spAutoFit/>
            </a:bodyPr>
            <a:lstStyle/>
            <a:p>
              <a:endParaRPr lang="en-US" sz="200" dirty="0"/>
            </a:p>
          </p:txBody>
        </p:sp>
        <p:sp>
          <p:nvSpPr>
            <p:cNvPr id="19" name="TextBox 18"/>
            <p:cNvSpPr txBox="1"/>
            <p:nvPr/>
          </p:nvSpPr>
          <p:spPr>
            <a:xfrm>
              <a:off x="2714625" y="5462005"/>
              <a:ext cx="152400" cy="123111"/>
            </a:xfrm>
            <a:prstGeom prst="rect">
              <a:avLst/>
            </a:prstGeom>
            <a:solidFill>
              <a:schemeClr val="bg1"/>
            </a:solidFill>
          </p:spPr>
          <p:txBody>
            <a:bodyPr wrap="square" rtlCol="0">
              <a:spAutoFit/>
            </a:bodyPr>
            <a:lstStyle/>
            <a:p>
              <a:endParaRPr lang="en-US" sz="200" dirty="0"/>
            </a:p>
          </p:txBody>
        </p:sp>
        <p:sp>
          <p:nvSpPr>
            <p:cNvPr id="20" name="TextBox 19"/>
            <p:cNvSpPr txBox="1"/>
            <p:nvPr/>
          </p:nvSpPr>
          <p:spPr>
            <a:xfrm>
              <a:off x="5105400" y="5462005"/>
              <a:ext cx="152400" cy="123111"/>
            </a:xfrm>
            <a:prstGeom prst="rect">
              <a:avLst/>
            </a:prstGeom>
            <a:solidFill>
              <a:schemeClr val="bg1"/>
            </a:solidFill>
          </p:spPr>
          <p:txBody>
            <a:bodyPr wrap="square" rtlCol="0">
              <a:spAutoFit/>
            </a:bodyPr>
            <a:lstStyle/>
            <a:p>
              <a:endParaRPr lang="en-US" sz="200" dirty="0"/>
            </a:p>
          </p:txBody>
        </p:sp>
        <p:sp>
          <p:nvSpPr>
            <p:cNvPr id="21" name="TextBox 20"/>
            <p:cNvSpPr txBox="1"/>
            <p:nvPr/>
          </p:nvSpPr>
          <p:spPr>
            <a:xfrm>
              <a:off x="7029450" y="5462005"/>
              <a:ext cx="152400" cy="123111"/>
            </a:xfrm>
            <a:prstGeom prst="rect">
              <a:avLst/>
            </a:prstGeom>
            <a:solidFill>
              <a:schemeClr val="bg1"/>
            </a:solidFill>
          </p:spPr>
          <p:txBody>
            <a:bodyPr wrap="square" rtlCol="0">
              <a:spAutoFit/>
            </a:bodyPr>
            <a:lstStyle/>
            <a:p>
              <a:endParaRPr lang="en-US" sz="200" dirty="0"/>
            </a:p>
          </p:txBody>
        </p:sp>
        <p:sp>
          <p:nvSpPr>
            <p:cNvPr id="22" name="TextBox 21"/>
            <p:cNvSpPr txBox="1"/>
            <p:nvPr/>
          </p:nvSpPr>
          <p:spPr>
            <a:xfrm>
              <a:off x="5105400" y="4238623"/>
              <a:ext cx="152400" cy="123111"/>
            </a:xfrm>
            <a:prstGeom prst="rect">
              <a:avLst/>
            </a:prstGeom>
            <a:solidFill>
              <a:schemeClr val="bg1"/>
            </a:solidFill>
          </p:spPr>
          <p:txBody>
            <a:bodyPr wrap="square" rtlCol="0">
              <a:spAutoFit/>
            </a:bodyPr>
            <a:lstStyle/>
            <a:p>
              <a:endParaRPr lang="en-US" sz="200" dirty="0"/>
            </a:p>
          </p:txBody>
        </p:sp>
        <p:sp>
          <p:nvSpPr>
            <p:cNvPr id="23" name="TextBox 22"/>
            <p:cNvSpPr txBox="1"/>
            <p:nvPr/>
          </p:nvSpPr>
          <p:spPr>
            <a:xfrm>
              <a:off x="7029450" y="4247696"/>
              <a:ext cx="152400" cy="123111"/>
            </a:xfrm>
            <a:prstGeom prst="rect">
              <a:avLst/>
            </a:prstGeom>
            <a:solidFill>
              <a:schemeClr val="bg1"/>
            </a:solidFill>
          </p:spPr>
          <p:txBody>
            <a:bodyPr wrap="square" rtlCol="0">
              <a:spAutoFit/>
            </a:bodyPr>
            <a:lstStyle/>
            <a:p>
              <a:endParaRPr lang="en-US" sz="200" dirty="0"/>
            </a:p>
          </p:txBody>
        </p:sp>
        <p:sp>
          <p:nvSpPr>
            <p:cNvPr id="24" name="TextBox 23"/>
            <p:cNvSpPr txBox="1"/>
            <p:nvPr/>
          </p:nvSpPr>
          <p:spPr>
            <a:xfrm>
              <a:off x="5114925" y="3039530"/>
              <a:ext cx="152400" cy="123111"/>
            </a:xfrm>
            <a:prstGeom prst="rect">
              <a:avLst/>
            </a:prstGeom>
            <a:solidFill>
              <a:schemeClr val="bg1"/>
            </a:solidFill>
          </p:spPr>
          <p:txBody>
            <a:bodyPr wrap="square" rtlCol="0">
              <a:spAutoFit/>
            </a:bodyPr>
            <a:lstStyle/>
            <a:p>
              <a:endParaRPr lang="en-US" sz="200" dirty="0"/>
            </a:p>
          </p:txBody>
        </p:sp>
        <p:sp>
          <p:nvSpPr>
            <p:cNvPr id="25" name="TextBox 24"/>
            <p:cNvSpPr txBox="1"/>
            <p:nvPr/>
          </p:nvSpPr>
          <p:spPr>
            <a:xfrm>
              <a:off x="5095875" y="1823680"/>
              <a:ext cx="152400" cy="123111"/>
            </a:xfrm>
            <a:prstGeom prst="rect">
              <a:avLst/>
            </a:prstGeom>
            <a:solidFill>
              <a:schemeClr val="bg1"/>
            </a:solidFill>
          </p:spPr>
          <p:txBody>
            <a:bodyPr wrap="square" rtlCol="0">
              <a:spAutoFit/>
            </a:bodyPr>
            <a:lstStyle/>
            <a:p>
              <a:endParaRPr lang="en-US" sz="200" dirty="0"/>
            </a:p>
          </p:txBody>
        </p:sp>
        <p:sp>
          <p:nvSpPr>
            <p:cNvPr id="26" name="TextBox 25"/>
            <p:cNvSpPr txBox="1"/>
            <p:nvPr/>
          </p:nvSpPr>
          <p:spPr>
            <a:xfrm>
              <a:off x="5095875" y="627746"/>
              <a:ext cx="152400" cy="123111"/>
            </a:xfrm>
            <a:prstGeom prst="rect">
              <a:avLst/>
            </a:prstGeom>
            <a:solidFill>
              <a:schemeClr val="bg1"/>
            </a:solidFill>
          </p:spPr>
          <p:txBody>
            <a:bodyPr wrap="square" rtlCol="0">
              <a:spAutoFit/>
            </a:bodyPr>
            <a:lstStyle/>
            <a:p>
              <a:endParaRPr lang="en-US" sz="200" dirty="0"/>
            </a:p>
          </p:txBody>
        </p:sp>
        <p:sp>
          <p:nvSpPr>
            <p:cNvPr id="27" name="TextBox 26"/>
            <p:cNvSpPr txBox="1"/>
            <p:nvPr/>
          </p:nvSpPr>
          <p:spPr>
            <a:xfrm>
              <a:off x="7010400" y="627745"/>
              <a:ext cx="152400" cy="123111"/>
            </a:xfrm>
            <a:prstGeom prst="rect">
              <a:avLst/>
            </a:prstGeom>
            <a:solidFill>
              <a:schemeClr val="bg1"/>
            </a:solidFill>
          </p:spPr>
          <p:txBody>
            <a:bodyPr wrap="square" rtlCol="0">
              <a:spAutoFit/>
            </a:bodyPr>
            <a:lstStyle/>
            <a:p>
              <a:endParaRPr lang="en-US" sz="200" dirty="0"/>
            </a:p>
          </p:txBody>
        </p:sp>
        <p:sp>
          <p:nvSpPr>
            <p:cNvPr id="28" name="TextBox 27"/>
            <p:cNvSpPr txBox="1"/>
            <p:nvPr/>
          </p:nvSpPr>
          <p:spPr>
            <a:xfrm>
              <a:off x="7029450" y="1823680"/>
              <a:ext cx="152400" cy="123111"/>
            </a:xfrm>
            <a:prstGeom prst="rect">
              <a:avLst/>
            </a:prstGeom>
            <a:solidFill>
              <a:schemeClr val="bg1"/>
            </a:solidFill>
          </p:spPr>
          <p:txBody>
            <a:bodyPr wrap="square" rtlCol="0">
              <a:spAutoFit/>
            </a:bodyPr>
            <a:lstStyle/>
            <a:p>
              <a:endParaRPr lang="en-US" sz="200" dirty="0"/>
            </a:p>
          </p:txBody>
        </p:sp>
        <p:sp>
          <p:nvSpPr>
            <p:cNvPr id="29" name="TextBox 28"/>
            <p:cNvSpPr txBox="1"/>
            <p:nvPr/>
          </p:nvSpPr>
          <p:spPr>
            <a:xfrm>
              <a:off x="7029450" y="3039529"/>
              <a:ext cx="152400" cy="123111"/>
            </a:xfrm>
            <a:prstGeom prst="rect">
              <a:avLst/>
            </a:prstGeom>
            <a:solidFill>
              <a:schemeClr val="bg1"/>
            </a:solidFill>
          </p:spPr>
          <p:txBody>
            <a:bodyPr wrap="square" rtlCol="0">
              <a:spAutoFit/>
            </a:bodyPr>
            <a:lstStyle/>
            <a:p>
              <a:endParaRPr lang="en-US" sz="200" dirty="0"/>
            </a:p>
          </p:txBody>
        </p:sp>
        <p:pic>
          <p:nvPicPr>
            <p:cNvPr id="103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485137"/>
              <a:ext cx="457200" cy="167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0" y="482005"/>
              <a:ext cx="914400" cy="17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447800" y="6553200"/>
              <a:ext cx="457200" cy="215444"/>
            </a:xfrm>
            <a:prstGeom prst="rect">
              <a:avLst/>
            </a:prstGeom>
            <a:solidFill>
              <a:schemeClr val="bg1"/>
            </a:solidFill>
          </p:spPr>
          <p:txBody>
            <a:bodyPr wrap="square" rtlCol="0">
              <a:spAutoFit/>
            </a:bodyPr>
            <a:lstStyle/>
            <a:p>
              <a:endParaRPr lang="en-US" sz="800" dirty="0"/>
            </a:p>
          </p:txBody>
        </p:sp>
        <p:sp>
          <p:nvSpPr>
            <p:cNvPr id="34" name="TextBox 33"/>
            <p:cNvSpPr txBox="1"/>
            <p:nvPr/>
          </p:nvSpPr>
          <p:spPr>
            <a:xfrm>
              <a:off x="3200400" y="6553200"/>
              <a:ext cx="457200" cy="215444"/>
            </a:xfrm>
            <a:prstGeom prst="rect">
              <a:avLst/>
            </a:prstGeom>
            <a:solidFill>
              <a:schemeClr val="bg1"/>
            </a:solidFill>
          </p:spPr>
          <p:txBody>
            <a:bodyPr wrap="square" rtlCol="0">
              <a:spAutoFit/>
            </a:bodyPr>
            <a:lstStyle/>
            <a:p>
              <a:endParaRPr lang="en-US" sz="800" dirty="0"/>
            </a:p>
          </p:txBody>
        </p:sp>
        <p:pic>
          <p:nvPicPr>
            <p:cNvPr id="1038"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76375" y="6568619"/>
              <a:ext cx="419100" cy="20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71825" y="6568618"/>
              <a:ext cx="419100" cy="20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Rectangle 5"/>
          <p:cNvSpPr/>
          <p:nvPr/>
        </p:nvSpPr>
        <p:spPr>
          <a:xfrm>
            <a:off x="3048000" y="6468119"/>
            <a:ext cx="2990049" cy="338554"/>
          </a:xfrm>
          <a:prstGeom prst="rect">
            <a:avLst/>
          </a:prstGeom>
        </p:spPr>
        <p:txBody>
          <a:bodyPr wrap="none">
            <a:spAutoFit/>
          </a:bodyPr>
          <a:lstStyle/>
          <a:p>
            <a:r>
              <a:rPr lang="en-US" sz="1600" dirty="0"/>
              <a:t>Yan, Zhang, &amp; Knutson, 2019, GRL</a:t>
            </a:r>
          </a:p>
        </p:txBody>
      </p:sp>
      <p:sp>
        <p:nvSpPr>
          <p:cNvPr id="8" name="Rectangle 7"/>
          <p:cNvSpPr/>
          <p:nvPr/>
        </p:nvSpPr>
        <p:spPr>
          <a:xfrm>
            <a:off x="381001" y="5757607"/>
            <a:ext cx="8382000" cy="830997"/>
          </a:xfrm>
          <a:prstGeom prst="rect">
            <a:avLst/>
          </a:prstGeom>
        </p:spPr>
        <p:txBody>
          <a:bodyPr wrap="square">
            <a:spAutoFit/>
          </a:bodyPr>
          <a:lstStyle/>
          <a:p>
            <a:r>
              <a:rPr lang="en-US" sz="1600" dirty="0">
                <a:solidFill>
                  <a:srgbClr val="0066FF"/>
                </a:solidFill>
              </a:rPr>
              <a:t>The Multivariate EOF analysis has been applied to obtain a Multivariate AMV Index (MAI), defined as the normalized leading principal component of combined </a:t>
            </a:r>
            <a:r>
              <a:rPr lang="en-US" sz="1600" dirty="0" err="1">
                <a:solidFill>
                  <a:srgbClr val="0066FF"/>
                </a:solidFill>
              </a:rPr>
              <a:t>detrended</a:t>
            </a:r>
            <a:r>
              <a:rPr lang="en-US" sz="1600" dirty="0">
                <a:solidFill>
                  <a:srgbClr val="0066FF"/>
                </a:solidFill>
              </a:rPr>
              <a:t> anomalies of SST, SSS, UOHC, and UOSC over the North Atlantic to reflect the multivariate nature of AMV</a:t>
            </a:r>
          </a:p>
        </p:txBody>
      </p:sp>
    </p:spTree>
    <p:extLst>
      <p:ext uri="{BB962C8B-B14F-4D97-AF65-F5344CB8AC3E}">
        <p14:creationId xmlns:p14="http://schemas.microsoft.com/office/powerpoint/2010/main" val="3490711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624" y="228601"/>
            <a:ext cx="7924800"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4876800" y="5347872"/>
            <a:ext cx="2990049" cy="338554"/>
          </a:xfrm>
          <a:prstGeom prst="rect">
            <a:avLst/>
          </a:prstGeom>
          <a:noFill/>
        </p:spPr>
        <p:txBody>
          <a:bodyPr wrap="none" rtlCol="0">
            <a:spAutoFit/>
          </a:bodyPr>
          <a:lstStyle/>
          <a:p>
            <a:r>
              <a:rPr lang="en-US" sz="1600" dirty="0"/>
              <a:t>Yan, Zhang, &amp; Knutson, 2019, GRL</a:t>
            </a:r>
          </a:p>
        </p:txBody>
      </p:sp>
      <p:sp>
        <p:nvSpPr>
          <p:cNvPr id="3" name="Rectangle 2"/>
          <p:cNvSpPr/>
          <p:nvPr/>
        </p:nvSpPr>
        <p:spPr>
          <a:xfrm>
            <a:off x="780649" y="5648326"/>
            <a:ext cx="8334776" cy="830997"/>
          </a:xfrm>
          <a:prstGeom prst="rect">
            <a:avLst/>
          </a:prstGeom>
        </p:spPr>
        <p:txBody>
          <a:bodyPr wrap="square">
            <a:spAutoFit/>
          </a:bodyPr>
          <a:lstStyle/>
          <a:p>
            <a:r>
              <a:rPr lang="en-US" sz="1600" dirty="0">
                <a:solidFill>
                  <a:srgbClr val="0066FF"/>
                </a:solidFill>
              </a:rPr>
              <a:t>When the signal associated with global mean SST is removed,  the Multivariate EOF extracted forced AMV signal is in phase with forced AMOC variations in CMIP5 models,  although very different from observations </a:t>
            </a:r>
          </a:p>
        </p:txBody>
      </p:sp>
      <p:sp>
        <p:nvSpPr>
          <p:cNvPr id="4" name="TextBox 3"/>
          <p:cNvSpPr txBox="1"/>
          <p:nvPr/>
        </p:nvSpPr>
        <p:spPr>
          <a:xfrm>
            <a:off x="1418824" y="228601"/>
            <a:ext cx="6248400" cy="430887"/>
          </a:xfrm>
          <a:prstGeom prst="rect">
            <a:avLst/>
          </a:prstGeom>
          <a:solidFill>
            <a:schemeClr val="bg1"/>
          </a:solidFill>
        </p:spPr>
        <p:txBody>
          <a:bodyPr wrap="square" rtlCol="0">
            <a:spAutoFit/>
          </a:bodyPr>
          <a:lstStyle/>
          <a:p>
            <a:endParaRPr lang="en-US" sz="2200" dirty="0"/>
          </a:p>
        </p:txBody>
      </p:sp>
      <p:sp>
        <p:nvSpPr>
          <p:cNvPr id="5" name="TextBox 4"/>
          <p:cNvSpPr txBox="1"/>
          <p:nvPr/>
        </p:nvSpPr>
        <p:spPr>
          <a:xfrm>
            <a:off x="2667000" y="444044"/>
            <a:ext cx="8153400" cy="307777"/>
          </a:xfrm>
          <a:prstGeom prst="rect">
            <a:avLst/>
          </a:prstGeom>
          <a:noFill/>
        </p:spPr>
        <p:txBody>
          <a:bodyPr wrap="square" rtlCol="0">
            <a:spAutoFit/>
          </a:bodyPr>
          <a:lstStyle/>
          <a:p>
            <a:r>
              <a:rPr lang="en-US" sz="1400" dirty="0"/>
              <a:t>Signal Regressed on Global Mean SST Removed</a:t>
            </a:r>
          </a:p>
        </p:txBody>
      </p:sp>
      <p:sp>
        <p:nvSpPr>
          <p:cNvPr id="6" name="TextBox 5"/>
          <p:cNvSpPr txBox="1"/>
          <p:nvPr/>
        </p:nvSpPr>
        <p:spPr>
          <a:xfrm>
            <a:off x="2387375" y="43935"/>
            <a:ext cx="4122795" cy="369332"/>
          </a:xfrm>
          <a:prstGeom prst="rect">
            <a:avLst/>
          </a:prstGeom>
          <a:noFill/>
        </p:spPr>
        <p:txBody>
          <a:bodyPr wrap="none" rtlCol="0">
            <a:spAutoFit/>
          </a:bodyPr>
          <a:lstStyle/>
          <a:p>
            <a:r>
              <a:rPr lang="en-US" dirty="0">
                <a:solidFill>
                  <a:srgbClr val="0066FF"/>
                </a:solidFill>
              </a:rPr>
              <a:t>Linkage to </a:t>
            </a:r>
            <a:r>
              <a:rPr lang="en-US" dirty="0" err="1">
                <a:solidFill>
                  <a:srgbClr val="0066FF"/>
                </a:solidFill>
              </a:rPr>
              <a:t>Multidecadal</a:t>
            </a:r>
            <a:r>
              <a:rPr lang="en-US" dirty="0">
                <a:solidFill>
                  <a:srgbClr val="0066FF"/>
                </a:solidFill>
              </a:rPr>
              <a:t> AMOC Variability </a:t>
            </a:r>
          </a:p>
        </p:txBody>
      </p:sp>
    </p:spTree>
    <p:extLst>
      <p:ext uri="{BB962C8B-B14F-4D97-AF65-F5344CB8AC3E}">
        <p14:creationId xmlns:p14="http://schemas.microsoft.com/office/powerpoint/2010/main" val="1092539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2"/>
          <p:cNvSpPr>
            <a:spLocks noChangeArrowheads="1"/>
          </p:cNvSpPr>
          <p:nvPr/>
        </p:nvSpPr>
        <p:spPr bwMode="auto">
          <a:xfrm>
            <a:off x="1592032" y="227744"/>
            <a:ext cx="6256201" cy="461665"/>
          </a:xfrm>
          <a:prstGeom prst="rect">
            <a:avLst/>
          </a:prstGeom>
          <a:noFill/>
          <a:ln w="9525">
            <a:noFill/>
            <a:miter lim="800000"/>
            <a:headEnd/>
            <a:tailEnd/>
          </a:ln>
        </p:spPr>
        <p:txBody>
          <a:bodyPr wrap="none">
            <a:spAutoFit/>
          </a:bodyPr>
          <a:lstStyle/>
          <a:p>
            <a:pPr algn="ctr" eaLnBrk="1" hangingPunct="1"/>
            <a:r>
              <a:rPr lang="en-US" sz="2400" b="1" dirty="0">
                <a:solidFill>
                  <a:srgbClr val="2476FC"/>
                </a:solidFill>
                <a:latin typeface="Arial" pitchFamily="34" charset="0"/>
                <a:cs typeface="Arial" pitchFamily="34" charset="0"/>
              </a:rPr>
              <a:t>AMV and Winter Arctic Sea Ice Variability </a:t>
            </a:r>
            <a:endParaRPr lang="en-US" sz="2400" dirty="0">
              <a:solidFill>
                <a:srgbClr val="2476FC"/>
              </a:solidFill>
              <a:latin typeface="Arial" pitchFamily="34" charset="0"/>
              <a:cs typeface="Arial" pitchFamily="34" charset="0"/>
            </a:endParaRPr>
          </a:p>
        </p:txBody>
      </p:sp>
      <p:sp>
        <p:nvSpPr>
          <p:cNvPr id="27654" name="Rectangle 2"/>
          <p:cNvSpPr>
            <a:spLocks noChangeArrowheads="1"/>
          </p:cNvSpPr>
          <p:nvPr/>
        </p:nvSpPr>
        <p:spPr bwMode="auto">
          <a:xfrm>
            <a:off x="5467903" y="1116595"/>
            <a:ext cx="3558748" cy="1815882"/>
          </a:xfrm>
          <a:prstGeom prst="rect">
            <a:avLst/>
          </a:prstGeom>
          <a:noFill/>
          <a:ln w="9525">
            <a:noFill/>
            <a:miter lim="800000"/>
            <a:headEnd/>
            <a:tailEnd/>
          </a:ln>
        </p:spPr>
        <p:txBody>
          <a:bodyPr wrap="square">
            <a:spAutoFit/>
          </a:bodyPr>
          <a:lstStyle/>
          <a:p>
            <a:pPr eaLnBrk="1" hangingPunct="1"/>
            <a:r>
              <a:rPr lang="en-US" sz="1600" b="0" dirty="0">
                <a:solidFill>
                  <a:srgbClr val="2476FC"/>
                </a:solidFill>
                <a:latin typeface="Arial" pitchFamily="34" charset="0"/>
                <a:cs typeface="Arial" pitchFamily="34" charset="0"/>
              </a:rPr>
              <a:t>Winter Arctic sea ice in the Atlantic side declines with an intensified AMOC/positive AMV</a:t>
            </a:r>
          </a:p>
          <a:p>
            <a:pPr eaLnBrk="1" hangingPunct="1"/>
            <a:endParaRPr lang="en-US" sz="1600" b="0" dirty="0">
              <a:solidFill>
                <a:srgbClr val="2476FC"/>
              </a:solidFill>
              <a:latin typeface="Arial" pitchFamily="34" charset="0"/>
              <a:cs typeface="Arial" pitchFamily="34" charset="0"/>
            </a:endParaRPr>
          </a:p>
          <a:p>
            <a:pPr eaLnBrk="1" hangingPunct="1"/>
            <a:r>
              <a:rPr lang="en-US" sz="1600" b="0" dirty="0">
                <a:solidFill>
                  <a:srgbClr val="2476FC"/>
                </a:solidFill>
                <a:latin typeface="Arial" pitchFamily="34" charset="0"/>
                <a:cs typeface="Arial" pitchFamily="34" charset="0"/>
              </a:rPr>
              <a:t>Similar spatial patterns suggest a possible role of the AMOC/AMV in the observed winter sea ice decline</a:t>
            </a:r>
          </a:p>
        </p:txBody>
      </p:sp>
      <p:grpSp>
        <p:nvGrpSpPr>
          <p:cNvPr id="19" name="Group 18"/>
          <p:cNvGrpSpPr/>
          <p:nvPr/>
        </p:nvGrpSpPr>
        <p:grpSpPr>
          <a:xfrm>
            <a:off x="407442" y="745557"/>
            <a:ext cx="5271099" cy="3064444"/>
            <a:chOff x="3505200" y="1630262"/>
            <a:chExt cx="5873510" cy="3494188"/>
          </a:xfrm>
        </p:grpSpPr>
        <p:pic>
          <p:nvPicPr>
            <p:cNvPr id="1026" name="Picture 2"/>
            <p:cNvPicPr>
              <a:picLocks noChangeAspect="1" noChangeArrowheads="1"/>
            </p:cNvPicPr>
            <p:nvPr/>
          </p:nvPicPr>
          <p:blipFill>
            <a:blip r:embed="rId3"/>
            <a:srcRect/>
            <a:stretch>
              <a:fillRect/>
            </a:stretch>
          </p:blipFill>
          <p:spPr bwMode="auto">
            <a:xfrm>
              <a:off x="3505200" y="2743200"/>
              <a:ext cx="342900" cy="971550"/>
            </a:xfrm>
            <a:prstGeom prst="rect">
              <a:avLst/>
            </a:prstGeom>
            <a:noFill/>
            <a:ln w="9525">
              <a:noFill/>
              <a:miter lim="800000"/>
              <a:headEnd/>
              <a:tailEnd/>
            </a:ln>
            <a:effectLst/>
          </p:spPr>
        </p:pic>
        <p:pic>
          <p:nvPicPr>
            <p:cNvPr id="4" name="Picture 2"/>
            <p:cNvPicPr>
              <a:picLocks noChangeAspect="1" noChangeArrowheads="1"/>
            </p:cNvPicPr>
            <p:nvPr/>
          </p:nvPicPr>
          <p:blipFill>
            <a:blip r:embed="rId4"/>
            <a:srcRect/>
            <a:stretch>
              <a:fillRect/>
            </a:stretch>
          </p:blipFill>
          <p:spPr bwMode="auto">
            <a:xfrm>
              <a:off x="3800475" y="1981200"/>
              <a:ext cx="5343525" cy="2486025"/>
            </a:xfrm>
            <a:prstGeom prst="rect">
              <a:avLst/>
            </a:prstGeom>
            <a:noFill/>
            <a:ln w="9525">
              <a:noFill/>
              <a:miter lim="800000"/>
              <a:headEnd/>
              <a:tailEnd/>
            </a:ln>
            <a:effectLst/>
          </p:spPr>
        </p:pic>
        <p:pic>
          <p:nvPicPr>
            <p:cNvPr id="5" name="Picture 3"/>
            <p:cNvPicPr>
              <a:picLocks noChangeAspect="1" noChangeArrowheads="1"/>
            </p:cNvPicPr>
            <p:nvPr/>
          </p:nvPicPr>
          <p:blipFill>
            <a:blip r:embed="rId5"/>
            <a:srcRect/>
            <a:stretch>
              <a:fillRect/>
            </a:stretch>
          </p:blipFill>
          <p:spPr bwMode="auto">
            <a:xfrm>
              <a:off x="3790950" y="4495800"/>
              <a:ext cx="5353050" cy="628650"/>
            </a:xfrm>
            <a:prstGeom prst="rect">
              <a:avLst/>
            </a:prstGeom>
            <a:noFill/>
            <a:ln w="9525">
              <a:noFill/>
              <a:miter lim="800000"/>
              <a:headEnd/>
              <a:tailEnd/>
            </a:ln>
            <a:effectLst/>
          </p:spPr>
        </p:pic>
        <p:sp>
          <p:nvSpPr>
            <p:cNvPr id="16" name="TextBox 15"/>
            <p:cNvSpPr txBox="1"/>
            <p:nvPr/>
          </p:nvSpPr>
          <p:spPr>
            <a:xfrm>
              <a:off x="6330710" y="1630262"/>
              <a:ext cx="3048000" cy="350938"/>
            </a:xfrm>
            <a:prstGeom prst="rect">
              <a:avLst/>
            </a:prstGeom>
            <a:noFill/>
          </p:spPr>
          <p:txBody>
            <a:bodyPr wrap="square" rtlCol="0">
              <a:spAutoFit/>
            </a:bodyPr>
            <a:lstStyle/>
            <a:p>
              <a:pPr algn="ctr"/>
              <a:r>
                <a:rPr lang="en-US" sz="1400" b="0" dirty="0">
                  <a:latin typeface="Arial" pitchFamily="34" charset="0"/>
                  <a:cs typeface="Arial" pitchFamily="34" charset="0"/>
                </a:rPr>
                <a:t>Observed Trend (1979-2008)</a:t>
              </a:r>
            </a:p>
          </p:txBody>
        </p:sp>
        <p:sp>
          <p:nvSpPr>
            <p:cNvPr id="18" name="TextBox 17"/>
            <p:cNvSpPr txBox="1"/>
            <p:nvPr/>
          </p:nvSpPr>
          <p:spPr>
            <a:xfrm>
              <a:off x="3580906" y="1676400"/>
              <a:ext cx="3654430" cy="315844"/>
            </a:xfrm>
            <a:prstGeom prst="rect">
              <a:avLst/>
            </a:prstGeom>
            <a:noFill/>
          </p:spPr>
          <p:txBody>
            <a:bodyPr wrap="square" rtlCol="0">
              <a:spAutoFit/>
            </a:bodyPr>
            <a:lstStyle/>
            <a:p>
              <a:r>
                <a:rPr lang="en-US" sz="1200" b="0" dirty="0">
                  <a:latin typeface="Arial" pitchFamily="34" charset="0"/>
                  <a:cs typeface="Arial" pitchFamily="34" charset="0"/>
                </a:rPr>
                <a:t>         Modeled Regression on AMV </a:t>
              </a:r>
            </a:p>
          </p:txBody>
        </p:sp>
      </p:grpSp>
      <p:sp>
        <p:nvSpPr>
          <p:cNvPr id="14" name="Rectangle 13"/>
          <p:cNvSpPr/>
          <p:nvPr/>
        </p:nvSpPr>
        <p:spPr>
          <a:xfrm>
            <a:off x="6169593" y="2997636"/>
            <a:ext cx="2554674" cy="338554"/>
          </a:xfrm>
          <a:prstGeom prst="rect">
            <a:avLst/>
          </a:prstGeom>
        </p:spPr>
        <p:txBody>
          <a:bodyPr wrap="none">
            <a:spAutoFit/>
          </a:bodyPr>
          <a:lstStyle/>
          <a:p>
            <a:r>
              <a:rPr lang="en-US" sz="1600" b="0" dirty="0">
                <a:latin typeface="Arial" pitchFamily="34" charset="0"/>
                <a:cs typeface="Arial" pitchFamily="34" charset="0"/>
              </a:rPr>
              <a:t>Mahajan</a:t>
            </a:r>
            <a:r>
              <a:rPr lang="en-US" sz="1600" dirty="0">
                <a:latin typeface="Arial" pitchFamily="34" charset="0"/>
                <a:cs typeface="Arial" pitchFamily="34" charset="0"/>
              </a:rPr>
              <a:t> et al.</a:t>
            </a:r>
            <a:r>
              <a:rPr lang="en-US" sz="1600" b="0" dirty="0">
                <a:latin typeface="Arial" pitchFamily="34" charset="0"/>
                <a:cs typeface="Arial" pitchFamily="34" charset="0"/>
              </a:rPr>
              <a:t>  2011, JOC</a:t>
            </a:r>
          </a:p>
        </p:txBody>
      </p:sp>
      <p:sp>
        <p:nvSpPr>
          <p:cNvPr id="15" name="TextBox 14"/>
          <p:cNvSpPr txBox="1"/>
          <p:nvPr/>
        </p:nvSpPr>
        <p:spPr>
          <a:xfrm>
            <a:off x="301783" y="733285"/>
            <a:ext cx="178643" cy="461665"/>
          </a:xfrm>
          <a:prstGeom prst="rect">
            <a:avLst/>
          </a:prstGeom>
          <a:solidFill>
            <a:schemeClr val="bg1"/>
          </a:solidFill>
        </p:spPr>
        <p:txBody>
          <a:bodyPr wrap="square" rtlCol="0">
            <a:spAutoFit/>
          </a:bodyPr>
          <a:lstStyle/>
          <a:p>
            <a:endParaRPr lang="en-US" dirty="0"/>
          </a:p>
        </p:txBody>
      </p:sp>
      <p:sp>
        <p:nvSpPr>
          <p:cNvPr id="17" name="TextBox 16"/>
          <p:cNvSpPr txBox="1"/>
          <p:nvPr/>
        </p:nvSpPr>
        <p:spPr>
          <a:xfrm>
            <a:off x="389658" y="2936081"/>
            <a:ext cx="171450" cy="461665"/>
          </a:xfrm>
          <a:prstGeom prst="rect">
            <a:avLst/>
          </a:prstGeom>
          <a:solidFill>
            <a:schemeClr val="bg1"/>
          </a:solidFill>
        </p:spPr>
        <p:txBody>
          <a:bodyPr wrap="square" rtlCol="0">
            <a:spAutoFit/>
          </a:bodyPr>
          <a:lstStyle/>
          <a:p>
            <a:endParaRPr lang="en-US" dirty="0"/>
          </a:p>
        </p:txBody>
      </p:sp>
      <p:sp>
        <p:nvSpPr>
          <p:cNvPr id="21" name="TextBox 20"/>
          <p:cNvSpPr txBox="1"/>
          <p:nvPr/>
        </p:nvSpPr>
        <p:spPr>
          <a:xfrm>
            <a:off x="315229" y="2714485"/>
            <a:ext cx="178643" cy="461665"/>
          </a:xfrm>
          <a:prstGeom prst="rect">
            <a:avLst/>
          </a:prstGeom>
          <a:solidFill>
            <a:schemeClr val="bg1"/>
          </a:solidFill>
        </p:spPr>
        <p:txBody>
          <a:bodyPr wrap="square" rtlCol="0">
            <a:spAutoFit/>
          </a:bodyPr>
          <a:lstStyle/>
          <a:p>
            <a:endParaRPr lang="en-US" dirty="0"/>
          </a:p>
        </p:txBody>
      </p:sp>
      <p:grpSp>
        <p:nvGrpSpPr>
          <p:cNvPr id="22" name="Group 21"/>
          <p:cNvGrpSpPr/>
          <p:nvPr/>
        </p:nvGrpSpPr>
        <p:grpSpPr>
          <a:xfrm>
            <a:off x="150240" y="3849208"/>
            <a:ext cx="6579375" cy="2668033"/>
            <a:chOff x="76200" y="505326"/>
            <a:chExt cx="8991600" cy="3571357"/>
          </a:xfrm>
        </p:grpSpPr>
        <p:pic>
          <p:nvPicPr>
            <p:cNvPr id="2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72589" y="557048"/>
              <a:ext cx="5795211"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200" y="505326"/>
              <a:ext cx="2997868" cy="2847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43000" y="3562333"/>
              <a:ext cx="792480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Rectangle 1"/>
          <p:cNvSpPr/>
          <p:nvPr/>
        </p:nvSpPr>
        <p:spPr>
          <a:xfrm>
            <a:off x="6513159" y="4267069"/>
            <a:ext cx="2549650" cy="1354217"/>
          </a:xfrm>
          <a:prstGeom prst="rect">
            <a:avLst/>
          </a:prstGeom>
        </p:spPr>
        <p:txBody>
          <a:bodyPr wrap="square">
            <a:spAutoFit/>
          </a:bodyPr>
          <a:lstStyle/>
          <a:p>
            <a:r>
              <a:rPr lang="en-US" sz="1600" dirty="0">
                <a:solidFill>
                  <a:srgbClr val="2476FC"/>
                </a:solidFill>
                <a:latin typeface="Arial" pitchFamily="34" charset="0"/>
                <a:cs typeface="Arial" pitchFamily="34" charset="0"/>
              </a:rPr>
              <a:t>The observed decadal decline of winter Arctic sea ice can be predicted by initializing ocean states</a:t>
            </a:r>
          </a:p>
          <a:p>
            <a:endParaRPr lang="en-US" dirty="0">
              <a:solidFill>
                <a:srgbClr val="2476FC"/>
              </a:solidFill>
              <a:latin typeface="Arial" pitchFamily="34" charset="0"/>
              <a:cs typeface="Arial" pitchFamily="34" charset="0"/>
            </a:endParaRPr>
          </a:p>
        </p:txBody>
      </p:sp>
      <p:sp>
        <p:nvSpPr>
          <p:cNvPr id="3" name="Rectangle 2"/>
          <p:cNvSpPr/>
          <p:nvPr/>
        </p:nvSpPr>
        <p:spPr>
          <a:xfrm>
            <a:off x="6729615" y="5621286"/>
            <a:ext cx="2379562" cy="338554"/>
          </a:xfrm>
          <a:prstGeom prst="rect">
            <a:avLst/>
          </a:prstGeom>
        </p:spPr>
        <p:txBody>
          <a:bodyPr wrap="none">
            <a:spAutoFit/>
          </a:bodyPr>
          <a:lstStyle/>
          <a:p>
            <a:r>
              <a:rPr lang="en-US" sz="1600" dirty="0">
                <a:latin typeface="Arial" pitchFamily="34" charset="0"/>
                <a:cs typeface="Arial" pitchFamily="34" charset="0"/>
              </a:rPr>
              <a:t>Yeager et al. 2015, GRL</a:t>
            </a:r>
            <a:endParaRPr lang="en-US" sz="1600" dirty="0"/>
          </a:p>
        </p:txBody>
      </p:sp>
      <p:sp>
        <p:nvSpPr>
          <p:cNvPr id="6" name="TextBox 5"/>
          <p:cNvSpPr txBox="1"/>
          <p:nvPr/>
        </p:nvSpPr>
        <p:spPr>
          <a:xfrm>
            <a:off x="700444" y="2918903"/>
            <a:ext cx="662361" cy="307777"/>
          </a:xfrm>
          <a:prstGeom prst="rect">
            <a:avLst/>
          </a:prstGeom>
          <a:noFill/>
        </p:spPr>
        <p:txBody>
          <a:bodyPr wrap="none" rtlCol="0">
            <a:spAutoFit/>
          </a:bodyPr>
          <a:lstStyle/>
          <a:p>
            <a:r>
              <a:rPr lang="en-US" sz="1400" dirty="0"/>
              <a:t>CM2.1</a:t>
            </a:r>
          </a:p>
        </p:txBody>
      </p:sp>
    </p:spTree>
    <p:extLst>
      <p:ext uri="{BB962C8B-B14F-4D97-AF65-F5344CB8AC3E}">
        <p14:creationId xmlns:p14="http://schemas.microsoft.com/office/powerpoint/2010/main" val="1742430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43191" y="1219200"/>
            <a:ext cx="4134853" cy="3577039"/>
          </a:xfrm>
          <a:prstGeom prst="rect">
            <a:avLst/>
          </a:prstGeom>
        </p:spPr>
      </p:pic>
      <p:sp>
        <p:nvSpPr>
          <p:cNvPr id="4" name="Rectangle 3"/>
          <p:cNvSpPr/>
          <p:nvPr/>
        </p:nvSpPr>
        <p:spPr>
          <a:xfrm>
            <a:off x="326002" y="449834"/>
            <a:ext cx="8542421" cy="369332"/>
          </a:xfrm>
          <a:prstGeom prst="rect">
            <a:avLst/>
          </a:prstGeom>
        </p:spPr>
        <p:txBody>
          <a:bodyPr wrap="square">
            <a:spAutoFit/>
          </a:bodyPr>
          <a:lstStyle/>
          <a:p>
            <a:pPr algn="ctr"/>
            <a:r>
              <a:rPr lang="en-US" altLang="en-US" b="1" dirty="0">
                <a:solidFill>
                  <a:srgbClr val="2476FC"/>
                </a:solidFill>
                <a:latin typeface="Arial" panose="020B0604020202020204" pitchFamily="34" charset="0"/>
                <a:cs typeface="Arial" panose="020B0604020202020204" pitchFamily="34" charset="0"/>
              </a:rPr>
              <a:t>Discrepancy between Observed and CMIP5 Simulated Winter Sea Ice Decline </a:t>
            </a:r>
          </a:p>
        </p:txBody>
      </p:sp>
      <p:sp>
        <p:nvSpPr>
          <p:cNvPr id="6" name="Rectangle 5"/>
          <p:cNvSpPr/>
          <p:nvPr/>
        </p:nvSpPr>
        <p:spPr>
          <a:xfrm>
            <a:off x="423325" y="5174626"/>
            <a:ext cx="3974583" cy="1323439"/>
          </a:xfrm>
          <a:prstGeom prst="rect">
            <a:avLst/>
          </a:prstGeom>
        </p:spPr>
        <p:txBody>
          <a:bodyPr wrap="square">
            <a:spAutoFit/>
          </a:bodyPr>
          <a:lstStyle/>
          <a:p>
            <a:endParaRPr lang="en-US" sz="1600" dirty="0">
              <a:solidFill>
                <a:srgbClr val="034ABD"/>
              </a:solidFill>
              <a:latin typeface="Arial" panose="020B0604020202020204" pitchFamily="34" charset="0"/>
              <a:cs typeface="Arial" panose="020B0604020202020204" pitchFamily="34" charset="0"/>
            </a:endParaRPr>
          </a:p>
          <a:p>
            <a:r>
              <a:rPr lang="en-US" sz="1600" dirty="0">
                <a:solidFill>
                  <a:srgbClr val="2476FC"/>
                </a:solidFill>
                <a:latin typeface="Arial" panose="020B0604020202020204" pitchFamily="34" charset="0"/>
                <a:cs typeface="Arial" panose="020B0604020202020204" pitchFamily="34" charset="0"/>
              </a:rPr>
              <a:t>CMIP5 externally forced March SIC trend in individual regions (e.g. Barents Sea) differs substantially from that observed</a:t>
            </a:r>
          </a:p>
          <a:p>
            <a:endParaRPr lang="en-US" sz="1600" dirty="0">
              <a:solidFill>
                <a:srgbClr val="034ABD"/>
              </a:solidFill>
              <a:latin typeface="Arial" panose="020B0604020202020204" pitchFamily="34" charset="0"/>
              <a:cs typeface="Arial" panose="020B0604020202020204" pitchFamily="34" charset="0"/>
            </a:endParaRPr>
          </a:p>
        </p:txBody>
      </p:sp>
      <p:grpSp>
        <p:nvGrpSpPr>
          <p:cNvPr id="2" name="Group 1"/>
          <p:cNvGrpSpPr/>
          <p:nvPr/>
        </p:nvGrpSpPr>
        <p:grpSpPr>
          <a:xfrm>
            <a:off x="4191000" y="1194955"/>
            <a:ext cx="5212428" cy="5056890"/>
            <a:chOff x="4191000" y="1295399"/>
            <a:chExt cx="5212428" cy="5056890"/>
          </a:xfrm>
        </p:grpSpPr>
        <p:grpSp>
          <p:nvGrpSpPr>
            <p:cNvPr id="8" name="Group 7"/>
            <p:cNvGrpSpPr/>
            <p:nvPr/>
          </p:nvGrpSpPr>
          <p:grpSpPr>
            <a:xfrm>
              <a:off x="4191000" y="1295399"/>
              <a:ext cx="5212428" cy="3805639"/>
              <a:chOff x="6305010" y="74802"/>
              <a:chExt cx="5513468" cy="5725875"/>
            </a:xfrm>
          </p:grpSpPr>
          <p:sp>
            <p:nvSpPr>
              <p:cNvPr id="10" name="Rectangle 9"/>
              <p:cNvSpPr/>
              <p:nvPr/>
            </p:nvSpPr>
            <p:spPr>
              <a:xfrm>
                <a:off x="6305010" y="85650"/>
                <a:ext cx="5513468" cy="477519"/>
              </a:xfrm>
              <a:prstGeom prst="rect">
                <a:avLst/>
              </a:prstGeom>
            </p:spPr>
            <p:txBody>
              <a:bodyPr wrap="square">
                <a:spAutoFit/>
              </a:bodyPr>
              <a:lstStyle/>
              <a:p>
                <a:endParaRPr lang="en-US" dirty="0">
                  <a:solidFill>
                    <a:srgbClr val="2476FC"/>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4"/>
              <a:stretch>
                <a:fillRect/>
              </a:stretch>
            </p:blipFill>
            <p:spPr>
              <a:xfrm>
                <a:off x="6752865" y="74802"/>
                <a:ext cx="4470400" cy="5725875"/>
              </a:xfrm>
              <a:prstGeom prst="rect">
                <a:avLst/>
              </a:prstGeom>
            </p:spPr>
          </p:pic>
        </p:grpSp>
        <p:sp>
          <p:nvSpPr>
            <p:cNvPr id="3" name="Rectangle 2"/>
            <p:cNvSpPr/>
            <p:nvPr/>
          </p:nvSpPr>
          <p:spPr>
            <a:xfrm>
              <a:off x="4655345" y="5521292"/>
              <a:ext cx="4488655" cy="830997"/>
            </a:xfrm>
            <a:prstGeom prst="rect">
              <a:avLst/>
            </a:prstGeom>
          </p:spPr>
          <p:txBody>
            <a:bodyPr wrap="square">
              <a:spAutoFit/>
            </a:bodyPr>
            <a:lstStyle/>
            <a:p>
              <a:r>
                <a:rPr lang="en-US" sz="1600" dirty="0">
                  <a:solidFill>
                    <a:srgbClr val="1B66FD"/>
                  </a:solidFill>
                  <a:latin typeface="Arial" panose="020B0604020202020204" pitchFamily="34" charset="0"/>
                  <a:cs typeface="Arial" panose="020B0604020202020204" pitchFamily="34" charset="0"/>
                </a:rPr>
                <a:t>Enhanced Atlantic heat transport across the BSO may have played a leading role in the observed winter Barents Sea SIE decline </a:t>
              </a:r>
            </a:p>
          </p:txBody>
        </p:sp>
      </p:grpSp>
      <p:sp>
        <p:nvSpPr>
          <p:cNvPr id="12" name="TextBox 11"/>
          <p:cNvSpPr txBox="1"/>
          <p:nvPr/>
        </p:nvSpPr>
        <p:spPr>
          <a:xfrm>
            <a:off x="444107" y="4924155"/>
            <a:ext cx="4972936" cy="338554"/>
          </a:xfrm>
          <a:prstGeom prst="rect">
            <a:avLst/>
          </a:prstGeom>
          <a:noFill/>
        </p:spPr>
        <p:txBody>
          <a:bodyPr wrap="square" rtlCol="0">
            <a:spAutoFit/>
          </a:bodyPr>
          <a:lstStyle/>
          <a:p>
            <a:r>
              <a:rPr lang="en-US" sz="1600" dirty="0">
                <a:cs typeface="Arial" panose="020B0604020202020204" pitchFamily="34" charset="0"/>
              </a:rPr>
              <a:t>Li, Zhang, and Knutson, 2017, Nature Communications</a:t>
            </a:r>
          </a:p>
        </p:txBody>
      </p:sp>
    </p:spTree>
    <p:extLst>
      <p:ext uri="{BB962C8B-B14F-4D97-AF65-F5344CB8AC3E}">
        <p14:creationId xmlns:p14="http://schemas.microsoft.com/office/powerpoint/2010/main" val="375479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2" cstate="print"/>
          <a:srcRect/>
          <a:stretch>
            <a:fillRect/>
          </a:stretch>
        </p:blipFill>
        <p:spPr bwMode="auto">
          <a:xfrm>
            <a:off x="145551" y="1149679"/>
            <a:ext cx="3337094" cy="2519428"/>
          </a:xfrm>
          <a:prstGeom prst="rect">
            <a:avLst/>
          </a:prstGeom>
          <a:noFill/>
          <a:ln w="9525">
            <a:noFill/>
            <a:miter lim="800000"/>
            <a:headEnd/>
            <a:tailEnd/>
          </a:ln>
          <a:effectLst/>
        </p:spPr>
      </p:pic>
      <p:sp>
        <p:nvSpPr>
          <p:cNvPr id="24" name="Rectangle 23"/>
          <p:cNvSpPr/>
          <p:nvPr/>
        </p:nvSpPr>
        <p:spPr>
          <a:xfrm>
            <a:off x="12873" y="849597"/>
            <a:ext cx="3900708" cy="323165"/>
          </a:xfrm>
          <a:prstGeom prst="rect">
            <a:avLst/>
          </a:prstGeom>
        </p:spPr>
        <p:txBody>
          <a:bodyPr wrap="square">
            <a:spAutoFit/>
          </a:bodyPr>
          <a:lstStyle/>
          <a:p>
            <a:pPr algn="ctr"/>
            <a:r>
              <a:rPr lang="en-US" sz="1500" dirty="0">
                <a:solidFill>
                  <a:srgbClr val="0066FF"/>
                </a:solidFill>
                <a:latin typeface="Arial" panose="020B0604020202020204" pitchFamily="34" charset="0"/>
                <a:cs typeface="Arial" panose="020B0604020202020204" pitchFamily="34" charset="0"/>
              </a:rPr>
              <a:t>Observed Summer Arctic Sea Ice Decline</a:t>
            </a:r>
          </a:p>
        </p:txBody>
      </p:sp>
      <p:sp>
        <p:nvSpPr>
          <p:cNvPr id="34" name="TextBox 33"/>
          <p:cNvSpPr txBox="1"/>
          <p:nvPr/>
        </p:nvSpPr>
        <p:spPr>
          <a:xfrm>
            <a:off x="1524000" y="228600"/>
            <a:ext cx="6019800" cy="369332"/>
          </a:xfrm>
          <a:prstGeom prst="rect">
            <a:avLst/>
          </a:prstGeom>
          <a:noFill/>
        </p:spPr>
        <p:txBody>
          <a:bodyPr wrap="square" rtlCol="0">
            <a:spAutoFit/>
          </a:bodyPr>
          <a:lstStyle/>
          <a:p>
            <a:pPr algn="ctr"/>
            <a:r>
              <a:rPr lang="en-US" b="1" dirty="0">
                <a:solidFill>
                  <a:srgbClr val="0066FF"/>
                </a:solidFill>
                <a:latin typeface="Arial" pitchFamily="34" charset="0"/>
                <a:cs typeface="Arial" pitchFamily="34" charset="0"/>
              </a:rPr>
              <a:t>Low Frequency Variability of Summer Arctic Sea Ice </a:t>
            </a:r>
          </a:p>
        </p:txBody>
      </p:sp>
      <p:grpSp>
        <p:nvGrpSpPr>
          <p:cNvPr id="36" name="Group 35"/>
          <p:cNvGrpSpPr/>
          <p:nvPr/>
        </p:nvGrpSpPr>
        <p:grpSpPr>
          <a:xfrm>
            <a:off x="3200928" y="849597"/>
            <a:ext cx="6019800" cy="5777370"/>
            <a:chOff x="3098582" y="988097"/>
            <a:chExt cx="6019800" cy="5201986"/>
          </a:xfrm>
        </p:grpSpPr>
        <p:grpSp>
          <p:nvGrpSpPr>
            <p:cNvPr id="15" name="Group 14"/>
            <p:cNvGrpSpPr/>
            <p:nvPr/>
          </p:nvGrpSpPr>
          <p:grpSpPr>
            <a:xfrm>
              <a:off x="3098582" y="988097"/>
              <a:ext cx="6019800" cy="5201986"/>
              <a:chOff x="1600691" y="995130"/>
              <a:chExt cx="6019800" cy="5201986"/>
            </a:xfrm>
          </p:grpSpPr>
          <p:grpSp>
            <p:nvGrpSpPr>
              <p:cNvPr id="11" name="Group 10"/>
              <p:cNvGrpSpPr/>
              <p:nvPr/>
            </p:nvGrpSpPr>
            <p:grpSpPr>
              <a:xfrm>
                <a:off x="4449067" y="1439998"/>
                <a:ext cx="2869269" cy="2192570"/>
                <a:chOff x="4837732" y="1016500"/>
                <a:chExt cx="3825692" cy="2923427"/>
              </a:xfrm>
            </p:grpSpPr>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5399" y="1016500"/>
                  <a:ext cx="3248025" cy="2923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5486400" y="1334089"/>
                  <a:ext cx="255311" cy="400109"/>
                </a:xfrm>
                <a:prstGeom prst="rect">
                  <a:avLst/>
                </a:prstGeom>
                <a:solidFill>
                  <a:schemeClr val="bg1"/>
                </a:solidFill>
              </p:spPr>
              <p:txBody>
                <a:bodyPr wrap="square" rtlCol="0">
                  <a:spAutoFit/>
                </a:bodyPr>
                <a:lstStyle/>
                <a:p>
                  <a:endParaRPr lang="en-US" sz="1350"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7732" y="1016502"/>
                  <a:ext cx="590551" cy="2791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 name="Group 15"/>
              <p:cNvGrpSpPr/>
              <p:nvPr/>
            </p:nvGrpSpPr>
            <p:grpSpPr>
              <a:xfrm>
                <a:off x="1938096" y="1439998"/>
                <a:ext cx="2487933" cy="2343939"/>
                <a:chOff x="602693" y="541116"/>
                <a:chExt cx="3518688" cy="3183255"/>
              </a:xfrm>
            </p:grpSpPr>
            <p:sp>
              <p:nvSpPr>
                <p:cNvPr id="7" name="TextBox 6"/>
                <p:cNvSpPr txBox="1"/>
                <p:nvPr/>
              </p:nvSpPr>
              <p:spPr>
                <a:xfrm>
                  <a:off x="1022464" y="1396538"/>
                  <a:ext cx="361604" cy="438884"/>
                </a:xfrm>
                <a:prstGeom prst="rect">
                  <a:avLst/>
                </a:prstGeom>
                <a:solidFill>
                  <a:schemeClr val="bg1"/>
                </a:solidFill>
              </p:spPr>
              <p:txBody>
                <a:bodyPr wrap="square" rtlCol="0">
                  <a:spAutoFit/>
                </a:bodyPr>
                <a:lstStyle/>
                <a:p>
                  <a:endParaRPr lang="en-US" sz="1500" dirty="0"/>
                </a:p>
              </p:txBody>
            </p:sp>
            <p:pic>
              <p:nvPicPr>
                <p:cNvPr id="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693" y="541116"/>
                  <a:ext cx="3518688" cy="2977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632232" y="3316836"/>
                  <a:ext cx="304800" cy="407535"/>
                </a:xfrm>
                <a:prstGeom prst="rect">
                  <a:avLst/>
                </a:prstGeom>
                <a:solidFill>
                  <a:schemeClr val="bg1"/>
                </a:solidFill>
              </p:spPr>
              <p:txBody>
                <a:bodyPr wrap="square" rtlCol="0">
                  <a:spAutoFit/>
                </a:bodyPr>
                <a:lstStyle/>
                <a:p>
                  <a:endParaRPr lang="en-US" sz="1350" dirty="0"/>
                </a:p>
              </p:txBody>
            </p:sp>
          </p:grpSp>
          <p:sp>
            <p:nvSpPr>
              <p:cNvPr id="2" name="Rectangle 1"/>
              <p:cNvSpPr/>
              <p:nvPr/>
            </p:nvSpPr>
            <p:spPr>
              <a:xfrm>
                <a:off x="1600691" y="995130"/>
                <a:ext cx="6019800" cy="323165"/>
              </a:xfrm>
              <a:prstGeom prst="rect">
                <a:avLst/>
              </a:prstGeom>
            </p:spPr>
            <p:txBody>
              <a:bodyPr wrap="square">
                <a:spAutoFit/>
              </a:bodyPr>
              <a:lstStyle/>
              <a:p>
                <a:pPr algn="ctr"/>
                <a:r>
                  <a:rPr lang="en-US" sz="1500" dirty="0">
                    <a:solidFill>
                      <a:srgbClr val="0066FF"/>
                    </a:solidFill>
                    <a:latin typeface="Arial" panose="020B0604020202020204" pitchFamily="34" charset="0"/>
                    <a:cs typeface="Arial" panose="020B0604020202020204" pitchFamily="34" charset="0"/>
                  </a:rPr>
                  <a:t>Impact of AMOC on Summer Arctic Sea Ice Variability </a:t>
                </a:r>
              </a:p>
            </p:txBody>
          </p:sp>
          <p:grpSp>
            <p:nvGrpSpPr>
              <p:cNvPr id="14" name="Group 13"/>
              <p:cNvGrpSpPr/>
              <p:nvPr/>
            </p:nvGrpSpPr>
            <p:grpSpPr>
              <a:xfrm>
                <a:off x="2036272" y="3783938"/>
                <a:ext cx="5148636" cy="2413178"/>
                <a:chOff x="1191029" y="3680470"/>
                <a:chExt cx="6864848" cy="3472937"/>
              </a:xfrm>
            </p:grpSpPr>
            <p:grpSp>
              <p:nvGrpSpPr>
                <p:cNvPr id="5" name="Group 4"/>
                <p:cNvGrpSpPr/>
                <p:nvPr/>
              </p:nvGrpSpPr>
              <p:grpSpPr>
                <a:xfrm>
                  <a:off x="1191029" y="3680470"/>
                  <a:ext cx="6864846" cy="2469264"/>
                  <a:chOff x="1284927" y="3900640"/>
                  <a:chExt cx="6864846" cy="2469264"/>
                </a:xfrm>
              </p:grpSpPr>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4927" y="3900640"/>
                    <a:ext cx="6864846" cy="246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654356" y="5510688"/>
                    <a:ext cx="6476998" cy="329031"/>
                  </a:xfrm>
                  <a:prstGeom prst="rect">
                    <a:avLst/>
                  </a:prstGeom>
                </p:spPr>
                <p:txBody>
                  <a:bodyPr wrap="square">
                    <a:spAutoFit/>
                  </a:bodyPr>
                  <a:lstStyle/>
                  <a:p>
                    <a:r>
                      <a:rPr lang="en-US" sz="1050" dirty="0">
                        <a:latin typeface="Arial" pitchFamily="34" charset="0"/>
                        <a:cs typeface="Arial" pitchFamily="34" charset="0"/>
                      </a:rPr>
                      <a:t>CM2.1</a:t>
                    </a:r>
                  </a:p>
                </p:txBody>
              </p:sp>
            </p:grpSp>
            <p:sp>
              <p:nvSpPr>
                <p:cNvPr id="3" name="Rectangle 2"/>
                <p:cNvSpPr/>
                <p:nvPr/>
              </p:nvSpPr>
              <p:spPr>
                <a:xfrm>
                  <a:off x="1191030" y="6123575"/>
                  <a:ext cx="6864847" cy="1029832"/>
                </a:xfrm>
                <a:prstGeom prst="rect">
                  <a:avLst/>
                </a:prstGeom>
              </p:spPr>
              <p:txBody>
                <a:bodyPr wrap="square">
                  <a:spAutoFit/>
                </a:bodyPr>
                <a:lstStyle/>
                <a:p>
                  <a:pPr algn="just"/>
                  <a:r>
                    <a:rPr lang="en-US" sz="1350" dirty="0">
                      <a:solidFill>
                        <a:srgbClr val="0066FF"/>
                      </a:solidFill>
                      <a:latin typeface="Arial" panose="020B0604020202020204" pitchFamily="34" charset="0"/>
                      <a:cs typeface="Arial" panose="020B0604020202020204" pitchFamily="34" charset="0"/>
                    </a:rPr>
                    <a:t>The AMOC variability and associated Atlantic heat transport into the Arctic also play a significant role in the low frequency variability of summer Arctic sea ice extent </a:t>
                  </a:r>
                </a:p>
              </p:txBody>
            </p:sp>
          </p:grpSp>
          <p:sp>
            <p:nvSpPr>
              <p:cNvPr id="13" name="Rectangle 12"/>
              <p:cNvSpPr/>
              <p:nvPr/>
            </p:nvSpPr>
            <p:spPr>
              <a:xfrm>
                <a:off x="4001372" y="3506939"/>
                <a:ext cx="1550424" cy="276999"/>
              </a:xfrm>
              <a:prstGeom prst="rect">
                <a:avLst/>
              </a:prstGeom>
            </p:spPr>
            <p:txBody>
              <a:bodyPr wrap="none">
                <a:spAutoFit/>
              </a:bodyPr>
              <a:lstStyle/>
              <a:p>
                <a:r>
                  <a:rPr lang="en-US" sz="1200" dirty="0">
                    <a:latin typeface="Arial" panose="020B0604020202020204" pitchFamily="34" charset="0"/>
                    <a:cs typeface="Arial" panose="020B0604020202020204" pitchFamily="34" charset="0"/>
                  </a:rPr>
                  <a:t>Zhang, 2015, PNAS</a:t>
                </a:r>
              </a:p>
            </p:txBody>
          </p:sp>
        </p:grpSp>
        <p:sp>
          <p:nvSpPr>
            <p:cNvPr id="35" name="TextBox 34"/>
            <p:cNvSpPr txBox="1"/>
            <p:nvPr/>
          </p:nvSpPr>
          <p:spPr>
            <a:xfrm>
              <a:off x="3482644" y="3484441"/>
              <a:ext cx="206250" cy="369332"/>
            </a:xfrm>
            <a:prstGeom prst="rect">
              <a:avLst/>
            </a:prstGeom>
            <a:solidFill>
              <a:schemeClr val="bg1"/>
            </a:solidFill>
          </p:spPr>
          <p:txBody>
            <a:bodyPr wrap="square" rtlCol="0">
              <a:spAutoFit/>
            </a:bodyPr>
            <a:lstStyle/>
            <a:p>
              <a:endParaRPr lang="en-US" dirty="0"/>
            </a:p>
          </p:txBody>
        </p:sp>
      </p:grpSp>
      <p:pic>
        <p:nvPicPr>
          <p:cNvPr id="31" name="Picture 3"/>
          <p:cNvPicPr>
            <a:picLocks noChangeAspect="1" noChangeArrowheads="1"/>
          </p:cNvPicPr>
          <p:nvPr/>
        </p:nvPicPr>
        <p:blipFill>
          <a:blip r:embed="rId7"/>
          <a:srcRect/>
          <a:stretch>
            <a:fillRect/>
          </a:stretch>
        </p:blipFill>
        <p:spPr bwMode="auto">
          <a:xfrm>
            <a:off x="163253" y="1165133"/>
            <a:ext cx="3278407" cy="2489554"/>
          </a:xfrm>
          <a:prstGeom prst="rect">
            <a:avLst/>
          </a:prstGeom>
          <a:noFill/>
          <a:ln w="9525">
            <a:noFill/>
            <a:miter lim="800000"/>
            <a:headEnd/>
            <a:tailEnd/>
          </a:ln>
          <a:effectLst/>
        </p:spPr>
      </p:pic>
      <p:sp>
        <p:nvSpPr>
          <p:cNvPr id="29" name="TextBox 28"/>
          <p:cNvSpPr txBox="1"/>
          <p:nvPr/>
        </p:nvSpPr>
        <p:spPr>
          <a:xfrm>
            <a:off x="875369" y="2895600"/>
            <a:ext cx="938728" cy="246221"/>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(NSIDC)</a:t>
            </a:r>
          </a:p>
        </p:txBody>
      </p:sp>
      <p:grpSp>
        <p:nvGrpSpPr>
          <p:cNvPr id="18" name="Group 17"/>
          <p:cNvGrpSpPr/>
          <p:nvPr/>
        </p:nvGrpSpPr>
        <p:grpSpPr>
          <a:xfrm>
            <a:off x="132834" y="3778757"/>
            <a:ext cx="3343636" cy="2698243"/>
            <a:chOff x="132834" y="3778757"/>
            <a:chExt cx="3343636" cy="2698243"/>
          </a:xfrm>
        </p:grpSpPr>
        <p:pic>
          <p:nvPicPr>
            <p:cNvPr id="33" name="Picture 32"/>
            <p:cNvPicPr>
              <a:picLocks noChangeAspect="1"/>
            </p:cNvPicPr>
            <p:nvPr/>
          </p:nvPicPr>
          <p:blipFill>
            <a:blip r:embed="rId8"/>
            <a:stretch>
              <a:fillRect/>
            </a:stretch>
          </p:blipFill>
          <p:spPr>
            <a:xfrm>
              <a:off x="157580" y="3778757"/>
              <a:ext cx="3294144" cy="2473634"/>
            </a:xfrm>
            <a:prstGeom prst="rect">
              <a:avLst/>
            </a:prstGeom>
          </p:spPr>
        </p:pic>
        <p:sp>
          <p:nvSpPr>
            <p:cNvPr id="12" name="TextBox 11"/>
            <p:cNvSpPr txBox="1"/>
            <p:nvPr/>
          </p:nvSpPr>
          <p:spPr>
            <a:xfrm>
              <a:off x="132834" y="5850427"/>
              <a:ext cx="3308825" cy="401964"/>
            </a:xfrm>
            <a:prstGeom prst="rect">
              <a:avLst/>
            </a:prstGeom>
            <a:solidFill>
              <a:schemeClr val="bg1"/>
            </a:solidFill>
          </p:spPr>
          <p:txBody>
            <a:bodyPr wrap="square" rtlCol="0">
              <a:spAutoFit/>
            </a:bodyPr>
            <a:lstStyle/>
            <a:p>
              <a:endParaRPr lang="en-US" dirty="0"/>
            </a:p>
          </p:txBody>
        </p:sp>
        <p:sp>
          <p:nvSpPr>
            <p:cNvPr id="22" name="TextBox 21"/>
            <p:cNvSpPr txBox="1"/>
            <p:nvPr/>
          </p:nvSpPr>
          <p:spPr>
            <a:xfrm>
              <a:off x="329605" y="5924301"/>
              <a:ext cx="3146865" cy="552699"/>
            </a:xfrm>
            <a:prstGeom prst="rect">
              <a:avLst/>
            </a:prstGeom>
            <a:noFill/>
          </p:spPr>
          <p:txBody>
            <a:bodyPr wrap="square" rtlCol="0">
              <a:spAutoFit/>
            </a:bodyPr>
            <a:lstStyle/>
            <a:p>
              <a:pPr algn="ctr"/>
              <a:r>
                <a:rPr lang="en-US" sz="1350" dirty="0">
                  <a:solidFill>
                    <a:srgbClr val="0066FF"/>
                  </a:solidFill>
                  <a:latin typeface="Arial" pitchFamily="34" charset="0"/>
                  <a:cs typeface="Arial" pitchFamily="34" charset="0"/>
                </a:rPr>
                <a:t>Observed </a:t>
              </a:r>
              <a:r>
                <a:rPr lang="en-US" sz="1350" dirty="0" err="1">
                  <a:solidFill>
                    <a:srgbClr val="0066FF"/>
                  </a:solidFill>
                  <a:latin typeface="Arial" pitchFamily="34" charset="0"/>
                  <a:cs typeface="Arial" pitchFamily="34" charset="0"/>
                </a:rPr>
                <a:t>Multidecadal</a:t>
              </a:r>
              <a:r>
                <a:rPr lang="en-US" sz="1350" dirty="0">
                  <a:solidFill>
                    <a:srgbClr val="0066FF"/>
                  </a:solidFill>
                  <a:latin typeface="Arial" pitchFamily="34" charset="0"/>
                  <a:cs typeface="Arial" pitchFamily="34" charset="0"/>
                </a:rPr>
                <a:t> Variations in Arctic Surface Air Temperature</a:t>
              </a:r>
            </a:p>
          </p:txBody>
        </p:sp>
        <p:sp>
          <p:nvSpPr>
            <p:cNvPr id="17" name="Rectangle 16"/>
            <p:cNvSpPr/>
            <p:nvPr/>
          </p:nvSpPr>
          <p:spPr>
            <a:xfrm>
              <a:off x="1009251" y="5330360"/>
              <a:ext cx="2191754" cy="369332"/>
            </a:xfrm>
            <a:prstGeom prst="rect">
              <a:avLst/>
            </a:prstGeom>
          </p:spPr>
          <p:txBody>
            <a:bodyPr wrap="none">
              <a:spAutoFit/>
            </a:bodyPr>
            <a:lstStyle/>
            <a:p>
              <a:r>
                <a:rPr lang="en-US" dirty="0" err="1"/>
                <a:t>Bengtsson</a:t>
              </a:r>
              <a:r>
                <a:rPr lang="en-US" dirty="0"/>
                <a:t> et al. 2004</a:t>
              </a:r>
            </a:p>
          </p:txBody>
        </p:sp>
      </p:grpSp>
    </p:spTree>
    <p:extLst>
      <p:ext uri="{BB962C8B-B14F-4D97-AF65-F5344CB8AC3E}">
        <p14:creationId xmlns:p14="http://schemas.microsoft.com/office/powerpoint/2010/main" val="100255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7547" y="280072"/>
            <a:ext cx="5234510" cy="400110"/>
          </a:xfrm>
          <a:prstGeom prst="rect">
            <a:avLst/>
          </a:prstGeom>
        </p:spPr>
        <p:txBody>
          <a:bodyPr wrap="none">
            <a:spAutoFit/>
          </a:bodyPr>
          <a:lstStyle/>
          <a:p>
            <a:r>
              <a:rPr lang="en-US" sz="2000" b="1" dirty="0">
                <a:solidFill>
                  <a:srgbClr val="0066FF"/>
                </a:solidFill>
                <a:latin typeface="Arial" panose="020B0604020202020204" pitchFamily="34" charset="0"/>
                <a:cs typeface="Arial" panose="020B0604020202020204" pitchFamily="34" charset="0"/>
              </a:rPr>
              <a:t>Response of Atmosphere Heat Transport </a:t>
            </a:r>
            <a:endParaRPr lang="en-US" sz="2000" dirty="0">
              <a:solidFill>
                <a:srgbClr val="0066FF"/>
              </a:solidFill>
              <a:latin typeface="Arial" panose="020B0604020202020204" pitchFamily="34" charset="0"/>
              <a:cs typeface="Arial" panose="020B0604020202020204" pitchFamily="34" charset="0"/>
            </a:endParaRPr>
          </a:p>
        </p:txBody>
      </p:sp>
      <p:sp>
        <p:nvSpPr>
          <p:cNvPr id="4" name="TextBox 3"/>
          <p:cNvSpPr txBox="1"/>
          <p:nvPr/>
        </p:nvSpPr>
        <p:spPr>
          <a:xfrm>
            <a:off x="480452" y="1756852"/>
            <a:ext cx="423557" cy="369332"/>
          </a:xfrm>
          <a:prstGeom prst="rect">
            <a:avLst/>
          </a:prstGeom>
          <a:solidFill>
            <a:schemeClr val="bg1"/>
          </a:solidFill>
        </p:spPr>
        <p:txBody>
          <a:bodyPr wrap="square" rtlCol="0">
            <a:spAutoFit/>
          </a:bodyPr>
          <a:lstStyle/>
          <a:p>
            <a:endParaRPr lang="en-US" dirty="0"/>
          </a:p>
        </p:txBody>
      </p:sp>
      <p:sp>
        <p:nvSpPr>
          <p:cNvPr id="5" name="Rectangle 4"/>
          <p:cNvSpPr/>
          <p:nvPr/>
        </p:nvSpPr>
        <p:spPr>
          <a:xfrm>
            <a:off x="325605" y="4686051"/>
            <a:ext cx="8818395" cy="2031325"/>
          </a:xfrm>
          <a:prstGeom prst="rect">
            <a:avLst/>
          </a:prstGeom>
        </p:spPr>
        <p:txBody>
          <a:bodyPr wrap="square">
            <a:spAutoFit/>
          </a:bodyPr>
          <a:lstStyle/>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The </a:t>
            </a:r>
            <a:r>
              <a:rPr lang="en-US" dirty="0" err="1">
                <a:latin typeface="Arial" panose="020B0604020202020204" pitchFamily="34" charset="0"/>
                <a:cs typeface="Arial" panose="020B0604020202020204" pitchFamily="34" charset="0"/>
              </a:rPr>
              <a:t>Bjerknes</a:t>
            </a:r>
            <a:r>
              <a:rPr lang="en-US" dirty="0">
                <a:latin typeface="Arial" panose="020B0604020202020204" pitchFamily="34" charset="0"/>
                <a:cs typeface="Arial" panose="020B0604020202020204" pitchFamily="34" charset="0"/>
              </a:rPr>
              <a:t> compensation (</a:t>
            </a:r>
            <a:r>
              <a:rPr lang="en-US" dirty="0" err="1">
                <a:latin typeface="Arial" panose="020B0604020202020204" pitchFamily="34" charset="0"/>
                <a:cs typeface="Arial" panose="020B0604020202020204" pitchFamily="34" charset="0"/>
              </a:rPr>
              <a:t>Bjerknes</a:t>
            </a:r>
            <a:r>
              <a:rPr lang="en-US" dirty="0">
                <a:latin typeface="Arial" panose="020B0604020202020204" pitchFamily="34" charset="0"/>
                <a:cs typeface="Arial" panose="020B0604020202020204" pitchFamily="34" charset="0"/>
              </a:rPr>
              <a:t>, 1964) has been found at decadal time scale (</a:t>
            </a:r>
            <a:r>
              <a:rPr lang="en-US" dirty="0" err="1">
                <a:latin typeface="Arial" panose="020B0604020202020204" pitchFamily="34" charset="0"/>
                <a:cs typeface="Arial" panose="020B0604020202020204" pitchFamily="34" charset="0"/>
              </a:rPr>
              <a:t>Shaffrey</a:t>
            </a:r>
            <a:r>
              <a:rPr lang="en-US" dirty="0">
                <a:latin typeface="Arial" panose="020B0604020202020204" pitchFamily="34" charset="0"/>
                <a:cs typeface="Arial" panose="020B0604020202020204" pitchFamily="34" charset="0"/>
              </a:rPr>
              <a:t> &amp; Sutton, 2006; </a:t>
            </a:r>
            <a:r>
              <a:rPr lang="en-US" dirty="0" err="1">
                <a:latin typeface="Arial" panose="020B0604020202020204" pitchFamily="34" charset="0"/>
                <a:cs typeface="Arial" panose="020B0604020202020204" pitchFamily="34" charset="0"/>
              </a:rPr>
              <a:t>Jungclaus</a:t>
            </a:r>
            <a:r>
              <a:rPr lang="en-US" dirty="0">
                <a:latin typeface="Arial" panose="020B0604020202020204" pitchFamily="34" charset="0"/>
                <a:cs typeface="Arial" panose="020B0604020202020204" pitchFamily="34" charset="0"/>
              </a:rPr>
              <a:t> &amp; </a:t>
            </a:r>
            <a:r>
              <a:rPr lang="en-US" dirty="0" err="1">
                <a:latin typeface="Arial" panose="020B0604020202020204" pitchFamily="34" charset="0"/>
                <a:cs typeface="Arial" panose="020B0604020202020204" pitchFamily="34" charset="0"/>
              </a:rPr>
              <a:t>Koenigk</a:t>
            </a:r>
            <a:r>
              <a:rPr lang="en-US" dirty="0">
                <a:latin typeface="Arial" panose="020B0604020202020204" pitchFamily="34" charset="0"/>
                <a:cs typeface="Arial" panose="020B0604020202020204" pitchFamily="34" charset="0"/>
              </a:rPr>
              <a:t>, 2010; </a:t>
            </a:r>
            <a:r>
              <a:rPr lang="en-US" dirty="0" err="1">
                <a:latin typeface="Arial" panose="020B0604020202020204" pitchFamily="34" charset="0"/>
                <a:cs typeface="Arial" panose="020B0604020202020204" pitchFamily="34" charset="0"/>
              </a:rPr>
              <a:t>Farneti</a:t>
            </a:r>
            <a:r>
              <a:rPr lang="en-US" dirty="0">
                <a:latin typeface="Arial" panose="020B0604020202020204" pitchFamily="34" charset="0"/>
                <a:cs typeface="Arial" panose="020B0604020202020204" pitchFamily="34" charset="0"/>
              </a:rPr>
              <a:t> and </a:t>
            </a:r>
            <a:r>
              <a:rPr lang="en-US" dirty="0" err="1">
                <a:latin typeface="Arial" panose="020B0604020202020204" pitchFamily="34" charset="0"/>
                <a:cs typeface="Arial" panose="020B0604020202020204" pitchFamily="34" charset="0"/>
              </a:rPr>
              <a:t>Vallis</a:t>
            </a:r>
            <a:r>
              <a:rPr lang="en-US" dirty="0">
                <a:latin typeface="Arial" panose="020B0604020202020204" pitchFamily="34" charset="0"/>
                <a:cs typeface="Arial" panose="020B0604020202020204" pitchFamily="34" charset="0"/>
              </a:rPr>
              <a:t>, 2013)</a:t>
            </a:r>
          </a:p>
          <a:p>
            <a:pPr marL="285750" indent="-285750">
              <a:buFont typeface="Arial" panose="020B0604020202020204" pitchFamily="34" charset="0"/>
              <a:buChar char="•"/>
              <a:defRPr/>
            </a:pPr>
            <a:r>
              <a:rPr lang="en-US" dirty="0">
                <a:latin typeface="Arial" panose="020B0604020202020204" pitchFamily="34" charset="0"/>
                <a:cs typeface="Arial" panose="020B0604020202020204" pitchFamily="34" charset="0"/>
              </a:rPr>
              <a:t>At </a:t>
            </a:r>
            <a:r>
              <a:rPr lang="en-US" dirty="0" err="1">
                <a:latin typeface="Arial" panose="020B0604020202020204" pitchFamily="34" charset="0"/>
                <a:cs typeface="Arial" panose="020B0604020202020204" pitchFamily="34" charset="0"/>
              </a:rPr>
              <a:t>multidecadal</a:t>
            </a:r>
            <a:r>
              <a:rPr lang="en-US" dirty="0">
                <a:latin typeface="Arial" panose="020B0604020202020204" pitchFamily="34" charset="0"/>
                <a:cs typeface="Arial" panose="020B0604020202020204" pitchFamily="34" charset="0"/>
              </a:rPr>
              <a:t>/centennial time scale, the coherences among </a:t>
            </a:r>
            <a:r>
              <a:rPr lang="en-US" dirty="0">
                <a:solidFill>
                  <a:srgbClr val="FF0000"/>
                </a:solidFill>
                <a:latin typeface="Arial" panose="020B0604020202020204" pitchFamily="34" charset="0"/>
                <a:cs typeface="Arial" panose="020B0604020202020204" pitchFamily="34" charset="0"/>
              </a:rPr>
              <a:t>HT</a:t>
            </a:r>
            <a:r>
              <a:rPr lang="en-US" baseline="-25000" dirty="0">
                <a:solidFill>
                  <a:srgbClr val="FF0000"/>
                </a:solidFill>
                <a:latin typeface="Arial" panose="020B0604020202020204" pitchFamily="34" charset="0"/>
                <a:cs typeface="Arial" panose="020B0604020202020204" pitchFamily="34" charset="0"/>
              </a:rPr>
              <a:t>ATL</a:t>
            </a:r>
            <a:r>
              <a:rPr lang="en-US" dirty="0">
                <a:latin typeface="Arial" panose="020B0604020202020204" pitchFamily="34" charset="0"/>
                <a:cs typeface="Arial" panose="020B0604020202020204" pitchFamily="34" charset="0"/>
              </a:rPr>
              <a:t>,</a:t>
            </a:r>
            <a:r>
              <a:rPr lang="en-US" dirty="0">
                <a:solidFill>
                  <a:srgbClr val="2846C8"/>
                </a:solidFill>
                <a:latin typeface="Arial" panose="020B0604020202020204" pitchFamily="34" charset="0"/>
                <a:cs typeface="Arial" panose="020B0604020202020204" pitchFamily="34" charset="0"/>
              </a:rPr>
              <a:t> </a:t>
            </a:r>
            <a:r>
              <a:rPr lang="en-US" dirty="0">
                <a:solidFill>
                  <a:srgbClr val="0066FF"/>
                </a:solidFill>
                <a:latin typeface="Arial" panose="020B0604020202020204" pitchFamily="34" charset="0"/>
                <a:cs typeface="Arial" panose="020B0604020202020204" pitchFamily="34" charset="0"/>
              </a:rPr>
              <a:t>Arctic SHF</a:t>
            </a:r>
            <a:r>
              <a:rPr lang="en-US" dirty="0">
                <a:latin typeface="Arial" panose="020B0604020202020204" pitchFamily="34" charset="0"/>
                <a:cs typeface="Arial" panose="020B0604020202020204" pitchFamily="34" charset="0"/>
              </a:rPr>
              <a:t>, and</a:t>
            </a:r>
            <a:r>
              <a:rPr lang="en-US" dirty="0">
                <a:solidFill>
                  <a:srgbClr val="2846C8"/>
                </a:solidFill>
                <a:latin typeface="Arial" panose="020B0604020202020204" pitchFamily="34" charset="0"/>
                <a:cs typeface="Arial" panose="020B0604020202020204" pitchFamily="34" charset="0"/>
              </a:rPr>
              <a:t> </a:t>
            </a:r>
            <a:r>
              <a:rPr lang="en-US" dirty="0">
                <a:solidFill>
                  <a:srgbClr val="00B050"/>
                </a:solidFill>
                <a:latin typeface="Arial" panose="020B0604020202020204" pitchFamily="34" charset="0"/>
                <a:cs typeface="Arial" panose="020B0604020202020204" pitchFamily="34" charset="0"/>
              </a:rPr>
              <a:t>inverted HT</a:t>
            </a:r>
            <a:r>
              <a:rPr lang="en-US" baseline="-25000" dirty="0">
                <a:solidFill>
                  <a:srgbClr val="00B050"/>
                </a:solidFill>
                <a:latin typeface="Arial" panose="020B0604020202020204" pitchFamily="34" charset="0"/>
                <a:cs typeface="Arial" panose="020B0604020202020204" pitchFamily="34" charset="0"/>
              </a:rPr>
              <a:t>ATM</a:t>
            </a:r>
            <a:r>
              <a:rPr lang="en-US" dirty="0">
                <a:solidFill>
                  <a:srgbClr val="00B050"/>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are much higher than those at decadal time scale</a:t>
            </a:r>
          </a:p>
          <a:p>
            <a:pPr marL="285750" indent="-285750">
              <a:buFont typeface="Arial" panose="020B0604020202020204" pitchFamily="34" charset="0"/>
              <a:buChar char="•"/>
              <a:defRPr/>
            </a:pPr>
            <a:r>
              <a:rPr lang="en-US" dirty="0">
                <a:latin typeface="Arial" panose="020B0604020202020204" pitchFamily="34" charset="0"/>
                <a:cs typeface="Arial" panose="020B0604020202020204" pitchFamily="34" charset="0"/>
              </a:rPr>
              <a:t>Changes in HT</a:t>
            </a:r>
            <a:r>
              <a:rPr lang="en-US" baseline="-25000" dirty="0">
                <a:latin typeface="Arial" panose="020B0604020202020204" pitchFamily="34" charset="0"/>
                <a:cs typeface="Arial" panose="020B0604020202020204" pitchFamily="34" charset="0"/>
              </a:rPr>
              <a:t>ATM</a:t>
            </a:r>
            <a:r>
              <a:rPr lang="en-US" dirty="0">
                <a:latin typeface="Arial" panose="020B0604020202020204" pitchFamily="34" charset="0"/>
                <a:cs typeface="Arial" panose="020B0604020202020204" pitchFamily="34" charset="0"/>
              </a:rPr>
              <a:t>  are forced by anti-correlated changes in </a:t>
            </a:r>
            <a:r>
              <a:rPr lang="en-US" dirty="0">
                <a:solidFill>
                  <a:srgbClr val="FF0000"/>
                </a:solidFill>
                <a:latin typeface="Arial" panose="020B0604020202020204" pitchFamily="34" charset="0"/>
                <a:cs typeface="Arial" panose="020B0604020202020204" pitchFamily="34" charset="0"/>
              </a:rPr>
              <a:t>HT</a:t>
            </a:r>
            <a:r>
              <a:rPr lang="en-US" baseline="-25000" dirty="0">
                <a:solidFill>
                  <a:srgbClr val="FF0000"/>
                </a:solidFill>
                <a:latin typeface="Arial" panose="020B0604020202020204" pitchFamily="34" charset="0"/>
                <a:cs typeface="Arial" panose="020B0604020202020204" pitchFamily="34" charset="0"/>
              </a:rPr>
              <a:t>ATL</a:t>
            </a:r>
            <a:r>
              <a:rPr lang="en-US" dirty="0">
                <a:latin typeface="Arial" panose="020B0604020202020204" pitchFamily="34" charset="0"/>
                <a:cs typeface="Arial" panose="020B0604020202020204" pitchFamily="34" charset="0"/>
              </a:rPr>
              <a:t> thus provide a negative feedback to September Arctic SIE variations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344" y="939442"/>
            <a:ext cx="8081656" cy="3663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92230" y="4233494"/>
            <a:ext cx="2236510"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Zhang, 2015, PNAS</a:t>
            </a:r>
          </a:p>
        </p:txBody>
      </p:sp>
    </p:spTree>
    <p:extLst>
      <p:ext uri="{BB962C8B-B14F-4D97-AF65-F5344CB8AC3E}">
        <p14:creationId xmlns:p14="http://schemas.microsoft.com/office/powerpoint/2010/main" val="2834045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0" y="6432133"/>
            <a:ext cx="3754610"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Li, Zhang, and Knutson, 2018, J. Climate</a:t>
            </a:r>
          </a:p>
        </p:txBody>
      </p:sp>
      <p:sp>
        <p:nvSpPr>
          <p:cNvPr id="7" name="Rectangle 6"/>
          <p:cNvSpPr/>
          <p:nvPr/>
        </p:nvSpPr>
        <p:spPr>
          <a:xfrm>
            <a:off x="152400" y="5715000"/>
            <a:ext cx="8915400" cy="507831"/>
          </a:xfrm>
          <a:prstGeom prst="rect">
            <a:avLst/>
          </a:prstGeom>
        </p:spPr>
        <p:txBody>
          <a:bodyPr wrap="square">
            <a:spAutoFit/>
          </a:bodyPr>
          <a:lstStyle/>
          <a:p>
            <a:pPr>
              <a:buSzPct val="45000"/>
              <a:defRPr/>
            </a:pPr>
            <a:r>
              <a:rPr lang="en-US" altLang="en-US" sz="1350" dirty="0">
                <a:solidFill>
                  <a:srgbClr val="0066FF"/>
                </a:solidFill>
                <a:latin typeface="Arial" panose="020B0604020202020204" pitchFamily="34" charset="0"/>
                <a:cs typeface="Arial" panose="020B0604020202020204" pitchFamily="34" charset="0"/>
              </a:rPr>
              <a:t>The response of sea ice mass to enhanced Atlantic heat transport increases with mean state sea ice thickness, while the response in sea ice concentration is largest in the model with intermediate mean state sea ice thickness </a:t>
            </a:r>
          </a:p>
        </p:txBody>
      </p:sp>
      <p:sp>
        <p:nvSpPr>
          <p:cNvPr id="12" name="TextBox 11"/>
          <p:cNvSpPr txBox="1"/>
          <p:nvPr/>
        </p:nvSpPr>
        <p:spPr>
          <a:xfrm>
            <a:off x="1600200" y="228600"/>
            <a:ext cx="6019800" cy="369332"/>
          </a:xfrm>
          <a:prstGeom prst="rect">
            <a:avLst/>
          </a:prstGeom>
          <a:noFill/>
        </p:spPr>
        <p:txBody>
          <a:bodyPr wrap="square" rtlCol="0">
            <a:spAutoFit/>
          </a:bodyPr>
          <a:lstStyle/>
          <a:p>
            <a:pPr algn="ctr"/>
            <a:r>
              <a:rPr lang="en-US" b="1" dirty="0">
                <a:solidFill>
                  <a:srgbClr val="0066FF"/>
                </a:solidFill>
                <a:latin typeface="Arial" pitchFamily="34" charset="0"/>
                <a:cs typeface="Arial" pitchFamily="34" charset="0"/>
              </a:rPr>
              <a:t>Low Frequency Variability of Summer Arctic Sea Ice </a:t>
            </a:r>
          </a:p>
        </p:txBody>
      </p:sp>
      <p:grpSp>
        <p:nvGrpSpPr>
          <p:cNvPr id="4" name="Group 3"/>
          <p:cNvGrpSpPr/>
          <p:nvPr/>
        </p:nvGrpSpPr>
        <p:grpSpPr>
          <a:xfrm>
            <a:off x="5628674" y="887975"/>
            <a:ext cx="3834488" cy="4724919"/>
            <a:chOff x="5628674" y="887975"/>
            <a:chExt cx="3834488" cy="4724919"/>
          </a:xfrm>
        </p:grpSpPr>
        <p:pic>
          <p:nvPicPr>
            <p:cNvPr id="5" name="Picture 4"/>
            <p:cNvPicPr>
              <a:picLocks noChangeAspect="1"/>
            </p:cNvPicPr>
            <p:nvPr/>
          </p:nvPicPr>
          <p:blipFill>
            <a:blip r:embed="rId2"/>
            <a:stretch>
              <a:fillRect/>
            </a:stretch>
          </p:blipFill>
          <p:spPr>
            <a:xfrm>
              <a:off x="6705600" y="1188056"/>
              <a:ext cx="1499254" cy="3873575"/>
            </a:xfrm>
            <a:prstGeom prst="rect">
              <a:avLst/>
            </a:prstGeom>
          </p:spPr>
        </p:pic>
        <p:pic>
          <p:nvPicPr>
            <p:cNvPr id="6" name="Picture 5"/>
            <p:cNvPicPr>
              <a:picLocks noChangeAspect="1"/>
            </p:cNvPicPr>
            <p:nvPr/>
          </p:nvPicPr>
          <p:blipFill>
            <a:blip r:embed="rId3"/>
            <a:stretch>
              <a:fillRect/>
            </a:stretch>
          </p:blipFill>
          <p:spPr>
            <a:xfrm>
              <a:off x="6159827" y="5055855"/>
              <a:ext cx="2590800" cy="557039"/>
            </a:xfrm>
            <a:prstGeom prst="rect">
              <a:avLst/>
            </a:prstGeom>
          </p:spPr>
        </p:pic>
        <p:sp>
          <p:nvSpPr>
            <p:cNvPr id="18" name="TextBox 17"/>
            <p:cNvSpPr txBox="1"/>
            <p:nvPr/>
          </p:nvSpPr>
          <p:spPr>
            <a:xfrm>
              <a:off x="5628674" y="887975"/>
              <a:ext cx="3834488" cy="300082"/>
            </a:xfrm>
            <a:prstGeom prst="rect">
              <a:avLst/>
            </a:prstGeom>
            <a:noFill/>
          </p:spPr>
          <p:txBody>
            <a:bodyPr wrap="square" rtlCol="0">
              <a:spAutoFit/>
            </a:bodyPr>
            <a:lstStyle/>
            <a:p>
              <a:pPr algn="ctr"/>
              <a:r>
                <a:rPr lang="en-US" sz="1350" dirty="0"/>
                <a:t>Regression of summer sea ice concentration </a:t>
              </a:r>
            </a:p>
          </p:txBody>
        </p:sp>
      </p:grpSp>
      <p:grpSp>
        <p:nvGrpSpPr>
          <p:cNvPr id="8" name="Group 7"/>
          <p:cNvGrpSpPr/>
          <p:nvPr/>
        </p:nvGrpSpPr>
        <p:grpSpPr>
          <a:xfrm>
            <a:off x="53171" y="914400"/>
            <a:ext cx="3512497" cy="4690724"/>
            <a:chOff x="53171" y="914400"/>
            <a:chExt cx="3512497" cy="4690724"/>
          </a:xfrm>
        </p:grpSpPr>
        <p:sp>
          <p:nvSpPr>
            <p:cNvPr id="14" name="TextBox 13"/>
            <p:cNvSpPr txBox="1"/>
            <p:nvPr/>
          </p:nvSpPr>
          <p:spPr>
            <a:xfrm>
              <a:off x="53171" y="914400"/>
              <a:ext cx="3512497" cy="300082"/>
            </a:xfrm>
            <a:prstGeom prst="rect">
              <a:avLst/>
            </a:prstGeom>
            <a:noFill/>
          </p:spPr>
          <p:txBody>
            <a:bodyPr wrap="square" rtlCol="0">
              <a:spAutoFit/>
            </a:bodyPr>
            <a:lstStyle/>
            <a:p>
              <a:r>
                <a:rPr lang="en-US" sz="1350" dirty="0"/>
                <a:t> Climatological summer sea ice mass </a:t>
              </a:r>
            </a:p>
          </p:txBody>
        </p:sp>
        <p:pic>
          <p:nvPicPr>
            <p:cNvPr id="15" name="Picture 14"/>
            <p:cNvPicPr>
              <a:picLocks noChangeAspect="1"/>
            </p:cNvPicPr>
            <p:nvPr/>
          </p:nvPicPr>
          <p:blipFill>
            <a:blip r:embed="rId4"/>
            <a:stretch>
              <a:fillRect/>
            </a:stretch>
          </p:blipFill>
          <p:spPr>
            <a:xfrm>
              <a:off x="237959" y="5061631"/>
              <a:ext cx="2446055" cy="543493"/>
            </a:xfrm>
            <a:prstGeom prst="rect">
              <a:avLst/>
            </a:prstGeom>
          </p:spPr>
        </p:pic>
        <p:pic>
          <p:nvPicPr>
            <p:cNvPr id="9" name="Picture 8"/>
            <p:cNvPicPr>
              <a:picLocks noChangeAspect="1"/>
            </p:cNvPicPr>
            <p:nvPr/>
          </p:nvPicPr>
          <p:blipFill>
            <a:blip r:embed="rId5"/>
            <a:stretch>
              <a:fillRect/>
            </a:stretch>
          </p:blipFill>
          <p:spPr>
            <a:xfrm>
              <a:off x="237959" y="1190598"/>
              <a:ext cx="2446055" cy="3945638"/>
            </a:xfrm>
            <a:prstGeom prst="rect">
              <a:avLst/>
            </a:prstGeom>
          </p:spPr>
        </p:pic>
      </p:grpSp>
      <p:grpSp>
        <p:nvGrpSpPr>
          <p:cNvPr id="3" name="Group 2"/>
          <p:cNvGrpSpPr/>
          <p:nvPr/>
        </p:nvGrpSpPr>
        <p:grpSpPr>
          <a:xfrm>
            <a:off x="2724834" y="887976"/>
            <a:ext cx="3364730" cy="4717148"/>
            <a:chOff x="2724834" y="887976"/>
            <a:chExt cx="3364730" cy="4717148"/>
          </a:xfrm>
        </p:grpSpPr>
        <p:sp>
          <p:nvSpPr>
            <p:cNvPr id="13" name="TextBox 12"/>
            <p:cNvSpPr txBox="1"/>
            <p:nvPr/>
          </p:nvSpPr>
          <p:spPr>
            <a:xfrm>
              <a:off x="2724834" y="887976"/>
              <a:ext cx="3364730" cy="300082"/>
            </a:xfrm>
            <a:prstGeom prst="rect">
              <a:avLst/>
            </a:prstGeom>
            <a:noFill/>
          </p:spPr>
          <p:txBody>
            <a:bodyPr wrap="square" rtlCol="0">
              <a:spAutoFit/>
            </a:bodyPr>
            <a:lstStyle/>
            <a:p>
              <a:pPr algn="ctr"/>
              <a:r>
                <a:rPr lang="en-US" sz="1350" dirty="0"/>
                <a:t>Regression of summer sea ice mass</a:t>
              </a:r>
            </a:p>
          </p:txBody>
        </p:sp>
        <p:pic>
          <p:nvPicPr>
            <p:cNvPr id="17" name="Picture 16"/>
            <p:cNvPicPr>
              <a:picLocks noChangeAspect="1"/>
            </p:cNvPicPr>
            <p:nvPr/>
          </p:nvPicPr>
          <p:blipFill>
            <a:blip r:embed="rId6"/>
            <a:stretch>
              <a:fillRect/>
            </a:stretch>
          </p:blipFill>
          <p:spPr>
            <a:xfrm>
              <a:off x="2940153" y="5055855"/>
              <a:ext cx="2934091" cy="549269"/>
            </a:xfrm>
            <a:prstGeom prst="rect">
              <a:avLst/>
            </a:prstGeom>
          </p:spPr>
        </p:pic>
        <p:pic>
          <p:nvPicPr>
            <p:cNvPr id="16" name="Picture 15"/>
            <p:cNvPicPr>
              <a:picLocks noChangeAspect="1"/>
            </p:cNvPicPr>
            <p:nvPr/>
          </p:nvPicPr>
          <p:blipFill>
            <a:blip r:embed="rId7"/>
            <a:stretch>
              <a:fillRect/>
            </a:stretch>
          </p:blipFill>
          <p:spPr>
            <a:xfrm>
              <a:off x="3578615" y="1190598"/>
              <a:ext cx="1657168" cy="3945637"/>
            </a:xfrm>
            <a:prstGeom prst="rect">
              <a:avLst/>
            </a:prstGeom>
          </p:spPr>
        </p:pic>
      </p:grpSp>
    </p:spTree>
    <p:extLst>
      <p:ext uri="{BB962C8B-B14F-4D97-AF65-F5344CB8AC3E}">
        <p14:creationId xmlns:p14="http://schemas.microsoft.com/office/powerpoint/2010/main" val="353895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09600" y="228601"/>
            <a:ext cx="7924800" cy="2952336"/>
            <a:chOff x="762000" y="3175527"/>
            <a:chExt cx="7924800" cy="3571279"/>
          </a:xfrm>
        </p:grpSpPr>
        <p:grpSp>
          <p:nvGrpSpPr>
            <p:cNvPr id="8" name="Group 7"/>
            <p:cNvGrpSpPr/>
            <p:nvPr/>
          </p:nvGrpSpPr>
          <p:grpSpPr>
            <a:xfrm>
              <a:off x="762000" y="3175527"/>
              <a:ext cx="7924800" cy="3062479"/>
              <a:chOff x="193246" y="-44424"/>
              <a:chExt cx="12544977" cy="6367722"/>
            </a:xfrm>
          </p:grpSpPr>
          <p:pic>
            <p:nvPicPr>
              <p:cNvPr id="9" name="Picture 8"/>
              <p:cNvPicPr>
                <a:picLocks noChangeAspect="1"/>
              </p:cNvPicPr>
              <p:nvPr/>
            </p:nvPicPr>
            <p:blipFill>
              <a:blip r:embed="rId2"/>
              <a:stretch>
                <a:fillRect/>
              </a:stretch>
            </p:blipFill>
            <p:spPr>
              <a:xfrm>
                <a:off x="328061" y="579679"/>
                <a:ext cx="5463138" cy="4979509"/>
              </a:xfrm>
              <a:prstGeom prst="rect">
                <a:avLst/>
              </a:prstGeom>
            </p:spPr>
          </p:pic>
          <p:sp>
            <p:nvSpPr>
              <p:cNvPr id="10" name="TextBox 9"/>
              <p:cNvSpPr txBox="1"/>
              <p:nvPr/>
            </p:nvSpPr>
            <p:spPr>
              <a:xfrm>
                <a:off x="193246" y="-44424"/>
                <a:ext cx="12544977" cy="767941"/>
              </a:xfrm>
              <a:prstGeom prst="rect">
                <a:avLst/>
              </a:prstGeom>
              <a:noFill/>
            </p:spPr>
            <p:txBody>
              <a:bodyPr wrap="square" rtlCol="0">
                <a:spAutoFit/>
              </a:bodyPr>
              <a:lstStyle/>
              <a:p>
                <a:r>
                  <a:rPr lang="en-US" dirty="0">
                    <a:solidFill>
                      <a:srgbClr val="0066FF"/>
                    </a:solidFill>
                    <a:latin typeface="Arial" panose="020B0604020202020204" pitchFamily="34" charset="0"/>
                    <a:cs typeface="Arial" panose="020B0604020202020204" pitchFamily="34" charset="0"/>
                  </a:rPr>
                  <a:t>Observed Ocean Heat Transport across Barents Sea Opening (HT</a:t>
                </a:r>
                <a:r>
                  <a:rPr lang="en-US" baseline="-25000" dirty="0">
                    <a:solidFill>
                      <a:srgbClr val="0066FF"/>
                    </a:solidFill>
                    <a:latin typeface="Arial" panose="020B0604020202020204" pitchFamily="34" charset="0"/>
                    <a:cs typeface="Arial" panose="020B0604020202020204" pitchFamily="34" charset="0"/>
                  </a:rPr>
                  <a:t>BSO</a:t>
                </a:r>
                <a:r>
                  <a:rPr lang="en-US" dirty="0">
                    <a:solidFill>
                      <a:srgbClr val="0066FF"/>
                    </a:solidFill>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5" name="TextBox 2"/>
                  <p:cNvSpPr txBox="1"/>
                  <p:nvPr/>
                </p:nvSpPr>
                <p:spPr>
                  <a:xfrm>
                    <a:off x="4361601" y="5448227"/>
                    <a:ext cx="4098608" cy="875071"/>
                  </a:xfrm>
                  <a:prstGeom prst="rect">
                    <a:avLst/>
                  </a:prstGeom>
                  <a:noFill/>
                </p:spPr>
                <p:txBody>
                  <a:bodyPr wrap="square" rtlCol="0">
                    <a:spAutoFit/>
                  </a:bodyPr>
                  <a:lstStyle/>
                  <a:p>
                    <a14:m>
                      <m:oMath xmlns:m="http://schemas.openxmlformats.org/officeDocument/2006/math">
                        <m:acc>
                          <m:accPr>
                            <m:chr m:val="̇"/>
                            <m:ctrlPr>
                              <a:rPr lang="en-US" sz="1600" i="1" dirty="0" smtClean="0">
                                <a:latin typeface="Cambria Math"/>
                              </a:rPr>
                            </m:ctrlPr>
                          </m:accPr>
                          <m:e>
                            <m:r>
                              <m:rPr>
                                <m:sty m:val="p"/>
                              </m:rPr>
                              <a:rPr lang="en-US" sz="1600" b="0" i="0" dirty="0" smtClean="0">
                                <a:latin typeface="Cambria Math" panose="02040503050406030204" pitchFamily="18" charset="0"/>
                              </a:rPr>
                              <m:t>A</m:t>
                            </m:r>
                          </m:e>
                        </m:acc>
                      </m:oMath>
                    </a14:m>
                    <a:r>
                      <a:rPr lang="en-US" sz="1600" dirty="0"/>
                      <a:t>rthun et al. 2012, J. Climate </a:t>
                    </a:r>
                  </a:p>
                </p:txBody>
              </p:sp>
            </mc:Choice>
            <mc:Fallback xmlns="">
              <p:sp>
                <p:nvSpPr>
                  <p:cNvPr id="5" name="TextBox 2"/>
                  <p:cNvSpPr txBox="1">
                    <a:spLocks noRot="1" noChangeAspect="1" noMove="1" noResize="1" noEditPoints="1" noAdjustHandles="1" noChangeArrowheads="1" noChangeShapeType="1" noTextEdit="1"/>
                  </p:cNvSpPr>
                  <p:nvPr/>
                </p:nvSpPr>
                <p:spPr>
                  <a:xfrm>
                    <a:off x="4361601" y="5448227"/>
                    <a:ext cx="4098608" cy="875071"/>
                  </a:xfrm>
                  <a:prstGeom prst="rect">
                    <a:avLst/>
                  </a:prstGeom>
                  <a:blipFill rotWithShape="1">
                    <a:blip r:embed="rId3"/>
                    <a:stretch>
                      <a:fillRect t="-1754" r="-1882" b="-22807"/>
                    </a:stretch>
                  </a:blipFill>
                </p:spPr>
                <p:txBody>
                  <a:bodyPr/>
                  <a:lstStyle/>
                  <a:p>
                    <a:r>
                      <a:rPr lang="en-US">
                        <a:noFill/>
                      </a:rPr>
                      <a:t> </a:t>
                    </a:r>
                  </a:p>
                </p:txBody>
              </p:sp>
            </mc:Fallback>
          </mc:AlternateContent>
          <p:pic>
            <p:nvPicPr>
              <p:cNvPr id="12" name="Picture 11"/>
              <p:cNvPicPr>
                <a:picLocks noChangeAspect="1"/>
              </p:cNvPicPr>
              <p:nvPr/>
            </p:nvPicPr>
            <p:blipFill>
              <a:blip r:embed="rId4"/>
              <a:stretch>
                <a:fillRect/>
              </a:stretch>
            </p:blipFill>
            <p:spPr>
              <a:xfrm>
                <a:off x="5598600" y="739556"/>
                <a:ext cx="6176399" cy="4819633"/>
              </a:xfrm>
              <a:prstGeom prst="rect">
                <a:avLst/>
              </a:prstGeom>
            </p:spPr>
          </p:pic>
        </p:grpSp>
        <p:sp>
          <p:nvSpPr>
            <p:cNvPr id="13" name="Rectangle 12"/>
            <p:cNvSpPr/>
            <p:nvPr/>
          </p:nvSpPr>
          <p:spPr>
            <a:xfrm>
              <a:off x="762000" y="6100475"/>
              <a:ext cx="7924800" cy="646331"/>
            </a:xfrm>
            <a:prstGeom prst="rect">
              <a:avLst/>
            </a:prstGeom>
          </p:spPr>
          <p:txBody>
            <a:bodyPr wrap="square">
              <a:spAutoFit/>
            </a:bodyPr>
            <a:lstStyle/>
            <a:p>
              <a:r>
                <a:rPr lang="en-US" dirty="0">
                  <a:solidFill>
                    <a:srgbClr val="0066FF"/>
                  </a:solidFill>
                  <a:latin typeface="Arial" panose="020B0604020202020204" pitchFamily="34" charset="0"/>
                  <a:cs typeface="Arial" panose="020B0604020202020204" pitchFamily="34" charset="0"/>
                </a:rPr>
                <a:t>The observed increase in HT</a:t>
              </a:r>
              <a:r>
                <a:rPr lang="en-US" baseline="-25000" dirty="0">
                  <a:solidFill>
                    <a:srgbClr val="0066FF"/>
                  </a:solidFill>
                  <a:latin typeface="Arial" panose="020B0604020202020204" pitchFamily="34" charset="0"/>
                  <a:cs typeface="Arial" panose="020B0604020202020204" pitchFamily="34" charset="0"/>
                </a:rPr>
                <a:t>BSO</a:t>
              </a:r>
              <a:r>
                <a:rPr lang="en-US" dirty="0">
                  <a:solidFill>
                    <a:srgbClr val="0066FF"/>
                  </a:solidFill>
                  <a:latin typeface="Arial" panose="020B0604020202020204" pitchFamily="34" charset="0"/>
                  <a:cs typeface="Arial" panose="020B0604020202020204" pitchFamily="34" charset="0"/>
                </a:rPr>
                <a:t> is also found as a prime driver for the observed sea ice decline in Barents Sea</a:t>
              </a:r>
            </a:p>
          </p:txBody>
        </p:sp>
      </p:grpSp>
      <p:grpSp>
        <p:nvGrpSpPr>
          <p:cNvPr id="4" name="Group 3"/>
          <p:cNvGrpSpPr/>
          <p:nvPr/>
        </p:nvGrpSpPr>
        <p:grpSpPr>
          <a:xfrm>
            <a:off x="560586" y="3286991"/>
            <a:ext cx="7994596" cy="3467100"/>
            <a:chOff x="560586" y="3286991"/>
            <a:chExt cx="7994596" cy="3467100"/>
          </a:xfrm>
        </p:grpSpPr>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586" y="3286991"/>
              <a:ext cx="5276850" cy="293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2279" y="6220691"/>
              <a:ext cx="3429001"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868222" y="3886200"/>
              <a:ext cx="2641933" cy="2308324"/>
            </a:xfrm>
            <a:prstGeom prst="rect">
              <a:avLst/>
            </a:prstGeom>
          </p:spPr>
          <p:txBody>
            <a:bodyPr wrap="square">
              <a:spAutoFit/>
            </a:bodyPr>
            <a:lstStyle/>
            <a:p>
              <a:r>
                <a:rPr lang="en-US" dirty="0">
                  <a:solidFill>
                    <a:srgbClr val="0066FF"/>
                  </a:solidFill>
                </a:rPr>
                <a:t>Observed multiyear propagation of SST anomalies from the subpolar North Atlantic into and through the Nordic Seas provides decadal prediction skill for Arctic sea ice extent</a:t>
              </a:r>
            </a:p>
          </p:txBody>
        </p:sp>
        <mc:AlternateContent xmlns:mc="http://schemas.openxmlformats.org/markup-compatibility/2006" xmlns:a14="http://schemas.microsoft.com/office/drawing/2010/main">
          <mc:Choice Requires="a14">
            <p:sp>
              <p:nvSpPr>
                <p:cNvPr id="3" name="Rectangle 2"/>
                <p:cNvSpPr/>
                <p:nvPr/>
              </p:nvSpPr>
              <p:spPr>
                <a:xfrm>
                  <a:off x="4689765" y="6313433"/>
                  <a:ext cx="3865417" cy="347916"/>
                </a:xfrm>
                <a:prstGeom prst="rect">
                  <a:avLst/>
                </a:prstGeom>
              </p:spPr>
              <p:txBody>
                <a:bodyPr wrap="none">
                  <a:spAutoFit/>
                </a:bodyPr>
                <a:lstStyle/>
                <a:p>
                  <a14:m>
                    <m:oMath xmlns:m="http://schemas.openxmlformats.org/officeDocument/2006/math">
                      <m:acc>
                        <m:accPr>
                          <m:chr m:val="̇"/>
                          <m:ctrlPr>
                            <a:rPr lang="en-US" sz="1600" i="1" dirty="0">
                              <a:latin typeface="Cambria Math"/>
                            </a:rPr>
                          </m:ctrlPr>
                        </m:accPr>
                        <m:e>
                          <m:r>
                            <m:rPr>
                              <m:sty m:val="p"/>
                            </m:rPr>
                            <a:rPr lang="en-US" sz="1600" dirty="0">
                              <a:latin typeface="Cambria Math" panose="02040503050406030204" pitchFamily="18" charset="0"/>
                            </a:rPr>
                            <m:t>A</m:t>
                          </m:r>
                        </m:e>
                      </m:acc>
                    </m:oMath>
                  </a14:m>
                  <a:r>
                    <a:rPr lang="en-US" sz="1600" dirty="0"/>
                    <a:t>rthun et al. 2017, Nature Communications </a:t>
                  </a:r>
                </a:p>
              </p:txBody>
            </p:sp>
          </mc:Choice>
          <mc:Fallback xmlns="">
            <p:sp>
              <p:nvSpPr>
                <p:cNvPr id="3" name="Rectangle 2"/>
                <p:cNvSpPr>
                  <a:spLocks noRot="1" noChangeAspect="1" noMove="1" noResize="1" noEditPoints="1" noAdjustHandles="1" noChangeArrowheads="1" noChangeShapeType="1" noTextEdit="1"/>
                </p:cNvSpPr>
                <p:nvPr/>
              </p:nvSpPr>
              <p:spPr>
                <a:xfrm>
                  <a:off x="4689765" y="6313433"/>
                  <a:ext cx="3865417" cy="347916"/>
                </a:xfrm>
                <a:prstGeom prst="rect">
                  <a:avLst/>
                </a:prstGeom>
                <a:blipFill rotWithShape="1">
                  <a:blip r:embed="rId7"/>
                  <a:stretch>
                    <a:fillRect t="-1754" b="-22807"/>
                  </a:stretch>
                </a:blipFill>
              </p:spPr>
              <p:txBody>
                <a:bodyPr/>
                <a:lstStyle/>
                <a:p>
                  <a:r>
                    <a:rPr lang="en-US">
                      <a:noFill/>
                    </a:rPr>
                    <a:t> </a:t>
                  </a:r>
                </a:p>
              </p:txBody>
            </p:sp>
          </mc:Fallback>
        </mc:AlternateContent>
      </p:grpSp>
    </p:spTree>
    <p:extLst>
      <p:ext uri="{BB962C8B-B14F-4D97-AF65-F5344CB8AC3E}">
        <p14:creationId xmlns:p14="http://schemas.microsoft.com/office/powerpoint/2010/main" val="262084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597932"/>
            <a:ext cx="40386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788432"/>
            <a:ext cx="4419600"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410200" y="4317565"/>
            <a:ext cx="3124200" cy="369332"/>
          </a:xfrm>
          <a:prstGeom prst="rect">
            <a:avLst/>
          </a:prstGeom>
          <a:noFill/>
        </p:spPr>
        <p:txBody>
          <a:bodyPr wrap="square" rtlCol="0">
            <a:spAutoFit/>
          </a:bodyPr>
          <a:lstStyle/>
          <a:p>
            <a:r>
              <a:rPr lang="en-US" dirty="0"/>
              <a:t>Zhang et al. 2011, JGR-Oceans</a:t>
            </a:r>
          </a:p>
        </p:txBody>
      </p:sp>
      <p:sp>
        <p:nvSpPr>
          <p:cNvPr id="4" name="TextBox 3"/>
          <p:cNvSpPr txBox="1"/>
          <p:nvPr/>
        </p:nvSpPr>
        <p:spPr>
          <a:xfrm>
            <a:off x="685800" y="4785907"/>
            <a:ext cx="4561490" cy="338554"/>
          </a:xfrm>
          <a:prstGeom prst="rect">
            <a:avLst/>
          </a:prstGeom>
          <a:noFill/>
        </p:spPr>
        <p:txBody>
          <a:bodyPr wrap="square" rtlCol="0">
            <a:spAutoFit/>
          </a:bodyPr>
          <a:lstStyle/>
          <a:p>
            <a:r>
              <a:rPr lang="en-US" sz="1600" dirty="0"/>
              <a:t>GFDL Eddy-Permitting Coupled Model CM2.5</a:t>
            </a:r>
          </a:p>
        </p:txBody>
      </p:sp>
      <p:sp>
        <p:nvSpPr>
          <p:cNvPr id="5" name="TextBox 4"/>
          <p:cNvSpPr txBox="1"/>
          <p:nvPr/>
        </p:nvSpPr>
        <p:spPr>
          <a:xfrm>
            <a:off x="1066800" y="5337515"/>
            <a:ext cx="7669473" cy="646331"/>
          </a:xfrm>
          <a:prstGeom prst="rect">
            <a:avLst/>
          </a:prstGeom>
          <a:noFill/>
        </p:spPr>
        <p:txBody>
          <a:bodyPr wrap="square" rtlCol="0">
            <a:spAutoFit/>
          </a:bodyPr>
          <a:lstStyle/>
          <a:p>
            <a:r>
              <a:rPr lang="en-US" dirty="0">
                <a:solidFill>
                  <a:srgbClr val="2476FC"/>
                </a:solidFill>
              </a:rPr>
              <a:t>A stronger and more realistic  Nordic Sea overflow  can lead to deeper AMOC and enhanced meridional ocean heat transport (MHT) (Zhang et al. 2011)</a:t>
            </a:r>
          </a:p>
        </p:txBody>
      </p:sp>
      <p:sp>
        <p:nvSpPr>
          <p:cNvPr id="6" name="TextBox 5"/>
          <p:cNvSpPr txBox="1"/>
          <p:nvPr/>
        </p:nvSpPr>
        <p:spPr>
          <a:xfrm>
            <a:off x="2806585" y="124683"/>
            <a:ext cx="3759427" cy="369332"/>
          </a:xfrm>
          <a:prstGeom prst="rect">
            <a:avLst/>
          </a:prstGeom>
          <a:noFill/>
        </p:spPr>
        <p:txBody>
          <a:bodyPr wrap="none" rtlCol="0">
            <a:spAutoFit/>
          </a:bodyPr>
          <a:lstStyle/>
          <a:p>
            <a:r>
              <a:rPr lang="en-US" dirty="0">
                <a:solidFill>
                  <a:srgbClr val="0066FF"/>
                </a:solidFill>
              </a:rPr>
              <a:t>Modeling Biases in the North Atlantic</a:t>
            </a:r>
          </a:p>
        </p:txBody>
      </p:sp>
    </p:spTree>
    <p:extLst>
      <p:ext uri="{BB962C8B-B14F-4D97-AF65-F5344CB8AC3E}">
        <p14:creationId xmlns:p14="http://schemas.microsoft.com/office/powerpoint/2010/main" val="1588929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0504" y="571566"/>
            <a:ext cx="38862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464" y="405980"/>
            <a:ext cx="3903936" cy="631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800599" y="4138136"/>
            <a:ext cx="3733800" cy="1754326"/>
          </a:xfrm>
          <a:prstGeom prst="rect">
            <a:avLst/>
          </a:prstGeom>
        </p:spPr>
        <p:txBody>
          <a:bodyPr wrap="square">
            <a:spAutoFit/>
          </a:bodyPr>
          <a:lstStyle/>
          <a:p>
            <a:r>
              <a:rPr lang="en-US" dirty="0">
                <a:solidFill>
                  <a:srgbClr val="2476FC"/>
                </a:solidFill>
              </a:rPr>
              <a:t>A stronger and more realistic Nordic Sea overflow  can lead to stronger/deeper AMOC and more realistic North Atlantic Current (NAC) pathways, thus reduced SST cold bias in mid-latitude North Atlantic </a:t>
            </a:r>
            <a:endParaRPr lang="en-US" dirty="0"/>
          </a:p>
        </p:txBody>
      </p:sp>
      <p:sp>
        <p:nvSpPr>
          <p:cNvPr id="6" name="TextBox 5"/>
          <p:cNvSpPr txBox="1"/>
          <p:nvPr/>
        </p:nvSpPr>
        <p:spPr>
          <a:xfrm>
            <a:off x="5105399" y="3600192"/>
            <a:ext cx="3124200" cy="369332"/>
          </a:xfrm>
          <a:prstGeom prst="rect">
            <a:avLst/>
          </a:prstGeom>
          <a:noFill/>
        </p:spPr>
        <p:txBody>
          <a:bodyPr wrap="square" rtlCol="0">
            <a:spAutoFit/>
          </a:bodyPr>
          <a:lstStyle/>
          <a:p>
            <a:r>
              <a:rPr lang="en-US" dirty="0"/>
              <a:t>Zhang et al. 2011, JGR-Oceans</a:t>
            </a:r>
          </a:p>
        </p:txBody>
      </p:sp>
      <p:sp>
        <p:nvSpPr>
          <p:cNvPr id="4" name="Rectangle 3"/>
          <p:cNvSpPr/>
          <p:nvPr/>
        </p:nvSpPr>
        <p:spPr>
          <a:xfrm>
            <a:off x="2674327" y="94235"/>
            <a:ext cx="3679277" cy="369332"/>
          </a:xfrm>
          <a:prstGeom prst="rect">
            <a:avLst/>
          </a:prstGeom>
        </p:spPr>
        <p:txBody>
          <a:bodyPr wrap="none">
            <a:spAutoFit/>
          </a:bodyPr>
          <a:lstStyle/>
          <a:p>
            <a:r>
              <a:rPr lang="en-US" dirty="0">
                <a:solidFill>
                  <a:srgbClr val="0066FF"/>
                </a:solidFill>
              </a:rPr>
              <a:t>Modeling Biases in the North Atlantic</a:t>
            </a:r>
          </a:p>
        </p:txBody>
      </p:sp>
    </p:spTree>
    <p:extLst>
      <p:ext uri="{BB962C8B-B14F-4D97-AF65-F5344CB8AC3E}">
        <p14:creationId xmlns:p14="http://schemas.microsoft.com/office/powerpoint/2010/main" val="3340310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0771" y="193358"/>
            <a:ext cx="8179227" cy="400110"/>
          </a:xfrm>
          <a:prstGeom prst="rect">
            <a:avLst/>
          </a:prstGeom>
          <a:noFill/>
        </p:spPr>
        <p:txBody>
          <a:bodyPr wrap="none" rtlCol="0">
            <a:spAutoFit/>
          </a:bodyPr>
          <a:lstStyle/>
          <a:p>
            <a:pPr algn="ctr"/>
            <a:r>
              <a:rPr lang="en-US" sz="2000" b="1" dirty="0">
                <a:solidFill>
                  <a:srgbClr val="2476FC"/>
                </a:solidFill>
              </a:rPr>
              <a:t>Decadal Prediction of the Observed Atlantic </a:t>
            </a:r>
            <a:r>
              <a:rPr lang="en-US" sz="2000" b="1" dirty="0" err="1">
                <a:solidFill>
                  <a:srgbClr val="2476FC"/>
                </a:solidFill>
              </a:rPr>
              <a:t>Multidecadal</a:t>
            </a:r>
            <a:r>
              <a:rPr lang="en-US" sz="2000" b="1" dirty="0">
                <a:solidFill>
                  <a:srgbClr val="2476FC"/>
                </a:solidFill>
              </a:rPr>
              <a:t> Variability (AMV)</a:t>
            </a:r>
          </a:p>
        </p:txBody>
      </p:sp>
      <p:grpSp>
        <p:nvGrpSpPr>
          <p:cNvPr id="7" name="Group 6"/>
          <p:cNvGrpSpPr/>
          <p:nvPr/>
        </p:nvGrpSpPr>
        <p:grpSpPr>
          <a:xfrm>
            <a:off x="381648" y="685800"/>
            <a:ext cx="3961752" cy="5884821"/>
            <a:chOff x="381648" y="685800"/>
            <a:chExt cx="3961752" cy="5884821"/>
          </a:xfrm>
        </p:grpSpPr>
        <p:sp>
          <p:nvSpPr>
            <p:cNvPr id="2" name="Rectangle 1"/>
            <p:cNvSpPr/>
            <p:nvPr/>
          </p:nvSpPr>
          <p:spPr>
            <a:xfrm>
              <a:off x="381648" y="4754739"/>
              <a:ext cx="3961752" cy="1815882"/>
            </a:xfrm>
            <a:prstGeom prst="rect">
              <a:avLst/>
            </a:prstGeom>
          </p:spPr>
          <p:txBody>
            <a:bodyPr wrap="square">
              <a:spAutoFit/>
            </a:bodyPr>
            <a:lstStyle/>
            <a:p>
              <a:pPr marL="285750" indent="-285750">
                <a:buFont typeface="Arial" panose="020B0604020202020204" pitchFamily="34" charset="0"/>
                <a:buChar char="•"/>
              </a:pPr>
              <a:r>
                <a:rPr lang="en-US" sz="1600" dirty="0">
                  <a:solidFill>
                    <a:srgbClr val="2476FC"/>
                  </a:solidFill>
                </a:rPr>
                <a:t>Recent decadal prediction studies </a:t>
              </a:r>
              <a:r>
                <a:rPr lang="en-US" sz="1600" dirty="0"/>
                <a:t>(e.g., </a:t>
              </a:r>
              <a:r>
                <a:rPr lang="en-US" sz="1600" dirty="0" err="1"/>
                <a:t>Matei</a:t>
              </a:r>
              <a:r>
                <a:rPr lang="en-US" sz="1600" dirty="0"/>
                <a:t> et al. 2012; Yeager et al. 2012; Robson et al. 2012; </a:t>
              </a:r>
              <a:r>
                <a:rPr lang="da-DK" sz="1600" dirty="0"/>
                <a:t>Yang et al., 2013; </a:t>
              </a:r>
              <a:r>
                <a:rPr lang="en-US" sz="1600" dirty="0" err="1"/>
                <a:t>Msadek</a:t>
              </a:r>
              <a:r>
                <a:rPr lang="en-US" sz="1600" dirty="0"/>
                <a:t> et al. 2014) </a:t>
              </a:r>
              <a:r>
                <a:rPr lang="en-US" sz="1600" dirty="0">
                  <a:solidFill>
                    <a:srgbClr val="2476FC"/>
                  </a:solidFill>
                </a:rPr>
                <a:t>successfully predicted the decadal warming shift in the mid 90’s in the NA SPG with initialized ocean state</a:t>
              </a:r>
            </a:p>
            <a:p>
              <a:endParaRPr lang="en-US" sz="1600" dirty="0">
                <a:solidFill>
                  <a:srgbClr val="2476FC"/>
                </a:solidFill>
              </a:endParaRPr>
            </a:p>
          </p:txBody>
        </p:sp>
        <p:grpSp>
          <p:nvGrpSpPr>
            <p:cNvPr id="6" name="Group 5"/>
            <p:cNvGrpSpPr/>
            <p:nvPr/>
          </p:nvGrpSpPr>
          <p:grpSpPr>
            <a:xfrm>
              <a:off x="381648" y="685800"/>
              <a:ext cx="3856121" cy="3799360"/>
              <a:chOff x="762000" y="1016324"/>
              <a:chExt cx="7124700" cy="3710538"/>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016324"/>
                <a:ext cx="7124700" cy="3250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8047" y="4259766"/>
                <a:ext cx="6181725" cy="467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extBox 8"/>
            <p:cNvSpPr txBox="1"/>
            <p:nvPr/>
          </p:nvSpPr>
          <p:spPr>
            <a:xfrm>
              <a:off x="1262465" y="4393571"/>
              <a:ext cx="2554057" cy="338554"/>
            </a:xfrm>
            <a:prstGeom prst="rect">
              <a:avLst/>
            </a:prstGeom>
            <a:noFill/>
          </p:spPr>
          <p:txBody>
            <a:bodyPr wrap="square" rtlCol="0">
              <a:spAutoFit/>
            </a:bodyPr>
            <a:lstStyle/>
            <a:p>
              <a:r>
                <a:rPr lang="en-US" sz="1600" dirty="0"/>
                <a:t>Yang et al, 2013, J. Climate</a:t>
              </a:r>
            </a:p>
          </p:txBody>
        </p:sp>
      </p:grpSp>
      <p:grpSp>
        <p:nvGrpSpPr>
          <p:cNvPr id="11" name="Group 10"/>
          <p:cNvGrpSpPr/>
          <p:nvPr/>
        </p:nvGrpSpPr>
        <p:grpSpPr>
          <a:xfrm>
            <a:off x="4419600" y="685800"/>
            <a:ext cx="4724400" cy="6295573"/>
            <a:chOff x="4419600" y="685800"/>
            <a:chExt cx="4724400" cy="6295573"/>
          </a:xfrm>
        </p:grpSpPr>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20385" y="685800"/>
              <a:ext cx="4235039" cy="3884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589995" y="4393571"/>
              <a:ext cx="2569390" cy="338554"/>
            </a:xfrm>
            <a:prstGeom prst="rect">
              <a:avLst/>
            </a:prstGeom>
            <a:noFill/>
          </p:spPr>
          <p:txBody>
            <a:bodyPr wrap="square" rtlCol="0">
              <a:spAutoFit/>
            </a:bodyPr>
            <a:lstStyle/>
            <a:p>
              <a:r>
                <a:rPr lang="en-US" sz="1600" dirty="0"/>
                <a:t>Robson et al. 2012, GRL</a:t>
              </a:r>
            </a:p>
          </p:txBody>
        </p:sp>
        <p:sp>
          <p:nvSpPr>
            <p:cNvPr id="4" name="Rectangle 3"/>
            <p:cNvSpPr/>
            <p:nvPr/>
          </p:nvSpPr>
          <p:spPr>
            <a:xfrm>
              <a:off x="4419600" y="4673049"/>
              <a:ext cx="4724400" cy="2308324"/>
            </a:xfrm>
            <a:prstGeom prst="rect">
              <a:avLst/>
            </a:prstGeom>
          </p:spPr>
          <p:txBody>
            <a:bodyPr wrap="square">
              <a:spAutoFit/>
            </a:bodyPr>
            <a:lstStyle/>
            <a:p>
              <a:pPr marL="285750" indent="-285750">
                <a:buFont typeface="Arial" panose="020B0604020202020204" pitchFamily="34" charset="0"/>
                <a:buChar char="•"/>
              </a:pPr>
              <a:r>
                <a:rPr lang="en-US" dirty="0">
                  <a:solidFill>
                    <a:srgbClr val="2476FC"/>
                  </a:solidFill>
                </a:rPr>
                <a:t>Initializing a positive AMOC anomaly at northern high latitudes is the key for the successful predictions</a:t>
              </a:r>
            </a:p>
            <a:p>
              <a:pPr marL="285750" indent="-285750">
                <a:buFont typeface="Arial" panose="020B0604020202020204" pitchFamily="34" charset="0"/>
                <a:buChar char="•"/>
              </a:pPr>
              <a:endParaRPr lang="en-US" dirty="0">
                <a:solidFill>
                  <a:srgbClr val="2476FC"/>
                </a:solidFill>
              </a:endParaRPr>
            </a:p>
            <a:p>
              <a:pPr marL="285750" indent="-285750">
                <a:buFont typeface="Arial" panose="020B0604020202020204" pitchFamily="34" charset="0"/>
                <a:buChar char="•"/>
              </a:pPr>
              <a:r>
                <a:rPr lang="en-US" dirty="0" err="1">
                  <a:solidFill>
                    <a:srgbClr val="2476FC"/>
                  </a:solidFill>
                </a:rPr>
                <a:t>Hindcasts</a:t>
              </a:r>
              <a:r>
                <a:rPr lang="en-US" dirty="0">
                  <a:solidFill>
                    <a:srgbClr val="2476FC"/>
                  </a:solidFill>
                </a:rPr>
                <a:t> with changes in external </a:t>
              </a:r>
              <a:r>
                <a:rPr lang="en-US" dirty="0" err="1">
                  <a:solidFill>
                    <a:srgbClr val="2476FC"/>
                  </a:solidFill>
                </a:rPr>
                <a:t>forcings</a:t>
              </a:r>
              <a:r>
                <a:rPr lang="en-US" dirty="0">
                  <a:solidFill>
                    <a:srgbClr val="2476FC"/>
                  </a:solidFill>
                </a:rPr>
                <a:t> and no initialization in the ocean state are not able to predict the decadal warming shift</a:t>
              </a:r>
            </a:p>
            <a:p>
              <a:pPr marL="285750" indent="-285750">
                <a:buFont typeface="Arial" panose="020B0604020202020204" pitchFamily="34" charset="0"/>
                <a:buChar char="•"/>
              </a:pPr>
              <a:endParaRPr lang="en-US" dirty="0">
                <a:solidFill>
                  <a:srgbClr val="2476FC"/>
                </a:solidFill>
              </a:endParaRPr>
            </a:p>
          </p:txBody>
        </p:sp>
      </p:grpSp>
    </p:spTree>
    <p:extLst>
      <p:ext uri="{BB962C8B-B14F-4D97-AF65-F5344CB8AC3E}">
        <p14:creationId xmlns:p14="http://schemas.microsoft.com/office/powerpoint/2010/main" val="218437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553200" y="6400800"/>
            <a:ext cx="2133600" cy="365125"/>
          </a:xfrm>
          <a:prstGeom prst="rect">
            <a:avLst/>
          </a:prstGeom>
        </p:spPr>
        <p:txBody>
          <a:bodyPr/>
          <a:lstStyle/>
          <a:p>
            <a:fld id="{C936E3ED-C7C6-4C82-AE04-AD06180781D7}" type="slidenum">
              <a:rPr lang="en-US" smtClean="0"/>
              <a:pPr/>
              <a:t>20</a:t>
            </a:fld>
            <a:endParaRPr lang="en-US"/>
          </a:p>
        </p:txBody>
      </p:sp>
      <p:sp>
        <p:nvSpPr>
          <p:cNvPr id="9" name="TextBox 8"/>
          <p:cNvSpPr txBox="1"/>
          <p:nvPr/>
        </p:nvSpPr>
        <p:spPr>
          <a:xfrm>
            <a:off x="6096000" y="7322309"/>
            <a:ext cx="7379729" cy="276999"/>
          </a:xfrm>
          <a:prstGeom prst="rect">
            <a:avLst/>
          </a:prstGeom>
          <a:noFill/>
        </p:spPr>
        <p:txBody>
          <a:bodyPr wrap="square" rtlCol="0">
            <a:spAutoFit/>
          </a:bodyPr>
          <a:lstStyle/>
          <a:p>
            <a:pPr algn="ctr"/>
            <a:endParaRPr lang="en-US" sz="1200" dirty="0">
              <a:solidFill>
                <a:schemeClr val="bg1"/>
              </a:solidFill>
              <a:latin typeface="Arial" panose="020B0604020202020204" pitchFamily="34" charset="0"/>
              <a:cs typeface="Arial" panose="020B0604020202020204" pitchFamily="34" charset="0"/>
            </a:endParaRPr>
          </a:p>
        </p:txBody>
      </p:sp>
      <p:grpSp>
        <p:nvGrpSpPr>
          <p:cNvPr id="14" name="Group 13"/>
          <p:cNvGrpSpPr/>
          <p:nvPr/>
        </p:nvGrpSpPr>
        <p:grpSpPr>
          <a:xfrm>
            <a:off x="457199" y="714173"/>
            <a:ext cx="8686801" cy="2702804"/>
            <a:chOff x="380103" y="921083"/>
            <a:chExt cx="8686801" cy="2702804"/>
          </a:xfrm>
        </p:grpSpPr>
        <p:pic>
          <p:nvPicPr>
            <p:cNvPr id="6" name="Picture 5"/>
            <p:cNvPicPr>
              <a:picLocks noChangeAspect="1"/>
            </p:cNvPicPr>
            <p:nvPr/>
          </p:nvPicPr>
          <p:blipFill>
            <a:blip r:embed="rId2"/>
            <a:stretch>
              <a:fillRect/>
            </a:stretch>
          </p:blipFill>
          <p:spPr>
            <a:xfrm>
              <a:off x="4440312" y="921083"/>
              <a:ext cx="4191001" cy="2011448"/>
            </a:xfrm>
            <a:prstGeom prst="rect">
              <a:avLst/>
            </a:prstGeom>
          </p:spPr>
        </p:pic>
        <p:sp>
          <p:nvSpPr>
            <p:cNvPr id="3" name="Rectangle 2"/>
            <p:cNvSpPr/>
            <p:nvPr/>
          </p:nvSpPr>
          <p:spPr>
            <a:xfrm>
              <a:off x="380103" y="2885223"/>
              <a:ext cx="8686801" cy="738664"/>
            </a:xfrm>
            <a:prstGeom prst="rect">
              <a:avLst/>
            </a:prstGeom>
          </p:spPr>
          <p:txBody>
            <a:bodyPr wrap="square">
              <a:spAutoFit/>
            </a:bodyPr>
            <a:lstStyle/>
            <a:p>
              <a:r>
                <a:rPr lang="en-US" sz="1400" dirty="0">
                  <a:solidFill>
                    <a:srgbClr val="0066FF"/>
                  </a:solidFill>
                </a:rPr>
                <a:t>Observations show coherent </a:t>
              </a:r>
              <a:r>
                <a:rPr lang="en-US" sz="1400" dirty="0" err="1">
                  <a:solidFill>
                    <a:srgbClr val="0066FF"/>
                  </a:solidFill>
                </a:rPr>
                <a:t>multidecadal</a:t>
              </a:r>
              <a:r>
                <a:rPr lang="en-US" sz="1400" dirty="0">
                  <a:solidFill>
                    <a:srgbClr val="0066FF"/>
                  </a:solidFill>
                </a:rPr>
                <a:t> variations among the Atlantic major hurricane frequency, AMOC fingerprint, AMV Index, and Inverted Hurricane Shear Index. The observed decline of the Atlantic major hurricane frequency during 2005–2015 is associated with the directly observed AMOC weakening </a:t>
              </a:r>
            </a:p>
          </p:txBody>
        </p:sp>
      </p:grpSp>
      <p:grpSp>
        <p:nvGrpSpPr>
          <p:cNvPr id="13" name="Group 12"/>
          <p:cNvGrpSpPr/>
          <p:nvPr/>
        </p:nvGrpSpPr>
        <p:grpSpPr>
          <a:xfrm>
            <a:off x="206989" y="3631333"/>
            <a:ext cx="8730019" cy="2733223"/>
            <a:chOff x="194480" y="3382625"/>
            <a:chExt cx="8730019" cy="2733223"/>
          </a:xfrm>
        </p:grpSpPr>
        <p:pic>
          <p:nvPicPr>
            <p:cNvPr id="7" name="Picture 6"/>
            <p:cNvPicPr>
              <a:picLocks noChangeAspect="1"/>
            </p:cNvPicPr>
            <p:nvPr/>
          </p:nvPicPr>
          <p:blipFill>
            <a:blip r:embed="rId3"/>
            <a:stretch>
              <a:fillRect/>
            </a:stretch>
          </p:blipFill>
          <p:spPr>
            <a:xfrm>
              <a:off x="194480" y="3382625"/>
              <a:ext cx="4310419" cy="1951375"/>
            </a:xfrm>
            <a:prstGeom prst="rect">
              <a:avLst/>
            </a:prstGeom>
          </p:spPr>
        </p:pic>
        <p:pic>
          <p:nvPicPr>
            <p:cNvPr id="8" name="Picture 7"/>
            <p:cNvPicPr>
              <a:picLocks noChangeAspect="1"/>
            </p:cNvPicPr>
            <p:nvPr/>
          </p:nvPicPr>
          <p:blipFill>
            <a:blip r:embed="rId4"/>
            <a:stretch>
              <a:fillRect/>
            </a:stretch>
          </p:blipFill>
          <p:spPr>
            <a:xfrm>
              <a:off x="4581100" y="3382625"/>
              <a:ext cx="4114800" cy="1951375"/>
            </a:xfrm>
            <a:prstGeom prst="rect">
              <a:avLst/>
            </a:prstGeom>
          </p:spPr>
        </p:pic>
        <p:sp>
          <p:nvSpPr>
            <p:cNvPr id="12" name="Rectangle 11"/>
            <p:cNvSpPr/>
            <p:nvPr/>
          </p:nvSpPr>
          <p:spPr>
            <a:xfrm>
              <a:off x="237700" y="5377184"/>
              <a:ext cx="8686799" cy="738664"/>
            </a:xfrm>
            <a:prstGeom prst="rect">
              <a:avLst/>
            </a:prstGeom>
          </p:spPr>
          <p:txBody>
            <a:bodyPr wrap="square">
              <a:spAutoFit/>
            </a:bodyPr>
            <a:lstStyle/>
            <a:p>
              <a:r>
                <a:rPr lang="en-US" sz="1400" dirty="0">
                  <a:solidFill>
                    <a:srgbClr val="0066FF"/>
                  </a:solidFill>
                </a:rPr>
                <a:t>Coherent variations among AMOC Index/fingerprint, AMV Index, and Inverted Hurricane Shear Index in GFDL-ESM2G control simulation suggest an important role of AMOC in the AMV and the </a:t>
              </a:r>
              <a:r>
                <a:rPr lang="en-US" sz="1400" dirty="0" err="1">
                  <a:solidFill>
                    <a:srgbClr val="0066FF"/>
                  </a:solidFill>
                </a:rPr>
                <a:t>multidecadal</a:t>
              </a:r>
              <a:r>
                <a:rPr lang="en-US" sz="1400" dirty="0">
                  <a:solidFill>
                    <a:srgbClr val="0066FF"/>
                  </a:solidFill>
                </a:rPr>
                <a:t> variability in the Atlantic major hurricane frequency</a:t>
              </a:r>
            </a:p>
          </p:txBody>
        </p:sp>
      </p:grpSp>
      <p:sp>
        <p:nvSpPr>
          <p:cNvPr id="5" name="Rectangle 4">
            <a:extLst>
              <a:ext uri="{FF2B5EF4-FFF2-40B4-BE49-F238E27FC236}">
                <a16:creationId xmlns:a16="http://schemas.microsoft.com/office/drawing/2014/main" xmlns="" id="{F479D735-C90D-4914-9441-8A466C297961}"/>
              </a:ext>
            </a:extLst>
          </p:cNvPr>
          <p:cNvSpPr/>
          <p:nvPr/>
        </p:nvSpPr>
        <p:spPr>
          <a:xfrm>
            <a:off x="593271" y="6328313"/>
            <a:ext cx="7957457" cy="369332"/>
          </a:xfrm>
          <a:prstGeom prst="rect">
            <a:avLst/>
          </a:prstGeom>
        </p:spPr>
        <p:txBody>
          <a:bodyPr wrap="square">
            <a:spAutoFit/>
          </a:bodyPr>
          <a:lstStyle/>
          <a:p>
            <a:pPr algn="ctr"/>
            <a:r>
              <a:rPr lang="en-US" dirty="0">
                <a:latin typeface="Arial" panose="020B0604020202020204" pitchFamily="34" charset="0"/>
                <a:cs typeface="Arial" panose="020B0604020202020204" pitchFamily="34" charset="0"/>
              </a:rPr>
              <a:t>Yan, Zhang, and Knutson, 2017, Nature Communications</a:t>
            </a:r>
          </a:p>
        </p:txBody>
      </p:sp>
      <p:sp>
        <p:nvSpPr>
          <p:cNvPr id="15" name="TextBox 14"/>
          <p:cNvSpPr txBox="1"/>
          <p:nvPr/>
        </p:nvSpPr>
        <p:spPr>
          <a:xfrm>
            <a:off x="536040" y="274175"/>
            <a:ext cx="8115138" cy="369332"/>
          </a:xfrm>
          <a:prstGeom prst="rect">
            <a:avLst/>
          </a:prstGeom>
          <a:noFill/>
        </p:spPr>
        <p:txBody>
          <a:bodyPr wrap="square" rtlCol="0">
            <a:spAutoFit/>
          </a:bodyPr>
          <a:lstStyle/>
          <a:p>
            <a:pPr algn="ctr"/>
            <a:r>
              <a:rPr lang="en-US" b="1" dirty="0">
                <a:solidFill>
                  <a:srgbClr val="2476FC"/>
                </a:solidFill>
                <a:latin typeface="Arial" panose="020B0604020202020204" pitchFamily="34" charset="0"/>
                <a:ea typeface="SimSun" panose="02010600030101010101" pitchFamily="2" charset="-122"/>
                <a:cs typeface="Arial" panose="020B0604020202020204" pitchFamily="34" charset="0"/>
              </a:rPr>
              <a:t>Impact of AMOC on AMV and Atlantic Major Hurricane Frequency  </a:t>
            </a:r>
            <a:endParaRPr lang="en-US" b="1" dirty="0"/>
          </a:p>
        </p:txBody>
      </p:sp>
      <p:pic>
        <p:nvPicPr>
          <p:cNvPr id="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386" y="714172"/>
            <a:ext cx="4328613" cy="2011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455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2183" y="1588663"/>
            <a:ext cx="7373864" cy="4431137"/>
          </a:xfrm>
          <a:prstGeom prst="rect">
            <a:avLst/>
          </a:prstGeom>
        </p:spPr>
      </p:pic>
      <p:sp>
        <p:nvSpPr>
          <p:cNvPr id="3" name="TextBox 2"/>
          <p:cNvSpPr txBox="1"/>
          <p:nvPr/>
        </p:nvSpPr>
        <p:spPr>
          <a:xfrm>
            <a:off x="588817" y="665333"/>
            <a:ext cx="8076062" cy="923330"/>
          </a:xfrm>
          <a:prstGeom prst="rect">
            <a:avLst/>
          </a:prstGeom>
          <a:noFill/>
        </p:spPr>
        <p:txBody>
          <a:bodyPr wrap="square" rtlCol="0">
            <a:spAutoFit/>
          </a:bodyPr>
          <a:lstStyle/>
          <a:p>
            <a:r>
              <a:rPr lang="en-US" dirty="0">
                <a:solidFill>
                  <a:srgbClr val="2476FC"/>
                </a:solidFill>
              </a:rPr>
              <a:t>The North Atlantic Subpolar Gyre (SPG) is identified as a key driver of skills in predicting the tropical Atlantic atmosphere, including tropical precipitation, wind shear, vertical velocity, and storm numbers</a:t>
            </a:r>
          </a:p>
        </p:txBody>
      </p:sp>
      <p:sp>
        <p:nvSpPr>
          <p:cNvPr id="4" name="Rectangle 3"/>
          <p:cNvSpPr/>
          <p:nvPr/>
        </p:nvSpPr>
        <p:spPr>
          <a:xfrm>
            <a:off x="400260" y="19002"/>
            <a:ext cx="8453175" cy="646331"/>
          </a:xfrm>
          <a:prstGeom prst="rect">
            <a:avLst/>
          </a:prstGeom>
        </p:spPr>
        <p:txBody>
          <a:bodyPr wrap="square">
            <a:spAutoFit/>
          </a:bodyPr>
          <a:lstStyle/>
          <a:p>
            <a:pPr algn="ctr"/>
            <a:r>
              <a:rPr lang="en-US" b="1" dirty="0">
                <a:solidFill>
                  <a:srgbClr val="2476FC"/>
                </a:solidFill>
                <a:latin typeface="Arial" panose="020B0604020202020204" pitchFamily="34" charset="0"/>
                <a:cs typeface="Arial" panose="020B0604020202020204" pitchFamily="34" charset="0"/>
              </a:rPr>
              <a:t>Multi‐year Predictability of Tropical Atlantic Atmosphere </a:t>
            </a:r>
          </a:p>
          <a:p>
            <a:pPr algn="ctr"/>
            <a:r>
              <a:rPr lang="en-US" b="1" dirty="0">
                <a:solidFill>
                  <a:srgbClr val="2476FC"/>
                </a:solidFill>
                <a:latin typeface="Arial" panose="020B0604020202020204" pitchFamily="34" charset="0"/>
                <a:cs typeface="Arial" panose="020B0604020202020204" pitchFamily="34" charset="0"/>
              </a:rPr>
              <a:t>driven by the Subpolar North Atlantic Ocean </a:t>
            </a:r>
          </a:p>
        </p:txBody>
      </p:sp>
      <p:sp>
        <p:nvSpPr>
          <p:cNvPr id="5" name="Rectangle 4"/>
          <p:cNvSpPr/>
          <p:nvPr/>
        </p:nvSpPr>
        <p:spPr>
          <a:xfrm>
            <a:off x="1752600" y="5828556"/>
            <a:ext cx="5638800" cy="584775"/>
          </a:xfrm>
          <a:prstGeom prst="rect">
            <a:avLst/>
          </a:prstGeom>
        </p:spPr>
        <p:txBody>
          <a:bodyPr wrap="square">
            <a:spAutoFit/>
          </a:bodyPr>
          <a:lstStyle/>
          <a:p>
            <a:r>
              <a:rPr lang="en-US" sz="1600" dirty="0">
                <a:latin typeface="+mj-lt"/>
                <a:cs typeface="Arial" panose="020B0604020202020204" pitchFamily="34" charset="0"/>
              </a:rPr>
              <a:t>Anomaly correlations for Years 2-6 ensemble means of the perfect and the initialized forecast experiments using HadCM3</a:t>
            </a:r>
          </a:p>
        </p:txBody>
      </p:sp>
      <p:sp>
        <p:nvSpPr>
          <p:cNvPr id="6" name="TextBox 5"/>
          <p:cNvSpPr txBox="1"/>
          <p:nvPr/>
        </p:nvSpPr>
        <p:spPr>
          <a:xfrm>
            <a:off x="3352800" y="6318197"/>
            <a:ext cx="3124200" cy="338554"/>
          </a:xfrm>
          <a:prstGeom prst="rect">
            <a:avLst/>
          </a:prstGeom>
          <a:noFill/>
        </p:spPr>
        <p:txBody>
          <a:bodyPr wrap="square" rtlCol="0">
            <a:spAutoFit/>
          </a:bodyPr>
          <a:lstStyle/>
          <a:p>
            <a:r>
              <a:rPr lang="en-US" sz="1600" dirty="0" err="1">
                <a:latin typeface="Arial" panose="020B0604020202020204" pitchFamily="34" charset="0"/>
                <a:cs typeface="Arial" panose="020B0604020202020204" pitchFamily="34" charset="0"/>
              </a:rPr>
              <a:t>Dunstone</a:t>
            </a:r>
            <a:r>
              <a:rPr lang="en-US" sz="1600" dirty="0">
                <a:latin typeface="Arial" panose="020B0604020202020204" pitchFamily="34" charset="0"/>
                <a:cs typeface="Arial" panose="020B0604020202020204" pitchFamily="34" charset="0"/>
              </a:rPr>
              <a:t> et al. 2011, GRL</a:t>
            </a:r>
          </a:p>
        </p:txBody>
      </p:sp>
    </p:spTree>
    <p:extLst>
      <p:ext uri="{BB962C8B-B14F-4D97-AF65-F5344CB8AC3E}">
        <p14:creationId xmlns:p14="http://schemas.microsoft.com/office/powerpoint/2010/main" val="1002314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2400"/>
            <a:ext cx="9144000" cy="6494085"/>
          </a:xfrm>
          <a:prstGeom prst="rect">
            <a:avLst/>
          </a:prstGeom>
          <a:noFill/>
        </p:spPr>
        <p:txBody>
          <a:bodyPr wrap="square" rtlCol="0">
            <a:spAutoFit/>
          </a:bodyPr>
          <a:lstStyle/>
          <a:p>
            <a:pPr algn="ctr"/>
            <a:r>
              <a:rPr lang="en-US" sz="2800" dirty="0">
                <a:solidFill>
                  <a:srgbClr val="2476FC"/>
                </a:solidFill>
                <a:cs typeface="Arial" panose="020B0604020202020204" pitchFamily="34" charset="0"/>
              </a:rPr>
              <a:t>Summary</a:t>
            </a:r>
          </a:p>
          <a:p>
            <a:pPr algn="ctr"/>
            <a:endParaRPr lang="en-US" sz="2800" dirty="0">
              <a:solidFill>
                <a:srgbClr val="2476FC"/>
              </a:solidFill>
              <a:cs typeface="Arial" panose="020B0604020202020204" pitchFamily="34" charset="0"/>
            </a:endParaRPr>
          </a:p>
          <a:p>
            <a:pPr marL="342900" indent="-342900" algn="just">
              <a:buFont typeface="Arial" panose="020B0604020202020204" pitchFamily="34" charset="0"/>
              <a:buChar char="•"/>
            </a:pPr>
            <a:r>
              <a:rPr lang="en-US" altLang="zh-CN" sz="2000" dirty="0">
                <a:solidFill>
                  <a:srgbClr val="0066FF"/>
                </a:solidFill>
                <a:latin typeface="+mj-lt"/>
                <a:cs typeface="Arial" pitchFamily="34" charset="0"/>
              </a:rPr>
              <a:t>The </a:t>
            </a:r>
            <a:r>
              <a:rPr lang="en-US" sz="2000" dirty="0">
                <a:solidFill>
                  <a:srgbClr val="0066FF"/>
                </a:solidFill>
                <a:latin typeface="+mj-lt"/>
                <a:cs typeface="Arial" pitchFamily="34" charset="0"/>
              </a:rPr>
              <a:t>slow southward propagation of the AMOC anomaly provides the physical mechanism for enhanced decadal prediction skills in NA SPG obtained in </a:t>
            </a:r>
            <a:r>
              <a:rPr lang="en-US" sz="2000" dirty="0">
                <a:solidFill>
                  <a:srgbClr val="0066FF"/>
                </a:solidFill>
                <a:cs typeface="Arial" pitchFamily="34" charset="0"/>
              </a:rPr>
              <a:t>decadal prediction experiments</a:t>
            </a:r>
          </a:p>
          <a:p>
            <a:pPr marL="457200" indent="-457200" algn="just">
              <a:buFont typeface="Arial" panose="020B0604020202020204" pitchFamily="34" charset="0"/>
              <a:buChar char="•"/>
            </a:pPr>
            <a:endParaRPr lang="en-US" sz="2000" dirty="0">
              <a:solidFill>
                <a:srgbClr val="0066FF"/>
              </a:solidFill>
              <a:latin typeface="+mj-lt"/>
              <a:cs typeface="Arial" pitchFamily="34" charset="0"/>
            </a:endParaRPr>
          </a:p>
          <a:p>
            <a:pPr marL="285750" indent="-285750">
              <a:buFont typeface="Arial" panose="020B0604020202020204" pitchFamily="34" charset="0"/>
              <a:buChar char="•"/>
            </a:pPr>
            <a:r>
              <a:rPr lang="en-US" sz="2000" dirty="0">
                <a:solidFill>
                  <a:srgbClr val="0066FF"/>
                </a:solidFill>
                <a:latin typeface="+mj-lt"/>
              </a:rPr>
              <a:t> Most CMIP models underestimate amplitudes of low-frequency AMOC variability.   </a:t>
            </a:r>
          </a:p>
          <a:p>
            <a:r>
              <a:rPr lang="en-US" sz="2000" dirty="0">
                <a:solidFill>
                  <a:srgbClr val="0066FF"/>
                </a:solidFill>
                <a:latin typeface="+mj-lt"/>
              </a:rPr>
              <a:t>      Models with relatively stronger </a:t>
            </a:r>
            <a:r>
              <a:rPr lang="en-US" sz="2000" dirty="0">
                <a:solidFill>
                  <a:srgbClr val="0066FF"/>
                </a:solidFill>
              </a:rPr>
              <a:t>low-frequency </a:t>
            </a:r>
            <a:r>
              <a:rPr lang="en-US" sz="2000" dirty="0">
                <a:solidFill>
                  <a:srgbClr val="0066FF"/>
                </a:solidFill>
                <a:latin typeface="+mj-lt"/>
              </a:rPr>
              <a:t>AMOC variability have relatively </a:t>
            </a:r>
          </a:p>
          <a:p>
            <a:r>
              <a:rPr lang="en-US" sz="2000" dirty="0">
                <a:solidFill>
                  <a:srgbClr val="0066FF"/>
                </a:solidFill>
                <a:latin typeface="+mj-lt"/>
              </a:rPr>
              <a:t>      stronger linkage between the AMOC and AMV, and much higher Atlantic decadal </a:t>
            </a:r>
          </a:p>
          <a:p>
            <a:r>
              <a:rPr lang="en-US" sz="2000" dirty="0">
                <a:solidFill>
                  <a:srgbClr val="0066FF"/>
                </a:solidFill>
                <a:latin typeface="+mj-lt"/>
              </a:rPr>
              <a:t>      predictability</a:t>
            </a:r>
          </a:p>
          <a:p>
            <a:pPr marL="285750" indent="-285750">
              <a:buFont typeface="Arial" panose="020B0604020202020204" pitchFamily="34" charset="0"/>
              <a:buChar char="•"/>
            </a:pPr>
            <a:endParaRPr lang="en-US" sz="2000" dirty="0">
              <a:solidFill>
                <a:srgbClr val="0066FF"/>
              </a:solidFill>
              <a:latin typeface="+mj-lt"/>
              <a:cs typeface="Arial" pitchFamily="34" charset="0"/>
            </a:endParaRPr>
          </a:p>
          <a:p>
            <a:pPr marL="342900" indent="-342900">
              <a:buFont typeface="Arial" panose="020B0604020202020204" pitchFamily="34" charset="0"/>
              <a:buChar char="•"/>
            </a:pPr>
            <a:r>
              <a:rPr lang="en-US" sz="2000" dirty="0">
                <a:solidFill>
                  <a:srgbClr val="2476FC"/>
                </a:solidFill>
                <a:latin typeface="+mj-lt"/>
                <a:cs typeface="Arial" panose="020B0604020202020204" pitchFamily="34" charset="0"/>
              </a:rPr>
              <a:t>The observed </a:t>
            </a:r>
            <a:r>
              <a:rPr lang="en-US" sz="2000" dirty="0">
                <a:solidFill>
                  <a:srgbClr val="0066FF"/>
                </a:solidFill>
                <a:latin typeface="+mj-lt"/>
                <a:cs typeface="Arial" panose="020B0604020202020204" pitchFamily="34" charset="0"/>
              </a:rPr>
              <a:t>decadal persistence </a:t>
            </a:r>
            <a:r>
              <a:rPr lang="en-US" sz="2000" dirty="0">
                <a:solidFill>
                  <a:srgbClr val="2476FC"/>
                </a:solidFill>
                <a:latin typeface="+mj-lt"/>
                <a:cs typeface="Arial" panose="020B0604020202020204" pitchFamily="34" charset="0"/>
              </a:rPr>
              <a:t>of Subpolar NASST anomalies will lead to much higher </a:t>
            </a:r>
            <a:r>
              <a:rPr lang="en-US" sz="2000" dirty="0">
                <a:solidFill>
                  <a:srgbClr val="0066FF"/>
                </a:solidFill>
                <a:latin typeface="+mj-lt"/>
                <a:cs typeface="Arial" panose="020B0604020202020204" pitchFamily="34" charset="0"/>
              </a:rPr>
              <a:t>decadal prediction </a:t>
            </a:r>
            <a:r>
              <a:rPr lang="en-US" sz="2000" dirty="0">
                <a:solidFill>
                  <a:srgbClr val="2476FC"/>
                </a:solidFill>
                <a:latin typeface="+mj-lt"/>
                <a:cs typeface="Arial" panose="020B0604020202020204" pitchFamily="34" charset="0"/>
              </a:rPr>
              <a:t>skill than that obtained from the slab ocean models or the red noise process</a:t>
            </a:r>
          </a:p>
          <a:p>
            <a:pPr marL="342900" indent="-342900">
              <a:buFont typeface="Arial" panose="020B0604020202020204" pitchFamily="34" charset="0"/>
              <a:buChar char="•"/>
            </a:pPr>
            <a:endParaRPr lang="en-US" sz="2000" dirty="0">
              <a:solidFill>
                <a:srgbClr val="2476FC"/>
              </a:solidFill>
              <a:latin typeface="+mj-lt"/>
              <a:cs typeface="Arial" panose="020B0604020202020204" pitchFamily="34" charset="0"/>
            </a:endParaRPr>
          </a:p>
          <a:p>
            <a:pPr marL="342900" indent="-342900">
              <a:buFont typeface="Arial" panose="020B0604020202020204" pitchFamily="34" charset="0"/>
              <a:buChar char="•"/>
            </a:pPr>
            <a:r>
              <a:rPr lang="en-US" sz="2000" dirty="0">
                <a:solidFill>
                  <a:srgbClr val="0066FF"/>
                </a:solidFill>
              </a:rPr>
              <a:t>Coherent multidecadal variability that is unique to the Atlantic is found in observations. The Multivariate AMV Index (MAI) and associated spatial patterns are obtained to reflect the multivariate nature of AMV</a:t>
            </a:r>
          </a:p>
          <a:p>
            <a:pPr marL="342900" indent="-342900">
              <a:buFont typeface="Arial" panose="020B0604020202020204" pitchFamily="34" charset="0"/>
              <a:buChar char="•"/>
            </a:pPr>
            <a:endParaRPr lang="en-US" sz="2000" dirty="0">
              <a:solidFill>
                <a:srgbClr val="2476FC"/>
              </a:solidFill>
              <a:latin typeface="+mj-lt"/>
              <a:cs typeface="Arial" panose="020B0604020202020204" pitchFamily="34" charset="0"/>
            </a:endParaRPr>
          </a:p>
          <a:p>
            <a:pPr marL="342900" indent="-342900">
              <a:buFont typeface="Arial" panose="020B0604020202020204" pitchFamily="34" charset="0"/>
              <a:buChar char="•"/>
            </a:pPr>
            <a:endParaRPr lang="en-US" sz="2000" dirty="0">
              <a:solidFill>
                <a:srgbClr val="2476FC"/>
              </a:solidFill>
              <a:latin typeface="+mj-lt"/>
              <a:cs typeface="Arial" panose="020B0604020202020204" pitchFamily="34" charset="0"/>
            </a:endParaRPr>
          </a:p>
        </p:txBody>
      </p:sp>
    </p:spTree>
    <p:extLst>
      <p:ext uri="{BB962C8B-B14F-4D97-AF65-F5344CB8AC3E}">
        <p14:creationId xmlns:p14="http://schemas.microsoft.com/office/powerpoint/2010/main" val="13897562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3"/>
          </p:nvPr>
        </p:nvSpPr>
        <p:spPr/>
        <p:txBody>
          <a:bodyPr/>
          <a:lstStyle/>
          <a:p>
            <a:fld id="{626021F2-50CD-4105-BA59-D17F5A3D6AB3}" type="slidenum">
              <a:rPr lang="en-US" smtClean="0"/>
              <a:pPr/>
              <a:t>23</a:t>
            </a:fld>
            <a:endParaRPr lang="en-US" dirty="0"/>
          </a:p>
        </p:txBody>
      </p:sp>
      <p:sp>
        <p:nvSpPr>
          <p:cNvPr id="4" name="Rectangle 3"/>
          <p:cNvSpPr/>
          <p:nvPr/>
        </p:nvSpPr>
        <p:spPr>
          <a:xfrm>
            <a:off x="266700" y="229140"/>
            <a:ext cx="8610600" cy="6247864"/>
          </a:xfrm>
          <a:prstGeom prst="rect">
            <a:avLst/>
          </a:prstGeom>
        </p:spPr>
        <p:txBody>
          <a:bodyPr wrap="square">
            <a:spAutoFit/>
          </a:bodyPr>
          <a:lstStyle/>
          <a:p>
            <a:pPr algn="just"/>
            <a:endParaRPr lang="en-US" sz="2000" dirty="0">
              <a:solidFill>
                <a:srgbClr val="2476FC"/>
              </a:solidFill>
              <a:latin typeface="+mj-lt"/>
              <a:cs typeface="Arial" panose="020B0604020202020204" pitchFamily="34" charset="0"/>
            </a:endParaRPr>
          </a:p>
          <a:p>
            <a:pPr marL="342900" indent="-342900" algn="just">
              <a:buFont typeface="Arial" panose="020B0604020202020204" pitchFamily="34" charset="0"/>
              <a:buChar char="•"/>
            </a:pPr>
            <a:endParaRPr lang="en-US" sz="2000" dirty="0">
              <a:solidFill>
                <a:srgbClr val="2476FC"/>
              </a:solidFill>
              <a:latin typeface="+mj-lt"/>
              <a:cs typeface="Arial" panose="020B0604020202020204" pitchFamily="34" charset="0"/>
            </a:endParaRPr>
          </a:p>
          <a:p>
            <a:r>
              <a:rPr lang="en-US" sz="2000" dirty="0">
                <a:solidFill>
                  <a:srgbClr val="0066FF"/>
                </a:solidFill>
              </a:rPr>
              <a:t> </a:t>
            </a:r>
          </a:p>
          <a:p>
            <a:pPr marL="285750" indent="-285750">
              <a:buFont typeface="Arial" panose="020B0604020202020204" pitchFamily="34" charset="0"/>
              <a:buChar char="•"/>
            </a:pPr>
            <a:r>
              <a:rPr lang="en-US" sz="2000" dirty="0">
                <a:solidFill>
                  <a:srgbClr val="0066FF"/>
                </a:solidFill>
              </a:rPr>
              <a:t>When the signal associated with global mean SST is removed, the forced AMV and forced AMOC variability in CMIP5 models disagree strongly with observations, suggesting that the observed </a:t>
            </a:r>
            <a:r>
              <a:rPr lang="en-US" sz="2000" dirty="0" err="1">
                <a:solidFill>
                  <a:srgbClr val="0066FF"/>
                </a:solidFill>
              </a:rPr>
              <a:t>multidecadal</a:t>
            </a:r>
            <a:r>
              <a:rPr lang="en-US" sz="2000" dirty="0">
                <a:solidFill>
                  <a:srgbClr val="0066FF"/>
                </a:solidFill>
              </a:rPr>
              <a:t> AMOC variability and associated AMV are not dominated by external </a:t>
            </a:r>
            <a:r>
              <a:rPr lang="en-US" sz="2000" dirty="0" err="1">
                <a:solidFill>
                  <a:srgbClr val="0066FF"/>
                </a:solidFill>
              </a:rPr>
              <a:t>forcings</a:t>
            </a:r>
            <a:endParaRPr lang="en-US" sz="2000" dirty="0">
              <a:solidFill>
                <a:srgbClr val="2476FC"/>
              </a:solidFill>
              <a:latin typeface="+mj-lt"/>
              <a:cs typeface="Arial" panose="020B0604020202020204" pitchFamily="34" charset="0"/>
            </a:endParaRPr>
          </a:p>
          <a:p>
            <a:pPr marL="342900" indent="-342900" algn="just">
              <a:buFont typeface="Arial" panose="020B0604020202020204" pitchFamily="34" charset="0"/>
              <a:buChar char="•"/>
            </a:pPr>
            <a:endParaRPr lang="en-US" sz="2000" dirty="0">
              <a:solidFill>
                <a:srgbClr val="2476FC"/>
              </a:solidFill>
              <a:latin typeface="+mj-lt"/>
              <a:cs typeface="Arial" panose="020B0604020202020204" pitchFamily="34" charset="0"/>
            </a:endParaRPr>
          </a:p>
          <a:p>
            <a:pPr marL="342900" indent="-342900" algn="just">
              <a:buFont typeface="Arial" panose="020B0604020202020204" pitchFamily="34" charset="0"/>
              <a:buChar char="•"/>
            </a:pPr>
            <a:r>
              <a:rPr lang="en-US" sz="2000" dirty="0">
                <a:solidFill>
                  <a:srgbClr val="0066FF"/>
                </a:solidFill>
                <a:latin typeface="+mj-lt"/>
                <a:cs typeface="Arial" panose="020B0604020202020204" pitchFamily="34" charset="0"/>
              </a:rPr>
              <a:t>The AMOC variability and associated Atlantic heat transport have a predictive impact on Arctic sea ice</a:t>
            </a:r>
            <a:endParaRPr lang="en-US" sz="2000" dirty="0">
              <a:solidFill>
                <a:srgbClr val="2476FC"/>
              </a:solidFill>
              <a:latin typeface="+mj-lt"/>
              <a:cs typeface="Arial" panose="020B0604020202020204" pitchFamily="34" charset="0"/>
            </a:endParaRPr>
          </a:p>
          <a:p>
            <a:pPr marL="342900" indent="-342900" algn="just">
              <a:buFont typeface="Arial" panose="020B0604020202020204" pitchFamily="34" charset="0"/>
              <a:buChar char="•"/>
            </a:pPr>
            <a:endParaRPr lang="en-US" sz="2000" dirty="0">
              <a:solidFill>
                <a:srgbClr val="2476FC"/>
              </a:solidFill>
              <a:latin typeface="+mj-lt"/>
              <a:cs typeface="Arial" panose="020B0604020202020204" pitchFamily="34" charset="0"/>
            </a:endParaRPr>
          </a:p>
          <a:p>
            <a:pPr marL="285750" indent="-285750" algn="just">
              <a:buFont typeface="Arial" panose="020B0604020202020204" pitchFamily="34" charset="0"/>
              <a:buChar char="•"/>
            </a:pPr>
            <a:r>
              <a:rPr lang="en-US" sz="2000" dirty="0">
                <a:solidFill>
                  <a:srgbClr val="0066FF"/>
                </a:solidFill>
                <a:latin typeface="Calibri" panose="020F0502020204030204" pitchFamily="34" charset="0"/>
                <a:cs typeface="Arial" pitchFamily="34" charset="0"/>
              </a:rPr>
              <a:t> AMOC plays an important role in the multidecadal variability of Atlantic major   </a:t>
            </a:r>
          </a:p>
          <a:p>
            <a:pPr algn="just"/>
            <a:r>
              <a:rPr lang="en-US" sz="2000" dirty="0">
                <a:solidFill>
                  <a:srgbClr val="0066FF"/>
                </a:solidFill>
                <a:latin typeface="Calibri" panose="020F0502020204030204" pitchFamily="34" charset="0"/>
                <a:cs typeface="Arial" pitchFamily="34" charset="0"/>
              </a:rPr>
              <a:t>      hurricane frequency.  </a:t>
            </a:r>
            <a:r>
              <a:rPr lang="en-US" sz="2000" dirty="0">
                <a:solidFill>
                  <a:srgbClr val="2476FC"/>
                </a:solidFill>
                <a:cs typeface="Arial" panose="020B0604020202020204" pitchFamily="34" charset="0"/>
              </a:rPr>
              <a:t>The subpolar North Atlantic is a key region for predicting </a:t>
            </a:r>
          </a:p>
          <a:p>
            <a:pPr algn="just"/>
            <a:r>
              <a:rPr lang="en-US" sz="2000" dirty="0">
                <a:solidFill>
                  <a:srgbClr val="2476FC"/>
                </a:solidFill>
                <a:cs typeface="Arial" panose="020B0604020202020204" pitchFamily="34" charset="0"/>
              </a:rPr>
              <a:t>      tropical Atlantic atmospheric response</a:t>
            </a:r>
          </a:p>
          <a:p>
            <a:pPr marL="342900" indent="-342900" algn="just">
              <a:buFont typeface="Arial" panose="020B0604020202020204" pitchFamily="34" charset="0"/>
              <a:buChar char="•"/>
            </a:pPr>
            <a:endParaRPr lang="en-US" sz="2000" dirty="0">
              <a:solidFill>
                <a:srgbClr val="2476FC"/>
              </a:solidFill>
              <a:cs typeface="Arial" panose="020B0604020202020204" pitchFamily="34" charset="0"/>
            </a:endParaRPr>
          </a:p>
          <a:p>
            <a:pPr marL="342900" indent="-342900" algn="just">
              <a:buFont typeface="Arial" panose="020B0604020202020204" pitchFamily="34" charset="0"/>
              <a:buChar char="•"/>
            </a:pPr>
            <a:r>
              <a:rPr lang="en-US" sz="2000" dirty="0">
                <a:solidFill>
                  <a:srgbClr val="2476FC"/>
                </a:solidFill>
              </a:rPr>
              <a:t>It’s crucial to improve climate models’ mean state in the Atlantic to achieve more realistic linkage between the AMOC and AMV and associated climate impacts, and much higher Atlantic decadal prediction skills</a:t>
            </a:r>
            <a:endParaRPr lang="en-US" sz="2000" dirty="0">
              <a:solidFill>
                <a:srgbClr val="2476FC"/>
              </a:solidFill>
              <a:ea typeface="SimSun" panose="02010600030101010101" pitchFamily="2" charset="-122"/>
              <a:cs typeface="Arial" panose="020B0604020202020204" pitchFamily="34" charset="0"/>
            </a:endParaRPr>
          </a:p>
          <a:p>
            <a:pPr marL="342900" indent="-342900" algn="just">
              <a:buFont typeface="Arial" panose="020B0604020202020204" pitchFamily="34" charset="0"/>
              <a:buChar char="•"/>
            </a:pPr>
            <a:endParaRPr lang="en-US" sz="2000" dirty="0">
              <a:solidFill>
                <a:srgbClr val="2476FC"/>
              </a:solidFill>
              <a:cs typeface="Arial" panose="020B0604020202020204" pitchFamily="34" charset="0"/>
            </a:endParaRPr>
          </a:p>
          <a:p>
            <a:pPr marL="342900" indent="-342900" algn="just">
              <a:buFont typeface="Arial" panose="020B0604020202020204" pitchFamily="34" charset="0"/>
              <a:buChar char="•"/>
            </a:pPr>
            <a:endParaRPr lang="en-US" sz="2000" dirty="0">
              <a:solidFill>
                <a:srgbClr val="2476FC"/>
              </a:solidFill>
              <a:latin typeface="+mj-lt"/>
              <a:cs typeface="Arial" panose="020B0604020202020204" pitchFamily="34" charset="0"/>
            </a:endParaRPr>
          </a:p>
        </p:txBody>
      </p:sp>
    </p:spTree>
    <p:extLst>
      <p:ext uri="{BB962C8B-B14F-4D97-AF65-F5344CB8AC3E}">
        <p14:creationId xmlns:p14="http://schemas.microsoft.com/office/powerpoint/2010/main" val="455536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05106" y="381001"/>
            <a:ext cx="8210294" cy="6250370"/>
            <a:chOff x="705106" y="381001"/>
            <a:chExt cx="8210294" cy="625037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06" y="381001"/>
              <a:ext cx="8073219"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6999" y="2743200"/>
              <a:ext cx="6111325" cy="3888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05800" y="446692"/>
              <a:ext cx="609600" cy="523220"/>
            </a:xfrm>
            <a:prstGeom prst="rect">
              <a:avLst/>
            </a:prstGeom>
            <a:solidFill>
              <a:schemeClr val="bg1"/>
            </a:solidFill>
          </p:spPr>
          <p:txBody>
            <a:bodyPr wrap="square" rtlCol="0">
              <a:spAutoFit/>
            </a:bodyPr>
            <a:lstStyle/>
            <a:p>
              <a:endParaRPr lang="en-US" sz="2800" dirty="0"/>
            </a:p>
          </p:txBody>
        </p:sp>
      </p:gr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799" y="2895600"/>
            <a:ext cx="2362200" cy="304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7418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381001"/>
            <a:ext cx="5019129" cy="3985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523107" y="914428"/>
            <a:ext cx="2895599" cy="338554"/>
          </a:xfrm>
          <a:prstGeom prst="rect">
            <a:avLst/>
          </a:prstGeom>
          <a:noFill/>
        </p:spPr>
        <p:txBody>
          <a:bodyPr wrap="square" rtlCol="0">
            <a:spAutoFit/>
          </a:bodyPr>
          <a:lstStyle/>
          <a:p>
            <a:r>
              <a:rPr lang="en-US" sz="1600" dirty="0">
                <a:cs typeface="Arial" panose="020B0604020202020204" pitchFamily="34" charset="0"/>
              </a:rPr>
              <a:t>Zhang and Zhang, 2015, GRL</a:t>
            </a:r>
          </a:p>
        </p:txBody>
      </p:sp>
      <p:grpSp>
        <p:nvGrpSpPr>
          <p:cNvPr id="18" name="Group 17"/>
          <p:cNvGrpSpPr/>
          <p:nvPr/>
        </p:nvGrpSpPr>
        <p:grpSpPr>
          <a:xfrm>
            <a:off x="1314451" y="4366917"/>
            <a:ext cx="6122056" cy="2338682"/>
            <a:chOff x="854765" y="775251"/>
            <a:chExt cx="10526989" cy="4925668"/>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765" y="1311965"/>
              <a:ext cx="10440022" cy="4388954"/>
            </a:xfrm>
            <a:prstGeom prst="rect">
              <a:avLst/>
            </a:prstGeom>
          </p:spPr>
        </p:pic>
        <p:sp>
          <p:nvSpPr>
            <p:cNvPr id="20" name="TextBox 3"/>
            <p:cNvSpPr txBox="1"/>
            <p:nvPr/>
          </p:nvSpPr>
          <p:spPr>
            <a:xfrm>
              <a:off x="3160642" y="775251"/>
              <a:ext cx="7017027" cy="7778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0000"/>
                  </a:solidFill>
                  <a:latin typeface="Arial" panose="020B0604020202020204" pitchFamily="34" charset="0"/>
                  <a:cs typeface="Arial" panose="020B0604020202020204" pitchFamily="34" charset="0"/>
                </a:rPr>
                <a:t>        Observed AMOC Fingerprint </a:t>
              </a:r>
            </a:p>
          </p:txBody>
        </p:sp>
        <p:sp>
          <p:nvSpPr>
            <p:cNvPr id="21" name="TextBox 9"/>
            <p:cNvSpPr txBox="1"/>
            <p:nvPr/>
          </p:nvSpPr>
          <p:spPr>
            <a:xfrm>
              <a:off x="9741149" y="1618933"/>
              <a:ext cx="1640605" cy="7778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70C0"/>
                  </a:solidFill>
                  <a:latin typeface="Arial" panose="020B0604020202020204" pitchFamily="34" charset="0"/>
                  <a:cs typeface="Arial" panose="020B0604020202020204" pitchFamily="34" charset="0"/>
                </a:rPr>
                <a:t>Decline</a:t>
              </a:r>
            </a:p>
          </p:txBody>
        </p:sp>
        <p:sp>
          <p:nvSpPr>
            <p:cNvPr id="22" name="TextBox 10"/>
            <p:cNvSpPr txBox="1"/>
            <p:nvPr/>
          </p:nvSpPr>
          <p:spPr>
            <a:xfrm>
              <a:off x="6456219" y="1629117"/>
              <a:ext cx="2258037" cy="7778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70C0"/>
                  </a:solidFill>
                  <a:latin typeface="Arial" panose="020B0604020202020204" pitchFamily="34" charset="0"/>
                  <a:cs typeface="Arial" panose="020B0604020202020204" pitchFamily="34" charset="0"/>
                </a:rPr>
                <a:t>Strengthen</a:t>
              </a:r>
            </a:p>
          </p:txBody>
        </p:sp>
        <p:cxnSp>
          <p:nvCxnSpPr>
            <p:cNvPr id="23" name="Straight Arrow Connector 22"/>
            <p:cNvCxnSpPr/>
            <p:nvPr/>
          </p:nvCxnSpPr>
          <p:spPr>
            <a:xfrm flipV="1">
              <a:off x="5108713" y="2212962"/>
              <a:ext cx="4462058" cy="1106708"/>
            </a:xfrm>
            <a:prstGeom prst="straightConnector1">
              <a:avLst/>
            </a:prstGeom>
            <a:ln w="101600">
              <a:tailEnd type="stealth" w="med"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9570771" y="2206949"/>
              <a:ext cx="1213794" cy="643809"/>
            </a:xfrm>
            <a:prstGeom prst="straightConnector1">
              <a:avLst/>
            </a:prstGeom>
            <a:ln w="101600">
              <a:tailEnd type="stealth" w="med" len="lg"/>
            </a:ln>
          </p:spPr>
          <p:style>
            <a:lnRef idx="1">
              <a:schemeClr val="accent1"/>
            </a:lnRef>
            <a:fillRef idx="0">
              <a:schemeClr val="accent1"/>
            </a:fillRef>
            <a:effectRef idx="0">
              <a:schemeClr val="accent1"/>
            </a:effectRef>
            <a:fontRef idx="minor">
              <a:schemeClr val="tx1"/>
            </a:fontRef>
          </p:style>
        </p:cxnSp>
      </p:grpSp>
      <p:sp>
        <p:nvSpPr>
          <p:cNvPr id="12" name="TextBox 23"/>
          <p:cNvSpPr txBox="1">
            <a:spLocks noChangeArrowheads="1"/>
          </p:cNvSpPr>
          <p:nvPr/>
        </p:nvSpPr>
        <p:spPr bwMode="auto">
          <a:xfrm>
            <a:off x="57150" y="65988"/>
            <a:ext cx="89927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altLang="en-US" sz="1800" b="1" dirty="0">
                <a:solidFill>
                  <a:srgbClr val="2476FC"/>
                </a:solidFill>
                <a:cs typeface="Arial" panose="020B0604020202020204" pitchFamily="34" charset="0"/>
              </a:rPr>
              <a:t>Extra-tropical AMOC Fingerprint – Leading Mode of</a:t>
            </a:r>
            <a:r>
              <a:rPr lang="en-US" sz="1800" b="1" dirty="0">
                <a:solidFill>
                  <a:srgbClr val="2476FC"/>
                </a:solidFill>
              </a:rPr>
              <a:t> Upper Ocean Heat Content </a:t>
            </a:r>
            <a:endParaRPr lang="en-US" altLang="en-US" sz="1800" b="1" dirty="0">
              <a:solidFill>
                <a:srgbClr val="2476FC"/>
              </a:solidFill>
              <a:cs typeface="Arial" panose="020B0604020202020204" pitchFamily="34" charset="0"/>
            </a:endParaRPr>
          </a:p>
        </p:txBody>
      </p:sp>
      <p:grpSp>
        <p:nvGrpSpPr>
          <p:cNvPr id="13" name="Group 12"/>
          <p:cNvGrpSpPr/>
          <p:nvPr/>
        </p:nvGrpSpPr>
        <p:grpSpPr>
          <a:xfrm>
            <a:off x="304800" y="690149"/>
            <a:ext cx="1739220" cy="3348115"/>
            <a:chOff x="-105295" y="990600"/>
            <a:chExt cx="1945517" cy="4090051"/>
          </a:xfrm>
        </p:grpSpPr>
        <p:sp>
          <p:nvSpPr>
            <p:cNvPr id="14" name="TextBox 13"/>
            <p:cNvSpPr txBox="1"/>
            <p:nvPr/>
          </p:nvSpPr>
          <p:spPr>
            <a:xfrm>
              <a:off x="-69612" y="990600"/>
              <a:ext cx="1909834" cy="1165535"/>
            </a:xfrm>
            <a:prstGeom prst="rect">
              <a:avLst/>
            </a:prstGeom>
            <a:noFill/>
          </p:spPr>
          <p:txBody>
            <a:bodyPr wrap="square" rtlCol="0">
              <a:spAutoFit/>
            </a:bodyPr>
            <a:lstStyle/>
            <a:p>
              <a:r>
                <a:rPr lang="en-US" sz="1400" dirty="0">
                  <a:solidFill>
                    <a:srgbClr val="000000"/>
                  </a:solidFill>
                </a:rPr>
                <a:t>Southward propagation of AMOC anomaly </a:t>
              </a:r>
            </a:p>
            <a:p>
              <a:r>
                <a:rPr lang="en-US" sz="1400" dirty="0">
                  <a:solidFill>
                    <a:srgbClr val="000000"/>
                  </a:solidFill>
                </a:rPr>
                <a:t> </a:t>
              </a:r>
            </a:p>
          </p:txBody>
        </p:sp>
        <p:sp>
          <p:nvSpPr>
            <p:cNvPr id="15" name="TextBox 14"/>
            <p:cNvSpPr txBox="1"/>
            <p:nvPr/>
          </p:nvSpPr>
          <p:spPr>
            <a:xfrm>
              <a:off x="-69613" y="2044244"/>
              <a:ext cx="1593611" cy="1165535"/>
            </a:xfrm>
            <a:prstGeom prst="rect">
              <a:avLst/>
            </a:prstGeom>
            <a:noFill/>
          </p:spPr>
          <p:txBody>
            <a:bodyPr wrap="square" rtlCol="0">
              <a:spAutoFit/>
            </a:bodyPr>
            <a:lstStyle/>
            <a:p>
              <a:r>
                <a:rPr lang="en-US" sz="1400" dirty="0">
                  <a:solidFill>
                    <a:srgbClr val="000000"/>
                  </a:solidFill>
                </a:rPr>
                <a:t>Southward propagation of  MHT anomaly </a:t>
              </a:r>
            </a:p>
            <a:p>
              <a:r>
                <a:rPr lang="en-US" sz="1400" dirty="0">
                  <a:solidFill>
                    <a:srgbClr val="000000"/>
                  </a:solidFill>
                </a:rPr>
                <a:t> </a:t>
              </a:r>
            </a:p>
          </p:txBody>
        </p:sp>
        <p:sp>
          <p:nvSpPr>
            <p:cNvPr id="16" name="TextBox 15"/>
            <p:cNvSpPr txBox="1"/>
            <p:nvPr/>
          </p:nvSpPr>
          <p:spPr>
            <a:xfrm>
              <a:off x="-105295" y="3276563"/>
              <a:ext cx="1945517" cy="1165535"/>
            </a:xfrm>
            <a:prstGeom prst="rect">
              <a:avLst/>
            </a:prstGeom>
            <a:noFill/>
          </p:spPr>
          <p:txBody>
            <a:bodyPr wrap="square" rtlCol="0">
              <a:spAutoFit/>
            </a:bodyPr>
            <a:lstStyle/>
            <a:p>
              <a:r>
                <a:rPr lang="en-US" sz="1400" dirty="0">
                  <a:solidFill>
                    <a:srgbClr val="000000"/>
                  </a:solidFill>
                </a:rPr>
                <a:t>MHT convergence</a:t>
              </a:r>
            </a:p>
            <a:p>
              <a:r>
                <a:rPr lang="en-US" sz="1400" dirty="0">
                  <a:solidFill>
                    <a:srgbClr val="000000"/>
                  </a:solidFill>
                </a:rPr>
                <a:t>in SPG and divergence in GS</a:t>
              </a:r>
            </a:p>
            <a:p>
              <a:r>
                <a:rPr lang="en-US" sz="1400" dirty="0">
                  <a:solidFill>
                    <a:srgbClr val="000000"/>
                  </a:solidFill>
                </a:rPr>
                <a:t> </a:t>
              </a:r>
            </a:p>
          </p:txBody>
        </p:sp>
        <p:sp>
          <p:nvSpPr>
            <p:cNvPr id="17" name="TextBox 16"/>
            <p:cNvSpPr txBox="1"/>
            <p:nvPr/>
          </p:nvSpPr>
          <p:spPr>
            <a:xfrm>
              <a:off x="-105295" y="4441486"/>
              <a:ext cx="1945517" cy="639165"/>
            </a:xfrm>
            <a:prstGeom prst="rect">
              <a:avLst/>
            </a:prstGeom>
            <a:noFill/>
          </p:spPr>
          <p:txBody>
            <a:bodyPr wrap="square" rtlCol="0">
              <a:spAutoFit/>
            </a:bodyPr>
            <a:lstStyle/>
            <a:p>
              <a:r>
                <a:rPr lang="en-US" sz="1400" dirty="0">
                  <a:solidFill>
                    <a:srgbClr val="000000"/>
                  </a:solidFill>
                </a:rPr>
                <a:t>Warming in SPG </a:t>
              </a:r>
            </a:p>
            <a:p>
              <a:r>
                <a:rPr lang="en-US" sz="1400" dirty="0">
                  <a:solidFill>
                    <a:srgbClr val="000000"/>
                  </a:solidFill>
                </a:rPr>
                <a:t>and cooling in GS</a:t>
              </a:r>
            </a:p>
          </p:txBody>
        </p:sp>
        <p:cxnSp>
          <p:nvCxnSpPr>
            <p:cNvPr id="25" name="Straight Arrow Connector 24"/>
            <p:cNvCxnSpPr/>
            <p:nvPr/>
          </p:nvCxnSpPr>
          <p:spPr>
            <a:xfrm>
              <a:off x="533400" y="2971764"/>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533400" y="4136686"/>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533400" y="1792307"/>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28" name="TextBox 27"/>
          <p:cNvSpPr txBox="1"/>
          <p:nvPr/>
        </p:nvSpPr>
        <p:spPr>
          <a:xfrm>
            <a:off x="6753199" y="613710"/>
            <a:ext cx="1922788" cy="338554"/>
          </a:xfrm>
          <a:prstGeom prst="rect">
            <a:avLst/>
          </a:prstGeom>
          <a:noFill/>
        </p:spPr>
        <p:txBody>
          <a:bodyPr wrap="square" rtlCol="0">
            <a:spAutoFit/>
          </a:bodyPr>
          <a:lstStyle/>
          <a:p>
            <a:r>
              <a:rPr lang="en-US" sz="1600" dirty="0"/>
              <a:t>Zhang, 2008, GRL</a:t>
            </a:r>
          </a:p>
        </p:txBody>
      </p:sp>
      <p:sp>
        <p:nvSpPr>
          <p:cNvPr id="29" name="Rectangle 28"/>
          <p:cNvSpPr/>
          <p:nvPr/>
        </p:nvSpPr>
        <p:spPr>
          <a:xfrm>
            <a:off x="6482400" y="1431372"/>
            <a:ext cx="2661600" cy="2554545"/>
          </a:xfrm>
          <a:prstGeom prst="rect">
            <a:avLst/>
          </a:prstGeom>
        </p:spPr>
        <p:txBody>
          <a:bodyPr wrap="square">
            <a:spAutoFit/>
          </a:bodyPr>
          <a:lstStyle/>
          <a:p>
            <a:r>
              <a:rPr lang="en-US" altLang="zh-CN" sz="1600" dirty="0">
                <a:solidFill>
                  <a:srgbClr val="0066FF"/>
                </a:solidFill>
                <a:latin typeface="Arial" pitchFamily="34" charset="0"/>
                <a:cs typeface="Arial" pitchFamily="34" charset="0"/>
              </a:rPr>
              <a:t>The </a:t>
            </a:r>
            <a:r>
              <a:rPr lang="en-US" sz="1600" dirty="0">
                <a:solidFill>
                  <a:srgbClr val="0066FF"/>
                </a:solidFill>
                <a:latin typeface="Arial" pitchFamily="34" charset="0"/>
                <a:cs typeface="Arial" pitchFamily="34" charset="0"/>
              </a:rPr>
              <a:t>slow propagation of AMOC anomaly is crucial for enhanced decadal predictability of SPG and GS temperature, consistent with enhanced decadal prediction skills obtained by initializing AMOC anomalies at northern high latitudes in recent studies</a:t>
            </a:r>
            <a:endParaRPr lang="en-US" sz="1600" dirty="0">
              <a:solidFill>
                <a:srgbClr val="0066FF"/>
              </a:solidFill>
            </a:endParaRPr>
          </a:p>
        </p:txBody>
      </p:sp>
    </p:spTree>
    <p:extLst>
      <p:ext uri="{BB962C8B-B14F-4D97-AF65-F5344CB8AC3E}">
        <p14:creationId xmlns:p14="http://schemas.microsoft.com/office/powerpoint/2010/main" val="1392207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834509"/>
            <a:ext cx="8592205" cy="4065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xmlns="" id="{F479D735-C90D-4914-9441-8A466C297961}"/>
              </a:ext>
            </a:extLst>
          </p:cNvPr>
          <p:cNvSpPr/>
          <p:nvPr/>
        </p:nvSpPr>
        <p:spPr>
          <a:xfrm>
            <a:off x="719275" y="6104203"/>
            <a:ext cx="7957457" cy="369332"/>
          </a:xfrm>
          <a:prstGeom prst="rect">
            <a:avLst/>
          </a:prstGeom>
        </p:spPr>
        <p:txBody>
          <a:bodyPr wrap="square">
            <a:spAutoFit/>
          </a:bodyPr>
          <a:lstStyle/>
          <a:p>
            <a:pPr algn="ctr"/>
            <a:r>
              <a:rPr lang="en-US" dirty="0">
                <a:latin typeface="Arial" panose="020B0604020202020204" pitchFamily="34" charset="0"/>
                <a:cs typeface="Arial" panose="020B0604020202020204" pitchFamily="34" charset="0"/>
              </a:rPr>
              <a:t>Yan, Zhang, and Knutson, 2018, GRL</a:t>
            </a:r>
          </a:p>
        </p:txBody>
      </p:sp>
      <p:sp>
        <p:nvSpPr>
          <p:cNvPr id="4" name="Rectangle 3"/>
          <p:cNvSpPr/>
          <p:nvPr/>
        </p:nvSpPr>
        <p:spPr>
          <a:xfrm>
            <a:off x="618051" y="143834"/>
            <a:ext cx="8058681" cy="369332"/>
          </a:xfrm>
          <a:prstGeom prst="rect">
            <a:avLst/>
          </a:prstGeom>
        </p:spPr>
        <p:txBody>
          <a:bodyPr wrap="none">
            <a:spAutoFit/>
          </a:bodyPr>
          <a:lstStyle/>
          <a:p>
            <a:r>
              <a:rPr lang="en-US" b="1" dirty="0">
                <a:solidFill>
                  <a:srgbClr val="2476FC"/>
                </a:solidFill>
                <a:latin typeface="Arial" panose="020B0604020202020204" pitchFamily="34" charset="0"/>
                <a:ea typeface="SimSun" panose="02010600030101010101" pitchFamily="2" charset="-122"/>
                <a:cs typeface="Arial" panose="020B0604020202020204" pitchFamily="34" charset="0"/>
              </a:rPr>
              <a:t>Underestimated Low-Frequency AMOC Variability in Most CMIP5 Models</a:t>
            </a:r>
            <a:endParaRPr lang="en-US" dirty="0"/>
          </a:p>
        </p:txBody>
      </p:sp>
      <p:sp>
        <p:nvSpPr>
          <p:cNvPr id="2" name="Rectangle 1"/>
          <p:cNvSpPr/>
          <p:nvPr/>
        </p:nvSpPr>
        <p:spPr>
          <a:xfrm>
            <a:off x="790699" y="4900136"/>
            <a:ext cx="8200901" cy="923330"/>
          </a:xfrm>
          <a:prstGeom prst="rect">
            <a:avLst/>
          </a:prstGeom>
        </p:spPr>
        <p:txBody>
          <a:bodyPr wrap="square">
            <a:spAutoFit/>
          </a:bodyPr>
          <a:lstStyle/>
          <a:p>
            <a:r>
              <a:rPr lang="en-US" dirty="0">
                <a:solidFill>
                  <a:srgbClr val="0066FF"/>
                </a:solidFill>
              </a:rPr>
              <a:t>Scatterplot of the standard deviations of 12-year AMOC trends versus the amplitudes of low-frequency AMOC variability (i.e., standard deviations of the 10-year low-pass filtered AMOC anomalies) in CMIP5 control simulations</a:t>
            </a:r>
          </a:p>
        </p:txBody>
      </p:sp>
    </p:spTree>
    <p:extLst>
      <p:ext uri="{BB962C8B-B14F-4D97-AF65-F5344CB8AC3E}">
        <p14:creationId xmlns:p14="http://schemas.microsoft.com/office/powerpoint/2010/main" val="1991381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762000"/>
            <a:ext cx="861060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xmlns="" id="{F479D735-C90D-4914-9441-8A466C297961}"/>
              </a:ext>
            </a:extLst>
          </p:cNvPr>
          <p:cNvSpPr/>
          <p:nvPr/>
        </p:nvSpPr>
        <p:spPr>
          <a:xfrm>
            <a:off x="3124200" y="6415547"/>
            <a:ext cx="7957457" cy="338554"/>
          </a:xfrm>
          <a:prstGeom prst="rect">
            <a:avLst/>
          </a:prstGeom>
        </p:spPr>
        <p:txBody>
          <a:bodyPr wrap="square">
            <a:spAutoFit/>
          </a:bodyPr>
          <a:lstStyle/>
          <a:p>
            <a:pPr algn="ctr"/>
            <a:r>
              <a:rPr lang="en-US" sz="1600" dirty="0">
                <a:latin typeface="Arial" panose="020B0604020202020204" pitchFamily="34" charset="0"/>
                <a:cs typeface="Arial" panose="020B0604020202020204" pitchFamily="34" charset="0"/>
              </a:rPr>
              <a:t>Yan, Zhang, and Knutson, 2018, GRL</a:t>
            </a:r>
          </a:p>
        </p:txBody>
      </p:sp>
      <p:sp>
        <p:nvSpPr>
          <p:cNvPr id="2" name="TextBox 1">
            <a:extLst>
              <a:ext uri="{FF2B5EF4-FFF2-40B4-BE49-F238E27FC236}">
                <a16:creationId xmlns:a16="http://schemas.microsoft.com/office/drawing/2014/main" xmlns="" id="{E8DB87D2-56A4-4542-9CB0-F6338DB51F53}"/>
              </a:ext>
            </a:extLst>
          </p:cNvPr>
          <p:cNvSpPr txBox="1"/>
          <p:nvPr/>
        </p:nvSpPr>
        <p:spPr>
          <a:xfrm>
            <a:off x="3352800" y="6046215"/>
            <a:ext cx="3048000" cy="369332"/>
          </a:xfrm>
          <a:prstGeom prst="rect">
            <a:avLst/>
          </a:prstGeom>
          <a:noFill/>
        </p:spPr>
        <p:txBody>
          <a:bodyPr wrap="square" rtlCol="0">
            <a:spAutoFit/>
          </a:bodyPr>
          <a:lstStyle/>
          <a:p>
            <a:r>
              <a:rPr lang="en-US" sz="1800" kern="1200" dirty="0">
                <a:solidFill>
                  <a:schemeClr val="tx1"/>
                </a:solidFill>
                <a:latin typeface="+mn-lt"/>
                <a:ea typeface="+mn-ea"/>
                <a:cs typeface="+mn-cs"/>
              </a:rPr>
              <a:t>Correlations with AMOC</a:t>
            </a:r>
          </a:p>
        </p:txBody>
      </p:sp>
    </p:spTree>
    <p:extLst>
      <p:ext uri="{BB962C8B-B14F-4D97-AF65-F5344CB8AC3E}">
        <p14:creationId xmlns:p14="http://schemas.microsoft.com/office/powerpoint/2010/main" val="531713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207" y="538331"/>
            <a:ext cx="7924800" cy="492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xmlns="" id="{F479D735-C90D-4914-9441-8A466C297961}"/>
              </a:ext>
            </a:extLst>
          </p:cNvPr>
          <p:cNvSpPr/>
          <p:nvPr/>
        </p:nvSpPr>
        <p:spPr>
          <a:xfrm>
            <a:off x="593271" y="6377100"/>
            <a:ext cx="7957457" cy="338554"/>
          </a:xfrm>
          <a:prstGeom prst="rect">
            <a:avLst/>
          </a:prstGeom>
        </p:spPr>
        <p:txBody>
          <a:bodyPr wrap="square">
            <a:spAutoFit/>
          </a:bodyPr>
          <a:lstStyle/>
          <a:p>
            <a:pPr algn="ctr"/>
            <a:r>
              <a:rPr lang="en-US" sz="1600" dirty="0">
                <a:latin typeface="Arial" panose="020B0604020202020204" pitchFamily="34" charset="0"/>
                <a:cs typeface="Arial" panose="020B0604020202020204" pitchFamily="34" charset="0"/>
              </a:rPr>
              <a:t>Yan, Zhang, and Knutson, 2018, GRL</a:t>
            </a:r>
          </a:p>
        </p:txBody>
      </p:sp>
      <p:sp>
        <p:nvSpPr>
          <p:cNvPr id="2" name="Rectangle 1"/>
          <p:cNvSpPr/>
          <p:nvPr/>
        </p:nvSpPr>
        <p:spPr>
          <a:xfrm>
            <a:off x="1752600" y="111568"/>
            <a:ext cx="5844292" cy="369332"/>
          </a:xfrm>
          <a:prstGeom prst="rect">
            <a:avLst/>
          </a:prstGeom>
        </p:spPr>
        <p:txBody>
          <a:bodyPr wrap="none">
            <a:spAutoFit/>
          </a:bodyPr>
          <a:lstStyle/>
          <a:p>
            <a:r>
              <a:rPr lang="en-US" b="1" dirty="0">
                <a:solidFill>
                  <a:srgbClr val="2476FC"/>
                </a:solidFill>
                <a:latin typeface="Arial" panose="020B0604020202020204" pitchFamily="34" charset="0"/>
                <a:ea typeface="SimSun" panose="02010600030101010101" pitchFamily="2" charset="-122"/>
                <a:cs typeface="Arial" panose="020B0604020202020204" pitchFamily="34" charset="0"/>
              </a:rPr>
              <a:t>The Role of AMOC in Atlantic Decadal Predictability </a:t>
            </a:r>
            <a:endParaRPr lang="en-US" dirty="0"/>
          </a:p>
        </p:txBody>
      </p:sp>
      <p:sp>
        <p:nvSpPr>
          <p:cNvPr id="4" name="Rectangle 3"/>
          <p:cNvSpPr/>
          <p:nvPr/>
        </p:nvSpPr>
        <p:spPr>
          <a:xfrm>
            <a:off x="600460" y="5525062"/>
            <a:ext cx="9067800" cy="584775"/>
          </a:xfrm>
          <a:prstGeom prst="rect">
            <a:avLst/>
          </a:prstGeom>
        </p:spPr>
        <p:txBody>
          <a:bodyPr wrap="square">
            <a:spAutoFit/>
          </a:bodyPr>
          <a:lstStyle/>
          <a:p>
            <a:r>
              <a:rPr lang="en-US" sz="1600" dirty="0">
                <a:solidFill>
                  <a:srgbClr val="0066FF"/>
                </a:solidFill>
                <a:latin typeface="+mj-lt"/>
              </a:rPr>
              <a:t>The most predictable patterns of SST and associated predictability in the North Atlantic,</a:t>
            </a:r>
          </a:p>
          <a:p>
            <a:r>
              <a:rPr lang="en-US" sz="1600" dirty="0">
                <a:solidFill>
                  <a:srgbClr val="0066FF"/>
                </a:solidFill>
                <a:latin typeface="+mj-lt"/>
              </a:rPr>
              <a:t>derived by maximizing the Average Predictability Time (APT) (Srivastava and </a:t>
            </a:r>
            <a:r>
              <a:rPr lang="en-US" sz="1600" dirty="0" err="1">
                <a:solidFill>
                  <a:srgbClr val="0066FF"/>
                </a:solidFill>
                <a:latin typeface="+mj-lt"/>
              </a:rPr>
              <a:t>Delsole</a:t>
            </a:r>
            <a:r>
              <a:rPr lang="en-US" sz="1600" dirty="0">
                <a:solidFill>
                  <a:srgbClr val="0066FF"/>
                </a:solidFill>
                <a:latin typeface="+mj-lt"/>
              </a:rPr>
              <a:t>, 2016)</a:t>
            </a:r>
          </a:p>
        </p:txBody>
      </p:sp>
    </p:spTree>
    <p:extLst>
      <p:ext uri="{BB962C8B-B14F-4D97-AF65-F5344CB8AC3E}">
        <p14:creationId xmlns:p14="http://schemas.microsoft.com/office/powerpoint/2010/main" val="1507502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stretch>
            <a:fillRect/>
          </a:stretch>
        </p:blipFill>
        <p:spPr>
          <a:xfrm>
            <a:off x="163930" y="1447800"/>
            <a:ext cx="5627270" cy="4783900"/>
          </a:xfrm>
          <a:prstGeom prst="rect">
            <a:avLst/>
          </a:prstGeom>
        </p:spPr>
      </p:pic>
      <p:pic>
        <p:nvPicPr>
          <p:cNvPr id="4" name="Picture 3"/>
          <p:cNvPicPr>
            <a:picLocks noChangeAspect="1"/>
          </p:cNvPicPr>
          <p:nvPr/>
        </p:nvPicPr>
        <p:blipFill>
          <a:blip r:embed="rId4"/>
          <a:stretch>
            <a:fillRect/>
          </a:stretch>
        </p:blipFill>
        <p:spPr>
          <a:xfrm>
            <a:off x="163930" y="668794"/>
            <a:ext cx="5627270" cy="931407"/>
          </a:xfrm>
          <a:prstGeom prst="rect">
            <a:avLst/>
          </a:prstGeom>
        </p:spPr>
      </p:pic>
      <p:sp>
        <p:nvSpPr>
          <p:cNvPr id="2" name="Rectangle 1"/>
          <p:cNvSpPr/>
          <p:nvPr/>
        </p:nvSpPr>
        <p:spPr>
          <a:xfrm>
            <a:off x="5791200" y="3403854"/>
            <a:ext cx="3124200" cy="2677656"/>
          </a:xfrm>
          <a:prstGeom prst="rect">
            <a:avLst/>
          </a:prstGeom>
        </p:spPr>
        <p:txBody>
          <a:bodyPr wrap="square">
            <a:spAutoFit/>
          </a:bodyPr>
          <a:lstStyle/>
          <a:p>
            <a:r>
              <a:rPr lang="en-US" sz="1400" dirty="0">
                <a:solidFill>
                  <a:srgbClr val="0066FF"/>
                </a:solidFill>
                <a:latin typeface="Arial" panose="020B0604020202020204" pitchFamily="34" charset="0"/>
                <a:cs typeface="Arial" panose="020B0604020202020204" pitchFamily="34" charset="0"/>
              </a:rPr>
              <a:t>However, the fundamental equation and mechanisms for AMV are quite different between fully coupled models and slab-ocean models</a:t>
            </a:r>
          </a:p>
          <a:p>
            <a:endParaRPr lang="en-US" sz="1400" dirty="0">
              <a:solidFill>
                <a:srgbClr val="0066FF"/>
              </a:solidFill>
              <a:latin typeface="Arial" panose="020B0604020202020204" pitchFamily="34" charset="0"/>
              <a:cs typeface="Arial" panose="020B0604020202020204" pitchFamily="34" charset="0"/>
            </a:endParaRPr>
          </a:p>
          <a:p>
            <a:r>
              <a:rPr lang="en-US" sz="1400" dirty="0">
                <a:solidFill>
                  <a:srgbClr val="0066FF"/>
                </a:solidFill>
                <a:latin typeface="Arial" panose="020B0604020202020204" pitchFamily="34" charset="0"/>
                <a:cs typeface="Arial" panose="020B0604020202020204" pitchFamily="34" charset="0"/>
              </a:rPr>
              <a:t>The negative regression between net downward surface heat flux and SST in subpolar NA in fully coupled models indicates the important role of ocean dynamics in AMV</a:t>
            </a:r>
          </a:p>
          <a:p>
            <a:pPr marL="285750" indent="-285750">
              <a:buFont typeface="Arial" panose="020B0604020202020204" pitchFamily="34" charset="0"/>
              <a:buChar char="•"/>
            </a:pPr>
            <a:endParaRPr lang="en-US" sz="1400" dirty="0">
              <a:solidFill>
                <a:srgbClr val="0066FF"/>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400" dirty="0">
              <a:solidFill>
                <a:srgbClr val="0066FF"/>
              </a:solidFill>
              <a:latin typeface="Arial" panose="020B0604020202020204" pitchFamily="34" charset="0"/>
              <a:cs typeface="Arial" panose="020B0604020202020204" pitchFamily="34" charset="0"/>
            </a:endParaRPr>
          </a:p>
        </p:txBody>
      </p:sp>
      <p:sp>
        <p:nvSpPr>
          <p:cNvPr id="3" name="TextBox 2"/>
          <p:cNvSpPr txBox="1"/>
          <p:nvPr/>
        </p:nvSpPr>
        <p:spPr>
          <a:xfrm>
            <a:off x="3733800" y="6304566"/>
            <a:ext cx="3733800"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Zhang et al. 2016, Science</a:t>
            </a:r>
          </a:p>
        </p:txBody>
      </p:sp>
      <p:sp>
        <p:nvSpPr>
          <p:cNvPr id="5" name="Rectangle 4"/>
          <p:cNvSpPr/>
          <p:nvPr/>
        </p:nvSpPr>
        <p:spPr>
          <a:xfrm>
            <a:off x="5791611" y="1896171"/>
            <a:ext cx="3233326" cy="1169551"/>
          </a:xfrm>
          <a:prstGeom prst="rect">
            <a:avLst/>
          </a:prstGeom>
        </p:spPr>
        <p:txBody>
          <a:bodyPr wrap="square">
            <a:spAutoFit/>
          </a:bodyPr>
          <a:lstStyle/>
          <a:p>
            <a:r>
              <a:rPr lang="en-US" sz="1400" dirty="0">
                <a:solidFill>
                  <a:srgbClr val="0066FF"/>
                </a:solidFill>
                <a:latin typeface="Arial" panose="020B0604020202020204" pitchFamily="34" charset="0"/>
                <a:cs typeface="Arial" panose="020B0604020202020204" pitchFamily="34" charset="0"/>
              </a:rPr>
              <a:t>Recent study </a:t>
            </a:r>
            <a:r>
              <a:rPr lang="en-US" sz="1400" dirty="0">
                <a:latin typeface="Arial" panose="020B0604020202020204" pitchFamily="34" charset="0"/>
                <a:cs typeface="Arial" panose="020B0604020202020204" pitchFamily="34" charset="0"/>
              </a:rPr>
              <a:t>(Clement et al. 2015, Science) </a:t>
            </a:r>
            <a:r>
              <a:rPr lang="en-US" sz="1400" dirty="0">
                <a:solidFill>
                  <a:srgbClr val="0066FF"/>
                </a:solidFill>
                <a:latin typeface="Arial" panose="020B0604020202020204" pitchFamily="34" charset="0"/>
                <a:cs typeface="Arial" panose="020B0604020202020204" pitchFamily="34" charset="0"/>
              </a:rPr>
              <a:t>concludes that AMV in fully coupled models is generated by the red noise process as found in slab ocean models without ocean dynamics</a:t>
            </a:r>
          </a:p>
        </p:txBody>
      </p:sp>
      <p:sp>
        <p:nvSpPr>
          <p:cNvPr id="7" name="TextBox 5"/>
          <p:cNvSpPr txBox="1">
            <a:spLocks noChangeArrowheads="1"/>
          </p:cNvSpPr>
          <p:nvPr/>
        </p:nvSpPr>
        <p:spPr bwMode="auto">
          <a:xfrm>
            <a:off x="76200" y="226596"/>
            <a:ext cx="891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a:r>
              <a:rPr lang="en-US" altLang="en-US" sz="1800" b="1" dirty="0">
                <a:solidFill>
                  <a:srgbClr val="0066FF"/>
                </a:solidFill>
              </a:rPr>
              <a:t>Recent Debate on Mechanisms of AMV </a:t>
            </a:r>
          </a:p>
        </p:txBody>
      </p:sp>
    </p:spTree>
    <p:extLst>
      <p:ext uri="{BB962C8B-B14F-4D97-AF65-F5344CB8AC3E}">
        <p14:creationId xmlns:p14="http://schemas.microsoft.com/office/powerpoint/2010/main" val="3247833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5"/>
          <p:cNvSpPr txBox="1">
            <a:spLocks noChangeArrowheads="1"/>
          </p:cNvSpPr>
          <p:nvPr/>
        </p:nvSpPr>
        <p:spPr bwMode="auto">
          <a:xfrm>
            <a:off x="228600" y="228600"/>
            <a:ext cx="838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a:r>
              <a:rPr lang="en-US" altLang="en-US" sz="1800" b="1" dirty="0">
                <a:solidFill>
                  <a:srgbClr val="0066FF"/>
                </a:solidFill>
              </a:rPr>
              <a:t>Recent Debate on Mechanisms of AMV </a:t>
            </a:r>
          </a:p>
        </p:txBody>
      </p:sp>
      <p:pic>
        <p:nvPicPr>
          <p:cNvPr id="2" name="Picture 1"/>
          <p:cNvPicPr>
            <a:picLocks noChangeAspect="1"/>
          </p:cNvPicPr>
          <p:nvPr/>
        </p:nvPicPr>
        <p:blipFill>
          <a:blip r:embed="rId3"/>
          <a:stretch>
            <a:fillRect/>
          </a:stretch>
        </p:blipFill>
        <p:spPr>
          <a:xfrm>
            <a:off x="-152400" y="685800"/>
            <a:ext cx="9144000" cy="3726679"/>
          </a:xfrm>
          <a:prstGeom prst="rect">
            <a:avLst/>
          </a:prstGeom>
        </p:spPr>
      </p:pic>
      <p:sp>
        <p:nvSpPr>
          <p:cNvPr id="8" name="Rectangle 7"/>
          <p:cNvSpPr/>
          <p:nvPr/>
        </p:nvSpPr>
        <p:spPr>
          <a:xfrm>
            <a:off x="10026" y="4500347"/>
            <a:ext cx="8819147" cy="1815882"/>
          </a:xfrm>
          <a:prstGeom prst="rect">
            <a:avLst/>
          </a:prstGeom>
        </p:spPr>
        <p:txBody>
          <a:bodyPr wrap="square">
            <a:spAutoFit/>
          </a:bodyPr>
          <a:lstStyle/>
          <a:p>
            <a:pPr>
              <a:buFont typeface="Arial" pitchFamily="34" charset="0"/>
              <a:buChar char="•"/>
            </a:pPr>
            <a:r>
              <a:rPr lang="en-US" sz="1600" dirty="0">
                <a:solidFill>
                  <a:srgbClr val="0066FF"/>
                </a:solidFill>
              </a:rPr>
              <a:t>     </a:t>
            </a:r>
            <a:r>
              <a:rPr lang="en-US" sz="1600" dirty="0">
                <a:solidFill>
                  <a:srgbClr val="0066FF"/>
                </a:solidFill>
                <a:latin typeface="Arial" pitchFamily="34" charset="0"/>
                <a:cs typeface="Arial" pitchFamily="34" charset="0"/>
              </a:rPr>
              <a:t>The observed and GFDL CM2.1 simulated autocorrelations of Subpolar NASST anomalies  </a:t>
            </a:r>
          </a:p>
          <a:p>
            <a:r>
              <a:rPr lang="en-US" sz="1600" dirty="0">
                <a:solidFill>
                  <a:srgbClr val="0066FF"/>
                </a:solidFill>
                <a:latin typeface="Arial" pitchFamily="34" charset="0"/>
                <a:cs typeface="Arial" pitchFamily="34" charset="0"/>
              </a:rPr>
              <a:t>      with two different persistent time scales (decadal and intermonth) are very different from the </a:t>
            </a:r>
          </a:p>
          <a:p>
            <a:r>
              <a:rPr lang="en-US" sz="1600" dirty="0">
                <a:solidFill>
                  <a:srgbClr val="0066FF"/>
                </a:solidFill>
                <a:latin typeface="Arial" pitchFamily="34" charset="0"/>
                <a:cs typeface="Arial" pitchFamily="34" charset="0"/>
              </a:rPr>
              <a:t>      slab ocean model results or the red noise process</a:t>
            </a:r>
          </a:p>
          <a:p>
            <a:endParaRPr lang="en-US" sz="1600" dirty="0">
              <a:solidFill>
                <a:srgbClr val="0066FF"/>
              </a:solidFill>
              <a:latin typeface="Arial" pitchFamily="34" charset="0"/>
              <a:ea typeface="SimSun" panose="02010600030101010101" pitchFamily="2" charset="-122"/>
              <a:cs typeface="Arial" pitchFamily="34" charset="0"/>
            </a:endParaRPr>
          </a:p>
          <a:p>
            <a:pPr marL="285750" indent="-285750" algn="just">
              <a:spcAft>
                <a:spcPts val="1000"/>
              </a:spcAft>
              <a:buFont typeface="Arial" panose="020B0604020202020204" pitchFamily="34" charset="0"/>
              <a:buChar char="•"/>
            </a:pPr>
            <a:r>
              <a:rPr lang="en-US" sz="1600" dirty="0">
                <a:solidFill>
                  <a:srgbClr val="0066FF"/>
                </a:solidFill>
                <a:latin typeface="Arial" pitchFamily="34" charset="0"/>
                <a:cs typeface="Arial" pitchFamily="34" charset="0"/>
              </a:rPr>
              <a:t>The observed and GFDL CM2.1 simulated </a:t>
            </a:r>
            <a:r>
              <a:rPr lang="en-US" sz="1600" dirty="0">
                <a:solidFill>
                  <a:srgbClr val="FF0000"/>
                </a:solidFill>
                <a:latin typeface="Arial" panose="020B0604020202020204" pitchFamily="34" charset="0"/>
                <a:ea typeface="SimSun" panose="02010600030101010101" pitchFamily="2" charset="-122"/>
                <a:cs typeface="Arial" panose="020B0604020202020204" pitchFamily="34" charset="0"/>
              </a:rPr>
              <a:t>decadal persistence</a:t>
            </a:r>
            <a:r>
              <a:rPr lang="en-US" sz="1600" dirty="0">
                <a:solidFill>
                  <a:srgbClr val="2476FC"/>
                </a:solidFill>
                <a:latin typeface="Arial" panose="020B0604020202020204" pitchFamily="34" charset="0"/>
                <a:ea typeface="SimSun" panose="02010600030101010101" pitchFamily="2" charset="-122"/>
                <a:cs typeface="Arial" panose="020B0604020202020204" pitchFamily="34" charset="0"/>
              </a:rPr>
              <a:t> of Subpolar NASST anomalies associated with AMV will lead to much higher </a:t>
            </a:r>
            <a:r>
              <a:rPr lang="en-US" sz="1600" dirty="0">
                <a:solidFill>
                  <a:srgbClr val="FF0000"/>
                </a:solidFill>
                <a:latin typeface="Arial" panose="020B0604020202020204" pitchFamily="34" charset="0"/>
                <a:ea typeface="SimSun" panose="02010600030101010101" pitchFamily="2" charset="-122"/>
                <a:cs typeface="Arial" panose="020B0604020202020204" pitchFamily="34" charset="0"/>
              </a:rPr>
              <a:t>decadal predictability</a:t>
            </a:r>
            <a:r>
              <a:rPr lang="en-US" sz="1600" dirty="0">
                <a:solidFill>
                  <a:srgbClr val="2476FC"/>
                </a:solidFill>
                <a:latin typeface="Arial" panose="020B0604020202020204" pitchFamily="34" charset="0"/>
                <a:ea typeface="SimSun" panose="02010600030101010101" pitchFamily="2" charset="-122"/>
                <a:cs typeface="Arial" panose="020B0604020202020204" pitchFamily="34" charset="0"/>
              </a:rPr>
              <a:t> than that obtained from the slab ocean models or the fitted red noise model</a:t>
            </a:r>
          </a:p>
        </p:txBody>
      </p:sp>
      <p:sp>
        <p:nvSpPr>
          <p:cNvPr id="4" name="TextBox 3"/>
          <p:cNvSpPr txBox="1"/>
          <p:nvPr/>
        </p:nvSpPr>
        <p:spPr>
          <a:xfrm>
            <a:off x="3048000" y="6316229"/>
            <a:ext cx="2971800" cy="338554"/>
          </a:xfrm>
          <a:prstGeom prst="rect">
            <a:avLst/>
          </a:prstGeom>
          <a:noFill/>
        </p:spPr>
        <p:txBody>
          <a:bodyPr wrap="square" rtlCol="0">
            <a:spAutoFit/>
          </a:bodyPr>
          <a:lstStyle/>
          <a:p>
            <a:pPr algn="ctr"/>
            <a:r>
              <a:rPr lang="en-US" sz="1600" dirty="0"/>
              <a:t>Zhang, 2017, GRL</a:t>
            </a:r>
          </a:p>
        </p:txBody>
      </p:sp>
    </p:spTree>
    <p:extLst>
      <p:ext uri="{BB962C8B-B14F-4D97-AF65-F5344CB8AC3E}">
        <p14:creationId xmlns:p14="http://schemas.microsoft.com/office/powerpoint/2010/main" val="2222640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7253" y="368330"/>
            <a:ext cx="8375747" cy="830997"/>
          </a:xfrm>
          <a:prstGeom prst="rect">
            <a:avLst/>
          </a:prstGeom>
        </p:spPr>
        <p:txBody>
          <a:bodyPr wrap="square">
            <a:spAutoFit/>
          </a:bodyPr>
          <a:lstStyle/>
          <a:p>
            <a:r>
              <a:rPr lang="en-US" sz="1600" dirty="0">
                <a:solidFill>
                  <a:srgbClr val="0066FF"/>
                </a:solidFill>
              </a:rPr>
              <a:t>Some studies suggest that AMV is dominated by anthropogenic aerosols (e.g., Booth et al., 2012), based on the resemblance of the linearly </a:t>
            </a:r>
            <a:r>
              <a:rPr lang="en-US" sz="1600" dirty="0" err="1">
                <a:solidFill>
                  <a:srgbClr val="0066FF"/>
                </a:solidFill>
              </a:rPr>
              <a:t>detrended</a:t>
            </a:r>
            <a:r>
              <a:rPr lang="en-US" sz="1600" dirty="0">
                <a:solidFill>
                  <a:srgbClr val="0066FF"/>
                </a:solidFill>
              </a:rPr>
              <a:t> AMV index between observations and the externally forced response in some historical climate simulations</a:t>
            </a:r>
          </a:p>
        </p:txBody>
      </p:sp>
      <p:sp>
        <p:nvSpPr>
          <p:cNvPr id="6" name="Rectangle 5"/>
          <p:cNvSpPr/>
          <p:nvPr/>
        </p:nvSpPr>
        <p:spPr>
          <a:xfrm>
            <a:off x="2587735" y="86830"/>
            <a:ext cx="3968522" cy="369332"/>
          </a:xfrm>
          <a:prstGeom prst="rect">
            <a:avLst/>
          </a:prstGeom>
        </p:spPr>
        <p:txBody>
          <a:bodyPr wrap="none">
            <a:spAutoFit/>
          </a:bodyPr>
          <a:lstStyle/>
          <a:p>
            <a:pPr algn="ctr"/>
            <a:r>
              <a:rPr lang="en-US" altLang="en-US" b="1" dirty="0">
                <a:solidFill>
                  <a:srgbClr val="0066FF"/>
                </a:solidFill>
              </a:rPr>
              <a:t>Recent Debate on Mechanisms of AMV </a:t>
            </a:r>
          </a:p>
        </p:txBody>
      </p:sp>
      <p:grpSp>
        <p:nvGrpSpPr>
          <p:cNvPr id="20" name="Group 19"/>
          <p:cNvGrpSpPr/>
          <p:nvPr/>
        </p:nvGrpSpPr>
        <p:grpSpPr>
          <a:xfrm>
            <a:off x="4191000" y="1109641"/>
            <a:ext cx="4752069" cy="5549471"/>
            <a:chOff x="4191000" y="1109641"/>
            <a:chExt cx="4752069" cy="5549471"/>
          </a:xfrm>
        </p:grpSpPr>
        <p:sp>
          <p:nvSpPr>
            <p:cNvPr id="3" name="Rectangle 2"/>
            <p:cNvSpPr/>
            <p:nvPr/>
          </p:nvSpPr>
          <p:spPr>
            <a:xfrm>
              <a:off x="4510465" y="5335673"/>
              <a:ext cx="4426102" cy="1323439"/>
            </a:xfrm>
            <a:prstGeom prst="rect">
              <a:avLst/>
            </a:prstGeom>
          </p:spPr>
          <p:txBody>
            <a:bodyPr wrap="square">
              <a:spAutoFit/>
            </a:bodyPr>
            <a:lstStyle/>
            <a:p>
              <a:r>
                <a:rPr lang="en-US" sz="1600" dirty="0">
                  <a:solidFill>
                    <a:srgbClr val="0066FF"/>
                  </a:solidFill>
                </a:rPr>
                <a:t>The resemblance between linearly </a:t>
              </a:r>
              <a:r>
                <a:rPr lang="en-US" sz="1600" dirty="0" err="1">
                  <a:solidFill>
                    <a:srgbClr val="0066FF"/>
                  </a:solidFill>
                </a:rPr>
                <a:t>detrended</a:t>
              </a:r>
              <a:r>
                <a:rPr lang="en-US" sz="1600" dirty="0">
                  <a:solidFill>
                    <a:srgbClr val="0066FF"/>
                  </a:solidFill>
                </a:rPr>
                <a:t> observed and CMIP5 forced basin‐wide SST‐based AMV indices is an artifact of linear </a:t>
              </a:r>
              <a:r>
                <a:rPr lang="en-US" sz="1600" dirty="0" err="1">
                  <a:solidFill>
                    <a:srgbClr val="0066FF"/>
                  </a:solidFill>
                </a:rPr>
                <a:t>detrending</a:t>
              </a:r>
              <a:r>
                <a:rPr lang="en-US" sz="1600" dirty="0">
                  <a:solidFill>
                    <a:srgbClr val="0066FF"/>
                  </a:solidFill>
                </a:rPr>
                <a:t>. When the signal associated with global mean SST is removed, such resemblance disappears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447799"/>
              <a:ext cx="4752069" cy="1778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3098" y="3421206"/>
              <a:ext cx="4523469" cy="1816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5806909" y="1109641"/>
              <a:ext cx="1885453" cy="307777"/>
            </a:xfrm>
            <a:prstGeom prst="rect">
              <a:avLst/>
            </a:prstGeom>
            <a:noFill/>
          </p:spPr>
          <p:txBody>
            <a:bodyPr wrap="none" rtlCol="0">
              <a:spAutoFit/>
            </a:bodyPr>
            <a:lstStyle/>
            <a:p>
              <a:r>
                <a:rPr lang="en-US" sz="1400" b="1" dirty="0"/>
                <a:t>Linear Trend Removed </a:t>
              </a:r>
            </a:p>
          </p:txBody>
        </p:sp>
        <p:sp>
          <p:nvSpPr>
            <p:cNvPr id="16" name="TextBox 15"/>
            <p:cNvSpPr txBox="1"/>
            <p:nvPr/>
          </p:nvSpPr>
          <p:spPr>
            <a:xfrm>
              <a:off x="4905991" y="3113429"/>
              <a:ext cx="3687291" cy="307777"/>
            </a:xfrm>
            <a:prstGeom prst="rect">
              <a:avLst/>
            </a:prstGeom>
            <a:noFill/>
          </p:spPr>
          <p:txBody>
            <a:bodyPr wrap="none" rtlCol="0">
              <a:spAutoFit/>
            </a:bodyPr>
            <a:lstStyle/>
            <a:p>
              <a:r>
                <a:rPr lang="en-US" sz="1400" b="1" dirty="0"/>
                <a:t>Signal Regressed on Global Mean SST Removed</a:t>
              </a:r>
            </a:p>
          </p:txBody>
        </p:sp>
        <p:sp>
          <p:nvSpPr>
            <p:cNvPr id="17" name="TextBox 16"/>
            <p:cNvSpPr txBox="1"/>
            <p:nvPr/>
          </p:nvSpPr>
          <p:spPr>
            <a:xfrm>
              <a:off x="4765356" y="1524000"/>
              <a:ext cx="492443" cy="307777"/>
            </a:xfrm>
            <a:prstGeom prst="rect">
              <a:avLst/>
            </a:prstGeom>
            <a:noFill/>
          </p:spPr>
          <p:txBody>
            <a:bodyPr wrap="none" rtlCol="0">
              <a:spAutoFit/>
            </a:bodyPr>
            <a:lstStyle/>
            <a:p>
              <a:r>
                <a:rPr lang="en-US" sz="1400" b="1" dirty="0"/>
                <a:t>OBS</a:t>
              </a:r>
            </a:p>
          </p:txBody>
        </p:sp>
        <p:sp>
          <p:nvSpPr>
            <p:cNvPr id="24" name="TextBox 23"/>
            <p:cNvSpPr txBox="1"/>
            <p:nvPr/>
          </p:nvSpPr>
          <p:spPr>
            <a:xfrm>
              <a:off x="4765356" y="3424671"/>
              <a:ext cx="492443" cy="307777"/>
            </a:xfrm>
            <a:prstGeom prst="rect">
              <a:avLst/>
            </a:prstGeom>
            <a:noFill/>
          </p:spPr>
          <p:txBody>
            <a:bodyPr wrap="none" rtlCol="0">
              <a:spAutoFit/>
            </a:bodyPr>
            <a:lstStyle/>
            <a:p>
              <a:r>
                <a:rPr lang="en-US" sz="1400" b="1" dirty="0"/>
                <a:t>OBS</a:t>
              </a:r>
            </a:p>
          </p:txBody>
        </p:sp>
        <p:sp>
          <p:nvSpPr>
            <p:cNvPr id="25" name="TextBox 24"/>
            <p:cNvSpPr txBox="1"/>
            <p:nvPr/>
          </p:nvSpPr>
          <p:spPr>
            <a:xfrm>
              <a:off x="7083116" y="1513609"/>
              <a:ext cx="1183337" cy="307777"/>
            </a:xfrm>
            <a:prstGeom prst="rect">
              <a:avLst/>
            </a:prstGeom>
            <a:noFill/>
          </p:spPr>
          <p:txBody>
            <a:bodyPr wrap="none" rtlCol="0">
              <a:spAutoFit/>
            </a:bodyPr>
            <a:lstStyle/>
            <a:p>
              <a:r>
                <a:rPr lang="en-US" sz="1400" b="1" dirty="0"/>
                <a:t>CMIP5 MMM</a:t>
              </a:r>
            </a:p>
          </p:txBody>
        </p:sp>
        <p:sp>
          <p:nvSpPr>
            <p:cNvPr id="26" name="TextBox 25"/>
            <p:cNvSpPr txBox="1"/>
            <p:nvPr/>
          </p:nvSpPr>
          <p:spPr>
            <a:xfrm>
              <a:off x="7079018" y="3424671"/>
              <a:ext cx="1183337" cy="307777"/>
            </a:xfrm>
            <a:prstGeom prst="rect">
              <a:avLst/>
            </a:prstGeom>
            <a:noFill/>
          </p:spPr>
          <p:txBody>
            <a:bodyPr wrap="none" rtlCol="0">
              <a:spAutoFit/>
            </a:bodyPr>
            <a:lstStyle/>
            <a:p>
              <a:r>
                <a:rPr lang="en-US" sz="1400" b="1" dirty="0"/>
                <a:t>CMIP5 MMM</a:t>
              </a:r>
            </a:p>
          </p:txBody>
        </p:sp>
        <p:sp>
          <p:nvSpPr>
            <p:cNvPr id="18" name="Rectangle 17"/>
            <p:cNvSpPr/>
            <p:nvPr/>
          </p:nvSpPr>
          <p:spPr>
            <a:xfrm>
              <a:off x="5402353" y="5106888"/>
              <a:ext cx="2642326" cy="307777"/>
            </a:xfrm>
            <a:prstGeom prst="rect">
              <a:avLst/>
            </a:prstGeom>
          </p:spPr>
          <p:txBody>
            <a:bodyPr wrap="none">
              <a:spAutoFit/>
            </a:bodyPr>
            <a:lstStyle/>
            <a:p>
              <a:r>
                <a:rPr lang="en-US" sz="1400" dirty="0"/>
                <a:t>Yan, Zhang, &amp; Knutson, 2019, GRL</a:t>
              </a:r>
            </a:p>
          </p:txBody>
        </p:sp>
      </p:grpSp>
      <p:grpSp>
        <p:nvGrpSpPr>
          <p:cNvPr id="21" name="Group 20"/>
          <p:cNvGrpSpPr/>
          <p:nvPr/>
        </p:nvGrpSpPr>
        <p:grpSpPr>
          <a:xfrm>
            <a:off x="387253" y="1143000"/>
            <a:ext cx="3879947" cy="5516112"/>
            <a:chOff x="387253" y="1143000"/>
            <a:chExt cx="3879947" cy="5516112"/>
          </a:xfrm>
        </p:grpSpPr>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253" y="1143000"/>
              <a:ext cx="3733800" cy="3963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09600" y="5335673"/>
              <a:ext cx="3657600" cy="1323439"/>
            </a:xfrm>
            <a:prstGeom prst="rect">
              <a:avLst/>
            </a:prstGeom>
          </p:spPr>
          <p:txBody>
            <a:bodyPr wrap="square">
              <a:spAutoFit/>
            </a:bodyPr>
            <a:lstStyle/>
            <a:p>
              <a:r>
                <a:rPr lang="en-US" sz="1600" dirty="0">
                  <a:solidFill>
                    <a:srgbClr val="0066FF"/>
                  </a:solidFill>
                  <a:latin typeface="+mj-lt"/>
                </a:rPr>
                <a:t>The simulated externally forced </a:t>
              </a:r>
              <a:r>
                <a:rPr lang="en-US" sz="1600" dirty="0" err="1">
                  <a:solidFill>
                    <a:srgbClr val="0066FF"/>
                  </a:solidFill>
                  <a:latin typeface="+mj-lt"/>
                </a:rPr>
                <a:t>multidecadal</a:t>
              </a:r>
              <a:r>
                <a:rPr lang="en-US" sz="1600" dirty="0">
                  <a:solidFill>
                    <a:srgbClr val="0066FF"/>
                  </a:solidFill>
                  <a:latin typeface="+mj-lt"/>
                </a:rPr>
                <a:t> SST signal is not unique to the Atlantic, but also appears in many other ocean basins and represents a global scale response to external </a:t>
              </a:r>
              <a:r>
                <a:rPr lang="en-US" sz="1600" dirty="0" err="1">
                  <a:solidFill>
                    <a:srgbClr val="0066FF"/>
                  </a:solidFill>
                  <a:latin typeface="+mj-lt"/>
                </a:rPr>
                <a:t>forcings</a:t>
              </a:r>
              <a:r>
                <a:rPr lang="en-US" sz="1600" dirty="0">
                  <a:solidFill>
                    <a:srgbClr val="0066FF"/>
                  </a:solidFill>
                  <a:latin typeface="+mj-lt"/>
                </a:rPr>
                <a:t> </a:t>
              </a:r>
              <a:endParaRPr lang="en-US" sz="1600" dirty="0">
                <a:latin typeface="+mj-lt"/>
              </a:endParaRPr>
            </a:p>
          </p:txBody>
        </p:sp>
        <p:sp>
          <p:nvSpPr>
            <p:cNvPr id="19" name="Rectangle 18"/>
            <p:cNvSpPr/>
            <p:nvPr/>
          </p:nvSpPr>
          <p:spPr>
            <a:xfrm>
              <a:off x="1381489" y="5083752"/>
              <a:ext cx="1807674" cy="307777"/>
            </a:xfrm>
            <a:prstGeom prst="rect">
              <a:avLst/>
            </a:prstGeom>
          </p:spPr>
          <p:txBody>
            <a:bodyPr wrap="none">
              <a:spAutoFit/>
            </a:bodyPr>
            <a:lstStyle/>
            <a:p>
              <a:r>
                <a:rPr lang="en-US" sz="1400" dirty="0"/>
                <a:t>Zhang et al., 2013, JAS</a:t>
              </a:r>
            </a:p>
          </p:txBody>
        </p:sp>
      </p:grpSp>
    </p:spTree>
    <p:extLst>
      <p:ext uri="{BB962C8B-B14F-4D97-AF65-F5344CB8AC3E}">
        <p14:creationId xmlns:p14="http://schemas.microsoft.com/office/powerpoint/2010/main" val="427234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2636</TotalTime>
  <Words>1789</Words>
  <Application>Microsoft Office PowerPoint</Application>
  <PresentationFormat>On-screen Show (4:3)</PresentationFormat>
  <Paragraphs>170</Paragraphs>
  <Slides>24</Slides>
  <Notes>12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GFDL-NOAA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Rong Zhang</dc:creator>
  <cp:lastModifiedBy>Rong Zhang</cp:lastModifiedBy>
  <cp:revision>227</cp:revision>
  <dcterms:created xsi:type="dcterms:W3CDTF">2018-08-06T14:03:37Z</dcterms:created>
  <dcterms:modified xsi:type="dcterms:W3CDTF">2019-06-11T12:34:40Z</dcterms:modified>
</cp:coreProperties>
</file>