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embeddings/oleObject1.bin" ContentType="application/vnd.openxmlformats-officedocument.oleObject"/>
  <Override PartName="/ppt/tags/tag3.xml" ContentType="application/vnd.openxmlformats-officedocument.presentationml.tags+xml"/>
  <Override PartName="/ppt/embeddings/oleObject2.bin" ContentType="application/vnd.openxmlformats-officedocument.oleObject"/>
  <Override PartName="/ppt/tags/tag4.xml" ContentType="application/vnd.openxmlformats-officedocument.presentationml.tags+xml"/>
  <Override PartName="/ppt/embeddings/oleObject3.bin" ContentType="application/vnd.openxmlformats-officedocument.oleObject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7" r:id="rId2"/>
    <p:sldId id="286" r:id="rId3"/>
    <p:sldId id="786" r:id="rId4"/>
    <p:sldId id="787" r:id="rId5"/>
    <p:sldId id="788" r:id="rId6"/>
    <p:sldId id="822" r:id="rId7"/>
    <p:sldId id="309" r:id="rId8"/>
    <p:sldId id="285" r:id="rId9"/>
    <p:sldId id="284" r:id="rId10"/>
    <p:sldId id="294" r:id="rId11"/>
    <p:sldId id="289" r:id="rId12"/>
    <p:sldId id="293" r:id="rId13"/>
    <p:sldId id="277" r:id="rId14"/>
    <p:sldId id="297" r:id="rId15"/>
    <p:sldId id="292" r:id="rId16"/>
    <p:sldId id="290" r:id="rId17"/>
    <p:sldId id="291" r:id="rId18"/>
    <p:sldId id="280" r:id="rId19"/>
    <p:sldId id="295" r:id="rId20"/>
  </p:sldIdLst>
  <p:sldSz cx="12192000" cy="6858000"/>
  <p:notesSz cx="6858000" cy="9144000"/>
  <p:custDataLst>
    <p:tags r:id="rId23"/>
  </p:custData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5C5C"/>
    <a:srgbClr val="D94747"/>
    <a:srgbClr val="E3493D"/>
    <a:srgbClr val="E53B3F"/>
    <a:srgbClr val="AF5B39"/>
    <a:srgbClr val="849B4B"/>
    <a:srgbClr val="A89034"/>
    <a:srgbClr val="B4A369"/>
    <a:srgbClr val="397A8F"/>
    <a:srgbClr val="B295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28" autoAdjust="0"/>
    <p:restoredTop sz="94660"/>
  </p:normalViewPr>
  <p:slideViewPr>
    <p:cSldViewPr snapToObjects="1">
      <p:cViewPr varScale="1">
        <p:scale>
          <a:sx n="67" d="100"/>
          <a:sy n="67" d="100"/>
        </p:scale>
        <p:origin x="-1016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tags" Target="tags/tag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A3372-C556-4678-ADCC-3266A1490628}" type="datetimeFigureOut">
              <a:rPr lang="nb-NO" smtClean="0"/>
              <a:t>09/06/19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9E8C22-00AC-4214-B956-F6F3EF5B7FED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40810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9E8C22-00AC-4214-B956-F6F3EF5B7FED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60246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oleObject" Target="../embeddings/oleObject1.bin"/><Relationship Id="rId7" Type="http://schemas.openxmlformats.org/officeDocument/2006/relationships/image" Target="../media/image3.emf"/><Relationship Id="rId8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image" Target="../media/image5.jp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8" Type="http://schemas.openxmlformats.org/officeDocument/2006/relationships/image" Target="../media/image3.emf"/><Relationship Id="rId9" Type="http://schemas.openxmlformats.org/officeDocument/2006/relationships/image" Target="../media/image4.png"/><Relationship Id="rId1" Type="http://schemas.openxmlformats.org/officeDocument/2006/relationships/vmlDrawing" Target="../drawings/vmlDrawing2.vml"/><Relationship Id="rId2" Type="http://schemas.openxmlformats.org/officeDocument/2006/relationships/tags" Target="../tags/tag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oleObject" Target="../embeddings/oleObject3.bin"/><Relationship Id="rId5" Type="http://schemas.openxmlformats.org/officeDocument/2006/relationships/image" Target="../media/image3.emf"/><Relationship Id="rId1" Type="http://schemas.openxmlformats.org/officeDocument/2006/relationships/vmlDrawing" Target="../drawings/vmlDrawing3.vml"/><Relationship Id="rId2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e 13">
            <a:extLst>
              <a:ext uri="{FF2B5EF4-FFF2-40B4-BE49-F238E27FC236}">
                <a16:creationId xmlns="" xmlns:a16="http://schemas.microsoft.com/office/drawing/2014/main" id="{A04FFC8B-8507-4971-90CF-18E06BA18C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3400" y="274457"/>
            <a:ext cx="1476759" cy="387097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="" xmlns:a16="http://schemas.microsoft.com/office/drawing/2014/main" id="{A2B6300E-F1D0-4E99-927E-4D8E729BA09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371857"/>
          </a:xfrm>
          <a:prstGeom prst="rect">
            <a:avLst/>
          </a:prstGeom>
        </p:spPr>
      </p:pic>
      <p:graphicFrame>
        <p:nvGraphicFramePr>
          <p:cNvPr id="10" name="Objekt 9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70505449"/>
              </p:ext>
            </p:ext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0" name="think-cell Slide" r:id="rId6" imgW="352" imgH="357" progId="TCLayout.ActiveDocument.1">
                  <p:embed/>
                </p:oleObj>
              </mc:Choice>
              <mc:Fallback>
                <p:oleObj name="think-cell Slide" r:id="rId6" imgW="352" imgH="357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ktangel 8"/>
          <p:cNvSpPr/>
          <p:nvPr userDrawn="1"/>
        </p:nvSpPr>
        <p:spPr>
          <a:xfrm>
            <a:off x="504" y="3607651"/>
            <a:ext cx="12190491" cy="26352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sz="1800"/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720091" y="4293099"/>
            <a:ext cx="10363200" cy="692497"/>
          </a:xfrm>
        </p:spPr>
        <p:txBody>
          <a:bodyPr anchor="t" anchorCtr="0"/>
          <a:lstStyle>
            <a:lvl1pPr algn="l">
              <a:defRPr sz="4500">
                <a:solidFill>
                  <a:schemeClr val="tx1"/>
                </a:solidFill>
              </a:defRPr>
            </a:lvl1pPr>
          </a:lstStyle>
          <a:p>
            <a:r>
              <a:rPr lang="nb-NO"/>
              <a:t>Click to edit Master title style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720091" y="4100735"/>
            <a:ext cx="10363200" cy="192360"/>
          </a:xfrm>
        </p:spPr>
        <p:txBody>
          <a:bodyPr wrap="square" anchor="b" anchorCtr="0">
            <a:spAutoFit/>
          </a:bodyPr>
          <a:lstStyle>
            <a:lvl1pPr marL="0" indent="0" algn="l">
              <a:buNone/>
              <a:defRPr sz="125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Click to edit Master subtitle style</a:t>
            </a:r>
            <a:endParaRPr lang="nb-NO" dirty="0"/>
          </a:p>
        </p:txBody>
      </p:sp>
      <p:pic>
        <p:nvPicPr>
          <p:cNvPr id="7" name="Bilde 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" y="6150922"/>
            <a:ext cx="12190993" cy="707078"/>
          </a:xfrm>
          <a:prstGeom prst="rect">
            <a:avLst/>
          </a:prstGeom>
        </p:spPr>
      </p:pic>
      <p:sp>
        <p:nvSpPr>
          <p:cNvPr id="17" name="Plassholder for bunntekst 16"/>
          <p:cNvSpPr>
            <a:spLocks noGrp="1"/>
          </p:cNvSpPr>
          <p:nvPr>
            <p:ph type="ftr" sz="quarter" idx="12"/>
          </p:nvPr>
        </p:nvSpPr>
        <p:spPr>
          <a:xfrm>
            <a:off x="720091" y="6518975"/>
            <a:ext cx="5664708" cy="192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250" cap="all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ARRANGEMENT DATO STED</a:t>
            </a:r>
          </a:p>
        </p:txBody>
      </p:sp>
    </p:spTree>
    <p:extLst>
      <p:ext uri="{BB962C8B-B14F-4D97-AF65-F5344CB8AC3E}">
        <p14:creationId xmlns:p14="http://schemas.microsoft.com/office/powerpoint/2010/main" val="163872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ssholder for lysbildenummer 5">
            <a:extLst>
              <a:ext uri="{FF2B5EF4-FFF2-40B4-BE49-F238E27FC236}">
                <a16:creationId xmlns="" xmlns:a16="http://schemas.microsoft.com/office/drawing/2014/main" id="{67D0CA04-7BA6-49F7-9AA7-F3A8B800B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64796" y="6359378"/>
            <a:ext cx="2807297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800">
                <a:solidFill>
                  <a:srgbClr val="697078"/>
                </a:solidFill>
              </a:defRPr>
            </a:lvl1pPr>
          </a:lstStyle>
          <a:p>
            <a:fld id="{0AE548F1-6D36-4902-B57A-69A845AA9B7E}" type="slidenum">
              <a:rPr lang="nb-NO" smtClean="0"/>
              <a:pPr/>
              <a:t>‹#›</a:t>
            </a:fld>
            <a:endParaRPr lang="nb-NO"/>
          </a:p>
        </p:txBody>
      </p:sp>
      <p:cxnSp>
        <p:nvCxnSpPr>
          <p:cNvPr id="11" name="Rett linje 10">
            <a:extLst>
              <a:ext uri="{FF2B5EF4-FFF2-40B4-BE49-F238E27FC236}">
                <a16:creationId xmlns="" xmlns:a16="http://schemas.microsoft.com/office/drawing/2014/main" id="{0107BE7A-D25D-44D7-83F7-415179822359}"/>
              </a:ext>
            </a:extLst>
          </p:cNvPr>
          <p:cNvCxnSpPr>
            <a:cxnSpLocks/>
          </p:cNvCxnSpPr>
          <p:nvPr userDrawn="1"/>
        </p:nvCxnSpPr>
        <p:spPr>
          <a:xfrm>
            <a:off x="533400" y="6307200"/>
            <a:ext cx="10938600" cy="0"/>
          </a:xfrm>
          <a:prstGeom prst="line">
            <a:avLst/>
          </a:prstGeom>
          <a:ln w="10800">
            <a:solidFill>
              <a:srgbClr val="CED0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Bilde 12">
            <a:extLst>
              <a:ext uri="{FF2B5EF4-FFF2-40B4-BE49-F238E27FC236}">
                <a16:creationId xmlns="" xmlns:a16="http://schemas.microsoft.com/office/drawing/2014/main" id="{C5AE5843-E707-4657-BE77-0B784C8939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371857"/>
          </a:xfrm>
          <a:prstGeom prst="rect">
            <a:avLst/>
          </a:prstGeom>
        </p:spPr>
      </p:pic>
      <p:pic>
        <p:nvPicPr>
          <p:cNvPr id="15" name="Bilde 14">
            <a:extLst>
              <a:ext uri="{FF2B5EF4-FFF2-40B4-BE49-F238E27FC236}">
                <a16:creationId xmlns="" xmlns:a16="http://schemas.microsoft.com/office/drawing/2014/main" id="{2C7EE4E8-7B33-4DA5-A34F-E674C301A3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3400" y="6340871"/>
            <a:ext cx="1476759" cy="387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468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 #2">
    <p:bg>
      <p:bgPr>
        <a:solidFill>
          <a:srgbClr val="CED0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62"/>
            <a:ext cx="12192000" cy="6016752"/>
          </a:xfrm>
          <a:prstGeom prst="rect">
            <a:avLst/>
          </a:prstGeom>
        </p:spPr>
      </p:pic>
      <p:pic>
        <p:nvPicPr>
          <p:cNvPr id="16" name="Bilde 15">
            <a:extLst>
              <a:ext uri="{FF2B5EF4-FFF2-40B4-BE49-F238E27FC236}">
                <a16:creationId xmlns="" xmlns:a16="http://schemas.microsoft.com/office/drawing/2014/main" id="{B4B32C8C-B3FB-46BB-8134-8308C1F68D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3400" y="274457"/>
            <a:ext cx="1476759" cy="387097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="" xmlns:a16="http://schemas.microsoft.com/office/drawing/2014/main" id="{D827C2E4-FA16-457D-B48B-3A5FE259310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371857"/>
          </a:xfrm>
          <a:prstGeom prst="rect">
            <a:avLst/>
          </a:prstGeom>
        </p:spPr>
      </p:pic>
      <p:graphicFrame>
        <p:nvGraphicFramePr>
          <p:cNvPr id="10" name="Objekt 9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30885178"/>
              </p:ext>
            </p:ext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think-cell Slide" r:id="rId7" imgW="352" imgH="357" progId="TCLayout.ActiveDocument.1">
                  <p:embed/>
                </p:oleObj>
              </mc:Choice>
              <mc:Fallback>
                <p:oleObj name="think-cell Slide" r:id="rId7" imgW="352" imgH="357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720091" y="2720983"/>
            <a:ext cx="10363200" cy="692497"/>
          </a:xfrm>
        </p:spPr>
        <p:txBody>
          <a:bodyPr anchor="t" anchorCtr="0"/>
          <a:lstStyle>
            <a:lvl1pPr algn="l">
              <a:defRPr sz="4500">
                <a:solidFill>
                  <a:schemeClr val="bg1"/>
                </a:solidFill>
              </a:defRPr>
            </a:lvl1pPr>
          </a:lstStyle>
          <a:p>
            <a:r>
              <a:rPr lang="nb-NO"/>
              <a:t>Click to edit Master title style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720091" y="2528619"/>
            <a:ext cx="10363200" cy="192360"/>
          </a:xfrm>
        </p:spPr>
        <p:txBody>
          <a:bodyPr wrap="square" anchor="b" anchorCtr="0">
            <a:spAutoFit/>
          </a:bodyPr>
          <a:lstStyle>
            <a:lvl1pPr marL="0" indent="0" algn="l">
              <a:buNone/>
              <a:defRPr sz="125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Click to edit Master subtitle style</a:t>
            </a:r>
            <a:endParaRPr lang="nb-NO" dirty="0"/>
          </a:p>
        </p:txBody>
      </p:sp>
      <p:pic>
        <p:nvPicPr>
          <p:cNvPr id="7" name="Bilde 6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" y="6150922"/>
            <a:ext cx="12190993" cy="707078"/>
          </a:xfrm>
          <a:prstGeom prst="rect">
            <a:avLst/>
          </a:prstGeom>
        </p:spPr>
      </p:pic>
      <p:sp>
        <p:nvSpPr>
          <p:cNvPr id="17" name="Plassholder for bunntekst 16"/>
          <p:cNvSpPr>
            <a:spLocks noGrp="1"/>
          </p:cNvSpPr>
          <p:nvPr>
            <p:ph type="ftr" sz="quarter" idx="11"/>
          </p:nvPr>
        </p:nvSpPr>
        <p:spPr>
          <a:xfrm>
            <a:off x="720092" y="6518975"/>
            <a:ext cx="5663941" cy="192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 sz="1250" cap="all" baseline="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ARRANGEMENT DATO STED</a:t>
            </a:r>
          </a:p>
        </p:txBody>
      </p:sp>
    </p:spTree>
    <p:extLst>
      <p:ext uri="{BB962C8B-B14F-4D97-AF65-F5344CB8AC3E}">
        <p14:creationId xmlns:p14="http://schemas.microsoft.com/office/powerpoint/2010/main" val="247715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Click to edit Master title style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22274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Click to edit Master title style</a:t>
            </a: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533400" y="1912862"/>
            <a:ext cx="5466691" cy="4279915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nb-NO" dirty="0"/>
          </a:p>
        </p:txBody>
      </p:sp>
      <p:sp>
        <p:nvSpPr>
          <p:cNvPr id="9" name="Plassholder for innhold 2"/>
          <p:cNvSpPr>
            <a:spLocks noGrp="1"/>
          </p:cNvSpPr>
          <p:nvPr>
            <p:ph idx="13"/>
          </p:nvPr>
        </p:nvSpPr>
        <p:spPr>
          <a:xfrm>
            <a:off x="6192091" y="1912862"/>
            <a:ext cx="5280000" cy="4279915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5390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3 innholdsdeler [#1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Click to edit Master title style</a:t>
            </a: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533400" y="1912862"/>
            <a:ext cx="5466691" cy="4279915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</a:p>
        </p:txBody>
      </p:sp>
      <p:sp>
        <p:nvSpPr>
          <p:cNvPr id="9" name="Plassholder for innhold 2"/>
          <p:cNvSpPr>
            <a:spLocks noGrp="1"/>
          </p:cNvSpPr>
          <p:nvPr>
            <p:ph idx="13"/>
          </p:nvPr>
        </p:nvSpPr>
        <p:spPr>
          <a:xfrm>
            <a:off x="6192091" y="1912859"/>
            <a:ext cx="5280000" cy="2070000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nb-NO" dirty="0"/>
          </a:p>
        </p:txBody>
      </p:sp>
      <p:sp>
        <p:nvSpPr>
          <p:cNvPr id="11" name="Plassholder for innhold 2"/>
          <p:cNvSpPr>
            <a:spLocks noGrp="1"/>
          </p:cNvSpPr>
          <p:nvPr>
            <p:ph idx="14"/>
          </p:nvPr>
        </p:nvSpPr>
        <p:spPr>
          <a:xfrm>
            <a:off x="6192091" y="4122774"/>
            <a:ext cx="5280000" cy="2070000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14582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3 innholdsdeler [#2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Click to edit Master title style</a:t>
            </a: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6192091" y="1912862"/>
            <a:ext cx="5280000" cy="4279915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</a:p>
        </p:txBody>
      </p:sp>
      <p:sp>
        <p:nvSpPr>
          <p:cNvPr id="9" name="Plassholder for innhold 2"/>
          <p:cNvSpPr>
            <a:spLocks noGrp="1"/>
          </p:cNvSpPr>
          <p:nvPr>
            <p:ph idx="13"/>
          </p:nvPr>
        </p:nvSpPr>
        <p:spPr>
          <a:xfrm>
            <a:off x="533400" y="1912859"/>
            <a:ext cx="5466691" cy="2070000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nb-NO" dirty="0"/>
          </a:p>
        </p:txBody>
      </p:sp>
      <p:sp>
        <p:nvSpPr>
          <p:cNvPr id="11" name="Plassholder for innhold 2"/>
          <p:cNvSpPr>
            <a:spLocks noGrp="1"/>
          </p:cNvSpPr>
          <p:nvPr>
            <p:ph idx="14"/>
          </p:nvPr>
        </p:nvSpPr>
        <p:spPr>
          <a:xfrm>
            <a:off x="533400" y="4122774"/>
            <a:ext cx="5466691" cy="2070000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853305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3 innholdsdeler [#3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Click to edit Master title style</a:t>
            </a: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6192091" y="1912860"/>
            <a:ext cx="5280000" cy="2070000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</a:p>
        </p:txBody>
      </p:sp>
      <p:sp>
        <p:nvSpPr>
          <p:cNvPr id="9" name="Plassholder for innhold 2"/>
          <p:cNvSpPr>
            <a:spLocks noGrp="1"/>
          </p:cNvSpPr>
          <p:nvPr>
            <p:ph idx="13"/>
          </p:nvPr>
        </p:nvSpPr>
        <p:spPr>
          <a:xfrm>
            <a:off x="533400" y="1912859"/>
            <a:ext cx="5466691" cy="2070000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nb-NO" dirty="0"/>
          </a:p>
        </p:txBody>
      </p:sp>
      <p:sp>
        <p:nvSpPr>
          <p:cNvPr id="11" name="Plassholder for innhold 2"/>
          <p:cNvSpPr>
            <a:spLocks noGrp="1"/>
          </p:cNvSpPr>
          <p:nvPr>
            <p:ph idx="14"/>
          </p:nvPr>
        </p:nvSpPr>
        <p:spPr>
          <a:xfrm>
            <a:off x="533400" y="4122774"/>
            <a:ext cx="10938691" cy="2070000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2509998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3 innholdsdeler [#4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Click to edit Master title style</a:t>
            </a:r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6192091" y="1912860"/>
            <a:ext cx="5280000" cy="2070000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</a:p>
        </p:txBody>
      </p:sp>
      <p:sp>
        <p:nvSpPr>
          <p:cNvPr id="9" name="Plassholder for innhold 2"/>
          <p:cNvSpPr>
            <a:spLocks noGrp="1"/>
          </p:cNvSpPr>
          <p:nvPr>
            <p:ph idx="13"/>
          </p:nvPr>
        </p:nvSpPr>
        <p:spPr>
          <a:xfrm>
            <a:off x="533400" y="1912859"/>
            <a:ext cx="5466691" cy="2070000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nb-NO" dirty="0"/>
          </a:p>
        </p:txBody>
      </p:sp>
      <p:sp>
        <p:nvSpPr>
          <p:cNvPr id="11" name="Plassholder for innhold 2"/>
          <p:cNvSpPr>
            <a:spLocks noGrp="1"/>
          </p:cNvSpPr>
          <p:nvPr>
            <p:ph idx="14"/>
          </p:nvPr>
        </p:nvSpPr>
        <p:spPr>
          <a:xfrm>
            <a:off x="533400" y="4122774"/>
            <a:ext cx="5466691" cy="2070000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nb-NO" dirty="0"/>
          </a:p>
        </p:txBody>
      </p:sp>
      <p:sp>
        <p:nvSpPr>
          <p:cNvPr id="10" name="Plassholder for innhold 2"/>
          <p:cNvSpPr>
            <a:spLocks noGrp="1"/>
          </p:cNvSpPr>
          <p:nvPr>
            <p:ph idx="15"/>
          </p:nvPr>
        </p:nvSpPr>
        <p:spPr>
          <a:xfrm>
            <a:off x="6193615" y="4122774"/>
            <a:ext cx="5280000" cy="2070000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4127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62028799"/>
              </p:ext>
            </p:ext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" name="think-cell Slide" r:id="rId4" imgW="352" imgH="357" progId="TCLayout.ActiveDocument.1">
                  <p:embed/>
                </p:oleObj>
              </mc:Choice>
              <mc:Fallback>
                <p:oleObj name="think-cell Slide" r:id="rId4" imgW="352" imgH="357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/>
              <a:t>Click to edit Master title style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4688" y="1935882"/>
            <a:ext cx="5275301" cy="521568"/>
          </a:xfrm>
        </p:spPr>
        <p:txBody>
          <a:bodyPr anchor="t" anchorCtr="0">
            <a:normAutofit/>
          </a:bodyPr>
          <a:lstStyle>
            <a:lvl1pPr marL="0" indent="0">
              <a:lnSpc>
                <a:spcPts val="1800"/>
              </a:lnSpc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Click to edit Master text styles</a:t>
            </a:r>
          </a:p>
        </p:txBody>
      </p:sp>
      <p:sp>
        <p:nvSpPr>
          <p:cNvPr id="9" name="Plassholder for lysbilde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‹#›</a:t>
            </a:fld>
            <a:endParaRPr lang="nb-NO"/>
          </a:p>
        </p:txBody>
      </p:sp>
      <p:sp>
        <p:nvSpPr>
          <p:cNvPr id="13" name="Plassholder for innhold 2"/>
          <p:cNvSpPr>
            <a:spLocks noGrp="1"/>
          </p:cNvSpPr>
          <p:nvPr>
            <p:ph idx="13"/>
          </p:nvPr>
        </p:nvSpPr>
        <p:spPr>
          <a:xfrm>
            <a:off x="720091" y="2590800"/>
            <a:ext cx="5280000" cy="3601974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nb-NO" dirty="0"/>
          </a:p>
        </p:txBody>
      </p:sp>
      <p:sp>
        <p:nvSpPr>
          <p:cNvPr id="14" name="Plassholder for tekst 2"/>
          <p:cNvSpPr>
            <a:spLocks noGrp="1"/>
          </p:cNvSpPr>
          <p:nvPr>
            <p:ph type="body" idx="14"/>
          </p:nvPr>
        </p:nvSpPr>
        <p:spPr>
          <a:xfrm>
            <a:off x="6196688" y="1935882"/>
            <a:ext cx="5275301" cy="521568"/>
          </a:xfrm>
        </p:spPr>
        <p:txBody>
          <a:bodyPr anchor="t" anchorCtr="0">
            <a:normAutofit/>
          </a:bodyPr>
          <a:lstStyle>
            <a:lvl1pPr marL="0" indent="0">
              <a:lnSpc>
                <a:spcPts val="1800"/>
              </a:lnSpc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Click to edit Master text styles</a:t>
            </a:r>
          </a:p>
        </p:txBody>
      </p:sp>
      <p:sp>
        <p:nvSpPr>
          <p:cNvPr id="15" name="Plassholder for innhold 2"/>
          <p:cNvSpPr>
            <a:spLocks noGrp="1"/>
          </p:cNvSpPr>
          <p:nvPr>
            <p:ph idx="15"/>
          </p:nvPr>
        </p:nvSpPr>
        <p:spPr>
          <a:xfrm>
            <a:off x="6192091" y="2590800"/>
            <a:ext cx="5280000" cy="3601974"/>
          </a:xfrm>
        </p:spPr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4272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png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e 14">
            <a:extLst>
              <a:ext uri="{FF2B5EF4-FFF2-40B4-BE49-F238E27FC236}">
                <a16:creationId xmlns="" xmlns:a16="http://schemas.microsoft.com/office/drawing/2014/main" id="{8A2348A0-15E3-4362-9782-EE3A08E8AF4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3400" y="6340871"/>
            <a:ext cx="1476759" cy="387097"/>
          </a:xfrm>
          <a:prstGeom prst="rect">
            <a:avLst/>
          </a:prstGeom>
        </p:spPr>
      </p:pic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533400" y="1429023"/>
            <a:ext cx="10938691" cy="246221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33400" y="1912862"/>
            <a:ext cx="10938691" cy="427991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664796" y="6359378"/>
            <a:ext cx="2807297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800">
                <a:solidFill>
                  <a:srgbClr val="697078"/>
                </a:solidFill>
              </a:defRPr>
            </a:lvl1pPr>
          </a:lstStyle>
          <a:p>
            <a:fld id="{0AE548F1-6D36-4902-B57A-69A845AA9B7E}" type="slidenum">
              <a:rPr lang="nb-NO" smtClean="0"/>
              <a:pPr/>
              <a:t>‹#›</a:t>
            </a:fld>
            <a:endParaRPr lang="nb-NO"/>
          </a:p>
        </p:txBody>
      </p:sp>
      <p:cxnSp>
        <p:nvCxnSpPr>
          <p:cNvPr id="9" name="Rett linje 8"/>
          <p:cNvCxnSpPr>
            <a:cxnSpLocks/>
          </p:cNvCxnSpPr>
          <p:nvPr/>
        </p:nvCxnSpPr>
        <p:spPr>
          <a:xfrm>
            <a:off x="533400" y="1800000"/>
            <a:ext cx="10938600" cy="0"/>
          </a:xfrm>
          <a:prstGeom prst="line">
            <a:avLst/>
          </a:prstGeom>
          <a:ln w="10800">
            <a:solidFill>
              <a:srgbClr val="CED0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tt linje 10"/>
          <p:cNvCxnSpPr>
            <a:cxnSpLocks/>
          </p:cNvCxnSpPr>
          <p:nvPr/>
        </p:nvCxnSpPr>
        <p:spPr>
          <a:xfrm>
            <a:off x="533400" y="6307200"/>
            <a:ext cx="10938600" cy="0"/>
          </a:xfrm>
          <a:prstGeom prst="line">
            <a:avLst/>
          </a:prstGeom>
          <a:ln w="10800">
            <a:solidFill>
              <a:srgbClr val="CED0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Bilde 17">
            <a:extLst>
              <a:ext uri="{FF2B5EF4-FFF2-40B4-BE49-F238E27FC236}">
                <a16:creationId xmlns="" xmlns:a16="http://schemas.microsoft.com/office/drawing/2014/main" id="{900601F6-A1B9-4858-8413-6C09ADD9E5B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37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39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2" r:id="rId4"/>
    <p:sldLayoutId id="2147483658" r:id="rId5"/>
    <p:sldLayoutId id="2147483659" r:id="rId6"/>
    <p:sldLayoutId id="2147483660" r:id="rId7"/>
    <p:sldLayoutId id="2147483661" r:id="rId8"/>
    <p:sldLayoutId id="2147483653" r:id="rId9"/>
    <p:sldLayoutId id="2147483655" r:id="rId10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1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spcBef>
          <a:spcPct val="20000"/>
        </a:spcBef>
        <a:buClr>
          <a:srgbClr val="828990"/>
        </a:buClr>
        <a:buFont typeface="Arial" pitchFamily="34" charset="0"/>
        <a:buChar char="›"/>
        <a:defRPr sz="1600" kern="1200">
          <a:solidFill>
            <a:srgbClr val="4E5761"/>
          </a:solidFill>
          <a:latin typeface="+mn-lt"/>
          <a:ea typeface="+mn-ea"/>
          <a:cs typeface="+mn-cs"/>
        </a:defRPr>
      </a:lvl1pPr>
      <a:lvl2pPr marL="355600" indent="-174625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rgbClr val="4E5761"/>
          </a:solidFill>
          <a:latin typeface="+mn-lt"/>
          <a:ea typeface="+mn-ea"/>
          <a:cs typeface="+mn-cs"/>
        </a:defRPr>
      </a:lvl2pPr>
      <a:lvl3pPr marL="356400" indent="-176400" algn="l" defTabSz="914400" rtl="0" eaLnBrk="1" latinLnBrk="0" hangingPunct="1">
        <a:spcBef>
          <a:spcPct val="20000"/>
        </a:spcBef>
        <a:buFont typeface="Arial" pitchFamily="34" charset="0"/>
        <a:buChar char="›"/>
        <a:defRPr sz="1200" kern="1200">
          <a:solidFill>
            <a:srgbClr val="697078"/>
          </a:solidFill>
          <a:latin typeface="+mn-lt"/>
          <a:ea typeface="+mn-ea"/>
          <a:cs typeface="+mn-cs"/>
        </a:defRPr>
      </a:lvl3pPr>
      <a:lvl4pPr marL="356400" indent="-176400" algn="l" defTabSz="91440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rgbClr val="697078"/>
          </a:solidFill>
          <a:latin typeface="+mn-lt"/>
          <a:ea typeface="+mn-ea"/>
          <a:cs typeface="+mn-cs"/>
        </a:defRPr>
      </a:lvl4pPr>
      <a:lvl5pPr marL="356400" indent="-176400" algn="l" defTabSz="914400" rtl="0" eaLnBrk="1" latinLnBrk="0" hangingPunct="1">
        <a:spcBef>
          <a:spcPct val="20000"/>
        </a:spcBef>
        <a:buFont typeface="Arial" pitchFamily="34" charset="0"/>
        <a:buChar char="›"/>
        <a:defRPr sz="800" kern="1200">
          <a:solidFill>
            <a:srgbClr val="69707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0.emf"/><Relationship Id="rId3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4.emf"/><Relationship Id="rId3" Type="http://schemas.openxmlformats.org/officeDocument/2006/relationships/image" Target="../media/image25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5.emf"/><Relationship Id="rId3" Type="http://schemas.openxmlformats.org/officeDocument/2006/relationships/image" Target="../media/image26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tif"/><Relationship Id="rId5" Type="http://schemas.openxmlformats.org/officeDocument/2006/relationships/image" Target="../media/image30.jp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.emf"/><Relationship Id="rId3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9.png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0.png"/><Relationship Id="rId3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3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720090" y="2188021"/>
            <a:ext cx="11352573" cy="1384995"/>
          </a:xfrm>
        </p:spPr>
        <p:txBody>
          <a:bodyPr/>
          <a:lstStyle/>
          <a:p>
            <a:r>
              <a:rPr lang="nb-NO" dirty="0"/>
              <a:t>The </a:t>
            </a:r>
            <a:r>
              <a:rPr lang="nb-NO" dirty="0" err="1"/>
              <a:t>role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Atlantic heat transport in </a:t>
            </a:r>
            <a:r>
              <a:rPr lang="nb-NO" dirty="0" err="1"/>
              <a:t>future</a:t>
            </a:r>
            <a:r>
              <a:rPr lang="nb-NO" dirty="0"/>
              <a:t> Arctic </a:t>
            </a:r>
            <a:r>
              <a:rPr lang="nb-NO" dirty="0" err="1"/>
              <a:t>winter</a:t>
            </a:r>
            <a:r>
              <a:rPr lang="nb-NO" dirty="0"/>
              <a:t> </a:t>
            </a:r>
            <a:r>
              <a:rPr lang="nb-NO" dirty="0" err="1"/>
              <a:t>sea</a:t>
            </a:r>
            <a:r>
              <a:rPr lang="nb-NO" dirty="0"/>
              <a:t> </a:t>
            </a:r>
            <a:r>
              <a:rPr lang="nb-NO" dirty="0" err="1"/>
              <a:t>ice</a:t>
            </a:r>
            <a:r>
              <a:rPr lang="nb-NO" dirty="0"/>
              <a:t> loss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720091" y="3933056"/>
            <a:ext cx="10363200" cy="654025"/>
          </a:xfrm>
        </p:spPr>
        <p:txBody>
          <a:bodyPr/>
          <a:lstStyle/>
          <a:p>
            <a:r>
              <a:rPr lang="nb-NO" b="1" dirty="0"/>
              <a:t>Marius Årthun</a:t>
            </a:r>
            <a:r>
              <a:rPr lang="nb-NO" dirty="0"/>
              <a:t>, Lars H. Smedsrud &amp; Tor </a:t>
            </a:r>
            <a:r>
              <a:rPr lang="nb-NO" dirty="0" err="1"/>
              <a:t>eldevik</a:t>
            </a:r>
            <a:endParaRPr lang="nb-NO" dirty="0"/>
          </a:p>
          <a:p>
            <a:r>
              <a:rPr lang="nb-NO" dirty="0" err="1"/>
              <a:t>Geophysical</a:t>
            </a:r>
            <a:r>
              <a:rPr lang="nb-NO" dirty="0"/>
              <a:t> </a:t>
            </a:r>
            <a:r>
              <a:rPr lang="nb-NO" dirty="0" err="1"/>
              <a:t>Institute</a:t>
            </a:r>
            <a:r>
              <a:rPr lang="nb-NO" dirty="0"/>
              <a:t>, </a:t>
            </a:r>
            <a:r>
              <a:rPr lang="nb-NO" dirty="0" err="1"/>
              <a:t>University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Bergen, </a:t>
            </a:r>
            <a:r>
              <a:rPr lang="nb-NO" dirty="0" err="1"/>
              <a:t>norway</a:t>
            </a:r>
            <a:endParaRPr lang="nb-NO" dirty="0"/>
          </a:p>
          <a:p>
            <a:r>
              <a:rPr lang="nb-NO" dirty="0" err="1"/>
              <a:t>bjerknes</a:t>
            </a:r>
            <a:r>
              <a:rPr lang="nb-NO" dirty="0"/>
              <a:t> </a:t>
            </a:r>
            <a:r>
              <a:rPr lang="nb-NO" dirty="0" err="1"/>
              <a:t>centre</a:t>
            </a:r>
            <a:r>
              <a:rPr lang="nb-NO" dirty="0"/>
              <a:t> for </a:t>
            </a:r>
            <a:r>
              <a:rPr lang="nb-NO" dirty="0" err="1"/>
              <a:t>climate</a:t>
            </a:r>
            <a:r>
              <a:rPr lang="nb-NO" dirty="0"/>
              <a:t> </a:t>
            </a:r>
            <a:r>
              <a:rPr lang="nb-NO" dirty="0" err="1"/>
              <a:t>research</a:t>
            </a:r>
            <a:endParaRPr lang="nb-NO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dirty="0"/>
              <a:t>BCPU 05.06.2019</a:t>
            </a:r>
          </a:p>
        </p:txBody>
      </p:sp>
    </p:spTree>
    <p:extLst>
      <p:ext uri="{BB962C8B-B14F-4D97-AF65-F5344CB8AC3E}">
        <p14:creationId xmlns:p14="http://schemas.microsoft.com/office/powerpoint/2010/main" val="164068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D88079B-58EC-4A21-BBAD-0ED83DF2E3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10</a:t>
            </a:fld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2AF98AD-AEC5-494A-827C-26D7B2CF0C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3165"/>
          <a:stretch/>
        </p:blipFill>
        <p:spPr>
          <a:xfrm>
            <a:off x="3524608" y="404664"/>
            <a:ext cx="7395928" cy="46406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3A8AF21-1090-43C5-9551-0987DAF97E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392" y="1290246"/>
            <a:ext cx="2520280" cy="338554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nb-NO" sz="1600" b="1" kern="0" dirty="0">
                <a:solidFill>
                  <a:schemeClr val="bg1"/>
                </a:solidFill>
              </a:rPr>
              <a:t>Externally forced trends</a:t>
            </a:r>
            <a:endParaRPr kumimoji="0" lang="en-GB" altLang="nb-NO" sz="140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CE31873-2DDE-4F7B-A7F6-910C52BFB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384" y="3666510"/>
            <a:ext cx="2520280" cy="338554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nb-NO" sz="1600" b="1" kern="0" dirty="0">
                <a:solidFill>
                  <a:schemeClr val="bg1"/>
                </a:solidFill>
              </a:rPr>
              <a:t>Internally forced trends</a:t>
            </a:r>
            <a:endParaRPr kumimoji="0" lang="en-GB" altLang="nb-NO" sz="140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9834369-4CF8-45BE-BFE2-FC5581DE8912}"/>
              </a:ext>
            </a:extLst>
          </p:cNvPr>
          <p:cNvSpPr txBox="1"/>
          <p:nvPr/>
        </p:nvSpPr>
        <p:spPr>
          <a:xfrm rot="16200000">
            <a:off x="10506925" y="1287197"/>
            <a:ext cx="122413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500" dirty="0">
                <a:latin typeface="Calibri Light" panose="020F0302020204030204" pitchFamily="34" charset="0"/>
                <a:cs typeface="Calibri Light" panose="020F0302020204030204" pitchFamily="34" charset="0"/>
              </a:rPr>
              <a:t>%/</a:t>
            </a:r>
            <a:r>
              <a:rPr lang="nb-NO" sz="15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decade</a:t>
            </a:r>
            <a:endParaRPr lang="nb-NO" sz="15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9834369-4CF8-45BE-BFE2-FC5581DE8912}"/>
              </a:ext>
            </a:extLst>
          </p:cNvPr>
          <p:cNvSpPr txBox="1"/>
          <p:nvPr/>
        </p:nvSpPr>
        <p:spPr>
          <a:xfrm rot="16200000">
            <a:off x="10470051" y="3591453"/>
            <a:ext cx="122413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500" dirty="0">
                <a:latin typeface="Calibri Light" panose="020F0302020204030204" pitchFamily="34" charset="0"/>
                <a:cs typeface="Calibri Light" panose="020F0302020204030204" pitchFamily="34" charset="0"/>
              </a:rPr>
              <a:t>%/</a:t>
            </a:r>
            <a:r>
              <a:rPr lang="nb-NO" sz="15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decade</a:t>
            </a:r>
            <a:endParaRPr lang="nb-NO" sz="15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713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11</a:t>
            </a:fld>
            <a:endParaRPr lang="nb-NO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B5A2B89-60BD-40F7-A8B6-54C4B28C2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772111"/>
            <a:ext cx="7608482" cy="33298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BE89E64-DE6F-4620-9B37-AF44932018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231" b="33537"/>
          <a:stretch/>
        </p:blipFill>
        <p:spPr>
          <a:xfrm>
            <a:off x="3624847" y="444531"/>
            <a:ext cx="7799745" cy="243338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7ECA7B5-435C-43B0-9B59-BCD76463DD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1403516"/>
            <a:ext cx="2520280" cy="338554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nb-NO" sz="1600" b="1" kern="0" dirty="0">
                <a:solidFill>
                  <a:schemeClr val="bg1"/>
                </a:solidFill>
              </a:rPr>
              <a:t>Internally forced trends</a:t>
            </a:r>
            <a:endParaRPr kumimoji="0" lang="en-GB" altLang="nb-NO" sz="140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69EF0DA7-23E4-4002-B4DB-A1BB6E23FD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3933056"/>
            <a:ext cx="2520280" cy="58477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nb-NO" sz="1600" b="1" kern="0" dirty="0">
                <a:solidFill>
                  <a:schemeClr val="bg1"/>
                </a:solidFill>
              </a:rPr>
              <a:t>Internally forced trends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nb-NO" sz="1600" b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by ocean heat transport</a:t>
            </a:r>
            <a:endParaRPr kumimoji="0" lang="en-GB" altLang="nb-NO" sz="140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9834369-4CF8-45BE-BFE2-FC5581DE8912}"/>
              </a:ext>
            </a:extLst>
          </p:cNvPr>
          <p:cNvSpPr txBox="1"/>
          <p:nvPr/>
        </p:nvSpPr>
        <p:spPr>
          <a:xfrm>
            <a:off x="5988145" y="5917253"/>
            <a:ext cx="3852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latin typeface="Calibri Light" panose="020F0302020204030204" pitchFamily="34" charset="0"/>
                <a:cs typeface="Calibri Light" panose="020F0302020204030204" pitchFamily="34" charset="0"/>
              </a:rPr>
              <a:t>%/</a:t>
            </a:r>
            <a:r>
              <a:rPr lang="nb-NO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std</a:t>
            </a:r>
            <a:r>
              <a:rPr lang="nb-NO" dirty="0">
                <a:latin typeface="Calibri Light" panose="020F0302020204030204" pitchFamily="34" charset="0"/>
                <a:cs typeface="Calibri Light" panose="020F0302020204030204" pitchFamily="34" charset="0"/>
              </a:rPr>
              <a:t>(ensemble </a:t>
            </a:r>
            <a:r>
              <a:rPr lang="nb-NO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spread</a:t>
            </a:r>
            <a:r>
              <a:rPr lang="nb-NO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9834369-4CF8-45BE-BFE2-FC5581DE8912}"/>
              </a:ext>
            </a:extLst>
          </p:cNvPr>
          <p:cNvSpPr txBox="1"/>
          <p:nvPr/>
        </p:nvSpPr>
        <p:spPr>
          <a:xfrm rot="16200000">
            <a:off x="10902099" y="1359205"/>
            <a:ext cx="122413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500" dirty="0">
                <a:latin typeface="Calibri Light" panose="020F0302020204030204" pitchFamily="34" charset="0"/>
                <a:cs typeface="Calibri Light" panose="020F0302020204030204" pitchFamily="34" charset="0"/>
              </a:rPr>
              <a:t>%/</a:t>
            </a:r>
            <a:r>
              <a:rPr lang="nb-NO" sz="15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decade</a:t>
            </a:r>
            <a:endParaRPr lang="nb-NO" sz="15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0493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8899196D-621C-4412-9A50-2215C98B1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pPr/>
              <a:t>12</a:t>
            </a:fld>
            <a:endParaRPr lang="nb-NO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4A22679-0EAA-4347-B8CA-85699933C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6" y="1998541"/>
            <a:ext cx="4927078" cy="405657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BF8249CC-F08D-490B-BF09-7AB640C35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28750"/>
            <a:ext cx="10939463" cy="246063"/>
          </a:xfrm>
        </p:spPr>
        <p:txBody>
          <a:bodyPr>
            <a:normAutofit fontScale="90000"/>
          </a:bodyPr>
          <a:lstStyle/>
          <a:p>
            <a:r>
              <a:rPr lang="en-US" sz="3000" dirty="0">
                <a:latin typeface="Tw Cen MT"/>
                <a:cs typeface="Tw Cen MT"/>
              </a:rPr>
              <a:t>The importance of internal variability for Arctic winter sea ice loss</a:t>
            </a:r>
            <a:endParaRPr lang="en-GB" sz="3000" dirty="0">
              <a:latin typeface="Tw Cen MT"/>
              <a:cs typeface="Tw Cen M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6DE7DE2E-C057-4CA5-83A6-C1F7749FC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200540"/>
            <a:ext cx="4968552" cy="1815882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square">
            <a:no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US" altLang="nb-NO" sz="1600" b="1" kern="0" dirty="0">
                <a:solidFill>
                  <a:schemeClr val="bg1"/>
                </a:solidFill>
              </a:rPr>
              <a:t>The relative importance of internal and external variability is highly dependent on the trend length considered. </a:t>
            </a:r>
          </a:p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endParaRPr lang="en-US" altLang="nb-NO" sz="1600" b="1" kern="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9834369-4CF8-45BE-BFE2-FC5581DE8912}"/>
              </a:ext>
            </a:extLst>
          </p:cNvPr>
          <p:cNvSpPr txBox="1"/>
          <p:nvPr/>
        </p:nvSpPr>
        <p:spPr>
          <a:xfrm>
            <a:off x="839416" y="4653136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>
                <a:latin typeface="Tw Cen MT" panose="020B0602020104020603" pitchFamily="34" charset="0"/>
              </a:rPr>
              <a:t>SNR</a:t>
            </a:r>
            <a:r>
              <a:rPr lang="nb-NO" dirty="0">
                <a:latin typeface="Tw Cen MT" panose="020B0602020104020603" pitchFamily="34" charset="0"/>
              </a:rPr>
              <a:t>: Signal-to-</a:t>
            </a:r>
            <a:r>
              <a:rPr lang="nb-NO" dirty="0" err="1">
                <a:latin typeface="Tw Cen MT" panose="020B0602020104020603" pitchFamily="34" charset="0"/>
              </a:rPr>
              <a:t>noise</a:t>
            </a:r>
            <a:r>
              <a:rPr lang="nb-NO" dirty="0">
                <a:latin typeface="Tw Cen MT" panose="020B0602020104020603" pitchFamily="34" charset="0"/>
              </a:rPr>
              <a:t> ratio</a:t>
            </a:r>
          </a:p>
          <a:p>
            <a:r>
              <a:rPr lang="nb-NO" b="1" dirty="0">
                <a:latin typeface="Tw Cen MT" panose="020B0602020104020603" pitchFamily="34" charset="0"/>
              </a:rPr>
              <a:t>SNR</a:t>
            </a:r>
            <a:r>
              <a:rPr lang="nb-NO" dirty="0">
                <a:latin typeface="Tw Cen MT" panose="020B0602020104020603" pitchFamily="34" charset="0"/>
              </a:rPr>
              <a:t>&lt;1: </a:t>
            </a:r>
            <a:r>
              <a:rPr lang="nb-NO" dirty="0" err="1">
                <a:latin typeface="Tw Cen MT" panose="020B0602020104020603" pitchFamily="34" charset="0"/>
              </a:rPr>
              <a:t>Internal</a:t>
            </a:r>
            <a:r>
              <a:rPr lang="nb-NO" dirty="0">
                <a:latin typeface="Tw Cen MT" panose="020B0602020104020603" pitchFamily="34" charset="0"/>
              </a:rPr>
              <a:t> </a:t>
            </a:r>
            <a:r>
              <a:rPr lang="nb-NO" dirty="0" err="1">
                <a:latin typeface="Tw Cen MT" panose="020B0602020104020603" pitchFamily="34" charset="0"/>
              </a:rPr>
              <a:t>variability</a:t>
            </a:r>
            <a:r>
              <a:rPr lang="nb-NO" dirty="0">
                <a:latin typeface="Tw Cen MT" panose="020B0602020104020603" pitchFamily="34" charset="0"/>
              </a:rPr>
              <a:t> most </a:t>
            </a:r>
            <a:r>
              <a:rPr lang="nb-NO" dirty="0" err="1">
                <a:latin typeface="Tw Cen MT" panose="020B0602020104020603" pitchFamily="34" charset="0"/>
              </a:rPr>
              <a:t>important</a:t>
            </a:r>
            <a:endParaRPr lang="nb-NO" dirty="0"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739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03912" y="5917795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Probability (%) of a positive 10-year trend in sea ice concentration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A96833E2-AB97-4FAF-8460-BE25540A5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1844824"/>
            <a:ext cx="4550715" cy="412727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FD4CD60-4338-4E16-94B4-559D84F08D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200540"/>
            <a:ext cx="4968552" cy="1815882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US" altLang="nb-NO" sz="1600" b="1" kern="0" dirty="0">
                <a:solidFill>
                  <a:schemeClr val="bg1"/>
                </a:solidFill>
              </a:rPr>
              <a:t>The relative importance of internal and external variability is highly dependent on the trend length considered. </a:t>
            </a:r>
          </a:p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endParaRPr lang="en-US" altLang="nb-NO" sz="1600" b="1" kern="0" dirty="0">
              <a:solidFill>
                <a:schemeClr val="bg1"/>
              </a:solidFill>
            </a:endParaRPr>
          </a:p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US" altLang="nb-NO" sz="1600" b="1" kern="0" dirty="0">
                <a:solidFill>
                  <a:schemeClr val="bg1"/>
                </a:solidFill>
              </a:rPr>
              <a:t>Decadal periods of positive sea ice trends can occur in the future when ocean heat transport variability counteracts anthropogenic forcing.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653B23EA-24B4-41F4-B216-E206C23E6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28750"/>
            <a:ext cx="10939463" cy="246063"/>
          </a:xfrm>
        </p:spPr>
        <p:txBody>
          <a:bodyPr>
            <a:normAutofit fontScale="90000"/>
          </a:bodyPr>
          <a:lstStyle/>
          <a:p>
            <a:r>
              <a:rPr lang="en-US" sz="3000" dirty="0">
                <a:latin typeface="Tw Cen MT"/>
                <a:cs typeface="Tw Cen MT"/>
              </a:rPr>
              <a:t>The importance of internal variability for Arctic winter sea ice loss</a:t>
            </a:r>
            <a:endParaRPr lang="en-GB" sz="3000" dirty="0">
              <a:latin typeface="Tw Cen MT"/>
              <a:cs typeface="Tw Cen MT"/>
            </a:endParaRPr>
          </a:p>
        </p:txBody>
      </p:sp>
    </p:spTree>
    <p:extLst>
      <p:ext uri="{BB962C8B-B14F-4D97-AF65-F5344CB8AC3E}">
        <p14:creationId xmlns:p14="http://schemas.microsoft.com/office/powerpoint/2010/main" val="3565689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FD4CD60-4338-4E16-94B4-559D84F08D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408" y="2010326"/>
            <a:ext cx="5346576" cy="338554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nb-NO" sz="1600" b="1" kern="0" dirty="0" err="1">
                <a:solidFill>
                  <a:schemeClr val="bg1"/>
                </a:solidFill>
              </a:rPr>
              <a:t>Interannual</a:t>
            </a:r>
            <a:r>
              <a:rPr lang="en-US" altLang="nb-NO" sz="1600" b="1" kern="0" dirty="0">
                <a:solidFill>
                  <a:schemeClr val="bg1"/>
                </a:solidFill>
              </a:rPr>
              <a:t> to decadal sea ice trends are predictable. 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="" xmlns:a16="http://schemas.microsoft.com/office/drawing/2014/main" id="{653B23EA-24B4-41F4-B216-E206C23E6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28750"/>
            <a:ext cx="10939463" cy="246063"/>
          </a:xfrm>
        </p:spPr>
        <p:txBody>
          <a:bodyPr>
            <a:normAutofit fontScale="90000"/>
          </a:bodyPr>
          <a:lstStyle/>
          <a:p>
            <a:r>
              <a:rPr lang="en-US" sz="3000" dirty="0">
                <a:latin typeface="Tw Cen MT"/>
                <a:cs typeface="Tw Cen MT"/>
              </a:rPr>
              <a:t>The importance of internal variability for Arctic winter sea ice loss</a:t>
            </a:r>
            <a:endParaRPr lang="en-GB" sz="3000" dirty="0">
              <a:latin typeface="Tw Cen MT"/>
              <a:cs typeface="Tw Cen M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1921451"/>
            <a:ext cx="4080719" cy="4387869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464" y="4580173"/>
            <a:ext cx="5382522" cy="167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3"/>
          <p:cNvGrpSpPr>
            <a:grpSpLocks/>
          </p:cNvGrpSpPr>
          <p:nvPr/>
        </p:nvGrpSpPr>
        <p:grpSpPr bwMode="auto">
          <a:xfrm>
            <a:off x="335360" y="2492896"/>
            <a:ext cx="6093950" cy="1728191"/>
            <a:chOff x="0" y="1826947"/>
            <a:chExt cx="8604448" cy="2466149"/>
          </a:xfrm>
        </p:grpSpPr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2339975" y="1879600"/>
              <a:ext cx="360363" cy="231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endParaRPr lang="nb-NO" altLang="nb-NO"/>
            </a:p>
          </p:txBody>
        </p:sp>
        <p:pic>
          <p:nvPicPr>
            <p:cNvPr id="12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1606"/>
              <a:ext cx="8604448" cy="2361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>
              <a:off x="250831" y="1917462"/>
              <a:ext cx="8209152" cy="508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b-NO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099611" y="1879350"/>
              <a:ext cx="360371" cy="231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b-NO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1974" y="1826947"/>
              <a:ext cx="360370" cy="231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b-NO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EC5EF66-0933-4CF6-A752-67ABD8444720}"/>
              </a:ext>
            </a:extLst>
          </p:cNvPr>
          <p:cNvSpPr txBox="1"/>
          <p:nvPr/>
        </p:nvSpPr>
        <p:spPr>
          <a:xfrm>
            <a:off x="3863752" y="3987006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>
                <a:latin typeface="Tw Cen MT" panose="020B0602020104020603" pitchFamily="34" charset="0"/>
              </a:rPr>
              <a:t>Årthun et al. 2017. </a:t>
            </a:r>
            <a:r>
              <a:rPr lang="nb-NO" sz="1200" i="1" dirty="0">
                <a:latin typeface="Tw Cen MT" panose="020B0602020104020603" pitchFamily="34" charset="0"/>
              </a:rPr>
              <a:t>Nat. </a:t>
            </a:r>
            <a:r>
              <a:rPr lang="nb-NO" sz="1200" i="1" dirty="0" err="1">
                <a:latin typeface="Tw Cen MT" panose="020B0602020104020603" pitchFamily="34" charset="0"/>
              </a:rPr>
              <a:t>Commun</a:t>
            </a:r>
            <a:r>
              <a:rPr lang="nb-NO" sz="1200" i="1" dirty="0">
                <a:latin typeface="Tw Cen MT" panose="020B0602020104020603" pitchFamily="34" charset="0"/>
              </a:rPr>
              <a:t>. </a:t>
            </a:r>
            <a:r>
              <a:rPr lang="nb-NO" sz="1200" dirty="0">
                <a:latin typeface="Tw Cen MT" panose="020B0602020104020603" pitchFamily="34" charset="0"/>
              </a:rPr>
              <a:t> 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5EC5EF66-0933-4CF6-A752-67ABD8444720}"/>
              </a:ext>
            </a:extLst>
          </p:cNvPr>
          <p:cNvSpPr txBox="1"/>
          <p:nvPr/>
        </p:nvSpPr>
        <p:spPr>
          <a:xfrm>
            <a:off x="3863752" y="6327514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 err="1">
                <a:latin typeface="Tw Cen MT" panose="020B0602020104020603" pitchFamily="34" charset="0"/>
              </a:rPr>
              <a:t>Yeager</a:t>
            </a:r>
            <a:r>
              <a:rPr lang="nb-NO" sz="1200" dirty="0">
                <a:latin typeface="Tw Cen MT" panose="020B0602020104020603" pitchFamily="34" charset="0"/>
              </a:rPr>
              <a:t> et al. 2015. </a:t>
            </a:r>
            <a:r>
              <a:rPr lang="nb-NO" sz="1200" i="1" dirty="0" err="1">
                <a:latin typeface="Tw Cen MT" panose="020B0602020104020603" pitchFamily="34" charset="0"/>
              </a:rPr>
              <a:t>Geophys</a:t>
            </a:r>
            <a:r>
              <a:rPr lang="nb-NO" sz="1200" i="1" dirty="0">
                <a:latin typeface="Tw Cen MT" panose="020B0602020104020603" pitchFamily="34" charset="0"/>
              </a:rPr>
              <a:t>. Res. Lett.  </a:t>
            </a:r>
            <a:r>
              <a:rPr lang="nb-NO" sz="1200" dirty="0">
                <a:latin typeface="Tw Cen MT" panose="020B0602020104020603" pitchFamily="34" charset="0"/>
              </a:rPr>
              <a:t>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EC5EF66-0933-4CF6-A752-67ABD8444720}"/>
              </a:ext>
            </a:extLst>
          </p:cNvPr>
          <p:cNvSpPr txBox="1"/>
          <p:nvPr/>
        </p:nvSpPr>
        <p:spPr>
          <a:xfrm>
            <a:off x="885203" y="2823319"/>
            <a:ext cx="962325" cy="4616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bg1"/>
                </a:solidFill>
                <a:latin typeface="Tw Cen MT" panose="020B0602020104020603" pitchFamily="34" charset="0"/>
              </a:rPr>
              <a:t>Statistical </a:t>
            </a:r>
            <a:r>
              <a:rPr lang="nb-NO" sz="1200" b="1" dirty="0" err="1">
                <a:solidFill>
                  <a:schemeClr val="bg1"/>
                </a:solidFill>
                <a:latin typeface="Tw Cen MT" panose="020B0602020104020603" pitchFamily="34" charset="0"/>
              </a:rPr>
              <a:t>prediction</a:t>
            </a:r>
            <a:endParaRPr lang="nb-NO" sz="12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EC5EF66-0933-4CF6-A752-67ABD8444720}"/>
              </a:ext>
            </a:extLst>
          </p:cNvPr>
          <p:cNvSpPr txBox="1"/>
          <p:nvPr/>
        </p:nvSpPr>
        <p:spPr>
          <a:xfrm>
            <a:off x="1973748" y="5445224"/>
            <a:ext cx="962325" cy="4616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sz="1200" b="1" dirty="0" err="1">
                <a:solidFill>
                  <a:schemeClr val="bg1"/>
                </a:solidFill>
                <a:latin typeface="Tw Cen MT" panose="020B0602020104020603" pitchFamily="34" charset="0"/>
              </a:rPr>
              <a:t>Dynamical</a:t>
            </a:r>
            <a:r>
              <a:rPr lang="nb-NO" sz="1200" b="1" dirty="0">
                <a:solidFill>
                  <a:schemeClr val="bg1"/>
                </a:solidFill>
                <a:latin typeface="Tw Cen MT" panose="020B0602020104020603" pitchFamily="34" charset="0"/>
              </a:rPr>
              <a:t> </a:t>
            </a:r>
            <a:r>
              <a:rPr lang="nb-NO" sz="1200" b="1" dirty="0" err="1">
                <a:solidFill>
                  <a:schemeClr val="bg1"/>
                </a:solidFill>
                <a:latin typeface="Tw Cen MT" panose="020B0602020104020603" pitchFamily="34" charset="0"/>
              </a:rPr>
              <a:t>prediction</a:t>
            </a:r>
            <a:endParaRPr lang="nb-NO" sz="12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5231904" y="3429000"/>
            <a:ext cx="882080" cy="360040"/>
          </a:xfrm>
          <a:prstGeom prst="straightConnector1">
            <a:avLst/>
          </a:prstGeom>
          <a:ln w="2857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4655840" y="5265204"/>
            <a:ext cx="882080" cy="360040"/>
          </a:xfrm>
          <a:prstGeom prst="straightConnector1">
            <a:avLst/>
          </a:prstGeom>
          <a:ln w="28575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4636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A572202-5ADE-4157-A950-E9266630C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15</a:t>
            </a:fld>
            <a:endParaRPr lang="nb-NO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935E6CF-1690-417D-A5D3-E190862D2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60" y="1958496"/>
            <a:ext cx="6366828" cy="417647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="" xmlns:a16="http://schemas.microsoft.com/office/drawing/2014/main" id="{4B22F7AD-41E9-48DE-A116-46D6F7CB0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29023"/>
            <a:ext cx="10938691" cy="246221"/>
          </a:xfrm>
        </p:spPr>
        <p:txBody>
          <a:bodyPr>
            <a:normAutofit fontScale="90000"/>
          </a:bodyPr>
          <a:lstStyle/>
          <a:p>
            <a:r>
              <a:rPr lang="en-US" sz="3000" dirty="0">
                <a:latin typeface="Tw Cen MT"/>
                <a:cs typeface="Tw Cen MT"/>
              </a:rPr>
              <a:t>Drivers of future ocean heat transport variations</a:t>
            </a:r>
            <a:endParaRPr lang="en-GB" sz="3000" dirty="0">
              <a:latin typeface="Tw Cen MT"/>
              <a:cs typeface="Tw Cen M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841B3BC9-3703-4EB7-9571-493F01565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469" y="2060848"/>
            <a:ext cx="5130552" cy="3600400"/>
          </a:xfrm>
        </p:spPr>
        <p:txBody>
          <a:bodyPr>
            <a:normAutofit/>
          </a:bodyPr>
          <a:lstStyle/>
          <a:p>
            <a:r>
              <a:rPr lang="en-US" sz="2200" dirty="0">
                <a:latin typeface="Tw Cen MT"/>
                <a:cs typeface="Tw Cen MT"/>
              </a:rPr>
              <a:t>Future OHT increase in CESM-LE is a result of higher ocean temperature, counteracted by a decrease in the strength (volume) of the Atlantic inflow. </a:t>
            </a:r>
          </a:p>
          <a:p>
            <a:pPr marL="0" indent="0">
              <a:buNone/>
            </a:pPr>
            <a:endParaRPr lang="en-US" sz="2200" dirty="0">
              <a:latin typeface="Tw Cen MT"/>
              <a:cs typeface="Tw Cen MT"/>
            </a:endParaRPr>
          </a:p>
          <a:p>
            <a:r>
              <a:rPr lang="en-US" sz="2200" dirty="0">
                <a:latin typeface="Tw Cen MT"/>
                <a:cs typeface="Tw Cen MT"/>
              </a:rPr>
              <a:t>What are the drivers of future decline in BSO inflow?</a:t>
            </a:r>
          </a:p>
        </p:txBody>
      </p:sp>
    </p:spTree>
    <p:extLst>
      <p:ext uri="{BB962C8B-B14F-4D97-AF65-F5344CB8AC3E}">
        <p14:creationId xmlns:p14="http://schemas.microsoft.com/office/powerpoint/2010/main" val="1488686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16</a:t>
            </a:fld>
            <a:endParaRPr lang="nb-NO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CF7593D-14AB-4DE2-A7B8-237BB7D386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9903"/>
          <a:stretch/>
        </p:blipFill>
        <p:spPr>
          <a:xfrm>
            <a:off x="407368" y="1162768"/>
            <a:ext cx="7148830" cy="349036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="" xmlns:a16="http://schemas.microsoft.com/office/drawing/2014/main" id="{B1CBD8D9-BB36-4FDD-B3E5-44428401250A}"/>
              </a:ext>
            </a:extLst>
          </p:cNvPr>
          <p:cNvSpPr txBox="1">
            <a:spLocks/>
          </p:cNvSpPr>
          <p:nvPr/>
        </p:nvSpPr>
        <p:spPr>
          <a:xfrm>
            <a:off x="2243572" y="369562"/>
            <a:ext cx="9109012" cy="42412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dirty="0">
                <a:latin typeface="Tw Cen MT"/>
                <a:cs typeface="Tw Cen MT"/>
              </a:rPr>
              <a:t>Drivers of future ocean </a:t>
            </a:r>
            <a:r>
              <a:rPr lang="en-US" sz="2700" b="1" dirty="0">
                <a:solidFill>
                  <a:schemeClr val="accent1"/>
                </a:solidFill>
                <a:latin typeface="Tw Cen MT"/>
                <a:cs typeface="Tw Cen MT"/>
              </a:rPr>
              <a:t>EXTERNAL</a:t>
            </a:r>
            <a:r>
              <a:rPr lang="en-US" sz="2700" dirty="0">
                <a:latin typeface="Tw Cen MT"/>
                <a:cs typeface="Tw Cen MT"/>
              </a:rPr>
              <a:t> </a:t>
            </a:r>
            <a:r>
              <a:rPr lang="en-US" sz="2700" dirty="0" smtClean="0">
                <a:latin typeface="Tw Cen MT"/>
                <a:cs typeface="Tw Cen MT"/>
              </a:rPr>
              <a:t>volume </a:t>
            </a:r>
            <a:r>
              <a:rPr lang="en-US" sz="2700" dirty="0">
                <a:latin typeface="Tw Cen MT"/>
                <a:cs typeface="Tw Cen MT"/>
              </a:rPr>
              <a:t>transport variations</a:t>
            </a:r>
            <a:endParaRPr lang="en-GB" sz="2700" dirty="0">
              <a:latin typeface="Tw Cen MT"/>
              <a:cs typeface="Tw Cen M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A12C3A8-6943-4D84-8CBF-2A8E421B15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1484" y="4769857"/>
            <a:ext cx="9289032" cy="1323439"/>
          </a:xfrm>
          <a:prstGeom prst="rect">
            <a:avLst/>
          </a:prstGeom>
          <a:solidFill>
            <a:srgbClr val="DE5C5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US" altLang="nb-NO" sz="1600" b="1" kern="0" dirty="0">
                <a:solidFill>
                  <a:schemeClr val="bg1"/>
                </a:solidFill>
              </a:rPr>
              <a:t>The AMOC substantially weakens toward 2080.</a:t>
            </a:r>
          </a:p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endParaRPr lang="en-US" altLang="nb-NO" sz="1600" b="1" kern="0" dirty="0">
              <a:solidFill>
                <a:schemeClr val="bg1"/>
              </a:solidFill>
            </a:endParaRPr>
          </a:p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US" altLang="nb-NO" sz="1600" b="1" kern="0" dirty="0">
                <a:solidFill>
                  <a:schemeClr val="bg1"/>
                </a:solidFill>
              </a:rPr>
              <a:t>The circulation within the Nordic Seas increases as a result of a trend toward lower SLP.</a:t>
            </a:r>
          </a:p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endParaRPr lang="en-US" altLang="nb-NO" sz="1600" b="1" kern="0" dirty="0">
              <a:solidFill>
                <a:schemeClr val="bg1"/>
              </a:solidFill>
            </a:endParaRPr>
          </a:p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lang="en-US" altLang="nb-NO" sz="1600" b="1" kern="0" dirty="0">
                <a:solidFill>
                  <a:schemeClr val="bg1"/>
                </a:solidFill>
              </a:rPr>
              <a:t>SLP gradient decreases across BSO → weaker inflow.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DEC568BD-0830-4ABF-9968-417FB00206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1166"/>
          <a:stretch/>
        </p:blipFill>
        <p:spPr>
          <a:xfrm>
            <a:off x="7680175" y="1018649"/>
            <a:ext cx="3958684" cy="3706495"/>
          </a:xfrm>
          <a:prstGeom prst="rect">
            <a:avLst/>
          </a:prstGeom>
        </p:spPr>
      </p:pic>
      <p:sp>
        <p:nvSpPr>
          <p:cNvPr id="15" name="Arrow: Curved Right 14">
            <a:extLst>
              <a:ext uri="{FF2B5EF4-FFF2-40B4-BE49-F238E27FC236}">
                <a16:creationId xmlns="" xmlns:a16="http://schemas.microsoft.com/office/drawing/2014/main" id="{D8DC796D-13C1-40BC-857A-F77FFF02F18D}"/>
              </a:ext>
            </a:extLst>
          </p:cNvPr>
          <p:cNvSpPr/>
          <p:nvPr/>
        </p:nvSpPr>
        <p:spPr>
          <a:xfrm rot="8046809">
            <a:off x="9024767" y="3213093"/>
            <a:ext cx="558753" cy="371481"/>
          </a:xfrm>
          <a:prstGeom prst="curvedRightArrow">
            <a:avLst>
              <a:gd name="adj1" fmla="val 0"/>
              <a:gd name="adj2" fmla="val 50000"/>
              <a:gd name="adj3" fmla="val 3661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05E497D-EC7F-4D49-BC9A-811ABA6CE7CF}"/>
              </a:ext>
            </a:extLst>
          </p:cNvPr>
          <p:cNvSpPr txBox="1"/>
          <p:nvPr/>
        </p:nvSpPr>
        <p:spPr>
          <a:xfrm rot="16200000">
            <a:off x="10947593" y="2448466"/>
            <a:ext cx="13864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5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hPa</a:t>
            </a:r>
            <a:r>
              <a:rPr lang="nb-NO" sz="1500" dirty="0"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r>
              <a:rPr lang="nb-NO" sz="15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decade</a:t>
            </a:r>
            <a:endParaRPr lang="nb-NO" sz="15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382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17</a:t>
            </a:fld>
            <a:endParaRPr lang="nb-NO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D2D1328-0A26-469D-9F2F-20E9B1A9C1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51"/>
          <a:stretch/>
        </p:blipFill>
        <p:spPr>
          <a:xfrm>
            <a:off x="7136100" y="1124744"/>
            <a:ext cx="4146347" cy="370649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2DC83F1C-A90D-4FA0-AAAA-891FF4E2CC28}"/>
              </a:ext>
            </a:extLst>
          </p:cNvPr>
          <p:cNvSpPr txBox="1">
            <a:spLocks/>
          </p:cNvSpPr>
          <p:nvPr/>
        </p:nvSpPr>
        <p:spPr>
          <a:xfrm>
            <a:off x="2243572" y="369562"/>
            <a:ext cx="8964996" cy="42412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700" dirty="0">
                <a:latin typeface="Tw Cen MT"/>
                <a:cs typeface="Tw Cen MT"/>
              </a:rPr>
              <a:t>Drivers of future ocean </a:t>
            </a:r>
            <a:r>
              <a:rPr lang="en-US" sz="2700" b="1" dirty="0">
                <a:solidFill>
                  <a:schemeClr val="bg1">
                    <a:lumMod val="50000"/>
                  </a:schemeClr>
                </a:solidFill>
                <a:latin typeface="Tw Cen MT"/>
                <a:cs typeface="Tw Cen MT"/>
              </a:rPr>
              <a:t>INTERNAL</a:t>
            </a:r>
            <a:r>
              <a:rPr lang="en-US" sz="2700" dirty="0">
                <a:latin typeface="Tw Cen MT"/>
                <a:cs typeface="Tw Cen MT"/>
              </a:rPr>
              <a:t> </a:t>
            </a:r>
            <a:r>
              <a:rPr lang="en-US" sz="2700" dirty="0" smtClean="0">
                <a:latin typeface="Tw Cen MT"/>
                <a:cs typeface="Tw Cen MT"/>
              </a:rPr>
              <a:t>volume </a:t>
            </a:r>
            <a:r>
              <a:rPr lang="en-US" sz="2700" dirty="0">
                <a:latin typeface="Tw Cen MT"/>
                <a:cs typeface="Tw Cen MT"/>
              </a:rPr>
              <a:t>transport variations</a:t>
            </a:r>
            <a:endParaRPr lang="en-GB" sz="2700" dirty="0">
              <a:latin typeface="Tw Cen MT"/>
              <a:cs typeface="Tw Cen M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B49E33A-3AC9-45DA-A0CE-3FCAE5E51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423" y="5076473"/>
            <a:ext cx="10532605" cy="584776"/>
          </a:xfrm>
          <a:prstGeom prst="rect">
            <a:avLst/>
          </a:prstGeom>
          <a:solidFill>
            <a:srgbClr val="DE5C5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nb-NO" sz="1600" b="1" kern="0" dirty="0">
                <a:solidFill>
                  <a:schemeClr val="bg1"/>
                </a:solidFill>
              </a:rPr>
              <a:t>Internal </a:t>
            </a:r>
            <a:r>
              <a:rPr lang="en-US" altLang="nb-NO" sz="1600" b="1" kern="0" dirty="0" smtClean="0">
                <a:solidFill>
                  <a:schemeClr val="bg1"/>
                </a:solidFill>
              </a:rPr>
              <a:t>volume transport </a:t>
            </a:r>
            <a:r>
              <a:rPr lang="en-US" altLang="nb-NO" sz="1600" b="1" kern="0" dirty="0">
                <a:solidFill>
                  <a:schemeClr val="bg1"/>
                </a:solidFill>
              </a:rPr>
              <a:t>variability is associated with both upstream ocean circulation </a:t>
            </a:r>
            <a:r>
              <a:rPr lang="en-US" altLang="nb-NO" sz="1600" b="1" kern="0" dirty="0" smtClean="0">
                <a:solidFill>
                  <a:schemeClr val="bg1"/>
                </a:solidFill>
              </a:rPr>
              <a:t>changes and </a:t>
            </a:r>
            <a:r>
              <a:rPr lang="en-US" altLang="nb-NO" sz="1600" b="1" kern="0" dirty="0">
                <a:solidFill>
                  <a:schemeClr val="bg1"/>
                </a:solidFill>
              </a:rPr>
              <a:t>large-scale atmospheric circulation anomalies reminiscent of the Arctic Oscillation.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F1CE2CE-FC4E-4B4A-B633-DE37C219E12F}"/>
              </a:ext>
            </a:extLst>
          </p:cNvPr>
          <p:cNvSpPr txBox="1"/>
          <p:nvPr/>
        </p:nvSpPr>
        <p:spPr>
          <a:xfrm rot="16200000">
            <a:off x="9886659" y="2358949"/>
            <a:ext cx="279157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5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hPa</a:t>
            </a:r>
            <a:r>
              <a:rPr lang="nb-NO" sz="1500" dirty="0">
                <a:latin typeface="Calibri Light" panose="020F0302020204030204" pitchFamily="34" charset="0"/>
                <a:cs typeface="Calibri Light" panose="020F0302020204030204" pitchFamily="34" charset="0"/>
              </a:rPr>
              <a:t>/</a:t>
            </a:r>
            <a:r>
              <a:rPr lang="nb-NO" sz="15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std</a:t>
            </a:r>
            <a:r>
              <a:rPr lang="nb-NO" sz="1500" dirty="0">
                <a:latin typeface="Calibri Light" panose="020F0302020204030204" pitchFamily="34" charset="0"/>
                <a:cs typeface="Calibri Light" panose="020F0302020204030204" pitchFamily="34" charset="0"/>
              </a:rPr>
              <a:t>(ensemble </a:t>
            </a:r>
            <a:r>
              <a:rPr lang="nb-NO" sz="15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spread</a:t>
            </a:r>
            <a:r>
              <a:rPr lang="nb-NO" sz="1500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2BF24175-D29B-4E0E-8FA3-DF6ACB43D0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013827"/>
            <a:ext cx="6132050" cy="385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53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500" dirty="0" smtClean="0">
              <a:latin typeface="Tw Cen MT" panose="020B0602020104020603" pitchFamily="34" charset="0"/>
            </a:endParaRPr>
          </a:p>
          <a:p>
            <a:r>
              <a:rPr lang="en-US" sz="2500" dirty="0" smtClean="0">
                <a:latin typeface="Tw Cen MT" panose="020B0602020104020603" pitchFamily="34" charset="0"/>
              </a:rPr>
              <a:t>Ocean </a:t>
            </a:r>
            <a:r>
              <a:rPr lang="en-US" sz="2500" dirty="0">
                <a:latin typeface="Tw Cen MT" panose="020B0602020104020603" pitchFamily="34" charset="0"/>
              </a:rPr>
              <a:t>heat transport into the Barents Sea has been, and will continue to be, a major source of internal Arctic winter sea ice variability and predictability. </a:t>
            </a:r>
          </a:p>
          <a:p>
            <a:pPr marL="0" indent="0">
              <a:buNone/>
            </a:pPr>
            <a:endParaRPr lang="en-US" sz="2500" dirty="0">
              <a:latin typeface="Tw Cen MT" panose="020B0602020104020603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1429023"/>
            <a:ext cx="10938691" cy="246221"/>
          </a:xfrm>
        </p:spPr>
        <p:txBody>
          <a:bodyPr>
            <a:normAutofit fontScale="90000"/>
          </a:bodyPr>
          <a:lstStyle/>
          <a:p>
            <a:r>
              <a:rPr lang="en-US" sz="3000" dirty="0" smtClean="0">
                <a:latin typeface="Tw Cen MT"/>
                <a:cs typeface="Tw Cen MT"/>
              </a:rPr>
              <a:t>TAKE HOME MESSAGE</a:t>
            </a:r>
            <a:endParaRPr lang="en-GB" sz="3000" dirty="0">
              <a:latin typeface="Tw Cen MT"/>
              <a:cs typeface="Tw Cen MT"/>
            </a:endParaRPr>
          </a:p>
        </p:txBody>
      </p:sp>
    </p:spTree>
    <p:extLst>
      <p:ext uri="{BB962C8B-B14F-4D97-AF65-F5344CB8AC3E}">
        <p14:creationId xmlns:p14="http://schemas.microsoft.com/office/powerpoint/2010/main" val="910140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1B059CC-47AF-477B-93E2-54C43F61C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19</a:t>
            </a:fld>
            <a:endParaRPr lang="nb-NO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544C5AE5-335A-4C29-B44B-EA8165200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29023"/>
            <a:ext cx="10938691" cy="246221"/>
          </a:xfrm>
        </p:spPr>
        <p:txBody>
          <a:bodyPr>
            <a:normAutofit fontScale="90000"/>
          </a:bodyPr>
          <a:lstStyle/>
          <a:p>
            <a:endParaRPr lang="en-GB" sz="3000" dirty="0">
              <a:latin typeface="Tw Cen MT"/>
              <a:cs typeface="Tw Cen M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A21B0FB-606B-46C0-8B0D-C1DF3BD3FCF8}"/>
              </a:ext>
            </a:extLst>
          </p:cNvPr>
          <p:cNvSpPr txBox="1"/>
          <p:nvPr/>
        </p:nvSpPr>
        <p:spPr>
          <a:xfrm>
            <a:off x="4871864" y="4099138"/>
            <a:ext cx="29523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3000" b="1" dirty="0">
                <a:solidFill>
                  <a:schemeClr val="accent1"/>
                </a:solidFill>
                <a:latin typeface="Tw Cen MT" panose="020B0602020104020603" pitchFamily="34" charset="0"/>
              </a:rPr>
              <a:t>THANK YOU!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B00A331-1A51-4365-86D1-FD0A84B0D554}"/>
              </a:ext>
            </a:extLst>
          </p:cNvPr>
          <p:cNvSpPr txBox="1"/>
          <p:nvPr/>
        </p:nvSpPr>
        <p:spPr>
          <a:xfrm>
            <a:off x="399138" y="2283316"/>
            <a:ext cx="112072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>
                <a:latin typeface="Tw Cen MT" panose="020B0602020104020603" pitchFamily="34" charset="0"/>
              </a:rPr>
              <a:t>Årthun et al. 2019: </a:t>
            </a:r>
            <a:r>
              <a:rPr lang="en-US" dirty="0">
                <a:latin typeface="Tw Cen MT" panose="020B0602020104020603" pitchFamily="34" charset="0"/>
              </a:rPr>
              <a:t>The role of Atlantic heat transport in future Arctic winter sea ice loss.</a:t>
            </a:r>
            <a:r>
              <a:rPr lang="nb-NO" dirty="0">
                <a:latin typeface="Tw Cen MT" panose="020B0602020104020603" pitchFamily="34" charset="0"/>
              </a:rPr>
              <a:t> </a:t>
            </a:r>
            <a:r>
              <a:rPr lang="nb-NO" i="1" dirty="0">
                <a:latin typeface="Tw Cen MT" panose="020B0602020104020603" pitchFamily="34" charset="0"/>
              </a:rPr>
              <a:t>Journal </a:t>
            </a:r>
            <a:r>
              <a:rPr lang="nb-NO" i="1" dirty="0" err="1">
                <a:latin typeface="Tw Cen MT" panose="020B0602020104020603" pitchFamily="34" charset="0"/>
              </a:rPr>
              <a:t>of</a:t>
            </a:r>
            <a:r>
              <a:rPr lang="nb-NO" i="1" dirty="0">
                <a:latin typeface="Tw Cen MT" panose="020B0602020104020603" pitchFamily="34" charset="0"/>
              </a:rPr>
              <a:t> </a:t>
            </a:r>
            <a:r>
              <a:rPr lang="nb-NO" i="1" dirty="0" err="1">
                <a:latin typeface="Tw Cen MT" panose="020B0602020104020603" pitchFamily="34" charset="0"/>
              </a:rPr>
              <a:t>Climate</a:t>
            </a:r>
            <a:r>
              <a:rPr lang="nb-NO" i="1" dirty="0">
                <a:latin typeface="Tw Cen MT" panose="020B0602020104020603" pitchFamily="34" charset="0"/>
              </a:rPr>
              <a:t>.</a:t>
            </a:r>
          </a:p>
          <a:p>
            <a:endParaRPr lang="nb-NO" i="1" dirty="0">
              <a:latin typeface="Tw Cen MT" panose="020B0602020104020603" pitchFamily="34" charset="0"/>
            </a:endParaRPr>
          </a:p>
          <a:p>
            <a:r>
              <a:rPr lang="nb-NO" dirty="0">
                <a:latin typeface="Tw Cen MT" panose="020B0602020104020603" pitchFamily="34" charset="0"/>
              </a:rPr>
              <a:t>Årthun et al. 2017: Skillfull </a:t>
            </a:r>
            <a:r>
              <a:rPr lang="nb-NO" dirty="0" err="1">
                <a:latin typeface="Tw Cen MT" panose="020B0602020104020603" pitchFamily="34" charset="0"/>
              </a:rPr>
              <a:t>prediction</a:t>
            </a:r>
            <a:r>
              <a:rPr lang="nb-NO" dirty="0">
                <a:latin typeface="Tw Cen MT" panose="020B0602020104020603" pitchFamily="34" charset="0"/>
              </a:rPr>
              <a:t> </a:t>
            </a:r>
            <a:r>
              <a:rPr lang="nb-NO" dirty="0" err="1">
                <a:latin typeface="Tw Cen MT" panose="020B0602020104020603" pitchFamily="34" charset="0"/>
              </a:rPr>
              <a:t>of</a:t>
            </a:r>
            <a:r>
              <a:rPr lang="nb-NO" dirty="0">
                <a:latin typeface="Tw Cen MT" panose="020B0602020104020603" pitchFamily="34" charset="0"/>
              </a:rPr>
              <a:t> </a:t>
            </a:r>
            <a:r>
              <a:rPr lang="nb-NO" dirty="0" err="1">
                <a:latin typeface="Tw Cen MT" panose="020B0602020104020603" pitchFamily="34" charset="0"/>
              </a:rPr>
              <a:t>northern</a:t>
            </a:r>
            <a:r>
              <a:rPr lang="nb-NO" dirty="0">
                <a:latin typeface="Tw Cen MT" panose="020B0602020104020603" pitchFamily="34" charset="0"/>
              </a:rPr>
              <a:t> </a:t>
            </a:r>
            <a:r>
              <a:rPr lang="nb-NO" dirty="0" err="1">
                <a:latin typeface="Tw Cen MT" panose="020B0602020104020603" pitchFamily="34" charset="0"/>
              </a:rPr>
              <a:t>climate</a:t>
            </a:r>
            <a:r>
              <a:rPr lang="nb-NO" dirty="0">
                <a:latin typeface="Tw Cen MT" panose="020B0602020104020603" pitchFamily="34" charset="0"/>
              </a:rPr>
              <a:t> </a:t>
            </a:r>
            <a:r>
              <a:rPr lang="nb-NO" dirty="0" err="1">
                <a:latin typeface="Tw Cen MT" panose="020B0602020104020603" pitchFamily="34" charset="0"/>
              </a:rPr>
              <a:t>provided</a:t>
            </a:r>
            <a:r>
              <a:rPr lang="nb-NO" dirty="0">
                <a:latin typeface="Tw Cen MT" panose="020B0602020104020603" pitchFamily="34" charset="0"/>
              </a:rPr>
              <a:t> by </a:t>
            </a:r>
            <a:r>
              <a:rPr lang="nb-NO" dirty="0" err="1">
                <a:latin typeface="Tw Cen MT" panose="020B0602020104020603" pitchFamily="34" charset="0"/>
              </a:rPr>
              <a:t>the</a:t>
            </a:r>
            <a:r>
              <a:rPr lang="nb-NO" dirty="0">
                <a:latin typeface="Tw Cen MT" panose="020B0602020104020603" pitchFamily="34" charset="0"/>
              </a:rPr>
              <a:t> </a:t>
            </a:r>
            <a:r>
              <a:rPr lang="nb-NO" dirty="0" err="1">
                <a:latin typeface="Tw Cen MT" panose="020B0602020104020603" pitchFamily="34" charset="0"/>
              </a:rPr>
              <a:t>ocean</a:t>
            </a:r>
            <a:r>
              <a:rPr lang="nb-NO" dirty="0">
                <a:latin typeface="Tw Cen MT" panose="020B0602020104020603" pitchFamily="34" charset="0"/>
              </a:rPr>
              <a:t>. </a:t>
            </a:r>
            <a:r>
              <a:rPr lang="nb-NO" i="1" dirty="0">
                <a:latin typeface="Tw Cen MT" panose="020B0602020104020603" pitchFamily="34" charset="0"/>
              </a:rPr>
              <a:t>Nature Communications.</a:t>
            </a:r>
            <a:r>
              <a:rPr lang="nb-NO" dirty="0">
                <a:latin typeface="Tw Cen MT" panose="020B0602020104020603" pitchFamily="34" charset="0"/>
              </a:rPr>
              <a:t>  </a:t>
            </a:r>
            <a:r>
              <a:rPr lang="nb-NO" i="1" dirty="0">
                <a:latin typeface="Tw Cen MT" panose="020B0602020104020603" pitchFamily="34" charset="0"/>
              </a:rPr>
              <a:t> </a:t>
            </a:r>
          </a:p>
          <a:p>
            <a:endParaRPr lang="nb-NO" i="1" dirty="0">
              <a:latin typeface="Tw Cen MT" panose="020B0602020104020603" pitchFamily="34" charset="0"/>
            </a:endParaRPr>
          </a:p>
          <a:p>
            <a:r>
              <a:rPr lang="nb-NO" dirty="0">
                <a:latin typeface="Tw Cen MT" panose="020B0602020104020603" pitchFamily="34" charset="0"/>
              </a:rPr>
              <a:t>Onarheim &amp; Årthun 2017: </a:t>
            </a:r>
            <a:r>
              <a:rPr lang="nb-NO" dirty="0" err="1">
                <a:latin typeface="Tw Cen MT" panose="020B0602020104020603" pitchFamily="34" charset="0"/>
              </a:rPr>
              <a:t>Toward</a:t>
            </a:r>
            <a:r>
              <a:rPr lang="nb-NO" dirty="0">
                <a:latin typeface="Tw Cen MT" panose="020B0602020104020603" pitchFamily="34" charset="0"/>
              </a:rPr>
              <a:t> an </a:t>
            </a:r>
            <a:r>
              <a:rPr lang="nb-NO" dirty="0" err="1">
                <a:latin typeface="Tw Cen MT" panose="020B0602020104020603" pitchFamily="34" charset="0"/>
              </a:rPr>
              <a:t>ice-free</a:t>
            </a:r>
            <a:r>
              <a:rPr lang="nb-NO" dirty="0">
                <a:latin typeface="Tw Cen MT" panose="020B0602020104020603" pitchFamily="34" charset="0"/>
              </a:rPr>
              <a:t> Barents Sea. </a:t>
            </a:r>
            <a:r>
              <a:rPr lang="nb-NO" i="1" dirty="0" err="1">
                <a:latin typeface="Tw Cen MT" panose="020B0602020104020603" pitchFamily="34" charset="0"/>
              </a:rPr>
              <a:t>Geophysical</a:t>
            </a:r>
            <a:r>
              <a:rPr lang="nb-NO" i="1" dirty="0">
                <a:latin typeface="Tw Cen MT" panose="020B0602020104020603" pitchFamily="34" charset="0"/>
              </a:rPr>
              <a:t> Research Letters. 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37828CE0-248A-4158-A75F-F765421452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4999441"/>
            <a:ext cx="1758169" cy="12421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62156F7-5A19-46B4-9F91-350E96415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620" y="5350886"/>
            <a:ext cx="1755652" cy="323089"/>
          </a:xfrm>
          <a:prstGeom prst="rect">
            <a:avLst/>
          </a:prstGeom>
        </p:spPr>
      </p:pic>
      <p:pic>
        <p:nvPicPr>
          <p:cNvPr id="10" name="Grafik 1">
            <a:extLst>
              <a:ext uri="{FF2B5EF4-FFF2-40B4-BE49-F238E27FC236}">
                <a16:creationId xmlns="" xmlns:a16="http://schemas.microsoft.com/office/drawing/2014/main" id="{57BE6A3B-3FAD-4A3F-AE6C-628F97E489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936" y="5350886"/>
            <a:ext cx="2511270" cy="3760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F79C3DA-86C0-44A8-A852-DD9E0C5974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552" y="4999441"/>
            <a:ext cx="1341120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078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024127B6-41C3-42DF-BDD3-B7C5FD0A605F}"/>
              </a:ext>
            </a:extLst>
          </p:cNvPr>
          <p:cNvGrpSpPr/>
          <p:nvPr/>
        </p:nvGrpSpPr>
        <p:grpSpPr>
          <a:xfrm>
            <a:off x="3905796" y="1176931"/>
            <a:ext cx="4380407" cy="4504137"/>
            <a:chOff x="4101341" y="1844824"/>
            <a:chExt cx="4380407" cy="4504137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id="{3268E00F-BCCA-423B-978A-E327F349C0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553610">
              <a:off x="4239270" y="2106483"/>
              <a:ext cx="4104549" cy="4380407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="" xmlns:a16="http://schemas.microsoft.com/office/drawing/2014/main" id="{0D8E705C-3DB9-4D89-B82F-9CC4B0F43641}"/>
                </a:ext>
              </a:extLst>
            </p:cNvPr>
            <p:cNvSpPr/>
            <p:nvPr/>
          </p:nvSpPr>
          <p:spPr>
            <a:xfrm>
              <a:off x="6432754" y="1844824"/>
              <a:ext cx="504056" cy="3072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2</a:t>
            </a:fld>
            <a:endParaRPr lang="nb-NO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65F4BBC8-14C2-4410-881E-9D0043F0BF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6269" y="844898"/>
            <a:ext cx="10939462" cy="246062"/>
          </a:xfrm>
        </p:spPr>
        <p:txBody>
          <a:bodyPr>
            <a:noAutofit/>
          </a:bodyPr>
          <a:lstStyle/>
          <a:p>
            <a:r>
              <a:rPr lang="en-US" sz="2400" dirty="0"/>
              <a:t>Recent Arctic winter sea ice loss has been most pronounced in the Barents Sea</a:t>
            </a:r>
            <a:endParaRPr lang="en-GB" sz="2400" dirty="0">
              <a:latin typeface="Tw Cen MT"/>
              <a:cs typeface="Tw Cen M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6BD95FE-1679-4CF6-BDE0-9BC543C5A3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428"/>
          <a:stretch/>
        </p:blipFill>
        <p:spPr>
          <a:xfrm rot="5400000">
            <a:off x="1650117" y="3189092"/>
            <a:ext cx="3365133" cy="81007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5EC5EF66-0933-4CF6-A752-67ABD8444720}"/>
              </a:ext>
            </a:extLst>
          </p:cNvPr>
          <p:cNvSpPr txBox="1"/>
          <p:nvPr/>
        </p:nvSpPr>
        <p:spPr>
          <a:xfrm>
            <a:off x="8374340" y="6082379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>
                <a:latin typeface="Tw Cen MT" panose="020B0602020104020603" pitchFamily="34" charset="0"/>
              </a:rPr>
              <a:t>Onarheim and Årthun, 2017. </a:t>
            </a:r>
            <a:r>
              <a:rPr lang="nb-NO" sz="1200" i="1" dirty="0" err="1">
                <a:latin typeface="Tw Cen MT" panose="020B0602020104020603" pitchFamily="34" charset="0"/>
              </a:rPr>
              <a:t>Geophys</a:t>
            </a:r>
            <a:r>
              <a:rPr lang="nb-NO" sz="1200" i="1" dirty="0">
                <a:latin typeface="Tw Cen MT" panose="020B0602020104020603" pitchFamily="34" charset="0"/>
              </a:rPr>
              <a:t>. Res. Lett.</a:t>
            </a:r>
            <a:r>
              <a:rPr lang="nb-NO" sz="1200" dirty="0">
                <a:latin typeface="Tw Cen MT" panose="020B0602020104020603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69437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extBox 4"/>
          <p:cNvSpPr txBox="1">
            <a:spLocks noChangeArrowheads="1"/>
          </p:cNvSpPr>
          <p:nvPr/>
        </p:nvSpPr>
        <p:spPr bwMode="auto">
          <a:xfrm>
            <a:off x="3257919" y="476672"/>
            <a:ext cx="581928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lvl="0">
              <a:defRPr/>
            </a:pPr>
            <a:r>
              <a:rPr lang="nb-NO" sz="3500" dirty="0" err="1">
                <a:latin typeface="Tw Cen MT" panose="020B0602020104020603" pitchFamily="34" charset="0"/>
                <a:ea typeface="ＭＳ Ｐゴシック" pitchFamily="-110" charset="-128"/>
              </a:rPr>
              <a:t>Toward</a:t>
            </a:r>
            <a:r>
              <a:rPr lang="nb-NO" sz="3500" dirty="0">
                <a:latin typeface="Tw Cen MT" panose="020B0602020104020603" pitchFamily="34" charset="0"/>
                <a:ea typeface="ＭＳ Ｐゴシック" pitchFamily="-110" charset="-128"/>
              </a:rPr>
              <a:t> an </a:t>
            </a:r>
            <a:r>
              <a:rPr lang="nb-NO" sz="3500" dirty="0" err="1">
                <a:latin typeface="Tw Cen MT" panose="020B0602020104020603" pitchFamily="34" charset="0"/>
                <a:ea typeface="ＭＳ Ｐゴシック" pitchFamily="-110" charset="-128"/>
              </a:rPr>
              <a:t>ice-free</a:t>
            </a:r>
            <a:r>
              <a:rPr lang="nb-NO" sz="3500" dirty="0">
                <a:latin typeface="Tw Cen MT" panose="020B0602020104020603" pitchFamily="34" charset="0"/>
                <a:ea typeface="ＭＳ Ｐゴシック" pitchFamily="-110" charset="-128"/>
              </a:rPr>
              <a:t> Barents Sea</a:t>
            </a:r>
          </a:p>
        </p:txBody>
      </p:sp>
      <p:pic>
        <p:nvPicPr>
          <p:cNvPr id="11776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340768"/>
            <a:ext cx="89281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764" name="TextBox 1"/>
          <p:cNvSpPr txBox="1">
            <a:spLocks noChangeArrowheads="1"/>
          </p:cNvSpPr>
          <p:nvPr/>
        </p:nvSpPr>
        <p:spPr bwMode="auto">
          <a:xfrm>
            <a:off x="6600825" y="4125119"/>
            <a:ext cx="1295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nb-NO" altLang="nb-NO" sz="1600" dirty="0">
                <a:solidFill>
                  <a:srgbClr val="FF0000"/>
                </a:solidFill>
              </a:rPr>
              <a:t>2016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66989" y="3789364"/>
            <a:ext cx="2592387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b-NO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DB165359-1A9B-42C2-89B0-BA0949F570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83"/>
          <a:stretch/>
        </p:blipFill>
        <p:spPr>
          <a:xfrm>
            <a:off x="1343472" y="1213560"/>
            <a:ext cx="9001000" cy="504650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8" name="TextBox 4">
            <a:extLst>
              <a:ext uri="{FF2B5EF4-FFF2-40B4-BE49-F238E27FC236}">
                <a16:creationId xmlns="" xmlns:a16="http://schemas.microsoft.com/office/drawing/2014/main" id="{0E29BAA2-D111-4E2F-B0E0-10E7117B2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7919" y="476672"/>
            <a:ext cx="581928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lvl="0">
              <a:defRPr/>
            </a:pPr>
            <a:r>
              <a:rPr lang="nb-NO" sz="3500" dirty="0" err="1">
                <a:latin typeface="Tw Cen MT" panose="020B0602020104020603" pitchFamily="34" charset="0"/>
                <a:ea typeface="ＭＳ Ｐゴシック" pitchFamily="-110" charset="-128"/>
              </a:rPr>
              <a:t>Toward</a:t>
            </a:r>
            <a:r>
              <a:rPr lang="nb-NO" sz="3500" dirty="0">
                <a:latin typeface="Tw Cen MT" panose="020B0602020104020603" pitchFamily="34" charset="0"/>
                <a:ea typeface="ＭＳ Ｐゴシック" pitchFamily="-110" charset="-128"/>
              </a:rPr>
              <a:t> an </a:t>
            </a:r>
            <a:r>
              <a:rPr lang="nb-NO" sz="3500" dirty="0" err="1">
                <a:latin typeface="Tw Cen MT" panose="020B0602020104020603" pitchFamily="34" charset="0"/>
                <a:ea typeface="ＭＳ Ｐゴシック" pitchFamily="-110" charset="-128"/>
              </a:rPr>
              <a:t>ice-free</a:t>
            </a:r>
            <a:r>
              <a:rPr lang="nb-NO" sz="3500" dirty="0">
                <a:latin typeface="Tw Cen MT" panose="020B0602020104020603" pitchFamily="34" charset="0"/>
                <a:ea typeface="ＭＳ Ｐゴシック" pitchFamily="-110" charset="-128"/>
              </a:rPr>
              <a:t> Barents Sea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5BF2F8AE-8375-4AD0-B038-57666FF33891}"/>
              </a:ext>
            </a:extLst>
          </p:cNvPr>
          <p:cNvSpPr/>
          <p:nvPr/>
        </p:nvSpPr>
        <p:spPr>
          <a:xfrm>
            <a:off x="8514000" y="1700808"/>
            <a:ext cx="79208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6BE651B-FA66-48D7-93A6-A44AFE9E1E3B}"/>
              </a:ext>
            </a:extLst>
          </p:cNvPr>
          <p:cNvSpPr txBox="1"/>
          <p:nvPr/>
        </p:nvSpPr>
        <p:spPr>
          <a:xfrm>
            <a:off x="5087441" y="4859868"/>
            <a:ext cx="108012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dirty="0" err="1">
                <a:latin typeface="Calibri" panose="020F0502020204030204" pitchFamily="34" charset="0"/>
                <a:cs typeface="Calibri" panose="020F0502020204030204" pitchFamily="34" charset="0"/>
              </a:rPr>
              <a:t>Ice-free</a:t>
            </a:r>
            <a:endParaRPr lang="nb-NO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396931A-C2BB-4286-A148-C2BE53C5B001}"/>
              </a:ext>
            </a:extLst>
          </p:cNvPr>
          <p:cNvSpPr txBox="1"/>
          <p:nvPr/>
        </p:nvSpPr>
        <p:spPr>
          <a:xfrm>
            <a:off x="8374340" y="6082379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>
                <a:latin typeface="Tw Cen MT" panose="020B0602020104020603" pitchFamily="34" charset="0"/>
              </a:rPr>
              <a:t>Onarheim and Årthun, 2017. </a:t>
            </a:r>
            <a:r>
              <a:rPr lang="nb-NO" sz="1200" i="1" dirty="0" err="1">
                <a:latin typeface="Tw Cen MT" panose="020B0602020104020603" pitchFamily="34" charset="0"/>
              </a:rPr>
              <a:t>Geophys</a:t>
            </a:r>
            <a:r>
              <a:rPr lang="nb-NO" sz="1200" i="1" dirty="0">
                <a:latin typeface="Tw Cen MT" panose="020B0602020104020603" pitchFamily="34" charset="0"/>
              </a:rPr>
              <a:t>. Res. Lett.</a:t>
            </a:r>
            <a:r>
              <a:rPr lang="nb-NO" sz="1200" dirty="0">
                <a:latin typeface="Tw Cen MT" panose="020B0602020104020603" pitchFamily="34" charset="0"/>
              </a:rPr>
              <a:t>  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365"/>
          <a:stretch/>
        </p:blipFill>
        <p:spPr bwMode="auto">
          <a:xfrm>
            <a:off x="1631504" y="1340768"/>
            <a:ext cx="324539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F1E2D27-6920-4C46-B550-58C220FE7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584" y="596368"/>
            <a:ext cx="8567615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lvl="0">
              <a:defRPr/>
            </a:pPr>
            <a:r>
              <a:rPr lang="nb-NO" sz="3500" dirty="0" smtClean="0">
                <a:latin typeface="Tw Cen MT" panose="020B0602020104020603" pitchFamily="34" charset="0"/>
                <a:ea typeface="ＭＳ Ｐゴシック" pitchFamily="-110" charset="-128"/>
              </a:rPr>
              <a:t>2018 &amp; 2019</a:t>
            </a:r>
            <a:r>
              <a:rPr lang="nb-NO" sz="3500" dirty="0">
                <a:latin typeface="Tw Cen MT" panose="020B0602020104020603" pitchFamily="34" charset="0"/>
                <a:ea typeface="ＭＳ Ｐゴシック" pitchFamily="-110" charset="-128"/>
              </a:rPr>
              <a:t>: The </a:t>
            </a:r>
            <a:r>
              <a:rPr lang="nb-NO" sz="3500" dirty="0" err="1">
                <a:latin typeface="Tw Cen MT" panose="020B0602020104020603" pitchFamily="34" charset="0"/>
                <a:ea typeface="ＭＳ Ｐゴシック" pitchFamily="-110" charset="-128"/>
              </a:rPr>
              <a:t>sea</a:t>
            </a:r>
            <a:r>
              <a:rPr lang="nb-NO" sz="3500" dirty="0">
                <a:latin typeface="Tw Cen MT" panose="020B0602020104020603" pitchFamily="34" charset="0"/>
                <a:ea typeface="ＭＳ Ｐゴシック" pitchFamily="-110" charset="-128"/>
              </a:rPr>
              <a:t> </a:t>
            </a:r>
            <a:r>
              <a:rPr lang="nb-NO" sz="3500" dirty="0" err="1">
                <a:latin typeface="Tw Cen MT" panose="020B0602020104020603" pitchFamily="34" charset="0"/>
                <a:ea typeface="ＭＳ Ｐゴシック" pitchFamily="-110" charset="-128"/>
              </a:rPr>
              <a:t>ice</a:t>
            </a:r>
            <a:r>
              <a:rPr lang="nb-NO" sz="3500" dirty="0">
                <a:latin typeface="Tw Cen MT" panose="020B0602020104020603" pitchFamily="34" charset="0"/>
                <a:ea typeface="ＭＳ Ｐゴシック" pitchFamily="-110" charset="-128"/>
              </a:rPr>
              <a:t> </a:t>
            </a:r>
            <a:r>
              <a:rPr lang="nb-NO" sz="3500" dirty="0" err="1">
                <a:latin typeface="Tw Cen MT" panose="020B0602020104020603" pitchFamily="34" charset="0"/>
                <a:ea typeface="ＭＳ Ｐゴシック" pitchFamily="-110" charset="-128"/>
              </a:rPr>
              <a:t>strikes</a:t>
            </a:r>
            <a:r>
              <a:rPr lang="nb-NO" sz="3500" dirty="0">
                <a:latin typeface="Tw Cen MT" panose="020B0602020104020603" pitchFamily="34" charset="0"/>
                <a:ea typeface="ＭＳ Ｐゴシック" pitchFamily="-110" charset="-128"/>
              </a:rPr>
              <a:t> back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CCFE558-CE7A-460A-A45A-D6BC081A0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833" y="1921451"/>
            <a:ext cx="4080719" cy="438786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3B6EC80A-4E52-414A-BC02-C18CD8532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96350"/>
            <a:ext cx="6264696" cy="3207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DFD404B-E6E1-4133-BDF9-478B2A7C0DD2}"/>
              </a:ext>
            </a:extLst>
          </p:cNvPr>
          <p:cNvSpPr txBox="1"/>
          <p:nvPr/>
        </p:nvSpPr>
        <p:spPr>
          <a:xfrm>
            <a:off x="839416" y="1844824"/>
            <a:ext cx="554461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nb-NO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Stong</a:t>
            </a:r>
            <a:r>
              <a:rPr lang="nb-NO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b-NO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interannual</a:t>
            </a:r>
            <a:r>
              <a:rPr lang="nb-NO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nb-NO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decadal</a:t>
            </a:r>
            <a:r>
              <a:rPr lang="nb-NO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b-NO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variability</a:t>
            </a:r>
            <a:r>
              <a:rPr lang="nb-NO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r>
              <a:rPr lang="nb-NO" dirty="0" err="1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Variability</a:t>
            </a:r>
            <a:r>
              <a:rPr lang="nb-NO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b-NO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nb-NO" dirty="0" err="1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nb-NO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b-NO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compensate</a:t>
            </a:r>
            <a:r>
              <a:rPr lang="nb-NO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lang="nb-NO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several</a:t>
            </a:r>
            <a:r>
              <a:rPr lang="nb-NO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b-NO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decades</a:t>
            </a:r>
            <a:r>
              <a:rPr lang="nb-NO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b-NO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nb-NO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trend. </a:t>
            </a:r>
          </a:p>
        </p:txBody>
      </p:sp>
    </p:spTree>
    <p:extLst>
      <p:ext uri="{BB962C8B-B14F-4D97-AF65-F5344CB8AC3E}">
        <p14:creationId xmlns:p14="http://schemas.microsoft.com/office/powerpoint/2010/main" val="4070748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="" xmlns:a16="http://schemas.microsoft.com/office/drawing/2014/main" id="{653B23EA-24B4-41F4-B216-E206C23E6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28750"/>
            <a:ext cx="10939463" cy="246063"/>
          </a:xfrm>
        </p:spPr>
        <p:txBody>
          <a:bodyPr>
            <a:normAutofit fontScale="90000"/>
          </a:bodyPr>
          <a:lstStyle/>
          <a:p>
            <a:r>
              <a:rPr lang="en-US" sz="3000" dirty="0">
                <a:latin typeface="Tw Cen MT"/>
                <a:cs typeface="Tw Cen MT"/>
              </a:rPr>
              <a:t>Predictable relationship between AW inflow and Barents Sea climate</a:t>
            </a:r>
            <a:endParaRPr lang="en-GB" sz="3000" dirty="0">
              <a:latin typeface="Tw Cen MT"/>
              <a:cs typeface="Tw Cen MT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4149080"/>
            <a:ext cx="5382522" cy="167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3"/>
          <p:cNvGrpSpPr>
            <a:grpSpLocks/>
          </p:cNvGrpSpPr>
          <p:nvPr/>
        </p:nvGrpSpPr>
        <p:grpSpPr bwMode="auto">
          <a:xfrm>
            <a:off x="191344" y="2061803"/>
            <a:ext cx="6093950" cy="1728191"/>
            <a:chOff x="0" y="1826947"/>
            <a:chExt cx="8604448" cy="2466149"/>
          </a:xfrm>
        </p:grpSpPr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2339975" y="1879600"/>
              <a:ext cx="360363" cy="231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endParaRPr lang="nb-NO" altLang="nb-NO"/>
            </a:p>
          </p:txBody>
        </p:sp>
        <p:pic>
          <p:nvPicPr>
            <p:cNvPr id="12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31606"/>
              <a:ext cx="8604448" cy="2361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>
              <a:off x="250831" y="1917462"/>
              <a:ext cx="8209152" cy="508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b-NO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099611" y="1879350"/>
              <a:ext cx="360371" cy="231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b-NO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1974" y="1826947"/>
              <a:ext cx="360370" cy="2318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b-NO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EC5EF66-0933-4CF6-A752-67ABD8444720}"/>
              </a:ext>
            </a:extLst>
          </p:cNvPr>
          <p:cNvSpPr txBox="1"/>
          <p:nvPr/>
        </p:nvSpPr>
        <p:spPr>
          <a:xfrm>
            <a:off x="3719736" y="3555913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>
                <a:latin typeface="Tw Cen MT" panose="020B0602020104020603" pitchFamily="34" charset="0"/>
              </a:rPr>
              <a:t>Årthun et al. 2017. </a:t>
            </a:r>
            <a:r>
              <a:rPr lang="nb-NO" sz="1200" i="1" dirty="0">
                <a:latin typeface="Tw Cen MT" panose="020B0602020104020603" pitchFamily="34" charset="0"/>
              </a:rPr>
              <a:t>Nat. </a:t>
            </a:r>
            <a:r>
              <a:rPr lang="nb-NO" sz="1200" i="1" dirty="0" err="1">
                <a:latin typeface="Tw Cen MT" panose="020B0602020104020603" pitchFamily="34" charset="0"/>
              </a:rPr>
              <a:t>Commun</a:t>
            </a:r>
            <a:r>
              <a:rPr lang="nb-NO" sz="1200" i="1" dirty="0">
                <a:latin typeface="Tw Cen MT" panose="020B0602020104020603" pitchFamily="34" charset="0"/>
              </a:rPr>
              <a:t>. </a:t>
            </a:r>
            <a:r>
              <a:rPr lang="nb-NO" sz="1200" dirty="0">
                <a:latin typeface="Tw Cen MT" panose="020B0602020104020603" pitchFamily="34" charset="0"/>
              </a:rPr>
              <a:t> 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5EC5EF66-0933-4CF6-A752-67ABD8444720}"/>
              </a:ext>
            </a:extLst>
          </p:cNvPr>
          <p:cNvSpPr txBox="1"/>
          <p:nvPr/>
        </p:nvSpPr>
        <p:spPr>
          <a:xfrm>
            <a:off x="3719736" y="5896421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 err="1">
                <a:latin typeface="Tw Cen MT" panose="020B0602020104020603" pitchFamily="34" charset="0"/>
              </a:rPr>
              <a:t>Yeager</a:t>
            </a:r>
            <a:r>
              <a:rPr lang="nb-NO" sz="1200" dirty="0">
                <a:latin typeface="Tw Cen MT" panose="020B0602020104020603" pitchFamily="34" charset="0"/>
              </a:rPr>
              <a:t> et al. 2015. </a:t>
            </a:r>
            <a:r>
              <a:rPr lang="nb-NO" sz="1200" i="1" dirty="0" err="1">
                <a:latin typeface="Tw Cen MT" panose="020B0602020104020603" pitchFamily="34" charset="0"/>
              </a:rPr>
              <a:t>Geophys</a:t>
            </a:r>
            <a:r>
              <a:rPr lang="nb-NO" sz="1200" i="1" dirty="0">
                <a:latin typeface="Tw Cen MT" panose="020B0602020104020603" pitchFamily="34" charset="0"/>
              </a:rPr>
              <a:t>. Res. Lett.  </a:t>
            </a:r>
            <a:r>
              <a:rPr lang="nb-NO" sz="1200" dirty="0">
                <a:latin typeface="Tw Cen MT" panose="020B0602020104020603" pitchFamily="34" charset="0"/>
              </a:rPr>
              <a:t>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EC5EF66-0933-4CF6-A752-67ABD8444720}"/>
              </a:ext>
            </a:extLst>
          </p:cNvPr>
          <p:cNvSpPr txBox="1"/>
          <p:nvPr/>
        </p:nvSpPr>
        <p:spPr>
          <a:xfrm>
            <a:off x="741187" y="2392226"/>
            <a:ext cx="962325" cy="4616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bg1"/>
                </a:solidFill>
                <a:latin typeface="Tw Cen MT" panose="020B0602020104020603" pitchFamily="34" charset="0"/>
              </a:rPr>
              <a:t>Statistical </a:t>
            </a:r>
            <a:r>
              <a:rPr lang="nb-NO" sz="1200" b="1" dirty="0" err="1">
                <a:solidFill>
                  <a:schemeClr val="bg1"/>
                </a:solidFill>
                <a:latin typeface="Tw Cen MT" panose="020B0602020104020603" pitchFamily="34" charset="0"/>
              </a:rPr>
              <a:t>prediction</a:t>
            </a:r>
            <a:endParaRPr lang="nb-NO" sz="12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EC5EF66-0933-4CF6-A752-67ABD8444720}"/>
              </a:ext>
            </a:extLst>
          </p:cNvPr>
          <p:cNvSpPr txBox="1"/>
          <p:nvPr/>
        </p:nvSpPr>
        <p:spPr>
          <a:xfrm>
            <a:off x="1829732" y="5014131"/>
            <a:ext cx="962325" cy="4616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b-NO" sz="1200" b="1" dirty="0" err="1">
                <a:solidFill>
                  <a:schemeClr val="bg1"/>
                </a:solidFill>
                <a:latin typeface="Tw Cen MT" panose="020B0602020104020603" pitchFamily="34" charset="0"/>
              </a:rPr>
              <a:t>Dynamical</a:t>
            </a:r>
            <a:r>
              <a:rPr lang="nb-NO" sz="1200" b="1" dirty="0">
                <a:solidFill>
                  <a:schemeClr val="bg1"/>
                </a:solidFill>
                <a:latin typeface="Tw Cen MT" panose="020B0602020104020603" pitchFamily="34" charset="0"/>
              </a:rPr>
              <a:t> </a:t>
            </a:r>
            <a:r>
              <a:rPr lang="nb-NO" sz="1200" b="1" dirty="0" err="1">
                <a:solidFill>
                  <a:schemeClr val="bg1"/>
                </a:solidFill>
                <a:latin typeface="Tw Cen MT" panose="020B0602020104020603" pitchFamily="34" charset="0"/>
              </a:rPr>
              <a:t>prediction</a:t>
            </a:r>
            <a:endParaRPr lang="nb-NO" sz="12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5087888" y="2997907"/>
            <a:ext cx="882080" cy="360040"/>
          </a:xfrm>
          <a:prstGeom prst="straightConnector1">
            <a:avLst/>
          </a:prstGeom>
          <a:ln w="28575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4511824" y="4834111"/>
            <a:ext cx="882080" cy="360040"/>
          </a:xfrm>
          <a:prstGeom prst="straightConnector1">
            <a:avLst/>
          </a:prstGeom>
          <a:ln w="28575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Content Placeholder 2">
            <a:extLst>
              <a:ext uri="{FF2B5EF4-FFF2-40B4-BE49-F238E27FC236}">
                <a16:creationId xmlns="" xmlns:a16="http://schemas.microsoft.com/office/drawing/2014/main" id="{A7EF9ED6-966B-4C31-B8F6-3600EA7497A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" t="5605" r="48520" b="780"/>
          <a:stretch/>
        </p:blipFill>
        <p:spPr bwMode="auto">
          <a:xfrm>
            <a:off x="6835137" y="1911121"/>
            <a:ext cx="3988102" cy="43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4202C5B5-BF68-4B60-8921-180160585E2A}"/>
              </a:ext>
            </a:extLst>
          </p:cNvPr>
          <p:cNvSpPr/>
          <p:nvPr/>
        </p:nvSpPr>
        <p:spPr>
          <a:xfrm rot="19157674">
            <a:off x="9290384" y="2076893"/>
            <a:ext cx="1007050" cy="7367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B006F9FF-41BA-493E-AEBD-F16862861A01}"/>
              </a:ext>
            </a:extLst>
          </p:cNvPr>
          <p:cNvSpPr/>
          <p:nvPr/>
        </p:nvSpPr>
        <p:spPr>
          <a:xfrm rot="20784938">
            <a:off x="7926963" y="4210212"/>
            <a:ext cx="559693" cy="328611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26176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533400" y="1429023"/>
            <a:ext cx="10938691" cy="246221"/>
          </a:xfrm>
        </p:spPr>
        <p:txBody>
          <a:bodyPr>
            <a:normAutofit fontScale="90000"/>
          </a:bodyPr>
          <a:lstStyle/>
          <a:p>
            <a:r>
              <a:rPr lang="en-US" sz="3000" dirty="0">
                <a:latin typeface="Tw Cen MT"/>
                <a:cs typeface="Tw Cen MT"/>
              </a:rPr>
              <a:t>Predictable relationship between AW inflow and Barents Sea climate</a:t>
            </a:r>
          </a:p>
        </p:txBody>
      </p:sp>
      <p:pic>
        <p:nvPicPr>
          <p:cNvPr id="7" name="Picture 6" descr="in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0" y="2321088"/>
            <a:ext cx="4537075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3178174" y="4192749"/>
            <a:ext cx="17065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1" rIns="91421" bIns="45711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altLang="nb-NO" i="1"/>
              <a:t>r</a:t>
            </a:r>
            <a:r>
              <a:rPr lang="en-GB" altLang="nb-NO" baseline="30000"/>
              <a:t>2</a:t>
            </a:r>
            <a:r>
              <a:rPr lang="en-GB" altLang="nb-NO"/>
              <a:t> = 71%</a:t>
            </a:r>
          </a:p>
          <a:p>
            <a:endParaRPr lang="en-GB" altLang="nb-NO" sz="800"/>
          </a:p>
          <a:p>
            <a:r>
              <a:rPr lang="en-GB" altLang="nb-NO"/>
              <a:t>sign: 31/35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505498" y="6011427"/>
            <a:ext cx="3286246" cy="307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1" rIns="91421" bIns="45711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altLang="nb-NO" sz="1400" dirty="0" err="1">
                <a:latin typeface="Calibri" pitchFamily="34" charset="0"/>
                <a:cs typeface="Calibri" pitchFamily="34" charset="0"/>
              </a:rPr>
              <a:t>Onarheim</a:t>
            </a:r>
            <a:r>
              <a:rPr lang="en-GB" altLang="nb-NO" sz="1400" dirty="0">
                <a:latin typeface="Calibri" pitchFamily="34" charset="0"/>
                <a:cs typeface="Calibri" pitchFamily="34" charset="0"/>
              </a:rPr>
              <a:t> et al. (2015). </a:t>
            </a:r>
            <a:r>
              <a:rPr lang="en-GB" altLang="nb-NO" sz="1400" i="1" dirty="0" err="1">
                <a:latin typeface="Calibri" pitchFamily="34" charset="0"/>
                <a:cs typeface="Calibri" pitchFamily="34" charset="0"/>
              </a:rPr>
              <a:t>Geophys</a:t>
            </a:r>
            <a:r>
              <a:rPr lang="en-GB" altLang="nb-NO" sz="1400" i="1" dirty="0">
                <a:latin typeface="Calibri" pitchFamily="34" charset="0"/>
                <a:cs typeface="Calibri" pitchFamily="34" charset="0"/>
              </a:rPr>
              <a:t>. Res. Lett.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5440" y="2223778"/>
            <a:ext cx="597666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b-NO" sz="2000" b="1" dirty="0">
                <a:solidFill>
                  <a:schemeClr val="accent3"/>
                </a:solidFill>
                <a:latin typeface="Tw Cen MT" panose="020B0602020104020603" pitchFamily="34" charset="0"/>
              </a:rPr>
              <a:t>1-year </a:t>
            </a:r>
            <a:r>
              <a:rPr lang="nb-NO" sz="2000" b="1" dirty="0" err="1">
                <a:solidFill>
                  <a:schemeClr val="accent3"/>
                </a:solidFill>
                <a:latin typeface="Tw Cen MT" panose="020B0602020104020603" pitchFamily="34" charset="0"/>
              </a:rPr>
              <a:t>prediction</a:t>
            </a:r>
            <a:r>
              <a:rPr lang="nb-NO" sz="2000" b="1" dirty="0">
                <a:solidFill>
                  <a:schemeClr val="accent3"/>
                </a:solidFill>
                <a:latin typeface="Tw Cen MT" panose="020B0602020104020603" pitchFamily="34" charset="0"/>
              </a:rPr>
              <a:t> </a:t>
            </a:r>
            <a:r>
              <a:rPr lang="nb-NO" sz="2000" b="1" dirty="0" err="1">
                <a:solidFill>
                  <a:schemeClr val="accent3"/>
                </a:solidFill>
                <a:latin typeface="Tw Cen MT" panose="020B0602020104020603" pitchFamily="34" charset="0"/>
              </a:rPr>
              <a:t>of</a:t>
            </a:r>
            <a:r>
              <a:rPr lang="nb-NO" sz="2000" b="1" dirty="0">
                <a:solidFill>
                  <a:schemeClr val="accent3"/>
                </a:solidFill>
                <a:latin typeface="Tw Cen MT" panose="020B0602020104020603" pitchFamily="34" charset="0"/>
              </a:rPr>
              <a:t> </a:t>
            </a:r>
            <a:r>
              <a:rPr lang="nb-NO" sz="2000" b="1" dirty="0" err="1">
                <a:solidFill>
                  <a:schemeClr val="accent3"/>
                </a:solidFill>
                <a:latin typeface="Tw Cen MT" panose="020B0602020104020603" pitchFamily="34" charset="0"/>
              </a:rPr>
              <a:t>sea</a:t>
            </a:r>
            <a:r>
              <a:rPr lang="nb-NO" sz="2000" b="1" dirty="0">
                <a:solidFill>
                  <a:schemeClr val="accent3"/>
                </a:solidFill>
                <a:latin typeface="Tw Cen MT" panose="020B0602020104020603" pitchFamily="34" charset="0"/>
              </a:rPr>
              <a:t> </a:t>
            </a:r>
            <a:r>
              <a:rPr lang="nb-NO" sz="2000" b="1" dirty="0" err="1">
                <a:solidFill>
                  <a:schemeClr val="accent3"/>
                </a:solidFill>
                <a:latin typeface="Tw Cen MT" panose="020B0602020104020603" pitchFamily="34" charset="0"/>
              </a:rPr>
              <a:t>ice</a:t>
            </a:r>
            <a:r>
              <a:rPr lang="nb-NO" sz="2000" b="1" dirty="0">
                <a:solidFill>
                  <a:schemeClr val="accent3"/>
                </a:solidFill>
                <a:latin typeface="Tw Cen MT" panose="020B0602020104020603" pitchFamily="34" charset="0"/>
              </a:rPr>
              <a:t> cover in </a:t>
            </a:r>
            <a:r>
              <a:rPr lang="nb-NO" sz="2000" b="1" dirty="0" err="1">
                <a:solidFill>
                  <a:schemeClr val="accent3"/>
                </a:solidFill>
                <a:latin typeface="Tw Cen MT" panose="020B0602020104020603" pitchFamily="34" charset="0"/>
              </a:rPr>
              <a:t>the</a:t>
            </a:r>
            <a:r>
              <a:rPr lang="nb-NO" sz="2000" b="1" dirty="0">
                <a:solidFill>
                  <a:schemeClr val="accent3"/>
                </a:solidFill>
                <a:latin typeface="Tw Cen MT" panose="020B0602020104020603" pitchFamily="34" charset="0"/>
              </a:rPr>
              <a:t> Barents Sea</a:t>
            </a:r>
          </a:p>
        </p:txBody>
      </p:sp>
      <p:pic>
        <p:nvPicPr>
          <p:cNvPr id="14" name="Content Placeholder 2">
            <a:extLst>
              <a:ext uri="{FF2B5EF4-FFF2-40B4-BE49-F238E27FC236}">
                <a16:creationId xmlns="" xmlns:a16="http://schemas.microsoft.com/office/drawing/2014/main" id="{0F5AEBFC-7FE8-4201-AA4D-062DF664BB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" t="5605" r="48520" b="780"/>
          <a:stretch/>
        </p:blipFill>
        <p:spPr bwMode="auto">
          <a:xfrm>
            <a:off x="6835137" y="1911121"/>
            <a:ext cx="3988102" cy="43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1BE58138-D1A1-47DE-8759-74823A37D4F3}"/>
              </a:ext>
            </a:extLst>
          </p:cNvPr>
          <p:cNvSpPr/>
          <p:nvPr/>
        </p:nvSpPr>
        <p:spPr>
          <a:xfrm rot="19157674">
            <a:off x="9290384" y="2076893"/>
            <a:ext cx="1007050" cy="7367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4C3CA10E-67D2-4EE2-880F-CB453C8AB7B6}"/>
              </a:ext>
            </a:extLst>
          </p:cNvPr>
          <p:cNvSpPr/>
          <p:nvPr/>
        </p:nvSpPr>
        <p:spPr>
          <a:xfrm rot="20784938">
            <a:off x="9365719" y="2774725"/>
            <a:ext cx="287129" cy="247964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65301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259746"/>
            <a:ext cx="10938691" cy="415498"/>
          </a:xfrm>
        </p:spPr>
        <p:txBody>
          <a:bodyPr/>
          <a:lstStyle/>
          <a:p>
            <a:r>
              <a:rPr lang="en-US" sz="2700" dirty="0">
                <a:latin typeface="Tw Cen MT"/>
                <a:cs typeface="Tw Cen MT"/>
              </a:rPr>
              <a:t>Research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12862"/>
            <a:ext cx="6138663" cy="4279915"/>
          </a:xfrm>
        </p:spPr>
        <p:txBody>
          <a:bodyPr>
            <a:normAutofit/>
          </a:bodyPr>
          <a:lstStyle/>
          <a:p>
            <a:r>
              <a:rPr lang="en-US" sz="2500" dirty="0">
                <a:latin typeface="Tw Cen MT"/>
                <a:cs typeface="Tw Cen MT"/>
              </a:rPr>
              <a:t>To what extent are future Arctic sea ice variability and retreat influenced by internal variability of the Atlantic inflow?</a:t>
            </a:r>
          </a:p>
          <a:p>
            <a:pPr marL="0" indent="0">
              <a:buNone/>
            </a:pPr>
            <a:endParaRPr lang="en-US" sz="2500" dirty="0">
              <a:latin typeface="Tw Cen MT"/>
              <a:cs typeface="Tw Cen MT"/>
            </a:endParaRPr>
          </a:p>
          <a:p>
            <a:r>
              <a:rPr lang="en-US" sz="2500" dirty="0">
                <a:latin typeface="Tw Cen MT"/>
                <a:cs typeface="Tw Cen MT"/>
              </a:rPr>
              <a:t>What are the drivers of future changes in poleward ocean heat transport?</a:t>
            </a:r>
          </a:p>
          <a:p>
            <a:pPr marL="0" indent="0">
              <a:buNone/>
            </a:pPr>
            <a:endParaRPr lang="en-US" sz="2500" dirty="0">
              <a:latin typeface="Tw Cen MT" panose="020B0602020104020603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977976" y="476673"/>
            <a:ext cx="4158583" cy="5760640"/>
            <a:chOff x="6622502" y="2201746"/>
            <a:chExt cx="2923834" cy="448814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/>
            <a:srcRect l="3876" t="2418" r="14916" b="8120"/>
            <a:stretch/>
          </p:blipFill>
          <p:spPr>
            <a:xfrm>
              <a:off x="6622502" y="2201746"/>
              <a:ext cx="2923834" cy="4488146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6947852" y="5612576"/>
              <a:ext cx="1872208" cy="216024"/>
            </a:xfrm>
            <a:prstGeom prst="rect">
              <a:avLst/>
            </a:prstGeom>
            <a:solidFill>
              <a:srgbClr val="CC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b-NO" dirty="0"/>
                <a:t>Marius Årthun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8040216" y="6021288"/>
              <a:ext cx="936104" cy="72008"/>
            </a:xfrm>
            <a:prstGeom prst="rect">
              <a:avLst/>
            </a:prstGeom>
            <a:solidFill>
              <a:srgbClr val="879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tlCol="0" anchor="ctr"/>
            <a:lstStyle/>
            <a:p>
              <a:r>
                <a:rPr lang="nb-NO" sz="800" dirty="0"/>
                <a:t>Årthun et al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964000" y="5364390"/>
              <a:ext cx="360040" cy="108000"/>
            </a:xfrm>
            <a:prstGeom prst="rect">
              <a:avLst/>
            </a:prstGeom>
            <a:solidFill>
              <a:srgbClr val="879C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tlCol="0" anchor="ctr"/>
            <a:lstStyle/>
            <a:p>
              <a:r>
                <a:rPr lang="nb-NO" sz="900" b="1" dirty="0" err="1">
                  <a:latin typeface="Tw Cen MT" panose="020B0602020104020603" pitchFamily="34" charset="0"/>
                </a:rPr>
                <a:t>GAL</a:t>
              </a:r>
              <a:r>
                <a:rPr lang="nb-NO" sz="900" b="1" dirty="0" err="1">
                  <a:latin typeface="Tw Cen MT"/>
                  <a:ea typeface="Lucida Grande"/>
                  <a:cs typeface="Tw Cen MT"/>
                </a:rPr>
                <a:t>ε</a:t>
              </a:r>
              <a:endParaRPr lang="nb-NO" sz="900" b="1" dirty="0">
                <a:latin typeface="Tw Cen MT"/>
                <a:cs typeface="Tw Cen MT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976878" y="3166085"/>
              <a:ext cx="792088" cy="180000"/>
            </a:xfrm>
            <a:prstGeom prst="rect">
              <a:avLst/>
            </a:prstGeom>
            <a:solidFill>
              <a:srgbClr val="AF5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b-NO" sz="1000" b="1" dirty="0">
                  <a:latin typeface="Tw Cen MT" panose="020B0602020104020603" pitchFamily="34" charset="0"/>
                </a:rPr>
                <a:t>ATLANTIFICATION?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641132" y="2844000"/>
              <a:ext cx="599556" cy="180000"/>
            </a:xfrm>
            <a:prstGeom prst="rect">
              <a:avLst/>
            </a:prstGeom>
            <a:solidFill>
              <a:srgbClr val="397A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b-NO" sz="1000" b="1" dirty="0">
                  <a:latin typeface="Tw Cen MT" panose="020B0602020104020603" pitchFamily="34" charset="0"/>
                </a:rPr>
                <a:t>GULF STREAM?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876000" y="3073480"/>
              <a:ext cx="468000" cy="189040"/>
            </a:xfrm>
            <a:prstGeom prst="rect">
              <a:avLst/>
            </a:prstGeom>
            <a:solidFill>
              <a:srgbClr val="A890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r>
                <a:rPr lang="nb-NO" sz="900" b="1" dirty="0">
                  <a:latin typeface="Tw Cen MT" panose="020B0602020104020603" pitchFamily="34" charset="0"/>
                </a:rPr>
                <a:t>COD STOCK?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86017" y="2677823"/>
              <a:ext cx="1044000" cy="216000"/>
            </a:xfrm>
            <a:prstGeom prst="rect">
              <a:avLst/>
            </a:prstGeom>
            <a:solidFill>
              <a:srgbClr val="849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nb-NO" sz="1000" b="1" dirty="0">
                  <a:latin typeface="Tw Cen MT" panose="020B0602020104020603" pitchFamily="34" charset="0"/>
                </a:rPr>
                <a:t>ICE FREE BARENTS SEA?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8400256" y="6320353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*</a:t>
            </a:r>
            <a:r>
              <a:rPr lang="nb-NO" sz="1200" dirty="0" err="1"/>
              <a:t>adapted</a:t>
            </a:r>
            <a:r>
              <a:rPr lang="nb-NO" sz="1200" dirty="0"/>
              <a:t> from George </a:t>
            </a:r>
            <a:r>
              <a:rPr lang="nb-NO" sz="1200" dirty="0" err="1"/>
              <a:t>Friedman</a:t>
            </a:r>
            <a:r>
              <a:rPr lang="nb-NO" sz="1200" dirty="0"/>
              <a:t> (2009) </a:t>
            </a:r>
          </a:p>
        </p:txBody>
      </p:sp>
    </p:spTree>
    <p:extLst>
      <p:ext uri="{BB962C8B-B14F-4D97-AF65-F5344CB8AC3E}">
        <p14:creationId xmlns:p14="http://schemas.microsoft.com/office/powerpoint/2010/main" val="74048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40 ensemble members for the time period 1920-2100</a:t>
            </a:r>
          </a:p>
          <a:p>
            <a:endParaRPr lang="en-US" dirty="0"/>
          </a:p>
          <a:p>
            <a:r>
              <a:rPr lang="en-US" dirty="0"/>
              <a:t>RCP8.5</a:t>
            </a:r>
          </a:p>
          <a:p>
            <a:endParaRPr lang="en-US" dirty="0"/>
          </a:p>
          <a:p>
            <a:r>
              <a:rPr lang="en-US" dirty="0"/>
              <a:t>Externally forced response: </a:t>
            </a:r>
            <a:r>
              <a:rPr lang="en-US" b="1" dirty="0">
                <a:solidFill>
                  <a:schemeClr val="accent1"/>
                </a:solidFill>
              </a:rPr>
              <a:t>Ensemble mean </a:t>
            </a:r>
          </a:p>
          <a:p>
            <a:endParaRPr lang="en-US" dirty="0"/>
          </a:p>
          <a:p>
            <a:r>
              <a:rPr lang="en-US" dirty="0"/>
              <a:t>Internally driven variability: </a:t>
            </a:r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Ensemble spread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Atlantic heat transport through the Barents Sea Opening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548F1-6D36-4902-B57A-69A845AA9B7E}" type="slidenum">
              <a:rPr lang="nb-NO" smtClean="0"/>
              <a:t>9</a:t>
            </a:fld>
            <a:endParaRPr lang="nb-NO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2CBB92F6-C7F0-477A-BB75-3A4909669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28750"/>
            <a:ext cx="10939463" cy="246063"/>
          </a:xfrm>
        </p:spPr>
        <p:txBody>
          <a:bodyPr>
            <a:normAutofit fontScale="90000"/>
          </a:bodyPr>
          <a:lstStyle/>
          <a:p>
            <a:r>
              <a:rPr lang="en-US" sz="3000" dirty="0">
                <a:latin typeface="Tw Cen MT"/>
                <a:cs typeface="Tw Cen MT"/>
              </a:rPr>
              <a:t>CESM large ensemble</a:t>
            </a:r>
            <a:endParaRPr lang="en-GB" sz="3000" dirty="0">
              <a:latin typeface="Tw Cen MT"/>
              <a:cs typeface="Tw Cen M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EEA714E5-36F0-49B5-B7E9-19B9DAE97E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590"/>
          <a:stretch/>
        </p:blipFill>
        <p:spPr>
          <a:xfrm>
            <a:off x="6465819" y="1872208"/>
            <a:ext cx="4397953" cy="42930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14A4D24E-A70B-4EBF-A791-5F20D9EC3B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999"/>
          <a:stretch/>
        </p:blipFill>
        <p:spPr>
          <a:xfrm>
            <a:off x="568061" y="4191390"/>
            <a:ext cx="4529042" cy="120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82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Bjerknes_PPT_No_Logo_16_9">
  <a:themeElements>
    <a:clrScheme name="Bjerknes Centre">
      <a:dk1>
        <a:sysClr val="windowText" lastClr="000000"/>
      </a:dk1>
      <a:lt1>
        <a:sysClr val="window" lastClr="FFFFFF"/>
      </a:lt1>
      <a:dk2>
        <a:srgbClr val="007194"/>
      </a:dk2>
      <a:lt2>
        <a:srgbClr val="8FC8FC"/>
      </a:lt2>
      <a:accent1>
        <a:srgbClr val="007194"/>
      </a:accent1>
      <a:accent2>
        <a:srgbClr val="8FC8FC"/>
      </a:accent2>
      <a:accent3>
        <a:srgbClr val="30A1A5"/>
      </a:accent3>
      <a:accent4>
        <a:srgbClr val="30302F"/>
      </a:accent4>
      <a:accent5>
        <a:srgbClr val="810048"/>
      </a:accent5>
      <a:accent6>
        <a:srgbClr val="CA0045"/>
      </a:accent6>
      <a:hlink>
        <a:srgbClr val="CA0045"/>
      </a:hlink>
      <a:folHlink>
        <a:srgbClr val="810048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jerknes_PPT_No_Logo_16_9.potx [Read-Only]" id="{4C29E1D7-5B92-4D97-BC0B-974C2E6B76C8}" vid="{C770E153-C192-4D24-A028-5B24597EA2A8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Bjerknes_PPT_No_Logo_16_9.potx</Template>
  <TotalTime>4750</TotalTime>
  <Words>716</Words>
  <Application>Microsoft Macintosh PowerPoint</Application>
  <PresentationFormat>Custom</PresentationFormat>
  <Paragraphs>110</Paragraphs>
  <Slides>19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Bjerknes_PPT_No_Logo_16_9</vt:lpstr>
      <vt:lpstr>think-cell Slide</vt:lpstr>
      <vt:lpstr>The role of Atlantic heat transport in future Arctic winter sea ice loss</vt:lpstr>
      <vt:lpstr>Recent Arctic winter sea ice loss has been most pronounced in the Barents Sea</vt:lpstr>
      <vt:lpstr>PowerPoint Presentation</vt:lpstr>
      <vt:lpstr>PowerPoint Presentation</vt:lpstr>
      <vt:lpstr>PowerPoint Presentation</vt:lpstr>
      <vt:lpstr>Predictable relationship between AW inflow and Barents Sea climate</vt:lpstr>
      <vt:lpstr>Predictable relationship between AW inflow and Barents Sea climate</vt:lpstr>
      <vt:lpstr>Research questions</vt:lpstr>
      <vt:lpstr>CESM large ensemble</vt:lpstr>
      <vt:lpstr>PowerPoint Presentation</vt:lpstr>
      <vt:lpstr>PowerPoint Presentation</vt:lpstr>
      <vt:lpstr>The importance of internal variability for Arctic winter sea ice loss</vt:lpstr>
      <vt:lpstr>The importance of internal variability for Arctic winter sea ice loss</vt:lpstr>
      <vt:lpstr>The importance of internal variability for Arctic winter sea ice loss</vt:lpstr>
      <vt:lpstr>Drivers of future ocean heat transport variations</vt:lpstr>
      <vt:lpstr>PowerPoint Presentation</vt:lpstr>
      <vt:lpstr>PowerPoint Presentation</vt:lpstr>
      <vt:lpstr>TAKE HOME MESSAGE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Jørgen</dc:creator>
  <cp:lastModifiedBy>Marius Årthun</cp:lastModifiedBy>
  <cp:revision>165</cp:revision>
  <dcterms:created xsi:type="dcterms:W3CDTF">2013-04-24T12:22:21Z</dcterms:created>
  <dcterms:modified xsi:type="dcterms:W3CDTF">2019-06-09T12:52:50Z</dcterms:modified>
</cp:coreProperties>
</file>