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35"/>
  </p:notesMasterIdLst>
  <p:sldIdLst>
    <p:sldId id="331" r:id="rId2"/>
    <p:sldId id="285" r:id="rId3"/>
    <p:sldId id="332" r:id="rId4"/>
    <p:sldId id="338" r:id="rId5"/>
    <p:sldId id="340" r:id="rId6"/>
    <p:sldId id="274" r:id="rId7"/>
    <p:sldId id="358" r:id="rId8"/>
    <p:sldId id="359" r:id="rId9"/>
    <p:sldId id="360" r:id="rId10"/>
    <p:sldId id="341" r:id="rId11"/>
    <p:sldId id="361" r:id="rId12"/>
    <p:sldId id="362" r:id="rId13"/>
    <p:sldId id="258" r:id="rId14"/>
    <p:sldId id="334" r:id="rId15"/>
    <p:sldId id="343" r:id="rId16"/>
    <p:sldId id="349" r:id="rId17"/>
    <p:sldId id="259" r:id="rId18"/>
    <p:sldId id="350" r:id="rId19"/>
    <p:sldId id="356" r:id="rId20"/>
    <p:sldId id="354" r:id="rId21"/>
    <p:sldId id="256" r:id="rId22"/>
    <p:sldId id="267" r:id="rId23"/>
    <p:sldId id="348" r:id="rId24"/>
    <p:sldId id="269" r:id="rId25"/>
    <p:sldId id="270" r:id="rId26"/>
    <p:sldId id="271" r:id="rId27"/>
    <p:sldId id="357" r:id="rId28"/>
    <p:sldId id="264" r:id="rId29"/>
    <p:sldId id="311" r:id="rId30"/>
    <p:sldId id="329" r:id="rId31"/>
    <p:sldId id="333" r:id="rId32"/>
    <p:sldId id="299" r:id="rId33"/>
    <p:sldId id="355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623"/>
    <a:srgbClr val="168F97"/>
    <a:srgbClr val="13686E"/>
    <a:srgbClr val="1CB5BF"/>
    <a:srgbClr val="FF36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326"/>
    <p:restoredTop sz="94444"/>
  </p:normalViewPr>
  <p:slideViewPr>
    <p:cSldViewPr snapToGrid="0" snapToObjects="1">
      <p:cViewPr varScale="1">
        <p:scale>
          <a:sx n="99" d="100"/>
          <a:sy n="99" d="100"/>
        </p:scale>
        <p:origin x="240" y="1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6111F8-6741-694E-836D-2A2952EBBC52}" type="datetimeFigureOut">
              <a:rPr lang="en-US" smtClean="0"/>
              <a:t>6/2/19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4AE1DA-2BA5-014A-90BF-3B22C6AA9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661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Nucleus </a:t>
            </a:r>
            <a:r>
              <a:rPr lang="en-US" dirty="0" err="1"/>
              <a:t>accumbens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4AE1DA-2BA5-014A-90BF-3B22C6AA97D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4722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56c9e965c1_13_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g56c9e965c1_13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230684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g56c9e965c1_13_3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3" name="Google Shape;263;g56c9e965c1_13_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091794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56c9e965c1_13_4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5" name="Google Shape;275;g56c9e965c1_13_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732010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Nucleus </a:t>
            </a:r>
            <a:r>
              <a:rPr lang="en-US" dirty="0" err="1"/>
              <a:t>accumbens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4AE1DA-2BA5-014A-90BF-3B22C6AA97DF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56606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56c9e965c1_10_1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7" name="Google Shape;137;g56c9e965c1_10_10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" name="Google Shape;138;g56c9e965c1_10_10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012418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56c9e965c1_10_1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7" name="Google Shape;137;g56c9e965c1_10_10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" name="Google Shape;138;g56c9e965c1_10_10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062182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56c9e965c1_10_1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7" name="Google Shape;137;g56c9e965c1_10_10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" name="Google Shape;138;g56c9e965c1_10_10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721867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Way to deal with retractions and negative results.  Accusations</a:t>
            </a:r>
            <a:r>
              <a:rPr lang="en-US" baseline="0" dirty="0"/>
              <a:t> of methodological terrorism</a:t>
            </a:r>
          </a:p>
          <a:p>
            <a:endParaRPr lang="en-US" baseline="0" dirty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+mn-lt"/>
                <a:cs typeface="Arial"/>
              </a:rPr>
              <a:t>Preprint archiving (</a:t>
            </a:r>
            <a:r>
              <a:rPr lang="en-US" sz="1200" dirty="0" err="1">
                <a:latin typeface="+mn-lt"/>
                <a:cs typeface="Arial"/>
              </a:rPr>
              <a:t>Arxiv.org</a:t>
            </a:r>
            <a:r>
              <a:rPr lang="en-US" sz="1200" dirty="0">
                <a:latin typeface="+mn-lt"/>
                <a:cs typeface="Arial"/>
              </a:rPr>
              <a:t>)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+mn-lt"/>
              <a:cs typeface="Arial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+mn-lt"/>
                <a:cs typeface="Arial"/>
              </a:rPr>
              <a:t>Preregistration (Cortex)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+mn-lt"/>
              <a:cs typeface="Arial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cs typeface="Arial"/>
              </a:rPr>
              <a:t>Open peer review  (Faculty of 1000, </a:t>
            </a:r>
            <a:r>
              <a:rPr lang="en-US" sz="1200" dirty="0" err="1">
                <a:cs typeface="Arial"/>
              </a:rPr>
              <a:t>Publons</a:t>
            </a:r>
            <a:r>
              <a:rPr lang="en-US" sz="1200" dirty="0">
                <a:cs typeface="Arial"/>
              </a:rPr>
              <a:t>, </a:t>
            </a:r>
            <a:r>
              <a:rPr lang="en-US" sz="1200" dirty="0" err="1">
                <a:cs typeface="Arial"/>
              </a:rPr>
              <a:t>eLife</a:t>
            </a:r>
            <a:r>
              <a:rPr lang="en-US" sz="1200" dirty="0">
                <a:cs typeface="Arial"/>
              </a:rPr>
              <a:t>)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cs typeface="Arial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cs typeface="Arial"/>
              </a:rPr>
              <a:t>Paid peer review – </a:t>
            </a:r>
            <a:r>
              <a:rPr lang="en-US" sz="1200" dirty="0" err="1">
                <a:cs typeface="Arial"/>
              </a:rPr>
              <a:t>Veruscript</a:t>
            </a:r>
            <a:r>
              <a:rPr lang="en-US" sz="1200" dirty="0">
                <a:cs typeface="Arial"/>
              </a:rPr>
              <a:t> and Collabra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cs typeface="Arial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cs typeface="Arial"/>
              </a:rPr>
              <a:t>Result-free </a:t>
            </a:r>
            <a:r>
              <a:rPr lang="en-US" sz="1200" dirty="0" err="1">
                <a:cs typeface="Arial"/>
              </a:rPr>
              <a:t>freviewing</a:t>
            </a:r>
            <a:r>
              <a:rPr lang="en-US" sz="1200" dirty="0">
                <a:cs typeface="Arial"/>
              </a:rPr>
              <a:t> – BMC Psychology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cs typeface="Arial"/>
              </a:rPr>
              <a:t>Data-sharing (</a:t>
            </a:r>
            <a:r>
              <a:rPr lang="en-US" sz="1200" dirty="0" err="1">
                <a:cs typeface="Arial"/>
              </a:rPr>
              <a:t>NeuroVault</a:t>
            </a:r>
            <a:r>
              <a:rPr lang="en-US" sz="1200" dirty="0">
                <a:cs typeface="Arial"/>
              </a:rPr>
              <a:t>, </a:t>
            </a:r>
            <a:r>
              <a:rPr lang="en-US" sz="1200" dirty="0" err="1">
                <a:cs typeface="Arial"/>
              </a:rPr>
              <a:t>Datadryad</a:t>
            </a:r>
            <a:r>
              <a:rPr lang="en-US" sz="1200" dirty="0">
                <a:cs typeface="Arial"/>
              </a:rPr>
              <a:t>)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cs typeface="Arial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+mn-lt"/>
              <a:cs typeface="Arial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+mn-lt"/>
              <a:cs typeface="Arial"/>
            </a:endParaRP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DB8BD4-3514-AF4C-A626-7021A2550A5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057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Way to deal with retractions and negative results.  Accusations</a:t>
            </a:r>
            <a:r>
              <a:rPr lang="en-US" baseline="0" dirty="0"/>
              <a:t> of methodological terrorism</a:t>
            </a:r>
          </a:p>
          <a:p>
            <a:endParaRPr lang="en-US" baseline="0" dirty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+mn-lt"/>
                <a:cs typeface="Arial"/>
              </a:rPr>
              <a:t>Preprint archiving (</a:t>
            </a:r>
            <a:r>
              <a:rPr lang="en-US" sz="1200" dirty="0" err="1">
                <a:latin typeface="+mn-lt"/>
                <a:cs typeface="Arial"/>
              </a:rPr>
              <a:t>Arxiv.org</a:t>
            </a:r>
            <a:r>
              <a:rPr lang="en-US" sz="1200" dirty="0">
                <a:latin typeface="+mn-lt"/>
                <a:cs typeface="Arial"/>
              </a:rPr>
              <a:t>)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+mn-lt"/>
              <a:cs typeface="Arial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+mn-lt"/>
                <a:cs typeface="Arial"/>
              </a:rPr>
              <a:t>Preregistration (Cortex)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+mn-lt"/>
              <a:cs typeface="Arial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cs typeface="Arial"/>
              </a:rPr>
              <a:t>Open peer review  (Faculty of 1000, </a:t>
            </a:r>
            <a:r>
              <a:rPr lang="en-US" sz="1200" dirty="0" err="1">
                <a:cs typeface="Arial"/>
              </a:rPr>
              <a:t>Publons</a:t>
            </a:r>
            <a:r>
              <a:rPr lang="en-US" sz="1200" dirty="0">
                <a:cs typeface="Arial"/>
              </a:rPr>
              <a:t>, </a:t>
            </a:r>
            <a:r>
              <a:rPr lang="en-US" sz="1200" dirty="0" err="1">
                <a:cs typeface="Arial"/>
              </a:rPr>
              <a:t>eLife</a:t>
            </a:r>
            <a:r>
              <a:rPr lang="en-US" sz="1200" dirty="0">
                <a:cs typeface="Arial"/>
              </a:rPr>
              <a:t>)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cs typeface="Arial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cs typeface="Arial"/>
              </a:rPr>
              <a:t>Paid peer review – </a:t>
            </a:r>
            <a:r>
              <a:rPr lang="en-US" sz="1200" dirty="0" err="1">
                <a:cs typeface="Arial"/>
              </a:rPr>
              <a:t>Veruscript</a:t>
            </a:r>
            <a:r>
              <a:rPr lang="en-US" sz="1200" dirty="0">
                <a:cs typeface="Arial"/>
              </a:rPr>
              <a:t> and Collabra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cs typeface="Arial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cs typeface="Arial"/>
              </a:rPr>
              <a:t>Result-free </a:t>
            </a:r>
            <a:r>
              <a:rPr lang="en-US" sz="1200" dirty="0" err="1">
                <a:cs typeface="Arial"/>
              </a:rPr>
              <a:t>freviewing</a:t>
            </a:r>
            <a:r>
              <a:rPr lang="en-US" sz="1200" dirty="0">
                <a:cs typeface="Arial"/>
              </a:rPr>
              <a:t> – BMC Psychology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cs typeface="Arial"/>
              </a:rPr>
              <a:t>Data-sharing (</a:t>
            </a:r>
            <a:r>
              <a:rPr lang="en-US" sz="1200" dirty="0" err="1">
                <a:cs typeface="Arial"/>
              </a:rPr>
              <a:t>NeuroVault</a:t>
            </a:r>
            <a:r>
              <a:rPr lang="en-US" sz="1200" dirty="0">
                <a:cs typeface="Arial"/>
              </a:rPr>
              <a:t>, </a:t>
            </a:r>
            <a:r>
              <a:rPr lang="en-US" sz="1200" dirty="0" err="1">
                <a:cs typeface="Arial"/>
              </a:rPr>
              <a:t>Datadryad</a:t>
            </a:r>
            <a:r>
              <a:rPr lang="en-US" sz="1200" dirty="0">
                <a:cs typeface="Arial"/>
              </a:rPr>
              <a:t>)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cs typeface="Arial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+mn-lt"/>
              <a:cs typeface="Arial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+mn-lt"/>
              <a:cs typeface="Arial"/>
            </a:endParaRP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DB8BD4-3514-AF4C-A626-7021A2550A5B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105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56c9e965c1_2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56c9e965c1_2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946394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56c9e965c1_13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6" name="Google Shape;226;g56c9e965c1_13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223060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56c9e965c1_13_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6" name="Google Shape;236;g56c9e965c1_13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180240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3623"/>
                </a:solidFill>
              </a:defRPr>
            </a:lvl1pPr>
          </a:lstStyle>
          <a:p>
            <a:fld id="{868FC77D-BE01-3A4D-ACFC-83814C77D73A}" type="datetime1">
              <a:rPr lang="en-CA" smtClean="0"/>
              <a:t>2019-06-02</a:t>
            </a:fld>
            <a:endParaRPr lang="en-US" dirty="0"/>
          </a:p>
        </p:txBody>
      </p:sp>
      <p:sp>
        <p:nvSpPr>
          <p:cNvPr id="14" name="Slide Number Placeholder 5"/>
          <p:cNvSpPr>
            <a:spLocks noGrp="1"/>
          </p:cNvSpPr>
          <p:nvPr userDrawn="1">
            <p:ph type="sldNum" sz="quarter" idx="12"/>
          </p:nvPr>
        </p:nvSpPr>
        <p:spPr>
          <a:xfrm>
            <a:off x="8610600" y="6490822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959B12D-25BC-F543-B37E-8542CE23DD0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A94DA-88E9-074F-90B2-65D6DE9DA3C0}" type="datetime1">
              <a:rPr lang="en-CA" smtClean="0"/>
              <a:t>2019-06-02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9B12D-25BC-F543-B37E-8542CE23DD0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C104D-F369-704D-B019-3A4E0E9B71AA}" type="datetime1">
              <a:rPr lang="en-CA" smtClean="0"/>
              <a:t>2019-06-02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9B12D-25BC-F543-B37E-8542CE23DD0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body" sz="half" idx="1"/>
          </p:nvPr>
        </p:nvSpPr>
        <p:spPr>
          <a:xfrm>
            <a:off x="2193726" y="1526976"/>
            <a:ext cx="7804549" cy="3804048"/>
          </a:xfrm>
          <a:prstGeom prst="rect">
            <a:avLst/>
          </a:prstGeom>
        </p:spPr>
        <p:txBody>
          <a:bodyPr anchor="ctr"/>
          <a:lstStyle>
            <a:lvl1pPr marL="292994" indent="-292994" algn="l">
              <a:spcBef>
                <a:spcPts val="2953"/>
              </a:spcBef>
              <a:buSzPct val="145000"/>
              <a:buChar char="•"/>
              <a:defRPr sz="2109"/>
            </a:lvl1pPr>
            <a:lvl2pPr marL="605522" indent="-292994" algn="l">
              <a:spcBef>
                <a:spcPts val="2953"/>
              </a:spcBef>
              <a:buSzPct val="145000"/>
              <a:buChar char="•"/>
              <a:defRPr sz="2109"/>
            </a:lvl2pPr>
            <a:lvl3pPr marL="918050" indent="-292994" algn="l">
              <a:spcBef>
                <a:spcPts val="2953"/>
              </a:spcBef>
              <a:buSzPct val="145000"/>
              <a:buChar char="•"/>
              <a:defRPr sz="2109"/>
            </a:lvl3pPr>
            <a:lvl4pPr marL="1230578" indent="-292994" algn="l">
              <a:spcBef>
                <a:spcPts val="2953"/>
              </a:spcBef>
              <a:buSzPct val="145000"/>
              <a:buChar char="•"/>
              <a:defRPr sz="2109"/>
            </a:lvl4pPr>
            <a:lvl5pPr marL="1543106" indent="-292994" algn="l">
              <a:spcBef>
                <a:spcPts val="2953"/>
              </a:spcBef>
              <a:buSzPct val="145000"/>
              <a:buChar char="•"/>
              <a:defRPr sz="2109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hape 76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22431383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32C64-7856-D140-AF0F-03C95E5CD28B}" type="datetime1">
              <a:rPr lang="en-CA" smtClean="0"/>
              <a:t>2019-06-02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9B12D-25BC-F543-B37E-8542CE23DD0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25D4A-D8A0-7D43-A34B-2FDE5A18BC93}" type="datetime1">
              <a:rPr lang="en-CA" smtClean="0"/>
              <a:t>2019-06-02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9B12D-25BC-F543-B37E-8542CE23DD0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0A9AC-9A58-6542-806A-54F058FE32D9}" type="datetime1">
              <a:rPr lang="en-CA" smtClean="0"/>
              <a:t>2019-06-02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9B12D-25BC-F543-B37E-8542CE23DD0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2FD80-35C0-444D-8F95-42B9A77BDFED}" type="datetime1">
              <a:rPr lang="en-CA" smtClean="0"/>
              <a:t>2019-06-02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9B12D-25BC-F543-B37E-8542CE23DD0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8479D-5155-7F42-AD45-EF0F1D295C24}" type="datetime1">
              <a:rPr lang="en-CA" smtClean="0"/>
              <a:t>2019-06-02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9B12D-25BC-F543-B37E-8542CE23DD0F}" type="slidenum">
              <a:rPr lang="en-US" smtClean="0"/>
              <a:pPr/>
              <a:t>‹#›</a:t>
            </a:fld>
            <a:r>
              <a:rPr lang="en-US" dirty="0"/>
              <a:t>/38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796DD-4F24-4F49-B3E2-EBFD22EE53CE}" type="datetime1">
              <a:rPr lang="en-CA" smtClean="0"/>
              <a:t>2019-06-02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9B12D-25BC-F543-B37E-8542CE23DD0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3733-05C1-EC41-B770-0A66A5F81B6C}" type="datetime1">
              <a:rPr lang="en-CA" smtClean="0"/>
              <a:t>2019-06-02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9B12D-25BC-F543-B37E-8542CE23DD0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58FF6-3CBD-E840-8E1B-F506523ADC76}" type="datetime1">
              <a:rPr lang="en-CA" smtClean="0"/>
              <a:t>2019-06-02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9B12D-25BC-F543-B37E-8542CE23DD0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49082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0" i="0">
                <a:solidFill>
                  <a:srgbClr val="FF3623"/>
                </a:solidFill>
                <a:latin typeface="Avenir Light" charset="0"/>
                <a:ea typeface="Avenir Light" charset="0"/>
                <a:cs typeface="Avenir Light" charset="0"/>
              </a:defRPr>
            </a:lvl1pPr>
          </a:lstStyle>
          <a:p>
            <a:fld id="{0A1134A7-50E7-E041-986F-9220620C9583}" type="datetime1">
              <a:rPr lang="en-CA" smtClean="0"/>
              <a:pPr/>
              <a:t>2019-06-02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49082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49082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rgbClr val="FF3623"/>
                </a:solidFill>
                <a:latin typeface="Avenir Light" charset="0"/>
                <a:ea typeface="Avenir Light" charset="0"/>
                <a:cs typeface="Avenir Light" charset="0"/>
              </a:defRPr>
            </a:lvl1pPr>
          </a:lstStyle>
          <a:p>
            <a:fld id="{0959B12D-25BC-F543-B37E-8542CE23DD0F}" type="slidenum">
              <a:rPr lang="en-US" smtClean="0"/>
              <a:pPr/>
              <a:t>‹#›</a:t>
            </a:fld>
            <a:r>
              <a:rPr lang="en-US" dirty="0"/>
              <a:t>/38</a:t>
            </a: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2335533" y="6313220"/>
            <a:ext cx="9856468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 userDrawn="1"/>
        </p:nvCxnSpPr>
        <p:spPr>
          <a:xfrm>
            <a:off x="2147778" y="6189173"/>
            <a:ext cx="10044223" cy="0"/>
          </a:xfrm>
          <a:prstGeom prst="line">
            <a:avLst/>
          </a:prstGeom>
          <a:ln w="28575">
            <a:solidFill>
              <a:srgbClr val="FF36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854618" y="6135937"/>
            <a:ext cx="482764" cy="892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837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bg2">
              <a:lumMod val="25000"/>
            </a:schemeClr>
          </a:solidFill>
          <a:latin typeface="Avenir Heavy" charset="0"/>
          <a:ea typeface="Avenir Heavy" charset="0"/>
          <a:cs typeface="Avenir Heavy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b="0" i="0" kern="1200">
          <a:solidFill>
            <a:schemeClr val="bg2">
              <a:lumMod val="50000"/>
            </a:schemeClr>
          </a:solidFill>
          <a:latin typeface="Avenir Light" charset="0"/>
          <a:ea typeface="Avenir Light" charset="0"/>
          <a:cs typeface="Avenir Light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b="0" i="0" kern="1200">
          <a:solidFill>
            <a:schemeClr val="bg2">
              <a:lumMod val="50000"/>
            </a:schemeClr>
          </a:solidFill>
          <a:latin typeface="Avenir Light" charset="0"/>
          <a:ea typeface="Avenir Light" charset="0"/>
          <a:cs typeface="Avenir Light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b="0" i="0" kern="1200">
          <a:solidFill>
            <a:schemeClr val="bg2">
              <a:lumMod val="50000"/>
            </a:schemeClr>
          </a:solidFill>
          <a:latin typeface="Avenir Light" charset="0"/>
          <a:ea typeface="Avenir Light" charset="0"/>
          <a:cs typeface="Avenir Light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b="0" i="0" kern="1200">
          <a:solidFill>
            <a:schemeClr val="bg2">
              <a:lumMod val="50000"/>
            </a:schemeClr>
          </a:solidFill>
          <a:latin typeface="Avenir Light" charset="0"/>
          <a:ea typeface="Avenir Light" charset="0"/>
          <a:cs typeface="Avenir Light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b="0" i="0" kern="1200">
          <a:solidFill>
            <a:schemeClr val="bg2">
              <a:lumMod val="50000"/>
            </a:schemeClr>
          </a:solidFill>
          <a:latin typeface="Avenir Light" charset="0"/>
          <a:ea typeface="Avenir Light" charset="0"/>
          <a:cs typeface="Avenir Light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gif"/><Relationship Id="rId5" Type="http://schemas.openxmlformats.org/officeDocument/2006/relationships/hyperlink" Target="https://paywallthemovie.com/" TargetMode="External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heguardian.com/science/2017/jun/27/profitable-business-scientific-publishing-bad-for-science" TargetMode="Externa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png"/><Relationship Id="rId5" Type="http://schemas.openxmlformats.org/officeDocument/2006/relationships/image" Target="../media/image3.gif"/><Relationship Id="rId4" Type="http://schemas.openxmlformats.org/officeDocument/2006/relationships/hyperlink" Target="https://www.nature.com/news/the-top-100-papers-1.16224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4.png"/><Relationship Id="rId7" Type="http://schemas.openxmlformats.org/officeDocument/2006/relationships/hyperlink" Target="https://web.stanford.edu/~chadj/IdeaPF.pdf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.png"/><Relationship Id="rId11" Type="http://schemas.openxmlformats.org/officeDocument/2006/relationships/hyperlink" Target="https://www.nature.com/news/the-top-100-papers-1.16224" TargetMode="External"/><Relationship Id="rId5" Type="http://schemas.openxmlformats.org/officeDocument/2006/relationships/hyperlink" Target="https://www.stm-assoc.org/2015_02_20_STM_Report_2015.pdf" TargetMode="External"/><Relationship Id="rId10" Type="http://schemas.openxmlformats.org/officeDocument/2006/relationships/hyperlink" Target="https://elifesciences.org/articles/27725" TargetMode="External"/><Relationship Id="rId4" Type="http://schemas.openxmlformats.org/officeDocument/2006/relationships/image" Target="../media/image36.png"/><Relationship Id="rId9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40.tif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publications.europa.eu/en/publication-detail/-/publication/d375368c-1a0a-11e9-8d04-01aa75ed71a1/language-en" TargetMode="External"/><Relationship Id="rId2" Type="http://schemas.openxmlformats.org/officeDocument/2006/relationships/image" Target="../media/image43.tif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gif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44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12" Type="http://schemas.openxmlformats.org/officeDocument/2006/relationships/image" Target="../media/image56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11" Type="http://schemas.openxmlformats.org/officeDocument/2006/relationships/image" Target="../media/image55.png"/><Relationship Id="rId5" Type="http://schemas.openxmlformats.org/officeDocument/2006/relationships/image" Target="../media/image49.png"/><Relationship Id="rId15" Type="http://schemas.openxmlformats.org/officeDocument/2006/relationships/image" Target="../media/image58.png"/><Relationship Id="rId10" Type="http://schemas.openxmlformats.org/officeDocument/2006/relationships/image" Target="../media/image54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Relationship Id="rId14" Type="http://schemas.openxmlformats.org/officeDocument/2006/relationships/image" Target="../media/image5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gif"/><Relationship Id="rId4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gif"/><Relationship Id="rId4" Type="http://schemas.openxmlformats.org/officeDocument/2006/relationships/image" Target="../media/image4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gif"/><Relationship Id="rId5" Type="http://schemas.openxmlformats.org/officeDocument/2006/relationships/image" Target="../media/image44.png"/><Relationship Id="rId4" Type="http://schemas.openxmlformats.org/officeDocument/2006/relationships/image" Target="../media/image62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gif"/><Relationship Id="rId4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gif"/><Relationship Id="rId4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gif"/><Relationship Id="rId5" Type="http://schemas.openxmlformats.org/officeDocument/2006/relationships/image" Target="../media/image18.tiff"/><Relationship Id="rId4" Type="http://schemas.openxmlformats.org/officeDocument/2006/relationships/image" Target="../media/image19.tif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gif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gif"/><Relationship Id="rId4" Type="http://schemas.openxmlformats.org/officeDocument/2006/relationships/image" Target="../media/image7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72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gif"/><Relationship Id="rId4" Type="http://schemas.openxmlformats.org/officeDocument/2006/relationships/hyperlink" Target="mailto:stikov@gmail.com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rbiq-qbin.qc.ca/General_Public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7.jpeg"/><Relationship Id="rId4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gif"/><Relationship Id="rId5" Type="http://schemas.openxmlformats.org/officeDocument/2006/relationships/image" Target="../media/image19.tiff"/><Relationship Id="rId4" Type="http://schemas.openxmlformats.org/officeDocument/2006/relationships/image" Target="../media/image18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gif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gif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 txBox="1">
            <a:spLocks noGrp="1"/>
          </p:cNvSpPr>
          <p:nvPr>
            <p:ph type="ctrTitle"/>
          </p:nvPr>
        </p:nvSpPr>
        <p:spPr>
          <a:xfrm>
            <a:off x="-218940" y="885155"/>
            <a:ext cx="12410940" cy="1741290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502412">
              <a:defRPr sz="6708">
                <a:latin typeface="Garamond"/>
                <a:ea typeface="Garamond"/>
                <a:cs typeface="Garamond"/>
                <a:sym typeface="Garamond"/>
              </a:defRPr>
            </a:lvl1pPr>
          </a:lstStyle>
          <a:p>
            <a:r>
              <a:rPr dirty="0">
                <a:latin typeface="Avenir Book" panose="02000503020000020003" pitchFamily="2" charset="0"/>
              </a:rPr>
              <a:t>Open Science: with great data comes great responsibility</a:t>
            </a:r>
          </a:p>
        </p:txBody>
      </p:sp>
      <p:sp>
        <p:nvSpPr>
          <p:cNvPr id="120" name="Shape 120"/>
          <p:cNvSpPr txBox="1">
            <a:spLocks noGrp="1"/>
          </p:cNvSpPr>
          <p:nvPr>
            <p:ph type="subTitle" sz="quarter" idx="1"/>
          </p:nvPr>
        </p:nvSpPr>
        <p:spPr>
          <a:xfrm>
            <a:off x="3336726" y="3144366"/>
            <a:ext cx="5518548" cy="596057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>
                <a:latin typeface="Garamond"/>
                <a:ea typeface="Garamond"/>
                <a:cs typeface="Garamond"/>
                <a:sym typeface="Garamond"/>
              </a:defRPr>
            </a:pPr>
            <a:r>
              <a:rPr dirty="0">
                <a:latin typeface="Avenir Book" panose="02000503020000020003" pitchFamily="2" charset="0"/>
              </a:rPr>
              <a:t>Nikola </a:t>
            </a:r>
            <a:r>
              <a:rPr dirty="0" err="1">
                <a:latin typeface="Avenir Book" panose="02000503020000020003" pitchFamily="2" charset="0"/>
              </a:rPr>
              <a:t>Stikov</a:t>
            </a:r>
            <a:r>
              <a:rPr lang="en-US" dirty="0">
                <a:latin typeface="Avenir Book" panose="02000503020000020003" pitchFamily="2" charset="0"/>
              </a:rPr>
              <a:t> and </a:t>
            </a:r>
            <a:r>
              <a:rPr lang="en-US" dirty="0" err="1">
                <a:latin typeface="Avenir Book" panose="02000503020000020003" pitchFamily="2" charset="0"/>
              </a:rPr>
              <a:t>Estrid</a:t>
            </a:r>
            <a:r>
              <a:rPr lang="en-US" dirty="0">
                <a:latin typeface="Avenir Book" panose="02000503020000020003" pitchFamily="2" charset="0"/>
              </a:rPr>
              <a:t> Jakobsen</a:t>
            </a:r>
            <a:endParaRPr dirty="0">
              <a:latin typeface="Avenir Book" panose="02000503020000020003" pitchFamily="2" charset="0"/>
            </a:endParaRPr>
          </a:p>
        </p:txBody>
      </p:sp>
      <p:pic>
        <p:nvPicPr>
          <p:cNvPr id="121" name="CONP_logo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794997" y="3606160"/>
            <a:ext cx="1768265" cy="992096"/>
          </a:xfrm>
          <a:prstGeom prst="rect">
            <a:avLst/>
          </a:prstGeom>
          <a:ln w="3175">
            <a:miter lim="400000"/>
          </a:ln>
        </p:spPr>
      </p:pic>
      <p:pic>
        <p:nvPicPr>
          <p:cNvPr id="122" name="QBIN_standard.gi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393696" y="3606160"/>
            <a:ext cx="2102089" cy="1051045"/>
          </a:xfrm>
          <a:prstGeom prst="rect">
            <a:avLst/>
          </a:prstGeom>
          <a:ln w="3175">
            <a:miter lim="400000"/>
          </a:ln>
        </p:spPr>
      </p:pic>
      <p:pic>
        <p:nvPicPr>
          <p:cNvPr id="123" name="pint-of-science-logo-with-glasses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 rot="20999474">
            <a:off x="436133" y="3419589"/>
            <a:ext cx="1628055" cy="2689547"/>
          </a:xfrm>
          <a:prstGeom prst="rect">
            <a:avLst/>
          </a:prstGeom>
          <a:ln w="3175">
            <a:miter lim="400000"/>
          </a:ln>
        </p:spPr>
      </p:pic>
      <p:sp>
        <p:nvSpPr>
          <p:cNvPr id="7" name="Shape 120">
            <a:extLst>
              <a:ext uri="{FF2B5EF4-FFF2-40B4-BE49-F238E27FC236}">
                <a16:creationId xmlns:a16="http://schemas.microsoft.com/office/drawing/2014/main" id="{71F6A90D-BBA1-A64F-99C3-7776EECAC5EB}"/>
              </a:ext>
            </a:extLst>
          </p:cNvPr>
          <p:cNvSpPr txBox="1">
            <a:spLocks/>
          </p:cNvSpPr>
          <p:nvPr/>
        </p:nvSpPr>
        <p:spPr>
          <a:xfrm>
            <a:off x="2342901" y="4816472"/>
            <a:ext cx="7084429" cy="5960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b="0" i="0" kern="1200">
                <a:solidFill>
                  <a:schemeClr val="bg2">
                    <a:lumMod val="50000"/>
                  </a:schemeClr>
                </a:solidFill>
                <a:latin typeface="Avenir Light" charset="0"/>
                <a:ea typeface="Avenir Light" charset="0"/>
                <a:cs typeface="Avenir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bg2">
                    <a:lumMod val="50000"/>
                  </a:schemeClr>
                </a:solidFill>
                <a:latin typeface="Avenir Light" charset="0"/>
                <a:ea typeface="Avenir Light" charset="0"/>
                <a:cs typeface="Avenir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bg2">
                    <a:lumMod val="50000"/>
                  </a:schemeClr>
                </a:solidFill>
                <a:latin typeface="Avenir Light" charset="0"/>
                <a:ea typeface="Avenir Light" charset="0"/>
                <a:cs typeface="Avenir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bg2">
                    <a:lumMod val="50000"/>
                  </a:schemeClr>
                </a:solidFill>
                <a:latin typeface="Avenir Light" charset="0"/>
                <a:ea typeface="Avenir Light" charset="0"/>
                <a:cs typeface="Avenir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bg2">
                    <a:lumMod val="50000"/>
                  </a:schemeClr>
                </a:solidFill>
                <a:latin typeface="Avenir Light" charset="0"/>
                <a:ea typeface="Avenir Light" charset="0"/>
                <a:cs typeface="Avenir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>
                <a:latin typeface="Garamond"/>
                <a:ea typeface="Garamond"/>
                <a:cs typeface="Garamond"/>
                <a:sym typeface="Garamond"/>
              </a:defRPr>
            </a:pPr>
            <a:r>
              <a:rPr lang="en-CA" dirty="0">
                <a:latin typeface="Avenir Book" panose="02000503020000020003" pitchFamily="2" charset="0"/>
                <a:ea typeface="Garamond"/>
                <a:cs typeface="Garamond"/>
                <a:sym typeface="Garamond"/>
              </a:rPr>
              <a:t>with Matthieu Dupuis and Catherine Duquette</a:t>
            </a:r>
          </a:p>
        </p:txBody>
      </p:sp>
      <p:pic>
        <p:nvPicPr>
          <p:cNvPr id="8" name="QBIN_standard.gif">
            <a:extLst>
              <a:ext uri="{FF2B5EF4-FFF2-40B4-BE49-F238E27FC236}">
                <a16:creationId xmlns:a16="http://schemas.microsoft.com/office/drawing/2014/main" id="{99A2C653-CEA0-1D43-9C5A-CC3D30526E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562340" y="6313070"/>
            <a:ext cx="1042594" cy="521297"/>
          </a:xfrm>
          <a:prstGeom prst="rect">
            <a:avLst/>
          </a:prstGeom>
          <a:ln w="3175">
            <a:miter lim="400000"/>
          </a:ln>
        </p:spPr>
      </p:pic>
    </p:spTree>
    <p:extLst>
      <p:ext uri="{BB962C8B-B14F-4D97-AF65-F5344CB8AC3E}">
        <p14:creationId xmlns:p14="http://schemas.microsoft.com/office/powerpoint/2010/main" val="37974672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5859" y="239183"/>
            <a:ext cx="8229600" cy="828390"/>
          </a:xfrm>
        </p:spPr>
        <p:txBody>
          <a:bodyPr/>
          <a:lstStyle/>
          <a:p>
            <a:r>
              <a:rPr lang="en-US" dirty="0">
                <a:latin typeface="Avenir Heavy"/>
                <a:cs typeface="Arial"/>
              </a:rPr>
              <a:t>You pay for this!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0683A74-877C-F34B-A3EF-7C576E887F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829" y="1751360"/>
            <a:ext cx="4942519" cy="381433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ADB03A8-1BED-A345-BB58-3811D9ABCA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0814" y="325713"/>
            <a:ext cx="5129770" cy="333281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DA1871E-E6CA-B743-A066-F80FF8BDD30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5010"/>
          <a:stretch/>
        </p:blipFill>
        <p:spPr>
          <a:xfrm>
            <a:off x="5900574" y="3763152"/>
            <a:ext cx="5129770" cy="2376707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73019CD-7344-0240-8FD7-B6F3473DF111}"/>
              </a:ext>
            </a:extLst>
          </p:cNvPr>
          <p:cNvSpPr/>
          <p:nvPr/>
        </p:nvSpPr>
        <p:spPr>
          <a:xfrm>
            <a:off x="266136" y="6351083"/>
            <a:ext cx="30610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dirty="0">
                <a:hlinkClick r:id="rId5"/>
              </a:rPr>
              <a:t>https://paywallthemovie.com/</a:t>
            </a:r>
            <a:endParaRPr lang="en-US" dirty="0"/>
          </a:p>
        </p:txBody>
      </p:sp>
      <p:pic>
        <p:nvPicPr>
          <p:cNvPr id="11" name="QBIN_standard.gif">
            <a:extLst>
              <a:ext uri="{FF2B5EF4-FFF2-40B4-BE49-F238E27FC236}">
                <a16:creationId xmlns:a16="http://schemas.microsoft.com/office/drawing/2014/main" id="{23223BD3-8E33-D14B-BA0F-2D1AE54AD02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4562340" y="6313070"/>
            <a:ext cx="1042594" cy="521297"/>
          </a:xfrm>
          <a:prstGeom prst="rect">
            <a:avLst/>
          </a:prstGeom>
          <a:ln w="3175">
            <a:miter lim="400000"/>
          </a:ln>
        </p:spPr>
      </p:pic>
    </p:spTree>
    <p:extLst>
      <p:ext uri="{BB962C8B-B14F-4D97-AF65-F5344CB8AC3E}">
        <p14:creationId xmlns:p14="http://schemas.microsoft.com/office/powerpoint/2010/main" val="4257861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B11E71E-5B19-7648-9505-57A4A3CD4D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3599" y="377121"/>
            <a:ext cx="10786533" cy="516043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1AD3EBA-0AE7-7B48-93B2-E6FAE24B0076}"/>
              </a:ext>
            </a:extLst>
          </p:cNvPr>
          <p:cNvSpPr/>
          <p:nvPr/>
        </p:nvSpPr>
        <p:spPr>
          <a:xfrm>
            <a:off x="160864" y="5673015"/>
            <a:ext cx="113199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dirty="0">
                <a:hlinkClick r:id="rId3"/>
              </a:rPr>
              <a:t>https://www.theguardian.com/science/2017/jun/27/profitable-business-scientific-publishing-bad-for-science</a:t>
            </a:r>
            <a:endParaRPr lang="en-US" dirty="0"/>
          </a:p>
        </p:txBody>
      </p:sp>
      <p:pic>
        <p:nvPicPr>
          <p:cNvPr id="7" name="QBIN_standard.gif">
            <a:extLst>
              <a:ext uri="{FF2B5EF4-FFF2-40B4-BE49-F238E27FC236}">
                <a16:creationId xmlns:a16="http://schemas.microsoft.com/office/drawing/2014/main" id="{40FDC33E-398A-8043-BC13-46C6472B35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562340" y="6313070"/>
            <a:ext cx="1042594" cy="521297"/>
          </a:xfrm>
          <a:prstGeom prst="rect">
            <a:avLst/>
          </a:prstGeom>
          <a:ln w="3175">
            <a:miter lim="400000"/>
          </a:ln>
        </p:spPr>
      </p:pic>
    </p:spTree>
    <p:extLst>
      <p:ext uri="{BB962C8B-B14F-4D97-AF65-F5344CB8AC3E}">
        <p14:creationId xmlns:p14="http://schemas.microsoft.com/office/powerpoint/2010/main" val="278981654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5"/>
          <p:cNvSpPr txBox="1">
            <a:spLocks noGrp="1"/>
          </p:cNvSpPr>
          <p:nvPr>
            <p:ph type="title"/>
          </p:nvPr>
        </p:nvSpPr>
        <p:spPr>
          <a:xfrm>
            <a:off x="70834" y="120569"/>
            <a:ext cx="8971565" cy="8684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33" tIns="45700" rIns="91433" bIns="45700" rtlCol="0" anchor="ctr" anchorCtr="0">
            <a:noAutofit/>
          </a:bodyPr>
          <a:lstStyle/>
          <a:p>
            <a:pPr>
              <a:spcBef>
                <a:spcPts val="0"/>
              </a:spcBef>
              <a:buClr>
                <a:srgbClr val="3A3838"/>
              </a:buClr>
              <a:buSzPts val="3300"/>
            </a:pPr>
            <a:r>
              <a:rPr lang="en" sz="4000" dirty="0"/>
              <a:t>A paper is a 17</a:t>
            </a:r>
            <a:r>
              <a:rPr lang="en" sz="4000" baseline="30000" dirty="0"/>
              <a:t>th</a:t>
            </a:r>
            <a:r>
              <a:rPr lang="en" sz="4000" dirty="0"/>
              <a:t> century artifact</a:t>
            </a:r>
            <a:endParaRPr sz="4000" dirty="0"/>
          </a:p>
        </p:txBody>
      </p:sp>
      <p:pic>
        <p:nvPicPr>
          <p:cNvPr id="141" name="Google Shape;141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0835" y="883324"/>
            <a:ext cx="3755916" cy="5091352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15"/>
          <p:cNvSpPr txBox="1"/>
          <p:nvPr/>
        </p:nvSpPr>
        <p:spPr>
          <a:xfrm>
            <a:off x="4089132" y="5684772"/>
            <a:ext cx="5966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sz="1467" u="sng" dirty="0">
                <a:solidFill>
                  <a:schemeClr val="hlink"/>
                </a:solidFill>
                <a:hlinkClick r:id="rId4"/>
              </a:rPr>
              <a:t>https://www.nature.com/news/the-top-100-papers-1.16224</a:t>
            </a:r>
            <a:endParaRPr sz="24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AC047CD-A79F-3449-B5EE-98814FC14457}"/>
              </a:ext>
            </a:extLst>
          </p:cNvPr>
          <p:cNvSpPr/>
          <p:nvPr/>
        </p:nvSpPr>
        <p:spPr>
          <a:xfrm>
            <a:off x="4405319" y="4436894"/>
            <a:ext cx="39599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venir Heavy"/>
                <a:cs typeface="Arial"/>
              </a:rPr>
              <a:t>“Today I wouldn't get an academic job. It's as simple as that. I don't think I would be regarded as productive enough.”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AFE5073-DE2A-4C45-8AFE-509FB3798ABE}"/>
              </a:ext>
            </a:extLst>
          </p:cNvPr>
          <p:cNvSpPr/>
          <p:nvPr/>
        </p:nvSpPr>
        <p:spPr>
          <a:xfrm>
            <a:off x="8365251" y="5259401"/>
            <a:ext cx="30514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Avenir Heavy"/>
                <a:cs typeface="Arial"/>
              </a:rPr>
              <a:t>Peter Higgs, 2014</a:t>
            </a:r>
          </a:p>
        </p:txBody>
      </p:sp>
      <p:pic>
        <p:nvPicPr>
          <p:cNvPr id="10" name="QBIN_standard.gif">
            <a:extLst>
              <a:ext uri="{FF2B5EF4-FFF2-40B4-BE49-F238E27FC236}">
                <a16:creationId xmlns:a16="http://schemas.microsoft.com/office/drawing/2014/main" id="{AA5FCA88-64CA-404F-9481-3E53768A64A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4556616" y="6349906"/>
            <a:ext cx="1042594" cy="521297"/>
          </a:xfrm>
          <a:prstGeom prst="rect">
            <a:avLst/>
          </a:prstGeom>
          <a:ln w="3175">
            <a:miter lim="400000"/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5E21398-3467-264F-B7B7-8510C876997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99210" y="883324"/>
            <a:ext cx="5287038" cy="3263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10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5"/>
          <p:cNvSpPr txBox="1">
            <a:spLocks noGrp="1"/>
          </p:cNvSpPr>
          <p:nvPr>
            <p:ph type="title"/>
          </p:nvPr>
        </p:nvSpPr>
        <p:spPr>
          <a:xfrm>
            <a:off x="70835" y="120569"/>
            <a:ext cx="7313600" cy="8684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33" tIns="45700" rIns="91433" bIns="45700" rtlCol="0" anchor="ctr" anchorCtr="0">
            <a:noAutofit/>
          </a:bodyPr>
          <a:lstStyle/>
          <a:p>
            <a:pPr>
              <a:spcBef>
                <a:spcPts val="0"/>
              </a:spcBef>
              <a:buClr>
                <a:srgbClr val="3A3838"/>
              </a:buClr>
              <a:buSzPts val="3300"/>
            </a:pPr>
            <a:r>
              <a:rPr lang="en" sz="4000"/>
              <a:t>The PDF crisis</a:t>
            </a:r>
            <a:endParaRPr sz="4000"/>
          </a:p>
        </p:txBody>
      </p:sp>
      <p:pic>
        <p:nvPicPr>
          <p:cNvPr id="141" name="Google Shape;141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0835" y="883324"/>
            <a:ext cx="3755916" cy="50913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83841" y="3429134"/>
            <a:ext cx="3424335" cy="2339799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15"/>
          <p:cNvSpPr txBox="1"/>
          <p:nvPr/>
        </p:nvSpPr>
        <p:spPr>
          <a:xfrm>
            <a:off x="-134784" y="6444733"/>
            <a:ext cx="6584400" cy="86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sz="1467" u="sng">
                <a:solidFill>
                  <a:schemeClr val="hlink"/>
                </a:solidFill>
                <a:hlinkClick r:id="rId5"/>
              </a:rPr>
              <a:t>https://www.stm-assoc.org/2015_02_20_STM_Report_2015.pdf</a:t>
            </a:r>
            <a:endParaRPr sz="2400"/>
          </a:p>
        </p:txBody>
      </p:sp>
      <p:pic>
        <p:nvPicPr>
          <p:cNvPr id="144" name="Google Shape;144;p15"/>
          <p:cNvPicPr preferRelativeResize="0"/>
          <p:nvPr/>
        </p:nvPicPr>
        <p:blipFill rotWithShape="1">
          <a:blip r:embed="rId6">
            <a:alphaModFix/>
          </a:blip>
          <a:srcRect b="6916"/>
          <a:stretch/>
        </p:blipFill>
        <p:spPr>
          <a:xfrm>
            <a:off x="4369700" y="883334"/>
            <a:ext cx="3290968" cy="2114700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15"/>
          <p:cNvSpPr txBox="1"/>
          <p:nvPr/>
        </p:nvSpPr>
        <p:spPr>
          <a:xfrm>
            <a:off x="6802169" y="6444733"/>
            <a:ext cx="54384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sz="1467" u="sng">
                <a:solidFill>
                  <a:schemeClr val="hlink"/>
                </a:solidFill>
                <a:hlinkClick r:id="rId7"/>
              </a:rPr>
              <a:t>https://</a:t>
            </a:r>
            <a:r>
              <a:rPr lang="en" sz="1467" u="sng" dirty="0">
                <a:solidFill>
                  <a:schemeClr val="hlink"/>
                </a:solidFill>
                <a:hlinkClick r:id="rId7"/>
              </a:rPr>
              <a:t>web.stanford.edu/~chadj/IdeaPF.pdf</a:t>
            </a:r>
            <a:endParaRPr sz="2400" dirty="0"/>
          </a:p>
        </p:txBody>
      </p:sp>
      <p:pic>
        <p:nvPicPr>
          <p:cNvPr id="146" name="Google Shape;146;p1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429967" y="849260"/>
            <a:ext cx="3290967" cy="23400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p15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8189201" y="3650579"/>
            <a:ext cx="3608801" cy="2050455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p15"/>
          <p:cNvSpPr txBox="1"/>
          <p:nvPr/>
        </p:nvSpPr>
        <p:spPr>
          <a:xfrm>
            <a:off x="6805300" y="6200043"/>
            <a:ext cx="4000000" cy="39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sz="1467" u="sng">
                <a:solidFill>
                  <a:schemeClr val="hlink"/>
                </a:solidFill>
                <a:hlinkClick r:id="rId10"/>
              </a:rPr>
              <a:t>https://elifesciences.org/articles/27725</a:t>
            </a:r>
            <a:endParaRPr sz="2400"/>
          </a:p>
        </p:txBody>
      </p:sp>
      <p:sp>
        <p:nvSpPr>
          <p:cNvPr id="149" name="Google Shape;149;p15"/>
          <p:cNvSpPr txBox="1"/>
          <p:nvPr/>
        </p:nvSpPr>
        <p:spPr>
          <a:xfrm>
            <a:off x="-130800" y="6210803"/>
            <a:ext cx="5966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sz="1467" u="sng">
                <a:solidFill>
                  <a:schemeClr val="hlink"/>
                </a:solidFill>
                <a:hlinkClick r:id="rId11"/>
              </a:rPr>
              <a:t>https://www.nature.com/news/the-top-100-papers-1.16224</a:t>
            </a: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902430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E3B8F12-9D1D-BB40-AFB8-E4690C2E9F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948266"/>
            <a:ext cx="9702800" cy="4468395"/>
          </a:xfrm>
          <a:prstGeom prst="rect">
            <a:avLst/>
          </a:prstGeom>
        </p:spPr>
      </p:pic>
      <p:pic>
        <p:nvPicPr>
          <p:cNvPr id="6" name="QBIN_standard.gif">
            <a:extLst>
              <a:ext uri="{FF2B5EF4-FFF2-40B4-BE49-F238E27FC236}">
                <a16:creationId xmlns:a16="http://schemas.microsoft.com/office/drawing/2014/main" id="{626B440C-0647-5149-B693-3128B78BAF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562340" y="6313070"/>
            <a:ext cx="1042594" cy="521297"/>
          </a:xfrm>
          <a:prstGeom prst="rect">
            <a:avLst/>
          </a:prstGeom>
          <a:ln w="3175">
            <a:miter lim="400000"/>
          </a:ln>
        </p:spPr>
      </p:pic>
    </p:spTree>
    <p:extLst>
      <p:ext uri="{BB962C8B-B14F-4D97-AF65-F5344CB8AC3E}">
        <p14:creationId xmlns:p14="http://schemas.microsoft.com/office/powerpoint/2010/main" val="41272146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527" y="151493"/>
            <a:ext cx="8229600" cy="828390"/>
          </a:xfrm>
        </p:spPr>
        <p:txBody>
          <a:bodyPr/>
          <a:lstStyle/>
          <a:p>
            <a:r>
              <a:rPr lang="en-US" dirty="0">
                <a:latin typeface="Avenir Heavy"/>
                <a:cs typeface="Arial"/>
              </a:rPr>
              <a:t>Paradigm shift</a:t>
            </a:r>
          </a:p>
        </p:txBody>
      </p:sp>
      <p:sp>
        <p:nvSpPr>
          <p:cNvPr id="7" name="Rectangle 6"/>
          <p:cNvSpPr/>
          <p:nvPr/>
        </p:nvSpPr>
        <p:spPr>
          <a:xfrm>
            <a:off x="4278052" y="2155501"/>
            <a:ext cx="379816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Avenir Light"/>
                <a:cs typeface="Avenir Light"/>
              </a:rPr>
              <a:t>Scientific revolution is the phase in which the underlying assumptions of the field are reexamined and a new paradigm is established.</a:t>
            </a:r>
          </a:p>
          <a:p>
            <a:endParaRPr lang="en-US" dirty="0">
              <a:latin typeface="Avenir Light"/>
              <a:cs typeface="Avenir Ligh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E672030-7C54-2A45-8668-3AF3E3953DDD}"/>
              </a:ext>
            </a:extLst>
          </p:cNvPr>
          <p:cNvSpPr/>
          <p:nvPr/>
        </p:nvSpPr>
        <p:spPr>
          <a:xfrm>
            <a:off x="6550496" y="3632829"/>
            <a:ext cx="52828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venir Heavy"/>
                <a:cs typeface="Arial"/>
              </a:rPr>
              <a:t>Kuhn, 1962</a:t>
            </a:r>
            <a:br>
              <a:rPr lang="en-US" dirty="0">
                <a:latin typeface="Avenir Heavy"/>
                <a:cs typeface="Arial"/>
              </a:rPr>
            </a:br>
            <a:r>
              <a:rPr lang="en-US" dirty="0">
                <a:latin typeface="Avenir Heavy"/>
                <a:cs typeface="Arial"/>
              </a:rPr>
              <a:t>The Structure of Scientific Revolutions</a:t>
            </a:r>
          </a:p>
        </p:txBody>
      </p:sp>
      <p:pic>
        <p:nvPicPr>
          <p:cNvPr id="6" name="QBIN_standard.gif">
            <a:extLst>
              <a:ext uri="{FF2B5EF4-FFF2-40B4-BE49-F238E27FC236}">
                <a16:creationId xmlns:a16="http://schemas.microsoft.com/office/drawing/2014/main" id="{F3F99458-F814-F34E-849F-B8442C195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562340" y="6313070"/>
            <a:ext cx="1042594" cy="521297"/>
          </a:xfrm>
          <a:prstGeom prst="rect">
            <a:avLst/>
          </a:prstGeom>
          <a:ln w="3175">
            <a:miter lim="400000"/>
          </a:ln>
        </p:spPr>
      </p:pic>
    </p:spTree>
    <p:extLst>
      <p:ext uri="{BB962C8B-B14F-4D97-AF65-F5344CB8AC3E}">
        <p14:creationId xmlns:p14="http://schemas.microsoft.com/office/powerpoint/2010/main" val="2177101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F5D95374-6D3F-0149-8E20-08F23AE503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4950" y="467786"/>
            <a:ext cx="9182100" cy="56515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19747" y="90671"/>
            <a:ext cx="7313613" cy="629003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venir Heavy"/>
                <a:cs typeface="Arial"/>
              </a:rPr>
              <a:t>Open science</a:t>
            </a:r>
          </a:p>
        </p:txBody>
      </p:sp>
      <p:sp>
        <p:nvSpPr>
          <p:cNvPr id="8" name="Rectangle 7"/>
          <p:cNvSpPr/>
          <p:nvPr/>
        </p:nvSpPr>
        <p:spPr>
          <a:xfrm>
            <a:off x="1992313" y="4547997"/>
            <a:ext cx="4572000" cy="1138773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/>
              <a:buChar char="•"/>
            </a:pPr>
            <a:endParaRPr lang="en-US" sz="1600" dirty="0">
              <a:latin typeface="Avenir Heavy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en-US" sz="1600" dirty="0">
              <a:latin typeface="Avenir Heavy"/>
              <a:cs typeface="Arial"/>
            </a:endParaRPr>
          </a:p>
          <a:p>
            <a:endParaRPr lang="en-US" dirty="0">
              <a:latin typeface="Avenir Heavy"/>
              <a:cs typeface="Arial"/>
            </a:endParaRPr>
          </a:p>
          <a:p>
            <a:endParaRPr lang="en-US" dirty="0">
              <a:latin typeface="Avenir Heavy"/>
              <a:cs typeface="Arial"/>
            </a:endParaRPr>
          </a:p>
        </p:txBody>
      </p:sp>
      <p:sp>
        <p:nvSpPr>
          <p:cNvPr id="11" name="Shape 127">
            <a:extLst>
              <a:ext uri="{FF2B5EF4-FFF2-40B4-BE49-F238E27FC236}">
                <a16:creationId xmlns:a16="http://schemas.microsoft.com/office/drawing/2014/main" id="{F5217B9F-831C-304F-AB01-D75C8F222005}"/>
              </a:ext>
            </a:extLst>
          </p:cNvPr>
          <p:cNvSpPr txBox="1">
            <a:spLocks/>
          </p:cNvSpPr>
          <p:nvPr/>
        </p:nvSpPr>
        <p:spPr>
          <a:xfrm>
            <a:off x="390680" y="3210454"/>
            <a:ext cx="12125830" cy="28139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just" defTabSz="914400" rtl="0" eaLnBrk="1" latinLnBrk="0" hangingPunct="1">
              <a:lnSpc>
                <a:spcPct val="90000"/>
              </a:lnSpc>
              <a:spcBef>
                <a:spcPts val="1000"/>
              </a:spcBef>
              <a:buSzTx/>
              <a:buFont typeface="Arial"/>
              <a:buNone/>
              <a:defRPr sz="2900" b="0" i="0" kern="1200">
                <a:solidFill>
                  <a:schemeClr val="bg2">
                    <a:lumMod val="50000"/>
                  </a:schemeClr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b="0" i="0" kern="1200">
                <a:solidFill>
                  <a:schemeClr val="bg2">
                    <a:lumMod val="50000"/>
                  </a:schemeClr>
                </a:solidFill>
                <a:latin typeface="Avenir Light" charset="0"/>
                <a:ea typeface="Avenir Light" charset="0"/>
                <a:cs typeface="Avenir Light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b="0" i="0" kern="1200">
                <a:solidFill>
                  <a:schemeClr val="bg2">
                    <a:lumMod val="50000"/>
                  </a:schemeClr>
                </a:solidFill>
                <a:latin typeface="Avenir Light" charset="0"/>
                <a:ea typeface="Avenir Light" charset="0"/>
                <a:cs typeface="Avenir Light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b="0" i="0" kern="1200">
                <a:solidFill>
                  <a:schemeClr val="bg2">
                    <a:lumMod val="50000"/>
                  </a:schemeClr>
                </a:solidFill>
                <a:latin typeface="Avenir Light" charset="0"/>
                <a:ea typeface="Avenir Light" charset="0"/>
                <a:cs typeface="Avenir Light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b="0" i="0" kern="1200">
                <a:solidFill>
                  <a:schemeClr val="bg2">
                    <a:lumMod val="50000"/>
                  </a:schemeClr>
                </a:solidFill>
                <a:latin typeface="Avenir Light" charset="0"/>
                <a:ea typeface="Avenir Light" charset="0"/>
                <a:cs typeface="Avenir Light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dirty="0">
                <a:latin typeface="Avenir Book" panose="02000503020000020003" pitchFamily="2" charset="0"/>
              </a:rPr>
              <a:t>The movement to make scientific research and data accessible to all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AF4005E-2541-9E44-80D6-7E0B3E1EA5DC}"/>
              </a:ext>
            </a:extLst>
          </p:cNvPr>
          <p:cNvSpPr txBox="1"/>
          <p:nvPr/>
        </p:nvSpPr>
        <p:spPr>
          <a:xfrm>
            <a:off x="7263685" y="106894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4" name="QBIN_standard.gif">
            <a:extLst>
              <a:ext uri="{FF2B5EF4-FFF2-40B4-BE49-F238E27FC236}">
                <a16:creationId xmlns:a16="http://schemas.microsoft.com/office/drawing/2014/main" id="{50313998-B739-D449-A8EF-1C98A3E86B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562340" y="6313070"/>
            <a:ext cx="1042594" cy="521297"/>
          </a:xfrm>
          <a:prstGeom prst="rect">
            <a:avLst/>
          </a:prstGeom>
          <a:ln w="3175">
            <a:miter lim="400000"/>
          </a:ln>
        </p:spPr>
      </p:pic>
    </p:spTree>
    <p:extLst>
      <p:ext uri="{BB962C8B-B14F-4D97-AF65-F5344CB8AC3E}">
        <p14:creationId xmlns:p14="http://schemas.microsoft.com/office/powerpoint/2010/main" val="28821390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 txBox="1">
            <a:spLocks noGrp="1"/>
          </p:cNvSpPr>
          <p:nvPr>
            <p:ph type="body" sz="half" idx="1"/>
          </p:nvPr>
        </p:nvSpPr>
        <p:spPr>
          <a:xfrm>
            <a:off x="1506420" y="1088016"/>
            <a:ext cx="9868427" cy="1043219"/>
          </a:xfrm>
          <a:prstGeom prst="rect">
            <a:avLst/>
          </a:prstGeom>
        </p:spPr>
        <p:txBody>
          <a:bodyPr/>
          <a:lstStyle>
            <a:lvl1pPr marL="0" indent="0">
              <a:buSzTx/>
              <a:buNone/>
              <a:defRPr>
                <a:latin typeface="Garamond"/>
                <a:ea typeface="Garamond"/>
                <a:cs typeface="Garamond"/>
                <a:sym typeface="Garamond"/>
              </a:defRPr>
            </a:lvl1pPr>
          </a:lstStyle>
          <a:p>
            <a:r>
              <a:rPr dirty="0">
                <a:latin typeface="Avenir Book" panose="02000503020000020003" pitchFamily="2" charset="0"/>
              </a:rPr>
              <a:t>No - most research is publicly funded, but not accessible to all taxpayers</a:t>
            </a:r>
          </a:p>
        </p:txBody>
      </p:sp>
      <p:sp>
        <p:nvSpPr>
          <p:cNvPr id="151" name="Shape 151"/>
          <p:cNvSpPr txBox="1">
            <a:spLocks noGrp="1"/>
          </p:cNvSpPr>
          <p:nvPr>
            <p:ph type="title" idx="4294967295"/>
          </p:nvPr>
        </p:nvSpPr>
        <p:spPr>
          <a:xfrm>
            <a:off x="249001" y="266239"/>
            <a:ext cx="12383266" cy="1043218"/>
          </a:xfrm>
          <a:prstGeom prst="rect">
            <a:avLst/>
          </a:prstGeom>
        </p:spPr>
        <p:txBody>
          <a:bodyPr anchor="ctr">
            <a:normAutofit/>
          </a:bodyPr>
          <a:lstStyle>
            <a:lvl1pPr defTabSz="414781">
              <a:defRPr sz="5537">
                <a:latin typeface="Garamond"/>
                <a:ea typeface="Garamond"/>
                <a:cs typeface="Garamond"/>
                <a:sym typeface="Garamond"/>
              </a:defRPr>
            </a:lvl1pPr>
          </a:lstStyle>
          <a:p>
            <a:r>
              <a:rPr sz="4800" dirty="0">
                <a:latin typeface="Avenir Book" panose="02000503020000020003" pitchFamily="2" charset="0"/>
              </a:rPr>
              <a:t>Wait - isn’t that already how science works?</a:t>
            </a:r>
          </a:p>
        </p:txBody>
      </p:sp>
      <p:pic>
        <p:nvPicPr>
          <p:cNvPr id="5" name="6e87c108-92c1-413d-bd97-8b2432223c3a.jpeg">
            <a:extLst>
              <a:ext uri="{FF2B5EF4-FFF2-40B4-BE49-F238E27FC236}">
                <a16:creationId xmlns:a16="http://schemas.microsoft.com/office/drawing/2014/main" id="{009B86CF-36A4-3645-99E7-FDFDAD1A7D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870200" y="1851558"/>
            <a:ext cx="6858000" cy="4170165"/>
          </a:xfrm>
          <a:prstGeom prst="rect">
            <a:avLst/>
          </a:prstGeom>
          <a:ln w="3175">
            <a:miter lim="400000"/>
          </a:ln>
        </p:spPr>
      </p:pic>
      <p:sp>
        <p:nvSpPr>
          <p:cNvPr id="6" name="Shape 155">
            <a:extLst>
              <a:ext uri="{FF2B5EF4-FFF2-40B4-BE49-F238E27FC236}">
                <a16:creationId xmlns:a16="http://schemas.microsoft.com/office/drawing/2014/main" id="{DE78E047-4F28-374E-8D4C-5EB61FEDA2F4}"/>
              </a:ext>
            </a:extLst>
          </p:cNvPr>
          <p:cNvSpPr txBox="1"/>
          <p:nvPr/>
        </p:nvSpPr>
        <p:spPr>
          <a:xfrm>
            <a:off x="9038496" y="6560949"/>
            <a:ext cx="1573748" cy="23799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6789" tIns="26789" rIns="26789" bIns="26789" anchor="ctr">
            <a:spAutoFit/>
          </a:bodyPr>
          <a:lstStyle>
            <a:lvl1pPr>
              <a:defRPr sz="1700" b="0">
                <a:latin typeface="Garamond"/>
                <a:ea typeface="Garamond"/>
                <a:cs typeface="Garamond"/>
                <a:sym typeface="Garamond"/>
              </a:defRPr>
            </a:lvl1pPr>
          </a:lstStyle>
          <a:p>
            <a:r>
              <a:rPr sz="1195"/>
              <a:t>Image credit: KU Leuven</a:t>
            </a:r>
          </a:p>
        </p:txBody>
      </p:sp>
      <p:pic>
        <p:nvPicPr>
          <p:cNvPr id="7" name="QBIN_standard.gif">
            <a:extLst>
              <a:ext uri="{FF2B5EF4-FFF2-40B4-BE49-F238E27FC236}">
                <a16:creationId xmlns:a16="http://schemas.microsoft.com/office/drawing/2014/main" id="{0AAA6FF7-A864-134F-8A02-086862573E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562340" y="6313070"/>
            <a:ext cx="1042594" cy="521297"/>
          </a:xfrm>
          <a:prstGeom prst="rect">
            <a:avLst/>
          </a:prstGeom>
          <a:ln w="3175">
            <a:miter lim="400000"/>
          </a:ln>
        </p:spPr>
      </p:pic>
    </p:spTree>
    <p:extLst>
      <p:ext uri="{BB962C8B-B14F-4D97-AF65-F5344CB8AC3E}">
        <p14:creationId xmlns:p14="http://schemas.microsoft.com/office/powerpoint/2010/main" val="240838003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495186" y="2629088"/>
            <a:ext cx="4572000" cy="1138773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/>
              <a:buChar char="•"/>
            </a:pPr>
            <a:endParaRPr lang="en-US" sz="1600" dirty="0">
              <a:latin typeface="Avenir Book" panose="02000503020000020003" pitchFamily="2" charset="0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en-US" sz="1600" dirty="0">
              <a:latin typeface="Avenir Book" panose="02000503020000020003" pitchFamily="2" charset="0"/>
              <a:cs typeface="Arial"/>
            </a:endParaRPr>
          </a:p>
          <a:p>
            <a:endParaRPr lang="en-US" dirty="0">
              <a:latin typeface="Avenir Book" panose="02000503020000020003" pitchFamily="2" charset="0"/>
              <a:cs typeface="Arial"/>
            </a:endParaRPr>
          </a:p>
          <a:p>
            <a:endParaRPr lang="en-US" dirty="0">
              <a:latin typeface="Avenir Book" panose="02000503020000020003" pitchFamily="2" charset="0"/>
              <a:cs typeface="Arial"/>
            </a:endParaRPr>
          </a:p>
        </p:txBody>
      </p:sp>
      <p:sp>
        <p:nvSpPr>
          <p:cNvPr id="19" name="Shape 136">
            <a:extLst>
              <a:ext uri="{FF2B5EF4-FFF2-40B4-BE49-F238E27FC236}">
                <a16:creationId xmlns:a16="http://schemas.microsoft.com/office/drawing/2014/main" id="{6BF99F36-086C-814C-B72C-AAE900FC28D4}"/>
              </a:ext>
            </a:extLst>
          </p:cNvPr>
          <p:cNvSpPr/>
          <p:nvPr/>
        </p:nvSpPr>
        <p:spPr>
          <a:xfrm>
            <a:off x="4272109" y="1374554"/>
            <a:ext cx="3647782" cy="41088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48" h="21600" extrusionOk="0">
                <a:moveTo>
                  <a:pt x="10524" y="0"/>
                </a:moveTo>
                <a:cubicBezTo>
                  <a:pt x="9635" y="0"/>
                  <a:pt x="8359" y="577"/>
                  <a:pt x="7326" y="3327"/>
                </a:cubicBezTo>
                <a:cubicBezTo>
                  <a:pt x="7137" y="3832"/>
                  <a:pt x="6970" y="4380"/>
                  <a:pt x="6824" y="4961"/>
                </a:cubicBezTo>
                <a:cubicBezTo>
                  <a:pt x="6200" y="4785"/>
                  <a:pt x="5595" y="4643"/>
                  <a:pt x="5020" y="4540"/>
                </a:cubicBezTo>
                <a:cubicBezTo>
                  <a:pt x="1890" y="3980"/>
                  <a:pt x="703" y="4698"/>
                  <a:pt x="258" y="5400"/>
                </a:cubicBezTo>
                <a:cubicBezTo>
                  <a:pt x="-186" y="6101"/>
                  <a:pt x="-276" y="7396"/>
                  <a:pt x="1822" y="9586"/>
                </a:cubicBezTo>
                <a:cubicBezTo>
                  <a:pt x="2207" y="9988"/>
                  <a:pt x="2643" y="10394"/>
                  <a:pt x="3123" y="10799"/>
                </a:cubicBezTo>
                <a:cubicBezTo>
                  <a:pt x="2644" y="11204"/>
                  <a:pt x="2207" y="11610"/>
                  <a:pt x="1822" y="12013"/>
                </a:cubicBezTo>
                <a:cubicBezTo>
                  <a:pt x="-276" y="14202"/>
                  <a:pt x="-186" y="15499"/>
                  <a:pt x="258" y="16200"/>
                </a:cubicBezTo>
                <a:cubicBezTo>
                  <a:pt x="591" y="16726"/>
                  <a:pt x="1341" y="17260"/>
                  <a:pt x="3011" y="17260"/>
                </a:cubicBezTo>
                <a:cubicBezTo>
                  <a:pt x="3571" y="17260"/>
                  <a:pt x="4234" y="17200"/>
                  <a:pt x="5020" y="17060"/>
                </a:cubicBezTo>
                <a:cubicBezTo>
                  <a:pt x="5595" y="16957"/>
                  <a:pt x="6200" y="16815"/>
                  <a:pt x="6824" y="16639"/>
                </a:cubicBezTo>
                <a:cubicBezTo>
                  <a:pt x="6970" y="17220"/>
                  <a:pt x="7137" y="17766"/>
                  <a:pt x="7326" y="18271"/>
                </a:cubicBezTo>
                <a:cubicBezTo>
                  <a:pt x="8359" y="21022"/>
                  <a:pt x="9635" y="21600"/>
                  <a:pt x="10524" y="21600"/>
                </a:cubicBezTo>
                <a:cubicBezTo>
                  <a:pt x="11413" y="21600"/>
                  <a:pt x="12689" y="21022"/>
                  <a:pt x="13722" y="18271"/>
                </a:cubicBezTo>
                <a:cubicBezTo>
                  <a:pt x="13911" y="17766"/>
                  <a:pt x="14080" y="17220"/>
                  <a:pt x="14226" y="16639"/>
                </a:cubicBezTo>
                <a:cubicBezTo>
                  <a:pt x="14850" y="16815"/>
                  <a:pt x="15453" y="16957"/>
                  <a:pt x="16028" y="17060"/>
                </a:cubicBezTo>
                <a:cubicBezTo>
                  <a:pt x="16814" y="17200"/>
                  <a:pt x="17479" y="17260"/>
                  <a:pt x="18038" y="17260"/>
                </a:cubicBezTo>
                <a:cubicBezTo>
                  <a:pt x="19709" y="17260"/>
                  <a:pt x="20457" y="16726"/>
                  <a:pt x="20790" y="16200"/>
                </a:cubicBezTo>
                <a:cubicBezTo>
                  <a:pt x="21234" y="15499"/>
                  <a:pt x="21324" y="14202"/>
                  <a:pt x="19226" y="12013"/>
                </a:cubicBezTo>
                <a:cubicBezTo>
                  <a:pt x="18841" y="11610"/>
                  <a:pt x="18405" y="11204"/>
                  <a:pt x="17925" y="10799"/>
                </a:cubicBezTo>
                <a:cubicBezTo>
                  <a:pt x="18404" y="10394"/>
                  <a:pt x="18841" y="9988"/>
                  <a:pt x="19226" y="9586"/>
                </a:cubicBezTo>
                <a:cubicBezTo>
                  <a:pt x="21324" y="7396"/>
                  <a:pt x="21234" y="6101"/>
                  <a:pt x="20790" y="5400"/>
                </a:cubicBezTo>
                <a:cubicBezTo>
                  <a:pt x="20345" y="4698"/>
                  <a:pt x="19158" y="3980"/>
                  <a:pt x="16028" y="4540"/>
                </a:cubicBezTo>
                <a:cubicBezTo>
                  <a:pt x="15453" y="4643"/>
                  <a:pt x="14850" y="4785"/>
                  <a:pt x="14226" y="4961"/>
                </a:cubicBezTo>
                <a:cubicBezTo>
                  <a:pt x="14080" y="4380"/>
                  <a:pt x="13911" y="3832"/>
                  <a:pt x="13722" y="3327"/>
                </a:cubicBezTo>
                <a:cubicBezTo>
                  <a:pt x="12689" y="577"/>
                  <a:pt x="11413" y="0"/>
                  <a:pt x="10524" y="0"/>
                </a:cubicBezTo>
                <a:close/>
                <a:moveTo>
                  <a:pt x="10524" y="856"/>
                </a:moveTo>
                <a:cubicBezTo>
                  <a:pt x="11556" y="856"/>
                  <a:pt x="12661" y="2513"/>
                  <a:pt x="13329" y="5231"/>
                </a:cubicBezTo>
                <a:cubicBezTo>
                  <a:pt x="12420" y="5525"/>
                  <a:pt x="11478" y="5885"/>
                  <a:pt x="10524" y="6304"/>
                </a:cubicBezTo>
                <a:cubicBezTo>
                  <a:pt x="9571" y="5885"/>
                  <a:pt x="8628" y="5525"/>
                  <a:pt x="7719" y="5231"/>
                </a:cubicBezTo>
                <a:cubicBezTo>
                  <a:pt x="8386" y="2513"/>
                  <a:pt x="9492" y="856"/>
                  <a:pt x="10524" y="856"/>
                </a:cubicBezTo>
                <a:close/>
                <a:moveTo>
                  <a:pt x="3015" y="5197"/>
                </a:moveTo>
                <a:cubicBezTo>
                  <a:pt x="3968" y="5197"/>
                  <a:pt x="5206" y="5394"/>
                  <a:pt x="6633" y="5801"/>
                </a:cubicBezTo>
                <a:cubicBezTo>
                  <a:pt x="6458" y="6666"/>
                  <a:pt x="6330" y="7591"/>
                  <a:pt x="6252" y="8553"/>
                </a:cubicBezTo>
                <a:cubicBezTo>
                  <a:pt x="5377" y="9095"/>
                  <a:pt x="4562" y="9658"/>
                  <a:pt x="3828" y="10229"/>
                </a:cubicBezTo>
                <a:cubicBezTo>
                  <a:pt x="3348" y="9826"/>
                  <a:pt x="2912" y="9422"/>
                  <a:pt x="2530" y="9023"/>
                </a:cubicBezTo>
                <a:cubicBezTo>
                  <a:pt x="1217" y="7653"/>
                  <a:pt x="672" y="6459"/>
                  <a:pt x="1072" y="5828"/>
                </a:cubicBezTo>
                <a:cubicBezTo>
                  <a:pt x="1335" y="5413"/>
                  <a:pt x="2020" y="5197"/>
                  <a:pt x="3015" y="5197"/>
                </a:cubicBezTo>
                <a:close/>
                <a:moveTo>
                  <a:pt x="18035" y="5197"/>
                </a:moveTo>
                <a:cubicBezTo>
                  <a:pt x="19030" y="5197"/>
                  <a:pt x="19713" y="5413"/>
                  <a:pt x="19976" y="5828"/>
                </a:cubicBezTo>
                <a:cubicBezTo>
                  <a:pt x="20376" y="6459"/>
                  <a:pt x="19831" y="7653"/>
                  <a:pt x="18518" y="9023"/>
                </a:cubicBezTo>
                <a:cubicBezTo>
                  <a:pt x="18136" y="9422"/>
                  <a:pt x="17702" y="9826"/>
                  <a:pt x="17221" y="10229"/>
                </a:cubicBezTo>
                <a:cubicBezTo>
                  <a:pt x="16488" y="9658"/>
                  <a:pt x="15673" y="9095"/>
                  <a:pt x="14798" y="8553"/>
                </a:cubicBezTo>
                <a:cubicBezTo>
                  <a:pt x="14720" y="7591"/>
                  <a:pt x="14590" y="6665"/>
                  <a:pt x="14415" y="5801"/>
                </a:cubicBezTo>
                <a:cubicBezTo>
                  <a:pt x="15842" y="5394"/>
                  <a:pt x="17082" y="5197"/>
                  <a:pt x="18035" y="5197"/>
                </a:cubicBezTo>
                <a:close/>
                <a:moveTo>
                  <a:pt x="7532" y="6078"/>
                </a:moveTo>
                <a:cubicBezTo>
                  <a:pt x="8148" y="6281"/>
                  <a:pt x="8794" y="6520"/>
                  <a:pt x="9461" y="6795"/>
                </a:cubicBezTo>
                <a:cubicBezTo>
                  <a:pt x="9088" y="6975"/>
                  <a:pt x="8715" y="7162"/>
                  <a:pt x="8343" y="7358"/>
                </a:cubicBezTo>
                <a:cubicBezTo>
                  <a:pt x="7971" y="7553"/>
                  <a:pt x="7605" y="7754"/>
                  <a:pt x="7248" y="7958"/>
                </a:cubicBezTo>
                <a:cubicBezTo>
                  <a:pt x="7320" y="7295"/>
                  <a:pt x="7416" y="6666"/>
                  <a:pt x="7532" y="6078"/>
                </a:cubicBezTo>
                <a:close/>
                <a:moveTo>
                  <a:pt x="13516" y="6078"/>
                </a:moveTo>
                <a:cubicBezTo>
                  <a:pt x="13632" y="6666"/>
                  <a:pt x="13728" y="7295"/>
                  <a:pt x="13800" y="7958"/>
                </a:cubicBezTo>
                <a:cubicBezTo>
                  <a:pt x="13443" y="7754"/>
                  <a:pt x="13078" y="7553"/>
                  <a:pt x="12706" y="7358"/>
                </a:cubicBezTo>
                <a:cubicBezTo>
                  <a:pt x="12335" y="7162"/>
                  <a:pt x="11962" y="6975"/>
                  <a:pt x="11589" y="6795"/>
                </a:cubicBezTo>
                <a:cubicBezTo>
                  <a:pt x="12256" y="6520"/>
                  <a:pt x="12900" y="6281"/>
                  <a:pt x="13516" y="6078"/>
                </a:cubicBezTo>
                <a:close/>
                <a:moveTo>
                  <a:pt x="10524" y="7258"/>
                </a:moveTo>
                <a:cubicBezTo>
                  <a:pt x="11084" y="7514"/>
                  <a:pt x="11656" y="7793"/>
                  <a:pt x="12236" y="8099"/>
                </a:cubicBezTo>
                <a:cubicBezTo>
                  <a:pt x="12807" y="8399"/>
                  <a:pt x="13361" y="8709"/>
                  <a:pt x="13892" y="9029"/>
                </a:cubicBezTo>
                <a:cubicBezTo>
                  <a:pt x="13929" y="9598"/>
                  <a:pt x="13948" y="10189"/>
                  <a:pt x="13948" y="10799"/>
                </a:cubicBezTo>
                <a:cubicBezTo>
                  <a:pt x="13948" y="11410"/>
                  <a:pt x="13927" y="12000"/>
                  <a:pt x="13890" y="12570"/>
                </a:cubicBezTo>
                <a:cubicBezTo>
                  <a:pt x="13359" y="12889"/>
                  <a:pt x="12806" y="13201"/>
                  <a:pt x="12236" y="13501"/>
                </a:cubicBezTo>
                <a:cubicBezTo>
                  <a:pt x="11655" y="13807"/>
                  <a:pt x="11084" y="14087"/>
                  <a:pt x="10524" y="14342"/>
                </a:cubicBezTo>
                <a:cubicBezTo>
                  <a:pt x="9964" y="14087"/>
                  <a:pt x="9393" y="13807"/>
                  <a:pt x="8812" y="13501"/>
                </a:cubicBezTo>
                <a:cubicBezTo>
                  <a:pt x="8241" y="13201"/>
                  <a:pt x="7689" y="12891"/>
                  <a:pt x="7158" y="12571"/>
                </a:cubicBezTo>
                <a:cubicBezTo>
                  <a:pt x="7121" y="12002"/>
                  <a:pt x="7100" y="11410"/>
                  <a:pt x="7100" y="10799"/>
                </a:cubicBezTo>
                <a:cubicBezTo>
                  <a:pt x="7100" y="10189"/>
                  <a:pt x="7121" y="9598"/>
                  <a:pt x="7158" y="9029"/>
                </a:cubicBezTo>
                <a:cubicBezTo>
                  <a:pt x="7689" y="8709"/>
                  <a:pt x="8241" y="8399"/>
                  <a:pt x="8812" y="8099"/>
                </a:cubicBezTo>
                <a:cubicBezTo>
                  <a:pt x="9393" y="7793"/>
                  <a:pt x="9964" y="7514"/>
                  <a:pt x="10524" y="7258"/>
                </a:cubicBezTo>
                <a:close/>
                <a:moveTo>
                  <a:pt x="10524" y="9608"/>
                </a:moveTo>
                <a:cubicBezTo>
                  <a:pt x="10189" y="9608"/>
                  <a:pt x="9855" y="9724"/>
                  <a:pt x="9600" y="9957"/>
                </a:cubicBezTo>
                <a:cubicBezTo>
                  <a:pt x="9089" y="10422"/>
                  <a:pt x="9089" y="11178"/>
                  <a:pt x="9600" y="11643"/>
                </a:cubicBezTo>
                <a:cubicBezTo>
                  <a:pt x="10110" y="12108"/>
                  <a:pt x="10938" y="12108"/>
                  <a:pt x="11448" y="11643"/>
                </a:cubicBezTo>
                <a:cubicBezTo>
                  <a:pt x="11959" y="11178"/>
                  <a:pt x="11959" y="10422"/>
                  <a:pt x="11448" y="9957"/>
                </a:cubicBezTo>
                <a:cubicBezTo>
                  <a:pt x="11193" y="9724"/>
                  <a:pt x="10859" y="9608"/>
                  <a:pt x="10524" y="9608"/>
                </a:cubicBezTo>
                <a:close/>
                <a:moveTo>
                  <a:pt x="6185" y="9638"/>
                </a:moveTo>
                <a:cubicBezTo>
                  <a:pt x="6169" y="10021"/>
                  <a:pt x="6161" y="10408"/>
                  <a:pt x="6161" y="10799"/>
                </a:cubicBezTo>
                <a:cubicBezTo>
                  <a:pt x="6161" y="11190"/>
                  <a:pt x="6169" y="11579"/>
                  <a:pt x="6185" y="11962"/>
                </a:cubicBezTo>
                <a:cubicBezTo>
                  <a:pt x="5601" y="11581"/>
                  <a:pt x="5050" y="11191"/>
                  <a:pt x="4540" y="10799"/>
                </a:cubicBezTo>
                <a:cubicBezTo>
                  <a:pt x="5050" y="10407"/>
                  <a:pt x="5601" y="10019"/>
                  <a:pt x="6185" y="9638"/>
                </a:cubicBezTo>
                <a:close/>
                <a:moveTo>
                  <a:pt x="14863" y="9638"/>
                </a:moveTo>
                <a:cubicBezTo>
                  <a:pt x="15447" y="10019"/>
                  <a:pt x="15998" y="10407"/>
                  <a:pt x="16508" y="10799"/>
                </a:cubicBezTo>
                <a:cubicBezTo>
                  <a:pt x="15998" y="11191"/>
                  <a:pt x="15447" y="11581"/>
                  <a:pt x="14863" y="11962"/>
                </a:cubicBezTo>
                <a:cubicBezTo>
                  <a:pt x="14879" y="11579"/>
                  <a:pt x="14887" y="11190"/>
                  <a:pt x="14887" y="10799"/>
                </a:cubicBezTo>
                <a:cubicBezTo>
                  <a:pt x="14887" y="10408"/>
                  <a:pt x="14879" y="10021"/>
                  <a:pt x="14863" y="9638"/>
                </a:cubicBezTo>
                <a:close/>
                <a:moveTo>
                  <a:pt x="3828" y="11371"/>
                </a:moveTo>
                <a:cubicBezTo>
                  <a:pt x="4562" y="11942"/>
                  <a:pt x="5377" y="12505"/>
                  <a:pt x="6252" y="13047"/>
                </a:cubicBezTo>
                <a:cubicBezTo>
                  <a:pt x="6330" y="14009"/>
                  <a:pt x="6458" y="14933"/>
                  <a:pt x="6633" y="15797"/>
                </a:cubicBezTo>
                <a:cubicBezTo>
                  <a:pt x="5206" y="16204"/>
                  <a:pt x="3968" y="16403"/>
                  <a:pt x="3015" y="16403"/>
                </a:cubicBezTo>
                <a:cubicBezTo>
                  <a:pt x="2020" y="16403"/>
                  <a:pt x="1335" y="16187"/>
                  <a:pt x="1072" y="15772"/>
                </a:cubicBezTo>
                <a:cubicBezTo>
                  <a:pt x="672" y="15141"/>
                  <a:pt x="1217" y="13947"/>
                  <a:pt x="2530" y="12577"/>
                </a:cubicBezTo>
                <a:cubicBezTo>
                  <a:pt x="2912" y="12178"/>
                  <a:pt x="3348" y="11774"/>
                  <a:pt x="3828" y="11371"/>
                </a:cubicBezTo>
                <a:close/>
                <a:moveTo>
                  <a:pt x="17220" y="11371"/>
                </a:moveTo>
                <a:cubicBezTo>
                  <a:pt x="17700" y="11774"/>
                  <a:pt x="18136" y="12178"/>
                  <a:pt x="18518" y="12577"/>
                </a:cubicBezTo>
                <a:cubicBezTo>
                  <a:pt x="19831" y="13947"/>
                  <a:pt x="20376" y="15141"/>
                  <a:pt x="19976" y="15772"/>
                </a:cubicBezTo>
                <a:cubicBezTo>
                  <a:pt x="19713" y="16187"/>
                  <a:pt x="19030" y="16403"/>
                  <a:pt x="18035" y="16403"/>
                </a:cubicBezTo>
                <a:cubicBezTo>
                  <a:pt x="17082" y="16403"/>
                  <a:pt x="15842" y="16204"/>
                  <a:pt x="14415" y="15797"/>
                </a:cubicBezTo>
                <a:cubicBezTo>
                  <a:pt x="14590" y="14933"/>
                  <a:pt x="14718" y="14009"/>
                  <a:pt x="14796" y="13047"/>
                </a:cubicBezTo>
                <a:cubicBezTo>
                  <a:pt x="15671" y="12505"/>
                  <a:pt x="16486" y="11942"/>
                  <a:pt x="17220" y="11371"/>
                </a:cubicBezTo>
                <a:close/>
                <a:moveTo>
                  <a:pt x="7248" y="13642"/>
                </a:moveTo>
                <a:cubicBezTo>
                  <a:pt x="7605" y="13846"/>
                  <a:pt x="7971" y="14047"/>
                  <a:pt x="8343" y="14242"/>
                </a:cubicBezTo>
                <a:cubicBezTo>
                  <a:pt x="8715" y="14438"/>
                  <a:pt x="9088" y="14625"/>
                  <a:pt x="9461" y="14805"/>
                </a:cubicBezTo>
                <a:cubicBezTo>
                  <a:pt x="8794" y="15080"/>
                  <a:pt x="8148" y="15319"/>
                  <a:pt x="7532" y="15522"/>
                </a:cubicBezTo>
                <a:cubicBezTo>
                  <a:pt x="7416" y="14934"/>
                  <a:pt x="7320" y="14305"/>
                  <a:pt x="7248" y="13642"/>
                </a:cubicBezTo>
                <a:close/>
                <a:moveTo>
                  <a:pt x="13800" y="13642"/>
                </a:moveTo>
                <a:cubicBezTo>
                  <a:pt x="13728" y="14305"/>
                  <a:pt x="13632" y="14934"/>
                  <a:pt x="13516" y="15522"/>
                </a:cubicBezTo>
                <a:cubicBezTo>
                  <a:pt x="12900" y="15319"/>
                  <a:pt x="12256" y="15080"/>
                  <a:pt x="11589" y="14805"/>
                </a:cubicBezTo>
                <a:cubicBezTo>
                  <a:pt x="11962" y="14625"/>
                  <a:pt x="12335" y="14438"/>
                  <a:pt x="12706" y="14242"/>
                </a:cubicBezTo>
                <a:cubicBezTo>
                  <a:pt x="13078" y="14047"/>
                  <a:pt x="13443" y="13846"/>
                  <a:pt x="13800" y="13642"/>
                </a:cubicBezTo>
                <a:close/>
                <a:moveTo>
                  <a:pt x="10524" y="15294"/>
                </a:moveTo>
                <a:cubicBezTo>
                  <a:pt x="11478" y="15713"/>
                  <a:pt x="12420" y="16075"/>
                  <a:pt x="13329" y="16369"/>
                </a:cubicBezTo>
                <a:cubicBezTo>
                  <a:pt x="12661" y="19087"/>
                  <a:pt x="11556" y="20744"/>
                  <a:pt x="10524" y="20744"/>
                </a:cubicBezTo>
                <a:cubicBezTo>
                  <a:pt x="9492" y="20744"/>
                  <a:pt x="8386" y="19087"/>
                  <a:pt x="7719" y="16369"/>
                </a:cubicBezTo>
                <a:cubicBezTo>
                  <a:pt x="8628" y="16075"/>
                  <a:pt x="9571" y="15713"/>
                  <a:pt x="10524" y="15294"/>
                </a:cubicBezTo>
                <a:close/>
              </a:path>
            </a:pathLst>
          </a:custGeom>
          <a:solidFill>
            <a:srgbClr val="7B2CD6">
              <a:alpha val="35000"/>
            </a:srgbClr>
          </a:solidFill>
          <a:ln w="3175">
            <a:miter lim="400000"/>
          </a:ln>
        </p:spPr>
        <p:txBody>
          <a:bodyPr lIns="38100" tIns="38100" rIns="38100" bIns="38100" anchor="ctr"/>
          <a:lstStyle/>
          <a:p>
            <a:pPr>
              <a:defRPr sz="2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>
              <a:latin typeface="Avenir Book" panose="02000503020000020003" pitchFamily="2" charset="0"/>
            </a:endParaRPr>
          </a:p>
        </p:txBody>
      </p:sp>
      <p:sp>
        <p:nvSpPr>
          <p:cNvPr id="20" name="Shape 137">
            <a:extLst>
              <a:ext uri="{FF2B5EF4-FFF2-40B4-BE49-F238E27FC236}">
                <a16:creationId xmlns:a16="http://schemas.microsoft.com/office/drawing/2014/main" id="{8CE28E89-7BA9-3E40-9EC3-05446E863406}"/>
              </a:ext>
            </a:extLst>
          </p:cNvPr>
          <p:cNvSpPr txBox="1"/>
          <p:nvPr/>
        </p:nvSpPr>
        <p:spPr>
          <a:xfrm>
            <a:off x="4546130" y="3000117"/>
            <a:ext cx="4033838" cy="857763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8100" tIns="38100" rIns="38100" bIns="38100" anchor="ctr"/>
          <a:lstStyle>
            <a:lvl1pPr>
              <a:defRPr sz="3700">
                <a:effectLst>
                  <a:outerShdw blurRad="254000" dist="63500" dir="18780000" rotWithShape="0">
                    <a:srgbClr val="FFFFFF"/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Avenir Book" panose="02000503020000020003" pitchFamily="2" charset="0"/>
              </a:rPr>
              <a:t>Open Science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4E7F72B-FAAB-1A49-BFB7-9712839D7542}"/>
              </a:ext>
            </a:extLst>
          </p:cNvPr>
          <p:cNvGrpSpPr/>
          <p:nvPr/>
        </p:nvGrpSpPr>
        <p:grpSpPr>
          <a:xfrm>
            <a:off x="494652" y="392901"/>
            <a:ext cx="4679864" cy="2433798"/>
            <a:chOff x="494652" y="392901"/>
            <a:chExt cx="4679864" cy="2433798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671093FD-3ECB-074A-937B-08A56EB0D84E}"/>
                </a:ext>
              </a:extLst>
            </p:cNvPr>
            <p:cNvGrpSpPr/>
            <p:nvPr/>
          </p:nvGrpSpPr>
          <p:grpSpPr>
            <a:xfrm>
              <a:off x="494652" y="392901"/>
              <a:ext cx="3172263" cy="2433798"/>
              <a:chOff x="494652" y="392901"/>
              <a:chExt cx="3172263" cy="2433798"/>
            </a:xfrm>
          </p:grpSpPr>
          <p:sp>
            <p:nvSpPr>
              <p:cNvPr id="17" name="Shape 134">
                <a:extLst>
                  <a:ext uri="{FF2B5EF4-FFF2-40B4-BE49-F238E27FC236}">
                    <a16:creationId xmlns:a16="http://schemas.microsoft.com/office/drawing/2014/main" id="{2E2E03DF-6F6A-0343-A20C-C42B072BFDA5}"/>
                  </a:ext>
                </a:extLst>
              </p:cNvPr>
              <p:cNvSpPr/>
              <p:nvPr/>
            </p:nvSpPr>
            <p:spPr>
              <a:xfrm>
                <a:off x="494652" y="392901"/>
                <a:ext cx="3172263" cy="24337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65" h="21427" extrusionOk="0">
                    <a:moveTo>
                      <a:pt x="7654" y="1"/>
                    </a:moveTo>
                    <a:cubicBezTo>
                      <a:pt x="6294" y="20"/>
                      <a:pt x="4753" y="903"/>
                      <a:pt x="4110" y="2532"/>
                    </a:cubicBezTo>
                    <a:cubicBezTo>
                      <a:pt x="4110" y="2532"/>
                      <a:pt x="4104" y="2532"/>
                      <a:pt x="4104" y="2532"/>
                    </a:cubicBezTo>
                    <a:cubicBezTo>
                      <a:pt x="3722" y="3624"/>
                      <a:pt x="3929" y="4445"/>
                      <a:pt x="3945" y="4495"/>
                    </a:cubicBezTo>
                    <a:cubicBezTo>
                      <a:pt x="3976" y="4602"/>
                      <a:pt x="3935" y="4724"/>
                      <a:pt x="3855" y="4767"/>
                    </a:cubicBezTo>
                    <a:cubicBezTo>
                      <a:pt x="3839" y="4774"/>
                      <a:pt x="3828" y="4781"/>
                      <a:pt x="3812" y="4781"/>
                    </a:cubicBezTo>
                    <a:cubicBezTo>
                      <a:pt x="3743" y="4788"/>
                      <a:pt x="3679" y="4730"/>
                      <a:pt x="3653" y="4644"/>
                    </a:cubicBezTo>
                    <a:cubicBezTo>
                      <a:pt x="3642" y="4595"/>
                      <a:pt x="3430" y="3790"/>
                      <a:pt x="3722" y="2691"/>
                    </a:cubicBezTo>
                    <a:cubicBezTo>
                      <a:pt x="3754" y="2562"/>
                      <a:pt x="3690" y="2425"/>
                      <a:pt x="3590" y="2425"/>
                    </a:cubicBezTo>
                    <a:cubicBezTo>
                      <a:pt x="1950" y="2425"/>
                      <a:pt x="273" y="5524"/>
                      <a:pt x="347" y="7372"/>
                    </a:cubicBezTo>
                    <a:cubicBezTo>
                      <a:pt x="353" y="7515"/>
                      <a:pt x="475" y="7579"/>
                      <a:pt x="555" y="7493"/>
                    </a:cubicBezTo>
                    <a:cubicBezTo>
                      <a:pt x="778" y="7236"/>
                      <a:pt x="1021" y="7029"/>
                      <a:pt x="1281" y="6886"/>
                    </a:cubicBezTo>
                    <a:cubicBezTo>
                      <a:pt x="1350" y="6850"/>
                      <a:pt x="1429" y="6879"/>
                      <a:pt x="1472" y="6964"/>
                    </a:cubicBezTo>
                    <a:cubicBezTo>
                      <a:pt x="1530" y="7078"/>
                      <a:pt x="1487" y="7236"/>
                      <a:pt x="1397" y="7279"/>
                    </a:cubicBezTo>
                    <a:cubicBezTo>
                      <a:pt x="1036" y="7471"/>
                      <a:pt x="750" y="7772"/>
                      <a:pt x="516" y="8129"/>
                    </a:cubicBezTo>
                    <a:cubicBezTo>
                      <a:pt x="-529" y="10034"/>
                      <a:pt x="140" y="12853"/>
                      <a:pt x="1392" y="14423"/>
                    </a:cubicBezTo>
                    <a:cubicBezTo>
                      <a:pt x="1610" y="14680"/>
                      <a:pt x="1833" y="14902"/>
                      <a:pt x="2056" y="15088"/>
                    </a:cubicBezTo>
                    <a:cubicBezTo>
                      <a:pt x="2156" y="15166"/>
                      <a:pt x="2358" y="15310"/>
                      <a:pt x="2352" y="15324"/>
                    </a:cubicBezTo>
                    <a:cubicBezTo>
                      <a:pt x="3759" y="16381"/>
                      <a:pt x="5347" y="16295"/>
                      <a:pt x="5973" y="16216"/>
                    </a:cubicBezTo>
                    <a:cubicBezTo>
                      <a:pt x="6105" y="16202"/>
                      <a:pt x="6238" y="16244"/>
                      <a:pt x="6344" y="16344"/>
                    </a:cubicBezTo>
                    <a:cubicBezTo>
                      <a:pt x="6567" y="16543"/>
                      <a:pt x="8073" y="17950"/>
                      <a:pt x="10605" y="17872"/>
                    </a:cubicBezTo>
                    <a:cubicBezTo>
                      <a:pt x="11231" y="17850"/>
                      <a:pt x="12001" y="17751"/>
                      <a:pt x="12824" y="17401"/>
                    </a:cubicBezTo>
                    <a:cubicBezTo>
                      <a:pt x="13912" y="16937"/>
                      <a:pt x="14755" y="15760"/>
                      <a:pt x="14686" y="14325"/>
                    </a:cubicBezTo>
                    <a:cubicBezTo>
                      <a:pt x="14506" y="12369"/>
                      <a:pt x="13817" y="11205"/>
                      <a:pt x="12469" y="10377"/>
                    </a:cubicBezTo>
                    <a:cubicBezTo>
                      <a:pt x="11806" y="9970"/>
                      <a:pt x="11046" y="9898"/>
                      <a:pt x="10467" y="9926"/>
                    </a:cubicBezTo>
                    <a:cubicBezTo>
                      <a:pt x="10122" y="9948"/>
                      <a:pt x="9815" y="9999"/>
                      <a:pt x="9550" y="10056"/>
                    </a:cubicBezTo>
                    <a:lnTo>
                      <a:pt x="9512" y="10069"/>
                    </a:lnTo>
                    <a:cubicBezTo>
                      <a:pt x="8599" y="10283"/>
                      <a:pt x="8137" y="10662"/>
                      <a:pt x="8132" y="10669"/>
                    </a:cubicBezTo>
                    <a:cubicBezTo>
                      <a:pt x="8111" y="10691"/>
                      <a:pt x="8085" y="10698"/>
                      <a:pt x="8064" y="10698"/>
                    </a:cubicBezTo>
                    <a:cubicBezTo>
                      <a:pt x="8006" y="10705"/>
                      <a:pt x="7952" y="10669"/>
                      <a:pt x="7920" y="10598"/>
                    </a:cubicBezTo>
                    <a:cubicBezTo>
                      <a:pt x="7872" y="10498"/>
                      <a:pt x="7899" y="10370"/>
                      <a:pt x="7968" y="10306"/>
                    </a:cubicBezTo>
                    <a:cubicBezTo>
                      <a:pt x="7989" y="10291"/>
                      <a:pt x="8266" y="10062"/>
                      <a:pt x="8807" y="9848"/>
                    </a:cubicBezTo>
                    <a:cubicBezTo>
                      <a:pt x="8903" y="9813"/>
                      <a:pt x="8918" y="9641"/>
                      <a:pt x="8839" y="9570"/>
                    </a:cubicBezTo>
                    <a:cubicBezTo>
                      <a:pt x="8313" y="9098"/>
                      <a:pt x="7617" y="8270"/>
                      <a:pt x="7416" y="7071"/>
                    </a:cubicBezTo>
                    <a:cubicBezTo>
                      <a:pt x="7394" y="6957"/>
                      <a:pt x="7448" y="6843"/>
                      <a:pt x="7533" y="6821"/>
                    </a:cubicBezTo>
                    <a:cubicBezTo>
                      <a:pt x="7618" y="6793"/>
                      <a:pt x="7698" y="6865"/>
                      <a:pt x="7719" y="6987"/>
                    </a:cubicBezTo>
                    <a:cubicBezTo>
                      <a:pt x="7942" y="8321"/>
                      <a:pt x="8912" y="9179"/>
                      <a:pt x="9358" y="9507"/>
                    </a:cubicBezTo>
                    <a:cubicBezTo>
                      <a:pt x="9469" y="9586"/>
                      <a:pt x="9597" y="9620"/>
                      <a:pt x="9719" y="9592"/>
                    </a:cubicBezTo>
                    <a:cubicBezTo>
                      <a:pt x="10234" y="9492"/>
                      <a:pt x="11518" y="9334"/>
                      <a:pt x="12595" y="9998"/>
                    </a:cubicBezTo>
                    <a:cubicBezTo>
                      <a:pt x="12998" y="10240"/>
                      <a:pt x="13345" y="10521"/>
                      <a:pt x="13636" y="10828"/>
                    </a:cubicBezTo>
                    <a:cubicBezTo>
                      <a:pt x="13743" y="10942"/>
                      <a:pt x="13897" y="10948"/>
                      <a:pt x="14008" y="10841"/>
                    </a:cubicBezTo>
                    <a:cubicBezTo>
                      <a:pt x="14640" y="10241"/>
                      <a:pt x="15270" y="10013"/>
                      <a:pt x="15902" y="10156"/>
                    </a:cubicBezTo>
                    <a:cubicBezTo>
                      <a:pt x="16756" y="10356"/>
                      <a:pt x="17361" y="11205"/>
                      <a:pt x="17584" y="11691"/>
                    </a:cubicBezTo>
                    <a:cubicBezTo>
                      <a:pt x="17626" y="11784"/>
                      <a:pt x="17616" y="11912"/>
                      <a:pt x="17552" y="11983"/>
                    </a:cubicBezTo>
                    <a:cubicBezTo>
                      <a:pt x="17526" y="12011"/>
                      <a:pt x="17499" y="12025"/>
                      <a:pt x="17468" y="12025"/>
                    </a:cubicBezTo>
                    <a:cubicBezTo>
                      <a:pt x="17414" y="12032"/>
                      <a:pt x="17357" y="11996"/>
                      <a:pt x="17325" y="11925"/>
                    </a:cubicBezTo>
                    <a:cubicBezTo>
                      <a:pt x="17144" y="11532"/>
                      <a:pt x="16602" y="10749"/>
                      <a:pt x="15849" y="10578"/>
                    </a:cubicBezTo>
                    <a:cubicBezTo>
                      <a:pt x="15313" y="10456"/>
                      <a:pt x="14766" y="10648"/>
                      <a:pt x="14214" y="11169"/>
                    </a:cubicBezTo>
                    <a:cubicBezTo>
                      <a:pt x="14123" y="11254"/>
                      <a:pt x="14108" y="11418"/>
                      <a:pt x="14177" y="11532"/>
                    </a:cubicBezTo>
                    <a:cubicBezTo>
                      <a:pt x="14389" y="11875"/>
                      <a:pt x="14565" y="12262"/>
                      <a:pt x="14698" y="12683"/>
                    </a:cubicBezTo>
                    <a:cubicBezTo>
                      <a:pt x="14846" y="13169"/>
                      <a:pt x="14952" y="13695"/>
                      <a:pt x="15005" y="14316"/>
                    </a:cubicBezTo>
                    <a:cubicBezTo>
                      <a:pt x="16369" y="14966"/>
                      <a:pt x="19967" y="14602"/>
                      <a:pt x="20652" y="11448"/>
                    </a:cubicBezTo>
                    <a:cubicBezTo>
                      <a:pt x="21071" y="9520"/>
                      <a:pt x="20280" y="7208"/>
                      <a:pt x="19086" y="6630"/>
                    </a:cubicBezTo>
                    <a:cubicBezTo>
                      <a:pt x="18943" y="6558"/>
                      <a:pt x="18795" y="6680"/>
                      <a:pt x="18758" y="6879"/>
                    </a:cubicBezTo>
                    <a:cubicBezTo>
                      <a:pt x="18652" y="7472"/>
                      <a:pt x="18444" y="7944"/>
                      <a:pt x="18242" y="8258"/>
                    </a:cubicBezTo>
                    <a:cubicBezTo>
                      <a:pt x="18189" y="8336"/>
                      <a:pt x="18189" y="8458"/>
                      <a:pt x="18242" y="8543"/>
                    </a:cubicBezTo>
                    <a:cubicBezTo>
                      <a:pt x="18338" y="8693"/>
                      <a:pt x="18481" y="8971"/>
                      <a:pt x="18635" y="9442"/>
                    </a:cubicBezTo>
                    <a:cubicBezTo>
                      <a:pt x="18667" y="9542"/>
                      <a:pt x="18640" y="9678"/>
                      <a:pt x="18565" y="9728"/>
                    </a:cubicBezTo>
                    <a:cubicBezTo>
                      <a:pt x="18544" y="9742"/>
                      <a:pt x="18529" y="9748"/>
                      <a:pt x="18507" y="9748"/>
                    </a:cubicBezTo>
                    <a:cubicBezTo>
                      <a:pt x="18438" y="9755"/>
                      <a:pt x="18375" y="9700"/>
                      <a:pt x="18348" y="9614"/>
                    </a:cubicBezTo>
                    <a:cubicBezTo>
                      <a:pt x="18348" y="9607"/>
                      <a:pt x="18226" y="9179"/>
                      <a:pt x="17977" y="8793"/>
                    </a:cubicBezTo>
                    <a:cubicBezTo>
                      <a:pt x="17653" y="8301"/>
                      <a:pt x="17271" y="8108"/>
                      <a:pt x="16836" y="8222"/>
                    </a:cubicBezTo>
                    <a:cubicBezTo>
                      <a:pt x="16740" y="8244"/>
                      <a:pt x="16650" y="8150"/>
                      <a:pt x="16650" y="8015"/>
                    </a:cubicBezTo>
                    <a:cubicBezTo>
                      <a:pt x="16650" y="7908"/>
                      <a:pt x="16708" y="7822"/>
                      <a:pt x="16783" y="7807"/>
                    </a:cubicBezTo>
                    <a:cubicBezTo>
                      <a:pt x="17244" y="7686"/>
                      <a:pt x="17610" y="7886"/>
                      <a:pt x="17791" y="8022"/>
                    </a:cubicBezTo>
                    <a:cubicBezTo>
                      <a:pt x="17871" y="8079"/>
                      <a:pt x="17971" y="8057"/>
                      <a:pt x="18030" y="7957"/>
                    </a:cubicBezTo>
                    <a:cubicBezTo>
                      <a:pt x="18444" y="7300"/>
                      <a:pt x="18980" y="5845"/>
                      <a:pt x="18215" y="4332"/>
                    </a:cubicBezTo>
                    <a:cubicBezTo>
                      <a:pt x="17738" y="3390"/>
                      <a:pt x="16750" y="2824"/>
                      <a:pt x="15965" y="2789"/>
                    </a:cubicBezTo>
                    <a:cubicBezTo>
                      <a:pt x="15901" y="2789"/>
                      <a:pt x="15843" y="2790"/>
                      <a:pt x="15779" y="2798"/>
                    </a:cubicBezTo>
                    <a:cubicBezTo>
                      <a:pt x="15647" y="2812"/>
                      <a:pt x="15403" y="2824"/>
                      <a:pt x="15074" y="2931"/>
                    </a:cubicBezTo>
                    <a:cubicBezTo>
                      <a:pt x="14560" y="3096"/>
                      <a:pt x="14279" y="3382"/>
                      <a:pt x="14273" y="3382"/>
                    </a:cubicBezTo>
                    <a:cubicBezTo>
                      <a:pt x="14204" y="3453"/>
                      <a:pt x="14107" y="3433"/>
                      <a:pt x="14054" y="3333"/>
                    </a:cubicBezTo>
                    <a:cubicBezTo>
                      <a:pt x="14007" y="3240"/>
                      <a:pt x="14019" y="3103"/>
                      <a:pt x="14088" y="3039"/>
                    </a:cubicBezTo>
                    <a:cubicBezTo>
                      <a:pt x="14114" y="3010"/>
                      <a:pt x="14470" y="2669"/>
                      <a:pt x="15096" y="2483"/>
                    </a:cubicBezTo>
                    <a:cubicBezTo>
                      <a:pt x="15186" y="2455"/>
                      <a:pt x="15227" y="2304"/>
                      <a:pt x="15169" y="2204"/>
                    </a:cubicBezTo>
                    <a:cubicBezTo>
                      <a:pt x="14341" y="648"/>
                      <a:pt x="11471" y="-173"/>
                      <a:pt x="10170" y="641"/>
                    </a:cubicBezTo>
                    <a:cubicBezTo>
                      <a:pt x="10048" y="719"/>
                      <a:pt x="9996" y="919"/>
                      <a:pt x="10059" y="1076"/>
                    </a:cubicBezTo>
                    <a:cubicBezTo>
                      <a:pt x="10203" y="1461"/>
                      <a:pt x="10265" y="1904"/>
                      <a:pt x="10233" y="2325"/>
                    </a:cubicBezTo>
                    <a:cubicBezTo>
                      <a:pt x="10228" y="2432"/>
                      <a:pt x="10165" y="2512"/>
                      <a:pt x="10091" y="2519"/>
                    </a:cubicBezTo>
                    <a:cubicBezTo>
                      <a:pt x="10080" y="2519"/>
                      <a:pt x="10075" y="2519"/>
                      <a:pt x="10064" y="2519"/>
                    </a:cubicBezTo>
                    <a:cubicBezTo>
                      <a:pt x="9979" y="2505"/>
                      <a:pt x="9916" y="2404"/>
                      <a:pt x="9927" y="2282"/>
                    </a:cubicBezTo>
                    <a:cubicBezTo>
                      <a:pt x="9937" y="2140"/>
                      <a:pt x="10011" y="1106"/>
                      <a:pt x="9295" y="520"/>
                    </a:cubicBezTo>
                    <a:cubicBezTo>
                      <a:pt x="8854" y="161"/>
                      <a:pt x="8273" y="-8"/>
                      <a:pt x="7654" y="1"/>
                    </a:cubicBezTo>
                    <a:close/>
                    <a:moveTo>
                      <a:pt x="6930" y="3139"/>
                    </a:moveTo>
                    <a:cubicBezTo>
                      <a:pt x="7435" y="3144"/>
                      <a:pt x="7913" y="3351"/>
                      <a:pt x="8361" y="3761"/>
                    </a:cubicBezTo>
                    <a:cubicBezTo>
                      <a:pt x="8886" y="4239"/>
                      <a:pt x="9242" y="4895"/>
                      <a:pt x="9449" y="5352"/>
                    </a:cubicBezTo>
                    <a:cubicBezTo>
                      <a:pt x="9491" y="5444"/>
                      <a:pt x="9582" y="5480"/>
                      <a:pt x="9656" y="5430"/>
                    </a:cubicBezTo>
                    <a:cubicBezTo>
                      <a:pt x="10925" y="4509"/>
                      <a:pt x="12288" y="4695"/>
                      <a:pt x="13403" y="5952"/>
                    </a:cubicBezTo>
                    <a:cubicBezTo>
                      <a:pt x="13456" y="6009"/>
                      <a:pt x="13535" y="6015"/>
                      <a:pt x="13593" y="5958"/>
                    </a:cubicBezTo>
                    <a:cubicBezTo>
                      <a:pt x="13795" y="5758"/>
                      <a:pt x="14331" y="5353"/>
                      <a:pt x="15154" y="5617"/>
                    </a:cubicBezTo>
                    <a:cubicBezTo>
                      <a:pt x="15239" y="5631"/>
                      <a:pt x="15291" y="5745"/>
                      <a:pt x="15270" y="5867"/>
                    </a:cubicBezTo>
                    <a:cubicBezTo>
                      <a:pt x="15249" y="5981"/>
                      <a:pt x="15164" y="6045"/>
                      <a:pt x="15079" y="6016"/>
                    </a:cubicBezTo>
                    <a:cubicBezTo>
                      <a:pt x="14527" y="5866"/>
                      <a:pt x="14076" y="5967"/>
                      <a:pt x="13736" y="6331"/>
                    </a:cubicBezTo>
                    <a:cubicBezTo>
                      <a:pt x="13418" y="6673"/>
                      <a:pt x="13217" y="7243"/>
                      <a:pt x="13195" y="7856"/>
                    </a:cubicBezTo>
                    <a:cubicBezTo>
                      <a:pt x="13190" y="7964"/>
                      <a:pt x="13132" y="8050"/>
                      <a:pt x="13053" y="8057"/>
                    </a:cubicBezTo>
                    <a:cubicBezTo>
                      <a:pt x="13026" y="8057"/>
                      <a:pt x="13000" y="8057"/>
                      <a:pt x="12973" y="8028"/>
                    </a:cubicBezTo>
                    <a:cubicBezTo>
                      <a:pt x="12915" y="7985"/>
                      <a:pt x="12882" y="7900"/>
                      <a:pt x="12887" y="7814"/>
                    </a:cubicBezTo>
                    <a:cubicBezTo>
                      <a:pt x="12903" y="7336"/>
                      <a:pt x="13015" y="6880"/>
                      <a:pt x="13195" y="6509"/>
                    </a:cubicBezTo>
                    <a:cubicBezTo>
                      <a:pt x="13243" y="6416"/>
                      <a:pt x="13228" y="6295"/>
                      <a:pt x="13164" y="6224"/>
                    </a:cubicBezTo>
                    <a:cubicBezTo>
                      <a:pt x="11630" y="4532"/>
                      <a:pt x="10133" y="5487"/>
                      <a:pt x="9543" y="5994"/>
                    </a:cubicBezTo>
                    <a:cubicBezTo>
                      <a:pt x="9464" y="6058"/>
                      <a:pt x="9364" y="6023"/>
                      <a:pt x="9321" y="5909"/>
                    </a:cubicBezTo>
                    <a:cubicBezTo>
                      <a:pt x="9194" y="5559"/>
                      <a:pt x="8827" y="4688"/>
                      <a:pt x="8185" y="4102"/>
                    </a:cubicBezTo>
                    <a:cubicBezTo>
                      <a:pt x="7548" y="3524"/>
                      <a:pt x="6843" y="3403"/>
                      <a:pt x="6084" y="3746"/>
                    </a:cubicBezTo>
                    <a:cubicBezTo>
                      <a:pt x="5999" y="3781"/>
                      <a:pt x="5909" y="3717"/>
                      <a:pt x="5888" y="3603"/>
                    </a:cubicBezTo>
                    <a:cubicBezTo>
                      <a:pt x="5867" y="3496"/>
                      <a:pt x="5915" y="3375"/>
                      <a:pt x="5994" y="3346"/>
                    </a:cubicBezTo>
                    <a:cubicBezTo>
                      <a:pt x="6315" y="3204"/>
                      <a:pt x="6627" y="3136"/>
                      <a:pt x="6930" y="3139"/>
                    </a:cubicBezTo>
                    <a:close/>
                    <a:moveTo>
                      <a:pt x="4412" y="7120"/>
                    </a:moveTo>
                    <a:cubicBezTo>
                      <a:pt x="4454" y="7118"/>
                      <a:pt x="4496" y="7136"/>
                      <a:pt x="4528" y="7178"/>
                    </a:cubicBezTo>
                    <a:cubicBezTo>
                      <a:pt x="5112" y="7964"/>
                      <a:pt x="5357" y="9491"/>
                      <a:pt x="4678" y="11169"/>
                    </a:cubicBezTo>
                    <a:cubicBezTo>
                      <a:pt x="4630" y="11290"/>
                      <a:pt x="4688" y="11440"/>
                      <a:pt x="4789" y="11448"/>
                    </a:cubicBezTo>
                    <a:cubicBezTo>
                      <a:pt x="5622" y="11512"/>
                      <a:pt x="7236" y="11876"/>
                      <a:pt x="8250" y="13725"/>
                    </a:cubicBezTo>
                    <a:cubicBezTo>
                      <a:pt x="8287" y="13789"/>
                      <a:pt x="8351" y="13816"/>
                      <a:pt x="8409" y="13781"/>
                    </a:cubicBezTo>
                    <a:cubicBezTo>
                      <a:pt x="9009" y="13474"/>
                      <a:pt x="9645" y="13354"/>
                      <a:pt x="10245" y="13439"/>
                    </a:cubicBezTo>
                    <a:cubicBezTo>
                      <a:pt x="10314" y="13447"/>
                      <a:pt x="10373" y="13374"/>
                      <a:pt x="10373" y="13281"/>
                    </a:cubicBezTo>
                    <a:cubicBezTo>
                      <a:pt x="10373" y="12831"/>
                      <a:pt x="10547" y="12183"/>
                      <a:pt x="11237" y="11833"/>
                    </a:cubicBezTo>
                    <a:cubicBezTo>
                      <a:pt x="11322" y="11791"/>
                      <a:pt x="11413" y="11855"/>
                      <a:pt x="11439" y="11970"/>
                    </a:cubicBezTo>
                    <a:cubicBezTo>
                      <a:pt x="11466" y="12077"/>
                      <a:pt x="11417" y="12190"/>
                      <a:pt x="11338" y="12233"/>
                    </a:cubicBezTo>
                    <a:cubicBezTo>
                      <a:pt x="10547" y="12640"/>
                      <a:pt x="10691" y="13418"/>
                      <a:pt x="10696" y="13446"/>
                    </a:cubicBezTo>
                    <a:cubicBezTo>
                      <a:pt x="10707" y="13510"/>
                      <a:pt x="10743" y="13552"/>
                      <a:pt x="10786" y="13567"/>
                    </a:cubicBezTo>
                    <a:cubicBezTo>
                      <a:pt x="11391" y="13788"/>
                      <a:pt x="11889" y="14216"/>
                      <a:pt x="12170" y="14780"/>
                    </a:cubicBezTo>
                    <a:cubicBezTo>
                      <a:pt x="12218" y="14873"/>
                      <a:pt x="12208" y="15010"/>
                      <a:pt x="12144" y="15074"/>
                    </a:cubicBezTo>
                    <a:cubicBezTo>
                      <a:pt x="12117" y="15103"/>
                      <a:pt x="12091" y="15117"/>
                      <a:pt x="12059" y="15117"/>
                    </a:cubicBezTo>
                    <a:cubicBezTo>
                      <a:pt x="12006" y="15124"/>
                      <a:pt x="11954" y="15087"/>
                      <a:pt x="11917" y="15023"/>
                    </a:cubicBezTo>
                    <a:cubicBezTo>
                      <a:pt x="11386" y="13945"/>
                      <a:pt x="9852" y="13361"/>
                      <a:pt x="8308" y="14289"/>
                    </a:cubicBezTo>
                    <a:cubicBezTo>
                      <a:pt x="8239" y="14332"/>
                      <a:pt x="8160" y="14295"/>
                      <a:pt x="8117" y="14209"/>
                    </a:cubicBezTo>
                    <a:cubicBezTo>
                      <a:pt x="6870" y="11625"/>
                      <a:pt x="4296" y="11862"/>
                      <a:pt x="4270" y="11862"/>
                    </a:cubicBezTo>
                    <a:lnTo>
                      <a:pt x="3961" y="11847"/>
                    </a:lnTo>
                    <a:cubicBezTo>
                      <a:pt x="3924" y="11818"/>
                      <a:pt x="3892" y="11768"/>
                      <a:pt x="3881" y="11711"/>
                    </a:cubicBezTo>
                    <a:cubicBezTo>
                      <a:pt x="3759" y="11011"/>
                      <a:pt x="3176" y="10055"/>
                      <a:pt x="2332" y="9641"/>
                    </a:cubicBezTo>
                    <a:cubicBezTo>
                      <a:pt x="2263" y="9605"/>
                      <a:pt x="2209" y="9514"/>
                      <a:pt x="2220" y="9407"/>
                    </a:cubicBezTo>
                    <a:cubicBezTo>
                      <a:pt x="2236" y="9271"/>
                      <a:pt x="2337" y="9192"/>
                      <a:pt x="2427" y="9235"/>
                    </a:cubicBezTo>
                    <a:cubicBezTo>
                      <a:pt x="2788" y="9406"/>
                      <a:pt x="3170" y="9735"/>
                      <a:pt x="3483" y="10120"/>
                    </a:cubicBezTo>
                    <a:cubicBezTo>
                      <a:pt x="3680" y="10363"/>
                      <a:pt x="3913" y="10720"/>
                      <a:pt x="4067" y="11162"/>
                    </a:cubicBezTo>
                    <a:cubicBezTo>
                      <a:pt x="4115" y="11291"/>
                      <a:pt x="4248" y="11306"/>
                      <a:pt x="4306" y="11184"/>
                    </a:cubicBezTo>
                    <a:cubicBezTo>
                      <a:pt x="5022" y="9614"/>
                      <a:pt x="4831" y="8186"/>
                      <a:pt x="4311" y="7486"/>
                    </a:cubicBezTo>
                    <a:cubicBezTo>
                      <a:pt x="4253" y="7408"/>
                      <a:pt x="4243" y="7273"/>
                      <a:pt x="4301" y="7194"/>
                    </a:cubicBezTo>
                    <a:cubicBezTo>
                      <a:pt x="4330" y="7148"/>
                      <a:pt x="4370" y="7123"/>
                      <a:pt x="4412" y="7120"/>
                    </a:cubicBezTo>
                    <a:close/>
                    <a:moveTo>
                      <a:pt x="2258" y="15717"/>
                    </a:moveTo>
                    <a:cubicBezTo>
                      <a:pt x="1971" y="17680"/>
                      <a:pt x="4031" y="19435"/>
                      <a:pt x="5702" y="18764"/>
                    </a:cubicBezTo>
                    <a:cubicBezTo>
                      <a:pt x="5612" y="19699"/>
                      <a:pt x="5001" y="21083"/>
                      <a:pt x="5001" y="21083"/>
                    </a:cubicBezTo>
                    <a:lnTo>
                      <a:pt x="6238" y="21427"/>
                    </a:lnTo>
                    <a:lnTo>
                      <a:pt x="8727" y="18063"/>
                    </a:lnTo>
                    <a:cubicBezTo>
                      <a:pt x="7390" y="17742"/>
                      <a:pt x="6699" y="17172"/>
                      <a:pt x="6333" y="16843"/>
                    </a:cubicBezTo>
                    <a:cubicBezTo>
                      <a:pt x="6163" y="16686"/>
                      <a:pt x="5962" y="16614"/>
                      <a:pt x="5761" y="16636"/>
                    </a:cubicBezTo>
                    <a:cubicBezTo>
                      <a:pt x="5442" y="16672"/>
                      <a:pt x="4954" y="16693"/>
                      <a:pt x="4381" y="16593"/>
                    </a:cubicBezTo>
                    <a:cubicBezTo>
                      <a:pt x="3786" y="16494"/>
                      <a:pt x="3027" y="16259"/>
                      <a:pt x="2258" y="15717"/>
                    </a:cubicBezTo>
                    <a:close/>
                  </a:path>
                </a:pathLst>
              </a:custGeom>
              <a:solidFill>
                <a:schemeClr val="accent5">
                  <a:hueOff val="-82419"/>
                  <a:satOff val="-9513"/>
                  <a:lumOff val="-16343"/>
                  <a:alpha val="35000"/>
                </a:schemeClr>
              </a:solidFill>
              <a:ln w="3175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20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latin typeface="Avenir Book" panose="02000503020000020003" pitchFamily="2" charset="0"/>
                </a:endParaRPr>
              </a:p>
            </p:txBody>
          </p:sp>
          <p:sp>
            <p:nvSpPr>
              <p:cNvPr id="18" name="Shape 135">
                <a:extLst>
                  <a:ext uri="{FF2B5EF4-FFF2-40B4-BE49-F238E27FC236}">
                    <a16:creationId xmlns:a16="http://schemas.microsoft.com/office/drawing/2014/main" id="{C05D1E05-32E8-034E-9F83-B87B6D8C7806}"/>
                  </a:ext>
                </a:extLst>
              </p:cNvPr>
              <p:cNvSpPr txBox="1"/>
              <p:nvPr/>
            </p:nvSpPr>
            <p:spPr>
              <a:xfrm>
                <a:off x="494652" y="1067315"/>
                <a:ext cx="3172263" cy="857762"/>
              </a:xfrm>
              <a:prstGeom prst="rect">
                <a:avLst/>
              </a:prstGeom>
              <a:ln w="3175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lIns="38100" tIns="38100" rIns="38100" bIns="38100" anchor="ctr"/>
              <a:lstStyle>
                <a:lvl1pPr>
                  <a:defRPr>
                    <a:solidFill>
                      <a:srgbClr val="5E5E5E"/>
                    </a:solidFill>
                    <a:latin typeface="Gill Sans"/>
                    <a:ea typeface="Gill Sans"/>
                    <a:cs typeface="Gill Sans"/>
                    <a:sym typeface="Gill Sans"/>
                  </a:defRPr>
                </a:lvl1pPr>
              </a:lstStyle>
              <a:p>
                <a:r>
                  <a:rPr dirty="0">
                    <a:latin typeface="Avenir Book" panose="02000503020000020003" pitchFamily="2" charset="0"/>
                  </a:rPr>
                  <a:t>Open Data</a:t>
                </a:r>
                <a:r>
                  <a:rPr lang="en-US" dirty="0">
                    <a:latin typeface="Avenir Book" panose="02000503020000020003" pitchFamily="2" charset="0"/>
                  </a:rPr>
                  <a:t>sets</a:t>
                </a:r>
                <a:endParaRPr dirty="0">
                  <a:latin typeface="Avenir Book" panose="02000503020000020003" pitchFamily="2" charset="0"/>
                </a:endParaRPr>
              </a:p>
            </p:txBody>
          </p:sp>
        </p:grpSp>
        <p:sp>
          <p:nvSpPr>
            <p:cNvPr id="21" name="Shape 144">
              <a:extLst>
                <a:ext uri="{FF2B5EF4-FFF2-40B4-BE49-F238E27FC236}">
                  <a16:creationId xmlns:a16="http://schemas.microsoft.com/office/drawing/2014/main" id="{0E33F69D-57F4-B64C-91FB-37A5C0BE0FCF}"/>
                </a:ext>
              </a:extLst>
            </p:cNvPr>
            <p:cNvSpPr/>
            <p:nvPr/>
          </p:nvSpPr>
          <p:spPr>
            <a:xfrm>
              <a:off x="3667805" y="569193"/>
              <a:ext cx="1506711" cy="8873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807" extrusionOk="0">
                  <a:moveTo>
                    <a:pt x="21600" y="19807"/>
                  </a:moveTo>
                  <a:cubicBezTo>
                    <a:pt x="14617" y="4667"/>
                    <a:pt x="7417" y="-1793"/>
                    <a:pt x="0" y="426"/>
                  </a:cubicBezTo>
                </a:path>
              </a:pathLst>
            </a:custGeom>
            <a:ln w="101600">
              <a:solidFill>
                <a:srgbClr val="D6D6D6"/>
              </a:solidFill>
              <a:miter lim="400000"/>
              <a:headEnd type="triangle"/>
            </a:ln>
          </p:spPr>
          <p:txBody>
            <a:bodyPr/>
            <a:lstStyle/>
            <a:p>
              <a:endParaRPr>
                <a:latin typeface="Avenir Book" panose="02000503020000020003" pitchFamily="2" charset="0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9021F68-C57B-0849-BF4D-1498CF8BFF66}"/>
              </a:ext>
            </a:extLst>
          </p:cNvPr>
          <p:cNvGrpSpPr/>
          <p:nvPr/>
        </p:nvGrpSpPr>
        <p:grpSpPr>
          <a:xfrm>
            <a:off x="7198439" y="3491895"/>
            <a:ext cx="4170603" cy="2502422"/>
            <a:chOff x="7198439" y="3491895"/>
            <a:chExt cx="4170603" cy="2502422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D68AC7F4-F99B-9A47-9B4A-858004316AB9}"/>
                </a:ext>
              </a:extLst>
            </p:cNvPr>
            <p:cNvGrpSpPr/>
            <p:nvPr/>
          </p:nvGrpSpPr>
          <p:grpSpPr>
            <a:xfrm>
              <a:off x="8690577" y="3491895"/>
              <a:ext cx="2678465" cy="2479882"/>
              <a:chOff x="8910061" y="4647605"/>
              <a:chExt cx="2678465" cy="2479882"/>
            </a:xfrm>
          </p:grpSpPr>
          <p:sp>
            <p:nvSpPr>
              <p:cNvPr id="10" name="Shape 130">
                <a:extLst>
                  <a:ext uri="{FF2B5EF4-FFF2-40B4-BE49-F238E27FC236}">
                    <a16:creationId xmlns:a16="http://schemas.microsoft.com/office/drawing/2014/main" id="{0623B575-D205-B44D-805B-BA226A6DEEF3}"/>
                  </a:ext>
                </a:extLst>
              </p:cNvPr>
              <p:cNvSpPr/>
              <p:nvPr/>
            </p:nvSpPr>
            <p:spPr>
              <a:xfrm>
                <a:off x="8910061" y="4647605"/>
                <a:ext cx="2678465" cy="24798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974" y="0"/>
                    </a:moveTo>
                    <a:lnTo>
                      <a:pt x="12381" y="2366"/>
                    </a:lnTo>
                    <a:lnTo>
                      <a:pt x="12373" y="2368"/>
                    </a:lnTo>
                    <a:cubicBezTo>
                      <a:pt x="11868" y="2611"/>
                      <a:pt x="11498" y="3043"/>
                      <a:pt x="11273" y="3649"/>
                    </a:cubicBezTo>
                    <a:cubicBezTo>
                      <a:pt x="11070" y="4192"/>
                      <a:pt x="11055" y="4701"/>
                      <a:pt x="11055" y="4845"/>
                    </a:cubicBezTo>
                    <a:lnTo>
                      <a:pt x="11055" y="5127"/>
                    </a:lnTo>
                    <a:lnTo>
                      <a:pt x="20346" y="1249"/>
                    </a:lnTo>
                    <a:lnTo>
                      <a:pt x="19907" y="1017"/>
                    </a:lnTo>
                    <a:lnTo>
                      <a:pt x="11770" y="4414"/>
                    </a:lnTo>
                    <a:cubicBezTo>
                      <a:pt x="12018" y="4052"/>
                      <a:pt x="12419" y="3735"/>
                      <a:pt x="12972" y="3468"/>
                    </a:cubicBezTo>
                    <a:lnTo>
                      <a:pt x="19369" y="735"/>
                    </a:lnTo>
                    <a:lnTo>
                      <a:pt x="18934" y="505"/>
                    </a:lnTo>
                    <a:lnTo>
                      <a:pt x="12837" y="3109"/>
                    </a:lnTo>
                    <a:lnTo>
                      <a:pt x="12830" y="3113"/>
                    </a:lnTo>
                    <a:cubicBezTo>
                      <a:pt x="12227" y="3403"/>
                      <a:pt x="11780" y="3756"/>
                      <a:pt x="11494" y="4167"/>
                    </a:cubicBezTo>
                    <a:cubicBezTo>
                      <a:pt x="11607" y="3668"/>
                      <a:pt x="11876" y="3033"/>
                      <a:pt x="12515" y="2723"/>
                    </a:cubicBezTo>
                    <a:lnTo>
                      <a:pt x="18411" y="230"/>
                    </a:lnTo>
                    <a:lnTo>
                      <a:pt x="17974" y="0"/>
                    </a:lnTo>
                    <a:close/>
                    <a:moveTo>
                      <a:pt x="3633" y="2"/>
                    </a:moveTo>
                    <a:lnTo>
                      <a:pt x="3194" y="231"/>
                    </a:lnTo>
                    <a:lnTo>
                      <a:pt x="9084" y="2723"/>
                    </a:lnTo>
                    <a:cubicBezTo>
                      <a:pt x="9723" y="3033"/>
                      <a:pt x="9992" y="3668"/>
                      <a:pt x="10105" y="4167"/>
                    </a:cubicBezTo>
                    <a:cubicBezTo>
                      <a:pt x="9819" y="3756"/>
                      <a:pt x="9371" y="3403"/>
                      <a:pt x="8768" y="3113"/>
                    </a:cubicBezTo>
                    <a:lnTo>
                      <a:pt x="2670" y="507"/>
                    </a:lnTo>
                    <a:lnTo>
                      <a:pt x="2233" y="736"/>
                    </a:lnTo>
                    <a:lnTo>
                      <a:pt x="8626" y="3468"/>
                    </a:lnTo>
                    <a:cubicBezTo>
                      <a:pt x="9179" y="3735"/>
                      <a:pt x="9581" y="4051"/>
                      <a:pt x="9828" y="4414"/>
                    </a:cubicBezTo>
                    <a:lnTo>
                      <a:pt x="1694" y="1019"/>
                    </a:lnTo>
                    <a:lnTo>
                      <a:pt x="1254" y="1250"/>
                    </a:lnTo>
                    <a:lnTo>
                      <a:pt x="10543" y="5127"/>
                    </a:lnTo>
                    <a:lnTo>
                      <a:pt x="10543" y="4845"/>
                    </a:lnTo>
                    <a:cubicBezTo>
                      <a:pt x="10544" y="4701"/>
                      <a:pt x="10528" y="4192"/>
                      <a:pt x="10326" y="3649"/>
                    </a:cubicBezTo>
                    <a:cubicBezTo>
                      <a:pt x="10100" y="3043"/>
                      <a:pt x="9730" y="2611"/>
                      <a:pt x="9226" y="2368"/>
                    </a:cubicBezTo>
                    <a:lnTo>
                      <a:pt x="3633" y="2"/>
                    </a:lnTo>
                    <a:close/>
                    <a:moveTo>
                      <a:pt x="0" y="1735"/>
                    </a:moveTo>
                    <a:lnTo>
                      <a:pt x="0" y="17289"/>
                    </a:lnTo>
                    <a:lnTo>
                      <a:pt x="8756" y="20993"/>
                    </a:lnTo>
                    <a:lnTo>
                      <a:pt x="8756" y="5441"/>
                    </a:lnTo>
                    <a:lnTo>
                      <a:pt x="0" y="1735"/>
                    </a:lnTo>
                    <a:close/>
                    <a:moveTo>
                      <a:pt x="21600" y="1735"/>
                    </a:moveTo>
                    <a:lnTo>
                      <a:pt x="12844" y="5441"/>
                    </a:lnTo>
                    <a:lnTo>
                      <a:pt x="12844" y="20993"/>
                    </a:lnTo>
                    <a:lnTo>
                      <a:pt x="21600" y="17289"/>
                    </a:lnTo>
                    <a:lnTo>
                      <a:pt x="21600" y="1735"/>
                    </a:lnTo>
                    <a:close/>
                    <a:moveTo>
                      <a:pt x="9325" y="5827"/>
                    </a:moveTo>
                    <a:lnTo>
                      <a:pt x="9325" y="21600"/>
                    </a:lnTo>
                    <a:lnTo>
                      <a:pt x="12275" y="21600"/>
                    </a:lnTo>
                    <a:lnTo>
                      <a:pt x="12275" y="5827"/>
                    </a:lnTo>
                    <a:lnTo>
                      <a:pt x="9325" y="5827"/>
                    </a:lnTo>
                    <a:close/>
                  </a:path>
                </a:pathLst>
              </a:custGeom>
              <a:solidFill>
                <a:schemeClr val="accent1">
                  <a:alpha val="35000"/>
                </a:schemeClr>
              </a:solidFill>
              <a:ln w="3175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20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latin typeface="Avenir Book" panose="02000503020000020003" pitchFamily="2" charset="0"/>
                </a:endParaRPr>
              </a:p>
            </p:txBody>
          </p:sp>
          <p:sp>
            <p:nvSpPr>
              <p:cNvPr id="14" name="Shape 131">
                <a:extLst>
                  <a:ext uri="{FF2B5EF4-FFF2-40B4-BE49-F238E27FC236}">
                    <a16:creationId xmlns:a16="http://schemas.microsoft.com/office/drawing/2014/main" id="{85103A99-BF68-FF4B-BB2C-62E227345150}"/>
                  </a:ext>
                </a:extLst>
              </p:cNvPr>
              <p:cNvSpPr txBox="1"/>
              <p:nvPr/>
            </p:nvSpPr>
            <p:spPr>
              <a:xfrm>
                <a:off x="9128588" y="5646271"/>
                <a:ext cx="2241411" cy="717799"/>
              </a:xfrm>
              <a:prstGeom prst="rect">
                <a:avLst/>
              </a:prstGeom>
              <a:ln w="3175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lIns="38100" tIns="38100" rIns="38100" bIns="38100" anchor="ctr"/>
              <a:lstStyle>
                <a:lvl1pPr>
                  <a:defRPr>
                    <a:solidFill>
                      <a:srgbClr val="5E5E5E"/>
                    </a:solidFill>
                    <a:latin typeface="Gill Sans"/>
                    <a:ea typeface="Gill Sans"/>
                    <a:cs typeface="Gill Sans"/>
                    <a:sym typeface="Gill Sans"/>
                  </a:defRPr>
                </a:lvl1pPr>
              </a:lstStyle>
              <a:p>
                <a:r>
                  <a:rPr>
                    <a:latin typeface="Avenir Book" panose="02000503020000020003" pitchFamily="2" charset="0"/>
                  </a:rPr>
                  <a:t>Open Access Publishing</a:t>
                </a:r>
              </a:p>
            </p:txBody>
          </p:sp>
        </p:grpSp>
        <p:sp>
          <p:nvSpPr>
            <p:cNvPr id="23" name="Shape 146">
              <a:extLst>
                <a:ext uri="{FF2B5EF4-FFF2-40B4-BE49-F238E27FC236}">
                  <a16:creationId xmlns:a16="http://schemas.microsoft.com/office/drawing/2014/main" id="{484971F0-CA14-4D4A-9C64-2E4738FBC65C}"/>
                </a:ext>
              </a:extLst>
            </p:cNvPr>
            <p:cNvSpPr/>
            <p:nvPr/>
          </p:nvSpPr>
          <p:spPr>
            <a:xfrm>
              <a:off x="7198439" y="4993529"/>
              <a:ext cx="1244273" cy="10007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210" extrusionOk="0">
                  <a:moveTo>
                    <a:pt x="0" y="0"/>
                  </a:moveTo>
                  <a:cubicBezTo>
                    <a:pt x="4773" y="14944"/>
                    <a:pt x="11973" y="21600"/>
                    <a:pt x="21600" y="19969"/>
                  </a:cubicBezTo>
                </a:path>
              </a:pathLst>
            </a:custGeom>
            <a:ln w="101600">
              <a:solidFill>
                <a:srgbClr val="D6D6D6"/>
              </a:solidFill>
              <a:miter lim="400000"/>
              <a:headEnd type="triangle"/>
            </a:ln>
          </p:spPr>
          <p:txBody>
            <a:bodyPr/>
            <a:lstStyle/>
            <a:p>
              <a:endParaRPr>
                <a:latin typeface="Avenir Book" panose="02000503020000020003" pitchFamily="2" charset="0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2348F835-F3CD-E44D-B54B-DDB4DAA9A4D2}"/>
              </a:ext>
            </a:extLst>
          </p:cNvPr>
          <p:cNvGrpSpPr/>
          <p:nvPr/>
        </p:nvGrpSpPr>
        <p:grpSpPr>
          <a:xfrm>
            <a:off x="41263" y="3845987"/>
            <a:ext cx="5077498" cy="2433798"/>
            <a:chOff x="41263" y="3845987"/>
            <a:chExt cx="5077498" cy="2433798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59D0829B-A54F-A54E-8F09-E6F1CEA37828}"/>
                </a:ext>
              </a:extLst>
            </p:cNvPr>
            <p:cNvGrpSpPr/>
            <p:nvPr/>
          </p:nvGrpSpPr>
          <p:grpSpPr>
            <a:xfrm>
              <a:off x="41263" y="3845987"/>
              <a:ext cx="3015926" cy="2433798"/>
              <a:chOff x="266013" y="4788271"/>
              <a:chExt cx="3015926" cy="2433798"/>
            </a:xfrm>
          </p:grpSpPr>
          <p:sp>
            <p:nvSpPr>
              <p:cNvPr id="15" name="Shape 132">
                <a:extLst>
                  <a:ext uri="{FF2B5EF4-FFF2-40B4-BE49-F238E27FC236}">
                    <a16:creationId xmlns:a16="http://schemas.microsoft.com/office/drawing/2014/main" id="{0C4C4297-7409-9343-81FD-805F75421925}"/>
                  </a:ext>
                </a:extLst>
              </p:cNvPr>
              <p:cNvSpPr/>
              <p:nvPr/>
            </p:nvSpPr>
            <p:spPr>
              <a:xfrm>
                <a:off x="266013" y="4788271"/>
                <a:ext cx="3015926" cy="24337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5" h="21600" extrusionOk="0">
                    <a:moveTo>
                      <a:pt x="464" y="0"/>
                    </a:moveTo>
                    <a:cubicBezTo>
                      <a:pt x="210" y="0"/>
                      <a:pt x="0" y="261"/>
                      <a:pt x="0" y="575"/>
                    </a:cubicBezTo>
                    <a:lnTo>
                      <a:pt x="0" y="17777"/>
                    </a:lnTo>
                    <a:cubicBezTo>
                      <a:pt x="0" y="18091"/>
                      <a:pt x="210" y="18354"/>
                      <a:pt x="464" y="18354"/>
                    </a:cubicBezTo>
                    <a:lnTo>
                      <a:pt x="9148" y="18354"/>
                    </a:lnTo>
                    <a:lnTo>
                      <a:pt x="9116" y="18513"/>
                    </a:lnTo>
                    <a:lnTo>
                      <a:pt x="8753" y="20763"/>
                    </a:lnTo>
                    <a:lnTo>
                      <a:pt x="7690" y="20763"/>
                    </a:lnTo>
                    <a:lnTo>
                      <a:pt x="7690" y="21600"/>
                    </a:lnTo>
                    <a:lnTo>
                      <a:pt x="10486" y="21600"/>
                    </a:lnTo>
                    <a:lnTo>
                      <a:pt x="11107" y="21600"/>
                    </a:lnTo>
                    <a:lnTo>
                      <a:pt x="13905" y="21600"/>
                    </a:lnTo>
                    <a:lnTo>
                      <a:pt x="13905" y="20763"/>
                    </a:lnTo>
                    <a:lnTo>
                      <a:pt x="12842" y="20763"/>
                    </a:lnTo>
                    <a:lnTo>
                      <a:pt x="12479" y="18513"/>
                    </a:lnTo>
                    <a:lnTo>
                      <a:pt x="12452" y="18354"/>
                    </a:lnTo>
                    <a:lnTo>
                      <a:pt x="21131" y="18354"/>
                    </a:lnTo>
                    <a:cubicBezTo>
                      <a:pt x="21384" y="18354"/>
                      <a:pt x="21595" y="18091"/>
                      <a:pt x="21595" y="17777"/>
                    </a:cubicBezTo>
                    <a:lnTo>
                      <a:pt x="21595" y="575"/>
                    </a:lnTo>
                    <a:cubicBezTo>
                      <a:pt x="21600" y="261"/>
                      <a:pt x="21389" y="0"/>
                      <a:pt x="21136" y="0"/>
                    </a:cubicBezTo>
                    <a:lnTo>
                      <a:pt x="464" y="0"/>
                    </a:lnTo>
                    <a:close/>
                    <a:moveTo>
                      <a:pt x="10800" y="542"/>
                    </a:moveTo>
                    <a:cubicBezTo>
                      <a:pt x="10913" y="542"/>
                      <a:pt x="11006" y="650"/>
                      <a:pt x="11006" y="797"/>
                    </a:cubicBezTo>
                    <a:cubicBezTo>
                      <a:pt x="11006" y="937"/>
                      <a:pt x="10913" y="1052"/>
                      <a:pt x="10800" y="1052"/>
                    </a:cubicBezTo>
                    <a:cubicBezTo>
                      <a:pt x="10686" y="1052"/>
                      <a:pt x="10594" y="937"/>
                      <a:pt x="10594" y="797"/>
                    </a:cubicBezTo>
                    <a:cubicBezTo>
                      <a:pt x="10594" y="656"/>
                      <a:pt x="10686" y="542"/>
                      <a:pt x="10800" y="542"/>
                    </a:cubicBezTo>
                    <a:close/>
                    <a:moveTo>
                      <a:pt x="1242" y="1734"/>
                    </a:moveTo>
                    <a:lnTo>
                      <a:pt x="20358" y="1734"/>
                    </a:lnTo>
                    <a:lnTo>
                      <a:pt x="20358" y="15233"/>
                    </a:lnTo>
                    <a:lnTo>
                      <a:pt x="1242" y="15233"/>
                    </a:lnTo>
                    <a:lnTo>
                      <a:pt x="1242" y="1734"/>
                    </a:lnTo>
                    <a:close/>
                  </a:path>
                </a:pathLst>
              </a:custGeom>
              <a:solidFill>
                <a:schemeClr val="accent4">
                  <a:hueOff val="-461056"/>
                  <a:satOff val="4338"/>
                  <a:lumOff val="-10225"/>
                  <a:alpha val="35000"/>
                </a:schemeClr>
              </a:solidFill>
              <a:ln w="3175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20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latin typeface="Avenir Book" panose="02000503020000020003" pitchFamily="2" charset="0"/>
                </a:endParaRPr>
              </a:p>
            </p:txBody>
          </p:sp>
          <p:sp>
            <p:nvSpPr>
              <p:cNvPr id="16" name="Shape 133">
                <a:extLst>
                  <a:ext uri="{FF2B5EF4-FFF2-40B4-BE49-F238E27FC236}">
                    <a16:creationId xmlns:a16="http://schemas.microsoft.com/office/drawing/2014/main" id="{ADA006EF-2F47-DB43-9C55-161DEEDA443F}"/>
                  </a:ext>
                </a:extLst>
              </p:cNvPr>
              <p:cNvSpPr txBox="1"/>
              <p:nvPr/>
            </p:nvSpPr>
            <p:spPr>
              <a:xfrm>
                <a:off x="540524" y="5357842"/>
                <a:ext cx="2466904" cy="790011"/>
              </a:xfrm>
              <a:prstGeom prst="rect">
                <a:avLst/>
              </a:prstGeom>
              <a:ln w="3175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lIns="38100" tIns="38100" rIns="38100" bIns="38100" anchor="ctr"/>
              <a:lstStyle>
                <a:lvl1pPr>
                  <a:defRPr>
                    <a:solidFill>
                      <a:srgbClr val="5E5E5E"/>
                    </a:solidFill>
                    <a:latin typeface="Gill Sans"/>
                    <a:ea typeface="Gill Sans"/>
                    <a:cs typeface="Gill Sans"/>
                    <a:sym typeface="Gill Sans"/>
                  </a:defRPr>
                </a:lvl1pPr>
              </a:lstStyle>
              <a:p>
                <a:r>
                  <a:rPr>
                    <a:latin typeface="Avenir Book" panose="02000503020000020003" pitchFamily="2" charset="0"/>
                  </a:rPr>
                  <a:t>Open Source Software / Code</a:t>
                </a:r>
              </a:p>
            </p:txBody>
          </p:sp>
        </p:grpSp>
        <p:sp>
          <p:nvSpPr>
            <p:cNvPr id="24" name="Shape 147">
              <a:extLst>
                <a:ext uri="{FF2B5EF4-FFF2-40B4-BE49-F238E27FC236}">
                  <a16:creationId xmlns:a16="http://schemas.microsoft.com/office/drawing/2014/main" id="{5C2930D3-294B-8342-A16D-65C3DBD4CF7A}"/>
                </a:ext>
              </a:extLst>
            </p:cNvPr>
            <p:cNvSpPr/>
            <p:nvPr/>
          </p:nvSpPr>
          <p:spPr>
            <a:xfrm>
              <a:off x="3596948" y="5051038"/>
              <a:ext cx="1521813" cy="8755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126" extrusionOk="0">
                  <a:moveTo>
                    <a:pt x="21600" y="0"/>
                  </a:moveTo>
                  <a:cubicBezTo>
                    <a:pt x="14620" y="15527"/>
                    <a:pt x="7420" y="21600"/>
                    <a:pt x="0" y="18219"/>
                  </a:cubicBezTo>
                </a:path>
              </a:pathLst>
            </a:custGeom>
            <a:ln w="101600">
              <a:solidFill>
                <a:srgbClr val="D6D6D6"/>
              </a:solidFill>
              <a:miter lim="400000"/>
              <a:headEnd type="triangle"/>
            </a:ln>
          </p:spPr>
          <p:txBody>
            <a:bodyPr/>
            <a:lstStyle/>
            <a:p>
              <a:endParaRPr>
                <a:latin typeface="Avenir Book" panose="02000503020000020003" pitchFamily="2" charset="0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CBB9B363-644D-EA46-A5BE-896ABCBF3FBB}"/>
              </a:ext>
            </a:extLst>
          </p:cNvPr>
          <p:cNvGrpSpPr/>
          <p:nvPr/>
        </p:nvGrpSpPr>
        <p:grpSpPr>
          <a:xfrm>
            <a:off x="7011467" y="372245"/>
            <a:ext cx="4733066" cy="2247901"/>
            <a:chOff x="7011467" y="372245"/>
            <a:chExt cx="4733066" cy="2247901"/>
          </a:xfrm>
        </p:grpSpPr>
        <p:sp>
          <p:nvSpPr>
            <p:cNvPr id="22" name="Shape 145">
              <a:extLst>
                <a:ext uri="{FF2B5EF4-FFF2-40B4-BE49-F238E27FC236}">
                  <a16:creationId xmlns:a16="http://schemas.microsoft.com/office/drawing/2014/main" id="{48966E63-6AF3-874F-8117-15DAE7282052}"/>
                </a:ext>
              </a:extLst>
            </p:cNvPr>
            <p:cNvSpPr/>
            <p:nvPr/>
          </p:nvSpPr>
          <p:spPr>
            <a:xfrm>
              <a:off x="7011467" y="1320716"/>
              <a:ext cx="1531432" cy="6416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871" extrusionOk="0">
                  <a:moveTo>
                    <a:pt x="0" y="19871"/>
                  </a:moveTo>
                  <a:cubicBezTo>
                    <a:pt x="9701" y="4764"/>
                    <a:pt x="16901" y="-1729"/>
                    <a:pt x="21600" y="392"/>
                  </a:cubicBezTo>
                </a:path>
              </a:pathLst>
            </a:custGeom>
            <a:ln w="101600">
              <a:solidFill>
                <a:srgbClr val="D6D6D6"/>
              </a:solidFill>
              <a:miter lim="400000"/>
              <a:headEnd type="triangle"/>
            </a:ln>
          </p:spPr>
          <p:txBody>
            <a:bodyPr/>
            <a:lstStyle/>
            <a:p>
              <a:endParaRPr>
                <a:latin typeface="Avenir Book" panose="02000503020000020003" pitchFamily="2" charset="0"/>
              </a:endParaRPr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B13F5854-43E8-9644-8F24-3755B8457D3C}"/>
                </a:ext>
              </a:extLst>
            </p:cNvPr>
            <p:cNvGrpSpPr/>
            <p:nvPr/>
          </p:nvGrpSpPr>
          <p:grpSpPr>
            <a:xfrm>
              <a:off x="8910061" y="372245"/>
              <a:ext cx="2834472" cy="2247901"/>
              <a:chOff x="8910061" y="372245"/>
              <a:chExt cx="2834472" cy="2247901"/>
            </a:xfrm>
          </p:grpSpPr>
          <p:sp>
            <p:nvSpPr>
              <p:cNvPr id="25" name="Shape 142">
                <a:extLst>
                  <a:ext uri="{FF2B5EF4-FFF2-40B4-BE49-F238E27FC236}">
                    <a16:creationId xmlns:a16="http://schemas.microsoft.com/office/drawing/2014/main" id="{208E72D2-210E-B24A-ACFE-B5C82234E2B5}"/>
                  </a:ext>
                </a:extLst>
              </p:cNvPr>
              <p:cNvSpPr/>
              <p:nvPr/>
            </p:nvSpPr>
            <p:spPr>
              <a:xfrm>
                <a:off x="9184571" y="372245"/>
                <a:ext cx="2365556" cy="22479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52" h="20404" extrusionOk="0">
                    <a:moveTo>
                      <a:pt x="19340" y="6"/>
                    </a:moveTo>
                    <a:cubicBezTo>
                      <a:pt x="18911" y="-308"/>
                      <a:pt x="8317" y="11620"/>
                      <a:pt x="6423" y="13985"/>
                    </a:cubicBezTo>
                    <a:cubicBezTo>
                      <a:pt x="6323" y="14108"/>
                      <a:pt x="6215" y="14226"/>
                      <a:pt x="6090" y="14370"/>
                    </a:cubicBezTo>
                    <a:cubicBezTo>
                      <a:pt x="5960" y="14216"/>
                      <a:pt x="5854" y="14096"/>
                      <a:pt x="5755" y="13971"/>
                    </a:cubicBezTo>
                    <a:cubicBezTo>
                      <a:pt x="4964" y="12967"/>
                      <a:pt x="4458" y="12167"/>
                      <a:pt x="3657" y="11171"/>
                    </a:cubicBezTo>
                    <a:cubicBezTo>
                      <a:pt x="3337" y="10773"/>
                      <a:pt x="2972" y="10410"/>
                      <a:pt x="2634" y="10026"/>
                    </a:cubicBezTo>
                    <a:cubicBezTo>
                      <a:pt x="2472" y="9843"/>
                      <a:pt x="2283" y="9849"/>
                      <a:pt x="2071" y="9915"/>
                    </a:cubicBezTo>
                    <a:cubicBezTo>
                      <a:pt x="1856" y="9981"/>
                      <a:pt x="1574" y="9982"/>
                      <a:pt x="1303" y="10152"/>
                    </a:cubicBezTo>
                    <a:cubicBezTo>
                      <a:pt x="1209" y="10262"/>
                      <a:pt x="1332" y="10438"/>
                      <a:pt x="1349" y="10609"/>
                    </a:cubicBezTo>
                    <a:cubicBezTo>
                      <a:pt x="1369" y="10821"/>
                      <a:pt x="603" y="10792"/>
                      <a:pt x="203" y="11061"/>
                    </a:cubicBezTo>
                    <a:cubicBezTo>
                      <a:pt x="111" y="11123"/>
                      <a:pt x="286" y="11375"/>
                      <a:pt x="227" y="11440"/>
                    </a:cubicBezTo>
                    <a:cubicBezTo>
                      <a:pt x="51" y="11634"/>
                      <a:pt x="-61" y="11588"/>
                      <a:pt x="36" y="11826"/>
                    </a:cubicBezTo>
                    <a:cubicBezTo>
                      <a:pt x="896" y="13941"/>
                      <a:pt x="2182" y="15733"/>
                      <a:pt x="3218" y="17879"/>
                    </a:cubicBezTo>
                    <a:cubicBezTo>
                      <a:pt x="4865" y="21292"/>
                      <a:pt x="5178" y="19166"/>
                      <a:pt x="5654" y="19575"/>
                    </a:cubicBezTo>
                    <a:cubicBezTo>
                      <a:pt x="7119" y="20836"/>
                      <a:pt x="6474" y="21179"/>
                      <a:pt x="9921" y="16770"/>
                    </a:cubicBezTo>
                    <a:cubicBezTo>
                      <a:pt x="11378" y="14721"/>
                      <a:pt x="19009" y="5203"/>
                      <a:pt x="20710" y="3334"/>
                    </a:cubicBezTo>
                    <a:cubicBezTo>
                      <a:pt x="20919" y="3106"/>
                      <a:pt x="21118" y="2879"/>
                      <a:pt x="21258" y="2594"/>
                    </a:cubicBezTo>
                    <a:cubicBezTo>
                      <a:pt x="21526" y="2050"/>
                      <a:pt x="21539" y="2066"/>
                      <a:pt x="21150" y="1624"/>
                    </a:cubicBezTo>
                    <a:cubicBezTo>
                      <a:pt x="21006" y="1461"/>
                      <a:pt x="20856" y="1427"/>
                      <a:pt x="20646" y="1437"/>
                    </a:cubicBezTo>
                    <a:cubicBezTo>
                      <a:pt x="20244" y="1456"/>
                      <a:pt x="20044" y="1227"/>
                      <a:pt x="20086" y="860"/>
                    </a:cubicBezTo>
                    <a:cubicBezTo>
                      <a:pt x="20096" y="778"/>
                      <a:pt x="20075" y="672"/>
                      <a:pt x="20023" y="612"/>
                    </a:cubicBezTo>
                    <a:cubicBezTo>
                      <a:pt x="19903" y="469"/>
                      <a:pt x="19492" y="117"/>
                      <a:pt x="19340" y="6"/>
                    </a:cubicBezTo>
                    <a:close/>
                  </a:path>
                </a:pathLst>
              </a:custGeom>
              <a:solidFill>
                <a:srgbClr val="00A500">
                  <a:alpha val="35000"/>
                </a:srgbClr>
              </a:solidFill>
              <a:ln w="3175"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20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latin typeface="Avenir Book" panose="02000503020000020003" pitchFamily="2" charset="0"/>
                </a:endParaRPr>
              </a:p>
            </p:txBody>
          </p:sp>
          <p:sp>
            <p:nvSpPr>
              <p:cNvPr id="26" name="Shape 143">
                <a:extLst>
                  <a:ext uri="{FF2B5EF4-FFF2-40B4-BE49-F238E27FC236}">
                    <a16:creationId xmlns:a16="http://schemas.microsoft.com/office/drawing/2014/main" id="{6B7BC966-E3C7-9940-B2EE-5C1FEF91D423}"/>
                  </a:ext>
                </a:extLst>
              </p:cNvPr>
              <p:cNvSpPr txBox="1"/>
              <p:nvPr/>
            </p:nvSpPr>
            <p:spPr>
              <a:xfrm>
                <a:off x="8910061" y="1002181"/>
                <a:ext cx="2834472" cy="666347"/>
              </a:xfrm>
              <a:prstGeom prst="rect">
                <a:avLst/>
              </a:prstGeom>
              <a:ln w="3175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lIns="38100" tIns="38100" rIns="38100" bIns="38100" anchor="ctr"/>
              <a:lstStyle/>
              <a:p>
                <a:pPr>
                  <a:defRPr>
                    <a:solidFill>
                      <a:srgbClr val="5E5E5E"/>
                    </a:solidFill>
                    <a:latin typeface="Gill Sans"/>
                    <a:ea typeface="Gill Sans"/>
                    <a:cs typeface="Gill Sans"/>
                    <a:sym typeface="Gill Sans"/>
                  </a:defRPr>
                </a:pPr>
                <a:r>
                  <a:rPr>
                    <a:latin typeface="Avenir Book" panose="02000503020000020003" pitchFamily="2" charset="0"/>
                  </a:rPr>
                  <a:t>Open </a:t>
                </a:r>
              </a:p>
              <a:p>
                <a:pPr>
                  <a:defRPr>
                    <a:solidFill>
                      <a:srgbClr val="5E5E5E"/>
                    </a:solidFill>
                    <a:latin typeface="Gill Sans"/>
                    <a:ea typeface="Gill Sans"/>
                    <a:cs typeface="Gill Sans"/>
                    <a:sym typeface="Gill Sans"/>
                  </a:defRPr>
                </a:pPr>
                <a:r>
                  <a:rPr>
                    <a:latin typeface="Avenir Book" panose="02000503020000020003" pitchFamily="2" charset="0"/>
                  </a:rPr>
                  <a:t>Peer-Review</a:t>
                </a:r>
              </a:p>
            </p:txBody>
          </p:sp>
        </p:grpSp>
      </p:grpSp>
      <p:pic>
        <p:nvPicPr>
          <p:cNvPr id="33" name="QBIN_standard.gif">
            <a:extLst>
              <a:ext uri="{FF2B5EF4-FFF2-40B4-BE49-F238E27FC236}">
                <a16:creationId xmlns:a16="http://schemas.microsoft.com/office/drawing/2014/main" id="{791A96CB-EB93-634F-BD29-3CF0127E45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562340" y="6313070"/>
            <a:ext cx="1042594" cy="521297"/>
          </a:xfrm>
          <a:prstGeom prst="rect">
            <a:avLst/>
          </a:prstGeom>
          <a:ln w="3175">
            <a:miter lim="400000"/>
          </a:ln>
        </p:spPr>
      </p:pic>
    </p:spTree>
    <p:extLst>
      <p:ext uri="{BB962C8B-B14F-4D97-AF65-F5344CB8AC3E}">
        <p14:creationId xmlns:p14="http://schemas.microsoft.com/office/powerpoint/2010/main" val="3946484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00DACEE-905B-0C44-83F5-D3C007F5F3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3637" y="467487"/>
            <a:ext cx="6492879" cy="499951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E12E8E0-C3F5-FD47-A5DA-513CDD2DA709}"/>
              </a:ext>
            </a:extLst>
          </p:cNvPr>
          <p:cNvSpPr/>
          <p:nvPr/>
        </p:nvSpPr>
        <p:spPr>
          <a:xfrm>
            <a:off x="103030" y="5737922"/>
            <a:ext cx="126985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dirty="0">
                <a:hlinkClick r:id="rId3"/>
              </a:rPr>
              <a:t>https://publications.europa.eu/en/publication-detail/-/publication/d375368c-1a0a-11e9-8d04-01aa75ed71a1/language-en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EBA00A7-F84D-8441-973D-336EE91509A4}"/>
              </a:ext>
            </a:extLst>
          </p:cNvPr>
          <p:cNvSpPr/>
          <p:nvPr/>
        </p:nvSpPr>
        <p:spPr>
          <a:xfrm>
            <a:off x="891908" y="1779767"/>
            <a:ext cx="536608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  <a:latin typeface="Avenir Light"/>
              </a:rPr>
              <a:t>Data should be </a:t>
            </a:r>
          </a:p>
          <a:p>
            <a:endParaRPr lang="en-US" sz="2400" b="1" dirty="0">
              <a:solidFill>
                <a:schemeClr val="bg2">
                  <a:lumMod val="25000"/>
                </a:schemeClr>
              </a:solidFill>
              <a:latin typeface="Avenir Ligh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bg2">
                    <a:lumMod val="25000"/>
                  </a:schemeClr>
                </a:solidFill>
                <a:latin typeface="Avenir Light"/>
              </a:rPr>
              <a:t>Findable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b="1" dirty="0">
              <a:solidFill>
                <a:schemeClr val="bg2">
                  <a:lumMod val="25000"/>
                </a:schemeClr>
              </a:solidFill>
              <a:latin typeface="Avenir Ligh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bg2">
                    <a:lumMod val="25000"/>
                  </a:schemeClr>
                </a:solidFill>
                <a:latin typeface="Avenir Light"/>
              </a:rPr>
              <a:t>Accessible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b="1" dirty="0">
              <a:solidFill>
                <a:schemeClr val="bg2">
                  <a:lumMod val="25000"/>
                </a:schemeClr>
              </a:solidFill>
              <a:latin typeface="Avenir Ligh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bg2">
                    <a:lumMod val="25000"/>
                  </a:schemeClr>
                </a:solidFill>
                <a:latin typeface="Avenir Light"/>
              </a:rPr>
              <a:t>Inter-operable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b="1" dirty="0">
              <a:solidFill>
                <a:schemeClr val="bg2">
                  <a:lumMod val="25000"/>
                </a:schemeClr>
              </a:solidFill>
              <a:latin typeface="Avenir Ligh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bg2">
                    <a:lumMod val="25000"/>
                  </a:schemeClr>
                </a:solidFill>
                <a:latin typeface="Avenir Light"/>
              </a:rPr>
              <a:t>Re-usable</a:t>
            </a:r>
            <a:endParaRPr lang="en-US" sz="2400" dirty="0">
              <a:solidFill>
                <a:schemeClr val="bg2">
                  <a:lumMod val="25000"/>
                </a:schemeClr>
              </a:solidFill>
              <a:latin typeface="Avenir Ligh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5589344-A2B7-C247-A224-D768A91B1360}"/>
              </a:ext>
            </a:extLst>
          </p:cNvPr>
          <p:cNvSpPr/>
          <p:nvPr/>
        </p:nvSpPr>
        <p:spPr>
          <a:xfrm>
            <a:off x="365990" y="339716"/>
            <a:ext cx="536608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2">
                    <a:lumMod val="25000"/>
                  </a:schemeClr>
                </a:solidFill>
                <a:latin typeface="Avenir Heavy"/>
              </a:rPr>
              <a:t>F.A.I.R. Principles</a:t>
            </a:r>
          </a:p>
          <a:p>
            <a:endParaRPr lang="en-US" sz="2000" b="1" dirty="0">
              <a:solidFill>
                <a:schemeClr val="bg2">
                  <a:lumMod val="25000"/>
                </a:schemeClr>
              </a:solidFill>
              <a:latin typeface="Avenir Heavy"/>
            </a:endParaRPr>
          </a:p>
        </p:txBody>
      </p:sp>
      <p:pic>
        <p:nvPicPr>
          <p:cNvPr id="11" name="QBIN_standard.gif">
            <a:extLst>
              <a:ext uri="{FF2B5EF4-FFF2-40B4-BE49-F238E27FC236}">
                <a16:creationId xmlns:a16="http://schemas.microsoft.com/office/drawing/2014/main" id="{DC473921-0360-7E44-A977-4656E2ACDA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562340" y="6313070"/>
            <a:ext cx="1042594" cy="521297"/>
          </a:xfrm>
          <a:prstGeom prst="rect">
            <a:avLst/>
          </a:prstGeom>
          <a:ln w="3175">
            <a:miter lim="400000"/>
          </a:ln>
        </p:spPr>
      </p:pic>
    </p:spTree>
    <p:extLst>
      <p:ext uri="{BB962C8B-B14F-4D97-AF65-F5344CB8AC3E}">
        <p14:creationId xmlns:p14="http://schemas.microsoft.com/office/powerpoint/2010/main" val="18630612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570BBE-C1B9-40AC-999C-AE8272F075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32C64-7856-D140-AF0F-03C95E5CD28B}" type="datetime1">
              <a:rPr lang="en-CA" smtClean="0"/>
              <a:t>2019-06-02</a:t>
            </a:fld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B1C9B81-C408-4367-A95E-68C653809D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497" y="318147"/>
            <a:ext cx="6035123" cy="574649"/>
          </a:xfrm>
        </p:spPr>
        <p:txBody>
          <a:bodyPr>
            <a:normAutofit fontScale="90000"/>
          </a:bodyPr>
          <a:lstStyle/>
          <a:p>
            <a:r>
              <a:rPr lang="en-US" dirty="0"/>
              <a:t>My role in science</a:t>
            </a:r>
            <a:br>
              <a:rPr lang="en-US" dirty="0"/>
            </a:br>
            <a:r>
              <a:rPr lang="en-US" dirty="0"/>
              <a:t>communication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A55BBC8-41ED-4C6F-BA0D-4E6DC898B72A}"/>
              </a:ext>
            </a:extLst>
          </p:cNvPr>
          <p:cNvGrpSpPr/>
          <p:nvPr/>
        </p:nvGrpSpPr>
        <p:grpSpPr>
          <a:xfrm>
            <a:off x="1011932" y="2639902"/>
            <a:ext cx="3166571" cy="3098393"/>
            <a:chOff x="-508" y="2348880"/>
            <a:chExt cx="3600400" cy="3739296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97A58858-306F-48EC-AF19-CE98108CAF0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996" y="2348880"/>
              <a:ext cx="2439231" cy="3276364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748413E-31EF-496A-BD98-06B22DABBB00}"/>
                </a:ext>
              </a:extLst>
            </p:cNvPr>
            <p:cNvSpPr txBox="1"/>
            <p:nvPr/>
          </p:nvSpPr>
          <p:spPr>
            <a:xfrm>
              <a:off x="-508" y="5679592"/>
              <a:ext cx="3600400" cy="4085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err="1">
                  <a:latin typeface="+mn-lt"/>
                </a:rPr>
                <a:t>www.ismrm.org</a:t>
              </a:r>
              <a:r>
                <a:rPr lang="en-US" sz="1600" dirty="0">
                  <a:latin typeface="+mn-lt"/>
                </a:rPr>
                <a:t>/</a:t>
              </a:r>
              <a:r>
                <a:rPr lang="en-US" sz="1600" dirty="0" err="1">
                  <a:latin typeface="+mn-lt"/>
                </a:rPr>
                <a:t>mrm</a:t>
              </a:r>
              <a:endParaRPr lang="en-US" sz="1600" dirty="0">
                <a:latin typeface="+mn-lt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80D81A81-9906-45D4-9D4F-5DD41768B344}"/>
              </a:ext>
            </a:extLst>
          </p:cNvPr>
          <p:cNvGrpSpPr/>
          <p:nvPr/>
        </p:nvGrpSpPr>
        <p:grpSpPr>
          <a:xfrm>
            <a:off x="1842099" y="1381855"/>
            <a:ext cx="3578223" cy="953018"/>
            <a:chOff x="-507" y="944724"/>
            <a:chExt cx="4068451" cy="1150150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5B7862F-DC9F-43E2-B78C-5EE1B2CC23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b="87901"/>
            <a:stretch/>
          </p:blipFill>
          <p:spPr>
            <a:xfrm>
              <a:off x="-507" y="944724"/>
              <a:ext cx="3960440" cy="754103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69ED0D4-3BB0-4DF5-A401-12A0BF923B73}"/>
                </a:ext>
              </a:extLst>
            </p:cNvPr>
            <p:cNvSpPr txBox="1"/>
            <p:nvPr/>
          </p:nvSpPr>
          <p:spPr>
            <a:xfrm>
              <a:off x="35497" y="1686290"/>
              <a:ext cx="4032447" cy="4085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err="1">
                  <a:latin typeface="+mn-lt"/>
                </a:rPr>
                <a:t>www.humanbrainmapping.org</a:t>
              </a:r>
              <a:r>
                <a:rPr lang="en-US" sz="1600" dirty="0">
                  <a:latin typeface="+mn-lt"/>
                </a:rPr>
                <a:t>/blog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9AD8C99-8FA9-4706-8DF9-2A86355095E4}"/>
              </a:ext>
            </a:extLst>
          </p:cNvPr>
          <p:cNvGrpSpPr/>
          <p:nvPr/>
        </p:nvGrpSpPr>
        <p:grpSpPr>
          <a:xfrm>
            <a:off x="6771233" y="734974"/>
            <a:ext cx="4954841" cy="1731331"/>
            <a:chOff x="4031940" y="908720"/>
            <a:chExt cx="4918612" cy="1747958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EF206736-6011-4898-8F3D-5901DD6E81C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31940" y="908720"/>
              <a:ext cx="4918612" cy="396044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DB394448-066C-40F3-B7B6-7106967EC64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059200" y="1376772"/>
              <a:ext cx="4797276" cy="1279906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6C4C5DA-BBB3-42CF-8B02-F2E95699587E}"/>
              </a:ext>
            </a:extLst>
          </p:cNvPr>
          <p:cNvGrpSpPr/>
          <p:nvPr/>
        </p:nvGrpSpPr>
        <p:grpSpPr>
          <a:xfrm>
            <a:off x="8013499" y="2654486"/>
            <a:ext cx="3418575" cy="3008944"/>
            <a:chOff x="5113562" y="2744924"/>
            <a:chExt cx="3886930" cy="3631344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4426331B-BE09-408F-BCE8-5E04542B618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113562" y="4437112"/>
              <a:ext cx="3886930" cy="1939156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834FBEBC-30C1-4CBB-BF20-C1D6CF17452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328084" y="2744924"/>
              <a:ext cx="3420380" cy="1596177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343E82E-1FA5-4E1D-A28E-3D9B0158C08A}"/>
              </a:ext>
            </a:extLst>
          </p:cNvPr>
          <p:cNvGrpSpPr/>
          <p:nvPr/>
        </p:nvGrpSpPr>
        <p:grpSpPr>
          <a:xfrm>
            <a:off x="4583389" y="3745015"/>
            <a:ext cx="2038795" cy="2024068"/>
            <a:chOff x="2707201" y="2923804"/>
            <a:chExt cx="2318116" cy="2442746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82619ACE-7863-4BD1-B325-B6D24A5B93C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850079" y="2923804"/>
              <a:ext cx="2044214" cy="1922776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0A279C96-7711-4FED-8A34-C37745C9C8B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707201" y="5008816"/>
              <a:ext cx="2318116" cy="357734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01B661DB-1EAD-4B28-8D52-087B8546B96C}"/>
              </a:ext>
            </a:extLst>
          </p:cNvPr>
          <p:cNvGrpSpPr/>
          <p:nvPr/>
        </p:nvGrpSpPr>
        <p:grpSpPr>
          <a:xfrm>
            <a:off x="3950149" y="2570681"/>
            <a:ext cx="3480084" cy="1090356"/>
            <a:chOff x="2814517" y="2744924"/>
            <a:chExt cx="3600400" cy="1167694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4C343536-F794-48C2-A091-5480A04F0A1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850078" y="2744924"/>
              <a:ext cx="2263483" cy="804794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C110037A-53B4-4C87-BD62-D2E7AF730AF2}"/>
                </a:ext>
              </a:extLst>
            </p:cNvPr>
            <p:cNvSpPr txBox="1"/>
            <p:nvPr/>
          </p:nvSpPr>
          <p:spPr>
            <a:xfrm>
              <a:off x="2814517" y="3550050"/>
              <a:ext cx="3600400" cy="3625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err="1">
                  <a:latin typeface="+mn-lt"/>
                </a:rPr>
                <a:t>blog.ismrm.org</a:t>
              </a:r>
              <a:endParaRPr lang="en-US" sz="1600" dirty="0">
                <a:latin typeface="+mn-lt"/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153F075F-0FEA-4FB0-A4ED-F4BAD4790C1F}"/>
              </a:ext>
            </a:extLst>
          </p:cNvPr>
          <p:cNvSpPr txBox="1"/>
          <p:nvPr/>
        </p:nvSpPr>
        <p:spPr>
          <a:xfrm>
            <a:off x="-1290556" y="6081805"/>
            <a:ext cx="162415" cy="382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latin typeface="+mn-lt"/>
            </a:endParaRPr>
          </a:p>
        </p:txBody>
      </p:sp>
      <p:sp>
        <p:nvSpPr>
          <p:cNvPr id="26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490822"/>
            <a:ext cx="2743200" cy="365125"/>
          </a:xfrm>
        </p:spPr>
        <p:txBody>
          <a:bodyPr/>
          <a:lstStyle/>
          <a:p>
            <a:fld id="{0959B12D-25BC-F543-B37E-8542CE23DD0F}" type="slidenum">
              <a:rPr lang="en-US" smtClean="0"/>
              <a:t>2</a:t>
            </a:fld>
            <a:r>
              <a:rPr lang="en-US" dirty="0"/>
              <a:t>/35</a:t>
            </a:r>
          </a:p>
        </p:txBody>
      </p:sp>
    </p:spTree>
    <p:extLst>
      <p:ext uri="{BB962C8B-B14F-4D97-AF65-F5344CB8AC3E}">
        <p14:creationId xmlns:p14="http://schemas.microsoft.com/office/powerpoint/2010/main" val="3783170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Shape 234"/>
          <p:cNvSpPr txBox="1"/>
          <p:nvPr/>
        </p:nvSpPr>
        <p:spPr>
          <a:xfrm>
            <a:off x="2132405" y="1439154"/>
            <a:ext cx="5054607" cy="4711129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6789" tIns="26789" rIns="26789" bIns="26789" anchor="ctr">
            <a:normAutofit/>
          </a:bodyPr>
          <a:lstStyle/>
          <a:p>
            <a:pPr marL="292994" indent="-292994">
              <a:spcBef>
                <a:spcPts val="4781"/>
              </a:spcBef>
              <a:buSzPct val="145000"/>
              <a:buChar char="•"/>
              <a:defRPr sz="3000" b="0">
                <a:latin typeface="Garamond"/>
                <a:ea typeface="Garamond"/>
                <a:cs typeface="Garamond"/>
                <a:sym typeface="Garamond"/>
              </a:defRPr>
            </a:pPr>
            <a:r>
              <a:rPr sz="2109">
                <a:latin typeface="Avenir Book" panose="02000503020000020003" pitchFamily="2" charset="0"/>
              </a:rPr>
              <a:t>Canadian Open Neuroscience Platform</a:t>
            </a:r>
          </a:p>
          <a:p>
            <a:pPr marL="292994" indent="-292994">
              <a:spcBef>
                <a:spcPts val="4781"/>
              </a:spcBef>
              <a:buSzPct val="145000"/>
              <a:buChar char="•"/>
              <a:defRPr sz="3000" b="0">
                <a:latin typeface="Garamond"/>
                <a:ea typeface="Garamond"/>
                <a:cs typeface="Garamond"/>
                <a:sym typeface="Garamond"/>
              </a:defRPr>
            </a:pPr>
            <a:r>
              <a:rPr sz="2109">
                <a:latin typeface="Avenir Book" panose="02000503020000020003" pitchFamily="2" charset="0"/>
              </a:rPr>
              <a:t>Neurolibre</a:t>
            </a:r>
          </a:p>
          <a:p>
            <a:pPr marL="292994" indent="-292994">
              <a:spcBef>
                <a:spcPts val="4781"/>
              </a:spcBef>
              <a:buSzPct val="145000"/>
              <a:buChar char="•"/>
              <a:defRPr sz="3000" b="0">
                <a:latin typeface="Garamond"/>
                <a:ea typeface="Garamond"/>
                <a:cs typeface="Garamond"/>
                <a:sym typeface="Garamond"/>
              </a:defRPr>
            </a:pPr>
            <a:r>
              <a:rPr sz="2109">
                <a:latin typeface="Avenir Book" panose="02000503020000020003" pitchFamily="2" charset="0"/>
              </a:rPr>
              <a:t>Tanenbaum Open Science Institute</a:t>
            </a:r>
          </a:p>
          <a:p>
            <a:pPr marL="292994" indent="-292994">
              <a:spcBef>
                <a:spcPts val="4781"/>
              </a:spcBef>
              <a:buSzPct val="145000"/>
              <a:buChar char="•"/>
              <a:defRPr sz="3000" b="0">
                <a:latin typeface="Garamond"/>
                <a:ea typeface="Garamond"/>
                <a:cs typeface="Garamond"/>
                <a:sym typeface="Garamond"/>
              </a:defRPr>
            </a:pPr>
            <a:r>
              <a:rPr sz="2109">
                <a:latin typeface="Avenir Book" panose="02000503020000020003" pitchFamily="2" charset="0"/>
              </a:rPr>
              <a:t>Recently released PREVENT-AD dataset </a:t>
            </a:r>
          </a:p>
          <a:p>
            <a:pPr marL="605522" lvl="1" indent="-292994">
              <a:spcBef>
                <a:spcPts val="773"/>
              </a:spcBef>
              <a:buSzPct val="145000"/>
              <a:buChar char="•"/>
              <a:defRPr b="0">
                <a:latin typeface="Garamond"/>
                <a:ea typeface="Garamond"/>
                <a:cs typeface="Garamond"/>
                <a:sym typeface="Garamond"/>
              </a:defRPr>
            </a:pPr>
            <a:r>
              <a:rPr sz="1266">
                <a:latin typeface="Avenir Book" panose="02000503020000020003" pitchFamily="2" charset="0"/>
              </a:rPr>
              <a:t>Data from a large sample (~400) of cognitively healthy individuals at high risk of developing Alzheimer’s</a:t>
            </a:r>
          </a:p>
          <a:p>
            <a:pPr marL="605522" lvl="1" indent="-292994">
              <a:spcBef>
                <a:spcPts val="773"/>
              </a:spcBef>
              <a:buSzPct val="145000"/>
              <a:buChar char="•"/>
              <a:defRPr b="0">
                <a:latin typeface="Garamond"/>
                <a:ea typeface="Garamond"/>
                <a:cs typeface="Garamond"/>
                <a:sym typeface="Garamond"/>
              </a:defRPr>
            </a:pPr>
            <a:r>
              <a:rPr sz="1266">
                <a:latin typeface="Avenir Book" panose="02000503020000020003" pitchFamily="2" charset="0"/>
              </a:rPr>
              <a:t>MRI, amyloid and tau CSF samples, blood markers, genetic info, and longitudinal cognitive data</a:t>
            </a:r>
          </a:p>
        </p:txBody>
      </p:sp>
      <p:sp>
        <p:nvSpPr>
          <p:cNvPr id="235" name="Shape 235"/>
          <p:cNvSpPr txBox="1">
            <a:spLocks noGrp="1"/>
          </p:cNvSpPr>
          <p:nvPr>
            <p:ph type="title" idx="4294967295"/>
          </p:nvPr>
        </p:nvSpPr>
        <p:spPr>
          <a:xfrm>
            <a:off x="197672" y="262985"/>
            <a:ext cx="10569067" cy="702854"/>
          </a:xfrm>
          <a:prstGeom prst="rect">
            <a:avLst/>
          </a:prstGeom>
        </p:spPr>
        <p:txBody>
          <a:bodyPr anchor="ctr">
            <a:normAutofit fontScale="90000"/>
          </a:bodyPr>
          <a:lstStyle>
            <a:lvl1pPr defTabSz="496570">
              <a:defRPr sz="6545">
                <a:latin typeface="Garamond"/>
                <a:ea typeface="Garamond"/>
                <a:cs typeface="Garamond"/>
                <a:sym typeface="Garamond"/>
              </a:defRPr>
            </a:lvl1pPr>
          </a:lstStyle>
          <a:p>
            <a:r>
              <a:rPr dirty="0">
                <a:latin typeface="Avenir Book" panose="02000503020000020003" pitchFamily="2" charset="0"/>
              </a:rPr>
              <a:t>Canadian/Quebec initiatives</a:t>
            </a:r>
          </a:p>
        </p:txBody>
      </p:sp>
      <p:pic>
        <p:nvPicPr>
          <p:cNvPr id="236" name="neurolibre-icon-red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984951" y="2333903"/>
            <a:ext cx="767341" cy="951134"/>
          </a:xfrm>
          <a:prstGeom prst="rect">
            <a:avLst/>
          </a:prstGeom>
          <a:ln w="3175">
            <a:miter lim="400000"/>
          </a:ln>
        </p:spPr>
      </p:pic>
      <p:pic>
        <p:nvPicPr>
          <p:cNvPr id="237" name="CONP_logo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554337" y="1301846"/>
            <a:ext cx="1466567" cy="822826"/>
          </a:xfrm>
          <a:prstGeom prst="rect">
            <a:avLst/>
          </a:prstGeom>
          <a:ln w="3175">
            <a:miter lim="400000"/>
          </a:ln>
        </p:spPr>
      </p:pic>
      <p:pic>
        <p:nvPicPr>
          <p:cNvPr id="238" name="preventadlogo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565315" y="4733328"/>
            <a:ext cx="1606613" cy="822826"/>
          </a:xfrm>
          <a:prstGeom prst="rect">
            <a:avLst/>
          </a:prstGeom>
          <a:ln w="3175">
            <a:miter lim="400000"/>
          </a:ln>
        </p:spPr>
      </p:pic>
      <p:pic>
        <p:nvPicPr>
          <p:cNvPr id="239" name="neuro_logo.png"/>
          <p:cNvPicPr>
            <a:picLocks noChangeAspect="1"/>
          </p:cNvPicPr>
          <p:nvPr/>
        </p:nvPicPr>
        <p:blipFill>
          <a:blip r:embed="rId5">
            <a:extLst/>
          </a:blip>
          <a:srcRect r="73154"/>
          <a:stretch>
            <a:fillRect/>
          </a:stretch>
        </p:blipFill>
        <p:spPr>
          <a:xfrm>
            <a:off x="7950461" y="3494268"/>
            <a:ext cx="836369" cy="702814"/>
          </a:xfrm>
          <a:prstGeom prst="rect">
            <a:avLst/>
          </a:prstGeom>
          <a:ln w="3175">
            <a:miter lim="400000"/>
          </a:ln>
        </p:spPr>
      </p:pic>
      <p:pic>
        <p:nvPicPr>
          <p:cNvPr id="8" name="QBIN_standard.gif">
            <a:extLst>
              <a:ext uri="{FF2B5EF4-FFF2-40B4-BE49-F238E27FC236}">
                <a16:creationId xmlns:a16="http://schemas.microsoft.com/office/drawing/2014/main" id="{4E4AC17A-CD0E-BF4C-B82F-E811EE536C6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4562340" y="6313070"/>
            <a:ext cx="1042594" cy="521297"/>
          </a:xfrm>
          <a:prstGeom prst="rect">
            <a:avLst/>
          </a:prstGeom>
          <a:ln w="3175">
            <a:miter lim="400000"/>
          </a:ln>
        </p:spPr>
      </p:pic>
    </p:spTree>
    <p:extLst>
      <p:ext uri="{BB962C8B-B14F-4D97-AF65-F5344CB8AC3E}">
        <p14:creationId xmlns:p14="http://schemas.microsoft.com/office/powerpoint/2010/main" val="1449292454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Google Shape;8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35631" y="138179"/>
            <a:ext cx="966400" cy="9100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87" name="Google Shape;87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0343" y="133684"/>
            <a:ext cx="1024400" cy="9648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88" name="Google Shape;88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280957" y="163489"/>
            <a:ext cx="966400" cy="9100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89" name="Google Shape;89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419632" y="163500"/>
            <a:ext cx="909600" cy="9100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90" name="Google Shape;90;p13"/>
          <p:cNvPicPr preferRelativeResize="0"/>
          <p:nvPr/>
        </p:nvPicPr>
        <p:blipFill rotWithShape="1">
          <a:blip r:embed="rId7">
            <a:alphaModFix/>
          </a:blip>
          <a:srcRect b="17925"/>
          <a:stretch/>
        </p:blipFill>
        <p:spPr>
          <a:xfrm>
            <a:off x="8134567" y="127133"/>
            <a:ext cx="966400" cy="9092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91" name="Google Shape;91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558292" y="163485"/>
            <a:ext cx="966400" cy="9100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92" name="Google Shape;92;p1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696965" y="163485"/>
            <a:ext cx="966400" cy="9100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93" name="Google Shape;93;p13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6985089" y="118748"/>
            <a:ext cx="966400" cy="910000"/>
          </a:xfrm>
          <a:prstGeom prst="ellipse">
            <a:avLst/>
          </a:prstGeom>
          <a:noFill/>
          <a:ln>
            <a:noFill/>
          </a:ln>
        </p:spPr>
      </p:pic>
      <p:grpSp>
        <p:nvGrpSpPr>
          <p:cNvPr id="94" name="Google Shape;94;p13"/>
          <p:cNvGrpSpPr/>
          <p:nvPr/>
        </p:nvGrpSpPr>
        <p:grpSpPr>
          <a:xfrm>
            <a:off x="9245773" y="109386"/>
            <a:ext cx="2262273" cy="1319732"/>
            <a:chOff x="-869759" y="62767"/>
            <a:chExt cx="2543785" cy="1415010"/>
          </a:xfrm>
        </p:grpSpPr>
        <p:sp>
          <p:nvSpPr>
            <p:cNvPr id="95" name="Google Shape;95;p13"/>
            <p:cNvSpPr txBox="1"/>
            <p:nvPr/>
          </p:nvSpPr>
          <p:spPr>
            <a:xfrm>
              <a:off x="224426" y="1082882"/>
              <a:ext cx="1449600" cy="37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33" tIns="45700" rIns="91433" bIns="45700" anchor="t" anchorCtr="0">
              <a:noAutofit/>
            </a:bodyPr>
            <a:lstStyle/>
            <a:p>
              <a:r>
                <a:rPr lang="en" sz="1067">
                  <a:solidFill>
                    <a:schemeClr val="dk1"/>
                  </a:solidFill>
                  <a:latin typeface="Avenir"/>
                  <a:ea typeface="Avenir"/>
                  <a:cs typeface="Avenir"/>
                  <a:sym typeface="Avenir"/>
                </a:rPr>
                <a:t>Pierre Bellec</a:t>
              </a:r>
              <a:endParaRPr sz="1067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endParaRPr>
            </a:p>
          </p:txBody>
        </p:sp>
        <p:sp>
          <p:nvSpPr>
            <p:cNvPr id="96" name="Google Shape;96;p13"/>
            <p:cNvSpPr txBox="1"/>
            <p:nvPr/>
          </p:nvSpPr>
          <p:spPr>
            <a:xfrm>
              <a:off x="-709676" y="1101277"/>
              <a:ext cx="1407000" cy="37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33" tIns="45700" rIns="91433" bIns="45700" anchor="t" anchorCtr="0">
              <a:noAutofit/>
            </a:bodyPr>
            <a:lstStyle/>
            <a:p>
              <a:r>
                <a:rPr lang="en" sz="1067">
                  <a:solidFill>
                    <a:schemeClr val="dk1"/>
                  </a:solidFill>
                  <a:latin typeface="Avenir"/>
                  <a:ea typeface="Avenir"/>
                  <a:cs typeface="Avenir"/>
                  <a:sym typeface="Avenir"/>
                </a:rPr>
                <a:t>Samir Das</a:t>
              </a:r>
              <a:endParaRPr sz="1467"/>
            </a:p>
          </p:txBody>
        </p:sp>
        <p:pic>
          <p:nvPicPr>
            <p:cNvPr id="97" name="Google Shape;97;p13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-869759" y="62767"/>
              <a:ext cx="1030424" cy="10304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8" name="Google Shape;98;p13"/>
            <p:cNvPicPr preferRelativeResize="0"/>
            <p:nvPr/>
          </p:nvPicPr>
          <p:blipFill rotWithShape="1">
            <a:blip r:embed="rId12">
              <a:alphaModFix/>
            </a:blip>
            <a:srcRect/>
            <a:stretch/>
          </p:blipFill>
          <p:spPr>
            <a:xfrm>
              <a:off x="320438" y="110019"/>
              <a:ext cx="967563" cy="967563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9" name="Google Shape;99;p13"/>
          <p:cNvSpPr txBox="1"/>
          <p:nvPr/>
        </p:nvSpPr>
        <p:spPr>
          <a:xfrm>
            <a:off x="8272435" y="1073513"/>
            <a:ext cx="1289200" cy="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r>
              <a:rPr lang="en" sz="1067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JB Poline</a:t>
            </a:r>
            <a:endParaRPr sz="1067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00" name="Google Shape;100;p13"/>
          <p:cNvSpPr txBox="1"/>
          <p:nvPr/>
        </p:nvSpPr>
        <p:spPr>
          <a:xfrm>
            <a:off x="7079959" y="1076872"/>
            <a:ext cx="1289200" cy="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r>
              <a:rPr lang="en" sz="1067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Shawn Brown</a:t>
            </a:r>
            <a:endParaRPr sz="1067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01" name="Google Shape;101;p13"/>
          <p:cNvSpPr txBox="1"/>
          <p:nvPr/>
        </p:nvSpPr>
        <p:spPr>
          <a:xfrm>
            <a:off x="5775835" y="1076880"/>
            <a:ext cx="1289200" cy="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r>
              <a:rPr lang="en" sz="1067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Darcy Quesnel</a:t>
            </a:r>
            <a:endParaRPr sz="1067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02" name="Google Shape;102;p13"/>
          <p:cNvSpPr txBox="1"/>
          <p:nvPr/>
        </p:nvSpPr>
        <p:spPr>
          <a:xfrm>
            <a:off x="4792543" y="1098247"/>
            <a:ext cx="1289200" cy="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r>
              <a:rPr lang="en" sz="1067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FA Fortin</a:t>
            </a:r>
            <a:endParaRPr sz="1067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03" name="Google Shape;103;p13"/>
          <p:cNvSpPr txBox="1"/>
          <p:nvPr/>
        </p:nvSpPr>
        <p:spPr>
          <a:xfrm>
            <a:off x="3540001" y="1098247"/>
            <a:ext cx="1289200" cy="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r>
              <a:rPr lang="en" sz="1067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Agah Karakuzu</a:t>
            </a:r>
            <a:endParaRPr sz="1067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04" name="Google Shape;104;p13"/>
          <p:cNvSpPr txBox="1"/>
          <p:nvPr/>
        </p:nvSpPr>
        <p:spPr>
          <a:xfrm>
            <a:off x="2317301" y="1098247"/>
            <a:ext cx="1289200" cy="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r>
              <a:rPr lang="en" sz="1067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Elizabeth DuPre</a:t>
            </a:r>
            <a:endParaRPr sz="1067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05" name="Google Shape;105;p13"/>
          <p:cNvSpPr txBox="1"/>
          <p:nvPr/>
        </p:nvSpPr>
        <p:spPr>
          <a:xfrm>
            <a:off x="1096267" y="1098233"/>
            <a:ext cx="1529200" cy="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r>
              <a:rPr lang="en" sz="1067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Mathieu Boudreau</a:t>
            </a:r>
            <a:endParaRPr sz="1067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06" name="Google Shape;106;p13"/>
          <p:cNvSpPr txBox="1"/>
          <p:nvPr/>
        </p:nvSpPr>
        <p:spPr>
          <a:xfrm>
            <a:off x="217976" y="1114288"/>
            <a:ext cx="1289200" cy="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r>
              <a:rPr lang="en" sz="1067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Loic Tetrel</a:t>
            </a:r>
            <a:endParaRPr sz="1067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107" name="Google Shape;107;p13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64301" y="1702500"/>
            <a:ext cx="3671033" cy="4550333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3"/>
          <p:cNvSpPr txBox="1"/>
          <p:nvPr/>
        </p:nvSpPr>
        <p:spPr>
          <a:xfrm>
            <a:off x="5616417" y="2088917"/>
            <a:ext cx="4803600" cy="7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sz="4000" b="1">
                <a:latin typeface="Avenir"/>
                <a:ea typeface="Avenir"/>
                <a:cs typeface="Avenir"/>
                <a:sym typeface="Avenir"/>
              </a:rPr>
              <a:t>Introducing</a:t>
            </a:r>
            <a:br>
              <a:rPr lang="en" sz="4000" b="1">
                <a:latin typeface="Avenir"/>
                <a:ea typeface="Avenir"/>
                <a:cs typeface="Avenir"/>
                <a:sym typeface="Avenir"/>
              </a:rPr>
            </a:br>
            <a:r>
              <a:rPr lang="en" sz="4000" b="1">
                <a:latin typeface="Avenir"/>
                <a:ea typeface="Avenir"/>
                <a:cs typeface="Avenir"/>
                <a:sym typeface="Avenir"/>
              </a:rPr>
              <a:t>neurolibre.conp.ca</a:t>
            </a:r>
            <a:endParaRPr sz="4000" b="1"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09" name="Google Shape;109;p13"/>
          <p:cNvSpPr txBox="1"/>
          <p:nvPr/>
        </p:nvSpPr>
        <p:spPr>
          <a:xfrm>
            <a:off x="11245568" y="1060831"/>
            <a:ext cx="1289200" cy="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r>
              <a:rPr lang="en" sz="1067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Nikola Stikov</a:t>
            </a:r>
            <a:endParaRPr sz="1067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110" name="Google Shape;110;p13"/>
          <p:cNvPicPr preferRelativeResize="0"/>
          <p:nvPr/>
        </p:nvPicPr>
        <p:blipFill rotWithShape="1">
          <a:blip r:embed="rId14">
            <a:alphaModFix/>
          </a:blip>
          <a:srcRect t="12484" b="9875"/>
          <a:stretch/>
        </p:blipFill>
        <p:spPr>
          <a:xfrm>
            <a:off x="11282400" y="141167"/>
            <a:ext cx="909600" cy="9040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11" name="Google Shape;111;p13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4122801" y="3703138"/>
            <a:ext cx="7972935" cy="1697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QBIN_standard.gif">
            <a:extLst>
              <a:ext uri="{FF2B5EF4-FFF2-40B4-BE49-F238E27FC236}">
                <a16:creationId xmlns:a16="http://schemas.microsoft.com/office/drawing/2014/main" id="{2C59C474-6B75-FA45-AAB9-9A6B757DD7A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/>
          </a:blip>
          <a:stretch>
            <a:fillRect/>
          </a:stretch>
        </p:blipFill>
        <p:spPr>
          <a:xfrm>
            <a:off x="4562340" y="6313070"/>
            <a:ext cx="1042594" cy="521297"/>
          </a:xfrm>
          <a:prstGeom prst="rect">
            <a:avLst/>
          </a:prstGeom>
          <a:ln w="3175">
            <a:miter lim="400000"/>
          </a:ln>
        </p:spPr>
      </p:pic>
    </p:spTree>
    <p:extLst>
      <p:ext uri="{BB962C8B-B14F-4D97-AF65-F5344CB8AC3E}">
        <p14:creationId xmlns:p14="http://schemas.microsoft.com/office/powerpoint/2010/main" val="892660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" name="Google Shape;228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5991" y="587504"/>
            <a:ext cx="5867808" cy="5486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" name="Google Shape;229;p24" descr="https://3design.github.io/images/neurolibre-icon-r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02224" y="123346"/>
            <a:ext cx="847411" cy="986997"/>
          </a:xfrm>
          <a:prstGeom prst="rect">
            <a:avLst/>
          </a:prstGeom>
          <a:noFill/>
          <a:ln>
            <a:noFill/>
          </a:ln>
        </p:spPr>
      </p:pic>
      <p:sp>
        <p:nvSpPr>
          <p:cNvPr id="230" name="Google Shape;230;p24"/>
          <p:cNvSpPr txBox="1"/>
          <p:nvPr/>
        </p:nvSpPr>
        <p:spPr>
          <a:xfrm>
            <a:off x="575600" y="2073900"/>
            <a:ext cx="4000000" cy="4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>
              <a:lnSpc>
                <a:spcPct val="90000"/>
              </a:lnSpc>
            </a:pPr>
            <a:r>
              <a:rPr lang="en" sz="3733" b="1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rPr>
              <a:t>Layer 1:</a:t>
            </a:r>
            <a:br>
              <a:rPr lang="en" sz="3733" b="1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rPr>
            </a:br>
            <a:endParaRPr sz="3733" b="1">
              <a:solidFill>
                <a:srgbClr val="3A3838"/>
              </a:solidFill>
              <a:latin typeface="Avenir"/>
              <a:ea typeface="Avenir"/>
              <a:cs typeface="Avenir"/>
              <a:sym typeface="Avenir"/>
            </a:endParaRPr>
          </a:p>
          <a:p>
            <a:pPr>
              <a:lnSpc>
                <a:spcPct val="90000"/>
              </a:lnSpc>
            </a:pPr>
            <a:r>
              <a:rPr lang="en" sz="3733" b="1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rPr>
              <a:t>A PDF compatible document </a:t>
            </a:r>
            <a:endParaRPr sz="3733" b="1">
              <a:solidFill>
                <a:srgbClr val="3A3838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31" name="Google Shape;231;p24"/>
          <p:cNvSpPr txBox="1"/>
          <p:nvPr/>
        </p:nvSpPr>
        <p:spPr>
          <a:xfrm>
            <a:off x="1222060" y="53547"/>
            <a:ext cx="7478400" cy="36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r>
              <a:rPr lang="en" sz="4000" b="1" dirty="0" err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NeuroLibre</a:t>
            </a:r>
            <a:endParaRPr sz="4000" b="1" dirty="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33" name="Google Shape;233;p24"/>
          <p:cNvSpPr txBox="1"/>
          <p:nvPr/>
        </p:nvSpPr>
        <p:spPr>
          <a:xfrm>
            <a:off x="-32100" y="6367233"/>
            <a:ext cx="5566800" cy="4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sz="2400">
                <a:latin typeface="Avenir"/>
                <a:ea typeface="Avenir"/>
                <a:cs typeface="Avenir"/>
                <a:sym typeface="Avenir"/>
              </a:rPr>
              <a:t>neurolibre.conp.ca</a:t>
            </a:r>
            <a:endParaRPr sz="2400"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8" name="QBIN_standard.gif">
            <a:extLst>
              <a:ext uri="{FF2B5EF4-FFF2-40B4-BE49-F238E27FC236}">
                <a16:creationId xmlns:a16="http://schemas.microsoft.com/office/drawing/2014/main" id="{4526E880-525E-4441-A3F2-A02F447162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4562340" y="6313070"/>
            <a:ext cx="1042594" cy="521297"/>
          </a:xfrm>
          <a:prstGeom prst="rect">
            <a:avLst/>
          </a:prstGeom>
          <a:ln w="3175">
            <a:miter lim="400000"/>
          </a:ln>
        </p:spPr>
      </p:pic>
    </p:spTree>
    <p:extLst>
      <p:ext uri="{BB962C8B-B14F-4D97-AF65-F5344CB8AC3E}">
        <p14:creationId xmlns:p14="http://schemas.microsoft.com/office/powerpoint/2010/main" val="8693709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8" name="Google Shape;238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801268" y="810301"/>
            <a:ext cx="5533033" cy="5173400"/>
          </a:xfrm>
          <a:prstGeom prst="rect">
            <a:avLst/>
          </a:prstGeom>
          <a:noFill/>
          <a:ln>
            <a:noFill/>
          </a:ln>
        </p:spPr>
      </p:pic>
      <p:sp>
        <p:nvSpPr>
          <p:cNvPr id="239" name="Google Shape;239;p25"/>
          <p:cNvSpPr txBox="1"/>
          <p:nvPr/>
        </p:nvSpPr>
        <p:spPr>
          <a:xfrm>
            <a:off x="9561696" y="1481596"/>
            <a:ext cx="2992936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r>
              <a:rPr lang="en" sz="24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You can </a:t>
            </a:r>
            <a:endParaRPr sz="1467"/>
          </a:p>
          <a:p>
            <a:r>
              <a:rPr lang="en" sz="24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observe the </a:t>
            </a:r>
            <a:endParaRPr sz="1467"/>
          </a:p>
          <a:p>
            <a:r>
              <a:rPr lang="en" sz="24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actual data points</a:t>
            </a:r>
            <a:endParaRPr sz="1467"/>
          </a:p>
        </p:txBody>
      </p:sp>
      <p:sp>
        <p:nvSpPr>
          <p:cNvPr id="240" name="Google Shape;240;p25"/>
          <p:cNvSpPr/>
          <p:nvPr/>
        </p:nvSpPr>
        <p:spPr>
          <a:xfrm>
            <a:off x="9503230" y="1481596"/>
            <a:ext cx="45719" cy="120032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algn="ctr"/>
            <a:endParaRPr sz="1867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1" name="Google Shape;241;p25" descr="https://3design.github.io/images/neurolibre-icon-r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02224" y="123346"/>
            <a:ext cx="847411" cy="986997"/>
          </a:xfrm>
          <a:prstGeom prst="rect">
            <a:avLst/>
          </a:prstGeom>
          <a:noFill/>
          <a:ln>
            <a:noFill/>
          </a:ln>
        </p:spPr>
      </p:pic>
      <p:sp>
        <p:nvSpPr>
          <p:cNvPr id="242" name="Google Shape;242;p25"/>
          <p:cNvSpPr txBox="1"/>
          <p:nvPr/>
        </p:nvSpPr>
        <p:spPr>
          <a:xfrm>
            <a:off x="363167" y="1561967"/>
            <a:ext cx="4000000" cy="4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>
              <a:lnSpc>
                <a:spcPct val="90000"/>
              </a:lnSpc>
            </a:pPr>
            <a:r>
              <a:rPr lang="en" sz="3733" b="1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rPr>
              <a:t>Layer 2:</a:t>
            </a:r>
            <a:endParaRPr sz="3733" b="1">
              <a:solidFill>
                <a:srgbClr val="3A3838"/>
              </a:solidFill>
              <a:latin typeface="Avenir"/>
              <a:ea typeface="Avenir"/>
              <a:cs typeface="Avenir"/>
              <a:sym typeface="Avenir"/>
            </a:endParaRPr>
          </a:p>
          <a:p>
            <a:pPr>
              <a:lnSpc>
                <a:spcPct val="90000"/>
              </a:lnSpc>
            </a:pPr>
            <a:endParaRPr sz="3733" b="1">
              <a:solidFill>
                <a:srgbClr val="3A3838"/>
              </a:solidFill>
              <a:latin typeface="Avenir"/>
              <a:ea typeface="Avenir"/>
              <a:cs typeface="Avenir"/>
              <a:sym typeface="Avenir"/>
            </a:endParaRPr>
          </a:p>
          <a:p>
            <a:pPr>
              <a:lnSpc>
                <a:spcPct val="90000"/>
              </a:lnSpc>
            </a:pPr>
            <a:r>
              <a:rPr lang="en" sz="3733" b="1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rPr>
              <a:t>Dynamic</a:t>
            </a:r>
            <a:endParaRPr sz="3733" b="1">
              <a:solidFill>
                <a:srgbClr val="3A3838"/>
              </a:solidFill>
              <a:latin typeface="Avenir"/>
              <a:ea typeface="Avenir"/>
              <a:cs typeface="Avenir"/>
              <a:sym typeface="Avenir"/>
            </a:endParaRPr>
          </a:p>
          <a:p>
            <a:pPr>
              <a:lnSpc>
                <a:spcPct val="90000"/>
              </a:lnSpc>
            </a:pPr>
            <a:r>
              <a:rPr lang="en" sz="3733" b="1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rPr>
              <a:t>figures</a:t>
            </a:r>
            <a:endParaRPr sz="3733" b="1">
              <a:solidFill>
                <a:srgbClr val="3A3838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43" name="Google Shape;243;p25"/>
          <p:cNvSpPr txBox="1"/>
          <p:nvPr/>
        </p:nvSpPr>
        <p:spPr>
          <a:xfrm>
            <a:off x="1222060" y="53547"/>
            <a:ext cx="7478400" cy="36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r>
              <a:rPr lang="en-CA" sz="4000" b="1" dirty="0" err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NeuroLibre</a:t>
            </a:r>
            <a:endParaRPr lang="en-CA" sz="4000" b="1" dirty="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45" name="Google Shape;245;p25"/>
          <p:cNvSpPr txBox="1"/>
          <p:nvPr/>
        </p:nvSpPr>
        <p:spPr>
          <a:xfrm>
            <a:off x="-32100" y="6367233"/>
            <a:ext cx="5566800" cy="4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sz="2400">
                <a:latin typeface="Avenir"/>
                <a:ea typeface="Avenir"/>
                <a:cs typeface="Avenir"/>
                <a:sym typeface="Avenir"/>
              </a:rPr>
              <a:t>neurolibre.conp.ca</a:t>
            </a:r>
            <a:endParaRPr sz="2400"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10" name="QBIN_standard.gif">
            <a:extLst>
              <a:ext uri="{FF2B5EF4-FFF2-40B4-BE49-F238E27FC236}">
                <a16:creationId xmlns:a16="http://schemas.microsoft.com/office/drawing/2014/main" id="{DCD73690-5367-3547-B7C5-5D295904D9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4562340" y="6313070"/>
            <a:ext cx="1042594" cy="521297"/>
          </a:xfrm>
          <a:prstGeom prst="rect">
            <a:avLst/>
          </a:prstGeom>
          <a:ln w="3175">
            <a:miter lim="400000"/>
          </a:ln>
        </p:spPr>
      </p:pic>
    </p:spTree>
    <p:extLst>
      <p:ext uri="{BB962C8B-B14F-4D97-AF65-F5344CB8AC3E}">
        <p14:creationId xmlns:p14="http://schemas.microsoft.com/office/powerpoint/2010/main" val="8747152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26"/>
          <p:cNvSpPr txBox="1"/>
          <p:nvPr/>
        </p:nvSpPr>
        <p:spPr>
          <a:xfrm>
            <a:off x="8850496" y="1481595"/>
            <a:ext cx="2992800" cy="12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r>
              <a:rPr lang="en" sz="2400" b="1">
                <a:solidFill>
                  <a:srgbClr val="FF0000"/>
                </a:solidFill>
                <a:latin typeface="Avenir"/>
                <a:ea typeface="Avenir"/>
                <a:cs typeface="Avenir"/>
                <a:sym typeface="Avenir"/>
              </a:rPr>
              <a:t>You can </a:t>
            </a:r>
            <a:endParaRPr sz="1467">
              <a:latin typeface="Avenir"/>
              <a:ea typeface="Avenir"/>
              <a:cs typeface="Avenir"/>
              <a:sym typeface="Avenir"/>
            </a:endParaRPr>
          </a:p>
          <a:p>
            <a:r>
              <a:rPr lang="en" sz="2400" b="1">
                <a:solidFill>
                  <a:srgbClr val="FF0000"/>
                </a:solidFill>
                <a:latin typeface="Avenir"/>
                <a:ea typeface="Avenir"/>
                <a:cs typeface="Avenir"/>
                <a:sym typeface="Avenir"/>
              </a:rPr>
              <a:t>explore the </a:t>
            </a:r>
            <a:r>
              <a:rPr lang="en" sz="2400" b="1" u="sng">
                <a:solidFill>
                  <a:srgbClr val="FF0000"/>
                </a:solidFill>
                <a:latin typeface="Avenir"/>
                <a:ea typeface="Avenir"/>
                <a:cs typeface="Avenir"/>
                <a:sym typeface="Avenir"/>
              </a:rPr>
              <a:t>phenomenon</a:t>
            </a:r>
            <a:r>
              <a:rPr lang="en" sz="2400" b="1">
                <a:solidFill>
                  <a:srgbClr val="FF0000"/>
                </a:solidFill>
                <a:latin typeface="Avenir"/>
                <a:ea typeface="Avenir"/>
                <a:cs typeface="Avenir"/>
                <a:sym typeface="Avenir"/>
              </a:rPr>
              <a:t>.</a:t>
            </a:r>
            <a:endParaRPr sz="1467"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51" name="Google Shape;251;p26"/>
          <p:cNvSpPr/>
          <p:nvPr/>
        </p:nvSpPr>
        <p:spPr>
          <a:xfrm>
            <a:off x="8792029" y="1481595"/>
            <a:ext cx="45600" cy="12004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algn="ctr"/>
            <a:endParaRPr sz="1867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52" name="Google Shape;252;p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08549" y="745345"/>
            <a:ext cx="4849585" cy="2740016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Google Shape;253;p2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006682" y="3489377"/>
            <a:ext cx="5312969" cy="2665339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Google Shape;254;p26"/>
          <p:cNvSpPr txBox="1"/>
          <p:nvPr/>
        </p:nvSpPr>
        <p:spPr>
          <a:xfrm>
            <a:off x="8850496" y="4230237"/>
            <a:ext cx="2992800" cy="12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r>
              <a:rPr lang="en" sz="2400" b="1">
                <a:solidFill>
                  <a:srgbClr val="FF0000"/>
                </a:solidFill>
                <a:latin typeface="Avenir"/>
                <a:ea typeface="Avenir"/>
                <a:cs typeface="Avenir"/>
                <a:sym typeface="Avenir"/>
              </a:rPr>
              <a:t>You can </a:t>
            </a:r>
            <a:endParaRPr sz="1467">
              <a:latin typeface="Avenir"/>
              <a:ea typeface="Avenir"/>
              <a:cs typeface="Avenir"/>
              <a:sym typeface="Avenir"/>
            </a:endParaRPr>
          </a:p>
          <a:p>
            <a:r>
              <a:rPr lang="en" sz="2400" b="1">
                <a:solidFill>
                  <a:srgbClr val="FF0000"/>
                </a:solidFill>
                <a:latin typeface="Avenir"/>
                <a:ea typeface="Avenir"/>
                <a:cs typeface="Avenir"/>
                <a:sym typeface="Avenir"/>
              </a:rPr>
              <a:t>interact with</a:t>
            </a:r>
            <a:endParaRPr sz="1467">
              <a:latin typeface="Avenir"/>
              <a:ea typeface="Avenir"/>
              <a:cs typeface="Avenir"/>
              <a:sym typeface="Avenir"/>
            </a:endParaRPr>
          </a:p>
          <a:p>
            <a:r>
              <a:rPr lang="en" sz="2400" b="1">
                <a:solidFill>
                  <a:srgbClr val="FF0000"/>
                </a:solidFill>
                <a:latin typeface="Avenir"/>
                <a:ea typeface="Avenir"/>
                <a:cs typeface="Avenir"/>
                <a:sym typeface="Avenir"/>
              </a:rPr>
              <a:t>the </a:t>
            </a:r>
            <a:r>
              <a:rPr lang="en" sz="2400" b="1" u="sng">
                <a:solidFill>
                  <a:srgbClr val="FF0000"/>
                </a:solidFill>
                <a:latin typeface="Avenir"/>
                <a:ea typeface="Avenir"/>
                <a:cs typeface="Avenir"/>
                <a:sym typeface="Avenir"/>
              </a:rPr>
              <a:t>real-world dat</a:t>
            </a:r>
            <a:r>
              <a:rPr lang="en" sz="2400" b="1">
                <a:solidFill>
                  <a:srgbClr val="FF0000"/>
                </a:solidFill>
                <a:latin typeface="Avenir"/>
                <a:ea typeface="Avenir"/>
                <a:cs typeface="Avenir"/>
                <a:sym typeface="Avenir"/>
              </a:rPr>
              <a:t>a.</a:t>
            </a:r>
            <a:endParaRPr sz="1467"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55" name="Google Shape;255;p26"/>
          <p:cNvSpPr/>
          <p:nvPr/>
        </p:nvSpPr>
        <p:spPr>
          <a:xfrm>
            <a:off x="8792029" y="4344541"/>
            <a:ext cx="58400" cy="9948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algn="ctr"/>
            <a:endParaRPr sz="1867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56" name="Google Shape;256;p26" descr="https://3design.github.io/images/neurolibre-icon-red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02224" y="123346"/>
            <a:ext cx="847411" cy="986997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p26"/>
          <p:cNvSpPr txBox="1"/>
          <p:nvPr/>
        </p:nvSpPr>
        <p:spPr>
          <a:xfrm>
            <a:off x="363167" y="1561967"/>
            <a:ext cx="4000000" cy="4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>
              <a:lnSpc>
                <a:spcPct val="90000"/>
              </a:lnSpc>
            </a:pPr>
            <a:r>
              <a:rPr lang="en" sz="3733" b="1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rPr>
              <a:t>Layer 3:</a:t>
            </a:r>
            <a:endParaRPr sz="3733" b="1">
              <a:solidFill>
                <a:srgbClr val="3A3838"/>
              </a:solidFill>
              <a:latin typeface="Avenir"/>
              <a:ea typeface="Avenir"/>
              <a:cs typeface="Avenir"/>
              <a:sym typeface="Avenir"/>
            </a:endParaRPr>
          </a:p>
          <a:p>
            <a:pPr>
              <a:lnSpc>
                <a:spcPct val="90000"/>
              </a:lnSpc>
            </a:pPr>
            <a:endParaRPr sz="3733" b="1">
              <a:solidFill>
                <a:srgbClr val="3A3838"/>
              </a:solidFill>
              <a:latin typeface="Avenir"/>
              <a:ea typeface="Avenir"/>
              <a:cs typeface="Avenir"/>
              <a:sym typeface="Avenir"/>
            </a:endParaRPr>
          </a:p>
          <a:p>
            <a:pPr>
              <a:lnSpc>
                <a:spcPct val="90000"/>
              </a:lnSpc>
            </a:pPr>
            <a:r>
              <a:rPr lang="en" sz="3733" b="1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rPr>
              <a:t>Interactivity</a:t>
            </a:r>
            <a:endParaRPr sz="3733" b="1">
              <a:solidFill>
                <a:srgbClr val="3A3838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58" name="Google Shape;258;p26"/>
          <p:cNvSpPr txBox="1"/>
          <p:nvPr/>
        </p:nvSpPr>
        <p:spPr>
          <a:xfrm>
            <a:off x="1222060" y="53547"/>
            <a:ext cx="7478400" cy="36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r>
              <a:rPr lang="en-CA" sz="4000" b="1" dirty="0" err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NeuroLibre</a:t>
            </a:r>
            <a:endParaRPr lang="en-CA" sz="4000" b="1" dirty="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60" name="Google Shape;260;p26"/>
          <p:cNvSpPr txBox="1"/>
          <p:nvPr/>
        </p:nvSpPr>
        <p:spPr>
          <a:xfrm>
            <a:off x="-32100" y="6367233"/>
            <a:ext cx="5566800" cy="4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sz="2400">
                <a:latin typeface="Avenir"/>
                <a:ea typeface="Avenir"/>
                <a:cs typeface="Avenir"/>
                <a:sym typeface="Avenir"/>
              </a:rPr>
              <a:t>neurolibre.conp.ca</a:t>
            </a:r>
            <a:endParaRPr sz="2400"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13" name="QBIN_standard.gif">
            <a:extLst>
              <a:ext uri="{FF2B5EF4-FFF2-40B4-BE49-F238E27FC236}">
                <a16:creationId xmlns:a16="http://schemas.microsoft.com/office/drawing/2014/main" id="{282E00C2-868F-384A-ACC6-2E05261FD70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4562340" y="6313070"/>
            <a:ext cx="1042594" cy="521297"/>
          </a:xfrm>
          <a:prstGeom prst="rect">
            <a:avLst/>
          </a:prstGeom>
          <a:ln w="3175">
            <a:miter lim="400000"/>
          </a:ln>
        </p:spPr>
      </p:pic>
    </p:spTree>
    <p:extLst>
      <p:ext uri="{BB962C8B-B14F-4D97-AF65-F5344CB8AC3E}">
        <p14:creationId xmlns:p14="http://schemas.microsoft.com/office/powerpoint/2010/main" val="3143964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27"/>
          <p:cNvSpPr txBox="1"/>
          <p:nvPr/>
        </p:nvSpPr>
        <p:spPr>
          <a:xfrm>
            <a:off x="9561699" y="1481600"/>
            <a:ext cx="2424400" cy="156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r>
              <a:rPr lang="en" sz="2133" b="1">
                <a:solidFill>
                  <a:srgbClr val="FF0000"/>
                </a:solidFill>
                <a:latin typeface="Avenir"/>
                <a:ea typeface="Avenir"/>
                <a:cs typeface="Avenir"/>
                <a:sym typeface="Avenir"/>
              </a:rPr>
              <a:t>You can</a:t>
            </a:r>
            <a:endParaRPr sz="2133">
              <a:latin typeface="Avenir"/>
              <a:ea typeface="Avenir"/>
              <a:cs typeface="Avenir"/>
              <a:sym typeface="Avenir"/>
            </a:endParaRPr>
          </a:p>
          <a:p>
            <a:r>
              <a:rPr lang="en" sz="2133" b="1" u="sng">
                <a:solidFill>
                  <a:srgbClr val="FF0000"/>
                </a:solidFill>
                <a:latin typeface="Avenir"/>
                <a:ea typeface="Avenir"/>
                <a:cs typeface="Avenir"/>
                <a:sym typeface="Avenir"/>
              </a:rPr>
              <a:t>SEE THE CODE</a:t>
            </a:r>
            <a:r>
              <a:rPr lang="en" sz="2133" b="1">
                <a:solidFill>
                  <a:srgbClr val="FF0000"/>
                </a:solidFill>
                <a:latin typeface="Avenir"/>
                <a:ea typeface="Avenir"/>
                <a:cs typeface="Avenir"/>
                <a:sym typeface="Avenir"/>
              </a:rPr>
              <a:t> that</a:t>
            </a:r>
            <a:endParaRPr sz="2133">
              <a:latin typeface="Avenir"/>
              <a:ea typeface="Avenir"/>
              <a:cs typeface="Avenir"/>
              <a:sym typeface="Avenir"/>
            </a:endParaRPr>
          </a:p>
          <a:p>
            <a:r>
              <a:rPr lang="en" sz="2133" b="1">
                <a:solidFill>
                  <a:srgbClr val="FF0000"/>
                </a:solidFill>
                <a:latin typeface="Avenir"/>
                <a:ea typeface="Avenir"/>
                <a:cs typeface="Avenir"/>
                <a:sym typeface="Avenir"/>
              </a:rPr>
              <a:t>generates the</a:t>
            </a:r>
            <a:endParaRPr sz="2133">
              <a:latin typeface="Avenir"/>
              <a:ea typeface="Avenir"/>
              <a:cs typeface="Avenir"/>
              <a:sym typeface="Avenir"/>
            </a:endParaRPr>
          </a:p>
          <a:p>
            <a:r>
              <a:rPr lang="en" sz="2133" b="1">
                <a:solidFill>
                  <a:srgbClr val="FF0000"/>
                </a:solidFill>
                <a:latin typeface="Avenir"/>
                <a:ea typeface="Avenir"/>
                <a:cs typeface="Avenir"/>
                <a:sym typeface="Avenir"/>
              </a:rPr>
              <a:t>outputs.</a:t>
            </a:r>
            <a:endParaRPr sz="2133"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66" name="Google Shape;266;p27"/>
          <p:cNvSpPr/>
          <p:nvPr/>
        </p:nvSpPr>
        <p:spPr>
          <a:xfrm>
            <a:off x="9503230" y="1579570"/>
            <a:ext cx="58465" cy="147168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algn="ctr"/>
            <a:endParaRPr sz="1867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7" name="Google Shape;267;p2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92575" y="1561962"/>
            <a:ext cx="6069120" cy="4096657"/>
          </a:xfrm>
          <a:prstGeom prst="rect">
            <a:avLst/>
          </a:prstGeom>
          <a:noFill/>
          <a:ln>
            <a:noFill/>
          </a:ln>
        </p:spPr>
      </p:pic>
      <p:pic>
        <p:nvPicPr>
          <p:cNvPr id="268" name="Google Shape;268;p27" descr="https://3design.github.io/images/neurolibre-icon-r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02224" y="123346"/>
            <a:ext cx="847411" cy="986997"/>
          </a:xfrm>
          <a:prstGeom prst="rect">
            <a:avLst/>
          </a:prstGeom>
          <a:noFill/>
          <a:ln>
            <a:noFill/>
          </a:ln>
        </p:spPr>
      </p:pic>
      <p:sp>
        <p:nvSpPr>
          <p:cNvPr id="269" name="Google Shape;269;p27"/>
          <p:cNvSpPr txBox="1"/>
          <p:nvPr/>
        </p:nvSpPr>
        <p:spPr>
          <a:xfrm>
            <a:off x="363167" y="1561967"/>
            <a:ext cx="4000000" cy="4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>
              <a:lnSpc>
                <a:spcPct val="90000"/>
              </a:lnSpc>
            </a:pPr>
            <a:r>
              <a:rPr lang="en" sz="3733" b="1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rPr>
              <a:t>Layer 4:</a:t>
            </a:r>
            <a:endParaRPr sz="3733" b="1">
              <a:solidFill>
                <a:srgbClr val="3A3838"/>
              </a:solidFill>
              <a:latin typeface="Avenir"/>
              <a:ea typeface="Avenir"/>
              <a:cs typeface="Avenir"/>
              <a:sym typeface="Avenir"/>
            </a:endParaRPr>
          </a:p>
          <a:p>
            <a:pPr>
              <a:lnSpc>
                <a:spcPct val="90000"/>
              </a:lnSpc>
            </a:pPr>
            <a:endParaRPr sz="3733" b="1">
              <a:solidFill>
                <a:srgbClr val="3A3838"/>
              </a:solidFill>
              <a:latin typeface="Avenir"/>
              <a:ea typeface="Avenir"/>
              <a:cs typeface="Avenir"/>
              <a:sym typeface="Avenir"/>
            </a:endParaRPr>
          </a:p>
          <a:p>
            <a:pPr>
              <a:lnSpc>
                <a:spcPct val="90000"/>
              </a:lnSpc>
            </a:pPr>
            <a:r>
              <a:rPr lang="en" sz="3733" b="1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rPr>
              <a:t>Transparency</a:t>
            </a:r>
            <a:endParaRPr sz="3733" b="1">
              <a:solidFill>
                <a:srgbClr val="3A3838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70" name="Google Shape;270;p27"/>
          <p:cNvSpPr txBox="1"/>
          <p:nvPr/>
        </p:nvSpPr>
        <p:spPr>
          <a:xfrm>
            <a:off x="1222060" y="53547"/>
            <a:ext cx="7478400" cy="36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r>
              <a:rPr lang="en-CA" sz="4000" b="1" dirty="0" err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NeuroLibre</a:t>
            </a:r>
            <a:endParaRPr lang="en-CA" sz="4000" b="1" dirty="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72" name="Google Shape;272;p27"/>
          <p:cNvSpPr txBox="1"/>
          <p:nvPr/>
        </p:nvSpPr>
        <p:spPr>
          <a:xfrm>
            <a:off x="-32100" y="6367233"/>
            <a:ext cx="5566800" cy="4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sz="2400">
                <a:latin typeface="Avenir"/>
                <a:ea typeface="Avenir"/>
                <a:cs typeface="Avenir"/>
                <a:sym typeface="Avenir"/>
              </a:rPr>
              <a:t>neurolibre.conp.ca</a:t>
            </a:r>
            <a:endParaRPr sz="2400"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10" name="QBIN_standard.gif">
            <a:extLst>
              <a:ext uri="{FF2B5EF4-FFF2-40B4-BE49-F238E27FC236}">
                <a16:creationId xmlns:a16="http://schemas.microsoft.com/office/drawing/2014/main" id="{97E6D320-4FE8-E440-804A-83F18F795BA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4562340" y="6313070"/>
            <a:ext cx="1042594" cy="521297"/>
          </a:xfrm>
          <a:prstGeom prst="rect">
            <a:avLst/>
          </a:prstGeom>
          <a:ln w="3175">
            <a:miter lim="400000"/>
          </a:ln>
        </p:spPr>
      </p:pic>
    </p:spTree>
    <p:extLst>
      <p:ext uri="{BB962C8B-B14F-4D97-AF65-F5344CB8AC3E}">
        <p14:creationId xmlns:p14="http://schemas.microsoft.com/office/powerpoint/2010/main" val="8390427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28"/>
          <p:cNvSpPr txBox="1"/>
          <p:nvPr/>
        </p:nvSpPr>
        <p:spPr>
          <a:xfrm>
            <a:off x="9561696" y="1481595"/>
            <a:ext cx="2992936" cy="1569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r>
              <a:rPr lang="en" sz="24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You can</a:t>
            </a:r>
            <a:endParaRPr sz="1467"/>
          </a:p>
          <a:p>
            <a:r>
              <a:rPr lang="en" sz="2400" b="1" u="sng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RUN</a:t>
            </a:r>
            <a:r>
              <a:rPr lang="en" sz="24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the code that</a:t>
            </a:r>
            <a:endParaRPr sz="1467"/>
          </a:p>
          <a:p>
            <a:r>
              <a:rPr lang="en" sz="24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generates the</a:t>
            </a:r>
            <a:endParaRPr sz="1467"/>
          </a:p>
          <a:p>
            <a:r>
              <a:rPr lang="en" sz="24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outputs.</a:t>
            </a:r>
            <a:endParaRPr sz="1467"/>
          </a:p>
        </p:txBody>
      </p:sp>
      <p:sp>
        <p:nvSpPr>
          <p:cNvPr id="278" name="Google Shape;278;p28"/>
          <p:cNvSpPr/>
          <p:nvPr/>
        </p:nvSpPr>
        <p:spPr>
          <a:xfrm>
            <a:off x="9503230" y="1579570"/>
            <a:ext cx="58465" cy="147168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algn="ctr"/>
            <a:endParaRPr sz="1867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79" name="Google Shape;279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731643" y="1337956"/>
            <a:ext cx="5698672" cy="358066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0" name="Google Shape;280;p28" descr="https://3design.github.io/images/neurolibre-icon-r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02224" y="123346"/>
            <a:ext cx="847411" cy="986997"/>
          </a:xfrm>
          <a:prstGeom prst="rect">
            <a:avLst/>
          </a:prstGeom>
          <a:noFill/>
          <a:ln>
            <a:noFill/>
          </a:ln>
        </p:spPr>
      </p:pic>
      <p:sp>
        <p:nvSpPr>
          <p:cNvPr id="281" name="Google Shape;281;p28"/>
          <p:cNvSpPr txBox="1"/>
          <p:nvPr/>
        </p:nvSpPr>
        <p:spPr>
          <a:xfrm>
            <a:off x="90367" y="2033200"/>
            <a:ext cx="4000000" cy="4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>
              <a:lnSpc>
                <a:spcPct val="90000"/>
              </a:lnSpc>
            </a:pPr>
            <a:r>
              <a:rPr lang="en" sz="3733" b="1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rPr>
              <a:t>Layer 5:</a:t>
            </a:r>
            <a:endParaRPr sz="3733" b="1">
              <a:solidFill>
                <a:srgbClr val="3A3838"/>
              </a:solidFill>
              <a:latin typeface="Avenir"/>
              <a:ea typeface="Avenir"/>
              <a:cs typeface="Avenir"/>
              <a:sym typeface="Avenir"/>
            </a:endParaRPr>
          </a:p>
          <a:p>
            <a:pPr>
              <a:lnSpc>
                <a:spcPct val="90000"/>
              </a:lnSpc>
            </a:pPr>
            <a:endParaRPr sz="3733" b="1">
              <a:solidFill>
                <a:srgbClr val="3A3838"/>
              </a:solidFill>
              <a:latin typeface="Avenir"/>
              <a:ea typeface="Avenir"/>
              <a:cs typeface="Avenir"/>
              <a:sym typeface="Avenir"/>
            </a:endParaRPr>
          </a:p>
          <a:p>
            <a:pPr>
              <a:lnSpc>
                <a:spcPct val="90000"/>
              </a:lnSpc>
            </a:pPr>
            <a:r>
              <a:rPr lang="en" sz="3733" b="1">
                <a:solidFill>
                  <a:srgbClr val="3A3838"/>
                </a:solidFill>
                <a:latin typeface="Avenir"/>
                <a:ea typeface="Avenir"/>
                <a:cs typeface="Avenir"/>
                <a:sym typeface="Avenir"/>
              </a:rPr>
              <a:t>Reproducibility</a:t>
            </a:r>
            <a:endParaRPr sz="3733" b="1">
              <a:solidFill>
                <a:srgbClr val="3A3838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82" name="Google Shape;282;p28"/>
          <p:cNvSpPr txBox="1"/>
          <p:nvPr/>
        </p:nvSpPr>
        <p:spPr>
          <a:xfrm>
            <a:off x="1222060" y="53547"/>
            <a:ext cx="7478400" cy="36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r>
              <a:rPr lang="en-CA" sz="4000" b="1" dirty="0" err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NeuroLibre</a:t>
            </a:r>
            <a:endParaRPr lang="en-CA" sz="4000" b="1" dirty="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84" name="Google Shape;284;p28"/>
          <p:cNvSpPr txBox="1"/>
          <p:nvPr/>
        </p:nvSpPr>
        <p:spPr>
          <a:xfrm>
            <a:off x="-32100" y="6367233"/>
            <a:ext cx="5566800" cy="4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sz="2400">
                <a:latin typeface="Avenir"/>
                <a:ea typeface="Avenir"/>
                <a:cs typeface="Avenir"/>
                <a:sym typeface="Avenir"/>
              </a:rPr>
              <a:t>neurolibre.conp.ca</a:t>
            </a:r>
            <a:endParaRPr sz="2400"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10" name="QBIN_standard.gif">
            <a:extLst>
              <a:ext uri="{FF2B5EF4-FFF2-40B4-BE49-F238E27FC236}">
                <a16:creationId xmlns:a16="http://schemas.microsoft.com/office/drawing/2014/main" id="{D069F328-36F1-974A-8FAA-70BE11A78F0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4562340" y="6313070"/>
            <a:ext cx="1042594" cy="521297"/>
          </a:xfrm>
          <a:prstGeom prst="rect">
            <a:avLst/>
          </a:prstGeom>
          <a:ln w="3175">
            <a:miter lim="400000"/>
          </a:ln>
        </p:spPr>
      </p:pic>
    </p:spTree>
    <p:extLst>
      <p:ext uri="{BB962C8B-B14F-4D97-AF65-F5344CB8AC3E}">
        <p14:creationId xmlns:p14="http://schemas.microsoft.com/office/powerpoint/2010/main" val="167043729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E67B32-3CFB-914C-AD32-70E9AF1A44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32C64-7856-D140-AF0F-03C95E5CD28B}" type="datetime1">
              <a:rPr lang="en-CA" sz="1600" smtClean="0">
                <a:latin typeface="Avenir Book" panose="02000503020000020003" pitchFamily="2" charset="0"/>
              </a:rPr>
              <a:t>2019-06-02</a:t>
            </a:fld>
            <a:endParaRPr lang="en-US" sz="1600">
              <a:latin typeface="Avenir Book" panose="02000503020000020003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ACE3D38-786F-A943-924F-515363835A22}"/>
              </a:ext>
            </a:extLst>
          </p:cNvPr>
          <p:cNvSpPr txBox="1"/>
          <p:nvPr/>
        </p:nvSpPr>
        <p:spPr>
          <a:xfrm>
            <a:off x="-54777" y="5105628"/>
            <a:ext cx="4124131" cy="815608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venir Book" panose="02000503020000020003" pitchFamily="2" charset="0"/>
                <a:ea typeface="Helvetica Neue"/>
                <a:cs typeface="Helvetica Neue"/>
                <a:sym typeface="Helvetica Neue"/>
              </a:rPr>
              <a:t>Oberlin et al. </a:t>
            </a:r>
            <a:br>
              <a:rPr kumimoji="0" lang="en-US" sz="16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venir Book" panose="02000503020000020003" pitchFamily="2" charset="0"/>
                <a:ea typeface="Helvetica Neue"/>
                <a:cs typeface="Helvetica Neue"/>
                <a:sym typeface="Helvetica Neue"/>
              </a:rPr>
            </a:br>
            <a:r>
              <a:rPr kumimoji="0" lang="en-US" sz="16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venir Book" panose="02000503020000020003" pitchFamily="2" charset="0"/>
                <a:ea typeface="Helvetica Neue"/>
                <a:cs typeface="Helvetica Neue"/>
                <a:sym typeface="Helvetica Neue"/>
              </a:rPr>
              <a:t>Alcoholism: Clinical and Experimental Research (2016)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5D170A5-0650-E94A-B033-44191A1B264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2073" t="14724" b="55844"/>
          <a:stretch/>
        </p:blipFill>
        <p:spPr>
          <a:xfrm>
            <a:off x="970035" y="2575438"/>
            <a:ext cx="2074506" cy="196185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9C1FFB1-2C9A-754F-B0E5-A1032FC989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84653" y="2489567"/>
            <a:ext cx="2074506" cy="202588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5102776-F954-7548-84B3-5BF1F888E048}"/>
              </a:ext>
            </a:extLst>
          </p:cNvPr>
          <p:cNvSpPr txBox="1"/>
          <p:nvPr/>
        </p:nvSpPr>
        <p:spPr>
          <a:xfrm>
            <a:off x="7571962" y="5144016"/>
            <a:ext cx="4124131" cy="569387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venir Book" panose="02000503020000020003" pitchFamily="2" charset="0"/>
                <a:ea typeface="Helvetica Neue"/>
                <a:cs typeface="Helvetica Neue"/>
                <a:sym typeface="Helvetica Neue"/>
              </a:rPr>
              <a:t>Ferguson et al. </a:t>
            </a:r>
            <a:br>
              <a:rPr kumimoji="0" lang="en-US" sz="16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venir Book" panose="02000503020000020003" pitchFamily="2" charset="0"/>
                <a:ea typeface="Helvetica Neue"/>
                <a:cs typeface="Helvetica Neue"/>
                <a:sym typeface="Helvetica Neue"/>
              </a:rPr>
            </a:br>
            <a:r>
              <a:rPr kumimoji="0" lang="en-US" sz="16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venir Book" panose="02000503020000020003" pitchFamily="2" charset="0"/>
                <a:ea typeface="Helvetica Neue"/>
                <a:cs typeface="Helvetica Neue"/>
                <a:sym typeface="Helvetica Neue"/>
              </a:rPr>
              <a:t>Social Neuroscience (2016)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9301C79-BB5B-1344-AD1E-6924B9155D1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56556"/>
          <a:stretch/>
        </p:blipFill>
        <p:spPr>
          <a:xfrm>
            <a:off x="4783405" y="2439756"/>
            <a:ext cx="2074506" cy="2133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D2D031E-0330-1C40-A321-7E16EF6C1775}"/>
              </a:ext>
            </a:extLst>
          </p:cNvPr>
          <p:cNvSpPr txBox="1"/>
          <p:nvPr/>
        </p:nvSpPr>
        <p:spPr>
          <a:xfrm>
            <a:off x="3758593" y="5118716"/>
            <a:ext cx="4124131" cy="569387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venir Book" panose="02000503020000020003" pitchFamily="2" charset="0"/>
                <a:ea typeface="Helvetica Neue"/>
                <a:cs typeface="Helvetica Neue"/>
                <a:sym typeface="Helvetica Neue"/>
              </a:rPr>
              <a:t>Sherman et al. </a:t>
            </a:r>
            <a:br>
              <a:rPr kumimoji="0" lang="en-US" sz="16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venir Book" panose="02000503020000020003" pitchFamily="2" charset="0"/>
                <a:ea typeface="Helvetica Neue"/>
                <a:cs typeface="Helvetica Neue"/>
                <a:sym typeface="Helvetica Neue"/>
              </a:rPr>
            </a:br>
            <a:r>
              <a:rPr lang="en-US" sz="1600" b="1" dirty="0">
                <a:latin typeface="Avenir Book" panose="02000503020000020003" pitchFamily="2" charset="0"/>
              </a:rPr>
              <a:t>Psychological Science </a:t>
            </a:r>
            <a:r>
              <a:rPr kumimoji="0" lang="en-US" sz="16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venir Book" panose="02000503020000020003" pitchFamily="2" charset="0"/>
                <a:ea typeface="Helvetica Neue"/>
                <a:cs typeface="Helvetica Neue"/>
                <a:sym typeface="Helvetica Neue"/>
              </a:rPr>
              <a:t>(2016)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00E1646-B98E-DB4E-ADBB-39BE69572A59}"/>
              </a:ext>
            </a:extLst>
          </p:cNvPr>
          <p:cNvSpPr txBox="1"/>
          <p:nvPr/>
        </p:nvSpPr>
        <p:spPr>
          <a:xfrm>
            <a:off x="4941772" y="1815863"/>
            <a:ext cx="4124131" cy="569387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spAutoFit/>
          </a:bodyPr>
          <a:lstStyle/>
          <a:p>
            <a:r>
              <a:rPr lang="en-US" sz="1600" b="0" dirty="0">
                <a:latin typeface="Avenir Book" panose="02000503020000020003" pitchFamily="2" charset="0"/>
              </a:rPr>
              <a:t>This is your brain</a:t>
            </a:r>
            <a:br>
              <a:rPr lang="en-US" sz="1600" b="0" dirty="0">
                <a:latin typeface="Avenir Book" panose="02000503020000020003" pitchFamily="2" charset="0"/>
              </a:rPr>
            </a:br>
            <a:r>
              <a:rPr lang="en-US" sz="1600" b="0" dirty="0">
                <a:latin typeface="Avenir Book" panose="02000503020000020003" pitchFamily="2" charset="0"/>
              </a:rPr>
              <a:t> on social media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BDC0882-C1D6-8649-801D-8A6866F53A13}"/>
              </a:ext>
            </a:extLst>
          </p:cNvPr>
          <p:cNvSpPr txBox="1"/>
          <p:nvPr/>
        </p:nvSpPr>
        <p:spPr>
          <a:xfrm>
            <a:off x="0" y="1853944"/>
            <a:ext cx="4124131" cy="569387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venir Book" panose="02000503020000020003" pitchFamily="2" charset="0"/>
                <a:ea typeface="Helvetica Neue"/>
                <a:cs typeface="Helvetica Neue"/>
                <a:sym typeface="Helvetica Neue"/>
              </a:rPr>
              <a:t>This is your brain</a:t>
            </a:r>
            <a:br>
              <a:rPr kumimoji="0" lang="en-US" sz="1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venir Book" panose="02000503020000020003" pitchFamily="2" charset="0"/>
                <a:ea typeface="Helvetica Neue"/>
                <a:cs typeface="Helvetica Neue"/>
                <a:sym typeface="Helvetica Neue"/>
              </a:rPr>
            </a:br>
            <a:r>
              <a:rPr kumimoji="0" lang="en-US" sz="1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venir Book" panose="02000503020000020003" pitchFamily="2" charset="0"/>
                <a:ea typeface="Helvetica Neue"/>
                <a:cs typeface="Helvetica Neue"/>
                <a:sym typeface="Helvetica Neue"/>
              </a:rPr>
              <a:t> on beer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7C034D6-D7C0-D24A-A075-4FAAB6A26F98}"/>
              </a:ext>
            </a:extLst>
          </p:cNvPr>
          <p:cNvSpPr txBox="1"/>
          <p:nvPr/>
        </p:nvSpPr>
        <p:spPr>
          <a:xfrm>
            <a:off x="7571962" y="1827876"/>
            <a:ext cx="4124131" cy="569387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spAutoFit/>
          </a:bodyPr>
          <a:lstStyle/>
          <a:p>
            <a:pPr algn="ctr"/>
            <a:r>
              <a:rPr lang="en-US" sz="1600" b="0" dirty="0">
                <a:latin typeface="Avenir Book" panose="02000503020000020003" pitchFamily="2" charset="0"/>
              </a:rPr>
              <a:t>This is your brain</a:t>
            </a:r>
            <a:br>
              <a:rPr lang="en-US" sz="1600" b="0" dirty="0">
                <a:latin typeface="Avenir Book" panose="02000503020000020003" pitchFamily="2" charset="0"/>
              </a:rPr>
            </a:br>
            <a:r>
              <a:rPr lang="en-US" sz="1600" b="0" dirty="0">
                <a:latin typeface="Avenir Book" panose="02000503020000020003" pitchFamily="2" charset="0"/>
              </a:rPr>
              <a:t> on God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70AC18F4-ADBB-564D-AEC5-6FE74FA4F4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496" y="318147"/>
            <a:ext cx="11259303" cy="574649"/>
          </a:xfrm>
        </p:spPr>
        <p:txBody>
          <a:bodyPr>
            <a:normAutofit fontScale="90000"/>
          </a:bodyPr>
          <a:lstStyle/>
          <a:p>
            <a:r>
              <a:rPr lang="en-US" dirty="0"/>
              <a:t>What if this was all free and transparent?</a:t>
            </a:r>
          </a:p>
        </p:txBody>
      </p:sp>
      <p:pic>
        <p:nvPicPr>
          <p:cNvPr id="16" name="QBIN_standard.gif">
            <a:extLst>
              <a:ext uri="{FF2B5EF4-FFF2-40B4-BE49-F238E27FC236}">
                <a16:creationId xmlns:a16="http://schemas.microsoft.com/office/drawing/2014/main" id="{95F822AF-10D1-834E-8E8F-3BCC16CF6C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4562340" y="6313070"/>
            <a:ext cx="1042594" cy="521297"/>
          </a:xfrm>
          <a:prstGeom prst="rect">
            <a:avLst/>
          </a:prstGeom>
          <a:ln w="3175">
            <a:miter lim="400000"/>
          </a:ln>
        </p:spPr>
      </p:pic>
    </p:spTree>
    <p:extLst>
      <p:ext uri="{BB962C8B-B14F-4D97-AF65-F5344CB8AC3E}">
        <p14:creationId xmlns:p14="http://schemas.microsoft.com/office/powerpoint/2010/main" val="39196487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/>
          <p:nvPr/>
        </p:nvSpPr>
        <p:spPr>
          <a:xfrm>
            <a:off x="4868969" y="1731980"/>
            <a:ext cx="2564846" cy="28890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48" h="21600" extrusionOk="0">
                <a:moveTo>
                  <a:pt x="10524" y="0"/>
                </a:moveTo>
                <a:cubicBezTo>
                  <a:pt x="9635" y="0"/>
                  <a:pt x="8359" y="577"/>
                  <a:pt x="7326" y="3327"/>
                </a:cubicBezTo>
                <a:cubicBezTo>
                  <a:pt x="7137" y="3832"/>
                  <a:pt x="6970" y="4380"/>
                  <a:pt x="6824" y="4961"/>
                </a:cubicBezTo>
                <a:cubicBezTo>
                  <a:pt x="6200" y="4785"/>
                  <a:pt x="5595" y="4643"/>
                  <a:pt x="5020" y="4540"/>
                </a:cubicBezTo>
                <a:cubicBezTo>
                  <a:pt x="1890" y="3980"/>
                  <a:pt x="703" y="4698"/>
                  <a:pt x="258" y="5400"/>
                </a:cubicBezTo>
                <a:cubicBezTo>
                  <a:pt x="-186" y="6101"/>
                  <a:pt x="-276" y="7396"/>
                  <a:pt x="1822" y="9586"/>
                </a:cubicBezTo>
                <a:cubicBezTo>
                  <a:pt x="2207" y="9988"/>
                  <a:pt x="2643" y="10394"/>
                  <a:pt x="3123" y="10799"/>
                </a:cubicBezTo>
                <a:cubicBezTo>
                  <a:pt x="2644" y="11204"/>
                  <a:pt x="2207" y="11610"/>
                  <a:pt x="1822" y="12013"/>
                </a:cubicBezTo>
                <a:cubicBezTo>
                  <a:pt x="-276" y="14202"/>
                  <a:pt x="-186" y="15499"/>
                  <a:pt x="258" y="16200"/>
                </a:cubicBezTo>
                <a:cubicBezTo>
                  <a:pt x="591" y="16726"/>
                  <a:pt x="1341" y="17260"/>
                  <a:pt x="3011" y="17260"/>
                </a:cubicBezTo>
                <a:cubicBezTo>
                  <a:pt x="3571" y="17260"/>
                  <a:pt x="4234" y="17200"/>
                  <a:pt x="5020" y="17060"/>
                </a:cubicBezTo>
                <a:cubicBezTo>
                  <a:pt x="5595" y="16957"/>
                  <a:pt x="6200" y="16815"/>
                  <a:pt x="6824" y="16639"/>
                </a:cubicBezTo>
                <a:cubicBezTo>
                  <a:pt x="6970" y="17220"/>
                  <a:pt x="7137" y="17766"/>
                  <a:pt x="7326" y="18271"/>
                </a:cubicBezTo>
                <a:cubicBezTo>
                  <a:pt x="8359" y="21022"/>
                  <a:pt x="9635" y="21600"/>
                  <a:pt x="10524" y="21600"/>
                </a:cubicBezTo>
                <a:cubicBezTo>
                  <a:pt x="11413" y="21600"/>
                  <a:pt x="12689" y="21022"/>
                  <a:pt x="13722" y="18271"/>
                </a:cubicBezTo>
                <a:cubicBezTo>
                  <a:pt x="13911" y="17766"/>
                  <a:pt x="14080" y="17220"/>
                  <a:pt x="14226" y="16639"/>
                </a:cubicBezTo>
                <a:cubicBezTo>
                  <a:pt x="14850" y="16815"/>
                  <a:pt x="15453" y="16957"/>
                  <a:pt x="16028" y="17060"/>
                </a:cubicBezTo>
                <a:cubicBezTo>
                  <a:pt x="16814" y="17200"/>
                  <a:pt x="17479" y="17260"/>
                  <a:pt x="18038" y="17260"/>
                </a:cubicBezTo>
                <a:cubicBezTo>
                  <a:pt x="19709" y="17260"/>
                  <a:pt x="20457" y="16726"/>
                  <a:pt x="20790" y="16200"/>
                </a:cubicBezTo>
                <a:cubicBezTo>
                  <a:pt x="21234" y="15499"/>
                  <a:pt x="21324" y="14202"/>
                  <a:pt x="19226" y="12013"/>
                </a:cubicBezTo>
                <a:cubicBezTo>
                  <a:pt x="18841" y="11610"/>
                  <a:pt x="18405" y="11204"/>
                  <a:pt x="17925" y="10799"/>
                </a:cubicBezTo>
                <a:cubicBezTo>
                  <a:pt x="18404" y="10394"/>
                  <a:pt x="18841" y="9988"/>
                  <a:pt x="19226" y="9586"/>
                </a:cubicBezTo>
                <a:cubicBezTo>
                  <a:pt x="21324" y="7396"/>
                  <a:pt x="21234" y="6101"/>
                  <a:pt x="20790" y="5400"/>
                </a:cubicBezTo>
                <a:cubicBezTo>
                  <a:pt x="20345" y="4698"/>
                  <a:pt x="19158" y="3980"/>
                  <a:pt x="16028" y="4540"/>
                </a:cubicBezTo>
                <a:cubicBezTo>
                  <a:pt x="15453" y="4643"/>
                  <a:pt x="14850" y="4785"/>
                  <a:pt x="14226" y="4961"/>
                </a:cubicBezTo>
                <a:cubicBezTo>
                  <a:pt x="14080" y="4380"/>
                  <a:pt x="13911" y="3832"/>
                  <a:pt x="13722" y="3327"/>
                </a:cubicBezTo>
                <a:cubicBezTo>
                  <a:pt x="12689" y="577"/>
                  <a:pt x="11413" y="0"/>
                  <a:pt x="10524" y="0"/>
                </a:cubicBezTo>
                <a:close/>
                <a:moveTo>
                  <a:pt x="10524" y="856"/>
                </a:moveTo>
                <a:cubicBezTo>
                  <a:pt x="11556" y="856"/>
                  <a:pt x="12661" y="2513"/>
                  <a:pt x="13329" y="5231"/>
                </a:cubicBezTo>
                <a:cubicBezTo>
                  <a:pt x="12420" y="5525"/>
                  <a:pt x="11478" y="5885"/>
                  <a:pt x="10524" y="6304"/>
                </a:cubicBezTo>
                <a:cubicBezTo>
                  <a:pt x="9571" y="5885"/>
                  <a:pt x="8628" y="5525"/>
                  <a:pt x="7719" y="5231"/>
                </a:cubicBezTo>
                <a:cubicBezTo>
                  <a:pt x="8386" y="2513"/>
                  <a:pt x="9492" y="856"/>
                  <a:pt x="10524" y="856"/>
                </a:cubicBezTo>
                <a:close/>
                <a:moveTo>
                  <a:pt x="3015" y="5197"/>
                </a:moveTo>
                <a:cubicBezTo>
                  <a:pt x="3968" y="5197"/>
                  <a:pt x="5206" y="5394"/>
                  <a:pt x="6633" y="5801"/>
                </a:cubicBezTo>
                <a:cubicBezTo>
                  <a:pt x="6458" y="6666"/>
                  <a:pt x="6330" y="7591"/>
                  <a:pt x="6252" y="8553"/>
                </a:cubicBezTo>
                <a:cubicBezTo>
                  <a:pt x="5377" y="9095"/>
                  <a:pt x="4562" y="9658"/>
                  <a:pt x="3828" y="10229"/>
                </a:cubicBezTo>
                <a:cubicBezTo>
                  <a:pt x="3348" y="9826"/>
                  <a:pt x="2912" y="9422"/>
                  <a:pt x="2530" y="9023"/>
                </a:cubicBezTo>
                <a:cubicBezTo>
                  <a:pt x="1217" y="7653"/>
                  <a:pt x="672" y="6459"/>
                  <a:pt x="1072" y="5828"/>
                </a:cubicBezTo>
                <a:cubicBezTo>
                  <a:pt x="1335" y="5413"/>
                  <a:pt x="2020" y="5197"/>
                  <a:pt x="3015" y="5197"/>
                </a:cubicBezTo>
                <a:close/>
                <a:moveTo>
                  <a:pt x="18035" y="5197"/>
                </a:moveTo>
                <a:cubicBezTo>
                  <a:pt x="19030" y="5197"/>
                  <a:pt x="19713" y="5413"/>
                  <a:pt x="19976" y="5828"/>
                </a:cubicBezTo>
                <a:cubicBezTo>
                  <a:pt x="20376" y="6459"/>
                  <a:pt x="19831" y="7653"/>
                  <a:pt x="18518" y="9023"/>
                </a:cubicBezTo>
                <a:cubicBezTo>
                  <a:pt x="18136" y="9422"/>
                  <a:pt x="17702" y="9826"/>
                  <a:pt x="17221" y="10229"/>
                </a:cubicBezTo>
                <a:cubicBezTo>
                  <a:pt x="16488" y="9658"/>
                  <a:pt x="15673" y="9095"/>
                  <a:pt x="14798" y="8553"/>
                </a:cubicBezTo>
                <a:cubicBezTo>
                  <a:pt x="14720" y="7591"/>
                  <a:pt x="14590" y="6665"/>
                  <a:pt x="14415" y="5801"/>
                </a:cubicBezTo>
                <a:cubicBezTo>
                  <a:pt x="15842" y="5394"/>
                  <a:pt x="17082" y="5197"/>
                  <a:pt x="18035" y="5197"/>
                </a:cubicBezTo>
                <a:close/>
                <a:moveTo>
                  <a:pt x="7532" y="6078"/>
                </a:moveTo>
                <a:cubicBezTo>
                  <a:pt x="8148" y="6281"/>
                  <a:pt x="8794" y="6520"/>
                  <a:pt x="9461" y="6795"/>
                </a:cubicBezTo>
                <a:cubicBezTo>
                  <a:pt x="9088" y="6975"/>
                  <a:pt x="8715" y="7162"/>
                  <a:pt x="8343" y="7358"/>
                </a:cubicBezTo>
                <a:cubicBezTo>
                  <a:pt x="7971" y="7553"/>
                  <a:pt x="7605" y="7754"/>
                  <a:pt x="7248" y="7958"/>
                </a:cubicBezTo>
                <a:cubicBezTo>
                  <a:pt x="7320" y="7295"/>
                  <a:pt x="7416" y="6666"/>
                  <a:pt x="7532" y="6078"/>
                </a:cubicBezTo>
                <a:close/>
                <a:moveTo>
                  <a:pt x="13516" y="6078"/>
                </a:moveTo>
                <a:cubicBezTo>
                  <a:pt x="13632" y="6666"/>
                  <a:pt x="13728" y="7295"/>
                  <a:pt x="13800" y="7958"/>
                </a:cubicBezTo>
                <a:cubicBezTo>
                  <a:pt x="13443" y="7754"/>
                  <a:pt x="13078" y="7553"/>
                  <a:pt x="12706" y="7358"/>
                </a:cubicBezTo>
                <a:cubicBezTo>
                  <a:pt x="12335" y="7162"/>
                  <a:pt x="11962" y="6975"/>
                  <a:pt x="11589" y="6795"/>
                </a:cubicBezTo>
                <a:cubicBezTo>
                  <a:pt x="12256" y="6520"/>
                  <a:pt x="12900" y="6281"/>
                  <a:pt x="13516" y="6078"/>
                </a:cubicBezTo>
                <a:close/>
                <a:moveTo>
                  <a:pt x="10524" y="7258"/>
                </a:moveTo>
                <a:cubicBezTo>
                  <a:pt x="11084" y="7514"/>
                  <a:pt x="11656" y="7793"/>
                  <a:pt x="12236" y="8099"/>
                </a:cubicBezTo>
                <a:cubicBezTo>
                  <a:pt x="12807" y="8399"/>
                  <a:pt x="13361" y="8709"/>
                  <a:pt x="13892" y="9029"/>
                </a:cubicBezTo>
                <a:cubicBezTo>
                  <a:pt x="13929" y="9598"/>
                  <a:pt x="13948" y="10189"/>
                  <a:pt x="13948" y="10799"/>
                </a:cubicBezTo>
                <a:cubicBezTo>
                  <a:pt x="13948" y="11410"/>
                  <a:pt x="13927" y="12000"/>
                  <a:pt x="13890" y="12570"/>
                </a:cubicBezTo>
                <a:cubicBezTo>
                  <a:pt x="13359" y="12889"/>
                  <a:pt x="12806" y="13201"/>
                  <a:pt x="12236" y="13501"/>
                </a:cubicBezTo>
                <a:cubicBezTo>
                  <a:pt x="11655" y="13807"/>
                  <a:pt x="11084" y="14087"/>
                  <a:pt x="10524" y="14342"/>
                </a:cubicBezTo>
                <a:cubicBezTo>
                  <a:pt x="9964" y="14087"/>
                  <a:pt x="9393" y="13807"/>
                  <a:pt x="8812" y="13501"/>
                </a:cubicBezTo>
                <a:cubicBezTo>
                  <a:pt x="8241" y="13201"/>
                  <a:pt x="7689" y="12891"/>
                  <a:pt x="7158" y="12571"/>
                </a:cubicBezTo>
                <a:cubicBezTo>
                  <a:pt x="7121" y="12002"/>
                  <a:pt x="7100" y="11410"/>
                  <a:pt x="7100" y="10799"/>
                </a:cubicBezTo>
                <a:cubicBezTo>
                  <a:pt x="7100" y="10189"/>
                  <a:pt x="7121" y="9598"/>
                  <a:pt x="7158" y="9029"/>
                </a:cubicBezTo>
                <a:cubicBezTo>
                  <a:pt x="7689" y="8709"/>
                  <a:pt x="8241" y="8399"/>
                  <a:pt x="8812" y="8099"/>
                </a:cubicBezTo>
                <a:cubicBezTo>
                  <a:pt x="9393" y="7793"/>
                  <a:pt x="9964" y="7514"/>
                  <a:pt x="10524" y="7258"/>
                </a:cubicBezTo>
                <a:close/>
                <a:moveTo>
                  <a:pt x="10524" y="9608"/>
                </a:moveTo>
                <a:cubicBezTo>
                  <a:pt x="10189" y="9608"/>
                  <a:pt x="9855" y="9724"/>
                  <a:pt x="9600" y="9957"/>
                </a:cubicBezTo>
                <a:cubicBezTo>
                  <a:pt x="9089" y="10422"/>
                  <a:pt x="9089" y="11178"/>
                  <a:pt x="9600" y="11643"/>
                </a:cubicBezTo>
                <a:cubicBezTo>
                  <a:pt x="10110" y="12108"/>
                  <a:pt x="10938" y="12108"/>
                  <a:pt x="11448" y="11643"/>
                </a:cubicBezTo>
                <a:cubicBezTo>
                  <a:pt x="11959" y="11178"/>
                  <a:pt x="11959" y="10422"/>
                  <a:pt x="11448" y="9957"/>
                </a:cubicBezTo>
                <a:cubicBezTo>
                  <a:pt x="11193" y="9724"/>
                  <a:pt x="10859" y="9608"/>
                  <a:pt x="10524" y="9608"/>
                </a:cubicBezTo>
                <a:close/>
                <a:moveTo>
                  <a:pt x="6185" y="9638"/>
                </a:moveTo>
                <a:cubicBezTo>
                  <a:pt x="6169" y="10021"/>
                  <a:pt x="6161" y="10408"/>
                  <a:pt x="6161" y="10799"/>
                </a:cubicBezTo>
                <a:cubicBezTo>
                  <a:pt x="6161" y="11190"/>
                  <a:pt x="6169" y="11579"/>
                  <a:pt x="6185" y="11962"/>
                </a:cubicBezTo>
                <a:cubicBezTo>
                  <a:pt x="5601" y="11581"/>
                  <a:pt x="5050" y="11191"/>
                  <a:pt x="4540" y="10799"/>
                </a:cubicBezTo>
                <a:cubicBezTo>
                  <a:pt x="5050" y="10407"/>
                  <a:pt x="5601" y="10019"/>
                  <a:pt x="6185" y="9638"/>
                </a:cubicBezTo>
                <a:close/>
                <a:moveTo>
                  <a:pt x="14863" y="9638"/>
                </a:moveTo>
                <a:cubicBezTo>
                  <a:pt x="15447" y="10019"/>
                  <a:pt x="15998" y="10407"/>
                  <a:pt x="16508" y="10799"/>
                </a:cubicBezTo>
                <a:cubicBezTo>
                  <a:pt x="15998" y="11191"/>
                  <a:pt x="15447" y="11581"/>
                  <a:pt x="14863" y="11962"/>
                </a:cubicBezTo>
                <a:cubicBezTo>
                  <a:pt x="14879" y="11579"/>
                  <a:pt x="14887" y="11190"/>
                  <a:pt x="14887" y="10799"/>
                </a:cubicBezTo>
                <a:cubicBezTo>
                  <a:pt x="14887" y="10408"/>
                  <a:pt x="14879" y="10021"/>
                  <a:pt x="14863" y="9638"/>
                </a:cubicBezTo>
                <a:close/>
                <a:moveTo>
                  <a:pt x="3828" y="11371"/>
                </a:moveTo>
                <a:cubicBezTo>
                  <a:pt x="4562" y="11942"/>
                  <a:pt x="5377" y="12505"/>
                  <a:pt x="6252" y="13047"/>
                </a:cubicBezTo>
                <a:cubicBezTo>
                  <a:pt x="6330" y="14009"/>
                  <a:pt x="6458" y="14933"/>
                  <a:pt x="6633" y="15797"/>
                </a:cubicBezTo>
                <a:cubicBezTo>
                  <a:pt x="5206" y="16204"/>
                  <a:pt x="3968" y="16403"/>
                  <a:pt x="3015" y="16403"/>
                </a:cubicBezTo>
                <a:cubicBezTo>
                  <a:pt x="2020" y="16403"/>
                  <a:pt x="1335" y="16187"/>
                  <a:pt x="1072" y="15772"/>
                </a:cubicBezTo>
                <a:cubicBezTo>
                  <a:pt x="672" y="15141"/>
                  <a:pt x="1217" y="13947"/>
                  <a:pt x="2530" y="12577"/>
                </a:cubicBezTo>
                <a:cubicBezTo>
                  <a:pt x="2912" y="12178"/>
                  <a:pt x="3348" y="11774"/>
                  <a:pt x="3828" y="11371"/>
                </a:cubicBezTo>
                <a:close/>
                <a:moveTo>
                  <a:pt x="17220" y="11371"/>
                </a:moveTo>
                <a:cubicBezTo>
                  <a:pt x="17700" y="11774"/>
                  <a:pt x="18136" y="12178"/>
                  <a:pt x="18518" y="12577"/>
                </a:cubicBezTo>
                <a:cubicBezTo>
                  <a:pt x="19831" y="13947"/>
                  <a:pt x="20376" y="15141"/>
                  <a:pt x="19976" y="15772"/>
                </a:cubicBezTo>
                <a:cubicBezTo>
                  <a:pt x="19713" y="16187"/>
                  <a:pt x="19030" y="16403"/>
                  <a:pt x="18035" y="16403"/>
                </a:cubicBezTo>
                <a:cubicBezTo>
                  <a:pt x="17082" y="16403"/>
                  <a:pt x="15842" y="16204"/>
                  <a:pt x="14415" y="15797"/>
                </a:cubicBezTo>
                <a:cubicBezTo>
                  <a:pt x="14590" y="14933"/>
                  <a:pt x="14718" y="14009"/>
                  <a:pt x="14796" y="13047"/>
                </a:cubicBezTo>
                <a:cubicBezTo>
                  <a:pt x="15671" y="12505"/>
                  <a:pt x="16486" y="11942"/>
                  <a:pt x="17220" y="11371"/>
                </a:cubicBezTo>
                <a:close/>
                <a:moveTo>
                  <a:pt x="7248" y="13642"/>
                </a:moveTo>
                <a:cubicBezTo>
                  <a:pt x="7605" y="13846"/>
                  <a:pt x="7971" y="14047"/>
                  <a:pt x="8343" y="14242"/>
                </a:cubicBezTo>
                <a:cubicBezTo>
                  <a:pt x="8715" y="14438"/>
                  <a:pt x="9088" y="14625"/>
                  <a:pt x="9461" y="14805"/>
                </a:cubicBezTo>
                <a:cubicBezTo>
                  <a:pt x="8794" y="15080"/>
                  <a:pt x="8148" y="15319"/>
                  <a:pt x="7532" y="15522"/>
                </a:cubicBezTo>
                <a:cubicBezTo>
                  <a:pt x="7416" y="14934"/>
                  <a:pt x="7320" y="14305"/>
                  <a:pt x="7248" y="13642"/>
                </a:cubicBezTo>
                <a:close/>
                <a:moveTo>
                  <a:pt x="13800" y="13642"/>
                </a:moveTo>
                <a:cubicBezTo>
                  <a:pt x="13728" y="14305"/>
                  <a:pt x="13632" y="14934"/>
                  <a:pt x="13516" y="15522"/>
                </a:cubicBezTo>
                <a:cubicBezTo>
                  <a:pt x="12900" y="15319"/>
                  <a:pt x="12256" y="15080"/>
                  <a:pt x="11589" y="14805"/>
                </a:cubicBezTo>
                <a:cubicBezTo>
                  <a:pt x="11962" y="14625"/>
                  <a:pt x="12335" y="14438"/>
                  <a:pt x="12706" y="14242"/>
                </a:cubicBezTo>
                <a:cubicBezTo>
                  <a:pt x="13078" y="14047"/>
                  <a:pt x="13443" y="13846"/>
                  <a:pt x="13800" y="13642"/>
                </a:cubicBezTo>
                <a:close/>
                <a:moveTo>
                  <a:pt x="10524" y="15294"/>
                </a:moveTo>
                <a:cubicBezTo>
                  <a:pt x="11478" y="15713"/>
                  <a:pt x="12420" y="16075"/>
                  <a:pt x="13329" y="16369"/>
                </a:cubicBezTo>
                <a:cubicBezTo>
                  <a:pt x="12661" y="19087"/>
                  <a:pt x="11556" y="20744"/>
                  <a:pt x="10524" y="20744"/>
                </a:cubicBezTo>
                <a:cubicBezTo>
                  <a:pt x="9492" y="20744"/>
                  <a:pt x="8386" y="19087"/>
                  <a:pt x="7719" y="16369"/>
                </a:cubicBezTo>
                <a:cubicBezTo>
                  <a:pt x="8628" y="16075"/>
                  <a:pt x="9571" y="15713"/>
                  <a:pt x="10524" y="15294"/>
                </a:cubicBezTo>
                <a:close/>
              </a:path>
            </a:pathLst>
          </a:custGeom>
          <a:solidFill>
            <a:srgbClr val="7B2CD6">
              <a:alpha val="35000"/>
            </a:srgbClr>
          </a:solidFill>
          <a:ln w="3175">
            <a:miter lim="400000"/>
          </a:ln>
        </p:spPr>
        <p:txBody>
          <a:bodyPr lIns="26789" tIns="26789" rIns="26789" bIns="26789" anchor="ctr"/>
          <a:lstStyle/>
          <a:p>
            <a:pPr>
              <a:defRPr sz="2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406">
              <a:latin typeface="Avenir Book" panose="02000503020000020003" pitchFamily="2" charset="0"/>
            </a:endParaRPr>
          </a:p>
        </p:txBody>
      </p:sp>
      <p:sp>
        <p:nvSpPr>
          <p:cNvPr id="169" name="Shape 169"/>
          <p:cNvSpPr txBox="1"/>
          <p:nvPr/>
        </p:nvSpPr>
        <p:spPr>
          <a:xfrm>
            <a:off x="4733245" y="2874954"/>
            <a:ext cx="2836292" cy="603114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6789" tIns="26789" rIns="26789" bIns="26789" anchor="ctr"/>
          <a:lstStyle>
            <a:lvl1pPr>
              <a:defRPr sz="3700">
                <a:effectLst>
                  <a:outerShdw blurRad="254000" dist="63500" dir="18780000" rotWithShape="0">
                    <a:srgbClr val="FFFFFF"/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sz="2601">
                <a:latin typeface="Avenir Book" panose="02000503020000020003" pitchFamily="2" charset="0"/>
              </a:rPr>
              <a:t>Open Science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C1F763D-71F7-1A41-9C9D-6DB456F9C819}"/>
              </a:ext>
            </a:extLst>
          </p:cNvPr>
          <p:cNvGrpSpPr/>
          <p:nvPr/>
        </p:nvGrpSpPr>
        <p:grpSpPr>
          <a:xfrm>
            <a:off x="1642154" y="1220311"/>
            <a:ext cx="3731773" cy="1707459"/>
            <a:chOff x="1642154" y="1220311"/>
            <a:chExt cx="3731773" cy="1707459"/>
          </a:xfrm>
        </p:grpSpPr>
        <p:sp>
          <p:nvSpPr>
            <p:cNvPr id="192" name="Shape 192"/>
            <p:cNvSpPr/>
            <p:nvPr/>
          </p:nvSpPr>
          <p:spPr>
            <a:xfrm>
              <a:off x="4317694" y="1688995"/>
              <a:ext cx="1056233" cy="4460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8164" extrusionOk="0">
                  <a:moveTo>
                    <a:pt x="21600" y="18164"/>
                  </a:moveTo>
                  <a:cubicBezTo>
                    <a:pt x="13882" y="1909"/>
                    <a:pt x="6682" y="-3436"/>
                    <a:pt x="0" y="2129"/>
                  </a:cubicBezTo>
                </a:path>
              </a:pathLst>
            </a:custGeom>
            <a:ln w="101600">
              <a:solidFill>
                <a:srgbClr val="D6D6D6"/>
              </a:solidFill>
              <a:miter lim="400000"/>
              <a:headEnd type="triangle"/>
            </a:ln>
          </p:spPr>
          <p:txBody>
            <a:bodyPr/>
            <a:lstStyle/>
            <a:p>
              <a:endParaRPr sz="1266">
                <a:latin typeface="Avenir Book" panose="02000503020000020003" pitchFamily="2" charset="0"/>
              </a:endParaRPr>
            </a:p>
          </p:txBody>
        </p:sp>
        <p:grpSp>
          <p:nvGrpSpPr>
            <p:cNvPr id="175" name="Group 175"/>
            <p:cNvGrpSpPr/>
            <p:nvPr/>
          </p:nvGrpSpPr>
          <p:grpSpPr>
            <a:xfrm rot="21268290">
              <a:off x="1642154" y="1220311"/>
              <a:ext cx="2947949" cy="1707459"/>
              <a:chOff x="0" y="0"/>
              <a:chExt cx="4192637" cy="2428385"/>
            </a:xfrm>
          </p:grpSpPr>
          <p:sp>
            <p:nvSpPr>
              <p:cNvPr id="173" name="Shape 173"/>
              <p:cNvSpPr/>
              <p:nvPr/>
            </p:nvSpPr>
            <p:spPr>
              <a:xfrm rot="905903">
                <a:off x="1206464" y="203728"/>
                <a:ext cx="1832098" cy="2020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289" y="0"/>
                    </a:moveTo>
                    <a:cubicBezTo>
                      <a:pt x="4152" y="0"/>
                      <a:pt x="4034" y="103"/>
                      <a:pt x="4034" y="233"/>
                    </a:cubicBezTo>
                    <a:lnTo>
                      <a:pt x="4034" y="1151"/>
                    </a:lnTo>
                    <a:lnTo>
                      <a:pt x="4034" y="2953"/>
                    </a:lnTo>
                    <a:lnTo>
                      <a:pt x="6428" y="2953"/>
                    </a:lnTo>
                    <a:lnTo>
                      <a:pt x="6433" y="1151"/>
                    </a:lnTo>
                    <a:lnTo>
                      <a:pt x="6433" y="233"/>
                    </a:lnTo>
                    <a:cubicBezTo>
                      <a:pt x="6433" y="109"/>
                      <a:pt x="6321" y="0"/>
                      <a:pt x="6178" y="0"/>
                    </a:cubicBezTo>
                    <a:lnTo>
                      <a:pt x="4289" y="0"/>
                    </a:lnTo>
                    <a:close/>
                    <a:moveTo>
                      <a:pt x="15422" y="0"/>
                    </a:moveTo>
                    <a:cubicBezTo>
                      <a:pt x="15279" y="0"/>
                      <a:pt x="15167" y="109"/>
                      <a:pt x="15167" y="233"/>
                    </a:cubicBezTo>
                    <a:lnTo>
                      <a:pt x="15167" y="1151"/>
                    </a:lnTo>
                    <a:lnTo>
                      <a:pt x="15172" y="2953"/>
                    </a:lnTo>
                    <a:lnTo>
                      <a:pt x="17566" y="2953"/>
                    </a:lnTo>
                    <a:lnTo>
                      <a:pt x="17566" y="1151"/>
                    </a:lnTo>
                    <a:lnTo>
                      <a:pt x="17566" y="233"/>
                    </a:lnTo>
                    <a:cubicBezTo>
                      <a:pt x="17566" y="103"/>
                      <a:pt x="17448" y="0"/>
                      <a:pt x="17311" y="0"/>
                    </a:cubicBezTo>
                    <a:lnTo>
                      <a:pt x="15422" y="0"/>
                    </a:lnTo>
                    <a:close/>
                    <a:moveTo>
                      <a:pt x="1031" y="2150"/>
                    </a:moveTo>
                    <a:cubicBezTo>
                      <a:pt x="465" y="2150"/>
                      <a:pt x="0" y="2565"/>
                      <a:pt x="0" y="3083"/>
                    </a:cubicBezTo>
                    <a:lnTo>
                      <a:pt x="0" y="20665"/>
                    </a:lnTo>
                    <a:cubicBezTo>
                      <a:pt x="0" y="21178"/>
                      <a:pt x="459" y="21600"/>
                      <a:pt x="1031" y="21600"/>
                    </a:cubicBezTo>
                    <a:lnTo>
                      <a:pt x="20569" y="21600"/>
                    </a:lnTo>
                    <a:cubicBezTo>
                      <a:pt x="21135" y="21600"/>
                      <a:pt x="21600" y="21184"/>
                      <a:pt x="21600" y="20665"/>
                    </a:cubicBezTo>
                    <a:lnTo>
                      <a:pt x="21600" y="3083"/>
                    </a:lnTo>
                    <a:cubicBezTo>
                      <a:pt x="21600" y="2570"/>
                      <a:pt x="21135" y="2150"/>
                      <a:pt x="20569" y="2150"/>
                    </a:cubicBezTo>
                    <a:lnTo>
                      <a:pt x="18329" y="2150"/>
                    </a:lnTo>
                    <a:lnTo>
                      <a:pt x="18329" y="3088"/>
                    </a:lnTo>
                    <a:cubicBezTo>
                      <a:pt x="18329" y="3396"/>
                      <a:pt x="18049" y="3650"/>
                      <a:pt x="17710" y="3650"/>
                    </a:cubicBezTo>
                    <a:lnTo>
                      <a:pt x="15018" y="3650"/>
                    </a:lnTo>
                    <a:cubicBezTo>
                      <a:pt x="14678" y="3650"/>
                      <a:pt x="14398" y="3396"/>
                      <a:pt x="14398" y="3088"/>
                    </a:cubicBezTo>
                    <a:lnTo>
                      <a:pt x="14398" y="2150"/>
                    </a:lnTo>
                    <a:lnTo>
                      <a:pt x="7202" y="2150"/>
                    </a:lnTo>
                    <a:lnTo>
                      <a:pt x="7202" y="3088"/>
                    </a:lnTo>
                    <a:cubicBezTo>
                      <a:pt x="7202" y="3396"/>
                      <a:pt x="6922" y="3650"/>
                      <a:pt x="6582" y="3650"/>
                    </a:cubicBezTo>
                    <a:lnTo>
                      <a:pt x="3890" y="3650"/>
                    </a:lnTo>
                    <a:cubicBezTo>
                      <a:pt x="3551" y="3650"/>
                      <a:pt x="3271" y="3396"/>
                      <a:pt x="3271" y="3088"/>
                    </a:cubicBezTo>
                    <a:lnTo>
                      <a:pt x="3271" y="2150"/>
                    </a:lnTo>
                    <a:lnTo>
                      <a:pt x="1031" y="2150"/>
                    </a:lnTo>
                    <a:close/>
                    <a:moveTo>
                      <a:pt x="1508" y="6389"/>
                    </a:moveTo>
                    <a:lnTo>
                      <a:pt x="20092" y="6389"/>
                    </a:lnTo>
                    <a:lnTo>
                      <a:pt x="20092" y="19565"/>
                    </a:lnTo>
                    <a:lnTo>
                      <a:pt x="1508" y="19565"/>
                    </a:lnTo>
                    <a:lnTo>
                      <a:pt x="1508" y="6389"/>
                    </a:lnTo>
                    <a:close/>
                    <a:moveTo>
                      <a:pt x="3807" y="8451"/>
                    </a:moveTo>
                    <a:cubicBezTo>
                      <a:pt x="3777" y="8451"/>
                      <a:pt x="3747" y="8478"/>
                      <a:pt x="3747" y="8505"/>
                    </a:cubicBezTo>
                    <a:lnTo>
                      <a:pt x="3747" y="10493"/>
                    </a:lnTo>
                    <a:cubicBezTo>
                      <a:pt x="3747" y="10525"/>
                      <a:pt x="3777" y="10547"/>
                      <a:pt x="3807" y="10547"/>
                    </a:cubicBezTo>
                    <a:lnTo>
                      <a:pt x="5999" y="10547"/>
                    </a:lnTo>
                    <a:cubicBezTo>
                      <a:pt x="6029" y="10547"/>
                      <a:pt x="6059" y="10525"/>
                      <a:pt x="6059" y="10493"/>
                    </a:cubicBezTo>
                    <a:lnTo>
                      <a:pt x="6059" y="8505"/>
                    </a:lnTo>
                    <a:cubicBezTo>
                      <a:pt x="6059" y="8478"/>
                      <a:pt x="6029" y="8451"/>
                      <a:pt x="5999" y="8451"/>
                    </a:cubicBezTo>
                    <a:lnTo>
                      <a:pt x="3807" y="8451"/>
                    </a:lnTo>
                    <a:close/>
                    <a:moveTo>
                      <a:pt x="7654" y="8451"/>
                    </a:moveTo>
                    <a:cubicBezTo>
                      <a:pt x="7618" y="8451"/>
                      <a:pt x="7595" y="8478"/>
                      <a:pt x="7595" y="8505"/>
                    </a:cubicBezTo>
                    <a:lnTo>
                      <a:pt x="7595" y="10493"/>
                    </a:lnTo>
                    <a:cubicBezTo>
                      <a:pt x="7595" y="10525"/>
                      <a:pt x="7618" y="10547"/>
                      <a:pt x="7654" y="10547"/>
                    </a:cubicBezTo>
                    <a:lnTo>
                      <a:pt x="9847" y="10547"/>
                    </a:lnTo>
                    <a:cubicBezTo>
                      <a:pt x="9877" y="10547"/>
                      <a:pt x="9907" y="10525"/>
                      <a:pt x="9907" y="10493"/>
                    </a:cubicBezTo>
                    <a:lnTo>
                      <a:pt x="9907" y="8505"/>
                    </a:lnTo>
                    <a:cubicBezTo>
                      <a:pt x="9907" y="8478"/>
                      <a:pt x="9877" y="8451"/>
                      <a:pt x="9847" y="8451"/>
                    </a:cubicBezTo>
                    <a:lnTo>
                      <a:pt x="7654" y="8451"/>
                    </a:lnTo>
                    <a:close/>
                    <a:moveTo>
                      <a:pt x="11753" y="8451"/>
                    </a:moveTo>
                    <a:cubicBezTo>
                      <a:pt x="11723" y="8451"/>
                      <a:pt x="11693" y="8478"/>
                      <a:pt x="11693" y="8505"/>
                    </a:cubicBezTo>
                    <a:lnTo>
                      <a:pt x="11693" y="10493"/>
                    </a:lnTo>
                    <a:cubicBezTo>
                      <a:pt x="11693" y="10525"/>
                      <a:pt x="11723" y="10547"/>
                      <a:pt x="11753" y="10547"/>
                    </a:cubicBezTo>
                    <a:lnTo>
                      <a:pt x="13946" y="10547"/>
                    </a:lnTo>
                    <a:cubicBezTo>
                      <a:pt x="13976" y="10547"/>
                      <a:pt x="14005" y="10525"/>
                      <a:pt x="14005" y="10493"/>
                    </a:cubicBezTo>
                    <a:lnTo>
                      <a:pt x="14005" y="8505"/>
                    </a:lnTo>
                    <a:cubicBezTo>
                      <a:pt x="14005" y="8478"/>
                      <a:pt x="13976" y="8451"/>
                      <a:pt x="13946" y="8451"/>
                    </a:cubicBezTo>
                    <a:lnTo>
                      <a:pt x="11753" y="8451"/>
                    </a:lnTo>
                    <a:close/>
                    <a:moveTo>
                      <a:pt x="15601" y="8451"/>
                    </a:moveTo>
                    <a:cubicBezTo>
                      <a:pt x="15565" y="8451"/>
                      <a:pt x="15541" y="8478"/>
                      <a:pt x="15541" y="8505"/>
                    </a:cubicBezTo>
                    <a:lnTo>
                      <a:pt x="15541" y="10493"/>
                    </a:lnTo>
                    <a:cubicBezTo>
                      <a:pt x="15541" y="10525"/>
                      <a:pt x="15565" y="10547"/>
                      <a:pt x="15601" y="10547"/>
                    </a:cubicBezTo>
                    <a:lnTo>
                      <a:pt x="17793" y="10547"/>
                    </a:lnTo>
                    <a:cubicBezTo>
                      <a:pt x="17829" y="10547"/>
                      <a:pt x="17853" y="10525"/>
                      <a:pt x="17853" y="10493"/>
                    </a:cubicBezTo>
                    <a:lnTo>
                      <a:pt x="17853" y="8505"/>
                    </a:lnTo>
                    <a:cubicBezTo>
                      <a:pt x="17853" y="8478"/>
                      <a:pt x="17829" y="8451"/>
                      <a:pt x="17793" y="8451"/>
                    </a:cubicBezTo>
                    <a:lnTo>
                      <a:pt x="15601" y="8451"/>
                    </a:lnTo>
                    <a:close/>
                    <a:moveTo>
                      <a:pt x="3771" y="12086"/>
                    </a:moveTo>
                    <a:cubicBezTo>
                      <a:pt x="3736" y="12086"/>
                      <a:pt x="3712" y="12107"/>
                      <a:pt x="3712" y="12140"/>
                    </a:cubicBezTo>
                    <a:lnTo>
                      <a:pt x="3712" y="14126"/>
                    </a:lnTo>
                    <a:cubicBezTo>
                      <a:pt x="3712" y="14153"/>
                      <a:pt x="3736" y="14180"/>
                      <a:pt x="3771" y="14180"/>
                    </a:cubicBezTo>
                    <a:lnTo>
                      <a:pt x="5964" y="14180"/>
                    </a:lnTo>
                    <a:cubicBezTo>
                      <a:pt x="5994" y="14180"/>
                      <a:pt x="6024" y="14153"/>
                      <a:pt x="6024" y="14126"/>
                    </a:cubicBezTo>
                    <a:lnTo>
                      <a:pt x="6024" y="12140"/>
                    </a:lnTo>
                    <a:cubicBezTo>
                      <a:pt x="6024" y="12107"/>
                      <a:pt x="5994" y="12086"/>
                      <a:pt x="5964" y="12086"/>
                    </a:cubicBezTo>
                    <a:lnTo>
                      <a:pt x="3771" y="12086"/>
                    </a:lnTo>
                    <a:close/>
                    <a:moveTo>
                      <a:pt x="7619" y="12086"/>
                    </a:moveTo>
                    <a:cubicBezTo>
                      <a:pt x="7583" y="12086"/>
                      <a:pt x="7559" y="12107"/>
                      <a:pt x="7559" y="12140"/>
                    </a:cubicBezTo>
                    <a:lnTo>
                      <a:pt x="7559" y="14126"/>
                    </a:lnTo>
                    <a:cubicBezTo>
                      <a:pt x="7559" y="14153"/>
                      <a:pt x="7583" y="14180"/>
                      <a:pt x="7619" y="14180"/>
                    </a:cubicBezTo>
                    <a:lnTo>
                      <a:pt x="9812" y="14180"/>
                    </a:lnTo>
                    <a:cubicBezTo>
                      <a:pt x="9841" y="14180"/>
                      <a:pt x="9871" y="14153"/>
                      <a:pt x="9871" y="14126"/>
                    </a:cubicBezTo>
                    <a:lnTo>
                      <a:pt x="9871" y="12140"/>
                    </a:lnTo>
                    <a:cubicBezTo>
                      <a:pt x="9871" y="12107"/>
                      <a:pt x="9841" y="12086"/>
                      <a:pt x="9812" y="12086"/>
                    </a:cubicBezTo>
                    <a:lnTo>
                      <a:pt x="7619" y="12086"/>
                    </a:lnTo>
                    <a:close/>
                    <a:moveTo>
                      <a:pt x="11788" y="12086"/>
                    </a:moveTo>
                    <a:cubicBezTo>
                      <a:pt x="11759" y="12086"/>
                      <a:pt x="11729" y="12107"/>
                      <a:pt x="11729" y="12140"/>
                    </a:cubicBezTo>
                    <a:lnTo>
                      <a:pt x="11729" y="14126"/>
                    </a:lnTo>
                    <a:cubicBezTo>
                      <a:pt x="11729" y="14153"/>
                      <a:pt x="11759" y="14180"/>
                      <a:pt x="11788" y="14180"/>
                    </a:cubicBezTo>
                    <a:lnTo>
                      <a:pt x="13981" y="14180"/>
                    </a:lnTo>
                    <a:cubicBezTo>
                      <a:pt x="14011" y="14180"/>
                      <a:pt x="14041" y="14153"/>
                      <a:pt x="14041" y="14126"/>
                    </a:cubicBezTo>
                    <a:lnTo>
                      <a:pt x="14041" y="12140"/>
                    </a:lnTo>
                    <a:cubicBezTo>
                      <a:pt x="14041" y="12107"/>
                      <a:pt x="14011" y="12086"/>
                      <a:pt x="13981" y="12086"/>
                    </a:cubicBezTo>
                    <a:lnTo>
                      <a:pt x="11788" y="12086"/>
                    </a:lnTo>
                    <a:close/>
                    <a:moveTo>
                      <a:pt x="15636" y="12086"/>
                    </a:moveTo>
                    <a:cubicBezTo>
                      <a:pt x="15600" y="12086"/>
                      <a:pt x="15576" y="12107"/>
                      <a:pt x="15576" y="12140"/>
                    </a:cubicBezTo>
                    <a:lnTo>
                      <a:pt x="15576" y="14126"/>
                    </a:lnTo>
                    <a:cubicBezTo>
                      <a:pt x="15576" y="14153"/>
                      <a:pt x="15600" y="14180"/>
                      <a:pt x="15636" y="14180"/>
                    </a:cubicBezTo>
                    <a:lnTo>
                      <a:pt x="17829" y="14180"/>
                    </a:lnTo>
                    <a:cubicBezTo>
                      <a:pt x="17864" y="14180"/>
                      <a:pt x="17888" y="14153"/>
                      <a:pt x="17888" y="14126"/>
                    </a:cubicBezTo>
                    <a:lnTo>
                      <a:pt x="17888" y="12140"/>
                    </a:lnTo>
                    <a:cubicBezTo>
                      <a:pt x="17888" y="12107"/>
                      <a:pt x="17864" y="12086"/>
                      <a:pt x="17829" y="12086"/>
                    </a:cubicBezTo>
                    <a:lnTo>
                      <a:pt x="15636" y="12086"/>
                    </a:lnTo>
                    <a:close/>
                    <a:moveTo>
                      <a:pt x="3771" y="15866"/>
                    </a:moveTo>
                    <a:cubicBezTo>
                      <a:pt x="3736" y="15866"/>
                      <a:pt x="3712" y="15893"/>
                      <a:pt x="3712" y="15920"/>
                    </a:cubicBezTo>
                    <a:lnTo>
                      <a:pt x="3712" y="17906"/>
                    </a:lnTo>
                    <a:cubicBezTo>
                      <a:pt x="3712" y="17933"/>
                      <a:pt x="3736" y="17960"/>
                      <a:pt x="3771" y="17960"/>
                    </a:cubicBezTo>
                    <a:lnTo>
                      <a:pt x="5964" y="17960"/>
                    </a:lnTo>
                    <a:cubicBezTo>
                      <a:pt x="5994" y="17960"/>
                      <a:pt x="6024" y="17933"/>
                      <a:pt x="6024" y="17906"/>
                    </a:cubicBezTo>
                    <a:lnTo>
                      <a:pt x="6024" y="15920"/>
                    </a:lnTo>
                    <a:cubicBezTo>
                      <a:pt x="6024" y="15893"/>
                      <a:pt x="5994" y="15866"/>
                      <a:pt x="5964" y="15866"/>
                    </a:cubicBezTo>
                    <a:lnTo>
                      <a:pt x="3771" y="15866"/>
                    </a:lnTo>
                    <a:close/>
                    <a:moveTo>
                      <a:pt x="7619" y="15866"/>
                    </a:moveTo>
                    <a:cubicBezTo>
                      <a:pt x="7583" y="15866"/>
                      <a:pt x="7559" y="15893"/>
                      <a:pt x="7559" y="15920"/>
                    </a:cubicBezTo>
                    <a:lnTo>
                      <a:pt x="7559" y="17906"/>
                    </a:lnTo>
                    <a:cubicBezTo>
                      <a:pt x="7559" y="17933"/>
                      <a:pt x="7583" y="17960"/>
                      <a:pt x="7619" y="17960"/>
                    </a:cubicBezTo>
                    <a:lnTo>
                      <a:pt x="9812" y="17960"/>
                    </a:lnTo>
                    <a:cubicBezTo>
                      <a:pt x="9841" y="17960"/>
                      <a:pt x="9871" y="17933"/>
                      <a:pt x="9871" y="17906"/>
                    </a:cubicBezTo>
                    <a:lnTo>
                      <a:pt x="9871" y="15920"/>
                    </a:lnTo>
                    <a:cubicBezTo>
                      <a:pt x="9871" y="15893"/>
                      <a:pt x="9841" y="15866"/>
                      <a:pt x="9812" y="15866"/>
                    </a:cubicBezTo>
                    <a:lnTo>
                      <a:pt x="7619" y="15866"/>
                    </a:lnTo>
                    <a:close/>
                    <a:moveTo>
                      <a:pt x="11788" y="15866"/>
                    </a:moveTo>
                    <a:cubicBezTo>
                      <a:pt x="11759" y="15866"/>
                      <a:pt x="11729" y="15893"/>
                      <a:pt x="11729" y="15920"/>
                    </a:cubicBezTo>
                    <a:lnTo>
                      <a:pt x="11729" y="17906"/>
                    </a:lnTo>
                    <a:cubicBezTo>
                      <a:pt x="11729" y="17933"/>
                      <a:pt x="11759" y="17960"/>
                      <a:pt x="11788" y="17960"/>
                    </a:cubicBezTo>
                    <a:lnTo>
                      <a:pt x="13981" y="17960"/>
                    </a:lnTo>
                    <a:cubicBezTo>
                      <a:pt x="14011" y="17960"/>
                      <a:pt x="14041" y="17933"/>
                      <a:pt x="14041" y="17906"/>
                    </a:cubicBezTo>
                    <a:lnTo>
                      <a:pt x="14041" y="15920"/>
                    </a:lnTo>
                    <a:cubicBezTo>
                      <a:pt x="14041" y="15893"/>
                      <a:pt x="14011" y="15866"/>
                      <a:pt x="13981" y="15866"/>
                    </a:cubicBezTo>
                    <a:lnTo>
                      <a:pt x="11788" y="15866"/>
                    </a:lnTo>
                    <a:close/>
                    <a:moveTo>
                      <a:pt x="15636" y="15866"/>
                    </a:moveTo>
                    <a:cubicBezTo>
                      <a:pt x="15600" y="15866"/>
                      <a:pt x="15576" y="15893"/>
                      <a:pt x="15576" y="15920"/>
                    </a:cubicBezTo>
                    <a:lnTo>
                      <a:pt x="15576" y="17906"/>
                    </a:lnTo>
                    <a:cubicBezTo>
                      <a:pt x="15576" y="17933"/>
                      <a:pt x="15600" y="17960"/>
                      <a:pt x="15636" y="17960"/>
                    </a:cubicBezTo>
                    <a:lnTo>
                      <a:pt x="17829" y="17960"/>
                    </a:lnTo>
                    <a:cubicBezTo>
                      <a:pt x="17864" y="17960"/>
                      <a:pt x="17888" y="17933"/>
                      <a:pt x="17888" y="17906"/>
                    </a:cubicBezTo>
                    <a:lnTo>
                      <a:pt x="17888" y="15920"/>
                    </a:lnTo>
                    <a:cubicBezTo>
                      <a:pt x="17888" y="15893"/>
                      <a:pt x="17864" y="15866"/>
                      <a:pt x="17829" y="15866"/>
                    </a:cubicBezTo>
                    <a:lnTo>
                      <a:pt x="15636" y="15866"/>
                    </a:lnTo>
                    <a:close/>
                  </a:path>
                </a:pathLst>
              </a:custGeom>
              <a:solidFill>
                <a:schemeClr val="accent3">
                  <a:alpha val="30000"/>
                </a:schemeClr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6789" tIns="26789" rIns="26789" bIns="26789" numCol="1" anchor="ctr">
                <a:noAutofit/>
              </a:bodyPr>
              <a:lstStyle/>
              <a:p>
                <a:pPr>
                  <a:defRPr sz="20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406">
                  <a:latin typeface="Avenir Book" panose="02000503020000020003" pitchFamily="2" charset="0"/>
                </a:endParaRPr>
              </a:p>
            </p:txBody>
          </p:sp>
          <p:sp>
            <p:nvSpPr>
              <p:cNvPr id="174" name="Shape 174"/>
              <p:cNvSpPr txBox="1"/>
              <p:nvPr/>
            </p:nvSpPr>
            <p:spPr>
              <a:xfrm rot="829442">
                <a:off x="39108" y="838265"/>
                <a:ext cx="4114422" cy="826126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6789" tIns="26789" rIns="26789" bIns="26789" numCol="1" anchor="ctr">
                <a:noAutofit/>
              </a:bodyPr>
              <a:lstStyle>
                <a:lvl1pPr>
                  <a:defRPr>
                    <a:solidFill>
                      <a:srgbClr val="5E5E5E"/>
                    </a:solidFill>
                    <a:latin typeface="Gill Sans"/>
                    <a:ea typeface="Gill Sans"/>
                    <a:cs typeface="Gill Sans"/>
                    <a:sym typeface="Gill Sans"/>
                  </a:defRPr>
                </a:lvl1pPr>
              </a:lstStyle>
              <a:p>
                <a:r>
                  <a:rPr sz="1266" dirty="0">
                    <a:latin typeface="Avenir Book" panose="02000503020000020003" pitchFamily="2" charset="0"/>
                  </a:rPr>
                  <a:t>Old habits die hard</a:t>
                </a:r>
              </a:p>
            </p:txBody>
          </p:sp>
        </p:grp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B3B3E696-F107-F444-B58A-FFEE21B79056}"/>
              </a:ext>
            </a:extLst>
          </p:cNvPr>
          <p:cNvGrpSpPr/>
          <p:nvPr/>
        </p:nvGrpSpPr>
        <p:grpSpPr>
          <a:xfrm>
            <a:off x="1883839" y="3554458"/>
            <a:ext cx="3316022" cy="1552262"/>
            <a:chOff x="1883839" y="3554458"/>
            <a:chExt cx="3316022" cy="1552262"/>
          </a:xfrm>
        </p:grpSpPr>
        <p:sp>
          <p:nvSpPr>
            <p:cNvPr id="194" name="Shape 194"/>
            <p:cNvSpPr/>
            <p:nvPr/>
          </p:nvSpPr>
          <p:spPr>
            <a:xfrm>
              <a:off x="4053506" y="4210431"/>
              <a:ext cx="1146355" cy="6152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060" extrusionOk="0">
                  <a:moveTo>
                    <a:pt x="21600" y="0"/>
                  </a:moveTo>
                  <a:cubicBezTo>
                    <a:pt x="14307" y="15569"/>
                    <a:pt x="7107" y="21600"/>
                    <a:pt x="0" y="18093"/>
                  </a:cubicBezTo>
                </a:path>
              </a:pathLst>
            </a:custGeom>
            <a:ln w="101600">
              <a:solidFill>
                <a:srgbClr val="D6D6D6"/>
              </a:solidFill>
              <a:miter lim="400000"/>
              <a:headEnd type="triangle"/>
            </a:ln>
          </p:spPr>
          <p:txBody>
            <a:bodyPr/>
            <a:lstStyle/>
            <a:p>
              <a:endParaRPr sz="1266">
                <a:latin typeface="Avenir Book" panose="02000503020000020003" pitchFamily="2" charset="0"/>
              </a:endParaRPr>
            </a:p>
          </p:txBody>
        </p:sp>
        <p:grpSp>
          <p:nvGrpSpPr>
            <p:cNvPr id="178" name="Group 178"/>
            <p:cNvGrpSpPr/>
            <p:nvPr/>
          </p:nvGrpSpPr>
          <p:grpSpPr>
            <a:xfrm>
              <a:off x="1883839" y="3554458"/>
              <a:ext cx="2499909" cy="1552262"/>
              <a:chOff x="0" y="0"/>
              <a:chExt cx="3555425" cy="2207659"/>
            </a:xfrm>
          </p:grpSpPr>
          <p:sp>
            <p:nvSpPr>
              <p:cNvPr id="176" name="Shape 176"/>
              <p:cNvSpPr/>
              <p:nvPr/>
            </p:nvSpPr>
            <p:spPr>
              <a:xfrm rot="21055510">
                <a:off x="661192" y="158728"/>
                <a:ext cx="2162743" cy="18902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10226" y="0"/>
                      <a:pt x="9760" y="531"/>
                      <a:pt x="9760" y="1187"/>
                    </a:cubicBezTo>
                    <a:cubicBezTo>
                      <a:pt x="9760" y="1611"/>
                      <a:pt x="9955" y="1983"/>
                      <a:pt x="10246" y="2193"/>
                    </a:cubicBezTo>
                    <a:lnTo>
                      <a:pt x="10246" y="2956"/>
                    </a:lnTo>
                    <a:cubicBezTo>
                      <a:pt x="9939" y="3110"/>
                      <a:pt x="9689" y="3387"/>
                      <a:pt x="9546" y="3734"/>
                    </a:cubicBezTo>
                    <a:lnTo>
                      <a:pt x="2528" y="3734"/>
                    </a:lnTo>
                    <a:lnTo>
                      <a:pt x="2528" y="4844"/>
                    </a:lnTo>
                    <a:lnTo>
                      <a:pt x="3409" y="4844"/>
                    </a:lnTo>
                    <a:lnTo>
                      <a:pt x="845" y="13979"/>
                    </a:lnTo>
                    <a:lnTo>
                      <a:pt x="0" y="13979"/>
                    </a:lnTo>
                    <a:cubicBezTo>
                      <a:pt x="713" y="15444"/>
                      <a:pt x="2079" y="16435"/>
                      <a:pt x="3648" y="16435"/>
                    </a:cubicBezTo>
                    <a:cubicBezTo>
                      <a:pt x="5218" y="16435"/>
                      <a:pt x="6585" y="15444"/>
                      <a:pt x="7298" y="13979"/>
                    </a:cubicBezTo>
                    <a:lnTo>
                      <a:pt x="6453" y="13979"/>
                    </a:lnTo>
                    <a:lnTo>
                      <a:pt x="3888" y="4844"/>
                    </a:lnTo>
                    <a:lnTo>
                      <a:pt x="9469" y="4844"/>
                    </a:lnTo>
                    <a:cubicBezTo>
                      <a:pt x="9583" y="5301"/>
                      <a:pt x="9872" y="5673"/>
                      <a:pt x="10246" y="5860"/>
                    </a:cubicBezTo>
                    <a:lnTo>
                      <a:pt x="10246" y="10137"/>
                    </a:lnTo>
                    <a:lnTo>
                      <a:pt x="9447" y="13379"/>
                    </a:lnTo>
                    <a:lnTo>
                      <a:pt x="9447" y="19963"/>
                    </a:lnTo>
                    <a:lnTo>
                      <a:pt x="6460" y="19963"/>
                    </a:lnTo>
                    <a:cubicBezTo>
                      <a:pt x="6276" y="19963"/>
                      <a:pt x="6111" y="20093"/>
                      <a:pt x="6046" y="20289"/>
                    </a:cubicBezTo>
                    <a:lnTo>
                      <a:pt x="5613" y="21600"/>
                    </a:lnTo>
                    <a:lnTo>
                      <a:pt x="15987" y="21600"/>
                    </a:lnTo>
                    <a:lnTo>
                      <a:pt x="15552" y="20289"/>
                    </a:lnTo>
                    <a:cubicBezTo>
                      <a:pt x="15487" y="20093"/>
                      <a:pt x="15322" y="19963"/>
                      <a:pt x="15139" y="19963"/>
                    </a:cubicBezTo>
                    <a:lnTo>
                      <a:pt x="12153" y="19963"/>
                    </a:lnTo>
                    <a:lnTo>
                      <a:pt x="12153" y="13379"/>
                    </a:lnTo>
                    <a:lnTo>
                      <a:pt x="11354" y="10139"/>
                    </a:lnTo>
                    <a:lnTo>
                      <a:pt x="11354" y="5860"/>
                    </a:lnTo>
                    <a:cubicBezTo>
                      <a:pt x="11728" y="5673"/>
                      <a:pt x="12016" y="5302"/>
                      <a:pt x="12130" y="4846"/>
                    </a:cubicBezTo>
                    <a:lnTo>
                      <a:pt x="17710" y="4846"/>
                    </a:lnTo>
                    <a:lnTo>
                      <a:pt x="15147" y="13979"/>
                    </a:lnTo>
                    <a:lnTo>
                      <a:pt x="14302" y="13979"/>
                    </a:lnTo>
                    <a:cubicBezTo>
                      <a:pt x="15015" y="15444"/>
                      <a:pt x="16380" y="16435"/>
                      <a:pt x="17950" y="16435"/>
                    </a:cubicBezTo>
                    <a:cubicBezTo>
                      <a:pt x="19519" y="16435"/>
                      <a:pt x="20887" y="15444"/>
                      <a:pt x="21600" y="13979"/>
                    </a:cubicBezTo>
                    <a:lnTo>
                      <a:pt x="20753" y="13979"/>
                    </a:lnTo>
                    <a:lnTo>
                      <a:pt x="18190" y="4844"/>
                    </a:lnTo>
                    <a:lnTo>
                      <a:pt x="19072" y="4844"/>
                    </a:lnTo>
                    <a:lnTo>
                      <a:pt x="19072" y="3734"/>
                    </a:lnTo>
                    <a:lnTo>
                      <a:pt x="12052" y="3734"/>
                    </a:lnTo>
                    <a:cubicBezTo>
                      <a:pt x="11909" y="3388"/>
                      <a:pt x="11661" y="3110"/>
                      <a:pt x="11354" y="2956"/>
                    </a:cubicBezTo>
                    <a:lnTo>
                      <a:pt x="11354" y="2193"/>
                    </a:lnTo>
                    <a:cubicBezTo>
                      <a:pt x="11645" y="1983"/>
                      <a:pt x="11838" y="1611"/>
                      <a:pt x="11838" y="1187"/>
                    </a:cubicBezTo>
                    <a:cubicBezTo>
                      <a:pt x="11838" y="531"/>
                      <a:pt x="11374" y="0"/>
                      <a:pt x="10800" y="0"/>
                    </a:cubicBezTo>
                    <a:close/>
                    <a:moveTo>
                      <a:pt x="3486" y="5791"/>
                    </a:moveTo>
                    <a:lnTo>
                      <a:pt x="3486" y="13979"/>
                    </a:lnTo>
                    <a:lnTo>
                      <a:pt x="1188" y="13979"/>
                    </a:lnTo>
                    <a:lnTo>
                      <a:pt x="3486" y="5791"/>
                    </a:lnTo>
                    <a:close/>
                    <a:moveTo>
                      <a:pt x="3812" y="5791"/>
                    </a:moveTo>
                    <a:lnTo>
                      <a:pt x="6110" y="13979"/>
                    </a:lnTo>
                    <a:lnTo>
                      <a:pt x="3812" y="13979"/>
                    </a:lnTo>
                    <a:lnTo>
                      <a:pt x="3812" y="5791"/>
                    </a:lnTo>
                    <a:close/>
                    <a:moveTo>
                      <a:pt x="17788" y="5791"/>
                    </a:moveTo>
                    <a:lnTo>
                      <a:pt x="17788" y="13979"/>
                    </a:lnTo>
                    <a:lnTo>
                      <a:pt x="15490" y="13979"/>
                    </a:lnTo>
                    <a:lnTo>
                      <a:pt x="17788" y="5791"/>
                    </a:lnTo>
                    <a:close/>
                    <a:moveTo>
                      <a:pt x="18114" y="5791"/>
                    </a:moveTo>
                    <a:lnTo>
                      <a:pt x="20412" y="13979"/>
                    </a:lnTo>
                    <a:lnTo>
                      <a:pt x="18114" y="13979"/>
                    </a:lnTo>
                    <a:lnTo>
                      <a:pt x="18114" y="5791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6789" tIns="26789" rIns="26789" bIns="26789" numCol="1" anchor="ctr">
                <a:noAutofit/>
              </a:bodyPr>
              <a:lstStyle/>
              <a:p>
                <a:pPr>
                  <a:defRPr sz="20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406">
                  <a:latin typeface="Avenir Book" panose="02000503020000020003" pitchFamily="2" charset="0"/>
                </a:endParaRPr>
              </a:p>
            </p:txBody>
          </p:sp>
          <p:sp>
            <p:nvSpPr>
              <p:cNvPr id="177" name="Shape 177"/>
              <p:cNvSpPr txBox="1"/>
              <p:nvPr/>
            </p:nvSpPr>
            <p:spPr>
              <a:xfrm rot="21065242">
                <a:off x="60207" y="682248"/>
                <a:ext cx="3435011" cy="1044944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6789" tIns="26789" rIns="26789" bIns="26789" numCol="1" anchor="ctr">
                <a:noAutofit/>
              </a:bodyPr>
              <a:lstStyle>
                <a:lvl1pPr>
                  <a:defRPr>
                    <a:solidFill>
                      <a:srgbClr val="5E5E5E"/>
                    </a:solidFill>
                    <a:latin typeface="Gill Sans"/>
                    <a:ea typeface="Gill Sans"/>
                    <a:cs typeface="Gill Sans"/>
                    <a:sym typeface="Gill Sans"/>
                  </a:defRPr>
                </a:lvl1pPr>
              </a:lstStyle>
              <a:p>
                <a:r>
                  <a:rPr sz="1266" dirty="0">
                    <a:latin typeface="Avenir Book" panose="02000503020000020003" pitchFamily="2" charset="0"/>
                  </a:rPr>
                  <a:t>Data sharing </a:t>
                </a:r>
                <a:r>
                  <a:rPr lang="en-US" sz="1266" dirty="0">
                    <a:latin typeface="Avenir Book" panose="02000503020000020003" pitchFamily="2" charset="0"/>
                  </a:rPr>
                  <a:t>/ </a:t>
                </a:r>
                <a:r>
                  <a:rPr sz="1266" dirty="0">
                    <a:latin typeface="Avenir Book" panose="02000503020000020003" pitchFamily="2" charset="0"/>
                  </a:rPr>
                  <a:t>privacy issues</a:t>
                </a:r>
              </a:p>
            </p:txBody>
          </p:sp>
        </p:grp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F2604EDB-0D9E-AF4A-908B-3BD2A5A88625}"/>
              </a:ext>
            </a:extLst>
          </p:cNvPr>
          <p:cNvGrpSpPr/>
          <p:nvPr/>
        </p:nvGrpSpPr>
        <p:grpSpPr>
          <a:xfrm>
            <a:off x="6793104" y="1070978"/>
            <a:ext cx="3195634" cy="1624684"/>
            <a:chOff x="6793104" y="1070978"/>
            <a:chExt cx="3195634" cy="1624684"/>
          </a:xfrm>
        </p:grpSpPr>
        <p:sp>
          <p:nvSpPr>
            <p:cNvPr id="193" name="Shape 193"/>
            <p:cNvSpPr/>
            <p:nvPr/>
          </p:nvSpPr>
          <p:spPr>
            <a:xfrm>
              <a:off x="6793104" y="1627559"/>
              <a:ext cx="1024429" cy="3435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8826" extrusionOk="0">
                  <a:moveTo>
                    <a:pt x="0" y="18826"/>
                  </a:moveTo>
                  <a:cubicBezTo>
                    <a:pt x="9876" y="3100"/>
                    <a:pt x="17076" y="-2774"/>
                    <a:pt x="21600" y="1204"/>
                  </a:cubicBezTo>
                </a:path>
              </a:pathLst>
            </a:custGeom>
            <a:ln w="101600">
              <a:solidFill>
                <a:srgbClr val="D6D6D6"/>
              </a:solidFill>
              <a:miter lim="400000"/>
              <a:headEnd type="triangle"/>
            </a:ln>
          </p:spPr>
          <p:txBody>
            <a:bodyPr/>
            <a:lstStyle/>
            <a:p>
              <a:endParaRPr sz="1266">
                <a:latin typeface="Avenir Book" panose="02000503020000020003" pitchFamily="2" charset="0"/>
              </a:endParaRPr>
            </a:p>
          </p:txBody>
        </p:sp>
        <p:grpSp>
          <p:nvGrpSpPr>
            <p:cNvPr id="184" name="Group 184"/>
            <p:cNvGrpSpPr/>
            <p:nvPr/>
          </p:nvGrpSpPr>
          <p:grpSpPr>
            <a:xfrm rot="20274622">
              <a:off x="7711180" y="1070978"/>
              <a:ext cx="2277558" cy="1624684"/>
              <a:chOff x="0" y="0"/>
              <a:chExt cx="3239192" cy="2310659"/>
            </a:xfrm>
          </p:grpSpPr>
          <p:sp>
            <p:nvSpPr>
              <p:cNvPr id="182" name="Shape 182"/>
              <p:cNvSpPr/>
              <p:nvPr/>
            </p:nvSpPr>
            <p:spPr>
              <a:xfrm rot="925063">
                <a:off x="705146" y="179508"/>
                <a:ext cx="1614610" cy="19516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39" y="0"/>
                    </a:moveTo>
                    <a:cubicBezTo>
                      <a:pt x="4139" y="0"/>
                      <a:pt x="4149" y="623"/>
                      <a:pt x="4237" y="1589"/>
                    </a:cubicBezTo>
                    <a:cubicBezTo>
                      <a:pt x="2431" y="832"/>
                      <a:pt x="0" y="1725"/>
                      <a:pt x="0" y="3889"/>
                    </a:cubicBezTo>
                    <a:cubicBezTo>
                      <a:pt x="0" y="6026"/>
                      <a:pt x="2630" y="7372"/>
                      <a:pt x="4623" y="8623"/>
                    </a:cubicBezTo>
                    <a:cubicBezTo>
                      <a:pt x="6617" y="9874"/>
                      <a:pt x="5496" y="11300"/>
                      <a:pt x="5496" y="11300"/>
                    </a:cubicBezTo>
                    <a:cubicBezTo>
                      <a:pt x="5496" y="11300"/>
                      <a:pt x="5764" y="11446"/>
                      <a:pt x="6151" y="11655"/>
                    </a:cubicBezTo>
                    <a:cubicBezTo>
                      <a:pt x="6151" y="11655"/>
                      <a:pt x="6687" y="11060"/>
                      <a:pt x="6687" y="10290"/>
                    </a:cubicBezTo>
                    <a:cubicBezTo>
                      <a:pt x="6687" y="10138"/>
                      <a:pt x="6674" y="9995"/>
                      <a:pt x="6650" y="9857"/>
                    </a:cubicBezTo>
                    <a:cubicBezTo>
                      <a:pt x="7364" y="10917"/>
                      <a:pt x="8282" y="11742"/>
                      <a:pt x="9461" y="12100"/>
                    </a:cubicBezTo>
                    <a:lnTo>
                      <a:pt x="9461" y="14760"/>
                    </a:lnTo>
                    <a:lnTo>
                      <a:pt x="7250" y="14760"/>
                    </a:lnTo>
                    <a:lnTo>
                      <a:pt x="7250" y="18727"/>
                    </a:lnTo>
                    <a:lnTo>
                      <a:pt x="5761" y="18727"/>
                    </a:lnTo>
                    <a:lnTo>
                      <a:pt x="4147" y="20386"/>
                    </a:lnTo>
                    <a:lnTo>
                      <a:pt x="4127" y="20386"/>
                    </a:lnTo>
                    <a:lnTo>
                      <a:pt x="4127" y="21600"/>
                    </a:lnTo>
                    <a:lnTo>
                      <a:pt x="17475" y="21600"/>
                    </a:lnTo>
                    <a:lnTo>
                      <a:pt x="17475" y="20386"/>
                    </a:lnTo>
                    <a:lnTo>
                      <a:pt x="17455" y="20386"/>
                    </a:lnTo>
                    <a:lnTo>
                      <a:pt x="15839" y="18727"/>
                    </a:lnTo>
                    <a:lnTo>
                      <a:pt x="14352" y="18727"/>
                    </a:lnTo>
                    <a:lnTo>
                      <a:pt x="14352" y="14760"/>
                    </a:lnTo>
                    <a:lnTo>
                      <a:pt x="12141" y="14760"/>
                    </a:lnTo>
                    <a:lnTo>
                      <a:pt x="12141" y="12100"/>
                    </a:lnTo>
                    <a:cubicBezTo>
                      <a:pt x="13320" y="11742"/>
                      <a:pt x="14238" y="10917"/>
                      <a:pt x="14952" y="9857"/>
                    </a:cubicBezTo>
                    <a:cubicBezTo>
                      <a:pt x="14928" y="9994"/>
                      <a:pt x="14916" y="10138"/>
                      <a:pt x="14916" y="10290"/>
                    </a:cubicBezTo>
                    <a:cubicBezTo>
                      <a:pt x="14916" y="11060"/>
                      <a:pt x="15449" y="11655"/>
                      <a:pt x="15449" y="11655"/>
                    </a:cubicBezTo>
                    <a:cubicBezTo>
                      <a:pt x="15836" y="11446"/>
                      <a:pt x="16107" y="11300"/>
                      <a:pt x="16107" y="11300"/>
                    </a:cubicBezTo>
                    <a:cubicBezTo>
                      <a:pt x="16107" y="11300"/>
                      <a:pt x="14985" y="9874"/>
                      <a:pt x="16979" y="8623"/>
                    </a:cubicBezTo>
                    <a:cubicBezTo>
                      <a:pt x="18972" y="7372"/>
                      <a:pt x="21600" y="6026"/>
                      <a:pt x="21600" y="3889"/>
                    </a:cubicBezTo>
                    <a:cubicBezTo>
                      <a:pt x="21600" y="1725"/>
                      <a:pt x="19172" y="832"/>
                      <a:pt x="17365" y="1589"/>
                    </a:cubicBezTo>
                    <a:cubicBezTo>
                      <a:pt x="17453" y="623"/>
                      <a:pt x="17461" y="0"/>
                      <a:pt x="17461" y="0"/>
                    </a:cubicBezTo>
                    <a:lnTo>
                      <a:pt x="4139" y="0"/>
                    </a:lnTo>
                    <a:close/>
                    <a:moveTo>
                      <a:pt x="2780" y="2437"/>
                    </a:moveTo>
                    <a:cubicBezTo>
                      <a:pt x="3886" y="2437"/>
                      <a:pt x="4325" y="3145"/>
                      <a:pt x="4499" y="3649"/>
                    </a:cubicBezTo>
                    <a:cubicBezTo>
                      <a:pt x="4748" y="5174"/>
                      <a:pt x="5172" y="6946"/>
                      <a:pt x="5886" y="8488"/>
                    </a:cubicBezTo>
                    <a:cubicBezTo>
                      <a:pt x="5216" y="7814"/>
                      <a:pt x="4193" y="7247"/>
                      <a:pt x="3073" y="6490"/>
                    </a:cubicBezTo>
                    <a:cubicBezTo>
                      <a:pt x="229" y="4570"/>
                      <a:pt x="1195" y="2437"/>
                      <a:pt x="2780" y="2437"/>
                    </a:cubicBezTo>
                    <a:close/>
                    <a:moveTo>
                      <a:pt x="18822" y="2437"/>
                    </a:moveTo>
                    <a:cubicBezTo>
                      <a:pt x="20407" y="2437"/>
                      <a:pt x="21373" y="4570"/>
                      <a:pt x="18529" y="6490"/>
                    </a:cubicBezTo>
                    <a:cubicBezTo>
                      <a:pt x="17409" y="7247"/>
                      <a:pt x="16386" y="7814"/>
                      <a:pt x="15716" y="8488"/>
                    </a:cubicBezTo>
                    <a:cubicBezTo>
                      <a:pt x="16430" y="6947"/>
                      <a:pt x="16852" y="5174"/>
                      <a:pt x="17101" y="3649"/>
                    </a:cubicBezTo>
                    <a:cubicBezTo>
                      <a:pt x="17275" y="3145"/>
                      <a:pt x="17716" y="2437"/>
                      <a:pt x="18822" y="2437"/>
                    </a:cubicBezTo>
                    <a:close/>
                  </a:path>
                </a:pathLst>
              </a:custGeom>
              <a:solidFill>
                <a:schemeClr val="accent4">
                  <a:hueOff val="-461056"/>
                  <a:satOff val="4338"/>
                  <a:lumOff val="-10225"/>
                  <a:alpha val="35000"/>
                </a:schemeClr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6789" tIns="26789" rIns="26789" bIns="26789" numCol="1" anchor="ctr">
                <a:noAutofit/>
              </a:bodyPr>
              <a:lstStyle/>
              <a:p>
                <a:pPr>
                  <a:defRPr sz="20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406">
                  <a:latin typeface="Avenir Book" panose="02000503020000020003" pitchFamily="2" charset="0"/>
                </a:endParaRPr>
              </a:p>
            </p:txBody>
          </p:sp>
          <p:sp>
            <p:nvSpPr>
              <p:cNvPr id="183" name="Shape 183"/>
              <p:cNvSpPr txBox="1"/>
              <p:nvPr/>
            </p:nvSpPr>
            <p:spPr>
              <a:xfrm rot="829442">
                <a:off x="42895" y="784810"/>
                <a:ext cx="3153403" cy="741323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6789" tIns="26789" rIns="26789" bIns="26789" numCol="1" anchor="ctr">
                <a:noAutofit/>
              </a:bodyPr>
              <a:lstStyle>
                <a:lvl1pPr>
                  <a:defRPr>
                    <a:solidFill>
                      <a:srgbClr val="5E5E5E"/>
                    </a:solidFill>
                    <a:latin typeface="Gill Sans"/>
                    <a:ea typeface="Gill Sans"/>
                    <a:cs typeface="Gill Sans"/>
                    <a:sym typeface="Gill Sans"/>
                  </a:defRPr>
                </a:lvl1pPr>
              </a:lstStyle>
              <a:p>
                <a:r>
                  <a:rPr sz="1266">
                    <a:latin typeface="Avenir Book" panose="02000503020000020003" pitchFamily="2" charset="0"/>
                  </a:rPr>
                  <a:t>Prestige/impact factors</a:t>
                </a:r>
              </a:p>
            </p:txBody>
          </p:sp>
        </p:grpSp>
      </p:grpSp>
      <p:pic>
        <p:nvPicPr>
          <p:cNvPr id="185" name="Picture 184"/>
          <p:cNvPicPr>
            <a:picLocks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 rot="10684839">
            <a:off x="4784389" y="3079071"/>
            <a:ext cx="1304031" cy="194880"/>
          </a:xfrm>
          <a:prstGeom prst="rect">
            <a:avLst/>
          </a:prstGeom>
        </p:spPr>
      </p:pic>
      <p:sp>
        <p:nvSpPr>
          <p:cNvPr id="187" name="Shape 187"/>
          <p:cNvSpPr txBox="1">
            <a:spLocks noGrp="1"/>
          </p:cNvSpPr>
          <p:nvPr>
            <p:ph type="title" idx="4294967295"/>
          </p:nvPr>
        </p:nvSpPr>
        <p:spPr>
          <a:xfrm>
            <a:off x="0" y="242239"/>
            <a:ext cx="11988800" cy="659657"/>
          </a:xfrm>
          <a:prstGeom prst="rect">
            <a:avLst/>
          </a:prstGeom>
        </p:spPr>
        <p:txBody>
          <a:bodyPr anchor="ctr">
            <a:normAutofit fontScale="90000"/>
          </a:bodyPr>
          <a:lstStyle>
            <a:lvl1pPr defTabSz="332993">
              <a:defRPr sz="4446">
                <a:latin typeface="Garamond"/>
                <a:ea typeface="Garamond"/>
                <a:cs typeface="Garamond"/>
                <a:sym typeface="Garamond"/>
              </a:defRPr>
            </a:lvl1pPr>
          </a:lstStyle>
          <a:p>
            <a:r>
              <a:rPr dirty="0">
                <a:latin typeface="Avenir Book" panose="02000503020000020003" pitchFamily="2" charset="0"/>
              </a:rPr>
              <a:t>Incentives that work against open science practices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8B3ACBD-4A66-1345-A9FF-7E3B38C0CE17}"/>
              </a:ext>
            </a:extLst>
          </p:cNvPr>
          <p:cNvGrpSpPr/>
          <p:nvPr/>
        </p:nvGrpSpPr>
        <p:grpSpPr>
          <a:xfrm>
            <a:off x="7652067" y="3228569"/>
            <a:ext cx="2973171" cy="1694130"/>
            <a:chOff x="7652067" y="3228569"/>
            <a:chExt cx="2973171" cy="1694130"/>
          </a:xfrm>
        </p:grpSpPr>
        <p:grpSp>
          <p:nvGrpSpPr>
            <p:cNvPr id="181" name="Group 181"/>
            <p:cNvGrpSpPr/>
            <p:nvPr/>
          </p:nvGrpSpPr>
          <p:grpSpPr>
            <a:xfrm>
              <a:off x="8387666" y="3283156"/>
              <a:ext cx="2237572" cy="1639543"/>
              <a:chOff x="162432" y="0"/>
              <a:chExt cx="3182323" cy="2331793"/>
            </a:xfrm>
          </p:grpSpPr>
          <p:sp>
            <p:nvSpPr>
              <p:cNvPr id="179" name="Shape 179"/>
              <p:cNvSpPr/>
              <p:nvPr/>
            </p:nvSpPr>
            <p:spPr>
              <a:xfrm>
                <a:off x="746186" y="0"/>
                <a:ext cx="2014817" cy="23317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083" y="0"/>
                    </a:moveTo>
                    <a:cubicBezTo>
                      <a:pt x="8677" y="0"/>
                      <a:pt x="8349" y="285"/>
                      <a:pt x="8349" y="636"/>
                    </a:cubicBezTo>
                    <a:cubicBezTo>
                      <a:pt x="8349" y="987"/>
                      <a:pt x="8677" y="1271"/>
                      <a:pt x="9083" y="1271"/>
                    </a:cubicBezTo>
                    <a:lnTo>
                      <a:pt x="10064" y="1271"/>
                    </a:lnTo>
                    <a:lnTo>
                      <a:pt x="10064" y="2960"/>
                    </a:lnTo>
                    <a:cubicBezTo>
                      <a:pt x="4451" y="3288"/>
                      <a:pt x="0" y="7336"/>
                      <a:pt x="0" y="12268"/>
                    </a:cubicBezTo>
                    <a:cubicBezTo>
                      <a:pt x="0" y="17414"/>
                      <a:pt x="4845" y="21600"/>
                      <a:pt x="10800" y="21600"/>
                    </a:cubicBezTo>
                    <a:cubicBezTo>
                      <a:pt x="16755" y="21600"/>
                      <a:pt x="21600" y="17414"/>
                      <a:pt x="21600" y="12268"/>
                    </a:cubicBezTo>
                    <a:cubicBezTo>
                      <a:pt x="21600" y="9530"/>
                      <a:pt x="20228" y="7065"/>
                      <a:pt x="18048" y="5356"/>
                    </a:cubicBezTo>
                    <a:cubicBezTo>
                      <a:pt x="18095" y="5326"/>
                      <a:pt x="18139" y="5288"/>
                      <a:pt x="18173" y="5243"/>
                    </a:cubicBezTo>
                    <a:lnTo>
                      <a:pt x="18534" y="4762"/>
                    </a:lnTo>
                    <a:cubicBezTo>
                      <a:pt x="18681" y="4567"/>
                      <a:pt x="18616" y="4303"/>
                      <a:pt x="18389" y="4177"/>
                    </a:cubicBezTo>
                    <a:lnTo>
                      <a:pt x="16675" y="3215"/>
                    </a:lnTo>
                    <a:cubicBezTo>
                      <a:pt x="16448" y="3088"/>
                      <a:pt x="16144" y="3144"/>
                      <a:pt x="15997" y="3340"/>
                    </a:cubicBezTo>
                    <a:lnTo>
                      <a:pt x="15636" y="3822"/>
                    </a:lnTo>
                    <a:cubicBezTo>
                      <a:pt x="15615" y="3849"/>
                      <a:pt x="15599" y="3878"/>
                      <a:pt x="15587" y="3907"/>
                    </a:cubicBezTo>
                    <a:cubicBezTo>
                      <a:pt x="14351" y="3376"/>
                      <a:pt x="12983" y="3045"/>
                      <a:pt x="11536" y="2960"/>
                    </a:cubicBezTo>
                    <a:lnTo>
                      <a:pt x="11536" y="1271"/>
                    </a:lnTo>
                    <a:lnTo>
                      <a:pt x="12517" y="1271"/>
                    </a:lnTo>
                    <a:cubicBezTo>
                      <a:pt x="12923" y="1271"/>
                      <a:pt x="13251" y="987"/>
                      <a:pt x="13251" y="636"/>
                    </a:cubicBezTo>
                    <a:cubicBezTo>
                      <a:pt x="13251" y="285"/>
                      <a:pt x="12923" y="0"/>
                      <a:pt x="12517" y="0"/>
                    </a:cubicBezTo>
                    <a:lnTo>
                      <a:pt x="9083" y="0"/>
                    </a:lnTo>
                    <a:close/>
                    <a:moveTo>
                      <a:pt x="10800" y="4207"/>
                    </a:moveTo>
                    <a:cubicBezTo>
                      <a:pt x="15944" y="4207"/>
                      <a:pt x="20129" y="7823"/>
                      <a:pt x="20129" y="12268"/>
                    </a:cubicBezTo>
                    <a:cubicBezTo>
                      <a:pt x="20129" y="16713"/>
                      <a:pt x="15944" y="20329"/>
                      <a:pt x="10800" y="20329"/>
                    </a:cubicBezTo>
                    <a:cubicBezTo>
                      <a:pt x="5656" y="20329"/>
                      <a:pt x="1471" y="16713"/>
                      <a:pt x="1471" y="12268"/>
                    </a:cubicBezTo>
                    <a:cubicBezTo>
                      <a:pt x="1471" y="7823"/>
                      <a:pt x="5656" y="4207"/>
                      <a:pt x="10800" y="4207"/>
                    </a:cubicBezTo>
                    <a:close/>
                    <a:moveTo>
                      <a:pt x="10800" y="6222"/>
                    </a:moveTo>
                    <a:cubicBezTo>
                      <a:pt x="10394" y="6222"/>
                      <a:pt x="10064" y="6505"/>
                      <a:pt x="10064" y="6856"/>
                    </a:cubicBezTo>
                    <a:lnTo>
                      <a:pt x="10064" y="12268"/>
                    </a:lnTo>
                    <a:cubicBezTo>
                      <a:pt x="10064" y="12619"/>
                      <a:pt x="10394" y="12904"/>
                      <a:pt x="10800" y="12904"/>
                    </a:cubicBezTo>
                    <a:cubicBezTo>
                      <a:pt x="11206" y="12904"/>
                      <a:pt x="11536" y="12619"/>
                      <a:pt x="11536" y="12268"/>
                    </a:cubicBezTo>
                    <a:lnTo>
                      <a:pt x="11536" y="6856"/>
                    </a:lnTo>
                    <a:cubicBezTo>
                      <a:pt x="11536" y="6505"/>
                      <a:pt x="11206" y="6222"/>
                      <a:pt x="10800" y="6222"/>
                    </a:cubicBezTo>
                    <a:close/>
                  </a:path>
                </a:pathLst>
              </a:custGeom>
              <a:solidFill>
                <a:schemeClr val="accent5">
                  <a:hueOff val="-82419"/>
                  <a:satOff val="-9513"/>
                  <a:lumOff val="-16343"/>
                  <a:alpha val="30000"/>
                </a:schemeClr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6789" tIns="26789" rIns="26789" bIns="26789" numCol="1" anchor="ctr">
                <a:noAutofit/>
              </a:bodyPr>
              <a:lstStyle/>
              <a:p>
                <a:pPr>
                  <a:defRPr sz="20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406">
                  <a:latin typeface="Avenir Book" panose="02000503020000020003" pitchFamily="2" charset="0"/>
                </a:endParaRPr>
              </a:p>
            </p:txBody>
          </p:sp>
          <p:sp>
            <p:nvSpPr>
              <p:cNvPr id="180" name="Shape 180"/>
              <p:cNvSpPr txBox="1"/>
              <p:nvPr/>
            </p:nvSpPr>
            <p:spPr>
              <a:xfrm rot="21596213">
                <a:off x="162971" y="835614"/>
                <a:ext cx="3181247" cy="980219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6789" tIns="26789" rIns="26789" bIns="26789" numCol="1" anchor="ctr">
                <a:noAutofit/>
              </a:bodyPr>
              <a:lstStyle>
                <a:lvl1pPr>
                  <a:defRPr>
                    <a:solidFill>
                      <a:srgbClr val="5E5E5E"/>
                    </a:solidFill>
                    <a:latin typeface="Gill Sans"/>
                    <a:ea typeface="Gill Sans"/>
                    <a:cs typeface="Gill Sans"/>
                    <a:sym typeface="Gill Sans"/>
                  </a:defRPr>
                </a:lvl1pPr>
              </a:lstStyle>
              <a:p>
                <a:r>
                  <a:rPr sz="1266">
                    <a:latin typeface="Avenir Book" panose="02000503020000020003" pitchFamily="2" charset="0"/>
                  </a:rPr>
                  <a:t>Fear of being “scooped”</a:t>
                </a:r>
              </a:p>
            </p:txBody>
          </p:sp>
        </p:grpSp>
        <p:sp>
          <p:nvSpPr>
            <p:cNvPr id="195" name="Shape 195"/>
            <p:cNvSpPr/>
            <p:nvPr/>
          </p:nvSpPr>
          <p:spPr>
            <a:xfrm>
              <a:off x="7652067" y="3228569"/>
              <a:ext cx="1096343" cy="4131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56" extrusionOk="0">
                  <a:moveTo>
                    <a:pt x="0" y="7"/>
                  </a:moveTo>
                  <a:cubicBezTo>
                    <a:pt x="10775" y="-244"/>
                    <a:pt x="17975" y="6872"/>
                    <a:pt x="21600" y="21356"/>
                  </a:cubicBezTo>
                </a:path>
              </a:pathLst>
            </a:custGeom>
            <a:ln w="101600">
              <a:solidFill>
                <a:srgbClr val="D6D6D6"/>
              </a:solidFill>
              <a:miter lim="400000"/>
              <a:headEnd type="triangle"/>
            </a:ln>
          </p:spPr>
          <p:txBody>
            <a:bodyPr/>
            <a:lstStyle/>
            <a:p>
              <a:endParaRPr sz="1266">
                <a:latin typeface="Avenir Book" panose="02000503020000020003" pitchFamily="2" charset="0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8CBB7179-B5C8-814D-A57C-1FB89BEB67D5}"/>
              </a:ext>
            </a:extLst>
          </p:cNvPr>
          <p:cNvGrpSpPr/>
          <p:nvPr/>
        </p:nvGrpSpPr>
        <p:grpSpPr>
          <a:xfrm>
            <a:off x="4943379" y="4392714"/>
            <a:ext cx="2490398" cy="1709521"/>
            <a:chOff x="4943379" y="4392714"/>
            <a:chExt cx="2490398" cy="1709521"/>
          </a:xfrm>
        </p:grpSpPr>
        <p:sp>
          <p:nvSpPr>
            <p:cNvPr id="196" name="Shape 196"/>
            <p:cNvSpPr/>
            <p:nvPr/>
          </p:nvSpPr>
          <p:spPr>
            <a:xfrm>
              <a:off x="6909670" y="4392714"/>
              <a:ext cx="256175" cy="1031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962" h="21600" extrusionOk="0">
                  <a:moveTo>
                    <a:pt x="0" y="0"/>
                  </a:moveTo>
                  <a:cubicBezTo>
                    <a:pt x="17823" y="8727"/>
                    <a:pt x="21600" y="15927"/>
                    <a:pt x="11330" y="21600"/>
                  </a:cubicBezTo>
                </a:path>
              </a:pathLst>
            </a:custGeom>
            <a:ln w="101600">
              <a:solidFill>
                <a:srgbClr val="D6D6D6"/>
              </a:solidFill>
              <a:miter lim="400000"/>
              <a:headEnd type="triangle"/>
            </a:ln>
          </p:spPr>
          <p:txBody>
            <a:bodyPr/>
            <a:lstStyle/>
            <a:p>
              <a:endParaRPr sz="1266">
                <a:latin typeface="Avenir Book" panose="02000503020000020003" pitchFamily="2" charset="0"/>
              </a:endParaRP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111D331E-0813-3042-BA6A-2FFB1A8B1980}"/>
                </a:ext>
              </a:extLst>
            </p:cNvPr>
            <p:cNvGrpSpPr/>
            <p:nvPr/>
          </p:nvGrpSpPr>
          <p:grpSpPr>
            <a:xfrm>
              <a:off x="4943379" y="5037661"/>
              <a:ext cx="2490398" cy="1064574"/>
              <a:chOff x="4943379" y="5037661"/>
              <a:chExt cx="2490398" cy="1064574"/>
            </a:xfrm>
          </p:grpSpPr>
          <p:sp>
            <p:nvSpPr>
              <p:cNvPr id="188" name="Shape 188"/>
              <p:cNvSpPr/>
              <p:nvPr/>
            </p:nvSpPr>
            <p:spPr>
              <a:xfrm>
                <a:off x="5560517" y="5037661"/>
                <a:ext cx="738684" cy="10312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030" y="0"/>
                    </a:moveTo>
                    <a:cubicBezTo>
                      <a:pt x="7082" y="0"/>
                      <a:pt x="6309" y="594"/>
                      <a:pt x="6309" y="1325"/>
                    </a:cubicBezTo>
                    <a:lnTo>
                      <a:pt x="6309" y="2273"/>
                    </a:lnTo>
                    <a:lnTo>
                      <a:pt x="1622" y="2273"/>
                    </a:lnTo>
                    <a:cubicBezTo>
                      <a:pt x="726" y="2273"/>
                      <a:pt x="0" y="2832"/>
                      <a:pt x="0" y="3522"/>
                    </a:cubicBezTo>
                    <a:lnTo>
                      <a:pt x="0" y="5341"/>
                    </a:lnTo>
                    <a:lnTo>
                      <a:pt x="21600" y="5341"/>
                    </a:lnTo>
                    <a:lnTo>
                      <a:pt x="21600" y="3522"/>
                    </a:lnTo>
                    <a:cubicBezTo>
                      <a:pt x="21600" y="2832"/>
                      <a:pt x="20874" y="2273"/>
                      <a:pt x="19978" y="2273"/>
                    </a:cubicBezTo>
                    <a:lnTo>
                      <a:pt x="15291" y="2273"/>
                    </a:lnTo>
                    <a:lnTo>
                      <a:pt x="15291" y="1325"/>
                    </a:lnTo>
                    <a:cubicBezTo>
                      <a:pt x="15291" y="594"/>
                      <a:pt x="14518" y="0"/>
                      <a:pt x="13570" y="0"/>
                    </a:cubicBezTo>
                    <a:lnTo>
                      <a:pt x="8030" y="0"/>
                    </a:lnTo>
                    <a:close/>
                    <a:moveTo>
                      <a:pt x="8030" y="1299"/>
                    </a:moveTo>
                    <a:lnTo>
                      <a:pt x="13570" y="1299"/>
                    </a:lnTo>
                    <a:cubicBezTo>
                      <a:pt x="13588" y="1299"/>
                      <a:pt x="13603" y="1311"/>
                      <a:pt x="13603" y="1325"/>
                    </a:cubicBezTo>
                    <a:lnTo>
                      <a:pt x="13603" y="2273"/>
                    </a:lnTo>
                    <a:lnTo>
                      <a:pt x="7997" y="2273"/>
                    </a:lnTo>
                    <a:lnTo>
                      <a:pt x="7997" y="1325"/>
                    </a:lnTo>
                    <a:cubicBezTo>
                      <a:pt x="7997" y="1311"/>
                      <a:pt x="8012" y="1299"/>
                      <a:pt x="8030" y="1299"/>
                    </a:cubicBezTo>
                    <a:close/>
                    <a:moveTo>
                      <a:pt x="1295" y="6208"/>
                    </a:moveTo>
                    <a:lnTo>
                      <a:pt x="2345" y="20351"/>
                    </a:lnTo>
                    <a:cubicBezTo>
                      <a:pt x="2345" y="21041"/>
                      <a:pt x="3071" y="21600"/>
                      <a:pt x="3967" y="21600"/>
                    </a:cubicBezTo>
                    <a:lnTo>
                      <a:pt x="17633" y="21600"/>
                    </a:lnTo>
                    <a:cubicBezTo>
                      <a:pt x="18529" y="21600"/>
                      <a:pt x="19255" y="21041"/>
                      <a:pt x="19255" y="20351"/>
                    </a:cubicBezTo>
                    <a:lnTo>
                      <a:pt x="20305" y="6208"/>
                    </a:lnTo>
                    <a:lnTo>
                      <a:pt x="1295" y="6208"/>
                    </a:lnTo>
                    <a:close/>
                    <a:moveTo>
                      <a:pt x="5847" y="7963"/>
                    </a:moveTo>
                    <a:cubicBezTo>
                      <a:pt x="6233" y="7949"/>
                      <a:pt x="6562" y="8183"/>
                      <a:pt x="6579" y="8481"/>
                    </a:cubicBezTo>
                    <a:lnTo>
                      <a:pt x="7160" y="18807"/>
                    </a:lnTo>
                    <a:cubicBezTo>
                      <a:pt x="7177" y="19106"/>
                      <a:pt x="6875" y="19360"/>
                      <a:pt x="6487" y="19373"/>
                    </a:cubicBezTo>
                    <a:cubicBezTo>
                      <a:pt x="6477" y="19373"/>
                      <a:pt x="6467" y="19373"/>
                      <a:pt x="6456" y="19373"/>
                    </a:cubicBezTo>
                    <a:cubicBezTo>
                      <a:pt x="6082" y="19373"/>
                      <a:pt x="5771" y="19145"/>
                      <a:pt x="5755" y="18854"/>
                    </a:cubicBezTo>
                    <a:lnTo>
                      <a:pt x="5174" y="8529"/>
                    </a:lnTo>
                    <a:cubicBezTo>
                      <a:pt x="5157" y="8230"/>
                      <a:pt x="5459" y="7976"/>
                      <a:pt x="5847" y="7963"/>
                    </a:cubicBezTo>
                    <a:close/>
                    <a:moveTo>
                      <a:pt x="10800" y="7963"/>
                    </a:moveTo>
                    <a:cubicBezTo>
                      <a:pt x="11188" y="7963"/>
                      <a:pt x="11503" y="8206"/>
                      <a:pt x="11503" y="8505"/>
                    </a:cubicBezTo>
                    <a:lnTo>
                      <a:pt x="11503" y="18831"/>
                    </a:lnTo>
                    <a:cubicBezTo>
                      <a:pt x="11503" y="19130"/>
                      <a:pt x="11188" y="19372"/>
                      <a:pt x="10800" y="19373"/>
                    </a:cubicBezTo>
                    <a:cubicBezTo>
                      <a:pt x="10412" y="19373"/>
                      <a:pt x="10097" y="19130"/>
                      <a:pt x="10097" y="18831"/>
                    </a:cubicBezTo>
                    <a:lnTo>
                      <a:pt x="10097" y="8505"/>
                    </a:lnTo>
                    <a:cubicBezTo>
                      <a:pt x="10097" y="8206"/>
                      <a:pt x="10412" y="7963"/>
                      <a:pt x="10800" y="7963"/>
                    </a:cubicBezTo>
                    <a:close/>
                    <a:moveTo>
                      <a:pt x="15753" y="7963"/>
                    </a:moveTo>
                    <a:cubicBezTo>
                      <a:pt x="16141" y="7976"/>
                      <a:pt x="16442" y="8230"/>
                      <a:pt x="16426" y="8529"/>
                    </a:cubicBezTo>
                    <a:lnTo>
                      <a:pt x="15845" y="18854"/>
                    </a:lnTo>
                    <a:cubicBezTo>
                      <a:pt x="15829" y="19145"/>
                      <a:pt x="15518" y="19372"/>
                      <a:pt x="15144" y="19373"/>
                    </a:cubicBezTo>
                    <a:cubicBezTo>
                      <a:pt x="15133" y="19373"/>
                      <a:pt x="15123" y="19373"/>
                      <a:pt x="15113" y="19373"/>
                    </a:cubicBezTo>
                    <a:cubicBezTo>
                      <a:pt x="14725" y="19360"/>
                      <a:pt x="14423" y="19106"/>
                      <a:pt x="14440" y="18807"/>
                    </a:cubicBezTo>
                    <a:lnTo>
                      <a:pt x="15021" y="8481"/>
                    </a:lnTo>
                    <a:cubicBezTo>
                      <a:pt x="15038" y="8183"/>
                      <a:pt x="15366" y="7949"/>
                      <a:pt x="15753" y="7963"/>
                    </a:cubicBezTo>
                    <a:close/>
                  </a:path>
                </a:pathLst>
              </a:custGeom>
              <a:solidFill>
                <a:srgbClr val="00A8AA">
                  <a:alpha val="35000"/>
                </a:srgbClr>
              </a:solidFill>
              <a:ln w="3175">
                <a:miter lim="400000"/>
              </a:ln>
            </p:spPr>
            <p:txBody>
              <a:bodyPr lIns="26789" tIns="26789" rIns="26789" bIns="26789" anchor="ctr"/>
              <a:lstStyle/>
              <a:p>
                <a:pPr>
                  <a:defRPr sz="20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406">
                  <a:latin typeface="Avenir Book" panose="02000503020000020003" pitchFamily="2" charset="0"/>
                </a:endParaRPr>
              </a:p>
            </p:txBody>
          </p:sp>
          <p:sp>
            <p:nvSpPr>
              <p:cNvPr id="191" name="Shape 191"/>
              <p:cNvSpPr txBox="1"/>
              <p:nvPr/>
            </p:nvSpPr>
            <p:spPr>
              <a:xfrm rot="21588314">
                <a:off x="4943379" y="5597814"/>
                <a:ext cx="2490398" cy="504421"/>
              </a:xfrm>
              <a:prstGeom prst="rect">
                <a:avLst/>
              </a:prstGeom>
              <a:ln w="3175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lIns="26789" tIns="26789" rIns="26789" bIns="26789" anchor="ctr"/>
              <a:lstStyle>
                <a:lvl1pPr>
                  <a:defRPr>
                    <a:solidFill>
                      <a:srgbClr val="5E5E5E"/>
                    </a:solidFill>
                    <a:latin typeface="Gill Sans"/>
                    <a:ea typeface="Gill Sans"/>
                    <a:cs typeface="Gill Sans"/>
                    <a:sym typeface="Gill Sans"/>
                  </a:defRPr>
                </a:lvl1pPr>
              </a:lstStyle>
              <a:p>
                <a:r>
                  <a:rPr sz="1266" dirty="0">
                    <a:latin typeface="Avenir Book" panose="02000503020000020003" pitchFamily="2" charset="0"/>
                  </a:rPr>
                  <a:t>Unpublished null results</a:t>
                </a:r>
              </a:p>
            </p:txBody>
          </p:sp>
        </p:grpSp>
      </p:grpSp>
      <p:pic>
        <p:nvPicPr>
          <p:cNvPr id="30" name="QBIN_standard.gif">
            <a:extLst>
              <a:ext uri="{FF2B5EF4-FFF2-40B4-BE49-F238E27FC236}">
                <a16:creationId xmlns:a16="http://schemas.microsoft.com/office/drawing/2014/main" id="{F938F212-5245-0B4F-A0CB-556983B1AE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562340" y="6313070"/>
            <a:ext cx="1042594" cy="521297"/>
          </a:xfrm>
          <a:prstGeom prst="rect">
            <a:avLst/>
          </a:prstGeom>
          <a:ln w="3175">
            <a:miter lim="400000"/>
          </a:ln>
        </p:spPr>
      </p:pic>
    </p:spTree>
    <p:extLst>
      <p:ext uri="{BB962C8B-B14F-4D97-AF65-F5344CB8AC3E}">
        <p14:creationId xmlns:p14="http://schemas.microsoft.com/office/powerpoint/2010/main" val="307235075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1225" y="310409"/>
            <a:ext cx="7584659" cy="561211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b="7063"/>
          <a:stretch/>
        </p:blipFill>
        <p:spPr>
          <a:xfrm>
            <a:off x="3573203" y="638112"/>
            <a:ext cx="7137400" cy="514611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9146" y="4193545"/>
            <a:ext cx="6520828" cy="1278594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27C58B7-987E-4479-AAE3-45A4B516B2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305" y="138560"/>
            <a:ext cx="7313613" cy="868362"/>
          </a:xfrm>
        </p:spPr>
        <p:txBody>
          <a:bodyPr/>
          <a:lstStyle/>
          <a:p>
            <a:r>
              <a:rPr lang="en-US" dirty="0"/>
              <a:t>Consensus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74305D-6325-1F41-A2D5-6DD8B5C85379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EFF0EF"/>
              </a:clrFrom>
              <a:clrTo>
                <a:srgbClr val="EFF0E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231" y="1585818"/>
            <a:ext cx="2728585" cy="73404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5902760"/>
            <a:ext cx="53861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http://</a:t>
            </a:r>
            <a:r>
              <a:rPr lang="en-US" sz="1400" dirty="0" err="1"/>
              <a:t>www.ohbmbrainmappingblog.com</a:t>
            </a:r>
            <a:r>
              <a:rPr lang="en-US" sz="1400" dirty="0"/>
              <a:t>/blog/keep-calm-and-scan-on</a:t>
            </a:r>
          </a:p>
        </p:txBody>
      </p:sp>
      <p:pic>
        <p:nvPicPr>
          <p:cNvPr id="11" name="QBIN_standard.gif">
            <a:extLst>
              <a:ext uri="{FF2B5EF4-FFF2-40B4-BE49-F238E27FC236}">
                <a16:creationId xmlns:a16="http://schemas.microsoft.com/office/drawing/2014/main" id="{28A43046-8631-3E40-B3B4-ED9A14487C1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4562340" y="6313070"/>
            <a:ext cx="1042594" cy="521297"/>
          </a:xfrm>
          <a:prstGeom prst="rect">
            <a:avLst/>
          </a:prstGeom>
          <a:ln w="3175">
            <a:miter lim="400000"/>
          </a:ln>
        </p:spPr>
      </p:pic>
    </p:spTree>
    <p:extLst>
      <p:ext uri="{BB962C8B-B14F-4D97-AF65-F5344CB8AC3E}">
        <p14:creationId xmlns:p14="http://schemas.microsoft.com/office/powerpoint/2010/main" val="1154159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570BBE-C1B9-40AC-999C-AE8272F075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32C64-7856-D140-AF0F-03C95E5CD28B}" type="datetime1">
              <a:rPr lang="en-CA" smtClean="0"/>
              <a:t>2019-06-02</a:t>
            </a:fld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B1C9B81-C408-4367-A95E-68C653809D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497" y="318147"/>
            <a:ext cx="6035123" cy="574649"/>
          </a:xfrm>
        </p:spPr>
        <p:txBody>
          <a:bodyPr>
            <a:normAutofit fontScale="90000"/>
          </a:bodyPr>
          <a:lstStyle/>
          <a:p>
            <a:r>
              <a:rPr lang="en-US" dirty="0"/>
              <a:t>My role in teaching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53F075F-0FEA-4FB0-A4ED-F4BAD4790C1F}"/>
              </a:ext>
            </a:extLst>
          </p:cNvPr>
          <p:cNvSpPr txBox="1"/>
          <p:nvPr/>
        </p:nvSpPr>
        <p:spPr>
          <a:xfrm>
            <a:off x="-1290556" y="6081805"/>
            <a:ext cx="162415" cy="382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latin typeface="+mn-lt"/>
            </a:endParaRPr>
          </a:p>
        </p:txBody>
      </p:sp>
      <p:sp>
        <p:nvSpPr>
          <p:cNvPr id="26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490822"/>
            <a:ext cx="2743200" cy="365125"/>
          </a:xfrm>
        </p:spPr>
        <p:txBody>
          <a:bodyPr/>
          <a:lstStyle/>
          <a:p>
            <a:fld id="{0959B12D-25BC-F543-B37E-8542CE23DD0F}" type="slidenum">
              <a:rPr lang="en-US" smtClean="0"/>
              <a:t>3</a:t>
            </a:fld>
            <a:r>
              <a:rPr lang="en-US" dirty="0"/>
              <a:t>/35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FBA938E-472F-EF48-B2C8-A3E61AD4D7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3264" y="1530402"/>
            <a:ext cx="2531464" cy="3797196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024D99E6-3224-FD45-8943-2A0CD04E01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8432" y="1530402"/>
            <a:ext cx="2285274" cy="383177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45EED50-B1DD-E84C-B6E7-C9EFAF8F45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51597">
            <a:off x="727717" y="992771"/>
            <a:ext cx="3480134" cy="5041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01235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753" y="14751"/>
            <a:ext cx="10515600" cy="700619"/>
          </a:xfrm>
        </p:spPr>
        <p:txBody>
          <a:bodyPr>
            <a:normAutofit fontScale="90000"/>
          </a:bodyPr>
          <a:lstStyle/>
          <a:p>
            <a:r>
              <a:rPr lang="en-US" dirty="0"/>
              <a:t>Outreach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t="17739"/>
          <a:stretch/>
        </p:blipFill>
        <p:spPr>
          <a:xfrm>
            <a:off x="6805855" y="393005"/>
            <a:ext cx="3606938" cy="32073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369" y="715370"/>
            <a:ext cx="4507852" cy="53743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9246" y="3847299"/>
            <a:ext cx="4280107" cy="2275872"/>
          </a:xfrm>
          <a:prstGeom prst="rect">
            <a:avLst/>
          </a:prstGeom>
        </p:spPr>
      </p:pic>
      <p:pic>
        <p:nvPicPr>
          <p:cNvPr id="10" name="QBIN_standard.gif">
            <a:extLst>
              <a:ext uri="{FF2B5EF4-FFF2-40B4-BE49-F238E27FC236}">
                <a16:creationId xmlns:a16="http://schemas.microsoft.com/office/drawing/2014/main" id="{6B6BB736-53C5-144D-9018-0DDE66E75CA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4562340" y="6313070"/>
            <a:ext cx="1042594" cy="521297"/>
          </a:xfrm>
          <a:prstGeom prst="rect">
            <a:avLst/>
          </a:prstGeom>
          <a:ln w="3175">
            <a:miter lim="400000"/>
          </a:ln>
        </p:spPr>
      </p:pic>
    </p:spTree>
    <p:extLst>
      <p:ext uri="{BB962C8B-B14F-4D97-AF65-F5344CB8AC3E}">
        <p14:creationId xmlns:p14="http://schemas.microsoft.com/office/powerpoint/2010/main" val="2999623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226735-63F9-6B4D-B9F5-FDAFF58907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668" y="229662"/>
            <a:ext cx="10515600" cy="617006"/>
          </a:xfrm>
        </p:spPr>
        <p:txBody>
          <a:bodyPr>
            <a:normAutofit fontScale="90000"/>
          </a:bodyPr>
          <a:lstStyle/>
          <a:p>
            <a:r>
              <a:rPr lang="en-US" dirty="0"/>
              <a:t>Community</a:t>
            </a:r>
          </a:p>
        </p:txBody>
      </p:sp>
      <p:pic>
        <p:nvPicPr>
          <p:cNvPr id="7" name="Content Placeholder 6" descr="A group of people on a stage in front of a crowd&#13;&#10;&#13;&#10;Description automatically generated">
            <a:extLst>
              <a:ext uri="{FF2B5EF4-FFF2-40B4-BE49-F238E27FC236}">
                <a16:creationId xmlns:a16="http://schemas.microsoft.com/office/drawing/2014/main" id="{FFB3AA17-14CF-754B-9AF4-9C4BB3C75D3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19199" y="1032799"/>
            <a:ext cx="3467201" cy="4622934"/>
          </a:xfrm>
        </p:spPr>
      </p:pic>
      <p:pic>
        <p:nvPicPr>
          <p:cNvPr id="6" name="QBIN_standard.gif">
            <a:extLst>
              <a:ext uri="{FF2B5EF4-FFF2-40B4-BE49-F238E27FC236}">
                <a16:creationId xmlns:a16="http://schemas.microsoft.com/office/drawing/2014/main" id="{8400203F-9D60-7242-B488-9F80B42613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562340" y="6313070"/>
            <a:ext cx="1042594" cy="521297"/>
          </a:xfrm>
          <a:prstGeom prst="rect">
            <a:avLst/>
          </a:prstGeom>
          <a:ln w="3175">
            <a:miter lim="400000"/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A37D5E3-62AA-D84B-A14C-5942F58AA8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916" y="1032799"/>
            <a:ext cx="3679247" cy="4905662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75FDA8B9-416F-D54A-9746-E928332C7DE6}"/>
              </a:ext>
            </a:extLst>
          </p:cNvPr>
          <p:cNvGrpSpPr/>
          <p:nvPr/>
        </p:nvGrpSpPr>
        <p:grpSpPr>
          <a:xfrm>
            <a:off x="4591240" y="1032799"/>
            <a:ext cx="3909141" cy="3418774"/>
            <a:chOff x="4591240" y="1032799"/>
            <a:chExt cx="3909141" cy="3418774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D4AF8EC9-AD3F-1041-8B63-3BB5E7401BA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610057" y="1032799"/>
              <a:ext cx="3679247" cy="2759435"/>
            </a:xfrm>
            <a:prstGeom prst="rect">
              <a:avLst/>
            </a:prstGeom>
          </p:spPr>
        </p:pic>
        <p:sp>
          <p:nvSpPr>
            <p:cNvPr id="10" name="Title 1">
              <a:extLst>
                <a:ext uri="{FF2B5EF4-FFF2-40B4-BE49-F238E27FC236}">
                  <a16:creationId xmlns:a16="http://schemas.microsoft.com/office/drawing/2014/main" id="{FA9FD7ED-5CA5-5B4F-8BFB-594423143E08}"/>
                </a:ext>
              </a:extLst>
            </p:cNvPr>
            <p:cNvSpPr txBox="1">
              <a:spLocks/>
            </p:cNvSpPr>
            <p:nvPr/>
          </p:nvSpPr>
          <p:spPr>
            <a:xfrm>
              <a:off x="4591240" y="3834567"/>
              <a:ext cx="3909141" cy="61700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975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i="0" kern="1200">
                  <a:solidFill>
                    <a:schemeClr val="bg2">
                      <a:lumMod val="25000"/>
                    </a:schemeClr>
                  </a:solidFill>
                  <a:latin typeface="Avenir Heavy" charset="0"/>
                  <a:ea typeface="Avenir Heavy" charset="0"/>
                  <a:cs typeface="Avenir Heavy" charset="0"/>
                </a:defRPr>
              </a:lvl1pPr>
            </a:lstStyle>
            <a:p>
              <a:r>
                <a:rPr lang="en-US" sz="2800" dirty="0"/>
                <a:t>Thomson House 2018</a:t>
              </a:r>
            </a:p>
          </p:txBody>
        </p:sp>
      </p:grpSp>
      <p:sp>
        <p:nvSpPr>
          <p:cNvPr id="11" name="Title 1">
            <a:extLst>
              <a:ext uri="{FF2B5EF4-FFF2-40B4-BE49-F238E27FC236}">
                <a16:creationId xmlns:a16="http://schemas.microsoft.com/office/drawing/2014/main" id="{AB284F6A-61C1-EE4B-88EC-001A5B94AAA8}"/>
              </a:ext>
            </a:extLst>
          </p:cNvPr>
          <p:cNvSpPr txBox="1">
            <a:spLocks/>
          </p:cNvSpPr>
          <p:nvPr/>
        </p:nvSpPr>
        <p:spPr>
          <a:xfrm>
            <a:off x="5497767" y="5038727"/>
            <a:ext cx="3182599" cy="6170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bg2">
                    <a:lumMod val="25000"/>
                  </a:schemeClr>
                </a:solidFill>
                <a:latin typeface="Avenir Heavy" charset="0"/>
                <a:ea typeface="Avenir Heavy" charset="0"/>
                <a:cs typeface="Avenir Heavy" charset="0"/>
              </a:defRPr>
            </a:lvl1pPr>
          </a:lstStyle>
          <a:p>
            <a:r>
              <a:rPr lang="en-US" sz="2800" dirty="0"/>
              <a:t>Centre Phi 2019</a:t>
            </a:r>
          </a:p>
        </p:txBody>
      </p:sp>
    </p:spTree>
    <p:extLst>
      <p:ext uri="{BB962C8B-B14F-4D97-AF65-F5344CB8AC3E}">
        <p14:creationId xmlns:p14="http://schemas.microsoft.com/office/powerpoint/2010/main" val="1878168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3513" y="222930"/>
            <a:ext cx="8229600" cy="828390"/>
          </a:xfrm>
        </p:spPr>
        <p:txBody>
          <a:bodyPr/>
          <a:lstStyle/>
          <a:p>
            <a:r>
              <a:rPr lang="en-US" dirty="0">
                <a:latin typeface="Avenir Heavy"/>
                <a:cs typeface="Avenir Heavy"/>
              </a:rPr>
              <a:t>Post-revolution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0262" y="1301686"/>
            <a:ext cx="2491717" cy="186632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8052" y="3684811"/>
            <a:ext cx="2483923" cy="207756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0119" y="4740696"/>
            <a:ext cx="42306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venir Heavy"/>
                <a:cs typeface="Avenir Heavy"/>
                <a:hlinkClick r:id="rId4"/>
              </a:rPr>
              <a:t>E-mail: stikov@gmail.com</a:t>
            </a:r>
            <a:endParaRPr lang="en-US" dirty="0">
              <a:latin typeface="Avenir Heavy"/>
              <a:cs typeface="Avenir Heavy"/>
            </a:endParaRPr>
          </a:p>
          <a:p>
            <a:endParaRPr lang="en-US" dirty="0">
              <a:latin typeface="Avenir Heavy"/>
              <a:cs typeface="Avenir Heavy"/>
            </a:endParaRPr>
          </a:p>
          <a:p>
            <a:r>
              <a:rPr lang="en-US" dirty="0">
                <a:latin typeface="Avenir Heavy"/>
                <a:cs typeface="Avenir Heavy"/>
              </a:rPr>
              <a:t>Twitter: @</a:t>
            </a:r>
            <a:r>
              <a:rPr lang="en-US" dirty="0" err="1">
                <a:latin typeface="Avenir Heavy"/>
                <a:cs typeface="Avenir Heavy"/>
              </a:rPr>
              <a:t>Stikov</a:t>
            </a:r>
            <a:endParaRPr lang="en-US" dirty="0">
              <a:latin typeface="Avenir Heavy"/>
              <a:cs typeface="Avenir Heavy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479374" y="2207484"/>
            <a:ext cx="428162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Avenir Light"/>
                <a:cs typeface="Avenir Light"/>
              </a:rPr>
              <a:t>Post-Revolution, the new paradigm's dominance is established and so scientists return to normal science, solving puzzles within the new paradigm.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1A212C1-B690-3A4D-BE20-D36E435F8504}"/>
              </a:ext>
            </a:extLst>
          </p:cNvPr>
          <p:cNvSpPr/>
          <p:nvPr/>
        </p:nvSpPr>
        <p:spPr>
          <a:xfrm>
            <a:off x="3971923" y="3983143"/>
            <a:ext cx="52828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venir Heavy"/>
                <a:cs typeface="Arial"/>
              </a:rPr>
              <a:t>Kuhn, 1962</a:t>
            </a:r>
            <a:br>
              <a:rPr lang="en-US" dirty="0">
                <a:latin typeface="Avenir Heavy"/>
                <a:cs typeface="Arial"/>
              </a:rPr>
            </a:br>
            <a:r>
              <a:rPr lang="en-US" dirty="0">
                <a:latin typeface="Avenir Heavy"/>
                <a:cs typeface="Arial"/>
              </a:rPr>
              <a:t>The Structure of Scientific Revolutions</a:t>
            </a:r>
          </a:p>
        </p:txBody>
      </p:sp>
      <p:pic>
        <p:nvPicPr>
          <p:cNvPr id="11" name="QBIN_standard.gif">
            <a:extLst>
              <a:ext uri="{FF2B5EF4-FFF2-40B4-BE49-F238E27FC236}">
                <a16:creationId xmlns:a16="http://schemas.microsoft.com/office/drawing/2014/main" id="{EC94D48E-2460-9F40-8FE0-7E58C4C434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4562340" y="6313070"/>
            <a:ext cx="1042594" cy="521297"/>
          </a:xfrm>
          <a:prstGeom prst="rect">
            <a:avLst/>
          </a:prstGeom>
          <a:ln w="3175">
            <a:miter lim="400000"/>
          </a:ln>
        </p:spPr>
      </p:pic>
    </p:spTree>
    <p:extLst>
      <p:ext uri="{BB962C8B-B14F-4D97-AF65-F5344CB8AC3E}">
        <p14:creationId xmlns:p14="http://schemas.microsoft.com/office/powerpoint/2010/main" val="755202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241">
            <a:extLst>
              <a:ext uri="{FF2B5EF4-FFF2-40B4-BE49-F238E27FC236}">
                <a16:creationId xmlns:a16="http://schemas.microsoft.com/office/drawing/2014/main" id="{DA484221-9011-2F42-A7EA-F824DC795BE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28152" y="185780"/>
            <a:ext cx="8324852" cy="607316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578358">
              <a:defRPr sz="7722">
                <a:latin typeface="Garamond"/>
                <a:ea typeface="Garamond"/>
                <a:cs typeface="Garamond"/>
                <a:sym typeface="Garamond"/>
              </a:defRPr>
            </a:lvl1pPr>
          </a:lstStyle>
          <a:p>
            <a:r>
              <a:rPr sz="4000" dirty="0">
                <a:latin typeface="Avenir Book" panose="02000503020000020003" pitchFamily="2" charset="0"/>
              </a:rPr>
              <a:t>Want to learn more?</a:t>
            </a:r>
          </a:p>
        </p:txBody>
      </p:sp>
      <p:sp>
        <p:nvSpPr>
          <p:cNvPr id="7" name="Shape 242">
            <a:extLst>
              <a:ext uri="{FF2B5EF4-FFF2-40B4-BE49-F238E27FC236}">
                <a16:creationId xmlns:a16="http://schemas.microsoft.com/office/drawing/2014/main" id="{B227FD8A-208E-BF4D-AE2D-04B73DDB8522}"/>
              </a:ext>
            </a:extLst>
          </p:cNvPr>
          <p:cNvSpPr txBox="1">
            <a:spLocks/>
          </p:cNvSpPr>
          <p:nvPr/>
        </p:nvSpPr>
        <p:spPr>
          <a:xfrm>
            <a:off x="195549" y="947199"/>
            <a:ext cx="12995518" cy="56511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b="0" i="0" kern="1200">
                <a:solidFill>
                  <a:schemeClr val="bg2">
                    <a:lumMod val="50000"/>
                  </a:schemeClr>
                </a:solidFill>
                <a:latin typeface="Avenir Light" charset="0"/>
                <a:ea typeface="Avenir Light" charset="0"/>
                <a:cs typeface="Avenir Light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b="0" i="0" kern="1200">
                <a:solidFill>
                  <a:schemeClr val="bg2">
                    <a:lumMod val="50000"/>
                  </a:schemeClr>
                </a:solidFill>
                <a:latin typeface="Avenir Light" charset="0"/>
                <a:ea typeface="Avenir Light" charset="0"/>
                <a:cs typeface="Avenir Light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b="0" i="0" kern="1200">
                <a:solidFill>
                  <a:schemeClr val="bg2">
                    <a:lumMod val="50000"/>
                  </a:schemeClr>
                </a:solidFill>
                <a:latin typeface="Avenir Light" charset="0"/>
                <a:ea typeface="Avenir Light" charset="0"/>
                <a:cs typeface="Avenir Light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b="0" i="0" kern="1200">
                <a:solidFill>
                  <a:schemeClr val="bg2">
                    <a:lumMod val="50000"/>
                  </a:schemeClr>
                </a:solidFill>
                <a:latin typeface="Avenir Light" charset="0"/>
                <a:ea typeface="Avenir Light" charset="0"/>
                <a:cs typeface="Avenir Light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b="0" i="0" kern="1200">
                <a:solidFill>
                  <a:schemeClr val="bg2">
                    <a:lumMod val="50000"/>
                  </a:schemeClr>
                </a:solidFill>
                <a:latin typeface="Avenir Light" charset="0"/>
                <a:ea typeface="Avenir Light" charset="0"/>
                <a:cs typeface="Avenir Light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3900"/>
              </a:spcBef>
              <a:defRPr sz="2700">
                <a:latin typeface="Garamond"/>
                <a:ea typeface="Garamond"/>
                <a:cs typeface="Garamond"/>
                <a:sym typeface="Garamond"/>
              </a:defRPr>
            </a:pPr>
            <a:r>
              <a:rPr lang="en-CA" sz="2700" dirty="0">
                <a:latin typeface="Avenir Book" panose="02000503020000020003" pitchFamily="2" charset="0"/>
                <a:ea typeface="Garamond"/>
                <a:cs typeface="Garamond"/>
                <a:sym typeface="Garamond"/>
              </a:rPr>
              <a:t>Listen to the CONP podcast series: </a:t>
            </a:r>
            <a:r>
              <a:rPr lang="en-CA" sz="2700" b="1" dirty="0" err="1">
                <a:latin typeface="Avenir Book" panose="02000503020000020003" pitchFamily="2" charset="0"/>
                <a:ea typeface="Garamond"/>
                <a:cs typeface="Garamond"/>
                <a:sym typeface="Garamond"/>
              </a:rPr>
              <a:t>conp.ca</a:t>
            </a:r>
            <a:r>
              <a:rPr lang="en-CA" sz="2700" b="1" dirty="0">
                <a:latin typeface="Avenir Book" panose="02000503020000020003" pitchFamily="2" charset="0"/>
                <a:ea typeface="Garamond"/>
                <a:cs typeface="Garamond"/>
                <a:sym typeface="Garamond"/>
              </a:rPr>
              <a:t>/tag/podcasts/</a:t>
            </a:r>
          </a:p>
          <a:p>
            <a:pPr>
              <a:spcBef>
                <a:spcPts val="3900"/>
              </a:spcBef>
              <a:defRPr sz="2700">
                <a:latin typeface="Garamond"/>
                <a:ea typeface="Garamond"/>
                <a:cs typeface="Garamond"/>
                <a:sym typeface="Garamond"/>
              </a:defRPr>
            </a:pPr>
            <a:r>
              <a:rPr lang="en-CA" sz="2700" dirty="0">
                <a:latin typeface="Avenir Book" panose="02000503020000020003" pitchFamily="2" charset="0"/>
                <a:ea typeface="Garamond"/>
                <a:cs typeface="Garamond"/>
                <a:sym typeface="Garamond"/>
              </a:rPr>
              <a:t>Follow QBIN: </a:t>
            </a:r>
            <a:r>
              <a:rPr lang="en-CA" sz="2700" dirty="0">
                <a:latin typeface="Avenir Book" panose="02000503020000020003" pitchFamily="2" charset="0"/>
                <a:sym typeface="Garamond"/>
                <a:hlinkClick r:id="rId2"/>
              </a:rPr>
              <a:t>https://www.rbiq-qbin.qc.ca/General_Public</a:t>
            </a:r>
            <a:endParaRPr lang="en-CA" sz="2700" b="1" dirty="0">
              <a:latin typeface="Avenir Book" panose="02000503020000020003" pitchFamily="2" charset="0"/>
              <a:ea typeface="Garamond"/>
              <a:cs typeface="Garamond"/>
              <a:sym typeface="Garamond"/>
            </a:endParaRPr>
          </a:p>
          <a:p>
            <a:pPr>
              <a:spcBef>
                <a:spcPts val="3900"/>
              </a:spcBef>
              <a:defRPr sz="2700">
                <a:latin typeface="Garamond"/>
                <a:ea typeface="Garamond"/>
                <a:cs typeface="Garamond"/>
                <a:sym typeface="Garamond"/>
              </a:defRPr>
            </a:pPr>
            <a:r>
              <a:rPr lang="en-CA" sz="2700" dirty="0">
                <a:latin typeface="Avenir Book" panose="02000503020000020003" pitchFamily="2" charset="0"/>
                <a:ea typeface="Garamond"/>
                <a:cs typeface="Garamond"/>
                <a:sym typeface="Garamond"/>
              </a:rPr>
              <a:t>If you ever hit a paywall, try this: </a:t>
            </a:r>
            <a:r>
              <a:rPr lang="en-CA" sz="2700" b="1" dirty="0" err="1">
                <a:latin typeface="Avenir Book" panose="02000503020000020003" pitchFamily="2" charset="0"/>
                <a:ea typeface="Garamond"/>
                <a:cs typeface="Garamond"/>
                <a:sym typeface="Garamond"/>
              </a:rPr>
              <a:t>unpaywall.org</a:t>
            </a:r>
            <a:r>
              <a:rPr lang="en-CA" sz="2700" b="1" dirty="0">
                <a:latin typeface="Avenir Book" panose="02000503020000020003" pitchFamily="2" charset="0"/>
                <a:ea typeface="Garamond"/>
                <a:cs typeface="Garamond"/>
                <a:sym typeface="Garamond"/>
              </a:rPr>
              <a:t>, </a:t>
            </a:r>
            <a:r>
              <a:rPr lang="en-CA" sz="2700" dirty="0">
                <a:latin typeface="Avenir Book" panose="02000503020000020003" pitchFamily="2" charset="0"/>
                <a:ea typeface="Garamond"/>
                <a:cs typeface="Garamond"/>
                <a:sym typeface="Garamond"/>
              </a:rPr>
              <a:t>or this: http://</a:t>
            </a:r>
            <a:r>
              <a:rPr lang="en-CA" sz="2700" dirty="0" err="1">
                <a:latin typeface="Avenir Book" panose="02000503020000020003" pitchFamily="2" charset="0"/>
                <a:ea typeface="Garamond"/>
                <a:cs typeface="Garamond"/>
                <a:sym typeface="Garamond"/>
              </a:rPr>
              <a:t>bit.do</a:t>
            </a:r>
            <a:r>
              <a:rPr lang="en-CA" sz="2700" dirty="0">
                <a:latin typeface="Avenir Book" panose="02000503020000020003" pitchFamily="2" charset="0"/>
                <a:ea typeface="Garamond"/>
                <a:cs typeface="Garamond"/>
                <a:sym typeface="Garamond"/>
              </a:rPr>
              <a:t>/</a:t>
            </a:r>
            <a:r>
              <a:rPr lang="en-CA" sz="2700" dirty="0" err="1">
                <a:latin typeface="Avenir Book" panose="02000503020000020003" pitchFamily="2" charset="0"/>
                <a:ea typeface="Garamond"/>
                <a:cs typeface="Garamond"/>
                <a:sym typeface="Garamond"/>
              </a:rPr>
              <a:t>eSYzb</a:t>
            </a:r>
            <a:endParaRPr lang="en-CA" sz="2700" b="1" dirty="0">
              <a:latin typeface="Avenir Book" panose="02000503020000020003" pitchFamily="2" charset="0"/>
              <a:ea typeface="Garamond"/>
              <a:cs typeface="Garamond"/>
              <a:sym typeface="Garamond"/>
            </a:endParaRPr>
          </a:p>
          <a:p>
            <a:pPr>
              <a:spcBef>
                <a:spcPts val="3900"/>
              </a:spcBef>
              <a:defRPr sz="2700">
                <a:latin typeface="Garamond"/>
                <a:ea typeface="Garamond"/>
                <a:cs typeface="Garamond"/>
                <a:sym typeface="Garamond"/>
              </a:defRPr>
            </a:pPr>
            <a:r>
              <a:rPr lang="en-CA" sz="2700" dirty="0">
                <a:latin typeface="Avenir Book" panose="02000503020000020003" pitchFamily="2" charset="0"/>
                <a:ea typeface="Garamond"/>
                <a:cs typeface="Garamond"/>
                <a:sym typeface="Garamond"/>
              </a:rPr>
              <a:t>Engage with us on Twitter:</a:t>
            </a:r>
          </a:p>
        </p:txBody>
      </p:sp>
      <p:pic>
        <p:nvPicPr>
          <p:cNvPr id="8" name="CONP_logo.png">
            <a:extLst>
              <a:ext uri="{FF2B5EF4-FFF2-40B4-BE49-F238E27FC236}">
                <a16:creationId xmlns:a16="http://schemas.microsoft.com/office/drawing/2014/main" id="{41BF36A9-C6F3-6645-B44E-ED3731A0A4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874561" y="4397758"/>
            <a:ext cx="2886077" cy="1619251"/>
          </a:xfrm>
          <a:prstGeom prst="rect">
            <a:avLst/>
          </a:prstGeom>
          <a:ln w="3175">
            <a:miter lim="400000"/>
          </a:ln>
        </p:spPr>
      </p:pic>
      <p:pic>
        <p:nvPicPr>
          <p:cNvPr id="9" name="QBIN_standard.gif">
            <a:extLst>
              <a:ext uri="{FF2B5EF4-FFF2-40B4-BE49-F238E27FC236}">
                <a16:creationId xmlns:a16="http://schemas.microsoft.com/office/drawing/2014/main" id="{C55863AD-2502-4C4C-8A1F-BC41A43582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216740" y="4480747"/>
            <a:ext cx="3393860" cy="1696930"/>
          </a:xfrm>
          <a:prstGeom prst="rect">
            <a:avLst/>
          </a:prstGeom>
          <a:ln w="3175">
            <a:miter lim="400000"/>
          </a:ln>
        </p:spPr>
      </p:pic>
      <p:grpSp>
        <p:nvGrpSpPr>
          <p:cNvPr id="10" name="Group 247">
            <a:extLst>
              <a:ext uri="{FF2B5EF4-FFF2-40B4-BE49-F238E27FC236}">
                <a16:creationId xmlns:a16="http://schemas.microsoft.com/office/drawing/2014/main" id="{BCCFAF56-ECEE-C040-9067-C8420A2101C0}"/>
              </a:ext>
            </a:extLst>
          </p:cNvPr>
          <p:cNvGrpSpPr/>
          <p:nvPr/>
        </p:nvGrpSpPr>
        <p:grpSpPr>
          <a:xfrm>
            <a:off x="428152" y="4653803"/>
            <a:ext cx="4913190" cy="1363206"/>
            <a:chOff x="0" y="-63"/>
            <a:chExt cx="4913188" cy="1363204"/>
          </a:xfrm>
        </p:grpSpPr>
        <p:pic>
          <p:nvPicPr>
            <p:cNvPr id="11" name="twitter-logo.jpg">
              <a:extLst>
                <a:ext uri="{FF2B5EF4-FFF2-40B4-BE49-F238E27FC236}">
                  <a16:creationId xmlns:a16="http://schemas.microsoft.com/office/drawing/2014/main" id="{DD055D05-D6EC-2648-AE07-86624B776BE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/>
            </a:blip>
            <a:srcRect l="26293" t="14501" r="25498" b="14505"/>
            <a:stretch>
              <a:fillRect/>
            </a:stretch>
          </p:blipFill>
          <p:spPr>
            <a:xfrm>
              <a:off x="0" y="-63"/>
              <a:ext cx="1647115" cy="13632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7" h="21511" extrusionOk="0">
                  <a:moveTo>
                    <a:pt x="15242" y="7"/>
                  </a:moveTo>
                  <a:cubicBezTo>
                    <a:pt x="14919" y="-14"/>
                    <a:pt x="14596" y="11"/>
                    <a:pt x="14275" y="82"/>
                  </a:cubicBezTo>
                  <a:cubicBezTo>
                    <a:pt x="12771" y="415"/>
                    <a:pt x="11573" y="1493"/>
                    <a:pt x="10960" y="3070"/>
                  </a:cubicBezTo>
                  <a:cubicBezTo>
                    <a:pt x="10614" y="3957"/>
                    <a:pt x="10525" y="4534"/>
                    <a:pt x="10549" y="5650"/>
                  </a:cubicBezTo>
                  <a:lnTo>
                    <a:pt x="10570" y="6652"/>
                  </a:lnTo>
                  <a:lnTo>
                    <a:pt x="10004" y="6633"/>
                  </a:lnTo>
                  <a:cubicBezTo>
                    <a:pt x="8787" y="6588"/>
                    <a:pt x="6857" y="5931"/>
                    <a:pt x="5467" y="5092"/>
                  </a:cubicBezTo>
                  <a:cubicBezTo>
                    <a:pt x="4101" y="4268"/>
                    <a:pt x="3000" y="3278"/>
                    <a:pt x="1871" y="1867"/>
                  </a:cubicBezTo>
                  <a:lnTo>
                    <a:pt x="1206" y="1040"/>
                  </a:lnTo>
                  <a:lnTo>
                    <a:pt x="1060" y="1448"/>
                  </a:lnTo>
                  <a:cubicBezTo>
                    <a:pt x="511" y="2992"/>
                    <a:pt x="570" y="4824"/>
                    <a:pt x="1216" y="6301"/>
                  </a:cubicBezTo>
                  <a:cubicBezTo>
                    <a:pt x="1349" y="6604"/>
                    <a:pt x="1682" y="7110"/>
                    <a:pt x="2006" y="7504"/>
                  </a:cubicBezTo>
                  <a:cubicBezTo>
                    <a:pt x="2438" y="8028"/>
                    <a:pt x="2542" y="8201"/>
                    <a:pt x="2453" y="8243"/>
                  </a:cubicBezTo>
                  <a:cubicBezTo>
                    <a:pt x="2284" y="8321"/>
                    <a:pt x="1564" y="8140"/>
                    <a:pt x="1055" y="7892"/>
                  </a:cubicBezTo>
                  <a:cubicBezTo>
                    <a:pt x="535" y="7638"/>
                    <a:pt x="546" y="7612"/>
                    <a:pt x="728" y="8687"/>
                  </a:cubicBezTo>
                  <a:cubicBezTo>
                    <a:pt x="1056" y="10636"/>
                    <a:pt x="2230" y="12211"/>
                    <a:pt x="3731" y="12727"/>
                  </a:cubicBezTo>
                  <a:cubicBezTo>
                    <a:pt x="4160" y="12874"/>
                    <a:pt x="4212" y="12941"/>
                    <a:pt x="4007" y="13077"/>
                  </a:cubicBezTo>
                  <a:cubicBezTo>
                    <a:pt x="3898" y="13150"/>
                    <a:pt x="3557" y="13194"/>
                    <a:pt x="3061" y="13196"/>
                  </a:cubicBezTo>
                  <a:cubicBezTo>
                    <a:pt x="2633" y="13198"/>
                    <a:pt x="2281" y="13237"/>
                    <a:pt x="2281" y="13278"/>
                  </a:cubicBezTo>
                  <a:cubicBezTo>
                    <a:pt x="2281" y="13319"/>
                    <a:pt x="2403" y="13630"/>
                    <a:pt x="2552" y="13973"/>
                  </a:cubicBezTo>
                  <a:cubicBezTo>
                    <a:pt x="2930" y="14846"/>
                    <a:pt x="3678" y="15738"/>
                    <a:pt x="4381" y="16152"/>
                  </a:cubicBezTo>
                  <a:cubicBezTo>
                    <a:pt x="4978" y="16504"/>
                    <a:pt x="5641" y="16735"/>
                    <a:pt x="6054" y="16735"/>
                  </a:cubicBezTo>
                  <a:cubicBezTo>
                    <a:pt x="6203" y="16735"/>
                    <a:pt x="6343" y="16772"/>
                    <a:pt x="6366" y="16816"/>
                  </a:cubicBezTo>
                  <a:cubicBezTo>
                    <a:pt x="6446" y="16973"/>
                    <a:pt x="5462" y="17775"/>
                    <a:pt x="4594" y="18257"/>
                  </a:cubicBezTo>
                  <a:cubicBezTo>
                    <a:pt x="3475" y="18878"/>
                    <a:pt x="2394" y="19172"/>
                    <a:pt x="941" y="19259"/>
                  </a:cubicBezTo>
                  <a:lnTo>
                    <a:pt x="0" y="19315"/>
                  </a:lnTo>
                  <a:lnTo>
                    <a:pt x="904" y="19860"/>
                  </a:lnTo>
                  <a:cubicBezTo>
                    <a:pt x="2369" y="20737"/>
                    <a:pt x="3901" y="21264"/>
                    <a:pt x="5503" y="21444"/>
                  </a:cubicBezTo>
                  <a:cubicBezTo>
                    <a:pt x="6765" y="21586"/>
                    <a:pt x="7910" y="21505"/>
                    <a:pt x="9302" y="21181"/>
                  </a:cubicBezTo>
                  <a:cubicBezTo>
                    <a:pt x="14877" y="19886"/>
                    <a:pt x="18914" y="14266"/>
                    <a:pt x="19441" y="7065"/>
                  </a:cubicBezTo>
                  <a:cubicBezTo>
                    <a:pt x="19487" y="6429"/>
                    <a:pt x="19510" y="5793"/>
                    <a:pt x="19493" y="5650"/>
                  </a:cubicBezTo>
                  <a:cubicBezTo>
                    <a:pt x="19464" y="5416"/>
                    <a:pt x="19524" y="5323"/>
                    <a:pt x="20049" y="4754"/>
                  </a:cubicBezTo>
                  <a:cubicBezTo>
                    <a:pt x="20838" y="3900"/>
                    <a:pt x="21600" y="2860"/>
                    <a:pt x="21566" y="2719"/>
                  </a:cubicBezTo>
                  <a:cubicBezTo>
                    <a:pt x="21561" y="2699"/>
                    <a:pt x="21538" y="2699"/>
                    <a:pt x="21499" y="2719"/>
                  </a:cubicBezTo>
                  <a:cubicBezTo>
                    <a:pt x="21132" y="2900"/>
                    <a:pt x="20302" y="3197"/>
                    <a:pt x="19888" y="3295"/>
                  </a:cubicBezTo>
                  <a:cubicBezTo>
                    <a:pt x="19246" y="3447"/>
                    <a:pt x="19189" y="3324"/>
                    <a:pt x="19685" y="2863"/>
                  </a:cubicBezTo>
                  <a:cubicBezTo>
                    <a:pt x="19903" y="2660"/>
                    <a:pt x="20208" y="2291"/>
                    <a:pt x="20366" y="2043"/>
                  </a:cubicBezTo>
                  <a:cubicBezTo>
                    <a:pt x="20646" y="1600"/>
                    <a:pt x="21031" y="763"/>
                    <a:pt x="21031" y="596"/>
                  </a:cubicBezTo>
                  <a:cubicBezTo>
                    <a:pt x="21031" y="550"/>
                    <a:pt x="20893" y="602"/>
                    <a:pt x="20724" y="715"/>
                  </a:cubicBezTo>
                  <a:cubicBezTo>
                    <a:pt x="20308" y="993"/>
                    <a:pt x="19434" y="1396"/>
                    <a:pt x="18843" y="1585"/>
                  </a:cubicBezTo>
                  <a:lnTo>
                    <a:pt x="18360" y="1742"/>
                  </a:lnTo>
                  <a:lnTo>
                    <a:pt x="18012" y="1391"/>
                  </a:lnTo>
                  <a:cubicBezTo>
                    <a:pt x="17165" y="543"/>
                    <a:pt x="16209" y="71"/>
                    <a:pt x="15242" y="7"/>
                  </a:cubicBezTo>
                  <a:close/>
                </a:path>
              </a:pathLst>
            </a:custGeom>
            <a:ln w="3175" cap="flat">
              <a:noFill/>
              <a:miter lim="400000"/>
            </a:ln>
            <a:effectLst/>
          </p:spPr>
        </p:pic>
        <p:sp>
          <p:nvSpPr>
            <p:cNvPr id="12" name="Shape 246">
              <a:extLst>
                <a:ext uri="{FF2B5EF4-FFF2-40B4-BE49-F238E27FC236}">
                  <a16:creationId xmlns:a16="http://schemas.microsoft.com/office/drawing/2014/main" id="{62C5184B-74D3-624A-ADAA-69A29629D89D}"/>
                </a:ext>
              </a:extLst>
            </p:cNvPr>
            <p:cNvSpPr txBox="1"/>
            <p:nvPr/>
          </p:nvSpPr>
          <p:spPr>
            <a:xfrm>
              <a:off x="1868776" y="55771"/>
              <a:ext cx="3044412" cy="1045118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lnSpc>
                  <a:spcPct val="130000"/>
                </a:lnSpc>
                <a:defRPr sz="2700">
                  <a:solidFill>
                    <a:srgbClr val="6CABE8"/>
                  </a:solidFill>
                </a:defRPr>
              </a:pPr>
              <a:r>
                <a:rPr dirty="0">
                  <a:latin typeface="Avenir Book" panose="02000503020000020003" pitchFamily="2" charset="0"/>
                </a:rPr>
                <a:t>@</a:t>
              </a:r>
              <a:r>
                <a:rPr dirty="0" err="1">
                  <a:latin typeface="Avenir Book" panose="02000503020000020003" pitchFamily="2" charset="0"/>
                </a:rPr>
                <a:t>NeuroLibre</a:t>
              </a:r>
              <a:endParaRPr dirty="0">
                <a:latin typeface="Avenir Book" panose="02000503020000020003" pitchFamily="2" charset="0"/>
              </a:endParaRPr>
            </a:p>
            <a:p>
              <a:pPr>
                <a:lnSpc>
                  <a:spcPct val="130000"/>
                </a:lnSpc>
                <a:defRPr sz="2700">
                  <a:solidFill>
                    <a:srgbClr val="6CABE8"/>
                  </a:solidFill>
                </a:defRPr>
              </a:pPr>
              <a:r>
                <a:rPr dirty="0">
                  <a:latin typeface="Avenir Book" panose="02000503020000020003" pitchFamily="2" charset="0"/>
                </a:rPr>
                <a:t>@QBIN_RBIQ</a:t>
              </a:r>
            </a:p>
          </p:txBody>
        </p:sp>
      </p:grpSp>
      <p:sp>
        <p:nvSpPr>
          <p:cNvPr id="13" name="Shape 248">
            <a:extLst>
              <a:ext uri="{FF2B5EF4-FFF2-40B4-BE49-F238E27FC236}">
                <a16:creationId xmlns:a16="http://schemas.microsoft.com/office/drawing/2014/main" id="{2A0A7BB0-5600-1C4C-A6AB-B3479439FDAC}"/>
              </a:ext>
            </a:extLst>
          </p:cNvPr>
          <p:cNvSpPr/>
          <p:nvPr/>
        </p:nvSpPr>
        <p:spPr>
          <a:xfrm rot="862610">
            <a:off x="9990332" y="383499"/>
            <a:ext cx="1749304" cy="12425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98" y="0"/>
                </a:moveTo>
                <a:cubicBezTo>
                  <a:pt x="7580" y="0"/>
                  <a:pt x="7176" y="305"/>
                  <a:pt x="7000" y="677"/>
                </a:cubicBezTo>
                <a:lnTo>
                  <a:pt x="6586" y="1551"/>
                </a:lnTo>
                <a:cubicBezTo>
                  <a:pt x="6410" y="1924"/>
                  <a:pt x="6006" y="2228"/>
                  <a:pt x="5689" y="2228"/>
                </a:cubicBezTo>
                <a:lnTo>
                  <a:pt x="3765" y="2228"/>
                </a:lnTo>
                <a:lnTo>
                  <a:pt x="3765" y="1931"/>
                </a:lnTo>
                <a:cubicBezTo>
                  <a:pt x="3765" y="1633"/>
                  <a:pt x="3592" y="1390"/>
                  <a:pt x="3380" y="1390"/>
                </a:cubicBezTo>
                <a:lnTo>
                  <a:pt x="1841" y="1390"/>
                </a:lnTo>
                <a:cubicBezTo>
                  <a:pt x="1629" y="1390"/>
                  <a:pt x="1456" y="1633"/>
                  <a:pt x="1456" y="1931"/>
                </a:cubicBezTo>
                <a:lnTo>
                  <a:pt x="1456" y="2228"/>
                </a:lnTo>
                <a:lnTo>
                  <a:pt x="1136" y="2228"/>
                </a:lnTo>
                <a:cubicBezTo>
                  <a:pt x="818" y="2228"/>
                  <a:pt x="434" y="2307"/>
                  <a:pt x="280" y="2404"/>
                </a:cubicBezTo>
                <a:cubicBezTo>
                  <a:pt x="127" y="2502"/>
                  <a:pt x="0" y="3380"/>
                  <a:pt x="0" y="3827"/>
                </a:cubicBezTo>
                <a:lnTo>
                  <a:pt x="0" y="20001"/>
                </a:lnTo>
                <a:cubicBezTo>
                  <a:pt x="0" y="20448"/>
                  <a:pt x="56" y="20992"/>
                  <a:pt x="125" y="21208"/>
                </a:cubicBezTo>
                <a:cubicBezTo>
                  <a:pt x="194" y="21424"/>
                  <a:pt x="818" y="21600"/>
                  <a:pt x="1136" y="21600"/>
                </a:cubicBezTo>
                <a:lnTo>
                  <a:pt x="20464" y="21600"/>
                </a:lnTo>
                <a:cubicBezTo>
                  <a:pt x="20782" y="21600"/>
                  <a:pt x="21166" y="21522"/>
                  <a:pt x="21320" y="21424"/>
                </a:cubicBezTo>
                <a:cubicBezTo>
                  <a:pt x="21473" y="21327"/>
                  <a:pt x="21600" y="20448"/>
                  <a:pt x="21600" y="20001"/>
                </a:cubicBezTo>
                <a:lnTo>
                  <a:pt x="21600" y="3827"/>
                </a:lnTo>
                <a:cubicBezTo>
                  <a:pt x="21600" y="3380"/>
                  <a:pt x="21475" y="2501"/>
                  <a:pt x="21322" y="2404"/>
                </a:cubicBezTo>
                <a:cubicBezTo>
                  <a:pt x="21168" y="2307"/>
                  <a:pt x="20782" y="2228"/>
                  <a:pt x="20464" y="2228"/>
                </a:cubicBezTo>
                <a:lnTo>
                  <a:pt x="15658" y="2228"/>
                </a:lnTo>
                <a:cubicBezTo>
                  <a:pt x="15341" y="2228"/>
                  <a:pt x="14935" y="1924"/>
                  <a:pt x="14759" y="1551"/>
                </a:cubicBezTo>
                <a:lnTo>
                  <a:pt x="14345" y="677"/>
                </a:lnTo>
                <a:cubicBezTo>
                  <a:pt x="14169" y="305"/>
                  <a:pt x="13765" y="0"/>
                  <a:pt x="13448" y="0"/>
                </a:cubicBezTo>
                <a:lnTo>
                  <a:pt x="11303" y="0"/>
                </a:lnTo>
                <a:cubicBezTo>
                  <a:pt x="10985" y="0"/>
                  <a:pt x="10702" y="0"/>
                  <a:pt x="10673" y="0"/>
                </a:cubicBezTo>
                <a:cubicBezTo>
                  <a:pt x="10645" y="0"/>
                  <a:pt x="10362" y="0"/>
                  <a:pt x="10044" y="0"/>
                </a:cubicBezTo>
                <a:lnTo>
                  <a:pt x="7898" y="0"/>
                </a:lnTo>
                <a:close/>
                <a:moveTo>
                  <a:pt x="18530" y="5400"/>
                </a:moveTo>
                <a:cubicBezTo>
                  <a:pt x="18961" y="5400"/>
                  <a:pt x="19310" y="5891"/>
                  <a:pt x="19310" y="6498"/>
                </a:cubicBezTo>
                <a:cubicBezTo>
                  <a:pt x="19310" y="7104"/>
                  <a:pt x="18961" y="7595"/>
                  <a:pt x="18530" y="7595"/>
                </a:cubicBezTo>
                <a:cubicBezTo>
                  <a:pt x="18099" y="7595"/>
                  <a:pt x="17751" y="7104"/>
                  <a:pt x="17751" y="6498"/>
                </a:cubicBezTo>
                <a:cubicBezTo>
                  <a:pt x="17751" y="5891"/>
                  <a:pt x="18099" y="5400"/>
                  <a:pt x="18530" y="5400"/>
                </a:cubicBezTo>
                <a:close/>
                <a:moveTo>
                  <a:pt x="10800" y="5887"/>
                </a:moveTo>
                <a:cubicBezTo>
                  <a:pt x="13210" y="5887"/>
                  <a:pt x="15171" y="8647"/>
                  <a:pt x="15171" y="12040"/>
                </a:cubicBezTo>
                <a:cubicBezTo>
                  <a:pt x="15171" y="15433"/>
                  <a:pt x="13210" y="18193"/>
                  <a:pt x="10800" y="18193"/>
                </a:cubicBezTo>
                <a:cubicBezTo>
                  <a:pt x="8390" y="18193"/>
                  <a:pt x="6429" y="15433"/>
                  <a:pt x="6429" y="12040"/>
                </a:cubicBezTo>
                <a:cubicBezTo>
                  <a:pt x="6429" y="8647"/>
                  <a:pt x="8390" y="5887"/>
                  <a:pt x="10800" y="5887"/>
                </a:cubicBezTo>
                <a:close/>
                <a:moveTo>
                  <a:pt x="10800" y="7514"/>
                </a:moveTo>
                <a:cubicBezTo>
                  <a:pt x="9027" y="7514"/>
                  <a:pt x="7585" y="9544"/>
                  <a:pt x="7585" y="12040"/>
                </a:cubicBezTo>
                <a:cubicBezTo>
                  <a:pt x="7585" y="14536"/>
                  <a:pt x="9027" y="16568"/>
                  <a:pt x="10800" y="16568"/>
                </a:cubicBezTo>
                <a:cubicBezTo>
                  <a:pt x="12573" y="16568"/>
                  <a:pt x="14015" y="14536"/>
                  <a:pt x="14015" y="12040"/>
                </a:cubicBezTo>
                <a:cubicBezTo>
                  <a:pt x="14015" y="9544"/>
                  <a:pt x="12573" y="7514"/>
                  <a:pt x="10800" y="7514"/>
                </a:cubicBezTo>
                <a:close/>
              </a:path>
            </a:pathLst>
          </a:custGeom>
          <a:solidFill>
            <a:srgbClr val="929292"/>
          </a:solidFill>
          <a:ln w="3175">
            <a:miter lim="400000"/>
          </a:ln>
        </p:spPr>
        <p:txBody>
          <a:bodyPr lIns="38100" tIns="38100" rIns="38100" bIns="38100" anchor="ctr"/>
          <a:lstStyle/>
          <a:p>
            <a:pPr>
              <a:defRPr sz="2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>
              <a:latin typeface="Avenir Book" panose="02000503020000020003" pitchFamily="2" charset="0"/>
            </a:endParaRPr>
          </a:p>
        </p:txBody>
      </p:sp>
      <p:pic>
        <p:nvPicPr>
          <p:cNvPr id="14" name="QBIN_standard.gif">
            <a:extLst>
              <a:ext uri="{FF2B5EF4-FFF2-40B4-BE49-F238E27FC236}">
                <a16:creationId xmlns:a16="http://schemas.microsoft.com/office/drawing/2014/main" id="{7F0C33FC-FD3E-4D44-8697-9EF8260A8A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562340" y="6313070"/>
            <a:ext cx="1042594" cy="521297"/>
          </a:xfrm>
          <a:prstGeom prst="rect">
            <a:avLst/>
          </a:prstGeom>
          <a:ln w="3175">
            <a:miter lim="400000"/>
          </a:ln>
        </p:spPr>
      </p:pic>
    </p:spTree>
    <p:extLst>
      <p:ext uri="{BB962C8B-B14F-4D97-AF65-F5344CB8AC3E}">
        <p14:creationId xmlns:p14="http://schemas.microsoft.com/office/powerpoint/2010/main" val="29128890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5D170A5-0650-E94A-B033-44191A1B264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2073" t="14724" b="55844"/>
          <a:stretch/>
        </p:blipFill>
        <p:spPr>
          <a:xfrm>
            <a:off x="970035" y="2575438"/>
            <a:ext cx="2074506" cy="1961857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1FBE3603-41D3-6446-AF34-6844A9E83C39}"/>
              </a:ext>
            </a:extLst>
          </p:cNvPr>
          <p:cNvGrpSpPr/>
          <p:nvPr/>
        </p:nvGrpSpPr>
        <p:grpSpPr>
          <a:xfrm>
            <a:off x="3758593" y="1815863"/>
            <a:ext cx="5307310" cy="3872240"/>
            <a:chOff x="3758593" y="1815863"/>
            <a:chExt cx="5307310" cy="3872240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59301C79-BB5B-1344-AD1E-6924B9155D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56556"/>
            <a:stretch/>
          </p:blipFill>
          <p:spPr>
            <a:xfrm>
              <a:off x="4783405" y="2439756"/>
              <a:ext cx="2074506" cy="2133600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D2D031E-0330-1C40-A321-7E16EF6C1775}"/>
                </a:ext>
              </a:extLst>
            </p:cNvPr>
            <p:cNvSpPr txBox="1"/>
            <p:nvPr/>
          </p:nvSpPr>
          <p:spPr>
            <a:xfrm>
              <a:off x="3758593" y="5118716"/>
              <a:ext cx="4124131" cy="569387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8100" tIns="38100" rIns="38100" bIns="381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venir Book" panose="02000503020000020003" pitchFamily="2" charset="0"/>
                  <a:ea typeface="Helvetica Neue"/>
                  <a:cs typeface="Helvetica Neue"/>
                  <a:sym typeface="Helvetica Neue"/>
                </a:rPr>
                <a:t>Sherman et al. </a:t>
              </a:r>
              <a:br>
                <a:rPr kumimoji="0" lang="en-US" sz="16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venir Book" panose="02000503020000020003" pitchFamily="2" charset="0"/>
                  <a:ea typeface="Helvetica Neue"/>
                  <a:cs typeface="Helvetica Neue"/>
                  <a:sym typeface="Helvetica Neue"/>
                </a:rPr>
              </a:br>
              <a:r>
                <a:rPr lang="en-US" sz="1600" b="1" dirty="0">
                  <a:latin typeface="Avenir Book" panose="02000503020000020003" pitchFamily="2" charset="0"/>
                </a:rPr>
                <a:t>Psychological Science </a:t>
              </a:r>
              <a:r>
                <a:rPr kumimoji="0" lang="en-US" sz="16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venir Book" panose="02000503020000020003" pitchFamily="2" charset="0"/>
                  <a:ea typeface="Helvetica Neue"/>
                  <a:cs typeface="Helvetica Neue"/>
                  <a:sym typeface="Helvetica Neue"/>
                </a:rPr>
                <a:t>(2016)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00E1646-B98E-DB4E-ADBB-39BE69572A59}"/>
                </a:ext>
              </a:extLst>
            </p:cNvPr>
            <p:cNvSpPr txBox="1"/>
            <p:nvPr/>
          </p:nvSpPr>
          <p:spPr>
            <a:xfrm>
              <a:off x="4941772" y="1815863"/>
              <a:ext cx="4124131" cy="569387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8100" tIns="38100" rIns="38100" bIns="38100" numCol="1" spcCol="38100" rtlCol="0" anchor="ctr">
              <a:spAutoFit/>
            </a:bodyPr>
            <a:lstStyle/>
            <a:p>
              <a:r>
                <a:rPr lang="en-US" sz="1600" b="0" dirty="0">
                  <a:latin typeface="Avenir Book" panose="02000503020000020003" pitchFamily="2" charset="0"/>
                </a:rPr>
                <a:t>This is your brain</a:t>
              </a:r>
              <a:br>
                <a:rPr lang="en-US" sz="1600" b="0" dirty="0">
                  <a:latin typeface="Avenir Book" panose="02000503020000020003" pitchFamily="2" charset="0"/>
                </a:rPr>
              </a:br>
              <a:r>
                <a:rPr lang="en-US" sz="1600" b="0" dirty="0">
                  <a:latin typeface="Avenir Book" panose="02000503020000020003" pitchFamily="2" charset="0"/>
                </a:rPr>
                <a:t> on social media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F3B86543-AECD-B54C-BDE8-8354F851F5CE}"/>
              </a:ext>
            </a:extLst>
          </p:cNvPr>
          <p:cNvGrpSpPr/>
          <p:nvPr/>
        </p:nvGrpSpPr>
        <p:grpSpPr>
          <a:xfrm>
            <a:off x="-54777" y="1853944"/>
            <a:ext cx="4178908" cy="4067292"/>
            <a:chOff x="-54777" y="1853944"/>
            <a:chExt cx="4178908" cy="4067292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ACE3D38-786F-A943-924F-515363835A22}"/>
                </a:ext>
              </a:extLst>
            </p:cNvPr>
            <p:cNvSpPr txBox="1"/>
            <p:nvPr/>
          </p:nvSpPr>
          <p:spPr>
            <a:xfrm>
              <a:off x="-54777" y="5105628"/>
              <a:ext cx="4124131" cy="815608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8100" tIns="38100" rIns="38100" bIns="381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venir Book" panose="02000503020000020003" pitchFamily="2" charset="0"/>
                  <a:ea typeface="Helvetica Neue"/>
                  <a:cs typeface="Helvetica Neue"/>
                  <a:sym typeface="Helvetica Neue"/>
                </a:rPr>
                <a:t>Oberlin et al. </a:t>
              </a:r>
              <a:br>
                <a:rPr kumimoji="0" lang="en-US" sz="16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venir Book" panose="02000503020000020003" pitchFamily="2" charset="0"/>
                  <a:ea typeface="Helvetica Neue"/>
                  <a:cs typeface="Helvetica Neue"/>
                  <a:sym typeface="Helvetica Neue"/>
                </a:rPr>
              </a:br>
              <a:r>
                <a:rPr kumimoji="0" lang="en-US" sz="16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venir Book" panose="02000503020000020003" pitchFamily="2" charset="0"/>
                  <a:ea typeface="Helvetica Neue"/>
                  <a:cs typeface="Helvetica Neue"/>
                  <a:sym typeface="Helvetica Neue"/>
                </a:rPr>
                <a:t>Alcoholism: Clinical and Experimental Research (2016)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BDC0882-C1D6-8649-801D-8A6866F53A13}"/>
                </a:ext>
              </a:extLst>
            </p:cNvPr>
            <p:cNvSpPr txBox="1"/>
            <p:nvPr/>
          </p:nvSpPr>
          <p:spPr>
            <a:xfrm>
              <a:off x="0" y="1853944"/>
              <a:ext cx="4124131" cy="569387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8100" tIns="38100" rIns="38100" bIns="381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venir Book" panose="02000503020000020003" pitchFamily="2" charset="0"/>
                  <a:ea typeface="Helvetica Neue"/>
                  <a:cs typeface="Helvetica Neue"/>
                  <a:sym typeface="Helvetica Neue"/>
                </a:rPr>
                <a:t>This is your brain</a:t>
              </a:r>
              <a:br>
                <a:rPr kumimoji="0" lang="en-US" sz="16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venir Book" panose="02000503020000020003" pitchFamily="2" charset="0"/>
                  <a:ea typeface="Helvetica Neue"/>
                  <a:cs typeface="Helvetica Neue"/>
                  <a:sym typeface="Helvetica Neue"/>
                </a:rPr>
              </a:br>
              <a:r>
                <a:rPr kumimoji="0" lang="en-US" sz="16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venir Book" panose="02000503020000020003" pitchFamily="2" charset="0"/>
                  <a:ea typeface="Helvetica Neue"/>
                  <a:cs typeface="Helvetica Neue"/>
                  <a:sym typeface="Helvetica Neue"/>
                </a:rPr>
                <a:t> on beer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8D36B0A-6C29-B649-B169-C4D5EBD6E0BF}"/>
              </a:ext>
            </a:extLst>
          </p:cNvPr>
          <p:cNvGrpSpPr/>
          <p:nvPr/>
        </p:nvGrpSpPr>
        <p:grpSpPr>
          <a:xfrm>
            <a:off x="7571962" y="1827876"/>
            <a:ext cx="4276528" cy="3885527"/>
            <a:chOff x="7571962" y="1827876"/>
            <a:chExt cx="4276528" cy="3885527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A9C1FFB1-2C9A-754F-B0E5-A1032FC9898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784653" y="2489567"/>
              <a:ext cx="2074506" cy="2025885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5102776-F954-7548-84B3-5BF1F888E048}"/>
                </a:ext>
              </a:extLst>
            </p:cNvPr>
            <p:cNvSpPr txBox="1"/>
            <p:nvPr/>
          </p:nvSpPr>
          <p:spPr>
            <a:xfrm>
              <a:off x="7724359" y="5144016"/>
              <a:ext cx="4124131" cy="569387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8100" tIns="38100" rIns="38100" bIns="381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venir Book" panose="02000503020000020003" pitchFamily="2" charset="0"/>
                  <a:ea typeface="Helvetica Neue"/>
                  <a:cs typeface="Helvetica Neue"/>
                  <a:sym typeface="Helvetica Neue"/>
                </a:rPr>
                <a:t>Ferguson et al. </a:t>
              </a:r>
              <a:br>
                <a:rPr kumimoji="0" lang="en-US" sz="16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venir Book" panose="02000503020000020003" pitchFamily="2" charset="0"/>
                  <a:ea typeface="Helvetica Neue"/>
                  <a:cs typeface="Helvetica Neue"/>
                  <a:sym typeface="Helvetica Neue"/>
                </a:rPr>
              </a:br>
              <a:r>
                <a:rPr kumimoji="0" lang="en-US" sz="16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venir Book" panose="02000503020000020003" pitchFamily="2" charset="0"/>
                  <a:ea typeface="Helvetica Neue"/>
                  <a:cs typeface="Helvetica Neue"/>
                  <a:sym typeface="Helvetica Neue"/>
                </a:rPr>
                <a:t>Social Neuroscience (2016)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7C034D6-D7C0-D24A-A075-4FAAB6A26F98}"/>
                </a:ext>
              </a:extLst>
            </p:cNvPr>
            <p:cNvSpPr txBox="1"/>
            <p:nvPr/>
          </p:nvSpPr>
          <p:spPr>
            <a:xfrm>
              <a:off x="7571962" y="1827876"/>
              <a:ext cx="4124131" cy="569387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8100" tIns="38100" rIns="38100" bIns="38100" numCol="1" spcCol="38100" rtlCol="0" anchor="ctr">
              <a:spAutoFit/>
            </a:bodyPr>
            <a:lstStyle/>
            <a:p>
              <a:pPr algn="ctr"/>
              <a:r>
                <a:rPr lang="en-US" sz="1600" b="0" dirty="0">
                  <a:latin typeface="Avenir Book" panose="02000503020000020003" pitchFamily="2" charset="0"/>
                </a:rPr>
                <a:t>This is your brain</a:t>
              </a:r>
              <a:br>
                <a:rPr lang="en-US" sz="1600" b="0" dirty="0">
                  <a:latin typeface="Avenir Book" panose="02000503020000020003" pitchFamily="2" charset="0"/>
                </a:rPr>
              </a:br>
              <a:r>
                <a:rPr lang="en-US" sz="1600" b="0" dirty="0">
                  <a:latin typeface="Avenir Book" panose="02000503020000020003" pitchFamily="2" charset="0"/>
                </a:rPr>
                <a:t> on God</a:t>
              </a:r>
            </a:p>
          </p:txBody>
        </p:sp>
      </p:grpSp>
      <p:sp>
        <p:nvSpPr>
          <p:cNvPr id="15" name="Title 1">
            <a:extLst>
              <a:ext uri="{FF2B5EF4-FFF2-40B4-BE49-F238E27FC236}">
                <a16:creationId xmlns:a16="http://schemas.microsoft.com/office/drawing/2014/main" id="{70AC18F4-ADBB-564D-AEC5-6FE74FA4F4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497" y="318147"/>
            <a:ext cx="9337370" cy="574649"/>
          </a:xfrm>
        </p:spPr>
        <p:txBody>
          <a:bodyPr>
            <a:normAutofit fontScale="90000"/>
          </a:bodyPr>
          <a:lstStyle/>
          <a:p>
            <a:r>
              <a:rPr lang="en-US" dirty="0"/>
              <a:t>This is your brain on fMRI</a:t>
            </a:r>
          </a:p>
        </p:txBody>
      </p:sp>
      <p:pic>
        <p:nvPicPr>
          <p:cNvPr id="16" name="QBIN_standard.gif">
            <a:extLst>
              <a:ext uri="{FF2B5EF4-FFF2-40B4-BE49-F238E27FC236}">
                <a16:creationId xmlns:a16="http://schemas.microsoft.com/office/drawing/2014/main" id="{FF8C64A9-534D-8540-8405-63DC03B8F1D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4562340" y="6313070"/>
            <a:ext cx="1042594" cy="521297"/>
          </a:xfrm>
          <a:prstGeom prst="rect">
            <a:avLst/>
          </a:prstGeom>
          <a:ln w="3175">
            <a:miter lim="400000"/>
          </a:ln>
        </p:spPr>
      </p:pic>
    </p:spTree>
    <p:extLst>
      <p:ext uri="{BB962C8B-B14F-4D97-AF65-F5344CB8AC3E}">
        <p14:creationId xmlns:p14="http://schemas.microsoft.com/office/powerpoint/2010/main" val="3121515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1B8391-C00C-0847-AE75-F50AC101B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50" y="212730"/>
            <a:ext cx="10515600" cy="678062"/>
          </a:xfrm>
        </p:spPr>
        <p:txBody>
          <a:bodyPr>
            <a:normAutofit fontScale="90000"/>
          </a:bodyPr>
          <a:lstStyle/>
          <a:p>
            <a:r>
              <a:rPr lang="en-US" dirty="0"/>
              <a:t>What lay media says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9E49862-63E3-474B-A2A9-134597768D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391" y="1123950"/>
            <a:ext cx="4704184" cy="46101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08F3DE-024D-1B48-ACFE-286EB27334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9444" y="1222373"/>
            <a:ext cx="5942378" cy="4610101"/>
          </a:xfrm>
          <a:prstGeom prst="rect">
            <a:avLst/>
          </a:prstGeom>
        </p:spPr>
      </p:pic>
      <p:pic>
        <p:nvPicPr>
          <p:cNvPr id="9" name="Picture 8" descr="logo.png">
            <a:extLst>
              <a:ext uri="{FF2B5EF4-FFF2-40B4-BE49-F238E27FC236}">
                <a16:creationId xmlns:a16="http://schemas.microsoft.com/office/drawing/2014/main" id="{6455907C-228A-964C-BC51-45B98D4B3D4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825382"/>
              </a:clrFrom>
              <a:clrTo>
                <a:srgbClr val="82538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9527" y="2565138"/>
            <a:ext cx="2982212" cy="2817609"/>
          </a:xfrm>
          <a:prstGeom prst="rect">
            <a:avLst/>
          </a:prstGeom>
        </p:spPr>
      </p:pic>
      <p:pic>
        <p:nvPicPr>
          <p:cNvPr id="11" name="QBIN_standard.gif">
            <a:extLst>
              <a:ext uri="{FF2B5EF4-FFF2-40B4-BE49-F238E27FC236}">
                <a16:creationId xmlns:a16="http://schemas.microsoft.com/office/drawing/2014/main" id="{503B8EB6-B7B3-A24C-91B6-21870A28999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4562340" y="6313070"/>
            <a:ext cx="1042594" cy="521297"/>
          </a:xfrm>
          <a:prstGeom prst="rect">
            <a:avLst/>
          </a:prstGeom>
          <a:ln w="3175">
            <a:miter lim="400000"/>
          </a:ln>
        </p:spPr>
      </p:pic>
    </p:spTree>
    <p:extLst>
      <p:ext uri="{BB962C8B-B14F-4D97-AF65-F5344CB8AC3E}">
        <p14:creationId xmlns:p14="http://schemas.microsoft.com/office/powerpoint/2010/main" val="236907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A08B1D0-D29D-454D-857F-CB3C5407E8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3183" y="1562424"/>
            <a:ext cx="3362617" cy="335140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5194058-C911-E44B-8095-655074776786}"/>
              </a:ext>
            </a:extLst>
          </p:cNvPr>
          <p:cNvSpPr/>
          <p:nvPr/>
        </p:nvSpPr>
        <p:spPr>
          <a:xfrm>
            <a:off x="-26383" y="6537388"/>
            <a:ext cx="6035740" cy="28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266" dirty="0">
                <a:solidFill>
                  <a:srgbClr val="14171A"/>
                </a:solidFill>
                <a:latin typeface="Helvetica Neue" panose="02000503000000020004" pitchFamily="2" charset="0"/>
              </a:rPr>
              <a:t>https://</a:t>
            </a:r>
            <a:r>
              <a:rPr lang="en-CA" sz="1266" dirty="0" err="1">
                <a:solidFill>
                  <a:srgbClr val="14171A"/>
                </a:solidFill>
                <a:latin typeface="Helvetica Neue" panose="02000503000000020004" pitchFamily="2" charset="0"/>
              </a:rPr>
              <a:t>twitter.com</a:t>
            </a:r>
            <a:r>
              <a:rPr lang="en-CA" sz="1266" dirty="0">
                <a:solidFill>
                  <a:srgbClr val="14171A"/>
                </a:solidFill>
                <a:latin typeface="Helvetica Neue" panose="02000503000000020004" pitchFamily="2" charset="0"/>
              </a:rPr>
              <a:t>/</a:t>
            </a:r>
            <a:r>
              <a:rPr lang="en-CA" sz="1266" dirty="0" err="1">
                <a:solidFill>
                  <a:srgbClr val="14171A"/>
                </a:solidFill>
                <a:latin typeface="Helvetica Neue" panose="02000503000000020004" pitchFamily="2" charset="0"/>
              </a:rPr>
              <a:t>practiCalfMRI</a:t>
            </a:r>
            <a:r>
              <a:rPr lang="en-CA" sz="1266" dirty="0">
                <a:solidFill>
                  <a:srgbClr val="14171A"/>
                </a:solidFill>
                <a:latin typeface="Helvetica Neue" panose="02000503000000020004" pitchFamily="2" charset="0"/>
              </a:rPr>
              <a:t>/status/494971639688224771</a:t>
            </a:r>
            <a:endParaRPr lang="en-US" sz="1266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E0D3C98-DE02-334F-9978-9AD8899DAB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8542" y="1565644"/>
            <a:ext cx="3340275" cy="335140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F5ACF16-6F8B-0E40-8288-990366290CC2}"/>
              </a:ext>
            </a:extLst>
          </p:cNvPr>
          <p:cNvSpPr txBox="1">
            <a:spLocks/>
          </p:cNvSpPr>
          <p:nvPr/>
        </p:nvSpPr>
        <p:spPr>
          <a:xfrm>
            <a:off x="94497" y="318147"/>
            <a:ext cx="9337370" cy="574649"/>
          </a:xfrm>
          <a:prstGeom prst="rect">
            <a:avLst/>
          </a:prstGeom>
        </p:spPr>
        <p:txBody>
          <a:bodyPr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bg2">
                    <a:lumMod val="25000"/>
                  </a:schemeClr>
                </a:solidFill>
                <a:latin typeface="Avenir Heavy" charset="0"/>
                <a:ea typeface="Avenir Heavy" charset="0"/>
                <a:cs typeface="Avenir Heavy" charset="0"/>
              </a:defRPr>
            </a:lvl1pPr>
          </a:lstStyle>
          <a:p>
            <a:r>
              <a:rPr lang="en-US" dirty="0"/>
              <a:t>What the scientists say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3D9D971-998C-6448-93B2-129A47349FDB}"/>
              </a:ext>
            </a:extLst>
          </p:cNvPr>
          <p:cNvSpPr txBox="1">
            <a:spLocks/>
          </p:cNvSpPr>
          <p:nvPr/>
        </p:nvSpPr>
        <p:spPr>
          <a:xfrm>
            <a:off x="143866" y="5583461"/>
            <a:ext cx="9337370" cy="574649"/>
          </a:xfrm>
          <a:prstGeom prst="rect">
            <a:avLst/>
          </a:prstGeom>
        </p:spPr>
        <p:txBody>
          <a:bodyPr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bg2">
                    <a:lumMod val="25000"/>
                  </a:schemeClr>
                </a:solidFill>
                <a:latin typeface="Avenir Heavy" charset="0"/>
                <a:ea typeface="Avenir Heavy" charset="0"/>
                <a:cs typeface="Avenir Heavy" charset="0"/>
              </a:defRPr>
            </a:lvl1pPr>
          </a:lstStyle>
          <a:p>
            <a:r>
              <a:rPr lang="en-US" dirty="0"/>
              <a:t>@</a:t>
            </a:r>
            <a:r>
              <a:rPr lang="en-US" dirty="0" err="1"/>
              <a:t>PractiCalfMRI</a:t>
            </a:r>
            <a:endParaRPr lang="en-US" dirty="0"/>
          </a:p>
        </p:txBody>
      </p:sp>
      <p:pic>
        <p:nvPicPr>
          <p:cNvPr id="12" name="QBIN_standard.gif">
            <a:extLst>
              <a:ext uri="{FF2B5EF4-FFF2-40B4-BE49-F238E27FC236}">
                <a16:creationId xmlns:a16="http://schemas.microsoft.com/office/drawing/2014/main" id="{E65C7E58-2468-714D-BAF8-5B4C2CA0B5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562340" y="6313070"/>
            <a:ext cx="1042594" cy="521297"/>
          </a:xfrm>
          <a:prstGeom prst="rect">
            <a:avLst/>
          </a:prstGeom>
          <a:ln w="3175">
            <a:miter lim="400000"/>
          </a:ln>
        </p:spPr>
      </p:pic>
    </p:spTree>
    <p:extLst>
      <p:ext uri="{BB962C8B-B14F-4D97-AF65-F5344CB8AC3E}">
        <p14:creationId xmlns:p14="http://schemas.microsoft.com/office/powerpoint/2010/main" val="328914466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9E98787-3944-F849-A651-6F4834EAB1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9505" y="1551565"/>
            <a:ext cx="2680478" cy="375487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77F6811-9967-FD42-AEB3-96D56CCA44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4032" y="1941279"/>
            <a:ext cx="2428463" cy="3365156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E6852F8-0DBD-B241-AF33-FFE53DB7D93A}"/>
              </a:ext>
            </a:extLst>
          </p:cNvPr>
          <p:cNvSpPr txBox="1">
            <a:spLocks/>
          </p:cNvSpPr>
          <p:nvPr/>
        </p:nvSpPr>
        <p:spPr>
          <a:xfrm>
            <a:off x="340869" y="448618"/>
            <a:ext cx="8480518" cy="86836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bg2">
                    <a:lumMod val="25000"/>
                  </a:schemeClr>
                </a:solidFill>
                <a:latin typeface="Avenir Heavy" charset="0"/>
                <a:ea typeface="Avenir Heavy" charset="0"/>
                <a:cs typeface="Avenir Heavy" charset="0"/>
              </a:defRPr>
            </a:lvl1pPr>
          </a:lstStyle>
          <a:p>
            <a:r>
              <a:rPr lang="en-US" dirty="0">
                <a:latin typeface="+mn-lt"/>
                <a:cs typeface="Arial"/>
              </a:rPr>
              <a:t>Scientific publishing</a:t>
            </a:r>
          </a:p>
        </p:txBody>
      </p:sp>
      <p:pic>
        <p:nvPicPr>
          <p:cNvPr id="8" name="QBIN_standard.gif">
            <a:extLst>
              <a:ext uri="{FF2B5EF4-FFF2-40B4-BE49-F238E27FC236}">
                <a16:creationId xmlns:a16="http://schemas.microsoft.com/office/drawing/2014/main" id="{A3B82DF9-DFC3-7C47-AD53-4167CD9F30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562340" y="6313070"/>
            <a:ext cx="1042594" cy="521297"/>
          </a:xfrm>
          <a:prstGeom prst="rect">
            <a:avLst/>
          </a:prstGeom>
          <a:ln w="3175">
            <a:miter lim="400000"/>
          </a:ln>
        </p:spPr>
      </p:pic>
    </p:spTree>
    <p:extLst>
      <p:ext uri="{BB962C8B-B14F-4D97-AF65-F5344CB8AC3E}">
        <p14:creationId xmlns:p14="http://schemas.microsoft.com/office/powerpoint/2010/main" val="410795965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>
            <a:extLst>
              <a:ext uri="{FF2B5EF4-FFF2-40B4-BE49-F238E27FC236}">
                <a16:creationId xmlns:a16="http://schemas.microsoft.com/office/drawing/2014/main" id="{1093A846-8CC8-0147-A990-B506F2FEC387}"/>
              </a:ext>
            </a:extLst>
          </p:cNvPr>
          <p:cNvSpPr txBox="1">
            <a:spLocks/>
          </p:cNvSpPr>
          <p:nvPr/>
        </p:nvSpPr>
        <p:spPr>
          <a:xfrm>
            <a:off x="468313" y="224644"/>
            <a:ext cx="8229600" cy="79238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bg2">
                    <a:lumMod val="25000"/>
                  </a:schemeClr>
                </a:solidFill>
                <a:latin typeface="Avenir Heavy" charset="0"/>
                <a:ea typeface="Avenir Heavy" charset="0"/>
                <a:cs typeface="Avenir Heavy" charset="0"/>
              </a:defRPr>
            </a:lvl1pPr>
          </a:lstStyle>
          <a:p>
            <a:r>
              <a:rPr lang="en-US" dirty="0">
                <a:latin typeface="+mn-lt"/>
                <a:cs typeface="Arial"/>
              </a:rPr>
              <a:t>Gatekeeping (peer-review)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89AC28B-1D91-FD4C-A67A-EAAC70F40FF9}"/>
              </a:ext>
            </a:extLst>
          </p:cNvPr>
          <p:cNvSpPr/>
          <p:nvPr/>
        </p:nvSpPr>
        <p:spPr>
          <a:xfrm>
            <a:off x="4699897" y="1228397"/>
            <a:ext cx="489654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+mn-lt"/>
                <a:cs typeface="Arial"/>
              </a:rPr>
              <a:t>Dear Sir,</a:t>
            </a:r>
          </a:p>
          <a:p>
            <a:endParaRPr lang="en-US" sz="2000" dirty="0">
              <a:latin typeface="+mn-lt"/>
              <a:cs typeface="Arial"/>
            </a:endParaRPr>
          </a:p>
          <a:p>
            <a:pPr algn="just"/>
            <a:r>
              <a:rPr lang="en-US" sz="2000" dirty="0">
                <a:latin typeface="+mn-lt"/>
                <a:cs typeface="Arial"/>
              </a:rPr>
              <a:t>We (Mr. Rosen and I) had sent you our manuscript for publication and had not authorized you to show it to specialists before it is printed. I see no reason to address the — in any case erroneous — comments of your anonymous expert. On the basis of this incident I prefer to publish the paper elsewhere.</a:t>
            </a:r>
          </a:p>
          <a:p>
            <a:endParaRPr lang="en-US" sz="2000" dirty="0">
              <a:latin typeface="+mn-lt"/>
              <a:cs typeface="Arial"/>
            </a:endParaRPr>
          </a:p>
          <a:p>
            <a:r>
              <a:rPr lang="en-US" sz="2000" dirty="0">
                <a:latin typeface="+mn-lt"/>
                <a:cs typeface="Arial"/>
              </a:rPr>
              <a:t>Respectfully,</a:t>
            </a:r>
          </a:p>
          <a:p>
            <a:endParaRPr lang="en-US" sz="2000" dirty="0">
              <a:latin typeface="+mn-lt"/>
              <a:cs typeface="Arial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42F0F39-AF35-F140-8536-C71EEAE801ED}"/>
              </a:ext>
            </a:extLst>
          </p:cNvPr>
          <p:cNvSpPr/>
          <p:nvPr/>
        </p:nvSpPr>
        <p:spPr>
          <a:xfrm>
            <a:off x="4673128" y="5690048"/>
            <a:ext cx="31061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+mn-lt"/>
              </a:rPr>
              <a:t>Albert Einstein, 1936</a:t>
            </a:r>
          </a:p>
        </p:txBody>
      </p:sp>
      <p:pic>
        <p:nvPicPr>
          <p:cNvPr id="7" name="QBIN_standard.gif">
            <a:extLst>
              <a:ext uri="{FF2B5EF4-FFF2-40B4-BE49-F238E27FC236}">
                <a16:creationId xmlns:a16="http://schemas.microsoft.com/office/drawing/2014/main" id="{54445431-EAC0-4646-A353-B7A22A9FFC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562340" y="6313070"/>
            <a:ext cx="1042594" cy="521297"/>
          </a:xfrm>
          <a:prstGeom prst="rect">
            <a:avLst/>
          </a:prstGeom>
          <a:ln w="3175">
            <a:miter lim="400000"/>
          </a:ln>
        </p:spPr>
      </p:pic>
    </p:spTree>
    <p:extLst>
      <p:ext uri="{BB962C8B-B14F-4D97-AF65-F5344CB8AC3E}">
        <p14:creationId xmlns:p14="http://schemas.microsoft.com/office/powerpoint/2010/main" val="177170331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5"/>
          <p:cNvSpPr txBox="1">
            <a:spLocks noGrp="1"/>
          </p:cNvSpPr>
          <p:nvPr>
            <p:ph type="title"/>
          </p:nvPr>
        </p:nvSpPr>
        <p:spPr>
          <a:xfrm>
            <a:off x="70835" y="120569"/>
            <a:ext cx="7313600" cy="8684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33" tIns="45700" rIns="91433" bIns="45700" rtlCol="0" anchor="ctr" anchorCtr="0">
            <a:noAutofit/>
          </a:bodyPr>
          <a:lstStyle/>
          <a:p>
            <a:pPr>
              <a:spcBef>
                <a:spcPts val="0"/>
              </a:spcBef>
              <a:buClr>
                <a:srgbClr val="3A3838"/>
              </a:buClr>
              <a:buSzPts val="3300"/>
            </a:pPr>
            <a:r>
              <a:rPr lang="en" sz="4000" dirty="0"/>
              <a:t>Publishing</a:t>
            </a:r>
            <a:endParaRPr sz="4000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EB1FF0A-74DC-C544-9369-5FF17BD7533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8550"/>
          <a:stretch/>
        </p:blipFill>
        <p:spPr>
          <a:xfrm>
            <a:off x="223236" y="988969"/>
            <a:ext cx="7532232" cy="288976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0BC8F1E-CF3F-994E-89E2-30355618A24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6162"/>
          <a:stretch/>
        </p:blipFill>
        <p:spPr>
          <a:xfrm>
            <a:off x="2750785" y="3878731"/>
            <a:ext cx="3345215" cy="206262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06BAF81-531A-DB42-87D6-1F8C9FB32BC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1155"/>
          <a:stretch/>
        </p:blipFill>
        <p:spPr>
          <a:xfrm>
            <a:off x="8149641" y="472569"/>
            <a:ext cx="3524686" cy="5468784"/>
          </a:xfrm>
          <a:prstGeom prst="rect">
            <a:avLst/>
          </a:prstGeom>
        </p:spPr>
      </p:pic>
      <p:pic>
        <p:nvPicPr>
          <p:cNvPr id="19" name="QBIN_standard.gif">
            <a:extLst>
              <a:ext uri="{FF2B5EF4-FFF2-40B4-BE49-F238E27FC236}">
                <a16:creationId xmlns:a16="http://schemas.microsoft.com/office/drawing/2014/main" id="{35B976A1-FB8A-A045-9B45-6E80A92E6E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4562340" y="6313070"/>
            <a:ext cx="1042594" cy="521297"/>
          </a:xfrm>
          <a:prstGeom prst="rect">
            <a:avLst/>
          </a:prstGeom>
          <a:ln w="3175">
            <a:miter lim="400000"/>
          </a:ln>
        </p:spPr>
      </p:pic>
    </p:spTree>
    <p:extLst>
      <p:ext uri="{BB962C8B-B14F-4D97-AF65-F5344CB8AC3E}">
        <p14:creationId xmlns:p14="http://schemas.microsoft.com/office/powerpoint/2010/main" val="244914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onp_template" id="{7255A394-C2F7-F841-B387-1CF5F8613EE5}" vid="{098F72F1-9153-2142-A759-063FB82791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CONP_February_2018</Template>
  <TotalTime>6540</TotalTime>
  <Words>907</Words>
  <Application>Microsoft Macintosh PowerPoint</Application>
  <PresentationFormat>Widescreen</PresentationFormat>
  <Paragraphs>206</Paragraphs>
  <Slides>33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3" baseType="lpstr">
      <vt:lpstr>Arial</vt:lpstr>
      <vt:lpstr>Avenir</vt:lpstr>
      <vt:lpstr>Avenir Book</vt:lpstr>
      <vt:lpstr>Avenir Heavy</vt:lpstr>
      <vt:lpstr>Avenir Light</vt:lpstr>
      <vt:lpstr>Calibri</vt:lpstr>
      <vt:lpstr>Garamond</vt:lpstr>
      <vt:lpstr>Helvetica Neue</vt:lpstr>
      <vt:lpstr>Helvetica Neue Light</vt:lpstr>
      <vt:lpstr>Office Theme</vt:lpstr>
      <vt:lpstr>Open Science: with great data comes great responsibility</vt:lpstr>
      <vt:lpstr>My role in science communication</vt:lpstr>
      <vt:lpstr>My role in teaching</vt:lpstr>
      <vt:lpstr>This is your brain on fMRI</vt:lpstr>
      <vt:lpstr>What lay media says</vt:lpstr>
      <vt:lpstr>PowerPoint Presentation</vt:lpstr>
      <vt:lpstr>PowerPoint Presentation</vt:lpstr>
      <vt:lpstr>PowerPoint Presentation</vt:lpstr>
      <vt:lpstr>Publishing</vt:lpstr>
      <vt:lpstr>You pay for this!</vt:lpstr>
      <vt:lpstr>PowerPoint Presentation</vt:lpstr>
      <vt:lpstr>A paper is a 17th century artifact</vt:lpstr>
      <vt:lpstr>The PDF crisis</vt:lpstr>
      <vt:lpstr>PowerPoint Presentation</vt:lpstr>
      <vt:lpstr>Paradigm shift</vt:lpstr>
      <vt:lpstr>Open science</vt:lpstr>
      <vt:lpstr>Wait - isn’t that already how science works?</vt:lpstr>
      <vt:lpstr>PowerPoint Presentation</vt:lpstr>
      <vt:lpstr>PowerPoint Presentation</vt:lpstr>
      <vt:lpstr>Canadian/Quebec initiatives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if this was all free and transparent?</vt:lpstr>
      <vt:lpstr>Incentives that work against open science practices</vt:lpstr>
      <vt:lpstr>Consensus</vt:lpstr>
      <vt:lpstr>Outreach</vt:lpstr>
      <vt:lpstr>Community</vt:lpstr>
      <vt:lpstr>Post-revolution</vt:lpstr>
      <vt:lpstr>Want to learn more?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Increasing SNR in Science Communication</dc:title>
  <dc:creator>Microsoft Office User</dc:creator>
  <cp:lastModifiedBy>Nikola Stikov</cp:lastModifiedBy>
  <cp:revision>131</cp:revision>
  <cp:lastPrinted>2017-11-20T19:36:15Z</cp:lastPrinted>
  <dcterms:created xsi:type="dcterms:W3CDTF">2018-02-16T23:17:09Z</dcterms:created>
  <dcterms:modified xsi:type="dcterms:W3CDTF">2019-06-02T13:50:44Z</dcterms:modified>
</cp:coreProperties>
</file>