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33"/>
  </p:notesMasterIdLst>
  <p:sldIdLst>
    <p:sldId id="257" r:id="rId2"/>
    <p:sldId id="258" r:id="rId3"/>
    <p:sldId id="259" r:id="rId4"/>
    <p:sldId id="288" r:id="rId5"/>
    <p:sldId id="267" r:id="rId6"/>
    <p:sldId id="275" r:id="rId7"/>
    <p:sldId id="276" r:id="rId8"/>
    <p:sldId id="277" r:id="rId9"/>
    <p:sldId id="270" r:id="rId10"/>
    <p:sldId id="279" r:id="rId11"/>
    <p:sldId id="280" r:id="rId12"/>
    <p:sldId id="278" r:id="rId13"/>
    <p:sldId id="268" r:id="rId14"/>
    <p:sldId id="261" r:id="rId15"/>
    <p:sldId id="262" r:id="rId16"/>
    <p:sldId id="263" r:id="rId17"/>
    <p:sldId id="271" r:id="rId18"/>
    <p:sldId id="272" r:id="rId19"/>
    <p:sldId id="273" r:id="rId20"/>
    <p:sldId id="283" r:id="rId21"/>
    <p:sldId id="266" r:id="rId22"/>
    <p:sldId id="264" r:id="rId23"/>
    <p:sldId id="265" r:id="rId24"/>
    <p:sldId id="292" r:id="rId25"/>
    <p:sldId id="274" r:id="rId26"/>
    <p:sldId id="291" r:id="rId27"/>
    <p:sldId id="293" r:id="rId28"/>
    <p:sldId id="282" r:id="rId29"/>
    <p:sldId id="285" r:id="rId30"/>
    <p:sldId id="290" r:id="rId31"/>
    <p:sldId id="28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mes Hetherington" initials="JH" lastIdx="2" clrIdx="0">
    <p:extLst>
      <p:ext uri="{19B8F6BF-5375-455C-9EA6-DF929625EA0E}">
        <p15:presenceInfo xmlns:p15="http://schemas.microsoft.com/office/powerpoint/2012/main" userId="S::jhetherington@turing.ac.uk::e1c45e54-7c29-4ce7-a71c-f385a9a0928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09" d="100"/>
          <a:sy n="109" d="100"/>
        </p:scale>
        <p:origin x="20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Reports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7</c:v>
                </c:pt>
                <c:pt idx="5">
                  <c:v>10</c:v>
                </c:pt>
                <c:pt idx="6">
                  <c:v>16</c:v>
                </c:pt>
                <c:pt idx="7">
                  <c:v>20</c:v>
                </c:pt>
                <c:pt idx="8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B8-3C48-BE9B-A0FA8BE3B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521743"/>
        <c:axId val="243730879"/>
      </c:barChart>
      <c:catAx>
        <c:axId val="2145217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730879"/>
        <c:crosses val="autoZero"/>
        <c:auto val="1"/>
        <c:lblAlgn val="ctr"/>
        <c:lblOffset val="100"/>
        <c:noMultiLvlLbl val="0"/>
      </c:catAx>
      <c:valAx>
        <c:axId val="24373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Reports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5217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5-08T11:52:26.713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  <p:cm authorId="1" dt="2019-05-08T11:55:17.182" idx="2">
    <p:pos x="146" y="146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50DABB-F1D9-8A44-BCCB-D8D72BFD4EA5}" type="datetimeFigureOut">
              <a:rPr lang="en-US" smtClean="0"/>
              <a:t>5/8/19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FBB0-D3A0-8048-8E55-E2AF7A4C4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41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765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1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56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231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 with Polygon (light bg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icture Placeholder 14"/>
          <p:cNvSpPr>
            <a:spLocks noGrp="1"/>
          </p:cNvSpPr>
          <p:nvPr>
            <p:ph type="pic" idx="13"/>
          </p:nvPr>
        </p:nvSpPr>
        <p:spPr>
          <a:xfrm>
            <a:off x="5050368" y="0"/>
            <a:ext cx="7141633" cy="6096000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77" name="Title Text"/>
          <p:cNvSpPr txBox="1">
            <a:spLocks noGrp="1"/>
          </p:cNvSpPr>
          <p:nvPr>
            <p:ph type="title"/>
          </p:nvPr>
        </p:nvSpPr>
        <p:spPr>
          <a:xfrm>
            <a:off x="575999" y="2640001"/>
            <a:ext cx="11040003" cy="816001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7333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5999" y="3552000"/>
            <a:ext cx="11040003" cy="7200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defRPr sz="4533" b="0"/>
            </a:lvl1pPr>
            <a:lvl2pPr indent="609585">
              <a:lnSpc>
                <a:spcPct val="85000"/>
              </a:lnSpc>
              <a:defRPr sz="4533" b="0"/>
            </a:lvl2pPr>
            <a:lvl3pPr marL="0" indent="1219170">
              <a:lnSpc>
                <a:spcPct val="85000"/>
              </a:lnSpc>
              <a:buSzTx/>
              <a:buNone/>
              <a:defRPr sz="4533" b="0"/>
            </a:lvl3pPr>
            <a:lvl4pPr marL="0" indent="1828754">
              <a:lnSpc>
                <a:spcPct val="85000"/>
              </a:lnSpc>
              <a:buSzTx/>
              <a:buNone/>
              <a:defRPr sz="4533" b="0"/>
            </a:lvl4pPr>
            <a:lvl5pPr marL="0" indent="2438339">
              <a:lnSpc>
                <a:spcPct val="85000"/>
              </a:lnSpc>
              <a:buSzTx/>
              <a:buNone/>
              <a:defRPr sz="4533" b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0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75999" y="2472001"/>
            <a:ext cx="11040003" cy="5760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929954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no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856508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no content 0">
    <p:bg>
      <p:bgPr>
        <a:solidFill>
          <a:srgbClr val="4141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5" name="Rectangle 6"/>
          <p:cNvSpPr/>
          <p:nvPr/>
        </p:nvSpPr>
        <p:spPr>
          <a:xfrm>
            <a:off x="575734" y="456898"/>
            <a:ext cx="11040001" cy="384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2400"/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280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4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4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2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03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85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6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61C8C-3F1A-0E42-A7E7-CDC98C360639}" type="datetimeFigureOut">
              <a:rPr lang="en-US" smtClean="0"/>
              <a:t>5/8/19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68893-084B-F644-9832-6AC0467B0B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49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ocial_indicator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34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12" Type="http://schemas.openxmlformats.org/officeDocument/2006/relationships/chart" Target="../charts/chart1.xml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tiff"/><Relationship Id="rId11" Type="http://schemas.openxmlformats.org/officeDocument/2006/relationships/image" Target="../media/image15.png"/><Relationship Id="rId5" Type="http://schemas.openxmlformats.org/officeDocument/2006/relationships/image" Target="../media/image9.tiff"/><Relationship Id="rId10" Type="http://schemas.openxmlformats.org/officeDocument/2006/relationships/image" Target="../media/image14.jpeg"/><Relationship Id="rId4" Type="http://schemas.openxmlformats.org/officeDocument/2006/relationships/image" Target="../media/image8.tiff"/><Relationship Id="rId9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Rectangle 1"/>
          <p:cNvSpPr txBox="1"/>
          <p:nvPr/>
        </p:nvSpPr>
        <p:spPr>
          <a:xfrm>
            <a:off x="5930142" y="3182778"/>
            <a:ext cx="19203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/>
          <a:p>
            <a:r>
              <a:rPr sz="2400"/>
              <a:t> </a:t>
            </a:r>
          </a:p>
        </p:txBody>
      </p:sp>
      <p:sp>
        <p:nvSpPr>
          <p:cNvPr id="190" name="Rectangle 3"/>
          <p:cNvSpPr txBox="1"/>
          <p:nvPr/>
        </p:nvSpPr>
        <p:spPr>
          <a:xfrm>
            <a:off x="5930142" y="3182778"/>
            <a:ext cx="19203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/>
          <a:p>
            <a:r>
              <a:rPr sz="2400"/>
              <a:t> </a:t>
            </a:r>
          </a:p>
        </p:txBody>
      </p:sp>
      <p:sp>
        <p:nvSpPr>
          <p:cNvPr id="191" name="Slide Number Placeholder 4"/>
          <p:cNvSpPr txBox="1">
            <a:spLocks noGrp="1"/>
          </p:cNvSpPr>
          <p:nvPr>
            <p:ph type="sldNum" sz="quarter" idx="2"/>
          </p:nvPr>
        </p:nvSpPr>
        <p:spPr>
          <a:xfrm>
            <a:off x="11446933" y="6320366"/>
            <a:ext cx="169335" cy="169335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95" name="Title 5"/>
          <p:cNvSpPr txBox="1">
            <a:spLocks noGrp="1"/>
          </p:cNvSpPr>
          <p:nvPr>
            <p:ph type="title"/>
          </p:nvPr>
        </p:nvSpPr>
        <p:spPr>
          <a:xfrm>
            <a:off x="666132" y="2503673"/>
            <a:ext cx="9688531" cy="351021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br>
              <a:rPr lang="en-US" sz="3600" dirty="0"/>
            </a:br>
            <a:r>
              <a:rPr lang="en-US" sz="3600" dirty="0"/>
              <a:t>Down and Out in the Magic Kingdom:</a:t>
            </a:r>
            <a:br>
              <a:rPr sz="3600" dirty="0"/>
            </a:br>
            <a:br>
              <a:rPr sz="2700" dirty="0"/>
            </a:br>
            <a:r>
              <a:rPr lang="en-US" sz="2700" dirty="0"/>
              <a:t>Software citation as incentive mechanism design.</a:t>
            </a: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r>
              <a:rPr lang="en-US" sz="1800" dirty="0"/>
              <a:t>James Hetherington, </a:t>
            </a:r>
            <a:br>
              <a:rPr lang="en-US" sz="1800" dirty="0"/>
            </a:br>
            <a:r>
              <a:rPr lang="en-US" sz="1800" dirty="0"/>
              <a:t>Director of Research Engineering</a:t>
            </a:r>
            <a:br>
              <a:rPr lang="en-US" sz="1800" dirty="0"/>
            </a:br>
            <a:r>
              <a:rPr lang="en-US" sz="1800" dirty="0"/>
              <a:t>The Alan Turing Institute</a:t>
            </a:r>
            <a:br>
              <a:rPr lang="en-US" dirty="0"/>
            </a:br>
            <a:br>
              <a:rPr dirty="0"/>
            </a:br>
            <a:r>
              <a:rPr sz="3136" dirty="0"/>
              <a:t> </a:t>
            </a:r>
            <a:br>
              <a:rPr sz="3136" dirty="0"/>
            </a:br>
            <a:endParaRPr sz="3136" dirty="0"/>
          </a:p>
        </p:txBody>
      </p:sp>
      <p:grpSp>
        <p:nvGrpSpPr>
          <p:cNvPr id="194" name="Picture Placeholder 19"/>
          <p:cNvGrpSpPr/>
          <p:nvPr/>
        </p:nvGrpSpPr>
        <p:grpSpPr>
          <a:xfrm>
            <a:off x="5050365" y="-1"/>
            <a:ext cx="7141635" cy="6096001"/>
            <a:chOff x="0" y="0"/>
            <a:chExt cx="5356225" cy="4572000"/>
          </a:xfrm>
        </p:grpSpPr>
        <p:sp>
          <p:nvSpPr>
            <p:cNvPr id="192" name="Shape"/>
            <p:cNvSpPr/>
            <p:nvPr/>
          </p:nvSpPr>
          <p:spPr>
            <a:xfrm>
              <a:off x="-1" y="-1"/>
              <a:ext cx="5356226" cy="457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13546" y="95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endParaRPr sz="2400"/>
            </a:p>
          </p:txBody>
        </p:sp>
        <p:pic>
          <p:nvPicPr>
            <p:cNvPr id="193" name="image47.jpeg" descr="image47.jpeg"/>
            <p:cNvPicPr>
              <a:picLocks noChangeAspect="1"/>
            </p:cNvPicPr>
            <p:nvPr/>
          </p:nvPicPr>
          <p:blipFill>
            <a:blip r:embed="rId2">
              <a:extLst/>
            </a:blip>
            <a:srcRect/>
            <a:stretch>
              <a:fillRect/>
            </a:stretch>
          </p:blipFill>
          <p:spPr>
            <a:xfrm>
              <a:off x="0" y="0"/>
              <a:ext cx="5356225" cy="4572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3546" y="9512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196" name="Rectangle 1"/>
          <p:cNvSpPr/>
          <p:nvPr/>
        </p:nvSpPr>
        <p:spPr>
          <a:xfrm>
            <a:off x="596177" y="1877820"/>
            <a:ext cx="8304577" cy="9600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4660462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le 1"/>
          <p:cNvSpPr txBox="1">
            <a:spLocks noGrp="1"/>
          </p:cNvSpPr>
          <p:nvPr>
            <p:ph type="title"/>
          </p:nvPr>
        </p:nvSpPr>
        <p:spPr>
          <a:xfrm>
            <a:off x="999800" y="4659413"/>
            <a:ext cx="10515600" cy="1325563"/>
          </a:xfrm>
          <a:prstGeom prst="rect">
            <a:avLst/>
          </a:prstGeom>
        </p:spPr>
        <p:txBody>
          <a:bodyPr vert="horz" lIns="60959" tIns="60959" rIns="60959" bIns="60959" rtlCol="0" anchor="b">
            <a:normAutofit/>
          </a:bodyPr>
          <a:lstStyle>
            <a:lvl1pPr>
              <a:lnSpc>
                <a:spcPct val="90000"/>
              </a:lnSpc>
              <a:defRPr sz="4200"/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craftsperson and the scholar</a:t>
            </a:r>
          </a:p>
        </p:txBody>
      </p:sp>
      <p:sp>
        <p:nvSpPr>
          <p:cNvPr id="4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 dirty="0"/>
          </a:p>
        </p:txBody>
      </p:sp>
      <p:sp>
        <p:nvSpPr>
          <p:cNvPr id="405" name="Straight Connector 11"/>
          <p:cNvSpPr/>
          <p:nvPr/>
        </p:nvSpPr>
        <p:spPr>
          <a:xfrm flipH="1">
            <a:off x="6096000" y="-679"/>
            <a:ext cx="1" cy="4242817"/>
          </a:xfrm>
          <a:prstGeom prst="line">
            <a:avLst/>
          </a:prstGeom>
          <a:ln w="10160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  <p:sp>
        <p:nvSpPr>
          <p:cNvPr id="406" name="Straight Connector 13"/>
          <p:cNvSpPr/>
          <p:nvPr/>
        </p:nvSpPr>
        <p:spPr>
          <a:xfrm>
            <a:off x="-1" y="4242136"/>
            <a:ext cx="12192001" cy="1"/>
          </a:xfrm>
          <a:prstGeom prst="line">
            <a:avLst/>
          </a:prstGeom>
          <a:ln w="10160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  <p:pic>
        <p:nvPicPr>
          <p:cNvPr id="407" name="92lf35bzluz01.jpg" descr="92lf35bzluz01.jpg"/>
          <p:cNvPicPr>
            <a:picLocks/>
          </p:cNvPicPr>
          <p:nvPr/>
        </p:nvPicPr>
        <p:blipFill>
          <a:blip r:embed="rId2">
            <a:extLst/>
          </a:blip>
          <a:srcRect l="10266" t="7811" b="7811"/>
          <a:stretch>
            <a:fillRect/>
          </a:stretch>
        </p:blipFill>
        <p:spPr>
          <a:xfrm>
            <a:off x="6257650" y="-1415"/>
            <a:ext cx="6095951" cy="45090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0" name="Group"/>
          <p:cNvGrpSpPr/>
          <p:nvPr/>
        </p:nvGrpSpPr>
        <p:grpSpPr>
          <a:xfrm>
            <a:off x="-2264" y="-193"/>
            <a:ext cx="6301575" cy="4381207"/>
            <a:chOff x="0" y="0"/>
            <a:chExt cx="4726179" cy="3285904"/>
          </a:xfrm>
        </p:grpSpPr>
        <p:pic>
          <p:nvPicPr>
            <p:cNvPr id="408" name="927.jpeg" descr="927.jpe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7952"/>
            <a:stretch>
              <a:fillRect/>
            </a:stretch>
          </p:blipFill>
          <p:spPr>
            <a:xfrm>
              <a:off x="0" y="0"/>
              <a:ext cx="4726180" cy="32859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9" name="Rectangle"/>
            <p:cNvSpPr/>
            <p:nvPr/>
          </p:nvSpPr>
          <p:spPr>
            <a:xfrm>
              <a:off x="4314728" y="1804549"/>
              <a:ext cx="380168" cy="12700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endParaRPr sz="2400"/>
            </a:p>
          </p:txBody>
        </p:sp>
      </p:grpSp>
      <p:sp>
        <p:nvSpPr>
          <p:cNvPr id="412" name="TextBox 12"/>
          <p:cNvSpPr txBox="1"/>
          <p:nvPr/>
        </p:nvSpPr>
        <p:spPr>
          <a:xfrm>
            <a:off x="1727200" y="6325488"/>
            <a:ext cx="4800600" cy="164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defRPr sz="800">
                <a:solidFill>
                  <a:srgbClr val="FFFFFF"/>
                </a:solidFill>
              </a:defRPr>
            </a:lvl1pPr>
          </a:lstStyle>
          <a:p>
            <a:r>
              <a:rPr sz="1067"/>
              <a:t>The Alan Turing Institute</a:t>
            </a:r>
          </a:p>
        </p:txBody>
      </p:sp>
      <p:sp>
        <p:nvSpPr>
          <p:cNvPr id="413" name="Straight Connector 10"/>
          <p:cNvSpPr/>
          <p:nvPr/>
        </p:nvSpPr>
        <p:spPr>
          <a:xfrm>
            <a:off x="575734" y="6288617"/>
            <a:ext cx="11040533" cy="1"/>
          </a:xfrm>
          <a:prstGeom prst="line">
            <a:avLst/>
          </a:prstGeom>
          <a:ln w="635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117809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itle 1"/>
          <p:cNvSpPr txBox="1">
            <a:spLocks noGrp="1"/>
          </p:cNvSpPr>
          <p:nvPr>
            <p:ph type="title"/>
          </p:nvPr>
        </p:nvSpPr>
        <p:spPr>
          <a:xfrm>
            <a:off x="5815904" y="4890708"/>
            <a:ext cx="6638808" cy="1292435"/>
          </a:xfrm>
          <a:prstGeom prst="rect">
            <a:avLst/>
          </a:prstGeom>
        </p:spPr>
        <p:txBody>
          <a:bodyPr vert="horz" lIns="60959" tIns="60959" rIns="60959" bIns="60959" rtlCol="0" anchor="ctr">
            <a:normAutofit/>
          </a:bodyPr>
          <a:lstStyle>
            <a:lvl1pPr>
              <a:lnSpc>
                <a:spcPct val="90000"/>
              </a:lnSpc>
              <a:defRPr sz="3600"/>
            </a:lvl1pPr>
          </a:lstStyle>
          <a:p>
            <a:r>
              <a:rPr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Interdisciplinarity</a:t>
            </a:r>
          </a:p>
        </p:txBody>
      </p:sp>
      <p:sp>
        <p:nvSpPr>
          <p:cNvPr id="422" name="Slide Number Placeholder 3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416" name="Date Placeholder 2"/>
          <p:cNvSpPr txBox="1"/>
          <p:nvPr/>
        </p:nvSpPr>
        <p:spPr>
          <a:xfrm>
            <a:off x="350573" y="6355080"/>
            <a:ext cx="2293363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 anchor="ctr">
            <a:norm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1000">
                <a:solidFill>
                  <a:srgbClr val="FFFFFF"/>
                </a:solidFill>
              </a:defRPr>
            </a:lvl1pPr>
          </a:lstStyle>
          <a:p>
            <a:r>
              <a:rPr sz="1333"/>
              <a:t>21/09/2018</a:t>
            </a:r>
          </a:p>
        </p:txBody>
      </p:sp>
      <p:grpSp>
        <p:nvGrpSpPr>
          <p:cNvPr id="419" name="Group"/>
          <p:cNvGrpSpPr/>
          <p:nvPr/>
        </p:nvGrpSpPr>
        <p:grpSpPr>
          <a:xfrm>
            <a:off x="-2264" y="3352429"/>
            <a:ext cx="5304181" cy="3687764"/>
            <a:chOff x="0" y="0"/>
            <a:chExt cx="3978134" cy="2765822"/>
          </a:xfrm>
        </p:grpSpPr>
        <p:pic>
          <p:nvPicPr>
            <p:cNvPr id="417" name="927.jpeg" descr="927.jpe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7952"/>
            <a:stretch>
              <a:fillRect/>
            </a:stretch>
          </p:blipFill>
          <p:spPr>
            <a:xfrm>
              <a:off x="0" y="0"/>
              <a:ext cx="3978135" cy="27658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8" name="Rectangle"/>
            <p:cNvSpPr/>
            <p:nvPr/>
          </p:nvSpPr>
          <p:spPr>
            <a:xfrm>
              <a:off x="3631807" y="1518931"/>
              <a:ext cx="319996" cy="106898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endParaRPr sz="2400"/>
            </a:p>
          </p:txBody>
        </p:sp>
      </p:grpSp>
      <p:pic>
        <p:nvPicPr>
          <p:cNvPr id="420" name="92lf35bzluz01.jpg" descr="92lf35bzluz01.jpg"/>
          <p:cNvPicPr>
            <a:picLocks/>
          </p:cNvPicPr>
          <p:nvPr/>
        </p:nvPicPr>
        <p:blipFill>
          <a:blip r:embed="rId4">
            <a:extLst/>
          </a:blip>
          <a:srcRect l="10266" t="7811" b="7811"/>
          <a:stretch>
            <a:fillRect/>
          </a:stretch>
        </p:blipFill>
        <p:spPr>
          <a:xfrm>
            <a:off x="-63740" y="-201223"/>
            <a:ext cx="5427347" cy="36879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AracanaOrnataJKFinn.jpg" descr="AracanaOrnataJKFinn.jpg"/>
          <p:cNvPicPr>
            <a:picLocks/>
          </p:cNvPicPr>
          <p:nvPr/>
        </p:nvPicPr>
        <p:blipFill>
          <a:blip r:embed="rId5">
            <a:extLst/>
          </a:blip>
          <a:srcRect l="12721" t="5750" r="17372" b="5750"/>
          <a:stretch>
            <a:fillRect/>
          </a:stretch>
        </p:blipFill>
        <p:spPr>
          <a:xfrm>
            <a:off x="5284228" y="-219094"/>
            <a:ext cx="6884745" cy="4972801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TextBox 12"/>
          <p:cNvSpPr txBox="1"/>
          <p:nvPr/>
        </p:nvSpPr>
        <p:spPr>
          <a:xfrm>
            <a:off x="1727200" y="6325488"/>
            <a:ext cx="4800600" cy="164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defRPr sz="800">
                <a:solidFill>
                  <a:srgbClr val="FFFFFF"/>
                </a:solidFill>
              </a:defRPr>
            </a:lvl1pPr>
          </a:lstStyle>
          <a:p>
            <a:r>
              <a:rPr sz="1067"/>
              <a:t>The Alan Turing Institute</a:t>
            </a:r>
          </a:p>
        </p:txBody>
      </p:sp>
      <p:sp>
        <p:nvSpPr>
          <p:cNvPr id="424" name="Straight Connector 10"/>
          <p:cNvSpPr/>
          <p:nvPr/>
        </p:nvSpPr>
        <p:spPr>
          <a:xfrm>
            <a:off x="575734" y="6288617"/>
            <a:ext cx="11040533" cy="1"/>
          </a:xfrm>
          <a:prstGeom prst="line">
            <a:avLst/>
          </a:prstGeom>
          <a:ln w="635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077934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videoblocks-woodcarving-hands-close-up-rapid-slow-motion_rixxj2efrg_thumbnail-full01.png" descr="videoblocks-woodcarving-hands-close-up-rapid-slow-motion_rixxj2efrg_thumbnail-full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93" name="Title 1"/>
          <p:cNvSpPr txBox="1">
            <a:spLocks noGrp="1"/>
          </p:cNvSpPr>
          <p:nvPr>
            <p:ph type="title"/>
          </p:nvPr>
        </p:nvSpPr>
        <p:spPr>
          <a:xfrm>
            <a:off x="729965" y="646792"/>
            <a:ext cx="3999907" cy="4794568"/>
          </a:xfrm>
          <a:prstGeom prst="rect">
            <a:avLst/>
          </a:prstGeom>
        </p:spPr>
        <p:txBody>
          <a:bodyPr vert="horz" lIns="60959" tIns="60959" rIns="60959" bIns="60959" rtlCol="0" anchor="ctr">
            <a:normAutofit/>
          </a:bodyPr>
          <a:lstStyle>
            <a:lvl1pPr>
              <a:lnSpc>
                <a:spcPct val="90000"/>
              </a:lnSpc>
              <a:defRPr sz="3500">
                <a:solidFill>
                  <a:srgbClr val="FFFFFF"/>
                </a:solidFill>
              </a:defRPr>
            </a:lvl1pPr>
          </a:lstStyle>
          <a:p>
            <a:r>
              <a:rPr dirty="0"/>
              <a:t>Utility: service to </a:t>
            </a:r>
            <a:r>
              <a:rPr lang="en-GB" dirty="0"/>
              <a:t>applied research</a:t>
            </a:r>
            <a:endParaRPr dirty="0"/>
          </a:p>
        </p:txBody>
      </p:sp>
      <p:sp>
        <p:nvSpPr>
          <p:cNvPr id="3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395" name="TextBox 12"/>
          <p:cNvSpPr txBox="1"/>
          <p:nvPr/>
        </p:nvSpPr>
        <p:spPr>
          <a:xfrm>
            <a:off x="1727200" y="6325488"/>
            <a:ext cx="4800600" cy="164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defRPr sz="800">
                <a:solidFill>
                  <a:srgbClr val="FFFFFF"/>
                </a:solidFill>
              </a:defRPr>
            </a:lvl1pPr>
          </a:lstStyle>
          <a:p>
            <a:r>
              <a:rPr sz="1067"/>
              <a:t>The Alan Turing Institute</a:t>
            </a:r>
          </a:p>
        </p:txBody>
      </p:sp>
      <p:sp>
        <p:nvSpPr>
          <p:cNvPr id="396" name="Straight Connector 10"/>
          <p:cNvSpPr/>
          <p:nvPr/>
        </p:nvSpPr>
        <p:spPr>
          <a:xfrm>
            <a:off x="575734" y="6288617"/>
            <a:ext cx="11040533" cy="1"/>
          </a:xfrm>
          <a:prstGeom prst="line">
            <a:avLst/>
          </a:prstGeom>
          <a:ln w="635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1305076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Curiosity-rover.jpg" descr="Curiosity-rov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7287" y="-124879"/>
            <a:ext cx="12306573" cy="7107757"/>
          </a:xfrm>
          <a:prstGeom prst="rect">
            <a:avLst/>
          </a:prstGeom>
          <a:ln w="12700">
            <a:miter lim="400000"/>
          </a:ln>
        </p:spPr>
      </p:pic>
      <p:sp>
        <p:nvSpPr>
          <p:cNvPr id="399" name="Title 1"/>
          <p:cNvSpPr txBox="1">
            <a:spLocks noGrp="1"/>
          </p:cNvSpPr>
          <p:nvPr>
            <p:ph type="title"/>
          </p:nvPr>
        </p:nvSpPr>
        <p:spPr>
          <a:xfrm>
            <a:off x="575345" y="632736"/>
            <a:ext cx="3327123" cy="4794568"/>
          </a:xfrm>
          <a:prstGeom prst="rect">
            <a:avLst/>
          </a:prstGeom>
        </p:spPr>
        <p:txBody>
          <a:bodyPr vert="horz" lIns="60959" tIns="60959" rIns="60959" bIns="60959" rtlCol="0" anchor="ctr">
            <a:normAutofit/>
          </a:bodyPr>
          <a:lstStyle/>
          <a:p>
            <a:pPr>
              <a:lnSpc>
                <a:spcPct val="90000"/>
              </a:lnSpc>
              <a:defRPr sz="3500">
                <a:solidFill>
                  <a:srgbClr val="FFFFFF"/>
                </a:solidFill>
              </a:defRPr>
            </a:pPr>
            <a:r>
              <a:rPr dirty="0"/>
              <a:t>Curiosity:</a:t>
            </a:r>
            <a:br>
              <a:rPr dirty="0"/>
            </a:br>
            <a:br>
              <a:rPr dirty="0"/>
            </a:br>
            <a:r>
              <a:rPr dirty="0"/>
              <a:t>Research in its own right</a:t>
            </a:r>
            <a:br>
              <a:rPr dirty="0"/>
            </a:br>
            <a:br>
              <a:rPr dirty="0"/>
            </a:br>
            <a:endParaRPr dirty="0"/>
          </a:p>
        </p:txBody>
      </p:sp>
      <p:sp>
        <p:nvSpPr>
          <p:cNvPr id="4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401" name="TextBox 12"/>
          <p:cNvSpPr txBox="1"/>
          <p:nvPr/>
        </p:nvSpPr>
        <p:spPr>
          <a:xfrm>
            <a:off x="1727200" y="6325488"/>
            <a:ext cx="4800600" cy="164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>
              <a:defRPr sz="800">
                <a:solidFill>
                  <a:srgbClr val="FFFFFF"/>
                </a:solidFill>
              </a:defRPr>
            </a:lvl1pPr>
          </a:lstStyle>
          <a:p>
            <a:r>
              <a:rPr sz="1067"/>
              <a:t>The Alan Turing Institute</a:t>
            </a:r>
          </a:p>
        </p:txBody>
      </p:sp>
      <p:sp>
        <p:nvSpPr>
          <p:cNvPr id="402" name="Straight Connector 10"/>
          <p:cNvSpPr/>
          <p:nvPr/>
        </p:nvSpPr>
        <p:spPr>
          <a:xfrm>
            <a:off x="575734" y="6288617"/>
            <a:ext cx="11040533" cy="1"/>
          </a:xfrm>
          <a:prstGeom prst="line">
            <a:avLst/>
          </a:prstGeom>
          <a:ln w="6350">
            <a:solidFill>
              <a:srgbClr val="FFFFFF"/>
            </a:solidFill>
          </a:ln>
        </p:spPr>
        <p:txBody>
          <a:bodyPr lIns="60959" rIns="60959"/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872315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ED1357-4DC4-4044-B4CB-6707B43F9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/>
          </a:blip>
          <a:srcRect t="17225" b="355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E4FA4-B6E7-1845-A0A7-13B71D8E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</a:rPr>
              <a:t>Academia is a reputation economy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3846FE-C3DC-A04E-8098-BC822FA9BFC6}"/>
              </a:ext>
            </a:extLst>
          </p:cNvPr>
          <p:cNvSpPr txBox="1"/>
          <p:nvPr/>
        </p:nvSpPr>
        <p:spPr>
          <a:xfrm>
            <a:off x="1524000" y="4159404"/>
            <a:ext cx="9144000" cy="1098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2400" dirty="0">
                <a:solidFill>
                  <a:srgbClr val="FFFFFF"/>
                </a:solidFill>
              </a:rPr>
              <a:t>… this probably worked better when there were a lot less scientists. 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2400" dirty="0">
                <a:solidFill>
                  <a:srgbClr val="FFFFFF"/>
                </a:solidFill>
              </a:rPr>
              <a:t>(Or if you are a rich white guy.)</a:t>
            </a:r>
          </a:p>
        </p:txBody>
      </p:sp>
    </p:spTree>
    <p:extLst>
      <p:ext uri="{BB962C8B-B14F-4D97-AF65-F5344CB8AC3E}">
        <p14:creationId xmlns:p14="http://schemas.microsoft.com/office/powerpoint/2010/main" val="26777912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B228E-CA9F-084A-8D86-E716152E9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number of scientists in any given research field now far exceeds Dunbar’s number. ;-)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B091DA-CD9F-4A44-AC4E-D86E6016D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4434" y="1690688"/>
            <a:ext cx="9472312" cy="480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4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15EB9E-7DEF-ED4C-946D-D0EF14EB0B04}"/>
              </a:ext>
            </a:extLst>
          </p:cNvPr>
          <p:cNvSpPr txBox="1"/>
          <p:nvPr/>
        </p:nvSpPr>
        <p:spPr>
          <a:xfrm>
            <a:off x="303741" y="1205321"/>
            <a:ext cx="11584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… so, we defined research metrics as a </a:t>
            </a:r>
            <a:r>
              <a:rPr lang="en-US" sz="3200" b="1" dirty="0"/>
              <a:t>scalable</a:t>
            </a:r>
            <a:r>
              <a:rPr lang="en-US" sz="3200" dirty="0"/>
              <a:t> proxy for reputation.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E58D6B-76F8-1249-A4EC-8F1A434DB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559" y="2686857"/>
            <a:ext cx="1915223" cy="1287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288F82-067D-9843-BCF8-ABC352B866B7}"/>
                  </a:ext>
                </a:extLst>
              </p:cNvPr>
              <p:cNvSpPr txBox="1"/>
              <p:nvPr/>
            </p:nvSpPr>
            <p:spPr>
              <a:xfrm>
                <a:off x="1355785" y="2686857"/>
                <a:ext cx="301531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800" dirty="0"/>
                  <a:t>h </a:t>
                </a:r>
                <a14:m>
                  <m:oMath xmlns:m="http://schemas.openxmlformats.org/officeDocument/2006/math">
                    <m:r>
                      <a:rPr lang="en-US" sz="8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endParaRPr lang="en-US" sz="88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288F82-067D-9843-BCF8-ABC352B86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785" y="2686857"/>
                <a:ext cx="3015318" cy="1446550"/>
              </a:xfrm>
              <a:prstGeom prst="rect">
                <a:avLst/>
              </a:prstGeom>
              <a:blipFill>
                <a:blip r:embed="rId3"/>
                <a:stretch>
                  <a:fillRect l="-19328" t="-19298" b="-42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E12141B-AE8C-F446-BAE3-6DDBD9909BB2}"/>
              </a:ext>
            </a:extLst>
          </p:cNvPr>
          <p:cNvSpPr txBox="1"/>
          <p:nvPr/>
        </p:nvSpPr>
        <p:spPr>
          <a:xfrm>
            <a:off x="6734432" y="2347784"/>
            <a:ext cx="420063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h-index:</a:t>
            </a:r>
          </a:p>
          <a:p>
            <a:endParaRPr lang="en-US" dirty="0"/>
          </a:p>
          <a:p>
            <a:r>
              <a:rPr lang="en-US" dirty="0"/>
              <a:t>My 14th-most cited paper is cited 18 times</a:t>
            </a:r>
          </a:p>
          <a:p>
            <a:r>
              <a:rPr lang="en-US" dirty="0"/>
              <a:t>My 15th-most cited paper is cited 15 times</a:t>
            </a:r>
          </a:p>
          <a:p>
            <a:r>
              <a:rPr lang="en-US" dirty="0"/>
              <a:t>My 16th-most cited paper is cited 13 times</a:t>
            </a:r>
          </a:p>
          <a:p>
            <a:endParaRPr lang="en-US" dirty="0"/>
          </a:p>
          <a:p>
            <a:r>
              <a:rPr lang="en-US" dirty="0" err="1"/>
              <a:t>h</a:t>
            </a:r>
            <a:r>
              <a:rPr lang="en-US" baseline="-25000" dirty="0" err="1"/>
              <a:t>James</a:t>
            </a:r>
            <a:r>
              <a:rPr lang="en-US" dirty="0"/>
              <a:t> = 15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922B6D-EB90-0D45-8BA5-85BFC1651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847" y="4870648"/>
            <a:ext cx="6623222" cy="15626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01FBDF-7B95-4849-85C5-CB64F224C8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933" y="6433284"/>
            <a:ext cx="3858588" cy="27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43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6E8442-0B4C-6642-B04D-A7E53C6B413E}"/>
              </a:ext>
            </a:extLst>
          </p:cNvPr>
          <p:cNvSpPr/>
          <p:nvPr/>
        </p:nvSpPr>
        <p:spPr>
          <a:xfrm>
            <a:off x="836140" y="63448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Any observed statistical regularity will tend to collapse once pressure is placed upon it for control purposes</a:t>
            </a:r>
          </a:p>
          <a:p>
            <a:endParaRPr lang="en-GB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GB" dirty="0">
                <a:solidFill>
                  <a:srgbClr val="222222"/>
                </a:solidFill>
                <a:latin typeface="Arial" panose="020B0604020202020204" pitchFamily="34" charset="0"/>
              </a:rPr>
              <a:t>Charles Goodheart - 1975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1C0B6E-2F7F-9E4B-A825-1EFA4978E920}"/>
              </a:ext>
            </a:extLst>
          </p:cNvPr>
          <p:cNvSpPr/>
          <p:nvPr/>
        </p:nvSpPr>
        <p:spPr>
          <a:xfrm>
            <a:off x="5704703" y="361521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more any quantitative </a:t>
            </a:r>
            <a:r>
              <a:rPr lang="en-GB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Social indicator"/>
              </a:rPr>
              <a:t>social indicator</a:t>
            </a: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is used for social decision-making, the more subject it will be to corruption pressures and the more apt it will be to distort and corrupt the social processes it is intended to monitor.</a:t>
            </a:r>
            <a:endParaRPr lang="en-GB" b="0" i="0" u="none" strike="noStrike" baseline="30000" dirty="0"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aseline="30000" dirty="0">
              <a:solidFill>
                <a:srgbClr val="2222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0" i="0" u="none" strike="noStrike" baseline="30000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Donald T. Campbell - 1979</a:t>
            </a:r>
          </a:p>
          <a:p>
            <a:endParaRPr lang="en-GB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221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7878A8-8D10-2342-A323-98052136B651}"/>
              </a:ext>
            </a:extLst>
          </p:cNvPr>
          <p:cNvSpPr/>
          <p:nvPr/>
        </p:nvSpPr>
        <p:spPr>
          <a:xfrm>
            <a:off x="663145" y="871680"/>
            <a:ext cx="5867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Bad money drives out good – Thomas Gresham - 1558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1D82179-DC1B-0B4D-A55F-0FFE7BD93D96}"/>
              </a:ext>
            </a:extLst>
          </p:cNvPr>
          <p:cNvSpPr/>
          <p:nvPr/>
        </p:nvSpPr>
        <p:spPr>
          <a:xfrm>
            <a:off x="2998574" y="2292336"/>
            <a:ext cx="83943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It has often struck our notice that the course our city runs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Is the same towards men and money. She has true and worthy sons: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She has good and ancient silver, she has good and recent gold.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These are coins untouched with alloys; everywhere their fame is told;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Not all Hellas holds their equal, not all Barbary far and near.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Gold or silver, each well minted, tested each and ringing clear.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Yet, we never use them! Others always pass from hand to hand.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Sorry brass just struck last week and branded with a wretched brand.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So with men we know for upright, blameless lives and noble names.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Trained in music and palaestra, freemen's choirs and freemen's games,</a:t>
            </a:r>
            <a:br>
              <a:rPr lang="en-GB" dirty="0"/>
            </a:br>
            <a:r>
              <a:rPr lang="en-GB" b="0" i="0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These we spurn for men of brass...  -- Aristophanes --  -405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483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7C1EF2-4DB6-EF48-AC82-60F266D5C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19" y="650497"/>
            <a:ext cx="6072006" cy="55710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526D5A-525F-5C40-B358-9FB144AE1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952" y="643467"/>
            <a:ext cx="3722786" cy="247565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7141149-0FFB-D34E-98DF-73272C5F7A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5873" y="3904625"/>
            <a:ext cx="3854945" cy="215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5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A4B700A-5783-584B-A0DF-29AAB01188EC}"/>
              </a:ext>
            </a:extLst>
          </p:cNvPr>
          <p:cNvSpPr/>
          <p:nvPr/>
        </p:nvSpPr>
        <p:spPr>
          <a:xfrm>
            <a:off x="642731" y="41492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“In </a:t>
            </a:r>
            <a:r>
              <a:rPr lang="en-GB" b="1" i="0" u="none" strike="noStrike" dirty="0">
                <a:solidFill>
                  <a:srgbClr val="000000"/>
                </a:solidFill>
                <a:effectLst/>
                <a:latin typeface="Open Sans"/>
              </a:rPr>
              <a:t>Down and Out in the Magic Kingdom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, all society’s scarcities, even death and energy, have been overcome, and conflicts over resources – notably, who gets to run Walt Dis­ney World and what they get to do there – are apportioned using a virtual currency called </a:t>
            </a:r>
            <a:r>
              <a:rPr lang="en-GB" b="1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Whuffie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6FAAF7-27CE-0E47-A1DA-D7BFDC094790}"/>
              </a:ext>
            </a:extLst>
          </p:cNvPr>
          <p:cNvSpPr/>
          <p:nvPr/>
        </p:nvSpPr>
        <p:spPr>
          <a:xfrm>
            <a:off x="642731" y="224307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Unlike other virtual currencies like Bitcoin,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Whuffie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 isn’t something you buy and sell: it’s a score that a set of network services calculate by polling the minds of the people who know about you and your works, reducing their private views to a number. 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6995DD-4AEB-3A4E-B20A-030DE35B67B5}"/>
              </a:ext>
            </a:extLst>
          </p:cNvPr>
          <p:cNvSpPr/>
          <p:nvPr/>
        </p:nvSpPr>
        <p:spPr>
          <a:xfrm>
            <a:off x="642731" y="395932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  <a:latin typeface="Open Sans"/>
              </a:rPr>
              <a:t>The characters in the novel generally love </a:t>
            </a:r>
            <a:r>
              <a:rPr lang="en-GB" b="1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Whuffie</a:t>
            </a:r>
            <a:r>
              <a:rPr lang="en-GB" b="1" i="0" u="none" strike="noStrike" dirty="0">
                <a:solidFill>
                  <a:srgbClr val="000000"/>
                </a:solidFill>
                <a:effectLst/>
                <a:latin typeface="Open Sans"/>
              </a:rPr>
              <a:t>, even though it’s destroying them…</a:t>
            </a:r>
            <a:endParaRPr lang="en-U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A944F0-8235-E847-B0CF-4C5A9F394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984" y="503176"/>
            <a:ext cx="3635790" cy="54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047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FA3CF-55C8-0D46-8287-CCA4D532F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094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number of </a:t>
            </a:r>
            <a:r>
              <a:rPr lang="en-US" b="1" dirty="0">
                <a:solidFill>
                  <a:schemeClr val="bg1"/>
                </a:solidFill>
              </a:rPr>
              <a:t>RSEs</a:t>
            </a:r>
            <a:r>
              <a:rPr lang="en-US" dirty="0">
                <a:solidFill>
                  <a:schemeClr val="bg1"/>
                </a:solidFill>
              </a:rPr>
              <a:t> now exceeds Dunbar’s number.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4C3A44-2745-E04B-B64D-B438BF512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131" y="1688123"/>
            <a:ext cx="5153707" cy="490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66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9ECEB6-65AA-3247-9204-154844064AD7}"/>
              </a:ext>
            </a:extLst>
          </p:cNvPr>
          <p:cNvSpPr txBox="1"/>
          <p:nvPr/>
        </p:nvSpPr>
        <p:spPr>
          <a:xfrm>
            <a:off x="827903" y="939114"/>
            <a:ext cx="94724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When we design systems for software citation, we are trying to meet three purposes: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make a social statement that software is a scholarly activity worth recognizing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create stable references for code, for information management and preservation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design an incentive mechanism to influence the kind of research software activity that occurs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29A9B2-DA5C-A649-9402-733F5D72F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481" y="3647809"/>
            <a:ext cx="1270000" cy="1587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B5788C-2167-0D4E-8179-303A1EE5D2D2}"/>
              </a:ext>
            </a:extLst>
          </p:cNvPr>
          <p:cNvSpPr txBox="1"/>
          <p:nvPr/>
        </p:nvSpPr>
        <p:spPr>
          <a:xfrm>
            <a:off x="1760630" y="573353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Signal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436E26-7D7F-2740-A1D0-2C7B8094E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305" y="3781159"/>
            <a:ext cx="1536700" cy="1320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4D587F-D109-054B-B657-159BADC6A3B4}"/>
              </a:ext>
            </a:extLst>
          </p:cNvPr>
          <p:cNvSpPr txBox="1"/>
          <p:nvPr/>
        </p:nvSpPr>
        <p:spPr>
          <a:xfrm>
            <a:off x="5140411" y="5733535"/>
            <a:ext cx="89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0631B1-9A42-7B41-9A88-EEAFD4149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5081" y="3744080"/>
            <a:ext cx="1915223" cy="12870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25BF9F-FE0A-054B-BAAC-8DF25833EDD4}"/>
              </a:ext>
            </a:extLst>
          </p:cNvPr>
          <p:cNvSpPr txBox="1"/>
          <p:nvPr/>
        </p:nvSpPr>
        <p:spPr>
          <a:xfrm>
            <a:off x="8847203" y="5745206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Stimulus</a:t>
            </a:r>
          </a:p>
        </p:txBody>
      </p:sp>
    </p:spTree>
    <p:extLst>
      <p:ext uri="{BB962C8B-B14F-4D97-AF65-F5344CB8AC3E}">
        <p14:creationId xmlns:p14="http://schemas.microsoft.com/office/powerpoint/2010/main" val="1542502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4A665C-BF84-B34C-AF5B-32EED1C29D9A}"/>
              </a:ext>
            </a:extLst>
          </p:cNvPr>
          <p:cNvSpPr txBox="1"/>
          <p:nvPr/>
        </p:nvSpPr>
        <p:spPr>
          <a:xfrm>
            <a:off x="914400" y="1093304"/>
            <a:ext cx="5458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There is a field of economics called “Mechanism Design”.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51F311-EFFE-A14F-AD61-46A3BB85F1F5}"/>
              </a:ext>
            </a:extLst>
          </p:cNvPr>
          <p:cNvSpPr txBox="1"/>
          <p:nvPr/>
        </p:nvSpPr>
        <p:spPr>
          <a:xfrm>
            <a:off x="7249862" y="5160062"/>
            <a:ext cx="4510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Nobel prize, </a:t>
            </a:r>
            <a:r>
              <a:rPr lang="en-US" dirty="0" err="1"/>
              <a:t>Maskin</a:t>
            </a:r>
            <a:r>
              <a:rPr lang="en-US" dirty="0"/>
              <a:t>, Myerson, Hurwitz, 2007.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6ABC04-8202-3749-B3E1-9A161EB16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972" y="370509"/>
            <a:ext cx="1784050" cy="16968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AFE7EC-876E-D04D-BD18-964B344D6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337" y="2464903"/>
            <a:ext cx="2418271" cy="1697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CDB029-0839-AC4A-A25F-C47A54F1A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9062" y="2464903"/>
            <a:ext cx="1531730" cy="22975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4CD07D-E027-2147-9E05-AA3DEEF31874}"/>
              </a:ext>
            </a:extLst>
          </p:cNvPr>
          <p:cNvSpPr txBox="1"/>
          <p:nvPr/>
        </p:nvSpPr>
        <p:spPr>
          <a:xfrm>
            <a:off x="914400" y="1882673"/>
            <a:ext cx="4572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 it deals with the design of incentive systems.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46329F-5DB3-2749-B193-5ECDA5F697BC}"/>
              </a:ext>
            </a:extLst>
          </p:cNvPr>
          <p:cNvSpPr txBox="1"/>
          <p:nvPr/>
        </p:nvSpPr>
        <p:spPr>
          <a:xfrm>
            <a:off x="1870239" y="3730204"/>
            <a:ext cx="3840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 it sometimes works a little too well…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19B585-5D31-DF40-975A-4B64465CFBBE}"/>
              </a:ext>
            </a:extLst>
          </p:cNvPr>
          <p:cNvSpPr txBox="1"/>
          <p:nvPr/>
        </p:nvSpPr>
        <p:spPr>
          <a:xfrm>
            <a:off x="2020408" y="2758465"/>
            <a:ext cx="236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“Reverse game theory”</a:t>
            </a:r>
          </a:p>
        </p:txBody>
      </p:sp>
    </p:spTree>
    <p:extLst>
      <p:ext uri="{BB962C8B-B14F-4D97-AF65-F5344CB8AC3E}">
        <p14:creationId xmlns:p14="http://schemas.microsoft.com/office/powerpoint/2010/main" val="25071439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E21F86-AAA1-544D-A452-8906569BB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6338"/>
            <a:ext cx="12192000" cy="512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02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85E191-43DD-7148-966A-A4742BAEE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216" y="0"/>
            <a:ext cx="814726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7B36F2-23FC-7745-A919-707C17E1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22" y="276469"/>
            <a:ext cx="3280047" cy="12827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F9E185-0BCD-5D4C-B959-634118C23B28}"/>
              </a:ext>
            </a:extLst>
          </p:cNvPr>
          <p:cNvSpPr txBox="1"/>
          <p:nvPr/>
        </p:nvSpPr>
        <p:spPr>
          <a:xfrm>
            <a:off x="586154" y="2004646"/>
            <a:ext cx="2367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Spolsky</a:t>
            </a:r>
            <a:r>
              <a:rPr lang="en-US" dirty="0"/>
              <a:t> and Atwood</a:t>
            </a:r>
          </a:p>
          <a:p>
            <a:r>
              <a:rPr lang="en-US" dirty="0"/>
              <a:t>used incentive theory</a:t>
            </a:r>
          </a:p>
          <a:p>
            <a:r>
              <a:rPr lang="en-US" dirty="0"/>
              <a:t>heavily when designing</a:t>
            </a:r>
          </a:p>
          <a:p>
            <a:r>
              <a:rPr lang="en-US" dirty="0"/>
              <a:t>the </a:t>
            </a:r>
            <a:r>
              <a:rPr lang="en-US" dirty="0" err="1"/>
              <a:t>stackoverflow</a:t>
            </a:r>
            <a:endParaRPr lang="en-US" dirty="0"/>
          </a:p>
          <a:p>
            <a:r>
              <a:rPr lang="en-US" dirty="0"/>
              <a:t>reputation mechanism.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5FD46D-E91D-5F4C-81F6-84B18C499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22" y="3832958"/>
            <a:ext cx="3181108" cy="23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02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05C250-593A-324B-9CA9-1B983B4FE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701" y="2213318"/>
            <a:ext cx="3811986" cy="24313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8AFF4-1F22-974A-BCDB-7A09D655E90A}"/>
              </a:ext>
            </a:extLst>
          </p:cNvPr>
          <p:cNvSpPr txBox="1"/>
          <p:nvPr/>
        </p:nvSpPr>
        <p:spPr>
          <a:xfrm>
            <a:off x="2434599" y="4854746"/>
            <a:ext cx="2235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George </a:t>
            </a:r>
            <a:r>
              <a:rPr lang="en-US" dirty="0" err="1"/>
              <a:t>Akerlof</a:t>
            </a:r>
            <a:r>
              <a:rPr lang="en-US" dirty="0"/>
              <a:t> - 1970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C4FB62-5308-A34C-AC17-ACA1FB248D7C}"/>
              </a:ext>
            </a:extLst>
          </p:cNvPr>
          <p:cNvSpPr txBox="1"/>
          <p:nvPr/>
        </p:nvSpPr>
        <p:spPr>
          <a:xfrm>
            <a:off x="1910862" y="715108"/>
            <a:ext cx="6173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theory of economic games has some surprising old results…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04B6EE-102D-644C-BCA2-21742EFE92BC}"/>
              </a:ext>
            </a:extLst>
          </p:cNvPr>
          <p:cNvSpPr txBox="1"/>
          <p:nvPr/>
        </p:nvSpPr>
        <p:spPr>
          <a:xfrm>
            <a:off x="7338646" y="2213318"/>
            <a:ext cx="344459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When sellers know product quality</a:t>
            </a:r>
          </a:p>
          <a:p>
            <a:endParaRPr lang="en-US" dirty="0"/>
          </a:p>
          <a:p>
            <a:r>
              <a:rPr lang="en-US" dirty="0"/>
              <a:t>… and buyers do not …</a:t>
            </a:r>
          </a:p>
          <a:p>
            <a:endParaRPr lang="en-US" dirty="0"/>
          </a:p>
          <a:p>
            <a:r>
              <a:rPr lang="en-US" dirty="0"/>
              <a:t>Only the worst products get sold.</a:t>
            </a:r>
          </a:p>
        </p:txBody>
      </p:sp>
    </p:spTree>
    <p:extLst>
      <p:ext uri="{BB962C8B-B14F-4D97-AF65-F5344CB8AC3E}">
        <p14:creationId xmlns:p14="http://schemas.microsoft.com/office/powerpoint/2010/main" val="31692928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6F291F-2A2C-694E-AFC0-E9117725C9F1}"/>
              </a:ext>
            </a:extLst>
          </p:cNvPr>
          <p:cNvSpPr txBox="1"/>
          <p:nvPr/>
        </p:nvSpPr>
        <p:spPr>
          <a:xfrm>
            <a:off x="1385857" y="3752777"/>
            <a:ext cx="2298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Kenneth Arrow  - 1950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E9CD7C-FAAD-814C-B706-6D183CE2C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57" y="1238264"/>
            <a:ext cx="1872050" cy="18720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BA1D1B-E41A-1D40-AEDF-A5FF5E5D81C0}"/>
              </a:ext>
            </a:extLst>
          </p:cNvPr>
          <p:cNvSpPr txBox="1"/>
          <p:nvPr/>
        </p:nvSpPr>
        <p:spPr>
          <a:xfrm>
            <a:off x="3962400" y="1469520"/>
            <a:ext cx="72465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you want an electoral system which: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Doesn’t have one dictator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Deterministically results in an outcome ranking in which: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result doesn’t change if you add a spoiler candidate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If every individual prefers an outcome, so does the overall outcome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5E36EF-605F-654C-B982-FDED3F83CADD}"/>
              </a:ext>
            </a:extLst>
          </p:cNvPr>
          <p:cNvSpPr txBox="1"/>
          <p:nvPr/>
        </p:nvSpPr>
        <p:spPr>
          <a:xfrm>
            <a:off x="6096000" y="3429000"/>
            <a:ext cx="2025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can’t have one!</a:t>
            </a:r>
          </a:p>
        </p:txBody>
      </p:sp>
    </p:spTree>
    <p:extLst>
      <p:ext uri="{BB962C8B-B14F-4D97-AF65-F5344CB8AC3E}">
        <p14:creationId xmlns:p14="http://schemas.microsoft.com/office/powerpoint/2010/main" val="192990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7019F-DB7E-E34C-BF77-CFCC12DA2C18}"/>
              </a:ext>
            </a:extLst>
          </p:cNvPr>
          <p:cNvSpPr txBox="1"/>
          <p:nvPr/>
        </p:nvSpPr>
        <p:spPr>
          <a:xfrm>
            <a:off x="1242646" y="3751385"/>
            <a:ext cx="209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Herman Daly – 1973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980E09-FEB1-194C-8393-C1477A275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94" y="1770185"/>
            <a:ext cx="2726558" cy="1658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1D9930-783B-FA49-8F2E-63E7F5671C20}"/>
              </a:ext>
            </a:extLst>
          </p:cNvPr>
          <p:cNvSpPr txBox="1"/>
          <p:nvPr/>
        </p:nvSpPr>
        <p:spPr>
          <a:xfrm>
            <a:off x="5462954" y="1629508"/>
            <a:ext cx="4806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Growth is more of the same stuff.</a:t>
            </a:r>
          </a:p>
          <a:p>
            <a:r>
              <a:rPr lang="en-US" dirty="0"/>
              <a:t>Development is the same amount of better stuff.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CC5C3-6007-1540-A7F7-F3FF515A6286}"/>
              </a:ext>
            </a:extLst>
          </p:cNvPr>
          <p:cNvSpPr txBox="1"/>
          <p:nvPr/>
        </p:nvSpPr>
        <p:spPr>
          <a:xfrm>
            <a:off x="5369168" y="3270738"/>
            <a:ext cx="5580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Sustainable growth is impossible.  </a:t>
            </a:r>
          </a:p>
          <a:p>
            <a:endParaRPr lang="en-US" dirty="0"/>
          </a:p>
          <a:p>
            <a:r>
              <a:rPr lang="en-US" dirty="0"/>
              <a:t>Growth is an artefact of externalizing ecosystem costs.</a:t>
            </a:r>
          </a:p>
        </p:txBody>
      </p:sp>
    </p:spTree>
    <p:extLst>
      <p:ext uri="{BB962C8B-B14F-4D97-AF65-F5344CB8AC3E}">
        <p14:creationId xmlns:p14="http://schemas.microsoft.com/office/powerpoint/2010/main" val="60447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39C3-E554-8142-92EB-D59ABCC3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7" y="297937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Three constraints for the design of software citation schemes which might be used as a metric</a:t>
            </a:r>
          </a:p>
        </p:txBody>
      </p:sp>
    </p:spTree>
    <p:extLst>
      <p:ext uri="{BB962C8B-B14F-4D97-AF65-F5344CB8AC3E}">
        <p14:creationId xmlns:p14="http://schemas.microsoft.com/office/powerpoint/2010/main" val="697421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39C3-E554-8142-92EB-D59ABCC3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8" y="342900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Division of code into modular sub-projects should not be disincentivized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E4CCA1-D5F1-B84C-8411-F75DDDDA05E0}"/>
              </a:ext>
            </a:extLst>
          </p:cNvPr>
          <p:cNvSpPr txBox="1">
            <a:spLocks/>
          </p:cNvSpPr>
          <p:nvPr/>
        </p:nvSpPr>
        <p:spPr>
          <a:xfrm>
            <a:off x="463062" y="11434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1: Independence to irrelevant division</a:t>
            </a:r>
          </a:p>
        </p:txBody>
      </p:sp>
    </p:spTree>
    <p:extLst>
      <p:ext uri="{BB962C8B-B14F-4D97-AF65-F5344CB8AC3E}">
        <p14:creationId xmlns:p14="http://schemas.microsoft.com/office/powerpoint/2010/main" val="205169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6027F0-E284-4642-A95D-A873ADFCA1E0}"/>
              </a:ext>
            </a:extLst>
          </p:cNvPr>
          <p:cNvSpPr/>
          <p:nvPr/>
        </p:nvSpPr>
        <p:spPr>
          <a:xfrm>
            <a:off x="682487" y="65958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Whuffie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 has all the problems of money, and then a bunch more that are unique to it.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Whuffie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 – despite its claims to being ‘‘meritocratic’’ – ends up pooling up around sociopathic jerks who know how to flatter, cajole, or terrorize their way to the top… 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6637FC-DCE2-974C-B3F8-84234057D898}"/>
              </a:ext>
            </a:extLst>
          </p:cNvPr>
          <p:cNvSpPr/>
          <p:nvPr/>
        </p:nvSpPr>
        <p:spPr>
          <a:xfrm>
            <a:off x="4661452" y="249402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…Once a lot of people hold you to be reputable they bend over backwards to give you opportunities to do things that make you even more reputable, putting you in a position where you can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Open Sans"/>
              </a:rPr>
              <a:t>speechify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Open Sans"/>
              </a:rPr>
              <a:t>, lead, and generally take credit for everything that goes well. ”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253767-5A47-A843-8AB7-6C923EA45DB7}"/>
              </a:ext>
            </a:extLst>
          </p:cNvPr>
          <p:cNvSpPr txBox="1"/>
          <p:nvPr/>
        </p:nvSpPr>
        <p:spPr>
          <a:xfrm>
            <a:off x="4661452" y="4328465"/>
            <a:ext cx="6390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Cory Doctorow – author of “Down and Out in the Magic Kingdom”.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8C30CC-4947-D942-886E-3C531A457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26" y="2680415"/>
            <a:ext cx="3588026" cy="24111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725599-869F-B446-AE99-F3172A4A4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7791" y="298437"/>
            <a:ext cx="1270000" cy="1701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FD62F9-477B-694A-B9B8-CEB9FBEA087E}"/>
              </a:ext>
            </a:extLst>
          </p:cNvPr>
          <p:cNvSpPr txBox="1"/>
          <p:nvPr/>
        </p:nvSpPr>
        <p:spPr>
          <a:xfrm>
            <a:off x="4661452" y="5487436"/>
            <a:ext cx="370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-- now, who does that remind you of?</a:t>
            </a:r>
          </a:p>
        </p:txBody>
      </p:sp>
    </p:spTree>
    <p:extLst>
      <p:ext uri="{BB962C8B-B14F-4D97-AF65-F5344CB8AC3E}">
        <p14:creationId xmlns:p14="http://schemas.microsoft.com/office/powerpoint/2010/main" val="3815357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39C3-E554-8142-92EB-D59ABCC3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335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Importing libraries should reward both the citer and the cited.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E4CCA1-D5F1-B84C-8411-F75DDDDA05E0}"/>
              </a:ext>
            </a:extLst>
          </p:cNvPr>
          <p:cNvSpPr txBox="1">
            <a:spLocks/>
          </p:cNvSpPr>
          <p:nvPr/>
        </p:nvSpPr>
        <p:spPr>
          <a:xfrm>
            <a:off x="638908" y="56899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2: Incentivization of weakly-coupled collaboration.</a:t>
            </a:r>
          </a:p>
        </p:txBody>
      </p:sp>
    </p:spTree>
    <p:extLst>
      <p:ext uri="{BB962C8B-B14F-4D97-AF65-F5344CB8AC3E}">
        <p14:creationId xmlns:p14="http://schemas.microsoft.com/office/powerpoint/2010/main" val="4867948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39C3-E554-8142-92EB-D59ABCC3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693" y="3058867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Accepting a good pull request should not be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disincentivized.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E4CCA1-D5F1-B84C-8411-F75DDDDA05E0}"/>
              </a:ext>
            </a:extLst>
          </p:cNvPr>
          <p:cNvSpPr txBox="1">
            <a:spLocks/>
          </p:cNvSpPr>
          <p:nvPr/>
        </p:nvSpPr>
        <p:spPr>
          <a:xfrm>
            <a:off x="638908" y="56899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3: Incentivization of sustainable community curation.</a:t>
            </a:r>
          </a:p>
        </p:txBody>
      </p:sp>
    </p:spTree>
    <p:extLst>
      <p:ext uri="{BB962C8B-B14F-4D97-AF65-F5344CB8AC3E}">
        <p14:creationId xmlns:p14="http://schemas.microsoft.com/office/powerpoint/2010/main" val="1582120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ED1357-4DC4-4044-B4CB-6707B43F9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/>
          </a:blip>
          <a:srcRect t="17225" b="355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E4FA4-B6E7-1845-A0A7-13B71D8E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</a:rPr>
              <a:t>Academia is a reputation economy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3846FE-C3DC-A04E-8098-BC822FA9BFC6}"/>
              </a:ext>
            </a:extLst>
          </p:cNvPr>
          <p:cNvSpPr txBox="1"/>
          <p:nvPr/>
        </p:nvSpPr>
        <p:spPr>
          <a:xfrm>
            <a:off x="2004647" y="4869091"/>
            <a:ext cx="9144000" cy="1098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56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BD3B370-972E-3941-8439-C85A242A1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145" y="4107148"/>
            <a:ext cx="1356900" cy="12008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DEFFE7-B113-2647-8981-01790EA99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journey in the magic kingdom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C719CC-3E13-8C43-971C-1D69F524B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9600" y="0"/>
            <a:ext cx="1422400" cy="1422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900312-7F1F-F044-8D6C-BD73614FC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8" y="4354949"/>
            <a:ext cx="1397000" cy="965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DD4ED4-EBAE-B149-9FAA-745D33BDBDA4}"/>
              </a:ext>
            </a:extLst>
          </p:cNvPr>
          <p:cNvSpPr txBox="1"/>
          <p:nvPr/>
        </p:nvSpPr>
        <p:spPr>
          <a:xfrm>
            <a:off x="189814" y="5530834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1999-2002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BA8712-1E1E-E74E-9479-9E8A642203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1168" y="3941563"/>
            <a:ext cx="1397000" cy="1397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81AA9E-A1F4-914C-B2D1-0060F293FE06}"/>
              </a:ext>
            </a:extLst>
          </p:cNvPr>
          <p:cNvSpPr txBox="1"/>
          <p:nvPr/>
        </p:nvSpPr>
        <p:spPr>
          <a:xfrm>
            <a:off x="1703071" y="5530784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2002-2007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6D1095-878E-6947-BF3B-6A03A8B731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0554" y="4354949"/>
            <a:ext cx="700820" cy="7663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2BD582-89A1-1444-A3A2-61DE215F71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8423" y="3908242"/>
            <a:ext cx="1524000" cy="1333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7C462F-45C5-4446-9188-9FDC0E6730E8}"/>
              </a:ext>
            </a:extLst>
          </p:cNvPr>
          <p:cNvSpPr txBox="1"/>
          <p:nvPr/>
        </p:nvSpPr>
        <p:spPr>
          <a:xfrm>
            <a:off x="3854975" y="5530784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2007-2008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20AC80-038A-7245-BD35-BE1EB8485615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05139" y="4079237"/>
            <a:ext cx="1240912" cy="124091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D472CC3-1B54-C945-99ED-3B48EE618928}"/>
              </a:ext>
            </a:extLst>
          </p:cNvPr>
          <p:cNvSpPr txBox="1"/>
          <p:nvPr/>
        </p:nvSpPr>
        <p:spPr>
          <a:xfrm>
            <a:off x="5305139" y="5537762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2009-2011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08229DD-A199-BE4D-A2E2-A8AF28922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879" y="4248572"/>
            <a:ext cx="825126" cy="9022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9D51CC-2241-C349-91F0-22D68847A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298" y="4035279"/>
            <a:ext cx="1397000" cy="1397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9350DD0-08EF-5E4F-821B-9BDBD3A9BA6A}"/>
              </a:ext>
            </a:extLst>
          </p:cNvPr>
          <p:cNvSpPr txBox="1"/>
          <p:nvPr/>
        </p:nvSpPr>
        <p:spPr>
          <a:xfrm>
            <a:off x="7841245" y="5597374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2011-12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5018E72-C9F9-9E4A-8EA0-0ABD901F84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30926" y="4035279"/>
            <a:ext cx="1270000" cy="15875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436F97-B06A-974B-9CFE-03B7A11BB8B9}"/>
              </a:ext>
            </a:extLst>
          </p:cNvPr>
          <p:cNvSpPr txBox="1"/>
          <p:nvPr/>
        </p:nvSpPr>
        <p:spPr>
          <a:xfrm>
            <a:off x="9120463" y="5597374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2012-17</a:t>
            </a:r>
          </a:p>
        </p:txBody>
      </p:sp>
      <p:pic>
        <p:nvPicPr>
          <p:cNvPr id="24" name="Picture 10" descr="Picture 10">
            <a:extLst>
              <a:ext uri="{FF2B5EF4-FFF2-40B4-BE49-F238E27FC236}">
                <a16:creationId xmlns:a16="http://schemas.microsoft.com/office/drawing/2014/main" id="{2C10C3E4-4CBA-ED47-9466-D42E5A6C82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300926" y="4365024"/>
            <a:ext cx="1672430" cy="756242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F4EA37D-7E63-704C-B06F-FCA8DF039D21}"/>
              </a:ext>
            </a:extLst>
          </p:cNvPr>
          <p:cNvSpPr txBox="1"/>
          <p:nvPr/>
        </p:nvSpPr>
        <p:spPr>
          <a:xfrm>
            <a:off x="10622831" y="562277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2017…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6F50242-43DF-EB49-A3A1-CE0104DE36C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814" y="1546132"/>
            <a:ext cx="5670378" cy="225091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B5BC024-F2C8-8240-A6A2-035A0F26084C}"/>
              </a:ext>
            </a:extLst>
          </p:cNvPr>
          <p:cNvSpPr/>
          <p:nvPr/>
        </p:nvSpPr>
        <p:spPr>
          <a:xfrm>
            <a:off x="1381166" y="1874928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0" i="0" u="none" strike="noStrike" dirty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Citations per year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1CBB7BF5-60C7-A14A-972C-15A2C6E936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519787"/>
              </p:ext>
            </p:extLst>
          </p:nvPr>
        </p:nvGraphicFramePr>
        <p:xfrm>
          <a:off x="6888330" y="1629168"/>
          <a:ext cx="4787853" cy="2011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E8177634-3DB7-AF4F-B189-8246FD6AE0C7}"/>
              </a:ext>
            </a:extLst>
          </p:cNvPr>
          <p:cNvSpPr/>
          <p:nvPr/>
        </p:nvSpPr>
        <p:spPr>
          <a:xfrm>
            <a:off x="7517652" y="1949541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0" i="0" u="none" strike="noStrike" dirty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People managed…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73FBB9E-EB6D-5D4D-B8D6-2616697B9E79}"/>
              </a:ext>
            </a:extLst>
          </p:cNvPr>
          <p:cNvSpPr/>
          <p:nvPr/>
        </p:nvSpPr>
        <p:spPr>
          <a:xfrm>
            <a:off x="5485011" y="1764875"/>
            <a:ext cx="5693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rgbClr val="777777"/>
                </a:solidFill>
                <a:latin typeface="Arial" panose="020B0604020202020204" pitchFamily="34" charset="0"/>
              </a:rPr>
              <a:t>120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0021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1AD5-9B6A-3B4A-854B-9759EB75D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GIGO, meet SIRO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86A5C-AC0B-6641-9C9A-BA6DE8CB74F1}"/>
              </a:ext>
            </a:extLst>
          </p:cNvPr>
          <p:cNvSpPr txBox="1"/>
          <p:nvPr/>
        </p:nvSpPr>
        <p:spPr>
          <a:xfrm>
            <a:off x="1421027" y="1940009"/>
            <a:ext cx="9230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trike="sngStrike" dirty="0">
                <a:solidFill>
                  <a:schemeClr val="accent6"/>
                </a:solidFill>
              </a:rPr>
              <a:t>Garbage in – Garbage out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E37921-2074-E24A-AE9B-4C8088913E80}"/>
              </a:ext>
            </a:extLst>
          </p:cNvPr>
          <p:cNvSpPr txBox="1"/>
          <p:nvPr/>
        </p:nvSpPr>
        <p:spPr>
          <a:xfrm>
            <a:off x="1421027" y="2905780"/>
            <a:ext cx="5271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6"/>
                </a:solidFill>
              </a:rPr>
              <a:t>Sensible input – reasonable output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AADDD0-F6E9-564E-BDC1-BDFAEB26FAE9}"/>
              </a:ext>
            </a:extLst>
          </p:cNvPr>
          <p:cNvSpPr txBox="1"/>
          <p:nvPr/>
        </p:nvSpPr>
        <p:spPr>
          <a:xfrm>
            <a:off x="2718486" y="4843849"/>
            <a:ext cx="2963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“The graph looks about right”</a:t>
            </a:r>
          </a:p>
        </p:txBody>
      </p:sp>
    </p:spTree>
    <p:extLst>
      <p:ext uri="{BB962C8B-B14F-4D97-AF65-F5344CB8AC3E}">
        <p14:creationId xmlns:p14="http://schemas.microsoft.com/office/powerpoint/2010/main" val="255809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C8B31EF-47C2-974E-AB04-A96BA7BA01C6}"/>
              </a:ext>
            </a:extLst>
          </p:cNvPr>
          <p:cNvSpPr/>
          <p:nvPr/>
        </p:nvSpPr>
        <p:spPr>
          <a:xfrm>
            <a:off x="304800" y="30033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0" i="0" u="none" strike="noStrike" dirty="0" err="1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PhDWare</a:t>
            </a:r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/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Don't look if anyone's done it before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Code till it works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Generate a figure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Throw it away</a:t>
            </a:r>
          </a:p>
          <a:p>
            <a:br>
              <a:rPr lang="en-GB" dirty="0">
                <a:solidFill>
                  <a:schemeClr val="accent6"/>
                </a:solidFill>
              </a:rPr>
            </a:b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29E759-B08F-B648-AB08-60C3B93F57C5}"/>
              </a:ext>
            </a:extLst>
          </p:cNvPr>
          <p:cNvSpPr/>
          <p:nvPr/>
        </p:nvSpPr>
        <p:spPr>
          <a:xfrm>
            <a:off x="6349314" y="29037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0" i="0" u="none" strike="noStrike" dirty="0" err="1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LabWare</a:t>
            </a:r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/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Understood by one genius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Implements great science, now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FORTRAN in any language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Code not engineered for readability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Can't add new science</a:t>
            </a:r>
          </a:p>
          <a:p>
            <a:br>
              <a:rPr lang="en-GB" dirty="0">
                <a:solidFill>
                  <a:schemeClr val="accent6"/>
                </a:solidFill>
              </a:rPr>
            </a:b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EA4CD6-4097-8041-B854-71FB5F90133B}"/>
              </a:ext>
            </a:extLst>
          </p:cNvPr>
          <p:cNvSpPr/>
          <p:nvPr/>
        </p:nvSpPr>
        <p:spPr>
          <a:xfrm>
            <a:off x="304800" y="263351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0" i="0" u="none" strike="noStrike" dirty="0" err="1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ConsultantWare</a:t>
            </a:r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/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Little understanding of the science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Overengineered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Unmaintainable by the research group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48C997-236B-FF4B-AC37-79B0E625E5B6}"/>
              </a:ext>
            </a:extLst>
          </p:cNvPr>
          <p:cNvSpPr/>
          <p:nvPr/>
        </p:nvSpPr>
        <p:spPr>
          <a:xfrm>
            <a:off x="6297828" y="254755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0" i="0" u="none" strike="noStrike" dirty="0" err="1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MiddleWare</a:t>
            </a:r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/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Generalise a part of the research problem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Publish at an eScience conference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Have no users in the research community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396520-7BE4-2D4B-85F3-527DAEE9B19C}"/>
              </a:ext>
            </a:extLst>
          </p:cNvPr>
          <p:cNvSpPr/>
          <p:nvPr/>
        </p:nvSpPr>
        <p:spPr>
          <a:xfrm>
            <a:off x="304800" y="431182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0" i="0" u="none" strike="noStrike" dirty="0" err="1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HPCWare</a:t>
            </a:r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/>
            <a:endParaRPr lang="en-GB" b="0" i="0" u="none" strike="noStrike" dirty="0">
              <a:solidFill>
                <a:schemeClr val="accent6"/>
              </a:solidFill>
              <a:effectLst/>
              <a:latin typeface="Helvetica Neue" panose="02000503000000020004" pitchFamily="2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Get a 5% improvement in performance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On a particular architecture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Publish a scaling 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41B30E-39FE-8946-B6FC-5A4490423FAE}"/>
              </a:ext>
            </a:extLst>
          </p:cNvPr>
          <p:cNvSpPr/>
          <p:nvPr/>
        </p:nvSpPr>
        <p:spPr>
          <a:xfrm>
            <a:off x="6297828" y="458882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 Selection against: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Readability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Maintainability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chemeClr val="accent6"/>
                </a:solidFill>
                <a:effectLst/>
                <a:latin typeface="Helvetica Neue" panose="02000503000000020004" pitchFamily="2" charset="0"/>
              </a:rPr>
              <a:t>Adaptability</a:t>
            </a:r>
          </a:p>
        </p:txBody>
      </p:sp>
    </p:spTree>
    <p:extLst>
      <p:ext uri="{BB962C8B-B14F-4D97-AF65-F5344CB8AC3E}">
        <p14:creationId xmlns:p14="http://schemas.microsoft.com/office/powerpoint/2010/main" val="4113881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DB2E8-6511-3B48-9373-B539D3612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software engineers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504389-D886-EB4A-8916-A050374C5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997" y="1501722"/>
            <a:ext cx="8574006" cy="535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17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45886-0104-5F47-BBAE-A524EACC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>
                <a:solidFill>
                  <a:schemeClr val="tx1"/>
                </a:solidFill>
              </a:rPr>
              <a:t>rse.ac.uk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0F0BEB-5202-8742-9FB4-8F9BDF519D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58" r="19507" b="-1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56840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6854</TotalTime>
  <Words>904</Words>
  <Application>Microsoft Macintosh PowerPoint</Application>
  <PresentationFormat>Widescreen</PresentationFormat>
  <Paragraphs>145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Cambria Math</vt:lpstr>
      <vt:lpstr>Helvetica Neue</vt:lpstr>
      <vt:lpstr>Open Sans</vt:lpstr>
      <vt:lpstr>Office Theme</vt:lpstr>
      <vt:lpstr> Down and Out in the Magic Kingdom:  Software citation as incentive mechanism design.     James Hetherington,  Director of Research Engineering The Alan Turing Institute    </vt:lpstr>
      <vt:lpstr>PowerPoint Presentation</vt:lpstr>
      <vt:lpstr>PowerPoint Presentation</vt:lpstr>
      <vt:lpstr>Academia is a reputation economy</vt:lpstr>
      <vt:lpstr>One journey in the magic kingdom</vt:lpstr>
      <vt:lpstr>GIGO, meet SIRO</vt:lpstr>
      <vt:lpstr>PowerPoint Presentation</vt:lpstr>
      <vt:lpstr>Research software engineers</vt:lpstr>
      <vt:lpstr>rse.ac.uk</vt:lpstr>
      <vt:lpstr>The craftsperson and the scholar</vt:lpstr>
      <vt:lpstr>Interdisciplinarity</vt:lpstr>
      <vt:lpstr>Utility: service to applied research</vt:lpstr>
      <vt:lpstr>Curiosity:  Research in its own right  </vt:lpstr>
      <vt:lpstr>Academia is a reputation economy</vt:lpstr>
      <vt:lpstr>The number of scientists in any given research field now far exceeds Dunbar’s number. ;-)</vt:lpstr>
      <vt:lpstr>PowerPoint Presentation</vt:lpstr>
      <vt:lpstr>PowerPoint Presentation</vt:lpstr>
      <vt:lpstr>PowerPoint Presentation</vt:lpstr>
      <vt:lpstr>PowerPoint Presentation</vt:lpstr>
      <vt:lpstr>The number of RSEs now exceeds Dunbar’s number.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Three constraints for the design of software citation schemes which might be used as a metric</vt:lpstr>
      <vt:lpstr>Division of code into modular sub-projects should not be disincentivized</vt:lpstr>
      <vt:lpstr>Importing libraries should reward both the citer and the cited.</vt:lpstr>
      <vt:lpstr>Accepting a good pull request should not be disincentivized.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Down and Out in the Magic Kingdom:  Software citation as incentive mechanism design.     James Hetherington,  Director of Research Engineering The Alan Turing Institute    </dc:title>
  <dc:creator>James Hetherington</dc:creator>
  <cp:lastModifiedBy>James Hetherington</cp:lastModifiedBy>
  <cp:revision>9</cp:revision>
  <dcterms:created xsi:type="dcterms:W3CDTF">2019-05-08T17:51:21Z</dcterms:created>
  <dcterms:modified xsi:type="dcterms:W3CDTF">2019-05-13T12:06:02Z</dcterms:modified>
</cp:coreProperties>
</file>