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handoutMasterIdLst>
    <p:handoutMasterId r:id="rId48"/>
  </p:handoutMasterIdLst>
  <p:sldIdLst>
    <p:sldId id="258" r:id="rId2"/>
    <p:sldId id="287" r:id="rId3"/>
    <p:sldId id="303" r:id="rId4"/>
    <p:sldId id="288" r:id="rId5"/>
    <p:sldId id="289" r:id="rId6"/>
    <p:sldId id="302" r:id="rId7"/>
    <p:sldId id="257" r:id="rId8"/>
    <p:sldId id="291" r:id="rId9"/>
    <p:sldId id="292" r:id="rId10"/>
    <p:sldId id="293" r:id="rId11"/>
    <p:sldId id="294" r:id="rId12"/>
    <p:sldId id="295" r:id="rId13"/>
    <p:sldId id="259" r:id="rId14"/>
    <p:sldId id="266" r:id="rId15"/>
    <p:sldId id="267" r:id="rId16"/>
    <p:sldId id="296" r:id="rId17"/>
    <p:sldId id="297" r:id="rId18"/>
    <p:sldId id="298" r:id="rId19"/>
    <p:sldId id="299" r:id="rId20"/>
    <p:sldId id="263" r:id="rId21"/>
    <p:sldId id="300" r:id="rId22"/>
    <p:sldId id="280" r:id="rId23"/>
    <p:sldId id="290" r:id="rId24"/>
    <p:sldId id="281" r:id="rId25"/>
    <p:sldId id="282" r:id="rId26"/>
    <p:sldId id="283" r:id="rId27"/>
    <p:sldId id="284" r:id="rId28"/>
    <p:sldId id="304" r:id="rId29"/>
    <p:sldId id="285" r:id="rId30"/>
    <p:sldId id="286" r:id="rId31"/>
    <p:sldId id="261" r:id="rId32"/>
    <p:sldId id="305" r:id="rId33"/>
    <p:sldId id="301" r:id="rId34"/>
    <p:sldId id="262" r:id="rId35"/>
    <p:sldId id="268" r:id="rId36"/>
    <p:sldId id="270" r:id="rId37"/>
    <p:sldId id="271" r:id="rId38"/>
    <p:sldId id="272" r:id="rId39"/>
    <p:sldId id="273" r:id="rId40"/>
    <p:sldId id="274" r:id="rId41"/>
    <p:sldId id="275" r:id="rId42"/>
    <p:sldId id="276" r:id="rId43"/>
    <p:sldId id="277" r:id="rId44"/>
    <p:sldId id="278" r:id="rId45"/>
    <p:sldId id="279" r:id="rId46"/>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81402" autoAdjust="0"/>
  </p:normalViewPr>
  <p:slideViewPr>
    <p:cSldViewPr showGuides="1">
      <p:cViewPr varScale="1">
        <p:scale>
          <a:sx n="72" d="100"/>
          <a:sy n="72" d="100"/>
        </p:scale>
        <p:origin x="167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329AFB-59F5-4C94-8FCA-0AB5B31055A1}" type="doc">
      <dgm:prSet loTypeId="urn:microsoft.com/office/officeart/2005/8/layout/cycle3" loCatId="cycle" qsTypeId="urn:microsoft.com/office/officeart/2005/8/quickstyle/simple1" qsCatId="simple" csTypeId="urn:microsoft.com/office/officeart/2005/8/colors/accent3_2" csCatId="accent3" phldr="1"/>
      <dgm:spPr/>
      <dgm:t>
        <a:bodyPr/>
        <a:lstStyle/>
        <a:p>
          <a:endParaRPr lang="en-GB"/>
        </a:p>
      </dgm:t>
    </dgm:pt>
    <dgm:pt modelId="{70938492-2E26-48F7-9EB7-F79362F54C14}">
      <dgm:prSet phldrT="[Text]"/>
      <dgm:spPr/>
      <dgm:t>
        <a:bodyPr/>
        <a:lstStyle/>
        <a:p>
          <a:r>
            <a:rPr lang="en-GB" dirty="0" smtClean="0"/>
            <a:t>Create</a:t>
          </a:r>
          <a:endParaRPr lang="en-GB" dirty="0"/>
        </a:p>
      </dgm:t>
    </dgm:pt>
    <dgm:pt modelId="{74A0347C-F0A9-4598-B564-4F21E463F451}" type="parTrans" cxnId="{80AA2B70-355A-4FA4-9FB9-137CD1E9EF85}">
      <dgm:prSet/>
      <dgm:spPr/>
      <dgm:t>
        <a:bodyPr/>
        <a:lstStyle/>
        <a:p>
          <a:endParaRPr lang="en-GB"/>
        </a:p>
      </dgm:t>
    </dgm:pt>
    <dgm:pt modelId="{1A65F0E2-F1C8-4F9D-8591-A02D69F746E0}" type="sibTrans" cxnId="{80AA2B70-355A-4FA4-9FB9-137CD1E9EF85}">
      <dgm:prSet/>
      <dgm:spPr/>
      <dgm:t>
        <a:bodyPr/>
        <a:lstStyle/>
        <a:p>
          <a:endParaRPr lang="en-GB"/>
        </a:p>
      </dgm:t>
    </dgm:pt>
    <dgm:pt modelId="{11FE78AA-94D0-4EA4-9A04-4CF9DBA8DD9D}">
      <dgm:prSet phldrT="[Text]"/>
      <dgm:spPr/>
      <dgm:t>
        <a:bodyPr/>
        <a:lstStyle/>
        <a:p>
          <a:r>
            <a:rPr lang="en-GB" dirty="0" smtClean="0"/>
            <a:t>Document</a:t>
          </a:r>
          <a:endParaRPr lang="en-GB" dirty="0"/>
        </a:p>
      </dgm:t>
    </dgm:pt>
    <dgm:pt modelId="{2DDE25B9-0791-4514-91C3-4E680CC9AB1B}" type="parTrans" cxnId="{B21BF4FE-A866-4BB1-9EC8-D0119E73974A}">
      <dgm:prSet/>
      <dgm:spPr/>
      <dgm:t>
        <a:bodyPr/>
        <a:lstStyle/>
        <a:p>
          <a:endParaRPr lang="en-GB"/>
        </a:p>
      </dgm:t>
    </dgm:pt>
    <dgm:pt modelId="{97892508-0E46-43AC-8DDB-6B6423E1B22B}" type="sibTrans" cxnId="{B21BF4FE-A866-4BB1-9EC8-D0119E73974A}">
      <dgm:prSet/>
      <dgm:spPr/>
      <dgm:t>
        <a:bodyPr/>
        <a:lstStyle/>
        <a:p>
          <a:endParaRPr lang="en-GB"/>
        </a:p>
      </dgm:t>
    </dgm:pt>
    <dgm:pt modelId="{43E5C990-BC01-49B2-A495-2065E2B7915D}">
      <dgm:prSet phldrT="[Text]"/>
      <dgm:spPr/>
      <dgm:t>
        <a:bodyPr/>
        <a:lstStyle/>
        <a:p>
          <a:r>
            <a:rPr lang="en-GB" dirty="0" smtClean="0"/>
            <a:t>Use</a:t>
          </a:r>
          <a:endParaRPr lang="en-GB" dirty="0"/>
        </a:p>
      </dgm:t>
    </dgm:pt>
    <dgm:pt modelId="{01D1D6A6-C2D8-4610-A779-58AF66FBB451}" type="parTrans" cxnId="{181D0586-5DCD-460D-8949-1226E4CAD3FD}">
      <dgm:prSet/>
      <dgm:spPr/>
      <dgm:t>
        <a:bodyPr/>
        <a:lstStyle/>
        <a:p>
          <a:endParaRPr lang="en-GB"/>
        </a:p>
      </dgm:t>
    </dgm:pt>
    <dgm:pt modelId="{1594A925-F6A3-490F-ADD1-C18404D0FAB9}" type="sibTrans" cxnId="{181D0586-5DCD-460D-8949-1226E4CAD3FD}">
      <dgm:prSet/>
      <dgm:spPr/>
      <dgm:t>
        <a:bodyPr/>
        <a:lstStyle/>
        <a:p>
          <a:endParaRPr lang="en-GB"/>
        </a:p>
      </dgm:t>
    </dgm:pt>
    <dgm:pt modelId="{F93DF7C0-7508-4FA7-A14F-C0833F7989FE}">
      <dgm:prSet phldrT="[Text]"/>
      <dgm:spPr/>
      <dgm:t>
        <a:bodyPr/>
        <a:lstStyle/>
        <a:p>
          <a:r>
            <a:rPr lang="en-GB" dirty="0" smtClean="0"/>
            <a:t>Preserve</a:t>
          </a:r>
          <a:endParaRPr lang="en-GB" dirty="0"/>
        </a:p>
      </dgm:t>
    </dgm:pt>
    <dgm:pt modelId="{B2BC54D8-A5CD-4E6E-BF91-9511CB54AA17}" type="parTrans" cxnId="{F4A15F0D-97D6-481A-96D1-2E50B1384D6B}">
      <dgm:prSet/>
      <dgm:spPr/>
      <dgm:t>
        <a:bodyPr/>
        <a:lstStyle/>
        <a:p>
          <a:endParaRPr lang="en-GB"/>
        </a:p>
      </dgm:t>
    </dgm:pt>
    <dgm:pt modelId="{E20E2F6A-8550-4BB0-8872-F0D8C4ED541C}" type="sibTrans" cxnId="{F4A15F0D-97D6-481A-96D1-2E50B1384D6B}">
      <dgm:prSet/>
      <dgm:spPr/>
      <dgm:t>
        <a:bodyPr/>
        <a:lstStyle/>
        <a:p>
          <a:endParaRPr lang="en-GB"/>
        </a:p>
      </dgm:t>
    </dgm:pt>
    <dgm:pt modelId="{03FB6D69-7BBA-457F-A039-23A6E113196A}">
      <dgm:prSet phldrT="[Text]"/>
      <dgm:spPr/>
      <dgm:t>
        <a:bodyPr/>
        <a:lstStyle/>
        <a:p>
          <a:r>
            <a:rPr lang="en-GB" dirty="0" smtClean="0"/>
            <a:t>Share</a:t>
          </a:r>
          <a:endParaRPr lang="en-GB" dirty="0"/>
        </a:p>
      </dgm:t>
    </dgm:pt>
    <dgm:pt modelId="{774D3DAA-F615-4C6E-8AF1-689BBD15FB8F}" type="parTrans" cxnId="{D5F097AD-0038-4E41-B413-1CD8195BF946}">
      <dgm:prSet/>
      <dgm:spPr/>
      <dgm:t>
        <a:bodyPr/>
        <a:lstStyle/>
        <a:p>
          <a:endParaRPr lang="en-GB"/>
        </a:p>
      </dgm:t>
    </dgm:pt>
    <dgm:pt modelId="{E470E79C-346C-404A-A9FE-693677EA7448}" type="sibTrans" cxnId="{D5F097AD-0038-4E41-B413-1CD8195BF946}">
      <dgm:prSet/>
      <dgm:spPr/>
      <dgm:t>
        <a:bodyPr/>
        <a:lstStyle/>
        <a:p>
          <a:endParaRPr lang="en-GB"/>
        </a:p>
      </dgm:t>
    </dgm:pt>
    <dgm:pt modelId="{0E076F2D-29B6-4BE6-953B-E02C29A415E1}">
      <dgm:prSet phldrT="[Text]"/>
      <dgm:spPr/>
      <dgm:t>
        <a:bodyPr/>
        <a:lstStyle/>
        <a:p>
          <a:r>
            <a:rPr lang="en-GB" dirty="0" smtClean="0"/>
            <a:t>Store</a:t>
          </a:r>
          <a:endParaRPr lang="en-GB" dirty="0"/>
        </a:p>
      </dgm:t>
    </dgm:pt>
    <dgm:pt modelId="{A551CB95-F54E-4DC0-B606-CA7CEC79DD20}" type="parTrans" cxnId="{1A794471-8DA5-4CD3-807E-28FB1E9B34CC}">
      <dgm:prSet/>
      <dgm:spPr/>
      <dgm:t>
        <a:bodyPr/>
        <a:lstStyle/>
        <a:p>
          <a:endParaRPr lang="en-GB"/>
        </a:p>
      </dgm:t>
    </dgm:pt>
    <dgm:pt modelId="{8F2C7463-D012-40AA-818A-30E8BDC68992}" type="sibTrans" cxnId="{1A794471-8DA5-4CD3-807E-28FB1E9B34CC}">
      <dgm:prSet/>
      <dgm:spPr/>
      <dgm:t>
        <a:bodyPr/>
        <a:lstStyle/>
        <a:p>
          <a:endParaRPr lang="en-GB"/>
        </a:p>
      </dgm:t>
    </dgm:pt>
    <dgm:pt modelId="{A8E25276-E0BD-4887-91AF-277E5BE97D57}" type="pres">
      <dgm:prSet presAssocID="{C5329AFB-59F5-4C94-8FCA-0AB5B31055A1}" presName="Name0" presStyleCnt="0">
        <dgm:presLayoutVars>
          <dgm:dir/>
          <dgm:resizeHandles val="exact"/>
        </dgm:presLayoutVars>
      </dgm:prSet>
      <dgm:spPr/>
      <dgm:t>
        <a:bodyPr/>
        <a:lstStyle/>
        <a:p>
          <a:endParaRPr lang="en-GB"/>
        </a:p>
      </dgm:t>
    </dgm:pt>
    <dgm:pt modelId="{08D60657-85F1-42F6-B1BA-5EEEF4DABB05}" type="pres">
      <dgm:prSet presAssocID="{C5329AFB-59F5-4C94-8FCA-0AB5B31055A1}" presName="cycle" presStyleCnt="0"/>
      <dgm:spPr/>
      <dgm:t>
        <a:bodyPr/>
        <a:lstStyle/>
        <a:p>
          <a:endParaRPr lang="en-GB"/>
        </a:p>
      </dgm:t>
    </dgm:pt>
    <dgm:pt modelId="{69EE2C61-6425-4640-909C-00656A7B900D}" type="pres">
      <dgm:prSet presAssocID="{70938492-2E26-48F7-9EB7-F79362F54C14}" presName="nodeFirstNode" presStyleLbl="node1" presStyleIdx="0" presStyleCnt="6" custRadScaleRad="100030" custRadScaleInc="-296">
        <dgm:presLayoutVars>
          <dgm:bulletEnabled val="1"/>
        </dgm:presLayoutVars>
      </dgm:prSet>
      <dgm:spPr/>
      <dgm:t>
        <a:bodyPr/>
        <a:lstStyle/>
        <a:p>
          <a:endParaRPr lang="en-GB"/>
        </a:p>
      </dgm:t>
    </dgm:pt>
    <dgm:pt modelId="{C057B53F-C3BB-483B-8C8D-2531B5A6F112}" type="pres">
      <dgm:prSet presAssocID="{1A65F0E2-F1C8-4F9D-8591-A02D69F746E0}" presName="sibTransFirstNode" presStyleLbl="bgShp" presStyleIdx="0" presStyleCnt="1"/>
      <dgm:spPr/>
      <dgm:t>
        <a:bodyPr/>
        <a:lstStyle/>
        <a:p>
          <a:endParaRPr lang="en-GB"/>
        </a:p>
      </dgm:t>
    </dgm:pt>
    <dgm:pt modelId="{FBF47795-8134-4B54-AF37-523ED6FDEF9F}" type="pres">
      <dgm:prSet presAssocID="{11FE78AA-94D0-4EA4-9A04-4CF9DBA8DD9D}" presName="nodeFollowingNodes" presStyleLbl="node1" presStyleIdx="1" presStyleCnt="6">
        <dgm:presLayoutVars>
          <dgm:bulletEnabled val="1"/>
        </dgm:presLayoutVars>
      </dgm:prSet>
      <dgm:spPr/>
      <dgm:t>
        <a:bodyPr/>
        <a:lstStyle/>
        <a:p>
          <a:endParaRPr lang="en-GB"/>
        </a:p>
      </dgm:t>
    </dgm:pt>
    <dgm:pt modelId="{C45297F9-5019-40F1-BC26-11A696317A55}" type="pres">
      <dgm:prSet presAssocID="{43E5C990-BC01-49B2-A495-2065E2B7915D}" presName="nodeFollowingNodes" presStyleLbl="node1" presStyleIdx="2" presStyleCnt="6" custRadScaleRad="109735" custRadScaleInc="-12751">
        <dgm:presLayoutVars>
          <dgm:bulletEnabled val="1"/>
        </dgm:presLayoutVars>
      </dgm:prSet>
      <dgm:spPr/>
      <dgm:t>
        <a:bodyPr/>
        <a:lstStyle/>
        <a:p>
          <a:endParaRPr lang="en-GB"/>
        </a:p>
      </dgm:t>
    </dgm:pt>
    <dgm:pt modelId="{62AA2BA5-611F-494C-B1D0-A0921BBFACD9}" type="pres">
      <dgm:prSet presAssocID="{0E076F2D-29B6-4BE6-953B-E02C29A415E1}" presName="nodeFollowingNodes" presStyleLbl="node1" presStyleIdx="3" presStyleCnt="6">
        <dgm:presLayoutVars>
          <dgm:bulletEnabled val="1"/>
        </dgm:presLayoutVars>
      </dgm:prSet>
      <dgm:spPr/>
      <dgm:t>
        <a:bodyPr/>
        <a:lstStyle/>
        <a:p>
          <a:endParaRPr lang="en-GB"/>
        </a:p>
      </dgm:t>
    </dgm:pt>
    <dgm:pt modelId="{E068E2B9-1EF1-481C-B52A-467A3FF42150}" type="pres">
      <dgm:prSet presAssocID="{F93DF7C0-7508-4FA7-A14F-C0833F7989FE}" presName="nodeFollowingNodes" presStyleLbl="node1" presStyleIdx="4" presStyleCnt="6" custRadScaleRad="107167" custRadScaleInc="17384">
        <dgm:presLayoutVars>
          <dgm:bulletEnabled val="1"/>
        </dgm:presLayoutVars>
      </dgm:prSet>
      <dgm:spPr/>
      <dgm:t>
        <a:bodyPr/>
        <a:lstStyle/>
        <a:p>
          <a:endParaRPr lang="en-GB"/>
        </a:p>
      </dgm:t>
    </dgm:pt>
    <dgm:pt modelId="{4526CD32-D2FE-40FD-89A3-A6382E0D23EE}" type="pres">
      <dgm:prSet presAssocID="{03FB6D69-7BBA-457F-A039-23A6E113196A}" presName="nodeFollowingNodes" presStyleLbl="node1" presStyleIdx="5" presStyleCnt="6">
        <dgm:presLayoutVars>
          <dgm:bulletEnabled val="1"/>
        </dgm:presLayoutVars>
      </dgm:prSet>
      <dgm:spPr/>
      <dgm:t>
        <a:bodyPr/>
        <a:lstStyle/>
        <a:p>
          <a:endParaRPr lang="en-GB"/>
        </a:p>
      </dgm:t>
    </dgm:pt>
  </dgm:ptLst>
  <dgm:cxnLst>
    <dgm:cxn modelId="{911B58F1-DDCF-4F89-81A1-D4A83D3C84FE}" type="presOf" srcId="{03FB6D69-7BBA-457F-A039-23A6E113196A}" destId="{4526CD32-D2FE-40FD-89A3-A6382E0D23EE}" srcOrd="0" destOrd="0" presId="urn:microsoft.com/office/officeart/2005/8/layout/cycle3"/>
    <dgm:cxn modelId="{181D0586-5DCD-460D-8949-1226E4CAD3FD}" srcId="{C5329AFB-59F5-4C94-8FCA-0AB5B31055A1}" destId="{43E5C990-BC01-49B2-A495-2065E2B7915D}" srcOrd="2" destOrd="0" parTransId="{01D1D6A6-C2D8-4610-A779-58AF66FBB451}" sibTransId="{1594A925-F6A3-490F-ADD1-C18404D0FAB9}"/>
    <dgm:cxn modelId="{0DB6100F-AC2B-44A6-BE45-E5084471AA20}" type="presOf" srcId="{0E076F2D-29B6-4BE6-953B-E02C29A415E1}" destId="{62AA2BA5-611F-494C-B1D0-A0921BBFACD9}" srcOrd="0" destOrd="0" presId="urn:microsoft.com/office/officeart/2005/8/layout/cycle3"/>
    <dgm:cxn modelId="{973A2C28-26F3-4D37-969E-8E958751DA36}" type="presOf" srcId="{1A65F0E2-F1C8-4F9D-8591-A02D69F746E0}" destId="{C057B53F-C3BB-483B-8C8D-2531B5A6F112}" srcOrd="0" destOrd="0" presId="urn:microsoft.com/office/officeart/2005/8/layout/cycle3"/>
    <dgm:cxn modelId="{02B30304-0D53-4571-88DE-5DFCD8B9F429}" type="presOf" srcId="{43E5C990-BC01-49B2-A495-2065E2B7915D}" destId="{C45297F9-5019-40F1-BC26-11A696317A55}" srcOrd="0" destOrd="0" presId="urn:microsoft.com/office/officeart/2005/8/layout/cycle3"/>
    <dgm:cxn modelId="{F4A15F0D-97D6-481A-96D1-2E50B1384D6B}" srcId="{C5329AFB-59F5-4C94-8FCA-0AB5B31055A1}" destId="{F93DF7C0-7508-4FA7-A14F-C0833F7989FE}" srcOrd="4" destOrd="0" parTransId="{B2BC54D8-A5CD-4E6E-BF91-9511CB54AA17}" sibTransId="{E20E2F6A-8550-4BB0-8872-F0D8C4ED541C}"/>
    <dgm:cxn modelId="{C96AE674-107A-4D7F-A602-2E3CC3954E40}" type="presOf" srcId="{F93DF7C0-7508-4FA7-A14F-C0833F7989FE}" destId="{E068E2B9-1EF1-481C-B52A-467A3FF42150}" srcOrd="0" destOrd="0" presId="urn:microsoft.com/office/officeart/2005/8/layout/cycle3"/>
    <dgm:cxn modelId="{80AA2B70-355A-4FA4-9FB9-137CD1E9EF85}" srcId="{C5329AFB-59F5-4C94-8FCA-0AB5B31055A1}" destId="{70938492-2E26-48F7-9EB7-F79362F54C14}" srcOrd="0" destOrd="0" parTransId="{74A0347C-F0A9-4598-B564-4F21E463F451}" sibTransId="{1A65F0E2-F1C8-4F9D-8591-A02D69F746E0}"/>
    <dgm:cxn modelId="{B3B02F79-8303-4E7B-B858-C3A303C518A0}" type="presOf" srcId="{70938492-2E26-48F7-9EB7-F79362F54C14}" destId="{69EE2C61-6425-4640-909C-00656A7B900D}" srcOrd="0" destOrd="0" presId="urn:microsoft.com/office/officeart/2005/8/layout/cycle3"/>
    <dgm:cxn modelId="{D5F097AD-0038-4E41-B413-1CD8195BF946}" srcId="{C5329AFB-59F5-4C94-8FCA-0AB5B31055A1}" destId="{03FB6D69-7BBA-457F-A039-23A6E113196A}" srcOrd="5" destOrd="0" parTransId="{774D3DAA-F615-4C6E-8AF1-689BBD15FB8F}" sibTransId="{E470E79C-346C-404A-A9FE-693677EA7448}"/>
    <dgm:cxn modelId="{18E3F4C0-B462-4CE0-86AA-DC92C2314168}" type="presOf" srcId="{C5329AFB-59F5-4C94-8FCA-0AB5B31055A1}" destId="{A8E25276-E0BD-4887-91AF-277E5BE97D57}" srcOrd="0" destOrd="0" presId="urn:microsoft.com/office/officeart/2005/8/layout/cycle3"/>
    <dgm:cxn modelId="{94AD0136-83C9-4B51-BE98-7B1106332661}" type="presOf" srcId="{11FE78AA-94D0-4EA4-9A04-4CF9DBA8DD9D}" destId="{FBF47795-8134-4B54-AF37-523ED6FDEF9F}" srcOrd="0" destOrd="0" presId="urn:microsoft.com/office/officeart/2005/8/layout/cycle3"/>
    <dgm:cxn modelId="{1A794471-8DA5-4CD3-807E-28FB1E9B34CC}" srcId="{C5329AFB-59F5-4C94-8FCA-0AB5B31055A1}" destId="{0E076F2D-29B6-4BE6-953B-E02C29A415E1}" srcOrd="3" destOrd="0" parTransId="{A551CB95-F54E-4DC0-B606-CA7CEC79DD20}" sibTransId="{8F2C7463-D012-40AA-818A-30E8BDC68992}"/>
    <dgm:cxn modelId="{B21BF4FE-A866-4BB1-9EC8-D0119E73974A}" srcId="{C5329AFB-59F5-4C94-8FCA-0AB5B31055A1}" destId="{11FE78AA-94D0-4EA4-9A04-4CF9DBA8DD9D}" srcOrd="1" destOrd="0" parTransId="{2DDE25B9-0791-4514-91C3-4E680CC9AB1B}" sibTransId="{97892508-0E46-43AC-8DDB-6B6423E1B22B}"/>
    <dgm:cxn modelId="{C6FA42A2-9DD2-4A17-9274-1C3B41DEF1FF}" type="presParOf" srcId="{A8E25276-E0BD-4887-91AF-277E5BE97D57}" destId="{08D60657-85F1-42F6-B1BA-5EEEF4DABB05}" srcOrd="0" destOrd="0" presId="urn:microsoft.com/office/officeart/2005/8/layout/cycle3"/>
    <dgm:cxn modelId="{4DDC3711-9AAA-4771-94AE-315998F91C71}" type="presParOf" srcId="{08D60657-85F1-42F6-B1BA-5EEEF4DABB05}" destId="{69EE2C61-6425-4640-909C-00656A7B900D}" srcOrd="0" destOrd="0" presId="urn:microsoft.com/office/officeart/2005/8/layout/cycle3"/>
    <dgm:cxn modelId="{72C50F14-E767-4485-9A48-F983E6599CF3}" type="presParOf" srcId="{08D60657-85F1-42F6-B1BA-5EEEF4DABB05}" destId="{C057B53F-C3BB-483B-8C8D-2531B5A6F112}" srcOrd="1" destOrd="0" presId="urn:microsoft.com/office/officeart/2005/8/layout/cycle3"/>
    <dgm:cxn modelId="{D5569699-E824-439E-B3F8-DBE39B54B22E}" type="presParOf" srcId="{08D60657-85F1-42F6-B1BA-5EEEF4DABB05}" destId="{FBF47795-8134-4B54-AF37-523ED6FDEF9F}" srcOrd="2" destOrd="0" presId="urn:microsoft.com/office/officeart/2005/8/layout/cycle3"/>
    <dgm:cxn modelId="{B97AAEE7-0EAB-4BFC-BEB2-98C654C860E1}" type="presParOf" srcId="{08D60657-85F1-42F6-B1BA-5EEEF4DABB05}" destId="{C45297F9-5019-40F1-BC26-11A696317A55}" srcOrd="3" destOrd="0" presId="urn:microsoft.com/office/officeart/2005/8/layout/cycle3"/>
    <dgm:cxn modelId="{6FB0C415-3F95-448B-94F8-6388D539C267}" type="presParOf" srcId="{08D60657-85F1-42F6-B1BA-5EEEF4DABB05}" destId="{62AA2BA5-611F-494C-B1D0-A0921BBFACD9}" srcOrd="4" destOrd="0" presId="urn:microsoft.com/office/officeart/2005/8/layout/cycle3"/>
    <dgm:cxn modelId="{7483BC58-3C8C-4B30-A35D-D3ED0CCD02B8}" type="presParOf" srcId="{08D60657-85F1-42F6-B1BA-5EEEF4DABB05}" destId="{E068E2B9-1EF1-481C-B52A-467A3FF42150}" srcOrd="5" destOrd="0" presId="urn:microsoft.com/office/officeart/2005/8/layout/cycle3"/>
    <dgm:cxn modelId="{16F5C099-0B43-4404-A44D-4F5190F42131}" type="presParOf" srcId="{08D60657-85F1-42F6-B1BA-5EEEF4DABB05}" destId="{4526CD32-D2FE-40FD-89A3-A6382E0D23EE}" srcOrd="6"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57B53F-C3BB-483B-8C8D-2531B5A6F112}">
      <dsp:nvSpPr>
        <dsp:cNvPr id="0" name=""/>
        <dsp:cNvSpPr/>
      </dsp:nvSpPr>
      <dsp:spPr>
        <a:xfrm>
          <a:off x="671875" y="-4708"/>
          <a:ext cx="3449410" cy="3449410"/>
        </a:xfrm>
        <a:prstGeom prst="circularArrow">
          <a:avLst>
            <a:gd name="adj1" fmla="val 5274"/>
            <a:gd name="adj2" fmla="val 312630"/>
            <a:gd name="adj3" fmla="val 14301893"/>
            <a:gd name="adj4" fmla="val 17083984"/>
            <a:gd name="adj5" fmla="val 5477"/>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EE2C61-6425-4640-909C-00656A7B900D}">
      <dsp:nvSpPr>
        <dsp:cNvPr id="0" name=""/>
        <dsp:cNvSpPr/>
      </dsp:nvSpPr>
      <dsp:spPr>
        <a:xfrm>
          <a:off x="1768377" y="628"/>
          <a:ext cx="1256407" cy="628203"/>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Create</a:t>
          </a:r>
          <a:endParaRPr lang="en-GB" sz="1800" kern="1200" dirty="0"/>
        </a:p>
      </dsp:txBody>
      <dsp:txXfrm>
        <a:off x="1799043" y="31294"/>
        <a:ext cx="1195075" cy="566871"/>
      </dsp:txXfrm>
    </dsp:sp>
    <dsp:sp modelId="{FBF47795-8134-4B54-AF37-523ED6FDEF9F}">
      <dsp:nvSpPr>
        <dsp:cNvPr id="0" name=""/>
        <dsp:cNvSpPr/>
      </dsp:nvSpPr>
      <dsp:spPr>
        <a:xfrm>
          <a:off x="2983973" y="700720"/>
          <a:ext cx="1256407" cy="628203"/>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Document</a:t>
          </a:r>
          <a:endParaRPr lang="en-GB" sz="1800" kern="1200" dirty="0"/>
        </a:p>
      </dsp:txBody>
      <dsp:txXfrm>
        <a:off x="3014639" y="731386"/>
        <a:ext cx="1195075" cy="566871"/>
      </dsp:txXfrm>
    </dsp:sp>
    <dsp:sp modelId="{C45297F9-5019-40F1-BC26-11A696317A55}">
      <dsp:nvSpPr>
        <dsp:cNvPr id="0" name=""/>
        <dsp:cNvSpPr/>
      </dsp:nvSpPr>
      <dsp:spPr>
        <a:xfrm>
          <a:off x="3180933" y="2011292"/>
          <a:ext cx="1256407" cy="628203"/>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Use</a:t>
          </a:r>
          <a:endParaRPr lang="en-GB" sz="1800" kern="1200" dirty="0"/>
        </a:p>
      </dsp:txBody>
      <dsp:txXfrm>
        <a:off x="3211599" y="2041958"/>
        <a:ext cx="1195075" cy="566871"/>
      </dsp:txXfrm>
    </dsp:sp>
    <dsp:sp modelId="{62AA2BA5-611F-494C-B1D0-A0921BBFACD9}">
      <dsp:nvSpPr>
        <dsp:cNvPr id="0" name=""/>
        <dsp:cNvSpPr/>
      </dsp:nvSpPr>
      <dsp:spPr>
        <a:xfrm>
          <a:off x="1772096" y="2799753"/>
          <a:ext cx="1256407" cy="628203"/>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Store</a:t>
          </a:r>
          <a:endParaRPr lang="en-GB" sz="1800" kern="1200" dirty="0"/>
        </a:p>
      </dsp:txBody>
      <dsp:txXfrm>
        <a:off x="1802762" y="2830419"/>
        <a:ext cx="1195075" cy="566871"/>
      </dsp:txXfrm>
    </dsp:sp>
    <dsp:sp modelId="{E068E2B9-1EF1-481C-B52A-467A3FF42150}">
      <dsp:nvSpPr>
        <dsp:cNvPr id="0" name=""/>
        <dsp:cNvSpPr/>
      </dsp:nvSpPr>
      <dsp:spPr>
        <a:xfrm>
          <a:off x="372615" y="1939281"/>
          <a:ext cx="1256407" cy="628203"/>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Preserve</a:t>
          </a:r>
          <a:endParaRPr lang="en-GB" sz="1800" kern="1200" dirty="0"/>
        </a:p>
      </dsp:txBody>
      <dsp:txXfrm>
        <a:off x="403281" y="1969947"/>
        <a:ext cx="1195075" cy="566871"/>
      </dsp:txXfrm>
    </dsp:sp>
    <dsp:sp modelId="{4526CD32-D2FE-40FD-89A3-A6382E0D23EE}">
      <dsp:nvSpPr>
        <dsp:cNvPr id="0" name=""/>
        <dsp:cNvSpPr/>
      </dsp:nvSpPr>
      <dsp:spPr>
        <a:xfrm>
          <a:off x="560219" y="700720"/>
          <a:ext cx="1256407" cy="628203"/>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Share</a:t>
          </a:r>
          <a:endParaRPr lang="en-GB" sz="1800" kern="1200" dirty="0"/>
        </a:p>
      </dsp:txBody>
      <dsp:txXfrm>
        <a:off x="590885" y="731386"/>
        <a:ext cx="1195075" cy="566871"/>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r>
              <a:rPr lang="en-GB" smtClean="0"/>
              <a:t>Managing Your Research Data workshop</a:t>
            </a:r>
            <a:endParaRPr lang="en-GB"/>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CA485D02-21E8-4AD9-918A-5BB0414A2578}" type="datetime1">
              <a:rPr lang="en-GB" smtClean="0"/>
              <a:t>30/01/2015</a:t>
            </a:fld>
            <a:endParaRPr lang="en-GB"/>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 UEL Research Data Services 2014 CC-BY</a:t>
            </a:r>
            <a:endParaRPr lang="en-GB"/>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F8EF2B1B-7270-4270-A83C-3BB561AFA2D1}" type="slidenum">
              <a:rPr lang="en-GB" smtClean="0"/>
              <a:pPr/>
              <a:t>‹#›</a:t>
            </a:fld>
            <a:endParaRPr lang="en-GB"/>
          </a:p>
        </p:txBody>
      </p:sp>
    </p:spTree>
    <p:extLst>
      <p:ext uri="{BB962C8B-B14F-4D97-AF65-F5344CB8AC3E}">
        <p14:creationId xmlns:p14="http://schemas.microsoft.com/office/powerpoint/2010/main" val="3579252334"/>
      </p:ext>
    </p:extLst>
  </p:cSld>
  <p:clrMap bg1="lt1" tx1="dk1" bg2="lt2" tx2="dk2" accent1="accent1" accent2="accent2" accent3="accent3" accent4="accent4" accent5="accent5" accent6="accent6" hlink="hlink" folHlink="folHlink"/>
  <p:hf sldNum="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r>
              <a:rPr lang="en-GB" smtClean="0"/>
              <a:t>Managing Your Research Data workshop</a:t>
            </a:r>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00B566DF-B87E-477E-AEE3-96379718B6BC}" type="datetime1">
              <a:rPr lang="en-GB" smtClean="0"/>
              <a:t>30/01/2015</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r>
              <a:rPr lang="en-GB" smtClean="0"/>
              <a:t>© UEL Research Data Services 2014 CC-BY</a:t>
            </a:r>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7BF72888-AA7F-47BC-924C-DE8F871C7F30}" type="slidenum">
              <a:rPr lang="en-GB" smtClean="0"/>
              <a:pPr/>
              <a:t>‹#›</a:t>
            </a:fld>
            <a:endParaRPr lang="en-GB"/>
          </a:p>
        </p:txBody>
      </p:sp>
    </p:spTree>
    <p:extLst>
      <p:ext uri="{BB962C8B-B14F-4D97-AF65-F5344CB8AC3E}">
        <p14:creationId xmlns:p14="http://schemas.microsoft.com/office/powerpoint/2010/main" val="2427676570"/>
      </p:ext>
    </p:extLst>
  </p:cSld>
  <p:clrMap bg1="lt1" tx1="dk1" bg2="lt2" tx2="dk2" accent1="accent1" accent2="accent2" accent3="accent3" accent4="accent4" accent5="accent5" accent6="accent6" hlink="hlink" folHlink="folHlink"/>
  <p:hf sldNum="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youtube.com/watch?v=t5X7jhAMatw"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www.ed.ac.uk/schools-departments/information-services/computing/desktop-personal/security/encryption"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8" name="Date Placeholder 7"/>
          <p:cNvSpPr>
            <a:spLocks noGrp="1"/>
          </p:cNvSpPr>
          <p:nvPr>
            <p:ph type="dt" idx="10"/>
          </p:nvPr>
        </p:nvSpPr>
        <p:spPr/>
        <p:txBody>
          <a:bodyPr/>
          <a:lstStyle/>
          <a:p>
            <a:fld id="{50598A0C-0AA8-4F5F-8761-E684B6C77638}"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3816765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File Naming quiz</a:t>
            </a:r>
            <a:endParaRPr lang="en-GB" dirty="0"/>
          </a:p>
        </p:txBody>
      </p:sp>
      <p:sp>
        <p:nvSpPr>
          <p:cNvPr id="8" name="Date Placeholder 7"/>
          <p:cNvSpPr>
            <a:spLocks noGrp="1"/>
          </p:cNvSpPr>
          <p:nvPr>
            <p:ph type="dt" idx="10"/>
          </p:nvPr>
        </p:nvSpPr>
        <p:spPr/>
        <p:txBody>
          <a:bodyPr/>
          <a:lstStyle/>
          <a:p>
            <a:fld id="{9F075CB1-155B-4E8B-8493-1189D224FECF}"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52320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B80005CE-F226-4550-88B2-73B9C5767F32}"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4116976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1662C9F7-6C83-44B0-ACFF-319AA2147439}"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1312514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D51CDC62-A12F-4057-B089-15AD183BE6B1}"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1016247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A31F4704-8A7B-4A41-B95C-03BD1849A204}"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884884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4EC5A91E-560E-4500-A986-9FDC36822F81}"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11606451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71B73A25-B9E3-4C74-8F58-2B5D9FE8FA36}"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20823375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854075" y="744538"/>
            <a:ext cx="4960938" cy="3721100"/>
          </a:xfrm>
          <a:ln/>
        </p:spPr>
      </p:sp>
      <p:sp>
        <p:nvSpPr>
          <p:cNvPr id="51203" name="Notes Placeholder 2"/>
          <p:cNvSpPr>
            <a:spLocks noGrp="1"/>
          </p:cNvSpPr>
          <p:nvPr>
            <p:ph type="body" idx="1"/>
          </p:nvPr>
        </p:nvSpPr>
        <p:spPr>
          <a:noFill/>
          <a:ln/>
        </p:spPr>
        <p:txBody>
          <a:bodyPr/>
          <a:lstStyle/>
          <a:p>
            <a:r>
              <a:rPr lang="en-US" dirty="0" smtClean="0"/>
              <a:t>Added supervisor to last bullet</a:t>
            </a:r>
            <a:r>
              <a:rPr lang="en-US" baseline="0" dirty="0" smtClean="0"/>
              <a:t> point</a:t>
            </a:r>
            <a:endParaRPr lang="en-US" dirty="0" smtClean="0"/>
          </a:p>
        </p:txBody>
      </p:sp>
      <p:sp>
        <p:nvSpPr>
          <p:cNvPr id="4" name="Date Placeholder 3"/>
          <p:cNvSpPr>
            <a:spLocks noGrp="1"/>
          </p:cNvSpPr>
          <p:nvPr>
            <p:ph type="dt" idx="10"/>
          </p:nvPr>
        </p:nvSpPr>
        <p:spPr/>
        <p:txBody>
          <a:bodyPr/>
          <a:lstStyle/>
          <a:p>
            <a:fld id="{DEDC277E-16A4-4F11-BBD8-F1C72632A215}" type="datetime1">
              <a:rPr lang="en-GB" smtClean="0"/>
              <a:t>30/01/2015</a:t>
            </a:fld>
            <a:endParaRPr lang="en-GB"/>
          </a:p>
        </p:txBody>
      </p:sp>
      <p:sp>
        <p:nvSpPr>
          <p:cNvPr id="5" name="Header Placeholder 4"/>
          <p:cNvSpPr>
            <a:spLocks noGrp="1"/>
          </p:cNvSpPr>
          <p:nvPr>
            <p:ph type="hdr" sz="quarter" idx="11"/>
          </p:nvPr>
        </p:nvSpPr>
        <p:spPr/>
        <p:txBody>
          <a:bodyPr/>
          <a:lstStyle/>
          <a:p>
            <a:r>
              <a:rPr lang="en-GB" smtClean="0"/>
              <a:t>Managing Your Research Data workshop</a:t>
            </a:r>
            <a:endParaRPr lang="en-GB"/>
          </a:p>
        </p:txBody>
      </p:sp>
      <p:sp>
        <p:nvSpPr>
          <p:cNvPr id="7" name="Footer Placeholder 6"/>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403874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854075" y="744538"/>
            <a:ext cx="4960938" cy="3721100"/>
          </a:xfrm>
          <a:ln/>
        </p:spPr>
      </p:sp>
      <p:sp>
        <p:nvSpPr>
          <p:cNvPr id="51203" name="Notes Placeholder 2"/>
          <p:cNvSpPr>
            <a:spLocks noGrp="1"/>
          </p:cNvSpPr>
          <p:nvPr>
            <p:ph type="body" idx="1"/>
          </p:nvPr>
        </p:nvSpPr>
        <p:spPr>
          <a:noFill/>
          <a:ln/>
        </p:spPr>
        <p:txBody>
          <a:bodyPr/>
          <a:lstStyle/>
          <a:p>
            <a:r>
              <a:rPr lang="en-GB" dirty="0" smtClean="0">
                <a:hlinkClick r:id="rId3"/>
              </a:rPr>
              <a:t>http://www.youtube.com/watch?v=t5X7jhAMatw</a:t>
            </a:r>
            <a:endParaRPr lang="en-GB" dirty="0" smtClean="0"/>
          </a:p>
          <a:p>
            <a:r>
              <a:rPr lang="en-GB" smtClean="0">
                <a:hlinkClick r:id="rId4"/>
              </a:rPr>
              <a:t>http://www.ed.ac.uk/schools-departments/information-services/computing/desktop-personal/security/encryption</a:t>
            </a:r>
            <a:endParaRPr lang="en-GB" dirty="0" smtClean="0"/>
          </a:p>
          <a:p>
            <a:endParaRPr lang="en-GB" dirty="0" smtClean="0"/>
          </a:p>
          <a:p>
            <a:r>
              <a:rPr lang="en-GB" dirty="0" smtClean="0"/>
              <a:t>If data is sensitive,</a:t>
            </a:r>
            <a:r>
              <a:rPr lang="en-GB" baseline="0" dirty="0" smtClean="0"/>
              <a:t> how will access to it be controlled? </a:t>
            </a:r>
          </a:p>
          <a:p>
            <a:r>
              <a:rPr lang="en-GB" baseline="0" dirty="0" smtClean="0"/>
              <a:t>What if it is stolen?</a:t>
            </a:r>
          </a:p>
          <a:p>
            <a:r>
              <a:rPr lang="en-GB" baseline="0" dirty="0" smtClean="0"/>
              <a:t>What if you have to share it?</a:t>
            </a:r>
          </a:p>
          <a:p>
            <a:r>
              <a:rPr lang="en-GB" baseline="0" dirty="0" smtClean="0"/>
              <a:t>What happens when you have to delete it at the end of the project?</a:t>
            </a:r>
            <a:endParaRPr lang="en-US" dirty="0" smtClean="0"/>
          </a:p>
        </p:txBody>
      </p:sp>
      <p:sp>
        <p:nvSpPr>
          <p:cNvPr id="4" name="Date Placeholder 3"/>
          <p:cNvSpPr>
            <a:spLocks noGrp="1"/>
          </p:cNvSpPr>
          <p:nvPr>
            <p:ph type="dt" idx="10"/>
          </p:nvPr>
        </p:nvSpPr>
        <p:spPr/>
        <p:txBody>
          <a:bodyPr/>
          <a:lstStyle/>
          <a:p>
            <a:fld id="{D100A8E3-7309-4FAB-839C-D42BB3B31F04}" type="datetime1">
              <a:rPr lang="en-GB" smtClean="0"/>
              <a:t>30/01/2015</a:t>
            </a:fld>
            <a:endParaRPr lang="en-GB"/>
          </a:p>
        </p:txBody>
      </p:sp>
      <p:sp>
        <p:nvSpPr>
          <p:cNvPr id="5" name="Header Placeholder 4"/>
          <p:cNvSpPr>
            <a:spLocks noGrp="1"/>
          </p:cNvSpPr>
          <p:nvPr>
            <p:ph type="hdr" sz="quarter" idx="11"/>
          </p:nvPr>
        </p:nvSpPr>
        <p:spPr/>
        <p:txBody>
          <a:bodyPr/>
          <a:lstStyle/>
          <a:p>
            <a:r>
              <a:rPr lang="en-GB" smtClean="0"/>
              <a:t>Managing Your Research Data workshop</a:t>
            </a:r>
            <a:endParaRPr lang="en-GB"/>
          </a:p>
        </p:txBody>
      </p:sp>
      <p:sp>
        <p:nvSpPr>
          <p:cNvPr id="7" name="Footer Placeholder 6"/>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34233762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17B2CEF2-2A73-4342-A848-2F444C02F216}"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1860954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xfrm>
            <a:off x="854075" y="744538"/>
            <a:ext cx="4960938" cy="3722687"/>
          </a:xfrm>
          <a:ln/>
        </p:spPr>
      </p:sp>
      <p:sp>
        <p:nvSpPr>
          <p:cNvPr id="47107" name="Notes Placeholder 2"/>
          <p:cNvSpPr>
            <a:spLocks noGrp="1"/>
          </p:cNvSpPr>
          <p:nvPr>
            <p:ph type="body" idx="1"/>
          </p:nvPr>
        </p:nvSpPr>
        <p:spPr>
          <a:noFill/>
          <a:ln/>
        </p:spPr>
        <p:txBody>
          <a:bodyPr/>
          <a:lstStyle/>
          <a:p>
            <a:r>
              <a:rPr lang="en-GB" dirty="0" smtClean="0"/>
              <a:t>Data is increasing in significance. It will unquestionably matter to your research careers, more than it does to your supervisors’ generation.</a:t>
            </a:r>
          </a:p>
          <a:p>
            <a:r>
              <a:rPr lang="en-GB" dirty="0" smtClean="0"/>
              <a:t>Learn good data habits now! You’ll need them later.</a:t>
            </a:r>
            <a:br>
              <a:rPr lang="en-GB" dirty="0" smtClean="0"/>
            </a:br>
            <a:r>
              <a:rPr lang="en-GB" dirty="0" smtClean="0"/>
              <a:t/>
            </a:r>
            <a:br>
              <a:rPr lang="en-GB" dirty="0" smtClean="0"/>
            </a:br>
            <a:r>
              <a:rPr lang="en-GB" dirty="0" smtClean="0"/>
              <a:t>Added about getting citations</a:t>
            </a:r>
            <a:r>
              <a:rPr lang="en-GB" baseline="0" dirty="0" smtClean="0"/>
              <a:t> as this might be </a:t>
            </a:r>
            <a:r>
              <a:rPr lang="en-GB" baseline="0" smtClean="0"/>
              <a:t>of greater importance </a:t>
            </a:r>
            <a:r>
              <a:rPr lang="en-GB" baseline="0" dirty="0" smtClean="0"/>
              <a:t>to PGR student who have no citations at all. </a:t>
            </a:r>
            <a:endParaRPr lang="en-GB" dirty="0" smtClean="0"/>
          </a:p>
        </p:txBody>
      </p:sp>
      <p:sp>
        <p:nvSpPr>
          <p:cNvPr id="4" name="Date Placeholder 3"/>
          <p:cNvSpPr>
            <a:spLocks noGrp="1"/>
          </p:cNvSpPr>
          <p:nvPr>
            <p:ph type="dt" idx="10"/>
          </p:nvPr>
        </p:nvSpPr>
        <p:spPr/>
        <p:txBody>
          <a:bodyPr/>
          <a:lstStyle/>
          <a:p>
            <a:fld id="{D5E7DE80-F4A6-4619-A84A-608AC17FE5A9}" type="datetime1">
              <a:rPr lang="en-GB" smtClean="0"/>
              <a:t>30/01/2015</a:t>
            </a:fld>
            <a:endParaRPr lang="en-GB"/>
          </a:p>
        </p:txBody>
      </p:sp>
      <p:sp>
        <p:nvSpPr>
          <p:cNvPr id="5" name="Header Placeholder 4"/>
          <p:cNvSpPr>
            <a:spLocks noGrp="1"/>
          </p:cNvSpPr>
          <p:nvPr>
            <p:ph type="hdr" sz="quarter" idx="11"/>
          </p:nvPr>
        </p:nvSpPr>
        <p:spPr/>
        <p:txBody>
          <a:bodyPr/>
          <a:lstStyle/>
          <a:p>
            <a:r>
              <a:rPr lang="en-GB" smtClean="0"/>
              <a:t>Managing Your Research Data workshop</a:t>
            </a:r>
            <a:endParaRPr lang="en-GB"/>
          </a:p>
        </p:txBody>
      </p:sp>
      <p:sp>
        <p:nvSpPr>
          <p:cNvPr id="7" name="Footer Placeholder 6"/>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39316015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Barriers quiz</a:t>
            </a:r>
            <a:endParaRPr lang="en-GB" dirty="0"/>
          </a:p>
        </p:txBody>
      </p:sp>
      <p:sp>
        <p:nvSpPr>
          <p:cNvPr id="8" name="Date Placeholder 7"/>
          <p:cNvSpPr>
            <a:spLocks noGrp="1"/>
          </p:cNvSpPr>
          <p:nvPr>
            <p:ph type="dt" idx="10"/>
          </p:nvPr>
        </p:nvSpPr>
        <p:spPr/>
        <p:txBody>
          <a:bodyPr/>
          <a:lstStyle/>
          <a:p>
            <a:fld id="{4BD0588B-69E6-4370-8321-1DD1AC10E0F2}"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3194410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Now 989 repositories listed in </a:t>
            </a:r>
            <a:r>
              <a:rPr lang="en-GB" dirty="0" err="1" smtClean="0"/>
              <a:t>databib</a:t>
            </a:r>
            <a:r>
              <a:rPr lang="en-GB" dirty="0" smtClean="0"/>
              <a:t> (15 October 2014)</a:t>
            </a:r>
            <a:endParaRPr lang="en-GB" dirty="0"/>
          </a:p>
        </p:txBody>
      </p:sp>
      <p:sp>
        <p:nvSpPr>
          <p:cNvPr id="8" name="Date Placeholder 7"/>
          <p:cNvSpPr>
            <a:spLocks noGrp="1"/>
          </p:cNvSpPr>
          <p:nvPr>
            <p:ph type="dt" idx="10"/>
          </p:nvPr>
        </p:nvSpPr>
        <p:spPr/>
        <p:txBody>
          <a:bodyPr/>
          <a:lstStyle/>
          <a:p>
            <a:fld id="{6D8AE4B5-48C1-4C92-88F1-4FB70E28381D}"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2262334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05289600-CF98-45E4-93DF-ADC7113959C4}"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16577857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96D378BE-931E-43C2-A320-2A6E2A8EAFEF}"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29589043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Slide Image Placeholder 1"/>
          <p:cNvSpPr>
            <a:spLocks noGrp="1" noRot="1" noChangeAspect="1" noTextEdit="1"/>
          </p:cNvSpPr>
          <p:nvPr>
            <p:ph type="sldImg"/>
          </p:nvPr>
        </p:nvSpPr>
        <p:spPr>
          <a:xfrm>
            <a:off x="854075" y="744538"/>
            <a:ext cx="4962525" cy="3722687"/>
          </a:xfrm>
          <a:ln/>
        </p:spPr>
      </p:sp>
      <p:sp>
        <p:nvSpPr>
          <p:cNvPr id="48132" name="Notes Placeholder 2"/>
          <p:cNvSpPr>
            <a:spLocks noGrp="1"/>
          </p:cNvSpPr>
          <p:nvPr>
            <p:ph type="body" idx="1"/>
          </p:nvPr>
        </p:nvSpPr>
        <p:spPr>
          <a:xfrm>
            <a:off x="888815" y="4716193"/>
            <a:ext cx="4891460" cy="4465217"/>
          </a:xfrm>
          <a:noFill/>
          <a:ln/>
        </p:spPr>
        <p:txBody>
          <a:bodyPr lIns="94952" tIns="47476" rIns="94952" bIns="47476"/>
          <a:lstStyle/>
          <a:p>
            <a:pPr eaLnBrk="1" hangingPunct="1"/>
            <a:endParaRPr lang="en-US" dirty="0" smtClean="0"/>
          </a:p>
        </p:txBody>
      </p:sp>
      <p:sp>
        <p:nvSpPr>
          <p:cNvPr id="48133" name="Slide Number Placeholder 3"/>
          <p:cNvSpPr txBox="1">
            <a:spLocks noGrp="1"/>
          </p:cNvSpPr>
          <p:nvPr/>
        </p:nvSpPr>
        <p:spPr bwMode="auto">
          <a:xfrm>
            <a:off x="3778951" y="9430847"/>
            <a:ext cx="2890137" cy="495793"/>
          </a:xfrm>
          <a:prstGeom prst="rect">
            <a:avLst/>
          </a:prstGeom>
          <a:noFill/>
          <a:ln w="9525">
            <a:noFill/>
            <a:miter lim="800000"/>
            <a:headEnd/>
            <a:tailEnd/>
          </a:ln>
        </p:spPr>
        <p:txBody>
          <a:bodyPr lIns="94952" tIns="47476" rIns="94952" bIns="47476" anchor="b"/>
          <a:lstStyle/>
          <a:p>
            <a:pPr algn="r">
              <a:spcBef>
                <a:spcPct val="0"/>
              </a:spcBef>
              <a:buClrTx/>
              <a:buFontTx/>
              <a:buNone/>
            </a:pPr>
            <a:fld id="{7D2549F9-5F53-46AD-9B7C-2BA4657D6461}" type="slidenum">
              <a:rPr lang="en-GB" sz="1300">
                <a:latin typeface="Times New Roman" pitchFamily="18" charset="0"/>
                <a:ea typeface="ＭＳ Ｐゴシック" pitchFamily="34" charset="-128"/>
              </a:rPr>
              <a:pPr algn="r">
                <a:spcBef>
                  <a:spcPct val="0"/>
                </a:spcBef>
                <a:buClrTx/>
                <a:buFontTx/>
                <a:buNone/>
              </a:pPr>
              <a:t>24</a:t>
            </a:fld>
            <a:endParaRPr lang="en-GB" sz="1300" dirty="0">
              <a:latin typeface="Times New Roman" pitchFamily="18" charset="0"/>
              <a:ea typeface="ＭＳ Ｐゴシック" pitchFamily="34" charset="-128"/>
            </a:endParaRPr>
          </a:p>
        </p:txBody>
      </p:sp>
      <p:sp>
        <p:nvSpPr>
          <p:cNvPr id="4" name="Date Placeholder 3"/>
          <p:cNvSpPr>
            <a:spLocks noGrp="1"/>
          </p:cNvSpPr>
          <p:nvPr>
            <p:ph type="dt" idx="10"/>
          </p:nvPr>
        </p:nvSpPr>
        <p:spPr/>
        <p:txBody>
          <a:bodyPr/>
          <a:lstStyle/>
          <a:p>
            <a:fld id="{C09DD606-4248-4E5E-97D6-5B1BED5440CD}" type="datetime1">
              <a:rPr lang="en-GB" smtClean="0"/>
              <a:t>30/01/2015</a:t>
            </a:fld>
            <a:endParaRPr lang="en-GB"/>
          </a:p>
        </p:txBody>
      </p:sp>
      <p:sp>
        <p:nvSpPr>
          <p:cNvPr id="5" name="Header Placeholder 4"/>
          <p:cNvSpPr>
            <a:spLocks noGrp="1"/>
          </p:cNvSpPr>
          <p:nvPr>
            <p:ph type="hdr" sz="quarter" idx="11"/>
          </p:nvPr>
        </p:nvSpPr>
        <p:spPr/>
        <p:txBody>
          <a:bodyPr/>
          <a:lstStyle/>
          <a:p>
            <a:r>
              <a:rPr lang="en-GB" smtClean="0"/>
              <a:t>Managing Your Research Data workshop</a:t>
            </a:r>
            <a:endParaRPr lang="en-GB"/>
          </a:p>
        </p:txBody>
      </p:sp>
      <p:sp>
        <p:nvSpPr>
          <p:cNvPr id="6" name="Footer Placeholder 5"/>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36372154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Slide Image Placeholder 1"/>
          <p:cNvSpPr>
            <a:spLocks noGrp="1" noRot="1" noChangeAspect="1" noTextEdit="1"/>
          </p:cNvSpPr>
          <p:nvPr>
            <p:ph type="sldImg"/>
          </p:nvPr>
        </p:nvSpPr>
        <p:spPr>
          <a:xfrm>
            <a:off x="852488" y="744538"/>
            <a:ext cx="4965700" cy="3724275"/>
          </a:xfrm>
          <a:ln/>
        </p:spPr>
      </p:sp>
      <p:sp>
        <p:nvSpPr>
          <p:cNvPr id="49156" name="Notes Placeholder 2"/>
          <p:cNvSpPr>
            <a:spLocks noGrp="1"/>
          </p:cNvSpPr>
          <p:nvPr>
            <p:ph type="body" idx="1"/>
          </p:nvPr>
        </p:nvSpPr>
        <p:spPr>
          <a:xfrm>
            <a:off x="888815" y="4716193"/>
            <a:ext cx="4891460" cy="4465217"/>
          </a:xfrm>
          <a:noFill/>
          <a:ln/>
        </p:spPr>
        <p:txBody>
          <a:bodyPr lIns="94952" tIns="47476" rIns="94952" bIns="47476"/>
          <a:lstStyle/>
          <a:p>
            <a:pPr eaLnBrk="1" hangingPunct="1"/>
            <a:endParaRPr lang="en-US" dirty="0" smtClean="0"/>
          </a:p>
        </p:txBody>
      </p:sp>
      <p:sp>
        <p:nvSpPr>
          <p:cNvPr id="49157" name="Slide Number Placeholder 3"/>
          <p:cNvSpPr txBox="1">
            <a:spLocks noGrp="1"/>
          </p:cNvSpPr>
          <p:nvPr/>
        </p:nvSpPr>
        <p:spPr bwMode="auto">
          <a:xfrm>
            <a:off x="3778951" y="9430847"/>
            <a:ext cx="2890137" cy="495793"/>
          </a:xfrm>
          <a:prstGeom prst="rect">
            <a:avLst/>
          </a:prstGeom>
          <a:noFill/>
          <a:ln w="9525">
            <a:noFill/>
            <a:miter lim="800000"/>
            <a:headEnd/>
            <a:tailEnd/>
          </a:ln>
        </p:spPr>
        <p:txBody>
          <a:bodyPr lIns="94952" tIns="47476" rIns="94952" bIns="47476" anchor="b"/>
          <a:lstStyle/>
          <a:p>
            <a:pPr algn="r">
              <a:spcBef>
                <a:spcPct val="0"/>
              </a:spcBef>
              <a:buClrTx/>
              <a:buFontTx/>
              <a:buNone/>
            </a:pPr>
            <a:fld id="{39DA64B1-B829-46DD-A96E-83BF1C86F5CB}" type="slidenum">
              <a:rPr lang="en-GB" sz="1300">
                <a:latin typeface="Times New Roman" pitchFamily="18" charset="0"/>
                <a:ea typeface="ＭＳ Ｐゴシック" pitchFamily="34" charset="-128"/>
              </a:rPr>
              <a:pPr algn="r">
                <a:spcBef>
                  <a:spcPct val="0"/>
                </a:spcBef>
                <a:buClrTx/>
                <a:buFontTx/>
                <a:buNone/>
              </a:pPr>
              <a:t>25</a:t>
            </a:fld>
            <a:endParaRPr lang="en-GB" sz="1300" dirty="0">
              <a:latin typeface="Times New Roman" pitchFamily="18" charset="0"/>
              <a:ea typeface="ＭＳ Ｐゴシック" pitchFamily="34" charset="-128"/>
            </a:endParaRPr>
          </a:p>
        </p:txBody>
      </p:sp>
      <p:sp>
        <p:nvSpPr>
          <p:cNvPr id="4" name="Date Placeholder 3"/>
          <p:cNvSpPr>
            <a:spLocks noGrp="1"/>
          </p:cNvSpPr>
          <p:nvPr>
            <p:ph type="dt" idx="10"/>
          </p:nvPr>
        </p:nvSpPr>
        <p:spPr/>
        <p:txBody>
          <a:bodyPr/>
          <a:lstStyle/>
          <a:p>
            <a:fld id="{66497D81-0EC0-4C16-8D3C-27116BBB2111}" type="datetime1">
              <a:rPr lang="en-GB" smtClean="0"/>
              <a:t>30/01/2015</a:t>
            </a:fld>
            <a:endParaRPr lang="en-GB"/>
          </a:p>
        </p:txBody>
      </p:sp>
      <p:sp>
        <p:nvSpPr>
          <p:cNvPr id="5" name="Header Placeholder 4"/>
          <p:cNvSpPr>
            <a:spLocks noGrp="1"/>
          </p:cNvSpPr>
          <p:nvPr>
            <p:ph type="hdr" sz="quarter" idx="11"/>
          </p:nvPr>
        </p:nvSpPr>
        <p:spPr/>
        <p:txBody>
          <a:bodyPr/>
          <a:lstStyle/>
          <a:p>
            <a:r>
              <a:rPr lang="en-GB" smtClean="0"/>
              <a:t>Managing Your Research Data workshop</a:t>
            </a:r>
            <a:endParaRPr lang="en-GB"/>
          </a:p>
        </p:txBody>
      </p:sp>
      <p:sp>
        <p:nvSpPr>
          <p:cNvPr id="6" name="Footer Placeholder 5"/>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41021079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31C5658D-9EF7-4C05-AF10-E8F09A9D2F30}"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2163696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935DDF05-E891-421C-945A-27D4CA462FCB}"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30715548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8" name="Date Placeholder 7"/>
          <p:cNvSpPr>
            <a:spLocks noGrp="1"/>
          </p:cNvSpPr>
          <p:nvPr>
            <p:ph type="dt" idx="10"/>
          </p:nvPr>
        </p:nvSpPr>
        <p:spPr/>
        <p:txBody>
          <a:bodyPr/>
          <a:lstStyle/>
          <a:p>
            <a:fld id="{69A6A221-F667-485E-B7D6-9E40FA897285}"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39942866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DFE32147-7FD7-4CD2-B21B-433FF8330AEE}"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209090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xfrm>
            <a:off x="854075" y="744538"/>
            <a:ext cx="4960938" cy="3722687"/>
          </a:xfrm>
          <a:ln/>
        </p:spPr>
      </p:sp>
      <p:sp>
        <p:nvSpPr>
          <p:cNvPr id="47107" name="Notes Placeholder 2"/>
          <p:cNvSpPr>
            <a:spLocks noGrp="1"/>
          </p:cNvSpPr>
          <p:nvPr>
            <p:ph type="body" idx="1"/>
          </p:nvPr>
        </p:nvSpPr>
        <p:spPr>
          <a:noFill/>
          <a:ln/>
        </p:spPr>
        <p:txBody>
          <a:bodyPr/>
          <a:lstStyle/>
          <a:p>
            <a:r>
              <a:rPr lang="en-GB" dirty="0" smtClean="0"/>
              <a:t>Data is increasing in significance. It will unquestionably matter to your research careers, more than it does to your supervisors’ generation.</a:t>
            </a:r>
          </a:p>
          <a:p>
            <a:r>
              <a:rPr lang="en-GB" dirty="0" smtClean="0"/>
              <a:t>Learn good data habits now! You’ll need them later.</a:t>
            </a:r>
            <a:br>
              <a:rPr lang="en-GB" dirty="0" smtClean="0"/>
            </a:br>
            <a:r>
              <a:rPr lang="en-GB" dirty="0" smtClean="0"/>
              <a:t/>
            </a:r>
            <a:br>
              <a:rPr lang="en-GB" dirty="0" smtClean="0"/>
            </a:br>
            <a:r>
              <a:rPr lang="en-GB" dirty="0" smtClean="0"/>
              <a:t>Added about getting citations</a:t>
            </a:r>
            <a:r>
              <a:rPr lang="en-GB" baseline="0" dirty="0" smtClean="0"/>
              <a:t> as this might be </a:t>
            </a:r>
            <a:r>
              <a:rPr lang="en-GB" baseline="0" smtClean="0"/>
              <a:t>of greater importance </a:t>
            </a:r>
            <a:r>
              <a:rPr lang="en-GB" baseline="0" dirty="0" smtClean="0"/>
              <a:t>to PGR student who have no citations at all. </a:t>
            </a:r>
            <a:endParaRPr lang="en-GB" dirty="0" smtClean="0"/>
          </a:p>
        </p:txBody>
      </p:sp>
      <p:sp>
        <p:nvSpPr>
          <p:cNvPr id="4" name="Date Placeholder 3"/>
          <p:cNvSpPr>
            <a:spLocks noGrp="1"/>
          </p:cNvSpPr>
          <p:nvPr>
            <p:ph type="dt" idx="10"/>
          </p:nvPr>
        </p:nvSpPr>
        <p:spPr/>
        <p:txBody>
          <a:bodyPr/>
          <a:lstStyle/>
          <a:p>
            <a:fld id="{020CE18E-7028-4E78-B7CB-A0AD960F6459}" type="datetime1">
              <a:rPr lang="en-GB" smtClean="0"/>
              <a:t>30/01/2015</a:t>
            </a:fld>
            <a:endParaRPr lang="en-GB"/>
          </a:p>
        </p:txBody>
      </p:sp>
      <p:sp>
        <p:nvSpPr>
          <p:cNvPr id="5" name="Header Placeholder 4"/>
          <p:cNvSpPr>
            <a:spLocks noGrp="1"/>
          </p:cNvSpPr>
          <p:nvPr>
            <p:ph type="hdr" sz="quarter" idx="11"/>
          </p:nvPr>
        </p:nvSpPr>
        <p:spPr/>
        <p:txBody>
          <a:bodyPr/>
          <a:lstStyle/>
          <a:p>
            <a:r>
              <a:rPr lang="en-GB" smtClean="0"/>
              <a:t>Managing Your Research Data workshop</a:t>
            </a:r>
            <a:endParaRPr lang="en-GB"/>
          </a:p>
        </p:txBody>
      </p:sp>
      <p:sp>
        <p:nvSpPr>
          <p:cNvPr id="7" name="Footer Placeholder 6"/>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7287851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Reasons</a:t>
            </a:r>
            <a:r>
              <a:rPr lang="en-GB" baseline="0" dirty="0" smtClean="0"/>
              <a:t> not to share quiz</a:t>
            </a:r>
            <a:endParaRPr lang="en-GB" dirty="0"/>
          </a:p>
        </p:txBody>
      </p:sp>
      <p:sp>
        <p:nvSpPr>
          <p:cNvPr id="8" name="Date Placeholder 7"/>
          <p:cNvSpPr>
            <a:spLocks noGrp="1"/>
          </p:cNvSpPr>
          <p:nvPr>
            <p:ph type="dt" idx="10"/>
          </p:nvPr>
        </p:nvSpPr>
        <p:spPr/>
        <p:txBody>
          <a:bodyPr/>
          <a:lstStyle/>
          <a:p>
            <a:fld id="{C60759FD-C526-46EB-B8BA-20AEF4DE8CA4}"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32277246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E41F633A-9BA0-466D-8954-08F342976228}"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23460987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7DCB8999-AD15-46D8-A43C-B82E06CE1978}"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36886155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B99B60D3-DE44-42F2-9E5B-1D7A453085A4}"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35504763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253D42B3-B742-4C7C-87AE-42348A98B9E7}"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20385967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772447E2-B2FE-4F6D-933C-051DA0D66372}"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15213119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B440B823-0549-42F9-AF5C-05EA8BBDB818}"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37384160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xfrm>
            <a:off x="854075" y="744538"/>
            <a:ext cx="4960938" cy="3722687"/>
          </a:xfrm>
          <a:ln/>
        </p:spPr>
      </p:sp>
      <p:sp>
        <p:nvSpPr>
          <p:cNvPr id="53251" name="Notes Placeholder 2"/>
          <p:cNvSpPr>
            <a:spLocks noGrp="1"/>
          </p:cNvSpPr>
          <p:nvPr>
            <p:ph type="body" idx="1"/>
          </p:nvPr>
        </p:nvSpPr>
        <p:spPr>
          <a:noFill/>
          <a:ln/>
        </p:spPr>
        <p:txBody>
          <a:bodyPr/>
          <a:lstStyle/>
          <a:p>
            <a:endParaRPr lang="en-US" dirty="0" smtClean="0">
              <a:ea typeface="ＭＳ Ｐゴシック" pitchFamily="34" charset="-128"/>
            </a:endParaRPr>
          </a:p>
        </p:txBody>
      </p:sp>
      <p:sp>
        <p:nvSpPr>
          <p:cNvPr id="4" name="Date Placeholder 3"/>
          <p:cNvSpPr>
            <a:spLocks noGrp="1"/>
          </p:cNvSpPr>
          <p:nvPr>
            <p:ph type="dt" idx="10"/>
          </p:nvPr>
        </p:nvSpPr>
        <p:spPr/>
        <p:txBody>
          <a:bodyPr/>
          <a:lstStyle/>
          <a:p>
            <a:fld id="{423F78BB-BD57-443F-A7D7-3537A9B60015}" type="datetime1">
              <a:rPr lang="en-GB" smtClean="0"/>
              <a:t>30/01/2015</a:t>
            </a:fld>
            <a:endParaRPr lang="en-GB"/>
          </a:p>
        </p:txBody>
      </p:sp>
      <p:sp>
        <p:nvSpPr>
          <p:cNvPr id="5" name="Header Placeholder 4"/>
          <p:cNvSpPr>
            <a:spLocks noGrp="1"/>
          </p:cNvSpPr>
          <p:nvPr>
            <p:ph type="hdr" sz="quarter" idx="11"/>
          </p:nvPr>
        </p:nvSpPr>
        <p:spPr/>
        <p:txBody>
          <a:bodyPr/>
          <a:lstStyle/>
          <a:p>
            <a:r>
              <a:rPr lang="en-GB" smtClean="0"/>
              <a:t>Managing Your Research Data workshop</a:t>
            </a:r>
            <a:endParaRPr lang="en-GB"/>
          </a:p>
        </p:txBody>
      </p:sp>
      <p:sp>
        <p:nvSpPr>
          <p:cNvPr id="6" name="Footer Placeholder 5"/>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23684832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xfrm>
            <a:off x="855663" y="746125"/>
            <a:ext cx="4957762" cy="3719513"/>
          </a:xfrm>
          <a:ln/>
        </p:spPr>
      </p:sp>
      <p:sp>
        <p:nvSpPr>
          <p:cNvPr id="55299" name="Notes Placeholder 2"/>
          <p:cNvSpPr>
            <a:spLocks noGrp="1"/>
          </p:cNvSpPr>
          <p:nvPr>
            <p:ph type="body" idx="1"/>
          </p:nvPr>
        </p:nvSpPr>
        <p:spPr>
          <a:noFill/>
          <a:ln/>
        </p:spPr>
        <p:txBody>
          <a:bodyPr/>
          <a:lstStyle/>
          <a:p>
            <a:r>
              <a:rPr lang="en-GB" dirty="0" smtClean="0">
                <a:ea typeface="ＭＳ Ｐゴシック" pitchFamily="34" charset="-128"/>
              </a:rPr>
              <a:t>The DCC has produced a How to guide on writing DMPs and developed a tool to help</a:t>
            </a:r>
          </a:p>
        </p:txBody>
      </p:sp>
      <p:sp>
        <p:nvSpPr>
          <p:cNvPr id="4" name="Date Placeholder 3"/>
          <p:cNvSpPr>
            <a:spLocks noGrp="1"/>
          </p:cNvSpPr>
          <p:nvPr>
            <p:ph type="dt" idx="10"/>
          </p:nvPr>
        </p:nvSpPr>
        <p:spPr/>
        <p:txBody>
          <a:bodyPr/>
          <a:lstStyle/>
          <a:p>
            <a:fld id="{E3A9BDE7-B509-488D-920E-336054EBAF1D}" type="datetime1">
              <a:rPr lang="en-GB" smtClean="0"/>
              <a:t>30/01/2015</a:t>
            </a:fld>
            <a:endParaRPr lang="en-GB"/>
          </a:p>
        </p:txBody>
      </p:sp>
      <p:sp>
        <p:nvSpPr>
          <p:cNvPr id="5" name="Header Placeholder 4"/>
          <p:cNvSpPr>
            <a:spLocks noGrp="1"/>
          </p:cNvSpPr>
          <p:nvPr>
            <p:ph type="hdr" sz="quarter" idx="11"/>
          </p:nvPr>
        </p:nvSpPr>
        <p:spPr/>
        <p:txBody>
          <a:bodyPr/>
          <a:lstStyle/>
          <a:p>
            <a:r>
              <a:rPr lang="en-GB" smtClean="0"/>
              <a:t>Managing Your Research Data workshop</a:t>
            </a:r>
            <a:endParaRPr lang="en-GB"/>
          </a:p>
        </p:txBody>
      </p:sp>
      <p:sp>
        <p:nvSpPr>
          <p:cNvPr id="6" name="Footer Placeholder 5"/>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32511822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Updated to new DMP style</a:t>
            </a:r>
            <a:endParaRPr lang="en-GB" dirty="0"/>
          </a:p>
        </p:txBody>
      </p:sp>
      <p:sp>
        <p:nvSpPr>
          <p:cNvPr id="8" name="Date Placeholder 7"/>
          <p:cNvSpPr>
            <a:spLocks noGrp="1"/>
          </p:cNvSpPr>
          <p:nvPr>
            <p:ph type="dt" idx="10"/>
          </p:nvPr>
        </p:nvSpPr>
        <p:spPr/>
        <p:txBody>
          <a:bodyPr/>
          <a:lstStyle/>
          <a:p>
            <a:fld id="{D54C1717-E950-4FF1-B521-319B775D8C51}"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2193311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9AE27CEB-380C-4C4F-A180-BAF0E6C31CDC}"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822826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Added just for PGRs</a:t>
            </a:r>
            <a:endParaRPr lang="en-GB" dirty="0"/>
          </a:p>
        </p:txBody>
      </p:sp>
      <p:sp>
        <p:nvSpPr>
          <p:cNvPr id="8" name="Date Placeholder 7"/>
          <p:cNvSpPr>
            <a:spLocks noGrp="1"/>
          </p:cNvSpPr>
          <p:nvPr>
            <p:ph type="dt" idx="10"/>
          </p:nvPr>
        </p:nvSpPr>
        <p:spPr/>
        <p:txBody>
          <a:bodyPr/>
          <a:lstStyle/>
          <a:p>
            <a:fld id="{47B9D758-DE62-44A1-9B74-5861E9BC4486}"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42041679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AD3D5686-2BF4-4997-9667-7DA14B09E41A}"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17434686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xfrm>
            <a:off x="854075" y="744538"/>
            <a:ext cx="4960938" cy="3722687"/>
          </a:xfrm>
          <a:ln/>
        </p:spPr>
      </p:sp>
      <p:sp>
        <p:nvSpPr>
          <p:cNvPr id="56323" name="Notes Placeholder 2"/>
          <p:cNvSpPr>
            <a:spLocks noGrp="1"/>
          </p:cNvSpPr>
          <p:nvPr>
            <p:ph type="body" idx="1"/>
          </p:nvPr>
        </p:nvSpPr>
        <p:spPr>
          <a:noFill/>
          <a:ln/>
        </p:spPr>
        <p:txBody>
          <a:bodyPr/>
          <a:lstStyle/>
          <a:p>
            <a:endParaRPr lang="en-US" dirty="0" smtClean="0"/>
          </a:p>
        </p:txBody>
      </p:sp>
      <p:sp>
        <p:nvSpPr>
          <p:cNvPr id="4" name="Date Placeholder 3"/>
          <p:cNvSpPr>
            <a:spLocks noGrp="1"/>
          </p:cNvSpPr>
          <p:nvPr>
            <p:ph type="dt" idx="10"/>
          </p:nvPr>
        </p:nvSpPr>
        <p:spPr/>
        <p:txBody>
          <a:bodyPr/>
          <a:lstStyle/>
          <a:p>
            <a:fld id="{266CE5C6-0C4F-47A5-9FB1-6668366611D8}" type="datetime1">
              <a:rPr lang="en-GB" smtClean="0"/>
              <a:t>30/01/2015</a:t>
            </a:fld>
            <a:endParaRPr lang="en-GB"/>
          </a:p>
        </p:txBody>
      </p:sp>
      <p:sp>
        <p:nvSpPr>
          <p:cNvPr id="5" name="Header Placeholder 4"/>
          <p:cNvSpPr>
            <a:spLocks noGrp="1"/>
          </p:cNvSpPr>
          <p:nvPr>
            <p:ph type="hdr" sz="quarter" idx="11"/>
          </p:nvPr>
        </p:nvSpPr>
        <p:spPr/>
        <p:txBody>
          <a:bodyPr/>
          <a:lstStyle/>
          <a:p>
            <a:r>
              <a:rPr lang="en-GB" smtClean="0"/>
              <a:t>Managing Your Research Data workshop</a:t>
            </a:r>
            <a:endParaRPr lang="en-GB"/>
          </a:p>
        </p:txBody>
      </p:sp>
      <p:sp>
        <p:nvSpPr>
          <p:cNvPr id="7" name="Footer Placeholder 6"/>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22001861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8FCB4921-6AC5-42F6-A467-F64CAC2579B3}" type="datetime1">
              <a:rPr lang="en-GB" smtClean="0"/>
              <a:t>30/01/2015</a:t>
            </a:fld>
            <a:endParaRPr lang="en-GB"/>
          </a:p>
        </p:txBody>
      </p:sp>
      <p:sp>
        <p:nvSpPr>
          <p:cNvPr id="5" name="Header Placeholder 4"/>
          <p:cNvSpPr>
            <a:spLocks noGrp="1"/>
          </p:cNvSpPr>
          <p:nvPr>
            <p:ph type="hdr" sz="quarter" idx="11"/>
          </p:nvPr>
        </p:nvSpPr>
        <p:spPr/>
        <p:txBody>
          <a:bodyPr/>
          <a:lstStyle/>
          <a:p>
            <a:r>
              <a:rPr lang="en-GB" smtClean="0"/>
              <a:t>Managing Your Research Data workshop</a:t>
            </a:r>
            <a:endParaRPr lang="en-GB"/>
          </a:p>
        </p:txBody>
      </p:sp>
      <p:sp>
        <p:nvSpPr>
          <p:cNvPr id="8" name="Footer Placeholder 7"/>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15177868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86EE7AF2-C8A0-46F0-B089-CE85BB2FE21B}"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29193616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8" name="Date Placeholder 7"/>
          <p:cNvSpPr>
            <a:spLocks noGrp="1"/>
          </p:cNvSpPr>
          <p:nvPr>
            <p:ph type="dt" idx="10"/>
          </p:nvPr>
        </p:nvSpPr>
        <p:spPr/>
        <p:txBody>
          <a:bodyPr/>
          <a:lstStyle/>
          <a:p>
            <a:fld id="{F577302B-FF41-4979-90F4-352226C50061}"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16885488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854075" y="744538"/>
            <a:ext cx="4960938" cy="3721100"/>
          </a:xfrm>
          <a:ln/>
        </p:spPr>
      </p:sp>
      <p:sp>
        <p:nvSpPr>
          <p:cNvPr id="50179" name="Rectangle 3"/>
          <p:cNvSpPr>
            <a:spLocks noGrp="1" noChangeArrowheads="1"/>
          </p:cNvSpPr>
          <p:nvPr>
            <p:ph type="body" idx="1"/>
          </p:nvPr>
        </p:nvSpPr>
        <p:spPr>
          <a:noFill/>
          <a:ln/>
        </p:spPr>
        <p:txBody>
          <a:bodyPr/>
          <a:lstStyle/>
          <a:p>
            <a:endParaRPr lang="en-US" dirty="0" smtClean="0"/>
          </a:p>
        </p:txBody>
      </p:sp>
      <p:sp>
        <p:nvSpPr>
          <p:cNvPr id="4" name="Date Placeholder 3"/>
          <p:cNvSpPr>
            <a:spLocks noGrp="1"/>
          </p:cNvSpPr>
          <p:nvPr>
            <p:ph type="dt" idx="10"/>
          </p:nvPr>
        </p:nvSpPr>
        <p:spPr/>
        <p:txBody>
          <a:bodyPr/>
          <a:lstStyle/>
          <a:p>
            <a:fld id="{B291E489-BBE6-4B1A-A0FF-54FD02D3015F}" type="datetime1">
              <a:rPr lang="en-GB" smtClean="0"/>
              <a:t>30/01/2015</a:t>
            </a:fld>
            <a:endParaRPr lang="en-GB"/>
          </a:p>
        </p:txBody>
      </p:sp>
      <p:sp>
        <p:nvSpPr>
          <p:cNvPr id="6" name="Header Placeholder 5"/>
          <p:cNvSpPr>
            <a:spLocks noGrp="1"/>
          </p:cNvSpPr>
          <p:nvPr>
            <p:ph type="hdr" sz="quarter" idx="11"/>
          </p:nvPr>
        </p:nvSpPr>
        <p:spPr/>
        <p:txBody>
          <a:bodyPr/>
          <a:lstStyle/>
          <a:p>
            <a:r>
              <a:rPr lang="en-GB" smtClean="0"/>
              <a:t>Managing Your Research Data workshop</a:t>
            </a:r>
            <a:endParaRPr lang="en-GB"/>
          </a:p>
        </p:txBody>
      </p:sp>
      <p:sp>
        <p:nvSpPr>
          <p:cNvPr id="7" name="Footer Placeholder 6"/>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2261744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3C0DC186-5C93-423C-9610-E09DBE8E6104}"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847457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D41F0AEC-F361-46A8-98C6-2CD276CA9CC7}"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1678248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Formatting quiz</a:t>
            </a:r>
            <a:endParaRPr lang="en-GB" dirty="0"/>
          </a:p>
        </p:txBody>
      </p:sp>
      <p:sp>
        <p:nvSpPr>
          <p:cNvPr id="8" name="Date Placeholder 7"/>
          <p:cNvSpPr>
            <a:spLocks noGrp="1"/>
          </p:cNvSpPr>
          <p:nvPr>
            <p:ph type="dt" idx="10"/>
          </p:nvPr>
        </p:nvSpPr>
        <p:spPr/>
        <p:txBody>
          <a:bodyPr/>
          <a:lstStyle/>
          <a:p>
            <a:fld id="{189498C9-9818-41E6-AA52-F74D8BEDFDA7}"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3438569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8" name="Date Placeholder 7"/>
          <p:cNvSpPr>
            <a:spLocks noGrp="1"/>
          </p:cNvSpPr>
          <p:nvPr>
            <p:ph type="dt" idx="10"/>
          </p:nvPr>
        </p:nvSpPr>
        <p:spPr/>
        <p:txBody>
          <a:bodyPr/>
          <a:lstStyle/>
          <a:p>
            <a:fld id="{C03E2707-C0F4-438A-9703-EDED52F5BB1A}" type="datetime1">
              <a:rPr lang="en-GB" smtClean="0"/>
              <a:t>30/01/2015</a:t>
            </a:fld>
            <a:endParaRPr lang="en-GB"/>
          </a:p>
        </p:txBody>
      </p:sp>
      <p:sp>
        <p:nvSpPr>
          <p:cNvPr id="9" name="Header Placeholder 8"/>
          <p:cNvSpPr>
            <a:spLocks noGrp="1"/>
          </p:cNvSpPr>
          <p:nvPr>
            <p:ph type="hdr" sz="quarter" idx="11"/>
          </p:nvPr>
        </p:nvSpPr>
        <p:spPr/>
        <p:txBody>
          <a:bodyPr/>
          <a:lstStyle/>
          <a:p>
            <a:r>
              <a:rPr lang="en-GB" smtClean="0"/>
              <a:t>Managing Your Research Data workshop</a:t>
            </a:r>
            <a:endParaRPr lang="en-GB"/>
          </a:p>
        </p:txBody>
      </p:sp>
      <p:sp>
        <p:nvSpPr>
          <p:cNvPr id="10" name="Footer Placeholder 9"/>
          <p:cNvSpPr>
            <a:spLocks noGrp="1"/>
          </p:cNvSpPr>
          <p:nvPr>
            <p:ph type="ftr" sz="quarter" idx="12"/>
          </p:nvPr>
        </p:nvSpPr>
        <p:spPr/>
        <p:txBody>
          <a:bodyPr/>
          <a:lstStyle/>
          <a:p>
            <a:r>
              <a:rPr lang="en-GB" smtClean="0"/>
              <a:t>© UEL Research Data Services 2014 CC-BY</a:t>
            </a:r>
            <a:endParaRPr lang="en-GB"/>
          </a:p>
        </p:txBody>
      </p:sp>
    </p:spTree>
    <p:extLst>
      <p:ext uri="{BB962C8B-B14F-4D97-AF65-F5344CB8AC3E}">
        <p14:creationId xmlns:p14="http://schemas.microsoft.com/office/powerpoint/2010/main" val="17881129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2050" name="Picture 2" descr="I:\D94\DATA\Corporate Marketing\Brand Development\Master Brand Assets\Master Logo+River Lockups\UEL BRANDING DEVICE MASTER rgb.png"/>
          <p:cNvPicPr>
            <a:picLocks noChangeAspect="1" noChangeArrowheads="1"/>
          </p:cNvPicPr>
          <p:nvPr userDrawn="1"/>
        </p:nvPicPr>
        <p:blipFill>
          <a:blip r:embed="rId2" cstate="print"/>
          <a:srcRect/>
          <a:stretch>
            <a:fillRect/>
          </a:stretch>
        </p:blipFill>
        <p:spPr bwMode="auto">
          <a:xfrm>
            <a:off x="-3714808" y="3429000"/>
            <a:ext cx="15716984" cy="3929246"/>
          </a:xfrm>
          <a:prstGeom prst="rect">
            <a:avLst/>
          </a:prstGeom>
          <a:noFill/>
        </p:spPr>
      </p:pic>
      <p:sp>
        <p:nvSpPr>
          <p:cNvPr id="2" name="Title 1"/>
          <p:cNvSpPr>
            <a:spLocks noGrp="1"/>
          </p:cNvSpPr>
          <p:nvPr>
            <p:ph type="ctrTitle"/>
          </p:nvPr>
        </p:nvSpPr>
        <p:spPr>
          <a:xfrm>
            <a:off x="714348" y="1000109"/>
            <a:ext cx="7772400" cy="642942"/>
          </a:xfrm>
        </p:spPr>
        <p:txBody>
          <a:bodyPr/>
          <a:lstStyle>
            <a:lvl1pPr algn="l">
              <a:defRPr>
                <a:solidFill>
                  <a:schemeClr val="tx1"/>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714420" y="1676400"/>
            <a:ext cx="6400800" cy="1752600"/>
          </a:xfrm>
        </p:spPr>
        <p:txBody>
          <a:bodyPr/>
          <a:lstStyle>
            <a:lvl1pPr marL="0" indent="0" algn="l">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sp>
        <p:nvSpPr>
          <p:cNvPr id="4" name="Date Placeholder 3"/>
          <p:cNvSpPr>
            <a:spLocks noGrp="1"/>
          </p:cNvSpPr>
          <p:nvPr>
            <p:ph type="dt" sz="half" idx="10"/>
          </p:nvPr>
        </p:nvSpPr>
        <p:spPr/>
        <p:txBody>
          <a:bodyPr/>
          <a:lstStyle/>
          <a:p>
            <a:r>
              <a:rPr lang="en-US" smtClean="0"/>
              <a:t>20 March 2014</a:t>
            </a:r>
            <a:endParaRPr lang="en-GB"/>
          </a:p>
        </p:txBody>
      </p:sp>
      <p:sp>
        <p:nvSpPr>
          <p:cNvPr id="5" name="Footer Placeholder 4"/>
          <p:cNvSpPr>
            <a:spLocks noGrp="1"/>
          </p:cNvSpPr>
          <p:nvPr>
            <p:ph type="ftr" sz="quarter" idx="11"/>
          </p:nvPr>
        </p:nvSpPr>
        <p:spPr/>
        <p:txBody>
          <a:bodyPr/>
          <a:lstStyle/>
          <a:p>
            <a:r>
              <a:rPr lang="en-GB" smtClean="0"/>
              <a:t>Managing Your Research Data workshop</a:t>
            </a:r>
            <a:endParaRPr lang="en-GB"/>
          </a:p>
        </p:txBody>
      </p:sp>
      <p:sp>
        <p:nvSpPr>
          <p:cNvPr id="6" name="Slide Number Placeholder 5"/>
          <p:cNvSpPr>
            <a:spLocks noGrp="1"/>
          </p:cNvSpPr>
          <p:nvPr>
            <p:ph type="sldNum" sz="quarter" idx="12"/>
          </p:nvPr>
        </p:nvSpPr>
        <p:spPr/>
        <p:txBody>
          <a:bodyPr/>
          <a:lstStyle/>
          <a:p>
            <a:fld id="{4847F499-35EC-47F5-ADA8-AEB26AC70B62}"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r="2287" b="3516"/>
          <a:stretch>
            <a:fillRect/>
          </a:stretch>
        </p:blipFill>
        <p:spPr bwMode="auto">
          <a:xfrm>
            <a:off x="6372200" y="5671860"/>
            <a:ext cx="2771800" cy="1186140"/>
          </a:xfrm>
          <a:prstGeom prst="rect">
            <a:avLst/>
          </a:prstGeom>
          <a:noFill/>
          <a:ln w="9525">
            <a:noFill/>
            <a:miter lim="800000"/>
            <a:headEnd/>
            <a:tailEnd/>
          </a:ln>
        </p:spPr>
      </p:pic>
      <p:sp>
        <p:nvSpPr>
          <p:cNvPr id="2" name="Title 1"/>
          <p:cNvSpPr>
            <a:spLocks noGrp="1"/>
          </p:cNvSpPr>
          <p:nvPr>
            <p:ph type="title"/>
          </p:nvPr>
        </p:nvSpPr>
        <p:spPr/>
        <p:txBody>
          <a:bodyPr/>
          <a:lstStyle>
            <a:lvl1pPr algn="l">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2" cstate="print"/>
          <a:srcRect r="2287" b="3516"/>
          <a:stretch>
            <a:fillRect/>
          </a:stretch>
        </p:blipFill>
        <p:spPr bwMode="auto">
          <a:xfrm>
            <a:off x="6372200" y="5671860"/>
            <a:ext cx="2771800" cy="1186140"/>
          </a:xfrm>
          <a:prstGeom prst="rect">
            <a:avLst/>
          </a:prstGeom>
          <a:noFill/>
          <a:ln w="9525">
            <a:noFill/>
            <a:miter lim="800000"/>
            <a:headEnd/>
            <a:tailEnd/>
          </a:ln>
        </p:spPr>
      </p:pic>
      <p:sp>
        <p:nvSpPr>
          <p:cNvPr id="2" name="Title 1"/>
          <p:cNvSpPr>
            <a:spLocks noGrp="1"/>
          </p:cNvSpPr>
          <p:nvPr>
            <p:ph type="title"/>
          </p:nvPr>
        </p:nvSpPr>
        <p:spPr/>
        <p:txBody>
          <a:bodyPr/>
          <a:lstStyle>
            <a:lvl1pPr algn="l">
              <a:defRPr/>
            </a:lvl1p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9" name="Picture 2"/>
          <p:cNvPicPr>
            <a:picLocks noChangeAspect="1" noChangeArrowheads="1"/>
          </p:cNvPicPr>
          <p:nvPr userDrawn="1"/>
        </p:nvPicPr>
        <p:blipFill>
          <a:blip r:embed="rId2" cstate="print"/>
          <a:srcRect r="2287" b="3516"/>
          <a:stretch>
            <a:fillRect/>
          </a:stretch>
        </p:blipFill>
        <p:spPr bwMode="auto">
          <a:xfrm>
            <a:off x="6372200" y="5671860"/>
            <a:ext cx="2771800" cy="1186140"/>
          </a:xfrm>
          <a:prstGeom prst="rect">
            <a:avLst/>
          </a:prstGeom>
          <a:noFill/>
          <a:ln w="9525">
            <a:noFill/>
            <a:miter lim="800000"/>
            <a:headEnd/>
            <a:tailEnd/>
          </a:ln>
        </p:spPr>
      </p:pic>
      <p:sp>
        <p:nvSpPr>
          <p:cNvPr id="2" name="Title 1"/>
          <p:cNvSpPr>
            <a:spLocks noGrp="1"/>
          </p:cNvSpPr>
          <p:nvPr>
            <p:ph type="title"/>
          </p:nvPr>
        </p:nvSpPr>
        <p:spPr/>
        <p:txBody>
          <a:bodyPr/>
          <a:lstStyle>
            <a:lvl1pPr algn="l">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cstate="print"/>
          <a:srcRect r="2287" b="3516"/>
          <a:stretch>
            <a:fillRect/>
          </a:stretch>
        </p:blipFill>
        <p:spPr bwMode="auto">
          <a:xfrm>
            <a:off x="6372200" y="5671860"/>
            <a:ext cx="2771800" cy="1186140"/>
          </a:xfrm>
          <a:prstGeom prst="rect">
            <a:avLst/>
          </a:prstGeom>
          <a:noFill/>
          <a:ln w="9525">
            <a:noFill/>
            <a:miter lim="800000"/>
            <a:headEnd/>
            <a:tailEnd/>
          </a:ln>
        </p:spPr>
      </p:pic>
      <p:sp>
        <p:nvSpPr>
          <p:cNvPr id="2" name="Title 1"/>
          <p:cNvSpPr>
            <a:spLocks noGrp="1"/>
          </p:cNvSpPr>
          <p:nvPr>
            <p:ph type="title"/>
          </p:nvPr>
        </p:nvSpPr>
        <p:spPr/>
        <p:txBody>
          <a:bodyPr/>
          <a:lstStyle>
            <a:lvl1pPr algn="l">
              <a:defRPr/>
            </a:lvl1pPr>
          </a:lstStyle>
          <a:p>
            <a:r>
              <a:rPr lang="en-US" smtClean="0"/>
              <a:t>Click to edit Master title style</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srcRect r="2287" b="3516"/>
          <a:stretch>
            <a:fillRect/>
          </a:stretch>
        </p:blipFill>
        <p:spPr bwMode="auto">
          <a:xfrm>
            <a:off x="6372200" y="5671860"/>
            <a:ext cx="2771800" cy="1186140"/>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20 March 2014</a:t>
            </a:r>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Managing Your Research Data workshop</a:t>
            </a: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47F499-35EC-47F5-ADA8-AEB26AC70B62}"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Lst>
  <p:hf sldNum="0" hdr="0" ftr="0" dt="0"/>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dcc.ac.uk/resources/metadata-standards"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www.computerweekly.com/"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blogs.ch.cam.ac.uk/pmr/2011/08/01/why-you-need-a-data-management-plan"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dcc.ac.uk/resources/how-guides/appraise-select-research-data"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databib.org/"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rcuk.ac.uk/research/datapolicy/"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www.nytimes.com/2010/08/13/health/research/13alzheimer.html?pagewanted=all&amp;_r=0"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hyperlink" Target="http://www.nytimes.com/2010/08/13/health/research/13alzheimer.html?pagewanted=all&amp;_r=0" TargetMode="External"/><Relationship Id="rId4" Type="http://schemas.openxmlformats.org/officeDocument/2006/relationships/hyperlink" Target="http://www.guardian.co.uk/politics/2013/apr/18/uncovered-error-george-osborne-austerity"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www.nytimes.com/2010/08/13/health/research/13alzheimer.html?pagewanted=all&amp;_r=0"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7.tmp"/></Relationships>
</file>

<file path=ppt/slides/_rels/slide29.xml.rels><?xml version="1.0" encoding="UTF-8" standalone="yes"?>
<Relationships xmlns="http://schemas.openxmlformats.org/package/2006/relationships"><Relationship Id="rId3" Type="http://schemas.openxmlformats.org/officeDocument/2006/relationships/hyperlink" Target="https://peerj.com/preprints/1.pdf"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data.uel.ac.uk/"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1.tmp"/></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hyperlink" Target="http://www.dcc.ac.uk/resources/how-guides/develop-data-plan" TargetMode="External"/><Relationship Id="rId4" Type="http://schemas.openxmlformats.org/officeDocument/2006/relationships/hyperlink" Target="https://dmponline.dcc.ac.uk/"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data.bris.ac.uk/files/2013/02/data.bris-AHRC-Technical-Plan-v21.pdf"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hyperlink" Target="http://ivory.idyll.org/blog/data-management.html" TargetMode="External"/><Relationship Id="rId5" Type="http://schemas.openxmlformats.org/officeDocument/2006/relationships/hyperlink" Target="http://rci.ucsd.edu/dmp/examples.html" TargetMode="External"/><Relationship Id="rId4" Type="http://schemas.openxmlformats.org/officeDocument/2006/relationships/hyperlink" Target="http://relu.data-archive.ac.uk/data-sharing/planning/examples"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www.youtube.com/watch?v=7OJtiA53-Fk"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www.slideshare.net/cavlec/escaping-datageddon"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hyperlink" Target="http://opus.bath.ac.uk/32296/"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mailto:researchdata@uel.ac.uk"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hyperlink" Target="http://datamanagemetuel.wordpress.com/" TargetMode="External"/><Relationship Id="rId4" Type="http://schemas.openxmlformats.org/officeDocument/2006/relationships/hyperlink" Target="http://www.uel.ac.uk/researchdata" TargetMode="Externa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youtu.be/N2zK3sAtr-4"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hyperlink" Target="http://www.data-archive.ac.uk/create-manage/format/formats-table"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b="1" dirty="0" smtClean="0"/>
              <a:t>Managing your research data</a:t>
            </a:r>
            <a:endParaRPr lang="en-GB" dirty="0"/>
          </a:p>
        </p:txBody>
      </p:sp>
      <p:sp>
        <p:nvSpPr>
          <p:cNvPr id="3" name="Subtitle 2"/>
          <p:cNvSpPr>
            <a:spLocks noGrp="1"/>
          </p:cNvSpPr>
          <p:nvPr>
            <p:ph type="subTitle" idx="1"/>
          </p:nvPr>
        </p:nvSpPr>
        <p:spPr>
          <a:xfrm>
            <a:off x="683568" y="2780928"/>
            <a:ext cx="7128792" cy="576064"/>
          </a:xfrm>
        </p:spPr>
        <p:txBody>
          <a:bodyPr>
            <a:normAutofit lnSpcReduction="10000"/>
          </a:bodyPr>
          <a:lstStyle/>
          <a:p>
            <a:r>
              <a:rPr lang="en-GB" dirty="0" smtClean="0"/>
              <a:t>Stephen Grace and David McElroy</a:t>
            </a:r>
            <a:endParaRPr lang="en-GB" dirty="0"/>
          </a:p>
        </p:txBody>
      </p:sp>
      <p:sp>
        <p:nvSpPr>
          <p:cNvPr id="4" name="TextBox 3"/>
          <p:cNvSpPr txBox="1"/>
          <p:nvPr/>
        </p:nvSpPr>
        <p:spPr>
          <a:xfrm>
            <a:off x="539552" y="6309320"/>
            <a:ext cx="8064896" cy="276999"/>
          </a:xfrm>
          <a:prstGeom prst="rect">
            <a:avLst/>
          </a:prstGeom>
          <a:noFill/>
        </p:spPr>
        <p:txBody>
          <a:bodyPr wrap="square" rtlCol="0">
            <a:spAutoFit/>
          </a:bodyPr>
          <a:lstStyle/>
          <a:p>
            <a:r>
              <a:rPr lang="en-GB" sz="1200" b="1" dirty="0" smtClean="0"/>
              <a:t>Managing your research data workshop,  </a:t>
            </a:r>
            <a:r>
              <a:rPr lang="en-GB" sz="1200" b="1" dirty="0" smtClean="0"/>
              <a:t>02 February 2014</a:t>
            </a:r>
            <a:endParaRPr lang="en-GB" sz="1200" dirty="0"/>
          </a:p>
        </p:txBody>
      </p:sp>
      <p:pic>
        <p:nvPicPr>
          <p:cNvPr id="5" name="Picture 4" descr="CC_BY logo.png"/>
          <p:cNvPicPr>
            <a:picLocks noChangeAspect="1"/>
          </p:cNvPicPr>
          <p:nvPr/>
        </p:nvPicPr>
        <p:blipFill>
          <a:blip r:embed="rId3" cstate="print"/>
          <a:stretch>
            <a:fillRect/>
          </a:stretch>
        </p:blipFill>
        <p:spPr>
          <a:xfrm>
            <a:off x="7164288" y="6021288"/>
            <a:ext cx="1428750" cy="4953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GB" dirty="0" smtClean="0"/>
              <a:t>Metadata</a:t>
            </a:r>
          </a:p>
        </p:txBody>
      </p:sp>
      <p:sp>
        <p:nvSpPr>
          <p:cNvPr id="24579" name="Content Placeholder 2"/>
          <p:cNvSpPr>
            <a:spLocks noGrp="1"/>
          </p:cNvSpPr>
          <p:nvPr>
            <p:ph idx="1"/>
          </p:nvPr>
        </p:nvSpPr>
        <p:spPr/>
        <p:txBody>
          <a:bodyPr/>
          <a:lstStyle/>
          <a:p>
            <a:r>
              <a:rPr lang="en-GB" dirty="0" smtClean="0"/>
              <a:t>About the project</a:t>
            </a:r>
          </a:p>
          <a:p>
            <a:pPr lvl="1"/>
            <a:r>
              <a:rPr lang="en-GB" dirty="0" smtClean="0"/>
              <a:t>Title, people, key dates, funders and grants</a:t>
            </a:r>
          </a:p>
          <a:p>
            <a:pPr lvl="1"/>
            <a:endParaRPr lang="en-GB" sz="2000" dirty="0" smtClean="0"/>
          </a:p>
          <a:p>
            <a:r>
              <a:rPr lang="en-GB" dirty="0" smtClean="0"/>
              <a:t>About the data</a:t>
            </a:r>
          </a:p>
          <a:p>
            <a:pPr lvl="1"/>
            <a:r>
              <a:rPr lang="en-GB" dirty="0" smtClean="0"/>
              <a:t>Title, key dates, creator(s), subjects, rights, included files, format(s), versions, checksums</a:t>
            </a:r>
          </a:p>
          <a:p>
            <a:endParaRPr lang="en-GB" sz="2000" dirty="0" smtClean="0"/>
          </a:p>
          <a:p>
            <a:r>
              <a:rPr lang="en-GB" dirty="0" smtClean="0"/>
              <a:t>Keep this with the data</a:t>
            </a:r>
          </a:p>
        </p:txBody>
      </p:sp>
      <p:sp>
        <p:nvSpPr>
          <p:cNvPr id="4" name="Oval 3"/>
          <p:cNvSpPr/>
          <p:nvPr/>
        </p:nvSpPr>
        <p:spPr>
          <a:xfrm>
            <a:off x="8455868" y="-714121"/>
            <a:ext cx="1376264" cy="142824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274638"/>
            <a:ext cx="8229600" cy="919162"/>
          </a:xfrm>
        </p:spPr>
        <p:txBody>
          <a:bodyPr/>
          <a:lstStyle/>
          <a:p>
            <a:r>
              <a:rPr lang="en-GB" dirty="0" smtClean="0"/>
              <a:t>Methods</a:t>
            </a:r>
          </a:p>
        </p:txBody>
      </p:sp>
      <p:sp>
        <p:nvSpPr>
          <p:cNvPr id="25603" name="Content Placeholder 2"/>
          <p:cNvSpPr>
            <a:spLocks noGrp="1"/>
          </p:cNvSpPr>
          <p:nvPr>
            <p:ph idx="1"/>
          </p:nvPr>
        </p:nvSpPr>
        <p:spPr>
          <a:xfrm>
            <a:off x="231775" y="2348880"/>
            <a:ext cx="8775700" cy="4255120"/>
          </a:xfrm>
        </p:spPr>
        <p:txBody>
          <a:bodyPr>
            <a:normAutofit/>
          </a:bodyPr>
          <a:lstStyle/>
          <a:p>
            <a:r>
              <a:rPr lang="en-GB" sz="2400" dirty="0" smtClean="0"/>
              <a:t>Document what you did (A published article may not be enough)</a:t>
            </a:r>
          </a:p>
          <a:p>
            <a:endParaRPr lang="en-GB" sz="1200" dirty="0" smtClean="0"/>
          </a:p>
          <a:p>
            <a:r>
              <a:rPr lang="en-GB" sz="2400" dirty="0" smtClean="0"/>
              <a:t>Document any limitations of what you did</a:t>
            </a:r>
          </a:p>
          <a:p>
            <a:endParaRPr lang="en-GB" sz="1200" dirty="0" smtClean="0"/>
          </a:p>
          <a:p>
            <a:r>
              <a:rPr lang="en-GB" sz="2400" dirty="0" smtClean="0"/>
              <a:t>If you ran code on the data, document the code and keep it with the data</a:t>
            </a:r>
          </a:p>
          <a:p>
            <a:endParaRPr lang="en-GB" sz="1200" dirty="0" smtClean="0"/>
          </a:p>
          <a:p>
            <a:r>
              <a:rPr lang="en-GB" sz="2400" dirty="0" smtClean="0"/>
              <a:t>Need a codebook? Or a data dictionary?</a:t>
            </a:r>
          </a:p>
          <a:p>
            <a:pPr lvl="1"/>
            <a:r>
              <a:rPr lang="en-GB" sz="2000" dirty="0" smtClean="0"/>
              <a:t>If I can’t identify at sight what each bit of your dataset means, yes, you do need a codebook or data dictionary</a:t>
            </a:r>
          </a:p>
          <a:p>
            <a:pPr lvl="1"/>
            <a:r>
              <a:rPr lang="en-GB" sz="2000" dirty="0" smtClean="0"/>
              <a:t>DO NOT FORGET THE UNITS!</a:t>
            </a:r>
          </a:p>
        </p:txBody>
      </p:sp>
      <p:sp>
        <p:nvSpPr>
          <p:cNvPr id="3" name="TextBox 2"/>
          <p:cNvSpPr txBox="1"/>
          <p:nvPr/>
        </p:nvSpPr>
        <p:spPr>
          <a:xfrm>
            <a:off x="1235248" y="1304158"/>
            <a:ext cx="6768753"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GB" dirty="0"/>
              <a:t>Reason #1 for not reusing someone else’s data: </a:t>
            </a:r>
            <a:endParaRPr lang="en-GB" dirty="0" smtClean="0"/>
          </a:p>
          <a:p>
            <a:pPr algn="ctr"/>
            <a:r>
              <a:rPr lang="en-GB" b="1" dirty="0" smtClean="0"/>
              <a:t>“</a:t>
            </a:r>
            <a:r>
              <a:rPr lang="en-GB" b="1" dirty="0"/>
              <a:t>I don’t know enough about how it was gathered to trust it</a:t>
            </a:r>
            <a:r>
              <a:rPr lang="en-GB" b="1" dirty="0" smtClean="0"/>
              <a:t>.”</a:t>
            </a:r>
            <a:endParaRPr lang="en-GB"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GB" dirty="0" smtClean="0"/>
              <a:t>Standards</a:t>
            </a:r>
          </a:p>
        </p:txBody>
      </p:sp>
      <p:sp>
        <p:nvSpPr>
          <p:cNvPr id="26627" name="Content Placeholder 2"/>
          <p:cNvSpPr>
            <a:spLocks noGrp="1"/>
          </p:cNvSpPr>
          <p:nvPr>
            <p:ph idx="1"/>
          </p:nvPr>
        </p:nvSpPr>
        <p:spPr>
          <a:xfrm>
            <a:off x="406400" y="1739900"/>
            <a:ext cx="8229600" cy="4525963"/>
          </a:xfrm>
        </p:spPr>
        <p:txBody>
          <a:bodyPr>
            <a:normAutofit fontScale="92500"/>
          </a:bodyPr>
          <a:lstStyle/>
          <a:p>
            <a:r>
              <a:rPr lang="en-GB" sz="2800" dirty="0" smtClean="0"/>
              <a:t>Why reinvent the wheel? If there’s a standard format for your data or how to describe it, use that!</a:t>
            </a:r>
          </a:p>
          <a:p>
            <a:endParaRPr lang="en-GB" sz="2800" dirty="0" smtClean="0"/>
          </a:p>
          <a:p>
            <a:r>
              <a:rPr lang="en-GB" sz="2800" dirty="0" smtClean="0"/>
              <a:t>The tricky part is finding the right standard</a:t>
            </a:r>
          </a:p>
          <a:p>
            <a:pPr lvl="1"/>
            <a:r>
              <a:rPr lang="en-GB" sz="2400" dirty="0" smtClean="0"/>
              <a:t>Standards are like toothbrushes...</a:t>
            </a:r>
          </a:p>
          <a:p>
            <a:pPr lvl="1"/>
            <a:r>
              <a:rPr lang="en-GB" sz="2400" dirty="0" smtClean="0"/>
              <a:t>But using standards is good hygiene!</a:t>
            </a:r>
          </a:p>
          <a:p>
            <a:pPr lvl="1"/>
            <a:r>
              <a:rPr lang="en-GB" sz="2400" dirty="0" smtClean="0"/>
              <a:t>Your librarian can often help you find relevant standards.</a:t>
            </a:r>
          </a:p>
          <a:p>
            <a:pPr lvl="1"/>
            <a:r>
              <a:rPr lang="en-GB" sz="2400" dirty="0" smtClean="0"/>
              <a:t>Also check out the DCC catalogue of disciplinary metadata</a:t>
            </a:r>
          </a:p>
          <a:p>
            <a:pPr lvl="2">
              <a:buFont typeface="Arial" pitchFamily="34" charset="0"/>
              <a:buNone/>
            </a:pPr>
            <a:r>
              <a:rPr lang="en-GB" sz="2000" dirty="0" smtClean="0">
                <a:hlinkClick r:id="rId3"/>
              </a:rPr>
              <a:t>http://www.dcc.ac.uk/resources/metadata-standards</a:t>
            </a:r>
            <a:endParaRPr lang="en-GB" sz="2000" dirty="0" smtClean="0"/>
          </a:p>
          <a:p>
            <a:pPr lvl="1">
              <a:buFont typeface="Arial" pitchFamily="34" charset="0"/>
              <a:buNone/>
            </a:pPr>
            <a:endParaRPr lang="en-GB" sz="24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2. Looking after your data</a:t>
            </a:r>
            <a:endParaRPr lang="en-GB" dirty="0"/>
          </a:p>
        </p:txBody>
      </p:sp>
      <p:sp>
        <p:nvSpPr>
          <p:cNvPr id="3" name="Content Placeholder 2"/>
          <p:cNvSpPr>
            <a:spLocks noGrp="1"/>
          </p:cNvSpPr>
          <p:nvPr>
            <p:ph idx="1"/>
          </p:nvPr>
        </p:nvSpPr>
        <p:spPr/>
        <p:txBody>
          <a:bodyPr/>
          <a:lstStyle/>
          <a:p>
            <a:r>
              <a:rPr lang="en-GB" dirty="0" smtClean="0"/>
              <a:t>What if…</a:t>
            </a:r>
          </a:p>
          <a:p>
            <a:r>
              <a:rPr lang="en-GB" dirty="0" smtClean="0"/>
              <a:t>Where to store your data</a:t>
            </a:r>
          </a:p>
          <a:p>
            <a:r>
              <a:rPr lang="en-GB" dirty="0" smtClean="0"/>
              <a:t>How to backup your data</a:t>
            </a:r>
          </a:p>
          <a:p>
            <a:r>
              <a:rPr lang="en-GB" dirty="0" smtClean="0"/>
              <a:t>Sensitive data</a:t>
            </a:r>
          </a:p>
          <a:p>
            <a:r>
              <a:rPr lang="en-GB" dirty="0" smtClean="0"/>
              <a:t>What to keep</a:t>
            </a:r>
          </a:p>
          <a:p>
            <a:endParaRPr lang="en-GB" dirty="0" smtClean="0"/>
          </a:p>
          <a:p>
            <a:endParaRPr lang="en-GB" dirty="0" smtClean="0"/>
          </a:p>
          <a:p>
            <a:endParaRPr lang="en-GB"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descr="Capture.PNG"/>
          <p:cNvPicPr>
            <a:picLocks noChangeAspect="1"/>
          </p:cNvPicPr>
          <p:nvPr/>
        </p:nvPicPr>
        <p:blipFill>
          <a:blip r:embed="rId3" cstate="print"/>
          <a:srcRect/>
          <a:stretch>
            <a:fillRect/>
          </a:stretch>
        </p:blipFill>
        <p:spPr bwMode="auto">
          <a:xfrm>
            <a:off x="1550988" y="1385888"/>
            <a:ext cx="6069012" cy="5229225"/>
          </a:xfrm>
          <a:prstGeom prst="rect">
            <a:avLst/>
          </a:prstGeom>
          <a:noFill/>
          <a:ln w="9525">
            <a:noFill/>
            <a:miter lim="800000"/>
            <a:headEnd/>
            <a:tailEnd/>
          </a:ln>
        </p:spPr>
      </p:pic>
      <p:sp>
        <p:nvSpPr>
          <p:cNvPr id="7171" name="Title 4"/>
          <p:cNvSpPr>
            <a:spLocks noGrp="1"/>
          </p:cNvSpPr>
          <p:nvPr>
            <p:ph type="title"/>
          </p:nvPr>
        </p:nvSpPr>
        <p:spPr>
          <a:xfrm>
            <a:off x="457200" y="274638"/>
            <a:ext cx="8229600" cy="1008062"/>
          </a:xfrm>
        </p:spPr>
        <p:txBody>
          <a:bodyPr/>
          <a:lstStyle/>
          <a:p>
            <a:r>
              <a:rPr lang="en-GB" dirty="0" smtClean="0"/>
              <a:t>What if this was your desk?</a:t>
            </a:r>
          </a:p>
        </p:txBody>
      </p:sp>
      <p:sp>
        <p:nvSpPr>
          <p:cNvPr id="7" name="Rectangle 6"/>
          <p:cNvSpPr/>
          <p:nvPr/>
        </p:nvSpPr>
        <p:spPr>
          <a:xfrm>
            <a:off x="2189163" y="6348413"/>
            <a:ext cx="6376987" cy="461962"/>
          </a:xfrm>
          <a:prstGeom prst="rect">
            <a:avLst/>
          </a:prstGeom>
        </p:spPr>
        <p:txBody>
          <a:bodyPr>
            <a:spAutoFit/>
          </a:bodyPr>
          <a:lstStyle/>
          <a:p>
            <a:pPr>
              <a:defRPr/>
            </a:pPr>
            <a:r>
              <a:rPr lang="en-GB" dirty="0">
                <a:latin typeface="+mn-lt"/>
                <a:hlinkClick r:id="rId4"/>
              </a:rPr>
              <a:t>http://www.computerweekly.com</a:t>
            </a:r>
            <a:endParaRPr lang="en-GB" dirty="0">
              <a:latin typeface="+mn-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descr="080111_1239_WhyYOUneeda11.png"/>
          <p:cNvPicPr>
            <a:picLocks noChangeAspect="1"/>
          </p:cNvPicPr>
          <p:nvPr/>
        </p:nvPicPr>
        <p:blipFill>
          <a:blip r:embed="rId3" cstate="print"/>
          <a:srcRect/>
          <a:stretch>
            <a:fillRect/>
          </a:stretch>
        </p:blipFill>
        <p:spPr bwMode="auto">
          <a:xfrm>
            <a:off x="4442465" y="1"/>
            <a:ext cx="4701536" cy="6858000"/>
          </a:xfrm>
          <a:prstGeom prst="rect">
            <a:avLst/>
          </a:prstGeom>
          <a:noFill/>
          <a:ln w="9525">
            <a:noFill/>
            <a:miter lim="800000"/>
            <a:headEnd/>
            <a:tailEnd/>
          </a:ln>
        </p:spPr>
      </p:pic>
      <p:sp>
        <p:nvSpPr>
          <p:cNvPr id="3" name="TextBox 2"/>
          <p:cNvSpPr txBox="1"/>
          <p:nvPr/>
        </p:nvSpPr>
        <p:spPr>
          <a:xfrm>
            <a:off x="381000" y="2057400"/>
            <a:ext cx="3497263" cy="3354765"/>
          </a:xfrm>
          <a:prstGeom prst="rect">
            <a:avLst/>
          </a:prstGeom>
          <a:noFill/>
        </p:spPr>
        <p:txBody>
          <a:bodyPr wrap="square">
            <a:spAutoFit/>
          </a:bodyPr>
          <a:lstStyle/>
          <a:p>
            <a:pPr>
              <a:buFontTx/>
              <a:buNone/>
              <a:defRPr/>
            </a:pPr>
            <a:r>
              <a:rPr lang="en-GB" sz="2800" dirty="0" smtClean="0">
                <a:latin typeface="+mn-lt"/>
              </a:rPr>
              <a:t>For more on this story, see “Why </a:t>
            </a:r>
            <a:r>
              <a:rPr lang="en-GB" sz="2800" dirty="0">
                <a:latin typeface="+mn-lt"/>
              </a:rPr>
              <a:t>YOU need a Data Management </a:t>
            </a:r>
            <a:r>
              <a:rPr lang="en-GB" sz="2800" dirty="0" smtClean="0">
                <a:latin typeface="+mn-lt"/>
              </a:rPr>
              <a:t>Plan” blog post:</a:t>
            </a:r>
            <a:endParaRPr lang="en-GB" sz="2800" dirty="0">
              <a:latin typeface="+mn-lt"/>
            </a:endParaRPr>
          </a:p>
          <a:p>
            <a:pPr>
              <a:buFontTx/>
              <a:buNone/>
              <a:defRPr/>
            </a:pPr>
            <a:endParaRPr lang="en-GB" dirty="0">
              <a:latin typeface="+mn-lt"/>
            </a:endParaRPr>
          </a:p>
          <a:p>
            <a:pPr>
              <a:buFontTx/>
              <a:buNone/>
              <a:defRPr/>
            </a:pPr>
            <a:r>
              <a:rPr lang="en-GB" dirty="0">
                <a:latin typeface="+mn-lt"/>
                <a:hlinkClick r:id="rId4"/>
              </a:rPr>
              <a:t>http://blogs.ch.cam.ac.uk/pmr/2011/08/01/why-you-need-a-data-management-plan</a:t>
            </a:r>
            <a:endParaRPr lang="en-GB" dirty="0">
              <a:latin typeface="+mn-lt"/>
            </a:endParaRPr>
          </a:p>
        </p:txBody>
      </p:sp>
      <p:sp>
        <p:nvSpPr>
          <p:cNvPr id="8196" name="Title 3"/>
          <p:cNvSpPr>
            <a:spLocks noGrp="1"/>
          </p:cNvSpPr>
          <p:nvPr>
            <p:ph type="title"/>
          </p:nvPr>
        </p:nvSpPr>
        <p:spPr>
          <a:xfrm>
            <a:off x="457200" y="274638"/>
            <a:ext cx="3886200" cy="1782762"/>
          </a:xfrm>
        </p:spPr>
        <p:txBody>
          <a:bodyPr>
            <a:normAutofit fontScale="90000"/>
          </a:bodyPr>
          <a:lstStyle/>
          <a:p>
            <a:r>
              <a:rPr lang="en-GB" dirty="0" smtClean="0"/>
              <a:t>What if this was </a:t>
            </a:r>
            <a:br>
              <a:rPr lang="en-GB" dirty="0" smtClean="0"/>
            </a:br>
            <a:r>
              <a:rPr lang="en-GB" dirty="0" smtClean="0"/>
              <a:t>your laptop?</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GB" dirty="0" smtClean="0"/>
              <a:t>Where to store your data?</a:t>
            </a:r>
          </a:p>
        </p:txBody>
      </p:sp>
      <p:sp>
        <p:nvSpPr>
          <p:cNvPr id="27651" name="Content Placeholder 2"/>
          <p:cNvSpPr>
            <a:spLocks noGrp="1"/>
          </p:cNvSpPr>
          <p:nvPr>
            <p:ph idx="1"/>
          </p:nvPr>
        </p:nvSpPr>
        <p:spPr>
          <a:xfrm>
            <a:off x="457200" y="1695450"/>
            <a:ext cx="8229600" cy="4525963"/>
          </a:xfrm>
        </p:spPr>
        <p:txBody>
          <a:bodyPr>
            <a:normAutofit lnSpcReduction="10000"/>
          </a:bodyPr>
          <a:lstStyle/>
          <a:p>
            <a:r>
              <a:rPr lang="en-GB" dirty="0" smtClean="0"/>
              <a:t>Your own drive (PC, server, flash drive, etc.)</a:t>
            </a:r>
          </a:p>
          <a:p>
            <a:pPr lvl="1"/>
            <a:r>
              <a:rPr lang="en-GB" sz="2400" dirty="0" smtClean="0"/>
              <a:t>And if you lose it? Or it breaks?</a:t>
            </a:r>
          </a:p>
          <a:p>
            <a:pPr lvl="1"/>
            <a:endParaRPr lang="en-GB" sz="2000" dirty="0" smtClean="0"/>
          </a:p>
          <a:p>
            <a:r>
              <a:rPr lang="en-GB" dirty="0" smtClean="0"/>
              <a:t>Somebody else’s drive</a:t>
            </a:r>
          </a:p>
          <a:p>
            <a:endParaRPr lang="en-GB" sz="2000" dirty="0" smtClean="0"/>
          </a:p>
          <a:p>
            <a:r>
              <a:rPr lang="en-GB" dirty="0" smtClean="0"/>
              <a:t>University drive</a:t>
            </a:r>
          </a:p>
          <a:p>
            <a:endParaRPr lang="en-GB" sz="2000" dirty="0" smtClean="0"/>
          </a:p>
          <a:p>
            <a:r>
              <a:rPr lang="en-GB" dirty="0" smtClean="0"/>
              <a:t>Cloud services like Dropbox/OneDrive</a:t>
            </a:r>
          </a:p>
          <a:p>
            <a:pPr lvl="1"/>
            <a:r>
              <a:rPr lang="en-GB" sz="2400" dirty="0" smtClean="0"/>
              <a:t>Do they care as much about your data as you do?</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GB" dirty="0" smtClean="0"/>
              <a:t>How to backup?</a:t>
            </a:r>
          </a:p>
        </p:txBody>
      </p:sp>
      <p:sp>
        <p:nvSpPr>
          <p:cNvPr id="28675" name="Content Placeholder 2"/>
          <p:cNvSpPr>
            <a:spLocks noGrp="1"/>
          </p:cNvSpPr>
          <p:nvPr>
            <p:ph idx="1"/>
          </p:nvPr>
        </p:nvSpPr>
        <p:spPr/>
        <p:txBody>
          <a:bodyPr/>
          <a:lstStyle/>
          <a:p>
            <a:pPr>
              <a:spcAft>
                <a:spcPts val="1200"/>
              </a:spcAft>
              <a:buFont typeface="Calibri" pitchFamily="34" charset="0"/>
              <a:buChar char="•"/>
            </a:pPr>
            <a:r>
              <a:rPr lang="en-GB" sz="2800" dirty="0" smtClean="0">
                <a:ea typeface="ＭＳ Ｐゴシック" pitchFamily="34" charset="-128"/>
              </a:rPr>
              <a:t>3… 2… 1…  backup!</a:t>
            </a:r>
          </a:p>
          <a:p>
            <a:pPr lvl="1">
              <a:spcBef>
                <a:spcPct val="0"/>
              </a:spcBef>
            </a:pPr>
            <a:r>
              <a:rPr lang="en-GB" sz="2400" dirty="0" smtClean="0"/>
              <a:t>at least </a:t>
            </a:r>
            <a:r>
              <a:rPr lang="en-GB" sz="2400" dirty="0" smtClean="0">
                <a:solidFill>
                  <a:srgbClr val="FF0000"/>
                </a:solidFill>
              </a:rPr>
              <a:t>3</a:t>
            </a:r>
            <a:r>
              <a:rPr lang="en-GB" sz="2400" dirty="0" smtClean="0"/>
              <a:t> copies of a file</a:t>
            </a:r>
          </a:p>
          <a:p>
            <a:pPr lvl="1">
              <a:spcBef>
                <a:spcPct val="0"/>
              </a:spcBef>
            </a:pPr>
            <a:r>
              <a:rPr lang="en-GB" sz="2400" dirty="0" smtClean="0"/>
              <a:t>on at least </a:t>
            </a:r>
            <a:r>
              <a:rPr lang="en-GB" sz="2400" dirty="0" smtClean="0">
                <a:solidFill>
                  <a:srgbClr val="FF0000"/>
                </a:solidFill>
              </a:rPr>
              <a:t>2</a:t>
            </a:r>
            <a:r>
              <a:rPr lang="en-GB" sz="2400" dirty="0" smtClean="0"/>
              <a:t> different media</a:t>
            </a:r>
          </a:p>
          <a:p>
            <a:pPr lvl="1">
              <a:spcBef>
                <a:spcPct val="0"/>
              </a:spcBef>
            </a:pPr>
            <a:r>
              <a:rPr lang="en-GB" sz="2400" dirty="0" smtClean="0"/>
              <a:t>with at least </a:t>
            </a:r>
            <a:r>
              <a:rPr lang="en-GB" sz="2400" dirty="0" smtClean="0">
                <a:solidFill>
                  <a:srgbClr val="FF0000"/>
                </a:solidFill>
              </a:rPr>
              <a:t>1</a:t>
            </a:r>
            <a:r>
              <a:rPr lang="en-GB" sz="2400" dirty="0" smtClean="0"/>
              <a:t> offsite</a:t>
            </a:r>
          </a:p>
          <a:p>
            <a:pPr lvl="1">
              <a:spcBef>
                <a:spcPct val="0"/>
              </a:spcBef>
            </a:pPr>
            <a:endParaRPr lang="en-GB" sz="2000" dirty="0" smtClean="0"/>
          </a:p>
          <a:p>
            <a:r>
              <a:rPr lang="en-GB" sz="2800" dirty="0" smtClean="0"/>
              <a:t>Use managed services where possible e.g. University filestores rather than local or external hard drives </a:t>
            </a:r>
          </a:p>
          <a:p>
            <a:endParaRPr lang="en-GB" sz="2000" dirty="0" smtClean="0"/>
          </a:p>
          <a:p>
            <a:r>
              <a:rPr lang="en-GB" sz="2800" dirty="0" smtClean="0"/>
              <a:t>Ask IT Services or your supervisor for advice</a:t>
            </a:r>
          </a:p>
          <a:p>
            <a:endParaRPr lang="en-GB"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GB" dirty="0" smtClean="0"/>
              <a:t>Is your sensitive data secure?</a:t>
            </a:r>
          </a:p>
        </p:txBody>
      </p:sp>
      <p:sp>
        <p:nvSpPr>
          <p:cNvPr id="28675" name="Content Placeholder 2"/>
          <p:cNvSpPr>
            <a:spLocks noGrp="1"/>
          </p:cNvSpPr>
          <p:nvPr>
            <p:ph idx="1"/>
          </p:nvPr>
        </p:nvSpPr>
        <p:spPr>
          <a:xfrm>
            <a:off x="457200" y="1600200"/>
            <a:ext cx="8229600" cy="4781128"/>
          </a:xfrm>
        </p:spPr>
        <p:txBody>
          <a:bodyPr>
            <a:normAutofit fontScale="92500" lnSpcReduction="20000"/>
          </a:bodyPr>
          <a:lstStyle/>
          <a:p>
            <a:r>
              <a:rPr lang="en-GB" sz="2800" dirty="0" smtClean="0"/>
              <a:t>Access</a:t>
            </a:r>
          </a:p>
          <a:p>
            <a:pPr lvl="1"/>
            <a:r>
              <a:rPr lang="en-GB" sz="2400" dirty="0" smtClean="0"/>
              <a:t>Who should/shouldn’t have access to your live data?</a:t>
            </a:r>
          </a:p>
          <a:p>
            <a:endParaRPr lang="en-GB" sz="2800" dirty="0"/>
          </a:p>
          <a:p>
            <a:r>
              <a:rPr lang="en-GB" sz="2800" dirty="0" smtClean="0"/>
              <a:t>Encryption</a:t>
            </a:r>
          </a:p>
          <a:p>
            <a:pPr lvl="1"/>
            <a:r>
              <a:rPr lang="en-GB" sz="2400" dirty="0" smtClean="0"/>
              <a:t>Working data, Backups, Shares</a:t>
            </a:r>
          </a:p>
          <a:p>
            <a:pPr lvl="1"/>
            <a:r>
              <a:rPr lang="en-GB" sz="2400" dirty="0" err="1" smtClean="0"/>
              <a:t>TrueCrypt</a:t>
            </a:r>
            <a:r>
              <a:rPr lang="en-GB" sz="2400" dirty="0" smtClean="0"/>
              <a:t> project terminated: </a:t>
            </a:r>
            <a:r>
              <a:rPr lang="en-GB" sz="2400" dirty="0" err="1" smtClean="0"/>
              <a:t>VeraCrypt</a:t>
            </a:r>
            <a:r>
              <a:rPr lang="en-GB" sz="2400" dirty="0" smtClean="0"/>
              <a:t> &amp; </a:t>
            </a:r>
            <a:r>
              <a:rPr lang="en-GB" sz="2400" dirty="0" err="1" smtClean="0"/>
              <a:t>CipherShed</a:t>
            </a:r>
            <a:r>
              <a:rPr lang="en-GB" sz="2400" dirty="0"/>
              <a:t> </a:t>
            </a:r>
            <a:r>
              <a:rPr lang="en-GB" sz="2400" dirty="0" smtClean="0"/>
              <a:t>are new but not compatible with </a:t>
            </a:r>
            <a:r>
              <a:rPr lang="en-GB" sz="2400" dirty="0" err="1" smtClean="0"/>
              <a:t>TrueCrypt</a:t>
            </a:r>
            <a:r>
              <a:rPr lang="en-GB" sz="2400" dirty="0" smtClean="0"/>
              <a:t> containers. </a:t>
            </a:r>
          </a:p>
          <a:p>
            <a:pPr lvl="1"/>
            <a:r>
              <a:rPr lang="en-GB" sz="2400" dirty="0" smtClean="0"/>
              <a:t>Backup your password</a:t>
            </a:r>
          </a:p>
          <a:p>
            <a:pPr lvl="1">
              <a:buNone/>
            </a:pPr>
            <a:endParaRPr lang="en-GB" sz="2400" dirty="0"/>
          </a:p>
          <a:p>
            <a:r>
              <a:rPr lang="en-GB" sz="2800" dirty="0" smtClean="0"/>
              <a:t>Deletion</a:t>
            </a:r>
          </a:p>
          <a:p>
            <a:pPr lvl="1"/>
            <a:r>
              <a:rPr lang="en-GB" sz="2400" dirty="0" smtClean="0"/>
              <a:t>Data is stored on drive even </a:t>
            </a:r>
            <a:r>
              <a:rPr lang="en-GB" sz="2400" b="1" dirty="0" smtClean="0"/>
              <a:t>after</a:t>
            </a:r>
            <a:r>
              <a:rPr lang="en-GB" sz="2400" dirty="0" smtClean="0"/>
              <a:t> deletion</a:t>
            </a:r>
          </a:p>
          <a:p>
            <a:pPr lvl="1"/>
            <a:r>
              <a:rPr lang="en-GB" sz="2400" dirty="0" smtClean="0"/>
              <a:t>Software is available to ‘shred’ files</a:t>
            </a:r>
          </a:p>
          <a:p>
            <a:pPr lvl="1"/>
            <a:r>
              <a:rPr lang="en-GB" sz="2400" dirty="0" smtClean="0"/>
              <a:t>And physical destruction is effective</a:t>
            </a:r>
          </a:p>
          <a:p>
            <a:endParaRPr lang="en-GB" dirty="0" smtClean="0"/>
          </a:p>
        </p:txBody>
      </p:sp>
    </p:spTree>
    <p:extLst>
      <p:ext uri="{BB962C8B-B14F-4D97-AF65-F5344CB8AC3E}">
        <p14:creationId xmlns:p14="http://schemas.microsoft.com/office/powerpoint/2010/main" val="27013047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GB" dirty="0" smtClean="0"/>
              <a:t>What to keep?</a:t>
            </a:r>
          </a:p>
        </p:txBody>
      </p:sp>
      <p:sp>
        <p:nvSpPr>
          <p:cNvPr id="29699" name="Content Placeholder 2"/>
          <p:cNvSpPr>
            <a:spLocks noGrp="1"/>
          </p:cNvSpPr>
          <p:nvPr>
            <p:ph idx="1"/>
          </p:nvPr>
        </p:nvSpPr>
        <p:spPr/>
        <p:txBody>
          <a:bodyPr>
            <a:normAutofit fontScale="92500"/>
          </a:bodyPr>
          <a:lstStyle/>
          <a:p>
            <a:pPr>
              <a:spcBef>
                <a:spcPct val="0"/>
              </a:spcBef>
              <a:spcAft>
                <a:spcPts val="1200"/>
              </a:spcAft>
              <a:buFont typeface="Arial" pitchFamily="34" charset="0"/>
              <a:buNone/>
            </a:pPr>
            <a:r>
              <a:rPr lang="en-GB" sz="2800" dirty="0" smtClean="0"/>
              <a:t>It’s not possible to keep everything. Select based on:</a:t>
            </a:r>
          </a:p>
          <a:p>
            <a:pPr lvl="1">
              <a:spcBef>
                <a:spcPct val="0"/>
              </a:spcBef>
              <a:spcAft>
                <a:spcPts val="1200"/>
              </a:spcAft>
            </a:pPr>
            <a:r>
              <a:rPr lang="en-GB" sz="2400" dirty="0" smtClean="0"/>
              <a:t>What has to be kept e.g. data underlying publications</a:t>
            </a:r>
          </a:p>
          <a:p>
            <a:pPr lvl="1">
              <a:spcBef>
                <a:spcPct val="0"/>
              </a:spcBef>
              <a:spcAft>
                <a:spcPts val="1200"/>
              </a:spcAft>
            </a:pPr>
            <a:r>
              <a:rPr lang="en-GB" sz="2400" dirty="0" smtClean="0"/>
              <a:t>What can’t be recreated e.g. environmental recordings </a:t>
            </a:r>
          </a:p>
          <a:p>
            <a:pPr lvl="1">
              <a:spcBef>
                <a:spcPct val="0"/>
              </a:spcBef>
              <a:spcAft>
                <a:spcPts val="1200"/>
              </a:spcAft>
            </a:pPr>
            <a:r>
              <a:rPr lang="en-GB" sz="2400" dirty="0" smtClean="0"/>
              <a:t>What is potentially useful to others</a:t>
            </a:r>
          </a:p>
          <a:p>
            <a:pPr lvl="1">
              <a:spcBef>
                <a:spcPct val="0"/>
              </a:spcBef>
              <a:spcAft>
                <a:spcPts val="1200"/>
              </a:spcAft>
            </a:pPr>
            <a:r>
              <a:rPr lang="en-GB" sz="2400" dirty="0" smtClean="0"/>
              <a:t>What has scientific, cultural or historical value</a:t>
            </a:r>
          </a:p>
          <a:p>
            <a:pPr lvl="1">
              <a:spcBef>
                <a:spcPct val="0"/>
              </a:spcBef>
              <a:spcAft>
                <a:spcPts val="1200"/>
              </a:spcAft>
            </a:pPr>
            <a:r>
              <a:rPr lang="en-GB" sz="2400" dirty="0" smtClean="0"/>
              <a:t>What legally must be destroyed</a:t>
            </a:r>
          </a:p>
          <a:p>
            <a:pPr lvl="1">
              <a:spcBef>
                <a:spcPct val="0"/>
              </a:spcBef>
              <a:spcAft>
                <a:spcPts val="1200"/>
              </a:spcAft>
            </a:pPr>
            <a:r>
              <a:rPr lang="en-GB" sz="2400" dirty="0" smtClean="0"/>
              <a:t>...</a:t>
            </a:r>
          </a:p>
          <a:p>
            <a:pPr>
              <a:spcBef>
                <a:spcPct val="0"/>
              </a:spcBef>
              <a:buFont typeface="Arial" pitchFamily="34" charset="0"/>
              <a:buNone/>
            </a:pPr>
            <a:endParaRPr lang="en-GB" sz="1100" dirty="0" smtClean="0"/>
          </a:p>
          <a:p>
            <a:pPr>
              <a:spcBef>
                <a:spcPct val="0"/>
              </a:spcBef>
              <a:buFont typeface="Arial" pitchFamily="34" charset="0"/>
              <a:buNone/>
            </a:pPr>
            <a:r>
              <a:rPr lang="en-GB" sz="2800" dirty="0" smtClean="0"/>
              <a:t>How to select and appraise research data:</a:t>
            </a:r>
          </a:p>
          <a:p>
            <a:pPr>
              <a:spcBef>
                <a:spcPct val="0"/>
              </a:spcBef>
              <a:buFont typeface="Arial" pitchFamily="34" charset="0"/>
              <a:buNone/>
            </a:pPr>
            <a:r>
              <a:rPr lang="en-GB" sz="2000" dirty="0" smtClean="0">
                <a:hlinkClick r:id="rId3"/>
              </a:rPr>
              <a:t>www.dcc.ac.uk/resources/how-guides/appraise-select-research-data</a:t>
            </a:r>
            <a:endParaRPr lang="en-GB" sz="2000" dirty="0" smtClean="0"/>
          </a:p>
          <a:p>
            <a:endParaRPr lang="en-GB" sz="28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211138"/>
            <a:ext cx="8229600" cy="1143000"/>
          </a:xfrm>
        </p:spPr>
        <p:txBody>
          <a:bodyPr/>
          <a:lstStyle/>
          <a:p>
            <a:r>
              <a:rPr lang="en-GB" dirty="0" smtClean="0"/>
              <a:t>Why are you here?</a:t>
            </a:r>
          </a:p>
        </p:txBody>
      </p:sp>
      <p:sp>
        <p:nvSpPr>
          <p:cNvPr id="11267" name="Content Placeholder 2"/>
          <p:cNvSpPr>
            <a:spLocks noGrp="1"/>
          </p:cNvSpPr>
          <p:nvPr>
            <p:ph idx="1"/>
          </p:nvPr>
        </p:nvSpPr>
        <p:spPr>
          <a:xfrm>
            <a:off x="466725" y="1447800"/>
            <a:ext cx="8229600" cy="5281613"/>
          </a:xfrm>
        </p:spPr>
        <p:txBody>
          <a:bodyPr>
            <a:normAutofit/>
          </a:bodyPr>
          <a:lstStyle/>
          <a:p>
            <a:endParaRPr lang="en-GB" sz="2800" dirty="0" smtClean="0"/>
          </a:p>
          <a:p>
            <a:r>
              <a:rPr lang="en-GB" sz="2800" dirty="0" smtClean="0"/>
              <a:t>You’re </a:t>
            </a:r>
            <a:r>
              <a:rPr lang="en-GB" sz="2800" dirty="0"/>
              <a:t>managing data (your own or your group's)</a:t>
            </a:r>
          </a:p>
          <a:p>
            <a:r>
              <a:rPr lang="en-GB" sz="2800" dirty="0"/>
              <a:t>Or you think you maybe should be</a:t>
            </a:r>
          </a:p>
          <a:p>
            <a:r>
              <a:rPr lang="en-GB" sz="2800" dirty="0"/>
              <a:t>You’re not sure why it matters</a:t>
            </a:r>
          </a:p>
          <a:p>
            <a:r>
              <a:rPr lang="en-GB" sz="2800" dirty="0"/>
              <a:t>You’re not sure how best to do it</a:t>
            </a:r>
          </a:p>
          <a:p>
            <a:r>
              <a:rPr lang="en-GB" sz="2800" dirty="0"/>
              <a:t>You’d like to know whether you’re on the right </a:t>
            </a:r>
            <a:r>
              <a:rPr lang="en-GB" sz="2800" dirty="0" smtClean="0"/>
              <a:t>track</a:t>
            </a:r>
          </a:p>
          <a:p>
            <a:endParaRPr lang="en-GB" sz="28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3. Sharing your data</a:t>
            </a:r>
            <a:endParaRPr lang="en-GB" dirty="0"/>
          </a:p>
        </p:txBody>
      </p:sp>
      <p:sp>
        <p:nvSpPr>
          <p:cNvPr id="3" name="Content Placeholder 2"/>
          <p:cNvSpPr>
            <a:spLocks noGrp="1"/>
          </p:cNvSpPr>
          <p:nvPr>
            <p:ph idx="1"/>
          </p:nvPr>
        </p:nvSpPr>
        <p:spPr/>
        <p:txBody>
          <a:bodyPr/>
          <a:lstStyle/>
          <a:p>
            <a:r>
              <a:rPr lang="en-GB" dirty="0" smtClean="0"/>
              <a:t>Requirements</a:t>
            </a:r>
          </a:p>
          <a:p>
            <a:r>
              <a:rPr lang="en-GB" dirty="0" smtClean="0"/>
              <a:t>Plan to share</a:t>
            </a:r>
          </a:p>
          <a:p>
            <a:r>
              <a:rPr lang="en-GB" dirty="0" smtClean="0"/>
              <a:t>Examples and benefits  </a:t>
            </a:r>
          </a:p>
          <a:p>
            <a:endParaRPr lang="en-GB" dirty="0"/>
          </a:p>
        </p:txBody>
      </p:sp>
      <p:sp>
        <p:nvSpPr>
          <p:cNvPr id="4" name="Oval 3"/>
          <p:cNvSpPr/>
          <p:nvPr/>
        </p:nvSpPr>
        <p:spPr>
          <a:xfrm>
            <a:off x="8455868" y="-714121"/>
            <a:ext cx="1376264" cy="142824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GB" dirty="0" smtClean="0"/>
              <a:t>How to share/preserve data?</a:t>
            </a:r>
          </a:p>
        </p:txBody>
      </p:sp>
      <p:sp>
        <p:nvSpPr>
          <p:cNvPr id="30723" name="Content Placeholder 2"/>
          <p:cNvSpPr>
            <a:spLocks noGrp="1"/>
          </p:cNvSpPr>
          <p:nvPr>
            <p:ph idx="1"/>
          </p:nvPr>
        </p:nvSpPr>
        <p:spPr/>
        <p:txBody>
          <a:bodyPr>
            <a:normAutofit lnSpcReduction="10000"/>
          </a:bodyPr>
          <a:lstStyle/>
          <a:p>
            <a:pPr>
              <a:spcAft>
                <a:spcPts val="600"/>
              </a:spcAft>
            </a:pPr>
            <a:r>
              <a:rPr lang="en-GB" dirty="0" smtClean="0"/>
              <a:t>What is required?</a:t>
            </a:r>
          </a:p>
          <a:p>
            <a:pPr lvl="1">
              <a:spcBef>
                <a:spcPct val="0"/>
              </a:spcBef>
            </a:pPr>
            <a:r>
              <a:rPr lang="en-GB" dirty="0" smtClean="0"/>
              <a:t>By your funder</a:t>
            </a:r>
          </a:p>
          <a:p>
            <a:pPr lvl="1">
              <a:spcBef>
                <a:spcPct val="0"/>
              </a:spcBef>
            </a:pPr>
            <a:r>
              <a:rPr lang="en-GB" dirty="0" smtClean="0"/>
              <a:t>By your publisher</a:t>
            </a:r>
          </a:p>
          <a:p>
            <a:pPr lvl="1">
              <a:spcBef>
                <a:spcPct val="0"/>
              </a:spcBef>
            </a:pPr>
            <a:r>
              <a:rPr lang="en-GB" dirty="0" smtClean="0"/>
              <a:t>By your university</a:t>
            </a:r>
          </a:p>
          <a:p>
            <a:pPr lvl="1">
              <a:spcBef>
                <a:spcPct val="0"/>
              </a:spcBef>
            </a:pPr>
            <a:r>
              <a:rPr lang="en-GB" dirty="0" smtClean="0"/>
              <a:t>By your supervisor</a:t>
            </a:r>
          </a:p>
          <a:p>
            <a:pPr lvl="1">
              <a:spcBef>
                <a:spcPct val="0"/>
              </a:spcBef>
            </a:pPr>
            <a:endParaRPr lang="en-GB" dirty="0" smtClean="0"/>
          </a:p>
          <a:p>
            <a:pPr>
              <a:spcAft>
                <a:spcPts val="600"/>
              </a:spcAft>
            </a:pPr>
            <a:r>
              <a:rPr lang="en-GB" dirty="0" smtClean="0"/>
              <a:t>What subject repositories, data centres and structured databases are available?</a:t>
            </a:r>
          </a:p>
          <a:p>
            <a:pPr lvl="1">
              <a:spcAft>
                <a:spcPts val="2400"/>
              </a:spcAft>
              <a:buFont typeface="Arial" pitchFamily="34" charset="0"/>
              <a:buNone/>
            </a:pPr>
            <a:r>
              <a:rPr lang="en-GB" dirty="0" smtClean="0">
                <a:hlinkClick r:id="rId3"/>
              </a:rPr>
              <a:t>http://databib.org</a:t>
            </a:r>
            <a:r>
              <a:rPr lang="en-GB" dirty="0" smtClean="0"/>
              <a:t> </a:t>
            </a:r>
          </a:p>
          <a:p>
            <a:pPr>
              <a:buFont typeface="Arial" pitchFamily="34" charset="0"/>
              <a:buNone/>
            </a:pPr>
            <a:endParaRPr lang="en-GB" dirty="0" smtClean="0"/>
          </a:p>
          <a:p>
            <a:pPr>
              <a:buFont typeface="Arial" pitchFamily="34" charset="0"/>
              <a:buNone/>
            </a:pPr>
            <a:endParaRPr lang="en-GB"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GB" dirty="0" smtClean="0"/>
              <a:t>Expectations of public access</a:t>
            </a:r>
          </a:p>
        </p:txBody>
      </p:sp>
      <p:sp>
        <p:nvSpPr>
          <p:cNvPr id="12291" name="Content Placeholder 2"/>
          <p:cNvSpPr>
            <a:spLocks noGrp="1"/>
          </p:cNvSpPr>
          <p:nvPr>
            <p:ph idx="1"/>
          </p:nvPr>
        </p:nvSpPr>
        <p:spPr>
          <a:xfrm>
            <a:off x="307975" y="1557338"/>
            <a:ext cx="8229600" cy="4281487"/>
          </a:xfrm>
        </p:spPr>
        <p:txBody>
          <a:bodyPr/>
          <a:lstStyle/>
          <a:p>
            <a:pPr algn="ctr">
              <a:buFont typeface="Arial" pitchFamily="34" charset="0"/>
              <a:buNone/>
            </a:pPr>
            <a:r>
              <a:rPr lang="en-GB" sz="2800" i="1" dirty="0" smtClean="0"/>
              <a:t>“Publicly funded research data are a public good, produced in the public interest, which should be made openly available with as few restrictions as possible in a timely and responsible manner that does not harm intellectual property.”</a:t>
            </a:r>
          </a:p>
          <a:p>
            <a:pPr algn="ctr">
              <a:buFont typeface="Arial" pitchFamily="34" charset="0"/>
              <a:buNone/>
            </a:pPr>
            <a:endParaRPr lang="en-GB" sz="2800" i="1" dirty="0" smtClean="0"/>
          </a:p>
          <a:p>
            <a:pPr algn="r">
              <a:buFont typeface="Arial" pitchFamily="34" charset="0"/>
              <a:buNone/>
            </a:pPr>
            <a:r>
              <a:rPr lang="en-GB" sz="2400" dirty="0" smtClean="0"/>
              <a:t>RCUK Common Principles on Data Policy</a:t>
            </a:r>
          </a:p>
          <a:p>
            <a:pPr algn="r">
              <a:buNone/>
            </a:pPr>
            <a:r>
              <a:rPr lang="en-GB" sz="2000" dirty="0">
                <a:hlinkClick r:id="rId3"/>
              </a:rPr>
              <a:t>http://www.rcuk.ac.uk/research/datapolicy</a:t>
            </a:r>
            <a:r>
              <a:rPr lang="en-GB" sz="2000" dirty="0" smtClean="0">
                <a:hlinkClick r:id="rId3"/>
              </a:rPr>
              <a:t>/</a:t>
            </a:r>
            <a:r>
              <a:rPr lang="en-GB" sz="2000" dirty="0" smtClean="0"/>
              <a:t> </a:t>
            </a:r>
          </a:p>
        </p:txBody>
      </p:sp>
      <p:pic>
        <p:nvPicPr>
          <p:cNvPr id="12292" name="Picture 2" descr="Research Councils UK logo"/>
          <p:cNvPicPr>
            <a:picLocks noChangeAspect="1" noChangeArrowheads="1"/>
          </p:cNvPicPr>
          <p:nvPr/>
        </p:nvPicPr>
        <p:blipFill>
          <a:blip r:embed="rId4" cstate="print"/>
          <a:srcRect/>
          <a:stretch>
            <a:fillRect/>
          </a:stretch>
        </p:blipFill>
        <p:spPr bwMode="auto">
          <a:xfrm>
            <a:off x="539552" y="5589240"/>
            <a:ext cx="3425825" cy="930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376238"/>
            <a:ext cx="8229600" cy="1143000"/>
          </a:xfrm>
        </p:spPr>
        <p:txBody>
          <a:bodyPr/>
          <a:lstStyle/>
          <a:p>
            <a:r>
              <a:rPr lang="en-GB" dirty="0" smtClean="0"/>
              <a:t>If you plan to share your data....</a:t>
            </a:r>
          </a:p>
        </p:txBody>
      </p:sp>
      <p:sp>
        <p:nvSpPr>
          <p:cNvPr id="21507" name="Content Placeholder 2"/>
          <p:cNvSpPr>
            <a:spLocks noGrp="1"/>
          </p:cNvSpPr>
          <p:nvPr>
            <p:ph idx="1"/>
          </p:nvPr>
        </p:nvSpPr>
        <p:spPr>
          <a:xfrm>
            <a:off x="457200" y="1706563"/>
            <a:ext cx="8229600" cy="4297362"/>
          </a:xfrm>
        </p:spPr>
        <p:txBody>
          <a:bodyPr>
            <a:normAutofit fontScale="85000" lnSpcReduction="10000"/>
          </a:bodyPr>
          <a:lstStyle/>
          <a:p>
            <a:pPr>
              <a:lnSpc>
                <a:spcPct val="200000"/>
              </a:lnSpc>
            </a:pPr>
            <a:r>
              <a:rPr lang="en-GB" dirty="0" smtClean="0"/>
              <a:t>Have you got consent for sharing?</a:t>
            </a:r>
          </a:p>
          <a:p>
            <a:pPr>
              <a:lnSpc>
                <a:spcPct val="200000"/>
              </a:lnSpc>
            </a:pPr>
            <a:r>
              <a:rPr lang="en-GB" dirty="0" smtClean="0"/>
              <a:t>Do any licences you’ve signed permit sharing?</a:t>
            </a:r>
          </a:p>
          <a:p>
            <a:pPr>
              <a:lnSpc>
                <a:spcPct val="200000"/>
              </a:lnSpc>
            </a:pPr>
            <a:r>
              <a:rPr lang="en-GB" dirty="0" smtClean="0"/>
              <a:t>Is your data in suitable formats?</a:t>
            </a:r>
          </a:p>
          <a:p>
            <a:pPr>
              <a:lnSpc>
                <a:spcPct val="200000"/>
              </a:lnSpc>
              <a:buFont typeface="Arial" pitchFamily="34" charset="0"/>
              <a:buNone/>
            </a:pPr>
            <a:r>
              <a:rPr lang="en-GB" sz="2800" dirty="0" smtClean="0"/>
              <a:t>Decisions made early on affect what you can do later</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2"/>
          <p:cNvPicPr>
            <a:picLocks noChangeAspect="1" noChangeArrowheads="1"/>
          </p:cNvPicPr>
          <p:nvPr/>
        </p:nvPicPr>
        <p:blipFill>
          <a:blip r:embed="rId3" cstate="print"/>
          <a:srcRect/>
          <a:stretch>
            <a:fillRect/>
          </a:stretch>
        </p:blipFill>
        <p:spPr bwMode="auto">
          <a:xfrm>
            <a:off x="179388" y="115888"/>
            <a:ext cx="4248150" cy="6049962"/>
          </a:xfrm>
          <a:prstGeom prst="rect">
            <a:avLst/>
          </a:prstGeom>
          <a:noFill/>
          <a:ln w="9525">
            <a:noFill/>
            <a:miter lim="800000"/>
            <a:headEnd/>
            <a:tailEnd/>
          </a:ln>
        </p:spPr>
      </p:pic>
      <p:sp>
        <p:nvSpPr>
          <p:cNvPr id="13316" name="TextBox 3"/>
          <p:cNvSpPr txBox="1">
            <a:spLocks noChangeArrowheads="1"/>
          </p:cNvSpPr>
          <p:nvPr/>
        </p:nvSpPr>
        <p:spPr bwMode="auto">
          <a:xfrm>
            <a:off x="563563" y="6318250"/>
            <a:ext cx="4464050" cy="368300"/>
          </a:xfrm>
          <a:prstGeom prst="rect">
            <a:avLst/>
          </a:prstGeom>
          <a:noFill/>
          <a:ln w="9525">
            <a:noFill/>
            <a:miter lim="800000"/>
            <a:headEnd/>
            <a:tailEnd/>
          </a:ln>
        </p:spPr>
        <p:txBody>
          <a:bodyPr>
            <a:spAutoFit/>
          </a:bodyPr>
          <a:lstStyle/>
          <a:p>
            <a:pPr>
              <a:spcBef>
                <a:spcPct val="0"/>
              </a:spcBef>
              <a:buClrTx/>
              <a:buFontTx/>
              <a:buNone/>
              <a:defRPr/>
            </a:pPr>
            <a:r>
              <a:rPr lang="en-GB" sz="1800" i="1" dirty="0">
                <a:latin typeface="+mn-lt"/>
                <a:ea typeface="MS PGothic" pitchFamily="34" charset="-128"/>
                <a:cs typeface="Arial" pitchFamily="34" charset="0"/>
              </a:rPr>
              <a:t>http://www.bis.gov.uk/innovatingforgrowth</a:t>
            </a:r>
          </a:p>
        </p:txBody>
      </p:sp>
      <p:pic>
        <p:nvPicPr>
          <p:cNvPr id="13317" name="Picture 3"/>
          <p:cNvPicPr>
            <a:picLocks noChangeAspect="1" noChangeArrowheads="1"/>
          </p:cNvPicPr>
          <p:nvPr/>
        </p:nvPicPr>
        <p:blipFill>
          <a:blip r:embed="rId4" cstate="print"/>
          <a:srcRect/>
          <a:stretch>
            <a:fillRect/>
          </a:stretch>
        </p:blipFill>
        <p:spPr bwMode="auto">
          <a:xfrm>
            <a:off x="4737100" y="315913"/>
            <a:ext cx="3525838" cy="881062"/>
          </a:xfrm>
          <a:prstGeom prst="rect">
            <a:avLst/>
          </a:prstGeom>
          <a:noFill/>
          <a:ln w="9525">
            <a:noFill/>
            <a:miter lim="800000"/>
            <a:headEnd/>
            <a:tailEnd/>
          </a:ln>
        </p:spPr>
      </p:pic>
      <p:pic>
        <p:nvPicPr>
          <p:cNvPr id="13318" name="Picture 13"/>
          <p:cNvPicPr>
            <a:picLocks noChangeAspect="1" noChangeArrowheads="1"/>
          </p:cNvPicPr>
          <p:nvPr/>
        </p:nvPicPr>
        <p:blipFill>
          <a:blip r:embed="rId5" cstate="print"/>
          <a:srcRect/>
          <a:stretch>
            <a:fillRect/>
          </a:stretch>
        </p:blipFill>
        <p:spPr bwMode="auto">
          <a:xfrm>
            <a:off x="844550" y="3644900"/>
            <a:ext cx="8093075" cy="1782763"/>
          </a:xfrm>
          <a:prstGeom prst="rect">
            <a:avLst/>
          </a:prstGeom>
          <a:noFill/>
          <a:ln w="9525">
            <a:noFill/>
            <a:miter lim="800000"/>
            <a:headEnd/>
            <a:tailEnd/>
          </a:ln>
        </p:spPr>
      </p:pic>
      <p:pic>
        <p:nvPicPr>
          <p:cNvPr id="13319" name="Picture 9"/>
          <p:cNvPicPr>
            <a:picLocks noChangeAspect="1" noChangeArrowheads="1"/>
          </p:cNvPicPr>
          <p:nvPr/>
        </p:nvPicPr>
        <p:blipFill>
          <a:blip r:embed="rId6" cstate="print"/>
          <a:srcRect/>
          <a:stretch>
            <a:fillRect/>
          </a:stretch>
        </p:blipFill>
        <p:spPr bwMode="auto">
          <a:xfrm>
            <a:off x="5816600" y="5110163"/>
            <a:ext cx="3105150" cy="1604962"/>
          </a:xfrm>
          <a:prstGeom prst="rect">
            <a:avLst/>
          </a:prstGeom>
          <a:noFill/>
          <a:ln w="9525">
            <a:noFill/>
            <a:miter lim="800000"/>
            <a:headEnd/>
            <a:tailEnd/>
          </a:ln>
        </p:spPr>
      </p:pic>
      <p:sp>
        <p:nvSpPr>
          <p:cNvPr id="13320" name="Rectangle 2"/>
          <p:cNvSpPr txBox="1">
            <a:spLocks noChangeArrowheads="1"/>
          </p:cNvSpPr>
          <p:nvPr/>
        </p:nvSpPr>
        <p:spPr bwMode="auto">
          <a:xfrm>
            <a:off x="4427538" y="1700213"/>
            <a:ext cx="4608512" cy="979487"/>
          </a:xfrm>
          <a:prstGeom prst="rect">
            <a:avLst/>
          </a:prstGeom>
          <a:solidFill>
            <a:schemeClr val="bg1"/>
          </a:solidFill>
          <a:ln w="9525">
            <a:noFill/>
            <a:miter lim="800000"/>
            <a:headEnd/>
            <a:tailEnd/>
          </a:ln>
        </p:spPr>
        <p:txBody>
          <a:bodyPr anchor="ctr"/>
          <a:lstStyle/>
          <a:p>
            <a:pPr eaLnBrk="0" hangingPunct="0">
              <a:spcBef>
                <a:spcPct val="0"/>
              </a:spcBef>
              <a:buClrTx/>
              <a:buFontTx/>
              <a:buNone/>
            </a:pPr>
            <a:r>
              <a:rPr lang="en-GB" sz="6000" dirty="0">
                <a:ea typeface="ＭＳ Ｐゴシック" pitchFamily="34" charset="-128"/>
              </a:rPr>
              <a:t>…open data</a:t>
            </a:r>
            <a:r>
              <a:rPr lang="en-GB" sz="4000" dirty="0">
                <a:ea typeface="ＭＳ Ｐゴシック" pitchFamily="34" charset="-128"/>
              </a:rPr>
              <a:t> </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p:cNvPicPr>
            <a:picLocks noChangeAspect="1" noChangeArrowheads="1"/>
          </p:cNvPicPr>
          <p:nvPr/>
        </p:nvPicPr>
        <p:blipFill>
          <a:blip r:embed="rId3" cstate="print"/>
          <a:srcRect/>
          <a:stretch>
            <a:fillRect/>
          </a:stretch>
        </p:blipFill>
        <p:spPr bwMode="auto">
          <a:xfrm>
            <a:off x="250825" y="115888"/>
            <a:ext cx="6192838" cy="2860675"/>
          </a:xfrm>
          <a:prstGeom prst="rect">
            <a:avLst/>
          </a:prstGeom>
          <a:noFill/>
          <a:ln w="9525">
            <a:noFill/>
            <a:miter lim="800000"/>
            <a:headEnd/>
            <a:tailEnd/>
          </a:ln>
        </p:spPr>
      </p:pic>
      <p:pic>
        <p:nvPicPr>
          <p:cNvPr id="14339" name="Picture 5"/>
          <p:cNvPicPr>
            <a:picLocks noChangeAspect="1" noChangeArrowheads="1"/>
          </p:cNvPicPr>
          <p:nvPr/>
        </p:nvPicPr>
        <p:blipFill>
          <a:blip r:embed="rId4" cstate="print"/>
          <a:srcRect/>
          <a:stretch>
            <a:fillRect/>
          </a:stretch>
        </p:blipFill>
        <p:spPr bwMode="auto">
          <a:xfrm>
            <a:off x="5465763" y="3003550"/>
            <a:ext cx="3494087" cy="2173288"/>
          </a:xfrm>
          <a:prstGeom prst="rect">
            <a:avLst/>
          </a:prstGeom>
          <a:noFill/>
          <a:ln w="9525">
            <a:noFill/>
            <a:miter lim="800000"/>
            <a:headEnd/>
            <a:tailEnd/>
          </a:ln>
        </p:spPr>
      </p:pic>
      <p:pic>
        <p:nvPicPr>
          <p:cNvPr id="14340" name="Picture 6"/>
          <p:cNvPicPr>
            <a:picLocks noChangeAspect="1" noChangeArrowheads="1"/>
          </p:cNvPicPr>
          <p:nvPr/>
        </p:nvPicPr>
        <p:blipFill>
          <a:blip r:embed="rId5" cstate="print"/>
          <a:srcRect/>
          <a:stretch>
            <a:fillRect/>
          </a:stretch>
        </p:blipFill>
        <p:spPr bwMode="auto">
          <a:xfrm>
            <a:off x="611188" y="5157788"/>
            <a:ext cx="7921625" cy="1490662"/>
          </a:xfrm>
          <a:prstGeom prst="rect">
            <a:avLst/>
          </a:prstGeom>
          <a:noFill/>
          <a:ln w="9525">
            <a:noFill/>
            <a:miter lim="800000"/>
            <a:headEnd/>
            <a:tailEnd/>
          </a:ln>
        </p:spPr>
      </p:pic>
      <p:sp>
        <p:nvSpPr>
          <p:cNvPr id="14341" name="Rectangle 2"/>
          <p:cNvSpPr txBox="1">
            <a:spLocks noChangeArrowheads="1"/>
          </p:cNvSpPr>
          <p:nvPr/>
        </p:nvSpPr>
        <p:spPr bwMode="auto">
          <a:xfrm>
            <a:off x="323850" y="3509963"/>
            <a:ext cx="5141913" cy="1266825"/>
          </a:xfrm>
          <a:prstGeom prst="rect">
            <a:avLst/>
          </a:prstGeom>
          <a:solidFill>
            <a:schemeClr val="bg1"/>
          </a:solidFill>
          <a:ln w="9525">
            <a:noFill/>
            <a:miter lim="800000"/>
            <a:headEnd/>
            <a:tailEnd/>
          </a:ln>
        </p:spPr>
        <p:txBody>
          <a:bodyPr anchor="ctr"/>
          <a:lstStyle/>
          <a:p>
            <a:pPr eaLnBrk="0" hangingPunct="0">
              <a:spcBef>
                <a:spcPct val="0"/>
              </a:spcBef>
              <a:buClrTx/>
              <a:buFontTx/>
              <a:buNone/>
            </a:pPr>
            <a:r>
              <a:rPr lang="en-GB" sz="5400" dirty="0">
                <a:ea typeface="ＭＳ Ｐゴシック" pitchFamily="34" charset="-128"/>
              </a:rPr>
              <a:t>...personal data </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GB" dirty="0" smtClean="0"/>
              <a:t>Benefits of sharing data (1)</a:t>
            </a:r>
          </a:p>
        </p:txBody>
      </p:sp>
      <p:pic>
        <p:nvPicPr>
          <p:cNvPr id="15363" name="Content Placeholder 4" descr="Capture.PNG"/>
          <p:cNvPicPr>
            <a:picLocks noGrp="1" noChangeAspect="1"/>
          </p:cNvPicPr>
          <p:nvPr>
            <p:ph idx="1"/>
          </p:nvPr>
        </p:nvPicPr>
        <p:blipFill>
          <a:blip r:embed="rId3" cstate="print"/>
          <a:srcRect r="493" b="14748"/>
          <a:stretch>
            <a:fillRect/>
          </a:stretch>
        </p:blipFill>
        <p:spPr>
          <a:xfrm>
            <a:off x="230188" y="1536700"/>
            <a:ext cx="4468812" cy="3771900"/>
          </a:xfrm>
        </p:spPr>
      </p:pic>
      <p:sp>
        <p:nvSpPr>
          <p:cNvPr id="6" name="Rectangle 5"/>
          <p:cNvSpPr/>
          <p:nvPr/>
        </p:nvSpPr>
        <p:spPr>
          <a:xfrm>
            <a:off x="215900" y="5321300"/>
            <a:ext cx="4787900" cy="646113"/>
          </a:xfrm>
          <a:prstGeom prst="rect">
            <a:avLst/>
          </a:prstGeom>
        </p:spPr>
        <p:txBody>
          <a:bodyPr>
            <a:spAutoFit/>
          </a:bodyPr>
          <a:lstStyle/>
          <a:p>
            <a:pPr>
              <a:buFontTx/>
              <a:buNone/>
              <a:defRPr/>
            </a:pPr>
            <a:r>
              <a:rPr lang="en-GB" sz="1800" dirty="0">
                <a:latin typeface="+mn-lt"/>
                <a:hlinkClick r:id="rId4"/>
              </a:rPr>
              <a:t>www.nytimes.com/2010/08/13/health/research/13alzheimer.html?pagewanted=all&amp;_r=0</a:t>
            </a:r>
            <a:r>
              <a:rPr lang="en-GB" sz="1800" dirty="0">
                <a:latin typeface="+mn-lt"/>
              </a:rPr>
              <a:t> </a:t>
            </a:r>
          </a:p>
        </p:txBody>
      </p:sp>
      <p:sp>
        <p:nvSpPr>
          <p:cNvPr id="9" name="Rectangle 8"/>
          <p:cNvSpPr/>
          <p:nvPr/>
        </p:nvSpPr>
        <p:spPr>
          <a:xfrm>
            <a:off x="5041900" y="2406650"/>
            <a:ext cx="3937000" cy="2770188"/>
          </a:xfrm>
          <a:prstGeom prst="rect">
            <a:avLst/>
          </a:prstGeom>
        </p:spPr>
        <p:txBody>
          <a:bodyPr>
            <a:spAutoFit/>
          </a:bodyPr>
          <a:lstStyle/>
          <a:p>
            <a:pPr>
              <a:spcBef>
                <a:spcPct val="0"/>
              </a:spcBef>
              <a:buClrTx/>
              <a:buFontTx/>
              <a:buNone/>
              <a:defRPr/>
            </a:pPr>
            <a:r>
              <a:rPr lang="en-GB" altLang="ja-JP" sz="2000" i="1" dirty="0">
                <a:latin typeface="+mn-lt"/>
                <a:cs typeface="Arial" charset="0"/>
              </a:rPr>
              <a:t>“It was unbelievable. Its not science the way most of us have practiced in our careers. But we all realised that we would never get biomarkers unless all of us parked our egos and intellectual property noses outside the door and agreed that all of our data would be public immediately.</a:t>
            </a:r>
            <a:r>
              <a:rPr lang="ja-JP" altLang="en-GB" sz="2000" i="1">
                <a:latin typeface="+mn-lt"/>
                <a:cs typeface="Arial" charset="0"/>
              </a:rPr>
              <a:t>”</a:t>
            </a:r>
            <a:r>
              <a:rPr lang="en-GB" altLang="ja-JP" sz="2000" i="1" dirty="0">
                <a:latin typeface="+mn-lt"/>
                <a:cs typeface="Arial" charset="0"/>
              </a:rPr>
              <a:t>   </a:t>
            </a:r>
          </a:p>
          <a:p>
            <a:pPr algn="r">
              <a:spcBef>
                <a:spcPct val="0"/>
              </a:spcBef>
              <a:buClrTx/>
              <a:buFontTx/>
              <a:buNone/>
              <a:defRPr/>
            </a:pPr>
            <a:r>
              <a:rPr lang="en-GB" sz="1200" i="1" dirty="0">
                <a:latin typeface="+mn-lt"/>
                <a:ea typeface="MS PGothic" pitchFamily="34" charset="-128"/>
                <a:cs typeface="Arial" charset="0"/>
              </a:rPr>
              <a:t>Dr John Trojanowski, University of  Pennsylvania</a:t>
            </a:r>
          </a:p>
        </p:txBody>
      </p:sp>
      <p:sp>
        <p:nvSpPr>
          <p:cNvPr id="10" name="TextBox 9"/>
          <p:cNvSpPr txBox="1"/>
          <p:nvPr/>
        </p:nvSpPr>
        <p:spPr>
          <a:xfrm>
            <a:off x="-900608" y="6081713"/>
            <a:ext cx="10044608" cy="708025"/>
          </a:xfrm>
          <a:prstGeom prst="rect">
            <a:avLst/>
          </a:prstGeom>
          <a:noFill/>
        </p:spPr>
        <p:txBody>
          <a:bodyPr wrap="square">
            <a:spAutoFit/>
          </a:bodyPr>
          <a:lstStyle/>
          <a:p>
            <a:pPr lvl="2">
              <a:defRPr/>
            </a:pPr>
            <a:r>
              <a:rPr lang="en-GB" sz="4000" dirty="0">
                <a:latin typeface="+mn-lt"/>
              </a:rPr>
              <a:t>... scientific breakthroughs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GB" dirty="0" smtClean="0"/>
              <a:t>Benefits of sharing data (2)</a:t>
            </a:r>
          </a:p>
        </p:txBody>
      </p:sp>
      <p:pic>
        <p:nvPicPr>
          <p:cNvPr id="16387" name="Content Placeholder 3" descr="Capture.PNG"/>
          <p:cNvPicPr>
            <a:picLocks noGrp="1" noChangeAspect="1"/>
          </p:cNvPicPr>
          <p:nvPr>
            <p:ph idx="1"/>
          </p:nvPr>
        </p:nvPicPr>
        <p:blipFill>
          <a:blip r:embed="rId3" cstate="print"/>
          <a:srcRect/>
          <a:stretch>
            <a:fillRect/>
          </a:stretch>
        </p:blipFill>
        <p:spPr>
          <a:xfrm>
            <a:off x="5360988" y="1558925"/>
            <a:ext cx="3630612" cy="4232275"/>
          </a:xfrm>
        </p:spPr>
      </p:pic>
      <p:sp>
        <p:nvSpPr>
          <p:cNvPr id="5" name="Rectangle 4"/>
          <p:cNvSpPr/>
          <p:nvPr/>
        </p:nvSpPr>
        <p:spPr>
          <a:xfrm>
            <a:off x="4826000" y="6018213"/>
            <a:ext cx="4254500" cy="646112"/>
          </a:xfrm>
          <a:prstGeom prst="rect">
            <a:avLst/>
          </a:prstGeom>
        </p:spPr>
        <p:txBody>
          <a:bodyPr>
            <a:spAutoFit/>
          </a:bodyPr>
          <a:lstStyle/>
          <a:p>
            <a:pPr>
              <a:buFontTx/>
              <a:buNone/>
              <a:defRPr/>
            </a:pPr>
            <a:r>
              <a:rPr lang="en-GB" sz="1800" dirty="0">
                <a:latin typeface="+mn-lt"/>
                <a:hlinkClick r:id="rId4"/>
              </a:rPr>
              <a:t>www.guardian.co.uk/politics/2013/apr/18/uncovered-error-george-osborne-austerity</a:t>
            </a:r>
            <a:endParaRPr lang="en-GB" sz="1800" dirty="0">
              <a:latin typeface="+mn-lt"/>
              <a:hlinkClick r:id="rId5"/>
            </a:endParaRPr>
          </a:p>
        </p:txBody>
      </p:sp>
      <p:sp>
        <p:nvSpPr>
          <p:cNvPr id="6" name="TextBox 5"/>
          <p:cNvSpPr txBox="1"/>
          <p:nvPr/>
        </p:nvSpPr>
        <p:spPr>
          <a:xfrm>
            <a:off x="266700" y="5273675"/>
            <a:ext cx="5054600" cy="708025"/>
          </a:xfrm>
          <a:prstGeom prst="rect">
            <a:avLst/>
          </a:prstGeom>
          <a:noFill/>
        </p:spPr>
        <p:txBody>
          <a:bodyPr>
            <a:spAutoFit/>
          </a:bodyPr>
          <a:lstStyle/>
          <a:p>
            <a:pPr marL="0" lvl="2">
              <a:buFontTx/>
              <a:buNone/>
              <a:defRPr/>
            </a:pPr>
            <a:r>
              <a:rPr lang="en-GB" sz="4000" dirty="0">
                <a:latin typeface="+mn-lt"/>
              </a:rPr>
              <a:t>... validation of results</a:t>
            </a:r>
          </a:p>
        </p:txBody>
      </p:sp>
      <p:sp>
        <p:nvSpPr>
          <p:cNvPr id="7" name="Rectangle 6"/>
          <p:cNvSpPr/>
          <p:nvPr/>
        </p:nvSpPr>
        <p:spPr>
          <a:xfrm>
            <a:off x="228600" y="1793875"/>
            <a:ext cx="4991100" cy="3121025"/>
          </a:xfrm>
          <a:prstGeom prst="rect">
            <a:avLst/>
          </a:prstGeom>
        </p:spPr>
        <p:txBody>
          <a:bodyPr>
            <a:spAutoFit/>
          </a:bodyPr>
          <a:lstStyle/>
          <a:p>
            <a:pPr>
              <a:buFontTx/>
              <a:buNone/>
              <a:defRPr/>
            </a:pPr>
            <a:r>
              <a:rPr lang="en-GB" sz="1800" dirty="0">
                <a:latin typeface="+mn-lt"/>
              </a:rPr>
              <a:t>“It was a mistake in a spreadsheet that could have been easily overlooked: a few rows left out of an equation to average the values in a column.</a:t>
            </a:r>
          </a:p>
          <a:p>
            <a:pPr>
              <a:buFontTx/>
              <a:buNone/>
              <a:defRPr/>
            </a:pPr>
            <a:endParaRPr lang="en-GB" sz="800" dirty="0">
              <a:latin typeface="+mn-lt"/>
            </a:endParaRPr>
          </a:p>
          <a:p>
            <a:pPr>
              <a:buFontTx/>
              <a:buNone/>
              <a:defRPr/>
            </a:pPr>
            <a:r>
              <a:rPr lang="en-GB" sz="1800" dirty="0">
                <a:latin typeface="+mn-lt"/>
              </a:rPr>
              <a:t>The spreadsheet was used to draw the conclusion of an influential 2010 economics paper: that public debt of more than 90% of GDP slows down growth. This conclusion was later cited by the International Monetary Fund and the UK Treasury to justify programmes of austerity that have arguably led to riots, poverty and lost jobs.”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GB" dirty="0" smtClean="0"/>
              <a:t>Benefits of sharing data (3)</a:t>
            </a:r>
          </a:p>
        </p:txBody>
      </p:sp>
      <p:sp>
        <p:nvSpPr>
          <p:cNvPr id="5" name="Rectangle 4"/>
          <p:cNvSpPr/>
          <p:nvPr/>
        </p:nvSpPr>
        <p:spPr>
          <a:xfrm>
            <a:off x="5076056" y="4791400"/>
            <a:ext cx="4254500" cy="338554"/>
          </a:xfrm>
          <a:prstGeom prst="rect">
            <a:avLst/>
          </a:prstGeom>
        </p:spPr>
        <p:txBody>
          <a:bodyPr>
            <a:spAutoFit/>
          </a:bodyPr>
          <a:lstStyle/>
          <a:p>
            <a:pPr>
              <a:buFontTx/>
              <a:buNone/>
              <a:defRPr/>
            </a:pPr>
            <a:r>
              <a:rPr lang="en-GB" sz="800" dirty="0" smtClean="0"/>
              <a:t>http</a:t>
            </a:r>
            <a:r>
              <a:rPr lang="en-GB" sz="800" dirty="0"/>
              <a:t>://physicsworld.com/cws/article/news/2014/sep/22/bicep2-gravitational-wave-result-bites-the-dust-thanks-to-new-planck-data</a:t>
            </a:r>
            <a:endParaRPr lang="en-GB" sz="800" dirty="0">
              <a:hlinkClick r:id="rId3"/>
            </a:endParaRPr>
          </a:p>
        </p:txBody>
      </p:sp>
      <p:sp>
        <p:nvSpPr>
          <p:cNvPr id="6" name="TextBox 5"/>
          <p:cNvSpPr txBox="1"/>
          <p:nvPr/>
        </p:nvSpPr>
        <p:spPr>
          <a:xfrm>
            <a:off x="266700" y="5273675"/>
            <a:ext cx="7473652" cy="923330"/>
          </a:xfrm>
          <a:prstGeom prst="rect">
            <a:avLst/>
          </a:prstGeom>
          <a:noFill/>
        </p:spPr>
        <p:txBody>
          <a:bodyPr wrap="square">
            <a:spAutoFit/>
          </a:bodyPr>
          <a:lstStyle/>
          <a:p>
            <a:r>
              <a:rPr lang="en-GB" dirty="0"/>
              <a:t>"We're still discussing the details but the idea is to exchange data between the two teams and eventually come out with a joint paper," Dr Jan </a:t>
            </a:r>
            <a:r>
              <a:rPr lang="en-GB" dirty="0" err="1"/>
              <a:t>Tauber</a:t>
            </a:r>
            <a:r>
              <a:rPr lang="en-GB" dirty="0"/>
              <a:t>, Planck </a:t>
            </a:r>
            <a:r>
              <a:rPr lang="en-GB" dirty="0" smtClean="0"/>
              <a:t>satellite project scientist (July 2014)</a:t>
            </a:r>
            <a:endParaRPr lang="en-GB" dirty="0"/>
          </a:p>
        </p:txBody>
      </p:sp>
      <p:sp>
        <p:nvSpPr>
          <p:cNvPr id="7" name="Rectangle 6"/>
          <p:cNvSpPr/>
          <p:nvPr/>
        </p:nvSpPr>
        <p:spPr>
          <a:xfrm>
            <a:off x="228600" y="1793875"/>
            <a:ext cx="4624378" cy="3416320"/>
          </a:xfrm>
          <a:prstGeom prst="rect">
            <a:avLst/>
          </a:prstGeom>
        </p:spPr>
        <p:txBody>
          <a:bodyPr wrap="square">
            <a:spAutoFit/>
          </a:bodyPr>
          <a:lstStyle/>
          <a:p>
            <a:r>
              <a:rPr lang="en-GB" b="1" dirty="0" smtClean="0"/>
              <a:t>“Scientists </a:t>
            </a:r>
            <a:r>
              <a:rPr lang="en-GB" b="1" dirty="0"/>
              <a:t>on rival projects looking for evidence that the early Universe underwent a super-expansion are in discussion about working together</a:t>
            </a:r>
            <a:r>
              <a:rPr lang="en-GB" b="1" dirty="0" smtClean="0"/>
              <a:t>.”</a:t>
            </a:r>
            <a:endParaRPr lang="en-GB" b="1" dirty="0"/>
          </a:p>
          <a:p>
            <a:endParaRPr lang="en-GB" dirty="0" smtClean="0"/>
          </a:p>
          <a:p>
            <a:r>
              <a:rPr lang="en-GB" dirty="0" smtClean="0"/>
              <a:t>Initial paper by BICEP2 team has now been shown to misinterpreted results due to cosmic dust.</a:t>
            </a:r>
          </a:p>
          <a:p>
            <a:r>
              <a:rPr lang="en-GB" dirty="0" smtClean="0"/>
              <a:t> </a:t>
            </a:r>
          </a:p>
          <a:p>
            <a:r>
              <a:rPr lang="en-GB" dirty="0" smtClean="0"/>
              <a:t>Data from both Planck Satellite and BICEP2 now being studies together, and will lead to more papers.</a:t>
            </a:r>
            <a:endParaRPr lang="en-GB" dirty="0"/>
          </a:p>
        </p:txBody>
      </p:sp>
      <p:pic>
        <p:nvPicPr>
          <p:cNvPr id="3" name="Content Placeholder 2" descr="Screen Clipping"/>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852978" y="1762027"/>
            <a:ext cx="3905795" cy="3029373"/>
          </a:xfrm>
        </p:spPr>
      </p:pic>
      <p:sp>
        <p:nvSpPr>
          <p:cNvPr id="10" name="Rectangle 9"/>
          <p:cNvSpPr/>
          <p:nvPr/>
        </p:nvSpPr>
        <p:spPr>
          <a:xfrm>
            <a:off x="266700" y="6214805"/>
            <a:ext cx="4254500" cy="215444"/>
          </a:xfrm>
          <a:prstGeom prst="rect">
            <a:avLst/>
          </a:prstGeom>
        </p:spPr>
        <p:txBody>
          <a:bodyPr>
            <a:spAutoFit/>
          </a:bodyPr>
          <a:lstStyle/>
          <a:p>
            <a:pPr>
              <a:buFontTx/>
              <a:buNone/>
              <a:defRPr/>
            </a:pPr>
            <a:r>
              <a:rPr lang="en-GB" sz="800" dirty="0"/>
              <a:t>http://www.bbc.co.uk/news/science-environment-28127576</a:t>
            </a:r>
            <a:endParaRPr lang="en-GB" sz="800" dirty="0">
              <a:hlinkClick r:id="rId3"/>
            </a:endParaRPr>
          </a:p>
        </p:txBody>
      </p:sp>
      <p:sp>
        <p:nvSpPr>
          <p:cNvPr id="11" name="TextBox 10"/>
          <p:cNvSpPr txBox="1"/>
          <p:nvPr/>
        </p:nvSpPr>
        <p:spPr>
          <a:xfrm>
            <a:off x="-450304" y="6260485"/>
            <a:ext cx="10044608" cy="708025"/>
          </a:xfrm>
          <a:prstGeom prst="rect">
            <a:avLst/>
          </a:prstGeom>
          <a:noFill/>
        </p:spPr>
        <p:txBody>
          <a:bodyPr wrap="square">
            <a:spAutoFit/>
          </a:bodyPr>
          <a:lstStyle/>
          <a:p>
            <a:pPr lvl="2">
              <a:defRPr/>
            </a:pPr>
            <a:r>
              <a:rPr lang="en-GB" sz="4000" dirty="0">
                <a:latin typeface="+mn-lt"/>
              </a:rPr>
              <a:t>... </a:t>
            </a:r>
            <a:r>
              <a:rPr lang="en-GB" sz="4000" dirty="0" smtClean="0">
                <a:latin typeface="+mn-lt"/>
              </a:rPr>
              <a:t>important collaborations</a:t>
            </a:r>
            <a:endParaRPr lang="en-GB" sz="4000" dirty="0">
              <a:latin typeface="+mn-lt"/>
            </a:endParaRPr>
          </a:p>
        </p:txBody>
      </p:sp>
    </p:spTree>
    <p:extLst>
      <p:ext uri="{BB962C8B-B14F-4D97-AF65-F5344CB8AC3E}">
        <p14:creationId xmlns:p14="http://schemas.microsoft.com/office/powerpoint/2010/main" val="12071092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GB" dirty="0" smtClean="0"/>
              <a:t>Benefits of sharing data (4)</a:t>
            </a:r>
          </a:p>
        </p:txBody>
      </p:sp>
      <p:sp>
        <p:nvSpPr>
          <p:cNvPr id="17411" name="Content Placeholder 2"/>
          <p:cNvSpPr>
            <a:spLocks noGrp="1"/>
          </p:cNvSpPr>
          <p:nvPr>
            <p:ph idx="1"/>
          </p:nvPr>
        </p:nvSpPr>
        <p:spPr>
          <a:xfrm>
            <a:off x="812800" y="1905000"/>
            <a:ext cx="7429500" cy="2768600"/>
          </a:xfrm>
        </p:spPr>
        <p:txBody>
          <a:bodyPr/>
          <a:lstStyle/>
          <a:p>
            <a:pPr algn="ctr">
              <a:buFont typeface="Arial" pitchFamily="34" charset="0"/>
              <a:buNone/>
            </a:pPr>
            <a:r>
              <a:rPr lang="en-GB" sz="2800" dirty="0" smtClean="0"/>
              <a:t>	</a:t>
            </a:r>
            <a:r>
              <a:rPr lang="en-GB" sz="2800" i="1" dirty="0" smtClean="0"/>
              <a:t>“There is evidence that studies that make their data available do indeed receive more citations than similar studies that do not.” </a:t>
            </a:r>
          </a:p>
          <a:p>
            <a:pPr>
              <a:buFont typeface="Arial" pitchFamily="34" charset="0"/>
              <a:buNone/>
            </a:pPr>
            <a:r>
              <a:rPr lang="en-GB" dirty="0" smtClean="0"/>
              <a:t>	</a:t>
            </a:r>
            <a:r>
              <a:rPr lang="en-GB" sz="2000" dirty="0" smtClean="0"/>
              <a:t>Piwowar H. and Vision T.J 2013 "Data reuse and the open data citation advantage“ </a:t>
            </a:r>
            <a:r>
              <a:rPr lang="en-GB" sz="2000" dirty="0" smtClean="0">
                <a:hlinkClick r:id="rId3"/>
              </a:rPr>
              <a:t>https://peerj.com/preprints/1.pdf</a:t>
            </a:r>
            <a:endParaRPr lang="en-GB" sz="2000" dirty="0" smtClean="0"/>
          </a:p>
          <a:p>
            <a:pPr>
              <a:buFont typeface="Arial" pitchFamily="34" charset="0"/>
              <a:buNone/>
            </a:pPr>
            <a:endParaRPr lang="en-GB" sz="2000" dirty="0" smtClean="0"/>
          </a:p>
        </p:txBody>
      </p:sp>
      <p:pic>
        <p:nvPicPr>
          <p:cNvPr id="17412" name="Picture 2" descr="C:\Documents and Settings\librep\Local Settings\Temporary Internet Files\Content.IE5\WCKXAQGN\MC900432527[1].png"/>
          <p:cNvPicPr>
            <a:picLocks noChangeAspect="1" noChangeArrowheads="1"/>
          </p:cNvPicPr>
          <p:nvPr/>
        </p:nvPicPr>
        <p:blipFill>
          <a:blip r:embed="rId4" cstate="print"/>
          <a:srcRect/>
          <a:stretch>
            <a:fillRect/>
          </a:stretch>
        </p:blipFill>
        <p:spPr bwMode="auto">
          <a:xfrm>
            <a:off x="483940" y="5365511"/>
            <a:ext cx="1093787" cy="1093787"/>
          </a:xfrm>
          <a:prstGeom prst="rect">
            <a:avLst/>
          </a:prstGeom>
          <a:noFill/>
          <a:ln w="9525">
            <a:noFill/>
            <a:miter lim="800000"/>
            <a:headEnd/>
            <a:tailEnd/>
          </a:ln>
          <a:effectLst>
            <a:softEdge rad="0"/>
          </a:effectLst>
        </p:spPr>
      </p:pic>
      <p:sp>
        <p:nvSpPr>
          <p:cNvPr id="17413" name="Rectangle 4"/>
          <p:cNvSpPr>
            <a:spLocks noChangeArrowheads="1"/>
          </p:cNvSpPr>
          <p:nvPr/>
        </p:nvSpPr>
        <p:spPr bwMode="auto">
          <a:xfrm>
            <a:off x="1526927" y="5589240"/>
            <a:ext cx="5565353" cy="646331"/>
          </a:xfrm>
          <a:prstGeom prst="rect">
            <a:avLst/>
          </a:prstGeom>
          <a:noFill/>
          <a:ln w="9525">
            <a:noFill/>
            <a:miter lim="800000"/>
            <a:headEnd/>
            <a:tailEnd/>
          </a:ln>
        </p:spPr>
        <p:txBody>
          <a:bodyPr wrap="square">
            <a:spAutoFit/>
          </a:bodyPr>
          <a:lstStyle/>
          <a:p>
            <a:pPr>
              <a:buFontTx/>
              <a:buNone/>
            </a:pPr>
            <a:r>
              <a:rPr lang="en-GB" sz="3600" dirty="0"/>
              <a:t>9% - 30% increase</a:t>
            </a:r>
          </a:p>
        </p:txBody>
      </p:sp>
      <p:sp>
        <p:nvSpPr>
          <p:cNvPr id="7" name="Rectangle 6"/>
          <p:cNvSpPr/>
          <p:nvPr/>
        </p:nvSpPr>
        <p:spPr>
          <a:xfrm>
            <a:off x="3937000" y="4562475"/>
            <a:ext cx="4965700" cy="708025"/>
          </a:xfrm>
          <a:prstGeom prst="rect">
            <a:avLst/>
          </a:prstGeom>
        </p:spPr>
        <p:txBody>
          <a:bodyPr>
            <a:spAutoFit/>
          </a:bodyPr>
          <a:lstStyle/>
          <a:p>
            <a:pPr>
              <a:defRPr/>
            </a:pPr>
            <a:r>
              <a:rPr lang="en-GB" sz="4000" dirty="0">
                <a:latin typeface="+mn-lt"/>
              </a:rPr>
              <a:t>... more citations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211138"/>
            <a:ext cx="8229600" cy="1143000"/>
          </a:xfrm>
        </p:spPr>
        <p:txBody>
          <a:bodyPr/>
          <a:lstStyle/>
          <a:p>
            <a:r>
              <a:rPr lang="en-GB" dirty="0" smtClean="0"/>
              <a:t>Why manage research data?</a:t>
            </a:r>
          </a:p>
        </p:txBody>
      </p:sp>
      <p:sp>
        <p:nvSpPr>
          <p:cNvPr id="11267" name="Content Placeholder 2"/>
          <p:cNvSpPr>
            <a:spLocks noGrp="1"/>
          </p:cNvSpPr>
          <p:nvPr>
            <p:ph idx="1"/>
          </p:nvPr>
        </p:nvSpPr>
        <p:spPr>
          <a:xfrm>
            <a:off x="466725" y="1447800"/>
            <a:ext cx="8229600" cy="5281613"/>
          </a:xfrm>
        </p:spPr>
        <p:txBody>
          <a:bodyPr>
            <a:normAutofit lnSpcReduction="10000"/>
          </a:bodyPr>
          <a:lstStyle/>
          <a:p>
            <a:r>
              <a:rPr lang="en-GB" sz="2800" dirty="0" smtClean="0"/>
              <a:t>To make your research easier</a:t>
            </a:r>
            <a:endParaRPr lang="en-GB" sz="800" dirty="0" smtClean="0"/>
          </a:p>
          <a:p>
            <a:r>
              <a:rPr lang="en-GB" sz="2800" dirty="0" smtClean="0"/>
              <a:t>To stop yourself drowning in irrelevant stuff</a:t>
            </a:r>
            <a:endParaRPr lang="en-GB" sz="800" dirty="0" smtClean="0"/>
          </a:p>
          <a:p>
            <a:r>
              <a:rPr lang="en-GB" sz="2800" dirty="0" smtClean="0"/>
              <a:t>In case you need the data later</a:t>
            </a:r>
            <a:endParaRPr lang="en-GB" sz="800" dirty="0" smtClean="0"/>
          </a:p>
          <a:p>
            <a:r>
              <a:rPr lang="en-GB" sz="2800" dirty="0" smtClean="0"/>
              <a:t>To avoid accusations of fraud or bad science</a:t>
            </a:r>
            <a:endParaRPr lang="en-GB" sz="800" dirty="0" smtClean="0"/>
          </a:p>
          <a:p>
            <a:r>
              <a:rPr lang="en-GB" sz="2800" dirty="0" smtClean="0"/>
              <a:t>To share your data for others to use &amp; learn from</a:t>
            </a:r>
          </a:p>
          <a:p>
            <a:r>
              <a:rPr lang="en-GB" sz="2800" dirty="0" smtClean="0"/>
              <a:t>Potential collaborations</a:t>
            </a:r>
            <a:endParaRPr lang="en-GB" sz="800" dirty="0" smtClean="0"/>
          </a:p>
          <a:p>
            <a:r>
              <a:rPr lang="en-GB" sz="2800" dirty="0" smtClean="0"/>
              <a:t>To get credit for producing it (even if you aren’t the lead author)</a:t>
            </a:r>
          </a:p>
          <a:p>
            <a:r>
              <a:rPr lang="en-GB" sz="2800" dirty="0" smtClean="0"/>
              <a:t>Get citations for datasets, independently of publications</a:t>
            </a:r>
            <a:endParaRPr lang="en-GB" sz="800" dirty="0" smtClean="0"/>
          </a:p>
          <a:p>
            <a:r>
              <a:rPr lang="en-GB" sz="2800" dirty="0" smtClean="0"/>
              <a:t>Because somebody else said to do so</a:t>
            </a:r>
          </a:p>
          <a:p>
            <a:endParaRPr lang="en-GB" sz="2800" dirty="0" smtClean="0"/>
          </a:p>
          <a:p>
            <a:endParaRPr lang="en-GB" sz="2800" dirty="0" smtClean="0"/>
          </a:p>
        </p:txBody>
      </p:sp>
    </p:spTree>
    <p:extLst>
      <p:ext uri="{BB962C8B-B14F-4D97-AF65-F5344CB8AC3E}">
        <p14:creationId xmlns:p14="http://schemas.microsoft.com/office/powerpoint/2010/main" val="32673562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6" descr="3205277810_8283a3e4b5_b.jpg"/>
          <p:cNvPicPr>
            <a:picLocks noChangeAspect="1"/>
          </p:cNvPicPr>
          <p:nvPr/>
        </p:nvPicPr>
        <p:blipFill>
          <a:blip r:embed="rId3" cstate="print"/>
          <a:srcRect/>
          <a:stretch>
            <a:fillRect/>
          </a:stretch>
        </p:blipFill>
        <p:spPr bwMode="auto">
          <a:xfrm>
            <a:off x="-14288" y="749300"/>
            <a:ext cx="9158288" cy="6108700"/>
          </a:xfrm>
          <a:prstGeom prst="rect">
            <a:avLst/>
          </a:prstGeom>
          <a:noFill/>
          <a:ln w="9525">
            <a:noFill/>
            <a:miter lim="800000"/>
            <a:headEnd/>
            <a:tailEnd/>
          </a:ln>
        </p:spPr>
      </p:pic>
      <p:sp>
        <p:nvSpPr>
          <p:cNvPr id="18434" name="Content Placeholder 2"/>
          <p:cNvSpPr>
            <a:spLocks noGrp="1"/>
          </p:cNvSpPr>
          <p:nvPr>
            <p:ph idx="1"/>
          </p:nvPr>
        </p:nvSpPr>
        <p:spPr>
          <a:xfrm>
            <a:off x="0" y="0"/>
            <a:ext cx="9144000" cy="838200"/>
          </a:xfrm>
        </p:spPr>
        <p:txBody>
          <a:bodyPr>
            <a:normAutofit fontScale="85000" lnSpcReduction="10000"/>
          </a:bodyPr>
          <a:lstStyle/>
          <a:p>
            <a:pPr>
              <a:spcBef>
                <a:spcPct val="0"/>
              </a:spcBef>
              <a:buFont typeface="Arial" pitchFamily="34" charset="0"/>
              <a:buNone/>
            </a:pPr>
            <a:r>
              <a:rPr lang="en-GB" sz="5400" dirty="0" smtClean="0"/>
              <a:t>Think about barriers to sharing...</a:t>
            </a:r>
          </a:p>
        </p:txBody>
      </p:sp>
      <p:sp>
        <p:nvSpPr>
          <p:cNvPr id="8" name="TextBox 7"/>
          <p:cNvSpPr txBox="1"/>
          <p:nvPr/>
        </p:nvSpPr>
        <p:spPr>
          <a:xfrm>
            <a:off x="6769100" y="6119813"/>
            <a:ext cx="2425700" cy="738187"/>
          </a:xfrm>
          <a:prstGeom prst="rect">
            <a:avLst/>
          </a:prstGeom>
          <a:noFill/>
        </p:spPr>
        <p:txBody>
          <a:bodyPr>
            <a:spAutoFit/>
          </a:bodyPr>
          <a:lstStyle/>
          <a:p>
            <a:pPr>
              <a:buFontTx/>
              <a:buNone/>
              <a:defRPr/>
            </a:pPr>
            <a:r>
              <a:rPr lang="en-GB" sz="1400" dirty="0">
                <a:solidFill>
                  <a:schemeClr val="bg1"/>
                </a:solidFill>
                <a:latin typeface="+mn-lt"/>
              </a:rPr>
              <a:t>Photo by @boetter http://www.flickr.com/photos/jakecaptive/3205277810</a:t>
            </a:r>
          </a:p>
        </p:txBody>
      </p:sp>
      <p:sp>
        <p:nvSpPr>
          <p:cNvPr id="5" name="Oval 4"/>
          <p:cNvSpPr/>
          <p:nvPr/>
        </p:nvSpPr>
        <p:spPr>
          <a:xfrm>
            <a:off x="8455868" y="-714121"/>
            <a:ext cx="1376264" cy="142824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4. Archiving your data</a:t>
            </a:r>
            <a:endParaRPr lang="en-GB" dirty="0"/>
          </a:p>
        </p:txBody>
      </p:sp>
      <p:sp>
        <p:nvSpPr>
          <p:cNvPr id="3" name="Content Placeholder 2"/>
          <p:cNvSpPr>
            <a:spLocks noGrp="1"/>
          </p:cNvSpPr>
          <p:nvPr>
            <p:ph idx="1"/>
          </p:nvPr>
        </p:nvSpPr>
        <p:spPr/>
        <p:txBody>
          <a:bodyPr/>
          <a:lstStyle/>
          <a:p>
            <a:r>
              <a:rPr lang="en-GB" dirty="0" smtClean="0"/>
              <a:t>Handing over long-term care and management of data to someone else</a:t>
            </a:r>
          </a:p>
          <a:p>
            <a:pPr lvl="1"/>
            <a:r>
              <a:rPr lang="en-GB" dirty="0" smtClean="0"/>
              <a:t>A national data centre</a:t>
            </a:r>
          </a:p>
          <a:p>
            <a:pPr lvl="1"/>
            <a:r>
              <a:rPr lang="en-GB" dirty="0" smtClean="0"/>
              <a:t>A subject repository</a:t>
            </a:r>
          </a:p>
          <a:p>
            <a:pPr lvl="1"/>
            <a:r>
              <a:rPr lang="en-GB" dirty="0" smtClean="0"/>
              <a:t>UEL’s own data repository</a:t>
            </a:r>
          </a:p>
          <a:p>
            <a:pPr lvl="1"/>
            <a:r>
              <a:rPr lang="en-GB" dirty="0" smtClean="0"/>
              <a:t>Online repository (e.g. </a:t>
            </a:r>
            <a:r>
              <a:rPr lang="en-GB" dirty="0" err="1" smtClean="0"/>
              <a:t>Figshare</a:t>
            </a:r>
            <a:r>
              <a:rPr lang="en-GB" dirty="0" smtClean="0"/>
              <a:t>)</a:t>
            </a:r>
            <a:endParaRPr lang="en-GB"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data.uel</a:t>
            </a:r>
            <a:endParaRPr lang="en-GB" dirty="0"/>
          </a:p>
        </p:txBody>
      </p:sp>
      <p:sp>
        <p:nvSpPr>
          <p:cNvPr id="3" name="Content Placeholder 2"/>
          <p:cNvSpPr>
            <a:spLocks noGrp="1"/>
          </p:cNvSpPr>
          <p:nvPr>
            <p:ph idx="1"/>
          </p:nvPr>
        </p:nvSpPr>
        <p:spPr/>
        <p:txBody>
          <a:bodyPr>
            <a:normAutofit lnSpcReduction="10000"/>
          </a:bodyPr>
          <a:lstStyle/>
          <a:p>
            <a:r>
              <a:rPr lang="en-GB" dirty="0" smtClean="0"/>
              <a:t>Data repository to complement ROAR (which is for research publications)</a:t>
            </a:r>
          </a:p>
          <a:p>
            <a:r>
              <a:rPr lang="en-GB" dirty="0" smtClean="0"/>
              <a:t>Submit data to data.uel and get citations if it is reused, and statistics on where in the world it is downloaded</a:t>
            </a:r>
          </a:p>
          <a:p>
            <a:r>
              <a:rPr lang="en-GB" dirty="0" smtClean="0"/>
              <a:t>Students, submit </a:t>
            </a:r>
            <a:r>
              <a:rPr lang="en-GB" dirty="0"/>
              <a:t>your complete thesis to ROAR with data appendix/appendices</a:t>
            </a:r>
          </a:p>
          <a:p>
            <a:r>
              <a:rPr lang="en-GB" dirty="0" smtClean="0"/>
              <a:t>DOI (digital object identifier) for open records</a:t>
            </a:r>
          </a:p>
        </p:txBody>
      </p:sp>
      <p:sp>
        <p:nvSpPr>
          <p:cNvPr id="4" name="TextBox 3"/>
          <p:cNvSpPr txBox="1"/>
          <p:nvPr/>
        </p:nvSpPr>
        <p:spPr>
          <a:xfrm>
            <a:off x="2627784" y="6021288"/>
            <a:ext cx="3816424" cy="584775"/>
          </a:xfrm>
          <a:prstGeom prst="rect">
            <a:avLst/>
          </a:prstGeom>
          <a:noFill/>
        </p:spPr>
        <p:txBody>
          <a:bodyPr wrap="square" rtlCol="0">
            <a:spAutoFit/>
          </a:bodyPr>
          <a:lstStyle/>
          <a:p>
            <a:r>
              <a:rPr lang="en-GB" sz="3200" dirty="0">
                <a:hlinkClick r:id="rId3"/>
              </a:rPr>
              <a:t>http://data.uel.ac.uk</a:t>
            </a:r>
            <a:r>
              <a:rPr lang="en-GB" sz="3200" dirty="0"/>
              <a:t> </a:t>
            </a:r>
          </a:p>
        </p:txBody>
      </p:sp>
    </p:spTree>
    <p:extLst>
      <p:ext uri="{BB962C8B-B14F-4D97-AF65-F5344CB8AC3E}">
        <p14:creationId xmlns:p14="http://schemas.microsoft.com/office/powerpoint/2010/main" val="25729723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8667" cy="4964191"/>
          </a:xfrm>
        </p:spPr>
      </p:pic>
      <p:pic>
        <p:nvPicPr>
          <p:cNvPr id="9" name="Picture 8"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8" y="4005063"/>
            <a:ext cx="8070040" cy="3787617"/>
          </a:xfrm>
          <a:prstGeom prst="rect">
            <a:avLst/>
          </a:prstGeom>
          <a:effectLst>
            <a:softEdge rad="1270000"/>
          </a:effectLst>
        </p:spPr>
      </p:pic>
      <p:sp>
        <p:nvSpPr>
          <p:cNvPr id="4" name="Right Arrow 3"/>
          <p:cNvSpPr/>
          <p:nvPr/>
        </p:nvSpPr>
        <p:spPr>
          <a:xfrm>
            <a:off x="1475656" y="589887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ight Arrow 4"/>
          <p:cNvSpPr/>
          <p:nvPr/>
        </p:nvSpPr>
        <p:spPr>
          <a:xfrm>
            <a:off x="5076056" y="4946899"/>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Left Arrow 5"/>
          <p:cNvSpPr/>
          <p:nvPr/>
        </p:nvSpPr>
        <p:spPr>
          <a:xfrm>
            <a:off x="7020272" y="5677185"/>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5. Executing your plan</a:t>
            </a:r>
            <a:endParaRPr lang="en-GB" dirty="0"/>
          </a:p>
        </p:txBody>
      </p:sp>
      <p:sp>
        <p:nvSpPr>
          <p:cNvPr id="3" name="Content Placeholder 2"/>
          <p:cNvSpPr>
            <a:spLocks noGrp="1"/>
          </p:cNvSpPr>
          <p:nvPr>
            <p:ph idx="1"/>
          </p:nvPr>
        </p:nvSpPr>
        <p:spPr/>
        <p:txBody>
          <a:bodyPr/>
          <a:lstStyle/>
          <a:p>
            <a:r>
              <a:rPr lang="en-GB" dirty="0" smtClean="0"/>
              <a:t>Data Management Plans (DMP)</a:t>
            </a:r>
          </a:p>
          <a:p>
            <a:r>
              <a:rPr lang="en-GB" dirty="0" smtClean="0"/>
              <a:t>Funders may require a DMP</a:t>
            </a:r>
          </a:p>
          <a:p>
            <a:r>
              <a:rPr lang="en-GB" dirty="0" smtClean="0"/>
              <a:t>DMPonline tool to help you write a plan</a:t>
            </a:r>
          </a:p>
          <a:p>
            <a:endParaRPr lang="en-GB"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GB" dirty="0" smtClean="0"/>
              <a:t>Data Management Plans</a:t>
            </a:r>
          </a:p>
        </p:txBody>
      </p:sp>
      <p:sp>
        <p:nvSpPr>
          <p:cNvPr id="3" name="Content Placeholder 2"/>
          <p:cNvSpPr>
            <a:spLocks noGrp="1"/>
          </p:cNvSpPr>
          <p:nvPr>
            <p:ph idx="1"/>
          </p:nvPr>
        </p:nvSpPr>
        <p:spPr>
          <a:xfrm>
            <a:off x="457200" y="1600200"/>
            <a:ext cx="8229600" cy="4678363"/>
          </a:xfrm>
        </p:spPr>
        <p:txBody>
          <a:bodyPr/>
          <a:lstStyle/>
          <a:p>
            <a:pPr marL="0">
              <a:spcAft>
                <a:spcPts val="1200"/>
              </a:spcAft>
              <a:buFont typeface="Arial" charset="0"/>
              <a:buNone/>
              <a:defRPr/>
            </a:pPr>
            <a:r>
              <a:rPr lang="en-GB" sz="2800" dirty="0" smtClean="0">
                <a:cs typeface="Calibri" pitchFamily="34" charset="0"/>
              </a:rPr>
              <a:t>DMPs are often submitted with grant applications, but are useful whenever you are creating data to:</a:t>
            </a:r>
          </a:p>
          <a:p>
            <a:pPr>
              <a:spcBef>
                <a:spcPts val="1800"/>
              </a:spcBef>
              <a:defRPr/>
            </a:pPr>
            <a:r>
              <a:rPr lang="en-GB" sz="2400" dirty="0" smtClean="0"/>
              <a:t>Make informed decisions to anticipate and avoid problems </a:t>
            </a:r>
          </a:p>
          <a:p>
            <a:pPr>
              <a:spcBef>
                <a:spcPts val="1800"/>
              </a:spcBef>
              <a:defRPr/>
            </a:pPr>
            <a:r>
              <a:rPr lang="en-GB" sz="2400" dirty="0" smtClean="0"/>
              <a:t>Avoid duplication, data loss and security breaches </a:t>
            </a:r>
          </a:p>
          <a:p>
            <a:pPr>
              <a:spcBef>
                <a:spcPts val="1800"/>
              </a:spcBef>
              <a:defRPr/>
            </a:pPr>
            <a:r>
              <a:rPr lang="en-GB" sz="2400" dirty="0" smtClean="0"/>
              <a:t>Develop procedures early on for consistency</a:t>
            </a:r>
          </a:p>
          <a:p>
            <a:pPr>
              <a:spcBef>
                <a:spcPts val="1800"/>
              </a:spcBef>
              <a:defRPr/>
            </a:pPr>
            <a:r>
              <a:rPr lang="en-GB" sz="2400" dirty="0" smtClean="0"/>
              <a:t>Ensure data are accurate, complete, reliable and secure</a:t>
            </a:r>
          </a:p>
          <a:p>
            <a:pPr>
              <a:spcBef>
                <a:spcPts val="1800"/>
              </a:spcBef>
              <a:defRPr/>
            </a:pPr>
            <a:r>
              <a:rPr lang="en-GB" sz="2400" dirty="0" smtClean="0"/>
              <a:t>Save time and effort – make your life easier!</a:t>
            </a:r>
          </a:p>
          <a:p>
            <a:pPr marL="0">
              <a:spcAft>
                <a:spcPts val="1200"/>
              </a:spcAft>
              <a:buFont typeface="Arial" charset="0"/>
              <a:buNone/>
              <a:defRPr/>
            </a:pPr>
            <a:endParaRPr lang="en-GB" sz="2800" dirty="0" smtClean="0">
              <a:cs typeface="Calibri" pitchFamily="34" charset="0"/>
            </a:endParaRPr>
          </a:p>
          <a:p>
            <a:pPr marL="0">
              <a:buFont typeface="Arial" charset="0"/>
              <a:buNone/>
              <a:defRPr/>
            </a:pPr>
            <a:endParaRPr lang="en-GB" sz="28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normAutofit fontScale="90000"/>
          </a:bodyPr>
          <a:lstStyle/>
          <a:p>
            <a:r>
              <a:rPr lang="en-GB" dirty="0" smtClean="0"/>
              <a:t>What do research funders want?</a:t>
            </a:r>
          </a:p>
        </p:txBody>
      </p:sp>
      <p:sp>
        <p:nvSpPr>
          <p:cNvPr id="3" name="Content Placeholder 2"/>
          <p:cNvSpPr>
            <a:spLocks noGrp="1"/>
          </p:cNvSpPr>
          <p:nvPr>
            <p:ph idx="1"/>
          </p:nvPr>
        </p:nvSpPr>
        <p:spPr>
          <a:xfrm>
            <a:off x="250825" y="1814513"/>
            <a:ext cx="8385175" cy="4270375"/>
          </a:xfrm>
        </p:spPr>
        <p:txBody>
          <a:bodyPr>
            <a:normAutofit fontScale="92500" lnSpcReduction="20000"/>
          </a:bodyPr>
          <a:lstStyle/>
          <a:p>
            <a:pPr>
              <a:spcBef>
                <a:spcPts val="1200"/>
              </a:spcBef>
              <a:buFont typeface="Arial" charset="0"/>
              <a:buChar char="•"/>
              <a:defRPr/>
            </a:pPr>
            <a:r>
              <a:rPr lang="en-GB" sz="2800" dirty="0" smtClean="0">
                <a:ea typeface="ＭＳ Ｐゴシック" pitchFamily="34" charset="-128"/>
              </a:rPr>
              <a:t>A brief plan submitted in grant applications, and in the case of NERC, a more detailed plan once funded</a:t>
            </a:r>
          </a:p>
          <a:p>
            <a:pPr>
              <a:spcBef>
                <a:spcPts val="1200"/>
              </a:spcBef>
              <a:buFont typeface="Arial" charset="0"/>
              <a:buChar char="•"/>
              <a:defRPr/>
            </a:pPr>
            <a:endParaRPr lang="en-GB" sz="1700" dirty="0" smtClean="0">
              <a:ea typeface="ＭＳ Ｐゴシック" pitchFamily="34" charset="-128"/>
            </a:endParaRPr>
          </a:p>
          <a:p>
            <a:pPr>
              <a:spcBef>
                <a:spcPts val="1200"/>
              </a:spcBef>
              <a:buFont typeface="Arial" charset="0"/>
              <a:buChar char="•"/>
              <a:defRPr/>
            </a:pPr>
            <a:r>
              <a:rPr lang="en-GB" sz="2800" dirty="0" smtClean="0">
                <a:ea typeface="ＭＳ Ｐゴシック" pitchFamily="34" charset="-128"/>
              </a:rPr>
              <a:t>1-3 sides of A4 as attachment or a section in Je-S form </a:t>
            </a:r>
          </a:p>
          <a:p>
            <a:pPr>
              <a:spcBef>
                <a:spcPts val="1200"/>
              </a:spcBef>
              <a:buFont typeface="Arial" charset="0"/>
              <a:buChar char="•"/>
              <a:defRPr/>
            </a:pPr>
            <a:endParaRPr lang="en-GB" sz="1700" dirty="0" smtClean="0">
              <a:ea typeface="ＭＳ Ｐゴシック" pitchFamily="34" charset="-128"/>
            </a:endParaRPr>
          </a:p>
          <a:p>
            <a:pPr>
              <a:spcBef>
                <a:spcPts val="1200"/>
              </a:spcBef>
              <a:buFont typeface="Arial" charset="0"/>
              <a:buChar char="•"/>
              <a:defRPr/>
            </a:pPr>
            <a:r>
              <a:rPr lang="en-GB" sz="2800" dirty="0" smtClean="0">
                <a:ea typeface="ＭＳ Ｐゴシック" pitchFamily="34" charset="-128"/>
              </a:rPr>
              <a:t>Typically a prose statement covering suggested themes</a:t>
            </a:r>
          </a:p>
          <a:p>
            <a:pPr>
              <a:spcBef>
                <a:spcPts val="1200"/>
              </a:spcBef>
              <a:buFont typeface="Arial" charset="0"/>
              <a:buChar char="•"/>
              <a:defRPr/>
            </a:pPr>
            <a:endParaRPr lang="en-GB" sz="1700" dirty="0" smtClean="0">
              <a:ea typeface="ＭＳ Ｐゴシック" pitchFamily="34" charset="-128"/>
            </a:endParaRPr>
          </a:p>
          <a:p>
            <a:pPr>
              <a:spcBef>
                <a:spcPts val="1200"/>
              </a:spcBef>
              <a:buFont typeface="Arial" charset="0"/>
              <a:buChar char="•"/>
              <a:defRPr/>
            </a:pPr>
            <a:r>
              <a:rPr lang="en-GB" sz="2800" dirty="0" smtClean="0">
                <a:ea typeface="ＭＳ Ｐゴシック" pitchFamily="34" charset="-128"/>
              </a:rPr>
              <a:t>An outline of data management and sharing plans, justifying decisions and any limitations</a:t>
            </a:r>
          </a:p>
          <a:p>
            <a:pPr>
              <a:buFont typeface="Arial" charset="0"/>
              <a:buChar char="•"/>
              <a:defRPr/>
            </a:pPr>
            <a:endParaRPr lang="en-GB"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GB" dirty="0" smtClean="0">
                <a:ea typeface="ＭＳ Ｐゴシック" pitchFamily="34" charset="-128"/>
              </a:rPr>
              <a:t>Five common themes</a:t>
            </a:r>
          </a:p>
        </p:txBody>
      </p:sp>
      <p:sp>
        <p:nvSpPr>
          <p:cNvPr id="7171" name="Content Placeholder 2"/>
          <p:cNvSpPr>
            <a:spLocks noGrp="1"/>
          </p:cNvSpPr>
          <p:nvPr>
            <p:ph idx="1"/>
          </p:nvPr>
        </p:nvSpPr>
        <p:spPr>
          <a:xfrm>
            <a:off x="0" y="1590675"/>
            <a:ext cx="8788400" cy="4722813"/>
          </a:xfrm>
        </p:spPr>
        <p:txBody>
          <a:bodyPr>
            <a:normAutofit fontScale="92500"/>
          </a:bodyPr>
          <a:lstStyle/>
          <a:p>
            <a:pPr marL="971550" lvl="1" indent="-514350" defTabSz="457200">
              <a:lnSpc>
                <a:spcPct val="85000"/>
              </a:lnSpc>
              <a:spcBef>
                <a:spcPts val="600"/>
              </a:spcBef>
              <a:buFont typeface="+mj-lt"/>
              <a:buAutoNum type="arabicPeriod"/>
              <a:defRPr/>
            </a:pPr>
            <a:r>
              <a:rPr lang="en-GB" sz="2400" dirty="0" smtClean="0">
                <a:ea typeface="ＭＳ Ｐゴシック" pitchFamily="34" charset="-128"/>
              </a:rPr>
              <a:t>Description of data to be collected / created</a:t>
            </a:r>
          </a:p>
          <a:p>
            <a:pPr marL="914400" lvl="1" indent="-457200" defTabSz="457200">
              <a:lnSpc>
                <a:spcPct val="85000"/>
              </a:lnSpc>
              <a:spcBef>
                <a:spcPts val="600"/>
              </a:spcBef>
              <a:buFont typeface="Arial" charset="0"/>
              <a:buNone/>
              <a:defRPr/>
            </a:pPr>
            <a:r>
              <a:rPr lang="en-GB" sz="1800" dirty="0" smtClean="0">
                <a:ea typeface="ＭＳ Ｐゴシック" pitchFamily="34" charset="-128"/>
              </a:rPr>
              <a:t>	  </a:t>
            </a:r>
            <a:r>
              <a:rPr lang="en-GB" sz="2000" dirty="0" smtClean="0">
                <a:ea typeface="ＭＳ Ｐゴシック" pitchFamily="34" charset="-128"/>
              </a:rPr>
              <a:t>(i.e. content, type, format, volume...)</a:t>
            </a:r>
            <a:endParaRPr lang="en-GB" dirty="0" smtClean="0">
              <a:ea typeface="ＭＳ Ｐゴシック" pitchFamily="34" charset="-128"/>
            </a:endParaRPr>
          </a:p>
          <a:p>
            <a:pPr marL="914400" lvl="1" indent="-457200" defTabSz="457200">
              <a:lnSpc>
                <a:spcPct val="85000"/>
              </a:lnSpc>
              <a:spcBef>
                <a:spcPts val="600"/>
              </a:spcBef>
              <a:buFont typeface="+mj-lt"/>
              <a:buAutoNum type="arabicPeriod"/>
              <a:defRPr/>
            </a:pPr>
            <a:endParaRPr lang="en-GB" dirty="0" smtClean="0">
              <a:ea typeface="ＭＳ Ｐゴシック" pitchFamily="34" charset="-128"/>
            </a:endParaRPr>
          </a:p>
          <a:p>
            <a:pPr marL="971550" lvl="1" indent="-514350" defTabSz="457200">
              <a:lnSpc>
                <a:spcPct val="85000"/>
              </a:lnSpc>
              <a:spcBef>
                <a:spcPts val="600"/>
              </a:spcBef>
              <a:buFont typeface="+mj-lt"/>
              <a:buAutoNum type="arabicPeriod" startAt="2"/>
              <a:defRPr/>
            </a:pPr>
            <a:r>
              <a:rPr lang="en-GB" sz="2400" dirty="0" smtClean="0">
                <a:ea typeface="ＭＳ Ｐゴシック" pitchFamily="34" charset="-128"/>
              </a:rPr>
              <a:t>Standards / methodologies for data collection &amp; management </a:t>
            </a:r>
          </a:p>
          <a:p>
            <a:pPr marL="914400" lvl="1" indent="-457200" defTabSz="457200">
              <a:lnSpc>
                <a:spcPct val="85000"/>
              </a:lnSpc>
              <a:spcBef>
                <a:spcPts val="600"/>
              </a:spcBef>
              <a:buFont typeface="+mj-lt"/>
              <a:buAutoNum type="arabicPeriod" startAt="2"/>
              <a:defRPr/>
            </a:pPr>
            <a:endParaRPr lang="en-GB" sz="2400" dirty="0" smtClean="0">
              <a:ea typeface="ＭＳ Ｐゴシック" pitchFamily="34" charset="-128"/>
            </a:endParaRPr>
          </a:p>
          <a:p>
            <a:pPr marL="971550" lvl="1" indent="-514350" defTabSz="457200">
              <a:lnSpc>
                <a:spcPct val="85000"/>
              </a:lnSpc>
              <a:spcBef>
                <a:spcPts val="600"/>
              </a:spcBef>
              <a:buFont typeface="+mj-lt"/>
              <a:buAutoNum type="arabicPeriod" startAt="2"/>
              <a:defRPr/>
            </a:pPr>
            <a:r>
              <a:rPr lang="en-GB" sz="2400" dirty="0" smtClean="0">
                <a:ea typeface="ＭＳ Ｐゴシック" pitchFamily="34" charset="-128"/>
              </a:rPr>
              <a:t>Ethics and Intellectual Property</a:t>
            </a:r>
            <a:endParaRPr lang="en-GB" sz="1800" dirty="0" smtClean="0">
              <a:ea typeface="ＭＳ Ｐゴシック" pitchFamily="34" charset="-128"/>
            </a:endParaRPr>
          </a:p>
          <a:p>
            <a:pPr marL="914400" lvl="1" indent="-457200" defTabSz="457200">
              <a:lnSpc>
                <a:spcPct val="85000"/>
              </a:lnSpc>
              <a:spcBef>
                <a:spcPts val="600"/>
              </a:spcBef>
              <a:buFont typeface="Arial" charset="0"/>
              <a:buNone/>
              <a:defRPr/>
            </a:pPr>
            <a:r>
              <a:rPr lang="en-GB" sz="2000" dirty="0" smtClean="0">
                <a:ea typeface="ＭＳ Ｐゴシック" pitchFamily="34" charset="-128"/>
              </a:rPr>
              <a:t>	 (</a:t>
            </a:r>
            <a:r>
              <a:rPr lang="en-GB" sz="2000" dirty="0" smtClean="0">
                <a:ea typeface="DejaVu Sans Condensed"/>
                <a:cs typeface="DejaVu Sans Condensed"/>
              </a:rPr>
              <a:t>highlight any restrictions on data sharing e.g. embargoes, confidentiality)</a:t>
            </a:r>
            <a:endParaRPr lang="en-GB" dirty="0" smtClean="0">
              <a:ea typeface="DejaVu Sans Condensed"/>
              <a:cs typeface="DejaVu Sans Condensed"/>
            </a:endParaRPr>
          </a:p>
          <a:p>
            <a:pPr marL="914400" lvl="1" indent="-457200" defTabSz="457200">
              <a:lnSpc>
                <a:spcPct val="85000"/>
              </a:lnSpc>
              <a:spcBef>
                <a:spcPts val="600"/>
              </a:spcBef>
              <a:buFont typeface="+mj-lt"/>
              <a:buAutoNum type="arabicPeriod" startAt="2"/>
              <a:defRPr/>
            </a:pPr>
            <a:endParaRPr lang="en-GB" dirty="0" smtClean="0">
              <a:ea typeface="ＭＳ Ｐゴシック" pitchFamily="34" charset="-128"/>
            </a:endParaRPr>
          </a:p>
          <a:p>
            <a:pPr marL="971550" lvl="1" indent="-514350" defTabSz="457200">
              <a:lnSpc>
                <a:spcPct val="85000"/>
              </a:lnSpc>
              <a:spcBef>
                <a:spcPts val="600"/>
              </a:spcBef>
              <a:buFont typeface="+mj-lt"/>
              <a:buAutoNum type="arabicPeriod" startAt="4"/>
              <a:defRPr/>
            </a:pPr>
            <a:r>
              <a:rPr lang="en-GB" sz="2400" dirty="0" smtClean="0">
                <a:ea typeface="ＭＳ Ｐゴシック" pitchFamily="34" charset="-128"/>
              </a:rPr>
              <a:t>Plans </a:t>
            </a:r>
            <a:r>
              <a:rPr lang="en-GB" sz="2400" dirty="0">
                <a:ea typeface="ＭＳ Ｐゴシック" pitchFamily="34" charset="-128"/>
              </a:rPr>
              <a:t>for data sharing and access </a:t>
            </a:r>
          </a:p>
          <a:p>
            <a:pPr marL="914400" lvl="1" indent="-457200" defTabSz="457200">
              <a:lnSpc>
                <a:spcPct val="85000"/>
              </a:lnSpc>
              <a:spcBef>
                <a:spcPts val="600"/>
              </a:spcBef>
              <a:buFont typeface="Arial" charset="0"/>
              <a:buNone/>
              <a:defRPr/>
            </a:pPr>
            <a:r>
              <a:rPr lang="en-GB" sz="1800" dirty="0">
                <a:ea typeface="DejaVu Sans Condensed"/>
                <a:cs typeface="DejaVu Sans Condensed"/>
              </a:rPr>
              <a:t>	</a:t>
            </a:r>
            <a:r>
              <a:rPr lang="en-GB" sz="1800" dirty="0" smtClean="0">
                <a:ea typeface="DejaVu Sans Condensed"/>
                <a:cs typeface="DejaVu Sans Condensed"/>
              </a:rPr>
              <a:t>  </a:t>
            </a:r>
            <a:r>
              <a:rPr lang="en-GB" sz="2000" dirty="0" smtClean="0">
                <a:ea typeface="DejaVu Sans Condensed"/>
                <a:cs typeface="DejaVu Sans Condensed"/>
              </a:rPr>
              <a:t>(i.e. how, when, to whom)</a:t>
            </a:r>
            <a:endParaRPr lang="en-GB" dirty="0" smtClean="0">
              <a:ea typeface="ＭＳ Ｐゴシック" pitchFamily="34" charset="-128"/>
            </a:endParaRPr>
          </a:p>
          <a:p>
            <a:pPr marL="914400" lvl="1" indent="-457200" defTabSz="457200">
              <a:lnSpc>
                <a:spcPct val="85000"/>
              </a:lnSpc>
              <a:spcBef>
                <a:spcPts val="600"/>
              </a:spcBef>
              <a:buFont typeface="+mj-lt"/>
              <a:buAutoNum type="arabicPeriod" startAt="4"/>
              <a:defRPr/>
            </a:pPr>
            <a:endParaRPr lang="en-GB" dirty="0" smtClean="0">
              <a:ea typeface="ＭＳ Ｐゴシック" pitchFamily="34" charset="-128"/>
            </a:endParaRPr>
          </a:p>
          <a:p>
            <a:pPr marL="971550" lvl="1" indent="-514350" defTabSz="457200">
              <a:lnSpc>
                <a:spcPct val="85000"/>
              </a:lnSpc>
              <a:spcBef>
                <a:spcPts val="600"/>
              </a:spcBef>
              <a:buFont typeface="+mj-lt"/>
              <a:buAutoNum type="arabicPeriod" startAt="5"/>
              <a:defRPr/>
            </a:pPr>
            <a:r>
              <a:rPr lang="en-GB" sz="2400" dirty="0">
                <a:ea typeface="ＭＳ Ｐゴシック" pitchFamily="34" charset="-128"/>
              </a:rPr>
              <a:t>Strategy for long-term preservation</a:t>
            </a:r>
          </a:p>
        </p:txBody>
      </p:sp>
      <p:pic>
        <p:nvPicPr>
          <p:cNvPr id="35844" name="Picture 6"/>
          <p:cNvPicPr>
            <a:picLocks noChangeAspect="1" noChangeArrowheads="1"/>
          </p:cNvPicPr>
          <p:nvPr/>
        </p:nvPicPr>
        <p:blipFill>
          <a:blip r:embed="rId3" cstate="print"/>
          <a:srcRect l="46825" t="25899" r="2238" b="20233"/>
          <a:stretch>
            <a:fillRect/>
          </a:stretch>
        </p:blipFill>
        <p:spPr bwMode="auto">
          <a:xfrm>
            <a:off x="6372200" y="4201371"/>
            <a:ext cx="2771800" cy="268361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p:cNvSpPr>
            <a:spLocks noGrp="1"/>
          </p:cNvSpPr>
          <p:nvPr>
            <p:ph type="title"/>
          </p:nvPr>
        </p:nvSpPr>
        <p:spPr>
          <a:xfrm>
            <a:off x="684213" y="468313"/>
            <a:ext cx="8154987" cy="903287"/>
          </a:xfrm>
        </p:spPr>
        <p:txBody>
          <a:bodyPr/>
          <a:lstStyle/>
          <a:p>
            <a:r>
              <a:rPr lang="en-GB" dirty="0" smtClean="0">
                <a:ea typeface="ＭＳ Ｐゴシック" pitchFamily="34" charset="-128"/>
              </a:rPr>
              <a:t>Help from the DCC</a:t>
            </a:r>
          </a:p>
        </p:txBody>
      </p:sp>
      <p:pic>
        <p:nvPicPr>
          <p:cNvPr id="37891" name="Picture 4" descr="Capture.PNG"/>
          <p:cNvPicPr>
            <a:picLocks noGrp="1" noChangeAspect="1"/>
          </p:cNvPicPr>
          <p:nvPr>
            <p:ph idx="1"/>
          </p:nvPr>
        </p:nvPicPr>
        <p:blipFill>
          <a:blip r:embed="rId3" cstate="print"/>
          <a:srcRect l="1231" t="310" r="923" b="443"/>
          <a:stretch>
            <a:fillRect/>
          </a:stretch>
        </p:blipFill>
        <p:spPr>
          <a:xfrm>
            <a:off x="684213" y="1844675"/>
            <a:ext cx="2727325" cy="3852863"/>
          </a:xfrm>
        </p:spPr>
      </p:pic>
      <p:sp>
        <p:nvSpPr>
          <p:cNvPr id="37893" name="Rectangle 5"/>
          <p:cNvSpPr>
            <a:spLocks noChangeArrowheads="1"/>
          </p:cNvSpPr>
          <p:nvPr/>
        </p:nvSpPr>
        <p:spPr bwMode="auto">
          <a:xfrm>
            <a:off x="4495800" y="5257800"/>
            <a:ext cx="3257550" cy="400050"/>
          </a:xfrm>
          <a:prstGeom prst="rect">
            <a:avLst/>
          </a:prstGeom>
          <a:noFill/>
          <a:ln w="9525">
            <a:noFill/>
            <a:miter lim="800000"/>
            <a:headEnd/>
            <a:tailEnd/>
          </a:ln>
        </p:spPr>
        <p:txBody>
          <a:bodyPr wrap="none">
            <a:spAutoFit/>
          </a:bodyPr>
          <a:lstStyle/>
          <a:p>
            <a:r>
              <a:rPr lang="en-GB" sz="2000" dirty="0">
                <a:latin typeface="Calibri" pitchFamily="34" charset="0"/>
                <a:ea typeface="Calibri" pitchFamily="34" charset="0"/>
                <a:cs typeface="Calibri" pitchFamily="34" charset="0"/>
                <a:hlinkClick r:id="rId4"/>
              </a:rPr>
              <a:t>https://dmponline.dcc.ac.uk</a:t>
            </a:r>
            <a:r>
              <a:rPr lang="en-GB" sz="2000" dirty="0">
                <a:latin typeface="Calibri" pitchFamily="34" charset="0"/>
                <a:ea typeface="Calibri" pitchFamily="34" charset="0"/>
                <a:cs typeface="Calibri" pitchFamily="34" charset="0"/>
              </a:rPr>
              <a:t>  </a:t>
            </a:r>
          </a:p>
        </p:txBody>
      </p:sp>
      <p:sp>
        <p:nvSpPr>
          <p:cNvPr id="37894" name="Rectangle 6"/>
          <p:cNvSpPr>
            <a:spLocks noChangeArrowheads="1"/>
          </p:cNvSpPr>
          <p:nvPr/>
        </p:nvSpPr>
        <p:spPr bwMode="auto">
          <a:xfrm>
            <a:off x="468313" y="5805488"/>
            <a:ext cx="3976687" cy="769937"/>
          </a:xfrm>
          <a:prstGeom prst="rect">
            <a:avLst/>
          </a:prstGeom>
          <a:noFill/>
          <a:ln w="9525">
            <a:noFill/>
            <a:miter lim="800000"/>
            <a:headEnd/>
            <a:tailEnd/>
          </a:ln>
        </p:spPr>
        <p:txBody>
          <a:bodyPr>
            <a:spAutoFit/>
          </a:bodyPr>
          <a:lstStyle/>
          <a:p>
            <a:pPr>
              <a:spcBef>
                <a:spcPct val="0"/>
              </a:spcBef>
            </a:pPr>
            <a:r>
              <a:rPr lang="en-GB" sz="2000" dirty="0">
                <a:latin typeface="Calibri" pitchFamily="34" charset="0"/>
                <a:ea typeface="Calibri" pitchFamily="34" charset="0"/>
                <a:cs typeface="Calibri" pitchFamily="34" charset="0"/>
                <a:hlinkClick r:id="rId5"/>
              </a:rPr>
              <a:t>www.dcc.ac.uk/resources/ </a:t>
            </a:r>
          </a:p>
          <a:p>
            <a:pPr>
              <a:spcBef>
                <a:spcPct val="0"/>
              </a:spcBef>
            </a:pPr>
            <a:r>
              <a:rPr lang="en-GB" sz="2000" dirty="0">
                <a:latin typeface="Calibri" pitchFamily="34" charset="0"/>
                <a:ea typeface="Calibri" pitchFamily="34" charset="0"/>
                <a:cs typeface="Calibri" pitchFamily="34" charset="0"/>
                <a:hlinkClick r:id="rId5"/>
              </a:rPr>
              <a:t>how-guides/develop-data-plan</a:t>
            </a:r>
            <a:r>
              <a:rPr lang="en-GB" sz="2000" dirty="0">
                <a:latin typeface="Calibri" pitchFamily="34" charset="0"/>
                <a:ea typeface="Calibri" pitchFamily="34" charset="0"/>
                <a:cs typeface="Calibri" pitchFamily="34" charset="0"/>
              </a:rPr>
              <a:t>  </a:t>
            </a:r>
            <a:r>
              <a:rPr lang="en-GB" dirty="0">
                <a:latin typeface="Calibri" pitchFamily="34" charset="0"/>
                <a:ea typeface="Calibri" pitchFamily="34" charset="0"/>
                <a:cs typeface="Calibri" pitchFamily="34" charset="0"/>
              </a:rPr>
              <a:t> </a:t>
            </a:r>
          </a:p>
        </p:txBody>
      </p:sp>
      <p:sp>
        <p:nvSpPr>
          <p:cNvPr id="7" name="Rectangle 6"/>
          <p:cNvSpPr/>
          <p:nvPr/>
        </p:nvSpPr>
        <p:spPr>
          <a:xfrm>
            <a:off x="4267200" y="3609975"/>
            <a:ext cx="4572000" cy="1323439"/>
          </a:xfrm>
          <a:prstGeom prst="rect">
            <a:avLst/>
          </a:prstGeom>
        </p:spPr>
        <p:txBody>
          <a:bodyPr>
            <a:spAutoFit/>
          </a:bodyPr>
          <a:lstStyle/>
          <a:p>
            <a:pPr>
              <a:buFontTx/>
              <a:buNone/>
              <a:defRPr/>
            </a:pPr>
            <a:r>
              <a:rPr lang="en-GB" sz="2000" dirty="0">
                <a:latin typeface="+mn-lt"/>
              </a:rPr>
              <a:t>a web-based tool to help you write DMPs according to different </a:t>
            </a:r>
            <a:r>
              <a:rPr lang="en-GB" sz="2000" dirty="0" smtClean="0">
                <a:latin typeface="+mn-lt"/>
              </a:rPr>
              <a:t>requirements, with UEL templates for staff and students</a:t>
            </a:r>
            <a:endParaRPr lang="en-GB" sz="2000" dirty="0">
              <a:latin typeface="+mn-lt"/>
            </a:endParaRPr>
          </a:p>
        </p:txBody>
      </p:sp>
      <p:pic>
        <p:nvPicPr>
          <p:cNvPr id="14338" name="Picture 2" descr="Logo"/>
          <p:cNvPicPr>
            <a:picLocks noChangeAspect="1" noChangeArrowheads="1"/>
          </p:cNvPicPr>
          <p:nvPr/>
        </p:nvPicPr>
        <p:blipFill>
          <a:blip r:embed="rId6" cstate="print"/>
          <a:srcRect/>
          <a:stretch>
            <a:fillRect/>
          </a:stretch>
        </p:blipFill>
        <p:spPr bwMode="auto">
          <a:xfrm>
            <a:off x="4300480" y="1844675"/>
            <a:ext cx="1533525" cy="1533526"/>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68313" y="115888"/>
            <a:ext cx="8229600" cy="1143000"/>
          </a:xfrm>
        </p:spPr>
        <p:txBody>
          <a:bodyPr/>
          <a:lstStyle/>
          <a:p>
            <a:r>
              <a:rPr lang="en-GB" dirty="0" smtClean="0"/>
              <a:t>How DMPonline works</a:t>
            </a:r>
          </a:p>
        </p:txBody>
      </p:sp>
      <p:sp>
        <p:nvSpPr>
          <p:cNvPr id="7" name="Left Arrow Callout 6"/>
          <p:cNvSpPr/>
          <p:nvPr/>
        </p:nvSpPr>
        <p:spPr>
          <a:xfrm>
            <a:off x="6084888" y="1268413"/>
            <a:ext cx="2735262" cy="2305050"/>
          </a:xfrm>
          <a:prstGeom prst="leftArrowCallout">
            <a:avLst>
              <a:gd name="adj1" fmla="val 17592"/>
              <a:gd name="adj2" fmla="val 25000"/>
              <a:gd name="adj3" fmla="val 25000"/>
              <a:gd name="adj4" fmla="val 6497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GB" sz="2000" dirty="0"/>
              <a:t>  </a:t>
            </a:r>
          </a:p>
          <a:p>
            <a:pPr algn="ctr">
              <a:buFontTx/>
              <a:buNone/>
              <a:defRPr/>
            </a:pPr>
            <a:r>
              <a:rPr lang="en-GB" sz="2000" dirty="0"/>
              <a:t>Create a plan based on relevant funder / institutional templates...</a:t>
            </a:r>
          </a:p>
          <a:p>
            <a:pPr algn="ctr">
              <a:defRPr/>
            </a:pPr>
            <a:endParaRPr lang="en-GB" dirty="0"/>
          </a:p>
        </p:txBody>
      </p:sp>
      <p:sp>
        <p:nvSpPr>
          <p:cNvPr id="8" name="Right Arrow Callout 7"/>
          <p:cNvSpPr/>
          <p:nvPr/>
        </p:nvSpPr>
        <p:spPr>
          <a:xfrm>
            <a:off x="250825" y="4437063"/>
            <a:ext cx="2233613" cy="2276475"/>
          </a:xfrm>
          <a:prstGeom prst="rightArrowCallout">
            <a:avLst>
              <a:gd name="adj1" fmla="val 18953"/>
              <a:gd name="adj2" fmla="val 25000"/>
              <a:gd name="adj3" fmla="val 25000"/>
              <a:gd name="adj4" fmla="val 6497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GB" sz="2000" dirty="0"/>
              <a:t>...and then answer the questions using the guidance provided</a:t>
            </a:r>
          </a:p>
        </p:txBody>
      </p:sp>
      <p:pic>
        <p:nvPicPr>
          <p:cNvPr id="1027" name="Picture 3"/>
          <p:cNvPicPr>
            <a:picLocks noGrp="1" noChangeAspect="1" noChangeArrowheads="1"/>
          </p:cNvPicPr>
          <p:nvPr>
            <p:ph idx="1"/>
          </p:nvPr>
        </p:nvPicPr>
        <p:blipFill>
          <a:blip r:embed="rId3" cstate="print"/>
          <a:srcRect/>
          <a:stretch>
            <a:fillRect/>
          </a:stretch>
        </p:blipFill>
        <p:spPr bwMode="auto">
          <a:xfrm>
            <a:off x="379096" y="1341438"/>
            <a:ext cx="5433058" cy="295116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031" name="Picture 7"/>
          <p:cNvPicPr>
            <a:picLocks noChangeAspect="1" noChangeArrowheads="1"/>
          </p:cNvPicPr>
          <p:nvPr/>
        </p:nvPicPr>
        <p:blipFill>
          <a:blip r:embed="rId4" cstate="print"/>
          <a:srcRect/>
          <a:stretch>
            <a:fillRect/>
          </a:stretch>
        </p:blipFill>
        <p:spPr bwMode="auto">
          <a:xfrm>
            <a:off x="2514600" y="3733800"/>
            <a:ext cx="6400800" cy="3288948"/>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GB" dirty="0" smtClean="0"/>
              <a:t>What is data management?</a:t>
            </a:r>
          </a:p>
        </p:txBody>
      </p:sp>
      <p:sp>
        <p:nvSpPr>
          <p:cNvPr id="19459" name="Content Placeholder 2"/>
          <p:cNvSpPr>
            <a:spLocks noGrp="1"/>
          </p:cNvSpPr>
          <p:nvPr>
            <p:ph idx="1"/>
          </p:nvPr>
        </p:nvSpPr>
        <p:spPr>
          <a:xfrm>
            <a:off x="5471219" y="1417638"/>
            <a:ext cx="3672781" cy="2167632"/>
          </a:xfrm>
        </p:spPr>
        <p:txBody>
          <a:bodyPr>
            <a:normAutofit fontScale="77500" lnSpcReduction="20000"/>
          </a:bodyPr>
          <a:lstStyle/>
          <a:p>
            <a:pPr>
              <a:buFont typeface="Arial" pitchFamily="34" charset="0"/>
              <a:buNone/>
            </a:pPr>
            <a:r>
              <a:rPr lang="en-GB" sz="2800" i="1" dirty="0" smtClean="0"/>
              <a:t>	“the active management and appraisal of data over the lifecycle of scholarly and scientific interest”</a:t>
            </a:r>
          </a:p>
          <a:p>
            <a:pPr algn="r">
              <a:buFont typeface="Arial" pitchFamily="34" charset="0"/>
              <a:buNone/>
            </a:pPr>
            <a:r>
              <a:rPr lang="en-GB" sz="2800" dirty="0" smtClean="0"/>
              <a:t>Digital </a:t>
            </a:r>
            <a:r>
              <a:rPr lang="en-GB" sz="2800" dirty="0" err="1" smtClean="0"/>
              <a:t>Curation</a:t>
            </a:r>
            <a:r>
              <a:rPr lang="en-GB" sz="2800" dirty="0" smtClean="0"/>
              <a:t> Centre</a:t>
            </a:r>
            <a:endParaRPr lang="en-GB" dirty="0" smtClean="0"/>
          </a:p>
          <a:p>
            <a:endParaRPr lang="en-GB" dirty="0" smtClean="0"/>
          </a:p>
        </p:txBody>
      </p:sp>
      <p:pic>
        <p:nvPicPr>
          <p:cNvPr id="19460" name="Picture 5" descr="Lifecycle"/>
          <p:cNvPicPr>
            <a:picLocks noChangeAspect="1" noChangeArrowheads="1"/>
          </p:cNvPicPr>
          <p:nvPr/>
        </p:nvPicPr>
        <p:blipFill>
          <a:blip r:embed="rId3" cstate="print"/>
          <a:srcRect/>
          <a:stretch>
            <a:fillRect/>
          </a:stretch>
        </p:blipFill>
        <p:spPr bwMode="auto">
          <a:xfrm>
            <a:off x="467544" y="1686874"/>
            <a:ext cx="5616624" cy="5034075"/>
          </a:xfrm>
          <a:prstGeom prst="rect">
            <a:avLst/>
          </a:prstGeom>
          <a:noFill/>
          <a:ln w="9525">
            <a:noFill/>
            <a:miter lim="800000"/>
            <a:headEnd/>
            <a:tailEnd/>
          </a:ln>
        </p:spPr>
      </p:pic>
      <p:sp>
        <p:nvSpPr>
          <p:cNvPr id="5" name="TextBox 4"/>
          <p:cNvSpPr txBox="1"/>
          <p:nvPr/>
        </p:nvSpPr>
        <p:spPr>
          <a:xfrm>
            <a:off x="5508103" y="4090988"/>
            <a:ext cx="3073921" cy="1815882"/>
          </a:xfrm>
          <a:prstGeom prst="rect">
            <a:avLst/>
          </a:prstGeom>
          <a:noFill/>
        </p:spPr>
        <p:txBody>
          <a:bodyPr wrap="square">
            <a:spAutoFit/>
          </a:bodyPr>
          <a:lstStyle/>
          <a:p>
            <a:pPr algn="ctr">
              <a:buFontTx/>
              <a:buNone/>
              <a:defRPr/>
            </a:pPr>
            <a:r>
              <a:rPr lang="en-GB" sz="2800" dirty="0">
                <a:latin typeface="+mn-lt"/>
              </a:rPr>
              <a:t>Data management is just part of good research practice</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68313" y="115888"/>
            <a:ext cx="8229600" cy="1143000"/>
          </a:xfrm>
        </p:spPr>
        <p:txBody>
          <a:bodyPr>
            <a:normAutofit fontScale="90000"/>
          </a:bodyPr>
          <a:lstStyle/>
          <a:p>
            <a:r>
              <a:rPr lang="en-GB" dirty="0" smtClean="0"/>
              <a:t>DMPonline template for PGR use</a:t>
            </a:r>
          </a:p>
        </p:txBody>
      </p:sp>
      <p:sp>
        <p:nvSpPr>
          <p:cNvPr id="8" name="Right Arrow Callout 7"/>
          <p:cNvSpPr/>
          <p:nvPr/>
        </p:nvSpPr>
        <p:spPr>
          <a:xfrm>
            <a:off x="304800" y="3352800"/>
            <a:ext cx="2233613" cy="2276475"/>
          </a:xfrm>
          <a:prstGeom prst="rightArrowCallout">
            <a:avLst>
              <a:gd name="adj1" fmla="val 18953"/>
              <a:gd name="adj2" fmla="val 25000"/>
              <a:gd name="adj3" fmla="val 25000"/>
              <a:gd name="adj4" fmla="val 6497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en-GB" sz="2000" dirty="0" smtClean="0"/>
              <a:t>Short questions to take you through each step</a:t>
            </a:r>
          </a:p>
          <a:p>
            <a:pPr algn="ctr">
              <a:buFontTx/>
              <a:buNone/>
              <a:defRPr/>
            </a:pPr>
            <a:endParaRPr lang="en-GB" sz="2000" dirty="0"/>
          </a:p>
        </p:txBody>
      </p:sp>
      <p:pic>
        <p:nvPicPr>
          <p:cNvPr id="2050" name="Picture 2"/>
          <p:cNvPicPr>
            <a:picLocks noChangeAspect="1" noChangeArrowheads="1"/>
          </p:cNvPicPr>
          <p:nvPr/>
        </p:nvPicPr>
        <p:blipFill>
          <a:blip r:embed="rId3" cstate="print"/>
          <a:srcRect/>
          <a:stretch>
            <a:fillRect/>
          </a:stretch>
        </p:blipFill>
        <p:spPr bwMode="auto">
          <a:xfrm>
            <a:off x="2667000" y="3429000"/>
            <a:ext cx="6477000" cy="2278117"/>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9" name="Content Placeholder 8"/>
          <p:cNvSpPr>
            <a:spLocks noGrp="1"/>
          </p:cNvSpPr>
          <p:nvPr>
            <p:ph idx="1"/>
          </p:nvPr>
        </p:nvSpPr>
        <p:spPr>
          <a:xfrm>
            <a:off x="467544" y="1412776"/>
            <a:ext cx="8352928" cy="4525963"/>
          </a:xfrm>
        </p:spPr>
        <p:txBody>
          <a:bodyPr/>
          <a:lstStyle/>
          <a:p>
            <a:r>
              <a:rPr lang="en-GB" dirty="0" smtClean="0"/>
              <a:t>Designed with PGR students in mind</a:t>
            </a:r>
          </a:p>
          <a:p>
            <a:r>
              <a:rPr lang="en-GB" dirty="0" smtClean="0"/>
              <a:t>Another one available for research staff</a:t>
            </a:r>
          </a:p>
          <a:p>
            <a:r>
              <a:rPr lang="en-GB" dirty="0" smtClean="0"/>
              <a:t>Try it and share with us for feedback/review</a:t>
            </a:r>
          </a:p>
          <a:p>
            <a:endParaRPr lang="en-GB"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GB" dirty="0" smtClean="0"/>
              <a:t>Example plans</a:t>
            </a:r>
          </a:p>
        </p:txBody>
      </p:sp>
      <p:sp>
        <p:nvSpPr>
          <p:cNvPr id="3" name="Content Placeholder 2"/>
          <p:cNvSpPr>
            <a:spLocks noGrp="1"/>
          </p:cNvSpPr>
          <p:nvPr>
            <p:ph idx="1"/>
          </p:nvPr>
        </p:nvSpPr>
        <p:spPr>
          <a:xfrm>
            <a:off x="304800" y="1700213"/>
            <a:ext cx="8662988" cy="4824412"/>
          </a:xfrm>
        </p:spPr>
        <p:txBody>
          <a:bodyPr>
            <a:normAutofit fontScale="85000" lnSpcReduction="10000"/>
          </a:bodyPr>
          <a:lstStyle/>
          <a:p>
            <a:pPr>
              <a:buFont typeface="Arial" charset="0"/>
              <a:buChar char="•"/>
              <a:defRPr/>
            </a:pPr>
            <a:r>
              <a:rPr lang="en-GB" sz="3000" dirty="0" smtClean="0"/>
              <a:t>Technical plan submitted to AHRC by Bristol Uni</a:t>
            </a:r>
          </a:p>
          <a:p>
            <a:pPr>
              <a:buFont typeface="Arial" charset="0"/>
              <a:buNone/>
              <a:defRPr/>
            </a:pPr>
            <a:r>
              <a:rPr lang="en-GB" sz="2100" dirty="0" smtClean="0"/>
              <a:t>	</a:t>
            </a:r>
            <a:r>
              <a:rPr lang="en-GB" sz="2100" dirty="0" smtClean="0">
                <a:hlinkClick r:id="rId3"/>
              </a:rPr>
              <a:t>http://data.bris.ac.uk/files/2013/02/data.bris-AHRC-Technical-Plan-v21.pdf</a:t>
            </a:r>
            <a:r>
              <a:rPr lang="en-GB" sz="2100" dirty="0" smtClean="0"/>
              <a:t> </a:t>
            </a:r>
          </a:p>
          <a:p>
            <a:pPr>
              <a:buFont typeface="Arial" charset="0"/>
              <a:buNone/>
              <a:defRPr/>
            </a:pPr>
            <a:endParaRPr lang="en-GB" sz="2100" dirty="0" smtClean="0"/>
          </a:p>
          <a:p>
            <a:pPr>
              <a:lnSpc>
                <a:spcPct val="70000"/>
              </a:lnSpc>
              <a:buFont typeface="Arial" charset="0"/>
              <a:buNone/>
              <a:defRPr/>
            </a:pPr>
            <a:endParaRPr lang="en-GB" sz="700" dirty="0" smtClean="0"/>
          </a:p>
          <a:p>
            <a:pPr>
              <a:buFont typeface="Arial" charset="0"/>
              <a:buChar char="•"/>
              <a:defRPr/>
            </a:pPr>
            <a:r>
              <a:rPr lang="en-GB" sz="3000" dirty="0" smtClean="0"/>
              <a:t>Rural Economy &amp; Land Use (RELU) programme examples</a:t>
            </a:r>
          </a:p>
          <a:p>
            <a:pPr>
              <a:spcBef>
                <a:spcPts val="0"/>
              </a:spcBef>
              <a:buFont typeface="Arial" charset="0"/>
              <a:buNone/>
              <a:defRPr/>
            </a:pPr>
            <a:r>
              <a:rPr lang="en-GB" sz="3300" dirty="0"/>
              <a:t>	</a:t>
            </a:r>
            <a:r>
              <a:rPr lang="en-GB" sz="2400" dirty="0" smtClean="0">
                <a:hlinkClick r:id="rId4"/>
              </a:rPr>
              <a:t>http://relu.data-archive.ac.uk/data-sharing/planning/examples</a:t>
            </a:r>
            <a:endParaRPr lang="en-GB" sz="2400" dirty="0" smtClean="0"/>
          </a:p>
          <a:p>
            <a:pPr>
              <a:buFont typeface="Arial" charset="0"/>
              <a:buNone/>
              <a:defRPr/>
            </a:pPr>
            <a:endParaRPr lang="en-GB" sz="2100" dirty="0" smtClean="0"/>
          </a:p>
          <a:p>
            <a:pPr>
              <a:lnSpc>
                <a:spcPct val="70000"/>
              </a:lnSpc>
              <a:buFont typeface="Arial" charset="0"/>
              <a:buNone/>
              <a:defRPr/>
            </a:pPr>
            <a:endParaRPr lang="en-GB" sz="800" dirty="0" smtClean="0"/>
          </a:p>
          <a:p>
            <a:pPr>
              <a:buFont typeface="Arial" charset="0"/>
              <a:buChar char="•"/>
              <a:defRPr/>
            </a:pPr>
            <a:r>
              <a:rPr lang="en-GB" sz="3000" dirty="0" smtClean="0"/>
              <a:t>UCSD example DMPs (20+ scientific plans for NSF)</a:t>
            </a:r>
          </a:p>
          <a:p>
            <a:pPr>
              <a:spcBef>
                <a:spcPts val="0"/>
              </a:spcBef>
              <a:buFont typeface="Arial" charset="0"/>
              <a:buNone/>
              <a:defRPr/>
            </a:pPr>
            <a:r>
              <a:rPr lang="en-GB" sz="3300" dirty="0"/>
              <a:t>	</a:t>
            </a:r>
            <a:r>
              <a:rPr lang="en-GB" sz="2400" dirty="0" smtClean="0">
                <a:hlinkClick r:id="rId5"/>
              </a:rPr>
              <a:t>http://rci.ucsd.edu/dmp/examples.html</a:t>
            </a:r>
            <a:r>
              <a:rPr lang="en-GB" sz="2400" dirty="0" smtClean="0"/>
              <a:t> </a:t>
            </a:r>
          </a:p>
          <a:p>
            <a:pPr>
              <a:buFont typeface="Arial" charset="0"/>
              <a:buNone/>
              <a:defRPr/>
            </a:pPr>
            <a:endParaRPr lang="en-GB" sz="2100" dirty="0" smtClean="0"/>
          </a:p>
          <a:p>
            <a:pPr>
              <a:lnSpc>
                <a:spcPct val="70000"/>
              </a:lnSpc>
              <a:buFont typeface="Arial" charset="0"/>
              <a:buNone/>
              <a:defRPr/>
            </a:pPr>
            <a:endParaRPr lang="en-GB" sz="700" dirty="0" smtClean="0"/>
          </a:p>
          <a:p>
            <a:pPr>
              <a:buFont typeface="Arial" charset="0"/>
              <a:buChar char="•"/>
              <a:defRPr/>
            </a:pPr>
            <a:r>
              <a:rPr lang="en-GB" sz="3000" dirty="0" smtClean="0"/>
              <a:t>My DMP – a satire (what not to write!)</a:t>
            </a:r>
            <a:endParaRPr lang="en-GB" sz="2200" dirty="0" smtClean="0"/>
          </a:p>
          <a:p>
            <a:pPr>
              <a:buFont typeface="Arial" charset="0"/>
              <a:buNone/>
              <a:defRPr/>
            </a:pPr>
            <a:r>
              <a:rPr lang="en-GB" sz="2400" dirty="0" smtClean="0"/>
              <a:t> 	</a:t>
            </a:r>
            <a:r>
              <a:rPr lang="en-GB" sz="2400" dirty="0" smtClean="0">
                <a:hlinkClick r:id="rId6"/>
              </a:rPr>
              <a:t>http://ivory.idyll.org/blog/data-management.html</a:t>
            </a:r>
            <a:r>
              <a:rPr lang="en-GB" sz="2400" dirty="0" smtClean="0"/>
              <a:t> </a:t>
            </a:r>
          </a:p>
          <a:p>
            <a:pPr>
              <a:buFont typeface="Arial" charset="0"/>
              <a:buChar char="•"/>
              <a:defRPr/>
            </a:pPr>
            <a:endParaRPr lang="en-GB" sz="2800" dirty="0" smtClean="0"/>
          </a:p>
          <a:p>
            <a:pPr>
              <a:buFont typeface="Arial" charset="0"/>
              <a:buNone/>
              <a:defRPr/>
            </a:pPr>
            <a:endParaRPr lang="en-GB" sz="2800" dirty="0"/>
          </a:p>
          <a:p>
            <a:pPr>
              <a:buFont typeface="Arial" charset="0"/>
              <a:buNone/>
              <a:defRPr/>
            </a:pPr>
            <a:endParaRPr lang="en-GB" sz="28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457200" y="357188"/>
            <a:ext cx="8229600" cy="1143000"/>
          </a:xfrm>
        </p:spPr>
        <p:txBody>
          <a:bodyPr/>
          <a:lstStyle/>
          <a:p>
            <a:r>
              <a:rPr lang="en-GB" dirty="0" smtClean="0"/>
              <a:t>Tips on writing DMPs</a:t>
            </a:r>
          </a:p>
        </p:txBody>
      </p:sp>
      <p:sp>
        <p:nvSpPr>
          <p:cNvPr id="18435" name="Content Placeholder 2"/>
          <p:cNvSpPr>
            <a:spLocks noGrp="1"/>
          </p:cNvSpPr>
          <p:nvPr>
            <p:ph idx="1"/>
          </p:nvPr>
        </p:nvSpPr>
        <p:spPr>
          <a:xfrm>
            <a:off x="539750" y="1855788"/>
            <a:ext cx="8158163" cy="4760912"/>
          </a:xfrm>
        </p:spPr>
        <p:txBody>
          <a:bodyPr>
            <a:normAutofit/>
          </a:bodyPr>
          <a:lstStyle/>
          <a:p>
            <a:pPr>
              <a:lnSpc>
                <a:spcPct val="80000"/>
              </a:lnSpc>
              <a:spcAft>
                <a:spcPts val="2400"/>
              </a:spcAft>
              <a:buFont typeface="Arial" charset="0"/>
              <a:buChar char="•"/>
              <a:defRPr/>
            </a:pPr>
            <a:r>
              <a:rPr lang="en-GB" dirty="0" smtClean="0"/>
              <a:t>Keep it simple, short and specific</a:t>
            </a:r>
          </a:p>
          <a:p>
            <a:pPr>
              <a:lnSpc>
                <a:spcPct val="80000"/>
              </a:lnSpc>
              <a:spcAft>
                <a:spcPts val="2400"/>
              </a:spcAft>
              <a:buFont typeface="Arial" charset="0"/>
              <a:buChar char="•"/>
              <a:defRPr/>
            </a:pPr>
            <a:r>
              <a:rPr lang="en-GB" dirty="0" smtClean="0">
                <a:ea typeface="ＭＳ Ｐゴシック" pitchFamily="34" charset="-128"/>
              </a:rPr>
              <a:t>Seek advice - consult and collaborate</a:t>
            </a:r>
          </a:p>
          <a:p>
            <a:pPr>
              <a:lnSpc>
                <a:spcPct val="80000"/>
              </a:lnSpc>
              <a:spcAft>
                <a:spcPts val="2400"/>
              </a:spcAft>
              <a:buFont typeface="Arial" charset="0"/>
              <a:buChar char="•"/>
              <a:defRPr/>
            </a:pPr>
            <a:r>
              <a:rPr lang="en-GB" dirty="0" smtClean="0">
                <a:ea typeface="ＭＳ Ｐゴシック" pitchFamily="34" charset="-128"/>
              </a:rPr>
              <a:t>Base plans on available skills and support </a:t>
            </a:r>
          </a:p>
          <a:p>
            <a:pPr>
              <a:lnSpc>
                <a:spcPct val="80000"/>
              </a:lnSpc>
              <a:spcAft>
                <a:spcPts val="2400"/>
              </a:spcAft>
              <a:buFont typeface="Arial" charset="0"/>
              <a:buChar char="•"/>
              <a:defRPr/>
            </a:pPr>
            <a:r>
              <a:rPr lang="en-GB" dirty="0" smtClean="0">
                <a:ea typeface="ＭＳ Ｐゴシック" pitchFamily="34" charset="-128"/>
              </a:rPr>
              <a:t>Make sure implementation is feasible</a:t>
            </a:r>
          </a:p>
          <a:p>
            <a:pPr>
              <a:lnSpc>
                <a:spcPct val="80000"/>
              </a:lnSpc>
              <a:spcAft>
                <a:spcPts val="2400"/>
              </a:spcAft>
              <a:buFont typeface="Arial" charset="0"/>
              <a:buChar char="•"/>
              <a:defRPr/>
            </a:pPr>
            <a:r>
              <a:rPr lang="en-GB" dirty="0" smtClean="0">
                <a:ea typeface="ＭＳ Ｐゴシック" pitchFamily="34" charset="-128"/>
              </a:rPr>
              <a:t>Justify any resources needed or sharing restrictions</a:t>
            </a:r>
            <a:endParaRPr lang="en-GB" sz="3600" dirty="0" smtClean="0">
              <a:ea typeface="ＭＳ Ｐゴシック" pitchFamily="34" charset="-128"/>
            </a:endParaRPr>
          </a:p>
          <a:p>
            <a:pPr>
              <a:lnSpc>
                <a:spcPct val="80000"/>
              </a:lnSpc>
              <a:spcAft>
                <a:spcPts val="2400"/>
              </a:spcAft>
              <a:buNone/>
              <a:defRPr/>
            </a:pPr>
            <a:r>
              <a:rPr lang="en-GB" sz="2400" dirty="0" smtClean="0">
                <a:ea typeface="ＭＳ Ｐゴシック" pitchFamily="34" charset="-128"/>
                <a:hlinkClick r:id="rId3"/>
              </a:rPr>
              <a:t>http://www.youtube.com/watch?v=7OJtiA53-Fk</a:t>
            </a:r>
            <a:r>
              <a:rPr lang="en-GB" sz="2400" dirty="0" smtClean="0">
                <a:ea typeface="ＭＳ Ｐゴシック" pitchFamily="34" charset="-128"/>
              </a:rPr>
              <a:t>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1027"/>
          <p:cNvSpPr>
            <a:spLocks noGrp="1" noChangeArrowheads="1"/>
          </p:cNvSpPr>
          <p:nvPr>
            <p:ph type="body" idx="1"/>
          </p:nvPr>
        </p:nvSpPr>
        <p:spPr>
          <a:xfrm>
            <a:off x="251520" y="2420888"/>
            <a:ext cx="8587680" cy="4032448"/>
          </a:xfrm>
        </p:spPr>
        <p:txBody>
          <a:bodyPr/>
          <a:lstStyle/>
          <a:p>
            <a:pPr>
              <a:buNone/>
            </a:pPr>
            <a:endParaRPr lang="en-GB" sz="2400" dirty="0" smtClean="0"/>
          </a:p>
          <a:p>
            <a:pPr lvl="1"/>
            <a:r>
              <a:rPr lang="en-US" sz="2400" dirty="0" smtClean="0"/>
              <a:t>We can help when you write Data Management Plans for grants to increase your chances of getting funded</a:t>
            </a:r>
          </a:p>
          <a:p>
            <a:pPr lvl="1"/>
            <a:r>
              <a:rPr lang="en-US" sz="2400" dirty="0" smtClean="0"/>
              <a:t>Put plans in place to help existing projects</a:t>
            </a:r>
          </a:p>
          <a:p>
            <a:pPr lvl="1"/>
            <a:r>
              <a:rPr lang="en-US" sz="2400" dirty="0" smtClean="0"/>
              <a:t>Help you manage/describe/share (if appropriate) your data more effectively </a:t>
            </a:r>
          </a:p>
          <a:p>
            <a:pPr lvl="1"/>
            <a:r>
              <a:rPr lang="en-US" sz="2400" dirty="0" smtClean="0"/>
              <a:t>Give advice and signposting with your own data needs and questions</a:t>
            </a:r>
          </a:p>
          <a:p>
            <a:pPr lvl="1"/>
            <a:r>
              <a:rPr lang="en-US" sz="2400" dirty="0" smtClean="0"/>
              <a:t>Training for staff, students and support staff</a:t>
            </a:r>
          </a:p>
        </p:txBody>
      </p:sp>
      <p:pic>
        <p:nvPicPr>
          <p:cNvPr id="6" name="Picture 5" descr="our-logo.png"/>
          <p:cNvPicPr>
            <a:picLocks noChangeAspect="1"/>
          </p:cNvPicPr>
          <p:nvPr/>
        </p:nvPicPr>
        <p:blipFill>
          <a:blip r:embed="rId3" cstate="print"/>
          <a:stretch>
            <a:fillRect/>
          </a:stretch>
        </p:blipFill>
        <p:spPr>
          <a:xfrm>
            <a:off x="395536" y="260648"/>
            <a:ext cx="6383746" cy="2127915"/>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GB" dirty="0" smtClean="0"/>
              <a:t>Acknowledgements</a:t>
            </a:r>
          </a:p>
        </p:txBody>
      </p:sp>
      <p:sp>
        <p:nvSpPr>
          <p:cNvPr id="41987" name="Content Placeholder 2"/>
          <p:cNvSpPr>
            <a:spLocks noGrp="1"/>
          </p:cNvSpPr>
          <p:nvPr>
            <p:ph idx="1"/>
          </p:nvPr>
        </p:nvSpPr>
        <p:spPr>
          <a:xfrm>
            <a:off x="457200" y="1882775"/>
            <a:ext cx="8229600" cy="4243388"/>
          </a:xfrm>
        </p:spPr>
        <p:txBody>
          <a:bodyPr>
            <a:normAutofit lnSpcReduction="10000"/>
          </a:bodyPr>
          <a:lstStyle/>
          <a:p>
            <a:pPr marL="0">
              <a:buFont typeface="Arial" pitchFamily="34" charset="0"/>
              <a:buNone/>
            </a:pPr>
            <a:r>
              <a:rPr lang="en-GB" sz="2400" dirty="0" smtClean="0"/>
              <a:t>Based on Sarah Jones “Research Data Management” presentation at UEL 1 May 2013 © DCC 2013 CC-BY</a:t>
            </a:r>
          </a:p>
          <a:p>
            <a:pPr marL="0">
              <a:buFont typeface="Arial" pitchFamily="34" charset="0"/>
              <a:buNone/>
            </a:pPr>
            <a:endParaRPr lang="en-GB" sz="2400" dirty="0" smtClean="0"/>
          </a:p>
          <a:p>
            <a:pPr marL="0">
              <a:buFont typeface="Arial" pitchFamily="34" charset="0"/>
              <a:buNone/>
            </a:pPr>
            <a:r>
              <a:rPr lang="en-GB" sz="2400" dirty="0" smtClean="0"/>
              <a:t>Thanks to Dorothea Salo, Ryan Schryver and colleagues for content from the “Escaping Datageddon” presentation, available at: </a:t>
            </a:r>
            <a:r>
              <a:rPr lang="en-GB" sz="2400" dirty="0" smtClean="0">
                <a:hlinkClick r:id="rId3"/>
              </a:rPr>
              <a:t>http://www.slideshare.net/cavlec/escaping-datageddon</a:t>
            </a:r>
            <a:r>
              <a:rPr lang="en-GB" sz="2400" dirty="0" smtClean="0"/>
              <a:t> </a:t>
            </a:r>
          </a:p>
          <a:p>
            <a:pPr marL="0" lvl="2" indent="-342900">
              <a:buFont typeface="Arial" pitchFamily="34" charset="0"/>
              <a:buNone/>
            </a:pPr>
            <a:endParaRPr lang="en-GB" sz="3200" dirty="0" smtClean="0"/>
          </a:p>
          <a:p>
            <a:pPr marL="0" lvl="2" indent="-342900">
              <a:buFont typeface="Arial" pitchFamily="34" charset="0"/>
              <a:buNone/>
            </a:pPr>
            <a:r>
              <a:rPr lang="en-GB" dirty="0" smtClean="0"/>
              <a:t>And to the Research360 project at the University of Bath for the “Managing your research data” presentation, available at: </a:t>
            </a:r>
            <a:r>
              <a:rPr lang="en-GB" dirty="0" smtClean="0">
                <a:hlinkClick r:id="rId4"/>
              </a:rPr>
              <a:t>http://opus.bath.ac.uk/32296</a:t>
            </a:r>
            <a:r>
              <a:rPr lang="en-GB" dirty="0" smtClean="0">
                <a:hlinkClick r:id="rId3"/>
              </a:rPr>
              <a:t> </a:t>
            </a:r>
          </a:p>
          <a:p>
            <a:pPr marL="0">
              <a:buFont typeface="Arial" pitchFamily="34" charset="0"/>
              <a:buNone/>
            </a:pPr>
            <a:endParaRPr lang="en-GB"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Thank you</a:t>
            </a:r>
            <a:endParaRPr lang="en-GB" dirty="0"/>
          </a:p>
        </p:txBody>
      </p:sp>
      <p:sp>
        <p:nvSpPr>
          <p:cNvPr id="3" name="Content Placeholder 2"/>
          <p:cNvSpPr>
            <a:spLocks noGrp="1"/>
          </p:cNvSpPr>
          <p:nvPr>
            <p:ph idx="1"/>
          </p:nvPr>
        </p:nvSpPr>
        <p:spPr/>
        <p:txBody>
          <a:bodyPr>
            <a:normAutofit/>
          </a:bodyPr>
          <a:lstStyle/>
          <a:p>
            <a:pPr>
              <a:buNone/>
            </a:pPr>
            <a:r>
              <a:rPr lang="en-GB" dirty="0" smtClean="0"/>
              <a:t>Stephen Grace, 020 8223 7858</a:t>
            </a:r>
          </a:p>
          <a:p>
            <a:pPr>
              <a:buNone/>
            </a:pPr>
            <a:r>
              <a:rPr lang="en-GB" dirty="0" smtClean="0"/>
              <a:t>David McElroy, 020 8223 6467</a:t>
            </a:r>
          </a:p>
          <a:p>
            <a:pPr>
              <a:buNone/>
            </a:pPr>
            <a:endParaRPr lang="en-GB" dirty="0" smtClean="0"/>
          </a:p>
          <a:p>
            <a:pPr>
              <a:buNone/>
            </a:pPr>
            <a:r>
              <a:rPr lang="en-GB" dirty="0" smtClean="0"/>
              <a:t>Questions to </a:t>
            </a:r>
            <a:r>
              <a:rPr lang="en-GB" dirty="0" smtClean="0">
                <a:hlinkClick r:id="rId3"/>
              </a:rPr>
              <a:t>researchdata@uel.ac.uk</a:t>
            </a:r>
            <a:r>
              <a:rPr lang="en-GB" dirty="0" smtClean="0"/>
              <a:t>	</a:t>
            </a:r>
          </a:p>
          <a:p>
            <a:pPr>
              <a:buNone/>
            </a:pPr>
            <a:endParaRPr lang="en-GB" dirty="0" smtClean="0"/>
          </a:p>
          <a:p>
            <a:pPr>
              <a:buNone/>
            </a:pPr>
            <a:r>
              <a:rPr lang="en-GB" dirty="0" smtClean="0"/>
              <a:t>Find us at </a:t>
            </a:r>
            <a:r>
              <a:rPr lang="en-GB" dirty="0" smtClean="0">
                <a:hlinkClick r:id="rId4"/>
              </a:rPr>
              <a:t>www.uel.ac.uk/researchdata</a:t>
            </a:r>
            <a:r>
              <a:rPr lang="en-GB" dirty="0" smtClean="0"/>
              <a:t>  </a:t>
            </a:r>
          </a:p>
          <a:p>
            <a:pPr>
              <a:buNone/>
            </a:pPr>
            <a:r>
              <a:rPr lang="en-GB" dirty="0" smtClean="0"/>
              <a:t>Blog at </a:t>
            </a:r>
            <a:r>
              <a:rPr lang="en-GB" dirty="0" smtClean="0">
                <a:hlinkClick r:id="rId5"/>
              </a:rPr>
              <a:t>datamanagementuel.wordpress.com</a:t>
            </a:r>
            <a:endParaRPr lang="en-GB" dirty="0" smtClean="0"/>
          </a:p>
          <a:p>
            <a:pPr>
              <a:buNone/>
            </a:pPr>
            <a:endParaRPr lang="en-GB" sz="1200" dirty="0" smtClean="0"/>
          </a:p>
          <a:p>
            <a:pPr>
              <a:buNone/>
            </a:pPr>
            <a:endParaRPr lang="en-GB" sz="12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384175"/>
            <a:ext cx="8839200" cy="1081088"/>
          </a:xfrm>
        </p:spPr>
        <p:txBody>
          <a:bodyPr/>
          <a:lstStyle/>
          <a:p>
            <a:pPr eaLnBrk="1" hangingPunct="1"/>
            <a:r>
              <a:rPr lang="en-GB" dirty="0" smtClean="0"/>
              <a:t>What is involved in RDM?</a:t>
            </a:r>
          </a:p>
        </p:txBody>
      </p:sp>
      <p:sp>
        <p:nvSpPr>
          <p:cNvPr id="20483" name="Rectangle 3"/>
          <p:cNvSpPr>
            <a:spLocks noGrp="1" noChangeArrowheads="1"/>
          </p:cNvSpPr>
          <p:nvPr>
            <p:ph idx="1"/>
          </p:nvPr>
        </p:nvSpPr>
        <p:spPr>
          <a:xfrm>
            <a:off x="596900" y="1739900"/>
            <a:ext cx="7772400" cy="4532313"/>
          </a:xfrm>
        </p:spPr>
        <p:txBody>
          <a:bodyPr/>
          <a:lstStyle/>
          <a:p>
            <a:pPr eaLnBrk="1" hangingPunct="1">
              <a:spcAft>
                <a:spcPct val="30000"/>
              </a:spcAft>
            </a:pPr>
            <a:r>
              <a:rPr lang="en-GB" sz="2800" dirty="0" smtClean="0"/>
              <a:t>Data Management Planning</a:t>
            </a:r>
          </a:p>
          <a:p>
            <a:pPr eaLnBrk="1" hangingPunct="1">
              <a:spcAft>
                <a:spcPct val="30000"/>
              </a:spcAft>
            </a:pPr>
            <a:r>
              <a:rPr lang="en-GB" sz="2800" dirty="0" smtClean="0"/>
              <a:t>Creating data </a:t>
            </a:r>
          </a:p>
          <a:p>
            <a:pPr eaLnBrk="1" hangingPunct="1">
              <a:spcAft>
                <a:spcPct val="30000"/>
              </a:spcAft>
            </a:pPr>
            <a:r>
              <a:rPr lang="en-GB" sz="2800" dirty="0" smtClean="0"/>
              <a:t>Documenting data</a:t>
            </a:r>
          </a:p>
          <a:p>
            <a:pPr>
              <a:spcAft>
                <a:spcPct val="30000"/>
              </a:spcAft>
            </a:pPr>
            <a:r>
              <a:rPr lang="en-GB" sz="2800" dirty="0" smtClean="0"/>
              <a:t>Accessing / using data</a:t>
            </a:r>
          </a:p>
          <a:p>
            <a:pPr eaLnBrk="1" hangingPunct="1">
              <a:spcAft>
                <a:spcPct val="30000"/>
              </a:spcAft>
            </a:pPr>
            <a:r>
              <a:rPr lang="en-GB" sz="2800" dirty="0" smtClean="0"/>
              <a:t>Storage and backup</a:t>
            </a:r>
          </a:p>
          <a:p>
            <a:pPr eaLnBrk="1" hangingPunct="1">
              <a:spcAft>
                <a:spcPct val="30000"/>
              </a:spcAft>
            </a:pPr>
            <a:r>
              <a:rPr lang="en-GB" sz="2800" dirty="0" smtClean="0"/>
              <a:t>Preserving data</a:t>
            </a:r>
          </a:p>
          <a:p>
            <a:pPr eaLnBrk="1" hangingPunct="1">
              <a:spcAft>
                <a:spcPct val="30000"/>
              </a:spcAft>
            </a:pPr>
            <a:r>
              <a:rPr lang="en-GB" sz="2800" dirty="0" smtClean="0"/>
              <a:t>Sharing data</a:t>
            </a:r>
          </a:p>
          <a:p>
            <a:pPr eaLnBrk="1" hangingPunct="1">
              <a:spcAft>
                <a:spcPct val="30000"/>
              </a:spcAft>
            </a:pPr>
            <a:endParaRPr lang="en-GB" dirty="0" smtClean="0"/>
          </a:p>
          <a:p>
            <a:pPr eaLnBrk="1" hangingPunct="1">
              <a:buFont typeface="Arial" pitchFamily="34" charset="0"/>
              <a:buNone/>
            </a:pPr>
            <a:endParaRPr lang="en-GB" sz="2000" dirty="0" smtClean="0"/>
          </a:p>
          <a:p>
            <a:pPr eaLnBrk="1" hangingPunct="1">
              <a:buFont typeface="Arial" pitchFamily="34" charset="0"/>
              <a:buNone/>
            </a:pPr>
            <a:endParaRPr lang="en-GB" dirty="0" smtClean="0"/>
          </a:p>
          <a:p>
            <a:pPr lvl="1" eaLnBrk="1" hangingPunct="1">
              <a:buFont typeface="Arial" pitchFamily="34" charset="0"/>
              <a:buNone/>
            </a:pPr>
            <a:endParaRPr lang="en-GB" sz="1800" dirty="0" smtClean="0"/>
          </a:p>
          <a:p>
            <a:pPr lvl="1" eaLnBrk="1" hangingPunct="1">
              <a:buFontTx/>
              <a:buNone/>
            </a:pPr>
            <a:endParaRPr lang="en-GB" sz="1000" dirty="0" smtClean="0"/>
          </a:p>
        </p:txBody>
      </p:sp>
      <p:graphicFrame>
        <p:nvGraphicFramePr>
          <p:cNvPr id="5" name="Diagram 4"/>
          <p:cNvGraphicFramePr/>
          <p:nvPr>
            <p:extLst>
              <p:ext uri="{D42A27DB-BD31-4B8C-83A1-F6EECF244321}">
                <p14:modId xmlns:p14="http://schemas.microsoft.com/office/powerpoint/2010/main" val="887963748"/>
              </p:ext>
            </p:extLst>
          </p:nvPr>
        </p:nvGraphicFramePr>
        <p:xfrm>
          <a:off x="4343400" y="2209800"/>
          <a:ext cx="4800600" cy="3429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Today’s Workshop		</a:t>
            </a:r>
            <a:endParaRPr lang="en-GB" dirty="0"/>
          </a:p>
        </p:txBody>
      </p:sp>
      <p:sp>
        <p:nvSpPr>
          <p:cNvPr id="3" name="Content Placeholder 2"/>
          <p:cNvSpPr>
            <a:spLocks noGrp="1"/>
          </p:cNvSpPr>
          <p:nvPr>
            <p:ph idx="1"/>
          </p:nvPr>
        </p:nvSpPr>
        <p:spPr/>
        <p:txBody>
          <a:bodyPr/>
          <a:lstStyle/>
          <a:p>
            <a:pPr marL="514350" indent="-514350">
              <a:buFont typeface="+mj-lt"/>
              <a:buAutoNum type="arabicPeriod"/>
            </a:pPr>
            <a:r>
              <a:rPr lang="en-GB" dirty="0" smtClean="0"/>
              <a:t>Defining your data</a:t>
            </a:r>
          </a:p>
          <a:p>
            <a:pPr marL="514350" indent="-514350">
              <a:buFont typeface="+mj-lt"/>
              <a:buAutoNum type="arabicPeriod"/>
            </a:pPr>
            <a:r>
              <a:rPr lang="en-GB" dirty="0" smtClean="0"/>
              <a:t>Looking after your data</a:t>
            </a:r>
          </a:p>
          <a:p>
            <a:pPr marL="514350" indent="-514350">
              <a:buFont typeface="+mj-lt"/>
              <a:buAutoNum type="arabicPeriod"/>
            </a:pPr>
            <a:r>
              <a:rPr lang="en-GB" dirty="0" smtClean="0"/>
              <a:t>Sharing your data</a:t>
            </a:r>
          </a:p>
          <a:p>
            <a:pPr marL="514350" indent="-514350">
              <a:buFont typeface="+mj-lt"/>
              <a:buAutoNum type="arabicPeriod"/>
            </a:pPr>
            <a:r>
              <a:rPr lang="en-GB" dirty="0" smtClean="0"/>
              <a:t>Archiving your data</a:t>
            </a:r>
          </a:p>
          <a:p>
            <a:pPr marL="514350" indent="-514350">
              <a:buFont typeface="+mj-lt"/>
              <a:buAutoNum type="arabicPeriod"/>
            </a:pPr>
            <a:r>
              <a:rPr lang="en-GB" dirty="0" smtClean="0"/>
              <a:t>Executing your plan</a:t>
            </a:r>
          </a:p>
          <a:p>
            <a:endParaRPr lang="en-GB" dirty="0"/>
          </a:p>
        </p:txBody>
      </p:sp>
      <p:sp>
        <p:nvSpPr>
          <p:cNvPr id="4" name="TextBox 3"/>
          <p:cNvSpPr txBox="1"/>
          <p:nvPr/>
        </p:nvSpPr>
        <p:spPr>
          <a:xfrm>
            <a:off x="683568" y="5445224"/>
            <a:ext cx="5544616" cy="369332"/>
          </a:xfrm>
          <a:prstGeom prst="rect">
            <a:avLst/>
          </a:prstGeom>
          <a:noFill/>
        </p:spPr>
        <p:txBody>
          <a:bodyPr wrap="square" rtlCol="0">
            <a:spAutoFit/>
          </a:bodyPr>
          <a:lstStyle/>
          <a:p>
            <a:pPr algn="ctr"/>
            <a:r>
              <a:rPr lang="en-GB">
                <a:hlinkClick r:id="rId3"/>
              </a:rPr>
              <a:t>http://youtu.be/N2zK3sAtr-4</a:t>
            </a:r>
            <a:endParaRPr lang="en-GB"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1. Defining your data</a:t>
            </a:r>
            <a:endParaRPr lang="en-GB" dirty="0"/>
          </a:p>
        </p:txBody>
      </p:sp>
      <p:sp>
        <p:nvSpPr>
          <p:cNvPr id="3" name="Content Placeholder 2"/>
          <p:cNvSpPr>
            <a:spLocks noGrp="1"/>
          </p:cNvSpPr>
          <p:nvPr>
            <p:ph idx="1"/>
          </p:nvPr>
        </p:nvSpPr>
        <p:spPr/>
        <p:txBody>
          <a:bodyPr>
            <a:normAutofit/>
          </a:bodyPr>
          <a:lstStyle/>
          <a:p>
            <a:r>
              <a:rPr lang="en-GB" sz="3600" dirty="0" smtClean="0"/>
              <a:t>Formatting</a:t>
            </a:r>
          </a:p>
          <a:p>
            <a:r>
              <a:rPr lang="en-GB" sz="3600" dirty="0" smtClean="0"/>
              <a:t>Documentation</a:t>
            </a:r>
          </a:p>
          <a:p>
            <a:pPr lvl="1"/>
            <a:r>
              <a:rPr lang="en-GB" sz="3600" dirty="0" smtClean="0"/>
              <a:t>Metadata</a:t>
            </a:r>
          </a:p>
          <a:p>
            <a:pPr lvl="1"/>
            <a:r>
              <a:rPr lang="en-GB" sz="3600" dirty="0" smtClean="0"/>
              <a:t>Methods</a:t>
            </a:r>
          </a:p>
          <a:p>
            <a:r>
              <a:rPr lang="en-GB" sz="3600" dirty="0" smtClean="0"/>
              <a:t>Standards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6"/>
          <p:cNvSpPr>
            <a:spLocks noGrp="1"/>
          </p:cNvSpPr>
          <p:nvPr>
            <p:ph type="title"/>
          </p:nvPr>
        </p:nvSpPr>
        <p:spPr>
          <a:xfrm>
            <a:off x="396875" y="525463"/>
            <a:ext cx="8229600" cy="576262"/>
          </a:xfrm>
        </p:spPr>
        <p:txBody>
          <a:bodyPr>
            <a:normAutofit fontScale="90000"/>
          </a:bodyPr>
          <a:lstStyle/>
          <a:p>
            <a:pPr eaLnBrk="1" hangingPunct="1"/>
            <a:r>
              <a:rPr lang="en-US" dirty="0" smtClean="0"/>
              <a:t>File formats for long-term access</a:t>
            </a:r>
          </a:p>
        </p:txBody>
      </p:sp>
      <p:sp>
        <p:nvSpPr>
          <p:cNvPr id="22531" name="Content Placeholder 17"/>
          <p:cNvSpPr>
            <a:spLocks noGrp="1"/>
          </p:cNvSpPr>
          <p:nvPr>
            <p:ph idx="1"/>
          </p:nvPr>
        </p:nvSpPr>
        <p:spPr>
          <a:xfrm>
            <a:off x="425450" y="1365250"/>
            <a:ext cx="8137525" cy="1559694"/>
          </a:xfrm>
        </p:spPr>
        <p:txBody>
          <a:bodyPr>
            <a:normAutofit/>
          </a:bodyPr>
          <a:lstStyle/>
          <a:p>
            <a:pPr eaLnBrk="1" hangingPunct="1">
              <a:buFontTx/>
              <a:buChar char="•"/>
            </a:pPr>
            <a:r>
              <a:rPr lang="en-US" sz="2000" dirty="0" smtClean="0"/>
              <a:t>Unencrypted and uncompressed</a:t>
            </a:r>
          </a:p>
          <a:p>
            <a:pPr eaLnBrk="1" hangingPunct="1">
              <a:buFontTx/>
              <a:buChar char="•"/>
            </a:pPr>
            <a:r>
              <a:rPr lang="en-US" sz="2000" dirty="0" smtClean="0"/>
              <a:t>Non-proprietary/patent-encumbered</a:t>
            </a:r>
          </a:p>
          <a:p>
            <a:pPr eaLnBrk="1" hangingPunct="1">
              <a:buFontTx/>
              <a:buChar char="•"/>
            </a:pPr>
            <a:r>
              <a:rPr lang="en-US" sz="2000" dirty="0" smtClean="0"/>
              <a:t>Open, documented standard</a:t>
            </a:r>
          </a:p>
          <a:p>
            <a:pPr eaLnBrk="1" hangingPunct="1">
              <a:buFontTx/>
              <a:buChar char="•"/>
            </a:pPr>
            <a:r>
              <a:rPr lang="en-US" sz="2000" dirty="0" smtClean="0"/>
              <a:t>Standard representation (ASCII, Unicode)</a:t>
            </a:r>
          </a:p>
          <a:p>
            <a:pPr eaLnBrk="1" hangingPunct="1">
              <a:buFontTx/>
              <a:buChar char="•"/>
            </a:pPr>
            <a:endParaRPr lang="en-US" sz="2000" dirty="0" smtClean="0"/>
          </a:p>
        </p:txBody>
      </p:sp>
      <p:graphicFrame>
        <p:nvGraphicFramePr>
          <p:cNvPr id="2" name="Table 1"/>
          <p:cNvGraphicFramePr>
            <a:graphicFrameLocks noGrp="1"/>
          </p:cNvGraphicFramePr>
          <p:nvPr>
            <p:extLst>
              <p:ext uri="{D42A27DB-BD31-4B8C-83A1-F6EECF244321}">
                <p14:modId xmlns:p14="http://schemas.microsoft.com/office/powerpoint/2010/main" val="426891745"/>
              </p:ext>
            </p:extLst>
          </p:nvPr>
        </p:nvGraphicFramePr>
        <p:xfrm>
          <a:off x="395536" y="2996952"/>
          <a:ext cx="7921624" cy="2743200"/>
        </p:xfrm>
        <a:graphic>
          <a:graphicData uri="http://schemas.openxmlformats.org/drawingml/2006/table">
            <a:tbl>
              <a:tblPr firstRow="1" bandRow="1">
                <a:tableStyleId>{5C22544A-7EE6-4342-B048-85BDC9FD1C3A}</a:tableStyleId>
              </a:tblPr>
              <a:tblGrid>
                <a:gridCol w="1872384"/>
                <a:gridCol w="3384448"/>
                <a:gridCol w="2664792"/>
              </a:tblGrid>
              <a:tr h="354740">
                <a:tc>
                  <a:txBody>
                    <a:bodyPr/>
                    <a:lstStyle/>
                    <a:p>
                      <a:pPr algn="ctr"/>
                      <a:r>
                        <a:rPr lang="en-GB" dirty="0" smtClean="0">
                          <a:solidFill>
                            <a:srgbClr val="45535F"/>
                          </a:solidFill>
                        </a:rPr>
                        <a:t>Type</a:t>
                      </a:r>
                      <a:endParaRPr lang="en-GB" dirty="0">
                        <a:solidFill>
                          <a:srgbClr val="45535F"/>
                        </a:solidFill>
                      </a:endParaRPr>
                    </a:p>
                  </a:txBody>
                  <a:tcPr marL="91449" marR="91449"/>
                </a:tc>
                <a:tc>
                  <a:txBody>
                    <a:bodyPr/>
                    <a:lstStyle/>
                    <a:p>
                      <a:pPr algn="ctr"/>
                      <a:r>
                        <a:rPr lang="en-GB" dirty="0" smtClean="0">
                          <a:solidFill>
                            <a:srgbClr val="45535F"/>
                          </a:solidFill>
                        </a:rPr>
                        <a:t>Recommended</a:t>
                      </a:r>
                      <a:endParaRPr lang="en-GB" dirty="0">
                        <a:solidFill>
                          <a:srgbClr val="45535F"/>
                        </a:solidFill>
                      </a:endParaRPr>
                    </a:p>
                  </a:txBody>
                  <a:tcPr marL="91449" marR="91449"/>
                </a:tc>
                <a:tc>
                  <a:txBody>
                    <a:bodyPr/>
                    <a:lstStyle/>
                    <a:p>
                      <a:pPr algn="ctr"/>
                      <a:r>
                        <a:rPr lang="en-GB" dirty="0" smtClean="0">
                          <a:solidFill>
                            <a:srgbClr val="45535F"/>
                          </a:solidFill>
                        </a:rPr>
                        <a:t>Avoid for data sharing</a:t>
                      </a:r>
                      <a:endParaRPr lang="en-GB" dirty="0">
                        <a:solidFill>
                          <a:srgbClr val="45535F"/>
                        </a:solidFill>
                      </a:endParaRPr>
                    </a:p>
                  </a:txBody>
                  <a:tcPr marL="91449" marR="91449"/>
                </a:tc>
              </a:tr>
              <a:tr h="354740">
                <a:tc>
                  <a:txBody>
                    <a:bodyPr/>
                    <a:lstStyle/>
                    <a:p>
                      <a:r>
                        <a:rPr lang="en-GB" dirty="0" smtClean="0">
                          <a:solidFill>
                            <a:srgbClr val="45535F"/>
                          </a:solidFill>
                        </a:rPr>
                        <a:t>Tabular</a:t>
                      </a:r>
                      <a:r>
                        <a:rPr lang="en-GB" baseline="0" dirty="0" smtClean="0">
                          <a:solidFill>
                            <a:srgbClr val="45535F"/>
                          </a:solidFill>
                        </a:rPr>
                        <a:t> data</a:t>
                      </a:r>
                      <a:endParaRPr lang="en-GB" dirty="0">
                        <a:solidFill>
                          <a:srgbClr val="45535F"/>
                        </a:solidFill>
                      </a:endParaRPr>
                    </a:p>
                  </a:txBody>
                  <a:tcPr marL="91449" marR="91449"/>
                </a:tc>
                <a:tc>
                  <a:txBody>
                    <a:bodyPr/>
                    <a:lstStyle/>
                    <a:p>
                      <a:r>
                        <a:rPr lang="en-GB" dirty="0" smtClean="0">
                          <a:solidFill>
                            <a:srgbClr val="45535F"/>
                          </a:solidFill>
                        </a:rPr>
                        <a:t>CSV, TSV, SPSS portable</a:t>
                      </a:r>
                      <a:endParaRPr lang="en-GB" dirty="0">
                        <a:solidFill>
                          <a:srgbClr val="45535F"/>
                        </a:solidFill>
                      </a:endParaRPr>
                    </a:p>
                  </a:txBody>
                  <a:tcPr marL="91449" marR="91449"/>
                </a:tc>
                <a:tc>
                  <a:txBody>
                    <a:bodyPr/>
                    <a:lstStyle/>
                    <a:p>
                      <a:r>
                        <a:rPr lang="en-GB" dirty="0" smtClean="0">
                          <a:solidFill>
                            <a:srgbClr val="45535F"/>
                          </a:solidFill>
                        </a:rPr>
                        <a:t>Excel</a:t>
                      </a:r>
                      <a:endParaRPr lang="en-GB" dirty="0">
                        <a:solidFill>
                          <a:srgbClr val="45535F"/>
                        </a:solidFill>
                      </a:endParaRPr>
                    </a:p>
                  </a:txBody>
                  <a:tcPr marL="91449" marR="91449"/>
                </a:tc>
              </a:tr>
              <a:tr h="636880">
                <a:tc>
                  <a:txBody>
                    <a:bodyPr/>
                    <a:lstStyle/>
                    <a:p>
                      <a:r>
                        <a:rPr lang="en-GB" dirty="0" smtClean="0">
                          <a:solidFill>
                            <a:srgbClr val="45535F"/>
                          </a:solidFill>
                        </a:rPr>
                        <a:t>Text</a:t>
                      </a:r>
                      <a:endParaRPr lang="en-GB" dirty="0">
                        <a:solidFill>
                          <a:srgbClr val="45535F"/>
                        </a:solidFill>
                      </a:endParaRPr>
                    </a:p>
                  </a:txBody>
                  <a:tcPr marL="91449" marR="91449"/>
                </a:tc>
                <a:tc>
                  <a:txBody>
                    <a:bodyPr/>
                    <a:lstStyle/>
                    <a:p>
                      <a:r>
                        <a:rPr lang="en-GB" dirty="0" smtClean="0">
                          <a:solidFill>
                            <a:srgbClr val="45535F"/>
                          </a:solidFill>
                        </a:rPr>
                        <a:t>Plain text,</a:t>
                      </a:r>
                      <a:r>
                        <a:rPr lang="en-GB" baseline="0" dirty="0" smtClean="0">
                          <a:solidFill>
                            <a:srgbClr val="45535F"/>
                          </a:solidFill>
                        </a:rPr>
                        <a:t> HTML, RTF</a:t>
                      </a:r>
                    </a:p>
                    <a:p>
                      <a:r>
                        <a:rPr lang="en-GB" dirty="0" smtClean="0">
                          <a:solidFill>
                            <a:srgbClr val="45535F"/>
                          </a:solidFill>
                        </a:rPr>
                        <a:t>PDF/A</a:t>
                      </a:r>
                      <a:r>
                        <a:rPr lang="en-GB" baseline="0" dirty="0" smtClean="0">
                          <a:solidFill>
                            <a:srgbClr val="45535F"/>
                          </a:solidFill>
                        </a:rPr>
                        <a:t> only if layout matters</a:t>
                      </a:r>
                      <a:endParaRPr lang="en-GB" dirty="0">
                        <a:solidFill>
                          <a:srgbClr val="45535F"/>
                        </a:solidFill>
                      </a:endParaRPr>
                    </a:p>
                  </a:txBody>
                  <a:tcPr marL="91449" marR="91449"/>
                </a:tc>
                <a:tc>
                  <a:txBody>
                    <a:bodyPr/>
                    <a:lstStyle/>
                    <a:p>
                      <a:r>
                        <a:rPr lang="en-GB" dirty="0" smtClean="0">
                          <a:solidFill>
                            <a:srgbClr val="45535F"/>
                          </a:solidFill>
                        </a:rPr>
                        <a:t>Word</a:t>
                      </a:r>
                      <a:endParaRPr lang="en-GB" dirty="0">
                        <a:solidFill>
                          <a:srgbClr val="45535F"/>
                        </a:solidFill>
                      </a:endParaRPr>
                    </a:p>
                  </a:txBody>
                  <a:tcPr marL="91449" marR="91449"/>
                </a:tc>
              </a:tr>
              <a:tr h="354740">
                <a:tc>
                  <a:txBody>
                    <a:bodyPr/>
                    <a:lstStyle/>
                    <a:p>
                      <a:r>
                        <a:rPr lang="en-GB" dirty="0" smtClean="0">
                          <a:solidFill>
                            <a:srgbClr val="45535F"/>
                          </a:solidFill>
                        </a:rPr>
                        <a:t>Media</a:t>
                      </a:r>
                      <a:endParaRPr lang="en-GB" dirty="0">
                        <a:solidFill>
                          <a:srgbClr val="45535F"/>
                        </a:solidFill>
                      </a:endParaRPr>
                    </a:p>
                  </a:txBody>
                  <a:tcPr marL="91449" marR="91449"/>
                </a:tc>
                <a:tc>
                  <a:txBody>
                    <a:bodyPr/>
                    <a:lstStyle/>
                    <a:p>
                      <a:r>
                        <a:rPr lang="en-GB" dirty="0" smtClean="0">
                          <a:solidFill>
                            <a:srgbClr val="45535F"/>
                          </a:solidFill>
                        </a:rPr>
                        <a:t>Container: MP4, Ogg</a:t>
                      </a:r>
                    </a:p>
                    <a:p>
                      <a:r>
                        <a:rPr lang="en-GB" dirty="0" smtClean="0">
                          <a:solidFill>
                            <a:srgbClr val="45535F"/>
                          </a:solidFill>
                        </a:rPr>
                        <a:t>Codec:</a:t>
                      </a:r>
                      <a:r>
                        <a:rPr lang="en-GB" baseline="0" dirty="0" smtClean="0">
                          <a:solidFill>
                            <a:srgbClr val="45535F"/>
                          </a:solidFill>
                        </a:rPr>
                        <a:t> </a:t>
                      </a:r>
                      <a:r>
                        <a:rPr lang="en-GB" dirty="0" smtClean="0">
                          <a:solidFill>
                            <a:srgbClr val="45535F"/>
                          </a:solidFill>
                        </a:rPr>
                        <a:t>Theora,</a:t>
                      </a:r>
                      <a:r>
                        <a:rPr lang="en-GB" baseline="0" dirty="0" smtClean="0">
                          <a:solidFill>
                            <a:srgbClr val="45535F"/>
                          </a:solidFill>
                        </a:rPr>
                        <a:t> Dirac, FLAC</a:t>
                      </a:r>
                      <a:endParaRPr lang="en-GB" dirty="0">
                        <a:solidFill>
                          <a:srgbClr val="45535F"/>
                        </a:solidFill>
                      </a:endParaRPr>
                    </a:p>
                  </a:txBody>
                  <a:tcPr marL="91449" marR="91449"/>
                </a:tc>
                <a:tc>
                  <a:txBody>
                    <a:bodyPr/>
                    <a:lstStyle/>
                    <a:p>
                      <a:r>
                        <a:rPr lang="en-GB" dirty="0" smtClean="0">
                          <a:solidFill>
                            <a:srgbClr val="45535F"/>
                          </a:solidFill>
                        </a:rPr>
                        <a:t>Quicktime</a:t>
                      </a:r>
                    </a:p>
                    <a:p>
                      <a:r>
                        <a:rPr lang="en-GB" dirty="0" smtClean="0">
                          <a:solidFill>
                            <a:srgbClr val="45535F"/>
                          </a:solidFill>
                        </a:rPr>
                        <a:t>H264</a:t>
                      </a:r>
                      <a:endParaRPr lang="en-GB" dirty="0">
                        <a:solidFill>
                          <a:srgbClr val="45535F"/>
                        </a:solidFill>
                      </a:endParaRPr>
                    </a:p>
                  </a:txBody>
                  <a:tcPr marL="91449" marR="91449"/>
                </a:tc>
              </a:tr>
              <a:tr h="354740">
                <a:tc>
                  <a:txBody>
                    <a:bodyPr/>
                    <a:lstStyle/>
                    <a:p>
                      <a:r>
                        <a:rPr lang="en-GB" dirty="0" smtClean="0">
                          <a:solidFill>
                            <a:srgbClr val="45535F"/>
                          </a:solidFill>
                        </a:rPr>
                        <a:t>Images</a:t>
                      </a:r>
                      <a:endParaRPr lang="en-GB" dirty="0">
                        <a:solidFill>
                          <a:srgbClr val="45535F"/>
                        </a:solidFill>
                      </a:endParaRPr>
                    </a:p>
                  </a:txBody>
                  <a:tcPr marL="91449" marR="91449"/>
                </a:tc>
                <a:tc>
                  <a:txBody>
                    <a:bodyPr/>
                    <a:lstStyle/>
                    <a:p>
                      <a:r>
                        <a:rPr lang="en-GB" dirty="0" smtClean="0">
                          <a:solidFill>
                            <a:srgbClr val="45535F"/>
                          </a:solidFill>
                        </a:rPr>
                        <a:t>TIFF, JPEG2000, PNG</a:t>
                      </a:r>
                      <a:endParaRPr lang="en-GB" dirty="0">
                        <a:solidFill>
                          <a:srgbClr val="45535F"/>
                        </a:solidFill>
                      </a:endParaRPr>
                    </a:p>
                  </a:txBody>
                  <a:tcPr marL="91449" marR="91449"/>
                </a:tc>
                <a:tc>
                  <a:txBody>
                    <a:bodyPr/>
                    <a:lstStyle/>
                    <a:p>
                      <a:r>
                        <a:rPr lang="en-GB" dirty="0" smtClean="0">
                          <a:solidFill>
                            <a:srgbClr val="45535F"/>
                          </a:solidFill>
                        </a:rPr>
                        <a:t>GIF,</a:t>
                      </a:r>
                      <a:r>
                        <a:rPr lang="en-GB" baseline="0" dirty="0" smtClean="0">
                          <a:solidFill>
                            <a:srgbClr val="45535F"/>
                          </a:solidFill>
                        </a:rPr>
                        <a:t> JPG</a:t>
                      </a:r>
                      <a:endParaRPr lang="en-GB" dirty="0">
                        <a:solidFill>
                          <a:srgbClr val="45535F"/>
                        </a:solidFill>
                      </a:endParaRPr>
                    </a:p>
                  </a:txBody>
                  <a:tcPr marL="91449" marR="91449"/>
                </a:tc>
              </a:tr>
              <a:tr h="354740">
                <a:tc>
                  <a:txBody>
                    <a:bodyPr/>
                    <a:lstStyle/>
                    <a:p>
                      <a:r>
                        <a:rPr lang="en-GB" dirty="0" smtClean="0">
                          <a:solidFill>
                            <a:srgbClr val="45535F"/>
                          </a:solidFill>
                        </a:rPr>
                        <a:t>Structured data</a:t>
                      </a:r>
                      <a:endParaRPr lang="en-GB" dirty="0">
                        <a:solidFill>
                          <a:srgbClr val="45535F"/>
                        </a:solidFill>
                      </a:endParaRPr>
                    </a:p>
                  </a:txBody>
                  <a:tcPr marL="91449" marR="91449"/>
                </a:tc>
                <a:tc>
                  <a:txBody>
                    <a:bodyPr/>
                    <a:lstStyle/>
                    <a:p>
                      <a:r>
                        <a:rPr lang="en-GB" dirty="0" smtClean="0">
                          <a:solidFill>
                            <a:srgbClr val="45535F"/>
                          </a:solidFill>
                        </a:rPr>
                        <a:t>XML,</a:t>
                      </a:r>
                      <a:r>
                        <a:rPr lang="en-GB" baseline="0" dirty="0" smtClean="0">
                          <a:solidFill>
                            <a:srgbClr val="45535F"/>
                          </a:solidFill>
                        </a:rPr>
                        <a:t> RDF</a:t>
                      </a:r>
                      <a:endParaRPr lang="en-GB" dirty="0">
                        <a:solidFill>
                          <a:srgbClr val="45535F"/>
                        </a:solidFill>
                      </a:endParaRPr>
                    </a:p>
                  </a:txBody>
                  <a:tcPr marL="91449" marR="91449"/>
                </a:tc>
                <a:tc>
                  <a:txBody>
                    <a:bodyPr/>
                    <a:lstStyle/>
                    <a:p>
                      <a:r>
                        <a:rPr lang="en-GB" dirty="0" smtClean="0">
                          <a:solidFill>
                            <a:srgbClr val="45535F"/>
                          </a:solidFill>
                        </a:rPr>
                        <a:t>RDBMS</a:t>
                      </a:r>
                      <a:endParaRPr lang="en-GB" dirty="0">
                        <a:solidFill>
                          <a:srgbClr val="45535F"/>
                        </a:solidFill>
                      </a:endParaRPr>
                    </a:p>
                  </a:txBody>
                  <a:tcPr marL="91449" marR="91449"/>
                </a:tc>
              </a:tr>
            </a:tbl>
          </a:graphicData>
        </a:graphic>
      </p:graphicFrame>
      <p:sp>
        <p:nvSpPr>
          <p:cNvPr id="32802" name="TextBox 2"/>
          <p:cNvSpPr txBox="1">
            <a:spLocks noChangeArrowheads="1"/>
          </p:cNvSpPr>
          <p:nvPr/>
        </p:nvSpPr>
        <p:spPr bwMode="auto">
          <a:xfrm>
            <a:off x="323528" y="5949280"/>
            <a:ext cx="5976664" cy="646331"/>
          </a:xfrm>
          <a:prstGeom prst="rect">
            <a:avLst/>
          </a:prstGeom>
          <a:noFill/>
          <a:ln w="9525">
            <a:noFill/>
            <a:miter lim="800000"/>
            <a:headEnd/>
            <a:tailEnd/>
          </a:ln>
        </p:spPr>
        <p:txBody>
          <a:bodyPr wrap="square">
            <a:spAutoFit/>
          </a:bodyPr>
          <a:lstStyle/>
          <a:p>
            <a:pPr algn="ctr">
              <a:defRPr/>
            </a:pPr>
            <a:r>
              <a:rPr lang="en-GB" sz="1800" dirty="0">
                <a:latin typeface="+mn-lt"/>
              </a:rPr>
              <a:t>Further examples: </a:t>
            </a:r>
            <a:r>
              <a:rPr lang="en-GB" sz="1800" dirty="0">
                <a:latin typeface="+mn-lt"/>
                <a:hlinkClick r:id="rId4"/>
              </a:rPr>
              <a:t>http://www.data-archive.ac.uk/create-manage/format/formats-table</a:t>
            </a:r>
            <a:r>
              <a:rPr lang="en-GB" sz="1800" dirty="0">
                <a:latin typeface="+mn-lt"/>
              </a:rPr>
              <a:t> </a:t>
            </a:r>
          </a:p>
        </p:txBody>
      </p:sp>
      <p:sp>
        <p:nvSpPr>
          <p:cNvPr id="7" name="Oval 6"/>
          <p:cNvSpPr/>
          <p:nvPr/>
        </p:nvSpPr>
        <p:spPr>
          <a:xfrm>
            <a:off x="8455868" y="-714121"/>
            <a:ext cx="1376264" cy="142824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GB" dirty="0" smtClean="0"/>
              <a:t>Documentation</a:t>
            </a:r>
          </a:p>
        </p:txBody>
      </p:sp>
      <p:sp>
        <p:nvSpPr>
          <p:cNvPr id="23555" name="Content Placeholder 2"/>
          <p:cNvSpPr>
            <a:spLocks noGrp="1"/>
          </p:cNvSpPr>
          <p:nvPr>
            <p:ph idx="1"/>
          </p:nvPr>
        </p:nvSpPr>
        <p:spPr>
          <a:xfrm>
            <a:off x="800100" y="1701800"/>
            <a:ext cx="7543800" cy="4360863"/>
          </a:xfrm>
        </p:spPr>
        <p:txBody>
          <a:bodyPr>
            <a:normAutofit fontScale="92500"/>
          </a:bodyPr>
          <a:lstStyle/>
          <a:p>
            <a:pPr marL="0" algn="ctr">
              <a:buFont typeface="Arial" pitchFamily="34" charset="0"/>
              <a:buNone/>
            </a:pPr>
            <a:r>
              <a:rPr lang="en-GB" dirty="0" smtClean="0"/>
              <a:t>What would someone unfamiliar with your data need in order to find, evaluate, understand, and reuse them?</a:t>
            </a:r>
          </a:p>
          <a:p>
            <a:pPr marL="0">
              <a:buFont typeface="Arial" pitchFamily="34" charset="0"/>
              <a:buNone/>
            </a:pPr>
            <a:endParaRPr lang="en-GB" sz="2400" dirty="0" smtClean="0"/>
          </a:p>
          <a:p>
            <a:pPr marL="0">
              <a:buFont typeface="Arial" pitchFamily="34" charset="0"/>
              <a:buNone/>
            </a:pPr>
            <a:r>
              <a:rPr lang="en-GB" sz="2800" dirty="0" smtClean="0"/>
              <a:t>Consider the differences between someone inside your research group, someone outside your group but in your field, and someone outside your field</a:t>
            </a:r>
          </a:p>
          <a:p>
            <a:pPr marL="0">
              <a:buFont typeface="Arial" pitchFamily="34" charset="0"/>
              <a:buNone/>
            </a:pPr>
            <a:endParaRPr lang="en-GB" sz="2400" dirty="0" smtClean="0"/>
          </a:p>
          <a:p>
            <a:pPr marL="0">
              <a:buFont typeface="Arial" pitchFamily="34" charset="0"/>
              <a:buNone/>
            </a:pPr>
            <a:r>
              <a:rPr lang="en-GB" dirty="0" smtClean="0"/>
              <a:t>Two parts: metadata and methods</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UELMasterBrandPowerpointTemplate">
  <a:themeElements>
    <a:clrScheme name="UEL Master Brand">
      <a:dk1>
        <a:srgbClr val="0063A4"/>
      </a:dk1>
      <a:lt1>
        <a:sysClr val="window" lastClr="FFFFFF"/>
      </a:lt1>
      <a:dk2>
        <a:srgbClr val="009ADA"/>
      </a:dk2>
      <a:lt2>
        <a:srgbClr val="EEECE1"/>
      </a:lt2>
      <a:accent1>
        <a:srgbClr val="A7A9AC"/>
      </a:accent1>
      <a:accent2>
        <a:srgbClr val="A7A9AC"/>
      </a:accent2>
      <a:accent3>
        <a:srgbClr val="A7A9AC"/>
      </a:accent3>
      <a:accent4>
        <a:srgbClr val="A7A9AC"/>
      </a:accent4>
      <a:accent5>
        <a:srgbClr val="A7A9AC"/>
      </a:accent5>
      <a:accent6>
        <a:srgbClr val="A7A9AC"/>
      </a:accent6>
      <a:hlink>
        <a:srgbClr val="009ADA"/>
      </a:hlink>
      <a:folHlink>
        <a:srgbClr val="009ADA"/>
      </a:folHlink>
    </a:clrScheme>
    <a:fontScheme name="U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UELMasterBrandPowerpointTemplate</Template>
  <TotalTime>693</TotalTime>
  <Words>2600</Words>
  <Application>Microsoft Office PowerPoint</Application>
  <PresentationFormat>On-screen Show (4:3)</PresentationFormat>
  <Paragraphs>484</Paragraphs>
  <Slides>45</Slides>
  <Notes>45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ＭＳ Ｐゴシック</vt:lpstr>
      <vt:lpstr>ＭＳ Ｐゴシック</vt:lpstr>
      <vt:lpstr>Arial</vt:lpstr>
      <vt:lpstr>Calibri</vt:lpstr>
      <vt:lpstr>DejaVu Sans Condensed</vt:lpstr>
      <vt:lpstr>Times New Roman</vt:lpstr>
      <vt:lpstr>UELMasterBrandPowerpointTemplate</vt:lpstr>
      <vt:lpstr>Managing your research data</vt:lpstr>
      <vt:lpstr>Why are you here?</vt:lpstr>
      <vt:lpstr>Why manage research data?</vt:lpstr>
      <vt:lpstr>What is data management?</vt:lpstr>
      <vt:lpstr>What is involved in RDM?</vt:lpstr>
      <vt:lpstr>Today’s Workshop  </vt:lpstr>
      <vt:lpstr>1. Defining your data</vt:lpstr>
      <vt:lpstr>File formats for long-term access</vt:lpstr>
      <vt:lpstr>Documentation</vt:lpstr>
      <vt:lpstr>Metadata</vt:lpstr>
      <vt:lpstr>Methods</vt:lpstr>
      <vt:lpstr>Standards</vt:lpstr>
      <vt:lpstr>2. Looking after your data</vt:lpstr>
      <vt:lpstr>What if this was your desk?</vt:lpstr>
      <vt:lpstr>What if this was  your laptop?</vt:lpstr>
      <vt:lpstr>Where to store your data?</vt:lpstr>
      <vt:lpstr>How to backup?</vt:lpstr>
      <vt:lpstr>Is your sensitive data secure?</vt:lpstr>
      <vt:lpstr>What to keep?</vt:lpstr>
      <vt:lpstr>3. Sharing your data</vt:lpstr>
      <vt:lpstr>How to share/preserve data?</vt:lpstr>
      <vt:lpstr>Expectations of public access</vt:lpstr>
      <vt:lpstr>If you plan to share your data....</vt:lpstr>
      <vt:lpstr>PowerPoint Presentation</vt:lpstr>
      <vt:lpstr>PowerPoint Presentation</vt:lpstr>
      <vt:lpstr>Benefits of sharing data (1)</vt:lpstr>
      <vt:lpstr>Benefits of sharing data (2)</vt:lpstr>
      <vt:lpstr>Benefits of sharing data (3)</vt:lpstr>
      <vt:lpstr>Benefits of sharing data (4)</vt:lpstr>
      <vt:lpstr>PowerPoint Presentation</vt:lpstr>
      <vt:lpstr>4. Archiving your data</vt:lpstr>
      <vt:lpstr>data.uel</vt:lpstr>
      <vt:lpstr>PowerPoint Presentation</vt:lpstr>
      <vt:lpstr>5. Executing your plan</vt:lpstr>
      <vt:lpstr>Data Management Plans</vt:lpstr>
      <vt:lpstr>What do research funders want?</vt:lpstr>
      <vt:lpstr>Five common themes</vt:lpstr>
      <vt:lpstr>Help from the DCC</vt:lpstr>
      <vt:lpstr>How DMPonline works</vt:lpstr>
      <vt:lpstr>DMPonline template for PGR use</vt:lpstr>
      <vt:lpstr>Example plans</vt:lpstr>
      <vt:lpstr>Tips on writing DMPs</vt:lpstr>
      <vt:lpstr>PowerPoint Presentation</vt:lpstr>
      <vt:lpstr>Acknowledgements</vt:lpstr>
      <vt:lpstr>Thank you</vt:lpstr>
    </vt:vector>
  </TitlesOfParts>
  <Company>University of East London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Managing your research data</dc:title>
  <dc:creator>David McElroy</dc:creator>
  <cp:lastModifiedBy>David McElroy</cp:lastModifiedBy>
  <cp:revision>57</cp:revision>
  <cp:lastPrinted>2015-01-30T14:01:16Z</cp:lastPrinted>
  <dcterms:created xsi:type="dcterms:W3CDTF">2014-03-18T16:16:26Z</dcterms:created>
  <dcterms:modified xsi:type="dcterms:W3CDTF">2015-01-30T14:02:36Z</dcterms:modified>
</cp:coreProperties>
</file>