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09"/>
  </p:notesMasterIdLst>
  <p:sldIdLst>
    <p:sldId id="832" r:id="rId5"/>
    <p:sldId id="978" r:id="rId6"/>
    <p:sldId id="973" r:id="rId7"/>
    <p:sldId id="995" r:id="rId8"/>
    <p:sldId id="976" r:id="rId9"/>
    <p:sldId id="975" r:id="rId10"/>
    <p:sldId id="977" r:id="rId11"/>
    <p:sldId id="974" r:id="rId12"/>
    <p:sldId id="834" r:id="rId13"/>
    <p:sldId id="835" r:id="rId14"/>
    <p:sldId id="865" r:id="rId15"/>
    <p:sldId id="866" r:id="rId16"/>
    <p:sldId id="867" r:id="rId17"/>
    <p:sldId id="996" r:id="rId18"/>
    <p:sldId id="860" r:id="rId19"/>
    <p:sldId id="997" r:id="rId20"/>
    <p:sldId id="998" r:id="rId21"/>
    <p:sldId id="1000" r:id="rId22"/>
    <p:sldId id="1003" r:id="rId23"/>
    <p:sldId id="999" r:id="rId24"/>
    <p:sldId id="1002" r:id="rId25"/>
    <p:sldId id="1001" r:id="rId26"/>
    <p:sldId id="870" r:id="rId27"/>
    <p:sldId id="871" r:id="rId28"/>
    <p:sldId id="301" r:id="rId29"/>
    <p:sldId id="434" r:id="rId30"/>
    <p:sldId id="302" r:id="rId31"/>
    <p:sldId id="827" r:id="rId32"/>
    <p:sldId id="828" r:id="rId33"/>
    <p:sldId id="332" r:id="rId34"/>
    <p:sldId id="333" r:id="rId35"/>
    <p:sldId id="850" r:id="rId36"/>
    <p:sldId id="851" r:id="rId37"/>
    <p:sldId id="852" r:id="rId38"/>
    <p:sldId id="872" r:id="rId39"/>
    <p:sldId id="873" r:id="rId40"/>
    <p:sldId id="931" r:id="rId41"/>
    <p:sldId id="932" r:id="rId42"/>
    <p:sldId id="863" r:id="rId43"/>
    <p:sldId id="875" r:id="rId44"/>
    <p:sldId id="878" r:id="rId45"/>
    <p:sldId id="882" r:id="rId46"/>
    <p:sldId id="883" r:id="rId47"/>
    <p:sldId id="884" r:id="rId48"/>
    <p:sldId id="885" r:id="rId49"/>
    <p:sldId id="934" r:id="rId50"/>
    <p:sldId id="959" r:id="rId51"/>
    <p:sldId id="939" r:id="rId52"/>
    <p:sldId id="940" r:id="rId53"/>
    <p:sldId id="862" r:id="rId54"/>
    <p:sldId id="879" r:id="rId55"/>
    <p:sldId id="893" r:id="rId56"/>
    <p:sldId id="895" r:id="rId57"/>
    <p:sldId id="894" r:id="rId58"/>
    <p:sldId id="853" r:id="rId59"/>
    <p:sldId id="897" r:id="rId60"/>
    <p:sldId id="898" r:id="rId61"/>
    <p:sldId id="968" r:id="rId62"/>
    <p:sldId id="965" r:id="rId63"/>
    <p:sldId id="964" r:id="rId64"/>
    <p:sldId id="1004" r:id="rId65"/>
    <p:sldId id="899" r:id="rId66"/>
    <p:sldId id="842" r:id="rId67"/>
    <p:sldId id="844" r:id="rId68"/>
    <p:sldId id="843" r:id="rId69"/>
    <p:sldId id="902" r:id="rId70"/>
    <p:sldId id="904" r:id="rId71"/>
    <p:sldId id="910" r:id="rId72"/>
    <p:sldId id="909" r:id="rId73"/>
    <p:sldId id="905" r:id="rId74"/>
    <p:sldId id="906" r:id="rId75"/>
    <p:sldId id="907" r:id="rId76"/>
    <p:sldId id="911" r:id="rId77"/>
    <p:sldId id="908" r:id="rId78"/>
    <p:sldId id="913" r:id="rId79"/>
    <p:sldId id="914" r:id="rId80"/>
    <p:sldId id="915" r:id="rId81"/>
    <p:sldId id="917" r:id="rId82"/>
    <p:sldId id="1006" r:id="rId83"/>
    <p:sldId id="922" r:id="rId84"/>
    <p:sldId id="982" r:id="rId85"/>
    <p:sldId id="979" r:id="rId86"/>
    <p:sldId id="980" r:id="rId87"/>
    <p:sldId id="981" r:id="rId88"/>
    <p:sldId id="983" r:id="rId89"/>
    <p:sldId id="984" r:id="rId90"/>
    <p:sldId id="985" r:id="rId91"/>
    <p:sldId id="986" r:id="rId92"/>
    <p:sldId id="987" r:id="rId93"/>
    <p:sldId id="988" r:id="rId94"/>
    <p:sldId id="989" r:id="rId95"/>
    <p:sldId id="990" r:id="rId96"/>
    <p:sldId id="991" r:id="rId97"/>
    <p:sldId id="992" r:id="rId98"/>
    <p:sldId id="993" r:id="rId99"/>
    <p:sldId id="994" r:id="rId100"/>
    <p:sldId id="1007" r:id="rId101"/>
    <p:sldId id="961" r:id="rId102"/>
    <p:sldId id="1008" r:id="rId103"/>
    <p:sldId id="966" r:id="rId104"/>
    <p:sldId id="896" r:id="rId105"/>
    <p:sldId id="857" r:id="rId106"/>
    <p:sldId id="858" r:id="rId107"/>
    <p:sldId id="833" r:id="rId108"/>
  </p:sldIdLst>
  <p:sldSz cx="9144000" cy="5143500" type="screen16x9"/>
  <p:notesSz cx="6805613" cy="99441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521415D9-36F7-43E2-AB2F-B90AF26B5E84}">
      <p14:sectionLst xmlns:p14="http://schemas.microsoft.com/office/powerpoint/2010/main">
        <p14:section name="Default Section" id="{43B75A66-9E91-4DD9-B746-828A96ED2253}">
          <p14:sldIdLst>
            <p14:sldId id="832"/>
            <p14:sldId id="978"/>
            <p14:sldId id="973"/>
            <p14:sldId id="995"/>
            <p14:sldId id="976"/>
            <p14:sldId id="975"/>
            <p14:sldId id="977"/>
            <p14:sldId id="974"/>
            <p14:sldId id="834"/>
            <p14:sldId id="835"/>
            <p14:sldId id="865"/>
            <p14:sldId id="866"/>
            <p14:sldId id="867"/>
            <p14:sldId id="996"/>
            <p14:sldId id="860"/>
            <p14:sldId id="997"/>
            <p14:sldId id="998"/>
            <p14:sldId id="1000"/>
            <p14:sldId id="1003"/>
            <p14:sldId id="999"/>
            <p14:sldId id="1002"/>
            <p14:sldId id="1001"/>
            <p14:sldId id="870"/>
            <p14:sldId id="871"/>
            <p14:sldId id="301"/>
            <p14:sldId id="434"/>
            <p14:sldId id="302"/>
            <p14:sldId id="827"/>
            <p14:sldId id="828"/>
            <p14:sldId id="332"/>
            <p14:sldId id="333"/>
            <p14:sldId id="850"/>
            <p14:sldId id="851"/>
            <p14:sldId id="852"/>
            <p14:sldId id="872"/>
            <p14:sldId id="873"/>
            <p14:sldId id="931"/>
            <p14:sldId id="932"/>
            <p14:sldId id="863"/>
            <p14:sldId id="875"/>
            <p14:sldId id="878"/>
            <p14:sldId id="882"/>
            <p14:sldId id="883"/>
            <p14:sldId id="884"/>
            <p14:sldId id="885"/>
            <p14:sldId id="934"/>
            <p14:sldId id="959"/>
            <p14:sldId id="939"/>
            <p14:sldId id="940"/>
            <p14:sldId id="862"/>
            <p14:sldId id="879"/>
            <p14:sldId id="893"/>
            <p14:sldId id="895"/>
            <p14:sldId id="894"/>
            <p14:sldId id="853"/>
            <p14:sldId id="897"/>
            <p14:sldId id="898"/>
            <p14:sldId id="968"/>
            <p14:sldId id="965"/>
            <p14:sldId id="964"/>
            <p14:sldId id="1004"/>
            <p14:sldId id="899"/>
            <p14:sldId id="842"/>
            <p14:sldId id="844"/>
            <p14:sldId id="843"/>
            <p14:sldId id="902"/>
            <p14:sldId id="904"/>
            <p14:sldId id="910"/>
            <p14:sldId id="909"/>
            <p14:sldId id="905"/>
            <p14:sldId id="906"/>
            <p14:sldId id="907"/>
            <p14:sldId id="911"/>
            <p14:sldId id="908"/>
            <p14:sldId id="913"/>
            <p14:sldId id="914"/>
            <p14:sldId id="915"/>
            <p14:sldId id="917"/>
            <p14:sldId id="1006"/>
            <p14:sldId id="922"/>
            <p14:sldId id="982"/>
            <p14:sldId id="979"/>
            <p14:sldId id="980"/>
            <p14:sldId id="981"/>
            <p14:sldId id="983"/>
            <p14:sldId id="984"/>
            <p14:sldId id="985"/>
            <p14:sldId id="986"/>
            <p14:sldId id="987"/>
            <p14:sldId id="988"/>
            <p14:sldId id="989"/>
            <p14:sldId id="990"/>
            <p14:sldId id="991"/>
            <p14:sldId id="992"/>
            <p14:sldId id="993"/>
            <p14:sldId id="994"/>
            <p14:sldId id="1007"/>
            <p14:sldId id="961"/>
            <p14:sldId id="1008"/>
            <p14:sldId id="966"/>
            <p14:sldId id="896"/>
            <p14:sldId id="857"/>
            <p14:sldId id="858"/>
            <p14:sldId id="833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404040"/>
    <a:srgbClr val="D40658"/>
    <a:srgbClr val="1C1C1C"/>
    <a:srgbClr val="DEDEDE"/>
    <a:srgbClr val="66FFCC"/>
    <a:srgbClr val="3DF5A2"/>
    <a:srgbClr val="00FFFF"/>
    <a:srgbClr val="00FF40"/>
    <a:srgbClr val="CCFF99"/>
    <a:srgbClr val="007D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3817" autoAdjust="0"/>
  </p:normalViewPr>
  <p:slideViewPr>
    <p:cSldViewPr snapToGrid="0">
      <p:cViewPr varScale="1">
        <p:scale>
          <a:sx n="106" d="100"/>
          <a:sy n="106" d="100"/>
        </p:scale>
        <p:origin x="811" y="31"/>
      </p:cViewPr>
      <p:guideLst/>
    </p:cSldViewPr>
  </p:slideViewPr>
  <p:outlineViewPr>
    <p:cViewPr>
      <p:scale>
        <a:sx n="33" d="100"/>
        <a:sy n="33" d="100"/>
      </p:scale>
      <p:origin x="0" y="-60096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25492"/>
    </p:cViewPr>
  </p:sorterViewPr>
  <p:notesViewPr>
    <p:cSldViewPr snapToGrid="0">
      <p:cViewPr varScale="1">
        <p:scale>
          <a:sx n="44" d="100"/>
          <a:sy n="44" d="100"/>
        </p:scale>
        <p:origin x="2780" y="60"/>
      </p:cViewPr>
      <p:guideLst/>
    </p:cSldViewPr>
  </p:notesViewPr>
  <p:gridSpacing cx="719999" cy="719999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84" Type="http://schemas.openxmlformats.org/officeDocument/2006/relationships/slide" Target="slides/slide80.xml"/><Relationship Id="rId89" Type="http://schemas.openxmlformats.org/officeDocument/2006/relationships/slide" Target="slides/slide85.xml"/><Relationship Id="rId112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07" Type="http://schemas.openxmlformats.org/officeDocument/2006/relationships/slide" Target="slides/slide103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slide" Target="slides/slide62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87" Type="http://schemas.openxmlformats.org/officeDocument/2006/relationships/slide" Target="slides/slide83.xml"/><Relationship Id="rId102" Type="http://schemas.openxmlformats.org/officeDocument/2006/relationships/slide" Target="slides/slide98.xml"/><Relationship Id="rId110" Type="http://schemas.openxmlformats.org/officeDocument/2006/relationships/presProps" Target="presProps.xml"/><Relationship Id="rId5" Type="http://schemas.openxmlformats.org/officeDocument/2006/relationships/slide" Target="slides/slide1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90" Type="http://schemas.openxmlformats.org/officeDocument/2006/relationships/slide" Target="slides/slide86.xml"/><Relationship Id="rId95" Type="http://schemas.openxmlformats.org/officeDocument/2006/relationships/slide" Target="slides/slide91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77" Type="http://schemas.openxmlformats.org/officeDocument/2006/relationships/slide" Target="slides/slide73.xml"/><Relationship Id="rId100" Type="http://schemas.openxmlformats.org/officeDocument/2006/relationships/slide" Target="slides/slide96.xml"/><Relationship Id="rId105" Type="http://schemas.openxmlformats.org/officeDocument/2006/relationships/slide" Target="slides/slide101.xml"/><Relationship Id="rId113" Type="http://schemas.openxmlformats.org/officeDocument/2006/relationships/tableStyles" Target="tableStyle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80" Type="http://schemas.openxmlformats.org/officeDocument/2006/relationships/slide" Target="slides/slide76.xml"/><Relationship Id="rId85" Type="http://schemas.openxmlformats.org/officeDocument/2006/relationships/slide" Target="slides/slide81.xml"/><Relationship Id="rId93" Type="http://schemas.openxmlformats.org/officeDocument/2006/relationships/slide" Target="slides/slide89.xml"/><Relationship Id="rId98" Type="http://schemas.openxmlformats.org/officeDocument/2006/relationships/slide" Target="slides/slide9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103" Type="http://schemas.openxmlformats.org/officeDocument/2006/relationships/slide" Target="slides/slide99.xml"/><Relationship Id="rId108" Type="http://schemas.openxmlformats.org/officeDocument/2006/relationships/slide" Target="slides/slide104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91" Type="http://schemas.openxmlformats.org/officeDocument/2006/relationships/slide" Target="slides/slide87.xml"/><Relationship Id="rId96" Type="http://schemas.openxmlformats.org/officeDocument/2006/relationships/slide" Target="slides/slide92.xml"/><Relationship Id="rId111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6" Type="http://schemas.openxmlformats.org/officeDocument/2006/relationships/slide" Target="slides/slide102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81" Type="http://schemas.openxmlformats.org/officeDocument/2006/relationships/slide" Target="slides/slide77.xml"/><Relationship Id="rId86" Type="http://schemas.openxmlformats.org/officeDocument/2006/relationships/slide" Target="slides/slide82.xml"/><Relationship Id="rId94" Type="http://schemas.openxmlformats.org/officeDocument/2006/relationships/slide" Target="slides/slide90.xml"/><Relationship Id="rId99" Type="http://schemas.openxmlformats.org/officeDocument/2006/relationships/slide" Target="slides/slide95.xml"/><Relationship Id="rId101" Type="http://schemas.openxmlformats.org/officeDocument/2006/relationships/slide" Target="slides/slide9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109" Type="http://schemas.openxmlformats.org/officeDocument/2006/relationships/notesMaster" Target="notesMasters/notesMaster1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97" Type="http://schemas.openxmlformats.org/officeDocument/2006/relationships/slide" Target="slides/slide93.xml"/><Relationship Id="rId104" Type="http://schemas.openxmlformats.org/officeDocument/2006/relationships/slide" Target="slides/slide100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slide" Target="slides/slide8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4235226-B145-4E10-983B-1CC3FFD77C7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4CFC5A7-8C8B-4687-B28B-5BF9AEB6A4DE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5445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6E418932-800F-49B7-9B85-80D8118CABFE}" type="datetimeFigureOut">
              <a:rPr lang="en-GB"/>
              <a:pPr>
                <a:defRPr/>
              </a:pPr>
              <a:t>13/05/2019</a:t>
            </a:fld>
            <a:endParaRPr lang="en-GB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46F1F158-007E-427F-8465-C2613159418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88900" y="746125"/>
            <a:ext cx="6627813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44E36E06-D37F-4889-B95F-01BE4472947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1038" y="4722813"/>
            <a:ext cx="5443537" cy="447516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7F15012-0BDA-4DFA-8088-A120A094BDD7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445625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9AE7443-C6D5-424B-AFA3-DE5D710955E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54450" y="9445625"/>
            <a:ext cx="2949575" cy="4968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20FE0A2-34EE-413D-B87D-BE548BE2D9D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TIMING: 0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20FE0A2-34EE-413D-B87D-BE548BE2D9D5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7172463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TIMING: 10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20FE0A2-34EE-413D-B87D-BE548BE2D9D5}" type="slidenum">
              <a:rPr lang="en-GB" altLang="en-US" smtClean="0"/>
              <a:pPr>
                <a:defRPr/>
              </a:pPr>
              <a:t>35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497801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TIMING: 18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20FE0A2-34EE-413D-B87D-BE548BE2D9D5}" type="slidenum">
              <a:rPr lang="en-GB" altLang="en-US" smtClean="0"/>
              <a:pPr>
                <a:defRPr/>
              </a:pPr>
              <a:t>41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1811969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20FE0A2-34EE-413D-B87D-BE548BE2D9D5}" type="slidenum">
              <a:rPr lang="en-GB" altLang="en-US" smtClean="0"/>
              <a:pPr>
                <a:defRPr/>
              </a:pPr>
              <a:t>50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8788215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20FE0A2-34EE-413D-B87D-BE548BE2D9D5}" type="slidenum">
              <a:rPr lang="en-GB" altLang="en-US" smtClean="0"/>
              <a:pPr>
                <a:defRPr/>
              </a:pPr>
              <a:t>53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7198174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TIMING: 27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20FE0A2-34EE-413D-B87D-BE548BE2D9D5}" type="slidenum">
              <a:rPr lang="en-GB" altLang="en-US" smtClean="0"/>
              <a:pPr>
                <a:defRPr/>
              </a:pPr>
              <a:t>55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9156969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20FE0A2-34EE-413D-B87D-BE548BE2D9D5}" type="slidenum">
              <a:rPr lang="en-GB" altLang="en-US" smtClean="0"/>
              <a:pPr>
                <a:defRPr/>
              </a:pPr>
              <a:t>57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2051093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TIMING: 33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20FE0A2-34EE-413D-B87D-BE548BE2D9D5}" type="slidenum">
              <a:rPr lang="en-GB" altLang="en-US" smtClean="0"/>
              <a:pPr>
                <a:defRPr/>
              </a:pPr>
              <a:t>62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8883266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TIMING: 41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20FE0A2-34EE-413D-B87D-BE548BE2D9D5}" type="slidenum">
              <a:rPr lang="en-GB" altLang="en-US" smtClean="0"/>
              <a:pPr>
                <a:defRPr/>
              </a:pPr>
              <a:t>81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731851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TIMING: 41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20FE0A2-34EE-413D-B87D-BE548BE2D9D5}" type="slidenum">
              <a:rPr lang="en-GB" altLang="en-US" smtClean="0"/>
              <a:pPr>
                <a:defRPr/>
              </a:pPr>
              <a:t>95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4372964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TIMING: 45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20FE0A2-34EE-413D-B87D-BE548BE2D9D5}" type="slidenum">
              <a:rPr lang="en-GB" altLang="en-US" smtClean="0"/>
              <a:pPr>
                <a:defRPr/>
              </a:pPr>
              <a:t>98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562312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TIMING: 55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20FE0A2-34EE-413D-B87D-BE548BE2D9D5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9041077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20FE0A2-34EE-413D-B87D-BE548BE2D9D5}" type="slidenum">
              <a:rPr lang="en-GB" altLang="en-US" smtClean="0"/>
              <a:pPr>
                <a:defRPr/>
              </a:pPr>
              <a:t>99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1959552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TIMING: 55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20FE0A2-34EE-413D-B87D-BE548BE2D9D5}" type="slidenum">
              <a:rPr lang="en-GB" altLang="en-US" smtClean="0"/>
              <a:pPr>
                <a:defRPr/>
              </a:pPr>
              <a:t>101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530900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TIMING: 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20FE0A2-34EE-413D-B87D-BE548BE2D9D5}" type="slidenum">
              <a:rPr lang="en-GB" altLang="en-US" smtClean="0"/>
              <a:pPr>
                <a:defRPr/>
              </a:pPr>
              <a:t>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609606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20FE0A2-34EE-413D-B87D-BE548BE2D9D5}" type="slidenum">
              <a:rPr lang="en-GB" altLang="en-US" smtClean="0"/>
              <a:pPr>
                <a:defRPr/>
              </a:pPr>
              <a:t>13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073561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20FE0A2-34EE-413D-B87D-BE548BE2D9D5}" type="slidenum">
              <a:rPr lang="en-GB" altLang="en-US" smtClean="0"/>
              <a:pPr>
                <a:defRPr/>
              </a:pPr>
              <a:t>14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638437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TIMING: 7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20FE0A2-34EE-413D-B87D-BE548BE2D9D5}" type="slidenum">
              <a:rPr lang="en-GB" altLang="en-US" smtClean="0"/>
              <a:pPr>
                <a:defRPr/>
              </a:pPr>
              <a:t>24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565156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>
            <a:extLst>
              <a:ext uri="{FF2B5EF4-FFF2-40B4-BE49-F238E27FC236}">
                <a16:creationId xmlns:a16="http://schemas.microsoft.com/office/drawing/2014/main" id="{12FB092D-1D66-4611-BC89-CFA8A807D6F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Notes Placeholder 2">
            <a:extLst>
              <a:ext uri="{FF2B5EF4-FFF2-40B4-BE49-F238E27FC236}">
                <a16:creationId xmlns:a16="http://schemas.microsoft.com/office/drawing/2014/main" id="{94746067-F742-455B-A948-4EDA5D960EB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lvl="1" indent="0" eaLnBrk="1" hangingPunct="1">
              <a:spcBef>
                <a:spcPct val="0"/>
              </a:spcBef>
              <a:buFontTx/>
              <a:buNone/>
            </a:pPr>
            <a:endParaRPr lang="en-GB" altLang="en-US" dirty="0"/>
          </a:p>
        </p:txBody>
      </p:sp>
      <p:sp>
        <p:nvSpPr>
          <p:cNvPr id="29700" name="Slide Number Placeholder 3">
            <a:extLst>
              <a:ext uri="{FF2B5EF4-FFF2-40B4-BE49-F238E27FC236}">
                <a16:creationId xmlns:a16="http://schemas.microsoft.com/office/drawing/2014/main" id="{D47B3228-362D-48A1-B8E7-64056CC4598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47230A03-63F4-446B-BA5C-AE6B1C5371C1}" type="slidenum">
              <a:rPr lang="en-GB" altLang="en-US" sz="1800" smtClean="0">
                <a:solidFill>
                  <a:srgbClr val="000000"/>
                </a:solidFill>
                <a:latin typeface="Calibri" panose="020F0502020204030204" pitchFamily="34" charset="0"/>
              </a:rPr>
              <a:pPr/>
              <a:t>29</a:t>
            </a:fld>
            <a:endParaRPr lang="en-GB" altLang="en-US" sz="18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84681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>
            <a:extLst>
              <a:ext uri="{FF2B5EF4-FFF2-40B4-BE49-F238E27FC236}">
                <a16:creationId xmlns:a16="http://schemas.microsoft.com/office/drawing/2014/main" id="{837F8CC4-1F25-4AB6-B17C-97C04ABE2EE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Notes Placeholder 2">
            <a:extLst>
              <a:ext uri="{FF2B5EF4-FFF2-40B4-BE49-F238E27FC236}">
                <a16:creationId xmlns:a16="http://schemas.microsoft.com/office/drawing/2014/main" id="{C56767FF-0C23-4E4E-8FB8-A9978028321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altLang="en-US" dirty="0"/>
          </a:p>
        </p:txBody>
      </p:sp>
      <p:sp>
        <p:nvSpPr>
          <p:cNvPr id="44036" name="Slide Number Placeholder 3">
            <a:extLst>
              <a:ext uri="{FF2B5EF4-FFF2-40B4-BE49-F238E27FC236}">
                <a16:creationId xmlns:a16="http://schemas.microsoft.com/office/drawing/2014/main" id="{0074D7BF-73BE-4D66-8EDB-C818BD93C31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68F7A73-5744-40C8-BDF9-5D86BB1D4FD9}" type="slidenum">
              <a:rPr lang="en-GB" altLang="en-US" smtClean="0">
                <a:latin typeface="Calibri" panose="020F0502020204030204" pitchFamily="34" charset="0"/>
              </a:rPr>
              <a:pPr/>
              <a:t>30</a:t>
            </a:fld>
            <a:endParaRPr lang="en-GB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>
            <a:extLst>
              <a:ext uri="{FF2B5EF4-FFF2-40B4-BE49-F238E27FC236}">
                <a16:creationId xmlns:a16="http://schemas.microsoft.com/office/drawing/2014/main" id="{7369BC71-C094-458E-B3A5-47686CD0447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Notes Placeholder 2">
            <a:extLst>
              <a:ext uri="{FF2B5EF4-FFF2-40B4-BE49-F238E27FC236}">
                <a16:creationId xmlns:a16="http://schemas.microsoft.com/office/drawing/2014/main" id="{3CA8AD91-CC53-4338-874D-D51417E77BA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altLang="en-US" dirty="0"/>
          </a:p>
        </p:txBody>
      </p:sp>
      <p:sp>
        <p:nvSpPr>
          <p:cNvPr id="46084" name="Slide Number Placeholder 3">
            <a:extLst>
              <a:ext uri="{FF2B5EF4-FFF2-40B4-BE49-F238E27FC236}">
                <a16:creationId xmlns:a16="http://schemas.microsoft.com/office/drawing/2014/main" id="{540959F1-21FB-4ED1-A9C5-688FF35414A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01AB8870-2A4B-40FC-99CB-AFB1BD127DB6}" type="slidenum">
              <a:rPr lang="en-GB" altLang="en-US" smtClean="0">
                <a:latin typeface="Calibri" panose="020F0502020204030204" pitchFamily="34" charset="0"/>
              </a:rPr>
              <a:pPr/>
              <a:t>31</a:t>
            </a:fld>
            <a:endParaRPr lang="en-GB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op slide (Dark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7">
            <a:extLst>
              <a:ext uri="{FF2B5EF4-FFF2-40B4-BE49-F238E27FC236}">
                <a16:creationId xmlns:a16="http://schemas.microsoft.com/office/drawing/2014/main" id="{F4CF05EA-F898-4007-AD46-0661D2E50EA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0" y="2184922"/>
            <a:ext cx="4353560" cy="571512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sz="3400" b="1">
                <a:solidFill>
                  <a:schemeClr val="bg1"/>
                </a:solidFill>
              </a:defRPr>
            </a:lvl1pPr>
          </a:lstStyle>
          <a:p>
            <a:r>
              <a:rPr lang="en-US" dirty="0" err="1"/>
              <a:t>Slidedeck</a:t>
            </a:r>
            <a:r>
              <a:rPr lang="en-US" dirty="0"/>
              <a:t> title</a:t>
            </a:r>
            <a:endParaRPr lang="en-GB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22F9DB4-9D8E-427B-99DD-E998B980D507}"/>
              </a:ext>
            </a:extLst>
          </p:cNvPr>
          <p:cNvCxnSpPr>
            <a:cxnSpLocks/>
          </p:cNvCxnSpPr>
          <p:nvPr userDrawn="1"/>
        </p:nvCxnSpPr>
        <p:spPr>
          <a:xfrm>
            <a:off x="431800" y="2184922"/>
            <a:ext cx="4353560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19">
            <a:extLst>
              <a:ext uri="{FF2B5EF4-FFF2-40B4-BE49-F238E27FC236}">
                <a16:creationId xmlns:a16="http://schemas.microsoft.com/office/drawing/2014/main" id="{C3458B68-B602-4B1E-8CDB-6CDDA653013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800" y="416704"/>
            <a:ext cx="2174239" cy="953238"/>
          </a:xfrm>
          <a:prstGeom prst="rect">
            <a:avLst/>
          </a:prstGeom>
        </p:spPr>
      </p:pic>
      <p:sp>
        <p:nvSpPr>
          <p:cNvPr id="27" name="Text Placeholder 25">
            <a:extLst>
              <a:ext uri="{FF2B5EF4-FFF2-40B4-BE49-F238E27FC236}">
                <a16:creationId xmlns:a16="http://schemas.microsoft.com/office/drawing/2014/main" id="{E7E58FB9-FEF2-4FAA-AB76-18AB01605D1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31800" y="3647477"/>
            <a:ext cx="4353560" cy="454025"/>
          </a:xfrm>
        </p:spPr>
        <p:txBody>
          <a:bodyPr/>
          <a:lstStyle>
            <a:lvl1pPr marL="0" indent="0">
              <a:buNone/>
              <a:defRPr sz="28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Presenter name</a:t>
            </a:r>
            <a:endParaRPr lang="en-GB" dirty="0"/>
          </a:p>
        </p:txBody>
      </p:sp>
      <p:sp>
        <p:nvSpPr>
          <p:cNvPr id="7" name="Picture Placeholder 10">
            <a:extLst>
              <a:ext uri="{FF2B5EF4-FFF2-40B4-BE49-F238E27FC236}">
                <a16:creationId xmlns:a16="http://schemas.microsoft.com/office/drawing/2014/main" id="{880E1784-6502-40DF-8151-F6A3B84DF5A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651872" y="0"/>
            <a:ext cx="3493714" cy="4573587"/>
          </a:xfrm>
          <a:custGeom>
            <a:avLst/>
            <a:gdLst>
              <a:gd name="connsiteX0" fmla="*/ 0 w 3816350"/>
              <a:gd name="connsiteY0" fmla="*/ 0 h 3240087"/>
              <a:gd name="connsiteX1" fmla="*/ 3816350 w 3816350"/>
              <a:gd name="connsiteY1" fmla="*/ 0 h 3240087"/>
              <a:gd name="connsiteX2" fmla="*/ 3816350 w 3816350"/>
              <a:gd name="connsiteY2" fmla="*/ 3240087 h 3240087"/>
              <a:gd name="connsiteX3" fmla="*/ 0 w 3816350"/>
              <a:gd name="connsiteY3" fmla="*/ 3240087 h 3240087"/>
              <a:gd name="connsiteX4" fmla="*/ 0 w 3816350"/>
              <a:gd name="connsiteY4" fmla="*/ 0 h 3240087"/>
              <a:gd name="connsiteX0" fmla="*/ 685800 w 3816350"/>
              <a:gd name="connsiteY0" fmla="*/ 0 h 3240087"/>
              <a:gd name="connsiteX1" fmla="*/ 3816350 w 3816350"/>
              <a:gd name="connsiteY1" fmla="*/ 0 h 3240087"/>
              <a:gd name="connsiteX2" fmla="*/ 3816350 w 3816350"/>
              <a:gd name="connsiteY2" fmla="*/ 3240087 h 3240087"/>
              <a:gd name="connsiteX3" fmla="*/ 0 w 3816350"/>
              <a:gd name="connsiteY3" fmla="*/ 3240087 h 3240087"/>
              <a:gd name="connsiteX4" fmla="*/ 685800 w 3816350"/>
              <a:gd name="connsiteY4" fmla="*/ 0 h 3240087"/>
              <a:gd name="connsiteX0" fmla="*/ 1892300 w 3816350"/>
              <a:gd name="connsiteY0" fmla="*/ 0 h 3240087"/>
              <a:gd name="connsiteX1" fmla="*/ 3816350 w 3816350"/>
              <a:gd name="connsiteY1" fmla="*/ 0 h 3240087"/>
              <a:gd name="connsiteX2" fmla="*/ 3816350 w 3816350"/>
              <a:gd name="connsiteY2" fmla="*/ 3240087 h 3240087"/>
              <a:gd name="connsiteX3" fmla="*/ 0 w 3816350"/>
              <a:gd name="connsiteY3" fmla="*/ 3240087 h 3240087"/>
              <a:gd name="connsiteX4" fmla="*/ 1892300 w 3816350"/>
              <a:gd name="connsiteY4" fmla="*/ 0 h 3240087"/>
              <a:gd name="connsiteX0" fmla="*/ 1206500 w 3130550"/>
              <a:gd name="connsiteY0" fmla="*/ 0 h 3240087"/>
              <a:gd name="connsiteX1" fmla="*/ 3130550 w 3130550"/>
              <a:gd name="connsiteY1" fmla="*/ 0 h 3240087"/>
              <a:gd name="connsiteX2" fmla="*/ 3130550 w 3130550"/>
              <a:gd name="connsiteY2" fmla="*/ 3240087 h 3240087"/>
              <a:gd name="connsiteX3" fmla="*/ 0 w 3130550"/>
              <a:gd name="connsiteY3" fmla="*/ 1754187 h 3240087"/>
              <a:gd name="connsiteX4" fmla="*/ 1206500 w 3130550"/>
              <a:gd name="connsiteY4" fmla="*/ 0 h 3240087"/>
              <a:gd name="connsiteX0" fmla="*/ 1822450 w 3746500"/>
              <a:gd name="connsiteY0" fmla="*/ 0 h 3240087"/>
              <a:gd name="connsiteX1" fmla="*/ 3746500 w 3746500"/>
              <a:gd name="connsiteY1" fmla="*/ 0 h 3240087"/>
              <a:gd name="connsiteX2" fmla="*/ 3746500 w 3746500"/>
              <a:gd name="connsiteY2" fmla="*/ 3240087 h 3240087"/>
              <a:gd name="connsiteX3" fmla="*/ 0 w 3746500"/>
              <a:gd name="connsiteY3" fmla="*/ 2154237 h 3240087"/>
              <a:gd name="connsiteX4" fmla="*/ 1822450 w 3746500"/>
              <a:gd name="connsiteY4" fmla="*/ 0 h 3240087"/>
              <a:gd name="connsiteX0" fmla="*/ 1822450 w 3752850"/>
              <a:gd name="connsiteY0" fmla="*/ 0 h 4097337"/>
              <a:gd name="connsiteX1" fmla="*/ 3746500 w 3752850"/>
              <a:gd name="connsiteY1" fmla="*/ 0 h 4097337"/>
              <a:gd name="connsiteX2" fmla="*/ 3752850 w 3752850"/>
              <a:gd name="connsiteY2" fmla="*/ 4097337 h 4097337"/>
              <a:gd name="connsiteX3" fmla="*/ 0 w 3752850"/>
              <a:gd name="connsiteY3" fmla="*/ 2154237 h 4097337"/>
              <a:gd name="connsiteX4" fmla="*/ 1822450 w 3752850"/>
              <a:gd name="connsiteY4" fmla="*/ 0 h 4097337"/>
              <a:gd name="connsiteX0" fmla="*/ 1682750 w 3613150"/>
              <a:gd name="connsiteY0" fmla="*/ 0 h 4097337"/>
              <a:gd name="connsiteX1" fmla="*/ 3606800 w 3613150"/>
              <a:gd name="connsiteY1" fmla="*/ 0 h 4097337"/>
              <a:gd name="connsiteX2" fmla="*/ 3613150 w 3613150"/>
              <a:gd name="connsiteY2" fmla="*/ 4097337 h 4097337"/>
              <a:gd name="connsiteX3" fmla="*/ 0 w 3613150"/>
              <a:gd name="connsiteY3" fmla="*/ 2014537 h 4097337"/>
              <a:gd name="connsiteX4" fmla="*/ 1682750 w 3613150"/>
              <a:gd name="connsiteY4" fmla="*/ 0 h 4097337"/>
              <a:gd name="connsiteX0" fmla="*/ 1682750 w 3613150"/>
              <a:gd name="connsiteY0" fmla="*/ 0 h 4573587"/>
              <a:gd name="connsiteX1" fmla="*/ 3606800 w 3613150"/>
              <a:gd name="connsiteY1" fmla="*/ 0 h 4573587"/>
              <a:gd name="connsiteX2" fmla="*/ 3613150 w 3613150"/>
              <a:gd name="connsiteY2" fmla="*/ 4573587 h 4573587"/>
              <a:gd name="connsiteX3" fmla="*/ 0 w 3613150"/>
              <a:gd name="connsiteY3" fmla="*/ 2014537 h 4573587"/>
              <a:gd name="connsiteX4" fmla="*/ 1682750 w 3613150"/>
              <a:gd name="connsiteY4" fmla="*/ 0 h 4573587"/>
              <a:gd name="connsiteX0" fmla="*/ 1682750 w 3610769"/>
              <a:gd name="connsiteY0" fmla="*/ 0 h 4573587"/>
              <a:gd name="connsiteX1" fmla="*/ 3606800 w 3610769"/>
              <a:gd name="connsiteY1" fmla="*/ 0 h 4573587"/>
              <a:gd name="connsiteX2" fmla="*/ 3610769 w 3610769"/>
              <a:gd name="connsiteY2" fmla="*/ 4573587 h 4573587"/>
              <a:gd name="connsiteX3" fmla="*/ 0 w 3610769"/>
              <a:gd name="connsiteY3" fmla="*/ 2014537 h 4573587"/>
              <a:gd name="connsiteX4" fmla="*/ 1682750 w 3610769"/>
              <a:gd name="connsiteY4" fmla="*/ 0 h 4573587"/>
              <a:gd name="connsiteX0" fmla="*/ 1682750 w 3607332"/>
              <a:gd name="connsiteY0" fmla="*/ 0 h 4573587"/>
              <a:gd name="connsiteX1" fmla="*/ 3606800 w 3607332"/>
              <a:gd name="connsiteY1" fmla="*/ 0 h 4573587"/>
              <a:gd name="connsiteX2" fmla="*/ 3606007 w 3607332"/>
              <a:gd name="connsiteY2" fmla="*/ 4573587 h 4573587"/>
              <a:gd name="connsiteX3" fmla="*/ 0 w 3607332"/>
              <a:gd name="connsiteY3" fmla="*/ 2014537 h 4573587"/>
              <a:gd name="connsiteX4" fmla="*/ 1682750 w 3607332"/>
              <a:gd name="connsiteY4" fmla="*/ 0 h 4573587"/>
              <a:gd name="connsiteX0" fmla="*/ 1682750 w 3608388"/>
              <a:gd name="connsiteY0" fmla="*/ 0 h 4573587"/>
              <a:gd name="connsiteX1" fmla="*/ 3606800 w 3608388"/>
              <a:gd name="connsiteY1" fmla="*/ 0 h 4573587"/>
              <a:gd name="connsiteX2" fmla="*/ 3608388 w 3608388"/>
              <a:gd name="connsiteY2" fmla="*/ 4573587 h 4573587"/>
              <a:gd name="connsiteX3" fmla="*/ 0 w 3608388"/>
              <a:gd name="connsiteY3" fmla="*/ 2014537 h 4573587"/>
              <a:gd name="connsiteX4" fmla="*/ 1682750 w 3608388"/>
              <a:gd name="connsiteY4" fmla="*/ 0 h 4573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08388" h="4573587">
                <a:moveTo>
                  <a:pt x="1682750" y="0"/>
                </a:moveTo>
                <a:lnTo>
                  <a:pt x="3606800" y="0"/>
                </a:lnTo>
                <a:cubicBezTo>
                  <a:pt x="3608917" y="1365779"/>
                  <a:pt x="3606271" y="3207808"/>
                  <a:pt x="3608388" y="4573587"/>
                </a:cubicBezTo>
                <a:lnTo>
                  <a:pt x="0" y="2014537"/>
                </a:lnTo>
                <a:lnTo>
                  <a:pt x="1682750" y="0"/>
                </a:lnTo>
                <a:close/>
              </a:path>
            </a:pathLst>
          </a:custGeom>
        </p:spPr>
        <p:txBody>
          <a:bodyPr/>
          <a:lstStyle>
            <a:lvl1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>
                <a:solidFill>
                  <a:schemeClr val="bg1"/>
                </a:solidFill>
              </a:defRPr>
            </a:lvl1pPr>
            <a:lvl3pPr marL="180975" indent="0">
              <a:buNone/>
              <a:defRPr/>
            </a:lvl3pPr>
            <a:lvl4pPr marL="612775" indent="0">
              <a:buNone/>
              <a:defRPr/>
            </a:lvl4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Click icon to insert picture. Don’t change slide background colour on this layout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26C92EC-BC0C-4EBC-8D53-FF272E3DFC9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31800" y="4279697"/>
            <a:ext cx="8712200" cy="863802"/>
          </a:xfrm>
        </p:spPr>
        <p:txBody>
          <a:bodyPr lIns="0" rIns="108000" bIns="72000" anchor="b"/>
          <a:lstStyle>
            <a:lvl1pPr marL="0" indent="0" algn="r">
              <a:lnSpc>
                <a:spcPct val="114000"/>
              </a:lnSpc>
              <a:spcAft>
                <a:spcPts val="0"/>
              </a:spcAft>
              <a:buNone/>
              <a:defRPr sz="14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Figure/Paper references. This line can get quite long…… Watch out for that.</a:t>
            </a:r>
          </a:p>
          <a:p>
            <a:pPr lvl="0"/>
            <a:r>
              <a:rPr lang="en-US" dirty="0"/>
              <a:t>#</a:t>
            </a:r>
            <a:r>
              <a:rPr lang="en-US" dirty="0" err="1"/>
              <a:t>EventHashtag</a:t>
            </a:r>
            <a:r>
              <a:rPr lang="en-US" dirty="0"/>
              <a:t>; @</a:t>
            </a:r>
            <a:r>
              <a:rPr lang="en-US" dirty="0" err="1"/>
              <a:t>kirstie_j</a:t>
            </a:r>
            <a:endParaRPr lang="en-US" dirty="0"/>
          </a:p>
          <a:p>
            <a:pPr lvl="0"/>
            <a:r>
              <a:rPr lang="en-US" dirty="0"/>
              <a:t>https://doi.org/10.5281/zenodo.1234567</a:t>
            </a:r>
          </a:p>
        </p:txBody>
      </p:sp>
    </p:spTree>
    <p:extLst>
      <p:ext uri="{BB962C8B-B14F-4D97-AF65-F5344CB8AC3E}">
        <p14:creationId xmlns:p14="http://schemas.microsoft.com/office/powerpoint/2010/main" val="75648210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301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ullets, image (Light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53F70B52-F7B4-4FC4-9472-3F73A12A493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31800" y="682940"/>
            <a:ext cx="3920400" cy="3471618"/>
          </a:xfrm>
        </p:spPr>
        <p:txBody>
          <a:bodyPr/>
          <a:lstStyle>
            <a:lvl2pPr marL="288000" indent="-288000"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</a:defRPr>
            </a:lvl2pPr>
            <a:lvl3pPr marL="180975" indent="0">
              <a:buNone/>
              <a:defRPr sz="2800">
                <a:solidFill>
                  <a:schemeClr val="tx1"/>
                </a:solidFill>
              </a:defRPr>
            </a:lvl3pPr>
          </a:lstStyle>
          <a:p>
            <a:pPr lvl="1"/>
            <a:r>
              <a:rPr lang="en-US" dirty="0"/>
              <a:t>4 to 6 bullet points</a:t>
            </a:r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1EFE4AFE-B570-485B-8926-6A4990AFE3D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251450" y="702659"/>
            <a:ext cx="3892550" cy="3471618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C9E77A27-9A41-4A09-83C0-3986423F3CB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31800" y="4279697"/>
            <a:ext cx="8712200" cy="863802"/>
          </a:xfrm>
        </p:spPr>
        <p:txBody>
          <a:bodyPr lIns="0" rIns="108000" bIns="72000" anchor="b"/>
          <a:lstStyle>
            <a:lvl1pPr marL="0" indent="0" algn="r">
              <a:lnSpc>
                <a:spcPct val="114000"/>
              </a:lnSpc>
              <a:spcAft>
                <a:spcPts val="0"/>
              </a:spcAft>
              <a:buNone/>
              <a:defRPr sz="14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Figure/Paper references. This line can get quite long…… Watch out for that.</a:t>
            </a:r>
          </a:p>
          <a:p>
            <a:pPr lvl="0"/>
            <a:r>
              <a:rPr lang="en-US" dirty="0"/>
              <a:t>#</a:t>
            </a:r>
            <a:r>
              <a:rPr lang="en-US" dirty="0" err="1"/>
              <a:t>EventHashtag</a:t>
            </a:r>
            <a:r>
              <a:rPr lang="en-US" dirty="0"/>
              <a:t>; @</a:t>
            </a:r>
            <a:r>
              <a:rPr lang="en-US" dirty="0" err="1"/>
              <a:t>kirstie_j</a:t>
            </a:r>
            <a:endParaRPr lang="en-US" dirty="0"/>
          </a:p>
          <a:p>
            <a:pPr lvl="0"/>
            <a:r>
              <a:rPr lang="en-US" dirty="0"/>
              <a:t>https://doi.org/10.5281/zenodo.1234567</a:t>
            </a:r>
          </a:p>
        </p:txBody>
      </p:sp>
    </p:spTree>
    <p:extLst>
      <p:ext uri="{BB962C8B-B14F-4D97-AF65-F5344CB8AC3E}">
        <p14:creationId xmlns:p14="http://schemas.microsoft.com/office/powerpoint/2010/main" val="121374552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2744" userDrawn="1">
          <p15:clr>
            <a:srgbClr val="FBAE40"/>
          </p15:clr>
        </p15:guide>
        <p15:guide id="6" pos="5488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ading, bullets, image (Dark) (Alt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514B48A-5D76-4651-AC28-8612610BAC93}"/>
              </a:ext>
            </a:extLst>
          </p:cNvPr>
          <p:cNvCxnSpPr>
            <a:cxnSpLocks/>
          </p:cNvCxnSpPr>
          <p:nvPr userDrawn="1"/>
        </p:nvCxnSpPr>
        <p:spPr>
          <a:xfrm>
            <a:off x="4791076" y="683054"/>
            <a:ext cx="3921125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 Placeholder 11">
            <a:extLst>
              <a:ext uri="{FF2B5EF4-FFF2-40B4-BE49-F238E27FC236}">
                <a16:creationId xmlns:a16="http://schemas.microsoft.com/office/drawing/2014/main" id="{28CE3D8B-96CC-4FD0-93BD-22311085540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91075" y="682940"/>
            <a:ext cx="3921125" cy="545115"/>
          </a:xfrm>
        </p:spPr>
        <p:txBody>
          <a:bodyPr/>
          <a:lstStyle>
            <a:lvl1pPr marL="0" indent="0">
              <a:buNone/>
              <a:defRPr sz="2800">
                <a:solidFill>
                  <a:schemeClr val="bg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Summary heading</a:t>
            </a:r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657E95CB-6286-4E8D-8ABC-6A9BD85351F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702659"/>
            <a:ext cx="3892550" cy="3451899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9" name="Text Placeholder 25">
            <a:extLst>
              <a:ext uri="{FF2B5EF4-FFF2-40B4-BE49-F238E27FC236}">
                <a16:creationId xmlns:a16="http://schemas.microsoft.com/office/drawing/2014/main" id="{FA79611A-8145-4287-999D-C17E624B80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791075" y="1294731"/>
            <a:ext cx="3921125" cy="2859827"/>
          </a:xfrm>
        </p:spPr>
        <p:txBody>
          <a:bodyPr/>
          <a:lstStyle>
            <a:lvl1pPr marL="288000" indent="-288000">
              <a:buFont typeface="Arial" panose="020B0604020202020204" pitchFamily="34" charset="0"/>
              <a:buChar char="–"/>
              <a:defRPr sz="28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4 to 6 bullet points</a:t>
            </a:r>
            <a:endParaRPr lang="en-GB" dirty="0"/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BCE593B8-0DC7-446B-84E2-9F8F693BA57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31800" y="4279697"/>
            <a:ext cx="8712200" cy="863802"/>
          </a:xfrm>
        </p:spPr>
        <p:txBody>
          <a:bodyPr lIns="0" rIns="108000" bIns="72000" anchor="b"/>
          <a:lstStyle>
            <a:lvl1pPr marL="0" indent="0" algn="r">
              <a:lnSpc>
                <a:spcPct val="114000"/>
              </a:lnSpc>
              <a:spcAft>
                <a:spcPts val="0"/>
              </a:spcAft>
              <a:buNone/>
              <a:defRPr sz="14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Figure/Paper references. This line can get quite long…… Watch out for that.</a:t>
            </a:r>
          </a:p>
          <a:p>
            <a:pPr lvl="0"/>
            <a:r>
              <a:rPr lang="en-US" dirty="0"/>
              <a:t>#</a:t>
            </a:r>
            <a:r>
              <a:rPr lang="en-US" dirty="0" err="1"/>
              <a:t>EventHashtag</a:t>
            </a:r>
            <a:r>
              <a:rPr lang="en-US" dirty="0"/>
              <a:t>; @</a:t>
            </a:r>
            <a:r>
              <a:rPr lang="en-US" dirty="0" err="1"/>
              <a:t>kirstie_j</a:t>
            </a:r>
            <a:endParaRPr lang="en-US" dirty="0"/>
          </a:p>
          <a:p>
            <a:pPr lvl="0"/>
            <a:r>
              <a:rPr lang="en-US" dirty="0"/>
              <a:t>https://doi.org/10.5281/zenodo.1234567</a:t>
            </a:r>
          </a:p>
        </p:txBody>
      </p:sp>
    </p:spTree>
    <p:extLst>
      <p:ext uri="{BB962C8B-B14F-4D97-AF65-F5344CB8AC3E}">
        <p14:creationId xmlns:p14="http://schemas.microsoft.com/office/powerpoint/2010/main" val="55860936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3016">
          <p15:clr>
            <a:srgbClr val="FBAE40"/>
          </p15:clr>
        </p15:guide>
        <p15:guide id="7" pos="272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ading, bullets, image (Light) (Alt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514B48A-5D76-4651-AC28-8612610BAC93}"/>
              </a:ext>
            </a:extLst>
          </p:cNvPr>
          <p:cNvCxnSpPr>
            <a:cxnSpLocks/>
          </p:cNvCxnSpPr>
          <p:nvPr userDrawn="1"/>
        </p:nvCxnSpPr>
        <p:spPr>
          <a:xfrm>
            <a:off x="4791076" y="683054"/>
            <a:ext cx="3921125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 Placeholder 11">
            <a:extLst>
              <a:ext uri="{FF2B5EF4-FFF2-40B4-BE49-F238E27FC236}">
                <a16:creationId xmlns:a16="http://schemas.microsoft.com/office/drawing/2014/main" id="{28CE3D8B-96CC-4FD0-93BD-22311085540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91075" y="682940"/>
            <a:ext cx="3921125" cy="545115"/>
          </a:xfrm>
        </p:spPr>
        <p:txBody>
          <a:bodyPr/>
          <a:lstStyle>
            <a:lvl1pPr marL="0" indent="0">
              <a:buNone/>
              <a:defRPr sz="2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Summary heading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88E39823-F30B-468B-8008-58BE4743017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791076" y="1294731"/>
            <a:ext cx="3921124" cy="2859827"/>
          </a:xfrm>
        </p:spPr>
        <p:txBody>
          <a:bodyPr/>
          <a:lstStyle>
            <a:lvl2pPr marL="288000" indent="-288000"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</a:defRPr>
            </a:lvl2pPr>
            <a:lvl3pPr marL="180975" indent="0">
              <a:buNone/>
              <a:defRPr sz="2800">
                <a:solidFill>
                  <a:schemeClr val="bg1"/>
                </a:solidFill>
              </a:defRPr>
            </a:lvl3pPr>
          </a:lstStyle>
          <a:p>
            <a:pPr lvl="1"/>
            <a:r>
              <a:rPr lang="en-US" dirty="0"/>
              <a:t>4 to 6 bullet points</a:t>
            </a:r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657E95CB-6286-4E8D-8ABC-6A9BD85351F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702659"/>
            <a:ext cx="3892550" cy="3451899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8" name="Text Placeholder 10">
            <a:extLst>
              <a:ext uri="{FF2B5EF4-FFF2-40B4-BE49-F238E27FC236}">
                <a16:creationId xmlns:a16="http://schemas.microsoft.com/office/drawing/2014/main" id="{39231439-2736-4BF2-9729-CC3E43F7C66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63600" y="4407112"/>
            <a:ext cx="8280400" cy="736388"/>
          </a:xfrm>
        </p:spPr>
        <p:txBody>
          <a:bodyPr anchor="b"/>
          <a:lstStyle>
            <a:lvl1pPr marL="0" indent="0" algn="r">
              <a:spcAft>
                <a:spcPts val="200"/>
              </a:spcAft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Figure/Paper references. This line can get quite long…… Watch out for that.</a:t>
            </a:r>
          </a:p>
          <a:p>
            <a:pPr lvl="0"/>
            <a:r>
              <a:rPr lang="en-US" dirty="0"/>
              <a:t>#</a:t>
            </a:r>
            <a:r>
              <a:rPr lang="en-US" dirty="0" err="1"/>
              <a:t>EventHashtag</a:t>
            </a:r>
            <a:r>
              <a:rPr lang="en-US" dirty="0"/>
              <a:t>; @</a:t>
            </a:r>
            <a:r>
              <a:rPr lang="en-US" dirty="0" err="1"/>
              <a:t>kirstie_j</a:t>
            </a:r>
            <a:endParaRPr lang="en-US" dirty="0"/>
          </a:p>
          <a:p>
            <a:pPr lvl="0"/>
            <a:r>
              <a:rPr lang="en-US" dirty="0"/>
              <a:t>https://doi.org/10.5281/zenodo.1234567</a:t>
            </a:r>
          </a:p>
        </p:txBody>
      </p:sp>
    </p:spTree>
    <p:extLst>
      <p:ext uri="{BB962C8B-B14F-4D97-AF65-F5344CB8AC3E}">
        <p14:creationId xmlns:p14="http://schemas.microsoft.com/office/powerpoint/2010/main" val="260020303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3016" userDrawn="1">
          <p15:clr>
            <a:srgbClr val="FBAE40"/>
          </p15:clr>
        </p15:guide>
        <p15:guide id="7" pos="272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ullets, image (Dark) (Alt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1">
            <a:extLst>
              <a:ext uri="{FF2B5EF4-FFF2-40B4-BE49-F238E27FC236}">
                <a16:creationId xmlns:a16="http://schemas.microsoft.com/office/drawing/2014/main" id="{1BA11250-F612-4164-9C20-CAEEC9CF7F9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91076" y="682940"/>
            <a:ext cx="3921124" cy="3471618"/>
          </a:xfrm>
        </p:spPr>
        <p:txBody>
          <a:bodyPr/>
          <a:lstStyle>
            <a:lvl1pPr marL="288000" indent="-288000">
              <a:buFont typeface="Arial" panose="020B0604020202020204" pitchFamily="34" charset="0"/>
              <a:buChar char="–"/>
              <a:defRPr sz="2800">
                <a:solidFill>
                  <a:schemeClr val="bg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4 to 6 bullet points</a:t>
            </a:r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66DCB931-AF3E-493E-BBC5-0ACD78686AB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702659"/>
            <a:ext cx="3892550" cy="3451899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7F83EAF9-96D4-4FDD-B57F-01E621C4CB7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31800" y="4279697"/>
            <a:ext cx="8712200" cy="863802"/>
          </a:xfrm>
        </p:spPr>
        <p:txBody>
          <a:bodyPr lIns="0" rIns="108000" bIns="72000" anchor="b"/>
          <a:lstStyle>
            <a:lvl1pPr marL="0" indent="0" algn="r">
              <a:lnSpc>
                <a:spcPct val="114000"/>
              </a:lnSpc>
              <a:spcAft>
                <a:spcPts val="0"/>
              </a:spcAft>
              <a:buNone/>
              <a:defRPr sz="14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Figure/Paper references. This line can get quite long…… Watch out for that.</a:t>
            </a:r>
          </a:p>
          <a:p>
            <a:pPr lvl="0"/>
            <a:r>
              <a:rPr lang="en-US" dirty="0"/>
              <a:t>#</a:t>
            </a:r>
            <a:r>
              <a:rPr lang="en-US" dirty="0" err="1"/>
              <a:t>EventHashtag</a:t>
            </a:r>
            <a:r>
              <a:rPr lang="en-US" dirty="0"/>
              <a:t>; @</a:t>
            </a:r>
            <a:r>
              <a:rPr lang="en-US" dirty="0" err="1"/>
              <a:t>kirstie_j</a:t>
            </a:r>
            <a:endParaRPr lang="en-US" dirty="0"/>
          </a:p>
          <a:p>
            <a:pPr lvl="0"/>
            <a:r>
              <a:rPr lang="en-US" dirty="0"/>
              <a:t>https://doi.org/10.5281/zenodo.1234567</a:t>
            </a:r>
          </a:p>
        </p:txBody>
      </p:sp>
    </p:spTree>
    <p:extLst>
      <p:ext uri="{BB962C8B-B14F-4D97-AF65-F5344CB8AC3E}">
        <p14:creationId xmlns:p14="http://schemas.microsoft.com/office/powerpoint/2010/main" val="379326868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272" userDrawn="1">
          <p15:clr>
            <a:srgbClr val="FBAE40"/>
          </p15:clr>
        </p15:guide>
        <p15:guide id="7" pos="3016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ullets, image (Alt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53F70B52-F7B4-4FC4-9472-3F73A12A493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787900" y="682940"/>
            <a:ext cx="3920400" cy="3471618"/>
          </a:xfrm>
        </p:spPr>
        <p:txBody>
          <a:bodyPr/>
          <a:lstStyle>
            <a:lvl2pPr marL="288000" indent="-288000"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</a:defRPr>
            </a:lvl2pPr>
            <a:lvl3pPr marL="180975" indent="0">
              <a:buNone/>
              <a:defRPr sz="2800">
                <a:solidFill>
                  <a:schemeClr val="tx1"/>
                </a:solidFill>
              </a:defRPr>
            </a:lvl3pPr>
          </a:lstStyle>
          <a:p>
            <a:pPr lvl="1"/>
            <a:r>
              <a:rPr lang="en-US" dirty="0"/>
              <a:t>4 to 6 bullet points</a:t>
            </a:r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E819D4C3-6603-43E5-90D7-20E616ECFDD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702659"/>
            <a:ext cx="3892550" cy="3451899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2179F407-0D62-49A1-B4C8-5A2B20F329D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31800" y="4279697"/>
            <a:ext cx="8712200" cy="863802"/>
          </a:xfrm>
        </p:spPr>
        <p:txBody>
          <a:bodyPr lIns="0" rIns="108000" bIns="72000" anchor="b"/>
          <a:lstStyle>
            <a:lvl1pPr marL="0" indent="0" algn="r">
              <a:lnSpc>
                <a:spcPct val="114000"/>
              </a:lnSpc>
              <a:spcAft>
                <a:spcPts val="0"/>
              </a:spcAft>
              <a:buNone/>
              <a:defRPr sz="14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Figure/Paper references. This line can get quite long…… Watch out for that.</a:t>
            </a:r>
          </a:p>
          <a:p>
            <a:pPr lvl="0"/>
            <a:r>
              <a:rPr lang="en-US" dirty="0"/>
              <a:t>#</a:t>
            </a:r>
            <a:r>
              <a:rPr lang="en-US" dirty="0" err="1"/>
              <a:t>EventHashtag</a:t>
            </a:r>
            <a:r>
              <a:rPr lang="en-US" dirty="0"/>
              <a:t>; @</a:t>
            </a:r>
            <a:r>
              <a:rPr lang="en-US" dirty="0" err="1"/>
              <a:t>kirstie_j</a:t>
            </a:r>
            <a:endParaRPr lang="en-US" dirty="0"/>
          </a:p>
          <a:p>
            <a:pPr lvl="0"/>
            <a:r>
              <a:rPr lang="en-US" dirty="0"/>
              <a:t>https://doi.org/10.5281/zenodo.1234567</a:t>
            </a:r>
          </a:p>
        </p:txBody>
      </p:sp>
    </p:spTree>
    <p:extLst>
      <p:ext uri="{BB962C8B-B14F-4D97-AF65-F5344CB8AC3E}">
        <p14:creationId xmlns:p14="http://schemas.microsoft.com/office/powerpoint/2010/main" val="224113073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3016" userDrawn="1">
          <p15:clr>
            <a:srgbClr val="FBAE40"/>
          </p15:clr>
        </p15:guide>
        <p15:guide id="7" pos="272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 images (Dark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63DD6AC7-34D2-4DCA-AEEA-3FFE241C700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79500" y="755968"/>
            <a:ext cx="3060700" cy="1923283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DDDC7B71-8338-4886-9324-FE107985860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003801" y="755968"/>
            <a:ext cx="3060699" cy="1923283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2E9D6D81-F605-4611-878D-235C279E4A8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79500" y="2918147"/>
            <a:ext cx="3050407" cy="996946"/>
          </a:xfrm>
        </p:spPr>
        <p:txBody>
          <a:bodyPr/>
          <a:lstStyle>
            <a:lvl1pPr>
              <a:spcAft>
                <a:spcPts val="600"/>
              </a:spcAft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7EC6CF01-8567-4E9F-AA45-61AA44F6B90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003802" y="2918146"/>
            <a:ext cx="3060700" cy="996946"/>
          </a:xfrm>
        </p:spPr>
        <p:txBody>
          <a:bodyPr/>
          <a:lstStyle>
            <a:lvl1pPr>
              <a:spcAft>
                <a:spcPts val="600"/>
              </a:spcAft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B9C31122-3D18-46C6-9108-0ACC75C9080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31800" y="4279697"/>
            <a:ext cx="8712200" cy="863802"/>
          </a:xfrm>
        </p:spPr>
        <p:txBody>
          <a:bodyPr lIns="0" rIns="108000" bIns="72000" anchor="b"/>
          <a:lstStyle>
            <a:lvl1pPr marL="0" indent="0" algn="r">
              <a:lnSpc>
                <a:spcPct val="114000"/>
              </a:lnSpc>
              <a:spcAft>
                <a:spcPts val="0"/>
              </a:spcAft>
              <a:buNone/>
              <a:defRPr sz="14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Figure/Paper references. This line can get quite long…… Watch out for that.</a:t>
            </a:r>
          </a:p>
          <a:p>
            <a:pPr lvl="0"/>
            <a:r>
              <a:rPr lang="en-US" dirty="0"/>
              <a:t>#</a:t>
            </a:r>
            <a:r>
              <a:rPr lang="en-US" dirty="0" err="1"/>
              <a:t>EventHashtag</a:t>
            </a:r>
            <a:r>
              <a:rPr lang="en-US" dirty="0"/>
              <a:t>; @</a:t>
            </a:r>
            <a:r>
              <a:rPr lang="en-US" dirty="0" err="1"/>
              <a:t>kirstie_j</a:t>
            </a:r>
            <a:endParaRPr lang="en-US" dirty="0"/>
          </a:p>
          <a:p>
            <a:pPr lvl="0"/>
            <a:r>
              <a:rPr lang="en-US" dirty="0"/>
              <a:t>https://doi.org/10.5281/zenodo.1234567</a:t>
            </a:r>
          </a:p>
        </p:txBody>
      </p:sp>
    </p:spTree>
    <p:extLst>
      <p:ext uri="{BB962C8B-B14F-4D97-AF65-F5344CB8AC3E}">
        <p14:creationId xmlns:p14="http://schemas.microsoft.com/office/powerpoint/2010/main" val="379347660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2608" userDrawn="1">
          <p15:clr>
            <a:srgbClr val="FBAE40"/>
          </p15:clr>
        </p15:guide>
        <p15:guide id="7" pos="680" userDrawn="1">
          <p15:clr>
            <a:srgbClr val="FBAE40"/>
          </p15:clr>
        </p15:guide>
        <p15:guide id="8" pos="3152" userDrawn="1">
          <p15:clr>
            <a:srgbClr val="FBAE40"/>
          </p15:clr>
        </p15:guide>
        <p15:guide id="9" pos="5080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 images (Light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0AB5B7F-65EB-40B3-8ADF-96F4B0AC0201}"/>
              </a:ext>
            </a:extLst>
          </p:cNvPr>
          <p:cNvCxnSpPr>
            <a:cxnSpLocks/>
          </p:cNvCxnSpPr>
          <p:nvPr userDrawn="1"/>
        </p:nvCxnSpPr>
        <p:spPr>
          <a:xfrm>
            <a:off x="1079500" y="2887666"/>
            <a:ext cx="3034585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D68D267A-F5EA-4642-8DED-8C076DFFD0B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79500" y="755968"/>
            <a:ext cx="3060700" cy="1923283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4ECC00A9-083C-4789-9FCC-AB8D7284A69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003801" y="755968"/>
            <a:ext cx="3060699" cy="1923283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B7EF0F4-6140-4CA6-AC02-2ADC1F1CA43D}"/>
              </a:ext>
            </a:extLst>
          </p:cNvPr>
          <p:cNvCxnSpPr>
            <a:cxnSpLocks/>
          </p:cNvCxnSpPr>
          <p:nvPr userDrawn="1"/>
        </p:nvCxnSpPr>
        <p:spPr>
          <a:xfrm>
            <a:off x="5003803" y="2887666"/>
            <a:ext cx="3060700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 Placeholder 10">
            <a:extLst>
              <a:ext uri="{FF2B5EF4-FFF2-40B4-BE49-F238E27FC236}">
                <a16:creationId xmlns:a16="http://schemas.microsoft.com/office/drawing/2014/main" id="{80CF1839-676C-46B5-A599-21AA96E532C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79500" y="2918146"/>
            <a:ext cx="3050407" cy="1027427"/>
          </a:xfrm>
        </p:spPr>
        <p:txBody>
          <a:bodyPr/>
          <a:lstStyle>
            <a:lvl1pPr>
              <a:spcAft>
                <a:spcPts val="600"/>
              </a:spcAft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20A1946A-052F-4EDE-BDC4-BAB850806D6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003802" y="2918145"/>
            <a:ext cx="3060700" cy="1027427"/>
          </a:xfrm>
        </p:spPr>
        <p:txBody>
          <a:bodyPr/>
          <a:lstStyle>
            <a:lvl1pPr>
              <a:spcAft>
                <a:spcPts val="600"/>
              </a:spcAft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0D7E33B8-20F0-425F-945D-53C91292D06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63600" y="4407112"/>
            <a:ext cx="8280400" cy="736388"/>
          </a:xfrm>
        </p:spPr>
        <p:txBody>
          <a:bodyPr anchor="b"/>
          <a:lstStyle>
            <a:lvl1pPr marL="0" indent="0" algn="r">
              <a:spcAft>
                <a:spcPts val="200"/>
              </a:spcAft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Figure/Paper references. This line can get quite long…… Watch out for that.</a:t>
            </a:r>
          </a:p>
          <a:p>
            <a:pPr lvl="0"/>
            <a:r>
              <a:rPr lang="en-US" dirty="0"/>
              <a:t>#</a:t>
            </a:r>
            <a:r>
              <a:rPr lang="en-US" dirty="0" err="1"/>
              <a:t>EventHashtag</a:t>
            </a:r>
            <a:r>
              <a:rPr lang="en-US" dirty="0"/>
              <a:t>; @</a:t>
            </a:r>
            <a:r>
              <a:rPr lang="en-US" dirty="0" err="1"/>
              <a:t>kirstie_j</a:t>
            </a:r>
            <a:endParaRPr lang="en-US" dirty="0"/>
          </a:p>
          <a:p>
            <a:pPr lvl="0"/>
            <a:r>
              <a:rPr lang="en-US" dirty="0"/>
              <a:t>https://doi.org/10.5281/zenodo.1234567</a:t>
            </a:r>
          </a:p>
        </p:txBody>
      </p:sp>
    </p:spTree>
    <p:extLst>
      <p:ext uri="{BB962C8B-B14F-4D97-AF65-F5344CB8AC3E}">
        <p14:creationId xmlns:p14="http://schemas.microsoft.com/office/powerpoint/2010/main" val="243533805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2608">
          <p15:clr>
            <a:srgbClr val="FBAE40"/>
          </p15:clr>
        </p15:guide>
        <p15:guide id="7" pos="680">
          <p15:clr>
            <a:srgbClr val="FBAE40"/>
          </p15:clr>
        </p15:guide>
        <p15:guide id="8" pos="3152">
          <p15:clr>
            <a:srgbClr val="FBAE40"/>
          </p15:clr>
        </p15:guide>
        <p15:guide id="9" pos="5080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 images (Dark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9EC9224A-09C5-42AB-BE72-2D01A39D187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11525" y="3160713"/>
            <a:ext cx="2520950" cy="701302"/>
          </a:xfrm>
        </p:spPr>
        <p:txBody>
          <a:bodyPr/>
          <a:lstStyle>
            <a:lvl1pPr marL="216000" indent="-216000">
              <a:spcAft>
                <a:spcPts val="500"/>
              </a:spcAft>
              <a:buFontTx/>
              <a:buChar char="–"/>
              <a:defRPr sz="1800">
                <a:solidFill>
                  <a:schemeClr val="bg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Click to add text</a:t>
            </a:r>
          </a:p>
        </p:txBody>
      </p:sp>
      <p:sp>
        <p:nvSpPr>
          <p:cNvPr id="22" name="Text Placeholder 11">
            <a:extLst>
              <a:ext uri="{FF2B5EF4-FFF2-40B4-BE49-F238E27FC236}">
                <a16:creationId xmlns:a16="http://schemas.microsoft.com/office/drawing/2014/main" id="{223FD6B0-E4D1-480A-8912-97C55DB2CF6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192200" y="3160713"/>
            <a:ext cx="2520950" cy="701301"/>
          </a:xfrm>
        </p:spPr>
        <p:txBody>
          <a:bodyPr/>
          <a:lstStyle>
            <a:lvl1pPr marL="216000" indent="-216000">
              <a:spcAft>
                <a:spcPts val="500"/>
              </a:spcAft>
              <a:buFontTx/>
              <a:buChar char="–"/>
              <a:defRPr sz="1800">
                <a:solidFill>
                  <a:schemeClr val="bg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Click to add text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22F9DB4-9D8E-427B-99DD-E998B980D507}"/>
              </a:ext>
            </a:extLst>
          </p:cNvPr>
          <p:cNvCxnSpPr>
            <a:cxnSpLocks/>
          </p:cNvCxnSpPr>
          <p:nvPr userDrawn="1"/>
        </p:nvCxnSpPr>
        <p:spPr>
          <a:xfrm>
            <a:off x="431800" y="3132603"/>
            <a:ext cx="2519363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B42433C-D1E5-434C-A331-94DFD8E56DF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31800" y="1254440"/>
            <a:ext cx="2519363" cy="1692000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2F6DC436-4D86-413D-BBB3-A15CE4285A1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312000" y="1254440"/>
            <a:ext cx="2520000" cy="1692000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5337A4C9-22E2-49AC-B029-CC29936ED35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192200" y="1254442"/>
            <a:ext cx="2520000" cy="1692000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514B48A-5D76-4651-AC28-8612610BAC93}"/>
              </a:ext>
            </a:extLst>
          </p:cNvPr>
          <p:cNvCxnSpPr>
            <a:cxnSpLocks/>
          </p:cNvCxnSpPr>
          <p:nvPr userDrawn="1"/>
        </p:nvCxnSpPr>
        <p:spPr>
          <a:xfrm>
            <a:off x="3312000" y="3124983"/>
            <a:ext cx="2520000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89A2A627-4CB8-4EF2-85D8-B14D75F9C353}"/>
              </a:ext>
            </a:extLst>
          </p:cNvPr>
          <p:cNvCxnSpPr>
            <a:cxnSpLocks/>
          </p:cNvCxnSpPr>
          <p:nvPr userDrawn="1"/>
        </p:nvCxnSpPr>
        <p:spPr>
          <a:xfrm>
            <a:off x="6192200" y="3124983"/>
            <a:ext cx="2520000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B5972E1-EF4A-4234-99B1-AF32BAA9EA9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30850" y="3161758"/>
            <a:ext cx="2519363" cy="700256"/>
          </a:xfrm>
        </p:spPr>
        <p:txBody>
          <a:bodyPr/>
          <a:lstStyle>
            <a:lvl1pPr marL="216000" indent="-216000">
              <a:spcAft>
                <a:spcPts val="600"/>
              </a:spcAft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9D4E3298-09B7-4A6D-81E1-57FDEC110C4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63600" y="4407112"/>
            <a:ext cx="8280400" cy="736388"/>
          </a:xfrm>
        </p:spPr>
        <p:txBody>
          <a:bodyPr anchor="b"/>
          <a:lstStyle>
            <a:lvl1pPr marL="0" indent="0" algn="r">
              <a:spcAft>
                <a:spcPts val="200"/>
              </a:spcAft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Figure/Paper references. This line can get quite long…… Watch out for that.</a:t>
            </a:r>
          </a:p>
          <a:p>
            <a:pPr lvl="0"/>
            <a:r>
              <a:rPr lang="en-US" dirty="0"/>
              <a:t>#</a:t>
            </a:r>
            <a:r>
              <a:rPr lang="en-US" dirty="0" err="1"/>
              <a:t>EventHashtag</a:t>
            </a:r>
            <a:r>
              <a:rPr lang="en-US" dirty="0"/>
              <a:t>; @</a:t>
            </a:r>
            <a:r>
              <a:rPr lang="en-US" dirty="0" err="1"/>
              <a:t>kirstie_j</a:t>
            </a:r>
            <a:endParaRPr lang="en-US" dirty="0"/>
          </a:p>
          <a:p>
            <a:pPr lvl="0"/>
            <a:r>
              <a:rPr lang="en-US" dirty="0"/>
              <a:t>https://doi.org/10.5281/zenodo.1234567</a:t>
            </a:r>
          </a:p>
        </p:txBody>
      </p:sp>
    </p:spTree>
    <p:extLst>
      <p:ext uri="{BB962C8B-B14F-4D97-AF65-F5344CB8AC3E}">
        <p14:creationId xmlns:p14="http://schemas.microsoft.com/office/powerpoint/2010/main" val="301593543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1859" userDrawn="1">
          <p15:clr>
            <a:srgbClr val="FBAE40"/>
          </p15:clr>
        </p15:guide>
        <p15:guide id="8" pos="3674" userDrawn="1">
          <p15:clr>
            <a:srgbClr val="FBAE40"/>
          </p15:clr>
        </p15:guide>
        <p15:guide id="9" pos="3901" userDrawn="1">
          <p15:clr>
            <a:srgbClr val="FBAE40"/>
          </p15:clr>
        </p15:guide>
        <p15:guide id="10" pos="2086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 images (Light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Placeholder 11">
            <a:extLst>
              <a:ext uri="{FF2B5EF4-FFF2-40B4-BE49-F238E27FC236}">
                <a16:creationId xmlns:a16="http://schemas.microsoft.com/office/drawing/2014/main" id="{C9863077-8CC3-4BBF-B430-3855EC0D669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11525" y="3160713"/>
            <a:ext cx="2520950" cy="701302"/>
          </a:xfrm>
        </p:spPr>
        <p:txBody>
          <a:bodyPr/>
          <a:lstStyle>
            <a:lvl1pPr marL="288000" indent="-288000">
              <a:spcAft>
                <a:spcPts val="500"/>
              </a:spcAft>
              <a:buFontTx/>
              <a:buChar char="–"/>
              <a:defRPr sz="1800">
                <a:solidFill>
                  <a:schemeClr val="tx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Click to add text</a:t>
            </a:r>
          </a:p>
        </p:txBody>
      </p:sp>
      <p:sp>
        <p:nvSpPr>
          <p:cNvPr id="24" name="Text Placeholder 11">
            <a:extLst>
              <a:ext uri="{FF2B5EF4-FFF2-40B4-BE49-F238E27FC236}">
                <a16:creationId xmlns:a16="http://schemas.microsoft.com/office/drawing/2014/main" id="{DA455E2B-2D9B-44D5-AF1B-E5C2833F6E5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192200" y="3160713"/>
            <a:ext cx="2520950" cy="701301"/>
          </a:xfrm>
        </p:spPr>
        <p:txBody>
          <a:bodyPr/>
          <a:lstStyle>
            <a:lvl1pPr marL="288000" indent="-288000">
              <a:spcAft>
                <a:spcPts val="500"/>
              </a:spcAft>
              <a:buFontTx/>
              <a:buChar char="–"/>
              <a:defRPr sz="1800">
                <a:solidFill>
                  <a:schemeClr val="tx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Click to add text</a:t>
            </a:r>
          </a:p>
        </p:txBody>
      </p:sp>
      <p:sp>
        <p:nvSpPr>
          <p:cNvPr id="25" name="Title 7">
            <a:extLst>
              <a:ext uri="{FF2B5EF4-FFF2-40B4-BE49-F238E27FC236}">
                <a16:creationId xmlns:a16="http://schemas.microsoft.com/office/drawing/2014/main" id="{40A893CA-5C26-4EC6-BAD0-71AE6485889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0" y="3160713"/>
            <a:ext cx="2520000" cy="701304"/>
          </a:xfrm>
        </p:spPr>
        <p:txBody>
          <a:bodyPr/>
          <a:lstStyle>
            <a:lvl1pPr marL="288000" indent="-288000">
              <a:lnSpc>
                <a:spcPct val="100000"/>
              </a:lnSpc>
              <a:spcAft>
                <a:spcPts val="500"/>
              </a:spcAft>
              <a:buFontTx/>
              <a:buChar char="–"/>
              <a:defRPr sz="1800" b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add text</a:t>
            </a:r>
            <a:endParaRPr lang="en-GB" dirty="0"/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2471527B-53ED-44E4-B84A-A9BF95EDB671}"/>
              </a:ext>
            </a:extLst>
          </p:cNvPr>
          <p:cNvCxnSpPr>
            <a:cxnSpLocks/>
          </p:cNvCxnSpPr>
          <p:nvPr userDrawn="1"/>
        </p:nvCxnSpPr>
        <p:spPr>
          <a:xfrm>
            <a:off x="431800" y="3132603"/>
            <a:ext cx="25200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Picture Placeholder 2">
            <a:extLst>
              <a:ext uri="{FF2B5EF4-FFF2-40B4-BE49-F238E27FC236}">
                <a16:creationId xmlns:a16="http://schemas.microsoft.com/office/drawing/2014/main" id="{BB69E7F7-A753-4EE6-A6F6-2E1E7730848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31800" y="1254440"/>
            <a:ext cx="2520000" cy="1692000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28" name="Picture Placeholder 2">
            <a:extLst>
              <a:ext uri="{FF2B5EF4-FFF2-40B4-BE49-F238E27FC236}">
                <a16:creationId xmlns:a16="http://schemas.microsoft.com/office/drawing/2014/main" id="{C756934B-E4E0-4141-9A7B-4932B5A304A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312000" y="1254440"/>
            <a:ext cx="2520000" cy="1692000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29" name="Picture Placeholder 2">
            <a:extLst>
              <a:ext uri="{FF2B5EF4-FFF2-40B4-BE49-F238E27FC236}">
                <a16:creationId xmlns:a16="http://schemas.microsoft.com/office/drawing/2014/main" id="{9E943CD3-34B8-45E5-AFBD-CA8813D4BE6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192200" y="1254442"/>
            <a:ext cx="2520000" cy="1692000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356D04E-96CE-42C6-8797-23AC35DCD5B2}"/>
              </a:ext>
            </a:extLst>
          </p:cNvPr>
          <p:cNvCxnSpPr>
            <a:cxnSpLocks/>
          </p:cNvCxnSpPr>
          <p:nvPr userDrawn="1"/>
        </p:nvCxnSpPr>
        <p:spPr>
          <a:xfrm>
            <a:off x="3312000" y="3124983"/>
            <a:ext cx="25200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AF5CABF2-DF5C-477C-A26C-AC42B4516332}"/>
              </a:ext>
            </a:extLst>
          </p:cNvPr>
          <p:cNvCxnSpPr>
            <a:cxnSpLocks/>
          </p:cNvCxnSpPr>
          <p:nvPr userDrawn="1"/>
        </p:nvCxnSpPr>
        <p:spPr>
          <a:xfrm>
            <a:off x="6192200" y="3124983"/>
            <a:ext cx="25200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885F8A9C-838B-4FB5-87B8-7A9D3778A73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63600" y="4407112"/>
            <a:ext cx="8280400" cy="736388"/>
          </a:xfrm>
        </p:spPr>
        <p:txBody>
          <a:bodyPr anchor="b"/>
          <a:lstStyle>
            <a:lvl1pPr marL="0" indent="0" algn="r">
              <a:spcAft>
                <a:spcPts val="200"/>
              </a:spcAft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Figure/Paper references. This line can get quite long…… Watch out for that.</a:t>
            </a:r>
          </a:p>
          <a:p>
            <a:pPr lvl="0"/>
            <a:r>
              <a:rPr lang="en-US" dirty="0"/>
              <a:t>#</a:t>
            </a:r>
            <a:r>
              <a:rPr lang="en-US" dirty="0" err="1"/>
              <a:t>EventHashtag</a:t>
            </a:r>
            <a:r>
              <a:rPr lang="en-US" dirty="0"/>
              <a:t>; @</a:t>
            </a:r>
            <a:r>
              <a:rPr lang="en-US" dirty="0" err="1"/>
              <a:t>kirstie_j</a:t>
            </a:r>
            <a:endParaRPr lang="en-US" dirty="0"/>
          </a:p>
          <a:p>
            <a:pPr lvl="0"/>
            <a:r>
              <a:rPr lang="en-US" dirty="0"/>
              <a:t>https://doi.org/10.5281/zenodo.1234567</a:t>
            </a:r>
          </a:p>
        </p:txBody>
      </p:sp>
    </p:spTree>
    <p:extLst>
      <p:ext uri="{BB962C8B-B14F-4D97-AF65-F5344CB8AC3E}">
        <p14:creationId xmlns:p14="http://schemas.microsoft.com/office/powerpoint/2010/main" val="125958900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1859" userDrawn="1">
          <p15:clr>
            <a:srgbClr val="FBAE40"/>
          </p15:clr>
        </p15:guide>
        <p15:guide id="7" pos="2086" userDrawn="1">
          <p15:clr>
            <a:srgbClr val="FBAE40"/>
          </p15:clr>
        </p15:guide>
        <p15:guide id="8" pos="3674" userDrawn="1">
          <p15:clr>
            <a:srgbClr val="FBAE40"/>
          </p15:clr>
        </p15:guide>
        <p15:guide id="9" pos="3901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 boxes (Dark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B5299B8-75C7-4CEB-9D2A-D2DB0A44F4D4}"/>
              </a:ext>
            </a:extLst>
          </p:cNvPr>
          <p:cNvCxnSpPr>
            <a:cxnSpLocks/>
          </p:cNvCxnSpPr>
          <p:nvPr userDrawn="1"/>
        </p:nvCxnSpPr>
        <p:spPr>
          <a:xfrm>
            <a:off x="1079498" y="1606370"/>
            <a:ext cx="3034585" cy="0"/>
          </a:xfrm>
          <a:prstGeom prst="line">
            <a:avLst/>
          </a:prstGeom>
          <a:ln w="317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F0D6B7F-4D7A-4A69-8F7D-C94B97D75491}"/>
              </a:ext>
            </a:extLst>
          </p:cNvPr>
          <p:cNvCxnSpPr>
            <a:cxnSpLocks/>
          </p:cNvCxnSpPr>
          <p:nvPr userDrawn="1"/>
        </p:nvCxnSpPr>
        <p:spPr>
          <a:xfrm>
            <a:off x="5003801" y="1606370"/>
            <a:ext cx="3060700" cy="0"/>
          </a:xfrm>
          <a:prstGeom prst="line">
            <a:avLst/>
          </a:prstGeom>
          <a:ln w="317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2E9D6D81-F605-4611-878D-235C279E4A8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79498" y="1636850"/>
            <a:ext cx="3050407" cy="1362389"/>
          </a:xfrm>
        </p:spPr>
        <p:txBody>
          <a:bodyPr/>
          <a:lstStyle>
            <a:lvl1pPr>
              <a:spcAft>
                <a:spcPts val="600"/>
              </a:spcAft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7EC6CF01-8567-4E9F-AA45-61AA44F6B90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003800" y="1636849"/>
            <a:ext cx="3060700" cy="1362389"/>
          </a:xfrm>
        </p:spPr>
        <p:txBody>
          <a:bodyPr/>
          <a:lstStyle>
            <a:lvl1pPr>
              <a:spcAft>
                <a:spcPts val="600"/>
              </a:spcAft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3181450E-2EAF-4796-B7BB-FBA61571421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31800" y="4279697"/>
            <a:ext cx="8712200" cy="863802"/>
          </a:xfrm>
        </p:spPr>
        <p:txBody>
          <a:bodyPr lIns="0" rIns="108000" bIns="72000" anchor="b"/>
          <a:lstStyle>
            <a:lvl1pPr marL="0" indent="0" algn="r">
              <a:lnSpc>
                <a:spcPct val="114000"/>
              </a:lnSpc>
              <a:spcAft>
                <a:spcPts val="0"/>
              </a:spcAft>
              <a:buNone/>
              <a:defRPr sz="14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Figure/Paper references. This line can get quite long…… Watch out for that.</a:t>
            </a:r>
          </a:p>
          <a:p>
            <a:pPr lvl="0"/>
            <a:r>
              <a:rPr lang="en-US" dirty="0"/>
              <a:t>#</a:t>
            </a:r>
            <a:r>
              <a:rPr lang="en-US" dirty="0" err="1"/>
              <a:t>EventHashtag</a:t>
            </a:r>
            <a:r>
              <a:rPr lang="en-US" dirty="0"/>
              <a:t>; @</a:t>
            </a:r>
            <a:r>
              <a:rPr lang="en-US" dirty="0" err="1"/>
              <a:t>kirstie_j</a:t>
            </a:r>
            <a:endParaRPr lang="en-US" dirty="0"/>
          </a:p>
          <a:p>
            <a:pPr lvl="0"/>
            <a:r>
              <a:rPr lang="en-US" dirty="0"/>
              <a:t>https://doi.org/10.5281/zenodo.1234567</a:t>
            </a:r>
          </a:p>
        </p:txBody>
      </p:sp>
    </p:spTree>
    <p:extLst>
      <p:ext uri="{BB962C8B-B14F-4D97-AF65-F5344CB8AC3E}">
        <p14:creationId xmlns:p14="http://schemas.microsoft.com/office/powerpoint/2010/main" val="62797322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2608">
          <p15:clr>
            <a:srgbClr val="FBAE40"/>
          </p15:clr>
        </p15:guide>
        <p15:guide id="7" pos="680">
          <p15:clr>
            <a:srgbClr val="FBAE40"/>
          </p15:clr>
        </p15:guide>
        <p15:guide id="8" pos="3152">
          <p15:clr>
            <a:srgbClr val="FBAE40"/>
          </p15:clr>
        </p15:guide>
        <p15:guide id="9" pos="508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op slide (Light)">
    <p:bg>
      <p:bgPr>
        <a:solidFill>
          <a:srgbClr val="DEDE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7">
            <a:extLst>
              <a:ext uri="{FF2B5EF4-FFF2-40B4-BE49-F238E27FC236}">
                <a16:creationId xmlns:a16="http://schemas.microsoft.com/office/drawing/2014/main" id="{F4CF05EA-F898-4007-AD46-0661D2E50EA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0" y="2184922"/>
            <a:ext cx="4353560" cy="571512"/>
          </a:xfrm>
        </p:spPr>
        <p:txBody>
          <a:bodyPr/>
          <a:lstStyle>
            <a:lvl1pPr>
              <a:lnSpc>
                <a:spcPct val="100000"/>
              </a:lnSpc>
              <a:defRPr sz="3400" b="1">
                <a:solidFill>
                  <a:schemeClr val="tx1"/>
                </a:solidFill>
              </a:defRPr>
            </a:lvl1pPr>
          </a:lstStyle>
          <a:p>
            <a:r>
              <a:rPr lang="en-US" dirty="0" err="1"/>
              <a:t>Slidedeck</a:t>
            </a:r>
            <a:r>
              <a:rPr lang="en-US" dirty="0"/>
              <a:t> title</a:t>
            </a:r>
            <a:endParaRPr lang="en-GB" dirty="0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8CBD8555-5574-479C-8AEF-5074012734A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651872" y="0"/>
            <a:ext cx="3493714" cy="4573587"/>
          </a:xfrm>
          <a:custGeom>
            <a:avLst/>
            <a:gdLst>
              <a:gd name="connsiteX0" fmla="*/ 0 w 3816350"/>
              <a:gd name="connsiteY0" fmla="*/ 0 h 3240087"/>
              <a:gd name="connsiteX1" fmla="*/ 3816350 w 3816350"/>
              <a:gd name="connsiteY1" fmla="*/ 0 h 3240087"/>
              <a:gd name="connsiteX2" fmla="*/ 3816350 w 3816350"/>
              <a:gd name="connsiteY2" fmla="*/ 3240087 h 3240087"/>
              <a:gd name="connsiteX3" fmla="*/ 0 w 3816350"/>
              <a:gd name="connsiteY3" fmla="*/ 3240087 h 3240087"/>
              <a:gd name="connsiteX4" fmla="*/ 0 w 3816350"/>
              <a:gd name="connsiteY4" fmla="*/ 0 h 3240087"/>
              <a:gd name="connsiteX0" fmla="*/ 685800 w 3816350"/>
              <a:gd name="connsiteY0" fmla="*/ 0 h 3240087"/>
              <a:gd name="connsiteX1" fmla="*/ 3816350 w 3816350"/>
              <a:gd name="connsiteY1" fmla="*/ 0 h 3240087"/>
              <a:gd name="connsiteX2" fmla="*/ 3816350 w 3816350"/>
              <a:gd name="connsiteY2" fmla="*/ 3240087 h 3240087"/>
              <a:gd name="connsiteX3" fmla="*/ 0 w 3816350"/>
              <a:gd name="connsiteY3" fmla="*/ 3240087 h 3240087"/>
              <a:gd name="connsiteX4" fmla="*/ 685800 w 3816350"/>
              <a:gd name="connsiteY4" fmla="*/ 0 h 3240087"/>
              <a:gd name="connsiteX0" fmla="*/ 1892300 w 3816350"/>
              <a:gd name="connsiteY0" fmla="*/ 0 h 3240087"/>
              <a:gd name="connsiteX1" fmla="*/ 3816350 w 3816350"/>
              <a:gd name="connsiteY1" fmla="*/ 0 h 3240087"/>
              <a:gd name="connsiteX2" fmla="*/ 3816350 w 3816350"/>
              <a:gd name="connsiteY2" fmla="*/ 3240087 h 3240087"/>
              <a:gd name="connsiteX3" fmla="*/ 0 w 3816350"/>
              <a:gd name="connsiteY3" fmla="*/ 3240087 h 3240087"/>
              <a:gd name="connsiteX4" fmla="*/ 1892300 w 3816350"/>
              <a:gd name="connsiteY4" fmla="*/ 0 h 3240087"/>
              <a:gd name="connsiteX0" fmla="*/ 1206500 w 3130550"/>
              <a:gd name="connsiteY0" fmla="*/ 0 h 3240087"/>
              <a:gd name="connsiteX1" fmla="*/ 3130550 w 3130550"/>
              <a:gd name="connsiteY1" fmla="*/ 0 h 3240087"/>
              <a:gd name="connsiteX2" fmla="*/ 3130550 w 3130550"/>
              <a:gd name="connsiteY2" fmla="*/ 3240087 h 3240087"/>
              <a:gd name="connsiteX3" fmla="*/ 0 w 3130550"/>
              <a:gd name="connsiteY3" fmla="*/ 1754187 h 3240087"/>
              <a:gd name="connsiteX4" fmla="*/ 1206500 w 3130550"/>
              <a:gd name="connsiteY4" fmla="*/ 0 h 3240087"/>
              <a:gd name="connsiteX0" fmla="*/ 1822450 w 3746500"/>
              <a:gd name="connsiteY0" fmla="*/ 0 h 3240087"/>
              <a:gd name="connsiteX1" fmla="*/ 3746500 w 3746500"/>
              <a:gd name="connsiteY1" fmla="*/ 0 h 3240087"/>
              <a:gd name="connsiteX2" fmla="*/ 3746500 w 3746500"/>
              <a:gd name="connsiteY2" fmla="*/ 3240087 h 3240087"/>
              <a:gd name="connsiteX3" fmla="*/ 0 w 3746500"/>
              <a:gd name="connsiteY3" fmla="*/ 2154237 h 3240087"/>
              <a:gd name="connsiteX4" fmla="*/ 1822450 w 3746500"/>
              <a:gd name="connsiteY4" fmla="*/ 0 h 3240087"/>
              <a:gd name="connsiteX0" fmla="*/ 1822450 w 3752850"/>
              <a:gd name="connsiteY0" fmla="*/ 0 h 4097337"/>
              <a:gd name="connsiteX1" fmla="*/ 3746500 w 3752850"/>
              <a:gd name="connsiteY1" fmla="*/ 0 h 4097337"/>
              <a:gd name="connsiteX2" fmla="*/ 3752850 w 3752850"/>
              <a:gd name="connsiteY2" fmla="*/ 4097337 h 4097337"/>
              <a:gd name="connsiteX3" fmla="*/ 0 w 3752850"/>
              <a:gd name="connsiteY3" fmla="*/ 2154237 h 4097337"/>
              <a:gd name="connsiteX4" fmla="*/ 1822450 w 3752850"/>
              <a:gd name="connsiteY4" fmla="*/ 0 h 4097337"/>
              <a:gd name="connsiteX0" fmla="*/ 1682750 w 3613150"/>
              <a:gd name="connsiteY0" fmla="*/ 0 h 4097337"/>
              <a:gd name="connsiteX1" fmla="*/ 3606800 w 3613150"/>
              <a:gd name="connsiteY1" fmla="*/ 0 h 4097337"/>
              <a:gd name="connsiteX2" fmla="*/ 3613150 w 3613150"/>
              <a:gd name="connsiteY2" fmla="*/ 4097337 h 4097337"/>
              <a:gd name="connsiteX3" fmla="*/ 0 w 3613150"/>
              <a:gd name="connsiteY3" fmla="*/ 2014537 h 4097337"/>
              <a:gd name="connsiteX4" fmla="*/ 1682750 w 3613150"/>
              <a:gd name="connsiteY4" fmla="*/ 0 h 4097337"/>
              <a:gd name="connsiteX0" fmla="*/ 1682750 w 3613150"/>
              <a:gd name="connsiteY0" fmla="*/ 0 h 4573587"/>
              <a:gd name="connsiteX1" fmla="*/ 3606800 w 3613150"/>
              <a:gd name="connsiteY1" fmla="*/ 0 h 4573587"/>
              <a:gd name="connsiteX2" fmla="*/ 3613150 w 3613150"/>
              <a:gd name="connsiteY2" fmla="*/ 4573587 h 4573587"/>
              <a:gd name="connsiteX3" fmla="*/ 0 w 3613150"/>
              <a:gd name="connsiteY3" fmla="*/ 2014537 h 4573587"/>
              <a:gd name="connsiteX4" fmla="*/ 1682750 w 3613150"/>
              <a:gd name="connsiteY4" fmla="*/ 0 h 4573587"/>
              <a:gd name="connsiteX0" fmla="*/ 1682750 w 3610769"/>
              <a:gd name="connsiteY0" fmla="*/ 0 h 4573587"/>
              <a:gd name="connsiteX1" fmla="*/ 3606800 w 3610769"/>
              <a:gd name="connsiteY1" fmla="*/ 0 h 4573587"/>
              <a:gd name="connsiteX2" fmla="*/ 3610769 w 3610769"/>
              <a:gd name="connsiteY2" fmla="*/ 4573587 h 4573587"/>
              <a:gd name="connsiteX3" fmla="*/ 0 w 3610769"/>
              <a:gd name="connsiteY3" fmla="*/ 2014537 h 4573587"/>
              <a:gd name="connsiteX4" fmla="*/ 1682750 w 3610769"/>
              <a:gd name="connsiteY4" fmla="*/ 0 h 4573587"/>
              <a:gd name="connsiteX0" fmla="*/ 1682750 w 3607332"/>
              <a:gd name="connsiteY0" fmla="*/ 0 h 4573587"/>
              <a:gd name="connsiteX1" fmla="*/ 3606800 w 3607332"/>
              <a:gd name="connsiteY1" fmla="*/ 0 h 4573587"/>
              <a:gd name="connsiteX2" fmla="*/ 3606007 w 3607332"/>
              <a:gd name="connsiteY2" fmla="*/ 4573587 h 4573587"/>
              <a:gd name="connsiteX3" fmla="*/ 0 w 3607332"/>
              <a:gd name="connsiteY3" fmla="*/ 2014537 h 4573587"/>
              <a:gd name="connsiteX4" fmla="*/ 1682750 w 3607332"/>
              <a:gd name="connsiteY4" fmla="*/ 0 h 4573587"/>
              <a:gd name="connsiteX0" fmla="*/ 1682750 w 3608388"/>
              <a:gd name="connsiteY0" fmla="*/ 0 h 4573587"/>
              <a:gd name="connsiteX1" fmla="*/ 3606800 w 3608388"/>
              <a:gd name="connsiteY1" fmla="*/ 0 h 4573587"/>
              <a:gd name="connsiteX2" fmla="*/ 3608388 w 3608388"/>
              <a:gd name="connsiteY2" fmla="*/ 4573587 h 4573587"/>
              <a:gd name="connsiteX3" fmla="*/ 0 w 3608388"/>
              <a:gd name="connsiteY3" fmla="*/ 2014537 h 4573587"/>
              <a:gd name="connsiteX4" fmla="*/ 1682750 w 3608388"/>
              <a:gd name="connsiteY4" fmla="*/ 0 h 4573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08388" h="4573587">
                <a:moveTo>
                  <a:pt x="1682750" y="0"/>
                </a:moveTo>
                <a:lnTo>
                  <a:pt x="3606800" y="0"/>
                </a:lnTo>
                <a:cubicBezTo>
                  <a:pt x="3608917" y="1365779"/>
                  <a:pt x="3606271" y="3207808"/>
                  <a:pt x="3608388" y="4573587"/>
                </a:cubicBezTo>
                <a:lnTo>
                  <a:pt x="0" y="2014537"/>
                </a:lnTo>
                <a:lnTo>
                  <a:pt x="1682750" y="0"/>
                </a:lnTo>
                <a:close/>
              </a:path>
            </a:pathLst>
          </a:custGeom>
        </p:spPr>
        <p:txBody>
          <a:bodyPr/>
          <a:lstStyle>
            <a:lvl1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  <a:lvl3pPr marL="180975" indent="0">
              <a:buNone/>
              <a:defRPr/>
            </a:lvl3pPr>
            <a:lvl4pPr marL="612775" indent="0">
              <a:buNone/>
              <a:defRPr/>
            </a:lvl4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Click icon to insert picture. Don’t change slide background colour on this layout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22F9DB4-9D8E-427B-99DD-E998B980D507}"/>
              </a:ext>
            </a:extLst>
          </p:cNvPr>
          <p:cNvCxnSpPr>
            <a:cxnSpLocks/>
          </p:cNvCxnSpPr>
          <p:nvPr userDrawn="1"/>
        </p:nvCxnSpPr>
        <p:spPr>
          <a:xfrm>
            <a:off x="431800" y="2184922"/>
            <a:ext cx="4353560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19">
            <a:extLst>
              <a:ext uri="{FF2B5EF4-FFF2-40B4-BE49-F238E27FC236}">
                <a16:creationId xmlns:a16="http://schemas.microsoft.com/office/drawing/2014/main" id="{C3458B68-B602-4B1E-8CDB-6CDDA653013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800" y="416704"/>
            <a:ext cx="2174240" cy="953238"/>
          </a:xfrm>
          <a:prstGeom prst="rect">
            <a:avLst/>
          </a:prstGeom>
        </p:spPr>
      </p:pic>
      <p:sp>
        <p:nvSpPr>
          <p:cNvPr id="27" name="Text Placeholder 25">
            <a:extLst>
              <a:ext uri="{FF2B5EF4-FFF2-40B4-BE49-F238E27FC236}">
                <a16:creationId xmlns:a16="http://schemas.microsoft.com/office/drawing/2014/main" id="{E7E58FB9-FEF2-4FAA-AB76-18AB01605D1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31800" y="3667355"/>
            <a:ext cx="4353560" cy="454025"/>
          </a:xfrm>
        </p:spPr>
        <p:txBody>
          <a:bodyPr/>
          <a:lstStyle>
            <a:lvl1pPr marL="0" indent="0">
              <a:buNone/>
              <a:defRPr sz="2800" b="0"/>
            </a:lvl1pPr>
          </a:lstStyle>
          <a:p>
            <a:pPr lvl="0"/>
            <a:r>
              <a:rPr lang="en-US" dirty="0"/>
              <a:t>Presenter name</a:t>
            </a:r>
            <a:endParaRPr lang="en-GB" dirty="0"/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F8AC59EB-9A36-4EA3-AC52-BE180B22E2F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31800" y="4279697"/>
            <a:ext cx="8712200" cy="863802"/>
          </a:xfrm>
        </p:spPr>
        <p:txBody>
          <a:bodyPr lIns="0" rIns="108000" bIns="72000" anchor="b"/>
          <a:lstStyle>
            <a:lvl1pPr marL="0" indent="0" algn="r">
              <a:lnSpc>
                <a:spcPct val="114000"/>
              </a:lnSpc>
              <a:spcAft>
                <a:spcPts val="0"/>
              </a:spcAft>
              <a:buNone/>
              <a:defRPr sz="14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Figure/Paper references. This line can get quite long…… Watch out for that.</a:t>
            </a:r>
          </a:p>
          <a:p>
            <a:pPr lvl="0"/>
            <a:r>
              <a:rPr lang="en-US" dirty="0"/>
              <a:t>#</a:t>
            </a:r>
            <a:r>
              <a:rPr lang="en-US" dirty="0" err="1"/>
              <a:t>EventHashtag</a:t>
            </a:r>
            <a:r>
              <a:rPr lang="en-US" dirty="0"/>
              <a:t>; @</a:t>
            </a:r>
            <a:r>
              <a:rPr lang="en-US" dirty="0" err="1"/>
              <a:t>kirstie_j</a:t>
            </a:r>
            <a:endParaRPr lang="en-US" dirty="0"/>
          </a:p>
          <a:p>
            <a:pPr lvl="0"/>
            <a:r>
              <a:rPr lang="en-US" dirty="0"/>
              <a:t>https://doi.org/10.5281/zenodo.1234567</a:t>
            </a:r>
          </a:p>
        </p:txBody>
      </p:sp>
    </p:spTree>
    <p:extLst>
      <p:ext uri="{BB962C8B-B14F-4D97-AF65-F5344CB8AC3E}">
        <p14:creationId xmlns:p14="http://schemas.microsoft.com/office/powerpoint/2010/main" val="194038573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3016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 boxes (Light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E64C0798-3A00-4D85-AA21-D37CEDB1FA2D}"/>
              </a:ext>
            </a:extLst>
          </p:cNvPr>
          <p:cNvCxnSpPr>
            <a:cxnSpLocks/>
          </p:cNvCxnSpPr>
          <p:nvPr userDrawn="1"/>
        </p:nvCxnSpPr>
        <p:spPr>
          <a:xfrm>
            <a:off x="1079498" y="1606370"/>
            <a:ext cx="3034585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6CB00C7-989B-45C7-AA4C-E065DBEAFA1C}"/>
              </a:ext>
            </a:extLst>
          </p:cNvPr>
          <p:cNvCxnSpPr>
            <a:cxnSpLocks/>
          </p:cNvCxnSpPr>
          <p:nvPr userDrawn="1"/>
        </p:nvCxnSpPr>
        <p:spPr>
          <a:xfrm>
            <a:off x="5003801" y="1606370"/>
            <a:ext cx="3060700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48DA490F-DDDB-45E4-BA8E-6EAC2B08F3E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79498" y="1636850"/>
            <a:ext cx="3050407" cy="1362389"/>
          </a:xfrm>
        </p:spPr>
        <p:txBody>
          <a:bodyPr/>
          <a:lstStyle>
            <a:lvl1pPr>
              <a:spcAft>
                <a:spcPts val="600"/>
              </a:spcAft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598B511-DCBF-4838-9F07-F0BAEBE4EA8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003800" y="1636849"/>
            <a:ext cx="3060700" cy="1362389"/>
          </a:xfrm>
        </p:spPr>
        <p:txBody>
          <a:bodyPr/>
          <a:lstStyle>
            <a:lvl1pPr>
              <a:spcAft>
                <a:spcPts val="600"/>
              </a:spcAft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ext Placeholder 10">
            <a:extLst>
              <a:ext uri="{FF2B5EF4-FFF2-40B4-BE49-F238E27FC236}">
                <a16:creationId xmlns:a16="http://schemas.microsoft.com/office/drawing/2014/main" id="{164FCC35-6330-4F26-9073-A3D5A1E8041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63600" y="4407112"/>
            <a:ext cx="8280400" cy="736388"/>
          </a:xfrm>
        </p:spPr>
        <p:txBody>
          <a:bodyPr anchor="b"/>
          <a:lstStyle>
            <a:lvl1pPr marL="0" indent="0" algn="r">
              <a:spcAft>
                <a:spcPts val="200"/>
              </a:spcAft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Figure/Paper references. This line can get quite long…… Watch out for that.</a:t>
            </a:r>
          </a:p>
          <a:p>
            <a:pPr lvl="0"/>
            <a:r>
              <a:rPr lang="en-US" dirty="0"/>
              <a:t>#</a:t>
            </a:r>
            <a:r>
              <a:rPr lang="en-US" dirty="0" err="1"/>
              <a:t>EventHashtag</a:t>
            </a:r>
            <a:r>
              <a:rPr lang="en-US" dirty="0"/>
              <a:t>; @</a:t>
            </a:r>
            <a:r>
              <a:rPr lang="en-US" dirty="0" err="1"/>
              <a:t>kirstie_j</a:t>
            </a:r>
            <a:endParaRPr lang="en-US" dirty="0"/>
          </a:p>
          <a:p>
            <a:pPr lvl="0"/>
            <a:r>
              <a:rPr lang="en-US" dirty="0"/>
              <a:t>https://doi.org/10.5281/zenodo.1234567</a:t>
            </a:r>
          </a:p>
        </p:txBody>
      </p:sp>
    </p:spTree>
    <p:extLst>
      <p:ext uri="{BB962C8B-B14F-4D97-AF65-F5344CB8AC3E}">
        <p14:creationId xmlns:p14="http://schemas.microsoft.com/office/powerpoint/2010/main" val="10033615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2608">
          <p15:clr>
            <a:srgbClr val="FBAE40"/>
          </p15:clr>
        </p15:guide>
        <p15:guide id="7" pos="680">
          <p15:clr>
            <a:srgbClr val="FBAE40"/>
          </p15:clr>
        </p15:guide>
        <p15:guide id="8" pos="3152">
          <p15:clr>
            <a:srgbClr val="FBAE40"/>
          </p15:clr>
        </p15:guide>
        <p15:guide id="9" pos="5080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 boxes (Dark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9EC9224A-09C5-42AB-BE72-2D01A39D187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10575" y="1539436"/>
            <a:ext cx="2520950" cy="701302"/>
          </a:xfrm>
        </p:spPr>
        <p:txBody>
          <a:bodyPr/>
          <a:lstStyle>
            <a:lvl1pPr marL="216000" indent="-216000">
              <a:spcAft>
                <a:spcPts val="500"/>
              </a:spcAft>
              <a:buFontTx/>
              <a:buChar char="–"/>
              <a:defRPr sz="1800">
                <a:solidFill>
                  <a:schemeClr val="bg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Click to add text</a:t>
            </a:r>
          </a:p>
        </p:txBody>
      </p:sp>
      <p:sp>
        <p:nvSpPr>
          <p:cNvPr id="22" name="Text Placeholder 11">
            <a:extLst>
              <a:ext uri="{FF2B5EF4-FFF2-40B4-BE49-F238E27FC236}">
                <a16:creationId xmlns:a16="http://schemas.microsoft.com/office/drawing/2014/main" id="{223FD6B0-E4D1-480A-8912-97C55DB2CF6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191250" y="1539436"/>
            <a:ext cx="2520950" cy="701301"/>
          </a:xfrm>
        </p:spPr>
        <p:txBody>
          <a:bodyPr/>
          <a:lstStyle>
            <a:lvl1pPr marL="216000" indent="-216000">
              <a:spcAft>
                <a:spcPts val="500"/>
              </a:spcAft>
              <a:buFontTx/>
              <a:buChar char="–"/>
              <a:defRPr sz="1800">
                <a:solidFill>
                  <a:schemeClr val="bg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Click to add text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22F9DB4-9D8E-427B-99DD-E998B980D507}"/>
              </a:ext>
            </a:extLst>
          </p:cNvPr>
          <p:cNvCxnSpPr>
            <a:cxnSpLocks/>
          </p:cNvCxnSpPr>
          <p:nvPr userDrawn="1"/>
        </p:nvCxnSpPr>
        <p:spPr>
          <a:xfrm>
            <a:off x="430850" y="1511326"/>
            <a:ext cx="2519363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514B48A-5D76-4651-AC28-8612610BAC93}"/>
              </a:ext>
            </a:extLst>
          </p:cNvPr>
          <p:cNvCxnSpPr>
            <a:cxnSpLocks/>
          </p:cNvCxnSpPr>
          <p:nvPr userDrawn="1"/>
        </p:nvCxnSpPr>
        <p:spPr>
          <a:xfrm>
            <a:off x="3311050" y="1503706"/>
            <a:ext cx="2520000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89A2A627-4CB8-4EF2-85D8-B14D75F9C353}"/>
              </a:ext>
            </a:extLst>
          </p:cNvPr>
          <p:cNvCxnSpPr>
            <a:cxnSpLocks/>
          </p:cNvCxnSpPr>
          <p:nvPr userDrawn="1"/>
        </p:nvCxnSpPr>
        <p:spPr>
          <a:xfrm>
            <a:off x="6191250" y="1503706"/>
            <a:ext cx="2520000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B5972E1-EF4A-4234-99B1-AF32BAA9EA9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29900" y="1540481"/>
            <a:ext cx="2519363" cy="700256"/>
          </a:xfrm>
        </p:spPr>
        <p:txBody>
          <a:bodyPr/>
          <a:lstStyle>
            <a:lvl1pPr marL="216000" indent="-216000">
              <a:spcAft>
                <a:spcPts val="600"/>
              </a:spcAft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BB49F0C2-B36A-49E5-B55E-0BE42CE00A0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31800" y="4279697"/>
            <a:ext cx="8712200" cy="863802"/>
          </a:xfrm>
        </p:spPr>
        <p:txBody>
          <a:bodyPr lIns="0" rIns="108000" bIns="72000" anchor="b"/>
          <a:lstStyle>
            <a:lvl1pPr marL="0" indent="0" algn="r">
              <a:lnSpc>
                <a:spcPct val="114000"/>
              </a:lnSpc>
              <a:spcAft>
                <a:spcPts val="0"/>
              </a:spcAft>
              <a:buNone/>
              <a:defRPr sz="14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Figure/Paper references. This line can get quite long…… Watch out for that.</a:t>
            </a:r>
          </a:p>
          <a:p>
            <a:pPr lvl="0"/>
            <a:r>
              <a:rPr lang="en-US" dirty="0"/>
              <a:t>#</a:t>
            </a:r>
            <a:r>
              <a:rPr lang="en-US" dirty="0" err="1"/>
              <a:t>EventHashtag</a:t>
            </a:r>
            <a:r>
              <a:rPr lang="en-US" dirty="0"/>
              <a:t>; @</a:t>
            </a:r>
            <a:r>
              <a:rPr lang="en-US" dirty="0" err="1"/>
              <a:t>kirstie_j</a:t>
            </a:r>
            <a:endParaRPr lang="en-US" dirty="0"/>
          </a:p>
          <a:p>
            <a:pPr lvl="0"/>
            <a:r>
              <a:rPr lang="en-US" dirty="0"/>
              <a:t>https://doi.org/10.5281/zenodo.1234567</a:t>
            </a:r>
          </a:p>
        </p:txBody>
      </p:sp>
    </p:spTree>
    <p:extLst>
      <p:ext uri="{BB962C8B-B14F-4D97-AF65-F5344CB8AC3E}">
        <p14:creationId xmlns:p14="http://schemas.microsoft.com/office/powerpoint/2010/main" val="21245955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1859">
          <p15:clr>
            <a:srgbClr val="FBAE40"/>
          </p15:clr>
        </p15:guide>
        <p15:guide id="8" pos="3674">
          <p15:clr>
            <a:srgbClr val="FBAE40"/>
          </p15:clr>
        </p15:guide>
        <p15:guide id="9" pos="3901">
          <p15:clr>
            <a:srgbClr val="FBAE40"/>
          </p15:clr>
        </p15:guide>
        <p15:guide id="10" pos="2086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 boxes (Light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1">
            <a:extLst>
              <a:ext uri="{FF2B5EF4-FFF2-40B4-BE49-F238E27FC236}">
                <a16:creationId xmlns:a16="http://schemas.microsoft.com/office/drawing/2014/main" id="{D9026A22-B87C-46F8-B2F4-6A0F11F9AF8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10575" y="1539436"/>
            <a:ext cx="2520950" cy="701302"/>
          </a:xfrm>
        </p:spPr>
        <p:txBody>
          <a:bodyPr/>
          <a:lstStyle>
            <a:lvl1pPr marL="216000" indent="-216000">
              <a:spcAft>
                <a:spcPts val="500"/>
              </a:spcAft>
              <a:buFontTx/>
              <a:buChar char="–"/>
              <a:defRPr sz="1800">
                <a:solidFill>
                  <a:schemeClr val="tx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Click to add text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51911C50-0DDD-4A01-9B6D-DC79062CABC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191250" y="1539436"/>
            <a:ext cx="2520950" cy="701301"/>
          </a:xfrm>
        </p:spPr>
        <p:txBody>
          <a:bodyPr/>
          <a:lstStyle>
            <a:lvl1pPr marL="216000" indent="-216000">
              <a:spcAft>
                <a:spcPts val="500"/>
              </a:spcAft>
              <a:buFontTx/>
              <a:buChar char="–"/>
              <a:defRPr sz="1800">
                <a:solidFill>
                  <a:schemeClr val="tx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Click to add text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BFD4059-1CEA-431F-9737-E09AE1FE1EB5}"/>
              </a:ext>
            </a:extLst>
          </p:cNvPr>
          <p:cNvCxnSpPr>
            <a:cxnSpLocks/>
          </p:cNvCxnSpPr>
          <p:nvPr userDrawn="1"/>
        </p:nvCxnSpPr>
        <p:spPr>
          <a:xfrm>
            <a:off x="430850" y="1511326"/>
            <a:ext cx="2519363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6C88001-0B7A-4142-B613-954FB5D1A6C1}"/>
              </a:ext>
            </a:extLst>
          </p:cNvPr>
          <p:cNvCxnSpPr>
            <a:cxnSpLocks/>
          </p:cNvCxnSpPr>
          <p:nvPr userDrawn="1"/>
        </p:nvCxnSpPr>
        <p:spPr>
          <a:xfrm>
            <a:off x="3311050" y="1503706"/>
            <a:ext cx="25200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07A71E79-A98D-4A0F-8EA8-7B9B1469E422}"/>
              </a:ext>
            </a:extLst>
          </p:cNvPr>
          <p:cNvCxnSpPr>
            <a:cxnSpLocks/>
          </p:cNvCxnSpPr>
          <p:nvPr userDrawn="1"/>
        </p:nvCxnSpPr>
        <p:spPr>
          <a:xfrm>
            <a:off x="6191250" y="1503706"/>
            <a:ext cx="25200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F94767EF-D844-43F5-980B-C5081407A37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29900" y="1540481"/>
            <a:ext cx="2519363" cy="700256"/>
          </a:xfrm>
        </p:spPr>
        <p:txBody>
          <a:bodyPr/>
          <a:lstStyle>
            <a:lvl1pPr marL="216000" indent="-216000">
              <a:spcAft>
                <a:spcPts val="600"/>
              </a:spcAft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FD7398D0-FEF0-498F-94C0-267E6DB7542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63600" y="4407112"/>
            <a:ext cx="8280400" cy="736388"/>
          </a:xfrm>
        </p:spPr>
        <p:txBody>
          <a:bodyPr anchor="b"/>
          <a:lstStyle>
            <a:lvl1pPr marL="0" indent="0" algn="r">
              <a:spcAft>
                <a:spcPts val="200"/>
              </a:spcAft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Figure/Paper references. This line can get quite long…… Watch out for that.</a:t>
            </a:r>
          </a:p>
          <a:p>
            <a:pPr lvl="0"/>
            <a:r>
              <a:rPr lang="en-US" dirty="0"/>
              <a:t>#</a:t>
            </a:r>
            <a:r>
              <a:rPr lang="en-US" dirty="0" err="1"/>
              <a:t>EventHashtag</a:t>
            </a:r>
            <a:r>
              <a:rPr lang="en-US" dirty="0"/>
              <a:t>; @</a:t>
            </a:r>
            <a:r>
              <a:rPr lang="en-US" dirty="0" err="1"/>
              <a:t>kirstie_j</a:t>
            </a:r>
            <a:endParaRPr lang="en-US" dirty="0"/>
          </a:p>
          <a:p>
            <a:pPr lvl="0"/>
            <a:r>
              <a:rPr lang="en-US" dirty="0"/>
              <a:t>https://doi.org/10.5281/zenodo.1234567</a:t>
            </a:r>
          </a:p>
        </p:txBody>
      </p:sp>
    </p:spTree>
    <p:extLst>
      <p:ext uri="{BB962C8B-B14F-4D97-AF65-F5344CB8AC3E}">
        <p14:creationId xmlns:p14="http://schemas.microsoft.com/office/powerpoint/2010/main" val="202071965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1859">
          <p15:clr>
            <a:srgbClr val="FBAE40"/>
          </p15:clr>
        </p15:guide>
        <p15:guide id="7" pos="2086">
          <p15:clr>
            <a:srgbClr val="FBAE40"/>
          </p15:clr>
        </p15:guide>
        <p15:guide id="8" pos="3674">
          <p15:clr>
            <a:srgbClr val="FBAE40"/>
          </p15:clr>
        </p15:guide>
        <p15:guide id="9" pos="3901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 images (Dark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7">
            <a:extLst>
              <a:ext uri="{FF2B5EF4-FFF2-40B4-BE49-F238E27FC236}">
                <a16:creationId xmlns:a16="http://schemas.microsoft.com/office/drawing/2014/main" id="{F4CF05EA-F898-4007-AD46-0661D2E50EA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34710" y="2029070"/>
            <a:ext cx="2299138" cy="319787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500"/>
              </a:spcAft>
              <a:buFontTx/>
              <a:buNone/>
              <a:defRPr sz="18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text</a:t>
            </a:r>
            <a:endParaRPr lang="en-GB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22F9DB4-9D8E-427B-99DD-E998B980D507}"/>
              </a:ext>
            </a:extLst>
          </p:cNvPr>
          <p:cNvCxnSpPr>
            <a:cxnSpLocks/>
          </p:cNvCxnSpPr>
          <p:nvPr userDrawn="1"/>
        </p:nvCxnSpPr>
        <p:spPr>
          <a:xfrm>
            <a:off x="1834711" y="2029084"/>
            <a:ext cx="2299138" cy="1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B42433C-D1E5-434C-A331-94DFD8E56DF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834712" y="411163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9ADAFBE0-E4BE-49CE-B6AE-E13838084BB3}"/>
              </a:ext>
            </a:extLst>
          </p:cNvPr>
          <p:cNvCxnSpPr>
            <a:cxnSpLocks/>
          </p:cNvCxnSpPr>
          <p:nvPr userDrawn="1"/>
        </p:nvCxnSpPr>
        <p:spPr>
          <a:xfrm>
            <a:off x="1834709" y="4203361"/>
            <a:ext cx="2299138" cy="1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Picture Placeholder 2">
            <a:extLst>
              <a:ext uri="{FF2B5EF4-FFF2-40B4-BE49-F238E27FC236}">
                <a16:creationId xmlns:a16="http://schemas.microsoft.com/office/drawing/2014/main" id="{C0EA1AD3-FB09-47F8-BB9C-4F38BB33C26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834710" y="2585440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1048226E-5BD0-47BC-A2CE-6028EB18DC46}"/>
              </a:ext>
            </a:extLst>
          </p:cNvPr>
          <p:cNvCxnSpPr>
            <a:cxnSpLocks/>
          </p:cNvCxnSpPr>
          <p:nvPr userDrawn="1"/>
        </p:nvCxnSpPr>
        <p:spPr>
          <a:xfrm>
            <a:off x="5010149" y="2029084"/>
            <a:ext cx="2299138" cy="1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Picture Placeholder 2">
            <a:extLst>
              <a:ext uri="{FF2B5EF4-FFF2-40B4-BE49-F238E27FC236}">
                <a16:creationId xmlns:a16="http://schemas.microsoft.com/office/drawing/2014/main" id="{5F72582F-7373-4398-BCD6-DF8E9728709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010150" y="411163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CCEB59B0-E923-4D9F-8187-603AD6A3E427}"/>
              </a:ext>
            </a:extLst>
          </p:cNvPr>
          <p:cNvCxnSpPr>
            <a:cxnSpLocks/>
          </p:cNvCxnSpPr>
          <p:nvPr userDrawn="1"/>
        </p:nvCxnSpPr>
        <p:spPr>
          <a:xfrm>
            <a:off x="5010147" y="4203361"/>
            <a:ext cx="2299138" cy="1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Picture Placeholder 2">
            <a:extLst>
              <a:ext uri="{FF2B5EF4-FFF2-40B4-BE49-F238E27FC236}">
                <a16:creationId xmlns:a16="http://schemas.microsoft.com/office/drawing/2014/main" id="{1E76E5CD-B03D-469E-8ED5-430B5578267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010148" y="2585440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46" name="Text Placeholder 11">
            <a:extLst>
              <a:ext uri="{FF2B5EF4-FFF2-40B4-BE49-F238E27FC236}">
                <a16:creationId xmlns:a16="http://schemas.microsoft.com/office/drawing/2014/main" id="{5DE99255-44CA-441C-BB41-85736567E20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010147" y="2029071"/>
            <a:ext cx="2299138" cy="319786"/>
          </a:xfrm>
        </p:spPr>
        <p:txBody>
          <a:bodyPr/>
          <a:lstStyle>
            <a:lvl1pPr marL="0" indent="0">
              <a:spcAft>
                <a:spcPts val="500"/>
              </a:spcAft>
              <a:buFontTx/>
              <a:buNone/>
              <a:defRPr sz="1800">
                <a:solidFill>
                  <a:schemeClr val="bg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Click to add text</a:t>
            </a:r>
          </a:p>
        </p:txBody>
      </p:sp>
      <p:sp>
        <p:nvSpPr>
          <p:cNvPr id="47" name="Text Placeholder 11">
            <a:extLst>
              <a:ext uri="{FF2B5EF4-FFF2-40B4-BE49-F238E27FC236}">
                <a16:creationId xmlns:a16="http://schemas.microsoft.com/office/drawing/2014/main" id="{A523708E-9964-4FCA-9B54-EE04DBF6ED7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834709" y="4203347"/>
            <a:ext cx="2299138" cy="322707"/>
          </a:xfrm>
        </p:spPr>
        <p:txBody>
          <a:bodyPr/>
          <a:lstStyle>
            <a:lvl1pPr marL="0" indent="0">
              <a:spcAft>
                <a:spcPts val="500"/>
              </a:spcAft>
              <a:buFontTx/>
              <a:buNone/>
              <a:defRPr sz="1800">
                <a:solidFill>
                  <a:schemeClr val="bg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Click to add text</a:t>
            </a:r>
          </a:p>
        </p:txBody>
      </p:sp>
      <p:sp>
        <p:nvSpPr>
          <p:cNvPr id="48" name="Text Placeholder 11">
            <a:extLst>
              <a:ext uri="{FF2B5EF4-FFF2-40B4-BE49-F238E27FC236}">
                <a16:creationId xmlns:a16="http://schemas.microsoft.com/office/drawing/2014/main" id="{A5DC7855-36C4-4F12-B064-148DB3EC7CD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010147" y="4203347"/>
            <a:ext cx="2299138" cy="319786"/>
          </a:xfrm>
        </p:spPr>
        <p:txBody>
          <a:bodyPr/>
          <a:lstStyle>
            <a:lvl1pPr marL="0" indent="0">
              <a:spcAft>
                <a:spcPts val="500"/>
              </a:spcAft>
              <a:buFontTx/>
              <a:buNone/>
              <a:defRPr sz="1800">
                <a:solidFill>
                  <a:schemeClr val="bg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Click to add text</a:t>
            </a:r>
          </a:p>
        </p:txBody>
      </p:sp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009D842B-21D1-45D5-A6FC-902C18A8F29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31800" y="4279697"/>
            <a:ext cx="8712200" cy="863802"/>
          </a:xfrm>
        </p:spPr>
        <p:txBody>
          <a:bodyPr lIns="0" rIns="108000" bIns="72000" anchor="b"/>
          <a:lstStyle>
            <a:lvl1pPr marL="0" indent="0" algn="r">
              <a:lnSpc>
                <a:spcPct val="114000"/>
              </a:lnSpc>
              <a:spcAft>
                <a:spcPts val="0"/>
              </a:spcAft>
              <a:buNone/>
              <a:defRPr sz="14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Figure/Paper references. This line can get quite long…… Watch out for that.</a:t>
            </a:r>
          </a:p>
          <a:p>
            <a:pPr lvl="0"/>
            <a:r>
              <a:rPr lang="en-US" dirty="0"/>
              <a:t>#</a:t>
            </a:r>
            <a:r>
              <a:rPr lang="en-US" dirty="0" err="1"/>
              <a:t>EventHashtag</a:t>
            </a:r>
            <a:r>
              <a:rPr lang="en-US" dirty="0"/>
              <a:t>; @</a:t>
            </a:r>
            <a:r>
              <a:rPr lang="en-US" dirty="0" err="1"/>
              <a:t>kirstie_j</a:t>
            </a:r>
            <a:endParaRPr lang="en-US" dirty="0"/>
          </a:p>
          <a:p>
            <a:pPr lvl="0"/>
            <a:r>
              <a:rPr lang="en-US" dirty="0"/>
              <a:t>https://doi.org/10.5281/zenodo.1234567</a:t>
            </a:r>
          </a:p>
        </p:txBody>
      </p:sp>
    </p:spTree>
    <p:extLst>
      <p:ext uri="{BB962C8B-B14F-4D97-AF65-F5344CB8AC3E}">
        <p14:creationId xmlns:p14="http://schemas.microsoft.com/office/powerpoint/2010/main" val="182341208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2608" userDrawn="1">
          <p15:clr>
            <a:srgbClr val="FBAE40"/>
          </p15:clr>
        </p15:guide>
        <p15:guide id="7" orient="horz" pos="1620" userDrawn="1">
          <p15:clr>
            <a:srgbClr val="FBAE40"/>
          </p15:clr>
        </p15:guide>
        <p15:guide id="8" pos="3152" userDrawn="1">
          <p15:clr>
            <a:srgbClr val="FBAE40"/>
          </p15:clr>
        </p15:guide>
        <p15:guide id="9" pos="1156" userDrawn="1">
          <p15:clr>
            <a:srgbClr val="FBAE40"/>
          </p15:clr>
        </p15:guide>
        <p15:guide id="10" pos="4604" userDrawn="1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 images (Light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7">
            <a:extLst>
              <a:ext uri="{FF2B5EF4-FFF2-40B4-BE49-F238E27FC236}">
                <a16:creationId xmlns:a16="http://schemas.microsoft.com/office/drawing/2014/main" id="{F4CF05EA-F898-4007-AD46-0661D2E50EA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41062" y="2029070"/>
            <a:ext cx="2299138" cy="319787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500"/>
              </a:spcAft>
              <a:buFontTx/>
              <a:buNone/>
              <a:defRPr sz="1800" b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add text</a:t>
            </a:r>
            <a:endParaRPr lang="en-GB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22F9DB4-9D8E-427B-99DD-E998B980D507}"/>
              </a:ext>
            </a:extLst>
          </p:cNvPr>
          <p:cNvCxnSpPr>
            <a:cxnSpLocks/>
          </p:cNvCxnSpPr>
          <p:nvPr userDrawn="1"/>
        </p:nvCxnSpPr>
        <p:spPr>
          <a:xfrm>
            <a:off x="1841063" y="2029084"/>
            <a:ext cx="2299138" cy="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B42433C-D1E5-434C-A331-94DFD8E56DF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834712" y="411163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9ADAFBE0-E4BE-49CE-B6AE-E13838084BB3}"/>
              </a:ext>
            </a:extLst>
          </p:cNvPr>
          <p:cNvCxnSpPr>
            <a:cxnSpLocks/>
          </p:cNvCxnSpPr>
          <p:nvPr userDrawn="1"/>
        </p:nvCxnSpPr>
        <p:spPr>
          <a:xfrm>
            <a:off x="1841062" y="4194254"/>
            <a:ext cx="2299138" cy="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Picture Placeholder 2">
            <a:extLst>
              <a:ext uri="{FF2B5EF4-FFF2-40B4-BE49-F238E27FC236}">
                <a16:creationId xmlns:a16="http://schemas.microsoft.com/office/drawing/2014/main" id="{C0EA1AD3-FB09-47F8-BB9C-4F38BB33C26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841062" y="2576334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1048226E-5BD0-47BC-A2CE-6028EB18DC46}"/>
              </a:ext>
            </a:extLst>
          </p:cNvPr>
          <p:cNvCxnSpPr>
            <a:cxnSpLocks/>
          </p:cNvCxnSpPr>
          <p:nvPr userDrawn="1"/>
        </p:nvCxnSpPr>
        <p:spPr>
          <a:xfrm>
            <a:off x="5010149" y="2029084"/>
            <a:ext cx="2299138" cy="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Picture Placeholder 2">
            <a:extLst>
              <a:ext uri="{FF2B5EF4-FFF2-40B4-BE49-F238E27FC236}">
                <a16:creationId xmlns:a16="http://schemas.microsoft.com/office/drawing/2014/main" id="{5F72582F-7373-4398-BCD6-DF8E9728709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010150" y="411163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CCEB59B0-E923-4D9F-8187-603AD6A3E427}"/>
              </a:ext>
            </a:extLst>
          </p:cNvPr>
          <p:cNvCxnSpPr>
            <a:cxnSpLocks/>
          </p:cNvCxnSpPr>
          <p:nvPr userDrawn="1"/>
        </p:nvCxnSpPr>
        <p:spPr>
          <a:xfrm>
            <a:off x="5010150" y="4194254"/>
            <a:ext cx="2299138" cy="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Picture Placeholder 2">
            <a:extLst>
              <a:ext uri="{FF2B5EF4-FFF2-40B4-BE49-F238E27FC236}">
                <a16:creationId xmlns:a16="http://schemas.microsoft.com/office/drawing/2014/main" id="{1E76E5CD-B03D-469E-8ED5-430B5578267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010150" y="2576334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46" name="Text Placeholder 11">
            <a:extLst>
              <a:ext uri="{FF2B5EF4-FFF2-40B4-BE49-F238E27FC236}">
                <a16:creationId xmlns:a16="http://schemas.microsoft.com/office/drawing/2014/main" id="{5DE99255-44CA-441C-BB41-85736567E20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010147" y="2029071"/>
            <a:ext cx="2299138" cy="319786"/>
          </a:xfrm>
        </p:spPr>
        <p:txBody>
          <a:bodyPr/>
          <a:lstStyle>
            <a:lvl1pPr marL="0" indent="0">
              <a:spcAft>
                <a:spcPts val="500"/>
              </a:spcAft>
              <a:buFontTx/>
              <a:buNone/>
              <a:defRPr sz="1800">
                <a:solidFill>
                  <a:schemeClr val="tx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Click to add text</a:t>
            </a:r>
          </a:p>
        </p:txBody>
      </p:sp>
      <p:sp>
        <p:nvSpPr>
          <p:cNvPr id="47" name="Text Placeholder 11">
            <a:extLst>
              <a:ext uri="{FF2B5EF4-FFF2-40B4-BE49-F238E27FC236}">
                <a16:creationId xmlns:a16="http://schemas.microsoft.com/office/drawing/2014/main" id="{A523708E-9964-4FCA-9B54-EE04DBF6ED7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841062" y="4194240"/>
            <a:ext cx="2299138" cy="319786"/>
          </a:xfrm>
        </p:spPr>
        <p:txBody>
          <a:bodyPr/>
          <a:lstStyle>
            <a:lvl1pPr marL="0" indent="0">
              <a:spcAft>
                <a:spcPts val="500"/>
              </a:spcAft>
              <a:buFontTx/>
              <a:buNone/>
              <a:defRPr sz="1800">
                <a:solidFill>
                  <a:schemeClr val="tx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Click to add text</a:t>
            </a:r>
          </a:p>
        </p:txBody>
      </p:sp>
      <p:sp>
        <p:nvSpPr>
          <p:cNvPr id="48" name="Text Placeholder 11">
            <a:extLst>
              <a:ext uri="{FF2B5EF4-FFF2-40B4-BE49-F238E27FC236}">
                <a16:creationId xmlns:a16="http://schemas.microsoft.com/office/drawing/2014/main" id="{A5DC7855-36C4-4F12-B064-148DB3EC7CD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010150" y="4194240"/>
            <a:ext cx="2299138" cy="319786"/>
          </a:xfrm>
        </p:spPr>
        <p:txBody>
          <a:bodyPr/>
          <a:lstStyle>
            <a:lvl1pPr marL="0" indent="0">
              <a:spcAft>
                <a:spcPts val="500"/>
              </a:spcAft>
              <a:buFontTx/>
              <a:buNone/>
              <a:defRPr sz="1800">
                <a:solidFill>
                  <a:schemeClr val="tx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Click to add text</a:t>
            </a:r>
          </a:p>
        </p:txBody>
      </p:sp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A4E4481A-4ACE-4711-B580-93A80791245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31800" y="4279697"/>
            <a:ext cx="8712200" cy="863802"/>
          </a:xfrm>
        </p:spPr>
        <p:txBody>
          <a:bodyPr lIns="0" rIns="108000" bIns="72000" anchor="b"/>
          <a:lstStyle>
            <a:lvl1pPr marL="0" indent="0" algn="r">
              <a:lnSpc>
                <a:spcPct val="114000"/>
              </a:lnSpc>
              <a:spcAft>
                <a:spcPts val="0"/>
              </a:spcAft>
              <a:buNone/>
              <a:defRPr sz="14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Figure/Paper references. This line can get quite long…… Watch out for that.</a:t>
            </a:r>
          </a:p>
          <a:p>
            <a:pPr lvl="0"/>
            <a:r>
              <a:rPr lang="en-US" dirty="0"/>
              <a:t>#</a:t>
            </a:r>
            <a:r>
              <a:rPr lang="en-US" dirty="0" err="1"/>
              <a:t>EventHashtag</a:t>
            </a:r>
            <a:r>
              <a:rPr lang="en-US" dirty="0"/>
              <a:t>; @</a:t>
            </a:r>
            <a:r>
              <a:rPr lang="en-US" dirty="0" err="1"/>
              <a:t>kirstie_j</a:t>
            </a:r>
            <a:endParaRPr lang="en-US" dirty="0"/>
          </a:p>
          <a:p>
            <a:pPr lvl="0"/>
            <a:r>
              <a:rPr lang="en-US" dirty="0"/>
              <a:t>https://doi.org/10.5281/zenodo.1234567</a:t>
            </a:r>
          </a:p>
        </p:txBody>
      </p:sp>
    </p:spTree>
    <p:extLst>
      <p:ext uri="{BB962C8B-B14F-4D97-AF65-F5344CB8AC3E}">
        <p14:creationId xmlns:p14="http://schemas.microsoft.com/office/powerpoint/2010/main" val="326238162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1156" userDrawn="1">
          <p15:clr>
            <a:srgbClr val="FBAE40"/>
          </p15:clr>
        </p15:guide>
        <p15:guide id="7" orient="horz" pos="1620" userDrawn="1">
          <p15:clr>
            <a:srgbClr val="FBAE40"/>
          </p15:clr>
        </p15:guide>
        <p15:guide id="8" pos="2608" userDrawn="1">
          <p15:clr>
            <a:srgbClr val="FBAE40"/>
          </p15:clr>
        </p15:guide>
        <p15:guide id="9" pos="3152" userDrawn="1">
          <p15:clr>
            <a:srgbClr val="FBAE40"/>
          </p15:clr>
        </p15:guide>
        <p15:guide id="10" pos="4604" userDrawn="1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 images (Dark) (Alt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7">
            <a:extLst>
              <a:ext uri="{FF2B5EF4-FFF2-40B4-BE49-F238E27FC236}">
                <a16:creationId xmlns:a16="http://schemas.microsoft.com/office/drawing/2014/main" id="{F4CF05EA-F898-4007-AD46-0661D2E50EA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34710" y="2029070"/>
            <a:ext cx="2299138" cy="319787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500"/>
              </a:spcAft>
              <a:buFontTx/>
              <a:buNone/>
              <a:defRPr sz="18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text</a:t>
            </a:r>
            <a:endParaRPr lang="en-GB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22F9DB4-9D8E-427B-99DD-E998B980D507}"/>
              </a:ext>
            </a:extLst>
          </p:cNvPr>
          <p:cNvCxnSpPr>
            <a:cxnSpLocks/>
          </p:cNvCxnSpPr>
          <p:nvPr userDrawn="1"/>
        </p:nvCxnSpPr>
        <p:spPr>
          <a:xfrm>
            <a:off x="1834711" y="2029084"/>
            <a:ext cx="2299138" cy="1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B42433C-D1E5-434C-A331-94DFD8E56DF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834712" y="411163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9ADAFBE0-E4BE-49CE-B6AE-E13838084BB3}"/>
              </a:ext>
            </a:extLst>
          </p:cNvPr>
          <p:cNvCxnSpPr>
            <a:cxnSpLocks/>
          </p:cNvCxnSpPr>
          <p:nvPr userDrawn="1"/>
        </p:nvCxnSpPr>
        <p:spPr>
          <a:xfrm>
            <a:off x="1834709" y="4203361"/>
            <a:ext cx="2299138" cy="1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Picture Placeholder 2">
            <a:extLst>
              <a:ext uri="{FF2B5EF4-FFF2-40B4-BE49-F238E27FC236}">
                <a16:creationId xmlns:a16="http://schemas.microsoft.com/office/drawing/2014/main" id="{C0EA1AD3-FB09-47F8-BB9C-4F38BB33C26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834710" y="2585440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1048226E-5BD0-47BC-A2CE-6028EB18DC46}"/>
              </a:ext>
            </a:extLst>
          </p:cNvPr>
          <p:cNvCxnSpPr>
            <a:cxnSpLocks/>
          </p:cNvCxnSpPr>
          <p:nvPr userDrawn="1"/>
        </p:nvCxnSpPr>
        <p:spPr>
          <a:xfrm>
            <a:off x="5010149" y="2029084"/>
            <a:ext cx="2299138" cy="1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Picture Placeholder 2">
            <a:extLst>
              <a:ext uri="{FF2B5EF4-FFF2-40B4-BE49-F238E27FC236}">
                <a16:creationId xmlns:a16="http://schemas.microsoft.com/office/drawing/2014/main" id="{5F72582F-7373-4398-BCD6-DF8E9728709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010150" y="411163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46" name="Text Placeholder 11">
            <a:extLst>
              <a:ext uri="{FF2B5EF4-FFF2-40B4-BE49-F238E27FC236}">
                <a16:creationId xmlns:a16="http://schemas.microsoft.com/office/drawing/2014/main" id="{5DE99255-44CA-441C-BB41-85736567E20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010147" y="2029071"/>
            <a:ext cx="2299138" cy="319786"/>
          </a:xfrm>
        </p:spPr>
        <p:txBody>
          <a:bodyPr/>
          <a:lstStyle>
            <a:lvl1pPr marL="0" indent="0">
              <a:spcAft>
                <a:spcPts val="500"/>
              </a:spcAft>
              <a:buFontTx/>
              <a:buNone/>
              <a:defRPr sz="1800">
                <a:solidFill>
                  <a:schemeClr val="bg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Click to add text</a:t>
            </a:r>
          </a:p>
        </p:txBody>
      </p:sp>
      <p:sp>
        <p:nvSpPr>
          <p:cNvPr id="47" name="Text Placeholder 11">
            <a:extLst>
              <a:ext uri="{FF2B5EF4-FFF2-40B4-BE49-F238E27FC236}">
                <a16:creationId xmlns:a16="http://schemas.microsoft.com/office/drawing/2014/main" id="{A523708E-9964-4FCA-9B54-EE04DBF6ED7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834709" y="4203347"/>
            <a:ext cx="2299138" cy="322707"/>
          </a:xfrm>
        </p:spPr>
        <p:txBody>
          <a:bodyPr/>
          <a:lstStyle>
            <a:lvl1pPr marL="0" indent="0">
              <a:spcAft>
                <a:spcPts val="500"/>
              </a:spcAft>
              <a:buFontTx/>
              <a:buNone/>
              <a:defRPr sz="1800">
                <a:solidFill>
                  <a:schemeClr val="bg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Click to add text</a:t>
            </a:r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E86F4DAB-B431-4C8F-B92F-1183DA9918E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31800" y="4279697"/>
            <a:ext cx="8712200" cy="863802"/>
          </a:xfrm>
        </p:spPr>
        <p:txBody>
          <a:bodyPr lIns="0" rIns="108000" bIns="72000" anchor="b"/>
          <a:lstStyle>
            <a:lvl1pPr marL="0" indent="0" algn="r">
              <a:lnSpc>
                <a:spcPct val="114000"/>
              </a:lnSpc>
              <a:spcAft>
                <a:spcPts val="0"/>
              </a:spcAft>
              <a:buNone/>
              <a:defRPr sz="14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Figure/Paper references. This line can get quite long…… Watch out for that.</a:t>
            </a:r>
          </a:p>
          <a:p>
            <a:pPr lvl="0"/>
            <a:r>
              <a:rPr lang="en-US" dirty="0"/>
              <a:t>#</a:t>
            </a:r>
            <a:r>
              <a:rPr lang="en-US" dirty="0" err="1"/>
              <a:t>EventHashtag</a:t>
            </a:r>
            <a:r>
              <a:rPr lang="en-US" dirty="0"/>
              <a:t>; @</a:t>
            </a:r>
            <a:r>
              <a:rPr lang="en-US" dirty="0" err="1"/>
              <a:t>kirstie_j</a:t>
            </a:r>
            <a:endParaRPr lang="en-US" dirty="0"/>
          </a:p>
          <a:p>
            <a:pPr lvl="0"/>
            <a:r>
              <a:rPr lang="en-US" dirty="0"/>
              <a:t>https://doi.org/10.5281/zenodo.1234567</a:t>
            </a:r>
          </a:p>
        </p:txBody>
      </p:sp>
    </p:spTree>
    <p:extLst>
      <p:ext uri="{BB962C8B-B14F-4D97-AF65-F5344CB8AC3E}">
        <p14:creationId xmlns:p14="http://schemas.microsoft.com/office/powerpoint/2010/main" val="897341990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2608">
          <p15:clr>
            <a:srgbClr val="FBAE40"/>
          </p15:clr>
        </p15:guide>
        <p15:guide id="7" orient="horz" pos="1620">
          <p15:clr>
            <a:srgbClr val="FBAE40"/>
          </p15:clr>
        </p15:guide>
        <p15:guide id="8" pos="3152">
          <p15:clr>
            <a:srgbClr val="FBAE40"/>
          </p15:clr>
        </p15:guide>
        <p15:guide id="9" pos="1156">
          <p15:clr>
            <a:srgbClr val="FBAE40"/>
          </p15:clr>
        </p15:guide>
        <p15:guide id="10" pos="4604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 images (Light) (Alt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7">
            <a:extLst>
              <a:ext uri="{FF2B5EF4-FFF2-40B4-BE49-F238E27FC236}">
                <a16:creationId xmlns:a16="http://schemas.microsoft.com/office/drawing/2014/main" id="{F4CF05EA-F898-4007-AD46-0661D2E50EA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41062" y="2029070"/>
            <a:ext cx="2299138" cy="319787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500"/>
              </a:spcAft>
              <a:buFontTx/>
              <a:buNone/>
              <a:defRPr sz="1800" b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add text</a:t>
            </a:r>
            <a:endParaRPr lang="en-GB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22F9DB4-9D8E-427B-99DD-E998B980D507}"/>
              </a:ext>
            </a:extLst>
          </p:cNvPr>
          <p:cNvCxnSpPr>
            <a:cxnSpLocks/>
          </p:cNvCxnSpPr>
          <p:nvPr userDrawn="1"/>
        </p:nvCxnSpPr>
        <p:spPr>
          <a:xfrm>
            <a:off x="1841063" y="2029084"/>
            <a:ext cx="2299138" cy="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B42433C-D1E5-434C-A331-94DFD8E56DF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834712" y="411163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9ADAFBE0-E4BE-49CE-B6AE-E13838084BB3}"/>
              </a:ext>
            </a:extLst>
          </p:cNvPr>
          <p:cNvCxnSpPr>
            <a:cxnSpLocks/>
          </p:cNvCxnSpPr>
          <p:nvPr userDrawn="1"/>
        </p:nvCxnSpPr>
        <p:spPr>
          <a:xfrm>
            <a:off x="1841062" y="4194254"/>
            <a:ext cx="2299138" cy="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Picture Placeholder 2">
            <a:extLst>
              <a:ext uri="{FF2B5EF4-FFF2-40B4-BE49-F238E27FC236}">
                <a16:creationId xmlns:a16="http://schemas.microsoft.com/office/drawing/2014/main" id="{C0EA1AD3-FB09-47F8-BB9C-4F38BB33C26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841062" y="2576334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1048226E-5BD0-47BC-A2CE-6028EB18DC46}"/>
              </a:ext>
            </a:extLst>
          </p:cNvPr>
          <p:cNvCxnSpPr>
            <a:cxnSpLocks/>
          </p:cNvCxnSpPr>
          <p:nvPr userDrawn="1"/>
        </p:nvCxnSpPr>
        <p:spPr>
          <a:xfrm>
            <a:off x="5010149" y="2029084"/>
            <a:ext cx="2299138" cy="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Picture Placeholder 2">
            <a:extLst>
              <a:ext uri="{FF2B5EF4-FFF2-40B4-BE49-F238E27FC236}">
                <a16:creationId xmlns:a16="http://schemas.microsoft.com/office/drawing/2014/main" id="{5F72582F-7373-4398-BCD6-DF8E9728709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010150" y="411163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46" name="Text Placeholder 11">
            <a:extLst>
              <a:ext uri="{FF2B5EF4-FFF2-40B4-BE49-F238E27FC236}">
                <a16:creationId xmlns:a16="http://schemas.microsoft.com/office/drawing/2014/main" id="{5DE99255-44CA-441C-BB41-85736567E20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010147" y="2029071"/>
            <a:ext cx="2299138" cy="319786"/>
          </a:xfrm>
        </p:spPr>
        <p:txBody>
          <a:bodyPr/>
          <a:lstStyle>
            <a:lvl1pPr marL="0" indent="0">
              <a:spcAft>
                <a:spcPts val="500"/>
              </a:spcAft>
              <a:buFontTx/>
              <a:buNone/>
              <a:defRPr sz="1800">
                <a:solidFill>
                  <a:schemeClr val="tx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Click to add text</a:t>
            </a:r>
          </a:p>
        </p:txBody>
      </p:sp>
      <p:sp>
        <p:nvSpPr>
          <p:cNvPr id="47" name="Text Placeholder 11">
            <a:extLst>
              <a:ext uri="{FF2B5EF4-FFF2-40B4-BE49-F238E27FC236}">
                <a16:creationId xmlns:a16="http://schemas.microsoft.com/office/drawing/2014/main" id="{A523708E-9964-4FCA-9B54-EE04DBF6ED7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841062" y="4194240"/>
            <a:ext cx="2299138" cy="319786"/>
          </a:xfrm>
        </p:spPr>
        <p:txBody>
          <a:bodyPr/>
          <a:lstStyle>
            <a:lvl1pPr marL="0" indent="0">
              <a:spcAft>
                <a:spcPts val="500"/>
              </a:spcAft>
              <a:buFontTx/>
              <a:buNone/>
              <a:defRPr sz="1800">
                <a:solidFill>
                  <a:schemeClr val="tx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Click to add text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A6508766-540F-43B6-B3EF-230CF2F610C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63600" y="4407112"/>
            <a:ext cx="8280400" cy="736388"/>
          </a:xfrm>
        </p:spPr>
        <p:txBody>
          <a:bodyPr anchor="b"/>
          <a:lstStyle>
            <a:lvl1pPr marL="0" indent="0" algn="r">
              <a:spcAft>
                <a:spcPts val="200"/>
              </a:spcAft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Figure/Paper references. This line can get quite long…… Watch out for that.</a:t>
            </a:r>
          </a:p>
          <a:p>
            <a:pPr lvl="0"/>
            <a:r>
              <a:rPr lang="en-US" dirty="0"/>
              <a:t>#</a:t>
            </a:r>
            <a:r>
              <a:rPr lang="en-US" dirty="0" err="1"/>
              <a:t>EventHashtag</a:t>
            </a:r>
            <a:r>
              <a:rPr lang="en-US" dirty="0"/>
              <a:t>; @</a:t>
            </a:r>
            <a:r>
              <a:rPr lang="en-US" dirty="0" err="1"/>
              <a:t>kirstie_j</a:t>
            </a:r>
            <a:endParaRPr lang="en-US" dirty="0"/>
          </a:p>
          <a:p>
            <a:pPr lvl="0"/>
            <a:r>
              <a:rPr lang="en-US" dirty="0"/>
              <a:t>https://doi.org/10.5281/zenodo.1234567</a:t>
            </a:r>
          </a:p>
        </p:txBody>
      </p:sp>
    </p:spTree>
    <p:extLst>
      <p:ext uri="{BB962C8B-B14F-4D97-AF65-F5344CB8AC3E}">
        <p14:creationId xmlns:p14="http://schemas.microsoft.com/office/powerpoint/2010/main" val="422923990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1156">
          <p15:clr>
            <a:srgbClr val="FBAE40"/>
          </p15:clr>
        </p15:guide>
        <p15:guide id="7" orient="horz" pos="1620">
          <p15:clr>
            <a:srgbClr val="FBAE40"/>
          </p15:clr>
        </p15:guide>
        <p15:guide id="8" pos="2608">
          <p15:clr>
            <a:srgbClr val="FBAE40"/>
          </p15:clr>
        </p15:guide>
        <p15:guide id="9" pos="3152">
          <p15:clr>
            <a:srgbClr val="FBAE40"/>
          </p15:clr>
        </p15:guide>
        <p15:guide id="10" pos="4604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 images (Dark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7">
            <a:extLst>
              <a:ext uri="{FF2B5EF4-FFF2-40B4-BE49-F238E27FC236}">
                <a16:creationId xmlns:a16="http://schemas.microsoft.com/office/drawing/2014/main" id="{F4CF05EA-F898-4007-AD46-0661D2E50EA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0" y="2029070"/>
            <a:ext cx="2299138" cy="319787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500"/>
              </a:spcAft>
              <a:buFontTx/>
              <a:buNone/>
              <a:defRPr sz="18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text</a:t>
            </a:r>
            <a:endParaRPr lang="en-GB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22F9DB4-9D8E-427B-99DD-E998B980D507}"/>
              </a:ext>
            </a:extLst>
          </p:cNvPr>
          <p:cNvCxnSpPr>
            <a:cxnSpLocks/>
          </p:cNvCxnSpPr>
          <p:nvPr userDrawn="1"/>
        </p:nvCxnSpPr>
        <p:spPr>
          <a:xfrm>
            <a:off x="431801" y="2029084"/>
            <a:ext cx="2299138" cy="1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B42433C-D1E5-434C-A331-94DFD8E56DF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31802" y="411163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9ADAFBE0-E4BE-49CE-B6AE-E13838084BB3}"/>
              </a:ext>
            </a:extLst>
          </p:cNvPr>
          <p:cNvCxnSpPr>
            <a:cxnSpLocks/>
          </p:cNvCxnSpPr>
          <p:nvPr userDrawn="1"/>
        </p:nvCxnSpPr>
        <p:spPr>
          <a:xfrm>
            <a:off x="436125" y="4189671"/>
            <a:ext cx="2299138" cy="1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Picture Placeholder 2">
            <a:extLst>
              <a:ext uri="{FF2B5EF4-FFF2-40B4-BE49-F238E27FC236}">
                <a16:creationId xmlns:a16="http://schemas.microsoft.com/office/drawing/2014/main" id="{C0EA1AD3-FB09-47F8-BB9C-4F38BB33C26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36125" y="2571750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1048226E-5BD0-47BC-A2CE-6028EB18DC46}"/>
              </a:ext>
            </a:extLst>
          </p:cNvPr>
          <p:cNvCxnSpPr>
            <a:cxnSpLocks/>
          </p:cNvCxnSpPr>
          <p:nvPr userDrawn="1"/>
        </p:nvCxnSpPr>
        <p:spPr>
          <a:xfrm>
            <a:off x="6413064" y="2029084"/>
            <a:ext cx="2299138" cy="1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Picture Placeholder 2">
            <a:extLst>
              <a:ext uri="{FF2B5EF4-FFF2-40B4-BE49-F238E27FC236}">
                <a16:creationId xmlns:a16="http://schemas.microsoft.com/office/drawing/2014/main" id="{5F72582F-7373-4398-BCD6-DF8E9728709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413065" y="411163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46" name="Text Placeholder 11">
            <a:extLst>
              <a:ext uri="{FF2B5EF4-FFF2-40B4-BE49-F238E27FC236}">
                <a16:creationId xmlns:a16="http://schemas.microsoft.com/office/drawing/2014/main" id="{5DE99255-44CA-441C-BB41-85736567E20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413062" y="2029071"/>
            <a:ext cx="2299138" cy="319786"/>
          </a:xfrm>
        </p:spPr>
        <p:txBody>
          <a:bodyPr/>
          <a:lstStyle>
            <a:lvl1pPr marL="0" indent="0">
              <a:spcAft>
                <a:spcPts val="500"/>
              </a:spcAft>
              <a:buFontTx/>
              <a:buNone/>
              <a:defRPr sz="1800">
                <a:solidFill>
                  <a:schemeClr val="bg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Click to add text</a:t>
            </a:r>
          </a:p>
        </p:txBody>
      </p:sp>
      <p:sp>
        <p:nvSpPr>
          <p:cNvPr id="47" name="Text Placeholder 11">
            <a:extLst>
              <a:ext uri="{FF2B5EF4-FFF2-40B4-BE49-F238E27FC236}">
                <a16:creationId xmlns:a16="http://schemas.microsoft.com/office/drawing/2014/main" id="{A523708E-9964-4FCA-9B54-EE04DBF6ED7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36125" y="4189657"/>
            <a:ext cx="2299138" cy="319786"/>
          </a:xfrm>
        </p:spPr>
        <p:txBody>
          <a:bodyPr/>
          <a:lstStyle>
            <a:lvl1pPr marL="0" indent="0">
              <a:spcAft>
                <a:spcPts val="500"/>
              </a:spcAft>
              <a:buFontTx/>
              <a:buNone/>
              <a:defRPr sz="1800">
                <a:solidFill>
                  <a:schemeClr val="bg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Click to add text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D172800-1790-4DDC-B421-71C390A398BC}"/>
              </a:ext>
            </a:extLst>
          </p:cNvPr>
          <p:cNvCxnSpPr>
            <a:cxnSpLocks/>
          </p:cNvCxnSpPr>
          <p:nvPr userDrawn="1"/>
        </p:nvCxnSpPr>
        <p:spPr>
          <a:xfrm>
            <a:off x="3422428" y="2029084"/>
            <a:ext cx="2299138" cy="1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3ACCC488-E951-4C81-B7B8-7BDAB396FBA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422429" y="411163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CECB912-D2D4-4451-97CA-8959BE18AE3F}"/>
              </a:ext>
            </a:extLst>
          </p:cNvPr>
          <p:cNvCxnSpPr>
            <a:cxnSpLocks/>
          </p:cNvCxnSpPr>
          <p:nvPr userDrawn="1"/>
        </p:nvCxnSpPr>
        <p:spPr>
          <a:xfrm>
            <a:off x="3429712" y="4189671"/>
            <a:ext cx="2299138" cy="1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icture Placeholder 2">
            <a:extLst>
              <a:ext uri="{FF2B5EF4-FFF2-40B4-BE49-F238E27FC236}">
                <a16:creationId xmlns:a16="http://schemas.microsoft.com/office/drawing/2014/main" id="{059268D9-83A6-43BE-857F-4A80A1AFF68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3429712" y="2571750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22" name="Text Placeholder 11">
            <a:extLst>
              <a:ext uri="{FF2B5EF4-FFF2-40B4-BE49-F238E27FC236}">
                <a16:creationId xmlns:a16="http://schemas.microsoft.com/office/drawing/2014/main" id="{2052E2BF-E587-4DC9-85FF-50ABA8434D6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422426" y="2029071"/>
            <a:ext cx="2299138" cy="319786"/>
          </a:xfrm>
        </p:spPr>
        <p:txBody>
          <a:bodyPr/>
          <a:lstStyle>
            <a:lvl1pPr marL="0" indent="0">
              <a:spcAft>
                <a:spcPts val="500"/>
              </a:spcAft>
              <a:buFontTx/>
              <a:buNone/>
              <a:defRPr sz="1800">
                <a:solidFill>
                  <a:schemeClr val="bg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Click to add text</a:t>
            </a:r>
          </a:p>
        </p:txBody>
      </p:sp>
      <p:sp>
        <p:nvSpPr>
          <p:cNvPr id="23" name="Text Placeholder 11">
            <a:extLst>
              <a:ext uri="{FF2B5EF4-FFF2-40B4-BE49-F238E27FC236}">
                <a16:creationId xmlns:a16="http://schemas.microsoft.com/office/drawing/2014/main" id="{3DA4DDD4-B4BF-4187-8FEB-DA7785CA093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429712" y="4189657"/>
            <a:ext cx="2299138" cy="319786"/>
          </a:xfrm>
        </p:spPr>
        <p:txBody>
          <a:bodyPr/>
          <a:lstStyle>
            <a:lvl1pPr marL="0" indent="0">
              <a:spcAft>
                <a:spcPts val="500"/>
              </a:spcAft>
              <a:buFontTx/>
              <a:buNone/>
              <a:defRPr sz="1800">
                <a:solidFill>
                  <a:schemeClr val="bg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Click to add text</a:t>
            </a:r>
          </a:p>
        </p:txBody>
      </p:sp>
      <p:sp>
        <p:nvSpPr>
          <p:cNvPr id="24" name="Text Placeholder 4">
            <a:extLst>
              <a:ext uri="{FF2B5EF4-FFF2-40B4-BE49-F238E27FC236}">
                <a16:creationId xmlns:a16="http://schemas.microsoft.com/office/drawing/2014/main" id="{66AFD672-803A-4A36-ACBD-90E88FA58C7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31800" y="4279697"/>
            <a:ext cx="8712200" cy="863802"/>
          </a:xfrm>
        </p:spPr>
        <p:txBody>
          <a:bodyPr lIns="0" rIns="108000" bIns="72000" anchor="b"/>
          <a:lstStyle>
            <a:lvl1pPr marL="0" indent="0" algn="r">
              <a:lnSpc>
                <a:spcPct val="114000"/>
              </a:lnSpc>
              <a:spcAft>
                <a:spcPts val="0"/>
              </a:spcAft>
              <a:buNone/>
              <a:defRPr sz="14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Figure/Paper references. This line can get quite long…… Watch out for that.</a:t>
            </a:r>
          </a:p>
          <a:p>
            <a:pPr lvl="0"/>
            <a:r>
              <a:rPr lang="en-US" dirty="0"/>
              <a:t>#</a:t>
            </a:r>
            <a:r>
              <a:rPr lang="en-US" dirty="0" err="1"/>
              <a:t>EventHashtag</a:t>
            </a:r>
            <a:r>
              <a:rPr lang="en-US" dirty="0"/>
              <a:t>; @</a:t>
            </a:r>
            <a:r>
              <a:rPr lang="en-US" dirty="0" err="1"/>
              <a:t>kirstie_j</a:t>
            </a:r>
            <a:endParaRPr lang="en-US" dirty="0"/>
          </a:p>
          <a:p>
            <a:pPr lvl="0"/>
            <a:r>
              <a:rPr lang="en-US" dirty="0"/>
              <a:t>https://doi.org/10.5281/zenodo.1234567</a:t>
            </a:r>
          </a:p>
        </p:txBody>
      </p:sp>
    </p:spTree>
    <p:extLst>
      <p:ext uri="{BB962C8B-B14F-4D97-AF65-F5344CB8AC3E}">
        <p14:creationId xmlns:p14="http://schemas.microsoft.com/office/powerpoint/2010/main" val="42485328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1620" userDrawn="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7" orient="horz" pos="2981" userDrawn="1">
          <p15:clr>
            <a:srgbClr val="FBAE40"/>
          </p15:clr>
        </p15:guide>
        <p15:guide id="8" pos="1723" userDrawn="1">
          <p15:clr>
            <a:srgbClr val="FBAE40"/>
          </p15:clr>
        </p15:guide>
        <p15:guide id="9" pos="2154" userDrawn="1">
          <p15:clr>
            <a:srgbClr val="FBAE40"/>
          </p15:clr>
        </p15:guide>
        <p15:guide id="10" pos="3606" userDrawn="1">
          <p15:clr>
            <a:srgbClr val="FBAE40"/>
          </p15:clr>
        </p15:guide>
        <p15:guide id="11" pos="4037" userDrawn="1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 images (Light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7">
            <a:extLst>
              <a:ext uri="{FF2B5EF4-FFF2-40B4-BE49-F238E27FC236}">
                <a16:creationId xmlns:a16="http://schemas.microsoft.com/office/drawing/2014/main" id="{F4CF05EA-F898-4007-AD46-0661D2E50EA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0" y="2029070"/>
            <a:ext cx="2299138" cy="319787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500"/>
              </a:spcAft>
              <a:buFontTx/>
              <a:buNone/>
              <a:defRPr sz="1800" b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add text</a:t>
            </a:r>
            <a:endParaRPr lang="en-GB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22F9DB4-9D8E-427B-99DD-E998B980D507}"/>
              </a:ext>
            </a:extLst>
          </p:cNvPr>
          <p:cNvCxnSpPr>
            <a:cxnSpLocks/>
          </p:cNvCxnSpPr>
          <p:nvPr userDrawn="1"/>
        </p:nvCxnSpPr>
        <p:spPr>
          <a:xfrm>
            <a:off x="431801" y="2029084"/>
            <a:ext cx="2299138" cy="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B42433C-D1E5-434C-A331-94DFD8E56DF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31802" y="411163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9ADAFBE0-E4BE-49CE-B6AE-E13838084BB3}"/>
              </a:ext>
            </a:extLst>
          </p:cNvPr>
          <p:cNvCxnSpPr>
            <a:cxnSpLocks/>
          </p:cNvCxnSpPr>
          <p:nvPr userDrawn="1"/>
        </p:nvCxnSpPr>
        <p:spPr>
          <a:xfrm>
            <a:off x="431799" y="4202205"/>
            <a:ext cx="2299138" cy="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Picture Placeholder 2">
            <a:extLst>
              <a:ext uri="{FF2B5EF4-FFF2-40B4-BE49-F238E27FC236}">
                <a16:creationId xmlns:a16="http://schemas.microsoft.com/office/drawing/2014/main" id="{C0EA1AD3-FB09-47F8-BB9C-4F38BB33C26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31800" y="2584284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1048226E-5BD0-47BC-A2CE-6028EB18DC46}"/>
              </a:ext>
            </a:extLst>
          </p:cNvPr>
          <p:cNvCxnSpPr>
            <a:cxnSpLocks/>
          </p:cNvCxnSpPr>
          <p:nvPr userDrawn="1"/>
        </p:nvCxnSpPr>
        <p:spPr>
          <a:xfrm>
            <a:off x="6413064" y="2029084"/>
            <a:ext cx="2299138" cy="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Picture Placeholder 2">
            <a:extLst>
              <a:ext uri="{FF2B5EF4-FFF2-40B4-BE49-F238E27FC236}">
                <a16:creationId xmlns:a16="http://schemas.microsoft.com/office/drawing/2014/main" id="{5F72582F-7373-4398-BCD6-DF8E9728709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413065" y="411163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46" name="Text Placeholder 11">
            <a:extLst>
              <a:ext uri="{FF2B5EF4-FFF2-40B4-BE49-F238E27FC236}">
                <a16:creationId xmlns:a16="http://schemas.microsoft.com/office/drawing/2014/main" id="{5DE99255-44CA-441C-BB41-85736567E20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413062" y="2029071"/>
            <a:ext cx="2299138" cy="319786"/>
          </a:xfrm>
        </p:spPr>
        <p:txBody>
          <a:bodyPr/>
          <a:lstStyle>
            <a:lvl1pPr marL="0" indent="0">
              <a:spcAft>
                <a:spcPts val="500"/>
              </a:spcAft>
              <a:buFontTx/>
              <a:buNone/>
              <a:defRPr sz="1800">
                <a:solidFill>
                  <a:schemeClr val="tx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Click to add text</a:t>
            </a:r>
          </a:p>
        </p:txBody>
      </p:sp>
      <p:sp>
        <p:nvSpPr>
          <p:cNvPr id="47" name="Text Placeholder 11">
            <a:extLst>
              <a:ext uri="{FF2B5EF4-FFF2-40B4-BE49-F238E27FC236}">
                <a16:creationId xmlns:a16="http://schemas.microsoft.com/office/drawing/2014/main" id="{A523708E-9964-4FCA-9B54-EE04DBF6ED7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31799" y="4202191"/>
            <a:ext cx="2299138" cy="319786"/>
          </a:xfrm>
        </p:spPr>
        <p:txBody>
          <a:bodyPr/>
          <a:lstStyle>
            <a:lvl1pPr marL="0" indent="0">
              <a:spcAft>
                <a:spcPts val="500"/>
              </a:spcAft>
              <a:buFontTx/>
              <a:buNone/>
              <a:defRPr sz="1800">
                <a:solidFill>
                  <a:schemeClr val="tx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Click to add text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D172800-1790-4DDC-B421-71C390A398BC}"/>
              </a:ext>
            </a:extLst>
          </p:cNvPr>
          <p:cNvCxnSpPr>
            <a:cxnSpLocks/>
          </p:cNvCxnSpPr>
          <p:nvPr userDrawn="1"/>
        </p:nvCxnSpPr>
        <p:spPr>
          <a:xfrm>
            <a:off x="3422428" y="2029084"/>
            <a:ext cx="2299138" cy="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3ACCC488-E951-4C81-B7B8-7BDAB396FBA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422429" y="411163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CECB912-D2D4-4451-97CA-8959BE18AE3F}"/>
              </a:ext>
            </a:extLst>
          </p:cNvPr>
          <p:cNvCxnSpPr>
            <a:cxnSpLocks/>
          </p:cNvCxnSpPr>
          <p:nvPr userDrawn="1"/>
        </p:nvCxnSpPr>
        <p:spPr>
          <a:xfrm>
            <a:off x="3425386" y="4202205"/>
            <a:ext cx="2299138" cy="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icture Placeholder 2">
            <a:extLst>
              <a:ext uri="{FF2B5EF4-FFF2-40B4-BE49-F238E27FC236}">
                <a16:creationId xmlns:a16="http://schemas.microsoft.com/office/drawing/2014/main" id="{059268D9-83A6-43BE-857F-4A80A1AFF68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3425387" y="2584284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22" name="Text Placeholder 11">
            <a:extLst>
              <a:ext uri="{FF2B5EF4-FFF2-40B4-BE49-F238E27FC236}">
                <a16:creationId xmlns:a16="http://schemas.microsoft.com/office/drawing/2014/main" id="{2052E2BF-E587-4DC9-85FF-50ABA8434D6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422426" y="2029071"/>
            <a:ext cx="2299138" cy="319786"/>
          </a:xfrm>
        </p:spPr>
        <p:txBody>
          <a:bodyPr/>
          <a:lstStyle>
            <a:lvl1pPr marL="0" indent="0">
              <a:spcAft>
                <a:spcPts val="500"/>
              </a:spcAft>
              <a:buFontTx/>
              <a:buNone/>
              <a:defRPr sz="1800">
                <a:solidFill>
                  <a:schemeClr val="tx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Click to add text</a:t>
            </a:r>
          </a:p>
        </p:txBody>
      </p:sp>
      <p:sp>
        <p:nvSpPr>
          <p:cNvPr id="23" name="Text Placeholder 11">
            <a:extLst>
              <a:ext uri="{FF2B5EF4-FFF2-40B4-BE49-F238E27FC236}">
                <a16:creationId xmlns:a16="http://schemas.microsoft.com/office/drawing/2014/main" id="{3DA4DDD4-B4BF-4187-8FEB-DA7785CA093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425386" y="4202191"/>
            <a:ext cx="2299138" cy="319786"/>
          </a:xfrm>
        </p:spPr>
        <p:txBody>
          <a:bodyPr/>
          <a:lstStyle>
            <a:lvl1pPr marL="0" indent="0">
              <a:spcAft>
                <a:spcPts val="500"/>
              </a:spcAft>
              <a:buFontTx/>
              <a:buNone/>
              <a:defRPr sz="1800">
                <a:solidFill>
                  <a:schemeClr val="tx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Click to add text</a:t>
            </a:r>
          </a:p>
        </p:txBody>
      </p:sp>
      <p:sp>
        <p:nvSpPr>
          <p:cNvPr id="25" name="Text Placeholder 10">
            <a:extLst>
              <a:ext uri="{FF2B5EF4-FFF2-40B4-BE49-F238E27FC236}">
                <a16:creationId xmlns:a16="http://schemas.microsoft.com/office/drawing/2014/main" id="{218AF280-30E5-4835-9869-6DBCD92B1E5B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63600" y="4407112"/>
            <a:ext cx="8280400" cy="736388"/>
          </a:xfrm>
        </p:spPr>
        <p:txBody>
          <a:bodyPr anchor="b"/>
          <a:lstStyle>
            <a:lvl1pPr marL="0" indent="0" algn="r">
              <a:spcAft>
                <a:spcPts val="200"/>
              </a:spcAft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Figure/Paper references. This line can get quite long…… Watch out for that.</a:t>
            </a:r>
          </a:p>
          <a:p>
            <a:pPr lvl="0"/>
            <a:r>
              <a:rPr lang="en-US" dirty="0"/>
              <a:t>#</a:t>
            </a:r>
            <a:r>
              <a:rPr lang="en-US" dirty="0" err="1"/>
              <a:t>EventHashtag</a:t>
            </a:r>
            <a:r>
              <a:rPr lang="en-US" dirty="0"/>
              <a:t>; @</a:t>
            </a:r>
            <a:r>
              <a:rPr lang="en-US" dirty="0" err="1"/>
              <a:t>kirstie_j</a:t>
            </a:r>
            <a:endParaRPr lang="en-US" dirty="0"/>
          </a:p>
          <a:p>
            <a:pPr lvl="0"/>
            <a:r>
              <a:rPr lang="en-US" dirty="0"/>
              <a:t>https://doi.org/10.5281/zenodo.1234567</a:t>
            </a:r>
          </a:p>
        </p:txBody>
      </p:sp>
    </p:spTree>
    <p:extLst>
      <p:ext uri="{BB962C8B-B14F-4D97-AF65-F5344CB8AC3E}">
        <p14:creationId xmlns:p14="http://schemas.microsoft.com/office/powerpoint/2010/main" val="309210634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1723" userDrawn="1">
          <p15:clr>
            <a:srgbClr val="FBAE40"/>
          </p15:clr>
        </p15:guide>
        <p15:guide id="7" orient="horz" pos="1620">
          <p15:clr>
            <a:srgbClr val="FBAE40"/>
          </p15:clr>
        </p15:guide>
        <p15:guide id="8" pos="2154" userDrawn="1">
          <p15:clr>
            <a:srgbClr val="FBAE40"/>
          </p15:clr>
        </p15:guide>
        <p15:guide id="9" pos="3606" userDrawn="1">
          <p15:clr>
            <a:srgbClr val="FBAE40"/>
          </p15:clr>
        </p15:guide>
        <p15:guide id="10" pos="4037" userDrawn="1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 images (Dark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7">
            <a:extLst>
              <a:ext uri="{FF2B5EF4-FFF2-40B4-BE49-F238E27FC236}">
                <a16:creationId xmlns:a16="http://schemas.microsoft.com/office/drawing/2014/main" id="{F4CF05EA-F898-4007-AD46-0661D2E50EA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0" y="2029070"/>
            <a:ext cx="2299138" cy="319787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500"/>
              </a:spcAft>
              <a:buFontTx/>
              <a:buNone/>
              <a:defRPr sz="18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text</a:t>
            </a:r>
            <a:endParaRPr lang="en-GB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22F9DB4-9D8E-427B-99DD-E998B980D507}"/>
              </a:ext>
            </a:extLst>
          </p:cNvPr>
          <p:cNvCxnSpPr>
            <a:cxnSpLocks/>
          </p:cNvCxnSpPr>
          <p:nvPr userDrawn="1"/>
        </p:nvCxnSpPr>
        <p:spPr>
          <a:xfrm>
            <a:off x="431801" y="2029084"/>
            <a:ext cx="2299138" cy="1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B42433C-D1E5-434C-A331-94DFD8E56DF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31802" y="411163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9ADAFBE0-E4BE-49CE-B6AE-E13838084BB3}"/>
              </a:ext>
            </a:extLst>
          </p:cNvPr>
          <p:cNvCxnSpPr>
            <a:cxnSpLocks/>
          </p:cNvCxnSpPr>
          <p:nvPr userDrawn="1"/>
        </p:nvCxnSpPr>
        <p:spPr>
          <a:xfrm>
            <a:off x="431797" y="4189671"/>
            <a:ext cx="2299138" cy="1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Picture Placeholder 2">
            <a:extLst>
              <a:ext uri="{FF2B5EF4-FFF2-40B4-BE49-F238E27FC236}">
                <a16:creationId xmlns:a16="http://schemas.microsoft.com/office/drawing/2014/main" id="{C0EA1AD3-FB09-47F8-BB9C-4F38BB33C26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31798" y="2571750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1048226E-5BD0-47BC-A2CE-6028EB18DC46}"/>
              </a:ext>
            </a:extLst>
          </p:cNvPr>
          <p:cNvCxnSpPr>
            <a:cxnSpLocks/>
          </p:cNvCxnSpPr>
          <p:nvPr userDrawn="1"/>
        </p:nvCxnSpPr>
        <p:spPr>
          <a:xfrm>
            <a:off x="6413064" y="2029084"/>
            <a:ext cx="2299138" cy="1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Picture Placeholder 2">
            <a:extLst>
              <a:ext uri="{FF2B5EF4-FFF2-40B4-BE49-F238E27FC236}">
                <a16:creationId xmlns:a16="http://schemas.microsoft.com/office/drawing/2014/main" id="{5F72582F-7373-4398-BCD6-DF8E9728709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413065" y="411163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CCEB59B0-E923-4D9F-8187-603AD6A3E427}"/>
              </a:ext>
            </a:extLst>
          </p:cNvPr>
          <p:cNvCxnSpPr>
            <a:cxnSpLocks/>
          </p:cNvCxnSpPr>
          <p:nvPr userDrawn="1"/>
        </p:nvCxnSpPr>
        <p:spPr>
          <a:xfrm>
            <a:off x="6413061" y="4189671"/>
            <a:ext cx="2299138" cy="1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Picture Placeholder 2">
            <a:extLst>
              <a:ext uri="{FF2B5EF4-FFF2-40B4-BE49-F238E27FC236}">
                <a16:creationId xmlns:a16="http://schemas.microsoft.com/office/drawing/2014/main" id="{1E76E5CD-B03D-469E-8ED5-430B5578267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13062" y="2571750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46" name="Text Placeholder 11">
            <a:extLst>
              <a:ext uri="{FF2B5EF4-FFF2-40B4-BE49-F238E27FC236}">
                <a16:creationId xmlns:a16="http://schemas.microsoft.com/office/drawing/2014/main" id="{5DE99255-44CA-441C-BB41-85736567E20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413062" y="2029071"/>
            <a:ext cx="2299138" cy="319786"/>
          </a:xfrm>
        </p:spPr>
        <p:txBody>
          <a:bodyPr/>
          <a:lstStyle>
            <a:lvl1pPr marL="0" indent="0">
              <a:spcAft>
                <a:spcPts val="500"/>
              </a:spcAft>
              <a:buFontTx/>
              <a:buNone/>
              <a:defRPr sz="1800">
                <a:solidFill>
                  <a:schemeClr val="bg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Click to add text</a:t>
            </a:r>
          </a:p>
        </p:txBody>
      </p:sp>
      <p:sp>
        <p:nvSpPr>
          <p:cNvPr id="47" name="Text Placeholder 11">
            <a:extLst>
              <a:ext uri="{FF2B5EF4-FFF2-40B4-BE49-F238E27FC236}">
                <a16:creationId xmlns:a16="http://schemas.microsoft.com/office/drawing/2014/main" id="{A523708E-9964-4FCA-9B54-EE04DBF6ED7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31797" y="4189657"/>
            <a:ext cx="2299138" cy="319786"/>
          </a:xfrm>
        </p:spPr>
        <p:txBody>
          <a:bodyPr/>
          <a:lstStyle>
            <a:lvl1pPr marL="0" indent="0">
              <a:spcAft>
                <a:spcPts val="500"/>
              </a:spcAft>
              <a:buFontTx/>
              <a:buNone/>
              <a:defRPr sz="1800">
                <a:solidFill>
                  <a:schemeClr val="bg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Click to add text</a:t>
            </a:r>
          </a:p>
        </p:txBody>
      </p:sp>
      <p:sp>
        <p:nvSpPr>
          <p:cNvPr id="48" name="Text Placeholder 11">
            <a:extLst>
              <a:ext uri="{FF2B5EF4-FFF2-40B4-BE49-F238E27FC236}">
                <a16:creationId xmlns:a16="http://schemas.microsoft.com/office/drawing/2014/main" id="{A5DC7855-36C4-4F12-B064-148DB3EC7CD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413061" y="4189657"/>
            <a:ext cx="2299138" cy="319786"/>
          </a:xfrm>
        </p:spPr>
        <p:txBody>
          <a:bodyPr/>
          <a:lstStyle>
            <a:lvl1pPr marL="0" indent="0">
              <a:spcAft>
                <a:spcPts val="500"/>
              </a:spcAft>
              <a:buFontTx/>
              <a:buNone/>
              <a:defRPr sz="1800">
                <a:solidFill>
                  <a:schemeClr val="bg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Click to add text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D172800-1790-4DDC-B421-71C390A398BC}"/>
              </a:ext>
            </a:extLst>
          </p:cNvPr>
          <p:cNvCxnSpPr>
            <a:cxnSpLocks/>
          </p:cNvCxnSpPr>
          <p:nvPr userDrawn="1"/>
        </p:nvCxnSpPr>
        <p:spPr>
          <a:xfrm>
            <a:off x="3422428" y="2029084"/>
            <a:ext cx="2299138" cy="1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3ACCC488-E951-4C81-B7B8-7BDAB396FBA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422429" y="411163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CECB912-D2D4-4451-97CA-8959BE18AE3F}"/>
              </a:ext>
            </a:extLst>
          </p:cNvPr>
          <p:cNvCxnSpPr>
            <a:cxnSpLocks/>
          </p:cNvCxnSpPr>
          <p:nvPr userDrawn="1"/>
        </p:nvCxnSpPr>
        <p:spPr>
          <a:xfrm>
            <a:off x="3422425" y="4189671"/>
            <a:ext cx="2299138" cy="1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icture Placeholder 2">
            <a:extLst>
              <a:ext uri="{FF2B5EF4-FFF2-40B4-BE49-F238E27FC236}">
                <a16:creationId xmlns:a16="http://schemas.microsoft.com/office/drawing/2014/main" id="{059268D9-83A6-43BE-857F-4A80A1AFF68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3422426" y="2571750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22" name="Text Placeholder 11">
            <a:extLst>
              <a:ext uri="{FF2B5EF4-FFF2-40B4-BE49-F238E27FC236}">
                <a16:creationId xmlns:a16="http://schemas.microsoft.com/office/drawing/2014/main" id="{2052E2BF-E587-4DC9-85FF-50ABA8434D6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422426" y="2029071"/>
            <a:ext cx="2299138" cy="319786"/>
          </a:xfrm>
        </p:spPr>
        <p:txBody>
          <a:bodyPr/>
          <a:lstStyle>
            <a:lvl1pPr marL="0" indent="0">
              <a:spcAft>
                <a:spcPts val="500"/>
              </a:spcAft>
              <a:buFontTx/>
              <a:buNone/>
              <a:defRPr sz="1800">
                <a:solidFill>
                  <a:schemeClr val="bg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Click to add text</a:t>
            </a:r>
          </a:p>
        </p:txBody>
      </p:sp>
      <p:sp>
        <p:nvSpPr>
          <p:cNvPr id="23" name="Text Placeholder 11">
            <a:extLst>
              <a:ext uri="{FF2B5EF4-FFF2-40B4-BE49-F238E27FC236}">
                <a16:creationId xmlns:a16="http://schemas.microsoft.com/office/drawing/2014/main" id="{3DA4DDD4-B4BF-4187-8FEB-DA7785CA093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422425" y="4189657"/>
            <a:ext cx="2299138" cy="319786"/>
          </a:xfrm>
        </p:spPr>
        <p:txBody>
          <a:bodyPr/>
          <a:lstStyle>
            <a:lvl1pPr marL="0" indent="0">
              <a:spcAft>
                <a:spcPts val="500"/>
              </a:spcAft>
              <a:buFontTx/>
              <a:buNone/>
              <a:defRPr sz="1800">
                <a:solidFill>
                  <a:schemeClr val="bg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Click to add text</a:t>
            </a:r>
          </a:p>
        </p:txBody>
      </p:sp>
      <p:sp>
        <p:nvSpPr>
          <p:cNvPr id="24" name="Text Placeholder 4">
            <a:extLst>
              <a:ext uri="{FF2B5EF4-FFF2-40B4-BE49-F238E27FC236}">
                <a16:creationId xmlns:a16="http://schemas.microsoft.com/office/drawing/2014/main" id="{F8E39FB8-0668-42FA-954E-C94EE947AF4B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31800" y="4279697"/>
            <a:ext cx="8712200" cy="863802"/>
          </a:xfrm>
        </p:spPr>
        <p:txBody>
          <a:bodyPr lIns="0" rIns="108000" bIns="72000" anchor="b"/>
          <a:lstStyle>
            <a:lvl1pPr marL="0" indent="0" algn="r">
              <a:lnSpc>
                <a:spcPct val="114000"/>
              </a:lnSpc>
              <a:spcAft>
                <a:spcPts val="0"/>
              </a:spcAft>
              <a:buNone/>
              <a:defRPr sz="14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Figure/Paper references. This line can get quite long…… Watch out for that.</a:t>
            </a:r>
          </a:p>
          <a:p>
            <a:pPr lvl="0"/>
            <a:r>
              <a:rPr lang="en-US" dirty="0"/>
              <a:t>#</a:t>
            </a:r>
            <a:r>
              <a:rPr lang="en-US" dirty="0" err="1"/>
              <a:t>EventHashtag</a:t>
            </a:r>
            <a:r>
              <a:rPr lang="en-US" dirty="0"/>
              <a:t>; @</a:t>
            </a:r>
            <a:r>
              <a:rPr lang="en-US" dirty="0" err="1"/>
              <a:t>kirstie_j</a:t>
            </a:r>
            <a:endParaRPr lang="en-US" dirty="0"/>
          </a:p>
          <a:p>
            <a:pPr lvl="0"/>
            <a:r>
              <a:rPr lang="en-US" dirty="0"/>
              <a:t>https://doi.org/10.5281/zenodo.1234567</a:t>
            </a:r>
          </a:p>
        </p:txBody>
      </p:sp>
    </p:spTree>
    <p:extLst>
      <p:ext uri="{BB962C8B-B14F-4D97-AF65-F5344CB8AC3E}">
        <p14:creationId xmlns:p14="http://schemas.microsoft.com/office/powerpoint/2010/main" val="153854448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3606" userDrawn="1">
          <p15:clr>
            <a:srgbClr val="FBAE40"/>
          </p15:clr>
        </p15:guide>
        <p15:guide id="7" orient="horz" pos="1620">
          <p15:clr>
            <a:srgbClr val="FBAE40"/>
          </p15:clr>
        </p15:guide>
        <p15:guide id="8" pos="1723" userDrawn="1">
          <p15:clr>
            <a:srgbClr val="FBAE40"/>
          </p15:clr>
        </p15:guide>
        <p15:guide id="9" pos="2154" userDrawn="1">
          <p15:clr>
            <a:srgbClr val="FBAE40"/>
          </p15:clr>
        </p15:guide>
        <p15:guide id="10" pos="4037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, no image (Dark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7">
            <a:extLst>
              <a:ext uri="{FF2B5EF4-FFF2-40B4-BE49-F238E27FC236}">
                <a16:creationId xmlns:a16="http://schemas.microsoft.com/office/drawing/2014/main" id="{F4CF05EA-F898-4007-AD46-0661D2E50EA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0" y="2184922"/>
            <a:ext cx="8280400" cy="571512"/>
          </a:xfrm>
        </p:spPr>
        <p:txBody>
          <a:bodyPr/>
          <a:lstStyle>
            <a:lvl1pPr>
              <a:lnSpc>
                <a:spcPct val="100000"/>
              </a:lnSpc>
              <a:defRPr sz="34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Section divider title</a:t>
            </a:r>
            <a:endParaRPr lang="en-GB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22F9DB4-9D8E-427B-99DD-E998B980D507}"/>
              </a:ext>
            </a:extLst>
          </p:cNvPr>
          <p:cNvCxnSpPr>
            <a:cxnSpLocks/>
          </p:cNvCxnSpPr>
          <p:nvPr userDrawn="1"/>
        </p:nvCxnSpPr>
        <p:spPr>
          <a:xfrm>
            <a:off x="431800" y="2184922"/>
            <a:ext cx="82804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9805BFC-AF9C-4B7E-93F7-279A1D977E5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31800" y="4279697"/>
            <a:ext cx="8712200" cy="863802"/>
          </a:xfrm>
        </p:spPr>
        <p:txBody>
          <a:bodyPr lIns="0" rIns="108000" bIns="72000" anchor="b"/>
          <a:lstStyle>
            <a:lvl1pPr marL="0" indent="0" algn="r">
              <a:lnSpc>
                <a:spcPct val="114000"/>
              </a:lnSpc>
              <a:spcAft>
                <a:spcPts val="0"/>
              </a:spcAft>
              <a:buNone/>
              <a:defRPr sz="14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Figure/Paper references. This line can get quite long…… Watch out for that.</a:t>
            </a:r>
          </a:p>
          <a:p>
            <a:pPr lvl="0"/>
            <a:r>
              <a:rPr lang="en-US" dirty="0"/>
              <a:t>#</a:t>
            </a:r>
            <a:r>
              <a:rPr lang="en-US" dirty="0" err="1"/>
              <a:t>EventHashtag</a:t>
            </a:r>
            <a:r>
              <a:rPr lang="en-US" dirty="0"/>
              <a:t>; @</a:t>
            </a:r>
            <a:r>
              <a:rPr lang="en-US" dirty="0" err="1"/>
              <a:t>kirstie_j</a:t>
            </a:r>
            <a:endParaRPr lang="en-US" dirty="0"/>
          </a:p>
          <a:p>
            <a:pPr lvl="0"/>
            <a:r>
              <a:rPr lang="en-US" dirty="0"/>
              <a:t>https://doi.org/10.5281/zenodo.1234567</a:t>
            </a:r>
          </a:p>
        </p:txBody>
      </p:sp>
    </p:spTree>
    <p:extLst>
      <p:ext uri="{BB962C8B-B14F-4D97-AF65-F5344CB8AC3E}">
        <p14:creationId xmlns:p14="http://schemas.microsoft.com/office/powerpoint/2010/main" val="736867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3016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 images (Light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7">
            <a:extLst>
              <a:ext uri="{FF2B5EF4-FFF2-40B4-BE49-F238E27FC236}">
                <a16:creationId xmlns:a16="http://schemas.microsoft.com/office/drawing/2014/main" id="{F4CF05EA-F898-4007-AD46-0661D2E50EA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0" y="2029070"/>
            <a:ext cx="2299138" cy="319787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500"/>
              </a:spcAft>
              <a:buFontTx/>
              <a:buNone/>
              <a:defRPr sz="1800" b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add text</a:t>
            </a:r>
            <a:endParaRPr lang="en-GB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22F9DB4-9D8E-427B-99DD-E998B980D507}"/>
              </a:ext>
            </a:extLst>
          </p:cNvPr>
          <p:cNvCxnSpPr>
            <a:cxnSpLocks/>
          </p:cNvCxnSpPr>
          <p:nvPr userDrawn="1"/>
        </p:nvCxnSpPr>
        <p:spPr>
          <a:xfrm>
            <a:off x="431801" y="2029084"/>
            <a:ext cx="2299138" cy="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B42433C-D1E5-434C-A331-94DFD8E56DF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31802" y="411163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9ADAFBE0-E4BE-49CE-B6AE-E13838084BB3}"/>
              </a:ext>
            </a:extLst>
          </p:cNvPr>
          <p:cNvCxnSpPr>
            <a:cxnSpLocks/>
          </p:cNvCxnSpPr>
          <p:nvPr userDrawn="1"/>
        </p:nvCxnSpPr>
        <p:spPr>
          <a:xfrm>
            <a:off x="436124" y="4203361"/>
            <a:ext cx="2299138" cy="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Picture Placeholder 2">
            <a:extLst>
              <a:ext uri="{FF2B5EF4-FFF2-40B4-BE49-F238E27FC236}">
                <a16:creationId xmlns:a16="http://schemas.microsoft.com/office/drawing/2014/main" id="{C0EA1AD3-FB09-47F8-BB9C-4F38BB33C26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36125" y="2585440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1048226E-5BD0-47BC-A2CE-6028EB18DC46}"/>
              </a:ext>
            </a:extLst>
          </p:cNvPr>
          <p:cNvCxnSpPr>
            <a:cxnSpLocks/>
          </p:cNvCxnSpPr>
          <p:nvPr userDrawn="1"/>
        </p:nvCxnSpPr>
        <p:spPr>
          <a:xfrm>
            <a:off x="6413064" y="2029084"/>
            <a:ext cx="2299138" cy="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Picture Placeholder 2">
            <a:extLst>
              <a:ext uri="{FF2B5EF4-FFF2-40B4-BE49-F238E27FC236}">
                <a16:creationId xmlns:a16="http://schemas.microsoft.com/office/drawing/2014/main" id="{5F72582F-7373-4398-BCD6-DF8E9728709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413065" y="411163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CCEB59B0-E923-4D9F-8187-603AD6A3E427}"/>
              </a:ext>
            </a:extLst>
          </p:cNvPr>
          <p:cNvCxnSpPr>
            <a:cxnSpLocks/>
          </p:cNvCxnSpPr>
          <p:nvPr userDrawn="1"/>
        </p:nvCxnSpPr>
        <p:spPr>
          <a:xfrm>
            <a:off x="6417388" y="4203361"/>
            <a:ext cx="2299138" cy="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Picture Placeholder 2">
            <a:extLst>
              <a:ext uri="{FF2B5EF4-FFF2-40B4-BE49-F238E27FC236}">
                <a16:creationId xmlns:a16="http://schemas.microsoft.com/office/drawing/2014/main" id="{1E76E5CD-B03D-469E-8ED5-430B5578267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17389" y="2585440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46" name="Text Placeholder 11">
            <a:extLst>
              <a:ext uri="{FF2B5EF4-FFF2-40B4-BE49-F238E27FC236}">
                <a16:creationId xmlns:a16="http://schemas.microsoft.com/office/drawing/2014/main" id="{5DE99255-44CA-441C-BB41-85736567E20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413062" y="2029071"/>
            <a:ext cx="2299138" cy="319786"/>
          </a:xfrm>
        </p:spPr>
        <p:txBody>
          <a:bodyPr/>
          <a:lstStyle>
            <a:lvl1pPr marL="0" indent="0">
              <a:spcAft>
                <a:spcPts val="500"/>
              </a:spcAft>
              <a:buFontTx/>
              <a:buNone/>
              <a:defRPr sz="1800">
                <a:solidFill>
                  <a:schemeClr val="tx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Click to add text</a:t>
            </a:r>
          </a:p>
        </p:txBody>
      </p:sp>
      <p:sp>
        <p:nvSpPr>
          <p:cNvPr id="47" name="Text Placeholder 11">
            <a:extLst>
              <a:ext uri="{FF2B5EF4-FFF2-40B4-BE49-F238E27FC236}">
                <a16:creationId xmlns:a16="http://schemas.microsoft.com/office/drawing/2014/main" id="{A523708E-9964-4FCA-9B54-EE04DBF6ED7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36124" y="4203347"/>
            <a:ext cx="2299138" cy="319786"/>
          </a:xfrm>
        </p:spPr>
        <p:txBody>
          <a:bodyPr/>
          <a:lstStyle>
            <a:lvl1pPr marL="0" indent="0">
              <a:spcAft>
                <a:spcPts val="500"/>
              </a:spcAft>
              <a:buFontTx/>
              <a:buNone/>
              <a:defRPr sz="1800">
                <a:solidFill>
                  <a:schemeClr val="tx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Click to add text</a:t>
            </a:r>
          </a:p>
        </p:txBody>
      </p:sp>
      <p:sp>
        <p:nvSpPr>
          <p:cNvPr id="48" name="Text Placeholder 11">
            <a:extLst>
              <a:ext uri="{FF2B5EF4-FFF2-40B4-BE49-F238E27FC236}">
                <a16:creationId xmlns:a16="http://schemas.microsoft.com/office/drawing/2014/main" id="{A5DC7855-36C4-4F12-B064-148DB3EC7CD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417388" y="4203347"/>
            <a:ext cx="2299138" cy="319786"/>
          </a:xfrm>
        </p:spPr>
        <p:txBody>
          <a:bodyPr/>
          <a:lstStyle>
            <a:lvl1pPr marL="0" indent="0">
              <a:spcAft>
                <a:spcPts val="500"/>
              </a:spcAft>
              <a:buFontTx/>
              <a:buNone/>
              <a:defRPr sz="1800">
                <a:solidFill>
                  <a:schemeClr val="tx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Click to add text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D172800-1790-4DDC-B421-71C390A398BC}"/>
              </a:ext>
            </a:extLst>
          </p:cNvPr>
          <p:cNvCxnSpPr>
            <a:cxnSpLocks/>
          </p:cNvCxnSpPr>
          <p:nvPr userDrawn="1"/>
        </p:nvCxnSpPr>
        <p:spPr>
          <a:xfrm>
            <a:off x="3422428" y="2029084"/>
            <a:ext cx="2299138" cy="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3ACCC488-E951-4C81-B7B8-7BDAB396FBA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422429" y="411163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CECB912-D2D4-4451-97CA-8959BE18AE3F}"/>
              </a:ext>
            </a:extLst>
          </p:cNvPr>
          <p:cNvCxnSpPr>
            <a:cxnSpLocks/>
          </p:cNvCxnSpPr>
          <p:nvPr userDrawn="1"/>
        </p:nvCxnSpPr>
        <p:spPr>
          <a:xfrm>
            <a:off x="3426752" y="4203361"/>
            <a:ext cx="2299138" cy="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icture Placeholder 2">
            <a:extLst>
              <a:ext uri="{FF2B5EF4-FFF2-40B4-BE49-F238E27FC236}">
                <a16:creationId xmlns:a16="http://schemas.microsoft.com/office/drawing/2014/main" id="{059268D9-83A6-43BE-857F-4A80A1AFF68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3426753" y="2585440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22" name="Text Placeholder 11">
            <a:extLst>
              <a:ext uri="{FF2B5EF4-FFF2-40B4-BE49-F238E27FC236}">
                <a16:creationId xmlns:a16="http://schemas.microsoft.com/office/drawing/2014/main" id="{2052E2BF-E587-4DC9-85FF-50ABA8434D6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422426" y="2029071"/>
            <a:ext cx="2299138" cy="319786"/>
          </a:xfrm>
        </p:spPr>
        <p:txBody>
          <a:bodyPr/>
          <a:lstStyle>
            <a:lvl1pPr marL="0" indent="0">
              <a:spcAft>
                <a:spcPts val="500"/>
              </a:spcAft>
              <a:buFontTx/>
              <a:buNone/>
              <a:defRPr sz="1800">
                <a:solidFill>
                  <a:schemeClr val="tx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Click to add text</a:t>
            </a:r>
          </a:p>
        </p:txBody>
      </p:sp>
      <p:sp>
        <p:nvSpPr>
          <p:cNvPr id="23" name="Text Placeholder 11">
            <a:extLst>
              <a:ext uri="{FF2B5EF4-FFF2-40B4-BE49-F238E27FC236}">
                <a16:creationId xmlns:a16="http://schemas.microsoft.com/office/drawing/2014/main" id="{3DA4DDD4-B4BF-4187-8FEB-DA7785CA093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426752" y="4203347"/>
            <a:ext cx="2299138" cy="319786"/>
          </a:xfrm>
        </p:spPr>
        <p:txBody>
          <a:bodyPr/>
          <a:lstStyle>
            <a:lvl1pPr marL="0" indent="0">
              <a:spcAft>
                <a:spcPts val="500"/>
              </a:spcAft>
              <a:buFontTx/>
              <a:buNone/>
              <a:defRPr sz="1800">
                <a:solidFill>
                  <a:schemeClr val="tx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Click to add text</a:t>
            </a:r>
          </a:p>
        </p:txBody>
      </p:sp>
      <p:sp>
        <p:nvSpPr>
          <p:cNvPr id="25" name="Text Placeholder 10">
            <a:extLst>
              <a:ext uri="{FF2B5EF4-FFF2-40B4-BE49-F238E27FC236}">
                <a16:creationId xmlns:a16="http://schemas.microsoft.com/office/drawing/2014/main" id="{5D88DCAB-9113-4AC2-8181-52F7F49C4D5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63600" y="4407112"/>
            <a:ext cx="8280400" cy="736388"/>
          </a:xfrm>
        </p:spPr>
        <p:txBody>
          <a:bodyPr anchor="b"/>
          <a:lstStyle>
            <a:lvl1pPr marL="0" indent="0" algn="r">
              <a:spcAft>
                <a:spcPts val="200"/>
              </a:spcAft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Figure/Paper references. This line can get quite long…… Watch out for that.</a:t>
            </a:r>
          </a:p>
          <a:p>
            <a:pPr lvl="0"/>
            <a:r>
              <a:rPr lang="en-US" dirty="0"/>
              <a:t>#</a:t>
            </a:r>
            <a:r>
              <a:rPr lang="en-US" dirty="0" err="1"/>
              <a:t>EventHashtag</a:t>
            </a:r>
            <a:r>
              <a:rPr lang="en-US" dirty="0"/>
              <a:t>; @</a:t>
            </a:r>
            <a:r>
              <a:rPr lang="en-US" dirty="0" err="1"/>
              <a:t>kirstie_j</a:t>
            </a:r>
            <a:endParaRPr lang="en-US" dirty="0"/>
          </a:p>
          <a:p>
            <a:pPr lvl="0"/>
            <a:r>
              <a:rPr lang="en-US" dirty="0"/>
              <a:t>https://doi.org/10.5281/zenodo.1234567</a:t>
            </a:r>
          </a:p>
        </p:txBody>
      </p:sp>
    </p:spTree>
    <p:extLst>
      <p:ext uri="{BB962C8B-B14F-4D97-AF65-F5344CB8AC3E}">
        <p14:creationId xmlns:p14="http://schemas.microsoft.com/office/powerpoint/2010/main" val="2596812000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1723" userDrawn="1">
          <p15:clr>
            <a:srgbClr val="FBAE40"/>
          </p15:clr>
        </p15:guide>
        <p15:guide id="7" orient="horz" pos="1620">
          <p15:clr>
            <a:srgbClr val="FBAE40"/>
          </p15:clr>
        </p15:guide>
        <p15:guide id="8" pos="2154" userDrawn="1">
          <p15:clr>
            <a:srgbClr val="FBAE40"/>
          </p15:clr>
        </p15:guide>
        <p15:guide id="9" pos="3606" userDrawn="1">
          <p15:clr>
            <a:srgbClr val="FBAE40"/>
          </p15:clr>
        </p15:guide>
        <p15:guide id="10" pos="4037" userDrawn="1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ullets, chart (Dark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B75E0450-A966-4DE2-A878-B35B1C17081C}"/>
              </a:ext>
            </a:extLst>
          </p:cNvPr>
          <p:cNvSpPr>
            <a:spLocks noGrp="1"/>
          </p:cNvSpPr>
          <p:nvPr>
            <p:ph type="chart" sz="quarter" idx="12" hasCustomPrompt="1"/>
          </p:nvPr>
        </p:nvSpPr>
        <p:spPr>
          <a:xfrm>
            <a:off x="4791077" y="682938"/>
            <a:ext cx="3921122" cy="3462342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add chart</a:t>
            </a:r>
          </a:p>
        </p:txBody>
      </p:sp>
      <p:sp>
        <p:nvSpPr>
          <p:cNvPr id="9" name="Text Placeholder 11">
            <a:extLst>
              <a:ext uri="{FF2B5EF4-FFF2-40B4-BE49-F238E27FC236}">
                <a16:creationId xmlns:a16="http://schemas.microsoft.com/office/drawing/2014/main" id="{226ACCD3-1FD3-493E-8616-B63E8A20F5B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31801" y="682938"/>
            <a:ext cx="3921124" cy="3462342"/>
          </a:xfrm>
        </p:spPr>
        <p:txBody>
          <a:bodyPr/>
          <a:lstStyle>
            <a:lvl1pPr marL="288000" indent="-288000">
              <a:buFont typeface="Arial" panose="020B0604020202020204" pitchFamily="34" charset="0"/>
              <a:buChar char="–"/>
              <a:defRPr sz="2800">
                <a:solidFill>
                  <a:schemeClr val="bg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4 to 6 bullet points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0B8A390-0093-4514-BC17-264F3265506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31800" y="4279697"/>
            <a:ext cx="8712200" cy="863802"/>
          </a:xfrm>
        </p:spPr>
        <p:txBody>
          <a:bodyPr lIns="0" rIns="108000" bIns="72000" anchor="b"/>
          <a:lstStyle>
            <a:lvl1pPr marL="0" indent="0" algn="r">
              <a:lnSpc>
                <a:spcPct val="114000"/>
              </a:lnSpc>
              <a:spcAft>
                <a:spcPts val="0"/>
              </a:spcAft>
              <a:buNone/>
              <a:defRPr sz="14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Figure/Paper references. This line can get quite long…… Watch out for that.</a:t>
            </a:r>
          </a:p>
          <a:p>
            <a:pPr lvl="0"/>
            <a:r>
              <a:rPr lang="en-US" dirty="0"/>
              <a:t>#</a:t>
            </a:r>
            <a:r>
              <a:rPr lang="en-US" dirty="0" err="1"/>
              <a:t>EventHashtag</a:t>
            </a:r>
            <a:r>
              <a:rPr lang="en-US" dirty="0"/>
              <a:t>; @</a:t>
            </a:r>
            <a:r>
              <a:rPr lang="en-US" dirty="0" err="1"/>
              <a:t>kirstie_j</a:t>
            </a:r>
            <a:endParaRPr lang="en-US" dirty="0"/>
          </a:p>
          <a:p>
            <a:pPr lvl="0"/>
            <a:r>
              <a:rPr lang="en-US" dirty="0"/>
              <a:t>https://doi.org/10.5281/zenodo.1234567</a:t>
            </a:r>
          </a:p>
        </p:txBody>
      </p:sp>
    </p:spTree>
    <p:extLst>
      <p:ext uri="{BB962C8B-B14F-4D97-AF65-F5344CB8AC3E}">
        <p14:creationId xmlns:p14="http://schemas.microsoft.com/office/powerpoint/2010/main" val="118086998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2744" userDrawn="1">
          <p15:clr>
            <a:srgbClr val="FBAE40"/>
          </p15:clr>
        </p15:guide>
        <p15:guide id="7" pos="3016" userDrawn="1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ullets, chart (Light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B75E0450-A966-4DE2-A878-B35B1C17081C}"/>
              </a:ext>
            </a:extLst>
          </p:cNvPr>
          <p:cNvSpPr>
            <a:spLocks noGrp="1"/>
          </p:cNvSpPr>
          <p:nvPr>
            <p:ph type="chart" sz="quarter" idx="12" hasCustomPrompt="1"/>
          </p:nvPr>
        </p:nvSpPr>
        <p:spPr>
          <a:xfrm>
            <a:off x="4791077" y="682939"/>
            <a:ext cx="3921122" cy="34632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GB" dirty="0"/>
              <a:t>Click to add chart</a:t>
            </a:r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AB92DF82-0651-4A19-A491-404FD49C152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31801" y="682938"/>
            <a:ext cx="3921124" cy="3463200"/>
          </a:xfrm>
        </p:spPr>
        <p:txBody>
          <a:bodyPr/>
          <a:lstStyle>
            <a:lvl1pPr marL="288000" indent="-288000"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4 to 6 bullet points</a:t>
            </a:r>
          </a:p>
        </p:txBody>
      </p:sp>
      <p:sp>
        <p:nvSpPr>
          <p:cNvPr id="6" name="Text Placeholder 10">
            <a:extLst>
              <a:ext uri="{FF2B5EF4-FFF2-40B4-BE49-F238E27FC236}">
                <a16:creationId xmlns:a16="http://schemas.microsoft.com/office/drawing/2014/main" id="{2E86848B-BFE2-4D7D-8E33-8BFF220BDBD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63600" y="4407112"/>
            <a:ext cx="8280400" cy="736388"/>
          </a:xfrm>
        </p:spPr>
        <p:txBody>
          <a:bodyPr anchor="b"/>
          <a:lstStyle>
            <a:lvl1pPr marL="0" indent="0" algn="r">
              <a:spcAft>
                <a:spcPts val="200"/>
              </a:spcAft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Figure/Paper references. This line can get quite long…… Watch out for that.</a:t>
            </a:r>
          </a:p>
          <a:p>
            <a:pPr lvl="0"/>
            <a:r>
              <a:rPr lang="en-US" dirty="0"/>
              <a:t>#</a:t>
            </a:r>
            <a:r>
              <a:rPr lang="en-US" dirty="0" err="1"/>
              <a:t>EventHashtag</a:t>
            </a:r>
            <a:r>
              <a:rPr lang="en-US" dirty="0"/>
              <a:t>; @</a:t>
            </a:r>
            <a:r>
              <a:rPr lang="en-US" dirty="0" err="1"/>
              <a:t>kirstie_j</a:t>
            </a:r>
            <a:endParaRPr lang="en-US" dirty="0"/>
          </a:p>
          <a:p>
            <a:pPr lvl="0"/>
            <a:r>
              <a:rPr lang="en-US" dirty="0"/>
              <a:t>https://doi.org/10.5281/zenodo.1234567</a:t>
            </a:r>
          </a:p>
        </p:txBody>
      </p:sp>
    </p:spTree>
    <p:extLst>
      <p:ext uri="{BB962C8B-B14F-4D97-AF65-F5344CB8AC3E}">
        <p14:creationId xmlns:p14="http://schemas.microsoft.com/office/powerpoint/2010/main" val="110534380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2744" userDrawn="1">
          <p15:clr>
            <a:srgbClr val="FBAE40"/>
          </p15:clr>
        </p15:guide>
        <p15:guide id="7" pos="3016" userDrawn="1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eople circles (Dark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Placeholder 11">
            <a:extLst>
              <a:ext uri="{FF2B5EF4-FFF2-40B4-BE49-F238E27FC236}">
                <a16:creationId xmlns:a16="http://schemas.microsoft.com/office/drawing/2014/main" id="{223FD6B0-E4D1-480A-8912-97C55DB2CF6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627933" y="3348539"/>
            <a:ext cx="1692000" cy="701301"/>
          </a:xfrm>
        </p:spPr>
        <p:txBody>
          <a:bodyPr/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Click to add name</a:t>
            </a:r>
          </a:p>
        </p:txBody>
      </p:sp>
      <p:sp>
        <p:nvSpPr>
          <p:cNvPr id="16" name="Title 7">
            <a:extLst>
              <a:ext uri="{FF2B5EF4-FFF2-40B4-BE49-F238E27FC236}">
                <a16:creationId xmlns:a16="http://schemas.microsoft.com/office/drawing/2014/main" id="{F4CF05EA-F898-4007-AD46-0661D2E50EA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0" y="3348537"/>
            <a:ext cx="1692000" cy="701304"/>
          </a:xfrm>
        </p:spPr>
        <p:txBody>
          <a:bodyPr/>
          <a:lstStyle>
            <a:lvl1pPr algn="ctr">
              <a:lnSpc>
                <a:spcPct val="100000"/>
              </a:lnSpc>
              <a:defRPr sz="16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name</a:t>
            </a:r>
            <a:endParaRPr lang="en-GB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B42433C-D1E5-434C-A331-94DFD8E56DF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31800" y="1565550"/>
            <a:ext cx="1692000" cy="1692000"/>
          </a:xfrm>
          <a:prstGeom prst="ellipse">
            <a:avLst/>
          </a:prstGeom>
        </p:spPr>
        <p:txBody>
          <a:bodyPr/>
          <a:lstStyle>
            <a:lvl1pPr marL="0" indent="0">
              <a:buNone/>
              <a:defRPr sz="1800" b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icon to add person</a:t>
            </a:r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18AD8BE2-39B8-493E-A60F-709B51DE326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2627933" y="1565550"/>
            <a:ext cx="1692000" cy="1692000"/>
          </a:xfrm>
          <a:prstGeom prst="ellipse">
            <a:avLst/>
          </a:prstGeom>
        </p:spPr>
        <p:txBody>
          <a:bodyPr/>
          <a:lstStyle>
            <a:lvl1pPr marL="0" indent="0">
              <a:buNone/>
              <a:defRPr sz="1800" b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icon to add person</a:t>
            </a:r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86CEE51E-47DA-420E-A605-A66715C1C73A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4824066" y="1565550"/>
            <a:ext cx="1692000" cy="1692000"/>
          </a:xfrm>
          <a:prstGeom prst="ellipse">
            <a:avLst/>
          </a:prstGeom>
        </p:spPr>
        <p:txBody>
          <a:bodyPr/>
          <a:lstStyle>
            <a:lvl1pPr marL="0" indent="0">
              <a:buNone/>
              <a:defRPr sz="1800" b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icon to add person</a:t>
            </a: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63DFB02D-3DF9-49E2-9A6D-B72407AD2A4D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7020200" y="1565550"/>
            <a:ext cx="1692000" cy="1692000"/>
          </a:xfrm>
          <a:prstGeom prst="ellipse">
            <a:avLst/>
          </a:prstGeom>
        </p:spPr>
        <p:txBody>
          <a:bodyPr/>
          <a:lstStyle>
            <a:lvl1pPr marL="0" indent="0">
              <a:buNone/>
              <a:defRPr sz="1800" b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icon to add person</a:t>
            </a:r>
          </a:p>
        </p:txBody>
      </p:sp>
      <p:sp>
        <p:nvSpPr>
          <p:cNvPr id="23" name="Text Placeholder 11">
            <a:extLst>
              <a:ext uri="{FF2B5EF4-FFF2-40B4-BE49-F238E27FC236}">
                <a16:creationId xmlns:a16="http://schemas.microsoft.com/office/drawing/2014/main" id="{5AEE4AA6-C375-4A82-9820-15E9C81737B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824066" y="3348539"/>
            <a:ext cx="1692000" cy="701301"/>
          </a:xfrm>
        </p:spPr>
        <p:txBody>
          <a:bodyPr/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Click to add name</a:t>
            </a:r>
          </a:p>
        </p:txBody>
      </p:sp>
      <p:sp>
        <p:nvSpPr>
          <p:cNvPr id="24" name="Text Placeholder 11">
            <a:extLst>
              <a:ext uri="{FF2B5EF4-FFF2-40B4-BE49-F238E27FC236}">
                <a16:creationId xmlns:a16="http://schemas.microsoft.com/office/drawing/2014/main" id="{DE667011-FA77-499D-AD1E-64A45A637A68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020200" y="3348539"/>
            <a:ext cx="1692000" cy="701301"/>
          </a:xfrm>
        </p:spPr>
        <p:txBody>
          <a:bodyPr/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Click to add name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CBD927FD-C822-457E-ACFE-E489F48EBE31}"/>
              </a:ext>
            </a:extLst>
          </p:cNvPr>
          <p:cNvCxnSpPr>
            <a:cxnSpLocks/>
          </p:cNvCxnSpPr>
          <p:nvPr userDrawn="1"/>
        </p:nvCxnSpPr>
        <p:spPr>
          <a:xfrm>
            <a:off x="431800" y="428485"/>
            <a:ext cx="82804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 Placeholder 11">
            <a:extLst>
              <a:ext uri="{FF2B5EF4-FFF2-40B4-BE49-F238E27FC236}">
                <a16:creationId xmlns:a16="http://schemas.microsoft.com/office/drawing/2014/main" id="{ED26AA44-1BC6-46D8-9879-903C5DA57FF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31800" y="411163"/>
            <a:ext cx="8280400" cy="701301"/>
          </a:xfrm>
        </p:spPr>
        <p:txBody>
          <a:bodyPr/>
          <a:lstStyle>
            <a:lvl1pPr marL="0" indent="0">
              <a:buNone/>
              <a:defRPr sz="3400">
                <a:solidFill>
                  <a:schemeClr val="bg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People</a:t>
            </a:r>
          </a:p>
        </p:txBody>
      </p:sp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EA0A416F-989B-41E3-AFF8-6748AA7E1A87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31800" y="4279697"/>
            <a:ext cx="8712200" cy="863802"/>
          </a:xfrm>
        </p:spPr>
        <p:txBody>
          <a:bodyPr lIns="0" rIns="108000" bIns="72000" anchor="b"/>
          <a:lstStyle>
            <a:lvl1pPr marL="0" indent="0" algn="r">
              <a:lnSpc>
                <a:spcPct val="114000"/>
              </a:lnSpc>
              <a:spcAft>
                <a:spcPts val="0"/>
              </a:spcAft>
              <a:buNone/>
              <a:defRPr sz="14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Figure/Paper references. This line can get quite long…… Watch out for that.</a:t>
            </a:r>
          </a:p>
          <a:p>
            <a:pPr lvl="0"/>
            <a:r>
              <a:rPr lang="en-US" dirty="0"/>
              <a:t>#</a:t>
            </a:r>
            <a:r>
              <a:rPr lang="en-US" dirty="0" err="1"/>
              <a:t>EventHashtag</a:t>
            </a:r>
            <a:r>
              <a:rPr lang="en-US" dirty="0"/>
              <a:t>; @</a:t>
            </a:r>
            <a:r>
              <a:rPr lang="en-US" dirty="0" err="1"/>
              <a:t>kirstie_j</a:t>
            </a:r>
            <a:endParaRPr lang="en-US" dirty="0"/>
          </a:p>
          <a:p>
            <a:pPr lvl="0"/>
            <a:r>
              <a:rPr lang="en-US" dirty="0"/>
              <a:t>https://doi.org/10.5281/zenodo.1234567</a:t>
            </a:r>
          </a:p>
        </p:txBody>
      </p:sp>
    </p:spTree>
    <p:extLst>
      <p:ext uri="{BB962C8B-B14F-4D97-AF65-F5344CB8AC3E}">
        <p14:creationId xmlns:p14="http://schemas.microsoft.com/office/powerpoint/2010/main" val="193413968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1655" userDrawn="1">
          <p15:clr>
            <a:srgbClr val="FBAE40"/>
          </p15:clr>
        </p15:guide>
        <p15:guide id="7" pos="1338" userDrawn="1">
          <p15:clr>
            <a:srgbClr val="FBAE40"/>
          </p15:clr>
        </p15:guide>
        <p15:guide id="8" pos="2721" userDrawn="1">
          <p15:clr>
            <a:srgbClr val="FBAE40"/>
          </p15:clr>
        </p15:guide>
        <p15:guide id="9" pos="3039" userDrawn="1">
          <p15:clr>
            <a:srgbClr val="FBAE40"/>
          </p15:clr>
        </p15:guide>
        <p15:guide id="10" pos="4105" userDrawn="1">
          <p15:clr>
            <a:srgbClr val="FBAE40"/>
          </p15:clr>
        </p15:guide>
        <p15:guide id="11" pos="4422" userDrawn="1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eople circles (Light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B42433C-D1E5-434C-A331-94DFD8E56DF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31800" y="1565550"/>
            <a:ext cx="1692000" cy="1692000"/>
          </a:xfrm>
          <a:prstGeom prst="ellipse">
            <a:avLst/>
          </a:prstGeom>
        </p:spPr>
        <p:txBody>
          <a:bodyPr/>
          <a:lstStyle>
            <a:lvl1pPr marL="0" indent="0">
              <a:buNone/>
              <a:defRPr sz="1800" b="0"/>
            </a:lvl1pPr>
          </a:lstStyle>
          <a:p>
            <a:r>
              <a:rPr lang="en-GB" dirty="0"/>
              <a:t>Click icon to add person</a:t>
            </a:r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18AD8BE2-39B8-493E-A60F-709B51DE326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2627933" y="1565550"/>
            <a:ext cx="1692000" cy="1692000"/>
          </a:xfrm>
          <a:prstGeom prst="ellipse">
            <a:avLst/>
          </a:prstGeom>
        </p:spPr>
        <p:txBody>
          <a:bodyPr/>
          <a:lstStyle>
            <a:lvl1pPr marL="0" indent="0">
              <a:buNone/>
              <a:defRPr sz="1800" b="0"/>
            </a:lvl1pPr>
          </a:lstStyle>
          <a:p>
            <a:r>
              <a:rPr lang="en-GB" dirty="0"/>
              <a:t>Click icon to add person</a:t>
            </a:r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86CEE51E-47DA-420E-A605-A66715C1C73A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4824066" y="1565550"/>
            <a:ext cx="1692000" cy="1692000"/>
          </a:xfrm>
          <a:prstGeom prst="ellipse">
            <a:avLst/>
          </a:prstGeom>
        </p:spPr>
        <p:txBody>
          <a:bodyPr/>
          <a:lstStyle>
            <a:lvl1pPr marL="0" indent="0">
              <a:buNone/>
              <a:defRPr sz="1800" b="0"/>
            </a:lvl1pPr>
          </a:lstStyle>
          <a:p>
            <a:r>
              <a:rPr lang="en-GB" dirty="0"/>
              <a:t>Click icon to add person</a:t>
            </a: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63DFB02D-3DF9-49E2-9A6D-B72407AD2A4D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7020200" y="1565550"/>
            <a:ext cx="1692000" cy="1692000"/>
          </a:xfrm>
          <a:prstGeom prst="ellipse">
            <a:avLst/>
          </a:prstGeom>
        </p:spPr>
        <p:txBody>
          <a:bodyPr/>
          <a:lstStyle>
            <a:lvl1pPr marL="0" indent="0">
              <a:buNone/>
              <a:defRPr sz="1800" b="0"/>
            </a:lvl1pPr>
          </a:lstStyle>
          <a:p>
            <a:r>
              <a:rPr lang="en-GB" dirty="0"/>
              <a:t>Click icon to add person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CBD927FD-C822-457E-ACFE-E489F48EBE31}"/>
              </a:ext>
            </a:extLst>
          </p:cNvPr>
          <p:cNvCxnSpPr>
            <a:cxnSpLocks/>
          </p:cNvCxnSpPr>
          <p:nvPr userDrawn="1"/>
        </p:nvCxnSpPr>
        <p:spPr>
          <a:xfrm>
            <a:off x="431800" y="428485"/>
            <a:ext cx="82804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 Placeholder 11">
            <a:extLst>
              <a:ext uri="{FF2B5EF4-FFF2-40B4-BE49-F238E27FC236}">
                <a16:creationId xmlns:a16="http://schemas.microsoft.com/office/drawing/2014/main" id="{ED26AA44-1BC6-46D8-9879-903C5DA57FF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31800" y="411163"/>
            <a:ext cx="8280400" cy="701301"/>
          </a:xfrm>
        </p:spPr>
        <p:txBody>
          <a:bodyPr/>
          <a:lstStyle>
            <a:lvl1pPr marL="0" indent="0">
              <a:buNone/>
              <a:defRPr sz="34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People</a:t>
            </a:r>
          </a:p>
        </p:txBody>
      </p:sp>
      <p:sp>
        <p:nvSpPr>
          <p:cNvPr id="28" name="Text Placeholder 11">
            <a:extLst>
              <a:ext uri="{FF2B5EF4-FFF2-40B4-BE49-F238E27FC236}">
                <a16:creationId xmlns:a16="http://schemas.microsoft.com/office/drawing/2014/main" id="{2DAB8DF6-73B0-465A-A5B5-63EB5EAE6BE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627933" y="3348539"/>
            <a:ext cx="1692000" cy="701301"/>
          </a:xfrm>
        </p:spPr>
        <p:txBody>
          <a:bodyPr/>
          <a:lstStyle>
            <a:lvl1pPr marL="0" indent="0" algn="ctr">
              <a:buNone/>
              <a:defRPr sz="1600">
                <a:solidFill>
                  <a:schemeClr val="tx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Click to add name</a:t>
            </a:r>
          </a:p>
        </p:txBody>
      </p:sp>
      <p:sp>
        <p:nvSpPr>
          <p:cNvPr id="29" name="Title 7">
            <a:extLst>
              <a:ext uri="{FF2B5EF4-FFF2-40B4-BE49-F238E27FC236}">
                <a16:creationId xmlns:a16="http://schemas.microsoft.com/office/drawing/2014/main" id="{05F97DA4-1BA5-411A-8D02-EE02B66C0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0" y="3348537"/>
            <a:ext cx="1692000" cy="701304"/>
          </a:xfrm>
        </p:spPr>
        <p:txBody>
          <a:bodyPr/>
          <a:lstStyle>
            <a:lvl1pPr algn="ctr">
              <a:lnSpc>
                <a:spcPct val="100000"/>
              </a:lnSpc>
              <a:defRPr sz="1600" b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add name</a:t>
            </a:r>
            <a:endParaRPr lang="en-GB" dirty="0"/>
          </a:p>
        </p:txBody>
      </p:sp>
      <p:sp>
        <p:nvSpPr>
          <p:cNvPr id="30" name="Text Placeholder 11">
            <a:extLst>
              <a:ext uri="{FF2B5EF4-FFF2-40B4-BE49-F238E27FC236}">
                <a16:creationId xmlns:a16="http://schemas.microsoft.com/office/drawing/2014/main" id="{26AF3E9D-4783-429D-B30A-761E095F509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824066" y="3348539"/>
            <a:ext cx="1692000" cy="701301"/>
          </a:xfrm>
        </p:spPr>
        <p:txBody>
          <a:bodyPr/>
          <a:lstStyle>
            <a:lvl1pPr marL="0" indent="0" algn="ctr">
              <a:buNone/>
              <a:defRPr sz="1600">
                <a:solidFill>
                  <a:schemeClr val="tx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Click to add name</a:t>
            </a:r>
          </a:p>
        </p:txBody>
      </p:sp>
      <p:sp>
        <p:nvSpPr>
          <p:cNvPr id="31" name="Text Placeholder 11">
            <a:extLst>
              <a:ext uri="{FF2B5EF4-FFF2-40B4-BE49-F238E27FC236}">
                <a16:creationId xmlns:a16="http://schemas.microsoft.com/office/drawing/2014/main" id="{BE3E3404-208A-4DD2-9535-DC848B6F642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020200" y="3348539"/>
            <a:ext cx="1692000" cy="701301"/>
          </a:xfrm>
        </p:spPr>
        <p:txBody>
          <a:bodyPr/>
          <a:lstStyle>
            <a:lvl1pPr marL="0" indent="0" algn="ctr">
              <a:buNone/>
              <a:defRPr sz="1600">
                <a:solidFill>
                  <a:schemeClr val="tx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Click to add name</a:t>
            </a:r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91F252F2-96D8-4142-970B-8EDCF4D57A6B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31800" y="4279697"/>
            <a:ext cx="8712200" cy="863802"/>
          </a:xfrm>
        </p:spPr>
        <p:txBody>
          <a:bodyPr lIns="0" rIns="108000" bIns="72000" anchor="b"/>
          <a:lstStyle>
            <a:lvl1pPr marL="0" indent="0" algn="r">
              <a:lnSpc>
                <a:spcPct val="114000"/>
              </a:lnSpc>
              <a:spcAft>
                <a:spcPts val="0"/>
              </a:spcAft>
              <a:buNone/>
              <a:defRPr sz="14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Figure/Paper references. This line can get quite long…… Watch out for that.</a:t>
            </a:r>
          </a:p>
          <a:p>
            <a:pPr lvl="0"/>
            <a:r>
              <a:rPr lang="en-US" dirty="0"/>
              <a:t>#</a:t>
            </a:r>
            <a:r>
              <a:rPr lang="en-US" dirty="0" err="1"/>
              <a:t>EventHashtag</a:t>
            </a:r>
            <a:r>
              <a:rPr lang="en-US" dirty="0"/>
              <a:t>; @</a:t>
            </a:r>
            <a:r>
              <a:rPr lang="en-US" dirty="0" err="1"/>
              <a:t>kirstie_j</a:t>
            </a:r>
            <a:endParaRPr lang="en-US" dirty="0"/>
          </a:p>
          <a:p>
            <a:pPr lvl="0"/>
            <a:r>
              <a:rPr lang="en-US" dirty="0"/>
              <a:t>https://doi.org/10.5281/zenodo.1234567</a:t>
            </a:r>
          </a:p>
        </p:txBody>
      </p:sp>
    </p:spTree>
    <p:extLst>
      <p:ext uri="{BB962C8B-B14F-4D97-AF65-F5344CB8AC3E}">
        <p14:creationId xmlns:p14="http://schemas.microsoft.com/office/powerpoint/2010/main" val="189143484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1338" userDrawn="1">
          <p15:clr>
            <a:srgbClr val="FBAE40"/>
          </p15:clr>
        </p15:guide>
        <p15:guide id="7" pos="1655" userDrawn="1">
          <p15:clr>
            <a:srgbClr val="FBAE40"/>
          </p15:clr>
        </p15:guide>
        <p15:guide id="8" pos="2721" userDrawn="1">
          <p15:clr>
            <a:srgbClr val="FBAE40"/>
          </p15:clr>
        </p15:guide>
        <p15:guide id="9" pos="3039" userDrawn="1">
          <p15:clr>
            <a:srgbClr val="FBAE40"/>
          </p15:clr>
        </p15:guide>
        <p15:guide id="10" pos="4105" userDrawn="1">
          <p15:clr>
            <a:srgbClr val="FBAE40"/>
          </p15:clr>
        </p15:guide>
        <p15:guide id="11" pos="4422" userDrawn="1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, title (Dark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CBD927FD-C822-457E-ACFE-E489F48EBE31}"/>
              </a:ext>
            </a:extLst>
          </p:cNvPr>
          <p:cNvCxnSpPr>
            <a:cxnSpLocks/>
          </p:cNvCxnSpPr>
          <p:nvPr userDrawn="1"/>
        </p:nvCxnSpPr>
        <p:spPr>
          <a:xfrm>
            <a:off x="431800" y="428485"/>
            <a:ext cx="82804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 Placeholder 11">
            <a:extLst>
              <a:ext uri="{FF2B5EF4-FFF2-40B4-BE49-F238E27FC236}">
                <a16:creationId xmlns:a16="http://schemas.microsoft.com/office/drawing/2014/main" id="{ED26AA44-1BC6-46D8-9879-903C5DA57FF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31800" y="411163"/>
            <a:ext cx="8280400" cy="701301"/>
          </a:xfrm>
        </p:spPr>
        <p:txBody>
          <a:bodyPr/>
          <a:lstStyle>
            <a:lvl1pPr marL="0" indent="0">
              <a:buNone/>
              <a:defRPr sz="3400">
                <a:solidFill>
                  <a:schemeClr val="bg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Slide title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05318D92-7125-4A8E-9F23-CCE84E4A66E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31801" y="1447800"/>
            <a:ext cx="5645149" cy="2651760"/>
          </a:xfrm>
        </p:spPr>
        <p:txBody>
          <a:bodyPr/>
          <a:lstStyle>
            <a:lvl1pPr marL="288000" indent="-288000">
              <a:buFont typeface="Arial" panose="020B0604020202020204" pitchFamily="34" charset="0"/>
              <a:buChar char="–"/>
              <a:defRPr sz="2800">
                <a:solidFill>
                  <a:schemeClr val="bg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4 to 6 bullet points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45690464-3C1C-497F-8F4E-E218056E625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31800" y="4279697"/>
            <a:ext cx="8712200" cy="863802"/>
          </a:xfrm>
        </p:spPr>
        <p:txBody>
          <a:bodyPr lIns="0" rIns="108000" bIns="72000" anchor="b"/>
          <a:lstStyle>
            <a:lvl1pPr marL="0" indent="0" algn="r">
              <a:lnSpc>
                <a:spcPct val="114000"/>
              </a:lnSpc>
              <a:spcAft>
                <a:spcPts val="0"/>
              </a:spcAft>
              <a:buNone/>
              <a:defRPr sz="14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Figure/Paper references. This line can get quite long…… Watch out for that.</a:t>
            </a:r>
          </a:p>
          <a:p>
            <a:pPr lvl="0"/>
            <a:r>
              <a:rPr lang="en-US" dirty="0"/>
              <a:t>#</a:t>
            </a:r>
            <a:r>
              <a:rPr lang="en-US" dirty="0" err="1"/>
              <a:t>EventHashtag</a:t>
            </a:r>
            <a:r>
              <a:rPr lang="en-US" dirty="0"/>
              <a:t>; @</a:t>
            </a:r>
            <a:r>
              <a:rPr lang="en-US" dirty="0" err="1"/>
              <a:t>kirstie_j</a:t>
            </a:r>
            <a:endParaRPr lang="en-US" dirty="0"/>
          </a:p>
          <a:p>
            <a:pPr lvl="0"/>
            <a:r>
              <a:rPr lang="en-US" dirty="0"/>
              <a:t>https://doi.org/10.5281/zenodo.1234567</a:t>
            </a:r>
          </a:p>
        </p:txBody>
      </p:sp>
    </p:spTree>
    <p:extLst>
      <p:ext uri="{BB962C8B-B14F-4D97-AF65-F5344CB8AC3E}">
        <p14:creationId xmlns:p14="http://schemas.microsoft.com/office/powerpoint/2010/main" val="38621252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, title (Light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CBD927FD-C822-457E-ACFE-E489F48EBE31}"/>
              </a:ext>
            </a:extLst>
          </p:cNvPr>
          <p:cNvCxnSpPr>
            <a:cxnSpLocks/>
          </p:cNvCxnSpPr>
          <p:nvPr userDrawn="1"/>
        </p:nvCxnSpPr>
        <p:spPr>
          <a:xfrm>
            <a:off x="431800" y="428485"/>
            <a:ext cx="82804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 Placeholder 11">
            <a:extLst>
              <a:ext uri="{FF2B5EF4-FFF2-40B4-BE49-F238E27FC236}">
                <a16:creationId xmlns:a16="http://schemas.microsoft.com/office/drawing/2014/main" id="{ED26AA44-1BC6-46D8-9879-903C5DA57FF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31800" y="411163"/>
            <a:ext cx="8280400" cy="701301"/>
          </a:xfrm>
        </p:spPr>
        <p:txBody>
          <a:bodyPr/>
          <a:lstStyle>
            <a:lvl1pPr marL="0" indent="0">
              <a:buNone/>
              <a:defRPr sz="3400">
                <a:solidFill>
                  <a:schemeClr val="tx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Slide title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05318D92-7125-4A8E-9F23-CCE84E4A66E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31801" y="1447800"/>
            <a:ext cx="5645149" cy="2653200"/>
          </a:xfrm>
        </p:spPr>
        <p:txBody>
          <a:bodyPr/>
          <a:lstStyle>
            <a:lvl1pPr marL="288000" indent="-288000"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4 to 6 bullet points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88C491EF-5B0F-4E64-AE49-B7AA5D7EDC1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31800" y="4279697"/>
            <a:ext cx="8712200" cy="863802"/>
          </a:xfrm>
        </p:spPr>
        <p:txBody>
          <a:bodyPr lIns="0" rIns="108000" bIns="72000" anchor="b"/>
          <a:lstStyle>
            <a:lvl1pPr marL="0" indent="0" algn="r">
              <a:lnSpc>
                <a:spcPct val="114000"/>
              </a:lnSpc>
              <a:spcAft>
                <a:spcPts val="0"/>
              </a:spcAft>
              <a:buNone/>
              <a:defRPr sz="14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Figure/Paper references. This line can get quite long…… Watch out for that.</a:t>
            </a:r>
          </a:p>
          <a:p>
            <a:pPr lvl="0"/>
            <a:r>
              <a:rPr lang="en-US" dirty="0"/>
              <a:t>#</a:t>
            </a:r>
            <a:r>
              <a:rPr lang="en-US" dirty="0" err="1"/>
              <a:t>EventHashtag</a:t>
            </a:r>
            <a:r>
              <a:rPr lang="en-US" dirty="0"/>
              <a:t>; @</a:t>
            </a:r>
            <a:r>
              <a:rPr lang="en-US" dirty="0" err="1"/>
              <a:t>kirstie_j</a:t>
            </a:r>
            <a:endParaRPr lang="en-US" dirty="0"/>
          </a:p>
          <a:p>
            <a:pPr lvl="0"/>
            <a:r>
              <a:rPr lang="en-US" dirty="0"/>
              <a:t>https://doi.org/10.5281/zenodo.1234567</a:t>
            </a:r>
          </a:p>
        </p:txBody>
      </p:sp>
    </p:spTree>
    <p:extLst>
      <p:ext uri="{BB962C8B-B14F-4D97-AF65-F5344CB8AC3E}">
        <p14:creationId xmlns:p14="http://schemas.microsoft.com/office/powerpoint/2010/main" val="205845950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(Dark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05318D92-7125-4A8E-9F23-CCE84E4A66E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31800" y="411163"/>
            <a:ext cx="5645149" cy="2880000"/>
          </a:xfrm>
        </p:spPr>
        <p:txBody>
          <a:bodyPr/>
          <a:lstStyle>
            <a:lvl1pPr marL="288000" indent="-288000">
              <a:buFont typeface="Arial" panose="020B0604020202020204" pitchFamily="34" charset="0"/>
              <a:buChar char="–"/>
              <a:defRPr sz="2800">
                <a:solidFill>
                  <a:schemeClr val="bg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4 to 6 bullet points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45AC2A8-8EE4-4D6D-84E5-096502CFB59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31800" y="4279697"/>
            <a:ext cx="8712200" cy="863802"/>
          </a:xfrm>
        </p:spPr>
        <p:txBody>
          <a:bodyPr lIns="0" rIns="108000" bIns="72000" anchor="b"/>
          <a:lstStyle>
            <a:lvl1pPr marL="0" indent="0" algn="r">
              <a:lnSpc>
                <a:spcPct val="114000"/>
              </a:lnSpc>
              <a:spcAft>
                <a:spcPts val="0"/>
              </a:spcAft>
              <a:buNone/>
              <a:defRPr sz="14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Figure/Paper references. This line can get quite long…… Watch out for that.</a:t>
            </a:r>
          </a:p>
          <a:p>
            <a:pPr lvl="0"/>
            <a:r>
              <a:rPr lang="en-US" dirty="0"/>
              <a:t>#</a:t>
            </a:r>
            <a:r>
              <a:rPr lang="en-US" dirty="0" err="1"/>
              <a:t>EventHashtag</a:t>
            </a:r>
            <a:r>
              <a:rPr lang="en-US" dirty="0"/>
              <a:t>; @</a:t>
            </a:r>
            <a:r>
              <a:rPr lang="en-US" dirty="0" err="1"/>
              <a:t>kirstie_j</a:t>
            </a:r>
            <a:endParaRPr lang="en-US" dirty="0"/>
          </a:p>
          <a:p>
            <a:pPr lvl="0"/>
            <a:r>
              <a:rPr lang="en-US" dirty="0"/>
              <a:t>https://doi.org/10.5281/zenodo.1234567</a:t>
            </a:r>
          </a:p>
        </p:txBody>
      </p:sp>
    </p:spTree>
    <p:extLst>
      <p:ext uri="{BB962C8B-B14F-4D97-AF65-F5344CB8AC3E}">
        <p14:creationId xmlns:p14="http://schemas.microsoft.com/office/powerpoint/2010/main" val="49699429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(Light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05318D92-7125-4A8E-9F23-CCE84E4A66E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31801" y="411162"/>
            <a:ext cx="5645149" cy="2880000"/>
          </a:xfrm>
        </p:spPr>
        <p:txBody>
          <a:bodyPr/>
          <a:lstStyle>
            <a:lvl1pPr marL="288000" indent="-288000"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4 to 6 bullet points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5BE669E-E698-4381-82EA-A9A0DBC87B1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31800" y="4279697"/>
            <a:ext cx="8712200" cy="863802"/>
          </a:xfrm>
        </p:spPr>
        <p:txBody>
          <a:bodyPr lIns="0" rIns="108000" bIns="72000" anchor="b"/>
          <a:lstStyle>
            <a:lvl1pPr marL="0" indent="0" algn="r">
              <a:lnSpc>
                <a:spcPct val="114000"/>
              </a:lnSpc>
              <a:spcAft>
                <a:spcPts val="0"/>
              </a:spcAft>
              <a:buNone/>
              <a:defRPr sz="14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Figure/Paper references. This line can get quite long…… Watch out for that.</a:t>
            </a:r>
          </a:p>
          <a:p>
            <a:pPr lvl="0"/>
            <a:r>
              <a:rPr lang="en-US" dirty="0"/>
              <a:t>#</a:t>
            </a:r>
            <a:r>
              <a:rPr lang="en-US" dirty="0" err="1"/>
              <a:t>EventHashtag</a:t>
            </a:r>
            <a:r>
              <a:rPr lang="en-US" dirty="0"/>
              <a:t>; @</a:t>
            </a:r>
            <a:r>
              <a:rPr lang="en-US" dirty="0" err="1"/>
              <a:t>kirstie_j</a:t>
            </a:r>
            <a:endParaRPr lang="en-US" dirty="0"/>
          </a:p>
          <a:p>
            <a:pPr lvl="0"/>
            <a:r>
              <a:rPr lang="en-US" dirty="0"/>
              <a:t>https://doi.org/10.5281/zenodo.1234567</a:t>
            </a:r>
          </a:p>
        </p:txBody>
      </p:sp>
    </p:spTree>
    <p:extLst>
      <p:ext uri="{BB962C8B-B14F-4D97-AF65-F5344CB8AC3E}">
        <p14:creationId xmlns:p14="http://schemas.microsoft.com/office/powerpoint/2010/main" val="171951608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image (Dark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438DEE8-034B-4AA1-A8A7-6DFB691A441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31802" y="411162"/>
            <a:ext cx="8280398" cy="4321175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EF8C8BBE-C764-4266-A29F-CEF90A927B8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31800" y="4279697"/>
            <a:ext cx="8712200" cy="863802"/>
          </a:xfrm>
        </p:spPr>
        <p:txBody>
          <a:bodyPr lIns="0" rIns="108000" bIns="72000" anchor="b"/>
          <a:lstStyle>
            <a:lvl1pPr marL="0" indent="0" algn="r">
              <a:lnSpc>
                <a:spcPct val="114000"/>
              </a:lnSpc>
              <a:spcAft>
                <a:spcPts val="0"/>
              </a:spcAft>
              <a:buNone/>
              <a:defRPr sz="14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Figure/Paper references. This line can get quite long…… Watch out for that.</a:t>
            </a:r>
          </a:p>
          <a:p>
            <a:pPr lvl="0"/>
            <a:r>
              <a:rPr lang="en-US" dirty="0"/>
              <a:t>#</a:t>
            </a:r>
            <a:r>
              <a:rPr lang="en-US" dirty="0" err="1"/>
              <a:t>EventHashtag</a:t>
            </a:r>
            <a:r>
              <a:rPr lang="en-US" dirty="0"/>
              <a:t>; @</a:t>
            </a:r>
            <a:r>
              <a:rPr lang="en-US" dirty="0" err="1"/>
              <a:t>kirstie_j</a:t>
            </a:r>
            <a:endParaRPr lang="en-US" dirty="0"/>
          </a:p>
          <a:p>
            <a:pPr lvl="0"/>
            <a:r>
              <a:rPr lang="en-US" dirty="0"/>
              <a:t>https://doi.org/10.5281/zenodo.1234567</a:t>
            </a:r>
          </a:p>
        </p:txBody>
      </p:sp>
    </p:spTree>
    <p:extLst>
      <p:ext uri="{BB962C8B-B14F-4D97-AF65-F5344CB8AC3E}">
        <p14:creationId xmlns:p14="http://schemas.microsoft.com/office/powerpoint/2010/main" val="423425937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, no image (Light)">
    <p:bg>
      <p:bgPr>
        <a:solidFill>
          <a:srgbClr val="DEDE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7">
            <a:extLst>
              <a:ext uri="{FF2B5EF4-FFF2-40B4-BE49-F238E27FC236}">
                <a16:creationId xmlns:a16="http://schemas.microsoft.com/office/drawing/2014/main" id="{F4CF05EA-F898-4007-AD46-0661D2E50EA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0" y="2184922"/>
            <a:ext cx="8280400" cy="571512"/>
          </a:xfrm>
        </p:spPr>
        <p:txBody>
          <a:bodyPr/>
          <a:lstStyle>
            <a:lvl1pPr>
              <a:lnSpc>
                <a:spcPct val="100000"/>
              </a:lnSpc>
              <a:defRPr sz="3400" b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Section divider title</a:t>
            </a:r>
            <a:endParaRPr lang="en-GB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22F9DB4-9D8E-427B-99DD-E998B980D507}"/>
              </a:ext>
            </a:extLst>
          </p:cNvPr>
          <p:cNvCxnSpPr>
            <a:cxnSpLocks/>
          </p:cNvCxnSpPr>
          <p:nvPr userDrawn="1"/>
        </p:nvCxnSpPr>
        <p:spPr>
          <a:xfrm>
            <a:off x="431800" y="2184922"/>
            <a:ext cx="82804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55726976-7A05-4BEF-8964-FA32F5CA5B7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31800" y="4279697"/>
            <a:ext cx="8712200" cy="863802"/>
          </a:xfrm>
        </p:spPr>
        <p:txBody>
          <a:bodyPr lIns="0" rIns="108000" bIns="72000" anchor="b"/>
          <a:lstStyle>
            <a:lvl1pPr marL="0" indent="0" algn="r">
              <a:lnSpc>
                <a:spcPct val="114000"/>
              </a:lnSpc>
              <a:spcAft>
                <a:spcPts val="0"/>
              </a:spcAft>
              <a:buNone/>
              <a:defRPr sz="14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Figure/Paper references. This line can get quite long…… Watch out for that.</a:t>
            </a:r>
          </a:p>
          <a:p>
            <a:pPr lvl="0"/>
            <a:r>
              <a:rPr lang="en-US" dirty="0"/>
              <a:t>#</a:t>
            </a:r>
            <a:r>
              <a:rPr lang="en-US" dirty="0" err="1"/>
              <a:t>EventHashtag</a:t>
            </a:r>
            <a:r>
              <a:rPr lang="en-US" dirty="0"/>
              <a:t>; @</a:t>
            </a:r>
            <a:r>
              <a:rPr lang="en-US" dirty="0" err="1"/>
              <a:t>kirstie_j</a:t>
            </a:r>
            <a:endParaRPr lang="en-US" dirty="0"/>
          </a:p>
          <a:p>
            <a:pPr lvl="0"/>
            <a:r>
              <a:rPr lang="en-US" dirty="0"/>
              <a:t>https://doi.org/10.5281/zenodo.1234567</a:t>
            </a:r>
          </a:p>
        </p:txBody>
      </p:sp>
    </p:spTree>
    <p:extLst>
      <p:ext uri="{BB962C8B-B14F-4D97-AF65-F5344CB8AC3E}">
        <p14:creationId xmlns:p14="http://schemas.microsoft.com/office/powerpoint/2010/main" val="398141843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3016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image (Light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8549AF7-992D-4DF7-8F38-87B6CA83978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31802" y="411162"/>
            <a:ext cx="8280398" cy="4321175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75A96754-8B5F-481D-AEAD-38B470C682E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31800" y="4279697"/>
            <a:ext cx="8712200" cy="863802"/>
          </a:xfrm>
        </p:spPr>
        <p:txBody>
          <a:bodyPr lIns="0" rIns="108000" bIns="72000" anchor="b"/>
          <a:lstStyle>
            <a:lvl1pPr marL="0" indent="0" algn="r">
              <a:lnSpc>
                <a:spcPct val="114000"/>
              </a:lnSpc>
              <a:spcAft>
                <a:spcPts val="0"/>
              </a:spcAft>
              <a:buNone/>
              <a:defRPr sz="14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Figure/Paper references. This line can get quite long…… Watch out for that.</a:t>
            </a:r>
          </a:p>
          <a:p>
            <a:pPr lvl="0"/>
            <a:r>
              <a:rPr lang="en-US" dirty="0"/>
              <a:t>#</a:t>
            </a:r>
            <a:r>
              <a:rPr lang="en-US" dirty="0" err="1"/>
              <a:t>EventHashtag</a:t>
            </a:r>
            <a:r>
              <a:rPr lang="en-US" dirty="0"/>
              <a:t>; @</a:t>
            </a:r>
            <a:r>
              <a:rPr lang="en-US" dirty="0" err="1"/>
              <a:t>kirstie_j</a:t>
            </a:r>
            <a:endParaRPr lang="en-US" dirty="0"/>
          </a:p>
          <a:p>
            <a:pPr lvl="0"/>
            <a:r>
              <a:rPr lang="en-US" dirty="0"/>
              <a:t>https://doi.org/10.5281/zenodo.1234567</a:t>
            </a:r>
          </a:p>
        </p:txBody>
      </p:sp>
    </p:spTree>
    <p:extLst>
      <p:ext uri="{BB962C8B-B14F-4D97-AF65-F5344CB8AC3E}">
        <p14:creationId xmlns:p14="http://schemas.microsoft.com/office/powerpoint/2010/main" val="80836244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Heading, bullets, image (Light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514B48A-5D76-4651-AC28-8612610BAC93}"/>
              </a:ext>
            </a:extLst>
          </p:cNvPr>
          <p:cNvCxnSpPr>
            <a:cxnSpLocks/>
          </p:cNvCxnSpPr>
          <p:nvPr userDrawn="1"/>
        </p:nvCxnSpPr>
        <p:spPr>
          <a:xfrm>
            <a:off x="431800" y="702773"/>
            <a:ext cx="3921125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 Placeholder 11">
            <a:extLst>
              <a:ext uri="{FF2B5EF4-FFF2-40B4-BE49-F238E27FC236}">
                <a16:creationId xmlns:a16="http://schemas.microsoft.com/office/drawing/2014/main" id="{28CE3D8B-96CC-4FD0-93BD-22311085540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31799" y="702659"/>
            <a:ext cx="3921125" cy="545115"/>
          </a:xfrm>
        </p:spPr>
        <p:txBody>
          <a:bodyPr/>
          <a:lstStyle>
            <a:lvl1pPr marL="0" indent="0">
              <a:buNone/>
              <a:defRPr sz="2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Summary heading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88E39823-F30B-468B-8008-58BE4743017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31800" y="1314449"/>
            <a:ext cx="3921124" cy="3028949"/>
          </a:xfrm>
        </p:spPr>
        <p:txBody>
          <a:bodyPr/>
          <a:lstStyle>
            <a:lvl2pPr marL="288000" indent="-288000"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</a:defRPr>
            </a:lvl2pPr>
            <a:lvl3pPr marL="180975" indent="0">
              <a:buNone/>
              <a:defRPr sz="2800">
                <a:solidFill>
                  <a:schemeClr val="bg1"/>
                </a:solidFill>
              </a:defRPr>
            </a:lvl3pPr>
          </a:lstStyle>
          <a:p>
            <a:pPr lvl="1"/>
            <a:r>
              <a:rPr lang="en-US" dirty="0"/>
              <a:t>4 to 6 bullet points</a:t>
            </a:r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A838B155-C9C2-4DB1-8588-E414A618F5F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251450" y="702659"/>
            <a:ext cx="3892550" cy="3640740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022638200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2744">
          <p15:clr>
            <a:srgbClr val="FBAE40"/>
          </p15:clr>
        </p15:guide>
        <p15:guide id="6" pos="5488">
          <p15:clr>
            <a:srgbClr val="FBAE4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Blank, title (Light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CBD927FD-C822-457E-ACFE-E489F48EBE31}"/>
              </a:ext>
            </a:extLst>
          </p:cNvPr>
          <p:cNvCxnSpPr>
            <a:cxnSpLocks/>
          </p:cNvCxnSpPr>
          <p:nvPr userDrawn="1"/>
        </p:nvCxnSpPr>
        <p:spPr>
          <a:xfrm>
            <a:off x="431800" y="428485"/>
            <a:ext cx="82804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 Placeholder 11">
            <a:extLst>
              <a:ext uri="{FF2B5EF4-FFF2-40B4-BE49-F238E27FC236}">
                <a16:creationId xmlns:a16="http://schemas.microsoft.com/office/drawing/2014/main" id="{ED26AA44-1BC6-46D8-9879-903C5DA57FF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31800" y="411163"/>
            <a:ext cx="8280400" cy="701301"/>
          </a:xfrm>
        </p:spPr>
        <p:txBody>
          <a:bodyPr/>
          <a:lstStyle>
            <a:lvl1pPr marL="0" indent="0">
              <a:buNone/>
              <a:defRPr sz="3400">
                <a:solidFill>
                  <a:schemeClr val="tx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Slide title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05318D92-7125-4A8E-9F23-CCE84E4A66E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31801" y="1447800"/>
            <a:ext cx="5645149" cy="2895598"/>
          </a:xfrm>
        </p:spPr>
        <p:txBody>
          <a:bodyPr/>
          <a:lstStyle>
            <a:lvl1pPr marL="288000" indent="-288000"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4 to 6 bullet points</a:t>
            </a:r>
          </a:p>
        </p:txBody>
      </p:sp>
    </p:spTree>
    <p:extLst>
      <p:ext uri="{BB962C8B-B14F-4D97-AF65-F5344CB8AC3E}">
        <p14:creationId xmlns:p14="http://schemas.microsoft.com/office/powerpoint/2010/main" val="306114555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0184407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32000" y="4723200"/>
            <a:ext cx="828000" cy="144000"/>
          </a:xfrm>
          <a:prstGeom prst="rect">
            <a:avLst/>
          </a:prstGeom>
        </p:spPr>
        <p:txBody>
          <a:bodyPr/>
          <a:lstStyle/>
          <a:p>
            <a:fld id="{B5EAFFC8-3617-47A8-84DF-F5CDF6E3CF00}" type="datetime1">
              <a:rPr lang="en-GB" smtClean="0"/>
              <a:t>13/05/2019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1296000" y="4849200"/>
            <a:ext cx="5400000" cy="1440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University of Warwick Council Dinner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172000" y="4723200"/>
            <a:ext cx="540000" cy="144000"/>
          </a:xfrm>
          <a:prstGeom prst="rect">
            <a:avLst/>
          </a:prstGeom>
        </p:spPr>
        <p:txBody>
          <a:bodyPr/>
          <a:lstStyle/>
          <a:p>
            <a:fld id="{0B868178-02AE-42FC-958D-6B8F13B6017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460231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, image (Dark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7">
            <a:extLst>
              <a:ext uri="{FF2B5EF4-FFF2-40B4-BE49-F238E27FC236}">
                <a16:creationId xmlns:a16="http://schemas.microsoft.com/office/drawing/2014/main" id="{F4CF05EA-F898-4007-AD46-0661D2E50EA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0" y="2184922"/>
            <a:ext cx="4356100" cy="571512"/>
          </a:xfrm>
        </p:spPr>
        <p:txBody>
          <a:bodyPr/>
          <a:lstStyle>
            <a:lvl1pPr>
              <a:lnSpc>
                <a:spcPct val="100000"/>
              </a:lnSpc>
              <a:defRPr sz="34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Section divider title</a:t>
            </a:r>
            <a:endParaRPr lang="en-GB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22F9DB4-9D8E-427B-99DD-E998B980D507}"/>
              </a:ext>
            </a:extLst>
          </p:cNvPr>
          <p:cNvCxnSpPr>
            <a:cxnSpLocks/>
          </p:cNvCxnSpPr>
          <p:nvPr userDrawn="1"/>
        </p:nvCxnSpPr>
        <p:spPr>
          <a:xfrm>
            <a:off x="431800" y="2184922"/>
            <a:ext cx="43561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Picture Placeholder 10">
            <a:extLst>
              <a:ext uri="{FF2B5EF4-FFF2-40B4-BE49-F238E27FC236}">
                <a16:creationId xmlns:a16="http://schemas.microsoft.com/office/drawing/2014/main" id="{BBD67C99-C0BD-4075-A538-B65ED75A430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651872" y="0"/>
            <a:ext cx="3493714" cy="4573587"/>
          </a:xfrm>
          <a:custGeom>
            <a:avLst/>
            <a:gdLst>
              <a:gd name="connsiteX0" fmla="*/ 0 w 3816350"/>
              <a:gd name="connsiteY0" fmla="*/ 0 h 3240087"/>
              <a:gd name="connsiteX1" fmla="*/ 3816350 w 3816350"/>
              <a:gd name="connsiteY1" fmla="*/ 0 h 3240087"/>
              <a:gd name="connsiteX2" fmla="*/ 3816350 w 3816350"/>
              <a:gd name="connsiteY2" fmla="*/ 3240087 h 3240087"/>
              <a:gd name="connsiteX3" fmla="*/ 0 w 3816350"/>
              <a:gd name="connsiteY3" fmla="*/ 3240087 h 3240087"/>
              <a:gd name="connsiteX4" fmla="*/ 0 w 3816350"/>
              <a:gd name="connsiteY4" fmla="*/ 0 h 3240087"/>
              <a:gd name="connsiteX0" fmla="*/ 685800 w 3816350"/>
              <a:gd name="connsiteY0" fmla="*/ 0 h 3240087"/>
              <a:gd name="connsiteX1" fmla="*/ 3816350 w 3816350"/>
              <a:gd name="connsiteY1" fmla="*/ 0 h 3240087"/>
              <a:gd name="connsiteX2" fmla="*/ 3816350 w 3816350"/>
              <a:gd name="connsiteY2" fmla="*/ 3240087 h 3240087"/>
              <a:gd name="connsiteX3" fmla="*/ 0 w 3816350"/>
              <a:gd name="connsiteY3" fmla="*/ 3240087 h 3240087"/>
              <a:gd name="connsiteX4" fmla="*/ 685800 w 3816350"/>
              <a:gd name="connsiteY4" fmla="*/ 0 h 3240087"/>
              <a:gd name="connsiteX0" fmla="*/ 1892300 w 3816350"/>
              <a:gd name="connsiteY0" fmla="*/ 0 h 3240087"/>
              <a:gd name="connsiteX1" fmla="*/ 3816350 w 3816350"/>
              <a:gd name="connsiteY1" fmla="*/ 0 h 3240087"/>
              <a:gd name="connsiteX2" fmla="*/ 3816350 w 3816350"/>
              <a:gd name="connsiteY2" fmla="*/ 3240087 h 3240087"/>
              <a:gd name="connsiteX3" fmla="*/ 0 w 3816350"/>
              <a:gd name="connsiteY3" fmla="*/ 3240087 h 3240087"/>
              <a:gd name="connsiteX4" fmla="*/ 1892300 w 3816350"/>
              <a:gd name="connsiteY4" fmla="*/ 0 h 3240087"/>
              <a:gd name="connsiteX0" fmla="*/ 1206500 w 3130550"/>
              <a:gd name="connsiteY0" fmla="*/ 0 h 3240087"/>
              <a:gd name="connsiteX1" fmla="*/ 3130550 w 3130550"/>
              <a:gd name="connsiteY1" fmla="*/ 0 h 3240087"/>
              <a:gd name="connsiteX2" fmla="*/ 3130550 w 3130550"/>
              <a:gd name="connsiteY2" fmla="*/ 3240087 h 3240087"/>
              <a:gd name="connsiteX3" fmla="*/ 0 w 3130550"/>
              <a:gd name="connsiteY3" fmla="*/ 1754187 h 3240087"/>
              <a:gd name="connsiteX4" fmla="*/ 1206500 w 3130550"/>
              <a:gd name="connsiteY4" fmla="*/ 0 h 3240087"/>
              <a:gd name="connsiteX0" fmla="*/ 1822450 w 3746500"/>
              <a:gd name="connsiteY0" fmla="*/ 0 h 3240087"/>
              <a:gd name="connsiteX1" fmla="*/ 3746500 w 3746500"/>
              <a:gd name="connsiteY1" fmla="*/ 0 h 3240087"/>
              <a:gd name="connsiteX2" fmla="*/ 3746500 w 3746500"/>
              <a:gd name="connsiteY2" fmla="*/ 3240087 h 3240087"/>
              <a:gd name="connsiteX3" fmla="*/ 0 w 3746500"/>
              <a:gd name="connsiteY3" fmla="*/ 2154237 h 3240087"/>
              <a:gd name="connsiteX4" fmla="*/ 1822450 w 3746500"/>
              <a:gd name="connsiteY4" fmla="*/ 0 h 3240087"/>
              <a:gd name="connsiteX0" fmla="*/ 1822450 w 3752850"/>
              <a:gd name="connsiteY0" fmla="*/ 0 h 4097337"/>
              <a:gd name="connsiteX1" fmla="*/ 3746500 w 3752850"/>
              <a:gd name="connsiteY1" fmla="*/ 0 h 4097337"/>
              <a:gd name="connsiteX2" fmla="*/ 3752850 w 3752850"/>
              <a:gd name="connsiteY2" fmla="*/ 4097337 h 4097337"/>
              <a:gd name="connsiteX3" fmla="*/ 0 w 3752850"/>
              <a:gd name="connsiteY3" fmla="*/ 2154237 h 4097337"/>
              <a:gd name="connsiteX4" fmla="*/ 1822450 w 3752850"/>
              <a:gd name="connsiteY4" fmla="*/ 0 h 4097337"/>
              <a:gd name="connsiteX0" fmla="*/ 1682750 w 3613150"/>
              <a:gd name="connsiteY0" fmla="*/ 0 h 4097337"/>
              <a:gd name="connsiteX1" fmla="*/ 3606800 w 3613150"/>
              <a:gd name="connsiteY1" fmla="*/ 0 h 4097337"/>
              <a:gd name="connsiteX2" fmla="*/ 3613150 w 3613150"/>
              <a:gd name="connsiteY2" fmla="*/ 4097337 h 4097337"/>
              <a:gd name="connsiteX3" fmla="*/ 0 w 3613150"/>
              <a:gd name="connsiteY3" fmla="*/ 2014537 h 4097337"/>
              <a:gd name="connsiteX4" fmla="*/ 1682750 w 3613150"/>
              <a:gd name="connsiteY4" fmla="*/ 0 h 4097337"/>
              <a:gd name="connsiteX0" fmla="*/ 1682750 w 3613150"/>
              <a:gd name="connsiteY0" fmla="*/ 0 h 4573587"/>
              <a:gd name="connsiteX1" fmla="*/ 3606800 w 3613150"/>
              <a:gd name="connsiteY1" fmla="*/ 0 h 4573587"/>
              <a:gd name="connsiteX2" fmla="*/ 3613150 w 3613150"/>
              <a:gd name="connsiteY2" fmla="*/ 4573587 h 4573587"/>
              <a:gd name="connsiteX3" fmla="*/ 0 w 3613150"/>
              <a:gd name="connsiteY3" fmla="*/ 2014537 h 4573587"/>
              <a:gd name="connsiteX4" fmla="*/ 1682750 w 3613150"/>
              <a:gd name="connsiteY4" fmla="*/ 0 h 4573587"/>
              <a:gd name="connsiteX0" fmla="*/ 1682750 w 3610769"/>
              <a:gd name="connsiteY0" fmla="*/ 0 h 4573587"/>
              <a:gd name="connsiteX1" fmla="*/ 3606800 w 3610769"/>
              <a:gd name="connsiteY1" fmla="*/ 0 h 4573587"/>
              <a:gd name="connsiteX2" fmla="*/ 3610769 w 3610769"/>
              <a:gd name="connsiteY2" fmla="*/ 4573587 h 4573587"/>
              <a:gd name="connsiteX3" fmla="*/ 0 w 3610769"/>
              <a:gd name="connsiteY3" fmla="*/ 2014537 h 4573587"/>
              <a:gd name="connsiteX4" fmla="*/ 1682750 w 3610769"/>
              <a:gd name="connsiteY4" fmla="*/ 0 h 4573587"/>
              <a:gd name="connsiteX0" fmla="*/ 1682750 w 3607332"/>
              <a:gd name="connsiteY0" fmla="*/ 0 h 4573587"/>
              <a:gd name="connsiteX1" fmla="*/ 3606800 w 3607332"/>
              <a:gd name="connsiteY1" fmla="*/ 0 h 4573587"/>
              <a:gd name="connsiteX2" fmla="*/ 3606007 w 3607332"/>
              <a:gd name="connsiteY2" fmla="*/ 4573587 h 4573587"/>
              <a:gd name="connsiteX3" fmla="*/ 0 w 3607332"/>
              <a:gd name="connsiteY3" fmla="*/ 2014537 h 4573587"/>
              <a:gd name="connsiteX4" fmla="*/ 1682750 w 3607332"/>
              <a:gd name="connsiteY4" fmla="*/ 0 h 4573587"/>
              <a:gd name="connsiteX0" fmla="*/ 1682750 w 3608388"/>
              <a:gd name="connsiteY0" fmla="*/ 0 h 4573587"/>
              <a:gd name="connsiteX1" fmla="*/ 3606800 w 3608388"/>
              <a:gd name="connsiteY1" fmla="*/ 0 h 4573587"/>
              <a:gd name="connsiteX2" fmla="*/ 3608388 w 3608388"/>
              <a:gd name="connsiteY2" fmla="*/ 4573587 h 4573587"/>
              <a:gd name="connsiteX3" fmla="*/ 0 w 3608388"/>
              <a:gd name="connsiteY3" fmla="*/ 2014537 h 4573587"/>
              <a:gd name="connsiteX4" fmla="*/ 1682750 w 3608388"/>
              <a:gd name="connsiteY4" fmla="*/ 0 h 4573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08388" h="4573587">
                <a:moveTo>
                  <a:pt x="1682750" y="0"/>
                </a:moveTo>
                <a:lnTo>
                  <a:pt x="3606800" y="0"/>
                </a:lnTo>
                <a:cubicBezTo>
                  <a:pt x="3608917" y="1365779"/>
                  <a:pt x="3606271" y="3207808"/>
                  <a:pt x="3608388" y="4573587"/>
                </a:cubicBezTo>
                <a:lnTo>
                  <a:pt x="0" y="2014537"/>
                </a:lnTo>
                <a:lnTo>
                  <a:pt x="1682750" y="0"/>
                </a:lnTo>
                <a:close/>
              </a:path>
            </a:pathLst>
          </a:custGeom>
        </p:spPr>
        <p:txBody>
          <a:bodyPr/>
          <a:lstStyle>
            <a:lvl1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>
                <a:solidFill>
                  <a:schemeClr val="bg1"/>
                </a:solidFill>
              </a:defRPr>
            </a:lvl1pPr>
            <a:lvl3pPr marL="180975" indent="0">
              <a:buNone/>
              <a:defRPr/>
            </a:lvl3pPr>
            <a:lvl4pPr marL="612775" indent="0">
              <a:buNone/>
              <a:defRPr>
                <a:solidFill>
                  <a:schemeClr val="bg1"/>
                </a:solidFill>
              </a:defRPr>
            </a:lvl4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Click icon to insert picture. Don’t change slide background colour on this layout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119C7F3F-A7F4-4792-82B3-96F3765D73B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31800" y="4279697"/>
            <a:ext cx="8712200" cy="863802"/>
          </a:xfrm>
        </p:spPr>
        <p:txBody>
          <a:bodyPr lIns="0" rIns="108000" bIns="72000" anchor="b"/>
          <a:lstStyle>
            <a:lvl1pPr marL="0" indent="0" algn="r">
              <a:lnSpc>
                <a:spcPct val="114000"/>
              </a:lnSpc>
              <a:spcAft>
                <a:spcPts val="0"/>
              </a:spcAft>
              <a:buNone/>
              <a:defRPr sz="14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Figure/Paper references. This line can get quite long…… Watch out for that.</a:t>
            </a:r>
          </a:p>
          <a:p>
            <a:pPr lvl="0"/>
            <a:r>
              <a:rPr lang="en-US" dirty="0"/>
              <a:t>#</a:t>
            </a:r>
            <a:r>
              <a:rPr lang="en-US" dirty="0" err="1"/>
              <a:t>EventHashtag</a:t>
            </a:r>
            <a:r>
              <a:rPr lang="en-US" dirty="0"/>
              <a:t>; @</a:t>
            </a:r>
            <a:r>
              <a:rPr lang="en-US" dirty="0" err="1"/>
              <a:t>kirstie_j</a:t>
            </a:r>
            <a:endParaRPr lang="en-US" dirty="0"/>
          </a:p>
          <a:p>
            <a:pPr lvl="0"/>
            <a:r>
              <a:rPr lang="en-US" dirty="0"/>
              <a:t>https://doi.org/10.5281/zenodo.1234567</a:t>
            </a:r>
          </a:p>
        </p:txBody>
      </p:sp>
    </p:spTree>
    <p:extLst>
      <p:ext uri="{BB962C8B-B14F-4D97-AF65-F5344CB8AC3E}">
        <p14:creationId xmlns:p14="http://schemas.microsoft.com/office/powerpoint/2010/main" val="2095488080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3016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, image (Light)">
    <p:bg>
      <p:bgPr>
        <a:solidFill>
          <a:srgbClr val="DEDE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7">
            <a:extLst>
              <a:ext uri="{FF2B5EF4-FFF2-40B4-BE49-F238E27FC236}">
                <a16:creationId xmlns:a16="http://schemas.microsoft.com/office/drawing/2014/main" id="{F4CF05EA-F898-4007-AD46-0661D2E50EA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0" y="2184922"/>
            <a:ext cx="4356100" cy="571512"/>
          </a:xfrm>
        </p:spPr>
        <p:txBody>
          <a:bodyPr/>
          <a:lstStyle>
            <a:lvl1pPr>
              <a:lnSpc>
                <a:spcPct val="100000"/>
              </a:lnSpc>
              <a:defRPr sz="3400" b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Section divider title</a:t>
            </a:r>
            <a:endParaRPr lang="en-GB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22F9DB4-9D8E-427B-99DD-E998B980D507}"/>
              </a:ext>
            </a:extLst>
          </p:cNvPr>
          <p:cNvCxnSpPr>
            <a:cxnSpLocks/>
          </p:cNvCxnSpPr>
          <p:nvPr userDrawn="1"/>
        </p:nvCxnSpPr>
        <p:spPr>
          <a:xfrm>
            <a:off x="431800" y="2184922"/>
            <a:ext cx="43561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Picture Placeholder 10">
            <a:extLst>
              <a:ext uri="{FF2B5EF4-FFF2-40B4-BE49-F238E27FC236}">
                <a16:creationId xmlns:a16="http://schemas.microsoft.com/office/drawing/2014/main" id="{BBD67C99-C0BD-4075-A538-B65ED75A430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651872" y="0"/>
            <a:ext cx="3493714" cy="4573587"/>
          </a:xfrm>
          <a:custGeom>
            <a:avLst/>
            <a:gdLst>
              <a:gd name="connsiteX0" fmla="*/ 0 w 3816350"/>
              <a:gd name="connsiteY0" fmla="*/ 0 h 3240087"/>
              <a:gd name="connsiteX1" fmla="*/ 3816350 w 3816350"/>
              <a:gd name="connsiteY1" fmla="*/ 0 h 3240087"/>
              <a:gd name="connsiteX2" fmla="*/ 3816350 w 3816350"/>
              <a:gd name="connsiteY2" fmla="*/ 3240087 h 3240087"/>
              <a:gd name="connsiteX3" fmla="*/ 0 w 3816350"/>
              <a:gd name="connsiteY3" fmla="*/ 3240087 h 3240087"/>
              <a:gd name="connsiteX4" fmla="*/ 0 w 3816350"/>
              <a:gd name="connsiteY4" fmla="*/ 0 h 3240087"/>
              <a:gd name="connsiteX0" fmla="*/ 685800 w 3816350"/>
              <a:gd name="connsiteY0" fmla="*/ 0 h 3240087"/>
              <a:gd name="connsiteX1" fmla="*/ 3816350 w 3816350"/>
              <a:gd name="connsiteY1" fmla="*/ 0 h 3240087"/>
              <a:gd name="connsiteX2" fmla="*/ 3816350 w 3816350"/>
              <a:gd name="connsiteY2" fmla="*/ 3240087 h 3240087"/>
              <a:gd name="connsiteX3" fmla="*/ 0 w 3816350"/>
              <a:gd name="connsiteY3" fmla="*/ 3240087 h 3240087"/>
              <a:gd name="connsiteX4" fmla="*/ 685800 w 3816350"/>
              <a:gd name="connsiteY4" fmla="*/ 0 h 3240087"/>
              <a:gd name="connsiteX0" fmla="*/ 1892300 w 3816350"/>
              <a:gd name="connsiteY0" fmla="*/ 0 h 3240087"/>
              <a:gd name="connsiteX1" fmla="*/ 3816350 w 3816350"/>
              <a:gd name="connsiteY1" fmla="*/ 0 h 3240087"/>
              <a:gd name="connsiteX2" fmla="*/ 3816350 w 3816350"/>
              <a:gd name="connsiteY2" fmla="*/ 3240087 h 3240087"/>
              <a:gd name="connsiteX3" fmla="*/ 0 w 3816350"/>
              <a:gd name="connsiteY3" fmla="*/ 3240087 h 3240087"/>
              <a:gd name="connsiteX4" fmla="*/ 1892300 w 3816350"/>
              <a:gd name="connsiteY4" fmla="*/ 0 h 3240087"/>
              <a:gd name="connsiteX0" fmla="*/ 1206500 w 3130550"/>
              <a:gd name="connsiteY0" fmla="*/ 0 h 3240087"/>
              <a:gd name="connsiteX1" fmla="*/ 3130550 w 3130550"/>
              <a:gd name="connsiteY1" fmla="*/ 0 h 3240087"/>
              <a:gd name="connsiteX2" fmla="*/ 3130550 w 3130550"/>
              <a:gd name="connsiteY2" fmla="*/ 3240087 h 3240087"/>
              <a:gd name="connsiteX3" fmla="*/ 0 w 3130550"/>
              <a:gd name="connsiteY3" fmla="*/ 1754187 h 3240087"/>
              <a:gd name="connsiteX4" fmla="*/ 1206500 w 3130550"/>
              <a:gd name="connsiteY4" fmla="*/ 0 h 3240087"/>
              <a:gd name="connsiteX0" fmla="*/ 1822450 w 3746500"/>
              <a:gd name="connsiteY0" fmla="*/ 0 h 3240087"/>
              <a:gd name="connsiteX1" fmla="*/ 3746500 w 3746500"/>
              <a:gd name="connsiteY1" fmla="*/ 0 h 3240087"/>
              <a:gd name="connsiteX2" fmla="*/ 3746500 w 3746500"/>
              <a:gd name="connsiteY2" fmla="*/ 3240087 h 3240087"/>
              <a:gd name="connsiteX3" fmla="*/ 0 w 3746500"/>
              <a:gd name="connsiteY3" fmla="*/ 2154237 h 3240087"/>
              <a:gd name="connsiteX4" fmla="*/ 1822450 w 3746500"/>
              <a:gd name="connsiteY4" fmla="*/ 0 h 3240087"/>
              <a:gd name="connsiteX0" fmla="*/ 1822450 w 3752850"/>
              <a:gd name="connsiteY0" fmla="*/ 0 h 4097337"/>
              <a:gd name="connsiteX1" fmla="*/ 3746500 w 3752850"/>
              <a:gd name="connsiteY1" fmla="*/ 0 h 4097337"/>
              <a:gd name="connsiteX2" fmla="*/ 3752850 w 3752850"/>
              <a:gd name="connsiteY2" fmla="*/ 4097337 h 4097337"/>
              <a:gd name="connsiteX3" fmla="*/ 0 w 3752850"/>
              <a:gd name="connsiteY3" fmla="*/ 2154237 h 4097337"/>
              <a:gd name="connsiteX4" fmla="*/ 1822450 w 3752850"/>
              <a:gd name="connsiteY4" fmla="*/ 0 h 4097337"/>
              <a:gd name="connsiteX0" fmla="*/ 1682750 w 3613150"/>
              <a:gd name="connsiteY0" fmla="*/ 0 h 4097337"/>
              <a:gd name="connsiteX1" fmla="*/ 3606800 w 3613150"/>
              <a:gd name="connsiteY1" fmla="*/ 0 h 4097337"/>
              <a:gd name="connsiteX2" fmla="*/ 3613150 w 3613150"/>
              <a:gd name="connsiteY2" fmla="*/ 4097337 h 4097337"/>
              <a:gd name="connsiteX3" fmla="*/ 0 w 3613150"/>
              <a:gd name="connsiteY3" fmla="*/ 2014537 h 4097337"/>
              <a:gd name="connsiteX4" fmla="*/ 1682750 w 3613150"/>
              <a:gd name="connsiteY4" fmla="*/ 0 h 4097337"/>
              <a:gd name="connsiteX0" fmla="*/ 1682750 w 3613150"/>
              <a:gd name="connsiteY0" fmla="*/ 0 h 4573587"/>
              <a:gd name="connsiteX1" fmla="*/ 3606800 w 3613150"/>
              <a:gd name="connsiteY1" fmla="*/ 0 h 4573587"/>
              <a:gd name="connsiteX2" fmla="*/ 3613150 w 3613150"/>
              <a:gd name="connsiteY2" fmla="*/ 4573587 h 4573587"/>
              <a:gd name="connsiteX3" fmla="*/ 0 w 3613150"/>
              <a:gd name="connsiteY3" fmla="*/ 2014537 h 4573587"/>
              <a:gd name="connsiteX4" fmla="*/ 1682750 w 3613150"/>
              <a:gd name="connsiteY4" fmla="*/ 0 h 4573587"/>
              <a:gd name="connsiteX0" fmla="*/ 1682750 w 3610769"/>
              <a:gd name="connsiteY0" fmla="*/ 0 h 4573587"/>
              <a:gd name="connsiteX1" fmla="*/ 3606800 w 3610769"/>
              <a:gd name="connsiteY1" fmla="*/ 0 h 4573587"/>
              <a:gd name="connsiteX2" fmla="*/ 3610769 w 3610769"/>
              <a:gd name="connsiteY2" fmla="*/ 4573587 h 4573587"/>
              <a:gd name="connsiteX3" fmla="*/ 0 w 3610769"/>
              <a:gd name="connsiteY3" fmla="*/ 2014537 h 4573587"/>
              <a:gd name="connsiteX4" fmla="*/ 1682750 w 3610769"/>
              <a:gd name="connsiteY4" fmla="*/ 0 h 4573587"/>
              <a:gd name="connsiteX0" fmla="*/ 1682750 w 3607332"/>
              <a:gd name="connsiteY0" fmla="*/ 0 h 4573587"/>
              <a:gd name="connsiteX1" fmla="*/ 3606800 w 3607332"/>
              <a:gd name="connsiteY1" fmla="*/ 0 h 4573587"/>
              <a:gd name="connsiteX2" fmla="*/ 3606007 w 3607332"/>
              <a:gd name="connsiteY2" fmla="*/ 4573587 h 4573587"/>
              <a:gd name="connsiteX3" fmla="*/ 0 w 3607332"/>
              <a:gd name="connsiteY3" fmla="*/ 2014537 h 4573587"/>
              <a:gd name="connsiteX4" fmla="*/ 1682750 w 3607332"/>
              <a:gd name="connsiteY4" fmla="*/ 0 h 4573587"/>
              <a:gd name="connsiteX0" fmla="*/ 1682750 w 3608388"/>
              <a:gd name="connsiteY0" fmla="*/ 0 h 4573587"/>
              <a:gd name="connsiteX1" fmla="*/ 3606800 w 3608388"/>
              <a:gd name="connsiteY1" fmla="*/ 0 h 4573587"/>
              <a:gd name="connsiteX2" fmla="*/ 3608388 w 3608388"/>
              <a:gd name="connsiteY2" fmla="*/ 4573587 h 4573587"/>
              <a:gd name="connsiteX3" fmla="*/ 0 w 3608388"/>
              <a:gd name="connsiteY3" fmla="*/ 2014537 h 4573587"/>
              <a:gd name="connsiteX4" fmla="*/ 1682750 w 3608388"/>
              <a:gd name="connsiteY4" fmla="*/ 0 h 4573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08388" h="4573587">
                <a:moveTo>
                  <a:pt x="1682750" y="0"/>
                </a:moveTo>
                <a:lnTo>
                  <a:pt x="3606800" y="0"/>
                </a:lnTo>
                <a:cubicBezTo>
                  <a:pt x="3608917" y="1365779"/>
                  <a:pt x="3606271" y="3207808"/>
                  <a:pt x="3608388" y="4573587"/>
                </a:cubicBezTo>
                <a:lnTo>
                  <a:pt x="0" y="2014537"/>
                </a:lnTo>
                <a:lnTo>
                  <a:pt x="1682750" y="0"/>
                </a:lnTo>
                <a:close/>
              </a:path>
            </a:pathLst>
          </a:custGeom>
        </p:spPr>
        <p:txBody>
          <a:bodyPr/>
          <a:lstStyle>
            <a:lvl1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  <a:lvl3pPr marL="180975" indent="0">
              <a:buNone/>
              <a:defRPr/>
            </a:lvl3pPr>
            <a:lvl4pPr marL="612775" indent="0">
              <a:buNone/>
              <a:defRPr/>
            </a:lvl4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Click icon to insert picture. Don’t change slide background colour on this layout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E5A5A480-3DF0-476F-BC27-7A0516C98EA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31800" y="4279697"/>
            <a:ext cx="8712200" cy="863802"/>
          </a:xfrm>
        </p:spPr>
        <p:txBody>
          <a:bodyPr lIns="0" rIns="108000" bIns="72000" anchor="b"/>
          <a:lstStyle>
            <a:lvl1pPr marL="0" indent="0" algn="r">
              <a:lnSpc>
                <a:spcPct val="114000"/>
              </a:lnSpc>
              <a:spcAft>
                <a:spcPts val="0"/>
              </a:spcAft>
              <a:buNone/>
              <a:defRPr sz="14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Figure/Paper references. This line can get quite long…… Watch out for that.</a:t>
            </a:r>
          </a:p>
          <a:p>
            <a:pPr lvl="0"/>
            <a:r>
              <a:rPr lang="en-US" dirty="0"/>
              <a:t>#</a:t>
            </a:r>
            <a:r>
              <a:rPr lang="en-US" dirty="0" err="1"/>
              <a:t>EventHashtag</a:t>
            </a:r>
            <a:r>
              <a:rPr lang="en-US" dirty="0"/>
              <a:t>; @</a:t>
            </a:r>
            <a:r>
              <a:rPr lang="en-US" dirty="0" err="1"/>
              <a:t>kirstie_j</a:t>
            </a:r>
            <a:endParaRPr lang="en-US" dirty="0"/>
          </a:p>
          <a:p>
            <a:pPr lvl="0"/>
            <a:r>
              <a:rPr lang="en-US" dirty="0"/>
              <a:t>https://doi.org/10.5281/zenodo.1234567</a:t>
            </a:r>
          </a:p>
        </p:txBody>
      </p:sp>
    </p:spTree>
    <p:extLst>
      <p:ext uri="{BB962C8B-B14F-4D97-AF65-F5344CB8AC3E}">
        <p14:creationId xmlns:p14="http://schemas.microsoft.com/office/powerpoint/2010/main" val="154512212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3016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Heading, bullets, image (Light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514B48A-5D76-4651-AC28-8612610BAC93}"/>
              </a:ext>
            </a:extLst>
          </p:cNvPr>
          <p:cNvCxnSpPr>
            <a:cxnSpLocks/>
          </p:cNvCxnSpPr>
          <p:nvPr userDrawn="1"/>
        </p:nvCxnSpPr>
        <p:spPr>
          <a:xfrm>
            <a:off x="431800" y="702773"/>
            <a:ext cx="3921125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 Placeholder 11">
            <a:extLst>
              <a:ext uri="{FF2B5EF4-FFF2-40B4-BE49-F238E27FC236}">
                <a16:creationId xmlns:a16="http://schemas.microsoft.com/office/drawing/2014/main" id="{28CE3D8B-96CC-4FD0-93BD-22311085540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31799" y="702659"/>
            <a:ext cx="3921125" cy="545115"/>
          </a:xfrm>
        </p:spPr>
        <p:txBody>
          <a:bodyPr/>
          <a:lstStyle>
            <a:lvl1pPr marL="0" indent="0">
              <a:buNone/>
              <a:defRPr sz="2800">
                <a:solidFill>
                  <a:schemeClr val="bg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Summary heading</a:t>
            </a:r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A838B155-C9C2-4DB1-8588-E414A618F5F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251450" y="702659"/>
            <a:ext cx="3892550" cy="3451894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6" name="Text Placeholder 25">
            <a:extLst>
              <a:ext uri="{FF2B5EF4-FFF2-40B4-BE49-F238E27FC236}">
                <a16:creationId xmlns:a16="http://schemas.microsoft.com/office/drawing/2014/main" id="{018247D9-5503-486A-97BE-69C90ACD679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31800" y="1325887"/>
            <a:ext cx="3921124" cy="2828670"/>
          </a:xfrm>
        </p:spPr>
        <p:txBody>
          <a:bodyPr/>
          <a:lstStyle>
            <a:lvl1pPr marL="288000" indent="-288000">
              <a:buFont typeface="Arial" panose="020B0604020202020204" pitchFamily="34" charset="0"/>
              <a:buChar char="–"/>
              <a:defRPr sz="28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4 to 6 bullet points</a:t>
            </a:r>
            <a:endParaRPr lang="en-GB" dirty="0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3CD9B988-3A63-4943-931E-ADE925B8984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31800" y="4279697"/>
            <a:ext cx="8712200" cy="863802"/>
          </a:xfrm>
        </p:spPr>
        <p:txBody>
          <a:bodyPr lIns="0" rIns="108000" bIns="72000" anchor="b"/>
          <a:lstStyle>
            <a:lvl1pPr marL="0" indent="0" algn="r">
              <a:lnSpc>
                <a:spcPct val="114000"/>
              </a:lnSpc>
              <a:spcAft>
                <a:spcPts val="0"/>
              </a:spcAft>
              <a:buNone/>
              <a:defRPr sz="14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Figure/Paper references. This line can get quite long…… Watch out for that.</a:t>
            </a:r>
          </a:p>
          <a:p>
            <a:pPr lvl="0"/>
            <a:r>
              <a:rPr lang="en-US" dirty="0"/>
              <a:t>#</a:t>
            </a:r>
            <a:r>
              <a:rPr lang="en-US" dirty="0" err="1"/>
              <a:t>EventHashtag</a:t>
            </a:r>
            <a:r>
              <a:rPr lang="en-US" dirty="0"/>
              <a:t>; @</a:t>
            </a:r>
            <a:r>
              <a:rPr lang="en-US" dirty="0" err="1"/>
              <a:t>kirstie_j</a:t>
            </a:r>
            <a:endParaRPr lang="en-US" dirty="0"/>
          </a:p>
          <a:p>
            <a:pPr lvl="0"/>
            <a:r>
              <a:rPr lang="en-US" dirty="0"/>
              <a:t>https://doi.org/10.5281/zenodo.1234567</a:t>
            </a:r>
          </a:p>
        </p:txBody>
      </p:sp>
    </p:spTree>
    <p:extLst>
      <p:ext uri="{BB962C8B-B14F-4D97-AF65-F5344CB8AC3E}">
        <p14:creationId xmlns:p14="http://schemas.microsoft.com/office/powerpoint/2010/main" val="93174307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2744">
          <p15:clr>
            <a:srgbClr val="FBAE40"/>
          </p15:clr>
        </p15:guide>
        <p15:guide id="6" pos="5488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ading, bullets, image (Light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514B48A-5D76-4651-AC28-8612610BAC93}"/>
              </a:ext>
            </a:extLst>
          </p:cNvPr>
          <p:cNvCxnSpPr>
            <a:cxnSpLocks/>
          </p:cNvCxnSpPr>
          <p:nvPr userDrawn="1"/>
        </p:nvCxnSpPr>
        <p:spPr>
          <a:xfrm>
            <a:off x="431800" y="702773"/>
            <a:ext cx="3921125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 Placeholder 11">
            <a:extLst>
              <a:ext uri="{FF2B5EF4-FFF2-40B4-BE49-F238E27FC236}">
                <a16:creationId xmlns:a16="http://schemas.microsoft.com/office/drawing/2014/main" id="{28CE3D8B-96CC-4FD0-93BD-22311085540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31799" y="702659"/>
            <a:ext cx="3921125" cy="545115"/>
          </a:xfrm>
        </p:spPr>
        <p:txBody>
          <a:bodyPr/>
          <a:lstStyle>
            <a:lvl1pPr marL="0" indent="0">
              <a:buNone/>
              <a:defRPr sz="2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Summary heading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88E39823-F30B-468B-8008-58BE4743017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31800" y="1314450"/>
            <a:ext cx="3921124" cy="2840108"/>
          </a:xfrm>
        </p:spPr>
        <p:txBody>
          <a:bodyPr/>
          <a:lstStyle>
            <a:lvl2pPr marL="288000" indent="-288000"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</a:defRPr>
            </a:lvl2pPr>
            <a:lvl3pPr marL="180975" indent="0">
              <a:buNone/>
              <a:defRPr sz="2800">
                <a:solidFill>
                  <a:schemeClr val="bg1"/>
                </a:solidFill>
              </a:defRPr>
            </a:lvl3pPr>
          </a:lstStyle>
          <a:p>
            <a:pPr lvl="1"/>
            <a:r>
              <a:rPr lang="en-US" dirty="0"/>
              <a:t>4 to 6 bullet points</a:t>
            </a:r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A838B155-C9C2-4DB1-8588-E414A618F5F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251450" y="702659"/>
            <a:ext cx="3892550" cy="3451890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304042E0-7FF5-484F-9E1D-4056C3E07F1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63600" y="4407112"/>
            <a:ext cx="8280400" cy="736388"/>
          </a:xfrm>
        </p:spPr>
        <p:txBody>
          <a:bodyPr anchor="b"/>
          <a:lstStyle>
            <a:lvl1pPr marL="0" indent="0" algn="r">
              <a:spcAft>
                <a:spcPts val="200"/>
              </a:spcAft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Figure/Paper references. This line can get quite long…… Watch out for that.</a:t>
            </a:r>
          </a:p>
          <a:p>
            <a:pPr lvl="0"/>
            <a:r>
              <a:rPr lang="en-US" dirty="0"/>
              <a:t>#</a:t>
            </a:r>
            <a:r>
              <a:rPr lang="en-US" dirty="0" err="1"/>
              <a:t>EventHashtag</a:t>
            </a:r>
            <a:r>
              <a:rPr lang="en-US" dirty="0"/>
              <a:t>; @</a:t>
            </a:r>
            <a:r>
              <a:rPr lang="en-US" dirty="0" err="1"/>
              <a:t>kirstie_j</a:t>
            </a:r>
            <a:endParaRPr lang="en-US" dirty="0"/>
          </a:p>
          <a:p>
            <a:pPr lvl="0"/>
            <a:r>
              <a:rPr lang="en-US" dirty="0"/>
              <a:t>https://doi.org/10.5281/zenodo.1234567</a:t>
            </a:r>
          </a:p>
        </p:txBody>
      </p:sp>
    </p:spTree>
    <p:extLst>
      <p:ext uri="{BB962C8B-B14F-4D97-AF65-F5344CB8AC3E}">
        <p14:creationId xmlns:p14="http://schemas.microsoft.com/office/powerpoint/2010/main" val="63705303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2744" userDrawn="1">
          <p15:clr>
            <a:srgbClr val="FBAE40"/>
          </p15:clr>
        </p15:guide>
        <p15:guide id="6" pos="5488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ullets, image (Dark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1">
            <a:extLst>
              <a:ext uri="{FF2B5EF4-FFF2-40B4-BE49-F238E27FC236}">
                <a16:creationId xmlns:a16="http://schemas.microsoft.com/office/drawing/2014/main" id="{1BA11250-F612-4164-9C20-CAEEC9CF7F9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31801" y="682938"/>
            <a:ext cx="3921124" cy="3471620"/>
          </a:xfrm>
        </p:spPr>
        <p:txBody>
          <a:bodyPr/>
          <a:lstStyle>
            <a:lvl1pPr marL="288000" indent="-288000">
              <a:buFont typeface="Arial" panose="020B0604020202020204" pitchFamily="34" charset="0"/>
              <a:buChar char="–"/>
              <a:defRPr sz="2800">
                <a:solidFill>
                  <a:schemeClr val="bg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4 to 6 bullet points</a:t>
            </a:r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E70E3B20-94D5-4F38-BAE2-3DD3B53ED09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251450" y="702659"/>
            <a:ext cx="3892550" cy="3471620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185624-3F0D-443B-A4C6-FD0439CEFF2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31800" y="4279697"/>
            <a:ext cx="8712200" cy="863802"/>
          </a:xfrm>
        </p:spPr>
        <p:txBody>
          <a:bodyPr lIns="0" rIns="108000" bIns="72000" anchor="b"/>
          <a:lstStyle>
            <a:lvl1pPr marL="0" indent="0" algn="r">
              <a:lnSpc>
                <a:spcPct val="114000"/>
              </a:lnSpc>
              <a:spcAft>
                <a:spcPts val="0"/>
              </a:spcAft>
              <a:buNone/>
              <a:defRPr sz="14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Figure/Paper references. This line can get quite long…… Watch out for that.</a:t>
            </a:r>
          </a:p>
          <a:p>
            <a:pPr lvl="0"/>
            <a:r>
              <a:rPr lang="en-US" dirty="0"/>
              <a:t>#</a:t>
            </a:r>
            <a:r>
              <a:rPr lang="en-US" dirty="0" err="1"/>
              <a:t>EventHashtag</a:t>
            </a:r>
            <a:r>
              <a:rPr lang="en-US" dirty="0"/>
              <a:t>; @</a:t>
            </a:r>
            <a:r>
              <a:rPr lang="en-US" dirty="0" err="1"/>
              <a:t>kirstie_j</a:t>
            </a:r>
            <a:endParaRPr lang="en-US" dirty="0"/>
          </a:p>
          <a:p>
            <a:pPr lvl="0"/>
            <a:r>
              <a:rPr lang="en-US" dirty="0"/>
              <a:t>https://doi.org/10.5281/zenodo.1234567</a:t>
            </a:r>
          </a:p>
        </p:txBody>
      </p:sp>
    </p:spTree>
    <p:extLst>
      <p:ext uri="{BB962C8B-B14F-4D97-AF65-F5344CB8AC3E}">
        <p14:creationId xmlns:p14="http://schemas.microsoft.com/office/powerpoint/2010/main" val="421782077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2744" userDrawn="1">
          <p15:clr>
            <a:srgbClr val="FBAE40"/>
          </p15:clr>
        </p15:guide>
        <p15:guide id="6" pos="5488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5FA0B099-D98B-4334-B69B-347B6181D5C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31800" y="431800"/>
            <a:ext cx="8280400" cy="46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564EA9-55AA-41D3-854D-4E8DBDF876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1800" y="1223963"/>
            <a:ext cx="8280400" cy="144303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GB" dirty="0"/>
              <a:t>Click to add sub-header text</a:t>
            </a:r>
          </a:p>
          <a:p>
            <a:pPr lvl="0"/>
            <a:endParaRPr lang="en-GB" dirty="0"/>
          </a:p>
          <a:p>
            <a:pPr marL="288000" marR="0" lvl="0" indent="-288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endParaRPr lang="en-GB" dirty="0"/>
          </a:p>
          <a:p>
            <a:pPr lvl="0"/>
            <a:endParaRPr lang="en-GB" dirty="0"/>
          </a:p>
          <a:p>
            <a:pPr lvl="0"/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9" r:id="rId1"/>
    <p:sldLayoutId id="2147483943" r:id="rId2"/>
    <p:sldLayoutId id="2147483945" r:id="rId3"/>
    <p:sldLayoutId id="2147483947" r:id="rId4"/>
    <p:sldLayoutId id="2147483946" r:id="rId5"/>
    <p:sldLayoutId id="2147483948" r:id="rId6"/>
    <p:sldLayoutId id="2147483989" r:id="rId7"/>
    <p:sldLayoutId id="2147483956" r:id="rId8"/>
    <p:sldLayoutId id="2147483955" r:id="rId9"/>
    <p:sldLayoutId id="2147483957" r:id="rId10"/>
    <p:sldLayoutId id="2147483988" r:id="rId11"/>
    <p:sldLayoutId id="2147483960" r:id="rId12"/>
    <p:sldLayoutId id="2147483961" r:id="rId13"/>
    <p:sldLayoutId id="2147483962" r:id="rId14"/>
    <p:sldLayoutId id="2147483970" r:id="rId15"/>
    <p:sldLayoutId id="2147483978" r:id="rId16"/>
    <p:sldLayoutId id="2147483951" r:id="rId17"/>
    <p:sldLayoutId id="2147483950" r:id="rId18"/>
    <p:sldLayoutId id="2147483981" r:id="rId19"/>
    <p:sldLayoutId id="2147483982" r:id="rId20"/>
    <p:sldLayoutId id="2147483983" r:id="rId21"/>
    <p:sldLayoutId id="2147483984" r:id="rId22"/>
    <p:sldLayoutId id="2147483971" r:id="rId23"/>
    <p:sldLayoutId id="2147483973" r:id="rId24"/>
    <p:sldLayoutId id="2147483985" r:id="rId25"/>
    <p:sldLayoutId id="2147483986" r:id="rId26"/>
    <p:sldLayoutId id="2147483976" r:id="rId27"/>
    <p:sldLayoutId id="2147483977" r:id="rId28"/>
    <p:sldLayoutId id="2147483975" r:id="rId29"/>
    <p:sldLayoutId id="2147483974" r:id="rId30"/>
    <p:sldLayoutId id="2147483964" r:id="rId31"/>
    <p:sldLayoutId id="2147483958" r:id="rId32"/>
    <p:sldLayoutId id="2147483954" r:id="rId33"/>
    <p:sldLayoutId id="2147483953" r:id="rId34"/>
    <p:sldLayoutId id="2147483965" r:id="rId35"/>
    <p:sldLayoutId id="2147483966" r:id="rId36"/>
    <p:sldLayoutId id="2147483967" r:id="rId37"/>
    <p:sldLayoutId id="2147483968" r:id="rId38"/>
    <p:sldLayoutId id="2147483979" r:id="rId39"/>
    <p:sldLayoutId id="2147483980" r:id="rId40"/>
    <p:sldLayoutId id="2147483990" r:id="rId41"/>
    <p:sldLayoutId id="2147483991" r:id="rId42"/>
    <p:sldLayoutId id="2147483995" r:id="rId43"/>
    <p:sldLayoutId id="2147483996" r:id="rId44"/>
  </p:sldLayoutIdLst>
  <p:hf hdr="0"/>
  <p:txStyles>
    <p:titleStyle>
      <a:lvl1pPr marL="0" indent="0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4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</a:defRPr>
      </a:lvl2pPr>
      <a:lvl3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</a:defRPr>
      </a:lvl3pPr>
      <a:lvl4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</a:defRPr>
      </a:lvl4pPr>
      <a:lvl5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</a:defRPr>
      </a:lvl5pPr>
      <a:lvl6pPr marL="457200" algn="l" rtl="0" fontAlgn="base">
        <a:lnSpc>
          <a:spcPct val="85000"/>
        </a:lnSpc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</a:defRPr>
      </a:lvl6pPr>
      <a:lvl7pPr marL="914400" algn="l" rtl="0" fontAlgn="base">
        <a:lnSpc>
          <a:spcPct val="85000"/>
        </a:lnSpc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</a:defRPr>
      </a:lvl7pPr>
      <a:lvl8pPr marL="1371600" algn="l" rtl="0" fontAlgn="base">
        <a:lnSpc>
          <a:spcPct val="85000"/>
        </a:lnSpc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</a:defRPr>
      </a:lvl8pPr>
      <a:lvl9pPr marL="1828800" algn="l" rtl="0" fontAlgn="base">
        <a:lnSpc>
          <a:spcPct val="85000"/>
        </a:lnSpc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</a:defRPr>
      </a:lvl9pPr>
    </p:titleStyle>
    <p:bodyStyle>
      <a:lvl1pPr marL="288000" marR="0" indent="-288000" algn="l" defTabSz="914400" rtl="0" eaLnBrk="0" fontAlgn="base" latinLnBrk="0" hangingPunct="0">
        <a:lnSpc>
          <a:spcPct val="100000"/>
        </a:lnSpc>
        <a:spcBef>
          <a:spcPct val="0"/>
        </a:spcBef>
        <a:spcAft>
          <a:spcPts val="800"/>
        </a:spcAft>
        <a:buClrTx/>
        <a:buSzTx/>
        <a:buFont typeface="Arial" panose="020B0604020202020204" pitchFamily="34" charset="0"/>
        <a:buChar char="–"/>
        <a:tabLst/>
        <a:defRPr sz="28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buNone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431800" indent="-250825" algn="l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863600" indent="-250825" algn="l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1295400" indent="-250825" algn="l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1728000" indent="-252000" algn="l" defTabSz="914400" rtl="0" eaLnBrk="1" latinLnBrk="0" hangingPunct="1">
        <a:spcBef>
          <a:spcPts val="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2160000" indent="-252000" algn="l" defTabSz="914400" rtl="0" eaLnBrk="1" latinLnBrk="0" hangingPunct="1">
        <a:spcBef>
          <a:spcPts val="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39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7" Type="http://schemas.openxmlformats.org/officeDocument/2006/relationships/image" Target="../media/image143.jpeg"/><Relationship Id="rId2" Type="http://schemas.openxmlformats.org/officeDocument/2006/relationships/image" Target="../media/image139.jpe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142.jpeg"/><Relationship Id="rId5" Type="http://schemas.openxmlformats.org/officeDocument/2006/relationships/image" Target="../media/image141.jpeg"/><Relationship Id="rId4" Type="http://schemas.openxmlformats.org/officeDocument/2006/relationships/image" Target="../media/image92.jp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eg"/><Relationship Id="rId7" Type="http://schemas.openxmlformats.org/officeDocument/2006/relationships/image" Target="../media/image146.png"/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79.png"/><Relationship Id="rId5" Type="http://schemas.openxmlformats.org/officeDocument/2006/relationships/image" Target="../media/image145.jpeg"/><Relationship Id="rId4" Type="http://schemas.openxmlformats.org/officeDocument/2006/relationships/image" Target="../media/image144.jpe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png"/><Relationship Id="rId2" Type="http://schemas.openxmlformats.org/officeDocument/2006/relationships/image" Target="../media/image147.emf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149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4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44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37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12" Type="http://schemas.openxmlformats.org/officeDocument/2006/relationships/image" Target="../media/image3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30.png"/><Relationship Id="rId11" Type="http://schemas.openxmlformats.org/officeDocument/2006/relationships/image" Target="../media/image35.png"/><Relationship Id="rId5" Type="http://schemas.openxmlformats.org/officeDocument/2006/relationships/image" Target="../media/image29.png"/><Relationship Id="rId15" Type="http://schemas.openxmlformats.org/officeDocument/2006/relationships/image" Target="../media/image39.png"/><Relationship Id="rId10" Type="http://schemas.openxmlformats.org/officeDocument/2006/relationships/image" Target="../media/image34.png"/><Relationship Id="rId4" Type="http://schemas.openxmlformats.org/officeDocument/2006/relationships/image" Target="../media/image28.jpg"/><Relationship Id="rId9" Type="http://schemas.openxmlformats.org/officeDocument/2006/relationships/image" Target="../media/image33.png"/><Relationship Id="rId14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13" Type="http://schemas.openxmlformats.org/officeDocument/2006/relationships/image" Target="../media/image50.jpeg"/><Relationship Id="rId18" Type="http://schemas.openxmlformats.org/officeDocument/2006/relationships/image" Target="../media/image55.png"/><Relationship Id="rId26" Type="http://schemas.openxmlformats.org/officeDocument/2006/relationships/image" Target="../media/image63.png"/><Relationship Id="rId3" Type="http://schemas.openxmlformats.org/officeDocument/2006/relationships/image" Target="../media/image40.png"/><Relationship Id="rId21" Type="http://schemas.openxmlformats.org/officeDocument/2006/relationships/image" Target="../media/image58.png"/><Relationship Id="rId7" Type="http://schemas.openxmlformats.org/officeDocument/2006/relationships/image" Target="../media/image44.png"/><Relationship Id="rId12" Type="http://schemas.openxmlformats.org/officeDocument/2006/relationships/image" Target="../media/image49.png"/><Relationship Id="rId17" Type="http://schemas.openxmlformats.org/officeDocument/2006/relationships/image" Target="../media/image54.png"/><Relationship Id="rId25" Type="http://schemas.openxmlformats.org/officeDocument/2006/relationships/image" Target="../media/image62.png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53.png"/><Relationship Id="rId20" Type="http://schemas.openxmlformats.org/officeDocument/2006/relationships/image" Target="../media/image57.png"/><Relationship Id="rId1" Type="http://schemas.openxmlformats.org/officeDocument/2006/relationships/slideLayout" Target="../slideLayouts/slideLayout42.xml"/><Relationship Id="rId6" Type="http://schemas.openxmlformats.org/officeDocument/2006/relationships/image" Target="../media/image43.png"/><Relationship Id="rId11" Type="http://schemas.openxmlformats.org/officeDocument/2006/relationships/image" Target="../media/image48.png"/><Relationship Id="rId24" Type="http://schemas.openxmlformats.org/officeDocument/2006/relationships/image" Target="../media/image61.png"/><Relationship Id="rId5" Type="http://schemas.openxmlformats.org/officeDocument/2006/relationships/image" Target="../media/image42.png"/><Relationship Id="rId15" Type="http://schemas.openxmlformats.org/officeDocument/2006/relationships/image" Target="../media/image52.png"/><Relationship Id="rId23" Type="http://schemas.openxmlformats.org/officeDocument/2006/relationships/image" Target="../media/image60.png"/><Relationship Id="rId10" Type="http://schemas.openxmlformats.org/officeDocument/2006/relationships/image" Target="../media/image47.png"/><Relationship Id="rId19" Type="http://schemas.openxmlformats.org/officeDocument/2006/relationships/image" Target="../media/image56.png"/><Relationship Id="rId4" Type="http://schemas.openxmlformats.org/officeDocument/2006/relationships/image" Target="../media/image41.png"/><Relationship Id="rId9" Type="http://schemas.openxmlformats.org/officeDocument/2006/relationships/image" Target="../media/image46.png"/><Relationship Id="rId14" Type="http://schemas.openxmlformats.org/officeDocument/2006/relationships/image" Target="../media/image51.png"/><Relationship Id="rId22" Type="http://schemas.openxmlformats.org/officeDocument/2006/relationships/image" Target="../media/image5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7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jpeg"/><Relationship Id="rId3" Type="http://schemas.openxmlformats.org/officeDocument/2006/relationships/image" Target="../media/image64.jpeg"/><Relationship Id="rId7" Type="http://schemas.openxmlformats.org/officeDocument/2006/relationships/image" Target="../media/image6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67.jpeg"/><Relationship Id="rId5" Type="http://schemas.openxmlformats.org/officeDocument/2006/relationships/image" Target="../media/image66.jpeg"/><Relationship Id="rId10" Type="http://schemas.openxmlformats.org/officeDocument/2006/relationships/image" Target="../media/image71.jpeg"/><Relationship Id="rId4" Type="http://schemas.openxmlformats.org/officeDocument/2006/relationships/image" Target="../media/image65.jpeg"/><Relationship Id="rId9" Type="http://schemas.openxmlformats.org/officeDocument/2006/relationships/image" Target="../media/image70.jpe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jpeg"/><Relationship Id="rId3" Type="http://schemas.openxmlformats.org/officeDocument/2006/relationships/image" Target="../media/image72.png"/><Relationship Id="rId7" Type="http://schemas.openxmlformats.org/officeDocument/2006/relationships/image" Target="../media/image7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75.jpeg"/><Relationship Id="rId5" Type="http://schemas.openxmlformats.org/officeDocument/2006/relationships/image" Target="../media/image74.jpeg"/><Relationship Id="rId4" Type="http://schemas.openxmlformats.org/officeDocument/2006/relationships/image" Target="../media/image73.jpeg"/><Relationship Id="rId9" Type="http://schemas.openxmlformats.org/officeDocument/2006/relationships/image" Target="../media/image78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39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39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39.xml"/><Relationship Id="rId4" Type="http://schemas.openxmlformats.org/officeDocument/2006/relationships/image" Target="../media/image82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g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g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g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gif"/><Relationship Id="rId2" Type="http://schemas.openxmlformats.org/officeDocument/2006/relationships/image" Target="../media/image86.jpg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39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39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90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3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39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98.png"/><Relationship Id="rId5" Type="http://schemas.openxmlformats.org/officeDocument/2006/relationships/image" Target="../media/image97.png"/><Relationship Id="rId4" Type="http://schemas.openxmlformats.org/officeDocument/2006/relationships/image" Target="../media/image96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gif"/><Relationship Id="rId1" Type="http://schemas.openxmlformats.org/officeDocument/2006/relationships/slideLayout" Target="../slideLayouts/slideLayout39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39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39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3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jpg"/><Relationship Id="rId1" Type="http://schemas.openxmlformats.org/officeDocument/2006/relationships/slideLayout" Target="../slideLayouts/slideLayout40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image" Target="../media/image107.jpg"/><Relationship Id="rId1" Type="http://schemas.openxmlformats.org/officeDocument/2006/relationships/slideLayout" Target="../slideLayouts/slideLayout40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image" Target="../media/image107.jp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08.pn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jp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13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13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3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39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39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39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39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39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39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13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13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39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3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9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jpeg"/><Relationship Id="rId1" Type="http://schemas.openxmlformats.org/officeDocument/2006/relationships/slideLayout" Target="../slideLayouts/slideLayout9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jpe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emf"/><Relationship Id="rId1" Type="http://schemas.openxmlformats.org/officeDocument/2006/relationships/slideLayout" Target="../slideLayouts/slideLayout39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png"/><Relationship Id="rId2" Type="http://schemas.openxmlformats.org/officeDocument/2006/relationships/image" Target="../media/image125.emf"/><Relationship Id="rId1" Type="http://schemas.openxmlformats.org/officeDocument/2006/relationships/slideLayout" Target="../slideLayouts/slideLayout39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7.png"/><Relationship Id="rId1" Type="http://schemas.openxmlformats.org/officeDocument/2006/relationships/slideLayout" Target="../slideLayouts/slideLayout39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8.png"/><Relationship Id="rId1" Type="http://schemas.openxmlformats.org/officeDocument/2006/relationships/slideLayout" Target="../slideLayouts/slideLayout39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39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39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1.png"/><Relationship Id="rId1" Type="http://schemas.openxmlformats.org/officeDocument/2006/relationships/slideLayout" Target="../slideLayouts/slideLayout3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39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3.png"/><Relationship Id="rId1" Type="http://schemas.openxmlformats.org/officeDocument/2006/relationships/slideLayout" Target="../slideLayouts/slideLayout39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39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39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4.pn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6.gif"/><Relationship Id="rId1" Type="http://schemas.openxmlformats.org/officeDocument/2006/relationships/slideLayout" Target="../slideLayouts/slideLayout9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400D61-6563-4FCB-9C3E-A771DD7697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799" y="2184922"/>
            <a:ext cx="4520527" cy="1917740"/>
          </a:xfrm>
        </p:spPr>
        <p:txBody>
          <a:bodyPr/>
          <a:lstStyle/>
          <a:p>
            <a:r>
              <a:rPr lang="en-GB" sz="3000" dirty="0"/>
              <a:t>Reproducible research is impossible without software (so why don’t we reward it?)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B6A7AF-C22C-4D64-A386-87D489E9F3A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31800" y="4278653"/>
            <a:ext cx="4353560" cy="454025"/>
          </a:xfrm>
        </p:spPr>
        <p:txBody>
          <a:bodyPr/>
          <a:lstStyle/>
          <a:p>
            <a:r>
              <a:rPr lang="en-GB" dirty="0"/>
              <a:t>Kirstie Whitaker</a:t>
            </a:r>
          </a:p>
        </p:txBody>
      </p:sp>
      <p:pic>
        <p:nvPicPr>
          <p:cNvPr id="7" name="Picture Placeholder 6" descr="A close up of a computer keyboard&#10;&#10;Description automatically generated">
            <a:extLst>
              <a:ext uri="{FF2B5EF4-FFF2-40B4-BE49-F238E27FC236}">
                <a16:creationId xmlns:a16="http://schemas.microsoft.com/office/drawing/2014/main" id="{25F50532-9BD1-4B07-8642-4505F2E1784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32" r="27032"/>
          <a:stretch>
            <a:fillRect/>
          </a:stretch>
        </p:blipFill>
        <p:spPr/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5851AC4-36C6-4A21-9E46-931A817AB4D9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#</a:t>
            </a:r>
            <a:r>
              <a:rPr lang="en-GB" dirty="0" err="1"/>
              <a:t>CiteSoftware</a:t>
            </a:r>
            <a:r>
              <a:rPr lang="en-GB" dirty="0"/>
              <a:t> 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https://doi.org/10.5281/zenodo.2783998</a:t>
            </a:r>
          </a:p>
        </p:txBody>
      </p:sp>
    </p:spTree>
    <p:extLst>
      <p:ext uri="{BB962C8B-B14F-4D97-AF65-F5344CB8AC3E}">
        <p14:creationId xmlns:p14="http://schemas.microsoft.com/office/powerpoint/2010/main" val="34425683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 descr="A group of people sitting at a table using a computer&#10;&#10;Description automatically generated">
            <a:extLst>
              <a:ext uri="{FF2B5EF4-FFF2-40B4-BE49-F238E27FC236}">
                <a16:creationId xmlns:a16="http://schemas.microsoft.com/office/drawing/2014/main" id="{3FFB4377-7E81-461C-AB54-091C17BE851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61" b="10861"/>
          <a:stretch>
            <a:fillRect/>
          </a:stretch>
        </p:blipFill>
        <p:spPr>
          <a:xfrm>
            <a:off x="-356085" y="510"/>
            <a:ext cx="9855191" cy="5142990"/>
          </a:xfrm>
        </p:spPr>
      </p:pic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6236B073-131B-4896-9E0F-5A2FE939EA0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31800" y="4279697"/>
            <a:ext cx="8712200" cy="863802"/>
          </a:xfrm>
        </p:spPr>
        <p:txBody>
          <a:bodyPr/>
          <a:lstStyle/>
          <a:p>
            <a:r>
              <a:rPr lang="en-GB" dirty="0"/>
              <a:t>Picture credit: Chris </a:t>
            </a:r>
            <a:r>
              <a:rPr lang="en-GB" dirty="0" err="1"/>
              <a:t>Gorgolewski</a:t>
            </a:r>
            <a:endParaRPr lang="en-GB" dirty="0"/>
          </a:p>
          <a:p>
            <a:r>
              <a:rPr lang="en-GB" dirty="0"/>
              <a:t>#</a:t>
            </a:r>
            <a:r>
              <a:rPr lang="en-GB" dirty="0" err="1"/>
              <a:t>CiteSoftware</a:t>
            </a:r>
            <a:r>
              <a:rPr lang="en-GB" dirty="0"/>
              <a:t> 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https://doi.org/10.5281/zenodo.2783998</a:t>
            </a:r>
          </a:p>
        </p:txBody>
      </p:sp>
    </p:spTree>
    <p:extLst>
      <p:ext uri="{BB962C8B-B14F-4D97-AF65-F5344CB8AC3E}">
        <p14:creationId xmlns:p14="http://schemas.microsoft.com/office/powerpoint/2010/main" val="4252198603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02E9F3F-1381-428C-B3CA-FD62CC8F0D99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GB" sz="3200" dirty="0"/>
              <a:t>How can we change researchers’ behaviour?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DA1CE1D-A4C1-469F-AD56-7612603E71E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31801" y="1447799"/>
            <a:ext cx="6993758" cy="3284537"/>
          </a:xfrm>
        </p:spPr>
        <p:txBody>
          <a:bodyPr/>
          <a:lstStyle/>
          <a:p>
            <a:r>
              <a:rPr lang="en-GB" sz="2400" b="1" dirty="0"/>
              <a:t>Handbook</a:t>
            </a:r>
            <a:r>
              <a:rPr lang="en-GB" sz="2400" dirty="0"/>
              <a:t>, a place to capture knowledge easily, no excuse that they didn’t know to/how</a:t>
            </a:r>
          </a:p>
          <a:p>
            <a:r>
              <a:rPr lang="en-US" sz="2400" b="1" dirty="0"/>
              <a:t>Checklists</a:t>
            </a:r>
            <a:r>
              <a:rPr lang="en-US" sz="2400" dirty="0"/>
              <a:t>, for researchers, PIs, funders and business team members</a:t>
            </a:r>
          </a:p>
          <a:p>
            <a:r>
              <a:rPr lang="en-US" sz="2400" b="1" dirty="0"/>
              <a:t>Technology</a:t>
            </a:r>
            <a:r>
              <a:rPr lang="en-US" sz="2400" dirty="0"/>
              <a:t>, to make it easy to cite the work</a:t>
            </a:r>
          </a:p>
          <a:p>
            <a:r>
              <a:rPr lang="en-US" sz="2400" b="1" dirty="0"/>
              <a:t>Case studies</a:t>
            </a:r>
            <a:r>
              <a:rPr lang="en-US" sz="2400" dirty="0"/>
              <a:t>, to show that it can be done</a:t>
            </a:r>
          </a:p>
          <a:p>
            <a:r>
              <a:rPr lang="en-US" sz="2400" b="1" dirty="0"/>
              <a:t>Community</a:t>
            </a:r>
            <a:r>
              <a:rPr lang="en-US" sz="2400" dirty="0"/>
              <a:t>, to advocate for change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16EE04B-5EF7-4C70-AD81-F6004341DEF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#</a:t>
            </a:r>
            <a:r>
              <a:rPr lang="en-GB" dirty="0" err="1"/>
              <a:t>CiteSoftware</a:t>
            </a:r>
            <a:r>
              <a:rPr lang="en-GB" dirty="0"/>
              <a:t> 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https://doi.org/10.5281/zenodo.2783998</a:t>
            </a:r>
          </a:p>
        </p:txBody>
      </p:sp>
    </p:spTree>
    <p:extLst>
      <p:ext uri="{BB962C8B-B14F-4D97-AF65-F5344CB8AC3E}">
        <p14:creationId xmlns:p14="http://schemas.microsoft.com/office/powerpoint/2010/main" val="2063625066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713C65-AF4C-4B30-83B9-0FFDCB5002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799" y="2184922"/>
            <a:ext cx="4360334" cy="571512"/>
          </a:xfrm>
        </p:spPr>
        <p:txBody>
          <a:bodyPr/>
          <a:lstStyle/>
          <a:p>
            <a:r>
              <a:rPr lang="en-GB" dirty="0"/>
              <a:t>It takes a village</a:t>
            </a:r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6ECA07D7-6D0A-4EEF-A334-B354EE97005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28" t="2987" r="27447" b="-182"/>
          <a:stretch/>
        </p:blipFill>
        <p:spPr>
          <a:xfrm>
            <a:off x="5695200" y="0"/>
            <a:ext cx="3448800" cy="4572000"/>
          </a:xfr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DA1CE1D-A4C1-469F-AD56-7612603E71E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#</a:t>
            </a:r>
            <a:r>
              <a:rPr lang="en-GB" dirty="0" err="1"/>
              <a:t>CiteSoftware</a:t>
            </a:r>
            <a:r>
              <a:rPr lang="en-GB" dirty="0"/>
              <a:t> 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https://doi.org/10.5281/zenodo.2783998</a:t>
            </a:r>
          </a:p>
        </p:txBody>
      </p:sp>
    </p:spTree>
    <p:extLst>
      <p:ext uri="{BB962C8B-B14F-4D97-AF65-F5344CB8AC3E}">
        <p14:creationId xmlns:p14="http://schemas.microsoft.com/office/powerpoint/2010/main" val="3616965817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F1415B35-7F11-4DEB-906D-C1DE955FA82D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GB" dirty="0"/>
              <a:t>#</a:t>
            </a:r>
            <a:r>
              <a:rPr lang="en-GB" dirty="0" err="1"/>
              <a:t>CiteSoftware</a:t>
            </a:r>
            <a:r>
              <a:rPr lang="en-GB" dirty="0"/>
              <a:t> 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https://doi.org/10.5281/zenodo.2783998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67E4E5C-6C05-4CCE-AAAE-A94B71B81E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Rachael Ainsworth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EEE96EC-7874-4347-B21C-D499C523467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dirty="0"/>
              <a:t>Louise Bowler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D3E2BEC-DF95-4A1D-B822-88FA18628CB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GB" dirty="0"/>
              <a:t>Sarah Gibson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5B05921-C241-411E-861D-3BDF7877B90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/>
              <a:t>James Hetherington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FDD4882E-2DCB-45F9-AEE7-1733A99748FF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GB" dirty="0"/>
              <a:t>Becky Arnold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B8AD6D1C-4718-4FD8-B8BD-09D3450639F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GB" dirty="0"/>
              <a:t>Patricia </a:t>
            </a:r>
            <a:r>
              <a:rPr lang="en-GB" dirty="0" err="1"/>
              <a:t>Herterich</a:t>
            </a:r>
            <a:endParaRPr lang="en-GB" dirty="0"/>
          </a:p>
        </p:txBody>
      </p:sp>
      <p:pic>
        <p:nvPicPr>
          <p:cNvPr id="12296" name="Picture 8" descr="Image result for patricia herterich">
            <a:extLst>
              <a:ext uri="{FF2B5EF4-FFF2-40B4-BE49-F238E27FC236}">
                <a16:creationId xmlns:a16="http://schemas.microsoft.com/office/drawing/2014/main" id="{E838EC45-5238-4272-9615-AFF383149B5E}"/>
              </a:ext>
            </a:extLst>
          </p:cNvPr>
          <p:cNvPicPr>
            <a:picLocks noGrp="1" noChangeAspect="1" noChangeArrowheads="1"/>
          </p:cNvPicPr>
          <p:nvPr>
            <p:ph type="pic" sz="quarter" idx="17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320" b="29505"/>
          <a:stretch/>
        </p:blipFill>
        <p:spPr bwMode="auto">
          <a:xfrm>
            <a:off x="3419475" y="2567105"/>
            <a:ext cx="2299138" cy="1485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F0D74984-FFF4-40D3-A5DA-6CF730A6300C}"/>
              </a:ext>
            </a:extLst>
          </p:cNvPr>
          <p:cNvPicPr>
            <a:picLocks noGrp="1"/>
          </p:cNvPicPr>
          <p:nvPr>
            <p:ph type="pic" sz="quarter" idx="12"/>
          </p:nvPr>
        </p:nvPicPr>
        <p:blipFill rotWithShape="1">
          <a:blip r:embed="rId3"/>
          <a:srcRect l="32917" t="12232" r="11293" b="39652"/>
          <a:stretch/>
        </p:blipFill>
        <p:spPr>
          <a:xfrm>
            <a:off x="428700" y="411163"/>
            <a:ext cx="2298700" cy="1486800"/>
          </a:xfrm>
          <a:prstGeom prst="rect">
            <a:avLst/>
          </a:prstGeom>
        </p:spPr>
      </p:pic>
      <p:pic>
        <p:nvPicPr>
          <p:cNvPr id="24" name="Picture Placeholder 23" descr="A close up of a coral&#10;&#10;Description automatically generated">
            <a:extLst>
              <a:ext uri="{FF2B5EF4-FFF2-40B4-BE49-F238E27FC236}">
                <a16:creationId xmlns:a16="http://schemas.microsoft.com/office/drawing/2014/main" id="{CDFAFBF3-053C-4838-B20B-DE589497C46E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00" r="7500"/>
          <a:stretch>
            <a:fillRect/>
          </a:stretch>
        </p:blipFill>
        <p:spPr>
          <a:xfrm>
            <a:off x="3425387" y="417356"/>
            <a:ext cx="2299138" cy="1485084"/>
          </a:xfrm>
        </p:spPr>
      </p:pic>
      <p:pic>
        <p:nvPicPr>
          <p:cNvPr id="15" name="Picture 2" descr="Louise Bowler">
            <a:extLst>
              <a:ext uri="{FF2B5EF4-FFF2-40B4-BE49-F238E27FC236}">
                <a16:creationId xmlns:a16="http://schemas.microsoft.com/office/drawing/2014/main" id="{9382F19F-E9A8-48C5-8C01-F37D696555E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095" b="23095"/>
          <a:stretch/>
        </p:blipFill>
        <p:spPr bwMode="auto">
          <a:xfrm>
            <a:off x="6413500" y="411163"/>
            <a:ext cx="2298700" cy="1484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Sarah Gibson">
            <a:extLst>
              <a:ext uri="{FF2B5EF4-FFF2-40B4-BE49-F238E27FC236}">
                <a16:creationId xmlns:a16="http://schemas.microsoft.com/office/drawing/2014/main" id="{96E8430E-69B5-4C07-B1C2-9F0CB7986C2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095" b="23095"/>
          <a:stretch/>
        </p:blipFill>
        <p:spPr bwMode="auto">
          <a:xfrm>
            <a:off x="440321" y="2577137"/>
            <a:ext cx="2298700" cy="1484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Dr James Hetherington">
            <a:extLst>
              <a:ext uri="{FF2B5EF4-FFF2-40B4-BE49-F238E27FC236}">
                <a16:creationId xmlns:a16="http://schemas.microsoft.com/office/drawing/2014/main" id="{B24E9769-70B2-4108-8B9D-1A0D5F351864}"/>
              </a:ext>
            </a:extLst>
          </p:cNvPr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095" b="23095"/>
          <a:stretch>
            <a:fillRect/>
          </a:stretch>
        </p:blipFill>
        <p:spPr bwMode="auto">
          <a:xfrm>
            <a:off x="6413500" y="2571750"/>
            <a:ext cx="2298700" cy="1484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7703951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F1415B35-7F11-4DEB-906D-C1DE955FA82D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GB" dirty="0"/>
              <a:t>#</a:t>
            </a:r>
            <a:r>
              <a:rPr lang="en-GB" dirty="0" err="1"/>
              <a:t>CiteSoftware</a:t>
            </a:r>
            <a:r>
              <a:rPr lang="en-GB" dirty="0"/>
              <a:t> 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https://doi.org/10.5281/zenodo.2783998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67E4E5C-6C05-4CCE-AAAE-A94B71B81E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Rosie </a:t>
            </a:r>
            <a:r>
              <a:rPr lang="en-GB" dirty="0" err="1"/>
              <a:t>Higman</a:t>
            </a:r>
            <a:endParaRPr lang="en-GB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EEE96EC-7874-4347-B21C-D499C523467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dirty="0"/>
              <a:t>Catherine Lawrence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D3E2BEC-DF95-4A1D-B822-88FA18628CB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GB" dirty="0"/>
              <a:t>Alex Morley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5B05921-C241-411E-861D-3BDF7877B90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/>
              <a:t>Binder Team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FDD4882E-2DCB-45F9-AEE7-1733A99748FF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GB" dirty="0"/>
              <a:t>Anna </a:t>
            </a:r>
            <a:r>
              <a:rPr lang="en-GB" dirty="0" err="1"/>
              <a:t>Krystalli</a:t>
            </a:r>
            <a:endParaRPr lang="en-GB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B8AD6D1C-4718-4FD8-B8BD-09D3450639F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GB" dirty="0"/>
              <a:t>Martin O’Reilly</a:t>
            </a:r>
          </a:p>
        </p:txBody>
      </p:sp>
      <p:pic>
        <p:nvPicPr>
          <p:cNvPr id="17" name="Picture 4" descr="Image result for rosie higman">
            <a:extLst>
              <a:ext uri="{FF2B5EF4-FFF2-40B4-BE49-F238E27FC236}">
                <a16:creationId xmlns:a16="http://schemas.microsoft.com/office/drawing/2014/main" id="{969FBCA0-8A6A-4745-B04E-231E8FDA13A2}"/>
              </a:ext>
            </a:extLst>
          </p:cNvPr>
          <p:cNvPicPr>
            <a:picLocks noGrp="1" noChangeAspect="1" noChangeArrowheads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714" b="17714"/>
          <a:stretch>
            <a:fillRect/>
          </a:stretch>
        </p:blipFill>
        <p:spPr bwMode="auto">
          <a:xfrm>
            <a:off x="431802" y="411163"/>
            <a:ext cx="2299138" cy="1485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2" descr="Anna Krystalli">
            <a:extLst>
              <a:ext uri="{FF2B5EF4-FFF2-40B4-BE49-F238E27FC236}">
                <a16:creationId xmlns:a16="http://schemas.microsoft.com/office/drawing/2014/main" id="{B3F2DED4-5592-4ED9-B189-C378C2A568C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725" b="13703"/>
          <a:stretch/>
        </p:blipFill>
        <p:spPr bwMode="auto">
          <a:xfrm>
            <a:off x="3425387" y="430233"/>
            <a:ext cx="2299138" cy="1485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Catherine Lawrence">
            <a:extLst>
              <a:ext uri="{FF2B5EF4-FFF2-40B4-BE49-F238E27FC236}">
                <a16:creationId xmlns:a16="http://schemas.microsoft.com/office/drawing/2014/main" id="{37193929-1977-48C8-B6C3-AA30B00C65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095" b="23095"/>
          <a:stretch>
            <a:fillRect/>
          </a:stretch>
        </p:blipFill>
        <p:spPr bwMode="auto">
          <a:xfrm>
            <a:off x="6408738" y="411549"/>
            <a:ext cx="2298700" cy="1484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10" descr="Image result for alex morley">
            <a:extLst>
              <a:ext uri="{FF2B5EF4-FFF2-40B4-BE49-F238E27FC236}">
                <a16:creationId xmlns:a16="http://schemas.microsoft.com/office/drawing/2014/main" id="{7C382E70-5B78-481C-906B-1033E2E62F8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271" b="33363"/>
          <a:stretch/>
        </p:blipFill>
        <p:spPr bwMode="auto">
          <a:xfrm>
            <a:off x="431797" y="2571720"/>
            <a:ext cx="2299138" cy="1485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Placeholder 5">
            <a:extLst>
              <a:ext uri="{FF2B5EF4-FFF2-40B4-BE49-F238E27FC236}">
                <a16:creationId xmlns:a16="http://schemas.microsoft.com/office/drawing/2014/main" id="{6A63C612-CD37-4971-941E-E8EEE8648CAC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23095" b="23095"/>
          <a:stretch/>
        </p:blipFill>
        <p:spPr>
          <a:xfrm>
            <a:off x="3422650" y="2571750"/>
            <a:ext cx="2298700" cy="1484313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70653019-10B7-4735-9CCD-A5B8B76FB625}"/>
              </a:ext>
            </a:extLst>
          </p:cNvPr>
          <p:cNvSpPr/>
          <p:nvPr/>
        </p:nvSpPr>
        <p:spPr>
          <a:xfrm>
            <a:off x="6408738" y="2572396"/>
            <a:ext cx="2298700" cy="14836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FBB9C591-6651-4ADD-9FDA-09ADF1B6B70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35" b="9693"/>
          <a:stretch/>
        </p:blipFill>
        <p:spPr>
          <a:xfrm>
            <a:off x="6615113" y="2556000"/>
            <a:ext cx="1885950" cy="151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5285770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7547625-BFEB-49B7-BF26-4ED6BF2B92FF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GB" dirty="0"/>
              <a:t>Thank you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06B5A0-1EEF-4427-85D5-E869E10D7E9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31801" y="1217078"/>
            <a:ext cx="8273626" cy="2882482"/>
          </a:xfrm>
        </p:spPr>
        <p:txBody>
          <a:bodyPr/>
          <a:lstStyle/>
          <a:p>
            <a:r>
              <a:rPr lang="en-GB" sz="2000" dirty="0"/>
              <a:t>https://the-turing-way.netlify.com</a:t>
            </a:r>
          </a:p>
          <a:p>
            <a:r>
              <a:rPr lang="en-GB" sz="2000" dirty="0"/>
              <a:t>https://tinyletter.com/TuringWay</a:t>
            </a:r>
          </a:p>
          <a:p>
            <a:r>
              <a:rPr lang="en-GB" sz="2000" dirty="0"/>
              <a:t>https://github.com/alan-turing-institute/the-turing-way</a:t>
            </a:r>
          </a:p>
          <a:p>
            <a:r>
              <a:rPr lang="en-GB" sz="2000" dirty="0"/>
              <a:t>https://gitter.im/alan-turing-institute/the-turing-way</a:t>
            </a:r>
          </a:p>
          <a:p>
            <a:r>
              <a:rPr lang="en-GB" sz="2000" dirty="0" err="1"/>
              <a:t>Unsplash</a:t>
            </a:r>
            <a:r>
              <a:rPr lang="en-GB" sz="2000" dirty="0"/>
              <a:t> photos by Freddy Castro, James Pond, Kinson Leung, Mateo </a:t>
            </a:r>
            <a:r>
              <a:rPr lang="en-GB" sz="2000" dirty="0" err="1"/>
              <a:t>Vrbnjak</a:t>
            </a:r>
            <a:r>
              <a:rPr lang="en-GB" sz="2000" dirty="0"/>
              <a:t>, Mimi </a:t>
            </a:r>
            <a:r>
              <a:rPr lang="en-GB" sz="2000" dirty="0" err="1"/>
              <a:t>Thian</a:t>
            </a:r>
            <a:r>
              <a:rPr lang="en-GB" sz="2000" dirty="0"/>
              <a:t>, Omar </a:t>
            </a:r>
            <a:r>
              <a:rPr lang="en-GB" sz="2000" dirty="0" err="1"/>
              <a:t>Albeik</a:t>
            </a:r>
            <a:r>
              <a:rPr lang="en-GB" sz="2000" dirty="0"/>
              <a:t>, Perry </a:t>
            </a:r>
            <a:r>
              <a:rPr lang="en-GB" sz="2000" dirty="0" err="1"/>
              <a:t>Grone</a:t>
            </a:r>
            <a:r>
              <a:rPr lang="en-GB" sz="2000" dirty="0"/>
              <a:t>, Toa </a:t>
            </a:r>
            <a:r>
              <a:rPr lang="en-GB" sz="2000" dirty="0" err="1"/>
              <a:t>Heftiba</a:t>
            </a:r>
            <a:r>
              <a:rPr lang="en-GB" sz="2000" dirty="0"/>
              <a:t>, Tomasz </a:t>
            </a:r>
            <a:r>
              <a:rPr lang="en-GB" sz="2000" dirty="0" err="1"/>
              <a:t>Frankows</a:t>
            </a:r>
            <a:r>
              <a:rPr lang="en-GB" sz="2000" dirty="0"/>
              <a:t>, Jonathan </a:t>
            </a:r>
            <a:r>
              <a:rPr lang="en-GB" sz="2000" dirty="0" err="1"/>
              <a:t>Brinkhorst</a:t>
            </a:r>
            <a:r>
              <a:rPr lang="en-GB" sz="2000" dirty="0"/>
              <a:t>, Eric Weber</a:t>
            </a:r>
          </a:p>
          <a:p>
            <a:r>
              <a:rPr lang="en-GB" sz="2000" dirty="0"/>
              <a:t>Noun Project icons by </a:t>
            </a:r>
            <a:r>
              <a:rPr lang="en-GB" sz="2000" dirty="0" err="1"/>
              <a:t>Aybige</a:t>
            </a:r>
            <a:r>
              <a:rPr lang="en-GB" sz="2000" dirty="0"/>
              <a:t>, Luis Prado, Edward Boatman, </a:t>
            </a:r>
            <a:r>
              <a:rPr lang="en-GB" sz="2000" dirty="0" err="1"/>
              <a:t>Becris</a:t>
            </a:r>
            <a:r>
              <a:rPr lang="en-GB" sz="2000" dirty="0"/>
              <a:t>, Rose Alice Design, </a:t>
            </a:r>
            <a:r>
              <a:rPr lang="en-GB" sz="2000" dirty="0" err="1"/>
              <a:t>Hyemm.work</a:t>
            </a:r>
            <a:endParaRPr lang="en-GB" sz="2000" dirty="0"/>
          </a:p>
          <a:p>
            <a:pPr marL="0" indent="0">
              <a:buNone/>
            </a:pPr>
            <a:endParaRPr lang="en-GB" sz="2000" dirty="0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AE562D7F-2B90-466D-A872-CD702A065BE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31800" y="4279697"/>
            <a:ext cx="8712200" cy="863802"/>
          </a:xfrm>
        </p:spPr>
        <p:txBody>
          <a:bodyPr/>
          <a:lstStyle/>
          <a:p>
            <a:r>
              <a:rPr lang="en-GB" dirty="0"/>
              <a:t>#</a:t>
            </a:r>
            <a:r>
              <a:rPr lang="en-GB" dirty="0" err="1"/>
              <a:t>CiteSoftware</a:t>
            </a:r>
            <a:r>
              <a:rPr lang="en-GB" dirty="0"/>
              <a:t> 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https://doi.org/10.5281/zenodo.2783998</a:t>
            </a:r>
          </a:p>
        </p:txBody>
      </p:sp>
      <p:pic>
        <p:nvPicPr>
          <p:cNvPr id="7" name="Picture 6" descr="ATI_logo_white.ai">
            <a:extLst>
              <a:ext uri="{FF2B5EF4-FFF2-40B4-BE49-F238E27FC236}">
                <a16:creationId xmlns:a16="http://schemas.microsoft.com/office/drawing/2014/main" id="{75CAF629-25B7-4072-BB58-8745F983CF0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24128" y="515777"/>
            <a:ext cx="1381299" cy="576000"/>
          </a:xfrm>
          <a:prstGeom prst="rect">
            <a:avLst/>
          </a:prstGeom>
        </p:spPr>
      </p:pic>
      <p:pic>
        <p:nvPicPr>
          <p:cNvPr id="9" name="Picture 2" descr="Image result for mozilla">
            <a:extLst>
              <a:ext uri="{FF2B5EF4-FFF2-40B4-BE49-F238E27FC236}">
                <a16:creationId xmlns:a16="http://schemas.microsoft.com/office/drawing/2014/main" id="{1157A22C-2E1F-4152-9929-F263B47692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4128" y="1187249"/>
            <a:ext cx="1382400" cy="395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C204FA0-86CC-4BA9-99E7-BF7EA2D7A7A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4128" y="1572305"/>
            <a:ext cx="1382400" cy="36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94085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F631036-4FEA-4A55-9A32-40086842E52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C88B960-1339-4FD1-9630-9D17717118A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#</a:t>
            </a:r>
            <a:r>
              <a:rPr lang="en-GB" dirty="0" err="1"/>
              <a:t>CiteSoftware</a:t>
            </a:r>
            <a:r>
              <a:rPr lang="en-GB" dirty="0"/>
              <a:t> 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https://doi.org/10.5281/zenodo.2783998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9D3F9F1-121B-4BB1-866A-141250876E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200" y="755967"/>
            <a:ext cx="3060000" cy="302391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70C2A42-A088-4AF8-AD9D-9F1FBC0C4C5A}"/>
              </a:ext>
            </a:extLst>
          </p:cNvPr>
          <p:cNvSpPr txBox="1"/>
          <p:nvPr/>
        </p:nvSpPr>
        <p:spPr>
          <a:xfrm>
            <a:off x="-1" y="4302177"/>
            <a:ext cx="5748793" cy="841323"/>
          </a:xfrm>
          <a:prstGeom prst="rect">
            <a:avLst/>
          </a:prstGeom>
          <a:noFill/>
        </p:spPr>
        <p:txBody>
          <a:bodyPr wrap="square" lIns="108000" tIns="0" rIns="0" bIns="72000" rtlCol="0" anchor="b">
            <a:noAutofit/>
          </a:bodyPr>
          <a:lstStyle/>
          <a:p>
            <a:r>
              <a:rPr lang="en-GB" sz="1400" dirty="0">
                <a:solidFill>
                  <a:schemeClr val="bg1"/>
                </a:solidFill>
              </a:rPr>
              <a:t>https://statmodeling.stat.columbia.edu/2013/04/16/memo-to-reinhart-and-rogoff-i-think-its-best-to-admit-your-errors-and-go-on-from-there</a:t>
            </a:r>
          </a:p>
          <a:p>
            <a:endParaRPr lang="en-GB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24819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F631036-4FEA-4A55-9A32-40086842E52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C88B960-1339-4FD1-9630-9D17717118A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#</a:t>
            </a:r>
            <a:r>
              <a:rPr lang="en-GB" dirty="0" err="1"/>
              <a:t>CiteSoftware</a:t>
            </a:r>
            <a:r>
              <a:rPr lang="en-GB" dirty="0"/>
              <a:t> 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https://doi.org/10.5281/zenodo.2783998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9D3F9F1-121B-4BB1-866A-141250876E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200" y="755967"/>
            <a:ext cx="3060000" cy="302391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1E30F85-E609-4448-B6DB-5FF89716679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746" t="1777" r="37164" b="84665"/>
          <a:stretch/>
        </p:blipFill>
        <p:spPr>
          <a:xfrm>
            <a:off x="5003801" y="735330"/>
            <a:ext cx="3060699" cy="367283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70C2A42-A088-4AF8-AD9D-9F1FBC0C4C5A}"/>
              </a:ext>
            </a:extLst>
          </p:cNvPr>
          <p:cNvSpPr txBox="1"/>
          <p:nvPr/>
        </p:nvSpPr>
        <p:spPr>
          <a:xfrm>
            <a:off x="-1" y="4302177"/>
            <a:ext cx="5748793" cy="841323"/>
          </a:xfrm>
          <a:prstGeom prst="rect">
            <a:avLst/>
          </a:prstGeom>
          <a:noFill/>
        </p:spPr>
        <p:txBody>
          <a:bodyPr wrap="square" lIns="108000" tIns="0" rIns="0" bIns="72000" rtlCol="0" anchor="b">
            <a:noAutofit/>
          </a:bodyPr>
          <a:lstStyle/>
          <a:p>
            <a:r>
              <a:rPr lang="en-GB" sz="1400" dirty="0">
                <a:solidFill>
                  <a:schemeClr val="bg1"/>
                </a:solidFill>
              </a:rPr>
              <a:t>https://statmodeling.stat.columbia.edu/2013/04/16/memo-to-reinhart-and-rogoff-i-think-its-best-to-admit-your-errors-and-go-on-from-there</a:t>
            </a:r>
          </a:p>
          <a:p>
            <a:r>
              <a:rPr lang="en-GB" sz="1400" dirty="0">
                <a:solidFill>
                  <a:schemeClr val="bg1"/>
                </a:solidFill>
              </a:rPr>
              <a:t>https://www.bbc.co.uk/news/magazine-22223190</a:t>
            </a:r>
          </a:p>
        </p:txBody>
      </p:sp>
    </p:spTree>
    <p:extLst>
      <p:ext uri="{BB962C8B-B14F-4D97-AF65-F5344CB8AC3E}">
        <p14:creationId xmlns:p14="http://schemas.microsoft.com/office/powerpoint/2010/main" val="7688418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800AD1A-AE6C-4882-90FD-23CA8D769B6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noFill/>
        </p:spPr>
        <p:txBody>
          <a:bodyPr/>
          <a:lstStyle/>
          <a:p>
            <a:pPr marL="0" indent="0">
              <a:buNone/>
            </a:pPr>
            <a:r>
              <a:rPr lang="en-GB" sz="3200" dirty="0"/>
              <a:t>The humans are the hardest part of reproducibility</a:t>
            </a:r>
          </a:p>
        </p:txBody>
      </p:sp>
      <p:pic>
        <p:nvPicPr>
          <p:cNvPr id="9" name="Picture Placeholder 8" descr="A picture containing building, LEGO, indoor&#10;&#10;Description automatically generated">
            <a:extLst>
              <a:ext uri="{FF2B5EF4-FFF2-40B4-BE49-F238E27FC236}">
                <a16:creationId xmlns:a16="http://schemas.microsoft.com/office/drawing/2014/main" id="{3F316E57-75A7-469E-8070-0BCF0880535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16" r="12616"/>
          <a:stretch>
            <a:fillRect/>
          </a:stretch>
        </p:blipFill>
        <p:spPr/>
      </p:pic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908EA82E-4028-45CD-B971-881BA27A107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#</a:t>
            </a:r>
            <a:r>
              <a:rPr lang="en-GB" dirty="0" err="1"/>
              <a:t>CiteSoftware</a:t>
            </a:r>
            <a:r>
              <a:rPr lang="en-GB" dirty="0"/>
              <a:t> 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https://doi.org/10.5281/zenodo.2783998</a:t>
            </a:r>
          </a:p>
        </p:txBody>
      </p:sp>
    </p:spTree>
    <p:extLst>
      <p:ext uri="{BB962C8B-B14F-4D97-AF65-F5344CB8AC3E}">
        <p14:creationId xmlns:p14="http://schemas.microsoft.com/office/powerpoint/2010/main" val="40540296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800AD1A-AE6C-4882-90FD-23CA8D769B6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noFill/>
        </p:spPr>
        <p:txBody>
          <a:bodyPr/>
          <a:lstStyle/>
          <a:p>
            <a:pPr marL="0" indent="0">
              <a:buNone/>
            </a:pPr>
            <a:r>
              <a:rPr lang="en-GB" sz="3200" dirty="0"/>
              <a:t>The humans are the hardest part of reproducibility and of software citation</a:t>
            </a:r>
          </a:p>
        </p:txBody>
      </p:sp>
      <p:pic>
        <p:nvPicPr>
          <p:cNvPr id="9" name="Picture Placeholder 8" descr="A picture containing building, LEGO, indoor&#10;&#10;Description automatically generated">
            <a:extLst>
              <a:ext uri="{FF2B5EF4-FFF2-40B4-BE49-F238E27FC236}">
                <a16:creationId xmlns:a16="http://schemas.microsoft.com/office/drawing/2014/main" id="{3F316E57-75A7-469E-8070-0BCF0880535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16" r="12616"/>
          <a:stretch>
            <a:fillRect/>
          </a:stretch>
        </p:blipFill>
        <p:spPr/>
      </p:pic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908EA82E-4028-45CD-B971-881BA27A107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#</a:t>
            </a:r>
            <a:r>
              <a:rPr lang="en-GB" dirty="0" err="1"/>
              <a:t>CiteSoftware</a:t>
            </a:r>
            <a:r>
              <a:rPr lang="en-GB" dirty="0"/>
              <a:t> 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https://doi.org/10.5281/zenodo.2783998</a:t>
            </a:r>
          </a:p>
        </p:txBody>
      </p:sp>
    </p:spTree>
    <p:extLst>
      <p:ext uri="{BB962C8B-B14F-4D97-AF65-F5344CB8AC3E}">
        <p14:creationId xmlns:p14="http://schemas.microsoft.com/office/powerpoint/2010/main" val="23865064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256EF4-7C06-4F61-ABA1-34B879246AC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https://doi.org/10.6084/m9.figshare.5537101</a:t>
            </a:r>
          </a:p>
          <a:p>
            <a:r>
              <a:rPr lang="en-GB" dirty="0"/>
              <a:t>#</a:t>
            </a:r>
            <a:r>
              <a:rPr lang="en-GB" dirty="0" err="1"/>
              <a:t>CiteSoftware</a:t>
            </a:r>
            <a:r>
              <a:rPr lang="en-GB" dirty="0"/>
              <a:t> 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https://doi.org/10.5281/zenodo.2783998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B75D193-D19C-4D0B-8AE2-CDC120133872}"/>
              </a:ext>
            </a:extLst>
          </p:cNvPr>
          <p:cNvSpPr txBox="1">
            <a:spLocks/>
          </p:cNvSpPr>
          <p:nvPr/>
        </p:nvSpPr>
        <p:spPr bwMode="auto">
          <a:xfrm>
            <a:off x="2015516" y="1308763"/>
            <a:ext cx="5112568" cy="2693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4572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9144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13716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18288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GB" sz="5400" dirty="0">
                <a:solidFill>
                  <a:schemeClr val="accent6"/>
                </a:solidFill>
              </a:rPr>
              <a:t>Barriers to reproducible research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EDB45EB-FD2E-4B16-BCE4-700295190C6E}"/>
              </a:ext>
            </a:extLst>
          </p:cNvPr>
          <p:cNvSpPr txBox="1"/>
          <p:nvPr/>
        </p:nvSpPr>
        <p:spPr>
          <a:xfrm>
            <a:off x="3401155" y="106552"/>
            <a:ext cx="30248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2"/>
                </a:solidFill>
                <a:latin typeface="+mj-lt"/>
              </a:rPr>
              <a:t>Held to higher standards than others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9FDB789-712B-4256-BB19-43DC86845489}"/>
              </a:ext>
            </a:extLst>
          </p:cNvPr>
          <p:cNvSpPr txBox="1"/>
          <p:nvPr/>
        </p:nvSpPr>
        <p:spPr>
          <a:xfrm>
            <a:off x="251520" y="603090"/>
            <a:ext cx="28760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2"/>
                </a:solidFill>
                <a:latin typeface="+mj-lt"/>
              </a:rPr>
              <a:t>Is not considered for promotion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139C54D-C934-49CE-9B6D-18550AB944D7}"/>
              </a:ext>
            </a:extLst>
          </p:cNvPr>
          <p:cNvSpPr txBox="1"/>
          <p:nvPr/>
        </p:nvSpPr>
        <p:spPr>
          <a:xfrm>
            <a:off x="5388309" y="3745290"/>
            <a:ext cx="18237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2"/>
                </a:solidFill>
                <a:latin typeface="+mj-lt"/>
              </a:rPr>
              <a:t>Takes time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06FDF34-BE68-45CA-B734-A4B2E9D72E1C}"/>
              </a:ext>
            </a:extLst>
          </p:cNvPr>
          <p:cNvSpPr txBox="1"/>
          <p:nvPr/>
        </p:nvSpPr>
        <p:spPr>
          <a:xfrm>
            <a:off x="294212" y="2326922"/>
            <a:ext cx="20786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2"/>
                </a:solidFill>
                <a:latin typeface="+mj-lt"/>
              </a:rPr>
              <a:t>Requires additional skills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E3BBF65-1255-4658-A4C1-CC5E67BC0CD5}"/>
              </a:ext>
            </a:extLst>
          </p:cNvPr>
          <p:cNvSpPr txBox="1"/>
          <p:nvPr/>
        </p:nvSpPr>
        <p:spPr>
          <a:xfrm>
            <a:off x="6300192" y="859336"/>
            <a:ext cx="28438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2"/>
                </a:solidFill>
                <a:latin typeface="+mj-lt"/>
              </a:rPr>
              <a:t>Publication bias towards novel findings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E489D50-3CC0-4ADF-B503-CDBBDF93562D}"/>
              </a:ext>
            </a:extLst>
          </p:cNvPr>
          <p:cNvSpPr txBox="1"/>
          <p:nvPr/>
        </p:nvSpPr>
        <p:spPr>
          <a:xfrm>
            <a:off x="6838776" y="2914130"/>
            <a:ext cx="20533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2"/>
                </a:solidFill>
                <a:latin typeface="+mj-lt"/>
              </a:rPr>
              <a:t>Plead the 5th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C5050F1-EB84-42A1-BD4E-B00B52FE5308}"/>
              </a:ext>
            </a:extLst>
          </p:cNvPr>
          <p:cNvSpPr txBox="1"/>
          <p:nvPr/>
        </p:nvSpPr>
        <p:spPr>
          <a:xfrm>
            <a:off x="633769" y="3791457"/>
            <a:ext cx="32775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2"/>
                </a:solidFill>
                <a:latin typeface="+mj-lt"/>
              </a:rPr>
              <a:t>Support additional users</a:t>
            </a:r>
          </a:p>
        </p:txBody>
      </p:sp>
    </p:spTree>
    <p:extLst>
      <p:ext uri="{BB962C8B-B14F-4D97-AF65-F5344CB8AC3E}">
        <p14:creationId xmlns:p14="http://schemas.microsoft.com/office/powerpoint/2010/main" val="192699923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256EF4-7C06-4F61-ABA1-34B879246AC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https://doi.org/10.6084/m9.figshare.5537101</a:t>
            </a:r>
          </a:p>
          <a:p>
            <a:r>
              <a:rPr lang="en-GB" dirty="0"/>
              <a:t>#</a:t>
            </a:r>
            <a:r>
              <a:rPr lang="en-GB" dirty="0" err="1"/>
              <a:t>CiteSoftware</a:t>
            </a:r>
            <a:r>
              <a:rPr lang="en-GB" dirty="0"/>
              <a:t> 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https://doi.org/10.5281/zenodo.2783998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B75D193-D19C-4D0B-8AE2-CDC120133872}"/>
              </a:ext>
            </a:extLst>
          </p:cNvPr>
          <p:cNvSpPr txBox="1">
            <a:spLocks/>
          </p:cNvSpPr>
          <p:nvPr/>
        </p:nvSpPr>
        <p:spPr bwMode="auto">
          <a:xfrm>
            <a:off x="2015516" y="1308763"/>
            <a:ext cx="5112568" cy="2693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4572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9144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13716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18288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GB" sz="5400" dirty="0">
                <a:solidFill>
                  <a:schemeClr val="accent6"/>
                </a:solidFill>
              </a:rPr>
              <a:t>Barriers to reproducible research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EDB45EB-FD2E-4B16-BCE4-700295190C6E}"/>
              </a:ext>
            </a:extLst>
          </p:cNvPr>
          <p:cNvSpPr txBox="1"/>
          <p:nvPr/>
        </p:nvSpPr>
        <p:spPr>
          <a:xfrm>
            <a:off x="3401155" y="106552"/>
            <a:ext cx="30248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2"/>
                </a:solidFill>
                <a:latin typeface="+mj-lt"/>
              </a:rPr>
              <a:t>Held to higher standards than others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9FDB789-712B-4256-BB19-43DC86845489}"/>
              </a:ext>
            </a:extLst>
          </p:cNvPr>
          <p:cNvSpPr txBox="1"/>
          <p:nvPr/>
        </p:nvSpPr>
        <p:spPr>
          <a:xfrm>
            <a:off x="251520" y="603090"/>
            <a:ext cx="28760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2"/>
                </a:solidFill>
                <a:latin typeface="+mj-lt"/>
              </a:rPr>
              <a:t>Is not considered for promotion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139C54D-C934-49CE-9B6D-18550AB944D7}"/>
              </a:ext>
            </a:extLst>
          </p:cNvPr>
          <p:cNvSpPr txBox="1"/>
          <p:nvPr/>
        </p:nvSpPr>
        <p:spPr>
          <a:xfrm>
            <a:off x="5388309" y="3745290"/>
            <a:ext cx="18237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2"/>
                </a:solidFill>
                <a:latin typeface="+mj-lt"/>
              </a:rPr>
              <a:t>Takes time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06FDF34-BE68-45CA-B734-A4B2E9D72E1C}"/>
              </a:ext>
            </a:extLst>
          </p:cNvPr>
          <p:cNvSpPr txBox="1"/>
          <p:nvPr/>
        </p:nvSpPr>
        <p:spPr>
          <a:xfrm>
            <a:off x="294212" y="2326922"/>
            <a:ext cx="20786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2"/>
                </a:solidFill>
                <a:latin typeface="+mj-lt"/>
              </a:rPr>
              <a:t>Requires additional skills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E3BBF65-1255-4658-A4C1-CC5E67BC0CD5}"/>
              </a:ext>
            </a:extLst>
          </p:cNvPr>
          <p:cNvSpPr txBox="1"/>
          <p:nvPr/>
        </p:nvSpPr>
        <p:spPr>
          <a:xfrm>
            <a:off x="6300192" y="859336"/>
            <a:ext cx="28438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2"/>
                </a:solidFill>
                <a:latin typeface="+mj-lt"/>
              </a:rPr>
              <a:t>Publication bias towards novel findings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E489D50-3CC0-4ADF-B503-CDBBDF93562D}"/>
              </a:ext>
            </a:extLst>
          </p:cNvPr>
          <p:cNvSpPr txBox="1"/>
          <p:nvPr/>
        </p:nvSpPr>
        <p:spPr>
          <a:xfrm>
            <a:off x="6838776" y="2914130"/>
            <a:ext cx="20533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3"/>
                </a:solidFill>
                <a:latin typeface="+mj-lt"/>
              </a:rPr>
              <a:t>Plead the 5th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C5050F1-EB84-42A1-BD4E-B00B52FE5308}"/>
              </a:ext>
            </a:extLst>
          </p:cNvPr>
          <p:cNvSpPr txBox="1"/>
          <p:nvPr/>
        </p:nvSpPr>
        <p:spPr>
          <a:xfrm>
            <a:off x="633769" y="3791457"/>
            <a:ext cx="32775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2"/>
                </a:solidFill>
                <a:latin typeface="+mj-lt"/>
              </a:rPr>
              <a:t>Support additional users</a:t>
            </a:r>
          </a:p>
        </p:txBody>
      </p:sp>
    </p:spTree>
    <p:extLst>
      <p:ext uri="{BB962C8B-B14F-4D97-AF65-F5344CB8AC3E}">
        <p14:creationId xmlns:p14="http://schemas.microsoft.com/office/powerpoint/2010/main" val="9830555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256EF4-7C06-4F61-ABA1-34B879246AC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https://doi.org/10.6084/m9.figshare.5537101</a:t>
            </a:r>
          </a:p>
          <a:p>
            <a:r>
              <a:rPr lang="en-GB" dirty="0"/>
              <a:t>#</a:t>
            </a:r>
            <a:r>
              <a:rPr lang="en-GB" dirty="0" err="1"/>
              <a:t>CiteSoftware</a:t>
            </a:r>
            <a:r>
              <a:rPr lang="en-GB" dirty="0"/>
              <a:t> 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https://doi.org/10.5281/zenodo.2783998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B75D193-D19C-4D0B-8AE2-CDC120133872}"/>
              </a:ext>
            </a:extLst>
          </p:cNvPr>
          <p:cNvSpPr txBox="1">
            <a:spLocks/>
          </p:cNvSpPr>
          <p:nvPr/>
        </p:nvSpPr>
        <p:spPr bwMode="auto">
          <a:xfrm>
            <a:off x="2015516" y="1308763"/>
            <a:ext cx="5112568" cy="2693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4572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9144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13716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18288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GB" sz="5400" dirty="0">
                <a:solidFill>
                  <a:schemeClr val="accent6"/>
                </a:solidFill>
              </a:rPr>
              <a:t>Barriers to reproducible research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EDB45EB-FD2E-4B16-BCE4-700295190C6E}"/>
              </a:ext>
            </a:extLst>
          </p:cNvPr>
          <p:cNvSpPr txBox="1"/>
          <p:nvPr/>
        </p:nvSpPr>
        <p:spPr>
          <a:xfrm>
            <a:off x="3401155" y="106552"/>
            <a:ext cx="30248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2"/>
                </a:solidFill>
                <a:latin typeface="+mj-lt"/>
              </a:rPr>
              <a:t>Held to higher standards than others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9FDB789-712B-4256-BB19-43DC86845489}"/>
              </a:ext>
            </a:extLst>
          </p:cNvPr>
          <p:cNvSpPr txBox="1"/>
          <p:nvPr/>
        </p:nvSpPr>
        <p:spPr>
          <a:xfrm>
            <a:off x="251520" y="603090"/>
            <a:ext cx="28760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2"/>
                </a:solidFill>
                <a:latin typeface="+mj-lt"/>
              </a:rPr>
              <a:t>Is not considered for promotion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139C54D-C934-49CE-9B6D-18550AB944D7}"/>
              </a:ext>
            </a:extLst>
          </p:cNvPr>
          <p:cNvSpPr txBox="1"/>
          <p:nvPr/>
        </p:nvSpPr>
        <p:spPr>
          <a:xfrm>
            <a:off x="5388309" y="3745290"/>
            <a:ext cx="18237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2"/>
                </a:solidFill>
                <a:latin typeface="+mj-lt"/>
              </a:rPr>
              <a:t>Takes time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06FDF34-BE68-45CA-B734-A4B2E9D72E1C}"/>
              </a:ext>
            </a:extLst>
          </p:cNvPr>
          <p:cNvSpPr txBox="1"/>
          <p:nvPr/>
        </p:nvSpPr>
        <p:spPr>
          <a:xfrm>
            <a:off x="294212" y="2326922"/>
            <a:ext cx="20786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2"/>
                </a:solidFill>
                <a:latin typeface="+mj-lt"/>
              </a:rPr>
              <a:t>Requires additional skills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E3BBF65-1255-4658-A4C1-CC5E67BC0CD5}"/>
              </a:ext>
            </a:extLst>
          </p:cNvPr>
          <p:cNvSpPr txBox="1"/>
          <p:nvPr/>
        </p:nvSpPr>
        <p:spPr>
          <a:xfrm>
            <a:off x="6300192" y="859336"/>
            <a:ext cx="28438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3"/>
                </a:solidFill>
                <a:latin typeface="+mj-lt"/>
              </a:rPr>
              <a:t>Publication bias towards novel findings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E489D50-3CC0-4ADF-B503-CDBBDF93562D}"/>
              </a:ext>
            </a:extLst>
          </p:cNvPr>
          <p:cNvSpPr txBox="1"/>
          <p:nvPr/>
        </p:nvSpPr>
        <p:spPr>
          <a:xfrm>
            <a:off x="6838776" y="2914130"/>
            <a:ext cx="20533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2"/>
                </a:solidFill>
                <a:latin typeface="+mj-lt"/>
              </a:rPr>
              <a:t>Plead the 5th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C5050F1-EB84-42A1-BD4E-B00B52FE5308}"/>
              </a:ext>
            </a:extLst>
          </p:cNvPr>
          <p:cNvSpPr txBox="1"/>
          <p:nvPr/>
        </p:nvSpPr>
        <p:spPr>
          <a:xfrm>
            <a:off x="633769" y="3791457"/>
            <a:ext cx="32775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2"/>
                </a:solidFill>
                <a:latin typeface="+mj-lt"/>
              </a:rPr>
              <a:t>Support additional users</a:t>
            </a:r>
          </a:p>
        </p:txBody>
      </p:sp>
    </p:spTree>
    <p:extLst>
      <p:ext uri="{BB962C8B-B14F-4D97-AF65-F5344CB8AC3E}">
        <p14:creationId xmlns:p14="http://schemas.microsoft.com/office/powerpoint/2010/main" val="3024242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256EF4-7C06-4F61-ABA1-34B879246AC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https://doi.org/10.6084/m9.figshare.5537101</a:t>
            </a:r>
          </a:p>
          <a:p>
            <a:r>
              <a:rPr lang="en-GB" dirty="0"/>
              <a:t>#</a:t>
            </a:r>
            <a:r>
              <a:rPr lang="en-GB" dirty="0" err="1"/>
              <a:t>CiteSoftware</a:t>
            </a:r>
            <a:r>
              <a:rPr lang="en-GB" dirty="0"/>
              <a:t> 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https://doi.org/10.5281/zenodo.2783998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B75D193-D19C-4D0B-8AE2-CDC120133872}"/>
              </a:ext>
            </a:extLst>
          </p:cNvPr>
          <p:cNvSpPr txBox="1">
            <a:spLocks/>
          </p:cNvSpPr>
          <p:nvPr/>
        </p:nvSpPr>
        <p:spPr bwMode="auto">
          <a:xfrm>
            <a:off x="2015516" y="1308763"/>
            <a:ext cx="5112568" cy="2693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4572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9144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13716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18288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GB" sz="5400" dirty="0">
                <a:solidFill>
                  <a:schemeClr val="accent6"/>
                </a:solidFill>
              </a:rPr>
              <a:t>Barriers to reproducible research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EDB45EB-FD2E-4B16-BCE4-700295190C6E}"/>
              </a:ext>
            </a:extLst>
          </p:cNvPr>
          <p:cNvSpPr txBox="1"/>
          <p:nvPr/>
        </p:nvSpPr>
        <p:spPr>
          <a:xfrm>
            <a:off x="3401155" y="106552"/>
            <a:ext cx="30248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3"/>
                </a:solidFill>
                <a:latin typeface="+mj-lt"/>
              </a:rPr>
              <a:t>Held to higher standards than others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9FDB789-712B-4256-BB19-43DC86845489}"/>
              </a:ext>
            </a:extLst>
          </p:cNvPr>
          <p:cNvSpPr txBox="1"/>
          <p:nvPr/>
        </p:nvSpPr>
        <p:spPr>
          <a:xfrm>
            <a:off x="251520" y="603090"/>
            <a:ext cx="28760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2"/>
                </a:solidFill>
                <a:latin typeface="+mj-lt"/>
              </a:rPr>
              <a:t>Is not considered for promotion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139C54D-C934-49CE-9B6D-18550AB944D7}"/>
              </a:ext>
            </a:extLst>
          </p:cNvPr>
          <p:cNvSpPr txBox="1"/>
          <p:nvPr/>
        </p:nvSpPr>
        <p:spPr>
          <a:xfrm>
            <a:off x="5388309" y="3745290"/>
            <a:ext cx="18237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2"/>
                </a:solidFill>
                <a:latin typeface="+mj-lt"/>
              </a:rPr>
              <a:t>Takes time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06FDF34-BE68-45CA-B734-A4B2E9D72E1C}"/>
              </a:ext>
            </a:extLst>
          </p:cNvPr>
          <p:cNvSpPr txBox="1"/>
          <p:nvPr/>
        </p:nvSpPr>
        <p:spPr>
          <a:xfrm>
            <a:off x="294212" y="2326922"/>
            <a:ext cx="20786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2"/>
                </a:solidFill>
                <a:latin typeface="+mj-lt"/>
              </a:rPr>
              <a:t>Requires additional skills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E3BBF65-1255-4658-A4C1-CC5E67BC0CD5}"/>
              </a:ext>
            </a:extLst>
          </p:cNvPr>
          <p:cNvSpPr txBox="1"/>
          <p:nvPr/>
        </p:nvSpPr>
        <p:spPr>
          <a:xfrm>
            <a:off x="6300192" y="859336"/>
            <a:ext cx="28438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2"/>
                </a:solidFill>
                <a:latin typeface="+mj-lt"/>
              </a:rPr>
              <a:t>Publication bias towards novel findings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E489D50-3CC0-4ADF-B503-CDBBDF93562D}"/>
              </a:ext>
            </a:extLst>
          </p:cNvPr>
          <p:cNvSpPr txBox="1"/>
          <p:nvPr/>
        </p:nvSpPr>
        <p:spPr>
          <a:xfrm>
            <a:off x="6838776" y="2914130"/>
            <a:ext cx="20533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2"/>
                </a:solidFill>
                <a:latin typeface="+mj-lt"/>
              </a:rPr>
              <a:t>Plead the 5th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C5050F1-EB84-42A1-BD4E-B00B52FE5308}"/>
              </a:ext>
            </a:extLst>
          </p:cNvPr>
          <p:cNvSpPr txBox="1"/>
          <p:nvPr/>
        </p:nvSpPr>
        <p:spPr>
          <a:xfrm>
            <a:off x="633769" y="3791457"/>
            <a:ext cx="32775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2"/>
                </a:solidFill>
                <a:latin typeface="+mj-lt"/>
              </a:rPr>
              <a:t>Support additional users</a:t>
            </a:r>
          </a:p>
        </p:txBody>
      </p:sp>
    </p:spTree>
    <p:extLst>
      <p:ext uri="{BB962C8B-B14F-4D97-AF65-F5344CB8AC3E}">
        <p14:creationId xmlns:p14="http://schemas.microsoft.com/office/powerpoint/2010/main" val="11971832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256EF4-7C06-4F61-ABA1-34B879246AC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https://doi.org/10.6084/m9.figshare.5537101</a:t>
            </a:r>
          </a:p>
          <a:p>
            <a:r>
              <a:rPr lang="en-GB" dirty="0"/>
              <a:t>#</a:t>
            </a:r>
            <a:r>
              <a:rPr lang="en-GB" dirty="0" err="1"/>
              <a:t>CiteSoftware</a:t>
            </a:r>
            <a:r>
              <a:rPr lang="en-GB" dirty="0"/>
              <a:t> 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https://doi.org/10.5281/zenodo.2783998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B75D193-D19C-4D0B-8AE2-CDC120133872}"/>
              </a:ext>
            </a:extLst>
          </p:cNvPr>
          <p:cNvSpPr txBox="1">
            <a:spLocks/>
          </p:cNvSpPr>
          <p:nvPr/>
        </p:nvSpPr>
        <p:spPr bwMode="auto">
          <a:xfrm>
            <a:off x="2015516" y="1308763"/>
            <a:ext cx="5112568" cy="2693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4572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9144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13716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18288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GB" sz="5400" dirty="0">
                <a:solidFill>
                  <a:schemeClr val="accent6"/>
                </a:solidFill>
              </a:rPr>
              <a:t>Barriers to reproducible research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EDB45EB-FD2E-4B16-BCE4-700295190C6E}"/>
              </a:ext>
            </a:extLst>
          </p:cNvPr>
          <p:cNvSpPr txBox="1"/>
          <p:nvPr/>
        </p:nvSpPr>
        <p:spPr>
          <a:xfrm>
            <a:off x="3401155" y="106552"/>
            <a:ext cx="30248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2"/>
                </a:solidFill>
                <a:latin typeface="+mj-lt"/>
              </a:rPr>
              <a:t>Held to higher standards than others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9FDB789-712B-4256-BB19-43DC86845489}"/>
              </a:ext>
            </a:extLst>
          </p:cNvPr>
          <p:cNvSpPr txBox="1"/>
          <p:nvPr/>
        </p:nvSpPr>
        <p:spPr>
          <a:xfrm>
            <a:off x="251520" y="603090"/>
            <a:ext cx="28760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2"/>
                </a:solidFill>
                <a:latin typeface="+mj-lt"/>
              </a:rPr>
              <a:t>Is not considered for promotion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139C54D-C934-49CE-9B6D-18550AB944D7}"/>
              </a:ext>
            </a:extLst>
          </p:cNvPr>
          <p:cNvSpPr txBox="1"/>
          <p:nvPr/>
        </p:nvSpPr>
        <p:spPr>
          <a:xfrm>
            <a:off x="5388309" y="3745290"/>
            <a:ext cx="18237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2"/>
                </a:solidFill>
                <a:latin typeface="+mj-lt"/>
              </a:rPr>
              <a:t>Takes time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06FDF34-BE68-45CA-B734-A4B2E9D72E1C}"/>
              </a:ext>
            </a:extLst>
          </p:cNvPr>
          <p:cNvSpPr txBox="1"/>
          <p:nvPr/>
        </p:nvSpPr>
        <p:spPr>
          <a:xfrm>
            <a:off x="294212" y="2326922"/>
            <a:ext cx="20786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2"/>
                </a:solidFill>
                <a:latin typeface="+mj-lt"/>
              </a:rPr>
              <a:t>Requires additional skills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E3BBF65-1255-4658-A4C1-CC5E67BC0CD5}"/>
              </a:ext>
            </a:extLst>
          </p:cNvPr>
          <p:cNvSpPr txBox="1"/>
          <p:nvPr/>
        </p:nvSpPr>
        <p:spPr>
          <a:xfrm>
            <a:off x="6300192" y="859336"/>
            <a:ext cx="28438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2"/>
                </a:solidFill>
                <a:latin typeface="+mj-lt"/>
              </a:rPr>
              <a:t>Publication bias towards novel findings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E489D50-3CC0-4ADF-B503-CDBBDF93562D}"/>
              </a:ext>
            </a:extLst>
          </p:cNvPr>
          <p:cNvSpPr txBox="1"/>
          <p:nvPr/>
        </p:nvSpPr>
        <p:spPr>
          <a:xfrm>
            <a:off x="6838776" y="2914130"/>
            <a:ext cx="20533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2"/>
                </a:solidFill>
                <a:latin typeface="+mj-lt"/>
              </a:rPr>
              <a:t>Plead the 5th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C5050F1-EB84-42A1-BD4E-B00B52FE5308}"/>
              </a:ext>
            </a:extLst>
          </p:cNvPr>
          <p:cNvSpPr txBox="1"/>
          <p:nvPr/>
        </p:nvSpPr>
        <p:spPr>
          <a:xfrm>
            <a:off x="633769" y="3791457"/>
            <a:ext cx="32775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3"/>
                </a:solidFill>
                <a:latin typeface="+mj-lt"/>
              </a:rPr>
              <a:t>Support additional users</a:t>
            </a:r>
          </a:p>
        </p:txBody>
      </p:sp>
    </p:spTree>
    <p:extLst>
      <p:ext uri="{BB962C8B-B14F-4D97-AF65-F5344CB8AC3E}">
        <p14:creationId xmlns:p14="http://schemas.microsoft.com/office/powerpoint/2010/main" val="14978976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713C65-AF4C-4B30-83B9-0FFDCB5002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799" y="2184922"/>
            <a:ext cx="4360334" cy="571512"/>
          </a:xfrm>
        </p:spPr>
        <p:txBody>
          <a:bodyPr/>
          <a:lstStyle/>
          <a:p>
            <a:r>
              <a:rPr lang="en-GB" dirty="0"/>
              <a:t>A beautiful example</a:t>
            </a:r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6ECA07D7-6D0A-4EEF-A334-B354EE97005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02" t="7261" r="33880" b="431"/>
          <a:stretch/>
        </p:blipFill>
        <p:spPr>
          <a:xfrm>
            <a:off x="5695200" y="0"/>
            <a:ext cx="3448800" cy="4572000"/>
          </a:xfr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DA1CE1D-A4C1-469F-AD56-7612603E71E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NASA, https://flic.kr/p/tJbJf5</a:t>
            </a:r>
          </a:p>
          <a:p>
            <a:r>
              <a:rPr lang="en-GB" dirty="0"/>
              <a:t>#</a:t>
            </a:r>
            <a:r>
              <a:rPr lang="en-GB" dirty="0" err="1"/>
              <a:t>CiteSoftware</a:t>
            </a:r>
            <a:r>
              <a:rPr lang="en-GB" dirty="0"/>
              <a:t> 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https://doi.org/10.5281/zenodo.2783998</a:t>
            </a:r>
          </a:p>
        </p:txBody>
      </p:sp>
    </p:spTree>
    <p:extLst>
      <p:ext uri="{BB962C8B-B14F-4D97-AF65-F5344CB8AC3E}">
        <p14:creationId xmlns:p14="http://schemas.microsoft.com/office/powerpoint/2010/main" val="71381317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256EF4-7C06-4F61-ABA1-34B879246AC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https://doi.org/10.6084/m9.figshare.5537101</a:t>
            </a:r>
          </a:p>
          <a:p>
            <a:r>
              <a:rPr lang="en-GB" dirty="0"/>
              <a:t>#</a:t>
            </a:r>
            <a:r>
              <a:rPr lang="en-GB" dirty="0" err="1"/>
              <a:t>CiteSoftware</a:t>
            </a:r>
            <a:r>
              <a:rPr lang="en-GB" dirty="0"/>
              <a:t> 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https://doi.org/10.5281/zenodo.2783998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B75D193-D19C-4D0B-8AE2-CDC120133872}"/>
              </a:ext>
            </a:extLst>
          </p:cNvPr>
          <p:cNvSpPr txBox="1">
            <a:spLocks/>
          </p:cNvSpPr>
          <p:nvPr/>
        </p:nvSpPr>
        <p:spPr bwMode="auto">
          <a:xfrm>
            <a:off x="2015516" y="1308763"/>
            <a:ext cx="5112568" cy="2693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4572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9144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13716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18288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GB" sz="5400" dirty="0">
                <a:solidFill>
                  <a:schemeClr val="accent6"/>
                </a:solidFill>
              </a:rPr>
              <a:t>Barriers to reproducible research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EDB45EB-FD2E-4B16-BCE4-700295190C6E}"/>
              </a:ext>
            </a:extLst>
          </p:cNvPr>
          <p:cNvSpPr txBox="1"/>
          <p:nvPr/>
        </p:nvSpPr>
        <p:spPr>
          <a:xfrm>
            <a:off x="3401155" y="106552"/>
            <a:ext cx="30248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2"/>
                </a:solidFill>
                <a:latin typeface="+mj-lt"/>
              </a:rPr>
              <a:t>Held to higher standards than others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9FDB789-712B-4256-BB19-43DC86845489}"/>
              </a:ext>
            </a:extLst>
          </p:cNvPr>
          <p:cNvSpPr txBox="1"/>
          <p:nvPr/>
        </p:nvSpPr>
        <p:spPr>
          <a:xfrm>
            <a:off x="251520" y="603090"/>
            <a:ext cx="28760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3"/>
                </a:solidFill>
                <a:latin typeface="+mj-lt"/>
              </a:rPr>
              <a:t>Is not considered for promotion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139C54D-C934-49CE-9B6D-18550AB944D7}"/>
              </a:ext>
            </a:extLst>
          </p:cNvPr>
          <p:cNvSpPr txBox="1"/>
          <p:nvPr/>
        </p:nvSpPr>
        <p:spPr>
          <a:xfrm>
            <a:off x="5388309" y="3745290"/>
            <a:ext cx="18237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2"/>
                </a:solidFill>
                <a:latin typeface="+mj-lt"/>
              </a:rPr>
              <a:t>Takes time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06FDF34-BE68-45CA-B734-A4B2E9D72E1C}"/>
              </a:ext>
            </a:extLst>
          </p:cNvPr>
          <p:cNvSpPr txBox="1"/>
          <p:nvPr/>
        </p:nvSpPr>
        <p:spPr>
          <a:xfrm>
            <a:off x="294212" y="2326922"/>
            <a:ext cx="20786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2"/>
                </a:solidFill>
                <a:latin typeface="+mj-lt"/>
              </a:rPr>
              <a:t>Requires additional skills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E3BBF65-1255-4658-A4C1-CC5E67BC0CD5}"/>
              </a:ext>
            </a:extLst>
          </p:cNvPr>
          <p:cNvSpPr txBox="1"/>
          <p:nvPr/>
        </p:nvSpPr>
        <p:spPr>
          <a:xfrm>
            <a:off x="6300192" y="859336"/>
            <a:ext cx="28438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2"/>
                </a:solidFill>
                <a:latin typeface="+mj-lt"/>
              </a:rPr>
              <a:t>Publication bias towards novel findings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E489D50-3CC0-4ADF-B503-CDBBDF93562D}"/>
              </a:ext>
            </a:extLst>
          </p:cNvPr>
          <p:cNvSpPr txBox="1"/>
          <p:nvPr/>
        </p:nvSpPr>
        <p:spPr>
          <a:xfrm>
            <a:off x="6838776" y="2914130"/>
            <a:ext cx="20533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2"/>
                </a:solidFill>
                <a:latin typeface="+mj-lt"/>
              </a:rPr>
              <a:t>Plead the 5th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C5050F1-EB84-42A1-BD4E-B00B52FE5308}"/>
              </a:ext>
            </a:extLst>
          </p:cNvPr>
          <p:cNvSpPr txBox="1"/>
          <p:nvPr/>
        </p:nvSpPr>
        <p:spPr>
          <a:xfrm>
            <a:off x="633769" y="3791457"/>
            <a:ext cx="32775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2"/>
                </a:solidFill>
                <a:latin typeface="+mj-lt"/>
              </a:rPr>
              <a:t>Support additional users</a:t>
            </a:r>
          </a:p>
        </p:txBody>
      </p:sp>
    </p:spTree>
    <p:extLst>
      <p:ext uri="{BB962C8B-B14F-4D97-AF65-F5344CB8AC3E}">
        <p14:creationId xmlns:p14="http://schemas.microsoft.com/office/powerpoint/2010/main" val="397780989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256EF4-7C06-4F61-ABA1-34B879246AC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https://doi.org/10.6084/m9.figshare.5537101</a:t>
            </a:r>
          </a:p>
          <a:p>
            <a:r>
              <a:rPr lang="en-GB" dirty="0"/>
              <a:t>#</a:t>
            </a:r>
            <a:r>
              <a:rPr lang="en-GB" dirty="0" err="1"/>
              <a:t>CiteSoftware</a:t>
            </a:r>
            <a:r>
              <a:rPr lang="en-GB" dirty="0"/>
              <a:t> 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https://doi.org/10.5281/zenodo.2783998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B75D193-D19C-4D0B-8AE2-CDC120133872}"/>
              </a:ext>
            </a:extLst>
          </p:cNvPr>
          <p:cNvSpPr txBox="1">
            <a:spLocks/>
          </p:cNvSpPr>
          <p:nvPr/>
        </p:nvSpPr>
        <p:spPr bwMode="auto">
          <a:xfrm>
            <a:off x="2015516" y="1308763"/>
            <a:ext cx="5112568" cy="2693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4572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9144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13716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18288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GB" sz="5400" dirty="0">
                <a:solidFill>
                  <a:schemeClr val="accent6"/>
                </a:solidFill>
              </a:rPr>
              <a:t>Barriers to reproducible research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EDB45EB-FD2E-4B16-BCE4-700295190C6E}"/>
              </a:ext>
            </a:extLst>
          </p:cNvPr>
          <p:cNvSpPr txBox="1"/>
          <p:nvPr/>
        </p:nvSpPr>
        <p:spPr>
          <a:xfrm>
            <a:off x="3401155" y="106552"/>
            <a:ext cx="30248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2"/>
                </a:solidFill>
                <a:latin typeface="+mj-lt"/>
              </a:rPr>
              <a:t>Held to higher standards than others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9FDB789-712B-4256-BB19-43DC86845489}"/>
              </a:ext>
            </a:extLst>
          </p:cNvPr>
          <p:cNvSpPr txBox="1"/>
          <p:nvPr/>
        </p:nvSpPr>
        <p:spPr>
          <a:xfrm>
            <a:off x="251520" y="603090"/>
            <a:ext cx="28760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2"/>
                </a:solidFill>
                <a:latin typeface="+mj-lt"/>
              </a:rPr>
              <a:t>Is not considered for promotion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139C54D-C934-49CE-9B6D-18550AB944D7}"/>
              </a:ext>
            </a:extLst>
          </p:cNvPr>
          <p:cNvSpPr txBox="1"/>
          <p:nvPr/>
        </p:nvSpPr>
        <p:spPr>
          <a:xfrm>
            <a:off x="5388309" y="3745290"/>
            <a:ext cx="18237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3"/>
                </a:solidFill>
                <a:latin typeface="+mj-lt"/>
              </a:rPr>
              <a:t>Takes time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06FDF34-BE68-45CA-B734-A4B2E9D72E1C}"/>
              </a:ext>
            </a:extLst>
          </p:cNvPr>
          <p:cNvSpPr txBox="1"/>
          <p:nvPr/>
        </p:nvSpPr>
        <p:spPr>
          <a:xfrm>
            <a:off x="294212" y="2326922"/>
            <a:ext cx="20786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2"/>
                </a:solidFill>
                <a:latin typeface="+mj-lt"/>
              </a:rPr>
              <a:t>Requires additional skills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E3BBF65-1255-4658-A4C1-CC5E67BC0CD5}"/>
              </a:ext>
            </a:extLst>
          </p:cNvPr>
          <p:cNvSpPr txBox="1"/>
          <p:nvPr/>
        </p:nvSpPr>
        <p:spPr>
          <a:xfrm>
            <a:off x="6300192" y="859336"/>
            <a:ext cx="28438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2"/>
                </a:solidFill>
                <a:latin typeface="+mj-lt"/>
              </a:rPr>
              <a:t>Publication bias towards novel findings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E489D50-3CC0-4ADF-B503-CDBBDF93562D}"/>
              </a:ext>
            </a:extLst>
          </p:cNvPr>
          <p:cNvSpPr txBox="1"/>
          <p:nvPr/>
        </p:nvSpPr>
        <p:spPr>
          <a:xfrm>
            <a:off x="6838776" y="2914130"/>
            <a:ext cx="20533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2"/>
                </a:solidFill>
                <a:latin typeface="+mj-lt"/>
              </a:rPr>
              <a:t>Plead the 5th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C5050F1-EB84-42A1-BD4E-B00B52FE5308}"/>
              </a:ext>
            </a:extLst>
          </p:cNvPr>
          <p:cNvSpPr txBox="1"/>
          <p:nvPr/>
        </p:nvSpPr>
        <p:spPr>
          <a:xfrm>
            <a:off x="633769" y="3791457"/>
            <a:ext cx="32775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2"/>
                </a:solidFill>
                <a:latin typeface="+mj-lt"/>
              </a:rPr>
              <a:t>Support additional users</a:t>
            </a:r>
          </a:p>
        </p:txBody>
      </p:sp>
    </p:spTree>
    <p:extLst>
      <p:ext uri="{BB962C8B-B14F-4D97-AF65-F5344CB8AC3E}">
        <p14:creationId xmlns:p14="http://schemas.microsoft.com/office/powerpoint/2010/main" val="304839231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256EF4-7C06-4F61-ABA1-34B879246AC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https://doi.org/10.6084/m9.figshare.5537101</a:t>
            </a:r>
          </a:p>
          <a:p>
            <a:r>
              <a:rPr lang="en-GB" dirty="0"/>
              <a:t>#</a:t>
            </a:r>
            <a:r>
              <a:rPr lang="en-GB" dirty="0" err="1"/>
              <a:t>CiteSoftware</a:t>
            </a:r>
            <a:r>
              <a:rPr lang="en-GB" dirty="0"/>
              <a:t> 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https://doi.org/10.5281/zenodo.2783998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B75D193-D19C-4D0B-8AE2-CDC120133872}"/>
              </a:ext>
            </a:extLst>
          </p:cNvPr>
          <p:cNvSpPr txBox="1">
            <a:spLocks/>
          </p:cNvSpPr>
          <p:nvPr/>
        </p:nvSpPr>
        <p:spPr bwMode="auto">
          <a:xfrm>
            <a:off x="2015516" y="1308763"/>
            <a:ext cx="5112568" cy="2693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4572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9144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13716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18288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GB" sz="5400" dirty="0">
                <a:solidFill>
                  <a:schemeClr val="accent6"/>
                </a:solidFill>
              </a:rPr>
              <a:t>Barriers to reproducible research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EDB45EB-FD2E-4B16-BCE4-700295190C6E}"/>
              </a:ext>
            </a:extLst>
          </p:cNvPr>
          <p:cNvSpPr txBox="1"/>
          <p:nvPr/>
        </p:nvSpPr>
        <p:spPr>
          <a:xfrm>
            <a:off x="3401155" y="106552"/>
            <a:ext cx="30248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2"/>
                </a:solidFill>
                <a:latin typeface="+mj-lt"/>
              </a:rPr>
              <a:t>Held to higher standards than others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9FDB789-712B-4256-BB19-43DC86845489}"/>
              </a:ext>
            </a:extLst>
          </p:cNvPr>
          <p:cNvSpPr txBox="1"/>
          <p:nvPr/>
        </p:nvSpPr>
        <p:spPr>
          <a:xfrm>
            <a:off x="251520" y="603090"/>
            <a:ext cx="28760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2"/>
                </a:solidFill>
                <a:latin typeface="+mj-lt"/>
              </a:rPr>
              <a:t>Is not considered for promotion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139C54D-C934-49CE-9B6D-18550AB944D7}"/>
              </a:ext>
            </a:extLst>
          </p:cNvPr>
          <p:cNvSpPr txBox="1"/>
          <p:nvPr/>
        </p:nvSpPr>
        <p:spPr>
          <a:xfrm>
            <a:off x="5388309" y="3745290"/>
            <a:ext cx="18237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2"/>
                </a:solidFill>
                <a:latin typeface="+mj-lt"/>
              </a:rPr>
              <a:t>Takes time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06FDF34-BE68-45CA-B734-A4B2E9D72E1C}"/>
              </a:ext>
            </a:extLst>
          </p:cNvPr>
          <p:cNvSpPr txBox="1"/>
          <p:nvPr/>
        </p:nvSpPr>
        <p:spPr>
          <a:xfrm>
            <a:off x="294212" y="2326922"/>
            <a:ext cx="20786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3"/>
                </a:solidFill>
                <a:latin typeface="+mj-lt"/>
              </a:rPr>
              <a:t>Requires additional skills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E3BBF65-1255-4658-A4C1-CC5E67BC0CD5}"/>
              </a:ext>
            </a:extLst>
          </p:cNvPr>
          <p:cNvSpPr txBox="1"/>
          <p:nvPr/>
        </p:nvSpPr>
        <p:spPr>
          <a:xfrm>
            <a:off x="6300192" y="859336"/>
            <a:ext cx="28438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2"/>
                </a:solidFill>
                <a:latin typeface="+mj-lt"/>
              </a:rPr>
              <a:t>Publication bias towards novel findings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E489D50-3CC0-4ADF-B503-CDBBDF93562D}"/>
              </a:ext>
            </a:extLst>
          </p:cNvPr>
          <p:cNvSpPr txBox="1"/>
          <p:nvPr/>
        </p:nvSpPr>
        <p:spPr>
          <a:xfrm>
            <a:off x="6838776" y="2914130"/>
            <a:ext cx="20533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2"/>
                </a:solidFill>
                <a:latin typeface="+mj-lt"/>
              </a:rPr>
              <a:t>Plead the 5th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C5050F1-EB84-42A1-BD4E-B00B52FE5308}"/>
              </a:ext>
            </a:extLst>
          </p:cNvPr>
          <p:cNvSpPr txBox="1"/>
          <p:nvPr/>
        </p:nvSpPr>
        <p:spPr>
          <a:xfrm>
            <a:off x="633769" y="3791457"/>
            <a:ext cx="32775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2"/>
                </a:solidFill>
                <a:latin typeface="+mj-lt"/>
              </a:rPr>
              <a:t>Support additional users</a:t>
            </a:r>
          </a:p>
        </p:txBody>
      </p:sp>
    </p:spTree>
    <p:extLst>
      <p:ext uri="{BB962C8B-B14F-4D97-AF65-F5344CB8AC3E}">
        <p14:creationId xmlns:p14="http://schemas.microsoft.com/office/powerpoint/2010/main" val="243616758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EC627D-A4C1-446A-B67C-A8DA1088A07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https://the-turing-way.netlify.com/reproducibility/03/definitions.html</a:t>
            </a:r>
          </a:p>
          <a:p>
            <a:r>
              <a:rPr lang="en-GB" dirty="0"/>
              <a:t>#</a:t>
            </a:r>
            <a:r>
              <a:rPr lang="en-GB" dirty="0" err="1"/>
              <a:t>CiteSoftware</a:t>
            </a:r>
            <a:r>
              <a:rPr lang="en-GB" dirty="0"/>
              <a:t> 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https://doi.org/10.5281/zenodo.2783998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E7E061F-47B7-4D61-85B9-9795A7BFB97C}"/>
              </a:ext>
            </a:extLst>
          </p:cNvPr>
          <p:cNvSpPr/>
          <p:nvPr/>
        </p:nvSpPr>
        <p:spPr>
          <a:xfrm>
            <a:off x="870331" y="409697"/>
            <a:ext cx="7560000" cy="3870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5" name="Picture Placeholder 4">
            <a:extLst>
              <a:ext uri="{FF2B5EF4-FFF2-40B4-BE49-F238E27FC236}">
                <a16:creationId xmlns:a16="http://schemas.microsoft.com/office/drawing/2014/main" id="{864E3B77-F537-4813-9C2D-14166283D6C1}"/>
              </a:ext>
            </a:extLst>
          </p:cNvPr>
          <p:cNvGraphicFramePr>
            <a:graphicFrameLocks noGrp="1"/>
          </p:cNvGraphicFramePr>
          <p:nvPr>
            <p:ph type="pic" sz="quarter" idx="10"/>
            <p:extLst>
              <p:ext uri="{D42A27DB-BD31-4B8C-83A1-F6EECF244321}">
                <p14:modId xmlns:p14="http://schemas.microsoft.com/office/powerpoint/2010/main" val="938590592"/>
              </p:ext>
            </p:extLst>
          </p:nvPr>
        </p:nvGraphicFramePr>
        <p:xfrm>
          <a:off x="870331" y="411161"/>
          <a:ext cx="7560000" cy="38685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0002">
                  <a:extLst>
                    <a:ext uri="{9D8B030D-6E8A-4147-A177-3AD203B41FA5}">
                      <a16:colId xmlns:a16="http://schemas.microsoft.com/office/drawing/2014/main" val="495368565"/>
                    </a:ext>
                  </a:extLst>
                </a:gridCol>
                <a:gridCol w="840002">
                  <a:extLst>
                    <a:ext uri="{9D8B030D-6E8A-4147-A177-3AD203B41FA5}">
                      <a16:colId xmlns:a16="http://schemas.microsoft.com/office/drawing/2014/main" val="1063661409"/>
                    </a:ext>
                  </a:extLst>
                </a:gridCol>
                <a:gridCol w="2939998">
                  <a:extLst>
                    <a:ext uri="{9D8B030D-6E8A-4147-A177-3AD203B41FA5}">
                      <a16:colId xmlns:a16="http://schemas.microsoft.com/office/drawing/2014/main" val="1479851905"/>
                    </a:ext>
                  </a:extLst>
                </a:gridCol>
                <a:gridCol w="2939998">
                  <a:extLst>
                    <a:ext uri="{9D8B030D-6E8A-4147-A177-3AD203B41FA5}">
                      <a16:colId xmlns:a16="http://schemas.microsoft.com/office/drawing/2014/main" val="188804056"/>
                    </a:ext>
                  </a:extLst>
                </a:gridCol>
              </a:tblGrid>
              <a:tr h="764223">
                <a:tc>
                  <a:txBody>
                    <a:bodyPr/>
                    <a:lstStyle/>
                    <a:p>
                      <a:pPr algn="ctr"/>
                      <a:endParaRPr lang="en-GB" sz="1800" dirty="0">
                        <a:latin typeface="Gill Sans MT" panose="020B0502020104020203" pitchFamily="34" charset="0"/>
                      </a:endParaRPr>
                    </a:p>
                  </a:txBody>
                  <a:tcPr marL="84670" marR="84670" marT="42335" marB="42335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800" dirty="0">
                        <a:latin typeface="Gill Sans MT" panose="020B0502020104020203" pitchFamily="34" charset="0"/>
                      </a:endParaRPr>
                    </a:p>
                  </a:txBody>
                  <a:tcPr marL="84670" marR="84670" marT="42335" marB="42335" anchor="ctr"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3600" dirty="0">
                          <a:solidFill>
                            <a:schemeClr val="bg1"/>
                          </a:solidFill>
                          <a:latin typeface="Gill Sans MT" panose="020B0502020104020203" pitchFamily="34" charset="0"/>
                        </a:rPr>
                        <a:t>Data</a:t>
                      </a:r>
                      <a:endParaRPr lang="en-GB" sz="4400" dirty="0">
                        <a:solidFill>
                          <a:schemeClr val="bg1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marL="84670" marR="84670" marT="42335" marB="42335" anchor="ctr">
                    <a:solidFill>
                      <a:srgbClr val="00808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90884886"/>
                  </a:ext>
                </a:extLst>
              </a:tr>
              <a:tr h="674851">
                <a:tc>
                  <a:txBody>
                    <a:bodyPr/>
                    <a:lstStyle/>
                    <a:p>
                      <a:pPr algn="ctr"/>
                      <a:endParaRPr lang="en-GB" sz="1800" dirty="0">
                        <a:latin typeface="Gill Sans MT" panose="020B0502020104020203" pitchFamily="34" charset="0"/>
                      </a:endParaRPr>
                    </a:p>
                  </a:txBody>
                  <a:tcPr marL="84670" marR="84670" marT="42335" marB="42335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800" dirty="0">
                        <a:latin typeface="Gill Sans MT" panose="020B0502020104020203" pitchFamily="34" charset="0"/>
                      </a:endParaRPr>
                    </a:p>
                  </a:txBody>
                  <a:tcPr marL="84670" marR="84670" marT="42335" marB="42335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Gill Sans MT" panose="020B0502020104020203" pitchFamily="34" charset="0"/>
                        </a:rPr>
                        <a:t>Same</a:t>
                      </a:r>
                      <a:endParaRPr lang="en-GB" sz="2400" dirty="0">
                        <a:latin typeface="Gill Sans MT" panose="020B0502020104020203" pitchFamily="34" charset="0"/>
                      </a:endParaRPr>
                    </a:p>
                  </a:txBody>
                  <a:tcPr marL="84670" marR="84670" marT="42335" marB="42335" anchor="ctr">
                    <a:solidFill>
                      <a:srgbClr val="00808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Gill Sans MT" panose="020B0502020104020203" pitchFamily="34" charset="0"/>
                        </a:rPr>
                        <a:t>Different</a:t>
                      </a:r>
                      <a:endParaRPr lang="en-GB" sz="2400" dirty="0">
                        <a:latin typeface="Gill Sans MT" panose="020B0502020104020203" pitchFamily="34" charset="0"/>
                      </a:endParaRPr>
                    </a:p>
                  </a:txBody>
                  <a:tcPr marL="84670" marR="84670" marT="42335" marB="42335" anchor="ctr">
                    <a:solidFill>
                      <a:srgbClr val="008080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9976131"/>
                  </a:ext>
                </a:extLst>
              </a:tr>
              <a:tr h="1214731">
                <a:tc rowSpan="2">
                  <a:txBody>
                    <a:bodyPr/>
                    <a:lstStyle/>
                    <a:p>
                      <a:pPr algn="ctr"/>
                      <a:r>
                        <a:rPr lang="en-GB" sz="3600" b="1" dirty="0">
                          <a:solidFill>
                            <a:schemeClr val="bg1"/>
                          </a:solidFill>
                          <a:latin typeface="Gill Sans MT" panose="020B0502020104020203" pitchFamily="34" charset="0"/>
                        </a:rPr>
                        <a:t>Analysis</a:t>
                      </a:r>
                    </a:p>
                  </a:txBody>
                  <a:tcPr marL="84670" marR="84670" marT="42335" marB="42335" vert="vert270" anchor="ctr">
                    <a:solidFill>
                      <a:srgbClr val="00808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Gill Sans MT" panose="020B0502020104020203" pitchFamily="34" charset="0"/>
                        </a:rPr>
                        <a:t>Same</a:t>
                      </a:r>
                    </a:p>
                  </a:txBody>
                  <a:tcPr marL="84670" marR="84670" marT="42335" marB="42335" vert="vert270" anchor="ctr">
                    <a:solidFill>
                      <a:srgbClr val="00808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dirty="0">
                          <a:latin typeface="Gill Sans MT" panose="020B0502020104020203" pitchFamily="34" charset="0"/>
                        </a:rPr>
                        <a:t>Reproducible</a:t>
                      </a:r>
                      <a:endParaRPr lang="en-GB" sz="1600" dirty="0">
                        <a:latin typeface="Gill Sans MT" panose="020B0502020104020203" pitchFamily="34" charset="0"/>
                      </a:endParaRPr>
                    </a:p>
                  </a:txBody>
                  <a:tcPr marL="84670" marR="84670" marT="42335" marB="42335" anchor="ctr">
                    <a:solidFill>
                      <a:srgbClr val="00808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dirty="0">
                          <a:latin typeface="Gill Sans MT" panose="020B0502020104020203" pitchFamily="34" charset="0"/>
                        </a:rPr>
                        <a:t>Replicable</a:t>
                      </a:r>
                      <a:endParaRPr lang="en-GB" sz="1600" dirty="0">
                        <a:latin typeface="Gill Sans MT" panose="020B0502020104020203" pitchFamily="34" charset="0"/>
                      </a:endParaRPr>
                    </a:p>
                  </a:txBody>
                  <a:tcPr marL="84670" marR="84670" marT="42335" marB="42335" anchor="ctr">
                    <a:solidFill>
                      <a:srgbClr val="008080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9240244"/>
                  </a:ext>
                </a:extLst>
              </a:tr>
              <a:tr h="1214731"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Gill Sans MT" panose="020B0502020104020203" pitchFamily="34" charset="0"/>
                        </a:rPr>
                        <a:t>Different</a:t>
                      </a:r>
                      <a:endParaRPr lang="en-GB" sz="1800" dirty="0">
                        <a:latin typeface="Gill Sans MT" panose="020B0502020104020203" pitchFamily="34" charset="0"/>
                      </a:endParaRPr>
                    </a:p>
                  </a:txBody>
                  <a:tcPr marL="84670" marR="84670" marT="42335" marB="42335" vert="vert270" anchor="ctr">
                    <a:solidFill>
                      <a:srgbClr val="00808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dirty="0">
                          <a:latin typeface="Gill Sans MT" panose="020B0502020104020203" pitchFamily="34" charset="0"/>
                        </a:rPr>
                        <a:t>Robust</a:t>
                      </a:r>
                      <a:endParaRPr lang="en-GB" sz="1600" dirty="0">
                        <a:latin typeface="Gill Sans MT" panose="020B0502020104020203" pitchFamily="34" charset="0"/>
                      </a:endParaRPr>
                    </a:p>
                  </a:txBody>
                  <a:tcPr marL="84670" marR="84670" marT="42335" marB="42335" anchor="ctr">
                    <a:solidFill>
                      <a:srgbClr val="00808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dirty="0" err="1">
                          <a:latin typeface="Gill Sans MT" panose="020B0502020104020203" pitchFamily="34" charset="0"/>
                        </a:rPr>
                        <a:t>Generalisable</a:t>
                      </a:r>
                      <a:endParaRPr lang="en-GB" sz="3200" dirty="0">
                        <a:latin typeface="Gill Sans MT" panose="020B0502020104020203" pitchFamily="34" charset="0"/>
                      </a:endParaRPr>
                    </a:p>
                  </a:txBody>
                  <a:tcPr marL="84670" marR="84670" marT="42335" marB="42335" anchor="ctr">
                    <a:solidFill>
                      <a:srgbClr val="008080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19388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1622012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713C65-AF4C-4B30-83B9-0FFDCB5002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799" y="2184922"/>
            <a:ext cx="4522450" cy="571512"/>
          </a:xfrm>
        </p:spPr>
        <p:txBody>
          <a:bodyPr/>
          <a:lstStyle/>
          <a:p>
            <a:r>
              <a:rPr lang="en-GB" dirty="0"/>
              <a:t>The Turing Institute</a:t>
            </a:r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6ECA07D7-6D0A-4EEF-A334-B354EE97005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808" r="18492" b="1575"/>
          <a:stretch/>
        </p:blipFill>
        <p:spPr>
          <a:xfrm>
            <a:off x="5695200" y="0"/>
            <a:ext cx="3448800" cy="4572000"/>
          </a:xfr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DA1CE1D-A4C1-469F-AD56-7612603E71E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31800" y="4279697"/>
            <a:ext cx="8712200" cy="863802"/>
          </a:xfrm>
        </p:spPr>
        <p:txBody>
          <a:bodyPr/>
          <a:lstStyle/>
          <a:p>
            <a:r>
              <a:rPr lang="en-GB" dirty="0"/>
              <a:t>https://www.turing.ac.uk/news/enigma-machine-goes-display-alan-turing-institute</a:t>
            </a:r>
          </a:p>
          <a:p>
            <a:r>
              <a:rPr lang="en-GB" dirty="0"/>
              <a:t>#</a:t>
            </a:r>
            <a:r>
              <a:rPr lang="en-GB" dirty="0" err="1"/>
              <a:t>CiteSoftware</a:t>
            </a:r>
            <a:r>
              <a:rPr lang="en-GB" dirty="0"/>
              <a:t> 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https://doi.org/10.5281/zenodo.2783998</a:t>
            </a:r>
          </a:p>
        </p:txBody>
      </p:sp>
    </p:spTree>
    <p:extLst>
      <p:ext uri="{BB962C8B-B14F-4D97-AF65-F5344CB8AC3E}">
        <p14:creationId xmlns:p14="http://schemas.microsoft.com/office/powerpoint/2010/main" val="389416457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Benedict Cumberbatch as Alan Turing in The Imitation Game">
            <a:extLst>
              <a:ext uri="{FF2B5EF4-FFF2-40B4-BE49-F238E27FC236}">
                <a16:creationId xmlns:a16="http://schemas.microsoft.com/office/drawing/2014/main" id="{0D9D720A-89DC-44B3-A61C-207B7A186E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264" y="0"/>
            <a:ext cx="9324528" cy="5820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635108CA-8684-4539-94A5-2555AEA64393}"/>
              </a:ext>
            </a:extLst>
          </p:cNvPr>
          <p:cNvSpPr txBox="1">
            <a:spLocks/>
          </p:cNvSpPr>
          <p:nvPr/>
        </p:nvSpPr>
        <p:spPr>
          <a:xfrm>
            <a:off x="431800" y="4279697"/>
            <a:ext cx="8712200" cy="863802"/>
          </a:xfrm>
          <a:prstGeom prst="rect">
            <a:avLst/>
          </a:prstGeom>
        </p:spPr>
        <p:txBody>
          <a:bodyPr lIns="0" tIns="0" rIns="108000" bIns="72000" anchor="b"/>
          <a:lstStyle>
            <a:lvl1pPr marL="288000" marR="0" indent="-288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–"/>
              <a:tabLst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1800" indent="-250825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3600" indent="-250825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5400" indent="-250825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28000" indent="-25200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60000" indent="-25200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14000"/>
              </a:lnSpc>
              <a:spcAft>
                <a:spcPts val="0"/>
              </a:spcAft>
              <a:buNone/>
            </a:pPr>
            <a:r>
              <a:rPr lang="en-GB" sz="1400" dirty="0">
                <a:solidFill>
                  <a:schemeClr val="bg1"/>
                </a:solidFill>
              </a:rPr>
              <a:t>#</a:t>
            </a:r>
            <a:r>
              <a:rPr lang="en-GB" sz="1400" dirty="0" err="1">
                <a:solidFill>
                  <a:schemeClr val="bg1"/>
                </a:solidFill>
              </a:rPr>
              <a:t>CiteSoftware</a:t>
            </a:r>
            <a:r>
              <a:rPr lang="en-GB" sz="1400" dirty="0">
                <a:solidFill>
                  <a:schemeClr val="bg1"/>
                </a:solidFill>
              </a:rPr>
              <a:t> #</a:t>
            </a:r>
            <a:r>
              <a:rPr lang="en-GB" sz="1400" dirty="0" err="1">
                <a:solidFill>
                  <a:schemeClr val="bg1"/>
                </a:solidFill>
              </a:rPr>
              <a:t>TuringWay</a:t>
            </a:r>
            <a:r>
              <a:rPr lang="en-GB" sz="1400" dirty="0">
                <a:solidFill>
                  <a:schemeClr val="bg1"/>
                </a:solidFill>
              </a:rPr>
              <a:t> @</a:t>
            </a:r>
            <a:r>
              <a:rPr lang="en-GB" sz="1400" dirty="0" err="1">
                <a:solidFill>
                  <a:schemeClr val="bg1"/>
                </a:solidFill>
              </a:rPr>
              <a:t>kirstie_j</a:t>
            </a:r>
            <a:endParaRPr lang="en-GB" sz="1400" dirty="0">
              <a:solidFill>
                <a:schemeClr val="bg1"/>
              </a:solidFill>
            </a:endParaRPr>
          </a:p>
          <a:p>
            <a:pPr marL="0" indent="0" algn="r">
              <a:buNone/>
            </a:pPr>
            <a:r>
              <a:rPr lang="en-US" sz="1400" dirty="0">
                <a:solidFill>
                  <a:schemeClr val="bg1"/>
                </a:solidFill>
              </a:rPr>
              <a:t>https://doi.org/10.5281/zenodo.2783998</a:t>
            </a:r>
            <a:endParaRPr lang="en-GB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588502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662A861-7366-41FD-8C68-C07A97C179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D080ED1D-D569-4AF6-B87C-3DDC52EE5625}"/>
              </a:ext>
            </a:extLst>
          </p:cNvPr>
          <p:cNvSpPr txBox="1">
            <a:spLocks/>
          </p:cNvSpPr>
          <p:nvPr/>
        </p:nvSpPr>
        <p:spPr>
          <a:xfrm>
            <a:off x="431800" y="4279697"/>
            <a:ext cx="8712200" cy="863802"/>
          </a:xfrm>
          <a:prstGeom prst="rect">
            <a:avLst/>
          </a:prstGeom>
        </p:spPr>
        <p:txBody>
          <a:bodyPr lIns="0" tIns="0" rIns="108000" bIns="72000" anchor="b"/>
          <a:lstStyle>
            <a:lvl1pPr marL="288000" marR="0" indent="-288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–"/>
              <a:tabLst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1800" indent="-250825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3600" indent="-250825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5400" indent="-250825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28000" indent="-25200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60000" indent="-25200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14000"/>
              </a:lnSpc>
              <a:spcAft>
                <a:spcPts val="0"/>
              </a:spcAft>
              <a:buNone/>
            </a:pPr>
            <a:r>
              <a:rPr lang="en-GB" sz="1400" dirty="0">
                <a:solidFill>
                  <a:schemeClr val="bg1"/>
                </a:solidFill>
              </a:rPr>
              <a:t>https://www.bbc.co.uk/programmes/p0704h04</a:t>
            </a:r>
          </a:p>
          <a:p>
            <a:pPr marL="0" indent="0" algn="r">
              <a:lnSpc>
                <a:spcPct val="114000"/>
              </a:lnSpc>
              <a:spcAft>
                <a:spcPts val="0"/>
              </a:spcAft>
              <a:buNone/>
            </a:pPr>
            <a:r>
              <a:rPr lang="en-GB" sz="1400" dirty="0">
                <a:solidFill>
                  <a:schemeClr val="bg1"/>
                </a:solidFill>
              </a:rPr>
              <a:t>#</a:t>
            </a:r>
            <a:r>
              <a:rPr lang="en-GB" sz="1400" dirty="0" err="1">
                <a:solidFill>
                  <a:schemeClr val="bg1"/>
                </a:solidFill>
              </a:rPr>
              <a:t>CiteSoftware</a:t>
            </a:r>
            <a:r>
              <a:rPr lang="en-GB" sz="1400" dirty="0">
                <a:solidFill>
                  <a:schemeClr val="bg1"/>
                </a:solidFill>
              </a:rPr>
              <a:t> #</a:t>
            </a:r>
            <a:r>
              <a:rPr lang="en-GB" sz="1400" dirty="0" err="1">
                <a:solidFill>
                  <a:schemeClr val="bg1"/>
                </a:solidFill>
              </a:rPr>
              <a:t>TuringWay</a:t>
            </a:r>
            <a:r>
              <a:rPr lang="en-GB" sz="1400" dirty="0">
                <a:solidFill>
                  <a:schemeClr val="bg1"/>
                </a:solidFill>
              </a:rPr>
              <a:t> @</a:t>
            </a:r>
            <a:r>
              <a:rPr lang="en-GB" sz="1400" dirty="0" err="1">
                <a:solidFill>
                  <a:schemeClr val="bg1"/>
                </a:solidFill>
              </a:rPr>
              <a:t>kirstie_j</a:t>
            </a:r>
            <a:endParaRPr lang="en-GB" sz="1400" dirty="0">
              <a:solidFill>
                <a:schemeClr val="bg1"/>
              </a:solidFill>
            </a:endParaRPr>
          </a:p>
          <a:p>
            <a:pPr marL="0" indent="0" algn="r">
              <a:buNone/>
            </a:pPr>
            <a:r>
              <a:rPr lang="en-US" sz="1400" dirty="0">
                <a:solidFill>
                  <a:schemeClr val="bg1"/>
                </a:solidFill>
              </a:rPr>
              <a:t>https://doi.org/10.5281/zenodo.2783998</a:t>
            </a:r>
            <a:endParaRPr lang="en-GB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439903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4A672F59-FE3C-405F-85F4-50B8EECBA0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1806"/>
            <a:ext cx="6858000" cy="51435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347673C-9BF9-4BEA-BAF7-4644F6CC6F9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6375" y="0"/>
            <a:ext cx="3857625" cy="5143500"/>
          </a:xfrm>
          <a:prstGeom prst="rect">
            <a:avLst/>
          </a:prstGeom>
        </p:spPr>
      </p:pic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33375C66-DBCF-4FDF-BD57-8853B11DEC03}"/>
              </a:ext>
            </a:extLst>
          </p:cNvPr>
          <p:cNvSpPr txBox="1">
            <a:spLocks/>
          </p:cNvSpPr>
          <p:nvPr/>
        </p:nvSpPr>
        <p:spPr>
          <a:xfrm>
            <a:off x="431800" y="4279697"/>
            <a:ext cx="8712200" cy="863802"/>
          </a:xfrm>
          <a:prstGeom prst="rect">
            <a:avLst/>
          </a:prstGeom>
        </p:spPr>
        <p:txBody>
          <a:bodyPr lIns="0" tIns="0" rIns="108000" bIns="72000" anchor="b"/>
          <a:lstStyle>
            <a:lvl1pPr marL="288000" marR="0" indent="-288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–"/>
              <a:tabLst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1800" indent="-250825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3600" indent="-250825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5400" indent="-250825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28000" indent="-25200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60000" indent="-25200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14000"/>
              </a:lnSpc>
              <a:spcAft>
                <a:spcPts val="0"/>
              </a:spcAft>
              <a:buNone/>
            </a:pPr>
            <a:r>
              <a:rPr lang="en-GB" sz="1400" dirty="0">
                <a:solidFill>
                  <a:schemeClr val="bg1"/>
                </a:solidFill>
              </a:rPr>
              <a:t>https://bletchleypark.org.uk</a:t>
            </a:r>
          </a:p>
          <a:p>
            <a:pPr marL="0" indent="0" algn="r">
              <a:lnSpc>
                <a:spcPct val="114000"/>
              </a:lnSpc>
              <a:spcAft>
                <a:spcPts val="0"/>
              </a:spcAft>
              <a:buNone/>
            </a:pPr>
            <a:r>
              <a:rPr lang="en-GB" sz="1400" dirty="0">
                <a:solidFill>
                  <a:schemeClr val="bg1"/>
                </a:solidFill>
              </a:rPr>
              <a:t>#</a:t>
            </a:r>
            <a:r>
              <a:rPr lang="en-GB" sz="1400" dirty="0" err="1">
                <a:solidFill>
                  <a:schemeClr val="bg1"/>
                </a:solidFill>
              </a:rPr>
              <a:t>CiteSoftware</a:t>
            </a:r>
            <a:r>
              <a:rPr lang="en-GB" sz="1400" dirty="0">
                <a:solidFill>
                  <a:schemeClr val="bg1"/>
                </a:solidFill>
              </a:rPr>
              <a:t> #</a:t>
            </a:r>
            <a:r>
              <a:rPr lang="en-GB" sz="1400" dirty="0" err="1">
                <a:solidFill>
                  <a:schemeClr val="bg1"/>
                </a:solidFill>
              </a:rPr>
              <a:t>TuringWay</a:t>
            </a:r>
            <a:r>
              <a:rPr lang="en-GB" sz="1400" dirty="0">
                <a:solidFill>
                  <a:schemeClr val="bg1"/>
                </a:solidFill>
              </a:rPr>
              <a:t> @</a:t>
            </a:r>
            <a:r>
              <a:rPr lang="en-GB" sz="1400" dirty="0" err="1">
                <a:solidFill>
                  <a:schemeClr val="bg1"/>
                </a:solidFill>
              </a:rPr>
              <a:t>kirstie_j</a:t>
            </a:r>
            <a:endParaRPr lang="en-GB" sz="1400" dirty="0">
              <a:solidFill>
                <a:schemeClr val="bg1"/>
              </a:solidFill>
            </a:endParaRPr>
          </a:p>
          <a:p>
            <a:pPr marL="0" indent="0" algn="r">
              <a:buNone/>
            </a:pPr>
            <a:r>
              <a:rPr lang="en-US" sz="1400" dirty="0">
                <a:solidFill>
                  <a:schemeClr val="bg1"/>
                </a:solidFill>
              </a:rPr>
              <a:t>https://doi.org/10.5281/zenodo.2783998</a:t>
            </a:r>
            <a:endParaRPr lang="en-GB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917747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B169785-B3ED-4D07-ACB3-6418397B636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sz="3200" b="1" dirty="0"/>
              <a:t>University network</a:t>
            </a:r>
          </a:p>
        </p:txBody>
      </p:sp>
      <p:pic>
        <p:nvPicPr>
          <p:cNvPr id="17" name="Picture 10">
            <a:extLst>
              <a:ext uri="{FF2B5EF4-FFF2-40B4-BE49-F238E27FC236}">
                <a16:creationId xmlns:a16="http://schemas.microsoft.com/office/drawing/2014/main" id="{27CF9BE5-0CA3-459D-9EE1-D515078DFA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18418" y="1312723"/>
            <a:ext cx="1339572" cy="320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20">
            <a:extLst>
              <a:ext uri="{FF2B5EF4-FFF2-40B4-BE49-F238E27FC236}">
                <a16:creationId xmlns:a16="http://schemas.microsoft.com/office/drawing/2014/main" id="{6F055010-0103-4561-BFEB-D92B84CC85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39536" y="1347120"/>
            <a:ext cx="1088433" cy="251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8">
            <a:extLst>
              <a:ext uri="{FF2B5EF4-FFF2-40B4-BE49-F238E27FC236}">
                <a16:creationId xmlns:a16="http://schemas.microsoft.com/office/drawing/2014/main" id="{9A3199C4-953C-4ED8-821A-D88AF289A7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1800" y="2030808"/>
            <a:ext cx="1015472" cy="3124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12">
            <a:extLst>
              <a:ext uri="{FF2B5EF4-FFF2-40B4-BE49-F238E27FC236}">
                <a16:creationId xmlns:a16="http://schemas.microsoft.com/office/drawing/2014/main" id="{918A5C38-7463-4C61-874E-028839EB02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33844" y="2047607"/>
            <a:ext cx="951736" cy="278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10">
            <a:extLst>
              <a:ext uri="{FF2B5EF4-FFF2-40B4-BE49-F238E27FC236}">
                <a16:creationId xmlns:a16="http://schemas.microsoft.com/office/drawing/2014/main" id="{FE4A45A0-364F-402F-A4A4-FB796C2173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72151" y="1923634"/>
            <a:ext cx="793335" cy="526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24">
            <a:extLst>
              <a:ext uri="{FF2B5EF4-FFF2-40B4-BE49-F238E27FC236}">
                <a16:creationId xmlns:a16="http://schemas.microsoft.com/office/drawing/2014/main" id="{C8AFD91E-39BA-4CCE-AA6E-CB6E0BF6CD0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45577" y="3423966"/>
            <a:ext cx="1092855" cy="462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7">
            <a:extLst>
              <a:ext uri="{FF2B5EF4-FFF2-40B4-BE49-F238E27FC236}">
                <a16:creationId xmlns:a16="http://schemas.microsoft.com/office/drawing/2014/main" id="{2B182379-7382-4B5B-94EF-2B29BAC5092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50536" y="3496623"/>
            <a:ext cx="1095141" cy="317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32">
            <a:extLst>
              <a:ext uri="{FF2B5EF4-FFF2-40B4-BE49-F238E27FC236}">
                <a16:creationId xmlns:a16="http://schemas.microsoft.com/office/drawing/2014/main" id="{6DC77166-0722-4315-BBA6-45062400D02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04113" y="2743673"/>
            <a:ext cx="1048811" cy="396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24">
            <a:extLst>
              <a:ext uri="{FF2B5EF4-FFF2-40B4-BE49-F238E27FC236}">
                <a16:creationId xmlns:a16="http://schemas.microsoft.com/office/drawing/2014/main" id="{2060776B-1307-4590-8410-EEE0E3ADAB2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70095" y="2806366"/>
            <a:ext cx="1095141" cy="270654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9">
            <a:extLst>
              <a:ext uri="{FF2B5EF4-FFF2-40B4-BE49-F238E27FC236}">
                <a16:creationId xmlns:a16="http://schemas.microsoft.com/office/drawing/2014/main" id="{BF2D99E7-E3EF-42B0-B63B-2F6C433EA88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6611" y="2787769"/>
            <a:ext cx="1064607" cy="307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11">
            <a:extLst>
              <a:ext uri="{FF2B5EF4-FFF2-40B4-BE49-F238E27FC236}">
                <a16:creationId xmlns:a16="http://schemas.microsoft.com/office/drawing/2014/main" id="{797BB379-0090-4726-BE26-7ED57ED873D3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6147" y="4202619"/>
            <a:ext cx="1093765" cy="2913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9">
            <a:extLst>
              <a:ext uri="{FF2B5EF4-FFF2-40B4-BE49-F238E27FC236}">
                <a16:creationId xmlns:a16="http://schemas.microsoft.com/office/drawing/2014/main" id="{2F0D99F5-1667-4B36-B4BE-4E43F91C4609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69381" y="4229328"/>
            <a:ext cx="1070455" cy="237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7">
            <a:extLst>
              <a:ext uri="{FF2B5EF4-FFF2-40B4-BE49-F238E27FC236}">
                <a16:creationId xmlns:a16="http://schemas.microsoft.com/office/drawing/2014/main" id="{E88A9B65-B27C-4E70-930E-743FA33702B3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47390" y="4168537"/>
            <a:ext cx="1092859" cy="35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642CB089-41A0-4682-AF59-456923D5C1CE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901"/>
          <a:stretch/>
        </p:blipFill>
        <p:spPr>
          <a:xfrm>
            <a:off x="4172879" y="187685"/>
            <a:ext cx="4312874" cy="4975408"/>
          </a:xfrm>
          <a:prstGeom prst="rect">
            <a:avLst/>
          </a:prstGeom>
        </p:spPr>
      </p:pic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5F3F2E43-ADAD-4B75-BA1F-04B8520B7B63}"/>
              </a:ext>
            </a:extLst>
          </p:cNvPr>
          <p:cNvSpPr txBox="1">
            <a:spLocks/>
          </p:cNvSpPr>
          <p:nvPr/>
        </p:nvSpPr>
        <p:spPr>
          <a:xfrm>
            <a:off x="431800" y="4279697"/>
            <a:ext cx="8712200" cy="863802"/>
          </a:xfrm>
          <a:prstGeom prst="rect">
            <a:avLst/>
          </a:prstGeom>
        </p:spPr>
        <p:txBody>
          <a:bodyPr lIns="0" tIns="0" rIns="108000" bIns="72000" anchor="b"/>
          <a:lstStyle>
            <a:lvl1pPr marL="288000" marR="0" indent="-288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–"/>
              <a:tabLst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1800" indent="-250825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3600" indent="-250825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5400" indent="-250825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28000" indent="-25200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60000" indent="-25200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14000"/>
              </a:lnSpc>
              <a:spcAft>
                <a:spcPts val="0"/>
              </a:spcAft>
              <a:buNone/>
            </a:pPr>
            <a:r>
              <a:rPr lang="en-GB" sz="1400" dirty="0"/>
              <a:t>#</a:t>
            </a:r>
            <a:r>
              <a:rPr lang="en-GB" sz="1400" dirty="0" err="1"/>
              <a:t>CiteSoftware</a:t>
            </a:r>
            <a:r>
              <a:rPr lang="en-GB" sz="1400" dirty="0"/>
              <a:t> #</a:t>
            </a:r>
            <a:r>
              <a:rPr lang="en-GB" sz="1400" dirty="0" err="1"/>
              <a:t>TuringWay</a:t>
            </a:r>
            <a:r>
              <a:rPr lang="en-GB" sz="1400" dirty="0"/>
              <a:t> @</a:t>
            </a:r>
            <a:r>
              <a:rPr lang="en-GB" sz="1400" dirty="0" err="1"/>
              <a:t>kirstie_j</a:t>
            </a:r>
            <a:endParaRPr lang="en-GB" sz="1400" dirty="0"/>
          </a:p>
          <a:p>
            <a:pPr marL="0" indent="0" algn="r">
              <a:buNone/>
            </a:pPr>
            <a:r>
              <a:rPr lang="en-US" sz="1400" dirty="0"/>
              <a:t>https://doi.org/10.5281/zenodo.2783998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19943018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92D49D3-083E-4E8E-BB90-242C4EBA73CD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GB" sz="3200" b="1" dirty="0"/>
              <a:t>The Institute’s partners and collaborators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0282FE7-E343-4711-92D2-8A94398430E8}"/>
              </a:ext>
            </a:extLst>
          </p:cNvPr>
          <p:cNvSpPr/>
          <p:nvPr/>
        </p:nvSpPr>
        <p:spPr>
          <a:xfrm>
            <a:off x="431800" y="1184067"/>
            <a:ext cx="8280400" cy="988071"/>
          </a:xfrm>
          <a:prstGeom prst="rect">
            <a:avLst/>
          </a:prstGeom>
          <a:solidFill>
            <a:schemeClr val="tx2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175F1C3-928B-456C-91E8-185557105E03}"/>
              </a:ext>
            </a:extLst>
          </p:cNvPr>
          <p:cNvGrpSpPr/>
          <p:nvPr/>
        </p:nvGrpSpPr>
        <p:grpSpPr>
          <a:xfrm>
            <a:off x="719900" y="1276191"/>
            <a:ext cx="7703800" cy="803822"/>
            <a:chOff x="584927" y="1100987"/>
            <a:chExt cx="7703800" cy="803822"/>
          </a:xfrm>
        </p:grpSpPr>
        <p:pic>
          <p:nvPicPr>
            <p:cNvPr id="28679" name="Picture 12">
              <a:extLst>
                <a:ext uri="{FF2B5EF4-FFF2-40B4-BE49-F238E27FC236}">
                  <a16:creationId xmlns:a16="http://schemas.microsoft.com/office/drawing/2014/main" id="{ADEB0E0C-DB68-4585-B35B-69C54B0E121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584927" y="1216702"/>
              <a:ext cx="1682489" cy="572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680" name="Picture 14">
              <a:extLst>
                <a:ext uri="{FF2B5EF4-FFF2-40B4-BE49-F238E27FC236}">
                  <a16:creationId xmlns:a16="http://schemas.microsoft.com/office/drawing/2014/main" id="{8C45B36E-E160-4E93-898F-4149ACBC6F2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2821099" y="1155036"/>
              <a:ext cx="1063329" cy="705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" name="Picture 18">
              <a:extLst>
                <a:ext uri="{FF2B5EF4-FFF2-40B4-BE49-F238E27FC236}">
                  <a16:creationId xmlns:a16="http://schemas.microsoft.com/office/drawing/2014/main" id="{B5EFFEA4-1BB6-491B-A8B3-20F93BEC39E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6768530" y="1268010"/>
              <a:ext cx="1520197" cy="469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A663D2E1-1720-4879-AEC8-112143EDCE02}"/>
                </a:ext>
              </a:extLst>
            </p:cNvPr>
            <p:cNvGrpSpPr/>
            <p:nvPr/>
          </p:nvGrpSpPr>
          <p:grpSpPr>
            <a:xfrm>
              <a:off x="4432112" y="1100987"/>
              <a:ext cx="1831850" cy="803822"/>
              <a:chOff x="4472668" y="1286924"/>
              <a:chExt cx="2037290" cy="893971"/>
            </a:xfrm>
          </p:grpSpPr>
          <p:pic>
            <p:nvPicPr>
              <p:cNvPr id="29" name="Picture 20">
                <a:extLst>
                  <a:ext uri="{FF2B5EF4-FFF2-40B4-BE49-F238E27FC236}">
                    <a16:creationId xmlns:a16="http://schemas.microsoft.com/office/drawing/2014/main" id="{1DD38509-ECF8-446C-8AEA-04E6CDDE869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 bwMode="auto">
              <a:xfrm>
                <a:off x="5807826" y="1452737"/>
                <a:ext cx="702132" cy="566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30" name="Group 29">
                <a:extLst>
                  <a:ext uri="{FF2B5EF4-FFF2-40B4-BE49-F238E27FC236}">
                    <a16:creationId xmlns:a16="http://schemas.microsoft.com/office/drawing/2014/main" id="{51B2A856-6192-4A7F-8C33-CA26718495F5}"/>
                  </a:ext>
                </a:extLst>
              </p:cNvPr>
              <p:cNvGrpSpPr/>
              <p:nvPr/>
            </p:nvGrpSpPr>
            <p:grpSpPr>
              <a:xfrm>
                <a:off x="4472668" y="1286924"/>
                <a:ext cx="1182580" cy="893971"/>
                <a:chOff x="4476430" y="1272317"/>
                <a:chExt cx="1182580" cy="893971"/>
              </a:xfrm>
            </p:grpSpPr>
            <p:pic>
              <p:nvPicPr>
                <p:cNvPr id="31" name="Picture 22">
                  <a:extLst>
                    <a:ext uri="{FF2B5EF4-FFF2-40B4-BE49-F238E27FC236}">
                      <a16:creationId xmlns:a16="http://schemas.microsoft.com/office/drawing/2014/main" id="{96888F5A-0041-42FF-BA1C-3CFFE0F64E7A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 bwMode="auto">
                <a:xfrm>
                  <a:off x="4476430" y="1272317"/>
                  <a:ext cx="1182580" cy="33585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2" name="Picture 24">
                  <a:extLst>
                    <a:ext uri="{FF2B5EF4-FFF2-40B4-BE49-F238E27FC236}">
                      <a16:creationId xmlns:a16="http://schemas.microsoft.com/office/drawing/2014/main" id="{B8A0C8CA-EA57-477D-B7DA-65136A9FF628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8" cstate="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 bwMode="auto">
                <a:xfrm>
                  <a:off x="4658221" y="1785788"/>
                  <a:ext cx="818993" cy="3805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</p:grp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99E28263-CD37-4EF9-A8F5-EB8ECF5ADF8A}"/>
              </a:ext>
            </a:extLst>
          </p:cNvPr>
          <p:cNvGrpSpPr/>
          <p:nvPr/>
        </p:nvGrpSpPr>
        <p:grpSpPr>
          <a:xfrm>
            <a:off x="433173" y="3370430"/>
            <a:ext cx="8273408" cy="499948"/>
            <a:chOff x="433173" y="3164690"/>
            <a:chExt cx="8273408" cy="499948"/>
          </a:xfrm>
        </p:grpSpPr>
        <p:pic>
          <p:nvPicPr>
            <p:cNvPr id="28692" name="Picture 10">
              <a:extLst>
                <a:ext uri="{FF2B5EF4-FFF2-40B4-BE49-F238E27FC236}">
                  <a16:creationId xmlns:a16="http://schemas.microsoft.com/office/drawing/2014/main" id="{EE0F8860-25BF-4202-B366-8FB2C5E49F6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3487737" y="3362170"/>
              <a:ext cx="881435" cy="1049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695" name="Picture 34">
              <a:extLst>
                <a:ext uri="{FF2B5EF4-FFF2-40B4-BE49-F238E27FC236}">
                  <a16:creationId xmlns:a16="http://schemas.microsoft.com/office/drawing/2014/main" id="{95826986-2463-4CE6-ADD1-5AC71EDB845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433173" y="3281868"/>
              <a:ext cx="1352442" cy="2655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685" name="Picture 4">
              <a:extLst>
                <a:ext uri="{FF2B5EF4-FFF2-40B4-BE49-F238E27FC236}">
                  <a16:creationId xmlns:a16="http://schemas.microsoft.com/office/drawing/2014/main" id="{4A270129-749D-4C8B-8386-CB9444809F6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6259498" y="3330236"/>
              <a:ext cx="1061987" cy="1688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686" name="Picture 16">
              <a:extLst>
                <a:ext uri="{FF2B5EF4-FFF2-40B4-BE49-F238E27FC236}">
                  <a16:creationId xmlns:a16="http://schemas.microsoft.com/office/drawing/2014/main" id="{6AC414F0-4E97-4D57-A980-ADE0B7014C8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4810589" y="3310389"/>
              <a:ext cx="1007492" cy="208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5" name="Picture 4">
              <a:extLst>
                <a:ext uri="{FF2B5EF4-FFF2-40B4-BE49-F238E27FC236}">
                  <a16:creationId xmlns:a16="http://schemas.microsoft.com/office/drawing/2014/main" id="{9A869B55-3CEB-45DD-A5D2-E1C98058387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7762903" y="3180115"/>
              <a:ext cx="943678" cy="4690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7" name="Picture 10">
              <a:extLst>
                <a:ext uri="{FF2B5EF4-FFF2-40B4-BE49-F238E27FC236}">
                  <a16:creationId xmlns:a16="http://schemas.microsoft.com/office/drawing/2014/main" id="{2C3423A4-C73E-4740-B475-655965E7FCF2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2227032" y="3164690"/>
              <a:ext cx="819288" cy="4999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6FD12B1B-05A2-4A8A-9E9D-3F82B835491D}"/>
              </a:ext>
            </a:extLst>
          </p:cNvPr>
          <p:cNvGrpSpPr/>
          <p:nvPr/>
        </p:nvGrpSpPr>
        <p:grpSpPr>
          <a:xfrm>
            <a:off x="431935" y="4102650"/>
            <a:ext cx="8279730" cy="680683"/>
            <a:chOff x="431935" y="3896910"/>
            <a:chExt cx="8279730" cy="680683"/>
          </a:xfrm>
        </p:grpSpPr>
        <p:pic>
          <p:nvPicPr>
            <p:cNvPr id="28694" name="Picture 30">
              <a:extLst>
                <a:ext uri="{FF2B5EF4-FFF2-40B4-BE49-F238E27FC236}">
                  <a16:creationId xmlns:a16="http://schemas.microsoft.com/office/drawing/2014/main" id="{209F37CA-A498-4090-9C04-97951927F15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3025049" y="3927172"/>
              <a:ext cx="846715" cy="620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688" name="Picture 2">
              <a:extLst>
                <a:ext uri="{FF2B5EF4-FFF2-40B4-BE49-F238E27FC236}">
                  <a16:creationId xmlns:a16="http://schemas.microsoft.com/office/drawing/2014/main" id="{8E2E8721-E4E8-43C7-A924-AF9CCE0EF08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431935" y="4052602"/>
              <a:ext cx="1322920" cy="3692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" name="Picture 20">
              <a:extLst>
                <a:ext uri="{FF2B5EF4-FFF2-40B4-BE49-F238E27FC236}">
                  <a16:creationId xmlns:a16="http://schemas.microsoft.com/office/drawing/2014/main" id="{5B5B24C6-1FF9-4A27-A144-3EE6FD76E433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2189576" y="3896910"/>
              <a:ext cx="400752" cy="6806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6" name="Picture 16">
              <a:extLst>
                <a:ext uri="{FF2B5EF4-FFF2-40B4-BE49-F238E27FC236}">
                  <a16:creationId xmlns:a16="http://schemas.microsoft.com/office/drawing/2014/main" id="{887E08DA-88E8-4127-ACC9-2D493E3CC57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5803949" y="4069873"/>
              <a:ext cx="1008209" cy="3347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68109A39-6F70-47FF-936D-BB6AC31A816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7246877" y="4122240"/>
              <a:ext cx="1464788" cy="2300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" name="Picture 20">
              <a:extLst>
                <a:ext uri="{FF2B5EF4-FFF2-40B4-BE49-F238E27FC236}">
                  <a16:creationId xmlns:a16="http://schemas.microsoft.com/office/drawing/2014/main" id="{F55737EC-D0BE-4C70-877D-EC13012E8FD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4306485" y="4045053"/>
              <a:ext cx="1062743" cy="3843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34F7CABF-5AB7-4088-8D5F-7C790C750106}"/>
              </a:ext>
            </a:extLst>
          </p:cNvPr>
          <p:cNvGrpSpPr/>
          <p:nvPr/>
        </p:nvGrpSpPr>
        <p:grpSpPr>
          <a:xfrm>
            <a:off x="431800" y="2417450"/>
            <a:ext cx="8274781" cy="720708"/>
            <a:chOff x="431800" y="2211710"/>
            <a:chExt cx="8274781" cy="720708"/>
          </a:xfrm>
        </p:grpSpPr>
        <p:pic>
          <p:nvPicPr>
            <p:cNvPr id="28690" name="Picture 16">
              <a:extLst>
                <a:ext uri="{FF2B5EF4-FFF2-40B4-BE49-F238E27FC236}">
                  <a16:creationId xmlns:a16="http://schemas.microsoft.com/office/drawing/2014/main" id="{9C9D423D-60F1-4341-AEC5-8B1C9C1B12D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5915337" y="2434047"/>
              <a:ext cx="1183106" cy="2760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691" name="Picture 20">
              <a:extLst>
                <a:ext uri="{FF2B5EF4-FFF2-40B4-BE49-F238E27FC236}">
                  <a16:creationId xmlns:a16="http://schemas.microsoft.com/office/drawing/2014/main" id="{C53BBC2C-2D5B-40E4-AF16-7E9B32457BC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4936270" y="2211710"/>
              <a:ext cx="554036" cy="7207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693" name="Picture 28">
              <a:extLst>
                <a:ext uri="{FF2B5EF4-FFF2-40B4-BE49-F238E27FC236}">
                  <a16:creationId xmlns:a16="http://schemas.microsoft.com/office/drawing/2014/main" id="{98F7455B-3D0D-45CB-BB46-243A3AD1719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1815315" y="2415855"/>
              <a:ext cx="1183105" cy="3124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8" name="Picture 2">
              <a:extLst>
                <a:ext uri="{FF2B5EF4-FFF2-40B4-BE49-F238E27FC236}">
                  <a16:creationId xmlns:a16="http://schemas.microsoft.com/office/drawing/2014/main" id="{655D9277-8493-41AE-A498-2F8D2980621F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3423451" y="2436752"/>
              <a:ext cx="1087788" cy="270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" name="Picture 2">
              <a:extLst>
                <a:ext uri="{FF2B5EF4-FFF2-40B4-BE49-F238E27FC236}">
                  <a16:creationId xmlns:a16="http://schemas.microsoft.com/office/drawing/2014/main" id="{A1A2F21A-7B5B-4EFB-8490-FCD5E3E009B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7523476" y="2368100"/>
              <a:ext cx="1183105" cy="407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6" name="Picture 16">
              <a:extLst>
                <a:ext uri="{FF2B5EF4-FFF2-40B4-BE49-F238E27FC236}">
                  <a16:creationId xmlns:a16="http://schemas.microsoft.com/office/drawing/2014/main" id="{82B7BE56-0005-4234-83B0-927EE9462447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431800" y="2334951"/>
              <a:ext cx="958484" cy="4742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2" name="Text Placeholder 2">
            <a:extLst>
              <a:ext uri="{FF2B5EF4-FFF2-40B4-BE49-F238E27FC236}">
                <a16:creationId xmlns:a16="http://schemas.microsoft.com/office/drawing/2014/main" id="{457128A1-1183-46DD-9679-7F901EB211B3}"/>
              </a:ext>
            </a:extLst>
          </p:cNvPr>
          <p:cNvSpPr txBox="1">
            <a:spLocks/>
          </p:cNvSpPr>
          <p:nvPr/>
        </p:nvSpPr>
        <p:spPr>
          <a:xfrm>
            <a:off x="431800" y="4279697"/>
            <a:ext cx="8712200" cy="863802"/>
          </a:xfrm>
          <a:prstGeom prst="rect">
            <a:avLst/>
          </a:prstGeom>
        </p:spPr>
        <p:txBody>
          <a:bodyPr lIns="0" tIns="0" rIns="108000" bIns="72000" anchor="b"/>
          <a:lstStyle>
            <a:lvl1pPr marL="288000" marR="0" indent="-288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–"/>
              <a:tabLst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1800" indent="-250825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3600" indent="-250825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5400" indent="-250825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28000" indent="-25200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60000" indent="-25200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14000"/>
              </a:lnSpc>
              <a:spcAft>
                <a:spcPts val="0"/>
              </a:spcAft>
              <a:buNone/>
            </a:pPr>
            <a:r>
              <a:rPr lang="en-GB" sz="1400" dirty="0"/>
              <a:t>#</a:t>
            </a:r>
            <a:r>
              <a:rPr lang="en-GB" sz="1400" dirty="0" err="1"/>
              <a:t>CiteSoftware</a:t>
            </a:r>
            <a:r>
              <a:rPr lang="en-GB" sz="1400" dirty="0"/>
              <a:t> #</a:t>
            </a:r>
            <a:r>
              <a:rPr lang="en-GB" sz="1400" dirty="0" err="1"/>
              <a:t>TuringWay</a:t>
            </a:r>
            <a:r>
              <a:rPr lang="en-GB" sz="1400" dirty="0"/>
              <a:t> @</a:t>
            </a:r>
            <a:r>
              <a:rPr lang="en-GB" sz="1400" dirty="0" err="1"/>
              <a:t>kirstie_j</a:t>
            </a:r>
            <a:endParaRPr lang="en-GB" sz="1400" dirty="0"/>
          </a:p>
          <a:p>
            <a:pPr marL="0" indent="0" algn="r">
              <a:buNone/>
            </a:pPr>
            <a:r>
              <a:rPr lang="en-US" sz="1400" dirty="0"/>
              <a:t>https://doi.org/10.5281/zenodo.2783998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7858346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22627B3B-AE5F-4ABD-B6AF-877881A27A6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https://iopscience.iop.org/journal/2041-8205/page/Focus_on_EHT</a:t>
            </a:r>
          </a:p>
          <a:p>
            <a:r>
              <a:rPr lang="en-GB" dirty="0"/>
              <a:t>#</a:t>
            </a:r>
            <a:r>
              <a:rPr lang="en-GB" dirty="0" err="1"/>
              <a:t>CiteSoftware</a:t>
            </a:r>
            <a:r>
              <a:rPr lang="en-GB" dirty="0"/>
              <a:t> 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https://doi.org/10.5281/zenodo.2783998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CB5B7366-CED5-41A5-81F8-360976234EE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4954" b="17221"/>
          <a:stretch/>
        </p:blipFill>
        <p:spPr>
          <a:xfrm>
            <a:off x="431799" y="1"/>
            <a:ext cx="8280000" cy="4229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458801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B6C4C2A-C2B6-4235-A448-B27112891441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GB" b="1" dirty="0"/>
              <a:t>Challenges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AFE83C7-2084-49C0-85FD-A1A5E1C1987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#</a:t>
            </a:r>
            <a:r>
              <a:rPr lang="en-GB" dirty="0" err="1"/>
              <a:t>CiteSoftware</a:t>
            </a:r>
            <a:r>
              <a:rPr lang="en-GB" dirty="0"/>
              <a:t> 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https://doi.org/10.5281/zenodo.2783998</a:t>
            </a:r>
            <a:endParaRPr lang="en-GB" dirty="0"/>
          </a:p>
        </p:txBody>
      </p:sp>
      <p:pic>
        <p:nvPicPr>
          <p:cNvPr id="43038" name="Picture 7">
            <a:extLst>
              <a:ext uri="{FF2B5EF4-FFF2-40B4-BE49-F238E27FC236}">
                <a16:creationId xmlns:a16="http://schemas.microsoft.com/office/drawing/2014/main" id="{6E4665E1-3086-4231-BC6C-76A445DDAB2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19100" y="1378441"/>
            <a:ext cx="1908000" cy="1270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" name="Rectangle 49">
            <a:extLst>
              <a:ext uri="{FF2B5EF4-FFF2-40B4-BE49-F238E27FC236}">
                <a16:creationId xmlns:a16="http://schemas.microsoft.com/office/drawing/2014/main" id="{D66EE869-62A5-425F-B597-D42DAFDC5458}"/>
              </a:ext>
            </a:extLst>
          </p:cNvPr>
          <p:cNvSpPr/>
          <p:nvPr/>
        </p:nvSpPr>
        <p:spPr bwMode="auto">
          <a:xfrm>
            <a:off x="419100" y="1796107"/>
            <a:ext cx="1908000" cy="434975"/>
          </a:xfrm>
          <a:prstGeom prst="rect">
            <a:avLst/>
          </a:prstGeom>
          <a:solidFill>
            <a:schemeClr val="tx1">
              <a:lumMod val="75000"/>
              <a:lumOff val="2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1150" b="1" dirty="0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924DB9B6-14DD-4B49-A5F3-3EA030DE2DB8}"/>
              </a:ext>
            </a:extLst>
          </p:cNvPr>
          <p:cNvSpPr txBox="1"/>
          <p:nvPr/>
        </p:nvSpPr>
        <p:spPr bwMode="auto">
          <a:xfrm>
            <a:off x="419100" y="1796107"/>
            <a:ext cx="1908000" cy="434975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150" b="1" dirty="0">
                <a:solidFill>
                  <a:schemeClr val="bg1"/>
                </a:solidFill>
                <a:latin typeface="+mn-lt"/>
                <a:cs typeface="+mn-cs"/>
              </a:rPr>
              <a:t>Revolutionise healthcare</a:t>
            </a:r>
          </a:p>
        </p:txBody>
      </p:sp>
      <p:pic>
        <p:nvPicPr>
          <p:cNvPr id="43035" name="Picture 46">
            <a:extLst>
              <a:ext uri="{FF2B5EF4-FFF2-40B4-BE49-F238E27FC236}">
                <a16:creationId xmlns:a16="http://schemas.microsoft.com/office/drawing/2014/main" id="{C4258892-2D7D-4167-A41F-B514D8CBF2F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546350" y="1377594"/>
            <a:ext cx="1908000" cy="12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0" name="Rectangle 69">
            <a:extLst>
              <a:ext uri="{FF2B5EF4-FFF2-40B4-BE49-F238E27FC236}">
                <a16:creationId xmlns:a16="http://schemas.microsoft.com/office/drawing/2014/main" id="{1F3AC0E6-47C2-4435-A51D-E75E38FA3370}"/>
              </a:ext>
            </a:extLst>
          </p:cNvPr>
          <p:cNvSpPr/>
          <p:nvPr/>
        </p:nvSpPr>
        <p:spPr bwMode="auto">
          <a:xfrm>
            <a:off x="2546350" y="1796107"/>
            <a:ext cx="1908000" cy="434975"/>
          </a:xfrm>
          <a:prstGeom prst="rect">
            <a:avLst/>
          </a:prstGeom>
          <a:solidFill>
            <a:schemeClr val="tx1">
              <a:lumMod val="75000"/>
              <a:lumOff val="2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1150" b="1" dirty="0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D6DD9AFB-3561-45C9-8EF5-7F8130482CC9}"/>
              </a:ext>
            </a:extLst>
          </p:cNvPr>
          <p:cNvSpPr txBox="1"/>
          <p:nvPr/>
        </p:nvSpPr>
        <p:spPr bwMode="auto">
          <a:xfrm>
            <a:off x="2546350" y="1796107"/>
            <a:ext cx="1908000" cy="434975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150" b="1" dirty="0">
                <a:solidFill>
                  <a:schemeClr val="bg1"/>
                </a:solidFill>
                <a:latin typeface="+mn-lt"/>
                <a:cs typeface="+mn-cs"/>
              </a:rPr>
              <a:t>Deliver safer, smarter engineering</a:t>
            </a:r>
          </a:p>
        </p:txBody>
      </p:sp>
      <p:pic>
        <p:nvPicPr>
          <p:cNvPr id="43032" name="Picture 47">
            <a:extLst>
              <a:ext uri="{FF2B5EF4-FFF2-40B4-BE49-F238E27FC236}">
                <a16:creationId xmlns:a16="http://schemas.microsoft.com/office/drawing/2014/main" id="{B24FA87B-9988-4E64-B7A8-19CB89CE4AC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668837" y="1378441"/>
            <a:ext cx="1908000" cy="1270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" name="Rectangle 50">
            <a:extLst>
              <a:ext uri="{FF2B5EF4-FFF2-40B4-BE49-F238E27FC236}">
                <a16:creationId xmlns:a16="http://schemas.microsoft.com/office/drawing/2014/main" id="{0452F09B-9EB8-4B23-A9ED-BD1AFD1FB881}"/>
              </a:ext>
            </a:extLst>
          </p:cNvPr>
          <p:cNvSpPr/>
          <p:nvPr/>
        </p:nvSpPr>
        <p:spPr bwMode="auto">
          <a:xfrm>
            <a:off x="4668837" y="1796107"/>
            <a:ext cx="1908000" cy="434975"/>
          </a:xfrm>
          <a:prstGeom prst="rect">
            <a:avLst/>
          </a:prstGeom>
          <a:solidFill>
            <a:schemeClr val="tx1">
              <a:lumMod val="75000"/>
              <a:lumOff val="2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1150" b="1" dirty="0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6D5E06A1-5705-44CF-A401-5F2552AFE656}"/>
              </a:ext>
            </a:extLst>
          </p:cNvPr>
          <p:cNvSpPr txBox="1"/>
          <p:nvPr/>
        </p:nvSpPr>
        <p:spPr bwMode="auto">
          <a:xfrm>
            <a:off x="4668837" y="1796107"/>
            <a:ext cx="1908000" cy="434975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50" b="1" dirty="0">
                <a:solidFill>
                  <a:schemeClr val="bg1"/>
                </a:solidFill>
                <a:latin typeface="+mn-lt"/>
                <a:cs typeface="+mn-cs"/>
              </a:rPr>
              <a:t>Manage security in an insecure world</a:t>
            </a:r>
            <a:endParaRPr lang="en-GB" sz="115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pic>
        <p:nvPicPr>
          <p:cNvPr id="43029" name="Picture 48">
            <a:extLst>
              <a:ext uri="{FF2B5EF4-FFF2-40B4-BE49-F238E27FC236}">
                <a16:creationId xmlns:a16="http://schemas.microsoft.com/office/drawing/2014/main" id="{51580F14-B5C5-49BA-81F8-0795A9C9EE0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786563" y="1378441"/>
            <a:ext cx="1908000" cy="1270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" name="Rectangle 51">
            <a:extLst>
              <a:ext uri="{FF2B5EF4-FFF2-40B4-BE49-F238E27FC236}">
                <a16:creationId xmlns:a16="http://schemas.microsoft.com/office/drawing/2014/main" id="{6F8545C8-9FE5-4BFF-8D29-38A4339DF64C}"/>
              </a:ext>
            </a:extLst>
          </p:cNvPr>
          <p:cNvSpPr/>
          <p:nvPr/>
        </p:nvSpPr>
        <p:spPr bwMode="auto">
          <a:xfrm>
            <a:off x="6786563" y="1796107"/>
            <a:ext cx="1908000" cy="434975"/>
          </a:xfrm>
          <a:prstGeom prst="rect">
            <a:avLst/>
          </a:prstGeom>
          <a:solidFill>
            <a:schemeClr val="tx1">
              <a:lumMod val="75000"/>
              <a:lumOff val="2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1150" b="1" dirty="0"/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D4F95986-5B1F-47DD-86F4-AB908A6DE6D6}"/>
              </a:ext>
            </a:extLst>
          </p:cNvPr>
          <p:cNvSpPr txBox="1"/>
          <p:nvPr/>
        </p:nvSpPr>
        <p:spPr bwMode="auto">
          <a:xfrm>
            <a:off x="6786563" y="1796107"/>
            <a:ext cx="1908000" cy="434975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50" b="1" dirty="0">
                <a:solidFill>
                  <a:schemeClr val="bg1"/>
                </a:solidFill>
                <a:latin typeface="+mn-lt"/>
                <a:cs typeface="+mn-cs"/>
              </a:rPr>
              <a:t>Shine a light on our economy </a:t>
            </a:r>
            <a:endParaRPr lang="en-GB" sz="115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43019" name="TextBox 6">
            <a:extLst>
              <a:ext uri="{FF2B5EF4-FFF2-40B4-BE49-F238E27FC236}">
                <a16:creationId xmlns:a16="http://schemas.microsoft.com/office/drawing/2014/main" id="{BD58E6F1-99CC-4F7A-9D66-105E126F0A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3388" y="886098"/>
            <a:ext cx="7608835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z="2000" dirty="0">
                <a:solidFill>
                  <a:schemeClr val="bg1"/>
                </a:solidFill>
              </a:rPr>
              <a:t>Advance data science and artificial intelligence to…</a:t>
            </a:r>
          </a:p>
        </p:txBody>
      </p:sp>
      <p:pic>
        <p:nvPicPr>
          <p:cNvPr id="43041" name="Picture 70">
            <a:extLst>
              <a:ext uri="{FF2B5EF4-FFF2-40B4-BE49-F238E27FC236}">
                <a16:creationId xmlns:a16="http://schemas.microsoft.com/office/drawing/2014/main" id="{31166C7C-E0DC-4238-8BCB-3670B86258E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86563" y="2873045"/>
            <a:ext cx="1908000" cy="12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" name="Rectangle 38">
            <a:extLst>
              <a:ext uri="{FF2B5EF4-FFF2-40B4-BE49-F238E27FC236}">
                <a16:creationId xmlns:a16="http://schemas.microsoft.com/office/drawing/2014/main" id="{339CF4A8-E24E-4F28-89DC-07450D49E0B8}"/>
              </a:ext>
            </a:extLst>
          </p:cNvPr>
          <p:cNvSpPr/>
          <p:nvPr/>
        </p:nvSpPr>
        <p:spPr bwMode="auto">
          <a:xfrm>
            <a:off x="6786563" y="3291558"/>
            <a:ext cx="1908000" cy="434975"/>
          </a:xfrm>
          <a:prstGeom prst="rect">
            <a:avLst/>
          </a:prstGeom>
          <a:solidFill>
            <a:schemeClr val="tx1">
              <a:lumMod val="75000"/>
              <a:lumOff val="2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1150" b="1" dirty="0"/>
          </a:p>
        </p:txBody>
      </p:sp>
      <p:pic>
        <p:nvPicPr>
          <p:cNvPr id="43044" name="Picture 64">
            <a:extLst>
              <a:ext uri="{FF2B5EF4-FFF2-40B4-BE49-F238E27FC236}">
                <a16:creationId xmlns:a16="http://schemas.microsoft.com/office/drawing/2014/main" id="{1B34D0D8-F4A7-48E8-B705-0478C1557D3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668837" y="2873045"/>
            <a:ext cx="1908000" cy="12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0" name="Rectangle 79">
            <a:extLst>
              <a:ext uri="{FF2B5EF4-FFF2-40B4-BE49-F238E27FC236}">
                <a16:creationId xmlns:a16="http://schemas.microsoft.com/office/drawing/2014/main" id="{D7BBF29D-6EC2-440C-BA54-B6E95430F29E}"/>
              </a:ext>
            </a:extLst>
          </p:cNvPr>
          <p:cNvSpPr/>
          <p:nvPr/>
        </p:nvSpPr>
        <p:spPr bwMode="auto">
          <a:xfrm>
            <a:off x="4668837" y="3189958"/>
            <a:ext cx="1908000" cy="638175"/>
          </a:xfrm>
          <a:prstGeom prst="rect">
            <a:avLst/>
          </a:prstGeom>
          <a:solidFill>
            <a:schemeClr val="tx1">
              <a:lumMod val="75000"/>
              <a:lumOff val="25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1150" b="1" dirty="0"/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FBFDA838-8C2E-4223-85F3-F500F107A866}"/>
              </a:ext>
            </a:extLst>
          </p:cNvPr>
          <p:cNvSpPr txBox="1"/>
          <p:nvPr/>
        </p:nvSpPr>
        <p:spPr bwMode="auto">
          <a:xfrm>
            <a:off x="4668837" y="3291558"/>
            <a:ext cx="1908000" cy="434975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50" b="1" dirty="0">
                <a:solidFill>
                  <a:schemeClr val="bg1"/>
                </a:solidFill>
                <a:latin typeface="+mn-lt"/>
                <a:cs typeface="+mn-cs"/>
              </a:rPr>
              <a:t>Supercharge research </a:t>
            </a:r>
          </a:p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50" b="1" dirty="0">
                <a:solidFill>
                  <a:schemeClr val="bg1"/>
                </a:solidFill>
                <a:latin typeface="+mn-lt"/>
                <a:cs typeface="+mn-cs"/>
              </a:rPr>
              <a:t>in science and </a:t>
            </a:r>
          </a:p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50" b="1" dirty="0">
                <a:solidFill>
                  <a:schemeClr val="bg1"/>
                </a:solidFill>
                <a:latin typeface="+mn-lt"/>
                <a:cs typeface="+mn-cs"/>
              </a:rPr>
              <a:t>humanities </a:t>
            </a:r>
            <a:endParaRPr lang="en-GB" sz="115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pic>
        <p:nvPicPr>
          <p:cNvPr id="43026" name="Picture 62">
            <a:extLst>
              <a:ext uri="{FF2B5EF4-FFF2-40B4-BE49-F238E27FC236}">
                <a16:creationId xmlns:a16="http://schemas.microsoft.com/office/drawing/2014/main" id="{2E61EEBC-75CF-46F6-8A63-4306A9B06E3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19100" y="2873892"/>
            <a:ext cx="1908000" cy="12703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7" name="Rectangle 86">
            <a:extLst>
              <a:ext uri="{FF2B5EF4-FFF2-40B4-BE49-F238E27FC236}">
                <a16:creationId xmlns:a16="http://schemas.microsoft.com/office/drawing/2014/main" id="{6EB173CA-D399-4C8C-BB8E-0BE37F76488E}"/>
              </a:ext>
            </a:extLst>
          </p:cNvPr>
          <p:cNvSpPr/>
          <p:nvPr/>
        </p:nvSpPr>
        <p:spPr bwMode="auto">
          <a:xfrm>
            <a:off x="419100" y="3189958"/>
            <a:ext cx="1908000" cy="638175"/>
          </a:xfrm>
          <a:prstGeom prst="rect">
            <a:avLst/>
          </a:prstGeom>
          <a:solidFill>
            <a:schemeClr val="tx1">
              <a:lumMod val="75000"/>
              <a:lumOff val="2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1150" b="1" dirty="0"/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5FC31090-2AB2-4E30-927B-3D2698780A39}"/>
              </a:ext>
            </a:extLst>
          </p:cNvPr>
          <p:cNvSpPr txBox="1"/>
          <p:nvPr/>
        </p:nvSpPr>
        <p:spPr bwMode="auto">
          <a:xfrm>
            <a:off x="419100" y="3291558"/>
            <a:ext cx="1908000" cy="434975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50" b="1" dirty="0">
                <a:solidFill>
                  <a:schemeClr val="bg1"/>
                </a:solidFill>
                <a:latin typeface="+mn-lt"/>
                <a:cs typeface="+mn-cs"/>
              </a:rPr>
              <a:t>Make algorithmic </a:t>
            </a:r>
          </a:p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50" b="1" dirty="0">
                <a:solidFill>
                  <a:schemeClr val="bg1"/>
                </a:solidFill>
                <a:latin typeface="+mn-lt"/>
                <a:cs typeface="+mn-cs"/>
              </a:rPr>
              <a:t>systems fair, </a:t>
            </a:r>
          </a:p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50" b="1" dirty="0">
                <a:solidFill>
                  <a:schemeClr val="bg1"/>
                </a:solidFill>
                <a:latin typeface="+mn-lt"/>
                <a:cs typeface="+mn-cs"/>
              </a:rPr>
              <a:t>transparent, and ethical</a:t>
            </a:r>
            <a:endParaRPr lang="en-GB" sz="115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pic>
        <p:nvPicPr>
          <p:cNvPr id="43023" name="Picture 63">
            <a:extLst>
              <a:ext uri="{FF2B5EF4-FFF2-40B4-BE49-F238E27FC236}">
                <a16:creationId xmlns:a16="http://schemas.microsoft.com/office/drawing/2014/main" id="{7EFFEB62-1E9E-4E70-BC4E-69ACEA6FB04C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2"/>
          <a:stretch>
            <a:fillRect/>
          </a:stretch>
        </p:blipFill>
        <p:spPr bwMode="auto">
          <a:xfrm>
            <a:off x="2546350" y="2873045"/>
            <a:ext cx="1908000" cy="12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6" name="Rectangle 85">
            <a:extLst>
              <a:ext uri="{FF2B5EF4-FFF2-40B4-BE49-F238E27FC236}">
                <a16:creationId xmlns:a16="http://schemas.microsoft.com/office/drawing/2014/main" id="{6AD98A78-A2CC-4C6C-A091-31289EBE3A47}"/>
              </a:ext>
            </a:extLst>
          </p:cNvPr>
          <p:cNvSpPr/>
          <p:nvPr/>
        </p:nvSpPr>
        <p:spPr bwMode="auto">
          <a:xfrm>
            <a:off x="2546350" y="3189958"/>
            <a:ext cx="1908000" cy="638175"/>
          </a:xfrm>
          <a:prstGeom prst="rect">
            <a:avLst/>
          </a:prstGeom>
          <a:solidFill>
            <a:schemeClr val="tx1">
              <a:lumMod val="75000"/>
              <a:lumOff val="2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1150" b="1" dirty="0"/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12441ACE-6348-46ED-B738-B421E52573F7}"/>
              </a:ext>
            </a:extLst>
          </p:cNvPr>
          <p:cNvSpPr txBox="1"/>
          <p:nvPr/>
        </p:nvSpPr>
        <p:spPr bwMode="auto">
          <a:xfrm>
            <a:off x="2546350" y="3291558"/>
            <a:ext cx="1908000" cy="434975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50" b="1" dirty="0">
                <a:solidFill>
                  <a:schemeClr val="bg1"/>
                </a:solidFill>
                <a:latin typeface="+mn-lt"/>
                <a:cs typeface="+mn-cs"/>
              </a:rPr>
              <a:t>Design computers for </a:t>
            </a:r>
          </a:p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50" b="1" dirty="0">
                <a:solidFill>
                  <a:schemeClr val="bg1"/>
                </a:solidFill>
                <a:latin typeface="+mn-lt"/>
                <a:cs typeface="+mn-cs"/>
              </a:rPr>
              <a:t>the next generation </a:t>
            </a:r>
          </a:p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50" b="1" dirty="0">
                <a:solidFill>
                  <a:schemeClr val="bg1"/>
                </a:solidFill>
                <a:latin typeface="+mn-lt"/>
                <a:cs typeface="+mn-cs"/>
              </a:rPr>
              <a:t>of algorithms</a:t>
            </a:r>
            <a:endParaRPr lang="en-GB" sz="115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7F20BB87-F250-4403-9FBA-218BC89F4AF6}"/>
              </a:ext>
            </a:extLst>
          </p:cNvPr>
          <p:cNvSpPr txBox="1"/>
          <p:nvPr/>
        </p:nvSpPr>
        <p:spPr bwMode="auto">
          <a:xfrm>
            <a:off x="6786563" y="3291558"/>
            <a:ext cx="1908000" cy="434975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150" b="1" dirty="0">
                <a:solidFill>
                  <a:schemeClr val="bg1"/>
                </a:solidFill>
                <a:latin typeface="+mn-lt"/>
                <a:cs typeface="+mn-cs"/>
              </a:rPr>
              <a:t>Foster government innovation 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B951F73-FEAD-4573-A5A2-77FBAFB9DD13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GB" b="1" dirty="0"/>
              <a:t>Core capabilities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8F3A5DA-18CD-4CF1-A9BB-9C655D58F87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#</a:t>
            </a:r>
            <a:r>
              <a:rPr lang="en-GB" dirty="0" err="1"/>
              <a:t>CiteSoftware</a:t>
            </a:r>
            <a:r>
              <a:rPr lang="en-GB" dirty="0"/>
              <a:t> 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https://doi.org/10.5281/zenodo.2783998</a:t>
            </a:r>
            <a:endParaRPr lang="en-GB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D1955941-764D-4B16-A376-3E6E56CBF180}"/>
              </a:ext>
            </a:extLst>
          </p:cNvPr>
          <p:cNvGrpSpPr/>
          <p:nvPr/>
        </p:nvGrpSpPr>
        <p:grpSpPr>
          <a:xfrm>
            <a:off x="2555800" y="1208204"/>
            <a:ext cx="1908000" cy="1270800"/>
            <a:chOff x="4679800" y="1212055"/>
            <a:chExt cx="1908000" cy="1270800"/>
          </a:xfrm>
        </p:grpSpPr>
        <p:pic>
          <p:nvPicPr>
            <p:cNvPr id="27" name="Picture 47">
              <a:extLst>
                <a:ext uri="{FF2B5EF4-FFF2-40B4-BE49-F238E27FC236}">
                  <a16:creationId xmlns:a16="http://schemas.microsoft.com/office/drawing/2014/main" id="{EB36AF5C-B351-4E67-B80A-DB447D4ACBB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4679800" y="1212055"/>
              <a:ext cx="1908000" cy="1270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19655106-FBB8-49D1-B09B-A537989D2BC6}"/>
                </a:ext>
              </a:extLst>
            </p:cNvPr>
            <p:cNvSpPr/>
            <p:nvPr/>
          </p:nvSpPr>
          <p:spPr>
            <a:xfrm>
              <a:off x="4679800" y="1631363"/>
              <a:ext cx="1908000" cy="434975"/>
            </a:xfrm>
            <a:prstGeom prst="rect">
              <a:avLst/>
            </a:prstGeom>
            <a:solidFill>
              <a:schemeClr val="tx1">
                <a:lumMod val="75000"/>
                <a:lumOff val="2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150" dirty="0"/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097D68DD-17CA-4711-9502-C271D038BE22}"/>
                </a:ext>
              </a:extLst>
            </p:cNvPr>
            <p:cNvSpPr txBox="1"/>
            <p:nvPr/>
          </p:nvSpPr>
          <p:spPr>
            <a:xfrm>
              <a:off x="4679800" y="1631363"/>
              <a:ext cx="1908000" cy="434975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50" b="1" dirty="0">
                  <a:solidFill>
                    <a:schemeClr val="bg1"/>
                  </a:solidFill>
                  <a:latin typeface="+mn-lt"/>
                  <a:cs typeface="+mn-cs"/>
                </a:rPr>
                <a:t>Security and robustness</a:t>
              </a:r>
              <a:endParaRPr lang="en-GB" sz="1150" b="1" dirty="0">
                <a:solidFill>
                  <a:schemeClr val="bg1"/>
                </a:solidFill>
                <a:latin typeface="+mn-lt"/>
                <a:cs typeface="+mn-cs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54918FC4-CD5E-4EE3-A899-56994DF2DCD3}"/>
              </a:ext>
            </a:extLst>
          </p:cNvPr>
          <p:cNvGrpSpPr/>
          <p:nvPr/>
        </p:nvGrpSpPr>
        <p:grpSpPr>
          <a:xfrm>
            <a:off x="6803800" y="1212055"/>
            <a:ext cx="1908000" cy="1270801"/>
            <a:chOff x="6857522" y="1212527"/>
            <a:chExt cx="1908000" cy="1270801"/>
          </a:xfrm>
        </p:grpSpPr>
        <p:pic>
          <p:nvPicPr>
            <p:cNvPr id="45073" name="Picture 48">
              <a:extLst>
                <a:ext uri="{FF2B5EF4-FFF2-40B4-BE49-F238E27FC236}">
                  <a16:creationId xmlns:a16="http://schemas.microsoft.com/office/drawing/2014/main" id="{894BAC92-E13E-4D8F-9B3F-442F402A850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 rot="5400000">
              <a:off x="7176121" y="893928"/>
              <a:ext cx="1270801" cy="19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7292E349-C580-4703-B1DD-0FEDE136CF43}"/>
                </a:ext>
              </a:extLst>
            </p:cNvPr>
            <p:cNvGrpSpPr/>
            <p:nvPr/>
          </p:nvGrpSpPr>
          <p:grpSpPr>
            <a:xfrm>
              <a:off x="6857522" y="1631363"/>
              <a:ext cx="1908000" cy="434975"/>
              <a:chOff x="6852043" y="2344737"/>
              <a:chExt cx="1908000" cy="434975"/>
            </a:xfrm>
          </p:grpSpPr>
          <p:sp>
            <p:nvSpPr>
              <p:cNvPr id="52" name="Rectangle 51">
                <a:extLst>
                  <a:ext uri="{FF2B5EF4-FFF2-40B4-BE49-F238E27FC236}">
                    <a16:creationId xmlns:a16="http://schemas.microsoft.com/office/drawing/2014/main" id="{98812B8C-D92F-4E0C-A23C-74F636BF107D}"/>
                  </a:ext>
                </a:extLst>
              </p:cNvPr>
              <p:cNvSpPr/>
              <p:nvPr/>
            </p:nvSpPr>
            <p:spPr>
              <a:xfrm>
                <a:off x="6852043" y="2344737"/>
                <a:ext cx="1908000" cy="434975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150" dirty="0"/>
              </a:p>
            </p:txBody>
          </p:sp>
          <p:sp>
            <p:nvSpPr>
              <p:cNvPr id="77" name="TextBox 76">
                <a:extLst>
                  <a:ext uri="{FF2B5EF4-FFF2-40B4-BE49-F238E27FC236}">
                    <a16:creationId xmlns:a16="http://schemas.microsoft.com/office/drawing/2014/main" id="{E39878D8-062F-46DA-B83D-E6FC43BFF764}"/>
                  </a:ext>
                </a:extLst>
              </p:cNvPr>
              <p:cNvSpPr txBox="1"/>
              <p:nvPr/>
            </p:nvSpPr>
            <p:spPr>
              <a:xfrm>
                <a:off x="6852043" y="2344737"/>
                <a:ext cx="1908000" cy="434975"/>
              </a:xfrm>
              <a:prstGeom prst="rect">
                <a:avLst/>
              </a:prstGeom>
              <a:noFill/>
            </p:spPr>
            <p:txBody>
              <a:bodyPr lIns="0" tIns="0" rIns="0" bIns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50" b="1" dirty="0">
                    <a:solidFill>
                      <a:schemeClr val="bg1"/>
                    </a:solidFill>
                    <a:latin typeface="+mn-lt"/>
                    <a:cs typeface="+mn-cs"/>
                  </a:rPr>
                  <a:t>Machine learning and artificial intelligence</a:t>
                </a:r>
                <a:endParaRPr lang="en-GB" sz="1150" b="1" dirty="0">
                  <a:solidFill>
                    <a:schemeClr val="bg1"/>
                  </a:solidFill>
                  <a:latin typeface="+mn-lt"/>
                  <a:cs typeface="+mn-cs"/>
                </a:endParaRPr>
              </a:p>
            </p:txBody>
          </p:sp>
        </p:grpSp>
      </p:grpSp>
      <p:pic>
        <p:nvPicPr>
          <p:cNvPr id="45064" name="Picture 7">
            <a:extLst>
              <a:ext uri="{FF2B5EF4-FFF2-40B4-BE49-F238E27FC236}">
                <a16:creationId xmlns:a16="http://schemas.microsoft.com/office/drawing/2014/main" id="{F4A07E85-580B-4E34-B1C8-EC80A67D13C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31600" y="1208204"/>
            <a:ext cx="1908000" cy="1274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" name="Rectangle 49">
            <a:extLst>
              <a:ext uri="{FF2B5EF4-FFF2-40B4-BE49-F238E27FC236}">
                <a16:creationId xmlns:a16="http://schemas.microsoft.com/office/drawing/2014/main" id="{B930BE1B-B182-4D00-A08A-58D9171ED875}"/>
              </a:ext>
            </a:extLst>
          </p:cNvPr>
          <p:cNvSpPr/>
          <p:nvPr/>
        </p:nvSpPr>
        <p:spPr>
          <a:xfrm>
            <a:off x="431600" y="1627512"/>
            <a:ext cx="1908000" cy="434975"/>
          </a:xfrm>
          <a:prstGeom prst="rect">
            <a:avLst/>
          </a:prstGeom>
          <a:solidFill>
            <a:schemeClr val="tx1">
              <a:lumMod val="75000"/>
              <a:lumOff val="2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1150" dirty="0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5260B665-832F-4F3B-8197-FD9DC1A0CC5E}"/>
              </a:ext>
            </a:extLst>
          </p:cNvPr>
          <p:cNvSpPr txBox="1"/>
          <p:nvPr/>
        </p:nvSpPr>
        <p:spPr>
          <a:xfrm>
            <a:off x="431600" y="1627512"/>
            <a:ext cx="1908000" cy="434975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50" b="1" dirty="0">
                <a:solidFill>
                  <a:schemeClr val="bg1"/>
                </a:solidFill>
                <a:latin typeface="+mn-lt"/>
                <a:cs typeface="+mn-cs"/>
              </a:rPr>
              <a:t>System architecture</a:t>
            </a:r>
            <a:endParaRPr lang="en-GB" sz="115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8304EB1A-D8D8-4AFD-ADB4-965917E6FA88}"/>
              </a:ext>
            </a:extLst>
          </p:cNvPr>
          <p:cNvGrpSpPr/>
          <p:nvPr/>
        </p:nvGrpSpPr>
        <p:grpSpPr>
          <a:xfrm>
            <a:off x="431600" y="2711232"/>
            <a:ext cx="1908000" cy="1271471"/>
            <a:chOff x="2555800" y="1213115"/>
            <a:chExt cx="1908000" cy="1271471"/>
          </a:xfrm>
        </p:grpSpPr>
        <p:pic>
          <p:nvPicPr>
            <p:cNvPr id="45067" name="Picture 46">
              <a:extLst>
                <a:ext uri="{FF2B5EF4-FFF2-40B4-BE49-F238E27FC236}">
                  <a16:creationId xmlns:a16="http://schemas.microsoft.com/office/drawing/2014/main" id="{0395603F-F193-429A-A8AE-99CBF6ABFAC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55800" y="1213115"/>
              <a:ext cx="1908000" cy="12714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1EB21EC0-4751-4494-BD3D-34DF98131512}"/>
                </a:ext>
              </a:extLst>
            </p:cNvPr>
            <p:cNvSpPr/>
            <p:nvPr/>
          </p:nvSpPr>
          <p:spPr>
            <a:xfrm>
              <a:off x="2555800" y="1631363"/>
              <a:ext cx="1908000" cy="434975"/>
            </a:xfrm>
            <a:prstGeom prst="rect">
              <a:avLst/>
            </a:prstGeom>
            <a:solidFill>
              <a:schemeClr val="tx1">
                <a:lumMod val="75000"/>
                <a:lumOff val="2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150" dirty="0"/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416DE6C2-6EE5-426C-ADAF-B9D1762C61CE}"/>
                </a:ext>
              </a:extLst>
            </p:cNvPr>
            <p:cNvSpPr txBox="1"/>
            <p:nvPr/>
          </p:nvSpPr>
          <p:spPr>
            <a:xfrm>
              <a:off x="2555800" y="1631363"/>
              <a:ext cx="1908000" cy="434975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50" b="1" dirty="0">
                  <a:solidFill>
                    <a:schemeClr val="bg1"/>
                  </a:solidFill>
                  <a:latin typeface="+mn-lt"/>
                  <a:cs typeface="+mn-cs"/>
                </a:rPr>
                <a:t>Mathematical modelling </a:t>
              </a:r>
            </a:p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50" b="1" dirty="0">
                  <a:solidFill>
                    <a:schemeClr val="bg1"/>
                  </a:solidFill>
                  <a:latin typeface="+mn-lt"/>
                  <a:cs typeface="+mn-cs"/>
                </a:rPr>
                <a:t>of complex systems</a:t>
              </a:r>
              <a:endParaRPr lang="en-GB" sz="1150" b="1" dirty="0">
                <a:solidFill>
                  <a:schemeClr val="bg1"/>
                </a:solidFill>
                <a:latin typeface="+mn-lt"/>
                <a:cs typeface="+mn-cs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AD9950FB-A5EE-4A47-9BC2-5A39A1321073}"/>
              </a:ext>
            </a:extLst>
          </p:cNvPr>
          <p:cNvGrpSpPr/>
          <p:nvPr/>
        </p:nvGrpSpPr>
        <p:grpSpPr>
          <a:xfrm>
            <a:off x="4679800" y="2711232"/>
            <a:ext cx="1908000" cy="1270799"/>
            <a:chOff x="4679800" y="2711232"/>
            <a:chExt cx="1908000" cy="1270799"/>
          </a:xfrm>
        </p:grpSpPr>
        <p:pic>
          <p:nvPicPr>
            <p:cNvPr id="45058" name="Picture 70">
              <a:extLst>
                <a:ext uri="{FF2B5EF4-FFF2-40B4-BE49-F238E27FC236}">
                  <a16:creationId xmlns:a16="http://schemas.microsoft.com/office/drawing/2014/main" id="{7DD8975D-485E-4C94-875A-C08312F285B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9800" y="2711232"/>
              <a:ext cx="1908000" cy="12707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FEB32718-B433-4389-B719-B12CD5D6AC29}"/>
                </a:ext>
              </a:extLst>
            </p:cNvPr>
            <p:cNvSpPr/>
            <p:nvPr/>
          </p:nvSpPr>
          <p:spPr>
            <a:xfrm>
              <a:off x="4679800" y="3026110"/>
              <a:ext cx="1908000" cy="648072"/>
            </a:xfrm>
            <a:prstGeom prst="rect">
              <a:avLst/>
            </a:prstGeom>
            <a:solidFill>
              <a:schemeClr val="tx1">
                <a:lumMod val="75000"/>
                <a:lumOff val="25000"/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150" dirty="0"/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84631CF7-F863-42CF-81B5-67BB017D5EDC}"/>
                </a:ext>
              </a:extLst>
            </p:cNvPr>
            <p:cNvSpPr txBox="1"/>
            <p:nvPr/>
          </p:nvSpPr>
          <p:spPr>
            <a:xfrm>
              <a:off x="4679800" y="3132659"/>
              <a:ext cx="1908000" cy="434975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150" b="1" dirty="0">
                  <a:solidFill>
                    <a:schemeClr val="bg1"/>
                  </a:solidFill>
                  <a:latin typeface="+mn-lt"/>
                  <a:cs typeface="+mn-cs"/>
                </a:rPr>
                <a:t>Ethics of data </a:t>
              </a:r>
            </a:p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150" b="1" dirty="0">
                  <a:solidFill>
                    <a:schemeClr val="bg1"/>
                  </a:solidFill>
                  <a:latin typeface="+mn-lt"/>
                  <a:cs typeface="+mn-cs"/>
                </a:rPr>
                <a:t>science and artificial intelligence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BCC61313-35BB-4FFF-B2EA-8F2BAD0EC835}"/>
              </a:ext>
            </a:extLst>
          </p:cNvPr>
          <p:cNvGrpSpPr/>
          <p:nvPr/>
        </p:nvGrpSpPr>
        <p:grpSpPr>
          <a:xfrm>
            <a:off x="4679800" y="1208204"/>
            <a:ext cx="1908000" cy="1271471"/>
            <a:chOff x="431800" y="2710560"/>
            <a:chExt cx="1908000" cy="1271471"/>
          </a:xfrm>
        </p:grpSpPr>
        <p:pic>
          <p:nvPicPr>
            <p:cNvPr id="45076" name="Picture 43">
              <a:extLst>
                <a:ext uri="{FF2B5EF4-FFF2-40B4-BE49-F238E27FC236}">
                  <a16:creationId xmlns:a16="http://schemas.microsoft.com/office/drawing/2014/main" id="{4F6469DB-CBF3-401A-B351-C6B8E7DDBB3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1800" y="2710560"/>
              <a:ext cx="1908000" cy="12714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183D888B-19C7-409C-8FE9-F51ACCDBB6AA}"/>
                </a:ext>
              </a:extLst>
            </p:cNvPr>
            <p:cNvSpPr/>
            <p:nvPr/>
          </p:nvSpPr>
          <p:spPr>
            <a:xfrm>
              <a:off x="431800" y="3022259"/>
              <a:ext cx="1908000" cy="648072"/>
            </a:xfrm>
            <a:prstGeom prst="rect">
              <a:avLst/>
            </a:prstGeom>
            <a:solidFill>
              <a:schemeClr val="tx1">
                <a:lumMod val="75000"/>
                <a:lumOff val="25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150" dirty="0"/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3D093D02-488D-46C5-809D-BB4984F3BDBF}"/>
                </a:ext>
              </a:extLst>
            </p:cNvPr>
            <p:cNvSpPr txBox="1"/>
            <p:nvPr/>
          </p:nvSpPr>
          <p:spPr>
            <a:xfrm>
              <a:off x="431800" y="3128808"/>
              <a:ext cx="1908000" cy="434975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50" b="1" dirty="0">
                  <a:solidFill>
                    <a:schemeClr val="bg1"/>
                  </a:solidFill>
                  <a:latin typeface="+mn-lt"/>
                  <a:cs typeface="+mn-cs"/>
                </a:rPr>
                <a:t>Core statistics:</a:t>
              </a:r>
            </a:p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50" b="1" dirty="0">
                  <a:solidFill>
                    <a:schemeClr val="bg1"/>
                  </a:solidFill>
                  <a:latin typeface="+mn-lt"/>
                  <a:cs typeface="+mn-cs"/>
                </a:rPr>
                <a:t>complex structure</a:t>
              </a:r>
            </a:p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50" b="1" dirty="0">
                  <a:solidFill>
                    <a:schemeClr val="bg1"/>
                  </a:solidFill>
                  <a:latin typeface="+mn-lt"/>
                  <a:cs typeface="+mn-cs"/>
                </a:rPr>
                <a:t> in data</a:t>
              </a:r>
              <a:endParaRPr lang="en-GB" sz="1150" b="1" dirty="0">
                <a:solidFill>
                  <a:schemeClr val="bg1"/>
                </a:solidFill>
                <a:latin typeface="+mn-lt"/>
                <a:cs typeface="+mn-cs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9F8E75BD-11E7-45CF-8572-A92099E62CEB}"/>
              </a:ext>
            </a:extLst>
          </p:cNvPr>
          <p:cNvGrpSpPr/>
          <p:nvPr/>
        </p:nvGrpSpPr>
        <p:grpSpPr>
          <a:xfrm>
            <a:off x="2555800" y="2714411"/>
            <a:ext cx="1908000" cy="1271471"/>
            <a:chOff x="2555800" y="2714411"/>
            <a:chExt cx="1908000" cy="1271471"/>
          </a:xfrm>
        </p:grpSpPr>
        <p:pic>
          <p:nvPicPr>
            <p:cNvPr id="45079" name="Picture 54">
              <a:extLst>
                <a:ext uri="{FF2B5EF4-FFF2-40B4-BE49-F238E27FC236}">
                  <a16:creationId xmlns:a16="http://schemas.microsoft.com/office/drawing/2014/main" id="{8683F1ED-C6A5-484F-ADBC-428AB11A2C8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55800" y="2714411"/>
              <a:ext cx="1908000" cy="12714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CA5FE4F8-3808-4816-B7E3-DA7CCA07E5EE}"/>
                </a:ext>
              </a:extLst>
            </p:cNvPr>
            <p:cNvSpPr/>
            <p:nvPr/>
          </p:nvSpPr>
          <p:spPr>
            <a:xfrm>
              <a:off x="2555800" y="3132659"/>
              <a:ext cx="1908000" cy="434975"/>
            </a:xfrm>
            <a:prstGeom prst="rect">
              <a:avLst/>
            </a:prstGeom>
            <a:solidFill>
              <a:schemeClr val="tx1">
                <a:lumMod val="75000"/>
                <a:lumOff val="2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150" dirty="0"/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7A7A07F2-E731-4094-815A-9A7D4794A1D6}"/>
                </a:ext>
              </a:extLst>
            </p:cNvPr>
            <p:cNvSpPr txBox="1"/>
            <p:nvPr/>
          </p:nvSpPr>
          <p:spPr>
            <a:xfrm>
              <a:off x="2555800" y="3132659"/>
              <a:ext cx="1908000" cy="434975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50" b="1" dirty="0">
                  <a:solidFill>
                    <a:schemeClr val="bg1"/>
                  </a:solidFill>
                  <a:latin typeface="+mn-lt"/>
                  <a:cs typeface="+mn-cs"/>
                </a:rPr>
                <a:t>Understanding human behaviour</a:t>
              </a:r>
              <a:endParaRPr lang="en-GB" sz="1150" b="1" dirty="0">
                <a:solidFill>
                  <a:schemeClr val="bg1"/>
                </a:solidFill>
                <a:latin typeface="+mn-lt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EF8F4F5-565C-4B4C-BEC1-D4574DC4844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https://www.turing.ac.uk/people/researchers/martin-oreilly</a:t>
            </a:r>
          </a:p>
          <a:p>
            <a:r>
              <a:rPr lang="en-GB" dirty="0"/>
              <a:t>#</a:t>
            </a:r>
            <a:r>
              <a:rPr lang="en-GB" dirty="0" err="1"/>
              <a:t>CiteSoftware</a:t>
            </a:r>
            <a:r>
              <a:rPr lang="en-GB" dirty="0"/>
              <a:t> 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https://doi.org/10.5281/zenodo.2783998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AABD406-2E76-482F-9363-DF69154BBAF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sz="3200" b="1" dirty="0"/>
              <a:t>Martin O’Reilly</a:t>
            </a:r>
            <a:endParaRPr lang="en-US" sz="3200" b="1" dirty="0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800AD1A-AE6C-4882-90FD-23CA8D769B6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31800" y="1325886"/>
            <a:ext cx="3921124" cy="3817613"/>
          </a:xfrm>
          <a:noFill/>
        </p:spPr>
        <p:txBody>
          <a:bodyPr/>
          <a:lstStyle/>
          <a:p>
            <a:pPr marL="0" indent="0">
              <a:spcAft>
                <a:spcPts val="1200"/>
              </a:spcAft>
              <a:buNone/>
            </a:pPr>
            <a:r>
              <a:rPr lang="en-GB" dirty="0"/>
              <a:t>“Make reproducible research too easy not to do.”</a:t>
            </a:r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D1457442-EB4C-4F9C-AD68-1A88B0E4884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/>
          <a:srcRect t="4948" b="21166"/>
          <a:stretch/>
        </p:blipFill>
        <p:spPr>
          <a:xfrm>
            <a:off x="5251450" y="702659"/>
            <a:ext cx="3892550" cy="3451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169858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EF8F4F5-565C-4B4C-BEC1-D4574DC4844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https://www.turing.ac.uk/people/researchers/martin-oreilly</a:t>
            </a:r>
          </a:p>
          <a:p>
            <a:r>
              <a:rPr lang="en-GB" dirty="0"/>
              <a:t>#</a:t>
            </a:r>
            <a:r>
              <a:rPr lang="en-GB" dirty="0" err="1"/>
              <a:t>CiteSoftware</a:t>
            </a:r>
            <a:r>
              <a:rPr lang="en-GB" dirty="0"/>
              <a:t> 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https://doi.org/10.5281/zenodo.2783998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AABD406-2E76-482F-9363-DF69154BBAF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sz="3200" b="1" dirty="0"/>
              <a:t>Martin O’Reilly</a:t>
            </a:r>
            <a:endParaRPr lang="en-US" sz="3200" b="1" dirty="0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800AD1A-AE6C-4882-90FD-23CA8D769B6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31800" y="1325886"/>
            <a:ext cx="3921124" cy="3817613"/>
          </a:xfrm>
          <a:noFill/>
        </p:spPr>
        <p:txBody>
          <a:bodyPr/>
          <a:lstStyle/>
          <a:p>
            <a:pPr marL="0" indent="0">
              <a:spcAft>
                <a:spcPts val="1200"/>
              </a:spcAft>
              <a:buNone/>
            </a:pPr>
            <a:r>
              <a:rPr lang="en-GB" dirty="0"/>
              <a:t>“Make reproducible research too easy not to do.</a:t>
            </a:r>
          </a:p>
          <a:p>
            <a:pPr marL="0" indent="0">
              <a:spcAft>
                <a:spcPts val="1200"/>
              </a:spcAft>
              <a:buNone/>
            </a:pPr>
            <a:r>
              <a:rPr lang="en-GB" dirty="0"/>
              <a:t>Do you need a biscuit?”</a:t>
            </a:r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D1457442-EB4C-4F9C-AD68-1A88B0E4884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/>
          <a:srcRect t="4948" b="21166"/>
          <a:stretch/>
        </p:blipFill>
        <p:spPr>
          <a:xfrm>
            <a:off x="5251450" y="702659"/>
            <a:ext cx="3892550" cy="3451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88511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EF8F4F5-565C-4B4C-BEC1-D4574DC4844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https://www.turing.ac.uk/people/researchers/martin-oreilly</a:t>
            </a:r>
          </a:p>
          <a:p>
            <a:r>
              <a:rPr lang="en-GB" dirty="0"/>
              <a:t>#</a:t>
            </a:r>
            <a:r>
              <a:rPr lang="en-GB" dirty="0" err="1"/>
              <a:t>CiteSoftware</a:t>
            </a:r>
            <a:r>
              <a:rPr lang="en-GB" dirty="0"/>
              <a:t> 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https://doi.org/10.5281/zenodo.2783998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AABD406-2E76-482F-9363-DF69154BBAF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sz="3200" b="1" dirty="0"/>
              <a:t>Martin O’Reilly</a:t>
            </a:r>
            <a:endParaRPr lang="en-US" sz="3200" b="1" dirty="0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800AD1A-AE6C-4882-90FD-23CA8D769B6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31800" y="1325886"/>
            <a:ext cx="3921124" cy="3817613"/>
          </a:xfrm>
          <a:noFill/>
        </p:spPr>
        <p:txBody>
          <a:bodyPr/>
          <a:lstStyle/>
          <a:p>
            <a:pPr marL="0" indent="0">
              <a:spcAft>
                <a:spcPts val="1200"/>
              </a:spcAft>
              <a:buNone/>
            </a:pPr>
            <a:r>
              <a:rPr lang="en-GB" dirty="0"/>
              <a:t>“Make reproducible research too easy not to do.</a:t>
            </a:r>
          </a:p>
          <a:p>
            <a:pPr marL="0" indent="0">
              <a:spcAft>
                <a:spcPts val="1200"/>
              </a:spcAft>
              <a:buNone/>
            </a:pPr>
            <a:r>
              <a:rPr lang="en-GB" dirty="0"/>
              <a:t>Do you need a biscuit?</a:t>
            </a:r>
          </a:p>
          <a:p>
            <a:pPr marL="0" indent="0">
              <a:spcAft>
                <a:spcPts val="1200"/>
              </a:spcAft>
              <a:buNone/>
            </a:pPr>
            <a:r>
              <a:rPr lang="en-GB" dirty="0"/>
              <a:t>If we can’t do it here, we can’t do it at all.”</a:t>
            </a:r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D1457442-EB4C-4F9C-AD68-1A88B0E4884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/>
          <a:srcRect t="4948" b="21166"/>
          <a:stretch/>
        </p:blipFill>
        <p:spPr>
          <a:xfrm>
            <a:off x="5251450" y="702659"/>
            <a:ext cx="3892550" cy="3451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015902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713C65-AF4C-4B30-83B9-0FFDCB5002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799" y="2184922"/>
            <a:ext cx="4360334" cy="571512"/>
          </a:xfrm>
        </p:spPr>
        <p:txBody>
          <a:bodyPr/>
          <a:lstStyle/>
          <a:p>
            <a:r>
              <a:rPr lang="en-GB" dirty="0"/>
              <a:t>The Turing Way</a:t>
            </a:r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6ECA07D7-6D0A-4EEF-A334-B354EE97005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73" t="6047" r="14643" b="-3241"/>
          <a:stretch/>
        </p:blipFill>
        <p:spPr>
          <a:xfrm>
            <a:off x="5695200" y="-12424"/>
            <a:ext cx="3448800" cy="4572000"/>
          </a:xfr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DA1CE1D-A4C1-469F-AD56-7612603E71E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#</a:t>
            </a:r>
            <a:r>
              <a:rPr lang="en-GB" dirty="0" err="1"/>
              <a:t>CiteSoftware</a:t>
            </a:r>
            <a:r>
              <a:rPr lang="en-GB" dirty="0"/>
              <a:t> 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https://doi.org/10.5281/zenodo.2783998</a:t>
            </a:r>
          </a:p>
        </p:txBody>
      </p:sp>
    </p:spTree>
    <p:extLst>
      <p:ext uri="{BB962C8B-B14F-4D97-AF65-F5344CB8AC3E}">
        <p14:creationId xmlns:p14="http://schemas.microsoft.com/office/powerpoint/2010/main" val="301457113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1BBB935-C881-4199-A436-FADCBECF026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https://the-turing-way.netlify.com/introduction/introduction</a:t>
            </a:r>
          </a:p>
          <a:p>
            <a:r>
              <a:rPr lang="en-GB" dirty="0"/>
              <a:t>#</a:t>
            </a:r>
            <a:r>
              <a:rPr lang="en-GB" dirty="0" err="1"/>
              <a:t>CiteSoftware</a:t>
            </a:r>
            <a:r>
              <a:rPr lang="en-GB" dirty="0"/>
              <a:t> 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https://doi.org/10.5281/zenodo.2783998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0AC24DD-88FB-4343-BBF0-D3993AF433D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8149" b="9108"/>
          <a:stretch/>
        </p:blipFill>
        <p:spPr>
          <a:xfrm>
            <a:off x="829769" y="411163"/>
            <a:ext cx="7484462" cy="379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17458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1BBB935-C881-4199-A436-FADCBECF026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https://the-turing-way.netlify.com/introduction/introduction</a:t>
            </a:r>
          </a:p>
          <a:p>
            <a:r>
              <a:rPr lang="en-GB" dirty="0"/>
              <a:t>#</a:t>
            </a:r>
            <a:r>
              <a:rPr lang="en-GB" dirty="0" err="1"/>
              <a:t>CiteSoftware</a:t>
            </a:r>
            <a:r>
              <a:rPr lang="en-GB" dirty="0"/>
              <a:t> 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https://doi.org/10.5281/zenodo.2783998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0AC24DD-88FB-4343-BBF0-D3993AF433D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8149" b="9108"/>
          <a:stretch/>
        </p:blipFill>
        <p:spPr>
          <a:xfrm>
            <a:off x="829769" y="411163"/>
            <a:ext cx="7484462" cy="3796304"/>
          </a:xfrm>
          <a:prstGeom prst="rect">
            <a:avLst/>
          </a:prstGeom>
        </p:spPr>
      </p:pic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65275207-032E-4087-879C-888B846DF45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794"/>
          <a:stretch/>
        </p:blipFill>
        <p:spPr>
          <a:xfrm>
            <a:off x="2157254" y="715548"/>
            <a:ext cx="1189632" cy="989844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E7232393-33E0-41D8-ABAA-CBBDDA63BA3A}"/>
              </a:ext>
            </a:extLst>
          </p:cNvPr>
          <p:cNvCxnSpPr/>
          <p:nvPr/>
        </p:nvCxnSpPr>
        <p:spPr>
          <a:xfrm>
            <a:off x="4215173" y="1007898"/>
            <a:ext cx="1327867" cy="0"/>
          </a:xfrm>
          <a:prstGeom prst="line">
            <a:avLst/>
          </a:prstGeom>
          <a:ln w="38100" cap="rnd">
            <a:solidFill>
              <a:srgbClr val="D4065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8100179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1BBB935-C881-4199-A436-FADCBECF026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https://the-turing-way.netlify.com/introduction/introduction</a:t>
            </a:r>
          </a:p>
          <a:p>
            <a:r>
              <a:rPr lang="en-GB" dirty="0"/>
              <a:t>#</a:t>
            </a:r>
            <a:r>
              <a:rPr lang="en-GB" dirty="0" err="1"/>
              <a:t>CiteSoftware</a:t>
            </a:r>
            <a:r>
              <a:rPr lang="en-GB" dirty="0"/>
              <a:t> 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https://doi.org/10.5281/zenodo.2783998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0AC24DD-88FB-4343-BBF0-D3993AF433D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8149" b="9108"/>
          <a:stretch/>
        </p:blipFill>
        <p:spPr>
          <a:xfrm>
            <a:off x="829769" y="411163"/>
            <a:ext cx="7484462" cy="3796304"/>
          </a:xfrm>
          <a:prstGeom prst="rect">
            <a:avLst/>
          </a:prstGeom>
        </p:spPr>
      </p:pic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36334C78-7CAE-4FD2-A8B1-3D9E3C8ADB8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357"/>
          <a:stretch/>
        </p:blipFill>
        <p:spPr>
          <a:xfrm>
            <a:off x="7084299" y="1967715"/>
            <a:ext cx="1271214" cy="1088700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49CF405C-214A-4EF1-87DF-7824484E66AD}"/>
              </a:ext>
            </a:extLst>
          </p:cNvPr>
          <p:cNvCxnSpPr/>
          <p:nvPr/>
        </p:nvCxnSpPr>
        <p:spPr>
          <a:xfrm>
            <a:off x="4699764" y="1867948"/>
            <a:ext cx="2412000" cy="0"/>
          </a:xfrm>
          <a:prstGeom prst="line">
            <a:avLst/>
          </a:prstGeom>
          <a:ln w="38100" cap="rnd">
            <a:solidFill>
              <a:srgbClr val="D4065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 descr="A close up of a logo&#10;&#10;Description automatically generated">
            <a:extLst>
              <a:ext uri="{FF2B5EF4-FFF2-40B4-BE49-F238E27FC236}">
                <a16:creationId xmlns:a16="http://schemas.microsoft.com/office/drawing/2014/main" id="{04191297-9290-4500-8E1F-603D7BFE51C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794"/>
          <a:stretch/>
        </p:blipFill>
        <p:spPr>
          <a:xfrm>
            <a:off x="2157254" y="715548"/>
            <a:ext cx="1189632" cy="989844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18139659-D488-430D-AFC1-8CBE903F46CA}"/>
              </a:ext>
            </a:extLst>
          </p:cNvPr>
          <p:cNvCxnSpPr/>
          <p:nvPr/>
        </p:nvCxnSpPr>
        <p:spPr>
          <a:xfrm>
            <a:off x="4215173" y="1007898"/>
            <a:ext cx="1327867" cy="0"/>
          </a:xfrm>
          <a:prstGeom prst="line">
            <a:avLst/>
          </a:prstGeom>
          <a:ln w="38100" cap="rnd">
            <a:solidFill>
              <a:srgbClr val="D4065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1085739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256EF4-7C06-4F61-ABA1-34B879246AC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https://doi.org/10.6084/m9.figshare.5537101</a:t>
            </a:r>
          </a:p>
          <a:p>
            <a:r>
              <a:rPr lang="en-GB" dirty="0"/>
              <a:t>#</a:t>
            </a:r>
            <a:r>
              <a:rPr lang="en-GB" dirty="0" err="1"/>
              <a:t>CiteSoftware</a:t>
            </a:r>
            <a:r>
              <a:rPr lang="en-GB" dirty="0"/>
              <a:t> 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https://doi.org/10.5281/zenodo.2783998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B75D193-D19C-4D0B-8AE2-CDC120133872}"/>
              </a:ext>
            </a:extLst>
          </p:cNvPr>
          <p:cNvSpPr txBox="1">
            <a:spLocks/>
          </p:cNvSpPr>
          <p:nvPr/>
        </p:nvSpPr>
        <p:spPr bwMode="auto">
          <a:xfrm>
            <a:off x="2015516" y="1308763"/>
            <a:ext cx="5112568" cy="2693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4572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9144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13716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18288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GB" sz="5400" dirty="0">
                <a:solidFill>
                  <a:schemeClr val="accent6"/>
                </a:solidFill>
              </a:rPr>
              <a:t>Barriers to reproducible research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EDB45EB-FD2E-4B16-BCE4-700295190C6E}"/>
              </a:ext>
            </a:extLst>
          </p:cNvPr>
          <p:cNvSpPr txBox="1"/>
          <p:nvPr/>
        </p:nvSpPr>
        <p:spPr>
          <a:xfrm>
            <a:off x="3401155" y="106552"/>
            <a:ext cx="30248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2"/>
                </a:solidFill>
                <a:latin typeface="+mj-lt"/>
              </a:rPr>
              <a:t>Held to higher standards than others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9FDB789-712B-4256-BB19-43DC86845489}"/>
              </a:ext>
            </a:extLst>
          </p:cNvPr>
          <p:cNvSpPr txBox="1"/>
          <p:nvPr/>
        </p:nvSpPr>
        <p:spPr>
          <a:xfrm>
            <a:off x="251520" y="603090"/>
            <a:ext cx="28760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3"/>
                </a:solidFill>
                <a:latin typeface="+mj-lt"/>
              </a:rPr>
              <a:t>Is not considered for promotion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139C54D-C934-49CE-9B6D-18550AB944D7}"/>
              </a:ext>
            </a:extLst>
          </p:cNvPr>
          <p:cNvSpPr txBox="1"/>
          <p:nvPr/>
        </p:nvSpPr>
        <p:spPr>
          <a:xfrm>
            <a:off x="5388309" y="3745290"/>
            <a:ext cx="18237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3"/>
                </a:solidFill>
                <a:latin typeface="+mj-lt"/>
              </a:rPr>
              <a:t>Takes time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06FDF34-BE68-45CA-B734-A4B2E9D72E1C}"/>
              </a:ext>
            </a:extLst>
          </p:cNvPr>
          <p:cNvSpPr txBox="1"/>
          <p:nvPr/>
        </p:nvSpPr>
        <p:spPr>
          <a:xfrm>
            <a:off x="294212" y="2326922"/>
            <a:ext cx="20786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3"/>
                </a:solidFill>
                <a:latin typeface="+mj-lt"/>
              </a:rPr>
              <a:t>Requires additional skills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E3BBF65-1255-4658-A4C1-CC5E67BC0CD5}"/>
              </a:ext>
            </a:extLst>
          </p:cNvPr>
          <p:cNvSpPr txBox="1"/>
          <p:nvPr/>
        </p:nvSpPr>
        <p:spPr>
          <a:xfrm>
            <a:off x="6300192" y="859336"/>
            <a:ext cx="28438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2"/>
                </a:solidFill>
                <a:latin typeface="+mj-lt"/>
              </a:rPr>
              <a:t>Publication bias towards novel findings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E489D50-3CC0-4ADF-B503-CDBBDF93562D}"/>
              </a:ext>
            </a:extLst>
          </p:cNvPr>
          <p:cNvSpPr txBox="1"/>
          <p:nvPr/>
        </p:nvSpPr>
        <p:spPr>
          <a:xfrm>
            <a:off x="6838776" y="2914130"/>
            <a:ext cx="20533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2"/>
                </a:solidFill>
                <a:latin typeface="+mj-lt"/>
              </a:rPr>
              <a:t>Plead the 5th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C5050F1-EB84-42A1-BD4E-B00B52FE5308}"/>
              </a:ext>
            </a:extLst>
          </p:cNvPr>
          <p:cNvSpPr txBox="1"/>
          <p:nvPr/>
        </p:nvSpPr>
        <p:spPr>
          <a:xfrm>
            <a:off x="633769" y="3791457"/>
            <a:ext cx="32775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2"/>
                </a:solidFill>
                <a:latin typeface="+mj-lt"/>
              </a:rPr>
              <a:t>Support additional users</a:t>
            </a:r>
          </a:p>
        </p:txBody>
      </p:sp>
    </p:spTree>
    <p:extLst>
      <p:ext uri="{BB962C8B-B14F-4D97-AF65-F5344CB8AC3E}">
        <p14:creationId xmlns:p14="http://schemas.microsoft.com/office/powerpoint/2010/main" val="12350705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936DF68-402B-46E6-99FA-4FBB8CF5F07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4340"/>
          <a:stretch/>
        </p:blipFill>
        <p:spPr>
          <a:xfrm>
            <a:off x="431799" y="0"/>
            <a:ext cx="8280000" cy="4176462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22627B3B-AE5F-4ABD-B6AF-877881A27A6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https://iopscience.iop.org/journal/2041-8205/page/Focus_on_EHT</a:t>
            </a:r>
          </a:p>
          <a:p>
            <a:r>
              <a:rPr lang="en-GB" dirty="0"/>
              <a:t>#</a:t>
            </a:r>
            <a:r>
              <a:rPr lang="en-GB" dirty="0" err="1"/>
              <a:t>CiteSoftware</a:t>
            </a:r>
            <a:r>
              <a:rPr lang="en-GB" dirty="0"/>
              <a:t> 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https://doi.org/10.5281/zenodo.2783998</a:t>
            </a:r>
          </a:p>
        </p:txBody>
      </p:sp>
    </p:spTree>
    <p:extLst>
      <p:ext uri="{BB962C8B-B14F-4D97-AF65-F5344CB8AC3E}">
        <p14:creationId xmlns:p14="http://schemas.microsoft.com/office/powerpoint/2010/main" val="407209850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EF8F4F5-565C-4B4C-BEC1-D4574DC4844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https://www.turing.ac.uk/people/business-team/catherine-lawrence</a:t>
            </a:r>
          </a:p>
          <a:p>
            <a:r>
              <a:rPr lang="en-GB" dirty="0"/>
              <a:t>#</a:t>
            </a:r>
            <a:r>
              <a:rPr lang="en-GB" dirty="0" err="1"/>
              <a:t>CiteSoftware</a:t>
            </a:r>
            <a:r>
              <a:rPr lang="en-GB" dirty="0"/>
              <a:t> 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https://doi.org/10.5281/zenodo.2783998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AABD406-2E76-482F-9363-DF69154BBAF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sz="3200" b="1" dirty="0"/>
              <a:t>Catherine Lawrence</a:t>
            </a:r>
            <a:endParaRPr lang="en-US" sz="3200" b="1" dirty="0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800AD1A-AE6C-4882-90FD-23CA8D769B6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31800" y="1325886"/>
            <a:ext cx="3921124" cy="3817613"/>
          </a:xfrm>
        </p:spPr>
        <p:txBody>
          <a:bodyPr/>
          <a:lstStyle/>
          <a:p>
            <a:pPr marL="0" indent="0">
              <a:buNone/>
            </a:pPr>
            <a:r>
              <a:rPr lang="en-GB" sz="2400" dirty="0"/>
              <a:t>“We should ensure all our processes for running programmes are FAIR.</a:t>
            </a:r>
          </a:p>
          <a:p>
            <a:pPr>
              <a:buFontTx/>
              <a:buChar char="-"/>
            </a:pPr>
            <a:r>
              <a:rPr lang="en-GB" sz="2400" dirty="0"/>
              <a:t>Findable (intranet)</a:t>
            </a:r>
          </a:p>
          <a:p>
            <a:pPr>
              <a:buFontTx/>
              <a:buChar char="-"/>
            </a:pPr>
            <a:r>
              <a:rPr lang="en-GB" sz="2400" dirty="0"/>
              <a:t>Accessible (EDI)</a:t>
            </a:r>
          </a:p>
          <a:p>
            <a:pPr>
              <a:buFontTx/>
              <a:buChar char="-"/>
            </a:pPr>
            <a:r>
              <a:rPr lang="en-GB" sz="2400" dirty="0"/>
              <a:t>Interoperable across programmes and projects</a:t>
            </a:r>
          </a:p>
          <a:p>
            <a:pPr>
              <a:buFontTx/>
              <a:buChar char="-"/>
            </a:pPr>
            <a:r>
              <a:rPr lang="en-GB" sz="2400" dirty="0"/>
              <a:t>Reusable (bus factor)”</a:t>
            </a:r>
          </a:p>
        </p:txBody>
      </p:sp>
      <p:pic>
        <p:nvPicPr>
          <p:cNvPr id="7" name="Picture Placeholder 6" descr="A person wearing glasses and smiling at the camera&#10;&#10;Description automatically generated">
            <a:extLst>
              <a:ext uri="{FF2B5EF4-FFF2-40B4-BE49-F238E27FC236}">
                <a16:creationId xmlns:a16="http://schemas.microsoft.com/office/drawing/2014/main" id="{3EF6EC98-0694-450A-B66B-C0CC924F36D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04" b="5404"/>
          <a:stretch>
            <a:fillRect/>
          </a:stretch>
        </p:blipFill>
        <p:spPr>
          <a:xfrm>
            <a:off x="5251450" y="702659"/>
            <a:ext cx="3892550" cy="3451894"/>
          </a:xfrm>
        </p:spPr>
      </p:pic>
    </p:spTree>
    <p:extLst>
      <p:ext uri="{BB962C8B-B14F-4D97-AF65-F5344CB8AC3E}">
        <p14:creationId xmlns:p14="http://schemas.microsoft.com/office/powerpoint/2010/main" val="53703791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713C65-AF4C-4B30-83B9-0FFDCB5002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799" y="2184922"/>
            <a:ext cx="4360334" cy="571512"/>
          </a:xfrm>
        </p:spPr>
        <p:txBody>
          <a:bodyPr/>
          <a:lstStyle/>
          <a:p>
            <a:r>
              <a:rPr lang="en-GB" dirty="0"/>
              <a:t>Continuous Analysis</a:t>
            </a:r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6ECA07D7-6D0A-4EEF-A334-B354EE97005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77" t="12635" r="31080" b="2943"/>
          <a:stretch/>
        </p:blipFill>
        <p:spPr>
          <a:xfrm>
            <a:off x="5695200" y="0"/>
            <a:ext cx="3448800" cy="4572000"/>
          </a:xfr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DA1CE1D-A4C1-469F-AD56-7612603E71E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#</a:t>
            </a:r>
            <a:r>
              <a:rPr lang="en-GB" dirty="0" err="1"/>
              <a:t>CiteSoftware</a:t>
            </a:r>
            <a:r>
              <a:rPr lang="en-GB" dirty="0"/>
              <a:t> 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https://doi.org/10.5281/zenodo.2783998</a:t>
            </a:r>
          </a:p>
        </p:txBody>
      </p:sp>
    </p:spTree>
    <p:extLst>
      <p:ext uri="{BB962C8B-B14F-4D97-AF65-F5344CB8AC3E}">
        <p14:creationId xmlns:p14="http://schemas.microsoft.com/office/powerpoint/2010/main" val="27084787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7DC1AFE6-98BA-4F70-B17A-EA8689BC64C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https://elifesciences.org/labs/e623676c/reproducibility-automated</a:t>
            </a:r>
          </a:p>
          <a:p>
            <a:r>
              <a:rPr lang="en-GB" dirty="0"/>
              <a:t>#</a:t>
            </a:r>
            <a:r>
              <a:rPr lang="en-GB" dirty="0" err="1"/>
              <a:t>CiteSoftware</a:t>
            </a:r>
            <a:r>
              <a:rPr lang="en-GB" dirty="0"/>
              <a:t> 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https://doi.org/10.5281/zenodo.2783998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16F035AA-F9AC-4668-AB95-37059CC37057}"/>
              </a:ext>
            </a:extLst>
          </p:cNvPr>
          <p:cNvGrpSpPr/>
          <p:nvPr/>
        </p:nvGrpSpPr>
        <p:grpSpPr>
          <a:xfrm>
            <a:off x="456000" y="411163"/>
            <a:ext cx="3888000" cy="3888000"/>
            <a:chOff x="483446" y="616305"/>
            <a:chExt cx="3960000" cy="3960000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1A88F0FB-D27E-43D7-9CF9-588FAB65C58F}"/>
                </a:ext>
              </a:extLst>
            </p:cNvPr>
            <p:cNvSpPr/>
            <p:nvPr/>
          </p:nvSpPr>
          <p:spPr>
            <a:xfrm>
              <a:off x="483446" y="616305"/>
              <a:ext cx="3960000" cy="396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2" name="Content Placeholder 6" descr="A close up of a map&#10;&#10;Description automatically generated">
              <a:extLst>
                <a:ext uri="{FF2B5EF4-FFF2-40B4-BE49-F238E27FC236}">
                  <a16:creationId xmlns:a16="http://schemas.microsoft.com/office/drawing/2014/main" id="{22B23311-DD1F-4E57-BAA1-3E4BDA55372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256" r="49003"/>
            <a:stretch/>
          </p:blipFill>
          <p:spPr>
            <a:xfrm>
              <a:off x="505635" y="616305"/>
              <a:ext cx="3915622" cy="3960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8952207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7DC1AFE6-98BA-4F70-B17A-EA8689BC64C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https://elifesciences.org/labs/e623676c/reproducibility-automated</a:t>
            </a:r>
          </a:p>
          <a:p>
            <a:r>
              <a:rPr lang="en-GB" dirty="0"/>
              <a:t>#</a:t>
            </a:r>
            <a:r>
              <a:rPr lang="en-GB" dirty="0" err="1"/>
              <a:t>CiteSoftware</a:t>
            </a:r>
            <a:r>
              <a:rPr lang="en-GB" dirty="0"/>
              <a:t> 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https://doi.org/10.5281/zenodo.2783998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16F035AA-F9AC-4668-AB95-37059CC37057}"/>
              </a:ext>
            </a:extLst>
          </p:cNvPr>
          <p:cNvGrpSpPr/>
          <p:nvPr/>
        </p:nvGrpSpPr>
        <p:grpSpPr>
          <a:xfrm>
            <a:off x="456000" y="411163"/>
            <a:ext cx="3888000" cy="3888000"/>
            <a:chOff x="483446" y="616305"/>
            <a:chExt cx="3960000" cy="3960000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1A88F0FB-D27E-43D7-9CF9-588FAB65C58F}"/>
                </a:ext>
              </a:extLst>
            </p:cNvPr>
            <p:cNvSpPr/>
            <p:nvPr/>
          </p:nvSpPr>
          <p:spPr>
            <a:xfrm>
              <a:off x="483446" y="616305"/>
              <a:ext cx="3960000" cy="396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2" name="Content Placeholder 6" descr="A close up of a map&#10;&#10;Description automatically generated">
              <a:extLst>
                <a:ext uri="{FF2B5EF4-FFF2-40B4-BE49-F238E27FC236}">
                  <a16:creationId xmlns:a16="http://schemas.microsoft.com/office/drawing/2014/main" id="{22B23311-DD1F-4E57-BAA1-3E4BDA55372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256" r="49003"/>
            <a:stretch/>
          </p:blipFill>
          <p:spPr>
            <a:xfrm>
              <a:off x="505635" y="616305"/>
              <a:ext cx="3915622" cy="3960000"/>
            </a:xfrm>
            <a:prstGeom prst="rect">
              <a:avLst/>
            </a:prstGeom>
          </p:spPr>
        </p:pic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DD9DCDFF-A3A5-47B8-9A25-EE4DE80DA158}"/>
              </a:ext>
            </a:extLst>
          </p:cNvPr>
          <p:cNvGrpSpPr/>
          <p:nvPr/>
        </p:nvGrpSpPr>
        <p:grpSpPr>
          <a:xfrm>
            <a:off x="4800000" y="411163"/>
            <a:ext cx="3888000" cy="3888000"/>
            <a:chOff x="4948204" y="676292"/>
            <a:chExt cx="3960000" cy="3960000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1E65FF18-3673-4315-9D23-38AF18532284}"/>
                </a:ext>
              </a:extLst>
            </p:cNvPr>
            <p:cNvSpPr/>
            <p:nvPr/>
          </p:nvSpPr>
          <p:spPr>
            <a:xfrm>
              <a:off x="4948204" y="676292"/>
              <a:ext cx="3960000" cy="396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3" name="Content Placeholder 6" descr="A close up of a map&#10;&#10;Description automatically generated">
              <a:extLst>
                <a:ext uri="{FF2B5EF4-FFF2-40B4-BE49-F238E27FC236}">
                  <a16:creationId xmlns:a16="http://schemas.microsoft.com/office/drawing/2014/main" id="{033F8B41-7BEE-49D1-96A8-83ED2EACF0E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904" t="8256"/>
            <a:stretch/>
          </p:blipFill>
          <p:spPr>
            <a:xfrm>
              <a:off x="5009320" y="676292"/>
              <a:ext cx="3769638" cy="3960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7245240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7DC1AFE6-98BA-4F70-B17A-EA8689BC64C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https://elifesciences.org/labs/e623676c/reproducibility-automated</a:t>
            </a:r>
          </a:p>
          <a:p>
            <a:r>
              <a:rPr lang="en-GB" dirty="0"/>
              <a:t>#</a:t>
            </a:r>
            <a:r>
              <a:rPr lang="en-GB" dirty="0" err="1"/>
              <a:t>CiteSoftware</a:t>
            </a:r>
            <a:r>
              <a:rPr lang="en-GB" dirty="0"/>
              <a:t> 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https://doi.org/10.5281/zenodo.2783998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16F035AA-F9AC-4668-AB95-37059CC37057}"/>
              </a:ext>
            </a:extLst>
          </p:cNvPr>
          <p:cNvGrpSpPr/>
          <p:nvPr/>
        </p:nvGrpSpPr>
        <p:grpSpPr>
          <a:xfrm>
            <a:off x="456000" y="411163"/>
            <a:ext cx="3888000" cy="3888000"/>
            <a:chOff x="483446" y="616305"/>
            <a:chExt cx="3960000" cy="3960000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1A88F0FB-D27E-43D7-9CF9-588FAB65C58F}"/>
                </a:ext>
              </a:extLst>
            </p:cNvPr>
            <p:cNvSpPr/>
            <p:nvPr/>
          </p:nvSpPr>
          <p:spPr>
            <a:xfrm>
              <a:off x="483446" y="616305"/>
              <a:ext cx="3960000" cy="396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2" name="Content Placeholder 6" descr="A close up of a map&#10;&#10;Description automatically generated">
              <a:extLst>
                <a:ext uri="{FF2B5EF4-FFF2-40B4-BE49-F238E27FC236}">
                  <a16:creationId xmlns:a16="http://schemas.microsoft.com/office/drawing/2014/main" id="{22B23311-DD1F-4E57-BAA1-3E4BDA55372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256" r="49003"/>
            <a:stretch/>
          </p:blipFill>
          <p:spPr>
            <a:xfrm>
              <a:off x="505635" y="616305"/>
              <a:ext cx="3915622" cy="3960000"/>
            </a:xfrm>
            <a:prstGeom prst="rect">
              <a:avLst/>
            </a:prstGeom>
          </p:spPr>
        </p:pic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DD9DCDFF-A3A5-47B8-9A25-EE4DE80DA158}"/>
              </a:ext>
            </a:extLst>
          </p:cNvPr>
          <p:cNvGrpSpPr/>
          <p:nvPr/>
        </p:nvGrpSpPr>
        <p:grpSpPr>
          <a:xfrm>
            <a:off x="4800000" y="411163"/>
            <a:ext cx="3888000" cy="3888000"/>
            <a:chOff x="4948204" y="676292"/>
            <a:chExt cx="3960000" cy="3960000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1E65FF18-3673-4315-9D23-38AF18532284}"/>
                </a:ext>
              </a:extLst>
            </p:cNvPr>
            <p:cNvSpPr/>
            <p:nvPr/>
          </p:nvSpPr>
          <p:spPr>
            <a:xfrm>
              <a:off x="4948204" y="676292"/>
              <a:ext cx="3960000" cy="396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3" name="Content Placeholder 6" descr="A close up of a map&#10;&#10;Description automatically generated">
              <a:extLst>
                <a:ext uri="{FF2B5EF4-FFF2-40B4-BE49-F238E27FC236}">
                  <a16:creationId xmlns:a16="http://schemas.microsoft.com/office/drawing/2014/main" id="{033F8B41-7BEE-49D1-96A8-83ED2EACF0E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904" t="8256"/>
            <a:stretch/>
          </p:blipFill>
          <p:spPr>
            <a:xfrm>
              <a:off x="5009320" y="676292"/>
              <a:ext cx="3769638" cy="3960000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B86488BC-5325-4518-B0A7-3831B59F2EDB}"/>
              </a:ext>
            </a:extLst>
          </p:cNvPr>
          <p:cNvSpPr txBox="1"/>
          <p:nvPr/>
        </p:nvSpPr>
        <p:spPr>
          <a:xfrm>
            <a:off x="5891252" y="1948712"/>
            <a:ext cx="1705496" cy="124607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Check to see what’s changed!</a:t>
            </a:r>
          </a:p>
        </p:txBody>
      </p:sp>
    </p:spTree>
    <p:extLst>
      <p:ext uri="{BB962C8B-B14F-4D97-AF65-F5344CB8AC3E}">
        <p14:creationId xmlns:p14="http://schemas.microsoft.com/office/powerpoint/2010/main" val="333916897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7DC1AFE6-98BA-4F70-B17A-EA8689BC64C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https://elifesciences.org/labs/e623676c/reproducibility-automated</a:t>
            </a:r>
          </a:p>
          <a:p>
            <a:r>
              <a:rPr lang="en-GB" dirty="0"/>
              <a:t>#</a:t>
            </a:r>
            <a:r>
              <a:rPr lang="en-GB" dirty="0" err="1"/>
              <a:t>CiteSoftware</a:t>
            </a:r>
            <a:r>
              <a:rPr lang="en-GB" dirty="0"/>
              <a:t> 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https://doi.org/10.5281/zenodo.2783998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DD9DCDFF-A3A5-47B8-9A25-EE4DE80DA158}"/>
              </a:ext>
            </a:extLst>
          </p:cNvPr>
          <p:cNvGrpSpPr/>
          <p:nvPr/>
        </p:nvGrpSpPr>
        <p:grpSpPr>
          <a:xfrm>
            <a:off x="4800000" y="411163"/>
            <a:ext cx="3888000" cy="3888000"/>
            <a:chOff x="4948204" y="676292"/>
            <a:chExt cx="3960000" cy="3960000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1E65FF18-3673-4315-9D23-38AF18532284}"/>
                </a:ext>
              </a:extLst>
            </p:cNvPr>
            <p:cNvSpPr/>
            <p:nvPr/>
          </p:nvSpPr>
          <p:spPr>
            <a:xfrm>
              <a:off x="4948204" y="676292"/>
              <a:ext cx="3960000" cy="396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3" name="Content Placeholder 6" descr="A close up of a map&#10;&#10;Description automatically generated">
              <a:extLst>
                <a:ext uri="{FF2B5EF4-FFF2-40B4-BE49-F238E27FC236}">
                  <a16:creationId xmlns:a16="http://schemas.microsoft.com/office/drawing/2014/main" id="{033F8B41-7BEE-49D1-96A8-83ED2EACF0E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904" t="8256"/>
            <a:stretch/>
          </p:blipFill>
          <p:spPr>
            <a:xfrm>
              <a:off x="5009320" y="676292"/>
              <a:ext cx="3769638" cy="3960000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B86488BC-5325-4518-B0A7-3831B59F2EDB}"/>
              </a:ext>
            </a:extLst>
          </p:cNvPr>
          <p:cNvSpPr txBox="1"/>
          <p:nvPr/>
        </p:nvSpPr>
        <p:spPr>
          <a:xfrm>
            <a:off x="5891252" y="1948712"/>
            <a:ext cx="1705496" cy="124607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Check to see what’s changed!</a:t>
            </a:r>
          </a:p>
        </p:txBody>
      </p:sp>
      <p:pic>
        <p:nvPicPr>
          <p:cNvPr id="10" name="Picture 9" descr="A screenshot of a social media post&#10;&#10;Description automatically generated">
            <a:extLst>
              <a:ext uri="{FF2B5EF4-FFF2-40B4-BE49-F238E27FC236}">
                <a16:creationId xmlns:a16="http://schemas.microsoft.com/office/drawing/2014/main" id="{DCD6C6B1-BA3C-42E4-BE29-8FDB75FAA4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800" y="923391"/>
            <a:ext cx="3888000" cy="2863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430928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1BBB935-C881-4199-A436-FADCBECF026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https://github.com/alan-turing-institute/signatures-psychiatry</a:t>
            </a:r>
          </a:p>
          <a:p>
            <a:r>
              <a:rPr lang="en-GB" dirty="0"/>
              <a:t>#</a:t>
            </a:r>
            <a:r>
              <a:rPr lang="en-GB" dirty="0" err="1"/>
              <a:t>CiteSoftware</a:t>
            </a:r>
            <a:r>
              <a:rPr lang="en-GB" dirty="0"/>
              <a:t> 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https://doi.org/10.5281/zenodo.2783998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CCCBC97-785A-4D92-BE73-D08B8F952E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522" y="411162"/>
            <a:ext cx="8032552" cy="3719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23405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1BBB935-C881-4199-A436-FADCBECF026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https://github.com/alan-turing-institute/signatures-psychiatry</a:t>
            </a:r>
          </a:p>
          <a:p>
            <a:r>
              <a:rPr lang="en-GB" dirty="0"/>
              <a:t>#</a:t>
            </a:r>
            <a:r>
              <a:rPr lang="en-GB" dirty="0" err="1"/>
              <a:t>CiteSoftware</a:t>
            </a:r>
            <a:r>
              <a:rPr lang="en-GB" dirty="0"/>
              <a:t> 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https://doi.org/10.5281/zenodo.2783998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CCCBC97-785A-4D92-BE73-D08B8F952E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522" y="411162"/>
            <a:ext cx="8032552" cy="3719403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52320BC-8F41-4647-B42C-9419E426D81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4809" t="15448" b="62043"/>
          <a:stretch/>
        </p:blipFill>
        <p:spPr>
          <a:xfrm>
            <a:off x="2275493" y="411162"/>
            <a:ext cx="5034551" cy="3935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19933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C803424-CA96-44B1-932B-E18608152C7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31800" y="682938"/>
            <a:ext cx="4140199" cy="4278676"/>
          </a:xfrm>
        </p:spPr>
        <p:txBody>
          <a:bodyPr/>
          <a:lstStyle/>
          <a:p>
            <a:r>
              <a:rPr lang="en-GB" sz="2400" dirty="0"/>
              <a:t>Run the analysis from start to finish as you’re developing</a:t>
            </a:r>
          </a:p>
          <a:p>
            <a:r>
              <a:rPr lang="en-GB" sz="2400" dirty="0"/>
              <a:t>Many times tests will fail as expected: you’re developing the analysis!</a:t>
            </a:r>
          </a:p>
          <a:p>
            <a:r>
              <a:rPr lang="en-GB" sz="2400" dirty="0"/>
              <a:t>Sometimes tests will fail unexpectedly</a:t>
            </a:r>
          </a:p>
          <a:p>
            <a:r>
              <a:rPr lang="en-GB" sz="2400" dirty="0"/>
              <a:t>CI makes you be explicit about what has changed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DFC4185-7910-4A09-9A7D-502FF31E35B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GB" dirty="0"/>
          </a:p>
          <a:p>
            <a:r>
              <a:rPr lang="en-GB" dirty="0"/>
              <a:t>https://www.youtube.com/watch?v=3GwjfUFyY6M</a:t>
            </a:r>
          </a:p>
          <a:p>
            <a:r>
              <a:rPr lang="en-GB" dirty="0"/>
              <a:t>#</a:t>
            </a:r>
            <a:r>
              <a:rPr lang="en-GB" dirty="0" err="1"/>
              <a:t>CiteSoftware</a:t>
            </a:r>
            <a:r>
              <a:rPr lang="en-GB" dirty="0"/>
              <a:t> 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https://doi.org/10.5281/zenodo.2783998</a:t>
            </a:r>
          </a:p>
        </p:txBody>
      </p:sp>
      <p:pic>
        <p:nvPicPr>
          <p:cNvPr id="7" name="CelebrateGoodTime">
            <a:hlinkClick r:id="" action="ppaction://media"/>
            <a:extLst>
              <a:ext uri="{FF2B5EF4-FFF2-40B4-BE49-F238E27FC236}">
                <a16:creationId xmlns:a16="http://schemas.microsoft.com/office/drawing/2014/main" id="{B31761B3-F218-4F74-9EEA-5986529DA70D}"/>
              </a:ext>
            </a:extLst>
          </p:cNvPr>
          <p:cNvPicPr>
            <a:picLocks noGrp="1" noChangeAspect="1"/>
          </p:cNvPicPr>
          <p:nvPr>
            <p:ph type="pic" sz="quarter" idx="10"/>
            <a:videoFile r:link="rId2"/>
            <p:extLst>
              <p:ext uri="{DAA4B4D4-6D71-4841-9C94-3DE7FCFB9230}">
                <p14:media xmlns:p14="http://schemas.microsoft.com/office/powerpoint/2010/main" r:embed="rId1">
                  <p14:fade out="8000"/>
                </p14:media>
              </p:ext>
            </p:extLst>
          </p:nvPr>
        </p:nvPicPr>
        <p:blipFill>
          <a:blip r:embed="rId4"/>
          <a:srcRect l="18477" r="18477"/>
          <a:stretch>
            <a:fillRect/>
          </a:stretch>
        </p:blipFill>
        <p:spPr>
          <a:xfrm>
            <a:off x="5251450" y="703263"/>
            <a:ext cx="3892550" cy="3470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2451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14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1BBB935-C881-4199-A436-FADCBECF026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https://the-turing-way.netlify.com/introduction/introduction</a:t>
            </a:r>
          </a:p>
          <a:p>
            <a:r>
              <a:rPr lang="en-GB" dirty="0"/>
              <a:t>#</a:t>
            </a:r>
            <a:r>
              <a:rPr lang="en-GB" dirty="0" err="1"/>
              <a:t>CiteSoftware</a:t>
            </a:r>
            <a:r>
              <a:rPr lang="en-GB" dirty="0"/>
              <a:t> 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https://doi.org/10.5281/zenodo.2783998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0AC24DD-88FB-4343-BBF0-D3993AF433D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8149" b="9108"/>
          <a:stretch/>
        </p:blipFill>
        <p:spPr>
          <a:xfrm>
            <a:off x="829769" y="411163"/>
            <a:ext cx="7484462" cy="3796304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08008482-2DBA-410A-A0B6-3E7182220FA0}"/>
              </a:ext>
            </a:extLst>
          </p:cNvPr>
          <p:cNvCxnSpPr/>
          <p:nvPr/>
        </p:nvCxnSpPr>
        <p:spPr>
          <a:xfrm>
            <a:off x="4268074" y="3318421"/>
            <a:ext cx="2052000" cy="0"/>
          </a:xfrm>
          <a:prstGeom prst="line">
            <a:avLst/>
          </a:prstGeom>
          <a:ln w="38100" cap="rnd">
            <a:solidFill>
              <a:srgbClr val="D4065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412DB362-2DAE-4734-BF04-027857F7CCA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94" b="16794"/>
          <a:stretch/>
        </p:blipFill>
        <p:spPr>
          <a:xfrm>
            <a:off x="1778311" y="3318421"/>
            <a:ext cx="1541221" cy="1159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16320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22627B3B-AE5F-4ABD-B6AF-877881A27A6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https://twitter.com/sweichwald/status/1116430285342695424</a:t>
            </a:r>
          </a:p>
          <a:p>
            <a:r>
              <a:rPr lang="en-GB" dirty="0"/>
              <a:t>#</a:t>
            </a:r>
            <a:r>
              <a:rPr lang="en-GB" dirty="0" err="1"/>
              <a:t>CiteSoftware</a:t>
            </a:r>
            <a:r>
              <a:rPr lang="en-GB" dirty="0"/>
              <a:t> 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https://doi.org/10.5281/zenodo.2783998</a:t>
            </a:r>
          </a:p>
        </p:txBody>
      </p:sp>
      <p:pic>
        <p:nvPicPr>
          <p:cNvPr id="2050" name="Picture 2" descr="https://pbs.twimg.com/media/D35bHeQXkAAOtG7.jpg:large">
            <a:extLst>
              <a:ext uri="{FF2B5EF4-FFF2-40B4-BE49-F238E27FC236}">
                <a16:creationId xmlns:a16="http://schemas.microsoft.com/office/drawing/2014/main" id="{6B0A0206-7AD5-4417-A471-E92D4D8A236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150"/>
          <a:stretch/>
        </p:blipFill>
        <p:spPr bwMode="auto">
          <a:xfrm>
            <a:off x="431800" y="0"/>
            <a:ext cx="8280400" cy="40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428765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EF8F4F5-565C-4B4C-BEC1-D4574DC4844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https://software.ac.uk/about/fellows/becky-arnold</a:t>
            </a:r>
          </a:p>
          <a:p>
            <a:r>
              <a:rPr lang="en-GB" dirty="0"/>
              <a:t>#</a:t>
            </a:r>
            <a:r>
              <a:rPr lang="en-GB" dirty="0" err="1"/>
              <a:t>CiteSoftware</a:t>
            </a:r>
            <a:r>
              <a:rPr lang="en-GB" dirty="0"/>
              <a:t> 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https://doi.org/10.5281/zenodo.2783998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AABD406-2E76-482F-9363-DF69154BBAF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sz="3200" b="1" dirty="0"/>
              <a:t>Becky Arnold</a:t>
            </a:r>
            <a:endParaRPr lang="en-US" sz="3200" b="1" dirty="0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800AD1A-AE6C-4882-90FD-23CA8D769B6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31800" y="1325886"/>
            <a:ext cx="3921124" cy="3817613"/>
          </a:xfrm>
          <a:noFill/>
        </p:spPr>
        <p:txBody>
          <a:bodyPr/>
          <a:lstStyle/>
          <a:p>
            <a:pPr marL="0" indent="0">
              <a:buNone/>
            </a:pPr>
            <a:r>
              <a:rPr lang="en-GB" dirty="0"/>
              <a:t>“There are a lot of things you need to know before you can jump into continuous integration.</a:t>
            </a:r>
          </a:p>
          <a:p>
            <a:pPr marL="0" indent="0">
              <a:buNone/>
            </a:pPr>
            <a:r>
              <a:rPr lang="en-GB" dirty="0"/>
              <a:t>Version control is a prerequisite for pretty much everything.”</a:t>
            </a:r>
          </a:p>
        </p:txBody>
      </p:sp>
      <p:pic>
        <p:nvPicPr>
          <p:cNvPr id="7" name="Picture Placeholder 6" descr="A close up of a coral&#10;&#10;Description automatically generated">
            <a:extLst>
              <a:ext uri="{FF2B5EF4-FFF2-40B4-BE49-F238E27FC236}">
                <a16:creationId xmlns:a16="http://schemas.microsoft.com/office/drawing/2014/main" id="{F9324FF5-53C9-452D-811C-B08D08976D4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52" r="25843"/>
          <a:stretch/>
        </p:blipFill>
        <p:spPr>
          <a:xfrm>
            <a:off x="5251450" y="702659"/>
            <a:ext cx="3892550" cy="3451894"/>
          </a:xfrm>
        </p:spPr>
      </p:pic>
    </p:spTree>
    <p:extLst>
      <p:ext uri="{BB962C8B-B14F-4D97-AF65-F5344CB8AC3E}">
        <p14:creationId xmlns:p14="http://schemas.microsoft.com/office/powerpoint/2010/main" val="428394679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B6A7186-3FCD-4B02-9129-EB383755882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8150" b="9067"/>
          <a:stretch/>
        </p:blipFill>
        <p:spPr>
          <a:xfrm>
            <a:off x="829800" y="411163"/>
            <a:ext cx="7484400" cy="379800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1BBB935-C881-4199-A436-FADCBECF026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https://the-turing-way.netlify.com/continuous_integration/continuous_integration.html</a:t>
            </a:r>
          </a:p>
          <a:p>
            <a:r>
              <a:rPr lang="en-GB" dirty="0"/>
              <a:t>#</a:t>
            </a:r>
            <a:r>
              <a:rPr lang="en-GB" dirty="0" err="1"/>
              <a:t>CiteSoftware</a:t>
            </a:r>
            <a:r>
              <a:rPr lang="en-GB" dirty="0"/>
              <a:t> 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https://doi.org/10.5281/zenodo.2783998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D849DE37-25B7-43F0-AAED-1DEE9DFE6790}"/>
              </a:ext>
            </a:extLst>
          </p:cNvPr>
          <p:cNvSpPr/>
          <p:nvPr/>
        </p:nvSpPr>
        <p:spPr>
          <a:xfrm>
            <a:off x="893109" y="1402903"/>
            <a:ext cx="1080000" cy="216000"/>
          </a:xfrm>
          <a:prstGeom prst="roundRect">
            <a:avLst/>
          </a:prstGeom>
          <a:noFill/>
          <a:ln w="28575">
            <a:solidFill>
              <a:srgbClr val="D406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C8A4EFDB-25D0-4B73-B14C-EB992362574A}"/>
              </a:ext>
            </a:extLst>
          </p:cNvPr>
          <p:cNvSpPr/>
          <p:nvPr/>
        </p:nvSpPr>
        <p:spPr>
          <a:xfrm>
            <a:off x="893109" y="2277360"/>
            <a:ext cx="1728000" cy="216000"/>
          </a:xfrm>
          <a:prstGeom prst="roundRect">
            <a:avLst/>
          </a:prstGeom>
          <a:noFill/>
          <a:ln w="28575">
            <a:solidFill>
              <a:srgbClr val="D406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E141398C-915B-486F-B2ED-845E3F22009D}"/>
              </a:ext>
            </a:extLst>
          </p:cNvPr>
          <p:cNvSpPr/>
          <p:nvPr/>
        </p:nvSpPr>
        <p:spPr>
          <a:xfrm>
            <a:off x="893109" y="2561610"/>
            <a:ext cx="612000" cy="216000"/>
          </a:xfrm>
          <a:prstGeom prst="roundRect">
            <a:avLst/>
          </a:prstGeom>
          <a:noFill/>
          <a:ln w="28575">
            <a:solidFill>
              <a:srgbClr val="D406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801453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32AF5B6-009D-43D5-82B6-861C577D2A3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http://phdcomics.com/comics/archive.php?comicid=1531</a:t>
            </a:r>
          </a:p>
          <a:p>
            <a:r>
              <a:rPr lang="en-GB" dirty="0"/>
              <a:t>#</a:t>
            </a:r>
            <a:r>
              <a:rPr lang="en-GB" dirty="0" err="1"/>
              <a:t>CiteSoftware</a:t>
            </a:r>
            <a:r>
              <a:rPr lang="en-GB" dirty="0"/>
              <a:t> 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https://doi.org/10.5281/zenodo.2783998</a:t>
            </a:r>
          </a:p>
        </p:txBody>
      </p:sp>
      <p:pic>
        <p:nvPicPr>
          <p:cNvPr id="5" name="Picture 2" descr="http://3.bp.blogspot.com/-SnWr9oa-G30/UY6tZKwGZPI/AAAAAAAABLc/dyQGoX_i3E8/s800/Github.png">
            <a:extLst>
              <a:ext uri="{FF2B5EF4-FFF2-40B4-BE49-F238E27FC236}">
                <a16:creationId xmlns:a16="http://schemas.microsoft.com/office/drawing/2014/main" id="{CACFA405-6141-4E7E-8F64-8A3427F898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101" y="411163"/>
            <a:ext cx="4787900" cy="3247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527609E-CD7D-4ADA-8ABA-58B68D5AEC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867462" cy="515661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A6A981C-9BA7-4BC5-BE3D-BB58F6B1F65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1334" t="23913" r="46854" b="50580"/>
          <a:stretch/>
        </p:blipFill>
        <p:spPr>
          <a:xfrm>
            <a:off x="6263005" y="2230503"/>
            <a:ext cx="906708" cy="90670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CA1039D-A8D8-4243-B8D8-75FB53B3DCF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41341" t="44898" r="46848" b="29592"/>
          <a:stretch/>
        </p:blipFill>
        <p:spPr>
          <a:xfrm>
            <a:off x="7638270" y="2241071"/>
            <a:ext cx="906708" cy="90680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3BA98C0-CA58-4D59-AB47-6272CA788A1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1664" t="17107" r="46527" b="57382"/>
          <a:stretch/>
        </p:blipFill>
        <p:spPr>
          <a:xfrm>
            <a:off x="4887741" y="2241071"/>
            <a:ext cx="906708" cy="90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71509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EF8F4F5-565C-4B4C-BEC1-D4574DC4844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https://neurohackademy.org</a:t>
            </a:r>
          </a:p>
          <a:p>
            <a:r>
              <a:rPr lang="en-GB" dirty="0"/>
              <a:t>#</a:t>
            </a:r>
            <a:r>
              <a:rPr lang="en-GB" dirty="0" err="1"/>
              <a:t>CiteSoftware</a:t>
            </a:r>
            <a:r>
              <a:rPr lang="en-GB" dirty="0"/>
              <a:t> 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https://doi.org/10.5281/zenodo.2783998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AABD406-2E76-482F-9363-DF69154BBAF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sz="3200" b="1" dirty="0" err="1"/>
              <a:t>Neurohackademy</a:t>
            </a:r>
            <a:endParaRPr lang="en-US" sz="3200" b="1" dirty="0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800AD1A-AE6C-4882-90FD-23CA8D769B6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31800" y="1325886"/>
            <a:ext cx="3921124" cy="3817613"/>
          </a:xfrm>
          <a:noFill/>
        </p:spPr>
        <p:txBody>
          <a:bodyPr/>
          <a:lstStyle/>
          <a:p>
            <a:pPr marL="0" indent="0">
              <a:buNone/>
            </a:pPr>
            <a:r>
              <a:rPr lang="en-GB" dirty="0"/>
              <a:t>“Every hackathon should have a gong that you can ring when you complete your first pull request.”</a:t>
            </a:r>
          </a:p>
        </p:txBody>
      </p:sp>
      <p:pic>
        <p:nvPicPr>
          <p:cNvPr id="10" name="Picture Placeholder 9" descr="A group of people standing in front of a crowd posing for the camera&#10;&#10;Description automatically generated">
            <a:extLst>
              <a:ext uri="{FF2B5EF4-FFF2-40B4-BE49-F238E27FC236}">
                <a16:creationId xmlns:a16="http://schemas.microsoft.com/office/drawing/2014/main" id="{0697934A-0733-4F07-A185-F8594978549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6" r="13083"/>
          <a:stretch/>
        </p:blipFill>
        <p:spPr>
          <a:xfrm>
            <a:off x="5251450" y="702659"/>
            <a:ext cx="3892550" cy="3451894"/>
          </a:xfrm>
        </p:spPr>
      </p:pic>
    </p:spTree>
    <p:extLst>
      <p:ext uri="{BB962C8B-B14F-4D97-AF65-F5344CB8AC3E}">
        <p14:creationId xmlns:p14="http://schemas.microsoft.com/office/powerpoint/2010/main" val="2558856131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C8F92D3A-569F-4F88-BF14-1019667C772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60" b="13760"/>
          <a:stretch>
            <a:fillRect/>
          </a:stretch>
        </p:blipFill>
        <p:spPr>
          <a:xfrm>
            <a:off x="865485" y="411163"/>
            <a:ext cx="7413030" cy="3868534"/>
          </a:xfr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F2BC2A-D980-41ED-B8CC-AF6556893F4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https://www.youtube.com/watch?v=hSsjxbRxgqY</a:t>
            </a:r>
          </a:p>
          <a:p>
            <a:r>
              <a:rPr lang="en-GB" dirty="0"/>
              <a:t>#</a:t>
            </a:r>
            <a:r>
              <a:rPr lang="en-GB" dirty="0" err="1"/>
              <a:t>CiteSoftware</a:t>
            </a:r>
            <a:r>
              <a:rPr lang="en-GB" dirty="0"/>
              <a:t> 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https://doi.org/10.5281/zenodo.2783998</a:t>
            </a:r>
          </a:p>
        </p:txBody>
      </p:sp>
    </p:spTree>
    <p:extLst>
      <p:ext uri="{BB962C8B-B14F-4D97-AF65-F5344CB8AC3E}">
        <p14:creationId xmlns:p14="http://schemas.microsoft.com/office/powerpoint/2010/main" val="150495640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713C65-AF4C-4B30-83B9-0FFDCB5002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799" y="2184922"/>
            <a:ext cx="4360334" cy="571512"/>
          </a:xfrm>
        </p:spPr>
        <p:txBody>
          <a:bodyPr/>
          <a:lstStyle/>
          <a:p>
            <a:r>
              <a:rPr lang="en-GB" dirty="0"/>
              <a:t>Workshops &amp; trainings</a:t>
            </a:r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6ECA07D7-6D0A-4EEF-A334-B354EE97005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72" t="7569" r="35559" b="-199"/>
          <a:stretch/>
        </p:blipFill>
        <p:spPr>
          <a:xfrm>
            <a:off x="5695200" y="0"/>
            <a:ext cx="3448800" cy="4572000"/>
          </a:xfr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DA1CE1D-A4C1-469F-AD56-7612603E71E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#</a:t>
            </a:r>
            <a:r>
              <a:rPr lang="en-GB" dirty="0" err="1"/>
              <a:t>CiteSoftware</a:t>
            </a:r>
            <a:r>
              <a:rPr lang="en-GB" dirty="0"/>
              <a:t> 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https://doi.org/10.5281/zenodo.2783998</a:t>
            </a:r>
          </a:p>
        </p:txBody>
      </p:sp>
    </p:spTree>
    <p:extLst>
      <p:ext uri="{BB962C8B-B14F-4D97-AF65-F5344CB8AC3E}">
        <p14:creationId xmlns:p14="http://schemas.microsoft.com/office/powerpoint/2010/main" val="92421466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BD83FD-D16C-4BC3-B230-EF2B7EF1752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https://github.com/alan-turing-institute/the-turing-way/tree/master/workshops</a:t>
            </a:r>
          </a:p>
          <a:p>
            <a:r>
              <a:rPr lang="en-GB" dirty="0"/>
              <a:t>#</a:t>
            </a:r>
            <a:r>
              <a:rPr lang="en-GB" dirty="0" err="1"/>
              <a:t>CiteSoftware</a:t>
            </a:r>
            <a:r>
              <a:rPr lang="en-GB" dirty="0"/>
              <a:t> 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https://doi.org/10.5281/zenodo.2783998</a:t>
            </a:r>
          </a:p>
        </p:txBody>
      </p:sp>
      <p:pic>
        <p:nvPicPr>
          <p:cNvPr id="10" name="Picture 9" descr="A group of people in a room&#10;&#10;Description automatically generated">
            <a:extLst>
              <a:ext uri="{FF2B5EF4-FFF2-40B4-BE49-F238E27FC236}">
                <a16:creationId xmlns:a16="http://schemas.microsoft.com/office/drawing/2014/main" id="{75302EA5-B547-4C2D-931B-99ED67F17A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916" y="0"/>
            <a:ext cx="7788168" cy="43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20451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EF8F4F5-565C-4B4C-BEC1-D4574DC4844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https://rosiehigman.wordpress.com</a:t>
            </a:r>
          </a:p>
          <a:p>
            <a:r>
              <a:rPr lang="en-GB" dirty="0"/>
              <a:t>#</a:t>
            </a:r>
            <a:r>
              <a:rPr lang="en-GB" dirty="0" err="1"/>
              <a:t>CiteSoftware</a:t>
            </a:r>
            <a:r>
              <a:rPr lang="en-GB" dirty="0"/>
              <a:t> 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https://doi.org/10.5281/zenodo.2783998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AABD406-2E76-482F-9363-DF69154BBAF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sz="3200" b="1" dirty="0"/>
              <a:t>Rosie </a:t>
            </a:r>
            <a:r>
              <a:rPr lang="en-GB" sz="3200" b="1" dirty="0" err="1"/>
              <a:t>Higman</a:t>
            </a:r>
            <a:endParaRPr lang="en-US" sz="3200" b="1" dirty="0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800AD1A-AE6C-4882-90FD-23CA8D769B6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31800" y="1325886"/>
            <a:ext cx="3921124" cy="3817613"/>
          </a:xfrm>
          <a:noFill/>
        </p:spPr>
        <p:txBody>
          <a:bodyPr/>
          <a:lstStyle/>
          <a:p>
            <a:pPr marL="0" indent="0">
              <a:buNone/>
            </a:pPr>
            <a:r>
              <a:rPr lang="en-GB" dirty="0"/>
              <a:t>“There’s no point in running events when you’re only preaching to the choir. We need to show researchers the selfish reasons to follow our recommendations.”</a:t>
            </a:r>
          </a:p>
        </p:txBody>
      </p:sp>
      <p:pic>
        <p:nvPicPr>
          <p:cNvPr id="10" name="Picture 4" descr="Image result for rosie higman">
            <a:extLst>
              <a:ext uri="{FF2B5EF4-FFF2-40B4-BE49-F238E27FC236}">
                <a16:creationId xmlns:a16="http://schemas.microsoft.com/office/drawing/2014/main" id="{13E9D3D9-3C3A-4389-A368-11C92A6475E9}"/>
              </a:ext>
            </a:extLst>
          </p:cNvPr>
          <p:cNvPicPr>
            <a:picLocks noGrp="1" noChangeAspect="1" noChangeArrowheads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69" b="5669"/>
          <a:stretch>
            <a:fillRect/>
          </a:stretch>
        </p:blipFill>
        <p:spPr bwMode="auto">
          <a:xfrm>
            <a:off x="5251450" y="703263"/>
            <a:ext cx="3892550" cy="3451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9211293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BD83FD-D16C-4BC3-B230-EF2B7EF1752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https://www.software.ac.uk/cw19</a:t>
            </a:r>
          </a:p>
          <a:p>
            <a:r>
              <a:rPr lang="en-GB" dirty="0"/>
              <a:t>#</a:t>
            </a:r>
            <a:r>
              <a:rPr lang="en-GB" dirty="0" err="1"/>
              <a:t>CiteSoftware</a:t>
            </a:r>
            <a:r>
              <a:rPr lang="en-GB" dirty="0"/>
              <a:t> 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https://doi.org/10.5281/zenodo.2783998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D0636AC-2577-4E96-9C30-24ECC55ADBE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r="18128" b="18125"/>
          <a:stretch/>
        </p:blipFill>
        <p:spPr>
          <a:xfrm>
            <a:off x="948500" y="0"/>
            <a:ext cx="7678800" cy="43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8102504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BD83FD-D16C-4BC3-B230-EF2B7EF1752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https://checklib.github.io/checklib</a:t>
            </a:r>
          </a:p>
          <a:p>
            <a:r>
              <a:rPr lang="en-GB" dirty="0"/>
              <a:t>#</a:t>
            </a:r>
            <a:r>
              <a:rPr lang="en-GB" dirty="0" err="1"/>
              <a:t>CiteSoftware</a:t>
            </a:r>
            <a:r>
              <a:rPr lang="en-GB" dirty="0"/>
              <a:t> 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https://doi.org/10.5281/zenodo.2783998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D0636AC-2577-4E96-9C30-24ECC55ADB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999" y="0"/>
            <a:ext cx="7680001" cy="43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99225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BDF8CD-677F-41C2-989E-0E03D27933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Paired_r</a:t>
            </a:r>
            <a:endParaRPr lang="en-GB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E6C30AC-62F0-4F1C-BF55-F45677ED92B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dirty="0" err="1"/>
              <a:t>gist_stern</a:t>
            </a:r>
            <a:endParaRPr lang="en-GB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620C5F3-83D9-4F90-8839-FA5FC2393CA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GB" dirty="0"/>
              <a:t>terrain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A4B711A-FC0B-4CD4-B0AB-F6604354074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 err="1"/>
              <a:t>cividis</a:t>
            </a:r>
            <a:endParaRPr lang="en-GB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789FD27C-CF58-4DFF-A538-E5C92105B3A1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GB" dirty="0" err="1"/>
              <a:t>nipy_spectral</a:t>
            </a:r>
            <a:endParaRPr lang="en-GB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A9AE4CEF-0368-4D68-A559-4AC7B05A5ED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GB" dirty="0"/>
              <a:t>ocean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1A04FAD4-C5E7-4EF5-A6A6-927980B1F685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GB" dirty="0"/>
              <a:t>#</a:t>
            </a:r>
            <a:r>
              <a:rPr lang="en-GB" dirty="0" err="1"/>
              <a:t>CiteSoftware</a:t>
            </a:r>
            <a:r>
              <a:rPr lang="en-GB" dirty="0"/>
              <a:t> 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https://doi.org/10.5281/zenodo.2783998</a:t>
            </a:r>
          </a:p>
        </p:txBody>
      </p:sp>
      <p:pic>
        <p:nvPicPr>
          <p:cNvPr id="1026" name="Picture 2" descr="https://pbs.twimg.com/media/D35YDJWX4AAeLug.jpg">
            <a:extLst>
              <a:ext uri="{FF2B5EF4-FFF2-40B4-BE49-F238E27FC236}">
                <a16:creationId xmlns:a16="http://schemas.microsoft.com/office/drawing/2014/main" id="{D9A40DDD-FF3C-4684-95AD-375896EFC339}"/>
              </a:ext>
            </a:extLst>
          </p:cNvPr>
          <p:cNvPicPr>
            <a:picLocks noGrp="1" noChangeAspect="1" noChangeArrowheads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13" b="45215"/>
          <a:stretch/>
        </p:blipFill>
        <p:spPr bwMode="auto">
          <a:xfrm>
            <a:off x="431793" y="411163"/>
            <a:ext cx="2299138" cy="1485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pbs.twimg.com/media/D35UVHgXoAA3rlU.jpg">
            <a:extLst>
              <a:ext uri="{FF2B5EF4-FFF2-40B4-BE49-F238E27FC236}">
                <a16:creationId xmlns:a16="http://schemas.microsoft.com/office/drawing/2014/main" id="{93755408-D602-49C5-947E-FD472141B5EE}"/>
              </a:ext>
            </a:extLst>
          </p:cNvPr>
          <p:cNvPicPr>
            <a:picLocks noGrp="1" noChangeAspect="1" noChangeArrowheads="1"/>
          </p:cNvPicPr>
          <p:nvPr>
            <p:ph type="pic" sz="quarter" idx="17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13" b="45215"/>
          <a:stretch/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pbs.twimg.com/media/D35Ym-OW0AElMPY.jpg">
            <a:extLst>
              <a:ext uri="{FF2B5EF4-FFF2-40B4-BE49-F238E27FC236}">
                <a16:creationId xmlns:a16="http://schemas.microsoft.com/office/drawing/2014/main" id="{B3261B2B-F938-404E-83B2-F681C494B04B}"/>
              </a:ext>
            </a:extLst>
          </p:cNvPr>
          <p:cNvPicPr>
            <a:picLocks noGrp="1" noChangeAspect="1" noChangeArrowheads="1"/>
          </p:cNvPicPr>
          <p:nvPr>
            <p:ph type="pic" sz="quarter" idx="12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13" b="45215"/>
          <a:stretch/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pbs.twimg.com/media/D35YuypX4AAAgss.jpg">
            <a:extLst>
              <a:ext uri="{FF2B5EF4-FFF2-40B4-BE49-F238E27FC236}">
                <a16:creationId xmlns:a16="http://schemas.microsoft.com/office/drawing/2014/main" id="{8FBE9AFC-5202-432B-8C6F-1AC7BBC864CD}"/>
              </a:ext>
            </a:extLst>
          </p:cNvPr>
          <p:cNvPicPr>
            <a:picLocks noGrp="1" noChangeAspect="1" noChangeArrowheads="1"/>
          </p:cNvPicPr>
          <p:nvPr>
            <p:ph type="pic" sz="quarter" idx="11"/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13" b="45215"/>
          <a:stretch/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pbs.twimg.com/media/D35Zkm-WkAApl32.jpg">
            <a:extLst>
              <a:ext uri="{FF2B5EF4-FFF2-40B4-BE49-F238E27FC236}">
                <a16:creationId xmlns:a16="http://schemas.microsoft.com/office/drawing/2014/main" id="{9F0238BE-E09F-4E14-87EE-C888B8A63F33}"/>
              </a:ext>
            </a:extLst>
          </p:cNvPr>
          <p:cNvPicPr>
            <a:picLocks noGrp="1" noChangeAspect="1" noChangeArrowheads="1"/>
          </p:cNvPicPr>
          <p:nvPr>
            <p:ph type="pic" sz="quarter" idx="18"/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13" b="45215"/>
          <a:stretch/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s://pbs.twimg.com/media/D35Zp97WkAIyG9Y.jpg">
            <a:extLst>
              <a:ext uri="{FF2B5EF4-FFF2-40B4-BE49-F238E27FC236}">
                <a16:creationId xmlns:a16="http://schemas.microsoft.com/office/drawing/2014/main" id="{1DA3ABAB-6E3B-47B4-B331-0A5B563F693C}"/>
              </a:ext>
            </a:extLst>
          </p:cNvPr>
          <p:cNvPicPr>
            <a:picLocks noGrp="1" noChangeAspect="1" noChangeArrowheads="1"/>
          </p:cNvPicPr>
          <p:nvPr>
            <p:ph type="pic" sz="quarter" idx="13"/>
          </p:nvPr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13" b="45215"/>
          <a:stretch/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5F17CE2D-6E4A-49E8-9B06-9C3EEC0BA80C}"/>
              </a:ext>
            </a:extLst>
          </p:cNvPr>
          <p:cNvSpPr txBox="1"/>
          <p:nvPr/>
        </p:nvSpPr>
        <p:spPr>
          <a:xfrm>
            <a:off x="0" y="4302177"/>
            <a:ext cx="5981260" cy="841323"/>
          </a:xfrm>
          <a:prstGeom prst="rect">
            <a:avLst/>
          </a:prstGeom>
          <a:noFill/>
        </p:spPr>
        <p:txBody>
          <a:bodyPr wrap="square" lIns="108000" tIns="0" rIns="0" bIns="72000" rtlCol="0" anchor="b">
            <a:noAutofit/>
          </a:bodyPr>
          <a:lstStyle/>
          <a:p>
            <a:r>
              <a:rPr lang="en-GB" sz="1400" dirty="0">
                <a:solidFill>
                  <a:schemeClr val="bg1"/>
                </a:solidFill>
              </a:rPr>
              <a:t>https://github.com/liamedeiros/ehtplot/blob/docs/docs/COLORMAPS.ipynb</a:t>
            </a:r>
          </a:p>
          <a:p>
            <a:r>
              <a:rPr lang="en-GB" sz="1400" dirty="0">
                <a:solidFill>
                  <a:schemeClr val="bg1"/>
                </a:solidFill>
              </a:rPr>
              <a:t>https://twitter.com/sweichwald/status/1116430285342695424</a:t>
            </a:r>
          </a:p>
        </p:txBody>
      </p:sp>
    </p:spTree>
    <p:extLst>
      <p:ext uri="{BB962C8B-B14F-4D97-AF65-F5344CB8AC3E}">
        <p14:creationId xmlns:p14="http://schemas.microsoft.com/office/powerpoint/2010/main" val="3099938073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EF8F4F5-565C-4B4C-BEC1-D4574DC4844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https://alexmorley.me</a:t>
            </a:r>
          </a:p>
          <a:p>
            <a:r>
              <a:rPr lang="en-GB" dirty="0"/>
              <a:t>#</a:t>
            </a:r>
            <a:r>
              <a:rPr lang="en-GB" dirty="0" err="1"/>
              <a:t>CiteSoftware</a:t>
            </a:r>
            <a:r>
              <a:rPr lang="en-GB" dirty="0"/>
              <a:t> 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https://doi.org/10.5281/zenodo.2783998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AABD406-2E76-482F-9363-DF69154BBAF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sz="3200" b="1" dirty="0"/>
              <a:t>Anna </a:t>
            </a:r>
            <a:r>
              <a:rPr lang="en-GB" sz="3200" b="1" dirty="0" err="1"/>
              <a:t>Krystalli</a:t>
            </a:r>
            <a:endParaRPr lang="en-US" sz="3200" b="1" dirty="0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800AD1A-AE6C-4882-90FD-23CA8D769B6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31800" y="1325886"/>
            <a:ext cx="3921124" cy="3817613"/>
          </a:xfrm>
          <a:noFill/>
        </p:spPr>
        <p:txBody>
          <a:bodyPr/>
          <a:lstStyle/>
          <a:p>
            <a:pPr marL="0" indent="0">
              <a:buNone/>
            </a:pPr>
            <a:r>
              <a:rPr lang="en-GB" dirty="0"/>
              <a:t>“Checklists are a great way to make it really easy for busy people to do reproducible research. They can catch easily forgotten steps.”</a:t>
            </a:r>
            <a:endParaRPr lang="en-GB" sz="2400" dirty="0"/>
          </a:p>
          <a:p>
            <a:pPr>
              <a:buFont typeface="Arial" panose="020B0604020202020204" pitchFamily="34" charset="0"/>
              <a:buChar char="•"/>
            </a:pPr>
            <a:endParaRPr lang="en-GB" dirty="0"/>
          </a:p>
        </p:txBody>
      </p:sp>
      <p:pic>
        <p:nvPicPr>
          <p:cNvPr id="8" name="Picture 12" descr="Anna Krystalli">
            <a:extLst>
              <a:ext uri="{FF2B5EF4-FFF2-40B4-BE49-F238E27FC236}">
                <a16:creationId xmlns:a16="http://schemas.microsoft.com/office/drawing/2014/main" id="{2F595499-E179-4FA8-A2E2-7C7D13E8575C}"/>
              </a:ext>
            </a:extLst>
          </p:cNvPr>
          <p:cNvPicPr>
            <a:picLocks noGrp="1" noChangeAspect="1" noChangeArrowheads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69" b="5669"/>
          <a:stretch/>
        </p:blipFill>
        <p:spPr bwMode="auto">
          <a:xfrm>
            <a:off x="5251450" y="703263"/>
            <a:ext cx="3892550" cy="3451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0806879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EF8F4F5-565C-4B4C-BEC1-D4574DC4844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https://alexmorley.me</a:t>
            </a:r>
          </a:p>
          <a:p>
            <a:r>
              <a:rPr lang="en-GB" dirty="0"/>
              <a:t>#</a:t>
            </a:r>
            <a:r>
              <a:rPr lang="en-GB" dirty="0" err="1"/>
              <a:t>CiteSoftware</a:t>
            </a:r>
            <a:r>
              <a:rPr lang="en-GB" dirty="0"/>
              <a:t> 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https://doi.org/10.5281/zenodo.2783998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AABD406-2E76-482F-9363-DF69154BBAF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sz="3200" b="1" dirty="0"/>
              <a:t>Anna </a:t>
            </a:r>
            <a:r>
              <a:rPr lang="en-GB" sz="3200" b="1" dirty="0" err="1"/>
              <a:t>Krystalli</a:t>
            </a:r>
            <a:endParaRPr lang="en-US" sz="3200" b="1" dirty="0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800AD1A-AE6C-4882-90FD-23CA8D769B6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31800" y="1325886"/>
            <a:ext cx="3921124" cy="3817613"/>
          </a:xfrm>
          <a:noFill/>
        </p:spPr>
        <p:txBody>
          <a:bodyPr/>
          <a:lstStyle/>
          <a:p>
            <a:pPr marL="0" indent="0">
              <a:buNone/>
            </a:pPr>
            <a:r>
              <a:rPr lang="en-GB" dirty="0"/>
              <a:t>“Checklists are a great way to make it really easy for busy people to do reproducible research. They can catch easily forgotten steps…… like citing software!”</a:t>
            </a:r>
            <a:endParaRPr lang="en-GB" sz="2400" dirty="0"/>
          </a:p>
          <a:p>
            <a:pPr>
              <a:buFont typeface="Arial" panose="020B0604020202020204" pitchFamily="34" charset="0"/>
              <a:buChar char="•"/>
            </a:pPr>
            <a:endParaRPr lang="en-GB" dirty="0"/>
          </a:p>
        </p:txBody>
      </p:sp>
      <p:pic>
        <p:nvPicPr>
          <p:cNvPr id="8" name="Picture 12" descr="Anna Krystalli">
            <a:extLst>
              <a:ext uri="{FF2B5EF4-FFF2-40B4-BE49-F238E27FC236}">
                <a16:creationId xmlns:a16="http://schemas.microsoft.com/office/drawing/2014/main" id="{2F595499-E179-4FA8-A2E2-7C7D13E8575C}"/>
              </a:ext>
            </a:extLst>
          </p:cNvPr>
          <p:cNvPicPr>
            <a:picLocks noGrp="1" noChangeAspect="1" noChangeArrowheads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69" b="5669"/>
          <a:stretch/>
        </p:blipFill>
        <p:spPr bwMode="auto">
          <a:xfrm>
            <a:off x="5251450" y="703263"/>
            <a:ext cx="3892550" cy="3451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155889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713C65-AF4C-4B30-83B9-0FFDCB5002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799" y="2184922"/>
            <a:ext cx="4360334" cy="571512"/>
          </a:xfrm>
        </p:spPr>
        <p:txBody>
          <a:bodyPr/>
          <a:lstStyle/>
          <a:p>
            <a:r>
              <a:rPr lang="en-GB" dirty="0"/>
              <a:t>Turing Way &amp; Binder</a:t>
            </a:r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6ECA07D7-6D0A-4EEF-A334-B354EE97005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72" t="7569" r="35559" b="-199"/>
          <a:stretch/>
        </p:blipFill>
        <p:spPr>
          <a:xfrm>
            <a:off x="5695200" y="0"/>
            <a:ext cx="3448800" cy="4572000"/>
          </a:xfr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DA1CE1D-A4C1-469F-AD56-7612603E71E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#</a:t>
            </a:r>
            <a:r>
              <a:rPr lang="en-GB" dirty="0" err="1"/>
              <a:t>CiteSoftware</a:t>
            </a:r>
            <a:r>
              <a:rPr lang="en-GB" dirty="0"/>
              <a:t> 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https://doi.org/10.5281/zenodo.2783998</a:t>
            </a:r>
          </a:p>
        </p:txBody>
      </p:sp>
    </p:spTree>
    <p:extLst>
      <p:ext uri="{BB962C8B-B14F-4D97-AF65-F5344CB8AC3E}">
        <p14:creationId xmlns:p14="http://schemas.microsoft.com/office/powerpoint/2010/main" val="578694356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7F5406C-A6D1-4067-8E06-5FFB4133DBB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/>
              <a:t>Courtesy of Juliette Taka: </a:t>
            </a:r>
            <a:r>
              <a:rPr lang="en-GB" dirty="0"/>
              <a:t>https://twitter.com/mybinderteam/status/1082556317842264064</a:t>
            </a:r>
            <a:endParaRPr lang="en-US" dirty="0"/>
          </a:p>
          <a:p>
            <a:r>
              <a:rPr lang="en-GB" dirty="0"/>
              <a:t>#</a:t>
            </a:r>
            <a:r>
              <a:rPr lang="en-GB" dirty="0" err="1"/>
              <a:t>CiteSoftware</a:t>
            </a:r>
            <a:r>
              <a:rPr lang="en-GB" dirty="0"/>
              <a:t> 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https://doi.org/10.5281/zenodo.2783998</a:t>
            </a:r>
          </a:p>
        </p:txBody>
      </p:sp>
      <p:pic>
        <p:nvPicPr>
          <p:cNvPr id="4" name="Content Placeholder 4">
            <a:extLst>
              <a:ext uri="{FF2B5EF4-FFF2-40B4-BE49-F238E27FC236}">
                <a16:creationId xmlns:a16="http://schemas.microsoft.com/office/drawing/2014/main" id="{DC3D021E-4F3F-4CEE-96D5-75D2BF7E0A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4829" y="411163"/>
            <a:ext cx="5474341" cy="3868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2779047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7F5406C-A6D1-4067-8E06-5FFB4133DBB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/>
              <a:t>Courtesy of Juliette Taka: </a:t>
            </a:r>
            <a:r>
              <a:rPr lang="en-GB" dirty="0"/>
              <a:t>https://twitter.com/mybinderteam/status/1082556317842264064</a:t>
            </a:r>
            <a:endParaRPr lang="en-US" dirty="0"/>
          </a:p>
          <a:p>
            <a:r>
              <a:rPr lang="en-GB" dirty="0"/>
              <a:t>#</a:t>
            </a:r>
            <a:r>
              <a:rPr lang="en-GB" dirty="0" err="1"/>
              <a:t>CiteSoftware</a:t>
            </a:r>
            <a:r>
              <a:rPr lang="en-GB" dirty="0"/>
              <a:t> 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https://doi.org/10.5281/zenodo.2783998</a:t>
            </a:r>
          </a:p>
        </p:txBody>
      </p:sp>
      <p:pic>
        <p:nvPicPr>
          <p:cNvPr id="4" name="Content Placeholder 4">
            <a:extLst>
              <a:ext uri="{FF2B5EF4-FFF2-40B4-BE49-F238E27FC236}">
                <a16:creationId xmlns:a16="http://schemas.microsoft.com/office/drawing/2014/main" id="{DC3D021E-4F3F-4CEE-96D5-75D2BF7E0A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4829" y="411163"/>
            <a:ext cx="5474341" cy="3868534"/>
          </a:xfrm>
          <a:prstGeom prst="rect">
            <a:avLst/>
          </a:prstGeom>
        </p:spPr>
      </p:pic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4AE6BE61-D0BB-4F49-A832-C65ACF841D5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607"/>
          <a:stretch/>
        </p:blipFill>
        <p:spPr>
          <a:xfrm flipH="1">
            <a:off x="5656832" y="3565939"/>
            <a:ext cx="1556119" cy="1344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453672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19DFFD2-D5B7-48BD-A995-0BAFA7ABFDF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31801" y="682938"/>
            <a:ext cx="3921124" cy="4049400"/>
          </a:xfrm>
        </p:spPr>
        <p:txBody>
          <a:bodyPr/>
          <a:lstStyle/>
          <a:p>
            <a:r>
              <a:rPr lang="en-GB" dirty="0"/>
              <a:t>Coordinate cloud computing resources with Kubernetes (k8s)</a:t>
            </a:r>
          </a:p>
          <a:p>
            <a:r>
              <a:rPr lang="en-GB" dirty="0"/>
              <a:t>Make it easy for users to access with a </a:t>
            </a:r>
            <a:r>
              <a:rPr lang="en-GB" dirty="0" err="1"/>
              <a:t>JupyterHub</a:t>
            </a:r>
            <a:endParaRPr lang="en-GB" dirty="0"/>
          </a:p>
          <a:p>
            <a:r>
              <a:rPr lang="en-GB" dirty="0"/>
              <a:t>Set up the environment from your GitHub repository</a:t>
            </a:r>
          </a:p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FC4F476-A266-4BC5-A6B4-BF4BA615B42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https://binderhub.readthedocs.io</a:t>
            </a:r>
          </a:p>
          <a:p>
            <a:r>
              <a:rPr lang="en-GB" dirty="0"/>
              <a:t>#</a:t>
            </a:r>
            <a:r>
              <a:rPr lang="en-GB" dirty="0" err="1"/>
              <a:t>CiteSoftware</a:t>
            </a:r>
            <a:r>
              <a:rPr lang="en-GB" dirty="0"/>
              <a:t> 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https://doi.org/10.5281/zenodo.2783998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0845022-F4B3-4D8B-8642-205BAA6F642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5721" t="88637" r="16076"/>
          <a:stretch/>
        </p:blipFill>
        <p:spPr>
          <a:xfrm>
            <a:off x="4356100" y="448755"/>
            <a:ext cx="1064871" cy="1042413"/>
          </a:xfrm>
          <a:prstGeom prst="rect">
            <a:avLst/>
          </a:prstGeom>
        </p:spPr>
      </p:pic>
      <p:pic>
        <p:nvPicPr>
          <p:cNvPr id="7" name="Content Placeholder 9">
            <a:extLst>
              <a:ext uri="{FF2B5EF4-FFF2-40B4-BE49-F238E27FC236}">
                <a16:creationId xmlns:a16="http://schemas.microsoft.com/office/drawing/2014/main" id="{792B43FC-2764-446A-BFF9-E17164BB066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/>
          <a:srcRect t="861" b="-551"/>
          <a:stretch/>
        </p:blipFill>
        <p:spPr>
          <a:xfrm>
            <a:off x="5251451" y="448755"/>
            <a:ext cx="3892550" cy="3996000"/>
          </a:xfrm>
          <a:prstGeom prst="rect">
            <a:avLst/>
          </a:prstGeom>
        </p:spPr>
      </p:pic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20CE190A-0445-4553-A0F6-59A5A48F5D3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607"/>
          <a:stretch/>
        </p:blipFill>
        <p:spPr>
          <a:xfrm flipH="1">
            <a:off x="4009839" y="297766"/>
            <a:ext cx="2189792" cy="1891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3224116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EF8F4F5-565C-4B4C-BEC1-D4574DC4844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https://gertjanvandenburg.com</a:t>
            </a:r>
          </a:p>
          <a:p>
            <a:r>
              <a:rPr lang="en-GB" dirty="0"/>
              <a:t>#</a:t>
            </a:r>
            <a:r>
              <a:rPr lang="en-GB" dirty="0" err="1"/>
              <a:t>CiteSoftware</a:t>
            </a:r>
            <a:r>
              <a:rPr lang="en-GB" dirty="0"/>
              <a:t> 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https://doi.org/10.5281/zenodo.2783998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AABD406-2E76-482F-9363-DF69154BBAF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31799" y="702659"/>
            <a:ext cx="4140201" cy="545115"/>
          </a:xfrm>
        </p:spPr>
        <p:txBody>
          <a:bodyPr/>
          <a:lstStyle/>
          <a:p>
            <a:r>
              <a:rPr lang="en-US" sz="3200" b="1" dirty="0" err="1"/>
              <a:t>Gertjan</a:t>
            </a:r>
            <a:r>
              <a:rPr lang="en-US" sz="3200" b="1" dirty="0"/>
              <a:t> van den Burg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800AD1A-AE6C-4882-90FD-23CA8D769B6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31800" y="1325886"/>
            <a:ext cx="3921124" cy="3817613"/>
          </a:xfrm>
          <a:noFill/>
        </p:spPr>
        <p:txBody>
          <a:bodyPr/>
          <a:lstStyle/>
          <a:p>
            <a:pPr marL="0" indent="0">
              <a:buNone/>
            </a:pPr>
            <a:r>
              <a:rPr lang="en-GB" dirty="0"/>
              <a:t>“The fun part of data science is the modelling. Being able to read in information from a csv file should not be the hardest part.”</a:t>
            </a:r>
          </a:p>
          <a:p>
            <a:pPr>
              <a:buFont typeface="Arial" panose="020B0604020202020204" pitchFamily="34" charset="0"/>
              <a:buChar char="•"/>
            </a:pPr>
            <a:endParaRPr lang="en-GB" dirty="0"/>
          </a:p>
        </p:txBody>
      </p:sp>
      <p:pic>
        <p:nvPicPr>
          <p:cNvPr id="9" name="Picture Placeholder 8" descr="A person looking at the camera&#10;&#10;Description automatically generated">
            <a:extLst>
              <a:ext uri="{FF2B5EF4-FFF2-40B4-BE49-F238E27FC236}">
                <a16:creationId xmlns:a16="http://schemas.microsoft.com/office/drawing/2014/main" id="{20CA6459-2E3F-4613-905E-13577B1558E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10" b="35336"/>
          <a:stretch/>
        </p:blipFill>
        <p:spPr>
          <a:xfrm>
            <a:off x="5251450" y="702659"/>
            <a:ext cx="3892550" cy="3451894"/>
          </a:xfrm>
        </p:spPr>
      </p:pic>
    </p:spTree>
    <p:extLst>
      <p:ext uri="{BB962C8B-B14F-4D97-AF65-F5344CB8AC3E}">
        <p14:creationId xmlns:p14="http://schemas.microsoft.com/office/powerpoint/2010/main" val="30024151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649834-F66A-4CF8-AD21-A4B22950BD1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336498" y="682940"/>
            <a:ext cx="3375702" cy="3471618"/>
          </a:xfrm>
        </p:spPr>
        <p:txBody>
          <a:bodyPr/>
          <a:lstStyle/>
          <a:p>
            <a:pPr>
              <a:spcAft>
                <a:spcPts val="0"/>
              </a:spcAft>
            </a:pPr>
            <a:r>
              <a:rPr lang="en-US" sz="2400" dirty="0"/>
              <a:t>https://github.com/</a:t>
            </a:r>
          </a:p>
          <a:p>
            <a:pPr marL="0" indent="0">
              <a:spcAft>
                <a:spcPts val="0"/>
              </a:spcAft>
              <a:buNone/>
              <a:tabLst>
                <a:tab pos="269875" algn="l"/>
              </a:tabLst>
            </a:pPr>
            <a:r>
              <a:rPr lang="en-US" sz="2400" dirty="0"/>
              <a:t>	</a:t>
            </a:r>
            <a:r>
              <a:rPr lang="en-US" sz="2400" dirty="0" err="1"/>
              <a:t>alan</a:t>
            </a:r>
            <a:r>
              <a:rPr lang="en-US" sz="2400" dirty="0"/>
              <a:t>-</a:t>
            </a:r>
            <a:r>
              <a:rPr lang="en-US" sz="2400" dirty="0" err="1"/>
              <a:t>turing</a:t>
            </a:r>
            <a:r>
              <a:rPr lang="en-US" sz="2400" dirty="0"/>
              <a:t>-institute/</a:t>
            </a:r>
          </a:p>
          <a:p>
            <a:pPr marL="0" indent="0">
              <a:spcAft>
                <a:spcPts val="0"/>
              </a:spcAft>
              <a:buNone/>
              <a:tabLst>
                <a:tab pos="269875" algn="l"/>
              </a:tabLst>
            </a:pPr>
            <a:r>
              <a:rPr lang="en-US" sz="2400" dirty="0"/>
              <a:t>	</a:t>
            </a:r>
            <a:r>
              <a:rPr lang="en-US" sz="2400" dirty="0" err="1"/>
              <a:t>CleverCSVDemo</a:t>
            </a:r>
            <a:endParaRPr lang="en-US" sz="2400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626DF8C-F89D-48EA-AE4F-1328CD5794F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#</a:t>
            </a:r>
            <a:r>
              <a:rPr lang="en-GB" dirty="0" err="1"/>
              <a:t>CiteSoftware</a:t>
            </a:r>
            <a:r>
              <a:rPr lang="en-GB" dirty="0"/>
              <a:t> 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https://doi.org/10.5281/zenodo.2783998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1398A56-43D4-430D-B93E-F012B08B610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412" b="12983"/>
          <a:stretch/>
        </p:blipFill>
        <p:spPr>
          <a:xfrm>
            <a:off x="0" y="411163"/>
            <a:ext cx="5092162" cy="4321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9898697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649834-F66A-4CF8-AD21-A4B22950BD1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336498" y="682940"/>
            <a:ext cx="3375702" cy="3471618"/>
          </a:xfrm>
        </p:spPr>
        <p:txBody>
          <a:bodyPr/>
          <a:lstStyle/>
          <a:p>
            <a:pPr>
              <a:spcAft>
                <a:spcPts val="0"/>
              </a:spcAft>
            </a:pPr>
            <a:r>
              <a:rPr lang="en-US" sz="2400" dirty="0"/>
              <a:t>https://github.com/</a:t>
            </a:r>
          </a:p>
          <a:p>
            <a:pPr marL="0" indent="0">
              <a:spcAft>
                <a:spcPts val="0"/>
              </a:spcAft>
              <a:buNone/>
              <a:tabLst>
                <a:tab pos="269875" algn="l"/>
              </a:tabLst>
            </a:pPr>
            <a:r>
              <a:rPr lang="en-US" sz="2400" dirty="0"/>
              <a:t>	</a:t>
            </a:r>
            <a:r>
              <a:rPr lang="en-US" sz="2400" dirty="0" err="1"/>
              <a:t>alan</a:t>
            </a:r>
            <a:r>
              <a:rPr lang="en-US" sz="2400" dirty="0"/>
              <a:t>-</a:t>
            </a:r>
            <a:r>
              <a:rPr lang="en-US" sz="2400" dirty="0" err="1"/>
              <a:t>turing</a:t>
            </a:r>
            <a:r>
              <a:rPr lang="en-US" sz="2400" dirty="0"/>
              <a:t>-institute/</a:t>
            </a:r>
          </a:p>
          <a:p>
            <a:pPr marL="0" indent="0">
              <a:spcAft>
                <a:spcPts val="0"/>
              </a:spcAft>
              <a:buNone/>
              <a:tabLst>
                <a:tab pos="269875" algn="l"/>
              </a:tabLst>
            </a:pPr>
            <a:r>
              <a:rPr lang="en-US" sz="2400" dirty="0"/>
              <a:t>	</a:t>
            </a:r>
            <a:r>
              <a:rPr lang="en-US" sz="2400" dirty="0" err="1"/>
              <a:t>CleverCSVDemo</a:t>
            </a:r>
            <a:endParaRPr lang="en-US" sz="2400" dirty="0"/>
          </a:p>
          <a:p>
            <a:pPr marL="0" indent="0">
              <a:spcAft>
                <a:spcPts val="0"/>
              </a:spcAft>
              <a:buNone/>
              <a:tabLst>
                <a:tab pos="269875" algn="l"/>
              </a:tabLst>
            </a:pPr>
            <a:endParaRPr lang="en-US" sz="2400" dirty="0"/>
          </a:p>
          <a:p>
            <a:pPr>
              <a:spcAft>
                <a:spcPts val="0"/>
              </a:spcAft>
              <a:tabLst>
                <a:tab pos="269875" algn="l"/>
              </a:tabLst>
            </a:pPr>
            <a:r>
              <a:rPr lang="en-GB" sz="2400" dirty="0"/>
              <a:t>“Wrangling Messy CSV Files by Detecting Row and Type Patterns”</a:t>
            </a:r>
          </a:p>
          <a:p>
            <a:pPr marL="0" indent="0">
              <a:spcAft>
                <a:spcPts val="0"/>
              </a:spcAft>
              <a:buNone/>
              <a:tabLst>
                <a:tab pos="269875" algn="l"/>
              </a:tabLst>
            </a:pPr>
            <a:r>
              <a:rPr lang="en-GB" sz="2400" dirty="0"/>
              <a:t>		arXiv:1811.11242</a:t>
            </a:r>
          </a:p>
          <a:p>
            <a:pPr marL="0" indent="0">
              <a:spcAft>
                <a:spcPts val="0"/>
              </a:spcAft>
              <a:buNone/>
              <a:tabLst>
                <a:tab pos="269875" algn="l"/>
              </a:tabLst>
            </a:pPr>
            <a:endParaRPr lang="en-US" sz="2400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626DF8C-F89D-48EA-AE4F-1328CD5794F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#</a:t>
            </a:r>
            <a:r>
              <a:rPr lang="en-GB" dirty="0" err="1"/>
              <a:t>CiteSoftware</a:t>
            </a:r>
            <a:r>
              <a:rPr lang="en-GB" dirty="0"/>
              <a:t> 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https://doi.org/10.5281/zenodo.2783998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1398A56-43D4-430D-B93E-F012B08B610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412" b="12983"/>
          <a:stretch/>
        </p:blipFill>
        <p:spPr>
          <a:xfrm>
            <a:off x="0" y="411163"/>
            <a:ext cx="5092162" cy="4321176"/>
          </a:xfrm>
          <a:prstGeom prst="rect">
            <a:avLst/>
          </a:prstGeom>
        </p:spPr>
      </p:pic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D25A5E5D-51B0-4103-8B30-667D1B46971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68" t="10845" r="14445" b="23352"/>
          <a:stretch/>
        </p:blipFill>
        <p:spPr>
          <a:xfrm>
            <a:off x="607101" y="3757856"/>
            <a:ext cx="732163" cy="703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4431615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649834-F66A-4CF8-AD21-A4B22950BD1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https://github.com/alan-turing-institute/CleverCSVDemo</a:t>
            </a:r>
          </a:p>
          <a:p>
            <a:r>
              <a:rPr lang="en-GB" dirty="0"/>
              <a:t>#</a:t>
            </a:r>
            <a:r>
              <a:rPr lang="en-GB" dirty="0" err="1"/>
              <a:t>CiteSoftware</a:t>
            </a:r>
            <a:r>
              <a:rPr lang="en-GB" dirty="0"/>
              <a:t> 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https://doi.org/10.5281/zenodo.2783998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0172882-CEA7-45C8-B9D3-D2AFE944AC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0603"/>
            <a:ext cx="9144000" cy="4179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7356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BDF8CD-677F-41C2-989E-0E03D27933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Paired_r</a:t>
            </a:r>
            <a:endParaRPr lang="en-GB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E6C30AC-62F0-4F1C-BF55-F45677ED92B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dirty="0" err="1"/>
              <a:t>gist_stern</a:t>
            </a:r>
            <a:endParaRPr lang="en-GB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620C5F3-83D9-4F90-8839-FA5FC2393CA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GB" dirty="0"/>
              <a:t>terrain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A4B711A-FC0B-4CD4-B0AB-F6604354074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 err="1"/>
              <a:t>cividis</a:t>
            </a:r>
            <a:endParaRPr lang="en-GB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789FD27C-CF58-4DFF-A538-E5C92105B3A1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GB" dirty="0" err="1"/>
              <a:t>nipy_spectral</a:t>
            </a:r>
            <a:endParaRPr lang="en-GB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A9AE4CEF-0368-4D68-A559-4AC7B05A5ED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GB" dirty="0"/>
              <a:t>ocean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1A04FAD4-C5E7-4EF5-A6A6-927980B1F685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GB" dirty="0"/>
              <a:t>#</a:t>
            </a:r>
            <a:r>
              <a:rPr lang="en-GB" dirty="0" err="1"/>
              <a:t>CiteSoftware</a:t>
            </a:r>
            <a:r>
              <a:rPr lang="en-GB" dirty="0"/>
              <a:t> 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https://doi.org/10.5281/zenodo.2783998</a:t>
            </a:r>
          </a:p>
        </p:txBody>
      </p:sp>
      <p:pic>
        <p:nvPicPr>
          <p:cNvPr id="1026" name="Picture 2" descr="https://pbs.twimg.com/media/D35YDJWX4AAeLug.jpg">
            <a:extLst>
              <a:ext uri="{FF2B5EF4-FFF2-40B4-BE49-F238E27FC236}">
                <a16:creationId xmlns:a16="http://schemas.microsoft.com/office/drawing/2014/main" id="{D9A40DDD-FF3C-4684-95AD-375896EFC339}"/>
              </a:ext>
            </a:extLst>
          </p:cNvPr>
          <p:cNvPicPr>
            <a:picLocks noGrp="1" noChangeAspect="1" noChangeArrowheads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13" b="45215"/>
          <a:stretch/>
        </p:blipFill>
        <p:spPr bwMode="auto">
          <a:xfrm>
            <a:off x="431793" y="411163"/>
            <a:ext cx="2299138" cy="1485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pbs.twimg.com/media/D35Ym-OW0AElMPY.jpg">
            <a:extLst>
              <a:ext uri="{FF2B5EF4-FFF2-40B4-BE49-F238E27FC236}">
                <a16:creationId xmlns:a16="http://schemas.microsoft.com/office/drawing/2014/main" id="{B3261B2B-F938-404E-83B2-F681C494B04B}"/>
              </a:ext>
            </a:extLst>
          </p:cNvPr>
          <p:cNvPicPr>
            <a:picLocks noGrp="1" noChangeAspect="1" noChangeArrowheads="1"/>
          </p:cNvPicPr>
          <p:nvPr>
            <p:ph type="pic" sz="quarter" idx="1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13" b="45215"/>
          <a:stretch/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pbs.twimg.com/media/D35YuypX4AAAgss.jpg">
            <a:extLst>
              <a:ext uri="{FF2B5EF4-FFF2-40B4-BE49-F238E27FC236}">
                <a16:creationId xmlns:a16="http://schemas.microsoft.com/office/drawing/2014/main" id="{8FBE9AFC-5202-432B-8C6F-1AC7BBC864CD}"/>
              </a:ext>
            </a:extLst>
          </p:cNvPr>
          <p:cNvPicPr>
            <a:picLocks noGrp="1" noChangeAspect="1" noChangeArrowheads="1"/>
          </p:cNvPicPr>
          <p:nvPr>
            <p:ph type="pic" sz="quarter" idx="1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13" b="45215"/>
          <a:stretch/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pbs.twimg.com/media/D35Zkm-WkAApl32.jpg">
            <a:extLst>
              <a:ext uri="{FF2B5EF4-FFF2-40B4-BE49-F238E27FC236}">
                <a16:creationId xmlns:a16="http://schemas.microsoft.com/office/drawing/2014/main" id="{9F0238BE-E09F-4E14-87EE-C888B8A63F33}"/>
              </a:ext>
            </a:extLst>
          </p:cNvPr>
          <p:cNvPicPr>
            <a:picLocks noGrp="1" noChangeAspect="1" noChangeArrowheads="1"/>
          </p:cNvPicPr>
          <p:nvPr>
            <p:ph type="pic" sz="quarter" idx="18"/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13" b="45215"/>
          <a:stretch/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s://pbs.twimg.com/media/D35Zp97WkAIyG9Y.jpg">
            <a:extLst>
              <a:ext uri="{FF2B5EF4-FFF2-40B4-BE49-F238E27FC236}">
                <a16:creationId xmlns:a16="http://schemas.microsoft.com/office/drawing/2014/main" id="{1DA3ABAB-6E3B-47B4-B331-0A5B563F693C}"/>
              </a:ext>
            </a:extLst>
          </p:cNvPr>
          <p:cNvPicPr>
            <a:picLocks noGrp="1" noChangeAspect="1" noChangeArrowheads="1"/>
          </p:cNvPicPr>
          <p:nvPr>
            <p:ph type="pic" sz="quarter" idx="13"/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13" b="45215"/>
          <a:stretch/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pbs.twimg.com/media/D39C__KWsAc-Ykt.jpg">
            <a:extLst>
              <a:ext uri="{FF2B5EF4-FFF2-40B4-BE49-F238E27FC236}">
                <a16:creationId xmlns:a16="http://schemas.microsoft.com/office/drawing/2014/main" id="{747BF0B0-408A-4073-98D1-7A0306A010C6}"/>
              </a:ext>
            </a:extLst>
          </p:cNvPr>
          <p:cNvPicPr>
            <a:picLocks noGrp="1" noChangeAspect="1" noChangeArrowheads="1"/>
          </p:cNvPicPr>
          <p:nvPr>
            <p:ph type="pic" sz="quarter" idx="17"/>
          </p:nvPr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27" b="45179"/>
          <a:stretch/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4EC36A40-0A58-43D8-A2F5-BCCAFD87C4C8}"/>
              </a:ext>
            </a:extLst>
          </p:cNvPr>
          <p:cNvSpPr txBox="1"/>
          <p:nvPr/>
        </p:nvSpPr>
        <p:spPr>
          <a:xfrm>
            <a:off x="0" y="4302177"/>
            <a:ext cx="5981260" cy="841323"/>
          </a:xfrm>
          <a:prstGeom prst="rect">
            <a:avLst/>
          </a:prstGeom>
          <a:noFill/>
        </p:spPr>
        <p:txBody>
          <a:bodyPr wrap="square" lIns="108000" tIns="0" rIns="0" bIns="72000" rtlCol="0" anchor="b">
            <a:noAutofit/>
          </a:bodyPr>
          <a:lstStyle/>
          <a:p>
            <a:r>
              <a:rPr lang="en-GB" sz="1400" dirty="0">
                <a:solidFill>
                  <a:schemeClr val="bg1"/>
                </a:solidFill>
              </a:rPr>
              <a:t>https://github.com/liamedeiros/ehtplot/blob/docs/docs/COLORMAPS.ipynb</a:t>
            </a:r>
          </a:p>
          <a:p>
            <a:r>
              <a:rPr lang="en-GB" sz="1400" dirty="0">
                <a:solidFill>
                  <a:schemeClr val="bg1"/>
                </a:solidFill>
              </a:rPr>
              <a:t>https://twitter.com/sweichwald/status/1116430285342695424</a:t>
            </a:r>
          </a:p>
        </p:txBody>
      </p:sp>
    </p:spTree>
    <p:extLst>
      <p:ext uri="{BB962C8B-B14F-4D97-AF65-F5344CB8AC3E}">
        <p14:creationId xmlns:p14="http://schemas.microsoft.com/office/powerpoint/2010/main" val="2486910826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649834-F66A-4CF8-AD21-A4B22950BD1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https://github.com/alan-turing-institute/CleverCSVDemo</a:t>
            </a:r>
          </a:p>
          <a:p>
            <a:r>
              <a:rPr lang="en-GB" dirty="0"/>
              <a:t>#</a:t>
            </a:r>
            <a:r>
              <a:rPr lang="en-GB" dirty="0" err="1"/>
              <a:t>CiteSoftware</a:t>
            </a:r>
            <a:r>
              <a:rPr lang="en-GB" dirty="0"/>
              <a:t> 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https://doi.org/10.5281/zenodo.2783998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69F5952-B15B-419E-81D8-1416D95598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2984"/>
            <a:ext cx="9144000" cy="4176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582585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649834-F66A-4CF8-AD21-A4B22950BD1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https://github.com/alan-turing-institute/CleverCSVDemo</a:t>
            </a:r>
          </a:p>
          <a:p>
            <a:r>
              <a:rPr lang="en-GB" dirty="0"/>
              <a:t>#</a:t>
            </a:r>
            <a:r>
              <a:rPr lang="en-GB" dirty="0" err="1"/>
              <a:t>CiteSoftware</a:t>
            </a:r>
            <a:r>
              <a:rPr lang="en-GB" dirty="0"/>
              <a:t> 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https://doi.org/10.5281/zenodo.2783998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4ADDFE5-A45A-4273-8AAF-C360F5EDAF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2984"/>
            <a:ext cx="9144000" cy="4176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3808460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649834-F66A-4CF8-AD21-A4B22950BD1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https://github.com/alan-turing-institute/CleverCSVDemo</a:t>
            </a:r>
          </a:p>
          <a:p>
            <a:r>
              <a:rPr lang="en-GB" dirty="0"/>
              <a:t>#</a:t>
            </a:r>
            <a:r>
              <a:rPr lang="en-GB" dirty="0" err="1"/>
              <a:t>CiteSoftware</a:t>
            </a:r>
            <a:r>
              <a:rPr lang="en-GB" dirty="0"/>
              <a:t> 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https://doi.org/10.5281/zenodo.2783998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F5BE77B-65FF-4C9C-BB75-FBC8A4B4B9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2984"/>
            <a:ext cx="9144000" cy="4176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0505022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649834-F66A-4CF8-AD21-A4B22950BD1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https://github.com/alan-turing-institute/CleverCSVDemo</a:t>
            </a:r>
          </a:p>
          <a:p>
            <a:r>
              <a:rPr lang="en-GB" dirty="0"/>
              <a:t>#</a:t>
            </a:r>
            <a:r>
              <a:rPr lang="en-GB" dirty="0" err="1"/>
              <a:t>CiteSoftware</a:t>
            </a:r>
            <a:r>
              <a:rPr lang="en-GB" dirty="0"/>
              <a:t> 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https://doi.org/10.5281/zenodo.2783998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F5BE77B-65FF-4C9C-BB75-FBC8A4B4B9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2984"/>
            <a:ext cx="9144000" cy="4176713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F53B8EB9-8288-47F7-8A22-F6C370B2CDFA}"/>
              </a:ext>
            </a:extLst>
          </p:cNvPr>
          <p:cNvCxnSpPr>
            <a:cxnSpLocks/>
          </p:cNvCxnSpPr>
          <p:nvPr/>
        </p:nvCxnSpPr>
        <p:spPr>
          <a:xfrm>
            <a:off x="5908046" y="1382652"/>
            <a:ext cx="1249757" cy="0"/>
          </a:xfrm>
          <a:prstGeom prst="line">
            <a:avLst/>
          </a:prstGeom>
          <a:ln w="38100" cap="rnd">
            <a:solidFill>
              <a:srgbClr val="D4065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C5DBE91D-319A-4D3D-92C8-2697A273F1D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26820" y="863803"/>
            <a:ext cx="1638300" cy="146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4907234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649834-F66A-4CF8-AD21-A4B22950BD1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https://github.com/alan-turing-institute/CleverCSVDemo</a:t>
            </a:r>
          </a:p>
          <a:p>
            <a:r>
              <a:rPr lang="en-GB" dirty="0"/>
              <a:t>#</a:t>
            </a:r>
            <a:r>
              <a:rPr lang="en-GB" dirty="0" err="1"/>
              <a:t>CiteSoftware</a:t>
            </a:r>
            <a:r>
              <a:rPr lang="en-GB" dirty="0"/>
              <a:t> 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https://doi.org/10.5281/zenodo.2783998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B4E62DA-18D3-42DE-9D50-A887E46E7B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2984"/>
            <a:ext cx="9144000" cy="4176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2919091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649834-F66A-4CF8-AD21-A4B22950BD1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https://github.com/alan-turing-institute/CleverCSVDemo</a:t>
            </a:r>
          </a:p>
          <a:p>
            <a:r>
              <a:rPr lang="en-GB" dirty="0"/>
              <a:t>#</a:t>
            </a:r>
            <a:r>
              <a:rPr lang="en-GB" dirty="0" err="1"/>
              <a:t>CiteSoftware</a:t>
            </a:r>
            <a:r>
              <a:rPr lang="en-GB" dirty="0"/>
              <a:t> 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https://doi.org/10.5281/zenodo.2783998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0172882-CEA7-45C8-B9D3-D2AFE944AC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0603"/>
            <a:ext cx="9144000" cy="4179094"/>
          </a:xfrm>
          <a:prstGeom prst="rect">
            <a:avLst/>
          </a:prstGeom>
        </p:spPr>
      </p:pic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ABFF5408-B20D-400B-9847-E90B58F8B8A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68" t="10845" r="14445" b="23352"/>
          <a:stretch/>
        </p:blipFill>
        <p:spPr>
          <a:xfrm>
            <a:off x="2368445" y="2903416"/>
            <a:ext cx="732163" cy="703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0214817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649834-F66A-4CF8-AD21-A4B22950BD1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336498" y="682940"/>
            <a:ext cx="3375702" cy="3471618"/>
          </a:xfrm>
        </p:spPr>
        <p:txBody>
          <a:bodyPr/>
          <a:lstStyle/>
          <a:p>
            <a:pPr>
              <a:spcAft>
                <a:spcPts val="0"/>
              </a:spcAft>
            </a:pPr>
            <a:r>
              <a:rPr lang="en-US" sz="2400" dirty="0"/>
              <a:t>https://github.com/</a:t>
            </a:r>
          </a:p>
          <a:p>
            <a:pPr marL="0" indent="0">
              <a:spcAft>
                <a:spcPts val="0"/>
              </a:spcAft>
              <a:buNone/>
              <a:tabLst>
                <a:tab pos="269875" algn="l"/>
              </a:tabLst>
            </a:pPr>
            <a:r>
              <a:rPr lang="en-US" sz="2400" dirty="0"/>
              <a:t>	</a:t>
            </a:r>
            <a:r>
              <a:rPr lang="en-US" sz="2400" dirty="0" err="1"/>
              <a:t>alan</a:t>
            </a:r>
            <a:r>
              <a:rPr lang="en-US" sz="2400" dirty="0"/>
              <a:t>-</a:t>
            </a:r>
            <a:r>
              <a:rPr lang="en-US" sz="2400" dirty="0" err="1"/>
              <a:t>turing</a:t>
            </a:r>
            <a:r>
              <a:rPr lang="en-US" sz="2400" dirty="0"/>
              <a:t>-institute/</a:t>
            </a:r>
          </a:p>
          <a:p>
            <a:pPr marL="0" indent="0">
              <a:spcAft>
                <a:spcPts val="0"/>
              </a:spcAft>
              <a:buNone/>
              <a:tabLst>
                <a:tab pos="269875" algn="l"/>
              </a:tabLst>
            </a:pPr>
            <a:r>
              <a:rPr lang="en-US" sz="2400" dirty="0"/>
              <a:t>	</a:t>
            </a:r>
            <a:r>
              <a:rPr lang="en-US" sz="2400" dirty="0" err="1"/>
              <a:t>CSV_Wrangling</a:t>
            </a:r>
            <a:endParaRPr lang="en-US" sz="2400" dirty="0"/>
          </a:p>
          <a:p>
            <a:pPr marL="0" indent="0">
              <a:spcAft>
                <a:spcPts val="0"/>
              </a:spcAft>
              <a:buNone/>
              <a:tabLst>
                <a:tab pos="269875" algn="l"/>
              </a:tabLst>
            </a:pPr>
            <a:endParaRPr lang="en-US" sz="2400" dirty="0"/>
          </a:p>
          <a:p>
            <a:pPr>
              <a:spcAft>
                <a:spcPts val="0"/>
              </a:spcAft>
              <a:tabLst>
                <a:tab pos="269875" algn="l"/>
              </a:tabLst>
            </a:pPr>
            <a:r>
              <a:rPr lang="en-GB" sz="2400" dirty="0"/>
              <a:t>“Wrangling Messy CSV Files by Detecting Row and Type Patterns”</a:t>
            </a:r>
          </a:p>
          <a:p>
            <a:pPr marL="0" indent="0">
              <a:spcAft>
                <a:spcPts val="0"/>
              </a:spcAft>
              <a:buNone/>
              <a:tabLst>
                <a:tab pos="269875" algn="l"/>
              </a:tabLst>
            </a:pPr>
            <a:r>
              <a:rPr lang="en-GB" sz="2400" dirty="0"/>
              <a:t>		arXiv:1811.11242</a:t>
            </a:r>
          </a:p>
          <a:p>
            <a:pPr marL="0" indent="0">
              <a:spcAft>
                <a:spcPts val="0"/>
              </a:spcAft>
              <a:buNone/>
              <a:tabLst>
                <a:tab pos="269875" algn="l"/>
              </a:tabLst>
            </a:pPr>
            <a:endParaRPr lang="en-US" sz="2400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626DF8C-F89D-48EA-AE4F-1328CD5794F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#</a:t>
            </a:r>
            <a:r>
              <a:rPr lang="en-GB" dirty="0" err="1"/>
              <a:t>CiteSoftware</a:t>
            </a:r>
            <a:r>
              <a:rPr lang="en-GB" dirty="0"/>
              <a:t> 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https://doi.org/10.5281/zenodo.2783998</a:t>
            </a:r>
          </a:p>
        </p:txBody>
      </p:sp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D25A5E5D-51B0-4103-8B30-667D1B46971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68" t="10845" r="14445" b="23352"/>
          <a:stretch/>
        </p:blipFill>
        <p:spPr>
          <a:xfrm>
            <a:off x="644576" y="3802826"/>
            <a:ext cx="732163" cy="703464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174C54D2-B311-484B-B2A7-49435C387CB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121" b="67196"/>
          <a:stretch/>
        </p:blipFill>
        <p:spPr>
          <a:xfrm>
            <a:off x="0" y="195750"/>
            <a:ext cx="5061776" cy="47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4336699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649834-F66A-4CF8-AD21-A4B22950BD1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336498" y="682940"/>
            <a:ext cx="3375702" cy="3471618"/>
          </a:xfrm>
        </p:spPr>
        <p:txBody>
          <a:bodyPr/>
          <a:lstStyle/>
          <a:p>
            <a:pPr>
              <a:spcAft>
                <a:spcPts val="0"/>
              </a:spcAft>
            </a:pPr>
            <a:r>
              <a:rPr lang="en-US" sz="2400" dirty="0"/>
              <a:t>https://github.com/</a:t>
            </a:r>
          </a:p>
          <a:p>
            <a:pPr marL="0" indent="0">
              <a:spcAft>
                <a:spcPts val="0"/>
              </a:spcAft>
              <a:buNone/>
              <a:tabLst>
                <a:tab pos="269875" algn="l"/>
              </a:tabLst>
            </a:pPr>
            <a:r>
              <a:rPr lang="en-US" sz="2400" dirty="0"/>
              <a:t>	</a:t>
            </a:r>
            <a:r>
              <a:rPr lang="en-US" sz="2400" dirty="0" err="1"/>
              <a:t>alan</a:t>
            </a:r>
            <a:r>
              <a:rPr lang="en-US" sz="2400" dirty="0"/>
              <a:t>-</a:t>
            </a:r>
            <a:r>
              <a:rPr lang="en-US" sz="2400" dirty="0" err="1"/>
              <a:t>turing</a:t>
            </a:r>
            <a:r>
              <a:rPr lang="en-US" sz="2400" dirty="0"/>
              <a:t>-institute/</a:t>
            </a:r>
          </a:p>
          <a:p>
            <a:pPr marL="0" indent="0">
              <a:spcAft>
                <a:spcPts val="0"/>
              </a:spcAft>
              <a:buNone/>
              <a:tabLst>
                <a:tab pos="269875" algn="l"/>
              </a:tabLst>
            </a:pPr>
            <a:r>
              <a:rPr lang="en-US" sz="2400" dirty="0"/>
              <a:t>	</a:t>
            </a:r>
            <a:r>
              <a:rPr lang="en-US" sz="2400" dirty="0" err="1"/>
              <a:t>CSV_Wrangling</a:t>
            </a:r>
            <a:endParaRPr lang="en-US" sz="2400" dirty="0"/>
          </a:p>
          <a:p>
            <a:pPr marL="0" indent="0">
              <a:spcAft>
                <a:spcPts val="0"/>
              </a:spcAft>
              <a:buNone/>
              <a:tabLst>
                <a:tab pos="269875" algn="l"/>
              </a:tabLst>
            </a:pPr>
            <a:endParaRPr lang="en-US" sz="2400" dirty="0"/>
          </a:p>
          <a:p>
            <a:pPr>
              <a:spcAft>
                <a:spcPts val="0"/>
              </a:spcAft>
              <a:tabLst>
                <a:tab pos="269875" algn="l"/>
              </a:tabLst>
            </a:pPr>
            <a:r>
              <a:rPr lang="en-GB" sz="2400" dirty="0"/>
              <a:t>“Wrangling Messy CSV Files by Detecting Row and Type Patterns”</a:t>
            </a:r>
          </a:p>
          <a:p>
            <a:pPr marL="0" indent="0">
              <a:spcAft>
                <a:spcPts val="0"/>
              </a:spcAft>
              <a:buNone/>
              <a:tabLst>
                <a:tab pos="269875" algn="l"/>
              </a:tabLst>
            </a:pPr>
            <a:r>
              <a:rPr lang="en-GB" sz="2400" dirty="0"/>
              <a:t>		arXiv:1811.11242</a:t>
            </a:r>
          </a:p>
          <a:p>
            <a:pPr marL="0" indent="0">
              <a:spcAft>
                <a:spcPts val="0"/>
              </a:spcAft>
              <a:buNone/>
              <a:tabLst>
                <a:tab pos="269875" algn="l"/>
              </a:tabLst>
            </a:pPr>
            <a:endParaRPr lang="en-US" sz="2400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626DF8C-F89D-48EA-AE4F-1328CD5794F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#</a:t>
            </a:r>
            <a:r>
              <a:rPr lang="en-GB" dirty="0" err="1"/>
              <a:t>CiteSoftware</a:t>
            </a:r>
            <a:r>
              <a:rPr lang="en-GB" dirty="0"/>
              <a:t> 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https://doi.org/10.5281/zenodo.2783998</a:t>
            </a:r>
          </a:p>
        </p:txBody>
      </p:sp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D25A5E5D-51B0-4103-8B30-667D1B46971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68" t="10845" r="14445" b="23352"/>
          <a:stretch/>
        </p:blipFill>
        <p:spPr>
          <a:xfrm>
            <a:off x="644576" y="3802826"/>
            <a:ext cx="732163" cy="703464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174C54D2-B311-484B-B2A7-49435C387CB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121" b="67196"/>
          <a:stretch/>
        </p:blipFill>
        <p:spPr>
          <a:xfrm>
            <a:off x="0" y="195750"/>
            <a:ext cx="5061776" cy="4752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7895CDF5-0367-4404-A287-20C7ED3312CB}"/>
              </a:ext>
            </a:extLst>
          </p:cNvPr>
          <p:cNvSpPr/>
          <p:nvPr/>
        </p:nvSpPr>
        <p:spPr>
          <a:xfrm>
            <a:off x="166982" y="2840433"/>
            <a:ext cx="432000" cy="180000"/>
          </a:xfrm>
          <a:prstGeom prst="roundRect">
            <a:avLst/>
          </a:prstGeom>
          <a:noFill/>
          <a:ln w="28575">
            <a:solidFill>
              <a:srgbClr val="D406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6687190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85BE71D-B12B-4668-8DEB-F4322C6A620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1033" r="17324" b="-481"/>
          <a:stretch/>
        </p:blipFill>
        <p:spPr>
          <a:xfrm>
            <a:off x="565255" y="411163"/>
            <a:ext cx="8013487" cy="396000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1BBB935-C881-4199-A436-FADCBECF026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https://the-turing-way.netlify.com/make/make.html</a:t>
            </a:r>
          </a:p>
          <a:p>
            <a:r>
              <a:rPr lang="en-GB" dirty="0"/>
              <a:t>#</a:t>
            </a:r>
            <a:r>
              <a:rPr lang="en-GB" dirty="0" err="1"/>
              <a:t>CiteSoftware</a:t>
            </a:r>
            <a:r>
              <a:rPr lang="en-GB" dirty="0"/>
              <a:t> 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https://doi.org/10.5281/zenodo.2783998</a:t>
            </a:r>
          </a:p>
        </p:txBody>
      </p:sp>
    </p:spTree>
    <p:extLst>
      <p:ext uri="{BB962C8B-B14F-4D97-AF65-F5344CB8AC3E}">
        <p14:creationId xmlns:p14="http://schemas.microsoft.com/office/powerpoint/2010/main" val="3254976378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85BE71D-B12B-4668-8DEB-F4322C6A620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1033" r="17324" b="-481"/>
          <a:stretch/>
        </p:blipFill>
        <p:spPr>
          <a:xfrm>
            <a:off x="565255" y="411163"/>
            <a:ext cx="8013487" cy="396000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1BBB935-C881-4199-A436-FADCBECF026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https://the-turing-way.netlify.com/make/make.html</a:t>
            </a:r>
          </a:p>
          <a:p>
            <a:r>
              <a:rPr lang="en-GB" dirty="0"/>
              <a:t>#</a:t>
            </a:r>
            <a:r>
              <a:rPr lang="en-GB" dirty="0" err="1"/>
              <a:t>CiteSoftware</a:t>
            </a:r>
            <a:r>
              <a:rPr lang="en-GB" dirty="0"/>
              <a:t> 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https://doi.org/10.5281/zenodo.2783998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8620D4F-008C-43C7-8EE6-266F93358A8E}"/>
              </a:ext>
            </a:extLst>
          </p:cNvPr>
          <p:cNvSpPr txBox="1"/>
          <p:nvPr/>
        </p:nvSpPr>
        <p:spPr>
          <a:xfrm>
            <a:off x="2642400" y="1303200"/>
            <a:ext cx="1882800" cy="2077200"/>
          </a:xfrm>
          <a:prstGeom prst="rect">
            <a:avLst/>
          </a:prstGeom>
          <a:solidFill>
            <a:schemeClr val="accent5"/>
          </a:solidFill>
        </p:spPr>
        <p:txBody>
          <a:bodyPr wrap="square" lIns="108000" tIns="108000" rIns="108000" bIns="108000" rtlCol="0" anchor="t">
            <a:no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r>
              <a:rPr lang="en-GB" sz="2400" dirty="0">
                <a:solidFill>
                  <a:schemeClr val="bg1"/>
                </a:solidFill>
                <a:latin typeface="+mn-lt"/>
                <a:cs typeface="+mn-cs"/>
              </a:rPr>
              <a:t>No chapter on citing software….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cs typeface="+mn-cs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797EDCE5-98A7-437F-812F-DAFA1E3026FF}"/>
              </a:ext>
            </a:extLst>
          </p:cNvPr>
          <p:cNvGrpSpPr/>
          <p:nvPr/>
        </p:nvGrpSpPr>
        <p:grpSpPr>
          <a:xfrm>
            <a:off x="3166704" y="2571750"/>
            <a:ext cx="831554" cy="757872"/>
            <a:chOff x="3238422" y="2571750"/>
            <a:chExt cx="690755" cy="629549"/>
          </a:xfrm>
        </p:grpSpPr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9B2B4F6C-708A-4962-90F1-5FC6316E42D5}"/>
                </a:ext>
              </a:extLst>
            </p:cNvPr>
            <p:cNvSpPr/>
            <p:nvPr/>
          </p:nvSpPr>
          <p:spPr>
            <a:xfrm>
              <a:off x="3313799" y="2616524"/>
              <a:ext cx="540000" cy="54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27FE744A-A5CD-4CB3-8B0B-A272A72C7AA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38422" y="2571750"/>
              <a:ext cx="690755" cy="62954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589376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4F42803-5212-474C-8474-237EAA709E1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31800" y="682938"/>
            <a:ext cx="3924299" cy="3471620"/>
          </a:xfrm>
        </p:spPr>
        <p:txBody>
          <a:bodyPr/>
          <a:lstStyle/>
          <a:p>
            <a:r>
              <a:rPr lang="en-GB" sz="2400" dirty="0"/>
              <a:t>First M87 Event Horizon Telescope Results. III. Data Processing and Calibration</a:t>
            </a:r>
          </a:p>
          <a:p>
            <a:r>
              <a:rPr lang="en-GB" sz="2400" dirty="0"/>
              <a:t>A series of 6 papers published in April 2019</a:t>
            </a:r>
          </a:p>
          <a:p>
            <a:r>
              <a:rPr lang="en-GB" sz="2400" dirty="0"/>
              <a:t>Incredible long term international collaboration (200+ scientists, 60 institutes, 18 countries,     6 continents)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22627B3B-AE5F-4ABD-B6AF-877881A27A6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 err="1"/>
              <a:t>doi</a:t>
            </a:r>
            <a:r>
              <a:rPr lang="en-GB" dirty="0"/>
              <a:t>: 10.3847/2041-8213/ab0c57</a:t>
            </a:r>
          </a:p>
          <a:p>
            <a:r>
              <a:rPr lang="en-GB" dirty="0"/>
              <a:t>#</a:t>
            </a:r>
            <a:r>
              <a:rPr lang="en-GB" dirty="0" err="1"/>
              <a:t>CiteSoftware</a:t>
            </a:r>
            <a:r>
              <a:rPr lang="en-GB" dirty="0"/>
              <a:t> 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https://doi.org/10.5281/zenodo.2783998</a:t>
            </a:r>
          </a:p>
        </p:txBody>
      </p:sp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9EB06B7B-E89A-44FA-B9D7-7FF2525F8DC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/>
          <a:srcRect t="6116" b="21833"/>
          <a:stretch/>
        </p:blipFill>
        <p:spPr>
          <a:xfrm>
            <a:off x="5251450" y="682938"/>
            <a:ext cx="3892550" cy="3471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4523845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C803424-CA96-44B1-932B-E18608152C7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31801" y="682938"/>
            <a:ext cx="3921124" cy="4278676"/>
          </a:xfrm>
        </p:spPr>
        <p:txBody>
          <a:bodyPr/>
          <a:lstStyle/>
          <a:p>
            <a:r>
              <a:rPr lang="en-GB" dirty="0"/>
              <a:t>Check analysis on my phone</a:t>
            </a:r>
          </a:p>
          <a:p>
            <a:r>
              <a:rPr lang="en-GB" dirty="0"/>
              <a:t>Share the responsibility with busy PIs</a:t>
            </a:r>
          </a:p>
          <a:p>
            <a:r>
              <a:rPr lang="en-GB" dirty="0"/>
              <a:t>Requires version control, capturing environment and new build for each change</a:t>
            </a:r>
          </a:p>
        </p:txBody>
      </p:sp>
      <p:pic>
        <p:nvPicPr>
          <p:cNvPr id="6" name="Picture Placeholder 5" descr="A picture containing person, indoor&#10;&#10;Description automatically generated">
            <a:extLst>
              <a:ext uri="{FF2B5EF4-FFF2-40B4-BE49-F238E27FC236}">
                <a16:creationId xmlns:a16="http://schemas.microsoft.com/office/drawing/2014/main" id="{E9F94C0C-AAE5-43DD-83C0-4F5D783CFA9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29" r="19805"/>
          <a:stretch/>
        </p:blipFill>
        <p:spPr>
          <a:xfrm rot="5400000">
            <a:off x="5462587" y="471801"/>
            <a:ext cx="3470275" cy="3892550"/>
          </a:xfr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DFC4185-7910-4A09-9A7D-502FF31E35B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GB" dirty="0"/>
          </a:p>
          <a:p>
            <a:r>
              <a:rPr lang="en-GB" dirty="0"/>
              <a:t>#</a:t>
            </a:r>
            <a:r>
              <a:rPr lang="en-GB" dirty="0" err="1"/>
              <a:t>CiteSoftware</a:t>
            </a:r>
            <a:r>
              <a:rPr lang="en-GB" dirty="0"/>
              <a:t> 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https://doi.org/10.5281/zenodo.2783998</a:t>
            </a:r>
          </a:p>
        </p:txBody>
      </p:sp>
    </p:spTree>
    <p:extLst>
      <p:ext uri="{BB962C8B-B14F-4D97-AF65-F5344CB8AC3E}">
        <p14:creationId xmlns:p14="http://schemas.microsoft.com/office/powerpoint/2010/main" val="889618092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713C65-AF4C-4B30-83B9-0FFDCB5002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799" y="2184922"/>
            <a:ext cx="4356101" cy="571512"/>
          </a:xfrm>
        </p:spPr>
        <p:txBody>
          <a:bodyPr/>
          <a:lstStyle/>
          <a:p>
            <a:r>
              <a:rPr lang="en-GB" dirty="0"/>
              <a:t>Software as infrastructure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DA1CE1D-A4C1-469F-AD56-7612603E71E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#</a:t>
            </a:r>
            <a:r>
              <a:rPr lang="en-GB" dirty="0" err="1"/>
              <a:t>CiteSoftware</a:t>
            </a:r>
            <a:r>
              <a:rPr lang="en-GB" dirty="0"/>
              <a:t> 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https://doi.org/10.5281/zenodo.2783998</a:t>
            </a:r>
          </a:p>
        </p:txBody>
      </p: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52F14B9F-61D3-4194-AC7E-BE860002917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82" b="-51"/>
          <a:stretch/>
        </p:blipFill>
        <p:spPr>
          <a:xfrm>
            <a:off x="5695200" y="0"/>
            <a:ext cx="3448800" cy="4572000"/>
          </a:xfrm>
        </p:spPr>
      </p:pic>
    </p:spTree>
    <p:extLst>
      <p:ext uri="{BB962C8B-B14F-4D97-AF65-F5344CB8AC3E}">
        <p14:creationId xmlns:p14="http://schemas.microsoft.com/office/powerpoint/2010/main" val="671165206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1CE0EDC-8126-42E3-90F7-91ECE30763E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b="1" dirty="0"/>
              <a:t>Project </a:t>
            </a:r>
            <a:r>
              <a:rPr lang="en-GB" b="1" dirty="0" err="1"/>
              <a:t>Jupyter</a:t>
            </a:r>
            <a:endParaRPr lang="en-GB" b="1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270D20-95DB-4B11-8755-5C2A49BDF4D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31800" y="1325886"/>
            <a:ext cx="3921124" cy="3406451"/>
          </a:xfrm>
        </p:spPr>
        <p:txBody>
          <a:bodyPr/>
          <a:lstStyle/>
          <a:p>
            <a:r>
              <a:rPr lang="en-GB" sz="2400" dirty="0"/>
              <a:t>A community of people and an ecosystem of open tools and standards for interactive computing.</a:t>
            </a:r>
          </a:p>
          <a:p>
            <a:r>
              <a:rPr lang="en-GB" sz="2400" dirty="0"/>
              <a:t>Empower people to use other open tools.</a:t>
            </a:r>
          </a:p>
          <a:p>
            <a:r>
              <a:rPr lang="en-GB" sz="2400" dirty="0"/>
              <a:t>Slides by Chris </a:t>
            </a:r>
            <a:r>
              <a:rPr lang="en-GB" sz="2400" dirty="0" err="1"/>
              <a:t>Holdgraf</a:t>
            </a:r>
            <a:r>
              <a:rPr lang="en-GB" sz="2400" dirty="0"/>
              <a:t> (thank you!)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C2B25AD-D649-429E-AA1F-7E4B56F604A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https://doi.org/10.5281/zenodo.2747640</a:t>
            </a:r>
          </a:p>
          <a:p>
            <a:r>
              <a:rPr lang="en-GB" dirty="0"/>
              <a:t>#</a:t>
            </a:r>
            <a:r>
              <a:rPr lang="en-GB" dirty="0" err="1"/>
              <a:t>CiteSoftware</a:t>
            </a:r>
            <a:r>
              <a:rPr lang="en-GB" dirty="0"/>
              <a:t> 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https://doi.org/10.5281/zenodo.2783998</a:t>
            </a:r>
          </a:p>
        </p:txBody>
      </p:sp>
      <p:pic>
        <p:nvPicPr>
          <p:cNvPr id="1026" name="Picture 2" descr="https://pbs.twimg.com/media/D6Ja476UYAAe4ES.jpg">
            <a:extLst>
              <a:ext uri="{FF2B5EF4-FFF2-40B4-BE49-F238E27FC236}">
                <a16:creationId xmlns:a16="http://schemas.microsoft.com/office/drawing/2014/main" id="{1A7DF510-DB59-48F2-BEBF-CDA4B803254A}"/>
              </a:ext>
            </a:extLst>
          </p:cNvPr>
          <p:cNvPicPr>
            <a:picLocks noGrp="1" noChangeAspect="1" noChangeArrowheads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05" r="7705"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0834878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1BBB935-C881-4199-A436-FADCBECF026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https://doi.org/10.5281/zenodo.2747640</a:t>
            </a:r>
          </a:p>
          <a:p>
            <a:r>
              <a:rPr lang="en-GB" dirty="0"/>
              <a:t>#</a:t>
            </a:r>
            <a:r>
              <a:rPr lang="en-GB" dirty="0" err="1"/>
              <a:t>CiteSoftware</a:t>
            </a:r>
            <a:r>
              <a:rPr lang="en-GB" dirty="0"/>
              <a:t> 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https://doi.org/10.5281/zenodo.2783998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4B01BF7-55ED-46B8-B8A7-0752B3CD2F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957" y="0"/>
            <a:ext cx="7590086" cy="4254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228322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1BBB935-C881-4199-A436-FADCBECF026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https://doi.org/10.5281/zenodo.2747640</a:t>
            </a:r>
          </a:p>
          <a:p>
            <a:r>
              <a:rPr lang="en-GB" dirty="0"/>
              <a:t>#</a:t>
            </a:r>
            <a:r>
              <a:rPr lang="en-GB" dirty="0" err="1"/>
              <a:t>CiteSoftware</a:t>
            </a:r>
            <a:r>
              <a:rPr lang="en-GB" dirty="0"/>
              <a:t> 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https://doi.org/10.5281/zenodo.2783998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4B01BF7-55ED-46B8-B8A7-0752B3CD2F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957" y="0"/>
            <a:ext cx="7590086" cy="4254497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00ADD2F3-8ED2-4FBE-8A9C-5534E0E451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800" y="-1"/>
            <a:ext cx="3594767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8752662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1BBB935-C881-4199-A436-FADCBECF026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https://doi.org/10.5281/zenodo.2747640</a:t>
            </a:r>
          </a:p>
          <a:p>
            <a:r>
              <a:rPr lang="en-GB" dirty="0"/>
              <a:t>#</a:t>
            </a:r>
            <a:r>
              <a:rPr lang="en-GB" dirty="0" err="1"/>
              <a:t>CiteSoftware</a:t>
            </a:r>
            <a:r>
              <a:rPr lang="en-GB" dirty="0"/>
              <a:t> 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https://doi.org/10.5281/zenodo.2783998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4B01BF7-55ED-46B8-B8A7-0752B3CD2F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360" y="0"/>
            <a:ext cx="7563280" cy="4254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406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1BBB935-C881-4199-A436-FADCBECF026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https://doi.org/10.5281/zenodo.2747640</a:t>
            </a:r>
          </a:p>
          <a:p>
            <a:r>
              <a:rPr lang="en-GB" dirty="0"/>
              <a:t>#</a:t>
            </a:r>
            <a:r>
              <a:rPr lang="en-GB" dirty="0" err="1"/>
              <a:t>CiteSoftware</a:t>
            </a:r>
            <a:r>
              <a:rPr lang="en-GB" dirty="0"/>
              <a:t> 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https://doi.org/10.5281/zenodo.2783998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4B01BF7-55ED-46B8-B8A7-0752B3CD2F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360" y="0"/>
            <a:ext cx="7563280" cy="4254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9882073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1BBB935-C881-4199-A436-FADCBECF026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https://doi.org/10.5281/zenodo.2747640</a:t>
            </a:r>
          </a:p>
          <a:p>
            <a:r>
              <a:rPr lang="en-GB" dirty="0"/>
              <a:t>#</a:t>
            </a:r>
            <a:r>
              <a:rPr lang="en-GB" dirty="0" err="1"/>
              <a:t>CiteSoftware</a:t>
            </a:r>
            <a:r>
              <a:rPr lang="en-GB" dirty="0"/>
              <a:t> 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https://doi.org/10.5281/zenodo.2783998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4B01BF7-55ED-46B8-B8A7-0752B3CD2F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361" y="0"/>
            <a:ext cx="7563278" cy="4254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2373253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1BBB935-C881-4199-A436-FADCBECF026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https://doi.org/10.5281/zenodo.2747640</a:t>
            </a:r>
          </a:p>
          <a:p>
            <a:r>
              <a:rPr lang="en-GB" dirty="0"/>
              <a:t>#</a:t>
            </a:r>
            <a:r>
              <a:rPr lang="en-GB" dirty="0" err="1"/>
              <a:t>CiteSoftware</a:t>
            </a:r>
            <a:r>
              <a:rPr lang="en-GB" dirty="0"/>
              <a:t> 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https://doi.org/10.5281/zenodo.2783998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4B01BF7-55ED-46B8-B8A7-0752B3CD2F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361" y="0"/>
            <a:ext cx="7563278" cy="4254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533756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1BBB935-C881-4199-A436-FADCBECF026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https://doi.org/10.5281/zenodo.2747640</a:t>
            </a:r>
          </a:p>
          <a:p>
            <a:r>
              <a:rPr lang="en-GB" dirty="0"/>
              <a:t>#</a:t>
            </a:r>
            <a:r>
              <a:rPr lang="en-GB" dirty="0" err="1"/>
              <a:t>CiteSoftware</a:t>
            </a:r>
            <a:r>
              <a:rPr lang="en-GB" dirty="0"/>
              <a:t> 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https://doi.org/10.5281/zenodo.2783998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4B01BF7-55ED-46B8-B8A7-0752B3CD2F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362" y="0"/>
            <a:ext cx="7563276" cy="4254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83701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713C65-AF4C-4B30-83B9-0FFDCB5002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799" y="2184922"/>
            <a:ext cx="4360334" cy="571512"/>
          </a:xfrm>
        </p:spPr>
        <p:txBody>
          <a:bodyPr/>
          <a:lstStyle/>
          <a:p>
            <a:r>
              <a:rPr lang="en-GB" dirty="0"/>
              <a:t>An introduction to me</a:t>
            </a:r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6ECA07D7-6D0A-4EEF-A334-B354EE97005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74" r="25054" b="1575"/>
          <a:stretch/>
        </p:blipFill>
        <p:spPr>
          <a:xfrm>
            <a:off x="5694204" y="0"/>
            <a:ext cx="3449796" cy="4572000"/>
          </a:xfr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DA1CE1D-A4C1-469F-AD56-7612603E71E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#</a:t>
            </a:r>
            <a:r>
              <a:rPr lang="en-GB" dirty="0" err="1"/>
              <a:t>CiteSoftware</a:t>
            </a:r>
            <a:r>
              <a:rPr lang="en-GB" dirty="0"/>
              <a:t> 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https://doi.org/10.5281/zenodo.2783998</a:t>
            </a:r>
          </a:p>
        </p:txBody>
      </p:sp>
    </p:spTree>
    <p:extLst>
      <p:ext uri="{BB962C8B-B14F-4D97-AF65-F5344CB8AC3E}">
        <p14:creationId xmlns:p14="http://schemas.microsoft.com/office/powerpoint/2010/main" val="1992312050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1BBB935-C881-4199-A436-FADCBECF026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https://doi.org/10.5281/zenodo.2747640</a:t>
            </a:r>
          </a:p>
          <a:p>
            <a:r>
              <a:rPr lang="en-GB" dirty="0"/>
              <a:t>#</a:t>
            </a:r>
            <a:r>
              <a:rPr lang="en-GB" dirty="0" err="1"/>
              <a:t>CiteSoftware</a:t>
            </a:r>
            <a:r>
              <a:rPr lang="en-GB" dirty="0"/>
              <a:t> 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https://doi.org/10.5281/zenodo.2783998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4B01BF7-55ED-46B8-B8A7-0752B3CD2F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362" y="0"/>
            <a:ext cx="7563276" cy="4254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2897373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1BBB935-C881-4199-A436-FADCBECF026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https://doi.org/10.5281/zenodo.2747640</a:t>
            </a:r>
          </a:p>
          <a:p>
            <a:r>
              <a:rPr lang="en-GB" dirty="0"/>
              <a:t>#</a:t>
            </a:r>
            <a:r>
              <a:rPr lang="en-GB" dirty="0" err="1"/>
              <a:t>CiteSoftware</a:t>
            </a:r>
            <a:r>
              <a:rPr lang="en-GB" dirty="0"/>
              <a:t> 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https://doi.org/10.5281/zenodo.2783998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4B01BF7-55ED-46B8-B8A7-0752B3CD2F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363" y="0"/>
            <a:ext cx="7563274" cy="4254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9970551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1BBB935-C881-4199-A436-FADCBECF026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https://doi.org/10.5281/zenodo.2747640</a:t>
            </a:r>
          </a:p>
          <a:p>
            <a:r>
              <a:rPr lang="en-GB" dirty="0"/>
              <a:t>#</a:t>
            </a:r>
            <a:r>
              <a:rPr lang="en-GB" dirty="0" err="1"/>
              <a:t>CiteSoftware</a:t>
            </a:r>
            <a:r>
              <a:rPr lang="en-GB" dirty="0"/>
              <a:t> 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https://doi.org/10.5281/zenodo.2783998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4B01BF7-55ED-46B8-B8A7-0752B3CD2F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362" y="0"/>
            <a:ext cx="7563276" cy="4254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9734978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1BBB935-C881-4199-A436-FADCBECF026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https://doi.org/10.5281/zenodo.2747640</a:t>
            </a:r>
          </a:p>
          <a:p>
            <a:r>
              <a:rPr lang="en-GB" dirty="0"/>
              <a:t>#</a:t>
            </a:r>
            <a:r>
              <a:rPr lang="en-GB" dirty="0" err="1"/>
              <a:t>CiteSoftware</a:t>
            </a:r>
            <a:r>
              <a:rPr lang="en-GB" dirty="0"/>
              <a:t> 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https://doi.org/10.5281/zenodo.2783998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4B01BF7-55ED-46B8-B8A7-0752B3CD2F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362" y="0"/>
            <a:ext cx="7563276" cy="4254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203148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68B2AFF-3C02-4E56-807C-0BCCEBED9AC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/>
              <a:t>Paying taxes is good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5E4B782-5DDB-4699-90C7-4F8F1990107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GB" sz="2400" dirty="0"/>
              <a:t>We benefit from shared resources</a:t>
            </a:r>
          </a:p>
          <a:p>
            <a:r>
              <a:rPr lang="en-GB" sz="2400" dirty="0"/>
              <a:t>Some are so fundamental that we take them for granted</a:t>
            </a:r>
          </a:p>
          <a:p>
            <a:r>
              <a:rPr lang="en-GB" sz="2400" dirty="0"/>
              <a:t>We need them to get our jobs done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C10420D-CADC-4B1B-92DE-E8DD67B40EE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7650" t="57229" r="10535" b="27393"/>
          <a:stretch/>
        </p:blipFill>
        <p:spPr>
          <a:xfrm>
            <a:off x="5251450" y="702659"/>
            <a:ext cx="3892551" cy="3451225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90F2D72-8EC9-409B-98F8-EB5A3897B8B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#</a:t>
            </a:r>
            <a:r>
              <a:rPr lang="en-GB" dirty="0" err="1"/>
              <a:t>CiteSoftware</a:t>
            </a:r>
            <a:r>
              <a:rPr lang="en-GB" dirty="0"/>
              <a:t> 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https://doi.org/10.5281/zenodo.2783998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A0AB898-B7AD-4420-B075-A829C46F923B}"/>
              </a:ext>
            </a:extLst>
          </p:cNvPr>
          <p:cNvSpPr txBox="1"/>
          <p:nvPr/>
        </p:nvSpPr>
        <p:spPr>
          <a:xfrm>
            <a:off x="-1" y="4302177"/>
            <a:ext cx="5493601" cy="841323"/>
          </a:xfrm>
          <a:prstGeom prst="rect">
            <a:avLst/>
          </a:prstGeom>
          <a:noFill/>
        </p:spPr>
        <p:txBody>
          <a:bodyPr wrap="square" lIns="108000" tIns="0" rIns="0" bIns="72000" rtlCol="0" anchor="b">
            <a:noAutofit/>
          </a:bodyPr>
          <a:lstStyle/>
          <a:p>
            <a:r>
              <a:rPr lang="en-GB" sz="1400" dirty="0">
                <a:solidFill>
                  <a:schemeClr val="bg1"/>
                </a:solidFill>
              </a:rPr>
              <a:t>https://www.gov.uk/government/publications/how-public-spending-was-calculated-in-your-tax-summary/how-public-spending-was-calculated-in-your-tax-summary</a:t>
            </a:r>
          </a:p>
        </p:txBody>
      </p:sp>
    </p:spTree>
    <p:extLst>
      <p:ext uri="{BB962C8B-B14F-4D97-AF65-F5344CB8AC3E}">
        <p14:creationId xmlns:p14="http://schemas.microsoft.com/office/powerpoint/2010/main" val="3237393502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713C65-AF4C-4B30-83B9-0FFDCB5002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799" y="2184922"/>
            <a:ext cx="4356101" cy="571512"/>
          </a:xfrm>
        </p:spPr>
        <p:txBody>
          <a:bodyPr/>
          <a:lstStyle/>
          <a:p>
            <a:r>
              <a:rPr lang="en-GB" dirty="0" err="1"/>
              <a:t>Academi</a:t>
            </a:r>
            <a:r>
              <a:rPr lang="en-GB" dirty="0"/>
              <a:t>-coin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DA1CE1D-A4C1-469F-AD56-7612603E71E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#</a:t>
            </a:r>
            <a:r>
              <a:rPr lang="en-GB" dirty="0" err="1"/>
              <a:t>CiteSoftware</a:t>
            </a:r>
            <a:r>
              <a:rPr lang="en-GB" dirty="0"/>
              <a:t> 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https://doi.org/10.5281/zenodo.2783998</a:t>
            </a:r>
          </a:p>
        </p:txBody>
      </p: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52F14B9F-61D3-4194-AC7E-BE860002917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49" r="32415"/>
          <a:stretch/>
        </p:blipFill>
        <p:spPr>
          <a:xfrm>
            <a:off x="5695200" y="0"/>
            <a:ext cx="3448800" cy="4572000"/>
          </a:xfrm>
        </p:spPr>
      </p:pic>
    </p:spTree>
    <p:extLst>
      <p:ext uri="{BB962C8B-B14F-4D97-AF65-F5344CB8AC3E}">
        <p14:creationId xmlns:p14="http://schemas.microsoft.com/office/powerpoint/2010/main" val="358670759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EAF4339-21D1-4BA4-B739-082140FCE82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dirty="0"/>
              <a:t>Citations are academic currency (whether they should be or not!)</a:t>
            </a:r>
          </a:p>
          <a:p>
            <a:r>
              <a:rPr lang="en-GB" dirty="0"/>
              <a:t>They’re the best way we have to endorse good work.</a:t>
            </a:r>
          </a:p>
          <a:p>
            <a:r>
              <a:rPr lang="en-GB" dirty="0"/>
              <a:t>We should be citing the software we use.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1B11D1D-D276-4436-92A6-4CBD1B860AC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F7133E6-F437-4F95-A0C4-C26037D4D8A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#</a:t>
            </a:r>
            <a:r>
              <a:rPr lang="en-GB" dirty="0" err="1"/>
              <a:t>CiteSoftware</a:t>
            </a:r>
            <a:r>
              <a:rPr lang="en-GB" dirty="0"/>
              <a:t> 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https://doi.org/10.5281/zenodo.2783998</a:t>
            </a:r>
          </a:p>
        </p:txBody>
      </p:sp>
      <p:pic>
        <p:nvPicPr>
          <p:cNvPr id="2054" name="Picture 6" descr="trailer ok GIF">
            <a:extLst>
              <a:ext uri="{FF2B5EF4-FFF2-40B4-BE49-F238E27FC236}">
                <a16:creationId xmlns:a16="http://schemas.microsoft.com/office/drawing/2014/main" id="{3E4FBCF3-B855-425D-A22A-06A5D74BEFB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1450" y="682938"/>
            <a:ext cx="5100071" cy="2805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6543999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256EF4-7C06-4F61-ABA1-34B879246AC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https://doi.org/10.6084/m9.figshare.5537101</a:t>
            </a:r>
          </a:p>
          <a:p>
            <a:r>
              <a:rPr lang="en-GB" dirty="0"/>
              <a:t>#</a:t>
            </a:r>
            <a:r>
              <a:rPr lang="en-GB" dirty="0" err="1"/>
              <a:t>CiteSoftware</a:t>
            </a:r>
            <a:r>
              <a:rPr lang="en-GB" dirty="0"/>
              <a:t> 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https://doi.org/10.5281/zenodo.2783998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B75D193-D19C-4D0B-8AE2-CDC120133872}"/>
              </a:ext>
            </a:extLst>
          </p:cNvPr>
          <p:cNvSpPr txBox="1">
            <a:spLocks/>
          </p:cNvSpPr>
          <p:nvPr/>
        </p:nvSpPr>
        <p:spPr bwMode="auto">
          <a:xfrm>
            <a:off x="2015516" y="1308763"/>
            <a:ext cx="5112568" cy="2693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4572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9144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13716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18288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GB" sz="5400" dirty="0">
                <a:solidFill>
                  <a:schemeClr val="accent6"/>
                </a:solidFill>
              </a:rPr>
              <a:t>Barriers to reproducible research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EDB45EB-FD2E-4B16-BCE4-700295190C6E}"/>
              </a:ext>
            </a:extLst>
          </p:cNvPr>
          <p:cNvSpPr txBox="1"/>
          <p:nvPr/>
        </p:nvSpPr>
        <p:spPr>
          <a:xfrm>
            <a:off x="3401155" y="106552"/>
            <a:ext cx="30248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2"/>
                </a:solidFill>
                <a:latin typeface="+mj-lt"/>
              </a:rPr>
              <a:t>Held to higher standards than others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9FDB789-712B-4256-BB19-43DC86845489}"/>
              </a:ext>
            </a:extLst>
          </p:cNvPr>
          <p:cNvSpPr txBox="1"/>
          <p:nvPr/>
        </p:nvSpPr>
        <p:spPr>
          <a:xfrm>
            <a:off x="251520" y="603090"/>
            <a:ext cx="28760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3"/>
                </a:solidFill>
                <a:latin typeface="+mj-lt"/>
              </a:rPr>
              <a:t>Is not considered for promotion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139C54D-C934-49CE-9B6D-18550AB944D7}"/>
              </a:ext>
            </a:extLst>
          </p:cNvPr>
          <p:cNvSpPr txBox="1"/>
          <p:nvPr/>
        </p:nvSpPr>
        <p:spPr>
          <a:xfrm>
            <a:off x="5388309" y="3745290"/>
            <a:ext cx="18237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2"/>
                </a:solidFill>
                <a:latin typeface="+mj-lt"/>
              </a:rPr>
              <a:t>Takes time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06FDF34-BE68-45CA-B734-A4B2E9D72E1C}"/>
              </a:ext>
            </a:extLst>
          </p:cNvPr>
          <p:cNvSpPr txBox="1"/>
          <p:nvPr/>
        </p:nvSpPr>
        <p:spPr>
          <a:xfrm>
            <a:off x="294212" y="2326922"/>
            <a:ext cx="20786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2"/>
                </a:solidFill>
                <a:latin typeface="+mj-lt"/>
              </a:rPr>
              <a:t>Requires additional skills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E3BBF65-1255-4658-A4C1-CC5E67BC0CD5}"/>
              </a:ext>
            </a:extLst>
          </p:cNvPr>
          <p:cNvSpPr txBox="1"/>
          <p:nvPr/>
        </p:nvSpPr>
        <p:spPr>
          <a:xfrm>
            <a:off x="6300192" y="859336"/>
            <a:ext cx="28438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2"/>
                </a:solidFill>
                <a:latin typeface="+mj-lt"/>
              </a:rPr>
              <a:t>Publication bias towards novel findings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E489D50-3CC0-4ADF-B503-CDBBDF93562D}"/>
              </a:ext>
            </a:extLst>
          </p:cNvPr>
          <p:cNvSpPr txBox="1"/>
          <p:nvPr/>
        </p:nvSpPr>
        <p:spPr>
          <a:xfrm>
            <a:off x="6838776" y="2914130"/>
            <a:ext cx="20533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2"/>
                </a:solidFill>
                <a:latin typeface="+mj-lt"/>
              </a:rPr>
              <a:t>Plead the 5th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C5050F1-EB84-42A1-BD4E-B00B52FE5308}"/>
              </a:ext>
            </a:extLst>
          </p:cNvPr>
          <p:cNvSpPr txBox="1"/>
          <p:nvPr/>
        </p:nvSpPr>
        <p:spPr>
          <a:xfrm>
            <a:off x="633769" y="3791457"/>
            <a:ext cx="32775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2"/>
                </a:solidFill>
                <a:latin typeface="+mj-lt"/>
              </a:rPr>
              <a:t>Support additional users</a:t>
            </a:r>
          </a:p>
        </p:txBody>
      </p:sp>
    </p:spTree>
    <p:extLst>
      <p:ext uri="{BB962C8B-B14F-4D97-AF65-F5344CB8AC3E}">
        <p14:creationId xmlns:p14="http://schemas.microsoft.com/office/powerpoint/2010/main" val="918116390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713C65-AF4C-4B30-83B9-0FFDCB5002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799" y="2184922"/>
            <a:ext cx="4360334" cy="571512"/>
          </a:xfrm>
        </p:spPr>
        <p:txBody>
          <a:bodyPr/>
          <a:lstStyle/>
          <a:p>
            <a:r>
              <a:rPr lang="en-GB" dirty="0"/>
              <a:t>Next steps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DA1CE1D-A4C1-469F-AD56-7612603E71E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#</a:t>
            </a:r>
            <a:r>
              <a:rPr lang="en-GB" dirty="0" err="1"/>
              <a:t>CiteSoftware</a:t>
            </a:r>
            <a:r>
              <a:rPr lang="en-GB" dirty="0"/>
              <a:t> 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https://doi.org/10.5281/zenodo.2783998</a:t>
            </a:r>
          </a:p>
        </p:txBody>
      </p: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52F14B9F-61D3-4194-AC7E-BE860002917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34" r="24534"/>
          <a:stretch>
            <a:fillRect/>
          </a:stretch>
        </p:blipFill>
        <p:spPr>
          <a:xfrm>
            <a:off x="5695201" y="0"/>
            <a:ext cx="3448800" cy="4513039"/>
          </a:xfrm>
        </p:spPr>
      </p:pic>
    </p:spTree>
    <p:extLst>
      <p:ext uri="{BB962C8B-B14F-4D97-AF65-F5344CB8AC3E}">
        <p14:creationId xmlns:p14="http://schemas.microsoft.com/office/powerpoint/2010/main" val="1702547282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800AD1A-AE6C-4882-90FD-23CA8D769B6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noFill/>
        </p:spPr>
        <p:txBody>
          <a:bodyPr/>
          <a:lstStyle/>
          <a:p>
            <a:pPr marL="0" indent="0">
              <a:buNone/>
            </a:pPr>
            <a:r>
              <a:rPr lang="en-GB" sz="3200" dirty="0"/>
              <a:t>The humans are the hardest part of reproducibility and of software citation</a:t>
            </a:r>
          </a:p>
        </p:txBody>
      </p:sp>
      <p:pic>
        <p:nvPicPr>
          <p:cNvPr id="9" name="Picture Placeholder 8" descr="A picture containing building, LEGO, indoor&#10;&#10;Description automatically generated">
            <a:extLst>
              <a:ext uri="{FF2B5EF4-FFF2-40B4-BE49-F238E27FC236}">
                <a16:creationId xmlns:a16="http://schemas.microsoft.com/office/drawing/2014/main" id="{3F316E57-75A7-469E-8070-0BCF0880535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16" r="12616"/>
          <a:stretch>
            <a:fillRect/>
          </a:stretch>
        </p:blipFill>
        <p:spPr/>
      </p:pic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908EA82E-4028-45CD-B971-881BA27A107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#</a:t>
            </a:r>
            <a:r>
              <a:rPr lang="en-GB" dirty="0" err="1"/>
              <a:t>CiteSoftware</a:t>
            </a:r>
            <a:r>
              <a:rPr lang="en-GB" dirty="0"/>
              <a:t> 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https://doi.org/10.5281/zenodo.2783998</a:t>
            </a:r>
          </a:p>
        </p:txBody>
      </p:sp>
    </p:spTree>
    <p:extLst>
      <p:ext uri="{BB962C8B-B14F-4D97-AF65-F5344CB8AC3E}">
        <p14:creationId xmlns:p14="http://schemas.microsoft.com/office/powerpoint/2010/main" val="11760799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Turing Presentation Palette">
      <a:dk1>
        <a:srgbClr val="1C1C1C"/>
      </a:dk1>
      <a:lt1>
        <a:sysClr val="window" lastClr="FFFFFF"/>
      </a:lt1>
      <a:dk2>
        <a:srgbClr val="404040"/>
      </a:dk2>
      <a:lt2>
        <a:srgbClr val="DEDEDE"/>
      </a:lt2>
      <a:accent1>
        <a:srgbClr val="00B0F0"/>
      </a:accent1>
      <a:accent2>
        <a:srgbClr val="0070C0"/>
      </a:accent2>
      <a:accent3>
        <a:srgbClr val="06CA7B"/>
      </a:accent3>
      <a:accent4>
        <a:srgbClr val="002060"/>
      </a:accent4>
      <a:accent5>
        <a:srgbClr val="7D02C2"/>
      </a:accent5>
      <a:accent6>
        <a:srgbClr val="FF007D"/>
      </a:accent6>
      <a:hlink>
        <a:srgbClr val="000000"/>
      </a:hlink>
      <a:folHlink>
        <a:srgbClr val="00000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 marL="0" marR="0" indent="0" algn="l" defTabSz="914400" rtl="0" eaLnBrk="1" fontAlgn="auto" latinLnBrk="0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 typeface="Arial" panose="020B0604020202020204" pitchFamily="34" charset="0"/>
          <a:buNone/>
          <a:tabLst/>
          <a:defRPr kumimoji="0" sz="1600" b="0" i="0" u="none" strike="noStrike" kern="1200" cap="none" spc="0" normalizeH="0" baseline="0" noProof="0" dirty="0" smtClean="0">
            <a:ln>
              <a:noFill/>
            </a:ln>
            <a:solidFill>
              <a:prstClr val="black"/>
            </a:solidFill>
            <a:effectLst/>
            <a:uLnTx/>
            <a:uFillTx/>
            <a:latin typeface="+mn-lt"/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 Alan Turing Master PPT with intro slides_widescreen_v3" id="{5DFD5C9A-0A2C-4E03-B4D8-1CB4749D4479}" vid="{9C62355F-E4EE-46CD-BECD-0FFB3DDDDA0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9AA62DCEA4FAE4394823B509BA2709F" ma:contentTypeVersion="" ma:contentTypeDescription="Create a new document." ma:contentTypeScope="" ma:versionID="f5f144880e0222ce0d875f5b6d538bcd">
  <xsd:schema xmlns:xsd="http://www.w3.org/2001/XMLSchema" xmlns:xs="http://www.w3.org/2001/XMLSchema" xmlns:p="http://schemas.microsoft.com/office/2006/metadata/properties" xmlns:ns2="ddc16f2e-ac79-420b-bf02-152a3fab2b22" xmlns:ns3="e5618448-e42b-40ea-80d2-fe7c2030a18b" targetNamespace="http://schemas.microsoft.com/office/2006/metadata/properties" ma:root="true" ma:fieldsID="d8f14032b450dcf0b5dfeee191d447cb" ns2:_="" ns3:_="">
    <xsd:import namespace="ddc16f2e-ac79-420b-bf02-152a3fab2b22"/>
    <xsd:import namespace="e5618448-e42b-40ea-80d2-fe7c2030a18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Location" minOccurs="0"/>
                <xsd:element ref="ns3:MediaServiceOCR" minOccurs="0"/>
                <xsd:element ref="ns3:MediaServiceEventHashCode" minOccurs="0"/>
                <xsd:element ref="ns3:MediaServiceGenerationTim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dc16f2e-ac79-420b-bf02-152a3fab2b2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5618448-e42b-40ea-80d2-fe7c2030a18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3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4" nillable="true" ma:displayName="MediaServiceLocation" ma:description="" ma:internalName="MediaServiceLocation" ma:readOnly="true">
      <xsd:simpleType>
        <xsd:restriction base="dms:Text"/>
      </xsd:simpleType>
    </xsd:element>
    <xsd:element name="MediaServiceOCR" ma:index="15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6A361FC-9574-4D3A-922B-90EB7E3EAC0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AAED0E6-9361-461C-840A-55467239537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dc16f2e-ac79-420b-bf02-152a3fab2b22"/>
    <ds:schemaRef ds:uri="e5618448-e42b-40ea-80d2-fe7c2030a18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2D3EDB7-0ABD-4BC6-9C2A-32E4FC10473A}">
  <ds:schemaRefs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purl.org/dc/dcmitype/"/>
    <ds:schemaRef ds:uri="ddc16f2e-ac79-420b-bf02-152a3fab2b22"/>
    <ds:schemaRef ds:uri="e5618448-e42b-40ea-80d2-fe7c2030a18b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24711</TotalTime>
  <Words>4183</Words>
  <Application>Microsoft Office PowerPoint</Application>
  <PresentationFormat>On-screen Show (16:9)</PresentationFormat>
  <Paragraphs>571</Paragraphs>
  <Slides>104</Slides>
  <Notes>21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104</vt:i4>
      </vt:variant>
    </vt:vector>
  </HeadingPairs>
  <TitlesOfParts>
    <vt:vector size="108" baseType="lpstr">
      <vt:lpstr>Arial</vt:lpstr>
      <vt:lpstr>Calibri</vt:lpstr>
      <vt:lpstr>Gill Sans MT</vt:lpstr>
      <vt:lpstr>Office Theme</vt:lpstr>
      <vt:lpstr>Reproducible research is impossible without software (so why don’t we reward it?)</vt:lpstr>
      <vt:lpstr>A beautiful example</vt:lpstr>
      <vt:lpstr>PowerPoint Presentation</vt:lpstr>
      <vt:lpstr>PowerPoint Presentation</vt:lpstr>
      <vt:lpstr>PowerPoint Presentation</vt:lpstr>
      <vt:lpstr>Paired_r</vt:lpstr>
      <vt:lpstr>Paired_r</vt:lpstr>
      <vt:lpstr>PowerPoint Presentation</vt:lpstr>
      <vt:lpstr>An introduction to 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Turing Institute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Turing Way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Continuous Analysis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Workshops &amp; trainings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Turing Way &amp; Binder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Software as infrastructure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Academi-coin</vt:lpstr>
      <vt:lpstr>PowerPoint Presentation</vt:lpstr>
      <vt:lpstr>PowerPoint Presentation</vt:lpstr>
      <vt:lpstr>Next steps</vt:lpstr>
      <vt:lpstr>PowerPoint Presentation</vt:lpstr>
      <vt:lpstr>PowerPoint Presentation</vt:lpstr>
      <vt:lpstr>It takes a village</vt:lpstr>
      <vt:lpstr>Rachael Ainsworth</vt:lpstr>
      <vt:lpstr>Rosie Higman</vt:lpstr>
      <vt:lpstr>PowerPoint Presentation</vt:lpstr>
    </vt:vector>
  </TitlesOfParts>
  <Company>Yellow Balloon Ltd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Alan Turing Institute</dc:title>
  <dc:creator>Sophie Mclvor</dc:creator>
  <cp:lastModifiedBy>Kirstie Whitaker</cp:lastModifiedBy>
  <cp:revision>268</cp:revision>
  <cp:lastPrinted>2017-11-14T13:34:51Z</cp:lastPrinted>
  <dcterms:created xsi:type="dcterms:W3CDTF">2017-03-06T16:45:41Z</dcterms:created>
  <dcterms:modified xsi:type="dcterms:W3CDTF">2019-05-13T12:05:37Z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0x01010059AA62DCEA4FAE4394823B509BA2709F</vt:lpwstr>
  </property>
  <property fmtid="{D5CDD505-2E9C-101B-9397-08002B2CF9AE}" pid="3" name="Document Keywords">
    <vt:lpwstr/>
  </property>
</Properties>
</file>