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sldIdLst>
    <p:sldId id="256" r:id="rId5"/>
    <p:sldId id="258" r:id="rId6"/>
    <p:sldId id="275" r:id="rId7"/>
    <p:sldId id="277" r:id="rId8"/>
    <p:sldId id="265" r:id="rId9"/>
    <p:sldId id="276" r:id="rId10"/>
    <p:sldId id="264" r:id="rId11"/>
    <p:sldId id="279" r:id="rId12"/>
    <p:sldId id="280" r:id="rId13"/>
    <p:sldId id="278" r:id="rId14"/>
    <p:sldId id="281" r:id="rId15"/>
    <p:sldId id="273" r:id="rId16"/>
    <p:sldId id="259" r:id="rId1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etina Brink Laursen" initials="BB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2" autoAdjust="0"/>
    <p:restoredTop sz="97374"/>
  </p:normalViewPr>
  <p:slideViewPr>
    <p:cSldViewPr snapToGrid="0" snapToObjects="1">
      <p:cViewPr>
        <p:scale>
          <a:sx n="100" d="100"/>
          <a:sy n="100" d="100"/>
        </p:scale>
        <p:origin x="-11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0B584E7-076C-4762-9967-C62856073A73}" type="doc">
      <dgm:prSet loTypeId="urn:microsoft.com/office/officeart/2005/8/layout/pyramid4" loCatId="pyramid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D0A7C6AF-1F28-4B13-B40B-14CEAFABC448}">
      <dgm:prSet phldrT="[Texto]" custT="1"/>
      <dgm:spPr>
        <a:solidFill>
          <a:schemeClr val="bg1">
            <a:lumMod val="75000"/>
          </a:schemeClr>
        </a:solidFill>
      </dgm:spPr>
      <dgm:t>
        <a:bodyPr bIns="324000"/>
        <a:lstStyle/>
        <a:p>
          <a:r>
            <a:rPr lang="en-US" sz="1400" b="1" noProof="0" dirty="0" smtClean="0">
              <a:solidFill>
                <a:schemeClr val="tx1"/>
              </a:solidFill>
              <a:latin typeface="Arial Narrow" pitchFamily="34" charset="0"/>
            </a:rPr>
            <a:t>ABL climatology &amp; site effects</a:t>
          </a:r>
        </a:p>
        <a:p>
          <a:endParaRPr lang="en-US" sz="1400" b="1" noProof="0" dirty="0" smtClean="0">
            <a:solidFill>
              <a:schemeClr val="tx1"/>
            </a:solidFill>
            <a:latin typeface="Arial Narrow" pitchFamily="34" charset="0"/>
          </a:endParaRPr>
        </a:p>
        <a:p>
          <a:endParaRPr lang="en-US" sz="1400" b="1" noProof="0" dirty="0">
            <a:solidFill>
              <a:schemeClr val="tx1"/>
            </a:solidFill>
            <a:latin typeface="Arial Narrow" pitchFamily="34" charset="0"/>
          </a:endParaRPr>
        </a:p>
      </dgm:t>
    </dgm:pt>
    <dgm:pt modelId="{404E63ED-5318-4010-AA17-F1D198589DF1}" type="parTrans" cxnId="{6548EE82-F646-4AC5-B8DE-61B45E9AFEE4}">
      <dgm:prSet/>
      <dgm:spPr/>
      <dgm:t>
        <a:bodyPr/>
        <a:lstStyle/>
        <a:p>
          <a:endParaRPr lang="es-ES" sz="1050" b="1"/>
        </a:p>
      </dgm:t>
    </dgm:pt>
    <dgm:pt modelId="{B11C3780-8352-471C-8CEB-0890A8D4FEB2}" type="sibTrans" cxnId="{6548EE82-F646-4AC5-B8DE-61B45E9AFEE4}">
      <dgm:prSet/>
      <dgm:spPr/>
      <dgm:t>
        <a:bodyPr/>
        <a:lstStyle/>
        <a:p>
          <a:endParaRPr lang="es-ES" sz="1050" b="1"/>
        </a:p>
      </dgm:t>
    </dgm:pt>
    <dgm:pt modelId="{C371BE9C-6A72-485D-B55A-54DF07091422}">
      <dgm:prSet phldrT="[Texto]" custT="1"/>
      <dgm:spPr>
        <a:solidFill>
          <a:schemeClr val="bg1">
            <a:lumMod val="85000"/>
          </a:schemeClr>
        </a:solidFill>
      </dgm:spPr>
      <dgm:t>
        <a:bodyPr lIns="72000" tIns="36000" rIns="36000" bIns="504000"/>
        <a:lstStyle/>
        <a:p>
          <a:pPr>
            <a:spcAft>
              <a:spcPts val="0"/>
            </a:spcAft>
          </a:pPr>
          <a:r>
            <a:rPr lang="en-US" sz="1400" b="1" noProof="0" dirty="0" smtClean="0">
              <a:latin typeface="Arial Narrow" pitchFamily="34" charset="0"/>
            </a:rPr>
            <a:t>Large scale topography</a:t>
          </a:r>
          <a:endParaRPr lang="en-US" sz="1400" b="1" noProof="0" dirty="0">
            <a:latin typeface="Arial Narrow" pitchFamily="34" charset="0"/>
          </a:endParaRPr>
        </a:p>
      </dgm:t>
    </dgm:pt>
    <dgm:pt modelId="{DB6FDBAD-99FF-4A76-9B44-00C7575AD047}" type="parTrans" cxnId="{C4942411-5030-4414-BF2B-FD422B1A7DBD}">
      <dgm:prSet/>
      <dgm:spPr/>
      <dgm:t>
        <a:bodyPr/>
        <a:lstStyle/>
        <a:p>
          <a:endParaRPr lang="es-ES" sz="1050" b="1"/>
        </a:p>
      </dgm:t>
    </dgm:pt>
    <dgm:pt modelId="{FE8C1D2C-BF5E-4657-A6F1-3A371CBB85A5}" type="sibTrans" cxnId="{C4942411-5030-4414-BF2B-FD422B1A7DBD}">
      <dgm:prSet/>
      <dgm:spPr/>
      <dgm:t>
        <a:bodyPr/>
        <a:lstStyle/>
        <a:p>
          <a:endParaRPr lang="es-ES" sz="1050" b="1"/>
        </a:p>
      </dgm:t>
    </dgm:pt>
    <dgm:pt modelId="{8BF622E6-62D4-464F-A646-32FC9D7D0613}">
      <dgm:prSet phldrT="[Texto]" custT="1"/>
      <dgm:spPr>
        <a:solidFill>
          <a:schemeClr val="bg1">
            <a:lumMod val="95000"/>
          </a:schemeClr>
        </a:solidFill>
      </dgm:spPr>
      <dgm:t>
        <a:bodyPr lIns="36000" tIns="36000" bIns="72000"/>
        <a:lstStyle/>
        <a:p>
          <a:pPr>
            <a:spcAft>
              <a:spcPts val="0"/>
            </a:spcAft>
          </a:pPr>
          <a:r>
            <a:rPr lang="en-US" sz="1400" b="1" noProof="0" dirty="0" smtClean="0">
              <a:latin typeface="Arial Narrow" pitchFamily="34" charset="0"/>
            </a:rPr>
            <a:t>Hill-Hill </a:t>
          </a:r>
          <a:r>
            <a:rPr lang="en-US" sz="1200" b="1" noProof="0" dirty="0" smtClean="0">
              <a:latin typeface="Arial Narrow" pitchFamily="34" charset="0"/>
            </a:rPr>
            <a:t>(detached flow)</a:t>
          </a:r>
          <a:endParaRPr lang="en-US" sz="1200" b="1" noProof="0" dirty="0">
            <a:latin typeface="Arial Narrow" pitchFamily="34" charset="0"/>
          </a:endParaRPr>
        </a:p>
      </dgm:t>
    </dgm:pt>
    <dgm:pt modelId="{38CF6C7B-A7EF-40EF-BAF0-B434706E4B65}" type="parTrans" cxnId="{003A769F-0E40-4A65-A230-52463A4746AA}">
      <dgm:prSet/>
      <dgm:spPr/>
      <dgm:t>
        <a:bodyPr/>
        <a:lstStyle/>
        <a:p>
          <a:endParaRPr lang="es-ES" sz="1050" b="1"/>
        </a:p>
      </dgm:t>
    </dgm:pt>
    <dgm:pt modelId="{FF0B442E-625E-4A2F-88AE-F7760627316D}" type="sibTrans" cxnId="{003A769F-0E40-4A65-A230-52463A4746AA}">
      <dgm:prSet/>
      <dgm:spPr/>
      <dgm:t>
        <a:bodyPr/>
        <a:lstStyle/>
        <a:p>
          <a:endParaRPr lang="es-ES" sz="1050" b="1"/>
        </a:p>
      </dgm:t>
    </dgm:pt>
    <dgm:pt modelId="{BC560CA7-FBD3-481E-8DEF-54AEFA4CC271}">
      <dgm:prSet phldrT="[Texto]" custT="1"/>
      <dgm:spPr>
        <a:solidFill>
          <a:schemeClr val="bg1">
            <a:lumMod val="75000"/>
          </a:schemeClr>
        </a:solidFill>
      </dgm:spPr>
      <dgm:t>
        <a:bodyPr tIns="324000"/>
        <a:lstStyle/>
        <a:p>
          <a:pPr>
            <a:spcAft>
              <a:spcPts val="0"/>
            </a:spcAft>
          </a:pPr>
          <a:r>
            <a:rPr lang="en-US" sz="1400" b="1" noProof="0" dirty="0" smtClean="0">
              <a:latin typeface="Arial Narrow" pitchFamily="34" charset="0"/>
            </a:rPr>
            <a:t>Mountainous</a:t>
          </a:r>
        </a:p>
        <a:p>
          <a:pPr>
            <a:spcAft>
              <a:spcPct val="35000"/>
            </a:spcAft>
          </a:pPr>
          <a:r>
            <a:rPr lang="en-US" sz="1400" b="1" noProof="0" dirty="0" smtClean="0">
              <a:latin typeface="Arial Narrow" pitchFamily="34" charset="0"/>
            </a:rPr>
            <a:t>Complex Terrain</a:t>
          </a:r>
        </a:p>
        <a:p>
          <a:pPr>
            <a:spcAft>
              <a:spcPct val="35000"/>
            </a:spcAft>
          </a:pPr>
          <a:endParaRPr lang="en-US" sz="1400" b="1" noProof="0" dirty="0" smtClean="0">
            <a:latin typeface="Arial Narrow" pitchFamily="34" charset="0"/>
          </a:endParaRPr>
        </a:p>
      </dgm:t>
    </dgm:pt>
    <dgm:pt modelId="{FEF5F822-8CB0-457F-8346-CC9E975BF18D}" type="parTrans" cxnId="{8F761F64-425F-49CC-9371-0B542671C872}">
      <dgm:prSet/>
      <dgm:spPr/>
      <dgm:t>
        <a:bodyPr/>
        <a:lstStyle/>
        <a:p>
          <a:endParaRPr lang="es-ES" sz="1050" b="1"/>
        </a:p>
      </dgm:t>
    </dgm:pt>
    <dgm:pt modelId="{CD531395-EDBA-473B-BFDA-C9BDE7FF3DBC}" type="sibTrans" cxnId="{8F761F64-425F-49CC-9371-0B542671C872}">
      <dgm:prSet/>
      <dgm:spPr/>
      <dgm:t>
        <a:bodyPr/>
        <a:lstStyle/>
        <a:p>
          <a:endParaRPr lang="es-ES" sz="1050" b="1"/>
        </a:p>
      </dgm:t>
    </dgm:pt>
    <dgm:pt modelId="{E5A0530B-B87B-4442-9C4F-FB17EBABEB93}">
      <dgm:prSet phldrT="[Texto]" custT="1"/>
      <dgm:spPr>
        <a:solidFill>
          <a:schemeClr val="bg1">
            <a:lumMod val="85000"/>
          </a:schemeClr>
        </a:solidFill>
      </dgm:spPr>
      <dgm:t>
        <a:bodyPr lIns="0" tIns="36000" rIns="0" bIns="72000"/>
        <a:lstStyle/>
        <a:p>
          <a:pPr>
            <a:spcAft>
              <a:spcPts val="0"/>
            </a:spcAft>
          </a:pPr>
          <a:r>
            <a:rPr lang="en-US" sz="1400" b="1" noProof="0" dirty="0" smtClean="0">
              <a:latin typeface="Arial Narrow" pitchFamily="34" charset="0"/>
            </a:rPr>
            <a:t>ABL</a:t>
          </a:r>
        </a:p>
        <a:p>
          <a:pPr>
            <a:spcAft>
              <a:spcPts val="0"/>
            </a:spcAft>
          </a:pPr>
          <a:r>
            <a:rPr lang="en-US" sz="1400" b="1" noProof="0" dirty="0" smtClean="0">
              <a:latin typeface="Arial Narrow" pitchFamily="34" charset="0"/>
            </a:rPr>
            <a:t>Homogeneous</a:t>
          </a:r>
          <a:endParaRPr lang="en-US" sz="1400" b="1" noProof="0" dirty="0">
            <a:latin typeface="Arial Narrow" pitchFamily="34" charset="0"/>
          </a:endParaRPr>
        </a:p>
      </dgm:t>
    </dgm:pt>
    <dgm:pt modelId="{17693EF6-EAD3-4134-A07E-A015FEE5F833}" type="parTrans" cxnId="{CE6235DA-5D88-46D3-9C12-E2A19020FE40}">
      <dgm:prSet/>
      <dgm:spPr/>
      <dgm:t>
        <a:bodyPr/>
        <a:lstStyle/>
        <a:p>
          <a:endParaRPr lang="es-ES"/>
        </a:p>
      </dgm:t>
    </dgm:pt>
    <dgm:pt modelId="{EEF9A374-E1AB-4C5B-AE78-7E7D83AC9C12}" type="sibTrans" cxnId="{CE6235DA-5D88-46D3-9C12-E2A19020FE40}">
      <dgm:prSet/>
      <dgm:spPr/>
      <dgm:t>
        <a:bodyPr/>
        <a:lstStyle/>
        <a:p>
          <a:endParaRPr lang="es-ES"/>
        </a:p>
      </dgm:t>
    </dgm:pt>
    <dgm:pt modelId="{A8287015-1F0D-443C-8869-EE41E6591ABF}">
      <dgm:prSet phldrT="[Texto]" custT="1"/>
      <dgm:spPr>
        <a:solidFill>
          <a:schemeClr val="bg1">
            <a:lumMod val="95000"/>
          </a:schemeClr>
        </a:solidFill>
      </dgm:spPr>
      <dgm:t>
        <a:bodyPr lIns="36000" tIns="36000" bIns="72000"/>
        <a:lstStyle/>
        <a:p>
          <a:pPr>
            <a:spcAft>
              <a:spcPts val="0"/>
            </a:spcAft>
          </a:pPr>
          <a:r>
            <a:rPr lang="en-US" sz="1400" b="1" noProof="0" dirty="0" smtClean="0">
              <a:latin typeface="Arial Narrow" pitchFamily="34" charset="0"/>
            </a:rPr>
            <a:t>Roughness Changes and Canopy</a:t>
          </a:r>
        </a:p>
        <a:p>
          <a:pPr>
            <a:spcAft>
              <a:spcPts val="0"/>
            </a:spcAft>
          </a:pPr>
          <a:endParaRPr lang="en-US" sz="1400" b="1" noProof="0" dirty="0">
            <a:latin typeface="Arial Narrow" pitchFamily="34" charset="0"/>
          </a:endParaRPr>
        </a:p>
      </dgm:t>
    </dgm:pt>
    <dgm:pt modelId="{FEBA47DA-1085-4D47-9C19-031DBCF92E3C}" type="parTrans" cxnId="{0A8B5B6C-3B82-4BEE-80D6-1B532A3F9F94}">
      <dgm:prSet/>
      <dgm:spPr/>
      <dgm:t>
        <a:bodyPr/>
        <a:lstStyle/>
        <a:p>
          <a:endParaRPr lang="es-ES"/>
        </a:p>
      </dgm:t>
    </dgm:pt>
    <dgm:pt modelId="{2242F7B3-AF94-492C-971E-1E0E4EEA7D6D}" type="sibTrans" cxnId="{0A8B5B6C-3B82-4BEE-80D6-1B532A3F9F94}">
      <dgm:prSet/>
      <dgm:spPr/>
      <dgm:t>
        <a:bodyPr/>
        <a:lstStyle/>
        <a:p>
          <a:endParaRPr lang="es-ES"/>
        </a:p>
      </dgm:t>
    </dgm:pt>
    <dgm:pt modelId="{54288DB4-F9DD-41A7-8577-C59231C609B7}">
      <dgm:prSet phldrT="[Texto]" custT="1"/>
      <dgm:spPr>
        <a:solidFill>
          <a:schemeClr val="bg1">
            <a:lumMod val="95000"/>
          </a:schemeClr>
        </a:solidFill>
      </dgm:spPr>
      <dgm:t>
        <a:bodyPr lIns="0" tIns="0" rIns="0" bIns="72000"/>
        <a:lstStyle/>
        <a:p>
          <a:pPr>
            <a:spcAft>
              <a:spcPts val="0"/>
            </a:spcAft>
          </a:pPr>
          <a:r>
            <a:rPr lang="en-US" sz="1400" b="1" noProof="0" dirty="0" smtClean="0">
              <a:latin typeface="Arial Narrow" pitchFamily="34" charset="0"/>
            </a:rPr>
            <a:t>Hilly terrain </a:t>
          </a:r>
        </a:p>
        <a:p>
          <a:pPr>
            <a:spcAft>
              <a:spcPts val="0"/>
            </a:spcAft>
          </a:pPr>
          <a:r>
            <a:rPr lang="en-US" sz="1200" b="1" noProof="0" dirty="0" smtClean="0">
              <a:latin typeface="Arial Narrow" pitchFamily="34" charset="0"/>
            </a:rPr>
            <a:t>(attached flow, </a:t>
          </a:r>
        </a:p>
        <a:p>
          <a:pPr>
            <a:spcAft>
              <a:spcPts val="0"/>
            </a:spcAft>
          </a:pPr>
          <a:r>
            <a:rPr lang="en-US" sz="1200" b="1" noProof="0" dirty="0" smtClean="0">
              <a:latin typeface="Arial Narrow" pitchFamily="34" charset="0"/>
            </a:rPr>
            <a:t>heterogeneous</a:t>
          </a:r>
        </a:p>
        <a:p>
          <a:pPr>
            <a:spcAft>
              <a:spcPts val="0"/>
            </a:spcAft>
          </a:pPr>
          <a:r>
            <a:rPr lang="en-US" sz="1200" b="1" noProof="0" dirty="0" smtClean="0">
              <a:latin typeface="Arial Narrow" pitchFamily="34" charset="0"/>
            </a:rPr>
            <a:t>Inflow)</a:t>
          </a:r>
          <a:endParaRPr lang="en-US" sz="1200" b="1" noProof="0" dirty="0">
            <a:latin typeface="Arial Narrow" pitchFamily="34" charset="0"/>
          </a:endParaRPr>
        </a:p>
      </dgm:t>
    </dgm:pt>
    <dgm:pt modelId="{B902582E-5799-4094-8FF7-DDB99D77A531}" type="parTrans" cxnId="{DF3FE6C9-E0F2-40BC-AAC5-FEBDDF614FF6}">
      <dgm:prSet/>
      <dgm:spPr/>
      <dgm:t>
        <a:bodyPr/>
        <a:lstStyle/>
        <a:p>
          <a:endParaRPr lang="es-ES"/>
        </a:p>
      </dgm:t>
    </dgm:pt>
    <dgm:pt modelId="{E87D5010-D1C9-4B73-A43E-18D97E5236E4}" type="sibTrans" cxnId="{DF3FE6C9-E0F2-40BC-AAC5-FEBDDF614FF6}">
      <dgm:prSet/>
      <dgm:spPr/>
      <dgm:t>
        <a:bodyPr/>
        <a:lstStyle/>
        <a:p>
          <a:endParaRPr lang="es-ES"/>
        </a:p>
      </dgm:t>
    </dgm:pt>
    <dgm:pt modelId="{15425C52-CBFD-4CA9-957A-D962DF7FA5C6}">
      <dgm:prSet phldrT="[Texto]" custT="1"/>
      <dgm:spPr>
        <a:solidFill>
          <a:schemeClr val="bg1">
            <a:lumMod val="95000"/>
          </a:schemeClr>
        </a:solidFill>
      </dgm:spPr>
      <dgm:t>
        <a:bodyPr lIns="36000" tIns="36000" bIns="72000"/>
        <a:lstStyle/>
        <a:p>
          <a:pPr>
            <a:spcAft>
              <a:spcPts val="0"/>
            </a:spcAft>
          </a:pPr>
          <a:r>
            <a:rPr lang="en-US" sz="1400" b="1" noProof="0" dirty="0" smtClean="0">
              <a:latin typeface="Arial Narrow" pitchFamily="34" charset="0"/>
            </a:rPr>
            <a:t>Isolated Hill </a:t>
          </a:r>
          <a:r>
            <a:rPr lang="en-US" sz="1200" b="1" noProof="0" dirty="0" smtClean="0">
              <a:latin typeface="Arial Narrow" pitchFamily="34" charset="0"/>
            </a:rPr>
            <a:t>(homogenous Inflow)</a:t>
          </a:r>
          <a:r>
            <a:rPr lang="en-US" sz="1400" b="1" noProof="0" dirty="0" smtClean="0">
              <a:latin typeface="Arial Narrow" pitchFamily="34" charset="0"/>
            </a:rPr>
            <a:t> </a:t>
          </a:r>
        </a:p>
      </dgm:t>
    </dgm:pt>
    <dgm:pt modelId="{7FFE9523-5FBB-4384-863A-2F6DB628C676}" type="parTrans" cxnId="{FF3085A5-6E3A-4A36-8275-CE6511978724}">
      <dgm:prSet/>
      <dgm:spPr/>
      <dgm:t>
        <a:bodyPr/>
        <a:lstStyle/>
        <a:p>
          <a:endParaRPr lang="es-ES"/>
        </a:p>
      </dgm:t>
    </dgm:pt>
    <dgm:pt modelId="{CF55A7C4-2BD5-4B0B-AB4D-9C7FEC9D4D63}" type="sibTrans" cxnId="{FF3085A5-6E3A-4A36-8275-CE6511978724}">
      <dgm:prSet/>
      <dgm:spPr/>
      <dgm:t>
        <a:bodyPr/>
        <a:lstStyle/>
        <a:p>
          <a:endParaRPr lang="es-ES"/>
        </a:p>
      </dgm:t>
    </dgm:pt>
    <dgm:pt modelId="{7BF160AF-BBE5-456E-ACF0-8FE48028F1AC}">
      <dgm:prSet phldrT="[Texto]" custT="1"/>
      <dgm:spPr>
        <a:solidFill>
          <a:schemeClr val="bg1">
            <a:lumMod val="85000"/>
          </a:schemeClr>
        </a:solidFill>
      </dgm:spPr>
      <dgm:t>
        <a:bodyPr lIns="36000" tIns="36000" bIns="72000"/>
        <a:lstStyle/>
        <a:p>
          <a:pPr>
            <a:spcAft>
              <a:spcPts val="0"/>
            </a:spcAft>
          </a:pPr>
          <a:r>
            <a:rPr lang="en-US" sz="1400" b="1" noProof="0" dirty="0" smtClean="0">
              <a:latin typeface="Arial Narrow" pitchFamily="34" charset="0"/>
            </a:rPr>
            <a:t>Coastal-Offshore</a:t>
          </a:r>
          <a:endParaRPr lang="en-US" sz="1400" b="1" noProof="0" dirty="0">
            <a:latin typeface="Arial Narrow" pitchFamily="34" charset="0"/>
          </a:endParaRPr>
        </a:p>
      </dgm:t>
    </dgm:pt>
    <dgm:pt modelId="{E91BF6D6-F2C4-4861-9383-3F0EA958B8BC}" type="parTrans" cxnId="{0FF29AE2-8F7D-4336-8E71-E335CE498D37}">
      <dgm:prSet/>
      <dgm:spPr/>
      <dgm:t>
        <a:bodyPr/>
        <a:lstStyle/>
        <a:p>
          <a:endParaRPr lang="es-ES"/>
        </a:p>
      </dgm:t>
    </dgm:pt>
    <dgm:pt modelId="{D79C5F6A-AB3A-45EF-878B-2CE8C7DDFED5}" type="sibTrans" cxnId="{0FF29AE2-8F7D-4336-8E71-E335CE498D37}">
      <dgm:prSet/>
      <dgm:spPr/>
      <dgm:t>
        <a:bodyPr/>
        <a:lstStyle/>
        <a:p>
          <a:endParaRPr lang="es-ES"/>
        </a:p>
      </dgm:t>
    </dgm:pt>
    <dgm:pt modelId="{9A6B52AA-65A1-4D8A-AA97-FDE1E0D9E886}" type="pres">
      <dgm:prSet presAssocID="{D0B584E7-076C-4762-9967-C62856073A73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E1B7506-99FB-4E8B-9D3D-ABD67E65FAD4}" type="pres">
      <dgm:prSet presAssocID="{D0B584E7-076C-4762-9967-C62856073A73}" presName="triangle1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1E64CD-739B-4D9C-AB2A-F9CEBC6BC9F8}" type="pres">
      <dgm:prSet presAssocID="{D0B584E7-076C-4762-9967-C62856073A73}" presName="triangle2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46E4276-8D3B-482E-9EA7-7AF4D266D039}" type="pres">
      <dgm:prSet presAssocID="{D0B584E7-076C-4762-9967-C62856073A73}" presName="triangle3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E72750C-4CCC-42E3-AEE6-A6A69478C80A}" type="pres">
      <dgm:prSet presAssocID="{D0B584E7-076C-4762-9967-C62856073A73}" presName="triangle4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BBD7DE4-0683-43AA-85D2-56104BDBAB56}" type="pres">
      <dgm:prSet presAssocID="{D0B584E7-076C-4762-9967-C62856073A73}" presName="triangle5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8E7A967-42FF-4866-AAA7-BE7B917C64AE}" type="pres">
      <dgm:prSet presAssocID="{D0B584E7-076C-4762-9967-C62856073A73}" presName="triangle6" presStyleLbl="node1" presStyleIdx="5" presStyleCnt="9">
        <dgm:presLayoutVars>
          <dgm:bulletEnabled val="1"/>
        </dgm:presLayoutVars>
      </dgm:prSet>
      <dgm:spPr>
        <a:solidFill>
          <a:schemeClr val="bg1">
            <a:lumMod val="85000"/>
          </a:schemeClr>
        </a:solidFill>
      </dgm:spPr>
      <dgm:t>
        <a:bodyPr/>
        <a:lstStyle/>
        <a:p>
          <a:endParaRPr lang="es-ES"/>
        </a:p>
      </dgm:t>
    </dgm:pt>
    <dgm:pt modelId="{BC2A678D-F695-4578-BD9F-D94024DD5192}" type="pres">
      <dgm:prSet presAssocID="{D0B584E7-076C-4762-9967-C62856073A73}" presName="triangle7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5A5A46B-4775-45B9-B41C-B4EB8AA87641}" type="pres">
      <dgm:prSet presAssocID="{D0B584E7-076C-4762-9967-C62856073A73}" presName="triangle8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008CD8B-7104-4DAC-B02F-029FFB1DF032}" type="pres">
      <dgm:prSet presAssocID="{D0B584E7-076C-4762-9967-C62856073A73}" presName="triangle9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4942411-5030-4414-BF2B-FD422B1A7DBD}" srcId="{D0B584E7-076C-4762-9967-C62856073A73}" destId="{C371BE9C-6A72-485D-B55A-54DF07091422}" srcOrd="1" destOrd="0" parTransId="{DB6FDBAD-99FF-4A76-9B44-00C7575AD047}" sibTransId="{FE8C1D2C-BF5E-4657-A6F1-3A371CBB85A5}"/>
    <dgm:cxn modelId="{F7C05688-3F17-4EAD-A58D-B41C51AE3DCB}" type="presOf" srcId="{7BF160AF-BBE5-456E-ACF0-8FE48028F1AC}" destId="{E8E7A967-42FF-4866-AAA7-BE7B917C64AE}" srcOrd="0" destOrd="0" presId="urn:microsoft.com/office/officeart/2005/8/layout/pyramid4"/>
    <dgm:cxn modelId="{FE9B89B9-CDF2-42E8-BDB4-DADD607C720C}" type="presOf" srcId="{E5A0530B-B87B-4442-9C4F-FB17EBABEB93}" destId="{8BBD7DE4-0683-43AA-85D2-56104BDBAB56}" srcOrd="0" destOrd="0" presId="urn:microsoft.com/office/officeart/2005/8/layout/pyramid4"/>
    <dgm:cxn modelId="{92DA9908-D12D-46D9-A214-F34F120F841F}" type="presOf" srcId="{C371BE9C-6A72-485D-B55A-54DF07091422}" destId="{0E1E64CD-739B-4D9C-AB2A-F9CEBC6BC9F8}" srcOrd="0" destOrd="0" presId="urn:microsoft.com/office/officeart/2005/8/layout/pyramid4"/>
    <dgm:cxn modelId="{8F761F64-425F-49CC-9371-0B542671C872}" srcId="{D0B584E7-076C-4762-9967-C62856073A73}" destId="{BC560CA7-FBD3-481E-8DEF-54AEFA4CC271}" srcOrd="2" destOrd="0" parTransId="{FEF5F822-8CB0-457F-8346-CC9E975BF18D}" sibTransId="{CD531395-EDBA-473B-BFDA-C9BDE7FF3DBC}"/>
    <dgm:cxn modelId="{FE0668CF-DFF9-45B3-879B-7492FAA1E14E}" type="presOf" srcId="{D0A7C6AF-1F28-4B13-B40B-14CEAFABC448}" destId="{EE1B7506-99FB-4E8B-9D3D-ABD67E65FAD4}" srcOrd="0" destOrd="0" presId="urn:microsoft.com/office/officeart/2005/8/layout/pyramid4"/>
    <dgm:cxn modelId="{465A16AC-F351-4F88-A445-75303AF2699E}" type="presOf" srcId="{8BF622E6-62D4-464F-A646-32FC9D7D0613}" destId="{0E72750C-4CCC-42E3-AEE6-A6A69478C80A}" srcOrd="0" destOrd="0" presId="urn:microsoft.com/office/officeart/2005/8/layout/pyramid4"/>
    <dgm:cxn modelId="{DF3FE6C9-E0F2-40BC-AAC5-FEBDDF614FF6}" srcId="{D0B584E7-076C-4762-9967-C62856073A73}" destId="{54288DB4-F9DD-41A7-8577-C59231C609B7}" srcOrd="7" destOrd="0" parTransId="{B902582E-5799-4094-8FF7-DDB99D77A531}" sibTransId="{E87D5010-D1C9-4B73-A43E-18D97E5236E4}"/>
    <dgm:cxn modelId="{0A8B5B6C-3B82-4BEE-80D6-1B532A3F9F94}" srcId="{D0B584E7-076C-4762-9967-C62856073A73}" destId="{A8287015-1F0D-443C-8869-EE41E6591ABF}" srcOrd="6" destOrd="0" parTransId="{FEBA47DA-1085-4D47-9C19-031DBCF92E3C}" sibTransId="{2242F7B3-AF94-492C-971E-1E0E4EEA7D6D}"/>
    <dgm:cxn modelId="{7A8C86B8-C9D6-4505-94B8-7F1B324EAE33}" type="presOf" srcId="{A8287015-1F0D-443C-8869-EE41E6591ABF}" destId="{BC2A678D-F695-4578-BD9F-D94024DD5192}" srcOrd="0" destOrd="0" presId="urn:microsoft.com/office/officeart/2005/8/layout/pyramid4"/>
    <dgm:cxn modelId="{CE6235DA-5D88-46D3-9C12-E2A19020FE40}" srcId="{D0B584E7-076C-4762-9967-C62856073A73}" destId="{E5A0530B-B87B-4442-9C4F-FB17EBABEB93}" srcOrd="4" destOrd="0" parTransId="{17693EF6-EAD3-4134-A07E-A015FEE5F833}" sibTransId="{EEF9A374-E1AB-4C5B-AE78-7E7D83AC9C12}"/>
    <dgm:cxn modelId="{53AE96CE-2653-4F09-A8D5-2F1C931DBDC0}" type="presOf" srcId="{BC560CA7-FBD3-481E-8DEF-54AEFA4CC271}" destId="{C46E4276-8D3B-482E-9EA7-7AF4D266D039}" srcOrd="0" destOrd="0" presId="urn:microsoft.com/office/officeart/2005/8/layout/pyramid4"/>
    <dgm:cxn modelId="{003A769F-0E40-4A65-A230-52463A4746AA}" srcId="{D0B584E7-076C-4762-9967-C62856073A73}" destId="{8BF622E6-62D4-464F-A646-32FC9D7D0613}" srcOrd="3" destOrd="0" parTransId="{38CF6C7B-A7EF-40EF-BAF0-B434706E4B65}" sibTransId="{FF0B442E-625E-4A2F-88AE-F7760627316D}"/>
    <dgm:cxn modelId="{FF3085A5-6E3A-4A36-8275-CE6511978724}" srcId="{D0B584E7-076C-4762-9967-C62856073A73}" destId="{15425C52-CBFD-4CA9-957A-D962DF7FA5C6}" srcOrd="8" destOrd="0" parTransId="{7FFE9523-5FBB-4384-863A-2F6DB628C676}" sibTransId="{CF55A7C4-2BD5-4B0B-AB4D-9C7FEC9D4D63}"/>
    <dgm:cxn modelId="{0FF29AE2-8F7D-4336-8E71-E335CE498D37}" srcId="{D0B584E7-076C-4762-9967-C62856073A73}" destId="{7BF160AF-BBE5-456E-ACF0-8FE48028F1AC}" srcOrd="5" destOrd="0" parTransId="{E91BF6D6-F2C4-4861-9383-3F0EA958B8BC}" sibTransId="{D79C5F6A-AB3A-45EF-878B-2CE8C7DDFED5}"/>
    <dgm:cxn modelId="{ECC0CA8C-293B-4D34-9E64-3FC8F378E14F}" type="presOf" srcId="{D0B584E7-076C-4762-9967-C62856073A73}" destId="{9A6B52AA-65A1-4D8A-AA97-FDE1E0D9E886}" srcOrd="0" destOrd="0" presId="urn:microsoft.com/office/officeart/2005/8/layout/pyramid4"/>
    <dgm:cxn modelId="{6548EE82-F646-4AC5-B8DE-61B45E9AFEE4}" srcId="{D0B584E7-076C-4762-9967-C62856073A73}" destId="{D0A7C6AF-1F28-4B13-B40B-14CEAFABC448}" srcOrd="0" destOrd="0" parTransId="{404E63ED-5318-4010-AA17-F1D198589DF1}" sibTransId="{B11C3780-8352-471C-8CEB-0890A8D4FEB2}"/>
    <dgm:cxn modelId="{376C51A6-0F2D-4A44-84E3-27D87F1D3C2F}" type="presOf" srcId="{54288DB4-F9DD-41A7-8577-C59231C609B7}" destId="{55A5A46B-4775-45B9-B41C-B4EB8AA87641}" srcOrd="0" destOrd="0" presId="urn:microsoft.com/office/officeart/2005/8/layout/pyramid4"/>
    <dgm:cxn modelId="{7ADD4F75-D845-4393-90D4-9E2EC9AA96E1}" type="presOf" srcId="{15425C52-CBFD-4CA9-957A-D962DF7FA5C6}" destId="{5008CD8B-7104-4DAC-B02F-029FFB1DF032}" srcOrd="0" destOrd="0" presId="urn:microsoft.com/office/officeart/2005/8/layout/pyramid4"/>
    <dgm:cxn modelId="{A1946D30-8623-4D18-AA98-D07C17796BC8}" type="presParOf" srcId="{9A6B52AA-65A1-4D8A-AA97-FDE1E0D9E886}" destId="{EE1B7506-99FB-4E8B-9D3D-ABD67E65FAD4}" srcOrd="0" destOrd="0" presId="urn:microsoft.com/office/officeart/2005/8/layout/pyramid4"/>
    <dgm:cxn modelId="{72E30D1D-2A16-430A-B47E-70B54F098891}" type="presParOf" srcId="{9A6B52AA-65A1-4D8A-AA97-FDE1E0D9E886}" destId="{0E1E64CD-739B-4D9C-AB2A-F9CEBC6BC9F8}" srcOrd="1" destOrd="0" presId="urn:microsoft.com/office/officeart/2005/8/layout/pyramid4"/>
    <dgm:cxn modelId="{941D42F2-9587-444B-95D1-FE4DF301B7E8}" type="presParOf" srcId="{9A6B52AA-65A1-4D8A-AA97-FDE1E0D9E886}" destId="{C46E4276-8D3B-482E-9EA7-7AF4D266D039}" srcOrd="2" destOrd="0" presId="urn:microsoft.com/office/officeart/2005/8/layout/pyramid4"/>
    <dgm:cxn modelId="{519DF809-7899-4C1C-9EAC-E27E8FD9C3A0}" type="presParOf" srcId="{9A6B52AA-65A1-4D8A-AA97-FDE1E0D9E886}" destId="{0E72750C-4CCC-42E3-AEE6-A6A69478C80A}" srcOrd="3" destOrd="0" presId="urn:microsoft.com/office/officeart/2005/8/layout/pyramid4"/>
    <dgm:cxn modelId="{5839DF8C-4AEE-4437-BAB8-698043B65A90}" type="presParOf" srcId="{9A6B52AA-65A1-4D8A-AA97-FDE1E0D9E886}" destId="{8BBD7DE4-0683-43AA-85D2-56104BDBAB56}" srcOrd="4" destOrd="0" presId="urn:microsoft.com/office/officeart/2005/8/layout/pyramid4"/>
    <dgm:cxn modelId="{A80984AE-5552-466C-A153-32F6EA8256C4}" type="presParOf" srcId="{9A6B52AA-65A1-4D8A-AA97-FDE1E0D9E886}" destId="{E8E7A967-42FF-4866-AAA7-BE7B917C64AE}" srcOrd="5" destOrd="0" presId="urn:microsoft.com/office/officeart/2005/8/layout/pyramid4"/>
    <dgm:cxn modelId="{E347F6C5-4C0E-492C-A7C4-0A6EC6A58E6F}" type="presParOf" srcId="{9A6B52AA-65A1-4D8A-AA97-FDE1E0D9E886}" destId="{BC2A678D-F695-4578-BD9F-D94024DD5192}" srcOrd="6" destOrd="0" presId="urn:microsoft.com/office/officeart/2005/8/layout/pyramid4"/>
    <dgm:cxn modelId="{4AF14088-781E-469D-BDC5-5B0B01837A97}" type="presParOf" srcId="{9A6B52AA-65A1-4D8A-AA97-FDE1E0D9E886}" destId="{55A5A46B-4775-45B9-B41C-B4EB8AA87641}" srcOrd="7" destOrd="0" presId="urn:microsoft.com/office/officeart/2005/8/layout/pyramid4"/>
    <dgm:cxn modelId="{F88EBDFA-2C78-4E15-9202-84DB0186BA57}" type="presParOf" srcId="{9A6B52AA-65A1-4D8A-AA97-FDE1E0D9E886}" destId="{5008CD8B-7104-4DAC-B02F-029FFB1DF032}" srcOrd="8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1B7506-99FB-4E8B-9D3D-ABD67E65FAD4}">
      <dsp:nvSpPr>
        <dsp:cNvPr id="0" name=""/>
        <dsp:cNvSpPr/>
      </dsp:nvSpPr>
      <dsp:spPr>
        <a:xfrm>
          <a:off x="3316434" y="30963"/>
          <a:ext cx="2043587" cy="2043587"/>
        </a:xfrm>
        <a:prstGeom prst="triangle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324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noProof="0" dirty="0" smtClean="0">
              <a:solidFill>
                <a:schemeClr val="tx1"/>
              </a:solidFill>
              <a:latin typeface="Arial Narrow" pitchFamily="34" charset="0"/>
            </a:rPr>
            <a:t>ABL climatology &amp; site effects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noProof="0" dirty="0" smtClean="0">
            <a:solidFill>
              <a:schemeClr val="tx1"/>
            </a:solidFill>
            <a:latin typeface="Arial Narrow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noProof="0" dirty="0">
            <a:solidFill>
              <a:schemeClr val="tx1"/>
            </a:solidFill>
            <a:latin typeface="Arial Narrow" pitchFamily="34" charset="0"/>
          </a:endParaRPr>
        </a:p>
      </dsp:txBody>
      <dsp:txXfrm>
        <a:off x="3827331" y="1052757"/>
        <a:ext cx="1021793" cy="1021793"/>
      </dsp:txXfrm>
    </dsp:sp>
    <dsp:sp modelId="{0E1E64CD-739B-4D9C-AB2A-F9CEBC6BC9F8}">
      <dsp:nvSpPr>
        <dsp:cNvPr id="0" name=""/>
        <dsp:cNvSpPr/>
      </dsp:nvSpPr>
      <dsp:spPr>
        <a:xfrm>
          <a:off x="2294640" y="2074550"/>
          <a:ext cx="2043587" cy="2043587"/>
        </a:xfrm>
        <a:prstGeom prst="triangle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000" tIns="36000" rIns="36000" bIns="504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400" b="1" kern="1200" noProof="0" dirty="0" smtClean="0">
              <a:latin typeface="Arial Narrow" pitchFamily="34" charset="0"/>
            </a:rPr>
            <a:t>Large scale topography</a:t>
          </a:r>
          <a:endParaRPr lang="en-US" sz="1400" b="1" kern="1200" noProof="0" dirty="0">
            <a:latin typeface="Arial Narrow" pitchFamily="34" charset="0"/>
          </a:endParaRPr>
        </a:p>
      </dsp:txBody>
      <dsp:txXfrm>
        <a:off x="2805537" y="3096344"/>
        <a:ext cx="1021793" cy="1021793"/>
      </dsp:txXfrm>
    </dsp:sp>
    <dsp:sp modelId="{C46E4276-8D3B-482E-9EA7-7AF4D266D039}">
      <dsp:nvSpPr>
        <dsp:cNvPr id="0" name=""/>
        <dsp:cNvSpPr/>
      </dsp:nvSpPr>
      <dsp:spPr>
        <a:xfrm rot="10800000">
          <a:off x="3316434" y="2074550"/>
          <a:ext cx="2043587" cy="2043587"/>
        </a:xfrm>
        <a:prstGeom prst="triangle">
          <a:avLst/>
        </a:prstGeom>
        <a:solidFill>
          <a:schemeClr val="bg1">
            <a:lumMod val="7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2400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400" b="1" kern="1200" noProof="0" dirty="0" smtClean="0">
              <a:latin typeface="Arial Narrow" pitchFamily="34" charset="0"/>
            </a:rPr>
            <a:t>Mountainous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noProof="0" dirty="0" smtClean="0">
              <a:latin typeface="Arial Narrow" pitchFamily="34" charset="0"/>
            </a:rPr>
            <a:t>Complex Terrain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noProof="0" dirty="0" smtClean="0">
            <a:latin typeface="Arial Narrow" pitchFamily="34" charset="0"/>
          </a:endParaRPr>
        </a:p>
      </dsp:txBody>
      <dsp:txXfrm rot="10800000">
        <a:off x="3827331" y="2074550"/>
        <a:ext cx="1021793" cy="1021793"/>
      </dsp:txXfrm>
    </dsp:sp>
    <dsp:sp modelId="{0E72750C-4CCC-42E3-AEE6-A6A69478C80A}">
      <dsp:nvSpPr>
        <dsp:cNvPr id="0" name=""/>
        <dsp:cNvSpPr/>
      </dsp:nvSpPr>
      <dsp:spPr>
        <a:xfrm>
          <a:off x="4338228" y="2074550"/>
          <a:ext cx="2043587" cy="2043587"/>
        </a:xfrm>
        <a:prstGeom prst="triangle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5334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400" b="1" kern="1200" noProof="0" dirty="0" smtClean="0">
              <a:latin typeface="Arial Narrow" pitchFamily="34" charset="0"/>
            </a:rPr>
            <a:t>Hill-Hill </a:t>
          </a:r>
          <a:r>
            <a:rPr lang="en-US" sz="1200" b="1" kern="1200" noProof="0" dirty="0" smtClean="0">
              <a:latin typeface="Arial Narrow" pitchFamily="34" charset="0"/>
            </a:rPr>
            <a:t>(detached flow)</a:t>
          </a:r>
          <a:endParaRPr lang="en-US" sz="1200" b="1" kern="1200" noProof="0" dirty="0">
            <a:latin typeface="Arial Narrow" pitchFamily="34" charset="0"/>
          </a:endParaRPr>
        </a:p>
      </dsp:txBody>
      <dsp:txXfrm>
        <a:off x="4849125" y="3096344"/>
        <a:ext cx="1021793" cy="1021793"/>
      </dsp:txXfrm>
    </dsp:sp>
    <dsp:sp modelId="{8BBD7DE4-0683-43AA-85D2-56104BDBAB56}">
      <dsp:nvSpPr>
        <dsp:cNvPr id="0" name=""/>
        <dsp:cNvSpPr/>
      </dsp:nvSpPr>
      <dsp:spPr>
        <a:xfrm>
          <a:off x="1272847" y="4118137"/>
          <a:ext cx="2043587" cy="2043587"/>
        </a:xfrm>
        <a:prstGeom prst="triangle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6000" rIns="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400" b="1" kern="1200" noProof="0" dirty="0" smtClean="0">
              <a:latin typeface="Arial Narrow" pitchFamily="34" charset="0"/>
            </a:rPr>
            <a:t>ABL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400" b="1" kern="1200" noProof="0" dirty="0" smtClean="0">
              <a:latin typeface="Arial Narrow" pitchFamily="34" charset="0"/>
            </a:rPr>
            <a:t>Homogeneous</a:t>
          </a:r>
          <a:endParaRPr lang="en-US" sz="1400" b="1" kern="1200" noProof="0" dirty="0">
            <a:latin typeface="Arial Narrow" pitchFamily="34" charset="0"/>
          </a:endParaRPr>
        </a:p>
      </dsp:txBody>
      <dsp:txXfrm>
        <a:off x="1783744" y="5139931"/>
        <a:ext cx="1021793" cy="1021793"/>
      </dsp:txXfrm>
    </dsp:sp>
    <dsp:sp modelId="{E8E7A967-42FF-4866-AAA7-BE7B917C64AE}">
      <dsp:nvSpPr>
        <dsp:cNvPr id="0" name=""/>
        <dsp:cNvSpPr/>
      </dsp:nvSpPr>
      <dsp:spPr>
        <a:xfrm rot="10800000">
          <a:off x="2294640" y="4118137"/>
          <a:ext cx="2043587" cy="2043587"/>
        </a:xfrm>
        <a:prstGeom prst="triangle">
          <a:avLst/>
        </a:prstGeom>
        <a:solidFill>
          <a:schemeClr val="bg1">
            <a:lumMod val="8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5334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400" b="1" kern="1200" noProof="0" dirty="0" smtClean="0">
              <a:latin typeface="Arial Narrow" pitchFamily="34" charset="0"/>
            </a:rPr>
            <a:t>Coastal-Offshore</a:t>
          </a:r>
          <a:endParaRPr lang="en-US" sz="1400" b="1" kern="1200" noProof="0" dirty="0">
            <a:latin typeface="Arial Narrow" pitchFamily="34" charset="0"/>
          </a:endParaRPr>
        </a:p>
      </dsp:txBody>
      <dsp:txXfrm rot="10800000">
        <a:off x="2805537" y="4118137"/>
        <a:ext cx="1021793" cy="1021793"/>
      </dsp:txXfrm>
    </dsp:sp>
    <dsp:sp modelId="{BC2A678D-F695-4578-BD9F-D94024DD5192}">
      <dsp:nvSpPr>
        <dsp:cNvPr id="0" name=""/>
        <dsp:cNvSpPr/>
      </dsp:nvSpPr>
      <dsp:spPr>
        <a:xfrm>
          <a:off x="3316434" y="4118137"/>
          <a:ext cx="2043587" cy="2043587"/>
        </a:xfrm>
        <a:prstGeom prst="triangle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5334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400" b="1" kern="1200" noProof="0" dirty="0" smtClean="0">
              <a:latin typeface="Arial Narrow" pitchFamily="34" charset="0"/>
            </a:rPr>
            <a:t>Roughness Changes and Canopy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en-US" sz="1400" b="1" kern="1200" noProof="0" dirty="0">
            <a:latin typeface="Arial Narrow" pitchFamily="34" charset="0"/>
          </a:endParaRPr>
        </a:p>
      </dsp:txBody>
      <dsp:txXfrm>
        <a:off x="3827331" y="5139931"/>
        <a:ext cx="1021793" cy="1021793"/>
      </dsp:txXfrm>
    </dsp:sp>
    <dsp:sp modelId="{55A5A46B-4775-45B9-B41C-B4EB8AA87641}">
      <dsp:nvSpPr>
        <dsp:cNvPr id="0" name=""/>
        <dsp:cNvSpPr/>
      </dsp:nvSpPr>
      <dsp:spPr>
        <a:xfrm rot="10800000">
          <a:off x="4338228" y="4118137"/>
          <a:ext cx="2043587" cy="2043587"/>
        </a:xfrm>
        <a:prstGeom prst="triangle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400" b="1" kern="1200" noProof="0" dirty="0" smtClean="0">
              <a:latin typeface="Arial Narrow" pitchFamily="34" charset="0"/>
            </a:rPr>
            <a:t>Hilly terrain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200" b="1" kern="1200" noProof="0" dirty="0" smtClean="0">
              <a:latin typeface="Arial Narrow" pitchFamily="34" charset="0"/>
            </a:rPr>
            <a:t>(attached flow,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200" b="1" kern="1200" noProof="0" dirty="0" smtClean="0">
              <a:latin typeface="Arial Narrow" pitchFamily="34" charset="0"/>
            </a:rPr>
            <a:t>heterogeneous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200" b="1" kern="1200" noProof="0" dirty="0" smtClean="0">
              <a:latin typeface="Arial Narrow" pitchFamily="34" charset="0"/>
            </a:rPr>
            <a:t>Inflow)</a:t>
          </a:r>
          <a:endParaRPr lang="en-US" sz="1200" b="1" kern="1200" noProof="0" dirty="0">
            <a:latin typeface="Arial Narrow" pitchFamily="34" charset="0"/>
          </a:endParaRPr>
        </a:p>
      </dsp:txBody>
      <dsp:txXfrm rot="10800000">
        <a:off x="4849125" y="4118137"/>
        <a:ext cx="1021793" cy="1021793"/>
      </dsp:txXfrm>
    </dsp:sp>
    <dsp:sp modelId="{5008CD8B-7104-4DAC-B02F-029FFB1DF032}">
      <dsp:nvSpPr>
        <dsp:cNvPr id="0" name=""/>
        <dsp:cNvSpPr/>
      </dsp:nvSpPr>
      <dsp:spPr>
        <a:xfrm>
          <a:off x="5360021" y="4118137"/>
          <a:ext cx="2043587" cy="2043587"/>
        </a:xfrm>
        <a:prstGeom prst="triangle">
          <a:avLst/>
        </a:prstGeom>
        <a:solidFill>
          <a:schemeClr val="bg1">
            <a:lumMod val="9500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0" tIns="36000" rIns="53340" bIns="7200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1400" b="1" kern="1200" noProof="0" dirty="0" smtClean="0">
              <a:latin typeface="Arial Narrow" pitchFamily="34" charset="0"/>
            </a:rPr>
            <a:t>Isolated Hill </a:t>
          </a:r>
          <a:r>
            <a:rPr lang="en-US" sz="1200" b="1" kern="1200" noProof="0" dirty="0" smtClean="0">
              <a:latin typeface="Arial Narrow" pitchFamily="34" charset="0"/>
            </a:rPr>
            <a:t>(homogenous Inflow)</a:t>
          </a:r>
          <a:r>
            <a:rPr lang="en-US" sz="1400" b="1" kern="1200" noProof="0" dirty="0" smtClean="0">
              <a:latin typeface="Arial Narrow" pitchFamily="34" charset="0"/>
            </a:rPr>
            <a:t> </a:t>
          </a:r>
        </a:p>
      </dsp:txBody>
      <dsp:txXfrm>
        <a:off x="5870918" y="5139931"/>
        <a:ext cx="1021793" cy="10217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56788-765B-413B-A80B-78DE3854B122}" type="datetimeFigureOut">
              <a:rPr lang="es-ES" smtClean="0"/>
              <a:t>28/03/2019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EB28C-86E9-4B2D-ABD7-F704F75930A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601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 smtClean="0"/>
              <a:t>Klik for at redigere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72581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43988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a-DK" smtClean="0"/>
              <a:t>Klik for at redigere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58664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86465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 smtClean="0"/>
              <a:t>Klik for at redigere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38838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9692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a-DK" smtClean="0"/>
              <a:t>Klik for at redigere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07851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80602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660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smtClean="0"/>
              <a:t>Klik for at redigere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5429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 smtClean="0"/>
              <a:t>Klik for at redigere i masteren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smtClean="0"/>
              <a:t>Træk billede til pladsholder, eller klik på symbol for at tilføje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2348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7F1A8-3BE2-D947-889A-8AD02719C4D8}" type="datetimeFigureOut">
              <a:rPr lang="da-DK" smtClean="0"/>
              <a:t>28-03-2019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C8E46-BCFE-8540-890D-E5EA6A7763B0}" type="slidenum">
              <a:rPr lang="da-DK" smtClean="0"/>
              <a:t>‹Nº›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1119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.png"/><Relationship Id="rId7" Type="http://schemas.openxmlformats.org/officeDocument/2006/relationships/image" Target="../media/image3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png"/><Relationship Id="rId18" Type="http://schemas.openxmlformats.org/officeDocument/2006/relationships/image" Target="../media/image21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5.jpeg"/><Relationship Id="rId17" Type="http://schemas.openxmlformats.org/officeDocument/2006/relationships/image" Target="../media/image20.png"/><Relationship Id="rId2" Type="http://schemas.openxmlformats.org/officeDocument/2006/relationships/image" Target="../media/image3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4.emf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6950" y="5915770"/>
            <a:ext cx="1991046" cy="664619"/>
          </a:xfrm>
          <a:prstGeom prst="rect">
            <a:avLst/>
          </a:prstGeom>
        </p:spPr>
      </p:pic>
      <p:sp>
        <p:nvSpPr>
          <p:cNvPr id="4" name="Pladsholder til tekst 3"/>
          <p:cNvSpPr>
            <a:spLocks noGrp="1"/>
          </p:cNvSpPr>
          <p:nvPr>
            <p:ph type="body" idx="1"/>
          </p:nvPr>
        </p:nvSpPr>
        <p:spPr>
          <a:xfrm>
            <a:off x="250177" y="5060508"/>
            <a:ext cx="6369698" cy="1710524"/>
          </a:xfrm>
        </p:spPr>
        <p:txBody>
          <a:bodyPr>
            <a:normAutofit fontScale="92500" lnSpcReduction="20000"/>
          </a:bodyPr>
          <a:lstStyle/>
          <a:p>
            <a:r>
              <a:rPr lang="en-US" sz="3300" b="1" dirty="0" smtClean="0">
                <a:solidFill>
                  <a:srgbClr val="00B0F0"/>
                </a:solidFill>
                <a:latin typeface="+mj-lt"/>
              </a:rPr>
              <a:t>NEWA Model-Chain and Validation Building-Blocks for Wind Conditions</a:t>
            </a:r>
            <a:endParaRPr lang="da-DK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da-DK" sz="1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JAVIER SANZ RODRIGO (CENER</a:t>
            </a:r>
            <a:r>
              <a:rPr lang="da-DK" sz="1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endParaRPr lang="da-DK" sz="17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da-DK" sz="1700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 behlalft of the NEWA consortium</a:t>
            </a:r>
          </a:p>
          <a:p>
            <a:r>
              <a:rPr lang="da-DK" sz="1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NEWA Final Workshop</a:t>
            </a:r>
            <a:r>
              <a:rPr lang="da-DK" sz="1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Bilbao, 2 April 2019</a:t>
            </a:r>
            <a:endParaRPr lang="da-DK" sz="1100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82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smtClean="0">
                <a:solidFill>
                  <a:srgbClr val="00B0F0"/>
                </a:solidFill>
              </a:rPr>
              <a:t>Open Science Benchmarking</a:t>
            </a:r>
            <a:endParaRPr lang="da-DK" sz="3100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27" y="6248475"/>
            <a:ext cx="1455088" cy="48571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56" y="1055446"/>
            <a:ext cx="7336747" cy="4826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3 Imagen"/>
          <p:cNvPicPr/>
          <p:nvPr/>
        </p:nvPicPr>
        <p:blipFill>
          <a:blip r:embed="rId5"/>
          <a:stretch>
            <a:fillRect/>
          </a:stretch>
        </p:blipFill>
        <p:spPr>
          <a:xfrm>
            <a:off x="431800" y="1081588"/>
            <a:ext cx="3147954" cy="32879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" name="1 Imagen"/>
          <p:cNvPicPr/>
          <p:nvPr/>
        </p:nvPicPr>
        <p:blipFill>
          <a:blip r:embed="rId6"/>
          <a:stretch>
            <a:fillRect/>
          </a:stretch>
        </p:blipFill>
        <p:spPr>
          <a:xfrm>
            <a:off x="1619250" y="2583363"/>
            <a:ext cx="3143475" cy="325184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9" name="8 Imagen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9700" y="2545263"/>
            <a:ext cx="3640521" cy="328797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</p:pic>
      <p:pic>
        <p:nvPicPr>
          <p:cNvPr id="10" name="0 Imagen"/>
          <p:cNvPicPr/>
          <p:nvPr/>
        </p:nvPicPr>
        <p:blipFill>
          <a:blip r:embed="rId8"/>
          <a:stretch>
            <a:fillRect/>
          </a:stretch>
        </p:blipFill>
        <p:spPr>
          <a:xfrm>
            <a:off x="4016376" y="1075238"/>
            <a:ext cx="3771872" cy="278815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2" name="11 CuadroTexto"/>
          <p:cNvSpPr txBox="1"/>
          <p:nvPr/>
        </p:nvSpPr>
        <p:spPr>
          <a:xfrm>
            <a:off x="623888" y="5971476"/>
            <a:ext cx="43204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</a:t>
            </a:r>
            <a:r>
              <a:rPr lang="en-US" sz="1200" dirty="0" smtClean="0"/>
              <a:t>anz Rodrigo J, </a:t>
            </a:r>
            <a:r>
              <a:rPr lang="es-ES" sz="1200" dirty="0" smtClean="0"/>
              <a:t>et al. (2017</a:t>
            </a:r>
            <a:r>
              <a:rPr lang="es-ES" sz="1200" dirty="0"/>
              <a:t>) https://github.com/windbench/gabls3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255169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smtClean="0">
                <a:solidFill>
                  <a:srgbClr val="00B0F0"/>
                </a:solidFill>
              </a:rPr>
              <a:t>Benchmarks on Integrated Quantities (AEP)</a:t>
            </a:r>
            <a:endParaRPr lang="da-DK" sz="3100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27" y="6248475"/>
            <a:ext cx="1455088" cy="485714"/>
          </a:xfrm>
          <a:prstGeom prst="rect">
            <a:avLst/>
          </a:prstGeom>
        </p:spPr>
      </p:pic>
      <p:sp>
        <p:nvSpPr>
          <p:cNvPr id="12" name="11 CuadroTexto"/>
          <p:cNvSpPr txBox="1"/>
          <p:nvPr/>
        </p:nvSpPr>
        <p:spPr>
          <a:xfrm>
            <a:off x="700088" y="5914326"/>
            <a:ext cx="3738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https</a:t>
            </a:r>
            <a:r>
              <a:rPr lang="es-ES" sz="1200" dirty="0"/>
              <a:t>://thewindvaneblog.com/newa-meso-micro-challenge-phase-1-cabauw-and-fino1-2ec51252f946</a:t>
            </a:r>
            <a:endParaRPr lang="es-ES" sz="1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1066800"/>
            <a:ext cx="3657600" cy="4736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12 CuadroTexto"/>
          <p:cNvSpPr txBox="1"/>
          <p:nvPr/>
        </p:nvSpPr>
        <p:spPr>
          <a:xfrm>
            <a:off x="5000646" y="5914325"/>
            <a:ext cx="3738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https</a:t>
            </a:r>
            <a:r>
              <a:rPr lang="es-ES" sz="1200" dirty="0"/>
              <a:t>://thewindvaneblog.com/newa-meso-micro-challenge-phase-1-cabauw-and-fino1-2ec51252f946</a:t>
            </a:r>
            <a:endParaRPr lang="es-ES" sz="12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471" y="1066800"/>
            <a:ext cx="3930297" cy="4736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520" y="1076325"/>
            <a:ext cx="3900738" cy="470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14 CuadroTexto"/>
          <p:cNvSpPr txBox="1"/>
          <p:nvPr/>
        </p:nvSpPr>
        <p:spPr>
          <a:xfrm>
            <a:off x="5001631" y="5914324"/>
            <a:ext cx="3738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https://</a:t>
            </a:r>
            <a:r>
              <a:rPr lang="es-ES" sz="1200" dirty="0" smtClean="0"/>
              <a:t>thewindvaneblog.com/newa-meso-micro-challenge-phase-2-r%C3%B6deser-berg-5404eafbe7dc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192204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smtClean="0">
                <a:solidFill>
                  <a:srgbClr val="00B0F0"/>
                </a:solidFill>
              </a:rPr>
              <a:t>Conclusions</a:t>
            </a:r>
            <a:endParaRPr lang="da-DK" sz="3100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27" y="6248475"/>
            <a:ext cx="1455088" cy="485714"/>
          </a:xfrm>
          <a:prstGeom prst="rect">
            <a:avLst/>
          </a:prstGeom>
        </p:spPr>
      </p:pic>
      <p:sp>
        <p:nvSpPr>
          <p:cNvPr id="8" name="Pladsholder til tekst 2"/>
          <p:cNvSpPr>
            <a:spLocks noGrp="1"/>
          </p:cNvSpPr>
          <p:nvPr>
            <p:ph type="body" idx="1"/>
          </p:nvPr>
        </p:nvSpPr>
        <p:spPr>
          <a:xfrm>
            <a:off x="623888" y="1295400"/>
            <a:ext cx="5503780" cy="4808220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NEWA</a:t>
            </a:r>
            <a:r>
              <a:rPr lang="en-US" sz="2000" dirty="0" smtClean="0"/>
              <a:t> </a:t>
            </a:r>
            <a:r>
              <a:rPr lang="en-US" sz="2000" b="1" dirty="0"/>
              <a:t>open-source model chain </a:t>
            </a:r>
            <a:r>
              <a:rPr lang="en-US" sz="2000" dirty="0"/>
              <a:t>based on WRF and </a:t>
            </a:r>
            <a:r>
              <a:rPr lang="en-US" sz="2000" dirty="0" err="1"/>
              <a:t>OpenFOAM</a:t>
            </a:r>
            <a:r>
              <a:rPr lang="en-US" sz="2000" dirty="0"/>
              <a:t> </a:t>
            </a: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V&amp;V process </a:t>
            </a:r>
            <a:r>
              <a:rPr lang="en-US" sz="2000" dirty="0" smtClean="0"/>
              <a:t>conducted under the IEA-Wind “Wakebench” model evaluation framework</a:t>
            </a:r>
            <a:endParaRPr lang="en-US" sz="2000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“Golden”</a:t>
            </a:r>
            <a:r>
              <a:rPr lang="en-US" sz="2000" b="1" dirty="0" smtClean="0"/>
              <a:t> benchmarks</a:t>
            </a:r>
            <a:r>
              <a:rPr lang="en-US" sz="2000" dirty="0" smtClean="0"/>
              <a:t>:</a:t>
            </a:r>
            <a:r>
              <a:rPr lang="en-US" sz="2000" b="1" dirty="0" smtClean="0"/>
              <a:t> </a:t>
            </a:r>
            <a:r>
              <a:rPr lang="en-US" sz="2000" dirty="0" smtClean="0"/>
              <a:t>open-access repositories recognized as reference for validation of wind flow models by the wind energy community 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b="1" dirty="0" smtClean="0"/>
              <a:t>Plenty of validation cases yet to be leveraged from the NEWA experimental database </a:t>
            </a:r>
            <a:endParaRPr lang="en-US" sz="2000" b="1" dirty="0"/>
          </a:p>
          <a:p>
            <a:pPr marL="342900" indent="-342900">
              <a:buFont typeface="Arial" pitchFamily="34" charset="0"/>
              <a:buChar char="•"/>
            </a:pPr>
            <a:endParaRPr lang="en-US" sz="2000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907" y="1137740"/>
            <a:ext cx="1626312" cy="930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907" y="2412925"/>
            <a:ext cx="1686695" cy="79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699" y="3689712"/>
            <a:ext cx="2054810" cy="2050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99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err="1" smtClean="0">
                <a:solidFill>
                  <a:srgbClr val="00B0F0"/>
                </a:solidFill>
              </a:rPr>
              <a:t>Acknowledgements</a:t>
            </a:r>
            <a:endParaRPr lang="da-DK" sz="3100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27" y="6248475"/>
            <a:ext cx="1455088" cy="485714"/>
          </a:xfrm>
          <a:prstGeom prst="rect">
            <a:avLst/>
          </a:prstGeom>
        </p:spPr>
      </p:pic>
      <p:pic>
        <p:nvPicPr>
          <p:cNvPr id="1026" name="Picture 2" descr="M:\NEWA\Templates\Original templates - febr2016\NEWA_map with partner logos_febr20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900" y="3200400"/>
            <a:ext cx="4401099" cy="320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676897" y="2380848"/>
            <a:ext cx="7365763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NEWA project is supported by a European Commission’s ERA-Net Plus project, number 618122, joining national projects from 9 funding agencies from 8 member </a:t>
            </a:r>
            <a:r>
              <a:rPr lang="en-US" dirty="0" smtClean="0"/>
              <a:t>states:</a:t>
            </a:r>
            <a:endParaRPr lang="es-ES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400" dirty="0"/>
              <a:t>Public Service of Wallonia, Department of Energy and Sustainable Building (Belgium)</a:t>
            </a:r>
            <a:endParaRPr lang="es-ES" sz="1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400" dirty="0"/>
              <a:t>Department of Economy, Science and Innovation Flemish Government (Belgium)</a:t>
            </a:r>
            <a:endParaRPr lang="es-ES" sz="1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400" dirty="0"/>
              <a:t>Danish Energy Authority (Denmark)</a:t>
            </a:r>
            <a:endParaRPr lang="es-ES" sz="1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400" dirty="0"/>
              <a:t>Federal Ministry for the Economic Affairs and Energy, on the basis of </a:t>
            </a:r>
            <a:endParaRPr lang="en-US" sz="1400" dirty="0" smtClean="0"/>
          </a:p>
          <a:p>
            <a:pPr lvl="0"/>
            <a:r>
              <a:rPr lang="en-US" sz="1400" dirty="0"/>
              <a:t> </a:t>
            </a:r>
            <a:r>
              <a:rPr lang="en-US" sz="1400" dirty="0" smtClean="0"/>
              <a:t>       the </a:t>
            </a:r>
            <a:r>
              <a:rPr lang="en-US" sz="1400" dirty="0"/>
              <a:t>decision by the German Bundestag (Germany)</a:t>
            </a:r>
            <a:endParaRPr lang="es-ES" sz="1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400" dirty="0" err="1"/>
              <a:t>Latvijas</a:t>
            </a:r>
            <a:r>
              <a:rPr lang="en-US" sz="1400" dirty="0"/>
              <a:t> </a:t>
            </a:r>
            <a:r>
              <a:rPr lang="en-US" sz="1400" dirty="0" err="1"/>
              <a:t>Zinatnu</a:t>
            </a:r>
            <a:r>
              <a:rPr lang="en-US" sz="1400" dirty="0"/>
              <a:t> </a:t>
            </a:r>
            <a:r>
              <a:rPr lang="en-US" sz="1400" dirty="0" err="1"/>
              <a:t>Akademija</a:t>
            </a:r>
            <a:r>
              <a:rPr lang="en-US" sz="1400" dirty="0"/>
              <a:t> (Latvia)</a:t>
            </a:r>
            <a:endParaRPr lang="es-ES" sz="1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s-ES_tradnl" sz="1400" dirty="0" err="1"/>
              <a:t>Fundação</a:t>
            </a:r>
            <a:r>
              <a:rPr lang="es-ES_tradnl" sz="1400" dirty="0"/>
              <a:t> para a </a:t>
            </a:r>
            <a:r>
              <a:rPr lang="es-ES_tradnl" sz="1400" dirty="0" err="1"/>
              <a:t>Ciência</a:t>
            </a:r>
            <a:r>
              <a:rPr lang="es-ES_tradnl" sz="1400" dirty="0"/>
              <a:t> e a </a:t>
            </a:r>
            <a:r>
              <a:rPr lang="es-ES_tradnl" sz="1400" dirty="0" err="1"/>
              <a:t>Tecnologia</a:t>
            </a:r>
            <a:r>
              <a:rPr lang="es-ES_tradnl" sz="1400" dirty="0"/>
              <a:t> (Portugal)</a:t>
            </a:r>
            <a:endParaRPr lang="es-ES" sz="1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s-ES_tradnl" sz="1400" dirty="0"/>
              <a:t>Ministerio de Economía y Competitividad (</a:t>
            </a:r>
            <a:r>
              <a:rPr lang="es-ES_tradnl" sz="1400" dirty="0" err="1"/>
              <a:t>Spain</a:t>
            </a:r>
            <a:r>
              <a:rPr lang="es-ES_tradnl" sz="1400" dirty="0"/>
              <a:t>)</a:t>
            </a:r>
            <a:endParaRPr lang="es-ES" sz="1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400" dirty="0"/>
              <a:t>The Swedish Energy Agency (Sweden)</a:t>
            </a:r>
            <a:endParaRPr lang="es-ES" sz="14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400" dirty="0"/>
              <a:t>The Scientific and Technological Research </a:t>
            </a:r>
            <a:endParaRPr lang="en-US" sz="1400" dirty="0" smtClean="0"/>
          </a:p>
          <a:p>
            <a:pPr lvl="0"/>
            <a:r>
              <a:rPr lang="en-US" sz="1400" dirty="0"/>
              <a:t> </a:t>
            </a:r>
            <a:r>
              <a:rPr lang="en-US" sz="1400" dirty="0" smtClean="0"/>
              <a:t>       Council </a:t>
            </a:r>
            <a:r>
              <a:rPr lang="en-US" sz="1400" dirty="0"/>
              <a:t>of Turkey (Turkey)</a:t>
            </a:r>
            <a:endParaRPr lang="es-ES" sz="1400" dirty="0"/>
          </a:p>
          <a:p>
            <a:endParaRPr lang="es-ES" sz="1400" dirty="0"/>
          </a:p>
        </p:txBody>
      </p:sp>
      <p:sp>
        <p:nvSpPr>
          <p:cNvPr id="6" name="5 CuadroTexto"/>
          <p:cNvSpPr txBox="1"/>
          <p:nvPr/>
        </p:nvSpPr>
        <p:spPr>
          <a:xfrm>
            <a:off x="795647" y="5880340"/>
            <a:ext cx="4229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s-ES" sz="2400" dirty="0" smtClean="0">
                <a:solidFill>
                  <a:srgbClr val="005596"/>
                </a:solidFill>
              </a:rPr>
              <a:t>www.neweuropeanwindatlas.eu</a:t>
            </a:r>
            <a:endParaRPr lang="es-ES" sz="2400" dirty="0">
              <a:solidFill>
                <a:srgbClr val="005596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47" y="939800"/>
            <a:ext cx="4943001" cy="1470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713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smtClean="0">
                <a:solidFill>
                  <a:srgbClr val="00B0F0"/>
                </a:solidFill>
              </a:rPr>
              <a:t>Objectives of the NEWA Project</a:t>
            </a:r>
            <a:endParaRPr lang="da-DK" sz="3100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23888" y="1295400"/>
            <a:ext cx="5503780" cy="4808220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/>
              <a:t>Development </a:t>
            </a:r>
            <a:r>
              <a:rPr lang="en-US" sz="2000" dirty="0"/>
              <a:t>of a high-value data base of </a:t>
            </a:r>
            <a:r>
              <a:rPr lang="en-US" sz="2000" b="1" dirty="0"/>
              <a:t>high-fidelity </a:t>
            </a:r>
            <a:r>
              <a:rPr lang="en-US" sz="2000" b="1" dirty="0" smtClean="0"/>
              <a:t>experiments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Development of methodologies  for wind resource assessment and wind turbine site suitability based on a </a:t>
            </a:r>
            <a:r>
              <a:rPr lang="en-US" sz="2000" b="1" dirty="0"/>
              <a:t>mesoscale to microscale </a:t>
            </a:r>
            <a:r>
              <a:rPr lang="en-US" sz="2000" dirty="0" smtClean="0"/>
              <a:t>mode-chain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Publication of a </a:t>
            </a:r>
            <a:r>
              <a:rPr lang="en-US" sz="2000" b="1" dirty="0"/>
              <a:t>European Wind Atlas  </a:t>
            </a:r>
            <a:r>
              <a:rPr lang="en-US" sz="2000" dirty="0"/>
              <a:t>database  accessible through a web </a:t>
            </a:r>
            <a:r>
              <a:rPr lang="en-US" sz="2000" dirty="0" smtClean="0"/>
              <a:t>interface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/>
              <a:t>Definition of a </a:t>
            </a:r>
            <a:r>
              <a:rPr lang="en-US" sz="2000" b="1" dirty="0"/>
              <a:t>verification and validation framework  </a:t>
            </a:r>
            <a:r>
              <a:rPr lang="en-US" sz="2000" dirty="0"/>
              <a:t>for the model-chain based on the experimental campaigns and means to quantify the </a:t>
            </a:r>
            <a:r>
              <a:rPr lang="en-US" sz="2000" b="1" dirty="0"/>
              <a:t>uncertainties</a:t>
            </a:r>
            <a:r>
              <a:rPr lang="en-US" sz="2000" dirty="0"/>
              <a:t> of the wind atlas </a:t>
            </a:r>
            <a:endParaRPr lang="da-DK" sz="2000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27" y="6248475"/>
            <a:ext cx="1455088" cy="485714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793" y="858021"/>
            <a:ext cx="2507299" cy="217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419" y="4645694"/>
            <a:ext cx="2128044" cy="134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118" y="3212634"/>
            <a:ext cx="2475378" cy="130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964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smtClean="0">
                <a:solidFill>
                  <a:srgbClr val="00B0F0"/>
                </a:solidFill>
              </a:rPr>
              <a:t>NEWA Mesoscale-to-Microscale Model-Chain</a:t>
            </a:r>
            <a:endParaRPr lang="da-DK" sz="3100" dirty="0"/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73539" y="1027023"/>
            <a:ext cx="4760462" cy="5540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1313" indent="-341313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1pPr>
            <a:lvl2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2pPr>
            <a:lvl3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3pPr>
            <a:lvl4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4pPr>
            <a:lvl5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9pPr>
          </a:lstStyle>
          <a:p>
            <a:pPr marL="342900" algn="just">
              <a:buSzPct val="100000"/>
              <a:defRPr/>
            </a:pPr>
            <a:r>
              <a:rPr lang="en-US" sz="2000" b="1" dirty="0" smtClean="0">
                <a:solidFill>
                  <a:srgbClr val="000000"/>
                </a:solidFill>
                <a:latin typeface="+mn-lt"/>
                <a:cs typeface="Arial" charset="0"/>
              </a:rPr>
              <a:t>@</a:t>
            </a:r>
            <a:r>
              <a:rPr lang="en-US" sz="2000" b="1" dirty="0" smtClean="0">
                <a:solidFill>
                  <a:srgbClr val="000000"/>
                </a:solidFill>
                <a:latin typeface="+mn-lt"/>
                <a:cs typeface="Arial" charset="0"/>
              </a:rPr>
              <a:t>mesoscale</a:t>
            </a:r>
          </a:p>
          <a:p>
            <a:pPr marL="285750" indent="-285750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NEWA database of wind resource characteristics  </a:t>
            </a:r>
          </a:p>
          <a:p>
            <a:pPr marL="285750" indent="-285750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30-year </a:t>
            </a: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WRF </a:t>
            </a: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down to 3 km resolution</a:t>
            </a:r>
          </a:p>
          <a:p>
            <a:pPr marL="1587" indent="0" algn="just">
              <a:buSzPct val="100000"/>
              <a:defRPr/>
            </a:pP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          + downscaling to </a:t>
            </a:r>
            <a:r>
              <a:rPr lang="en-US" sz="2000" dirty="0">
                <a:solidFill>
                  <a:srgbClr val="000000"/>
                </a:solidFill>
                <a:latin typeface="+mn-lt"/>
                <a:cs typeface="Arial" charset="0"/>
              </a:rPr>
              <a:t>5</a:t>
            </a: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0 </a:t>
            </a: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m using </a:t>
            </a: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WAsP</a:t>
            </a:r>
          </a:p>
          <a:p>
            <a:pPr marL="1587" indent="0" algn="just">
              <a:buSzPct val="100000"/>
              <a:defRPr/>
            </a:pP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          (generalized wind methodology)</a:t>
            </a:r>
          </a:p>
          <a:p>
            <a:pPr marL="285750" indent="-285750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Mesoscale multiphysics ensemble (UQ)</a:t>
            </a:r>
          </a:p>
          <a:p>
            <a:pPr marL="285750" indent="-285750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Open source model based on WRF</a:t>
            </a:r>
          </a:p>
          <a:p>
            <a:pPr algn="just">
              <a:buClr>
                <a:srgbClr val="000000"/>
              </a:buClr>
              <a:buSzPct val="100000"/>
              <a:buFont typeface="Wingdings" charset="2"/>
              <a:buNone/>
              <a:defRPr/>
            </a:pPr>
            <a:endParaRPr lang="en-US" sz="2000" dirty="0" smtClean="0">
              <a:solidFill>
                <a:srgbClr val="000000"/>
              </a:solidFill>
              <a:latin typeface="+mn-lt"/>
              <a:cs typeface="Arial" charset="0"/>
            </a:endParaRPr>
          </a:p>
          <a:p>
            <a:pPr marL="342900" algn="just">
              <a:buSzPct val="100000"/>
              <a:defRPr/>
            </a:pPr>
            <a:r>
              <a:rPr lang="en-US" sz="2000" b="1" dirty="0" smtClean="0">
                <a:solidFill>
                  <a:srgbClr val="000000"/>
                </a:solidFill>
                <a:latin typeface="+mn-lt"/>
                <a:cs typeface="Arial" charset="0"/>
              </a:rPr>
              <a:t>@microscale</a:t>
            </a:r>
          </a:p>
          <a:p>
            <a:pPr marL="285750" indent="-285750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Design tools based on CFD (RANS or LES)</a:t>
            </a:r>
          </a:p>
          <a:p>
            <a:pPr marL="285750" indent="-285750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Driven by </a:t>
            </a: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mesoscale</a:t>
            </a:r>
            <a:r>
              <a:rPr lang="en-US" sz="2000" dirty="0">
                <a:solidFill>
                  <a:srgbClr val="000000"/>
                </a:solidFill>
                <a:latin typeface="+mn-lt"/>
                <a:cs typeface="Arial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forcing</a:t>
            </a:r>
            <a:endParaRPr lang="en-US" sz="2000" dirty="0" smtClean="0">
              <a:solidFill>
                <a:srgbClr val="000000"/>
              </a:solidFill>
              <a:latin typeface="+mn-lt"/>
              <a:cs typeface="Arial" charset="0"/>
            </a:endParaRPr>
          </a:p>
          <a:p>
            <a:pPr marL="285750" indent="-285750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Include diurnal-cycle thermal stratification </a:t>
            </a:r>
          </a:p>
          <a:p>
            <a:pPr marL="285750" indent="-285750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Surface-layer characterization based on        </a:t>
            </a:r>
          </a:p>
          <a:p>
            <a:pPr marL="0" indent="0" algn="just">
              <a:buClr>
                <a:srgbClr val="000000"/>
              </a:buClr>
              <a:buSzPct val="100000"/>
              <a:defRPr/>
            </a:pPr>
            <a:r>
              <a:rPr lang="en-US" sz="2000" dirty="0">
                <a:solidFill>
                  <a:srgbClr val="000000"/>
                </a:solidFill>
                <a:latin typeface="+mn-lt"/>
                <a:cs typeface="Arial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     aerial lidar scans of vegetation canopy</a:t>
            </a:r>
          </a:p>
          <a:p>
            <a:pPr marL="285750" indent="-285750" algn="just">
              <a:buClr>
                <a:srgbClr val="000000"/>
              </a:buClr>
              <a:buSzPct val="100000"/>
              <a:buFont typeface="Arial" pitchFamily="34" charset="0"/>
              <a:buChar char="•"/>
              <a:defRPr/>
            </a:pP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Open source model based on </a:t>
            </a:r>
            <a:r>
              <a:rPr lang="en-US" sz="2000" dirty="0" err="1" smtClean="0">
                <a:solidFill>
                  <a:srgbClr val="000000"/>
                </a:solidFill>
                <a:latin typeface="+mn-lt"/>
                <a:cs typeface="Arial" charset="0"/>
              </a:rPr>
              <a:t>OpenFOAM</a:t>
            </a:r>
            <a:r>
              <a:rPr lang="en-US" sz="2000" dirty="0" smtClean="0">
                <a:solidFill>
                  <a:srgbClr val="000000"/>
                </a:solidFill>
                <a:latin typeface="+mn-lt"/>
                <a:cs typeface="Arial" charset="0"/>
              </a:rPr>
              <a:t> (CFDWind3)</a:t>
            </a:r>
            <a:endParaRPr lang="en-US" sz="2000" dirty="0" smtClean="0">
              <a:solidFill>
                <a:srgbClr val="000000"/>
              </a:solidFill>
              <a:latin typeface="+mn-lt"/>
              <a:cs typeface="Arial" charset="0"/>
            </a:endParaRPr>
          </a:p>
          <a:p>
            <a:pPr marL="342900" algn="just">
              <a:buSzPct val="100000"/>
              <a:defRPr/>
            </a:pPr>
            <a:endParaRPr lang="en-US" sz="2000" dirty="0" smtClean="0">
              <a:solidFill>
                <a:srgbClr val="000000"/>
              </a:solidFill>
              <a:latin typeface="+mn-lt"/>
              <a:cs typeface="Arial" charset="0"/>
            </a:endParaRPr>
          </a:p>
          <a:p>
            <a:pPr marL="342900" algn="just">
              <a:buSzPct val="100000"/>
              <a:defRPr/>
            </a:pPr>
            <a:endParaRPr lang="en-US" sz="2000" dirty="0" smtClean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911" y="1190625"/>
            <a:ext cx="2887513" cy="2546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236" y="4119607"/>
            <a:ext cx="3032298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40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smtClean="0">
                <a:solidFill>
                  <a:srgbClr val="00B0F0"/>
                </a:solidFill>
              </a:rPr>
              <a:t>NEWA Meso-Micro Challenge</a:t>
            </a:r>
            <a:endParaRPr lang="da-DK" sz="3100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27" y="6248475"/>
            <a:ext cx="1455088" cy="485714"/>
          </a:xfrm>
          <a:prstGeom prst="rect">
            <a:avLst/>
          </a:prstGeom>
        </p:spPr>
      </p:pic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573538" y="1112749"/>
            <a:ext cx="5417687" cy="110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41313" indent="-341313"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1pPr>
            <a:lvl2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2pPr>
            <a:lvl3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3pPr>
            <a:lvl4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4pPr>
            <a:lvl5pPr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788988" algn="l"/>
                <a:tab pos="1238250" algn="l"/>
                <a:tab pos="1687513" algn="l"/>
                <a:tab pos="2136775" algn="l"/>
                <a:tab pos="2586038" algn="l"/>
                <a:tab pos="3035300" algn="l"/>
                <a:tab pos="3484563" algn="l"/>
                <a:tab pos="3933825" algn="l"/>
                <a:tab pos="4383088" algn="l"/>
                <a:tab pos="4832350" algn="l"/>
                <a:tab pos="5281613" algn="l"/>
                <a:tab pos="5730875" algn="l"/>
                <a:tab pos="6180138" algn="l"/>
                <a:tab pos="6629400" algn="l"/>
                <a:tab pos="7078663" algn="l"/>
                <a:tab pos="7527925" algn="l"/>
                <a:tab pos="7977188" algn="l"/>
                <a:tab pos="8426450" algn="l"/>
                <a:tab pos="8875713" algn="l"/>
                <a:tab pos="93249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9pPr>
          </a:lstStyle>
          <a:p>
            <a:pPr marL="0" indent="0" algn="just">
              <a:buClr>
                <a:srgbClr val="000000"/>
              </a:buClr>
              <a:buSzPct val="100000"/>
              <a:defRPr/>
            </a:pPr>
            <a:r>
              <a:rPr lang="es-ES" sz="2000" b="1" dirty="0" err="1" smtClean="0">
                <a:solidFill>
                  <a:srgbClr val="000000"/>
                </a:solidFill>
                <a:latin typeface="+mn-lt"/>
                <a:cs typeface="Arial" pitchFamily="34" charset="0"/>
              </a:rPr>
              <a:t>Objective</a:t>
            </a:r>
            <a:r>
              <a:rPr lang="es-ES" sz="2000" b="1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: </a:t>
            </a:r>
            <a:r>
              <a:rPr lang="es-ES" sz="200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Determine </a:t>
            </a:r>
            <a:r>
              <a:rPr lang="es-ES" sz="20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the</a:t>
            </a:r>
            <a:r>
              <a:rPr lang="es-ES" sz="2000" dirty="0">
                <a:solidFill>
                  <a:srgbClr val="000000"/>
                </a:solidFill>
                <a:latin typeface="+mn-lt"/>
                <a:cs typeface="Arial" pitchFamily="34" charset="0"/>
              </a:rPr>
              <a:t> </a:t>
            </a:r>
            <a:r>
              <a:rPr lang="es-ES" sz="20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applicability</a:t>
            </a:r>
            <a:r>
              <a:rPr lang="es-ES" sz="2000" dirty="0">
                <a:solidFill>
                  <a:srgbClr val="000000"/>
                </a:solidFill>
                <a:latin typeface="+mn-lt"/>
                <a:cs typeface="Arial" pitchFamily="34" charset="0"/>
              </a:rPr>
              <a:t> </a:t>
            </a:r>
            <a:r>
              <a:rPr lang="es-ES" sz="20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range</a:t>
            </a:r>
            <a:r>
              <a:rPr lang="es-ES" sz="2000" dirty="0">
                <a:solidFill>
                  <a:srgbClr val="000000"/>
                </a:solidFill>
                <a:latin typeface="+mn-lt"/>
                <a:cs typeface="Arial" pitchFamily="34" charset="0"/>
              </a:rPr>
              <a:t> of meso-micro </a:t>
            </a:r>
            <a:r>
              <a:rPr lang="es-ES" sz="20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methodologies</a:t>
            </a:r>
            <a:r>
              <a:rPr lang="es-ES" sz="2000" dirty="0">
                <a:solidFill>
                  <a:srgbClr val="000000"/>
                </a:solidFill>
                <a:latin typeface="+mn-lt"/>
                <a:cs typeface="Arial" pitchFamily="34" charset="0"/>
              </a:rPr>
              <a:t> </a:t>
            </a:r>
            <a:r>
              <a:rPr lang="es-ES" sz="20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for</a:t>
            </a:r>
            <a:r>
              <a:rPr lang="es-ES" sz="2000" dirty="0">
                <a:solidFill>
                  <a:srgbClr val="000000"/>
                </a:solidFill>
                <a:latin typeface="+mn-lt"/>
                <a:cs typeface="Arial" pitchFamily="34" charset="0"/>
              </a:rPr>
              <a:t> </a:t>
            </a:r>
            <a:r>
              <a:rPr lang="es-ES" sz="20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the</a:t>
            </a:r>
            <a:r>
              <a:rPr lang="es-ES" sz="2000" dirty="0">
                <a:solidFill>
                  <a:srgbClr val="000000"/>
                </a:solidFill>
                <a:latin typeface="+mn-lt"/>
                <a:cs typeface="Arial" pitchFamily="34" charset="0"/>
              </a:rPr>
              <a:t> NEWA </a:t>
            </a:r>
            <a:r>
              <a:rPr lang="es-ES" sz="20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validation</a:t>
            </a:r>
            <a:r>
              <a:rPr lang="es-ES" sz="2000" dirty="0">
                <a:solidFill>
                  <a:srgbClr val="000000"/>
                </a:solidFill>
                <a:latin typeface="+mn-lt"/>
                <a:cs typeface="Arial" pitchFamily="34" charset="0"/>
              </a:rPr>
              <a:t> </a:t>
            </a:r>
            <a:r>
              <a:rPr lang="es-ES" sz="20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domain</a:t>
            </a:r>
            <a:r>
              <a:rPr lang="es-ES" sz="2000" dirty="0">
                <a:solidFill>
                  <a:srgbClr val="000000"/>
                </a:solidFill>
                <a:latin typeface="+mn-lt"/>
                <a:cs typeface="Arial" pitchFamily="34" charset="0"/>
              </a:rPr>
              <a:t> 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38" y="2339469"/>
            <a:ext cx="5951087" cy="380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1" name="63 Grupo"/>
          <p:cNvGrpSpPr>
            <a:grpSpLocks/>
          </p:cNvGrpSpPr>
          <p:nvPr/>
        </p:nvGrpSpPr>
        <p:grpSpPr bwMode="auto">
          <a:xfrm>
            <a:off x="5513377" y="1228725"/>
            <a:ext cx="3262312" cy="2395339"/>
            <a:chOff x="4944070" y="1196752"/>
            <a:chExt cx="3261747" cy="2395340"/>
          </a:xfrm>
        </p:grpSpPr>
        <p:sp>
          <p:nvSpPr>
            <p:cNvPr id="47" name="Oval 16"/>
            <p:cNvSpPr/>
            <p:nvPr/>
          </p:nvSpPr>
          <p:spPr bwMode="auto">
            <a:xfrm rot="1888157">
              <a:off x="6290062" y="1595569"/>
              <a:ext cx="1679282" cy="152478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sz="1400" b="1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Application</a:t>
              </a:r>
            </a:p>
            <a:p>
              <a:pPr algn="ct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sz="1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endParaRPr lang="en-US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2" name="Straight Arrow Connector 2"/>
            <p:cNvCxnSpPr>
              <a:cxnSpLocks noChangeShapeType="1"/>
            </p:cNvCxnSpPr>
            <p:nvPr/>
          </p:nvCxnSpPr>
          <p:spPr bwMode="auto">
            <a:xfrm flipV="1">
              <a:off x="6126192" y="1196752"/>
              <a:ext cx="0" cy="2097088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Straight Arrow Connector 6"/>
            <p:cNvCxnSpPr>
              <a:cxnSpLocks noChangeShapeType="1"/>
            </p:cNvCxnSpPr>
            <p:nvPr/>
          </p:nvCxnSpPr>
          <p:spPr bwMode="auto">
            <a:xfrm>
              <a:off x="6126192" y="3293840"/>
              <a:ext cx="2079625" cy="0"/>
            </a:xfrm>
            <a:prstGeom prst="straightConnector1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4" name="TextBox 10"/>
            <p:cNvSpPr txBox="1">
              <a:spLocks noChangeArrowheads="1"/>
            </p:cNvSpPr>
            <p:nvPr/>
          </p:nvSpPr>
          <p:spPr bwMode="auto">
            <a:xfrm>
              <a:off x="6169045" y="3284315"/>
              <a:ext cx="189474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449263" eaLnBrk="0" hangingPunct="0">
                <a:defRPr sz="2400">
                  <a:solidFill>
                    <a:schemeClr val="bg1"/>
                  </a:solidFill>
                  <a:latin typeface="Times New Roman" pitchFamily="18" charset="0"/>
                  <a:ea typeface="WenQuanYi Micro Hei"/>
                  <a:cs typeface="WenQuanYi Micro Hei"/>
                </a:defRPr>
              </a:lvl1pPr>
              <a:lvl2pPr defTabSz="449263" eaLnBrk="0" hangingPunct="0">
                <a:defRPr sz="2400">
                  <a:solidFill>
                    <a:schemeClr val="bg1"/>
                  </a:solidFill>
                  <a:latin typeface="Times New Roman" pitchFamily="18" charset="0"/>
                  <a:ea typeface="WenQuanYi Micro Hei"/>
                  <a:cs typeface="WenQuanYi Micro Hei"/>
                </a:defRPr>
              </a:lvl2pPr>
              <a:lvl3pPr defTabSz="449263" eaLnBrk="0" hangingPunct="0">
                <a:defRPr sz="2400">
                  <a:solidFill>
                    <a:schemeClr val="bg1"/>
                  </a:solidFill>
                  <a:latin typeface="Times New Roman" pitchFamily="18" charset="0"/>
                  <a:ea typeface="WenQuanYi Micro Hei"/>
                  <a:cs typeface="WenQuanYi Micro Hei"/>
                </a:defRPr>
              </a:lvl3pPr>
              <a:lvl4pPr defTabSz="449263" eaLnBrk="0" hangingPunct="0">
                <a:defRPr sz="2400">
                  <a:solidFill>
                    <a:schemeClr val="bg1"/>
                  </a:solidFill>
                  <a:latin typeface="Times New Roman" pitchFamily="18" charset="0"/>
                  <a:ea typeface="WenQuanYi Micro Hei"/>
                  <a:cs typeface="WenQuanYi Micro Hei"/>
                </a:defRPr>
              </a:lvl4pPr>
              <a:lvl5pPr defTabSz="449263" eaLnBrk="0" hangingPunct="0">
                <a:defRPr sz="2400">
                  <a:solidFill>
                    <a:schemeClr val="bg1"/>
                  </a:solidFill>
                  <a:latin typeface="Times New Roman" pitchFamily="18" charset="0"/>
                  <a:ea typeface="WenQuanYi Micro Hei"/>
                  <a:cs typeface="WenQuanYi Micro Hei"/>
                </a:defRPr>
              </a:lvl5pPr>
              <a:lvl6pPr marL="25146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Times New Roman" pitchFamily="18" charset="0"/>
                  <a:ea typeface="WenQuanYi Micro Hei"/>
                  <a:cs typeface="WenQuanYi Micro Hei"/>
                </a:defRPr>
              </a:lvl6pPr>
              <a:lvl7pPr marL="29718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Times New Roman" pitchFamily="18" charset="0"/>
                  <a:ea typeface="WenQuanYi Micro Hei"/>
                  <a:cs typeface="WenQuanYi Micro Hei"/>
                </a:defRPr>
              </a:lvl7pPr>
              <a:lvl8pPr marL="34290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Times New Roman" pitchFamily="18" charset="0"/>
                  <a:ea typeface="WenQuanYi Micro Hei"/>
                  <a:cs typeface="WenQuanYi Micro Hei"/>
                </a:defRPr>
              </a:lvl8pPr>
              <a:lvl9pPr marL="3886200" indent="-228600" defTabSz="44926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bg1"/>
                  </a:solidFill>
                  <a:latin typeface="Times New Roman" pitchFamily="18" charset="0"/>
                  <a:ea typeface="WenQuanYi Micro Hei"/>
                  <a:cs typeface="WenQuanYi Micro Hei"/>
                </a:defRPr>
              </a:lvl9pPr>
            </a:lstStyle>
            <a:p>
              <a:pPr eaLnBrk="1" hangingPunct="1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r>
                <a:rPr lang="en-US" altLang="en-US" sz="1400" b="1" i="1" dirty="0">
                  <a:solidFill>
                    <a:srgbClr val="000000"/>
                  </a:solidFill>
                  <a:latin typeface="Arial" pitchFamily="34" charset="0"/>
                </a:rPr>
                <a:t>P</a:t>
              </a:r>
              <a:r>
                <a:rPr lang="en-US" altLang="en-US" sz="1400" b="1" i="1" dirty="0" smtClean="0">
                  <a:solidFill>
                    <a:srgbClr val="000000"/>
                  </a:solidFill>
                  <a:latin typeface="Arial" pitchFamily="34" charset="0"/>
                </a:rPr>
                <a:t>hysics</a:t>
              </a:r>
              <a:r>
                <a:rPr lang="en-US" altLang="en-US" sz="1400" b="1" i="1" dirty="0">
                  <a:solidFill>
                    <a:srgbClr val="000000"/>
                  </a:solidFill>
                  <a:latin typeface="Arial" pitchFamily="34" charset="0"/>
                </a:rPr>
                <a:t>/ complexity</a:t>
              </a:r>
            </a:p>
          </p:txBody>
        </p:sp>
        <p:sp>
          <p:nvSpPr>
            <p:cNvPr id="45" name="TextBox 12"/>
            <p:cNvSpPr txBox="1"/>
            <p:nvPr/>
          </p:nvSpPr>
          <p:spPr>
            <a:xfrm>
              <a:off x="4944070" y="2127399"/>
              <a:ext cx="1981287" cy="307777"/>
            </a:xfrm>
            <a:prstGeom prst="rect">
              <a:avLst/>
            </a:prstGeom>
            <a:noFill/>
            <a:scene3d>
              <a:camera prst="orthographicFront">
                <a:rot lat="0" lon="0" rev="540000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pPr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sz="1400" b="1" i="1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Operating </a:t>
              </a:r>
              <a:r>
                <a:rPr lang="en-US" sz="1400" b="1" i="1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conditions</a:t>
              </a:r>
            </a:p>
          </p:txBody>
        </p:sp>
        <p:sp>
          <p:nvSpPr>
            <p:cNvPr id="46" name="Oval 13"/>
            <p:cNvSpPr/>
            <p:nvPr/>
          </p:nvSpPr>
          <p:spPr bwMode="auto">
            <a:xfrm rot="1963977">
              <a:off x="6332894" y="2150839"/>
              <a:ext cx="1349140" cy="741364"/>
            </a:xfrm>
            <a:prstGeom prst="ellipse">
              <a:avLst/>
            </a:prstGeom>
            <a:solidFill>
              <a:srgbClr val="00B0F0"/>
            </a:soli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 anchorCtr="0"/>
            <a:lstStyle/>
            <a:p>
              <a:pPr algn="ct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defRPr/>
              </a:pPr>
              <a:r>
                <a:rPr lang="en-US" sz="1200" b="1" dirty="0" smtClean="0">
                  <a:solidFill>
                    <a:schemeClr val="bg1"/>
                  </a:solidFill>
                  <a:latin typeface="Arial" pitchFamily="34" charset="0"/>
                  <a:ea typeface="WenQuanYi Micro Hei"/>
                  <a:cs typeface="Arial" pitchFamily="34" charset="0"/>
                </a:rPr>
                <a:t>NEWA</a:t>
              </a:r>
              <a:endParaRPr lang="en-US" sz="1200" b="1" dirty="0">
                <a:solidFill>
                  <a:schemeClr val="bg1"/>
                </a:solidFill>
                <a:latin typeface="Arial" pitchFamily="34" charset="0"/>
                <a:ea typeface="WenQuanYi Micro Hei"/>
                <a:cs typeface="Arial" pitchFamily="34" charset="0"/>
              </a:endParaRPr>
            </a:p>
          </p:txBody>
        </p:sp>
      </p:grpSp>
      <p:sp>
        <p:nvSpPr>
          <p:cNvPr id="8" name="7 CuadroTexto"/>
          <p:cNvSpPr txBox="1"/>
          <p:nvPr/>
        </p:nvSpPr>
        <p:spPr>
          <a:xfrm>
            <a:off x="628650" y="6086475"/>
            <a:ext cx="67010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https://thewindvaneblog.com/newa-meso-micro-challenge-for-wind-resource-assessment-2a5f41f6df2c</a:t>
            </a:r>
          </a:p>
        </p:txBody>
      </p:sp>
    </p:spTree>
    <p:extLst>
      <p:ext uri="{BB962C8B-B14F-4D97-AF65-F5344CB8AC3E}">
        <p14:creationId xmlns:p14="http://schemas.microsoft.com/office/powerpoint/2010/main" val="9923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lecha arriba"/>
          <p:cNvSpPr/>
          <p:nvPr/>
        </p:nvSpPr>
        <p:spPr>
          <a:xfrm>
            <a:off x="5172075" y="2878560"/>
            <a:ext cx="1650870" cy="1440110"/>
          </a:xfrm>
          <a:prstGeom prst="up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8 Flecha arriba"/>
          <p:cNvSpPr/>
          <p:nvPr/>
        </p:nvSpPr>
        <p:spPr>
          <a:xfrm>
            <a:off x="2390775" y="2878560"/>
            <a:ext cx="1650870" cy="1440110"/>
          </a:xfrm>
          <a:prstGeom prst="upArrow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>
              <a:rot lat="0" lon="0" rev="10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smtClean="0">
                <a:solidFill>
                  <a:srgbClr val="00B0F0"/>
                </a:solidFill>
              </a:rPr>
              <a:t>Verification &amp; </a:t>
            </a:r>
            <a:r>
              <a:rPr lang="da-DK" sz="3100" b="1" dirty="0" smtClean="0">
                <a:solidFill>
                  <a:srgbClr val="00B0F0"/>
                </a:solidFill>
              </a:rPr>
              <a:t>Validation (V&amp;V) Process</a:t>
            </a:r>
            <a:endParaRPr lang="da-DK" sz="3100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27" y="6248475"/>
            <a:ext cx="1455088" cy="485714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88" y="1421978"/>
            <a:ext cx="8064079" cy="435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23888" y="5971476"/>
            <a:ext cx="72184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https://</a:t>
            </a:r>
            <a:r>
              <a:rPr lang="en-US" sz="1200" dirty="0" smtClean="0"/>
              <a:t>thewindvaneblog.com/science-push-vs-market-pull-in-a-v-v-strategy-for-wind-assessment-b04bc615f16b</a:t>
            </a:r>
            <a:endParaRPr lang="es-ES" sz="1200" dirty="0"/>
          </a:p>
        </p:txBody>
      </p:sp>
      <p:sp>
        <p:nvSpPr>
          <p:cNvPr id="3" name="2 CuadroTexto"/>
          <p:cNvSpPr txBox="1"/>
          <p:nvPr/>
        </p:nvSpPr>
        <p:spPr>
          <a:xfrm>
            <a:off x="638175" y="777875"/>
            <a:ext cx="5760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>
                <a:solidFill>
                  <a:srgbClr val="00B0F0"/>
                </a:solidFill>
              </a:rPr>
              <a:t>IEA-</a:t>
            </a:r>
            <a:r>
              <a:rPr lang="es-ES" dirty="0" err="1" smtClean="0">
                <a:solidFill>
                  <a:srgbClr val="00B0F0"/>
                </a:solidFill>
              </a:rPr>
              <a:t>Wind</a:t>
            </a:r>
            <a:r>
              <a:rPr lang="es-ES" dirty="0" smtClean="0">
                <a:solidFill>
                  <a:srgbClr val="00B0F0"/>
                </a:solidFill>
              </a:rPr>
              <a:t> </a:t>
            </a:r>
            <a:r>
              <a:rPr lang="es-ES" dirty="0" err="1" smtClean="0">
                <a:solidFill>
                  <a:srgbClr val="00B0F0"/>
                </a:solidFill>
              </a:rPr>
              <a:t>Task</a:t>
            </a:r>
            <a:r>
              <a:rPr lang="es-ES" dirty="0" smtClean="0">
                <a:solidFill>
                  <a:srgbClr val="00B0F0"/>
                </a:solidFill>
              </a:rPr>
              <a:t> 31 Wakebench </a:t>
            </a:r>
            <a:r>
              <a:rPr lang="es-ES" dirty="0" err="1" smtClean="0">
                <a:solidFill>
                  <a:srgbClr val="00B0F0"/>
                </a:solidFill>
              </a:rPr>
              <a:t>international</a:t>
            </a:r>
            <a:r>
              <a:rPr lang="es-ES" dirty="0" smtClean="0">
                <a:solidFill>
                  <a:srgbClr val="00B0F0"/>
                </a:solidFill>
              </a:rPr>
              <a:t> V&amp;V </a:t>
            </a:r>
            <a:r>
              <a:rPr lang="es-ES" dirty="0" err="1" smtClean="0">
                <a:solidFill>
                  <a:srgbClr val="00B0F0"/>
                </a:solidFill>
              </a:rPr>
              <a:t>framework</a:t>
            </a:r>
            <a:endParaRPr lang="en-GB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64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3295015083"/>
              </p:ext>
            </p:extLst>
          </p:nvPr>
        </p:nvGraphicFramePr>
        <p:xfrm>
          <a:off x="251520" y="332656"/>
          <a:ext cx="867645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smtClean="0">
                <a:solidFill>
                  <a:srgbClr val="00B0F0"/>
                </a:solidFill>
              </a:rPr>
              <a:t>V&amp;V </a:t>
            </a:r>
            <a:r>
              <a:rPr lang="da-DK" sz="3100" b="1" dirty="0" smtClean="0">
                <a:solidFill>
                  <a:srgbClr val="00B0F0"/>
                </a:solidFill>
              </a:rPr>
              <a:t>Building-Blocks</a:t>
            </a:r>
            <a:endParaRPr lang="da-DK" sz="3100" dirty="0"/>
          </a:p>
        </p:txBody>
      </p:sp>
      <p:sp>
        <p:nvSpPr>
          <p:cNvPr id="7" name="6 Llamada con línea 1 (barra de énfasis)"/>
          <p:cNvSpPr/>
          <p:nvPr/>
        </p:nvSpPr>
        <p:spPr>
          <a:xfrm>
            <a:off x="7380288" y="4511675"/>
            <a:ext cx="1295400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Terrain-induced flow separation</a:t>
            </a:r>
          </a:p>
        </p:txBody>
      </p:sp>
      <p:sp>
        <p:nvSpPr>
          <p:cNvPr id="8" name="7 Llamada con línea 1 (barra de énfasis)"/>
          <p:cNvSpPr/>
          <p:nvPr/>
        </p:nvSpPr>
        <p:spPr>
          <a:xfrm flipH="1">
            <a:off x="468313" y="5300663"/>
            <a:ext cx="1008062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Diurnal Cycle</a:t>
            </a:r>
          </a:p>
        </p:txBody>
      </p:sp>
      <p:sp>
        <p:nvSpPr>
          <p:cNvPr id="9" name="8 Llamada con línea 1 (barra de énfasis)"/>
          <p:cNvSpPr/>
          <p:nvPr/>
        </p:nvSpPr>
        <p:spPr>
          <a:xfrm flipH="1">
            <a:off x="1763713" y="2276475"/>
            <a:ext cx="1187450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Valley-mountain flows</a:t>
            </a:r>
          </a:p>
        </p:txBody>
      </p:sp>
      <p:sp>
        <p:nvSpPr>
          <p:cNvPr id="10" name="9 Llamada con línea 1 (barra de énfasis)"/>
          <p:cNvSpPr/>
          <p:nvPr/>
        </p:nvSpPr>
        <p:spPr>
          <a:xfrm>
            <a:off x="6950075" y="3994150"/>
            <a:ext cx="1860550" cy="431800"/>
          </a:xfrm>
          <a:prstGeom prst="accentCallout1">
            <a:avLst>
              <a:gd name="adj1" fmla="val 18750"/>
              <a:gd name="adj2" fmla="val -1454"/>
              <a:gd name="adj3" fmla="val 74612"/>
              <a:gd name="adj4" fmla="val -19491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 smtClean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Roughness &amp; Terrain-induced </a:t>
            </a: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flow separation</a:t>
            </a:r>
          </a:p>
        </p:txBody>
      </p:sp>
      <p:sp>
        <p:nvSpPr>
          <p:cNvPr id="12" name="11 Llamada con línea 1 (barra de énfasis)"/>
          <p:cNvSpPr/>
          <p:nvPr/>
        </p:nvSpPr>
        <p:spPr>
          <a:xfrm flipH="1">
            <a:off x="1042988" y="4149725"/>
            <a:ext cx="1008062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Tendencies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563563" y="1198563"/>
            <a:ext cx="142875" cy="14446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668338" y="1125538"/>
            <a:ext cx="560387" cy="2762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Micro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563563" y="1420813"/>
            <a:ext cx="142875" cy="142875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676275" y="1346200"/>
            <a:ext cx="558800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Meso</a:t>
            </a:r>
            <a:endParaRPr lang="en-US" sz="1200" dirty="0">
              <a:solidFill>
                <a:prstClr val="black"/>
              </a:solidFill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563563" y="1649413"/>
            <a:ext cx="142875" cy="14446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668338" y="1574800"/>
            <a:ext cx="985837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Meso</a:t>
            </a:r>
            <a:r>
              <a:rPr lang="en-US" sz="1200" dirty="0">
                <a:solidFill>
                  <a:prstClr val="black"/>
                </a:solidFill>
                <a:latin typeface="Arial" pitchFamily="34" charset="0"/>
                <a:ea typeface="+mn-ea"/>
                <a:cs typeface="Arial" pitchFamily="34" charset="0"/>
              </a:rPr>
              <a:t>-Micro</a:t>
            </a:r>
          </a:p>
        </p:txBody>
      </p:sp>
      <p:sp>
        <p:nvSpPr>
          <p:cNvPr id="19" name="18 Llamada con línea 1 (barra de énfasis)"/>
          <p:cNvSpPr/>
          <p:nvPr/>
        </p:nvSpPr>
        <p:spPr>
          <a:xfrm>
            <a:off x="7885113" y="5661025"/>
            <a:ext cx="1008062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Attached flow</a:t>
            </a:r>
          </a:p>
        </p:txBody>
      </p:sp>
      <p:sp>
        <p:nvSpPr>
          <p:cNvPr id="20" name="19 Llamada con línea 1 (barra de énfasis)"/>
          <p:cNvSpPr/>
          <p:nvPr/>
        </p:nvSpPr>
        <p:spPr>
          <a:xfrm flipH="1">
            <a:off x="107950" y="5876925"/>
            <a:ext cx="1079500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Surface-layer &amp; stability </a:t>
            </a:r>
          </a:p>
        </p:txBody>
      </p:sp>
      <p:sp>
        <p:nvSpPr>
          <p:cNvPr id="22" name="21 Llamada con línea 1 (barra de énfasis)"/>
          <p:cNvSpPr/>
          <p:nvPr/>
        </p:nvSpPr>
        <p:spPr>
          <a:xfrm>
            <a:off x="6732588" y="3357563"/>
            <a:ext cx="1008062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Gap flows</a:t>
            </a:r>
          </a:p>
        </p:txBody>
      </p:sp>
      <p:sp>
        <p:nvSpPr>
          <p:cNvPr id="25" name="24 Llamada con línea 1 (barra de énfasis)"/>
          <p:cNvSpPr/>
          <p:nvPr/>
        </p:nvSpPr>
        <p:spPr>
          <a:xfrm flipH="1">
            <a:off x="755650" y="4724400"/>
            <a:ext cx="1008063" cy="433388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Air-Sea interaction</a:t>
            </a:r>
          </a:p>
        </p:txBody>
      </p:sp>
      <p:sp>
        <p:nvSpPr>
          <p:cNvPr id="26" name="25 Llamada con línea 1 (barra de énfasis)"/>
          <p:cNvSpPr/>
          <p:nvPr/>
        </p:nvSpPr>
        <p:spPr>
          <a:xfrm flipH="1">
            <a:off x="2339975" y="981075"/>
            <a:ext cx="1223963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Generalized Wind Climate</a:t>
            </a:r>
          </a:p>
        </p:txBody>
      </p:sp>
      <p:sp>
        <p:nvSpPr>
          <p:cNvPr id="27" name="26 Llamada con línea 1 (barra de énfasis)"/>
          <p:cNvSpPr/>
          <p:nvPr/>
        </p:nvSpPr>
        <p:spPr>
          <a:xfrm>
            <a:off x="7596188" y="5084763"/>
            <a:ext cx="1008062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 smtClean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Froude </a:t>
            </a:r>
            <a:endParaRPr lang="en-US" sz="1100" dirty="0">
              <a:solidFill>
                <a:srgbClr val="003964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Llamada con línea 1 (barra de énfasis)"/>
          <p:cNvSpPr/>
          <p:nvPr/>
        </p:nvSpPr>
        <p:spPr>
          <a:xfrm flipH="1">
            <a:off x="1331913" y="3573463"/>
            <a:ext cx="1008062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Weather events</a:t>
            </a:r>
          </a:p>
        </p:txBody>
      </p:sp>
      <p:sp>
        <p:nvSpPr>
          <p:cNvPr id="30" name="29 Elipse"/>
          <p:cNvSpPr/>
          <p:nvPr/>
        </p:nvSpPr>
        <p:spPr>
          <a:xfrm>
            <a:off x="2232025" y="5389562"/>
            <a:ext cx="684213" cy="363537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err="1" smtClean="0">
                <a:solidFill>
                  <a:prstClr val="white"/>
                </a:solidFill>
              </a:rPr>
              <a:t>Cabauw</a:t>
            </a:r>
            <a:endParaRPr lang="es-ES" sz="1000" b="1" dirty="0" smtClean="0">
              <a:solidFill>
                <a:prstClr val="white"/>
              </a:solidFill>
            </a:endParaRP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smtClean="0">
                <a:solidFill>
                  <a:prstClr val="white"/>
                </a:solidFill>
              </a:rPr>
              <a:t>GABLS3</a:t>
            </a:r>
            <a:endParaRPr lang="es-ES" sz="1000" b="1" dirty="0">
              <a:solidFill>
                <a:prstClr val="white"/>
              </a:solidFill>
            </a:endParaRPr>
          </a:p>
        </p:txBody>
      </p:sp>
      <p:sp>
        <p:nvSpPr>
          <p:cNvPr id="31" name="30 Elipse"/>
          <p:cNvSpPr/>
          <p:nvPr/>
        </p:nvSpPr>
        <p:spPr>
          <a:xfrm>
            <a:off x="1692275" y="6164263"/>
            <a:ext cx="503238" cy="288925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prstClr val="white"/>
                </a:solidFill>
              </a:rPr>
              <a:t>MOST</a:t>
            </a:r>
          </a:p>
        </p:txBody>
      </p:sp>
      <p:sp>
        <p:nvSpPr>
          <p:cNvPr id="32" name="31 Elipse"/>
          <p:cNvSpPr/>
          <p:nvPr/>
        </p:nvSpPr>
        <p:spPr>
          <a:xfrm>
            <a:off x="5257800" y="3213100"/>
            <a:ext cx="717550" cy="28733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err="1">
                <a:solidFill>
                  <a:prstClr val="white"/>
                </a:solidFill>
              </a:rPr>
              <a:t>Perdigao</a:t>
            </a:r>
            <a:endParaRPr lang="es-ES" sz="1000" b="1" dirty="0">
              <a:solidFill>
                <a:prstClr val="white"/>
              </a:solidFill>
            </a:endParaRPr>
          </a:p>
        </p:txBody>
      </p:sp>
      <p:sp>
        <p:nvSpPr>
          <p:cNvPr id="33" name="32 Elipse"/>
          <p:cNvSpPr/>
          <p:nvPr/>
        </p:nvSpPr>
        <p:spPr>
          <a:xfrm>
            <a:off x="6734175" y="6130925"/>
            <a:ext cx="790575" cy="32385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prstClr val="white"/>
                </a:solidFill>
              </a:rPr>
              <a:t>Askervein</a:t>
            </a:r>
          </a:p>
        </p:txBody>
      </p:sp>
      <p:sp>
        <p:nvSpPr>
          <p:cNvPr id="34" name="33 Elipse"/>
          <p:cNvSpPr/>
          <p:nvPr/>
        </p:nvSpPr>
        <p:spPr>
          <a:xfrm>
            <a:off x="5868988" y="5084763"/>
            <a:ext cx="1079500" cy="290512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err="1">
                <a:solidFill>
                  <a:prstClr val="white"/>
                </a:solidFill>
              </a:rPr>
              <a:t>Röderser</a:t>
            </a:r>
            <a:r>
              <a:rPr lang="es-ES" sz="1000" b="1" dirty="0">
                <a:solidFill>
                  <a:prstClr val="white"/>
                </a:solidFill>
              </a:rPr>
              <a:t> </a:t>
            </a:r>
            <a:r>
              <a:rPr lang="es-ES" sz="1000" b="1" dirty="0" err="1">
                <a:solidFill>
                  <a:prstClr val="white"/>
                </a:solidFill>
              </a:rPr>
              <a:t>Berg</a:t>
            </a:r>
            <a:endParaRPr lang="es-ES" sz="1000" b="1" dirty="0">
              <a:solidFill>
                <a:prstClr val="white"/>
              </a:solidFill>
            </a:endParaRPr>
          </a:p>
        </p:txBody>
      </p:sp>
      <p:sp>
        <p:nvSpPr>
          <p:cNvPr id="35" name="34 Elipse"/>
          <p:cNvSpPr/>
          <p:nvPr/>
        </p:nvSpPr>
        <p:spPr>
          <a:xfrm>
            <a:off x="4244975" y="5113338"/>
            <a:ext cx="720725" cy="4318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err="1">
                <a:solidFill>
                  <a:prstClr val="white"/>
                </a:solidFill>
              </a:rPr>
              <a:t>Østerlid-Blaconies</a:t>
            </a:r>
            <a:endParaRPr lang="es-ES" sz="1000" b="1" dirty="0">
              <a:solidFill>
                <a:prstClr val="white"/>
              </a:solidFill>
            </a:endParaRPr>
          </a:p>
        </p:txBody>
      </p:sp>
      <p:sp>
        <p:nvSpPr>
          <p:cNvPr id="36" name="35 Elipse"/>
          <p:cNvSpPr/>
          <p:nvPr/>
        </p:nvSpPr>
        <p:spPr>
          <a:xfrm>
            <a:off x="5076825" y="5297488"/>
            <a:ext cx="1079500" cy="290512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err="1">
                <a:solidFill>
                  <a:prstClr val="white"/>
                </a:solidFill>
              </a:rPr>
              <a:t>Hornamossen</a:t>
            </a:r>
            <a:endParaRPr lang="es-ES" sz="1000" b="1" dirty="0">
              <a:solidFill>
                <a:prstClr val="white"/>
              </a:solidFill>
            </a:endParaRPr>
          </a:p>
        </p:txBody>
      </p:sp>
      <p:sp>
        <p:nvSpPr>
          <p:cNvPr id="37" name="36 Elipse"/>
          <p:cNvSpPr/>
          <p:nvPr/>
        </p:nvSpPr>
        <p:spPr>
          <a:xfrm>
            <a:off x="4605338" y="6140450"/>
            <a:ext cx="866775" cy="31115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err="1">
                <a:solidFill>
                  <a:prstClr val="white"/>
                </a:solidFill>
              </a:rPr>
              <a:t>Ryningsnäs</a:t>
            </a:r>
            <a:endParaRPr lang="es-ES" sz="1000" b="1" dirty="0">
              <a:solidFill>
                <a:prstClr val="white"/>
              </a:solidFill>
            </a:endParaRPr>
          </a:p>
        </p:txBody>
      </p:sp>
      <p:sp>
        <p:nvSpPr>
          <p:cNvPr id="38" name="37 Elipse"/>
          <p:cNvSpPr/>
          <p:nvPr/>
        </p:nvSpPr>
        <p:spPr>
          <a:xfrm>
            <a:off x="4224338" y="3716338"/>
            <a:ext cx="779462" cy="365125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err="1">
                <a:solidFill>
                  <a:prstClr val="white"/>
                </a:solidFill>
              </a:rPr>
              <a:t>Alaiz</a:t>
            </a:r>
            <a:endParaRPr lang="es-ES" sz="1000" b="1" dirty="0">
              <a:solidFill>
                <a:prstClr val="white"/>
              </a:solidFill>
            </a:endParaRPr>
          </a:p>
        </p:txBody>
      </p:sp>
      <p:sp>
        <p:nvSpPr>
          <p:cNvPr id="39" name="38 Elipse"/>
          <p:cNvSpPr/>
          <p:nvPr/>
        </p:nvSpPr>
        <p:spPr>
          <a:xfrm>
            <a:off x="5795963" y="6092825"/>
            <a:ext cx="574675" cy="360363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err="1">
                <a:solidFill>
                  <a:prstClr val="white"/>
                </a:solidFill>
              </a:rPr>
              <a:t>Bolund</a:t>
            </a:r>
            <a:endParaRPr lang="es-ES" sz="1000" b="1" dirty="0">
              <a:solidFill>
                <a:prstClr val="white"/>
              </a:solidFill>
            </a:endParaRPr>
          </a:p>
        </p:txBody>
      </p:sp>
      <p:sp>
        <p:nvSpPr>
          <p:cNvPr id="40" name="39 Elipse"/>
          <p:cNvSpPr/>
          <p:nvPr/>
        </p:nvSpPr>
        <p:spPr>
          <a:xfrm>
            <a:off x="2278063" y="5038725"/>
            <a:ext cx="504825" cy="28733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>
                <a:solidFill>
                  <a:prstClr val="white"/>
                </a:solidFill>
              </a:rPr>
              <a:t>Fino1</a:t>
            </a:r>
          </a:p>
        </p:txBody>
      </p:sp>
      <p:sp>
        <p:nvSpPr>
          <p:cNvPr id="41" name="40 Elipse"/>
          <p:cNvSpPr/>
          <p:nvPr/>
        </p:nvSpPr>
        <p:spPr>
          <a:xfrm>
            <a:off x="3311525" y="5588000"/>
            <a:ext cx="504825" cy="288925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err="1">
                <a:solidFill>
                  <a:prstClr val="white"/>
                </a:solidFill>
              </a:rPr>
              <a:t>Rune</a:t>
            </a:r>
            <a:endParaRPr lang="es-ES" sz="1000" b="1" dirty="0">
              <a:solidFill>
                <a:prstClr val="white"/>
              </a:solidFill>
            </a:endParaRPr>
          </a:p>
        </p:txBody>
      </p:sp>
      <p:sp>
        <p:nvSpPr>
          <p:cNvPr id="42" name="41 Elipse"/>
          <p:cNvSpPr/>
          <p:nvPr/>
        </p:nvSpPr>
        <p:spPr>
          <a:xfrm>
            <a:off x="3257550" y="5160963"/>
            <a:ext cx="612775" cy="36195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000" b="1" dirty="0" err="1">
                <a:solidFill>
                  <a:prstClr val="white"/>
                </a:solidFill>
              </a:rPr>
              <a:t>Ferry</a:t>
            </a:r>
            <a:r>
              <a:rPr lang="es-ES" sz="1000" b="1" dirty="0">
                <a:solidFill>
                  <a:prstClr val="white"/>
                </a:solidFill>
              </a:rPr>
              <a:t> </a:t>
            </a:r>
            <a:r>
              <a:rPr lang="es-ES" sz="1000" b="1" dirty="0" err="1">
                <a:solidFill>
                  <a:prstClr val="white"/>
                </a:solidFill>
              </a:rPr>
              <a:t>Lidars</a:t>
            </a:r>
            <a:endParaRPr lang="es-ES" sz="1000" b="1" dirty="0">
              <a:solidFill>
                <a:prstClr val="white"/>
              </a:solidFill>
            </a:endParaRPr>
          </a:p>
        </p:txBody>
      </p:sp>
      <p:sp>
        <p:nvSpPr>
          <p:cNvPr id="43" name="42 Elipse"/>
          <p:cNvSpPr/>
          <p:nvPr/>
        </p:nvSpPr>
        <p:spPr>
          <a:xfrm>
            <a:off x="3852863" y="1789113"/>
            <a:ext cx="1511300" cy="57626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200" b="1" dirty="0">
                <a:solidFill>
                  <a:prstClr val="white"/>
                </a:solidFill>
              </a:rPr>
              <a:t>NEWA Meso-Micro </a:t>
            </a:r>
            <a:r>
              <a:rPr lang="es-ES" sz="1200" b="1" dirty="0" err="1">
                <a:solidFill>
                  <a:prstClr val="white"/>
                </a:solidFill>
              </a:rPr>
              <a:t>Challenge</a:t>
            </a:r>
            <a:endParaRPr lang="es-ES" sz="1200" b="1" dirty="0">
              <a:solidFill>
                <a:prstClr val="white"/>
              </a:solidFill>
            </a:endParaRPr>
          </a:p>
        </p:txBody>
      </p:sp>
      <p:pic>
        <p:nvPicPr>
          <p:cNvPr id="44" name="9 Imagen" descr="8019761 (1)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614" y="128586"/>
            <a:ext cx="2639233" cy="19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113" y="128586"/>
            <a:ext cx="3033060" cy="198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2769" y="106264"/>
            <a:ext cx="2990364" cy="1981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ladsholder til indhold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1" y="12449"/>
            <a:ext cx="2718376" cy="2378578"/>
          </a:xfrm>
          <a:prstGeom prst="rect">
            <a:avLst/>
          </a:prstGeom>
        </p:spPr>
      </p:pic>
      <p:pic>
        <p:nvPicPr>
          <p:cNvPr id="53" name="Grafik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5857" y="153791"/>
            <a:ext cx="2975989" cy="2310112"/>
          </a:xfrm>
          <a:prstGeom prst="rect">
            <a:avLst/>
          </a:prstGeom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2106" y="177797"/>
            <a:ext cx="3521074" cy="2640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Bildobjekt 16" descr="Skärmavbild 2017-04-24 kl. 14.33.08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752" y="307528"/>
            <a:ext cx="3053195" cy="1955011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051" y="134454"/>
            <a:ext cx="2441574" cy="2752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359" y="292853"/>
            <a:ext cx="2980774" cy="2199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218" y="311334"/>
            <a:ext cx="3155003" cy="1947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476" y="296466"/>
            <a:ext cx="1988370" cy="2655094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517" y="146841"/>
            <a:ext cx="2644616" cy="261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13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0" y="253980"/>
            <a:ext cx="3029498" cy="1993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20 Llamada con línea 1 (barra de énfasis)"/>
          <p:cNvSpPr/>
          <p:nvPr/>
        </p:nvSpPr>
        <p:spPr>
          <a:xfrm>
            <a:off x="5891213" y="2149475"/>
            <a:ext cx="1008063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Lee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Waves</a:t>
            </a:r>
          </a:p>
        </p:txBody>
      </p:sp>
      <p:sp>
        <p:nvSpPr>
          <p:cNvPr id="23" name="22 Llamada con línea 1 (barra de énfasis)"/>
          <p:cNvSpPr/>
          <p:nvPr/>
        </p:nvSpPr>
        <p:spPr>
          <a:xfrm>
            <a:off x="6270626" y="2781300"/>
            <a:ext cx="1008062" cy="431800"/>
          </a:xfrm>
          <a:prstGeom prst="accentCallout1">
            <a:avLst>
              <a:gd name="adj1" fmla="val 18750"/>
              <a:gd name="adj2" fmla="val -1454"/>
              <a:gd name="adj3" fmla="val 112500"/>
              <a:gd name="adj4" fmla="val -38333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Blockage</a:t>
            </a:r>
          </a:p>
        </p:txBody>
      </p:sp>
      <p:sp>
        <p:nvSpPr>
          <p:cNvPr id="28" name="27 Llamada con línea 1 (barra de énfasis)"/>
          <p:cNvSpPr/>
          <p:nvPr/>
        </p:nvSpPr>
        <p:spPr>
          <a:xfrm>
            <a:off x="5488330" y="1052512"/>
            <a:ext cx="1198221" cy="576703"/>
          </a:xfrm>
          <a:prstGeom prst="accentCallout1">
            <a:avLst>
              <a:gd name="adj1" fmla="val 18750"/>
              <a:gd name="adj2" fmla="val -1454"/>
              <a:gd name="adj3" fmla="val 97406"/>
              <a:gd name="adj4" fmla="val -22270"/>
            </a:avLst>
          </a:prstGeom>
          <a:solidFill>
            <a:schemeClr val="bg1">
              <a:lumMod val="85000"/>
            </a:schemeClr>
          </a:solidFill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Dynamical-Statistical</a:t>
            </a:r>
          </a:p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>
                <a:solidFill>
                  <a:srgbClr val="003964"/>
                </a:solidFill>
                <a:latin typeface="Arial" pitchFamily="34" charset="0"/>
                <a:cs typeface="Arial" pitchFamily="34" charset="0"/>
              </a:rPr>
              <a:t>Downscaling</a:t>
            </a:r>
          </a:p>
        </p:txBody>
      </p:sp>
      <p:grpSp>
        <p:nvGrpSpPr>
          <p:cNvPr id="73" name="72 Grupo"/>
          <p:cNvGrpSpPr/>
          <p:nvPr/>
        </p:nvGrpSpPr>
        <p:grpSpPr>
          <a:xfrm>
            <a:off x="2530476" y="2280983"/>
            <a:ext cx="3878262" cy="3161818"/>
            <a:chOff x="2530476" y="2280983"/>
            <a:chExt cx="3878262" cy="3161818"/>
          </a:xfrm>
        </p:grpSpPr>
        <p:cxnSp>
          <p:nvCxnSpPr>
            <p:cNvPr id="50" name="49 Conector recto de flecha"/>
            <p:cNvCxnSpPr>
              <a:stCxn id="43" idx="5"/>
              <a:endCxn id="32" idx="0"/>
            </p:cNvCxnSpPr>
            <p:nvPr/>
          </p:nvCxnSpPr>
          <p:spPr>
            <a:xfrm>
              <a:off x="5142838" y="2280983"/>
              <a:ext cx="473737" cy="932117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63 Conector recto de flecha"/>
            <p:cNvCxnSpPr>
              <a:stCxn id="43" idx="4"/>
              <a:endCxn id="38" idx="0"/>
            </p:cNvCxnSpPr>
            <p:nvPr/>
          </p:nvCxnSpPr>
          <p:spPr>
            <a:xfrm>
              <a:off x="4608513" y="2365375"/>
              <a:ext cx="5556" cy="1350963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66 Conector recto de flecha"/>
            <p:cNvCxnSpPr>
              <a:stCxn id="43" idx="3"/>
              <a:endCxn id="40" idx="0"/>
            </p:cNvCxnSpPr>
            <p:nvPr/>
          </p:nvCxnSpPr>
          <p:spPr>
            <a:xfrm flipH="1">
              <a:off x="2530476" y="2280983"/>
              <a:ext cx="1543712" cy="2757742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70 Conector recto de flecha"/>
            <p:cNvCxnSpPr>
              <a:endCxn id="36" idx="0"/>
            </p:cNvCxnSpPr>
            <p:nvPr/>
          </p:nvCxnSpPr>
          <p:spPr>
            <a:xfrm>
              <a:off x="4848226" y="2365375"/>
              <a:ext cx="768349" cy="2932113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73 Conector recto de flecha"/>
            <p:cNvCxnSpPr>
              <a:endCxn id="34" idx="0"/>
            </p:cNvCxnSpPr>
            <p:nvPr/>
          </p:nvCxnSpPr>
          <p:spPr>
            <a:xfrm>
              <a:off x="5003800" y="2280983"/>
              <a:ext cx="1404938" cy="280378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77 Conector recto de flecha"/>
            <p:cNvCxnSpPr>
              <a:endCxn id="30" idx="7"/>
            </p:cNvCxnSpPr>
            <p:nvPr/>
          </p:nvCxnSpPr>
          <p:spPr>
            <a:xfrm flipH="1">
              <a:off x="2816037" y="2308225"/>
              <a:ext cx="1546414" cy="3134576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9027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19" grpId="0" animBg="1"/>
      <p:bldP spid="20" grpId="0" animBg="1"/>
      <p:bldP spid="22" grpId="0" animBg="1"/>
      <p:bldP spid="25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21" grpId="0" animBg="1"/>
      <p:bldP spid="23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smtClean="0">
                <a:solidFill>
                  <a:srgbClr val="00B0F0"/>
                </a:solidFill>
              </a:rPr>
              <a:t>GABLS3 Diurnal Cycle</a:t>
            </a:r>
            <a:endParaRPr lang="da-DK" sz="3100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27" y="6248475"/>
            <a:ext cx="1455088" cy="485714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64" y="1165225"/>
            <a:ext cx="5810250" cy="3949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" name="3 CuadroTexto"/>
          <p:cNvSpPr txBox="1">
            <a:spLocks noChangeArrowheads="1"/>
          </p:cNvSpPr>
          <p:nvPr/>
        </p:nvSpPr>
        <p:spPr bwMode="auto">
          <a:xfrm>
            <a:off x="360363" y="5702300"/>
            <a:ext cx="8604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marL="0" lvl="1" indent="0"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12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Bosveld</a:t>
            </a:r>
            <a:r>
              <a:rPr lang="en-US" altLang="en-US" sz="1200" dirty="0">
                <a:solidFill>
                  <a:srgbClr val="000000"/>
                </a:solidFill>
                <a:latin typeface="+mn-lt"/>
                <a:cs typeface="Arial" pitchFamily="34" charset="0"/>
              </a:rPr>
              <a:t> et al. (2014) The third GABLS Intercomparison case for evaluation studies of Boundary-Layer Models Part A: Case Selection and Set-Up. Boundary –Layer </a:t>
            </a:r>
            <a:r>
              <a:rPr lang="en-US" altLang="en-US" sz="12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Meteorol</a:t>
            </a:r>
            <a:r>
              <a:rPr lang="en-US" altLang="en-US" sz="1200" dirty="0">
                <a:solidFill>
                  <a:srgbClr val="000000"/>
                </a:solidFill>
                <a:latin typeface="+mn-lt"/>
                <a:cs typeface="Arial" pitchFamily="34" charset="0"/>
              </a:rPr>
              <a:t> 152: 133-156</a:t>
            </a:r>
          </a:p>
        </p:txBody>
      </p:sp>
      <p:pic>
        <p:nvPicPr>
          <p:cNvPr id="14" name="5 Imagen" descr="Fig6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57288"/>
            <a:ext cx="2160587" cy="2160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7 CuadroTexto"/>
          <p:cNvSpPr txBox="1">
            <a:spLocks noChangeArrowheads="1"/>
          </p:cNvSpPr>
          <p:nvPr/>
        </p:nvSpPr>
        <p:spPr bwMode="auto">
          <a:xfrm>
            <a:off x="1131888" y="3340100"/>
            <a:ext cx="7032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s-ES" sz="1600">
                <a:solidFill>
                  <a:srgbClr val="000000"/>
                </a:solidFill>
              </a:rPr>
              <a:t>30 km</a:t>
            </a:r>
          </a:p>
        </p:txBody>
      </p:sp>
      <p:sp>
        <p:nvSpPr>
          <p:cNvPr id="17" name="7 CuadroTexto"/>
          <p:cNvSpPr txBox="1">
            <a:spLocks noChangeArrowheads="1"/>
          </p:cNvSpPr>
          <p:nvPr/>
        </p:nvSpPr>
        <p:spPr bwMode="auto">
          <a:xfrm>
            <a:off x="352425" y="3676650"/>
            <a:ext cx="259238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rgbClr val="000000"/>
                </a:solidFill>
                <a:latin typeface="+mn-lt"/>
                <a:cs typeface="Arial" pitchFamily="34" charset="0"/>
              </a:rPr>
              <a:t> Stationary synoptic</a:t>
            </a:r>
          </a:p>
          <a:p>
            <a:pPr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rgbClr val="000000"/>
                </a:solidFill>
                <a:latin typeface="+mn-lt"/>
                <a:cs typeface="Arial" pitchFamily="34" charset="0"/>
              </a:rPr>
              <a:t> Clear skies</a:t>
            </a:r>
          </a:p>
          <a:p>
            <a:pPr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rgbClr val="000000"/>
                </a:solidFill>
                <a:latin typeface="+mn-lt"/>
                <a:cs typeface="Arial" pitchFamily="34" charset="0"/>
              </a:rPr>
              <a:t> No fog</a:t>
            </a:r>
          </a:p>
          <a:p>
            <a:pPr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rgbClr val="000000"/>
                </a:solidFill>
                <a:latin typeface="+mn-lt"/>
                <a:cs typeface="Arial" pitchFamily="34" charset="0"/>
              </a:rPr>
              <a:t> Substantial LLJ 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n-US" altLang="en-US" sz="1800" dirty="0">
                <a:solidFill>
                  <a:srgbClr val="000000"/>
                </a:solidFill>
                <a:latin typeface="+mn-lt"/>
                <a:cs typeface="Arial" pitchFamily="34" charset="0"/>
              </a:rPr>
              <a:t>6 years </a:t>
            </a:r>
            <a:r>
              <a:rPr lang="en-US" altLang="en-US" sz="1800" dirty="0" smtClean="0">
                <a:solidFill>
                  <a:srgbClr val="000000"/>
                </a:solidFill>
                <a:latin typeface="+mn-lt"/>
                <a:cs typeface="Arial" pitchFamily="34" charset="0"/>
                <a:sym typeface="Wingdings" pitchFamily="2" charset="2"/>
              </a:rPr>
              <a:t></a:t>
            </a:r>
            <a:r>
              <a:rPr lang="en-US" altLang="en-US" sz="180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 </a:t>
            </a:r>
            <a:r>
              <a:rPr lang="en-US" altLang="en-US" sz="1800" dirty="0">
                <a:solidFill>
                  <a:srgbClr val="000000"/>
                </a:solidFill>
                <a:latin typeface="+mn-lt"/>
                <a:cs typeface="Arial" pitchFamily="34" charset="0"/>
              </a:rPr>
              <a:t>9 days </a:t>
            </a:r>
            <a:r>
              <a:rPr lang="en-US" altLang="en-US" sz="1800" dirty="0">
                <a:solidFill>
                  <a:srgbClr val="000000"/>
                </a:solidFill>
                <a:latin typeface="+mn-lt"/>
                <a:cs typeface="Arial" pitchFamily="34" charset="0"/>
                <a:sym typeface="Wingdings" pitchFamily="2" charset="2"/>
              </a:rPr>
              <a:t> night of 1–2 July 2006</a:t>
            </a:r>
            <a:endParaRPr lang="es-ES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1316787" y="1995765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/>
              <a:t>+</a:t>
            </a:r>
            <a:endParaRPr lang="en-GB" sz="2400" dirty="0"/>
          </a:p>
        </p:txBody>
      </p:sp>
      <p:sp>
        <p:nvSpPr>
          <p:cNvPr id="18" name="17 CuadroTexto"/>
          <p:cNvSpPr txBox="1"/>
          <p:nvPr/>
        </p:nvSpPr>
        <p:spPr>
          <a:xfrm>
            <a:off x="1018381" y="1868249"/>
            <a:ext cx="938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Cabauw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464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smtClean="0">
                <a:solidFill>
                  <a:srgbClr val="00B0F0"/>
                </a:solidFill>
              </a:rPr>
              <a:t>GABLS3: Mesoscale Forcings (”Tendencies”)</a:t>
            </a:r>
            <a:endParaRPr lang="da-DK" sz="3100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27" y="6010350"/>
            <a:ext cx="1455088" cy="485714"/>
          </a:xfrm>
          <a:prstGeom prst="rect">
            <a:avLst/>
          </a:prstGeom>
        </p:spPr>
      </p:pic>
      <p:graphicFrame>
        <p:nvGraphicFramePr>
          <p:cNvPr id="1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6643249"/>
              </p:ext>
            </p:extLst>
          </p:nvPr>
        </p:nvGraphicFramePr>
        <p:xfrm>
          <a:off x="3208338" y="5001122"/>
          <a:ext cx="4992687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5" imgW="1854200" imgH="241300" progId="Equation.DSMT4">
                  <p:embed/>
                </p:oleObj>
              </mc:Choice>
              <mc:Fallback>
                <p:oleObj name="Equation" r:id="rId5" imgW="1854200" imgH="2413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8338" y="5001122"/>
                        <a:ext cx="4992687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4 Imagen" descr="GABLS3_tend_9km_60min_U-MB_tz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966290"/>
            <a:ext cx="6408737" cy="3835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5 CuadroTexto"/>
          <p:cNvSpPr txBox="1">
            <a:spLocks noChangeArrowheads="1"/>
          </p:cNvSpPr>
          <p:nvPr/>
        </p:nvSpPr>
        <p:spPr bwMode="auto">
          <a:xfrm>
            <a:off x="382588" y="993775"/>
            <a:ext cx="212407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s-ES" sz="1600" b="1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WRF</a:t>
            </a:r>
            <a:endParaRPr lang="es-ES" sz="1600" b="1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ERA </a:t>
            </a:r>
            <a:r>
              <a:rPr lang="es-ES" sz="160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Interim</a:t>
            </a:r>
            <a:endParaRPr lang="es-ES" sz="160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9 &gt; 3 &gt; 1 km</a:t>
            </a:r>
          </a:p>
          <a:p>
            <a:pPr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24 </a:t>
            </a:r>
            <a:r>
              <a:rPr lang="es-ES" sz="160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hr</a:t>
            </a:r>
            <a:r>
              <a:rPr lang="es-ES" sz="1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spin-up</a:t>
            </a:r>
          </a:p>
          <a:p>
            <a:pPr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Tendencies</a:t>
            </a:r>
            <a:r>
              <a:rPr lang="es-ES" sz="1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from</a:t>
            </a:r>
            <a:r>
              <a:rPr lang="es-ES" sz="1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s-ES" sz="16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3 km </a:t>
            </a:r>
            <a:r>
              <a:rPr lang="es-ES" sz="1600" dirty="0" err="1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grid</a:t>
            </a:r>
            <a:r>
              <a:rPr lang="es-ES" sz="16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 </a:t>
            </a:r>
            <a:endParaRPr lang="es-ES" sz="160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  <a:p>
            <a:pPr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</a:t>
            </a:r>
            <a:r>
              <a:rPr lang="es-ES" sz="1600" i="1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L</a:t>
            </a:r>
            <a:r>
              <a:rPr lang="es-ES" sz="1600" i="1" baseline="-2500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av</a:t>
            </a:r>
            <a:r>
              <a:rPr lang="es-ES" sz="1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= 3x3 = 9 km</a:t>
            </a:r>
          </a:p>
          <a:p>
            <a:pPr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</a:t>
            </a:r>
            <a:r>
              <a:rPr lang="es-ES" sz="1600" i="1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t</a:t>
            </a:r>
            <a:r>
              <a:rPr lang="es-ES" sz="1600" i="1" baseline="-25000" dirty="0" err="1">
                <a:solidFill>
                  <a:srgbClr val="000000"/>
                </a:solidFill>
                <a:latin typeface="+mn-lt"/>
                <a:cs typeface="Times New Roman" pitchFamily="18" charset="0"/>
              </a:rPr>
              <a:t>av</a:t>
            </a:r>
            <a:r>
              <a:rPr lang="es-ES" sz="1600" dirty="0">
                <a:solidFill>
                  <a:srgbClr val="000000"/>
                </a:solidFill>
                <a:latin typeface="+mn-lt"/>
                <a:cs typeface="Times New Roman" pitchFamily="18" charset="0"/>
              </a:rPr>
              <a:t> = 60 </a:t>
            </a:r>
            <a:r>
              <a:rPr lang="es-ES" sz="1600" dirty="0" smtClean="0">
                <a:solidFill>
                  <a:srgbClr val="000000"/>
                </a:solidFill>
                <a:latin typeface="+mn-lt"/>
                <a:cs typeface="Times New Roman" pitchFamily="18" charset="0"/>
              </a:rPr>
              <a:t>min</a:t>
            </a:r>
            <a:endParaRPr lang="es-ES" sz="1600" dirty="0">
              <a:solidFill>
                <a:srgbClr val="00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0" name="6 CuadroTexto"/>
          <p:cNvSpPr txBox="1">
            <a:spLocks noChangeArrowheads="1"/>
          </p:cNvSpPr>
          <p:nvPr/>
        </p:nvSpPr>
        <p:spPr bwMode="auto">
          <a:xfrm>
            <a:off x="811213" y="3440905"/>
            <a:ext cx="13335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defTabSz="449263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s-ES" sz="1800">
                <a:solidFill>
                  <a:srgbClr val="000000"/>
                </a:solidFill>
                <a:latin typeface="+mn-lt"/>
              </a:rPr>
              <a:t>D = 160 m</a:t>
            </a:r>
          </a:p>
          <a:p>
            <a:pPr eaLnBrk="1" hangingPunct="1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es-ES" sz="1800" i="1">
                <a:solidFill>
                  <a:srgbClr val="000000"/>
                </a:solidFill>
                <a:latin typeface="+mn-lt"/>
              </a:rPr>
              <a:t>z</a:t>
            </a:r>
            <a:r>
              <a:rPr lang="es-ES" sz="1800" i="1" baseline="-25000">
                <a:solidFill>
                  <a:srgbClr val="000000"/>
                </a:solidFill>
                <a:latin typeface="+mn-lt"/>
              </a:rPr>
              <a:t>hub</a:t>
            </a:r>
            <a:r>
              <a:rPr lang="es-ES" sz="1800">
                <a:solidFill>
                  <a:srgbClr val="000000"/>
                </a:solidFill>
                <a:latin typeface="+mn-lt"/>
              </a:rPr>
              <a:t> = 120 m</a:t>
            </a:r>
          </a:p>
        </p:txBody>
      </p:sp>
      <p:sp>
        <p:nvSpPr>
          <p:cNvPr id="21" name="6 Abrir llave"/>
          <p:cNvSpPr>
            <a:spLocks/>
          </p:cNvSpPr>
          <p:nvPr/>
        </p:nvSpPr>
        <p:spPr bwMode="auto">
          <a:xfrm>
            <a:off x="2144713" y="3511550"/>
            <a:ext cx="190500" cy="504825"/>
          </a:xfrm>
          <a:prstGeom prst="leftBrace">
            <a:avLst>
              <a:gd name="adj1" fmla="val 8318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449263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srgbClr val="FFFFFF"/>
              </a:solidFill>
            </a:endParaRPr>
          </a:p>
        </p:txBody>
      </p:sp>
      <p:pic>
        <p:nvPicPr>
          <p:cNvPr id="22" name="7 Imagen" descr="Cabauw_DomainMap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" y="4410119"/>
            <a:ext cx="2052638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26 Grupo"/>
          <p:cNvGrpSpPr/>
          <p:nvPr/>
        </p:nvGrpSpPr>
        <p:grpSpPr>
          <a:xfrm>
            <a:off x="4371975" y="5001122"/>
            <a:ext cx="2828925" cy="1122426"/>
            <a:chOff x="4371975" y="5239247"/>
            <a:chExt cx="2828925" cy="1122426"/>
          </a:xfrm>
        </p:grpSpPr>
        <p:sp>
          <p:nvSpPr>
            <p:cNvPr id="6" name="5 Rectángulo"/>
            <p:cNvSpPr/>
            <p:nvPr/>
          </p:nvSpPr>
          <p:spPr>
            <a:xfrm>
              <a:off x="4371975" y="5239247"/>
              <a:ext cx="762000" cy="647700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22 Rectángulo"/>
            <p:cNvSpPr/>
            <p:nvPr/>
          </p:nvSpPr>
          <p:spPr>
            <a:xfrm>
              <a:off x="6438900" y="5239247"/>
              <a:ext cx="762000" cy="647700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6 CuadroTexto"/>
            <p:cNvSpPr txBox="1"/>
            <p:nvPr/>
          </p:nvSpPr>
          <p:spPr>
            <a:xfrm>
              <a:off x="5038725" y="5992341"/>
              <a:ext cx="1448923" cy="369332"/>
            </a:xfrm>
            <a:prstGeom prst="rect">
              <a:avLst/>
            </a:prstGeom>
            <a:noFill/>
            <a:ln w="19050">
              <a:solidFill>
                <a:srgbClr val="00B0F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s-ES" dirty="0" err="1" smtClean="0">
                  <a:solidFill>
                    <a:srgbClr val="00B0F0"/>
                  </a:solidFill>
                </a:rPr>
                <a:t>To</a:t>
              </a:r>
              <a:r>
                <a:rPr lang="es-ES" dirty="0" smtClean="0">
                  <a:solidFill>
                    <a:srgbClr val="00B0F0"/>
                  </a:solidFill>
                </a:rPr>
                <a:t> microscale</a:t>
              </a:r>
              <a:endParaRPr lang="en-GB" dirty="0">
                <a:solidFill>
                  <a:srgbClr val="00B0F0"/>
                </a:solidFill>
              </a:endParaRPr>
            </a:p>
          </p:txBody>
        </p:sp>
        <p:cxnSp>
          <p:nvCxnSpPr>
            <p:cNvPr id="9" name="8 Conector angular"/>
            <p:cNvCxnSpPr>
              <a:stCxn id="6" idx="2"/>
              <a:endCxn id="7" idx="1"/>
            </p:cNvCxnSpPr>
            <p:nvPr/>
          </p:nvCxnSpPr>
          <p:spPr>
            <a:xfrm rot="16200000" flipH="1">
              <a:off x="4750820" y="5889102"/>
              <a:ext cx="290060" cy="285750"/>
            </a:xfrm>
            <a:prstGeom prst="bentConnector2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23 Conector angular"/>
            <p:cNvCxnSpPr>
              <a:stCxn id="23" idx="2"/>
              <a:endCxn id="7" idx="3"/>
            </p:cNvCxnSpPr>
            <p:nvPr/>
          </p:nvCxnSpPr>
          <p:spPr>
            <a:xfrm rot="5400000">
              <a:off x="6508744" y="5865851"/>
              <a:ext cx="290060" cy="332252"/>
            </a:xfrm>
            <a:prstGeom prst="bentConnector2">
              <a:avLst/>
            </a:prstGeom>
            <a:ln w="19050">
              <a:solidFill>
                <a:srgbClr val="00B0F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562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1332"/>
            <a:ext cx="9144000" cy="36666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427039"/>
            <a:ext cx="7886700" cy="512761"/>
          </a:xfrm>
        </p:spPr>
        <p:txBody>
          <a:bodyPr>
            <a:noAutofit/>
          </a:bodyPr>
          <a:lstStyle/>
          <a:p>
            <a:r>
              <a:rPr lang="da-DK" sz="3100" b="1" dirty="0" smtClean="0">
                <a:solidFill>
                  <a:srgbClr val="00B0F0"/>
                </a:solidFill>
              </a:rPr>
              <a:t>GABLS3 Benchmark</a:t>
            </a:r>
            <a:endParaRPr lang="da-DK" sz="3100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27" y="6248475"/>
            <a:ext cx="1455088" cy="485714"/>
          </a:xfrm>
          <a:prstGeom prst="rect">
            <a:avLst/>
          </a:prstGeom>
        </p:spPr>
      </p:pic>
      <p:pic>
        <p:nvPicPr>
          <p:cNvPr id="11" name="7 Imagen" descr="GABLS3_tzfield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671" y="939800"/>
            <a:ext cx="3558192" cy="5262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5 CuadroTexto"/>
          <p:cNvSpPr txBox="1">
            <a:spLocks noChangeArrowheads="1"/>
          </p:cNvSpPr>
          <p:nvPr/>
        </p:nvSpPr>
        <p:spPr bwMode="auto">
          <a:xfrm>
            <a:off x="457199" y="5233988"/>
            <a:ext cx="461962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marL="0" lvl="1" indent="0" eaLnBrk="1" hangingPunct="1"/>
            <a:r>
              <a:rPr lang="en-US" altLang="en-US" sz="1200" dirty="0" smtClean="0">
                <a:solidFill>
                  <a:srgbClr val="000000"/>
                </a:solidFill>
                <a:latin typeface="+mn-lt"/>
                <a:cs typeface="Arial" pitchFamily="34" charset="0"/>
              </a:rPr>
              <a:t>Sanz </a:t>
            </a:r>
            <a:r>
              <a:rPr lang="en-US" altLang="en-US" sz="1200" dirty="0">
                <a:solidFill>
                  <a:srgbClr val="000000"/>
                </a:solidFill>
                <a:latin typeface="+mn-lt"/>
                <a:cs typeface="Arial" pitchFamily="34" charset="0"/>
              </a:rPr>
              <a:t>Rodrigo J, Allaerts D, Avila M, Barcons J, </a:t>
            </a:r>
            <a:r>
              <a:rPr lang="en-US" altLang="en-US" sz="12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Cavar</a:t>
            </a:r>
            <a:r>
              <a:rPr lang="en-US" altLang="en-US" sz="1200" dirty="0">
                <a:solidFill>
                  <a:srgbClr val="000000"/>
                </a:solidFill>
                <a:latin typeface="+mn-lt"/>
                <a:cs typeface="Arial" pitchFamily="34" charset="0"/>
              </a:rPr>
              <a:t> D, Chávez Arroyo R, Churchfield M, </a:t>
            </a:r>
            <a:r>
              <a:rPr lang="en-US" altLang="en-US" sz="12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Kosović</a:t>
            </a:r>
            <a:r>
              <a:rPr lang="en-US" altLang="en-US" sz="1200" dirty="0">
                <a:solidFill>
                  <a:srgbClr val="000000"/>
                </a:solidFill>
                <a:latin typeface="+mn-lt"/>
                <a:cs typeface="Arial" pitchFamily="34" charset="0"/>
              </a:rPr>
              <a:t> B, Lundquist JK, Meyers J, Muñoz Esparza D, Palma JMLM, </a:t>
            </a:r>
            <a:r>
              <a:rPr lang="en-US" altLang="en-US" sz="12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Tomaszewski</a:t>
            </a:r>
            <a:r>
              <a:rPr lang="en-US" altLang="en-US" sz="1200" dirty="0">
                <a:solidFill>
                  <a:srgbClr val="000000"/>
                </a:solidFill>
                <a:latin typeface="+mn-lt"/>
                <a:cs typeface="Arial" pitchFamily="34" charset="0"/>
              </a:rPr>
              <a:t> JM, </a:t>
            </a:r>
            <a:r>
              <a:rPr lang="en-US" altLang="en-US" sz="12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Troldborg</a:t>
            </a:r>
            <a:r>
              <a:rPr lang="en-US" altLang="en-US" sz="1200" dirty="0">
                <a:solidFill>
                  <a:srgbClr val="000000"/>
                </a:solidFill>
                <a:latin typeface="+mn-lt"/>
                <a:cs typeface="Arial" pitchFamily="34" charset="0"/>
              </a:rPr>
              <a:t> N, van der </a:t>
            </a:r>
            <a:r>
              <a:rPr lang="en-US" altLang="en-US" sz="1200" dirty="0" err="1">
                <a:solidFill>
                  <a:srgbClr val="000000"/>
                </a:solidFill>
                <a:latin typeface="+mn-lt"/>
                <a:cs typeface="Arial" pitchFamily="34" charset="0"/>
              </a:rPr>
              <a:t>Laan</a:t>
            </a:r>
            <a:r>
              <a:rPr lang="en-US" altLang="en-US" sz="1200" dirty="0">
                <a:solidFill>
                  <a:srgbClr val="000000"/>
                </a:solidFill>
                <a:latin typeface="+mn-lt"/>
                <a:cs typeface="Arial" pitchFamily="34" charset="0"/>
              </a:rPr>
              <a:t> MP, Veiga Rodrigues C (2017) Results of the GABLS3 diurnal cycle benchmark for wind energy applications. J. Phys.: Conf. Ser., 854: 012037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006475"/>
            <a:ext cx="4032250" cy="173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8 Imagen" descr="GABLS3_QoIs_rotor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2800350"/>
            <a:ext cx="4094163" cy="23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146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tema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AEFA3238B1FF44AC0F5DCC1191F1C2" ma:contentTypeVersion="0" ma:contentTypeDescription="Create a new document." ma:contentTypeScope="" ma:versionID="d1fc791f4d2c25364801859cbbe4203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BC95AD6-9E44-44E0-B36F-646FE214AF3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EF9A45-E58C-4AE6-8BEB-D0C4EDF736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3BDF7ED-B9D1-4645-BA34-5EFA1BEEA7D9}">
  <ds:schemaRefs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971</TotalTime>
  <Words>732</Words>
  <Application>Microsoft Office PowerPoint</Application>
  <PresentationFormat>Presentación en pantalla (4:3)</PresentationFormat>
  <Paragraphs>141</Paragraphs>
  <Slides>13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5" baseType="lpstr">
      <vt:lpstr>Kontortema</vt:lpstr>
      <vt:lpstr>MathType 5.0 Equation</vt:lpstr>
      <vt:lpstr>Presentación de PowerPoint</vt:lpstr>
      <vt:lpstr>Objectives of the NEWA Project</vt:lpstr>
      <vt:lpstr>NEWA Mesoscale-to-Microscale Model-Chain</vt:lpstr>
      <vt:lpstr>NEWA Meso-Micro Challenge</vt:lpstr>
      <vt:lpstr>Verification &amp; Validation (V&amp;V) Process</vt:lpstr>
      <vt:lpstr>V&amp;V Building-Blocks</vt:lpstr>
      <vt:lpstr>GABLS3 Diurnal Cycle</vt:lpstr>
      <vt:lpstr>GABLS3: Mesoscale Forcings (”Tendencies”)</vt:lpstr>
      <vt:lpstr>GABLS3 Benchmark</vt:lpstr>
      <vt:lpstr>Open Science Benchmarking</vt:lpstr>
      <vt:lpstr>Benchmarks on Integrated Quantities (AEP)</vt:lpstr>
      <vt:lpstr>Conclusions</vt:lpstr>
      <vt:lpstr>Acknowledgements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Microsoft Office-bruger</dc:creator>
  <cp:lastModifiedBy>Javier Sanz Rodrigo</cp:lastModifiedBy>
  <cp:revision>94</cp:revision>
  <cp:lastPrinted>2017-11-27T08:17:57Z</cp:lastPrinted>
  <dcterms:created xsi:type="dcterms:W3CDTF">2016-01-28T10:09:50Z</dcterms:created>
  <dcterms:modified xsi:type="dcterms:W3CDTF">2019-03-28T13:58:25Z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0x010100AAAEFA3238B1FF44AC0F5DCC1191F1C2</vt:lpwstr>
  </property>
</Properties>
</file>