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4" r:id="rId2"/>
    <p:sldId id="525" r:id="rId3"/>
    <p:sldId id="281" r:id="rId4"/>
    <p:sldId id="282" r:id="rId5"/>
    <p:sldId id="516" r:id="rId6"/>
    <p:sldId id="517" r:id="rId7"/>
    <p:sldId id="369" r:id="rId8"/>
    <p:sldId id="527" r:id="rId9"/>
    <p:sldId id="270" r:id="rId10"/>
    <p:sldId id="260" r:id="rId11"/>
    <p:sldId id="528" r:id="rId12"/>
    <p:sldId id="529" r:id="rId13"/>
    <p:sldId id="261" r:id="rId14"/>
    <p:sldId id="263" r:id="rId15"/>
    <p:sldId id="268" r:id="rId16"/>
    <p:sldId id="264" r:id="rId17"/>
    <p:sldId id="266" r:id="rId18"/>
    <p:sldId id="273" r:id="rId19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4768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alia Manola" initials="NM" lastIdx="1" clrIdx="0">
    <p:extLst/>
  </p:cmAuthor>
  <p:cmAuthor id="2" name="Natalia Manola" initials="NM [2]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4FF"/>
    <a:srgbClr val="FB9D00"/>
    <a:srgbClr val="FF6D53"/>
    <a:srgbClr val="4A52F9"/>
    <a:srgbClr val="2D3293"/>
    <a:srgbClr val="D6D6D6"/>
    <a:srgbClr val="5B72D1"/>
    <a:srgbClr val="5ED3FF"/>
    <a:srgbClr val="5AC3F0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0"/>
    <p:restoredTop sz="95340"/>
  </p:normalViewPr>
  <p:slideViewPr>
    <p:cSldViewPr snapToGrid="0" snapToObjects="1">
      <p:cViewPr varScale="1">
        <p:scale>
          <a:sx n="87" d="100"/>
          <a:sy n="87" d="100"/>
        </p:scale>
        <p:origin x="240" y="384"/>
      </p:cViewPr>
      <p:guideLst>
        <p:guide orient="horz" pos="2880"/>
        <p:guide pos="5120"/>
      </p:guideLst>
    </p:cSldViewPr>
  </p:slideViewPr>
  <p:outlineViewPr>
    <p:cViewPr>
      <p:scale>
        <a:sx n="33" d="100"/>
        <a:sy n="33" d="100"/>
      </p:scale>
      <p:origin x="0" y="-430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1" d="100"/>
          <a:sy n="161" d="100"/>
        </p:scale>
        <p:origin x="504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C09E43-0FB3-D34E-84C1-F8B059CA32B4}" type="doc">
      <dgm:prSet loTypeId="urn:microsoft.com/office/officeart/2008/layout/VerticalCurvedList" loCatId="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709C74E-0FC7-E74E-B83C-2F566951D698}">
      <dgm:prSet custT="1"/>
      <dgm:spPr/>
      <dgm:t>
        <a:bodyPr/>
        <a:lstStyle/>
        <a:p>
          <a:pPr rtl="0"/>
          <a:r>
            <a:rPr lang="en-US" sz="2000" b="1" dirty="0">
              <a:latin typeface="PF Paperback"/>
              <a:cs typeface="PF Paperback"/>
            </a:rPr>
            <a:t>Publishing experiments themselves to maximize reproducibility</a:t>
          </a:r>
        </a:p>
      </dgm:t>
    </dgm:pt>
    <dgm:pt modelId="{8EAF08FC-C500-324B-ADA7-CAFCBF1FB65B}" type="parTrans" cxnId="{9499C332-9D9B-4645-B44A-6280BE66B772}">
      <dgm:prSet/>
      <dgm:spPr/>
      <dgm:t>
        <a:bodyPr/>
        <a:lstStyle/>
        <a:p>
          <a:endParaRPr lang="en-US" sz="1800"/>
        </a:p>
      </dgm:t>
    </dgm:pt>
    <dgm:pt modelId="{6D4210B1-3B47-AE43-80C9-0DC3D710094A}" type="sibTrans" cxnId="{9499C332-9D9B-4645-B44A-6280BE66B772}">
      <dgm:prSet/>
      <dgm:spPr/>
      <dgm:t>
        <a:bodyPr/>
        <a:lstStyle/>
        <a:p>
          <a:endParaRPr lang="en-US" sz="1800"/>
        </a:p>
      </dgm:t>
    </dgm:pt>
    <dgm:pt modelId="{CC3C0425-489A-C74F-BB51-76C961606A5A}">
      <dgm:prSet custT="1"/>
      <dgm:spPr/>
      <dgm:t>
        <a:bodyPr/>
        <a:lstStyle/>
        <a:p>
          <a:pPr rtl="0"/>
          <a:r>
            <a:rPr lang="en-US" sz="2000" b="1" dirty="0">
              <a:latin typeface="PF Paperback"/>
              <a:cs typeface="PF Paperback"/>
            </a:rPr>
            <a:t>Publishing an up-to-date record of research products metadata and links</a:t>
          </a:r>
        </a:p>
      </dgm:t>
    </dgm:pt>
    <dgm:pt modelId="{9DC02C80-3C26-E344-A90A-D9AD70E8B694}" type="parTrans" cxnId="{07FDB348-47BE-3B4E-B2DB-8E2E428659D1}">
      <dgm:prSet/>
      <dgm:spPr/>
      <dgm:t>
        <a:bodyPr/>
        <a:lstStyle/>
        <a:p>
          <a:endParaRPr lang="en-US" sz="1800"/>
        </a:p>
      </dgm:t>
    </dgm:pt>
    <dgm:pt modelId="{196473D6-63E5-124D-A834-B32AD17071D4}" type="sibTrans" cxnId="{07FDB348-47BE-3B4E-B2DB-8E2E428659D1}">
      <dgm:prSet/>
      <dgm:spPr/>
      <dgm:t>
        <a:bodyPr/>
        <a:lstStyle/>
        <a:p>
          <a:endParaRPr lang="en-US" sz="1800"/>
        </a:p>
      </dgm:t>
    </dgm:pt>
    <dgm:pt modelId="{E1293BD3-D15B-3D45-A69B-778954E9445F}">
      <dgm:prSet custT="1"/>
      <dgm:spPr/>
      <dgm:t>
        <a:bodyPr/>
        <a:lstStyle/>
        <a:p>
          <a:pPr rtl="0"/>
          <a:r>
            <a:rPr lang="en-US" sz="2000" b="1" dirty="0">
              <a:latin typeface="PF Paperback"/>
              <a:cs typeface="PF Paperback"/>
            </a:rPr>
            <a:t>Publishing of all kinds of research products and semantic links in between</a:t>
          </a:r>
        </a:p>
      </dgm:t>
    </dgm:pt>
    <dgm:pt modelId="{B48D2C67-0EC7-B245-87D9-8F9A29EE3DDF}" type="parTrans" cxnId="{1838E0BC-BCC2-1047-8B31-5A1F85CDE941}">
      <dgm:prSet/>
      <dgm:spPr/>
      <dgm:t>
        <a:bodyPr/>
        <a:lstStyle/>
        <a:p>
          <a:endParaRPr lang="en-US" sz="1800"/>
        </a:p>
      </dgm:t>
    </dgm:pt>
    <dgm:pt modelId="{069CEACD-995A-D145-93A8-0638A922D11F}" type="sibTrans" cxnId="{1838E0BC-BCC2-1047-8B31-5A1F85CDE941}">
      <dgm:prSet/>
      <dgm:spPr/>
      <dgm:t>
        <a:bodyPr/>
        <a:lstStyle/>
        <a:p>
          <a:endParaRPr lang="en-US" sz="1800"/>
        </a:p>
      </dgm:t>
    </dgm:pt>
    <dgm:pt modelId="{C2954208-B500-0B46-BA34-8F1A98598B33}" type="pres">
      <dgm:prSet presAssocID="{18C09E43-0FB3-D34E-84C1-F8B059CA32B4}" presName="Name0" presStyleCnt="0">
        <dgm:presLayoutVars>
          <dgm:chMax val="7"/>
          <dgm:chPref val="7"/>
          <dgm:dir/>
        </dgm:presLayoutVars>
      </dgm:prSet>
      <dgm:spPr/>
    </dgm:pt>
    <dgm:pt modelId="{7A6EDEEA-FB03-4D42-B842-7FE94B2092B3}" type="pres">
      <dgm:prSet presAssocID="{18C09E43-0FB3-D34E-84C1-F8B059CA32B4}" presName="Name1" presStyleCnt="0"/>
      <dgm:spPr/>
    </dgm:pt>
    <dgm:pt modelId="{AFBFA65D-5641-364A-9402-065CF2D469F0}" type="pres">
      <dgm:prSet presAssocID="{18C09E43-0FB3-D34E-84C1-F8B059CA32B4}" presName="cycle" presStyleCnt="0"/>
      <dgm:spPr/>
    </dgm:pt>
    <dgm:pt modelId="{125F2D8E-4417-7948-9CF4-626B19698096}" type="pres">
      <dgm:prSet presAssocID="{18C09E43-0FB3-D34E-84C1-F8B059CA32B4}" presName="srcNode" presStyleLbl="node1" presStyleIdx="0" presStyleCnt="3"/>
      <dgm:spPr/>
    </dgm:pt>
    <dgm:pt modelId="{C855F182-E756-C345-935B-A41FC43589CD}" type="pres">
      <dgm:prSet presAssocID="{18C09E43-0FB3-D34E-84C1-F8B059CA32B4}" presName="conn" presStyleLbl="parChTrans1D2" presStyleIdx="0" presStyleCnt="1"/>
      <dgm:spPr/>
    </dgm:pt>
    <dgm:pt modelId="{4323D8FE-C5E1-2049-AFA3-E6B610FD370D}" type="pres">
      <dgm:prSet presAssocID="{18C09E43-0FB3-D34E-84C1-F8B059CA32B4}" presName="extraNode" presStyleLbl="node1" presStyleIdx="0" presStyleCnt="3"/>
      <dgm:spPr/>
    </dgm:pt>
    <dgm:pt modelId="{561F8B78-805E-2149-B569-BFA31D65949E}" type="pres">
      <dgm:prSet presAssocID="{18C09E43-0FB3-D34E-84C1-F8B059CA32B4}" presName="dstNode" presStyleLbl="node1" presStyleIdx="0" presStyleCnt="3"/>
      <dgm:spPr/>
    </dgm:pt>
    <dgm:pt modelId="{DDB19B7E-C151-9F43-80DD-DEDF42137024}" type="pres">
      <dgm:prSet presAssocID="{E1293BD3-D15B-3D45-A69B-778954E9445F}" presName="text_1" presStyleLbl="node1" presStyleIdx="0" presStyleCnt="3" custScaleX="123571" custLinFactNeighborX="123" custLinFactNeighborY="-50068">
        <dgm:presLayoutVars>
          <dgm:bulletEnabled val="1"/>
        </dgm:presLayoutVars>
      </dgm:prSet>
      <dgm:spPr/>
    </dgm:pt>
    <dgm:pt modelId="{7C296316-64CA-3F4A-B701-046B80A2D7CC}" type="pres">
      <dgm:prSet presAssocID="{E1293BD3-D15B-3D45-A69B-778954E9445F}" presName="accent_1" presStyleCnt="0"/>
      <dgm:spPr/>
    </dgm:pt>
    <dgm:pt modelId="{EA306855-E1E9-4F43-9BFD-B10B3A31C6AC}" type="pres">
      <dgm:prSet presAssocID="{E1293BD3-D15B-3D45-A69B-778954E9445F}" presName="accentRepeatNode" presStyleLbl="solidFgAcc1" presStyleIdx="0" presStyleCnt="3"/>
      <dgm:spPr>
        <a:noFill/>
        <a:ln>
          <a:noFill/>
        </a:ln>
      </dgm:spPr>
    </dgm:pt>
    <dgm:pt modelId="{F802C768-FF28-9747-910E-B2F2D8303003}" type="pres">
      <dgm:prSet presAssocID="{6709C74E-0FC7-E74E-B83C-2F566951D698}" presName="text_2" presStyleLbl="node1" presStyleIdx="1" presStyleCnt="3" custScaleX="121525" custLinFactNeighborX="-1723" custLinFactNeighborY="-5542">
        <dgm:presLayoutVars>
          <dgm:bulletEnabled val="1"/>
        </dgm:presLayoutVars>
      </dgm:prSet>
      <dgm:spPr/>
    </dgm:pt>
    <dgm:pt modelId="{00485426-4970-3246-94E7-40BC4C8C404E}" type="pres">
      <dgm:prSet presAssocID="{6709C74E-0FC7-E74E-B83C-2F566951D698}" presName="accent_2" presStyleCnt="0"/>
      <dgm:spPr/>
    </dgm:pt>
    <dgm:pt modelId="{EC403155-6F10-3A49-949D-A792F2D6F4E0}" type="pres">
      <dgm:prSet presAssocID="{6709C74E-0FC7-E74E-B83C-2F566951D698}" presName="accentRepeatNode" presStyleLbl="solidFgAcc1" presStyleIdx="1" presStyleCnt="3"/>
      <dgm:spPr>
        <a:noFill/>
        <a:ln>
          <a:noFill/>
        </a:ln>
      </dgm:spPr>
    </dgm:pt>
    <dgm:pt modelId="{322C6949-84E9-724D-9FC3-32353BF34AA4}" type="pres">
      <dgm:prSet presAssocID="{CC3C0425-489A-C74F-BB51-76C961606A5A}" presName="text_3" presStyleLbl="node1" presStyleIdx="2" presStyleCnt="3" custScaleX="116141" custLinFactNeighborX="-46" custLinFactNeighborY="46717">
        <dgm:presLayoutVars>
          <dgm:bulletEnabled val="1"/>
        </dgm:presLayoutVars>
      </dgm:prSet>
      <dgm:spPr/>
    </dgm:pt>
    <dgm:pt modelId="{C8397369-9A5B-0147-B433-09A229B6D586}" type="pres">
      <dgm:prSet presAssocID="{CC3C0425-489A-C74F-BB51-76C961606A5A}" presName="accent_3" presStyleCnt="0"/>
      <dgm:spPr/>
    </dgm:pt>
    <dgm:pt modelId="{77E16777-6081-064F-9190-F7DF8DE10F5F}" type="pres">
      <dgm:prSet presAssocID="{CC3C0425-489A-C74F-BB51-76C961606A5A}" presName="accentRepeatNode" presStyleLbl="solidFgAcc1" presStyleIdx="2" presStyleCnt="3"/>
      <dgm:spPr>
        <a:noFill/>
        <a:ln>
          <a:noFill/>
        </a:ln>
      </dgm:spPr>
    </dgm:pt>
  </dgm:ptLst>
  <dgm:cxnLst>
    <dgm:cxn modelId="{2736CF03-51EB-9840-A8D2-4AF51E414600}" type="presOf" srcId="{069CEACD-995A-D145-93A8-0638A922D11F}" destId="{C855F182-E756-C345-935B-A41FC43589CD}" srcOrd="0" destOrd="0" presId="urn:microsoft.com/office/officeart/2008/layout/VerticalCurvedList"/>
    <dgm:cxn modelId="{F4A9101B-F2C6-3D42-91BC-8085D33CC53E}" type="presOf" srcId="{18C09E43-0FB3-D34E-84C1-F8B059CA32B4}" destId="{C2954208-B500-0B46-BA34-8F1A98598B33}" srcOrd="0" destOrd="0" presId="urn:microsoft.com/office/officeart/2008/layout/VerticalCurvedList"/>
    <dgm:cxn modelId="{9499C332-9D9B-4645-B44A-6280BE66B772}" srcId="{18C09E43-0FB3-D34E-84C1-F8B059CA32B4}" destId="{6709C74E-0FC7-E74E-B83C-2F566951D698}" srcOrd="1" destOrd="0" parTransId="{8EAF08FC-C500-324B-ADA7-CAFCBF1FB65B}" sibTransId="{6D4210B1-3B47-AE43-80C9-0DC3D710094A}"/>
    <dgm:cxn modelId="{2227ED3A-045C-B641-9B1E-8031F230E045}" type="presOf" srcId="{6709C74E-0FC7-E74E-B83C-2F566951D698}" destId="{F802C768-FF28-9747-910E-B2F2D8303003}" srcOrd="0" destOrd="0" presId="urn:microsoft.com/office/officeart/2008/layout/VerticalCurvedList"/>
    <dgm:cxn modelId="{07FDB348-47BE-3B4E-B2DB-8E2E428659D1}" srcId="{18C09E43-0FB3-D34E-84C1-F8B059CA32B4}" destId="{CC3C0425-489A-C74F-BB51-76C961606A5A}" srcOrd="2" destOrd="0" parTransId="{9DC02C80-3C26-E344-A90A-D9AD70E8B694}" sibTransId="{196473D6-63E5-124D-A834-B32AD17071D4}"/>
    <dgm:cxn modelId="{4CC9326D-8F2E-384F-AF04-2691185CDAC2}" type="presOf" srcId="{CC3C0425-489A-C74F-BB51-76C961606A5A}" destId="{322C6949-84E9-724D-9FC3-32353BF34AA4}" srcOrd="0" destOrd="0" presId="urn:microsoft.com/office/officeart/2008/layout/VerticalCurvedList"/>
    <dgm:cxn modelId="{B5512688-C5C0-A84A-BE91-2B13319D7DFA}" type="presOf" srcId="{E1293BD3-D15B-3D45-A69B-778954E9445F}" destId="{DDB19B7E-C151-9F43-80DD-DEDF42137024}" srcOrd="0" destOrd="0" presId="urn:microsoft.com/office/officeart/2008/layout/VerticalCurvedList"/>
    <dgm:cxn modelId="{1838E0BC-BCC2-1047-8B31-5A1F85CDE941}" srcId="{18C09E43-0FB3-D34E-84C1-F8B059CA32B4}" destId="{E1293BD3-D15B-3D45-A69B-778954E9445F}" srcOrd="0" destOrd="0" parTransId="{B48D2C67-0EC7-B245-87D9-8F9A29EE3DDF}" sibTransId="{069CEACD-995A-D145-93A8-0638A922D11F}"/>
    <dgm:cxn modelId="{99F84DB4-6A58-BD4C-B5BE-896B821CA364}" type="presParOf" srcId="{C2954208-B500-0B46-BA34-8F1A98598B33}" destId="{7A6EDEEA-FB03-4D42-B842-7FE94B2092B3}" srcOrd="0" destOrd="0" presId="urn:microsoft.com/office/officeart/2008/layout/VerticalCurvedList"/>
    <dgm:cxn modelId="{0CF0C197-3E0B-9647-8683-5D552F25EA6C}" type="presParOf" srcId="{7A6EDEEA-FB03-4D42-B842-7FE94B2092B3}" destId="{AFBFA65D-5641-364A-9402-065CF2D469F0}" srcOrd="0" destOrd="0" presId="urn:microsoft.com/office/officeart/2008/layout/VerticalCurvedList"/>
    <dgm:cxn modelId="{6CC12199-78F9-914B-AC47-BBD7FE545840}" type="presParOf" srcId="{AFBFA65D-5641-364A-9402-065CF2D469F0}" destId="{125F2D8E-4417-7948-9CF4-626B19698096}" srcOrd="0" destOrd="0" presId="urn:microsoft.com/office/officeart/2008/layout/VerticalCurvedList"/>
    <dgm:cxn modelId="{D8702B32-3D6F-BF4D-85B4-EDB937F41334}" type="presParOf" srcId="{AFBFA65D-5641-364A-9402-065CF2D469F0}" destId="{C855F182-E756-C345-935B-A41FC43589CD}" srcOrd="1" destOrd="0" presId="urn:microsoft.com/office/officeart/2008/layout/VerticalCurvedList"/>
    <dgm:cxn modelId="{AD5C7215-E0D1-374A-A129-DC0CB5FA0C6B}" type="presParOf" srcId="{AFBFA65D-5641-364A-9402-065CF2D469F0}" destId="{4323D8FE-C5E1-2049-AFA3-E6B610FD370D}" srcOrd="2" destOrd="0" presId="urn:microsoft.com/office/officeart/2008/layout/VerticalCurvedList"/>
    <dgm:cxn modelId="{8084E02E-4938-194D-8599-48F53DF3312C}" type="presParOf" srcId="{AFBFA65D-5641-364A-9402-065CF2D469F0}" destId="{561F8B78-805E-2149-B569-BFA31D65949E}" srcOrd="3" destOrd="0" presId="urn:microsoft.com/office/officeart/2008/layout/VerticalCurvedList"/>
    <dgm:cxn modelId="{30A012A5-B374-FC4F-B1E7-408E82E7B383}" type="presParOf" srcId="{7A6EDEEA-FB03-4D42-B842-7FE94B2092B3}" destId="{DDB19B7E-C151-9F43-80DD-DEDF42137024}" srcOrd="1" destOrd="0" presId="urn:microsoft.com/office/officeart/2008/layout/VerticalCurvedList"/>
    <dgm:cxn modelId="{D9864BB8-D435-704C-ACEC-9D25BC520D3A}" type="presParOf" srcId="{7A6EDEEA-FB03-4D42-B842-7FE94B2092B3}" destId="{7C296316-64CA-3F4A-B701-046B80A2D7CC}" srcOrd="2" destOrd="0" presId="urn:microsoft.com/office/officeart/2008/layout/VerticalCurvedList"/>
    <dgm:cxn modelId="{82356E60-3F40-EB4C-8620-6C4C4641872D}" type="presParOf" srcId="{7C296316-64CA-3F4A-B701-046B80A2D7CC}" destId="{EA306855-E1E9-4F43-9BFD-B10B3A31C6AC}" srcOrd="0" destOrd="0" presId="urn:microsoft.com/office/officeart/2008/layout/VerticalCurvedList"/>
    <dgm:cxn modelId="{A5B2A91D-1D3C-8449-AEA3-2526D46420B2}" type="presParOf" srcId="{7A6EDEEA-FB03-4D42-B842-7FE94B2092B3}" destId="{F802C768-FF28-9747-910E-B2F2D8303003}" srcOrd="3" destOrd="0" presId="urn:microsoft.com/office/officeart/2008/layout/VerticalCurvedList"/>
    <dgm:cxn modelId="{68752AAC-5FDD-E546-BF71-B07B62B455CF}" type="presParOf" srcId="{7A6EDEEA-FB03-4D42-B842-7FE94B2092B3}" destId="{00485426-4970-3246-94E7-40BC4C8C404E}" srcOrd="4" destOrd="0" presId="urn:microsoft.com/office/officeart/2008/layout/VerticalCurvedList"/>
    <dgm:cxn modelId="{209CE097-072F-DF49-B282-0FE18D53CFDE}" type="presParOf" srcId="{00485426-4970-3246-94E7-40BC4C8C404E}" destId="{EC403155-6F10-3A49-949D-A792F2D6F4E0}" srcOrd="0" destOrd="0" presId="urn:microsoft.com/office/officeart/2008/layout/VerticalCurvedList"/>
    <dgm:cxn modelId="{3225C0C2-D262-9142-BDAC-32F65B632C2F}" type="presParOf" srcId="{7A6EDEEA-FB03-4D42-B842-7FE94B2092B3}" destId="{322C6949-84E9-724D-9FC3-32353BF34AA4}" srcOrd="5" destOrd="0" presId="urn:microsoft.com/office/officeart/2008/layout/VerticalCurvedList"/>
    <dgm:cxn modelId="{95E7B93E-073C-1F48-A87A-160BB15797A0}" type="presParOf" srcId="{7A6EDEEA-FB03-4D42-B842-7FE94B2092B3}" destId="{C8397369-9A5B-0147-B433-09A229B6D586}" srcOrd="6" destOrd="0" presId="urn:microsoft.com/office/officeart/2008/layout/VerticalCurvedList"/>
    <dgm:cxn modelId="{5F3790A4-7E05-8340-B6CD-9965AC4A1F57}" type="presParOf" srcId="{C8397369-9A5B-0147-B433-09A229B6D586}" destId="{77E16777-6081-064F-9190-F7DF8DE10F5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9A8B27-E3B8-864F-84CA-0EEDC477464B}" type="doc">
      <dgm:prSet loTypeId="urn:microsoft.com/office/officeart/2005/8/layout/vList2" loCatId="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0B5CDFB-058F-794D-9FC8-248364ECD5FC}">
      <dgm:prSet custT="1"/>
      <dgm:spPr/>
      <dgm:t>
        <a:bodyPr/>
        <a:lstStyle/>
        <a:p>
          <a:pPr rtl="0"/>
          <a:r>
            <a:rPr lang="en-US" sz="3200" b="1" dirty="0">
              <a:latin typeface="PF Paperback"/>
              <a:cs typeface="PF Paperback"/>
            </a:rPr>
            <a:t>Research Communities lack culture of Open Science publishing</a:t>
          </a:r>
        </a:p>
      </dgm:t>
    </dgm:pt>
    <dgm:pt modelId="{A2843337-7BC7-664A-B65C-CAC804C2A92C}" type="parTrans" cxnId="{1D7B4561-1EB2-5A42-A99A-B1E538DC9679}">
      <dgm:prSet/>
      <dgm:spPr/>
      <dgm:t>
        <a:bodyPr/>
        <a:lstStyle/>
        <a:p>
          <a:endParaRPr lang="en-US"/>
        </a:p>
      </dgm:t>
    </dgm:pt>
    <dgm:pt modelId="{7B98DEB7-F7FD-3A42-9167-138F4389D0AA}" type="sibTrans" cxnId="{1D7B4561-1EB2-5A42-A99A-B1E538DC9679}">
      <dgm:prSet/>
      <dgm:spPr/>
      <dgm:t>
        <a:bodyPr/>
        <a:lstStyle/>
        <a:p>
          <a:endParaRPr lang="en-US"/>
        </a:p>
      </dgm:t>
    </dgm:pt>
    <dgm:pt modelId="{3C731ADC-A334-E846-9317-CACB49C7FEEF}">
      <dgm:prSet custT="1"/>
      <dgm:spPr/>
      <dgm:t>
        <a:bodyPr/>
        <a:lstStyle/>
        <a:p>
          <a:pPr rtl="0"/>
          <a:r>
            <a:rPr lang="en-US" sz="2800" b="1" dirty="0">
              <a:latin typeface="PF Paperback"/>
              <a:cs typeface="PF Paperback"/>
            </a:rPr>
            <a:t>Focus (and funding) is not on scholarly communication</a:t>
          </a:r>
          <a:endParaRPr lang="en-US" sz="2800" dirty="0">
            <a:latin typeface="PF Paperback"/>
            <a:cs typeface="PF Paperback"/>
          </a:endParaRPr>
        </a:p>
      </dgm:t>
    </dgm:pt>
    <dgm:pt modelId="{85FC46F0-3ACD-FD43-81DD-58FB4874D34F}" type="parTrans" cxnId="{AFBC41E3-1141-6944-9132-0B4A306F3944}">
      <dgm:prSet/>
      <dgm:spPr/>
      <dgm:t>
        <a:bodyPr/>
        <a:lstStyle/>
        <a:p>
          <a:endParaRPr lang="en-US"/>
        </a:p>
      </dgm:t>
    </dgm:pt>
    <dgm:pt modelId="{45CDB940-824A-CC42-97AB-658DDC474C7D}" type="sibTrans" cxnId="{AFBC41E3-1141-6944-9132-0B4A306F3944}">
      <dgm:prSet/>
      <dgm:spPr/>
      <dgm:t>
        <a:bodyPr/>
        <a:lstStyle/>
        <a:p>
          <a:endParaRPr lang="en-US"/>
        </a:p>
      </dgm:t>
    </dgm:pt>
    <dgm:pt modelId="{7A6F7625-9C31-AB47-9034-CAED56B9C6D3}">
      <dgm:prSet custT="1"/>
      <dgm:spPr/>
      <dgm:t>
        <a:bodyPr/>
        <a:lstStyle/>
        <a:p>
          <a:pPr rtl="0"/>
          <a:r>
            <a:rPr lang="en-US" sz="2800" b="1" dirty="0">
              <a:latin typeface="PF Paperback"/>
              <a:cs typeface="PF Paperback"/>
            </a:rPr>
            <a:t>No practices and tools for Open Science</a:t>
          </a:r>
          <a:endParaRPr lang="en-US" sz="2800" dirty="0">
            <a:latin typeface="PF Paperback"/>
            <a:cs typeface="PF Paperback"/>
          </a:endParaRPr>
        </a:p>
      </dgm:t>
    </dgm:pt>
    <dgm:pt modelId="{8996CF45-8D9C-5740-99EC-5DE5B6D386C9}" type="parTrans" cxnId="{17F8D479-7AEA-9F46-85D4-DD5C173623B5}">
      <dgm:prSet/>
      <dgm:spPr/>
      <dgm:t>
        <a:bodyPr/>
        <a:lstStyle/>
        <a:p>
          <a:endParaRPr lang="en-US"/>
        </a:p>
      </dgm:t>
    </dgm:pt>
    <dgm:pt modelId="{C09DFE24-B379-954A-A902-142869B8585F}" type="sibTrans" cxnId="{17F8D479-7AEA-9F46-85D4-DD5C173623B5}">
      <dgm:prSet/>
      <dgm:spPr/>
      <dgm:t>
        <a:bodyPr/>
        <a:lstStyle/>
        <a:p>
          <a:endParaRPr lang="en-US"/>
        </a:p>
      </dgm:t>
    </dgm:pt>
    <dgm:pt modelId="{AA44323B-3405-C844-9CD0-A5066234D619}" type="pres">
      <dgm:prSet presAssocID="{0A9A8B27-E3B8-864F-84CA-0EEDC477464B}" presName="linear" presStyleCnt="0">
        <dgm:presLayoutVars>
          <dgm:animLvl val="lvl"/>
          <dgm:resizeHandles val="exact"/>
        </dgm:presLayoutVars>
      </dgm:prSet>
      <dgm:spPr/>
    </dgm:pt>
    <dgm:pt modelId="{4460C522-0582-3543-B213-0C8BA4DEE000}" type="pres">
      <dgm:prSet presAssocID="{B0B5CDFB-058F-794D-9FC8-248364ECD5FC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C9FFABC-DD21-E245-8FFA-2C1F84E1ADA7}" type="pres">
      <dgm:prSet presAssocID="{B0B5CDFB-058F-794D-9FC8-248364ECD5FC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1D7B4561-1EB2-5A42-A99A-B1E538DC9679}" srcId="{0A9A8B27-E3B8-864F-84CA-0EEDC477464B}" destId="{B0B5CDFB-058F-794D-9FC8-248364ECD5FC}" srcOrd="0" destOrd="0" parTransId="{A2843337-7BC7-664A-B65C-CAC804C2A92C}" sibTransId="{7B98DEB7-F7FD-3A42-9167-138F4389D0AA}"/>
    <dgm:cxn modelId="{9A6AC368-A5A5-4843-AABA-4B87FED6581B}" type="presOf" srcId="{0A9A8B27-E3B8-864F-84CA-0EEDC477464B}" destId="{AA44323B-3405-C844-9CD0-A5066234D619}" srcOrd="0" destOrd="0" presId="urn:microsoft.com/office/officeart/2005/8/layout/vList2"/>
    <dgm:cxn modelId="{C588146E-7754-0342-B206-400FE9942B9D}" type="presOf" srcId="{3C731ADC-A334-E846-9317-CACB49C7FEEF}" destId="{5C9FFABC-DD21-E245-8FFA-2C1F84E1ADA7}" srcOrd="0" destOrd="0" presId="urn:microsoft.com/office/officeart/2005/8/layout/vList2"/>
    <dgm:cxn modelId="{17F8D479-7AEA-9F46-85D4-DD5C173623B5}" srcId="{B0B5CDFB-058F-794D-9FC8-248364ECD5FC}" destId="{7A6F7625-9C31-AB47-9034-CAED56B9C6D3}" srcOrd="1" destOrd="0" parTransId="{8996CF45-8D9C-5740-99EC-5DE5B6D386C9}" sibTransId="{C09DFE24-B379-954A-A902-142869B8585F}"/>
    <dgm:cxn modelId="{9A0994B1-C557-B249-BB32-C6CA7D417BAC}" type="presOf" srcId="{B0B5CDFB-058F-794D-9FC8-248364ECD5FC}" destId="{4460C522-0582-3543-B213-0C8BA4DEE000}" srcOrd="0" destOrd="0" presId="urn:microsoft.com/office/officeart/2005/8/layout/vList2"/>
    <dgm:cxn modelId="{86C3E0D0-BCBA-354F-B770-7FD3DE6EECC1}" type="presOf" srcId="{7A6F7625-9C31-AB47-9034-CAED56B9C6D3}" destId="{5C9FFABC-DD21-E245-8FFA-2C1F84E1ADA7}" srcOrd="0" destOrd="1" presId="urn:microsoft.com/office/officeart/2005/8/layout/vList2"/>
    <dgm:cxn modelId="{AFBC41E3-1141-6944-9132-0B4A306F3944}" srcId="{B0B5CDFB-058F-794D-9FC8-248364ECD5FC}" destId="{3C731ADC-A334-E846-9317-CACB49C7FEEF}" srcOrd="0" destOrd="0" parTransId="{85FC46F0-3ACD-FD43-81DD-58FB4874D34F}" sibTransId="{45CDB940-824A-CC42-97AB-658DDC474C7D}"/>
    <dgm:cxn modelId="{88E84084-BFAD-7546-9FBB-5489ED2DE058}" type="presParOf" srcId="{AA44323B-3405-C844-9CD0-A5066234D619}" destId="{4460C522-0582-3543-B213-0C8BA4DEE000}" srcOrd="0" destOrd="0" presId="urn:microsoft.com/office/officeart/2005/8/layout/vList2"/>
    <dgm:cxn modelId="{FEE56217-4757-8D45-9420-EFC8F76EB673}" type="presParOf" srcId="{AA44323B-3405-C844-9CD0-A5066234D619}" destId="{5C9FFABC-DD21-E245-8FFA-2C1F84E1ADA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9A8B27-E3B8-864F-84CA-0EEDC477464B}" type="doc">
      <dgm:prSet loTypeId="urn:microsoft.com/office/officeart/2005/8/layout/vList2" loCatId="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0B5CDFB-058F-794D-9FC8-248364ECD5FC}">
      <dgm:prSet custT="1"/>
      <dgm:spPr/>
      <dgm:t>
        <a:bodyPr/>
        <a:lstStyle/>
        <a:p>
          <a:pPr rtl="0"/>
          <a:r>
            <a:rPr lang="en-US" sz="3200" b="1" dirty="0">
              <a:latin typeface="PF Paperback"/>
              <a:cs typeface="PF Paperback"/>
            </a:rPr>
            <a:t>Repositories lack support to Open Science publishing</a:t>
          </a:r>
          <a:endParaRPr lang="en-US" sz="3200" dirty="0"/>
        </a:p>
      </dgm:t>
    </dgm:pt>
    <dgm:pt modelId="{A2843337-7BC7-664A-B65C-CAC804C2A92C}" type="parTrans" cxnId="{1D7B4561-1EB2-5A42-A99A-B1E538DC9679}">
      <dgm:prSet/>
      <dgm:spPr/>
      <dgm:t>
        <a:bodyPr/>
        <a:lstStyle/>
        <a:p>
          <a:endParaRPr lang="en-US"/>
        </a:p>
      </dgm:t>
    </dgm:pt>
    <dgm:pt modelId="{7B98DEB7-F7FD-3A42-9167-138F4389D0AA}" type="sibTrans" cxnId="{1D7B4561-1EB2-5A42-A99A-B1E538DC9679}">
      <dgm:prSet/>
      <dgm:spPr/>
      <dgm:t>
        <a:bodyPr/>
        <a:lstStyle/>
        <a:p>
          <a:endParaRPr lang="en-US"/>
        </a:p>
      </dgm:t>
    </dgm:pt>
    <dgm:pt modelId="{94E3DBE2-2542-B349-9633-ED8625D7E79B}">
      <dgm:prSet custT="1"/>
      <dgm:spPr/>
      <dgm:t>
        <a:bodyPr/>
        <a:lstStyle/>
        <a:p>
          <a:pPr rtl="0"/>
          <a:r>
            <a:rPr lang="en-US" sz="2800" b="1" dirty="0">
              <a:latin typeface="PF Paperback"/>
              <a:cs typeface="PF Paperback"/>
            </a:rPr>
            <a:t>No best practices for software, experiments, or other products</a:t>
          </a:r>
        </a:p>
      </dgm:t>
    </dgm:pt>
    <dgm:pt modelId="{5118DE66-B7F9-8B49-9A4B-42838E06F83C}" type="parTrans" cxnId="{B9ACD6CD-BEBC-5842-91C4-E0FFAB9354AC}">
      <dgm:prSet/>
      <dgm:spPr/>
      <dgm:t>
        <a:bodyPr/>
        <a:lstStyle/>
        <a:p>
          <a:endParaRPr lang="en-US"/>
        </a:p>
      </dgm:t>
    </dgm:pt>
    <dgm:pt modelId="{988BB531-3263-B04C-AA2A-1CA5C8572E3E}" type="sibTrans" cxnId="{B9ACD6CD-BEBC-5842-91C4-E0FFAB9354AC}">
      <dgm:prSet/>
      <dgm:spPr/>
      <dgm:t>
        <a:bodyPr/>
        <a:lstStyle/>
        <a:p>
          <a:endParaRPr lang="en-US"/>
        </a:p>
      </dgm:t>
    </dgm:pt>
    <dgm:pt modelId="{2C8D1030-761A-E14B-A346-6846CF2E8676}">
      <dgm:prSet custT="1"/>
      <dgm:spPr/>
      <dgm:t>
        <a:bodyPr/>
        <a:lstStyle/>
        <a:p>
          <a:pPr rtl="0"/>
          <a:r>
            <a:rPr lang="en-US" sz="2800" b="1" dirty="0">
              <a:latin typeface="PF Paperback"/>
              <a:cs typeface="PF Paperback"/>
            </a:rPr>
            <a:t>Links between products are not curated/disregarded</a:t>
          </a:r>
        </a:p>
      </dgm:t>
    </dgm:pt>
    <dgm:pt modelId="{306F0ABD-9400-F544-B018-43FE2EACF6A8}" type="parTrans" cxnId="{0871AFB1-2ED9-D747-A28D-5F9DDD7EBEB1}">
      <dgm:prSet/>
      <dgm:spPr/>
      <dgm:t>
        <a:bodyPr/>
        <a:lstStyle/>
        <a:p>
          <a:endParaRPr lang="en-US"/>
        </a:p>
      </dgm:t>
    </dgm:pt>
    <dgm:pt modelId="{10739F5C-E87C-A740-BA4C-3BF82E714109}" type="sibTrans" cxnId="{0871AFB1-2ED9-D747-A28D-5F9DDD7EBEB1}">
      <dgm:prSet/>
      <dgm:spPr/>
      <dgm:t>
        <a:bodyPr/>
        <a:lstStyle/>
        <a:p>
          <a:endParaRPr lang="en-US"/>
        </a:p>
      </dgm:t>
    </dgm:pt>
    <dgm:pt modelId="{00D02777-3334-A74F-B595-DB1625EF8B13}">
      <dgm:prSet custT="1"/>
      <dgm:spPr/>
      <dgm:t>
        <a:bodyPr/>
        <a:lstStyle/>
        <a:p>
          <a:pPr rtl="0"/>
          <a:r>
            <a:rPr lang="en-US" sz="2800" b="1" dirty="0">
              <a:latin typeface="PF Paperback"/>
              <a:cs typeface="PF Paperback"/>
            </a:rPr>
            <a:t>“Frozen” publishing </a:t>
          </a:r>
          <a:r>
            <a:rPr lang="en-US" sz="2800" b="1" dirty="0" err="1">
              <a:latin typeface="PF Paperback"/>
              <a:cs typeface="PF Paperback"/>
            </a:rPr>
            <a:t>Vs</a:t>
          </a:r>
          <a:r>
            <a:rPr lang="en-US" sz="2800" b="1" dirty="0">
              <a:latin typeface="PF Paperback"/>
              <a:cs typeface="PF Paperback"/>
            </a:rPr>
            <a:t> “Continuous” publishing</a:t>
          </a:r>
        </a:p>
      </dgm:t>
    </dgm:pt>
    <dgm:pt modelId="{E87F29E9-9150-B440-AF9A-E924E90A4D26}" type="parTrans" cxnId="{386E96C1-DC77-B544-8ED0-05FA033DBBF0}">
      <dgm:prSet/>
      <dgm:spPr/>
      <dgm:t>
        <a:bodyPr/>
        <a:lstStyle/>
        <a:p>
          <a:endParaRPr lang="en-US"/>
        </a:p>
      </dgm:t>
    </dgm:pt>
    <dgm:pt modelId="{0D3C9566-0888-0845-9FEE-A21F99650ACC}" type="sibTrans" cxnId="{386E96C1-DC77-B544-8ED0-05FA033DBBF0}">
      <dgm:prSet/>
      <dgm:spPr/>
      <dgm:t>
        <a:bodyPr/>
        <a:lstStyle/>
        <a:p>
          <a:endParaRPr lang="en-US"/>
        </a:p>
      </dgm:t>
    </dgm:pt>
    <dgm:pt modelId="{AA44323B-3405-C844-9CD0-A5066234D619}" type="pres">
      <dgm:prSet presAssocID="{0A9A8B27-E3B8-864F-84CA-0EEDC477464B}" presName="linear" presStyleCnt="0">
        <dgm:presLayoutVars>
          <dgm:animLvl val="lvl"/>
          <dgm:resizeHandles val="exact"/>
        </dgm:presLayoutVars>
      </dgm:prSet>
      <dgm:spPr/>
    </dgm:pt>
    <dgm:pt modelId="{4460C522-0582-3543-B213-0C8BA4DEE000}" type="pres">
      <dgm:prSet presAssocID="{B0B5CDFB-058F-794D-9FC8-248364ECD5FC}" presName="parentText" presStyleLbl="node1" presStyleIdx="0" presStyleCnt="1" custScaleY="136157">
        <dgm:presLayoutVars>
          <dgm:chMax val="0"/>
          <dgm:bulletEnabled val="1"/>
        </dgm:presLayoutVars>
      </dgm:prSet>
      <dgm:spPr/>
    </dgm:pt>
    <dgm:pt modelId="{5C9FFABC-DD21-E245-8FFA-2C1F84E1ADA7}" type="pres">
      <dgm:prSet presAssocID="{B0B5CDFB-058F-794D-9FC8-248364ECD5FC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B59D719-2C1F-C446-8921-8B2AB8FFE5EA}" type="presOf" srcId="{00D02777-3334-A74F-B595-DB1625EF8B13}" destId="{5C9FFABC-DD21-E245-8FFA-2C1F84E1ADA7}" srcOrd="0" destOrd="2" presId="urn:microsoft.com/office/officeart/2005/8/layout/vList2"/>
    <dgm:cxn modelId="{1D7B4561-1EB2-5A42-A99A-B1E538DC9679}" srcId="{0A9A8B27-E3B8-864F-84CA-0EEDC477464B}" destId="{B0B5CDFB-058F-794D-9FC8-248364ECD5FC}" srcOrd="0" destOrd="0" parTransId="{A2843337-7BC7-664A-B65C-CAC804C2A92C}" sibTransId="{7B98DEB7-F7FD-3A42-9167-138F4389D0AA}"/>
    <dgm:cxn modelId="{23A0A577-A58F-C543-B6CF-98CC28D7D292}" type="presOf" srcId="{B0B5CDFB-058F-794D-9FC8-248364ECD5FC}" destId="{4460C522-0582-3543-B213-0C8BA4DEE000}" srcOrd="0" destOrd="0" presId="urn:microsoft.com/office/officeart/2005/8/layout/vList2"/>
    <dgm:cxn modelId="{E579FE88-EAC4-5843-8488-C084242B3350}" type="presOf" srcId="{2C8D1030-761A-E14B-A346-6846CF2E8676}" destId="{5C9FFABC-DD21-E245-8FFA-2C1F84E1ADA7}" srcOrd="0" destOrd="1" presId="urn:microsoft.com/office/officeart/2005/8/layout/vList2"/>
    <dgm:cxn modelId="{0871AFB1-2ED9-D747-A28D-5F9DDD7EBEB1}" srcId="{B0B5CDFB-058F-794D-9FC8-248364ECD5FC}" destId="{2C8D1030-761A-E14B-A346-6846CF2E8676}" srcOrd="1" destOrd="0" parTransId="{306F0ABD-9400-F544-B018-43FE2EACF6A8}" sibTransId="{10739F5C-E87C-A740-BA4C-3BF82E714109}"/>
    <dgm:cxn modelId="{386E96C1-DC77-B544-8ED0-05FA033DBBF0}" srcId="{B0B5CDFB-058F-794D-9FC8-248364ECD5FC}" destId="{00D02777-3334-A74F-B595-DB1625EF8B13}" srcOrd="2" destOrd="0" parTransId="{E87F29E9-9150-B440-AF9A-E924E90A4D26}" sibTransId="{0D3C9566-0888-0845-9FEE-A21F99650ACC}"/>
    <dgm:cxn modelId="{C77806CD-E57C-2B41-B5DC-DEF6A2064692}" type="presOf" srcId="{0A9A8B27-E3B8-864F-84CA-0EEDC477464B}" destId="{AA44323B-3405-C844-9CD0-A5066234D619}" srcOrd="0" destOrd="0" presId="urn:microsoft.com/office/officeart/2005/8/layout/vList2"/>
    <dgm:cxn modelId="{B9ACD6CD-BEBC-5842-91C4-E0FFAB9354AC}" srcId="{B0B5CDFB-058F-794D-9FC8-248364ECD5FC}" destId="{94E3DBE2-2542-B349-9633-ED8625D7E79B}" srcOrd="0" destOrd="0" parTransId="{5118DE66-B7F9-8B49-9A4B-42838E06F83C}" sibTransId="{988BB531-3263-B04C-AA2A-1CA5C8572E3E}"/>
    <dgm:cxn modelId="{0092D4FA-B29A-EA4B-A825-7012D610C31F}" type="presOf" srcId="{94E3DBE2-2542-B349-9633-ED8625D7E79B}" destId="{5C9FFABC-DD21-E245-8FFA-2C1F84E1ADA7}" srcOrd="0" destOrd="0" presId="urn:microsoft.com/office/officeart/2005/8/layout/vList2"/>
    <dgm:cxn modelId="{6E63FF3F-4E30-5D4D-9A8D-1A4814215016}" type="presParOf" srcId="{AA44323B-3405-C844-9CD0-A5066234D619}" destId="{4460C522-0582-3543-B213-0C8BA4DEE000}" srcOrd="0" destOrd="0" presId="urn:microsoft.com/office/officeart/2005/8/layout/vList2"/>
    <dgm:cxn modelId="{EDB22F97-14EF-4443-952E-5EF057BA5971}" type="presParOf" srcId="{AA44323B-3405-C844-9CD0-A5066234D619}" destId="{5C9FFABC-DD21-E245-8FFA-2C1F84E1ADA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5F182-E756-C345-935B-A41FC43589CD}">
      <dsp:nvSpPr>
        <dsp:cNvPr id="0" name=""/>
        <dsp:cNvSpPr/>
      </dsp:nvSpPr>
      <dsp:spPr>
        <a:xfrm>
          <a:off x="-6988535" y="-921755"/>
          <a:ext cx="8049371" cy="8049371"/>
        </a:xfrm>
        <a:prstGeom prst="blockArc">
          <a:avLst>
            <a:gd name="adj1" fmla="val 18900000"/>
            <a:gd name="adj2" fmla="val 2700000"/>
            <a:gd name="adj3" fmla="val 268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B19B7E-C151-9F43-80DD-DEDF42137024}">
      <dsp:nvSpPr>
        <dsp:cNvPr id="0" name=""/>
        <dsp:cNvSpPr/>
      </dsp:nvSpPr>
      <dsp:spPr>
        <a:xfrm>
          <a:off x="145645" y="111576"/>
          <a:ext cx="4784855" cy="11962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9496" tIns="50800" rIns="50800" bIns="508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PF Paperback"/>
              <a:cs typeface="PF Paperback"/>
            </a:rPr>
            <a:t>Publishing of all kinds of research products and semantic links in between</a:t>
          </a:r>
        </a:p>
      </dsp:txBody>
      <dsp:txXfrm>
        <a:off x="145645" y="111576"/>
        <a:ext cx="4784855" cy="1196216"/>
      </dsp:txXfrm>
    </dsp:sp>
    <dsp:sp modelId="{EA306855-E1E9-4F43-9BFD-B10B3A31C6AC}">
      <dsp:nvSpPr>
        <dsp:cNvPr id="0" name=""/>
        <dsp:cNvSpPr/>
      </dsp:nvSpPr>
      <dsp:spPr>
        <a:xfrm>
          <a:off x="-145637" y="560970"/>
          <a:ext cx="1495270" cy="1495270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02C768-FF28-9747-910E-B2F2D8303003}">
      <dsp:nvSpPr>
        <dsp:cNvPr id="0" name=""/>
        <dsp:cNvSpPr/>
      </dsp:nvSpPr>
      <dsp:spPr>
        <a:xfrm>
          <a:off x="607654" y="2438527"/>
          <a:ext cx="4177211" cy="119621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9496" tIns="50800" rIns="50800" bIns="508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PF Paperback"/>
              <a:cs typeface="PF Paperback"/>
            </a:rPr>
            <a:t>Publishing experiments themselves to maximize reproducibility</a:t>
          </a:r>
        </a:p>
      </dsp:txBody>
      <dsp:txXfrm>
        <a:off x="607654" y="2438527"/>
        <a:ext cx="4177211" cy="1196216"/>
      </dsp:txXfrm>
    </dsp:sp>
    <dsp:sp modelId="{EC403155-6F10-3A49-949D-A792F2D6F4E0}">
      <dsp:nvSpPr>
        <dsp:cNvPr id="0" name=""/>
        <dsp:cNvSpPr/>
      </dsp:nvSpPr>
      <dsp:spPr>
        <a:xfrm>
          <a:off x="289187" y="2355295"/>
          <a:ext cx="1495270" cy="1495270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2C6949-84E9-724D-9FC3-32353BF34AA4}">
      <dsp:nvSpPr>
        <dsp:cNvPr id="0" name=""/>
        <dsp:cNvSpPr/>
      </dsp:nvSpPr>
      <dsp:spPr>
        <a:xfrm>
          <a:off x="287714" y="4857982"/>
          <a:ext cx="4497155" cy="119621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49496" tIns="50800" rIns="50800" bIns="508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PF Paperback"/>
              <a:cs typeface="PF Paperback"/>
            </a:rPr>
            <a:t>Publishing an up-to-date record of research products metadata and links</a:t>
          </a:r>
        </a:p>
      </dsp:txBody>
      <dsp:txXfrm>
        <a:off x="287714" y="4857982"/>
        <a:ext cx="4497155" cy="1196216"/>
      </dsp:txXfrm>
    </dsp:sp>
    <dsp:sp modelId="{77E16777-6081-064F-9190-F7DF8DE10F5F}">
      <dsp:nvSpPr>
        <dsp:cNvPr id="0" name=""/>
        <dsp:cNvSpPr/>
      </dsp:nvSpPr>
      <dsp:spPr>
        <a:xfrm>
          <a:off x="-145637" y="4149619"/>
          <a:ext cx="1495270" cy="1495270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0C522-0582-3543-B213-0C8BA4DEE000}">
      <dsp:nvSpPr>
        <dsp:cNvPr id="0" name=""/>
        <dsp:cNvSpPr/>
      </dsp:nvSpPr>
      <dsp:spPr>
        <a:xfrm>
          <a:off x="0" y="1860243"/>
          <a:ext cx="5415659" cy="17111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25400" dist="12700" dir="5400000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F Paperback"/>
              <a:cs typeface="PF Paperback"/>
            </a:rPr>
            <a:t>Research Communities lack culture of Open Science publishing</a:t>
          </a:r>
        </a:p>
      </dsp:txBody>
      <dsp:txXfrm>
        <a:off x="83530" y="1943773"/>
        <a:ext cx="5248599" cy="1544065"/>
      </dsp:txXfrm>
    </dsp:sp>
    <dsp:sp modelId="{5C9FFABC-DD21-E245-8FFA-2C1F84E1ADA7}">
      <dsp:nvSpPr>
        <dsp:cNvPr id="0" name=""/>
        <dsp:cNvSpPr/>
      </dsp:nvSpPr>
      <dsp:spPr>
        <a:xfrm>
          <a:off x="0" y="3571368"/>
          <a:ext cx="5415659" cy="1681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947" tIns="35560" rIns="199136" bIns="3556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b="1" kern="1200" dirty="0">
              <a:latin typeface="PF Paperback"/>
              <a:cs typeface="PF Paperback"/>
            </a:rPr>
            <a:t>Focus (and funding) is not on scholarly communication</a:t>
          </a:r>
          <a:endParaRPr lang="en-US" sz="2800" kern="1200" dirty="0">
            <a:latin typeface="PF Paperback"/>
            <a:cs typeface="PF Paperback"/>
          </a:endParaRP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b="1" kern="1200" dirty="0">
              <a:latin typeface="PF Paperback"/>
              <a:cs typeface="PF Paperback"/>
            </a:rPr>
            <a:t>No practices and tools for Open Science</a:t>
          </a:r>
          <a:endParaRPr lang="en-US" sz="2800" kern="1200" dirty="0">
            <a:latin typeface="PF Paperback"/>
            <a:cs typeface="PF Paperback"/>
          </a:endParaRPr>
        </a:p>
      </dsp:txBody>
      <dsp:txXfrm>
        <a:off x="0" y="3571368"/>
        <a:ext cx="5415659" cy="16818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0C522-0582-3543-B213-0C8BA4DEE000}">
      <dsp:nvSpPr>
        <dsp:cNvPr id="0" name=""/>
        <dsp:cNvSpPr/>
      </dsp:nvSpPr>
      <dsp:spPr>
        <a:xfrm>
          <a:off x="0" y="1256064"/>
          <a:ext cx="5415659" cy="170853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25400" dist="12700" dir="5400000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F Paperback"/>
              <a:cs typeface="PF Paperback"/>
            </a:rPr>
            <a:t>Repositories lack support to Open Science publishing</a:t>
          </a:r>
          <a:endParaRPr lang="en-US" sz="3200" kern="1200" dirty="0"/>
        </a:p>
      </dsp:txBody>
      <dsp:txXfrm>
        <a:off x="83404" y="1339468"/>
        <a:ext cx="5248851" cy="1541724"/>
      </dsp:txXfrm>
    </dsp:sp>
    <dsp:sp modelId="{5C9FFABC-DD21-E245-8FFA-2C1F84E1ADA7}">
      <dsp:nvSpPr>
        <dsp:cNvPr id="0" name=""/>
        <dsp:cNvSpPr/>
      </dsp:nvSpPr>
      <dsp:spPr>
        <a:xfrm>
          <a:off x="0" y="2964597"/>
          <a:ext cx="5415659" cy="2892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947" tIns="35560" rIns="199136" bIns="35560" numCol="1" spcCol="1270" anchor="t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b="1" kern="1200" dirty="0">
              <a:latin typeface="PF Paperback"/>
              <a:cs typeface="PF Paperback"/>
            </a:rPr>
            <a:t>No best practices for software, experiments, or other products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b="1" kern="1200" dirty="0">
              <a:latin typeface="PF Paperback"/>
              <a:cs typeface="PF Paperback"/>
            </a:rPr>
            <a:t>Links between products are not curated/disregarded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800" b="1" kern="1200" dirty="0">
              <a:latin typeface="PF Paperback"/>
              <a:cs typeface="PF Paperback"/>
            </a:rPr>
            <a:t>“Frozen” publishing </a:t>
          </a:r>
          <a:r>
            <a:rPr lang="en-US" sz="2800" b="1" kern="1200" dirty="0" err="1">
              <a:latin typeface="PF Paperback"/>
              <a:cs typeface="PF Paperback"/>
            </a:rPr>
            <a:t>Vs</a:t>
          </a:r>
          <a:r>
            <a:rPr lang="en-US" sz="2800" b="1" kern="1200" dirty="0">
              <a:latin typeface="PF Paperback"/>
              <a:cs typeface="PF Paperback"/>
            </a:rPr>
            <a:t> “Continuous” publishing</a:t>
          </a:r>
        </a:p>
      </dsp:txBody>
      <dsp:txXfrm>
        <a:off x="0" y="2964597"/>
        <a:ext cx="5415659" cy="2892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239F5-19E1-724A-8F0B-922E848C9F3F}" type="datetimeFigureOut">
              <a:rPr lang="en-US" smtClean="0"/>
              <a:t>4/16/19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F47F3-A4D4-424B-B094-079746893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66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3699768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125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uFillTx/>
                <a:latin typeface="Calibri" charset="0"/>
                <a:ea typeface="MS PGothic" charset="0"/>
              </a:rPr>
              <a:t>Highlight difference between citation and other kinds of relationships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1E1CBC67-CD95-C745-8844-A66EDFCEDB17}" type="slidenum">
              <a:rPr lang="en-US" sz="1200">
                <a:uFillTx/>
              </a:rPr>
              <a:pPr eaLnBrk="1" hangingPunct="1"/>
              <a:t>2</a:t>
            </a:fld>
            <a:endParaRPr lang="en-US" sz="120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05335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uFillTx/>
                <a:latin typeface="Calibri" charset="0"/>
                <a:ea typeface="MS PGothic" charset="0"/>
              </a:rPr>
              <a:t>Highlight difference between citation and other kinds of relationships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1E1CBC67-CD95-C745-8844-A66EDFCEDB17}" type="slidenum">
              <a:rPr lang="en-US" sz="1200">
                <a:uFillTx/>
              </a:rPr>
              <a:pPr eaLnBrk="1" hangingPunct="1"/>
              <a:t>3</a:t>
            </a:fld>
            <a:endParaRPr lang="en-US" sz="120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06017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uFillTx/>
                <a:latin typeface="Calibri" charset="0"/>
                <a:ea typeface="MS PGothic" charset="0"/>
              </a:rPr>
              <a:t>Highlight difference between citation and other kinds of relationships</a:t>
            </a: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1E1CBC67-CD95-C745-8844-A66EDFCEDB17}" type="slidenum">
              <a:rPr lang="en-US" sz="1200">
                <a:uFillTx/>
              </a:rPr>
              <a:pPr eaLnBrk="1" hangingPunct="1"/>
              <a:t>4</a:t>
            </a:fld>
            <a:endParaRPr lang="en-US" sz="120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66829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does OpenAIRE materializes the graph?</a:t>
            </a:r>
          </a:p>
          <a:p>
            <a:pPr marL="342900" indent="-342900">
              <a:buFontTx/>
              <a:buChar char="-"/>
            </a:pPr>
            <a:r>
              <a:rPr lang="en-GB" dirty="0"/>
              <a:t>Collection records (</a:t>
            </a:r>
            <a:r>
              <a:rPr lang="en-GB" dirty="0" err="1"/>
              <a:t>dedup</a:t>
            </a:r>
            <a:r>
              <a:rPr lang="en-GB" dirty="0"/>
              <a:t>)</a:t>
            </a:r>
          </a:p>
          <a:p>
            <a:pPr marL="342900" indent="-342900">
              <a:buFontTx/>
              <a:buChar char="-"/>
            </a:pPr>
            <a:r>
              <a:rPr lang="en-GB" dirty="0"/>
              <a:t>Collection full-texts</a:t>
            </a:r>
          </a:p>
          <a:p>
            <a:pPr marL="342900" indent="-342900">
              <a:buFontTx/>
              <a:buChar char="-"/>
            </a:pPr>
            <a:r>
              <a:rPr lang="en-GB" dirty="0"/>
              <a:t>Mining full-texts of publications to find links to data, software, other product, projects, research communities and infrastructures and enhance metadata with affiliation information, subjects/keywords</a:t>
            </a:r>
          </a:p>
        </p:txBody>
      </p:sp>
    </p:spTree>
    <p:extLst>
      <p:ext uri="{BB962C8B-B14F-4D97-AF65-F5344CB8AC3E}">
        <p14:creationId xmlns:p14="http://schemas.microsoft.com/office/powerpoint/2010/main" val="87097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" sz="12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" sz="12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496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" sz="12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" sz="12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5687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Shape 11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6" name="Shape 117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0196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8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1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3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7.png"/><Relationship Id="rId7" Type="http://schemas.openxmlformats.org/officeDocument/2006/relationships/image" Target="../media/image12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7.png"/><Relationship Id="rId7" Type="http://schemas.openxmlformats.org/officeDocument/2006/relationships/image" Target="../media/image12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2" y="-1"/>
            <a:ext cx="16272000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3605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bg>
      <p:bgPr>
        <a:gradFill>
          <a:gsLst>
            <a:gs pos="0">
              <a:schemeClr val="accent2"/>
            </a:gs>
            <a:gs pos="100000">
              <a:schemeClr val="bg1">
                <a:alpha val="0"/>
                <a:lumMod val="0"/>
                <a:lumOff val="1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6256000" cy="7561913"/>
          </a:xfrm>
          <a:prstGeom prst="rect">
            <a:avLst/>
          </a:prstGeom>
          <a:gradFill>
            <a:gsLst>
              <a:gs pos="0">
                <a:schemeClr val="accent2">
                  <a:lumMod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2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4249366" cy="8026401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502599" y="434716"/>
            <a:ext cx="13959887" cy="3576102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r">
              <a:lnSpc>
                <a:spcPts val="9600"/>
              </a:lnSpc>
              <a:spcBef>
                <a:spcPts val="0"/>
              </a:spcBef>
              <a:buNone/>
              <a:defRPr sz="8800" b="1" i="0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012266" y="4010818"/>
            <a:ext cx="13450220" cy="1345739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4200" b="0" i="0" spc="-151">
                <a:solidFill>
                  <a:schemeClr val="accent6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220983" y="5679445"/>
            <a:ext cx="6241503" cy="5790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Autofit/>
          </a:bodyPr>
          <a:lstStyle>
            <a:lvl1pPr marL="0" indent="0" algn="r">
              <a:buNone/>
              <a:defRPr sz="3600" b="1" i="0" spc="-151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220983" y="6300391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Autofit/>
          </a:bodyPr>
          <a:lstStyle>
            <a:lvl1pPr marL="0" indent="0" algn="r">
              <a:buNone/>
              <a:defRPr sz="2800" b="0" i="0" spc="-150">
                <a:solidFill>
                  <a:srgbClr val="4687E6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8881647" y="7284490"/>
            <a:ext cx="6593411" cy="376237"/>
          </a:xfrm>
        </p:spPr>
        <p:txBody>
          <a:bodyPr>
            <a:normAutofit/>
          </a:bodyPr>
          <a:lstStyle>
            <a:lvl1pPr algn="r">
              <a:defRPr sz="1800" b="0" i="0" spc="0">
                <a:solidFill>
                  <a:schemeClr val="accent1"/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 dirty="0" err="1"/>
              <a:t>OpenAIRE</a:t>
            </a:r>
            <a:r>
              <a:rPr lang="en-US" dirty="0"/>
              <a:t>-Advance Kick off | Athens | 17-19 Jan 2018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7038" y="8419647"/>
            <a:ext cx="829564" cy="576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24879" y="8581389"/>
            <a:ext cx="703862" cy="252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523057"/>
            <a:ext cx="432001" cy="360000"/>
          </a:xfrm>
          <a:prstGeom prst="rect">
            <a:avLst/>
          </a:prstGeom>
          <a:noFill/>
        </p:spPr>
      </p:pic>
      <p:sp>
        <p:nvSpPr>
          <p:cNvPr id="22" name="Title 1"/>
          <p:cNvSpPr txBox="1">
            <a:spLocks/>
          </p:cNvSpPr>
          <p:nvPr userDrawn="1"/>
        </p:nvSpPr>
        <p:spPr>
          <a:xfrm>
            <a:off x="12527672" y="854242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0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0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0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0" y="7619599"/>
            <a:ext cx="6110944" cy="136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4239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34" y="0"/>
            <a:ext cx="14210569" cy="8004547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667001" y="792163"/>
            <a:ext cx="12795486" cy="85064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6640"/>
              </a:lnSpc>
              <a:spcBef>
                <a:spcPts val="0"/>
              </a:spcBef>
              <a:buNone/>
              <a:defRPr sz="60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667001" y="2032435"/>
            <a:ext cx="12795486" cy="538436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4000" b="0" i="0" spc="-151" baseline="0">
                <a:solidFill>
                  <a:srgbClr val="4687E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2pPr>
            <a:lvl3pPr marL="888978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3pPr>
            <a:lvl4pPr marL="1333467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4pPr>
            <a:lvl5pPr marL="1777956" indent="0" algn="r">
              <a:spcBef>
                <a:spcPts val="300"/>
              </a:spcBef>
              <a:buNone/>
              <a:defRPr sz="4800" b="1" spc="-151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547673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06834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123" y="0"/>
            <a:ext cx="16256000" cy="9144000"/>
          </a:xfrm>
          <a:prstGeom prst="rect">
            <a:avLst/>
          </a:prstGeom>
          <a:gradFill flip="none" rotWithShape="1">
            <a:gsLst>
              <a:gs pos="1000">
                <a:schemeClr val="accent1"/>
              </a:gs>
              <a:gs pos="100000">
                <a:schemeClr val="accent3"/>
              </a:gs>
            </a:gsLst>
            <a:lin ang="3600000" scaled="0"/>
            <a:tileRect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1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" charset="0"/>
              <a:ea typeface="Helvetica" charset="0"/>
              <a:cs typeface="Helvetica" charset="0"/>
              <a:sym typeface="Helvetica Light"/>
            </a:endParaRP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354655" y="1783830"/>
            <a:ext cx="13545568" cy="5576340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CHAPTER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044484" y="4825316"/>
            <a:ext cx="2568314" cy="38524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079" y="-642079"/>
            <a:ext cx="2568314" cy="3852472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6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4" y="8213185"/>
            <a:ext cx="2076544" cy="741219"/>
          </a:xfrm>
          <a:prstGeom prst="rect">
            <a:avLst/>
          </a:prstGeom>
        </p:spPr>
      </p:pic>
      <p:sp>
        <p:nvSpPr>
          <p:cNvPr id="1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1810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0" y="792163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Light Blue Title.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0" y="1412763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900" y="2306964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4800" b="1" i="0" spc="-151" baseline="0">
                <a:solidFill>
                  <a:schemeClr val="accent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Dark Blue Title.</a:t>
            </a:r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723900" y="3799765"/>
            <a:ext cx="12872179" cy="6096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4800" b="1" i="0" spc="-151" baseline="0">
                <a:solidFill>
                  <a:schemeClr val="accent6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Red Title.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23900" y="2916564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723900" y="4414127"/>
            <a:ext cx="12872179" cy="883201"/>
          </a:xfrm>
          <a:prstGeom prst="rect">
            <a:avLst/>
          </a:prstGeom>
        </p:spPr>
        <p:txBody>
          <a:bodyPr lIns="0" tIns="180000" rIns="0" bIns="180000" numCol="1" spcCol="45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263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_b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buClr>
                <a:srgbClr val="4687E6"/>
              </a:buClr>
              <a:buSzPct val="85000"/>
              <a:defRPr sz="3600" b="1" i="0" spc="-151">
                <a:solidFill>
                  <a:schemeClr val="accent2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>
              <a:lnSpc>
                <a:spcPct val="100000"/>
              </a:lnSpc>
              <a:spcBef>
                <a:spcPts val="1200"/>
              </a:spcBef>
              <a:buClr>
                <a:schemeClr val="accent6"/>
              </a:buClr>
              <a:buSzPct val="85000"/>
              <a:defRPr sz="3000" b="1" i="0" spc="-51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54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4089" y="0"/>
            <a:ext cx="14271911" cy="8039100"/>
          </a:xfrm>
          <a:prstGeom prst="rect">
            <a:avLst/>
          </a:prstGeom>
          <a:effectLst/>
        </p:spPr>
      </p:pic>
      <p:sp>
        <p:nvSpPr>
          <p:cNvPr id="1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4584702"/>
            <a:ext cx="12888913" cy="2832098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400" b="0" i="0" spc="-151" baseline="0">
                <a:solidFill>
                  <a:schemeClr val="accent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tempus, </a:t>
            </a:r>
            <a:r>
              <a:rPr lang="en-US" dirty="0" err="1"/>
              <a:t>tellus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condimentum</a:t>
            </a:r>
            <a:r>
              <a:rPr lang="en-US" dirty="0"/>
              <a:t> </a:t>
            </a:r>
            <a:r>
              <a:rPr lang="en-US" dirty="0" err="1"/>
              <a:t>rhoncus</a:t>
            </a:r>
            <a:r>
              <a:rPr lang="en-US" dirty="0"/>
              <a:t>, </a:t>
            </a:r>
            <a:r>
              <a:rPr lang="en-US" dirty="0" err="1"/>
              <a:t>sem</a:t>
            </a:r>
            <a:r>
              <a:rPr lang="en-US" dirty="0"/>
              <a:t> quam semper libero,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711198" y="2045544"/>
            <a:ext cx="12888915" cy="253915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75000"/>
              </a:lnSpc>
              <a:spcBef>
                <a:spcPts val="0"/>
              </a:spcBef>
              <a:buNone/>
              <a:defRPr sz="190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52</a:t>
            </a:r>
            <a:r>
              <a:rPr lang="en-US" dirty="0"/>
              <a:t>.7Mbps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242" y="1653863"/>
            <a:ext cx="1193305" cy="1193305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61889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-reg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Tx/>
              <a:buBlip>
                <a:blip r:embed="rId2"/>
              </a:buBlip>
              <a:defRPr sz="4400" b="1" i="0" spc="-151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buClr>
                <a:srgbClr val="4687E6"/>
              </a:buClr>
              <a:buSzPct val="85000"/>
              <a:defRPr sz="4000" b="0" i="0" spc="-151">
                <a:solidFill>
                  <a:srgbClr val="5B72D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>
              <a:lnSpc>
                <a:spcPct val="100000"/>
              </a:lnSpc>
              <a:spcBef>
                <a:spcPts val="1200"/>
              </a:spcBef>
              <a:buClr>
                <a:schemeClr val="accent6"/>
              </a:buClr>
              <a:buSzPct val="85000"/>
              <a:defRPr sz="3200" b="0" i="0" spc="-51" baseline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60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9419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s_background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687E6"/>
              </a:buClr>
              <a:buSzPct val="85000"/>
              <a:defRPr sz="3200" b="1" i="0" spc="-151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85000"/>
              <a:defRPr sz="3000" b="0" i="0" spc="-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0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background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7CAEDC9-16F7-1241-807C-7FC5F7EC5E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" y="0"/>
            <a:ext cx="16234573" cy="9145935"/>
          </a:xfrm>
          <a:prstGeom prst="rect">
            <a:avLst/>
          </a:prstGeom>
        </p:spPr>
      </p:pic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1320247" y="184183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>
                  <a:lumMod val="50000"/>
                </a:schemeClr>
              </a:buClr>
              <a:buSzPct val="85000"/>
              <a:buFont typeface="Arial" charset="0"/>
              <a:buChar char="•"/>
              <a:defRPr sz="4400" b="1" i="0" spc="-151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687E6"/>
              </a:buClr>
              <a:buSzPct val="85000"/>
              <a:defRPr sz="3200" b="1" i="0" spc="-151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ct val="85000"/>
              <a:defRPr sz="3000" b="0" i="0" spc="-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307548" y="69647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0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503719" y="8452105"/>
            <a:ext cx="829052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3285301" y="8511738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3567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362792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spcAft>
                <a:spcPts val="600"/>
              </a:spcAft>
              <a:buNone/>
              <a:defRPr sz="54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6" y="-19879"/>
            <a:ext cx="16284485" cy="916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65371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dia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Foc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33457" cy="9144000"/>
          </a:xfrm>
          <a:prstGeom prst="rect">
            <a:avLst/>
          </a:prstGeom>
        </p:spPr>
      </p:pic>
      <p:sp>
        <p:nvSpPr>
          <p:cNvPr id="30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23900" y="508000"/>
            <a:ext cx="12872179" cy="124443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48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Text Block with Columns and Focus Point</a:t>
            </a:r>
          </a:p>
        </p:txBody>
      </p:sp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723900" y="1752437"/>
            <a:ext cx="13381038" cy="5650996"/>
          </a:xfrm>
          <a:prstGeom prst="rect">
            <a:avLst/>
          </a:prstGeom>
        </p:spPr>
        <p:txBody>
          <a:bodyPr lIns="0" tIns="180000" rIns="0" bIns="180000" numCol="2" spcCol="720000" anchor="t" anchorCtr="0">
            <a:normAutofit/>
          </a:bodyPr>
          <a:lstStyle>
            <a:lvl1pPr marL="0" indent="0" algn="l">
              <a:spcBef>
                <a:spcPts val="1200"/>
              </a:spcBef>
              <a:buNone/>
              <a:defRPr sz="26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</a:t>
            </a:r>
            <a:r>
              <a:rPr lang="en-US" dirty="0" err="1"/>
              <a:t>Donec</a:t>
            </a:r>
            <a:r>
              <a:rPr lang="en-US" dirty="0"/>
              <a:t> quam </a:t>
            </a:r>
            <a:r>
              <a:rPr lang="en-US" dirty="0" err="1"/>
              <a:t>felis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pretium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sem.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arcu</a:t>
            </a:r>
            <a:r>
              <a:rPr lang="en-US" dirty="0"/>
              <a:t>. In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rhoncus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imperdiet</a:t>
            </a:r>
            <a:r>
              <a:rPr lang="en-US" dirty="0"/>
              <a:t> a, </a:t>
            </a:r>
            <a:r>
              <a:rPr lang="en-US" dirty="0" err="1"/>
              <a:t>venenatis</a:t>
            </a:r>
            <a:r>
              <a:rPr lang="en-US" dirty="0"/>
              <a:t> vitae, </a:t>
            </a:r>
            <a:r>
              <a:rPr lang="en-US" dirty="0" err="1"/>
              <a:t>justo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dictum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 Integer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. </a:t>
            </a:r>
            <a:r>
              <a:rPr lang="en-US" dirty="0" err="1"/>
              <a:t>Vivamus</a:t>
            </a:r>
            <a:r>
              <a:rPr lang="en-US" dirty="0"/>
              <a:t> </a:t>
            </a:r>
            <a:r>
              <a:rPr lang="en-US" dirty="0" err="1"/>
              <a:t>elementum</a:t>
            </a:r>
            <a:r>
              <a:rPr lang="en-US" dirty="0"/>
              <a:t> semper nisi.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eleifend</a:t>
            </a:r>
            <a:r>
              <a:rPr lang="en-US" dirty="0"/>
              <a:t>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ligula,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, </a:t>
            </a:r>
            <a:r>
              <a:rPr lang="en-US" dirty="0" err="1"/>
              <a:t>consequat</a:t>
            </a:r>
            <a:r>
              <a:rPr lang="en-US" dirty="0"/>
              <a:t> vitae, </a:t>
            </a:r>
            <a:r>
              <a:rPr lang="en-US" dirty="0" err="1"/>
              <a:t>eleifend</a:t>
            </a:r>
            <a:r>
              <a:rPr lang="en-US" dirty="0"/>
              <a:t> ac,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ante, </a:t>
            </a:r>
            <a:r>
              <a:rPr lang="en-US" dirty="0" err="1"/>
              <a:t>dapibus</a:t>
            </a:r>
            <a:r>
              <a:rPr lang="en-US" dirty="0"/>
              <a:t> in,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, </a:t>
            </a:r>
            <a:r>
              <a:rPr lang="en-US" dirty="0" err="1"/>
              <a:t>feugiat</a:t>
            </a:r>
            <a:r>
              <a:rPr lang="en-US" dirty="0"/>
              <a:t> a, </a:t>
            </a:r>
            <a:r>
              <a:rPr lang="en-US" dirty="0" err="1"/>
              <a:t>tellus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rutrum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. </a:t>
            </a:r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nisi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 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7373823" y="4233946"/>
            <a:ext cx="10269600" cy="239842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097097" y="4523343"/>
            <a:ext cx="7327781" cy="185419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!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</a:t>
            </a:r>
            <a:r>
              <a:rPr lang="mr-IN" dirty="0"/>
              <a:t>…</a:t>
            </a:r>
            <a:endParaRPr lang="en-US" dirty="0"/>
          </a:p>
        </p:txBody>
      </p:sp>
      <p:sp>
        <p:nvSpPr>
          <p:cNvPr id="17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3262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  <p15:guide id="3" orient="horz" pos="499" userDrawn="1">
          <p15:clr>
            <a:srgbClr val="FBAE40"/>
          </p15:clr>
        </p15:guide>
        <p15:guide id="4" orient="horz" pos="1111" userDrawn="1">
          <p15:clr>
            <a:srgbClr val="FBAE40"/>
          </p15:clr>
        </p15:guide>
        <p15:guide id="5" orient="horz" pos="4672" userDrawn="1">
          <p15:clr>
            <a:srgbClr val="FBAE40"/>
          </p15:clr>
        </p15:guide>
        <p15:guide id="6" pos="8885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56698"/>
          </a:xfrm>
          <a:prstGeom prst="rect">
            <a:avLst/>
          </a:prstGeom>
        </p:spPr>
      </p:pic>
      <p:sp>
        <p:nvSpPr>
          <p:cNvPr id="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269067" y="792163"/>
            <a:ext cx="11751733" cy="7502312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11500" b="1" i="0" spc="-300" baseline="0">
                <a:solidFill>
                  <a:schemeClr val="accent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2. LOREM IPSUM CHAPTER </a:t>
            </a:r>
          </a:p>
        </p:txBody>
      </p:sp>
    </p:spTree>
    <p:extLst>
      <p:ext uri="{BB962C8B-B14F-4D97-AF65-F5344CB8AC3E}">
        <p14:creationId xmlns:p14="http://schemas.microsoft.com/office/powerpoint/2010/main" val="53926452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14024"/>
            <a:ext cx="16256000" cy="8064000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792163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5511000"/>
            <a:ext cx="7173626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Open Sans" charset="0"/>
              <a:ea typeface="Open Sans" charset="0"/>
              <a:cs typeface="Open Sans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885390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4024"/>
            <a:ext cx="16256000" cy="8064000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792163"/>
            <a:ext cx="12888913" cy="471883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14400" b="1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1" y="5511000"/>
            <a:ext cx="6603999" cy="1905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300"/>
              </a:spcBef>
              <a:buNone/>
              <a:defRPr sz="4400" b="1" i="0" spc="-1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.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7" name="Rounded Rectangle 6"/>
          <p:cNvSpPr/>
          <p:nvPr userDrawn="1"/>
        </p:nvSpPr>
        <p:spPr>
          <a:xfrm>
            <a:off x="7516100" y="6216919"/>
            <a:ext cx="10269600" cy="239842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8239374" y="6506316"/>
            <a:ext cx="7728759" cy="185419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If you are going to remember only one thing from this slide, remember this!</a:t>
            </a:r>
          </a:p>
        </p:txBody>
      </p:sp>
    </p:spTree>
    <p:extLst>
      <p:ext uri="{BB962C8B-B14F-4D97-AF65-F5344CB8AC3E}">
        <p14:creationId xmlns:p14="http://schemas.microsoft.com/office/powerpoint/2010/main" val="121062369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 poi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72"/>
            <a:ext cx="16233457" cy="9144000"/>
          </a:xfrm>
          <a:prstGeom prst="rect">
            <a:avLst/>
          </a:prstGeom>
        </p:spPr>
      </p:pic>
      <p:sp>
        <p:nvSpPr>
          <p:cNvPr id="31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9683645" y="1752438"/>
            <a:ext cx="572624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.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-1229193" y="1763713"/>
            <a:ext cx="10478124" cy="239842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711199" y="2018546"/>
            <a:ext cx="7417597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Sit!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7120328" y="4593134"/>
            <a:ext cx="10343214" cy="239842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8128000" y="4847967"/>
            <a:ext cx="7281889" cy="188876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5400" b="1" i="1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Etiam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nisi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4570584"/>
            <a:ext cx="5931733" cy="2420976"/>
          </a:xfrm>
          <a:prstGeom prst="rect">
            <a:avLst/>
          </a:prstGeom>
        </p:spPr>
        <p:txBody>
          <a:bodyPr lIns="0" tIns="180000" rIns="0" bIns="180000" numCol="1" spcCol="720000" anchor="ctr" anchorCtr="0">
            <a:normAutofit/>
          </a:bodyPr>
          <a:lstStyle>
            <a:lvl1pPr marL="0" indent="0" algn="r">
              <a:buNone/>
              <a:defRPr sz="32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34891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  <p15:guide id="3" orient="horz" pos="499">
          <p15:clr>
            <a:srgbClr val="FBAE40"/>
          </p15:clr>
        </p15:guide>
        <p15:guide id="4" orient="horz" pos="1111">
          <p15:clr>
            <a:srgbClr val="FBAE40"/>
          </p15:clr>
        </p15:guide>
        <p15:guide id="5" orient="horz" pos="4672">
          <p15:clr>
            <a:srgbClr val="FBAE40"/>
          </p15:clr>
        </p15:guide>
        <p15:guide id="6" pos="888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38919" y="6237108"/>
            <a:ext cx="2333665" cy="35004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1436" y="872215"/>
            <a:ext cx="1806936" cy="1548000"/>
          </a:xfrm>
          <a:prstGeom prst="rect">
            <a:avLst/>
          </a:prstGeom>
          <a:effectLst/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444596" y="1587501"/>
            <a:ext cx="13365686" cy="5436228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1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4102725" y="7017692"/>
            <a:ext cx="8279150" cy="939800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600" b="0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- Cicero, 45BC</a:t>
            </a:r>
          </a:p>
        </p:txBody>
      </p:sp>
    </p:spTree>
    <p:extLst>
      <p:ext uri="{BB962C8B-B14F-4D97-AF65-F5344CB8AC3E}">
        <p14:creationId xmlns:p14="http://schemas.microsoft.com/office/powerpoint/2010/main" val="442259062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38919" y="6237108"/>
            <a:ext cx="2333665" cy="3500498"/>
          </a:xfrm>
          <a:prstGeom prst="rect">
            <a:avLst/>
          </a:prstGeom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541867" y="829734"/>
            <a:ext cx="14986000" cy="765386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0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5868"/>
            <a:ext cx="16297200" cy="9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868"/>
            <a:ext cx="16297200" cy="9180000"/>
          </a:xfrm>
          <a:prstGeom prst="rect">
            <a:avLst/>
          </a:prstGeom>
          <a:noFill/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541867" y="829734"/>
            <a:ext cx="14986000" cy="765386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0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rgbClr val="2D3293"/>
              </a:gs>
              <a:gs pos="100000">
                <a:schemeClr val="accent2">
                  <a:lumMod val="75000"/>
                </a:schemeClr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53933" y="6241933"/>
            <a:ext cx="2335200" cy="3502800"/>
          </a:xfrm>
          <a:prstGeom prst="rect">
            <a:avLst/>
          </a:prstGeom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541867" y="829734"/>
            <a:ext cx="14986000" cy="765386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0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3784562" y="2359875"/>
            <a:ext cx="7932515" cy="49340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/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" y="0"/>
            <a:ext cx="16246121" cy="9144000"/>
          </a:xfrm>
          <a:prstGeom prst="rect">
            <a:avLst/>
          </a:prstGeom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3945467" y="745067"/>
            <a:ext cx="8365067" cy="765386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0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" y="0"/>
            <a:ext cx="16246137" cy="9144000"/>
          </a:xfrm>
          <a:prstGeom prst="rect">
            <a:avLst/>
          </a:prstGeom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3810000" y="745067"/>
            <a:ext cx="8636001" cy="7653866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800" b="0" i="0" spc="-451" baseline="0">
                <a:solidFill>
                  <a:schemeClr val="accent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_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rgbClr val="2D3293"/>
              </a:gs>
              <a:gs pos="99000">
                <a:schemeClr val="accent2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" y="0"/>
            <a:ext cx="16246135" cy="9144000"/>
          </a:xfrm>
          <a:prstGeom prst="rect">
            <a:avLst/>
          </a:prstGeom>
        </p:spPr>
      </p:pic>
      <p:sp>
        <p:nvSpPr>
          <p:cNvPr id="23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3547534" y="1278467"/>
            <a:ext cx="9160933" cy="6587067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200" b="0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/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6085" y="815901"/>
            <a:ext cx="1012668" cy="867551"/>
          </a:xfrm>
          <a:prstGeom prst="rect">
            <a:avLst/>
          </a:prstGeom>
          <a:noFill/>
          <a:effectLst/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999060" y="956202"/>
            <a:ext cx="10487597" cy="543622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8000" b="1" i="0" spc="-451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11991084" y="4572000"/>
            <a:ext cx="3851149" cy="872281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sz="4800" b="0" i="1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 BC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0671" y="-414216"/>
            <a:ext cx="1615589" cy="2423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39" y="6025863"/>
            <a:ext cx="1615589" cy="242338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99" y="8197313"/>
            <a:ext cx="1171863" cy="8136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sp>
        <p:nvSpPr>
          <p:cNvPr id="1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6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1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86713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5"/>
              </a:gs>
              <a:gs pos="100000">
                <a:schemeClr val="accent3"/>
              </a:gs>
            </a:gsLst>
            <a:lin ang="3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409739" y="6025863"/>
            <a:ext cx="1615589" cy="242338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236514" y="-419529"/>
            <a:ext cx="1615589" cy="24233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74898" y="1067627"/>
            <a:ext cx="1554806" cy="13320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10592" y="1248225"/>
            <a:ext cx="1061902" cy="909729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715400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,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940659" y="1599957"/>
            <a:ext cx="5554689" cy="3925164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3600" b="1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arcu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dictum </a:t>
            </a:r>
            <a:r>
              <a:rPr lang="en-US" dirty="0" err="1"/>
              <a:t>felis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pede</a:t>
            </a:r>
            <a:r>
              <a:rPr lang="en-US" dirty="0"/>
              <a:t> </a:t>
            </a:r>
            <a:r>
              <a:rPr lang="en-US" dirty="0" err="1"/>
              <a:t>mollis</a:t>
            </a:r>
            <a:r>
              <a:rPr lang="en-US" dirty="0"/>
              <a:t> </a:t>
            </a:r>
            <a:r>
              <a:rPr lang="en-US" dirty="0" err="1"/>
              <a:t>pretium</a:t>
            </a:r>
            <a:r>
              <a:rPr lang="en-US" dirty="0"/>
              <a:t>.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461046" y="5525120"/>
            <a:ext cx="3720780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45BC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3250819" y="5525120"/>
            <a:ext cx="3690914" cy="609601"/>
          </a:xfrm>
          <a:prstGeom prst="rect">
            <a:avLst/>
          </a:prstGeom>
        </p:spPr>
        <p:txBody>
          <a:bodyPr wrap="square" lIns="0" tIns="180000" rIns="0" bIns="0"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 i="1" spc="-15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Cicero, 45BC</a:t>
            </a:r>
          </a:p>
        </p:txBody>
      </p:sp>
      <p:sp>
        <p:nvSpPr>
          <p:cNvPr id="4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600" b="0" i="0" spc="0">
                <a:solidFill>
                  <a:schemeClr val="bg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61142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 userDrawn="1"/>
        </p:nvGrpSpPr>
        <p:grpSpPr>
          <a:xfrm>
            <a:off x="4977114" y="3355141"/>
            <a:ext cx="1461541" cy="255212"/>
            <a:chOff x="4977114" y="3355141"/>
            <a:chExt cx="1461541" cy="255212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4977114" y="3355141"/>
              <a:ext cx="1206329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36" name="Group 35"/>
          <p:cNvGrpSpPr/>
          <p:nvPr userDrawn="1"/>
        </p:nvGrpSpPr>
        <p:grpSpPr>
          <a:xfrm rot="10800000" flipH="1">
            <a:off x="4963180" y="5245881"/>
            <a:ext cx="1866955" cy="657494"/>
            <a:chOff x="5150967" y="3355141"/>
            <a:chExt cx="1488828" cy="157687"/>
          </a:xfrm>
        </p:grpSpPr>
        <p:cxnSp>
          <p:nvCxnSpPr>
            <p:cNvPr id="37" name="Straight Connector 36"/>
            <p:cNvCxnSpPr/>
            <p:nvPr userDrawn="1"/>
          </p:nvCxnSpPr>
          <p:spPr>
            <a:xfrm rot="10800000" flipH="1">
              <a:off x="5150967" y="3355141"/>
              <a:ext cx="1032476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8" name="Straight Connector 37"/>
            <p:cNvCxnSpPr/>
            <p:nvPr userDrawn="1"/>
          </p:nvCxnSpPr>
          <p:spPr>
            <a:xfrm rot="10800000" flipH="1" flipV="1">
              <a:off x="6183443" y="3355141"/>
              <a:ext cx="456352" cy="157687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1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0" y="5452946"/>
            <a:ext cx="4010702" cy="1963854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parturient.,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11399735" y="5185718"/>
            <a:ext cx="4010702" cy="20318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6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  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11399735" y="2188518"/>
            <a:ext cx="4010702" cy="1892663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. </a:t>
            </a:r>
          </a:p>
        </p:txBody>
      </p:sp>
      <p:grpSp>
        <p:nvGrpSpPr>
          <p:cNvPr id="44" name="Group 43"/>
          <p:cNvGrpSpPr/>
          <p:nvPr userDrawn="1"/>
        </p:nvGrpSpPr>
        <p:grpSpPr>
          <a:xfrm flipH="1">
            <a:off x="9317513" y="3011918"/>
            <a:ext cx="1756889" cy="941658"/>
            <a:chOff x="5435972" y="3355141"/>
            <a:chExt cx="1401055" cy="225838"/>
          </a:xfrm>
        </p:grpSpPr>
        <p:cxnSp>
          <p:nvCxnSpPr>
            <p:cNvPr id="45" name="Straight Connector 44"/>
            <p:cNvCxnSpPr/>
            <p:nvPr userDrawn="1"/>
          </p:nvCxnSpPr>
          <p:spPr>
            <a:xfrm>
              <a:off x="5435972" y="3355141"/>
              <a:ext cx="74747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6" name="Straight Connector 45"/>
            <p:cNvCxnSpPr/>
            <p:nvPr userDrawn="1"/>
          </p:nvCxnSpPr>
          <p:spPr>
            <a:xfrm rot="10800000" flipH="1" flipV="1">
              <a:off x="6183443" y="3355141"/>
              <a:ext cx="653584" cy="225838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48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720000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711200" y="2188519"/>
            <a:ext cx="4010702" cy="1892662"/>
          </a:xfrm>
          <a:prstGeom prst="rect">
            <a:avLst/>
          </a:prstGeom>
        </p:spPr>
        <p:txBody>
          <a:bodyPr lIns="0" tIns="72000" rIns="0" bIns="0" numCol="1" spcCol="720000" anchor="t" anchorCtr="0">
            <a:normAutofit/>
          </a:bodyPr>
          <a:lstStyle>
            <a:lvl1pPr marL="0" indent="0" algn="r">
              <a:buNone/>
              <a:defRPr sz="2800" b="0" i="0" spc="-150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Cum </a:t>
            </a:r>
            <a:r>
              <a:rPr lang="en-US" dirty="0" err="1"/>
              <a:t>sociis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. 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32" hasCustomPrompt="1"/>
          </p:nvPr>
        </p:nvSpPr>
        <p:spPr>
          <a:xfrm>
            <a:off x="720000" y="4843346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r">
              <a:buNone/>
              <a:defRPr sz="2800" b="1" i="0" spc="-151" baseline="0">
                <a:solidFill>
                  <a:schemeClr val="accent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11399734" y="1578919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grpSp>
        <p:nvGrpSpPr>
          <p:cNvPr id="52" name="Group 51"/>
          <p:cNvGrpSpPr/>
          <p:nvPr userDrawn="1"/>
        </p:nvGrpSpPr>
        <p:grpSpPr>
          <a:xfrm flipH="1" flipV="1">
            <a:off x="9814139" y="5741248"/>
            <a:ext cx="1260263" cy="405551"/>
            <a:chOff x="5533392" y="3355141"/>
            <a:chExt cx="905263" cy="255212"/>
          </a:xfrm>
        </p:grpSpPr>
        <p:cxnSp>
          <p:nvCxnSpPr>
            <p:cNvPr id="53" name="Straight Connector 52"/>
            <p:cNvCxnSpPr/>
            <p:nvPr userDrawn="1"/>
          </p:nvCxnSpPr>
          <p:spPr>
            <a:xfrm flipV="1">
              <a:off x="5533392" y="3355141"/>
              <a:ext cx="650050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4" name="Straight Connector 53"/>
            <p:cNvCxnSpPr/>
            <p:nvPr userDrawn="1"/>
          </p:nvCxnSpPr>
          <p:spPr>
            <a:xfrm>
              <a:off x="6183443" y="3355141"/>
              <a:ext cx="255212" cy="25521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7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11399734" y="4576118"/>
            <a:ext cx="4010703" cy="6096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Science. Set Free. </a:t>
            </a:r>
          </a:p>
        </p:txBody>
      </p: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872" y="2701698"/>
            <a:ext cx="3258477" cy="3715808"/>
          </a:xfrm>
          <a:prstGeom prst="rect">
            <a:avLst/>
          </a:prstGeom>
        </p:spPr>
      </p:pic>
      <p:sp>
        <p:nvSpPr>
          <p:cNvPr id="28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408676"/>
            <a:ext cx="14699237" cy="105182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3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3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27539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ocks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583" y="0"/>
            <a:ext cx="4628417" cy="9155111"/>
          </a:xfrm>
          <a:prstGeom prst="rect">
            <a:avLst/>
          </a:prstGeom>
        </p:spPr>
      </p:pic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552085"/>
            <a:ext cx="10210800" cy="908415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11548071" y="-1"/>
            <a:ext cx="4689798" cy="9144000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61729" y="-500296"/>
            <a:ext cx="1933731" cy="2934324"/>
          </a:xfrm>
          <a:prstGeom prst="rect">
            <a:avLst/>
          </a:prstGeom>
        </p:spPr>
      </p:pic>
      <p:sp>
        <p:nvSpPr>
          <p:cNvPr id="17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sp>
        <p:nvSpPr>
          <p:cNvPr id="3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6070600" y="216724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. 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711200" y="2082800"/>
            <a:ext cx="4851401" cy="84449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6070599" y="2082800"/>
            <a:ext cx="4851401" cy="84449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711200" y="4578991"/>
            <a:ext cx="4851401" cy="84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6070599" y="4578991"/>
            <a:ext cx="4851401" cy="84449"/>
          </a:xfrm>
          <a:prstGeom prst="rect">
            <a:avLst/>
          </a:prstGeom>
          <a:solidFill>
            <a:schemeClr val="accent6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711201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Ι</a:t>
            </a:r>
            <a:r>
              <a:rPr lang="en-US" dirty="0" err="1"/>
              <a:t>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6070600" y="4661079"/>
            <a:ext cx="4851400" cy="203200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l">
              <a:buNone/>
              <a:defRPr sz="28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dolor.</a:t>
            </a:r>
            <a:r>
              <a:rPr lang="el-GR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</a:p>
        </p:txBody>
      </p:sp>
      <p:sp>
        <p:nvSpPr>
          <p:cNvPr id="45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602294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602293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02971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</a:t>
            </a:r>
            <a:r>
              <a:rPr lang="el-GR" dirty="0"/>
              <a:t>- 3</a:t>
            </a:r>
            <a:r>
              <a:rPr lang="en-US" dirty="0"/>
              <a:t> Boxes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0" y="1933732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4" y="1933732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8" y="1933732"/>
            <a:ext cx="4532131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711200" y="7000354"/>
            <a:ext cx="4532131" cy="84449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3" name="Rectangle 42"/>
          <p:cNvSpPr/>
          <p:nvPr userDrawn="1"/>
        </p:nvSpPr>
        <p:spPr>
          <a:xfrm>
            <a:off x="5861934" y="6999710"/>
            <a:ext cx="4532131" cy="84449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11012668" y="6999709"/>
            <a:ext cx="4532131" cy="84449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0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8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1</a:t>
            </a: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4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3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8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2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12669" y="3229338"/>
            <a:ext cx="453213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12668" y="2430866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8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3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2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436715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</a:t>
            </a:r>
            <a:r>
              <a:rPr lang="el-GR" dirty="0"/>
              <a:t>- </a:t>
            </a:r>
            <a:r>
              <a:rPr lang="en-US" dirty="0"/>
              <a:t>2 Boxes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6" name="Rectangle 35"/>
          <p:cNvSpPr/>
          <p:nvPr userDrawn="1"/>
        </p:nvSpPr>
        <p:spPr>
          <a:xfrm>
            <a:off x="711200" y="1933731"/>
            <a:ext cx="7200000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8354543" y="1933732"/>
            <a:ext cx="7200000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3" name="Rectangle 42"/>
          <p:cNvSpPr/>
          <p:nvPr userDrawn="1"/>
        </p:nvSpPr>
        <p:spPr>
          <a:xfrm>
            <a:off x="711200" y="6999709"/>
            <a:ext cx="7200000" cy="84449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8354543" y="6999709"/>
            <a:ext cx="7200000" cy="84449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50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711200" y="3229337"/>
            <a:ext cx="720000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711199" y="2430865"/>
            <a:ext cx="7200000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8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1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8354544" y="3229338"/>
            <a:ext cx="7200000" cy="3538870"/>
          </a:xfrm>
          <a:prstGeom prst="rect">
            <a:avLst/>
          </a:prstGeom>
        </p:spPr>
        <p:txBody>
          <a:bodyPr lIns="108000" tIns="108000" rIns="108000" bIns="108000" numCol="1" spcCol="720000" anchor="t" anchorCtr="0">
            <a:normAutofit/>
          </a:bodyPr>
          <a:lstStyle>
            <a:lvl1pPr marL="0" indent="0" algn="ctr">
              <a:buNone/>
              <a:defRPr sz="24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sagittis</a:t>
            </a:r>
            <a:r>
              <a:rPr lang="en-US" dirty="0"/>
              <a:t> magna.</a:t>
            </a:r>
            <a:r>
              <a:rPr lang="el-GR" dirty="0"/>
              <a:t> </a:t>
            </a:r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8354543" y="2430866"/>
            <a:ext cx="7200000" cy="66833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8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2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2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22774" y="355600"/>
            <a:ext cx="14826237" cy="1104900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54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</a:t>
            </a:r>
            <a:r>
              <a:rPr lang="el-GR" dirty="0"/>
              <a:t>- 6</a:t>
            </a:r>
            <a:r>
              <a:rPr lang="en-US" dirty="0"/>
              <a:t> Boxes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8712067" y="3610626"/>
            <a:ext cx="96245" cy="58862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711200" y="1760109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5861934" y="1760109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11012668" y="1760109"/>
            <a:ext cx="4532131" cy="180000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711201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8" hasCustomPrompt="1"/>
          </p:nvPr>
        </p:nvSpPr>
        <p:spPr>
          <a:xfrm>
            <a:off x="711200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1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5861935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30" hasCustomPrompt="1"/>
          </p:nvPr>
        </p:nvSpPr>
        <p:spPr>
          <a:xfrm>
            <a:off x="5861934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2</a:t>
            </a:r>
            <a:endParaRPr lang="en-US" dirty="0"/>
          </a:p>
        </p:txBody>
      </p:sp>
      <p:sp>
        <p:nvSpPr>
          <p:cNvPr id="25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005306" y="2591412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11005305" y="1940109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3</a:t>
            </a:r>
            <a:endParaRPr lang="en-US" dirty="0"/>
          </a:p>
        </p:txBody>
      </p:sp>
      <p:sp>
        <p:nvSpPr>
          <p:cNvPr id="45" name="Rectangle 44"/>
          <p:cNvSpPr/>
          <p:nvPr userDrawn="1"/>
        </p:nvSpPr>
        <p:spPr>
          <a:xfrm>
            <a:off x="711200" y="4841820"/>
            <a:ext cx="4532131" cy="180000"/>
          </a:xfrm>
          <a:prstGeom prst="rect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6" name="Rectangle 45"/>
          <p:cNvSpPr/>
          <p:nvPr userDrawn="1"/>
        </p:nvSpPr>
        <p:spPr>
          <a:xfrm>
            <a:off x="5861934" y="4841820"/>
            <a:ext cx="4532131" cy="180000"/>
          </a:xfrm>
          <a:prstGeom prst="rect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7" name="Rectangle 46"/>
          <p:cNvSpPr/>
          <p:nvPr userDrawn="1"/>
        </p:nvSpPr>
        <p:spPr>
          <a:xfrm>
            <a:off x="11012668" y="4714453"/>
            <a:ext cx="4532131" cy="434734"/>
          </a:xfrm>
          <a:prstGeom prst="rect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" charset="0"/>
              <a:ea typeface="Helvetica" charset="0"/>
              <a:cs typeface="Helvetica" charset="0"/>
              <a:sym typeface="Helvetica Light"/>
            </a:endParaRPr>
          </a:p>
        </p:txBody>
      </p:sp>
      <p:sp>
        <p:nvSpPr>
          <p:cNvPr id="57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711201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711200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4</a:t>
            </a:r>
            <a:endParaRPr lang="en-US" dirty="0"/>
          </a:p>
        </p:txBody>
      </p:sp>
      <p:sp>
        <p:nvSpPr>
          <p:cNvPr id="59" name="Text Placeholder 15"/>
          <p:cNvSpPr>
            <a:spLocks noGrp="1"/>
          </p:cNvSpPr>
          <p:nvPr>
            <p:ph type="body" sz="quarter" idx="35" hasCustomPrompt="1"/>
          </p:nvPr>
        </p:nvSpPr>
        <p:spPr>
          <a:xfrm>
            <a:off x="5861935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60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5861934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5</a:t>
            </a:r>
            <a:endParaRPr lang="en-US" dirty="0"/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11005306" y="5673123"/>
            <a:ext cx="4532130" cy="1746790"/>
          </a:xfrm>
          <a:prstGeom prst="rect">
            <a:avLst/>
          </a:prstGeom>
        </p:spPr>
        <p:txBody>
          <a:bodyPr lIns="108000" tIns="108000" rIns="108000" bIns="36000" numCol="1" spcCol="720000" anchor="t" anchorCtr="0">
            <a:normAutofit/>
          </a:bodyPr>
          <a:lstStyle>
            <a:lvl1pPr marL="0" indent="0" algn="ctr">
              <a:buNone/>
              <a:defRPr sz="2200" b="0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Maecenas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et ante </a:t>
            </a:r>
            <a:r>
              <a:rPr lang="en-US" dirty="0" err="1"/>
              <a:t>tincidunt</a:t>
            </a:r>
            <a:r>
              <a:rPr lang="en-US" dirty="0"/>
              <a:t> tempus. </a:t>
            </a:r>
            <a:r>
              <a:rPr lang="en-US" dirty="0" err="1"/>
              <a:t>Donec</a:t>
            </a:r>
            <a:r>
              <a:rPr lang="en-US" dirty="0"/>
              <a:t> vitae </a:t>
            </a:r>
            <a:r>
              <a:rPr lang="en-US" dirty="0" err="1"/>
              <a:t>sapien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libero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ante. </a:t>
            </a:r>
            <a:r>
              <a:rPr lang="en-US" dirty="0" err="1"/>
              <a:t>Etiam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.</a:t>
            </a:r>
          </a:p>
        </p:txBody>
      </p:sp>
      <p:sp>
        <p:nvSpPr>
          <p:cNvPr id="62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11005305" y="5021820"/>
            <a:ext cx="4532132" cy="668336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000" b="1" i="0" spc="-150" baseline="0">
                <a:solidFill>
                  <a:schemeClr val="tx2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Option </a:t>
            </a:r>
            <a:r>
              <a:rPr lang="el-GR" dirty="0"/>
              <a:t>6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0162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7" y="0"/>
            <a:ext cx="16234573" cy="9145935"/>
          </a:xfrm>
          <a:prstGeom prst="rect">
            <a:avLst/>
          </a:prstGeom>
        </p:spPr>
      </p:pic>
      <p:sp>
        <p:nvSpPr>
          <p:cNvPr id="26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590647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000" b="1" i="0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355881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1387791"/>
            <a:ext cx="7901640" cy="492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spAutoFit/>
          </a:bodyPr>
          <a:lstStyle>
            <a:lvl1pPr marL="0" indent="0" algn="r">
              <a:buNone/>
              <a:defRPr sz="3200" b="1" i="0" spc="-151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42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1880235"/>
            <a:ext cx="7901640" cy="52879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1">
            <a:spAutoFit/>
          </a:bodyPr>
          <a:lstStyle>
            <a:lvl1pPr marL="0" indent="0" algn="ctr">
              <a:buNone/>
              <a:defRPr sz="3200" b="0" i="0" spc="-150">
                <a:solidFill>
                  <a:schemeClr val="accent2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160" y="374218"/>
            <a:ext cx="967440" cy="967440"/>
          </a:xfrm>
          <a:prstGeom prst="rect">
            <a:avLst/>
          </a:prstGeom>
        </p:spPr>
      </p:pic>
      <p:sp>
        <p:nvSpPr>
          <p:cNvPr id="5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 dirty="0" err="1"/>
              <a:t>OpenAIRE</a:t>
            </a:r>
            <a:r>
              <a:rPr lang="en-US" dirty="0"/>
              <a:t>-Advance Kick off | Athens | 17-19 Jan 2018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724879" y="8496329"/>
            <a:ext cx="703862" cy="252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459262"/>
            <a:ext cx="432001" cy="360000"/>
          </a:xfrm>
          <a:prstGeom prst="rect">
            <a:avLst/>
          </a:prstGeom>
          <a:noFill/>
        </p:spPr>
      </p:pic>
      <p:sp>
        <p:nvSpPr>
          <p:cNvPr id="22" name="Title 1"/>
          <p:cNvSpPr txBox="1">
            <a:spLocks/>
          </p:cNvSpPr>
          <p:nvPr userDrawn="1"/>
        </p:nvSpPr>
        <p:spPr>
          <a:xfrm>
            <a:off x="12548937" y="845736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1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1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1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399975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615152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1240407" y="4309135"/>
            <a:ext cx="3119156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122444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4759520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2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476774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8331081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3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8339301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11842940" y="4309135"/>
            <a:ext cx="316753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4</a:t>
            </a:r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11851160" y="4818836"/>
            <a:ext cx="315931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l-GR" dirty="0"/>
              <a:t>Ε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</p:txBody>
      </p:sp>
      <p:sp>
        <p:nvSpPr>
          <p:cNvPr id="24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5158451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5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8730012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6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2241871" y="1680446"/>
            <a:ext cx="2369671" cy="2373159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75733"/>
            <a:ext cx="14752577" cy="8847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4 </a:t>
            </a:r>
            <a:r>
              <a:rPr lang="en-US" dirty="0"/>
              <a:t>Images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34573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hotos -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752148" y="1929475"/>
            <a:ext cx="2552243" cy="255600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 dirty="0"/>
              <a:t>Insert Photo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833301" y="4637371"/>
            <a:ext cx="4392000" cy="50749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825319" y="5147071"/>
            <a:ext cx="439200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6" hasCustomPrompt="1"/>
          </p:nvPr>
        </p:nvSpPr>
        <p:spPr>
          <a:xfrm>
            <a:off x="6018490" y="4637371"/>
            <a:ext cx="439200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2</a:t>
            </a:r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6018490" y="5147071"/>
            <a:ext cx="439200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11124998" y="4637371"/>
            <a:ext cx="4392000" cy="50970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ctr">
              <a:buNone/>
              <a:defRPr sz="32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3</a:t>
            </a:r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29" hasCustomPrompt="1"/>
          </p:nvPr>
        </p:nvSpPr>
        <p:spPr>
          <a:xfrm>
            <a:off x="11124998" y="5147071"/>
            <a:ext cx="4392000" cy="2597964"/>
          </a:xfrm>
          <a:prstGeom prst="rect">
            <a:avLst/>
          </a:prstGeom>
        </p:spPr>
        <p:txBody>
          <a:bodyPr lIns="0" tIns="72000" rIns="0" bIns="0" numCol="1" spcCol="450000" anchor="t" anchorCtr="0">
            <a:normAutofit/>
          </a:bodyPr>
          <a:lstStyle>
            <a:lvl1pPr marL="0" indent="0" algn="ctr">
              <a:buNone/>
              <a:defRPr sz="2400" b="0" i="0" spc="-51" baseline="0">
                <a:solidFill>
                  <a:schemeClr val="bg2">
                    <a:lumMod val="2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24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6938369" y="1929475"/>
            <a:ext cx="2552243" cy="255600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5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12044877" y="1929475"/>
            <a:ext cx="2552243" cy="255600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75733"/>
            <a:ext cx="14752577" cy="8847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</a:t>
            </a:r>
            <a:r>
              <a:rPr lang="en-US" dirty="0"/>
              <a:t>3</a:t>
            </a:r>
            <a:r>
              <a:rPr lang="el-GR" dirty="0"/>
              <a:t> </a:t>
            </a:r>
            <a:r>
              <a:rPr lang="en-US" dirty="0"/>
              <a:t>Images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416031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32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416030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hotos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939881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685080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453133"/>
            <a:ext cx="14752577" cy="10073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5 </a:t>
            </a:r>
            <a:r>
              <a:rPr lang="en-US" dirty="0"/>
              <a:t>Images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2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4030321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4" name="Picture Placeholder 34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7120613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5" name="Picture Placeholder 34"/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10216766" y="1869051"/>
            <a:ext cx="1993018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6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13301345" y="1869051"/>
            <a:ext cx="1919357" cy="1995950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3775520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39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687753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38" hasCustomPrompt="1"/>
          </p:nvPr>
        </p:nvSpPr>
        <p:spPr>
          <a:xfrm>
            <a:off x="996797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13058416" y="4109013"/>
            <a:ext cx="2502620" cy="2844800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50000"/>
              </a:lnSpc>
              <a:spcBef>
                <a:spcPts val="900"/>
              </a:spcBef>
              <a:buNone/>
              <a:defRPr sz="2800" b="0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83980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Straight Connector 41"/>
          <p:cNvCxnSpPr/>
          <p:nvPr userDrawn="1"/>
        </p:nvCxnSpPr>
        <p:spPr>
          <a:xfrm>
            <a:off x="657442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Straight Connector 42"/>
          <p:cNvCxnSpPr/>
          <p:nvPr userDrawn="1"/>
        </p:nvCxnSpPr>
        <p:spPr>
          <a:xfrm>
            <a:off x="966486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Straight Connector 43"/>
          <p:cNvCxnSpPr/>
          <p:nvPr userDrawn="1"/>
        </p:nvCxnSpPr>
        <p:spPr>
          <a:xfrm>
            <a:off x="1277845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6991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hotos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 userDrawn="1"/>
        </p:nvSpPr>
        <p:spPr>
          <a:xfrm>
            <a:off x="0" y="0"/>
            <a:ext cx="16256000" cy="9144000"/>
          </a:xfrm>
          <a:prstGeom prst="rect">
            <a:avLst/>
          </a:prstGeom>
          <a:gradFill>
            <a:gsLst>
              <a:gs pos="33000">
                <a:schemeClr val="accent2"/>
              </a:gs>
              <a:gs pos="100000">
                <a:schemeClr val="accent3"/>
              </a:gs>
            </a:gsLst>
            <a:lin ang="12600000" scaled="0"/>
          </a:gra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" name="Picture Placeholder 3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741412" y="1885741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2314936" y="1912398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1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2314936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24933"/>
            <a:ext cx="14303103" cy="935567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6 </a:t>
            </a:r>
            <a:r>
              <a:rPr lang="en-US" dirty="0"/>
              <a:t>Images,</a:t>
            </a:r>
            <a:r>
              <a:rPr lang="el-GR" dirty="0"/>
              <a:t> </a:t>
            </a:r>
            <a:r>
              <a:rPr lang="en-US" dirty="0"/>
              <a:t>2 Columns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0" y="8026400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Picture Placeholder 34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741412" y="3890152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2" name="Text Placeholder 15"/>
          <p:cNvSpPr>
            <a:spLocks noGrp="1"/>
          </p:cNvSpPr>
          <p:nvPr>
            <p:ph type="body" sz="quarter" idx="27" hasCustomPrompt="1"/>
          </p:nvPr>
        </p:nvSpPr>
        <p:spPr>
          <a:xfrm>
            <a:off x="2314936" y="3916809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2</a:t>
            </a:r>
          </a:p>
        </p:txBody>
      </p:sp>
      <p:sp>
        <p:nvSpPr>
          <p:cNvPr id="43" name="Text Placeholder 15"/>
          <p:cNvSpPr>
            <a:spLocks noGrp="1"/>
          </p:cNvSpPr>
          <p:nvPr>
            <p:ph type="body" sz="quarter" idx="28" hasCustomPrompt="1"/>
          </p:nvPr>
        </p:nvSpPr>
        <p:spPr>
          <a:xfrm>
            <a:off x="2314936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44" name="Picture Placeholder 3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741412" y="5867906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5" name="Text Placeholder 15"/>
          <p:cNvSpPr>
            <a:spLocks noGrp="1"/>
          </p:cNvSpPr>
          <p:nvPr>
            <p:ph type="body" sz="quarter" idx="30" hasCustomPrompt="1"/>
          </p:nvPr>
        </p:nvSpPr>
        <p:spPr>
          <a:xfrm>
            <a:off x="2314936" y="5894563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3</a:t>
            </a:r>
          </a:p>
        </p:txBody>
      </p:sp>
      <p:sp>
        <p:nvSpPr>
          <p:cNvPr id="46" name="Text Placeholder 15"/>
          <p:cNvSpPr>
            <a:spLocks noGrp="1"/>
          </p:cNvSpPr>
          <p:nvPr>
            <p:ph type="body" sz="quarter" idx="31" hasCustomPrompt="1"/>
          </p:nvPr>
        </p:nvSpPr>
        <p:spPr>
          <a:xfrm>
            <a:off x="2314936" y="6309802"/>
            <a:ext cx="5312780" cy="110699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47" name="Picture Placeholder 34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8128000" y="1885741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33" hasCustomPrompt="1"/>
          </p:nvPr>
        </p:nvSpPr>
        <p:spPr>
          <a:xfrm>
            <a:off x="9701524" y="1912398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buNone/>
              <a:defRPr sz="28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4</a:t>
            </a:r>
          </a:p>
        </p:txBody>
      </p:sp>
      <p:sp>
        <p:nvSpPr>
          <p:cNvPr id="49" name="Text Placeholder 15"/>
          <p:cNvSpPr>
            <a:spLocks noGrp="1"/>
          </p:cNvSpPr>
          <p:nvPr>
            <p:ph type="body" sz="quarter" idx="34" hasCustomPrompt="1"/>
          </p:nvPr>
        </p:nvSpPr>
        <p:spPr>
          <a:xfrm>
            <a:off x="9701524" y="2327637"/>
            <a:ext cx="5312780" cy="113727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50" name="Picture Placeholder 34"/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8128000" y="3890152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9701524" y="3916809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5</a:t>
            </a:r>
          </a:p>
        </p:txBody>
      </p:sp>
      <p:sp>
        <p:nvSpPr>
          <p:cNvPr id="52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9701524" y="4332048"/>
            <a:ext cx="5312780" cy="1098508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sp>
        <p:nvSpPr>
          <p:cNvPr id="53" name="Picture Placeholder 34"/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8128000" y="5867906"/>
            <a:ext cx="1361691" cy="1363695"/>
          </a:xfrm>
          <a:prstGeom prst="ellipse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 w="79375">
            <a:solidFill>
              <a:schemeClr val="accent2"/>
            </a:solidFill>
          </a:ln>
        </p:spPr>
        <p:txBody>
          <a:bodyPr vert="horz" lIns="0" tIns="0" rIns="0" bIns="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Insert Photo</a:t>
            </a:r>
            <a:endParaRPr lang="en-US" dirty="0"/>
          </a:p>
        </p:txBody>
      </p:sp>
      <p:sp>
        <p:nvSpPr>
          <p:cNvPr id="54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9701524" y="5894563"/>
            <a:ext cx="5312779" cy="41523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3200" b="1" i="0" spc="-151" baseline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IMAGE 6</a:t>
            </a:r>
          </a:p>
        </p:txBody>
      </p:sp>
      <p:sp>
        <p:nvSpPr>
          <p:cNvPr id="55" name="Text Placeholder 15"/>
          <p:cNvSpPr>
            <a:spLocks noGrp="1"/>
          </p:cNvSpPr>
          <p:nvPr>
            <p:ph type="body" sz="quarter" idx="40" hasCustomPrompt="1"/>
          </p:nvPr>
        </p:nvSpPr>
        <p:spPr>
          <a:xfrm>
            <a:off x="9701524" y="6309802"/>
            <a:ext cx="5312780" cy="1094854"/>
          </a:xfrm>
          <a:prstGeom prst="rect">
            <a:avLst/>
          </a:prstGeom>
        </p:spPr>
        <p:txBody>
          <a:bodyPr lIns="0" tIns="108000" rIns="0" bIns="0" numCol="1" spcCol="450000" anchor="t" anchorCtr="0">
            <a:normAutofit/>
          </a:bodyPr>
          <a:lstStyle>
            <a:lvl1pPr marL="0" indent="0" algn="l">
              <a:buNone/>
              <a:defRPr sz="2400" b="0" i="0" spc="-51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050" y="-434050"/>
            <a:ext cx="1736203" cy="2604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042761" y="5824735"/>
            <a:ext cx="1770592" cy="2655888"/>
          </a:xfrm>
          <a:prstGeom prst="rect">
            <a:avLst/>
          </a:prstGeom>
        </p:spPr>
      </p:pic>
      <p:sp>
        <p:nvSpPr>
          <p:cNvPr id="30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31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49243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tx2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25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1546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Righ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128000" y="792164"/>
            <a:ext cx="8128000" cy="7405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1" y="792164"/>
            <a:ext cx="6535716" cy="2565634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6600" b="1" i="0" spc="-451" baseline="0">
                <a:solidFill>
                  <a:srgbClr val="2D3293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</a:t>
            </a:r>
            <a:r>
              <a:rPr lang="en-US" dirty="0" err="1"/>
              <a:t>DolorSit</a:t>
            </a:r>
            <a:r>
              <a:rPr lang="en-US" dirty="0"/>
              <a:t>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723899" y="3357798"/>
            <a:ext cx="6126605" cy="4059002"/>
          </a:xfrm>
          <a:prstGeom prst="rect">
            <a:avLst/>
          </a:prstGeom>
        </p:spPr>
        <p:txBody>
          <a:bodyPr lIns="0" tIns="180000" rIns="0" bIns="180000" numCol="1" spcCol="720000" anchor="t" anchorCtr="0">
            <a:normAutofit/>
          </a:bodyPr>
          <a:lstStyle>
            <a:lvl1pPr marL="0" indent="0" algn="l">
              <a:buNone/>
              <a:defRPr sz="3200" b="0" i="0" spc="-150" baseline="0">
                <a:solidFill>
                  <a:schemeClr val="tx2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ligula </a:t>
            </a:r>
            <a:r>
              <a:rPr lang="en-US" dirty="0" err="1"/>
              <a:t>eget</a:t>
            </a:r>
            <a:r>
              <a:rPr lang="en-US" dirty="0"/>
              <a:t> dolor. 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3821973" y="-500296"/>
            <a:ext cx="1933731" cy="2934324"/>
          </a:xfrm>
          <a:prstGeom prst="rect">
            <a:avLst/>
          </a:prstGeom>
        </p:spPr>
      </p:pic>
      <p:sp>
        <p:nvSpPr>
          <p:cNvPr id="10" name="Rounded Rectangle 9"/>
          <p:cNvSpPr/>
          <p:nvPr userDrawn="1"/>
        </p:nvSpPr>
        <p:spPr>
          <a:xfrm>
            <a:off x="8921831" y="6031940"/>
            <a:ext cx="8968799" cy="161697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9593704" y="6162363"/>
            <a:ext cx="6355830" cy="1250066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100000"/>
              </a:lnSpc>
              <a:buNone/>
              <a:defRPr sz="4400" b="1" i="1" spc="-300" baseline="0">
                <a:solidFill>
                  <a:schemeClr val="accent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.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sp>
        <p:nvSpPr>
          <p:cNvPr id="26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7430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95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327400" y="2766348"/>
            <a:ext cx="9689458" cy="35039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-300" normalizeH="0" baseline="0" dirty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Open Sans Semibold" charset="0"/>
                <a:ea typeface="Open Sans Semibold" charset="0"/>
                <a:cs typeface="Open Sans Semibold" charset="0"/>
                <a:sym typeface="Helvetica Light"/>
              </a:rPr>
              <a:t>Thank </a:t>
            </a:r>
            <a:r>
              <a:rPr kumimoji="0" lang="en-US" sz="13000" b="1" i="0" u="none" strike="noStrike" cap="none" spc="-300" normalizeH="0" baseline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Open Sans Semibold" charset="0"/>
                <a:ea typeface="Open Sans Semibold" charset="0"/>
                <a:cs typeface="Open Sans Semibold" charset="0"/>
                <a:sym typeface="Helvetica Light"/>
              </a:rPr>
              <a:t>you!</a:t>
            </a:r>
            <a:endParaRPr kumimoji="0" lang="en-US" sz="13000" b="1" i="0" u="none" strike="noStrike" cap="none" spc="-300" normalizeH="0" baseline="0" dirty="0">
              <a:ln>
                <a:noFill/>
              </a:ln>
              <a:solidFill>
                <a:srgbClr val="5AC3F0"/>
              </a:solidFill>
              <a:effectLst/>
              <a:uFillTx/>
              <a:latin typeface="Open Sans Semibold" charset="0"/>
              <a:ea typeface="Open Sans Semibold" charset="0"/>
              <a:cs typeface="Open Sans Semibold" charset="0"/>
              <a:sym typeface="Helvetica Light"/>
            </a:endParaRPr>
          </a:p>
        </p:txBody>
      </p:sp>
      <p:sp>
        <p:nvSpPr>
          <p:cNvPr id="10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4176060" y="6130977"/>
            <a:ext cx="7901640" cy="5213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1">
            <a:noAutofit/>
          </a:bodyPr>
          <a:lstStyle>
            <a:lvl1pPr marL="0" indent="0" algn="r">
              <a:buNone/>
              <a:defRPr sz="4000" b="1" i="0" spc="-15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11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4176060" y="6652302"/>
            <a:ext cx="7901640" cy="15173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08000" rIns="0" bIns="0" anchor="t" anchorCtr="1">
            <a:normAutofit/>
          </a:bodyPr>
          <a:lstStyle>
            <a:lvl1pPr marL="0" indent="0" algn="ctr">
              <a:buNone/>
              <a:defRPr sz="3200" b="0" i="0" spc="-150">
                <a:solidFill>
                  <a:schemeClr val="accent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Contact Information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098" y="8371595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3993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91495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282151" y="3442209"/>
            <a:ext cx="9689458" cy="35039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rmAutofit/>
          </a:bodyPr>
          <a:lstStyle/>
          <a:p>
            <a:pPr marL="0" marR="0" indent="0" algn="ctr" defTabSz="54767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-300" normalizeH="0" baseline="0" dirty="0">
                <a:ln>
                  <a:noFill/>
                </a:ln>
                <a:solidFill>
                  <a:srgbClr val="5AC3F0"/>
                </a:solidFill>
                <a:effectLst/>
                <a:uFillTx/>
                <a:latin typeface="Open Sans Semibold" charset="0"/>
                <a:ea typeface="Open Sans Semibold" charset="0"/>
                <a:cs typeface="Open Sans Semibold" charset="0"/>
                <a:sym typeface="Helvetica Light"/>
              </a:rPr>
              <a:t>Questions?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098" y="8371595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81015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5">
    <p:bg>
      <p:bgPr>
        <a:gradFill>
          <a:gsLst>
            <a:gs pos="0">
              <a:schemeClr val="accent2"/>
            </a:gs>
            <a:gs pos="100000">
              <a:schemeClr val="bg1">
                <a:alpha val="0"/>
                <a:lumMod val="0"/>
                <a:lumOff val="1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6256000" cy="756191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2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no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11017"/>
            <a:ext cx="14249366" cy="8026401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1502599" y="450758"/>
            <a:ext cx="13959887" cy="3576102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r">
              <a:lnSpc>
                <a:spcPts val="9600"/>
              </a:lnSpc>
              <a:spcBef>
                <a:spcPts val="0"/>
              </a:spcBef>
              <a:buNone/>
              <a:defRPr sz="11500" b="1" i="0" spc="-300" baseline="0">
                <a:solidFill>
                  <a:srgbClr val="2D329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012266" y="4026860"/>
            <a:ext cx="13450220" cy="1345739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5400" b="1" i="0" spc="-151">
                <a:solidFill>
                  <a:srgbClr val="FFC800"/>
                </a:solidFill>
                <a:latin typeface="Calibri" panose="020F0502020204030204" pitchFamily="34" charset="0"/>
                <a:ea typeface="Open Sans" charset="0"/>
                <a:cs typeface="Calibri" panose="020F0502020204030204" pitchFamily="34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9220983" y="5695487"/>
            <a:ext cx="6241503" cy="5790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Autofit/>
          </a:bodyPr>
          <a:lstStyle>
            <a:lvl1pPr marL="0" indent="0" algn="r">
              <a:buNone/>
              <a:defRPr sz="4000" b="1" i="0" spc="-151">
                <a:solidFill>
                  <a:srgbClr val="2D329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9220983" y="6316433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Autofit/>
          </a:bodyPr>
          <a:lstStyle>
            <a:lvl1pPr marL="0" indent="0" algn="r">
              <a:buNone/>
              <a:defRPr sz="3200" b="0" i="0" spc="-150">
                <a:solidFill>
                  <a:srgbClr val="4687E6"/>
                </a:solidFill>
                <a:latin typeface="Calibri" panose="020F0502020204030204" pitchFamily="34" charset="0"/>
                <a:ea typeface="Open Sans" charset="0"/>
                <a:cs typeface="Calibri" panose="020F0502020204030204" pitchFamily="34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8881647" y="7300532"/>
            <a:ext cx="6593411" cy="376237"/>
          </a:xfrm>
        </p:spPr>
        <p:txBody>
          <a:bodyPr>
            <a:normAutofit/>
          </a:bodyPr>
          <a:lstStyle>
            <a:lvl1pPr algn="r">
              <a:defRPr sz="2000" b="0" i="0" spc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Event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7038" y="8419647"/>
            <a:ext cx="829564" cy="576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24879" y="8581389"/>
            <a:ext cx="703862" cy="252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523057"/>
            <a:ext cx="432001" cy="360000"/>
          </a:xfrm>
          <a:prstGeom prst="rect">
            <a:avLst/>
          </a:prstGeom>
          <a:noFill/>
        </p:spPr>
      </p:pic>
      <p:sp>
        <p:nvSpPr>
          <p:cNvPr id="22" name="Title 1"/>
          <p:cNvSpPr txBox="1">
            <a:spLocks/>
          </p:cNvSpPr>
          <p:nvPr userDrawn="1"/>
        </p:nvSpPr>
        <p:spPr>
          <a:xfrm>
            <a:off x="12527672" y="854242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0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@openaire_eu</a:t>
            </a:r>
          </a:p>
        </p:txBody>
      </p:sp>
      <p:pic>
        <p:nvPicPr>
          <p:cNvPr id="3" name="Imagem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95" y="7494746"/>
            <a:ext cx="7013462" cy="154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00592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diagrams_with_header">
  <p:cSld name="1_Blank_diagrams_with_header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1362792" y="338668"/>
            <a:ext cx="135303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Calibri"/>
              <a:buNone/>
              <a:defRPr sz="60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pic>
        <p:nvPicPr>
          <p:cNvPr id="538" name="Shape 5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14404051" y="7292051"/>
            <a:ext cx="1481559" cy="2222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Shape 5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370390" y="-389238"/>
            <a:ext cx="1481559" cy="2222339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Shape 540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41" name="Shape 541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Open Sans Light"/>
              <a:buNone/>
              <a:defRPr sz="16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42" name="Shape 5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11201" y="8388032"/>
            <a:ext cx="754149" cy="523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Shape 5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6418" y="8209592"/>
            <a:ext cx="3599014" cy="794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96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90" y="2732109"/>
            <a:ext cx="4272997" cy="6409496"/>
          </a:xfrm>
          <a:prstGeom prst="rect">
            <a:avLst/>
          </a:prstGeom>
        </p:spPr>
      </p:pic>
      <p:sp>
        <p:nvSpPr>
          <p:cNvPr id="1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165381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8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34832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3000" b="1" i="0" spc="-151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1st Name Surname</a:t>
            </a:r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34832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400" b="0" i="0" spc="-150">
                <a:solidFill>
                  <a:schemeClr val="accent2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19" hasCustomPrompt="1"/>
          </p:nvPr>
        </p:nvSpPr>
        <p:spPr>
          <a:xfrm>
            <a:off x="83981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2nd Name Surname</a:t>
            </a:r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20" hasCustomPrompt="1"/>
          </p:nvPr>
        </p:nvSpPr>
        <p:spPr>
          <a:xfrm>
            <a:off x="83981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0">
                <a:solidFill>
                  <a:schemeClr val="accent2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140700" y="710160"/>
            <a:ext cx="0" cy="1079500"/>
          </a:xfrm>
          <a:prstGeom prst="line">
            <a:avLst/>
          </a:prstGeom>
          <a:noFill/>
          <a:ln w="127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401376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000" b="1" i="0" spc="-300" baseline="0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4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" charset="0"/>
                <a:cs typeface="Open Sans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044383" y="-14990"/>
            <a:ext cx="4272997" cy="64094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724879" y="8496329"/>
            <a:ext cx="703862" cy="252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459262"/>
            <a:ext cx="432001" cy="360000"/>
          </a:xfrm>
          <a:prstGeom prst="rect">
            <a:avLst/>
          </a:prstGeom>
          <a:noFill/>
        </p:spPr>
      </p:pic>
      <p:sp>
        <p:nvSpPr>
          <p:cNvPr id="26" name="Title 1"/>
          <p:cNvSpPr txBox="1">
            <a:spLocks/>
          </p:cNvSpPr>
          <p:nvPr userDrawn="1"/>
        </p:nvSpPr>
        <p:spPr>
          <a:xfrm>
            <a:off x="12548937" y="845736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1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1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1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86705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s + Text">
  <p:cSld name="1_Titles + Text"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Shape 652"/>
          <p:cNvPicPr preferRelativeResize="0"/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2543" y="0"/>
            <a:ext cx="16233456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Shape 653"/>
          <p:cNvSpPr txBox="1">
            <a:spLocks noGrp="1"/>
          </p:cNvSpPr>
          <p:nvPr>
            <p:ph type="body" idx="1"/>
          </p:nvPr>
        </p:nvSpPr>
        <p:spPr>
          <a:xfrm>
            <a:off x="723900" y="792163"/>
            <a:ext cx="128721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4050"/>
              <a:buFont typeface="Calibri"/>
              <a:buNone/>
              <a:defRPr sz="54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4" name="Shape 654"/>
          <p:cNvSpPr txBox="1">
            <a:spLocks noGrp="1"/>
          </p:cNvSpPr>
          <p:nvPr>
            <p:ph type="body" idx="2"/>
          </p:nvPr>
        </p:nvSpPr>
        <p:spPr>
          <a:xfrm>
            <a:off x="723900" y="1412763"/>
            <a:ext cx="12872100" cy="8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53535"/>
              </a:buClr>
              <a:buSzPts val="2400"/>
              <a:buFont typeface="Calibri"/>
              <a:buNone/>
              <a:defRPr sz="3200" b="0" i="0" u="none" strike="noStrike" cap="none">
                <a:solidFill>
                  <a:srgbClr val="3535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5" name="Shape 655"/>
          <p:cNvSpPr txBox="1">
            <a:spLocks noGrp="1"/>
          </p:cNvSpPr>
          <p:nvPr>
            <p:ph type="body" idx="3"/>
          </p:nvPr>
        </p:nvSpPr>
        <p:spPr>
          <a:xfrm>
            <a:off x="723900" y="2306964"/>
            <a:ext cx="128721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Calibri"/>
              <a:buNone/>
              <a:defRPr sz="54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6" name="Shape 656"/>
          <p:cNvSpPr txBox="1">
            <a:spLocks noGrp="1"/>
          </p:cNvSpPr>
          <p:nvPr>
            <p:ph type="body" idx="4"/>
          </p:nvPr>
        </p:nvSpPr>
        <p:spPr>
          <a:xfrm>
            <a:off x="723900" y="3799765"/>
            <a:ext cx="128721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D400"/>
              </a:buClr>
              <a:buSzPts val="4050"/>
              <a:buFont typeface="Calibri"/>
              <a:buNone/>
              <a:defRPr sz="5400" b="1" i="0" u="none" strike="noStrike" cap="none">
                <a:solidFill>
                  <a:srgbClr val="FFD4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7" name="Shape 657"/>
          <p:cNvSpPr txBox="1">
            <a:spLocks noGrp="1"/>
          </p:cNvSpPr>
          <p:nvPr>
            <p:ph type="body" idx="5"/>
          </p:nvPr>
        </p:nvSpPr>
        <p:spPr>
          <a:xfrm>
            <a:off x="723900" y="2916564"/>
            <a:ext cx="12872100" cy="8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53535"/>
              </a:buClr>
              <a:buSzPts val="2400"/>
              <a:buFont typeface="Calibri"/>
              <a:buNone/>
              <a:defRPr sz="3200" b="0" i="0" u="none" strike="noStrike" cap="none">
                <a:solidFill>
                  <a:srgbClr val="3535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8" name="Shape 658"/>
          <p:cNvSpPr txBox="1">
            <a:spLocks noGrp="1"/>
          </p:cNvSpPr>
          <p:nvPr>
            <p:ph type="body" idx="6"/>
          </p:nvPr>
        </p:nvSpPr>
        <p:spPr>
          <a:xfrm>
            <a:off x="723900" y="4414127"/>
            <a:ext cx="12872100" cy="8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53535"/>
              </a:buClr>
              <a:buSzPts val="2400"/>
              <a:buFont typeface="Calibri"/>
              <a:buNone/>
              <a:defRPr sz="3200" b="0" i="0" u="none" strike="noStrike" cap="none">
                <a:solidFill>
                  <a:srgbClr val="35353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59" name="Shape 659"/>
          <p:cNvSpPr txBox="1">
            <a:spLocks noGrp="1"/>
          </p:cNvSpPr>
          <p:nvPr>
            <p:ph type="ftr" idx="11"/>
          </p:nvPr>
        </p:nvSpPr>
        <p:spPr>
          <a:xfrm>
            <a:off x="7246916" y="8551495"/>
            <a:ext cx="82905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6A6A6A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60" name="Shape 660"/>
          <p:cNvSpPr txBox="1">
            <a:spLocks noGrp="1"/>
          </p:cNvSpPr>
          <p:nvPr>
            <p:ph type="sldNum" idx="12"/>
          </p:nvPr>
        </p:nvSpPr>
        <p:spPr>
          <a:xfrm>
            <a:off x="15571303" y="8551494"/>
            <a:ext cx="507900" cy="3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Open Sans Light"/>
              <a:buNone/>
              <a:defRPr sz="1400" b="0" i="0" u="none" strike="noStrike" cap="none">
                <a:solidFill>
                  <a:srgbClr val="888888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61" name="Shape 6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44252" y="8388032"/>
            <a:ext cx="754149" cy="523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Shape 6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9469" y="8209592"/>
            <a:ext cx="3599014" cy="794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10815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llets_background_color">
  <p:cSld name="1_Bullets_background_color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1429" y="0"/>
            <a:ext cx="16234573" cy="914593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 txBox="1">
            <a:spLocks noGrp="1"/>
          </p:cNvSpPr>
          <p:nvPr>
            <p:ph type="body" idx="1" hasCustomPrompt="1"/>
          </p:nvPr>
        </p:nvSpPr>
        <p:spPr>
          <a:xfrm>
            <a:off x="1320247" y="1841835"/>
            <a:ext cx="13517717" cy="611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876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Pts val="4080"/>
              <a:buFont typeface="Arial"/>
              <a:buChar char="•"/>
              <a:defRPr sz="4800" b="1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2291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6A6A6A"/>
              </a:buClr>
              <a:buSzPts val="3060"/>
              <a:buFont typeface="Calibri"/>
              <a:buChar char="•"/>
              <a:defRPr sz="3600" b="1" i="0" u="none" strike="noStrike" cap="none">
                <a:solidFill>
                  <a:srgbClr val="6A6A6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01319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720"/>
              <a:buFont typeface="Calibri"/>
              <a:buChar char="•"/>
              <a:defRPr sz="32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 dirty="0" err="1"/>
              <a:t>Ffds</a:t>
            </a:r>
            <a:endParaRPr lang="en-US" dirty="0"/>
          </a:p>
          <a:p>
            <a:r>
              <a:rPr lang="en-US" dirty="0" err="1"/>
              <a:t>fdfds</a:t>
            </a:r>
            <a:endParaRPr dirty="0"/>
          </a:p>
        </p:txBody>
      </p:sp>
      <p:sp>
        <p:nvSpPr>
          <p:cNvPr id="163" name="Shape 163"/>
          <p:cNvSpPr txBox="1">
            <a:spLocks noGrp="1"/>
          </p:cNvSpPr>
          <p:nvPr>
            <p:ph type="body" idx="2"/>
          </p:nvPr>
        </p:nvSpPr>
        <p:spPr>
          <a:xfrm>
            <a:off x="1307548" y="696478"/>
            <a:ext cx="13530416" cy="1145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950"/>
              <a:buFont typeface="Calibri"/>
              <a:buNone/>
              <a:defRPr sz="6600" b="1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ftr" idx="11"/>
          </p:nvPr>
        </p:nvSpPr>
        <p:spPr>
          <a:xfrm>
            <a:off x="4503719" y="8452105"/>
            <a:ext cx="8290521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400"/>
              <a:buFont typeface="Helvetica Neue Light"/>
              <a:buNone/>
              <a:defRPr sz="1400" b="0" i="0" u="none" strike="noStrike" cap="none">
                <a:solidFill>
                  <a:srgbClr val="6A6A6A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 Light"/>
              <a:buNone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xfrm>
            <a:off x="13285302" y="8511738"/>
            <a:ext cx="508000" cy="37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 Light"/>
              <a:buNone/>
              <a:defRPr sz="1600" b="0" i="0" u="none" strike="noStrike" cap="none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11201" y="8388032"/>
            <a:ext cx="754149" cy="523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6418" y="8209592"/>
            <a:ext cx="3599015" cy="794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31177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1_Thank you"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Shape 5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6256000" cy="9149552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Shape 521"/>
          <p:cNvSpPr txBox="1"/>
          <p:nvPr/>
        </p:nvSpPr>
        <p:spPr>
          <a:xfrm>
            <a:off x="3327400" y="2766348"/>
            <a:ext cx="9689458" cy="3503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7625" tIns="47625" rIns="47625" bIns="47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C3F0"/>
              </a:buClr>
              <a:buSzPts val="15600"/>
              <a:buFont typeface="Calibri"/>
              <a:buNone/>
            </a:pPr>
            <a:r>
              <a:rPr lang="en-US" sz="15600" b="1" i="0" u="none" strike="noStrike" cap="none">
                <a:solidFill>
                  <a:srgbClr val="5AC3F0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/>
          </a:p>
        </p:txBody>
      </p:sp>
      <p:sp>
        <p:nvSpPr>
          <p:cNvPr id="522" name="Shape 522"/>
          <p:cNvSpPr txBox="1">
            <a:spLocks noGrp="1"/>
          </p:cNvSpPr>
          <p:nvPr>
            <p:ph type="body" idx="1"/>
          </p:nvPr>
        </p:nvSpPr>
        <p:spPr>
          <a:xfrm>
            <a:off x="4176060" y="6130977"/>
            <a:ext cx="7901640" cy="52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1"/>
          <a:lstStyle>
            <a:lvl1pPr marL="457200" marR="0" lvl="0" indent="-228600" algn="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293"/>
              </a:buClr>
              <a:buSzPts val="3300"/>
              <a:buFont typeface="Calibri"/>
              <a:buNone/>
              <a:defRPr sz="4400" b="1" i="0" u="none" strike="noStrike" cap="none">
                <a:solidFill>
                  <a:srgbClr val="2D32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293"/>
              </a:buClr>
              <a:buSzPts val="1350"/>
              <a:buFont typeface="Arial"/>
              <a:buNone/>
              <a:defRPr sz="1800" b="1" i="0" u="none" strike="noStrike" cap="none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523" name="Shape 523"/>
          <p:cNvSpPr txBox="1">
            <a:spLocks noGrp="1"/>
          </p:cNvSpPr>
          <p:nvPr>
            <p:ph type="body" idx="2"/>
          </p:nvPr>
        </p:nvSpPr>
        <p:spPr>
          <a:xfrm>
            <a:off x="4176060" y="6652302"/>
            <a:ext cx="7901640" cy="1517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1"/>
          <a:lstStyle>
            <a:lvl1pPr marL="457200" marR="0" lvl="0" indent="-2286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Pts val="2700"/>
              <a:buFont typeface="Calibri"/>
              <a:buNone/>
              <a:defRPr sz="36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2D3293"/>
              </a:buClr>
              <a:buSzPts val="1350"/>
              <a:buFont typeface="Arial"/>
              <a:buNone/>
              <a:defRPr sz="1800" b="1" i="0" u="none" strike="noStrike" cap="none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005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Calibri"/>
              <a:buChar char="•"/>
              <a:defRPr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Char char="•"/>
              <a:defRPr sz="3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pic>
        <p:nvPicPr>
          <p:cNvPr id="524" name="Shape 5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21137" y="8420502"/>
            <a:ext cx="754149" cy="523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Shape 5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16354" y="8242062"/>
            <a:ext cx="3599015" cy="794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65063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5"/>
          <a:stretch/>
        </p:blipFill>
        <p:spPr bwMode="auto">
          <a:xfrm>
            <a:off x="1287909" y="8172401"/>
            <a:ext cx="1173774" cy="118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436" y="323537"/>
            <a:ext cx="11953328" cy="1766887"/>
          </a:xfrm>
          <a:prstGeom prst="rect">
            <a:avLst/>
          </a:prstGeom>
        </p:spPr>
        <p:txBody>
          <a:bodyPr lIns="81648" tIns="40825" rIns="81648" bIns="40825" anchor="b">
            <a:normAutofit/>
          </a:bodyPr>
          <a:lstStyle>
            <a:lvl1pPr algn="l">
              <a:defRPr sz="8099" b="0">
                <a:solidFill>
                  <a:srgbClr val="28288C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600"/>
            </a:lvl1pPr>
          </a:lstStyle>
          <a:p>
            <a:r>
              <a:rPr lang="en-GB" dirty="0">
                <a:cs typeface="PF Paperback Light" charset="0"/>
              </a:rPr>
              <a:t>OpenAIRE - Food Cloud - EC meeting | Brussels | 21st Feb 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24DD-5EB0-604F-AAB4-280A823171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84132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1343244" y="1787690"/>
            <a:ext cx="14466841" cy="63805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189" marR="0" lvl="0" indent="-186262" algn="l" rtl="0">
              <a:spcBef>
                <a:spcPts val="853"/>
              </a:spcBef>
              <a:spcAft>
                <a:spcPts val="0"/>
              </a:spcAft>
              <a:buClr>
                <a:srgbClr val="58A618"/>
              </a:buClr>
              <a:buSzPct val="100000"/>
              <a:buFont typeface="Noto Sans Symbols"/>
              <a:buChar char="▪"/>
              <a:defRPr sz="4267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90575" marR="0" lvl="1" indent="-177796" algn="l" rtl="0">
              <a:spcBef>
                <a:spcPts val="640"/>
              </a:spcBef>
              <a:spcAft>
                <a:spcPts val="0"/>
              </a:spcAft>
              <a:buClr>
                <a:srgbClr val="703D29"/>
              </a:buClr>
              <a:buSzPct val="100000"/>
              <a:buFont typeface="Noto Sans Symbols"/>
              <a:buChar char="▪"/>
              <a:defRPr sz="3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23962" marR="0" lvl="2" indent="-152396" algn="l" rtl="0">
              <a:spcBef>
                <a:spcPts val="480"/>
              </a:spcBef>
              <a:spcAft>
                <a:spcPts val="0"/>
              </a:spcAft>
              <a:buClr>
                <a:srgbClr val="E4D700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133547" marR="0" lvl="3" indent="-169329" algn="l" rtl="0">
              <a:spcBef>
                <a:spcPts val="427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743131" marR="0" lvl="4" indent="-169329" algn="l" rtl="0">
              <a:spcBef>
                <a:spcPts val="427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352716" marR="0" lvl="5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962301" marR="0" lvl="6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1886" marR="0" lvl="7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181470" marR="0" lvl="8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343245" y="0"/>
            <a:ext cx="13441492" cy="1308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800" b="1" i="0" u="none" strike="noStrike" cap="none">
                <a:solidFill>
                  <a:srgbClr val="58A61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609585" marR="0" lvl="5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19170" marR="0" lvl="6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828754" marR="0" lvl="7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438339" marR="0" lvl="8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89897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812799" y="533419"/>
            <a:ext cx="14645900" cy="5581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609585" marR="0" lvl="5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19170" marR="0" lvl="6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828754" marR="0" lvl="7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438339" marR="0" lvl="8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812801" y="2000146"/>
            <a:ext cx="14645897" cy="6530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189" marR="0" lvl="0" indent="-220128" algn="l" rtl="0">
              <a:spcBef>
                <a:spcPts val="747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3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90575" marR="0" lvl="1" indent="-177796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23962" marR="0" lvl="2" indent="-101597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133547" marR="0" lvl="3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743131" marR="0" lvl="4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352716" marR="0" lvl="5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962301" marR="0" lvl="6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1886" marR="0" lvl="7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181470" marR="0" lvl="8" indent="-135463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15849842" y="49677"/>
            <a:ext cx="117" cy="16748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733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09585" marR="0" lvl="1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170" marR="0" lvl="2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38339" marR="0" lvl="4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047924" marR="0" lvl="5" indent="0" algn="l" rtl="0">
              <a:spcBef>
                <a:spcPts val="0"/>
              </a:spcBef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657509" marR="0" lvl="6" indent="0" algn="l" rtl="0">
              <a:spcBef>
                <a:spcPts val="0"/>
              </a:spcBef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267093" marR="0" lvl="7" indent="0" algn="l" rtl="0">
              <a:spcBef>
                <a:spcPts val="0"/>
              </a:spcBef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76678" marR="0" lvl="8" indent="0" algn="l" rtl="0">
              <a:spcBef>
                <a:spcPts val="0"/>
              </a:spcBef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81117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1343244" y="2843809"/>
            <a:ext cx="6912768" cy="4608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189" marR="0" lvl="0" indent="-304792" algn="l" rtl="0">
              <a:spcBef>
                <a:spcPts val="480"/>
              </a:spcBef>
              <a:spcAft>
                <a:spcPts val="0"/>
              </a:spcAft>
              <a:buClr>
                <a:srgbClr val="58A618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90575" marR="0" lvl="1" indent="-245527" algn="l" rtl="0">
              <a:spcBef>
                <a:spcPts val="427"/>
              </a:spcBef>
              <a:spcAft>
                <a:spcPts val="0"/>
              </a:spcAft>
              <a:buClr>
                <a:srgbClr val="703D29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23962" marR="0" lvl="2" indent="-169329" algn="l" rtl="0">
              <a:spcBef>
                <a:spcPts val="427"/>
              </a:spcBef>
              <a:spcAft>
                <a:spcPts val="0"/>
              </a:spcAft>
              <a:buClr>
                <a:srgbClr val="E4D700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133547" marR="0" lvl="3" indent="-152396" algn="l" rtl="0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743131" marR="0" lvl="4" indent="-152396" algn="l" rtl="0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3352716" marR="0" lvl="5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962301" marR="0" lvl="6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1886" marR="0" lvl="7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181470" marR="0" lvl="8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2"/>
          </p:nvPr>
        </p:nvSpPr>
        <p:spPr>
          <a:xfrm>
            <a:off x="8384028" y="2843809"/>
            <a:ext cx="6914002" cy="4608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57189" marR="0" lvl="0" indent="-304792" algn="l" rtl="0">
              <a:spcBef>
                <a:spcPts val="480"/>
              </a:spcBef>
              <a:spcAft>
                <a:spcPts val="0"/>
              </a:spcAft>
              <a:buClr>
                <a:srgbClr val="58A618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90575" marR="0" lvl="1" indent="-245527" algn="l" rtl="0">
              <a:spcBef>
                <a:spcPts val="427"/>
              </a:spcBef>
              <a:spcAft>
                <a:spcPts val="0"/>
              </a:spcAft>
              <a:buClr>
                <a:srgbClr val="703D29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23962" marR="0" lvl="2" indent="-169329" algn="l" rtl="0">
              <a:spcBef>
                <a:spcPts val="427"/>
              </a:spcBef>
              <a:spcAft>
                <a:spcPts val="0"/>
              </a:spcAft>
              <a:buClr>
                <a:srgbClr val="E4D700"/>
              </a:buClr>
              <a:buSzPct val="100000"/>
              <a:buFont typeface="Noto Sans Symbols"/>
              <a:buChar char="▪"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133547" marR="0" lvl="3" indent="-152396" algn="l" rtl="0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743131" marR="0" lvl="4" indent="-152396" algn="l" rtl="0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3352716" marR="0" lvl="5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962301" marR="0" lvl="6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1886" marR="0" lvl="7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181470" marR="0" lvl="8" indent="-152396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ct val="1000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3"/>
          </p:nvPr>
        </p:nvSpPr>
        <p:spPr>
          <a:xfrm>
            <a:off x="1343244" y="1798771"/>
            <a:ext cx="6912768" cy="85301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09585" marR="0" lvl="1" indent="0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667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17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38339" marR="0" lvl="4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047924" marR="0" lvl="5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657509" marR="0" lvl="6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267093" marR="0" lvl="7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76678" marR="0" lvl="8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4"/>
          </p:nvPr>
        </p:nvSpPr>
        <p:spPr>
          <a:xfrm>
            <a:off x="8384030" y="1798771"/>
            <a:ext cx="6912768" cy="85301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09585" marR="0" lvl="1" indent="0" algn="l" rtl="0">
              <a:spcBef>
                <a:spcPts val="533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667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17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38339" marR="0" lvl="4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047924" marR="0" lvl="5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657509" marR="0" lvl="6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267093" marR="0" lvl="7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76678" marR="0" lvl="8" indent="0" algn="l" rtl="0">
              <a:spcBef>
                <a:spcPts val="427"/>
              </a:spcBef>
              <a:spcAft>
                <a:spcPts val="0"/>
              </a:spcAft>
              <a:buClr>
                <a:schemeClr val="hlink"/>
              </a:buClr>
              <a:buFont typeface="Noto Sans Symbols"/>
              <a:buNone/>
              <a:defRPr sz="21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1343245" y="0"/>
            <a:ext cx="13441492" cy="1308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400" b="1" i="0" u="none" strike="noStrike" cap="none">
                <a:solidFill>
                  <a:srgbClr val="58A61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609585" marR="0" lvl="5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219170" marR="0" lvl="6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828754" marR="0" lvl="7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438339" marR="0" lvl="8" indent="0" algn="l" rtl="0">
              <a:spcBef>
                <a:spcPts val="0"/>
              </a:spcBef>
              <a:spcAft>
                <a:spcPts val="0"/>
              </a:spcAft>
              <a:buNone/>
              <a:defRPr sz="37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53637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23899" y="1484025"/>
            <a:ext cx="13517717" cy="6112925"/>
          </a:xfrm>
          <a:prstGeom prst="rect">
            <a:avLst/>
          </a:prstGeom>
        </p:spPr>
        <p:txBody>
          <a:bodyPr lIns="0" tIns="180000" rIns="0" bIns="0">
            <a:normAutofit/>
          </a:bodyPr>
          <a:lstStyle>
            <a:lvl1pPr marL="395101" indent="-39510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  <a:defRPr sz="4800" b="1" i="0" spc="-151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buClr>
                <a:srgbClr val="4687E6"/>
              </a:buClr>
              <a:buSzPct val="85000"/>
              <a:defRPr sz="3600" b="1" i="0" spc="-151">
                <a:solidFill>
                  <a:schemeClr val="accent2">
                    <a:lumMod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chemeClr val="accent6"/>
              </a:buClr>
              <a:buSzPct val="85000"/>
              <a:defRPr sz="3000" b="1" i="0" spc="-51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3pPr>
          </a:lstStyle>
          <a:p>
            <a:pPr lvl="0"/>
            <a:r>
              <a:rPr lang="en-US" dirty="0"/>
              <a:t>Bullet</a:t>
            </a:r>
          </a:p>
          <a:p>
            <a:pPr lvl="1"/>
            <a:r>
              <a:rPr lang="en-US" dirty="0"/>
              <a:t>Bullet Second Level</a:t>
            </a:r>
          </a:p>
          <a:p>
            <a:pPr lvl="2"/>
            <a:r>
              <a:rPr lang="en-US" dirty="0"/>
              <a:t>Bullet Third Level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711200" y="338668"/>
            <a:ext cx="13530416" cy="114535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5400" b="1" i="0" spc="-151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Bullet points</a:t>
            </a:r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 - EOSC Hub - EC meeting | Amsterdam | 15th Dec 2017</a:t>
            </a:r>
            <a:endParaRPr lang="en-US" dirty="0"/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72552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5 Photos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5"/>
          <p:cNvSpPr>
            <a:spLocks noGrp="1"/>
          </p:cNvSpPr>
          <p:nvPr>
            <p:ph type="body" sz="quarter" idx="25" hasCustomPrompt="1"/>
          </p:nvPr>
        </p:nvSpPr>
        <p:spPr>
          <a:xfrm>
            <a:off x="685080" y="3716622"/>
            <a:ext cx="2502620" cy="4487039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453133"/>
            <a:ext cx="14752577" cy="1007367"/>
          </a:xfrm>
          <a:prstGeom prst="rect">
            <a:avLst/>
          </a:prstGeom>
        </p:spPr>
        <p:txBody>
          <a:bodyPr wrap="square" lIns="0" tIns="0" rIns="0" bIns="0" anchor="b" anchorCtr="0">
            <a:normAutofit/>
          </a:bodyPr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4400" b="1" i="0" spc="-150" baseline="0">
                <a:solidFill>
                  <a:srgbClr val="2D3293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LOREM IPSUM DOLOR SIT</a:t>
            </a:r>
            <a:r>
              <a:rPr lang="el-GR" dirty="0"/>
              <a:t> </a:t>
            </a:r>
            <a:r>
              <a:rPr lang="mr-IN" dirty="0"/>
              <a:t>–</a:t>
            </a:r>
            <a:r>
              <a:rPr lang="el-GR" dirty="0"/>
              <a:t> 5 </a:t>
            </a:r>
            <a:r>
              <a:rPr lang="en-US" dirty="0"/>
              <a:t>numbers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404051" y="7292051"/>
            <a:ext cx="1481559" cy="22223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0390" y="-389238"/>
            <a:ext cx="1481559" cy="2222339"/>
          </a:xfrm>
          <a:prstGeom prst="rect">
            <a:avLst/>
          </a:prstGeom>
        </p:spPr>
      </p:pic>
      <p:sp>
        <p:nvSpPr>
          <p:cNvPr id="38" name="Text Placeholder 15"/>
          <p:cNvSpPr>
            <a:spLocks noGrp="1"/>
          </p:cNvSpPr>
          <p:nvPr>
            <p:ph type="body" sz="quarter" idx="36" hasCustomPrompt="1"/>
          </p:nvPr>
        </p:nvSpPr>
        <p:spPr>
          <a:xfrm>
            <a:off x="3775520" y="3716622"/>
            <a:ext cx="2502620" cy="4487039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39" name="Text Placeholder 15"/>
          <p:cNvSpPr>
            <a:spLocks noGrp="1"/>
          </p:cNvSpPr>
          <p:nvPr>
            <p:ph type="body" sz="quarter" idx="37" hasCustomPrompt="1"/>
          </p:nvPr>
        </p:nvSpPr>
        <p:spPr>
          <a:xfrm>
            <a:off x="6877536" y="3716622"/>
            <a:ext cx="2502620" cy="4487039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38" hasCustomPrompt="1"/>
          </p:nvPr>
        </p:nvSpPr>
        <p:spPr>
          <a:xfrm>
            <a:off x="9967976" y="3716622"/>
            <a:ext cx="2502620" cy="4487039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39" hasCustomPrompt="1"/>
          </p:nvPr>
        </p:nvSpPr>
        <p:spPr>
          <a:xfrm>
            <a:off x="13058416" y="3716622"/>
            <a:ext cx="2502620" cy="4487039"/>
          </a:xfrm>
          <a:prstGeom prst="rect">
            <a:avLst/>
          </a:prstGeom>
        </p:spPr>
        <p:txBody>
          <a:bodyPr lIns="0" tIns="0" rIns="0" bIns="0" numCol="1" spcCol="45000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2800" b="1" i="0" spc="-51" baseline="0">
                <a:solidFill>
                  <a:schemeClr val="bg2">
                    <a:lumMod val="2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  <a:lvl2pPr marL="444489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2pPr>
            <a:lvl3pPr marL="888978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3pPr>
            <a:lvl4pPr marL="1333467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4pPr>
            <a:lvl5pPr marL="1777956" indent="0">
              <a:buNone/>
              <a:defRPr sz="24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endParaRPr lang="en-US" dirty="0"/>
          </a:p>
          <a:p>
            <a:pPr lvl="0"/>
            <a:r>
              <a:rPr lang="en-US" dirty="0" err="1"/>
              <a:t>Ipsum</a:t>
            </a:r>
            <a:endParaRPr lang="en-US" dirty="0"/>
          </a:p>
          <a:p>
            <a:pPr lvl="0"/>
            <a:r>
              <a:rPr lang="en-US" dirty="0"/>
              <a:t>Dolor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483980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Straight Connector 41"/>
          <p:cNvCxnSpPr/>
          <p:nvPr userDrawn="1"/>
        </p:nvCxnSpPr>
        <p:spPr>
          <a:xfrm>
            <a:off x="657442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Straight Connector 42"/>
          <p:cNvCxnSpPr/>
          <p:nvPr userDrawn="1"/>
        </p:nvCxnSpPr>
        <p:spPr>
          <a:xfrm>
            <a:off x="966486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Straight Connector 43"/>
          <p:cNvCxnSpPr/>
          <p:nvPr userDrawn="1"/>
        </p:nvCxnSpPr>
        <p:spPr>
          <a:xfrm>
            <a:off x="12778451" y="4004842"/>
            <a:ext cx="0" cy="2995271"/>
          </a:xfrm>
          <a:prstGeom prst="line">
            <a:avLst/>
          </a:prstGeom>
          <a:noFill/>
          <a:ln w="254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7246916" y="8551495"/>
            <a:ext cx="8290521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 @ EOSC Summit | Brussels | 11 June 2018</a:t>
            </a:r>
            <a:endParaRPr lang="en-US" dirty="0"/>
          </a:p>
        </p:txBody>
      </p:sp>
      <p:sp>
        <p:nvSpPr>
          <p:cNvPr id="2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5571303" y="855149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A147E11-67A7-E847-BCAD-84759D8184C9}"/>
              </a:ext>
            </a:extLst>
          </p:cNvPr>
          <p:cNvSpPr>
            <a:spLocks noChangeAspect="1"/>
          </p:cNvSpPr>
          <p:nvPr userDrawn="1"/>
        </p:nvSpPr>
        <p:spPr>
          <a:xfrm>
            <a:off x="1253203" y="2002681"/>
            <a:ext cx="1332000" cy="1332000"/>
          </a:xfrm>
          <a:prstGeom prst="ellipse">
            <a:avLst/>
          </a:prstGeom>
          <a:solidFill>
            <a:schemeClr val="accent2"/>
          </a:solidFill>
          <a:ln w="57150" cap="flat">
            <a:solidFill>
              <a:schemeClr val="accent2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3DC0730-61E4-384C-89CA-F30C7A3C4300}"/>
              </a:ext>
            </a:extLst>
          </p:cNvPr>
          <p:cNvSpPr>
            <a:spLocks noChangeAspect="1"/>
          </p:cNvSpPr>
          <p:nvPr userDrawn="1"/>
        </p:nvSpPr>
        <p:spPr>
          <a:xfrm>
            <a:off x="10552876" y="2002681"/>
            <a:ext cx="1332000" cy="1332000"/>
          </a:xfrm>
          <a:prstGeom prst="ellipse">
            <a:avLst/>
          </a:prstGeom>
          <a:solidFill>
            <a:schemeClr val="accent1"/>
          </a:solidFill>
          <a:ln w="57150" cap="flat">
            <a:solidFill>
              <a:schemeClr val="accent1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C2F7742-1AA5-4D4D-A66E-9AAD7BDC488C}"/>
              </a:ext>
            </a:extLst>
          </p:cNvPr>
          <p:cNvSpPr>
            <a:spLocks noChangeAspect="1"/>
          </p:cNvSpPr>
          <p:nvPr userDrawn="1"/>
        </p:nvSpPr>
        <p:spPr>
          <a:xfrm>
            <a:off x="4353094" y="2002681"/>
            <a:ext cx="1332000" cy="1332000"/>
          </a:xfrm>
          <a:prstGeom prst="ellipse">
            <a:avLst/>
          </a:prstGeom>
          <a:solidFill>
            <a:schemeClr val="accent1"/>
          </a:solidFill>
          <a:ln w="57150" cap="flat">
            <a:solidFill>
              <a:schemeClr val="accent1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BF4CD82-B824-6E40-BF17-3209554F43E2}"/>
              </a:ext>
            </a:extLst>
          </p:cNvPr>
          <p:cNvSpPr>
            <a:spLocks noChangeAspect="1"/>
          </p:cNvSpPr>
          <p:nvPr userDrawn="1"/>
        </p:nvSpPr>
        <p:spPr>
          <a:xfrm>
            <a:off x="7452985" y="2002681"/>
            <a:ext cx="1332000" cy="1332000"/>
          </a:xfrm>
          <a:prstGeom prst="ellipse">
            <a:avLst/>
          </a:prstGeom>
          <a:solidFill>
            <a:schemeClr val="accent4"/>
          </a:solidFill>
          <a:ln w="57150" cap="flat">
            <a:solidFill>
              <a:schemeClr val="accent4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87AF8F0-32CF-8E49-9D39-89E1AE7E6B8E}"/>
              </a:ext>
            </a:extLst>
          </p:cNvPr>
          <p:cNvSpPr>
            <a:spLocks noChangeAspect="1"/>
          </p:cNvSpPr>
          <p:nvPr userDrawn="1"/>
        </p:nvSpPr>
        <p:spPr>
          <a:xfrm>
            <a:off x="13652766" y="2002681"/>
            <a:ext cx="1332000" cy="1332000"/>
          </a:xfrm>
          <a:prstGeom prst="ellipse">
            <a:avLst/>
          </a:prstGeom>
          <a:solidFill>
            <a:schemeClr val="accent2"/>
          </a:solidFill>
          <a:ln w="57150" cap="flat">
            <a:solidFill>
              <a:schemeClr val="accent2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77126397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61380" y="0"/>
            <a:ext cx="16256000" cy="7561913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2476500" y="5165381"/>
            <a:ext cx="11303000" cy="1561771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4200" b="0" i="0" spc="-151">
                <a:solidFill>
                  <a:schemeClr val="bg1">
                    <a:lumMod val="9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sp>
        <p:nvSpPr>
          <p:cNvPr id="28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34832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r">
              <a:buNone/>
              <a:defRPr sz="2400" b="0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1st Name Surname</a:t>
            </a:r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34832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000" b="0" i="0" spc="-150">
                <a:solidFill>
                  <a:schemeClr val="accent3">
                    <a:lumMod val="40000"/>
                    <a:lumOff val="6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1" name="Text Placeholder 39"/>
          <p:cNvSpPr>
            <a:spLocks noGrp="1"/>
          </p:cNvSpPr>
          <p:nvPr>
            <p:ph type="body" sz="quarter" idx="19" hasCustomPrompt="1"/>
          </p:nvPr>
        </p:nvSpPr>
        <p:spPr>
          <a:xfrm>
            <a:off x="8398161" y="804674"/>
            <a:ext cx="4390737" cy="4619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2400" b="0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2nd Name Surname</a:t>
            </a:r>
          </a:p>
        </p:txBody>
      </p:sp>
      <p:sp>
        <p:nvSpPr>
          <p:cNvPr id="32" name="Text Placeholder 39"/>
          <p:cNvSpPr>
            <a:spLocks noGrp="1"/>
          </p:cNvSpPr>
          <p:nvPr>
            <p:ph type="body" sz="quarter" idx="20" hasCustomPrompt="1"/>
          </p:nvPr>
        </p:nvSpPr>
        <p:spPr>
          <a:xfrm>
            <a:off x="8398160" y="1266655"/>
            <a:ext cx="4390737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000" b="0" i="0" spc="-150">
                <a:solidFill>
                  <a:schemeClr val="accent3">
                    <a:lumMod val="40000"/>
                    <a:lumOff val="6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140700" y="710160"/>
            <a:ext cx="0" cy="1079500"/>
          </a:xfrm>
          <a:prstGeom prst="line">
            <a:avLst/>
          </a:prstGeom>
          <a:noFill/>
          <a:ln w="12700" cap="flat">
            <a:solidFill>
              <a:srgbClr val="D6D6D6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476500" y="2401376"/>
            <a:ext cx="11303000" cy="2765234"/>
          </a:xfrm>
          <a:prstGeom prst="rect">
            <a:avLst/>
          </a:prstGeom>
        </p:spPr>
        <p:txBody>
          <a:bodyPr wrap="square" lIns="0" tIns="0" rIns="0" bIns="72000" anchor="b" anchorCtr="1">
            <a:normAutofit/>
          </a:bodyPr>
          <a:lstStyle>
            <a:lvl1pPr marL="0" indent="0" algn="ctr">
              <a:lnSpc>
                <a:spcPts val="9600"/>
              </a:lnSpc>
              <a:spcBef>
                <a:spcPts val="0"/>
              </a:spcBef>
              <a:buNone/>
              <a:defRPr sz="8000" b="0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0" y="8065033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16031"/>
            <a:ext cx="659341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tx1">
                    <a:lumMod val="50000"/>
                    <a:lumOff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24879" y="8496329"/>
            <a:ext cx="703862" cy="252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459262"/>
            <a:ext cx="432001" cy="360000"/>
          </a:xfrm>
          <a:prstGeom prst="rect">
            <a:avLst/>
          </a:prstGeom>
          <a:noFill/>
        </p:spPr>
      </p:pic>
      <p:sp>
        <p:nvSpPr>
          <p:cNvPr id="47" name="Title 1"/>
          <p:cNvSpPr txBox="1">
            <a:spLocks/>
          </p:cNvSpPr>
          <p:nvPr userDrawn="1"/>
        </p:nvSpPr>
        <p:spPr>
          <a:xfrm>
            <a:off x="12548937" y="845736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1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1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1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044383" y="-14990"/>
            <a:ext cx="4272997" cy="640949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/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121" y="-36189"/>
            <a:ext cx="14240879" cy="8021621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6580682" y="8416031"/>
            <a:ext cx="7844209" cy="376237"/>
          </a:xfrm>
        </p:spPr>
        <p:txBody>
          <a:bodyPr>
            <a:normAutofit/>
          </a:bodyPr>
          <a:lstStyle>
            <a:lvl1pPr algn="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20956" y="8458973"/>
            <a:ext cx="860081" cy="307930"/>
          </a:xfrm>
          <a:prstGeom prst="rect">
            <a:avLst/>
          </a:prstGeom>
        </p:spPr>
      </p:pic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711199" y="558798"/>
            <a:ext cx="11708984" cy="2429131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ts val="8800"/>
              </a:lnSpc>
              <a:spcBef>
                <a:spcPts val="0"/>
              </a:spcBef>
              <a:buNone/>
              <a:defRPr sz="8800" b="1" i="0" spc="-300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3004865"/>
            <a:ext cx="11019436" cy="135107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rgbClr val="4687E6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3347179" y="972084"/>
            <a:ext cx="2536288" cy="481060"/>
            <a:chOff x="11725043" y="8364911"/>
            <a:chExt cx="2536288" cy="481060"/>
          </a:xfrm>
        </p:grpSpPr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</p:spPr>
        </p:pic>
        <p:sp>
          <p:nvSpPr>
            <p:cNvPr id="15" name="Title 1"/>
            <p:cNvSpPr txBox="1">
              <a:spLocks/>
            </p:cNvSpPr>
            <p:nvPr userDrawn="1"/>
          </p:nvSpPr>
          <p:spPr>
            <a:xfrm>
              <a:off x="12340417" y="8446825"/>
              <a:ext cx="1920914" cy="33855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lvl1pPr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b="0" i="0" kern="1200" spc="-150" baseline="0">
                  <a:solidFill>
                    <a:srgbClr val="2D3293"/>
                  </a:solidFill>
                  <a:latin typeface="Open Sans Light" charset="0"/>
                  <a:ea typeface="Open Sans Light" charset="0"/>
                  <a:cs typeface="Open Sans Light" charset="0"/>
                </a:defRPr>
              </a:lvl1pPr>
            </a:lstStyle>
            <a:p>
              <a:pPr algn="ctr"/>
              <a:r>
                <a:rPr lang="en-US" sz="2200" b="0" i="0" dirty="0">
                  <a:latin typeface="Open Sans" charset="0"/>
                  <a:ea typeface="Open Sans" charset="0"/>
                  <a:cs typeface="Open Sans" charset="0"/>
                </a:rPr>
                <a:t>@</a:t>
              </a:r>
              <a:r>
                <a:rPr lang="en-US" sz="2200" b="1" i="0" dirty="0" err="1">
                  <a:latin typeface="Open Sans" charset="0"/>
                  <a:ea typeface="Open Sans" charset="0"/>
                  <a:cs typeface="Open Sans" charset="0"/>
                </a:rPr>
                <a:t>openaire_eu</a:t>
              </a:r>
              <a:endParaRPr lang="en-US" sz="2200" b="1" i="0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0" y="4685283"/>
            <a:ext cx="730941" cy="730941"/>
          </a:xfrm>
          <a:prstGeom prst="rect">
            <a:avLst/>
          </a:prstGeom>
        </p:spPr>
      </p:pic>
      <p:sp>
        <p:nvSpPr>
          <p:cNvPr id="29" name="Text Placeholder 39"/>
          <p:cNvSpPr>
            <a:spLocks noGrp="1"/>
          </p:cNvSpPr>
          <p:nvPr>
            <p:ph type="body" sz="quarter" idx="16" hasCustomPrompt="1"/>
          </p:nvPr>
        </p:nvSpPr>
        <p:spPr>
          <a:xfrm>
            <a:off x="1691236" y="4676880"/>
            <a:ext cx="686565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rmAutofit/>
          </a:bodyPr>
          <a:lstStyle>
            <a:lvl1pPr marL="0" indent="0" algn="l">
              <a:buNone/>
              <a:defRPr sz="3000" b="1" i="0" spc="-151">
                <a:solidFill>
                  <a:srgbClr val="2D3293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30" name="Text Placeholder 39"/>
          <p:cNvSpPr>
            <a:spLocks noGrp="1"/>
          </p:cNvSpPr>
          <p:nvPr>
            <p:ph type="body" sz="quarter" idx="17" hasCustomPrompt="1"/>
          </p:nvPr>
        </p:nvSpPr>
        <p:spPr>
          <a:xfrm>
            <a:off x="1691236" y="5058900"/>
            <a:ext cx="686565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l">
              <a:buNone/>
              <a:defRPr sz="2400" b="0" i="0" spc="-150">
                <a:solidFill>
                  <a:schemeClr val="accent2"/>
                </a:solidFill>
                <a:latin typeface="+mn-lt"/>
                <a:ea typeface="Open Sans" charset="0"/>
                <a:cs typeface="Open Sans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6842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6" b="-15616"/>
          <a:stretch/>
        </p:blipFill>
        <p:spPr>
          <a:xfrm>
            <a:off x="0" y="0"/>
            <a:ext cx="16256000" cy="1083733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14024"/>
            <a:ext cx="16256000" cy="8064000"/>
          </a:xfrm>
          <a:prstGeom prst="rect">
            <a:avLst/>
          </a:prstGeom>
          <a:gradFill>
            <a:gsLst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5400000" scaled="1"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8065033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83763"/>
            <a:ext cx="659341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697519" y="2146730"/>
            <a:ext cx="14671442" cy="2425269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800" b="1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670441" y="4572000"/>
            <a:ext cx="14698519" cy="284480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0" y="660384"/>
            <a:ext cx="986503" cy="983226"/>
          </a:xfrm>
          <a:prstGeom prst="rect">
            <a:avLst/>
          </a:prstGeom>
        </p:spPr>
      </p:pic>
      <p:sp>
        <p:nvSpPr>
          <p:cNvPr id="25" name="Text Placeholder 39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9127458" y="856565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Autofit/>
          </a:bodyPr>
          <a:lstStyle>
            <a:lvl1pPr marL="0" indent="0" algn="r">
              <a:buNone/>
              <a:defRPr sz="2800" b="1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127458" y="1237927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000" b="0" i="0" spc="-15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00297" y="5636944"/>
            <a:ext cx="1933731" cy="29343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4724879" y="8496329"/>
            <a:ext cx="703862" cy="252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459262"/>
            <a:ext cx="432001" cy="360000"/>
          </a:xfrm>
          <a:prstGeom prst="rect">
            <a:avLst/>
          </a:prstGeom>
          <a:noFill/>
        </p:spPr>
      </p:pic>
      <p:sp>
        <p:nvSpPr>
          <p:cNvPr id="27" name="Title 1"/>
          <p:cNvSpPr txBox="1">
            <a:spLocks/>
          </p:cNvSpPr>
          <p:nvPr userDrawn="1"/>
        </p:nvSpPr>
        <p:spPr>
          <a:xfrm>
            <a:off x="12548937" y="845736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1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1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1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434413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8065033"/>
            <a:ext cx="16256000" cy="1117600"/>
          </a:xfrm>
          <a:prstGeom prst="rect">
            <a:avLst/>
          </a:prstGeom>
          <a:solidFill>
            <a:schemeClr val="bg1"/>
          </a:solidFill>
          <a:ln w="3175" cap="flat">
            <a:noFill/>
            <a:miter lim="400000"/>
          </a:ln>
          <a:effectLst>
            <a:outerShdw blurRad="25400" dist="127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" name="Picture 2"/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0" t="-133" r="-13634" b="-1410"/>
          <a:stretch/>
        </p:blipFill>
        <p:spPr>
          <a:xfrm>
            <a:off x="-42529" y="-215752"/>
            <a:ext cx="19080000" cy="8243846"/>
          </a:xfrm>
          <a:prstGeom prst="rect">
            <a:avLst/>
          </a:prstGeom>
        </p:spPr>
      </p:pic>
      <p:sp>
        <p:nvSpPr>
          <p:cNvPr id="22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4831589" y="8483763"/>
            <a:ext cx="6593411" cy="376237"/>
          </a:xfrm>
        </p:spPr>
        <p:txBody>
          <a:bodyPr>
            <a:normAutofit/>
          </a:bodyPr>
          <a:lstStyle>
            <a:lvl1pPr algn="ctr">
              <a:defRPr sz="140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-42530" y="-194646"/>
            <a:ext cx="16272000" cy="8136000"/>
          </a:xfrm>
          <a:prstGeom prst="rect">
            <a:avLst/>
          </a:prstGeom>
          <a:gradFill flip="none" rotWithShape="1">
            <a:gsLst>
              <a:gs pos="0">
                <a:srgbClr val="4B54FF"/>
              </a:gs>
              <a:gs pos="54000">
                <a:schemeClr val="bg1">
                  <a:alpha val="0"/>
                  <a:lumMod val="47000"/>
                </a:schemeClr>
              </a:gs>
            </a:gsLst>
            <a:lin ang="5400000" scaled="1"/>
            <a:tileRect/>
          </a:gradFill>
          <a:ln w="3175" cap="flat">
            <a:noFill/>
            <a:miter lim="400000"/>
          </a:ln>
          <a:effectLst>
            <a:outerShdw blurRad="25400" dist="12700" dir="5400000" rotWithShape="0">
              <a:schemeClr val="accent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697519" y="2146730"/>
            <a:ext cx="14671442" cy="2425269"/>
          </a:xfrm>
          <a:prstGeom prst="rect">
            <a:avLst/>
          </a:prstGeom>
        </p:spPr>
        <p:txBody>
          <a:bodyPr wrap="square" lIns="0" tIns="0" rIns="0" bIns="72000" anchor="b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800" b="1" i="0" spc="-300" baseline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PRESENTATION TITLE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1" hasCustomPrompt="1"/>
          </p:nvPr>
        </p:nvSpPr>
        <p:spPr>
          <a:xfrm>
            <a:off x="670441" y="4572000"/>
            <a:ext cx="14698519" cy="2844800"/>
          </a:xfrm>
          <a:prstGeom prst="rect">
            <a:avLst/>
          </a:prstGeom>
        </p:spPr>
        <p:txBody>
          <a:bodyPr wrap="square" lIns="0" tIns="72000" rIns="0" bIns="0" anchor="t" anchorCtr="0">
            <a:normAutofit/>
          </a:bodyPr>
          <a:lstStyle>
            <a:lvl1pPr marL="0" indent="0" algn="l">
              <a:spcBef>
                <a:spcPts val="300"/>
              </a:spcBef>
              <a:buNone/>
              <a:defRPr sz="4200" b="0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>
              <a:buNone/>
              <a:defRPr/>
            </a:lvl2pPr>
            <a:lvl5pPr marL="1777956" indent="0" algn="ctr">
              <a:buFontTx/>
              <a:buNone/>
              <a:defRPr sz="5200" b="1" i="0" spc="-51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THIS IS THE SUBTITLE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0" y="660384"/>
            <a:ext cx="986503" cy="983226"/>
          </a:xfrm>
          <a:prstGeom prst="rect">
            <a:avLst/>
          </a:prstGeom>
        </p:spPr>
      </p:pic>
      <p:sp>
        <p:nvSpPr>
          <p:cNvPr id="25" name="Text Placeholder 39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9127458" y="856565"/>
            <a:ext cx="6241503" cy="3820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>
            <a:noAutofit/>
          </a:bodyPr>
          <a:lstStyle>
            <a:lvl1pPr marL="0" indent="0" algn="r">
              <a:buNone/>
              <a:defRPr sz="2800" b="1" i="0" spc="-15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39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127458" y="1237927"/>
            <a:ext cx="6241504" cy="405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0" bIns="0" anchor="t" anchorCtr="0">
            <a:normAutofit/>
          </a:bodyPr>
          <a:lstStyle>
            <a:lvl1pPr marL="0" indent="0" algn="r">
              <a:buNone/>
              <a:defRPr sz="2000" b="0" i="0" spc="-15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44489" indent="0" algn="l">
              <a:buFont typeface="Arial" charset="0"/>
              <a:buNone/>
              <a:defRPr sz="1800" b="1" i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2pPr>
          </a:lstStyle>
          <a:p>
            <a:pPr lvl="0"/>
            <a:r>
              <a:rPr lang="en-US" dirty="0"/>
              <a:t>University or </a:t>
            </a:r>
            <a:r>
              <a:rPr lang="en-US" dirty="0" err="1"/>
              <a:t>Organisation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00297" y="5636944"/>
            <a:ext cx="1933731" cy="293432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203662"/>
            <a:ext cx="2076544" cy="7412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57" y="8328801"/>
            <a:ext cx="829564" cy="576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4724879" y="8496329"/>
            <a:ext cx="703862" cy="252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936" y="8459262"/>
            <a:ext cx="432001" cy="360000"/>
          </a:xfrm>
          <a:prstGeom prst="rect">
            <a:avLst/>
          </a:prstGeom>
          <a:noFill/>
        </p:spPr>
      </p:pic>
      <p:sp>
        <p:nvSpPr>
          <p:cNvPr id="27" name="Title 1"/>
          <p:cNvSpPr txBox="1">
            <a:spLocks/>
          </p:cNvSpPr>
          <p:nvPr userDrawn="1"/>
        </p:nvSpPr>
        <p:spPr>
          <a:xfrm>
            <a:off x="12548937" y="8457361"/>
            <a:ext cx="1959941" cy="276999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b="0" i="0" kern="1200" spc="-150" baseline="0">
                <a:solidFill>
                  <a:srgbClr val="2D3293"/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pPr algn="ctr"/>
            <a:r>
              <a:rPr lang="en-US" sz="1800" b="1" i="0" dirty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@</a:t>
            </a:r>
            <a:r>
              <a:rPr lang="en-US" sz="1800" b="1" i="0" dirty="0" err="1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rPr>
              <a:t>openaire_eu</a:t>
            </a:r>
            <a:endParaRPr lang="en-US" sz="1800" b="1" i="0" dirty="0">
              <a:solidFill>
                <a:srgbClr val="2D3293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/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3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5029200" y="8386764"/>
            <a:ext cx="6197600" cy="3762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 sz="1400" b="0" i="0" spc="-80" baseline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en-US"/>
              <a:t>OpenAIRE-Advance Kick off | Athens | 17-19 Jan 2018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4630400" y="8386764"/>
            <a:ext cx="508000" cy="3762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1117600" y="487363"/>
            <a:ext cx="14020800" cy="1766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117600" y="2433638"/>
            <a:ext cx="14020800" cy="580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0" r:id="rId2"/>
    <p:sldLayoutId id="2147483730" r:id="rId3"/>
    <p:sldLayoutId id="2147483659" r:id="rId4"/>
    <p:sldLayoutId id="2147483693" r:id="rId5"/>
    <p:sldLayoutId id="2147483720" r:id="rId6"/>
    <p:sldLayoutId id="2147483670" r:id="rId7"/>
    <p:sldLayoutId id="2147483694" r:id="rId8"/>
    <p:sldLayoutId id="2147483731" r:id="rId9"/>
    <p:sldLayoutId id="2147483695" r:id="rId10"/>
    <p:sldLayoutId id="2147483669" r:id="rId11"/>
    <p:sldLayoutId id="2147483696" r:id="rId12"/>
    <p:sldLayoutId id="2147483671" r:id="rId13"/>
    <p:sldLayoutId id="2147483711" r:id="rId14"/>
    <p:sldLayoutId id="2147483700" r:id="rId15"/>
    <p:sldLayoutId id="2147483663" r:id="rId16"/>
    <p:sldLayoutId id="2147483710" r:id="rId17"/>
    <p:sldLayoutId id="2147483735" r:id="rId18"/>
    <p:sldLayoutId id="2147483712" r:id="rId19"/>
    <p:sldLayoutId id="2147483713" r:id="rId20"/>
    <p:sldLayoutId id="2147483697" r:id="rId21"/>
    <p:sldLayoutId id="2147483699" r:id="rId22"/>
    <p:sldLayoutId id="2147483673" r:id="rId23"/>
    <p:sldLayoutId id="2147483708" r:id="rId24"/>
    <p:sldLayoutId id="2147483698" r:id="rId25"/>
    <p:sldLayoutId id="2147483666" r:id="rId26"/>
    <p:sldLayoutId id="2147483714" r:id="rId27"/>
    <p:sldLayoutId id="2147483719" r:id="rId28"/>
    <p:sldLayoutId id="2147483716" r:id="rId29"/>
    <p:sldLayoutId id="2147483717" r:id="rId30"/>
    <p:sldLayoutId id="2147483718" r:id="rId31"/>
    <p:sldLayoutId id="2147483715" r:id="rId32"/>
    <p:sldLayoutId id="2147483677" r:id="rId33"/>
    <p:sldLayoutId id="2147483702" r:id="rId34"/>
    <p:sldLayoutId id="2147483703" r:id="rId35"/>
    <p:sldLayoutId id="2147483701" r:id="rId36"/>
    <p:sldLayoutId id="2147483704" r:id="rId37"/>
    <p:sldLayoutId id="2147483733" r:id="rId38"/>
    <p:sldLayoutId id="2147483705" r:id="rId39"/>
    <p:sldLayoutId id="2147483679" r:id="rId40"/>
    <p:sldLayoutId id="2147483732" r:id="rId41"/>
    <p:sldLayoutId id="2147483706" r:id="rId42"/>
    <p:sldLayoutId id="2147483707" r:id="rId43"/>
    <p:sldLayoutId id="2147483664" r:id="rId44"/>
    <p:sldLayoutId id="2147483709" r:id="rId45"/>
    <p:sldLayoutId id="2147483667" r:id="rId46"/>
    <p:sldLayoutId id="2147483734" r:id="rId47"/>
    <p:sldLayoutId id="2147483736" r:id="rId48"/>
    <p:sldLayoutId id="2147483737" r:id="rId49"/>
    <p:sldLayoutId id="2147483739" r:id="rId50"/>
    <p:sldLayoutId id="2147483741" r:id="rId51"/>
    <p:sldLayoutId id="2147483742" r:id="rId52"/>
    <p:sldLayoutId id="2147483743" r:id="rId53"/>
    <p:sldLayoutId id="2147483744" r:id="rId54"/>
    <p:sldLayoutId id="2147483745" r:id="rId55"/>
    <p:sldLayoutId id="2147483746" r:id="rId56"/>
    <p:sldLayoutId id="2147483747" r:id="rId57"/>
    <p:sldLayoutId id="2147483748" r:id="rId58"/>
  </p:sldLayoutIdLst>
  <p:transition spd="med"/>
  <p:hf sldNum="0" hdr="0" dt="0"/>
  <p:txStyles>
    <p:titleStyle>
      <a:lvl1pPr marL="0" marR="0" indent="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1pPr>
      <a:lvl2pPr marL="0" marR="0" indent="22859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89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83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77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71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66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6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5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95101" marR="0" indent="-395101" algn="l" defTabSz="5476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Pct val="75000"/>
        <a:buFontTx/>
        <a:buBlip>
          <a:blip r:embed="rId60"/>
        </a:buBlip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1pPr>
      <a:lvl2pPr marL="839590" marR="0" indent="-395101" algn="l" defTabSz="5476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Pct val="75000"/>
        <a:buFontTx/>
        <a:buBlip>
          <a:blip r:embed="rId61"/>
        </a:buBlip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2pPr>
      <a:lvl3pPr marL="1284079" marR="0" indent="-395101" algn="l" defTabSz="5476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Pct val="75000"/>
        <a:buFontTx/>
        <a:buBlip>
          <a:blip r:embed="rId62"/>
        </a:buBlip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3pPr>
      <a:lvl4pPr marL="1728567" marR="0" indent="-395101" algn="l" defTabSz="5476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4pPr>
      <a:lvl5pPr marL="2173056" marR="0" indent="-395101" algn="l" defTabSz="5476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" charset="0"/>
          <a:ea typeface="Helvetica" charset="0"/>
          <a:cs typeface="Helvetica" charset="0"/>
          <a:sym typeface="Helvetica Light"/>
        </a:defRPr>
      </a:lvl5pPr>
      <a:lvl6pPr marL="2617545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062034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06523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3951012" marR="0" indent="-395101" algn="l" defTabSz="547673" rtl="0" eaLnBrk="1" latinLnBrk="0" hangingPunct="1">
        <a:lnSpc>
          <a:spcPct val="100000"/>
        </a:lnSpc>
        <a:spcBef>
          <a:spcPts val="3900"/>
        </a:spcBef>
        <a:spcAft>
          <a:spcPts val="0"/>
        </a:spcAft>
        <a:buClrTx/>
        <a:buSzPct val="7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59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189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783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377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2971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566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160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754" algn="ctr" defTabSz="547673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5120" userDrawn="1">
          <p15:clr>
            <a:srgbClr val="F26B43"/>
          </p15:clr>
        </p15:guide>
        <p15:guide id="3" pos="448" userDrawn="1">
          <p15:clr>
            <a:srgbClr val="F26B43"/>
          </p15:clr>
        </p15:guide>
        <p15:guide id="4" pos="8567" userDrawn="1">
          <p15:clr>
            <a:srgbClr val="F26B43"/>
          </p15:clr>
        </p15:guide>
        <p15:guide id="5" orient="horz" pos="499" userDrawn="1">
          <p15:clr>
            <a:srgbClr val="F26B43"/>
          </p15:clr>
        </p15:guide>
        <p15:guide id="6" orient="horz" pos="4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8.png"/><Relationship Id="rId5" Type="http://schemas.openxmlformats.org/officeDocument/2006/relationships/image" Target="../media/image60.png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12" Type="http://schemas.openxmlformats.org/officeDocument/2006/relationships/image" Target="../media/image60.png"/><Relationship Id="rId17" Type="http://schemas.openxmlformats.org/officeDocument/2006/relationships/image" Target="../media/image81.png"/><Relationship Id="rId2" Type="http://schemas.openxmlformats.org/officeDocument/2006/relationships/image" Target="../media/image70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3.png"/><Relationship Id="rId11" Type="http://schemas.openxmlformats.org/officeDocument/2006/relationships/image" Target="../media/image69.png"/><Relationship Id="rId5" Type="http://schemas.openxmlformats.org/officeDocument/2006/relationships/image" Target="../media/image68.png"/><Relationship Id="rId15" Type="http://schemas.openxmlformats.org/officeDocument/2006/relationships/image" Target="../media/image79.png"/><Relationship Id="rId10" Type="http://schemas.openxmlformats.org/officeDocument/2006/relationships/image" Target="../media/image57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Relationship Id="rId14" Type="http://schemas.openxmlformats.org/officeDocument/2006/relationships/image" Target="../media/image7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.png"/><Relationship Id="rId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4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Data" Target="../diagrams/data1.xml"/><Relationship Id="rId11" Type="http://schemas.openxmlformats.org/officeDocument/2006/relationships/image" Target="../media/image1.png"/><Relationship Id="rId5" Type="http://schemas.openxmlformats.org/officeDocument/2006/relationships/image" Target="../media/image46.png"/><Relationship Id="rId10" Type="http://schemas.microsoft.com/office/2007/relationships/diagramDrawing" Target="../diagrams/drawing1.xml"/><Relationship Id="rId4" Type="http://schemas.openxmlformats.org/officeDocument/2006/relationships/image" Target="../media/image45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3.png"/><Relationship Id="rId11" Type="http://schemas.openxmlformats.org/officeDocument/2006/relationships/image" Target="../media/image3.png"/><Relationship Id="rId5" Type="http://schemas.openxmlformats.org/officeDocument/2006/relationships/image" Target="../media/image52.tiff"/><Relationship Id="rId10" Type="http://schemas.openxmlformats.org/officeDocument/2006/relationships/image" Target="../media/image56.png"/><Relationship Id="rId4" Type="http://schemas.openxmlformats.org/officeDocument/2006/relationships/image" Target="../media/image51.tiff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png"/><Relationship Id="rId5" Type="http://schemas.openxmlformats.org/officeDocument/2006/relationships/image" Target="../media/image60.png"/><Relationship Id="rId4" Type="http://schemas.openxmlformats.org/officeDocument/2006/relationships/image" Target="../media/image5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quarter" idx="11"/>
          </p:nvPr>
        </p:nvSpPr>
        <p:spPr>
          <a:xfrm>
            <a:off x="3653750" y="4367747"/>
            <a:ext cx="8948500" cy="1561771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OpenAIRE</a:t>
            </a:r>
            <a:r>
              <a:rPr lang="en-US" dirty="0"/>
              <a:t> infrastructure and </a:t>
            </a:r>
            <a:r>
              <a:rPr lang="en-US" dirty="0" err="1"/>
              <a:t>Scholexplorer</a:t>
            </a:r>
            <a:r>
              <a:rPr lang="en-US" dirty="0"/>
              <a:t> Service</a:t>
            </a:r>
          </a:p>
          <a:p>
            <a:endParaRPr lang="en-US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Paolo </a:t>
            </a:r>
            <a:r>
              <a:rPr lang="en-US" dirty="0" err="1">
                <a:solidFill>
                  <a:schemeClr val="bg1"/>
                </a:solidFill>
              </a:rPr>
              <a:t>Manghi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A7A5DD-7997-AE4C-804E-4C6021FAD4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299856" y="1266655"/>
            <a:ext cx="5574142" cy="40568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Institute of Information Science and Technologies  (CNR)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C7455-074E-7247-9E4C-5FF386F4B2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" i="1" dirty="0"/>
              <a:t>Workshop on Research data systems – help or hindrance in data sharing?</a:t>
            </a:r>
            <a:endParaRPr lang="it-IT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DC4BBBB-3744-F84C-8FEA-BC0FB7A648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t-IT" dirty="0" err="1"/>
              <a:t>eResearch</a:t>
            </a:r>
            <a:r>
              <a:rPr lang="it-IT" dirty="0"/>
              <a:t> Africa 2019</a:t>
            </a:r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sz="quarter" idx="10"/>
          </p:nvPr>
        </p:nvSpPr>
        <p:spPr>
          <a:xfrm>
            <a:off x="2476500" y="1654361"/>
            <a:ext cx="11303000" cy="2765234"/>
          </a:xfrm>
        </p:spPr>
        <p:txBody>
          <a:bodyPr>
            <a:normAutofit fontScale="92500"/>
          </a:bodyPr>
          <a:lstStyle/>
          <a:p>
            <a:r>
              <a:rPr lang="en-GB" b="1" dirty="0"/>
              <a:t>Open Science Scholarly Communication Workflows</a:t>
            </a:r>
            <a:endParaRPr lang="en-US" b="1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OpenAIRE-Connect Review</a:t>
            </a:r>
          </a:p>
          <a:p>
            <a:r>
              <a:rPr lang="en-US" dirty="0">
                <a:solidFill>
                  <a:schemeClr val="bg1"/>
                </a:solidFill>
              </a:rPr>
              <a:t>23rd of April, 2018 - Brussels</a:t>
            </a:r>
          </a:p>
        </p:txBody>
      </p:sp>
    </p:spTree>
    <p:extLst>
      <p:ext uri="{BB962C8B-B14F-4D97-AF65-F5344CB8AC3E}">
        <p14:creationId xmlns:p14="http://schemas.microsoft.com/office/powerpoint/2010/main" val="124332856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Scholix</a:t>
            </a:r>
            <a:r>
              <a:rPr lang="en-US" dirty="0"/>
              <a:t> data model: from the moon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730" y="1617755"/>
            <a:ext cx="12990065" cy="7136778"/>
          </a:xfrm>
          <a:prstGeom prst="rect">
            <a:avLst/>
          </a:prstGeom>
        </p:spPr>
      </p:pic>
      <p:pic>
        <p:nvPicPr>
          <p:cNvPr id="5" name="Shape 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3039" y="2768087"/>
            <a:ext cx="2340161" cy="124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94" y="4546075"/>
            <a:ext cx="2140706" cy="14984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7DCB268-F3CC-3A4E-8046-BFD9F3453436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19899042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8540A5-1CFD-C94B-A784-80FEE0E6B23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Scholix</a:t>
            </a:r>
            <a:r>
              <a:rPr lang="en-US" dirty="0"/>
              <a:t>: Object Types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12" y="2713261"/>
            <a:ext cx="15878375" cy="371747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1FCC7C-F50D-7E40-9577-6CB63371EB00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3408962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267984-00C0-814D-A864-B97E81833B3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Scholix</a:t>
            </a:r>
            <a:r>
              <a:rPr lang="en-US" dirty="0"/>
              <a:t>: Relationship types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10" y="2729346"/>
            <a:ext cx="15766235" cy="446808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48652E-5105-8F4B-958F-A349FAF03350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71334631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" dirty="0"/>
              <a:t>S</a:t>
            </a:r>
            <a:r>
              <a:rPr lang="en-US" dirty="0" err="1"/>
              <a:t>cholix</a:t>
            </a:r>
            <a:r>
              <a:rPr lang="en" dirty="0"/>
              <a:t> in practice</a:t>
            </a:r>
            <a:r>
              <a:rPr lang="en-US" dirty="0"/>
              <a:t>: the Hubs</a:t>
            </a:r>
          </a:p>
        </p:txBody>
      </p:sp>
      <p:sp>
        <p:nvSpPr>
          <p:cNvPr id="5" name="Rectangle 4"/>
          <p:cNvSpPr/>
          <p:nvPr/>
        </p:nvSpPr>
        <p:spPr>
          <a:xfrm>
            <a:off x="6324297" y="2677061"/>
            <a:ext cx="83920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https://</a:t>
            </a:r>
            <a:r>
              <a:rPr lang="en-US" sz="3600" dirty="0" err="1"/>
              <a:t>www.datacite.org</a:t>
            </a:r>
            <a:r>
              <a:rPr lang="en-US" sz="3600" dirty="0"/>
              <a:t>/</a:t>
            </a:r>
            <a:r>
              <a:rPr lang="en-US" sz="3600" dirty="0" err="1"/>
              <a:t>eventdata.html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5909023" y="4734304"/>
            <a:ext cx="9392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dk1"/>
                </a:solidFill>
              </a:rPr>
              <a:t>https://</a:t>
            </a:r>
            <a:r>
              <a:rPr lang="en-US" sz="3600" dirty="0" err="1">
                <a:solidFill>
                  <a:schemeClr val="dk1"/>
                </a:solidFill>
              </a:rPr>
              <a:t>www.crossref.org</a:t>
            </a:r>
            <a:r>
              <a:rPr lang="en-US" sz="3600" dirty="0">
                <a:solidFill>
                  <a:schemeClr val="dk1"/>
                </a:solidFill>
              </a:rPr>
              <a:t>/services/event-data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594" y="4130611"/>
            <a:ext cx="3486683" cy="1505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272" y="2267572"/>
            <a:ext cx="4464206" cy="146531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092065" y="6812444"/>
            <a:ext cx="6878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http://</a:t>
            </a:r>
            <a:r>
              <a:rPr lang="en-US" sz="3600" dirty="0" err="1"/>
              <a:t>scholexplorer.openaire.eu</a:t>
            </a:r>
            <a:r>
              <a:rPr lang="en-US" sz="3600" dirty="0"/>
              <a:t>/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124744" y="6294090"/>
            <a:ext cx="3689884" cy="1572082"/>
            <a:chOff x="3288900" y="5726493"/>
            <a:chExt cx="2514578" cy="107652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93211" y="6383518"/>
              <a:ext cx="1710267" cy="41950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8900" y="5726493"/>
              <a:ext cx="2311377" cy="825041"/>
            </a:xfrm>
            <a:prstGeom prst="rect">
              <a:avLst/>
            </a:prstGeom>
          </p:spPr>
        </p:pic>
      </p:grpSp>
      <p:sp>
        <p:nvSpPr>
          <p:cNvPr id="3" name="Rounded Rectangle 2"/>
          <p:cNvSpPr/>
          <p:nvPr/>
        </p:nvSpPr>
        <p:spPr>
          <a:xfrm>
            <a:off x="818453" y="2094478"/>
            <a:ext cx="3606800" cy="48098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Data repositories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8453" y="4179101"/>
            <a:ext cx="3606800" cy="48098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Publishers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18453" y="6263724"/>
            <a:ext cx="3606800" cy="48098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Institutional repositories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0CCC37-A95A-D048-8CD3-CC5A454DB45F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5915124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scholexplorer.openaire.eu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347AB445-2B66-9D45-9A79-79FE930DA722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793" y="1582414"/>
            <a:ext cx="8533852" cy="637880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2883" y="2757813"/>
            <a:ext cx="2042918" cy="14300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434645" y="4217948"/>
            <a:ext cx="2636146" cy="6963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2000" dirty="0">
                <a:latin typeface="Helvetica"/>
                <a:cs typeface="Helvetica"/>
              </a:rPr>
              <a:t>Deployment co-funded by RDA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67003" y="6533171"/>
            <a:ext cx="3295410" cy="498009"/>
          </a:xfrm>
          <a:prstGeom prst="roundRect">
            <a:avLst/>
          </a:prstGeom>
          <a:solidFill>
            <a:srgbClr val="4B54FF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2400" dirty="0">
                <a:solidFill>
                  <a:srgbClr val="FFFFFF"/>
                </a:solidFill>
              </a:rPr>
              <a:t>Harvesting</a:t>
            </a:r>
          </a:p>
        </p:txBody>
      </p:sp>
      <p:sp>
        <p:nvSpPr>
          <p:cNvPr id="17" name="Left Arrow 16"/>
          <p:cNvSpPr/>
          <p:nvPr/>
        </p:nvSpPr>
        <p:spPr>
          <a:xfrm rot="5400000">
            <a:off x="2377418" y="5778589"/>
            <a:ext cx="657185" cy="644979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algn="ctr"/>
            <a:endParaRPr lang="en-US" sz="4267"/>
          </a:p>
        </p:txBody>
      </p:sp>
      <p:sp>
        <p:nvSpPr>
          <p:cNvPr id="18" name="Rounded Rectangle 17"/>
          <p:cNvSpPr/>
          <p:nvPr/>
        </p:nvSpPr>
        <p:spPr>
          <a:xfrm>
            <a:off x="1067003" y="5232487"/>
            <a:ext cx="3295410" cy="498009"/>
          </a:xfrm>
          <a:prstGeom prst="roundRect">
            <a:avLst/>
          </a:prstGeom>
          <a:solidFill>
            <a:srgbClr val="4B54FF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2400" dirty="0">
                <a:solidFill>
                  <a:srgbClr val="FFFFFF"/>
                </a:solidFill>
              </a:rPr>
              <a:t>Resolution</a:t>
            </a:r>
          </a:p>
        </p:txBody>
      </p:sp>
      <p:sp>
        <p:nvSpPr>
          <p:cNvPr id="19" name="Left Arrow 18"/>
          <p:cNvSpPr/>
          <p:nvPr/>
        </p:nvSpPr>
        <p:spPr>
          <a:xfrm rot="5400000">
            <a:off x="2377418" y="4449329"/>
            <a:ext cx="657185" cy="644979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algn="ctr"/>
            <a:endParaRPr lang="en-US" sz="4267"/>
          </a:p>
        </p:txBody>
      </p:sp>
      <p:sp>
        <p:nvSpPr>
          <p:cNvPr id="20" name="Rounded Rectangle 19"/>
          <p:cNvSpPr/>
          <p:nvPr/>
        </p:nvSpPr>
        <p:spPr>
          <a:xfrm>
            <a:off x="1067003" y="3828632"/>
            <a:ext cx="3295410" cy="498009"/>
          </a:xfrm>
          <a:prstGeom prst="roundRect">
            <a:avLst/>
          </a:prstGeom>
          <a:solidFill>
            <a:srgbClr val="4B54FF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2400" dirty="0">
                <a:solidFill>
                  <a:srgbClr val="FFFFFF"/>
                </a:solidFill>
              </a:rPr>
              <a:t>Deduplication</a:t>
            </a:r>
          </a:p>
        </p:txBody>
      </p:sp>
      <p:sp>
        <p:nvSpPr>
          <p:cNvPr id="21" name="Left Arrow 20"/>
          <p:cNvSpPr/>
          <p:nvPr/>
        </p:nvSpPr>
        <p:spPr>
          <a:xfrm rot="5400000">
            <a:off x="2377418" y="3091975"/>
            <a:ext cx="657185" cy="644979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20" tIns="60960" rIns="121920" bIns="60960" rtlCol="0" anchor="ctr"/>
          <a:lstStyle/>
          <a:p>
            <a:pPr algn="ctr"/>
            <a:endParaRPr lang="en-US" sz="4267"/>
          </a:p>
        </p:txBody>
      </p:sp>
      <p:sp>
        <p:nvSpPr>
          <p:cNvPr id="22" name="Rounded Rectangle 21"/>
          <p:cNvSpPr/>
          <p:nvPr/>
        </p:nvSpPr>
        <p:spPr>
          <a:xfrm>
            <a:off x="1067003" y="2503537"/>
            <a:ext cx="3295410" cy="498009"/>
          </a:xfrm>
          <a:prstGeom prst="roundRect">
            <a:avLst/>
          </a:prstGeom>
          <a:solidFill>
            <a:srgbClr val="4B54FF"/>
          </a:solid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2400" dirty="0">
                <a:solidFill>
                  <a:srgbClr val="FFFFFF"/>
                </a:solidFill>
              </a:rPr>
              <a:t>Provision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-475941" y="4430374"/>
            <a:ext cx="2407558" cy="6963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0005" tIns="40005" rIns="40005" bIns="40005" numCol="1" spcCol="24003" rtlCol="0" anchor="ctr">
            <a:spAutoFit/>
          </a:bodyPr>
          <a:lstStyle/>
          <a:p>
            <a:pPr defTabSz="460046"/>
            <a:r>
              <a:rPr lang="en-US" sz="4000" b="1" dirty="0">
                <a:solidFill>
                  <a:srgbClr val="FF6600"/>
                </a:solidFill>
                <a:latin typeface="Helvetica"/>
                <a:cs typeface="Helvetica"/>
              </a:rPr>
              <a:t>LINKS!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7D93DD-FBC0-294E-A7A4-42CD3B130855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20855012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1509407" y="7082344"/>
            <a:ext cx="4472511" cy="2061655"/>
          </a:xfrm>
          <a:prstGeom prst="cloud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0" tIns="47620" rIns="47620" bIns="47620" numCol="1" spcCol="38100" rtlCol="0" anchor="ctr">
            <a:spAutoFit/>
          </a:bodyPr>
          <a:lstStyle/>
          <a:p>
            <a:pPr defTabSz="547632"/>
            <a:endParaRPr lang="en-US" sz="2200">
              <a:solidFill>
                <a:srgbClr val="FFFFFF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651" y="8051384"/>
            <a:ext cx="1494818" cy="77508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Use-cases: API and User-Interface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638800" y="4299645"/>
            <a:ext cx="5497972" cy="960068"/>
          </a:xfrm>
          <a:prstGeom prst="roundRect">
            <a:avLst/>
          </a:prstGeom>
          <a:solidFill>
            <a:schemeClr val="bg1"/>
          </a:solidFill>
          <a:ln w="3175" cap="flat">
            <a:solidFill>
              <a:srgbClr val="000000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3494" tIns="63494" rIns="63494" bIns="63494" numCol="1" spcCol="38100" rtlCol="0" anchor="ctr">
            <a:spAutoFit/>
          </a:bodyPr>
          <a:lstStyle/>
          <a:p>
            <a:pPr defTabSz="730158"/>
            <a:endParaRPr lang="en-US" sz="4267">
              <a:solidFill>
                <a:srgbClr val="FFFFFF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087141" y="7248184"/>
            <a:ext cx="8590539" cy="862212"/>
          </a:xfrm>
          <a:prstGeom prst="roundRect">
            <a:avLst/>
          </a:prstGeom>
          <a:noFill/>
          <a:ln w="3175" cap="flat">
            <a:solidFill>
              <a:srgbClr val="000000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3494" tIns="63494" rIns="63494" bIns="63494" numCol="1" spcCol="38100" rtlCol="0" anchor="ctr">
            <a:spAutoFit/>
          </a:bodyPr>
          <a:lstStyle/>
          <a:p>
            <a:pPr defTabSz="730158"/>
            <a:endParaRPr lang="en-US" sz="4267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137" y="7485465"/>
            <a:ext cx="1562919" cy="51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0120" y="7283357"/>
            <a:ext cx="1080777" cy="795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905" y="7407114"/>
            <a:ext cx="1845176" cy="6265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4124" y="1535754"/>
            <a:ext cx="953412" cy="9975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7410" y="3346213"/>
            <a:ext cx="1565675" cy="427714"/>
          </a:xfrm>
          <a:prstGeom prst="rect">
            <a:avLst/>
          </a:prstGeom>
        </p:spPr>
      </p:pic>
      <p:sp>
        <p:nvSpPr>
          <p:cNvPr id="11" name="Left Arrow 10"/>
          <p:cNvSpPr/>
          <p:nvPr/>
        </p:nvSpPr>
        <p:spPr>
          <a:xfrm rot="5400000">
            <a:off x="7938555" y="5465754"/>
            <a:ext cx="695505" cy="948515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93505" tIns="96752" rIns="193505" bIns="96752" rtlCol="0" anchor="ctr"/>
          <a:lstStyle/>
          <a:p>
            <a:pPr algn="ctr"/>
            <a:endParaRPr lang="en-US" sz="1333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2135" y="3923972"/>
            <a:ext cx="1929404" cy="70230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706630" y="5543165"/>
            <a:ext cx="2644697" cy="86681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3494" tIns="63494" rIns="63494" bIns="63494" numCol="1" spcCol="38100" rtlCol="0" anchor="ctr">
            <a:spAutoFit/>
          </a:bodyPr>
          <a:lstStyle/>
          <a:p>
            <a:pPr defTabSz="730158"/>
            <a:r>
              <a:rPr lang="en-US" sz="2400" dirty="0">
                <a:latin typeface="Helvetica"/>
                <a:cs typeface="Helvetica"/>
              </a:rPr>
              <a:t>Harvesting of links</a:t>
            </a:r>
          </a:p>
          <a:p>
            <a:pPr defTabSz="730158"/>
            <a:r>
              <a:rPr lang="en-US" sz="2400" dirty="0">
                <a:latin typeface="Helvetica"/>
                <a:cs typeface="Helvetica"/>
              </a:rPr>
              <a:t>(every hour)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2290" y="2781927"/>
            <a:ext cx="2853354" cy="125777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6" name="Rounded Rectangle 15"/>
          <p:cNvSpPr/>
          <p:nvPr/>
        </p:nvSpPr>
        <p:spPr>
          <a:xfrm>
            <a:off x="7096802" y="6578190"/>
            <a:ext cx="2424648" cy="595921"/>
          </a:xfrm>
          <a:prstGeom prst="roundRect">
            <a:avLst/>
          </a:prstGeom>
          <a:solidFill>
            <a:schemeClr val="bg1"/>
          </a:solidFill>
          <a:ln w="3175" cap="flat">
            <a:solidFill>
              <a:srgbClr val="000000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3494" tIns="63494" rIns="63494" bIns="63494" numCol="1" spcCol="38100" rtlCol="0" anchor="ctr">
            <a:spAutoFit/>
          </a:bodyPr>
          <a:lstStyle/>
          <a:p>
            <a:pPr algn="r" defTabSz="730158"/>
            <a:r>
              <a:rPr lang="en-US" sz="2667" b="1" dirty="0">
                <a:latin typeface="Helvetica"/>
                <a:cs typeface="Helvetica"/>
              </a:rPr>
              <a:t>API </a:t>
            </a:r>
          </a:p>
        </p:txBody>
      </p:sp>
      <p:pic>
        <p:nvPicPr>
          <p:cNvPr id="17" name="Shape 10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218965" y="6670434"/>
            <a:ext cx="1473173" cy="4198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88288" y="2752671"/>
            <a:ext cx="1562919" cy="130969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65261" y="4371669"/>
            <a:ext cx="3754796" cy="876097"/>
          </a:xfrm>
          <a:prstGeom prst="rect">
            <a:avLst/>
          </a:prstGeom>
        </p:spPr>
      </p:pic>
      <p:sp>
        <p:nvSpPr>
          <p:cNvPr id="20" name="Left Arrow 19"/>
          <p:cNvSpPr/>
          <p:nvPr/>
        </p:nvSpPr>
        <p:spPr>
          <a:xfrm>
            <a:off x="4941939" y="2684262"/>
            <a:ext cx="548355" cy="1203046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93505" tIns="96752" rIns="193505" bIns="96752" rtlCol="0" anchor="ctr"/>
          <a:lstStyle/>
          <a:p>
            <a:pPr algn="ctr"/>
            <a:endParaRPr lang="en-US" sz="1333"/>
          </a:p>
        </p:txBody>
      </p:sp>
      <p:sp>
        <p:nvSpPr>
          <p:cNvPr id="21" name="TextBox 20"/>
          <p:cNvSpPr txBox="1"/>
          <p:nvPr/>
        </p:nvSpPr>
        <p:spPr>
          <a:xfrm>
            <a:off x="5259359" y="1786518"/>
            <a:ext cx="3121783" cy="8668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3494" tIns="63494" rIns="63494" bIns="63494" numCol="1" spcCol="38100" rtlCol="0" anchor="ctr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547687" fontAlgn="auto" latinLnBrk="0" hangingPunct="0">
              <a:buClrTx/>
              <a:buSzTx/>
              <a:buFontTx/>
              <a:tabLst/>
              <a:defRPr kumimoji="0" sz="1800" spc="0" normalizeH="0" baseline="0">
                <a:ln>
                  <a:noFill/>
                </a:ln>
                <a:effectLst/>
                <a:uFillTx/>
                <a:latin typeface="Helvetica"/>
                <a:ea typeface="+mn-ea"/>
                <a:cs typeface="Helvetica"/>
              </a:defRPr>
            </a:lvl1pPr>
          </a:lstStyle>
          <a:p>
            <a:r>
              <a:rPr lang="en-US" sz="2400" b="1" dirty="0"/>
              <a:t>API</a:t>
            </a:r>
            <a:r>
              <a:rPr lang="en-US" sz="2400" dirty="0"/>
              <a:t>: link search/resolution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15156" y="1753548"/>
            <a:ext cx="3052426" cy="86681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3494" tIns="63494" rIns="63494" bIns="63494" numCol="1" spcCol="38100" rtlCol="0" anchor="ctr">
            <a:spAutoFit/>
          </a:bodyPr>
          <a:lstStyle/>
          <a:p>
            <a:pPr defTabSz="730158"/>
            <a:r>
              <a:rPr lang="en-US" sz="2400" b="1" dirty="0" err="1">
                <a:latin typeface="Helvetica"/>
                <a:cs typeface="Helvetica"/>
              </a:rPr>
              <a:t>WebUI</a:t>
            </a:r>
            <a:r>
              <a:rPr lang="en-US" sz="2400" dirty="0">
                <a:latin typeface="Helvetica"/>
                <a:cs typeface="Helvetica"/>
              </a:rPr>
              <a:t>: link discovery/navigation</a:t>
            </a:r>
          </a:p>
        </p:txBody>
      </p:sp>
      <p:sp>
        <p:nvSpPr>
          <p:cNvPr id="23" name="Left Arrow 22"/>
          <p:cNvSpPr/>
          <p:nvPr/>
        </p:nvSpPr>
        <p:spPr>
          <a:xfrm rot="10800000">
            <a:off x="11012980" y="2684262"/>
            <a:ext cx="548355" cy="1203046"/>
          </a:xfrm>
          <a:prstGeom prst="lef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93505" tIns="96752" rIns="193505" bIns="96752" rtlCol="0" anchor="ctr"/>
          <a:lstStyle/>
          <a:p>
            <a:pPr algn="ctr"/>
            <a:endParaRPr lang="en-US" sz="1333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84688" y="2653376"/>
            <a:ext cx="1840801" cy="131228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8093" y="4461756"/>
            <a:ext cx="932702" cy="332925"/>
          </a:xfrm>
          <a:prstGeom prst="rect">
            <a:avLst/>
          </a:prstGeom>
        </p:spPr>
      </p:pic>
      <p:sp>
        <p:nvSpPr>
          <p:cNvPr id="28" name="Rounded Rectangular Callout 27"/>
          <p:cNvSpPr/>
          <p:nvPr/>
        </p:nvSpPr>
        <p:spPr>
          <a:xfrm>
            <a:off x="11784686" y="4532455"/>
            <a:ext cx="2982227" cy="1450409"/>
          </a:xfrm>
          <a:prstGeom prst="wedgeRoundRectCallout">
            <a:avLst>
              <a:gd name="adj1" fmla="val -201261"/>
              <a:gd name="adj2" fmla="val -123098"/>
              <a:gd name="adj3" fmla="val 16667"/>
            </a:avLst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 Billion Accesses since November 2017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20024" y="2709730"/>
            <a:ext cx="2637339" cy="33531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42136" y="4867672"/>
            <a:ext cx="2227917" cy="55213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42137" y="5621728"/>
            <a:ext cx="2033626" cy="36113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71766" y="7812268"/>
            <a:ext cx="1455570" cy="81048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69213" y="7399564"/>
            <a:ext cx="2021104" cy="469186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4057535" y="7378690"/>
            <a:ext cx="1432758" cy="646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>
                <a:latin typeface="Helvetica"/>
                <a:cs typeface="Helvetica"/>
              </a:rPr>
              <a:t>Other sources</a:t>
            </a:r>
            <a:endParaRPr lang="en-US" sz="1800" b="1" dirty="0">
              <a:latin typeface="Helvetica"/>
              <a:cs typeface="Helvetica"/>
            </a:endParaRPr>
          </a:p>
        </p:txBody>
      </p:sp>
      <p:sp>
        <p:nvSpPr>
          <p:cNvPr id="36" name="Rounded Rectangular Callout 35"/>
          <p:cNvSpPr/>
          <p:nvPr/>
        </p:nvSpPr>
        <p:spPr>
          <a:xfrm>
            <a:off x="12831741" y="6230480"/>
            <a:ext cx="2982227" cy="1450409"/>
          </a:xfrm>
          <a:prstGeom prst="wedgeRoundRectCallout">
            <a:avLst>
              <a:gd name="adj1" fmla="val -201261"/>
              <a:gd name="adj2" fmla="val -123098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56+ Mi bi-directional links  between 8+ Mi datasets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ED3853C-A704-EB4A-9E01-31EC5F14812B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2531505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err="1"/>
              <a:t>Scholexplorer</a:t>
            </a:r>
            <a:r>
              <a:rPr lang="en-US" dirty="0"/>
              <a:t> APIs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641" y="2094806"/>
            <a:ext cx="13203057" cy="61181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36862" y="1445592"/>
            <a:ext cx="8323948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67" b="1" dirty="0">
                <a:latin typeface="Courier"/>
                <a:cs typeface="Courier"/>
              </a:rPr>
              <a:t>http://</a:t>
            </a:r>
            <a:r>
              <a:rPr lang="en-US" sz="2667" b="1" dirty="0" err="1">
                <a:latin typeface="Courier"/>
                <a:cs typeface="Courier"/>
              </a:rPr>
              <a:t>api.scholexplorer.openaire.eu</a:t>
            </a:r>
            <a:r>
              <a:rPr lang="en-US" sz="2667" b="1" dirty="0">
                <a:latin typeface="Courier"/>
                <a:cs typeface="Courier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33223972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/>
              <a:t>Use-cases: JSON dump</a:t>
            </a:r>
            <a:endParaRPr lang="en" dirty="0"/>
          </a:p>
        </p:txBody>
      </p:sp>
      <p:sp>
        <p:nvSpPr>
          <p:cNvPr id="10" name="TextBox 9"/>
          <p:cNvSpPr txBox="1"/>
          <p:nvPr/>
        </p:nvSpPr>
        <p:spPr>
          <a:xfrm>
            <a:off x="10309188" y="2217518"/>
            <a:ext cx="2613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Datathons</a:t>
            </a:r>
            <a:r>
              <a:rPr lang="en-US" dirty="0"/>
              <a:t>/</a:t>
            </a:r>
          </a:p>
          <a:p>
            <a:r>
              <a:rPr lang="en-US" dirty="0" err="1"/>
              <a:t>Hackatons</a:t>
            </a:r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2459" y="5246694"/>
            <a:ext cx="1716412" cy="179585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8397" y="3291684"/>
            <a:ext cx="3669378" cy="1785764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4893733" y="7450667"/>
            <a:ext cx="929657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2400" dirty="0"/>
              <a:t>La </a:t>
            </a:r>
            <a:r>
              <a:rPr lang="en-US" sz="2400" dirty="0" err="1"/>
              <a:t>Bruzzo</a:t>
            </a:r>
            <a:r>
              <a:rPr lang="en-US" sz="2400" dirty="0"/>
              <a:t>, S. &amp; Manghi, P. (2018). </a:t>
            </a:r>
            <a:r>
              <a:rPr lang="en-US" sz="2400" b="1" dirty="0"/>
              <a:t>OpenAIRE </a:t>
            </a:r>
            <a:r>
              <a:rPr lang="en-US" sz="2400" b="1" dirty="0" err="1"/>
              <a:t>ScholeXplorer</a:t>
            </a:r>
            <a:r>
              <a:rPr lang="en-US" sz="2400" b="1" dirty="0"/>
              <a:t> Service: </a:t>
            </a:r>
            <a:r>
              <a:rPr lang="en-US" sz="2400" b="1" dirty="0" err="1"/>
              <a:t>Scholix</a:t>
            </a:r>
            <a:r>
              <a:rPr lang="en-US" sz="2400" b="1" dirty="0"/>
              <a:t> JSON Dump </a:t>
            </a:r>
            <a:r>
              <a:rPr lang="en-US" sz="2400" dirty="0"/>
              <a:t>- March 2018 [Data set]. </a:t>
            </a:r>
            <a:r>
              <a:rPr lang="en-US" sz="2400" dirty="0" err="1"/>
              <a:t>Zenodo</a:t>
            </a:r>
            <a:r>
              <a:rPr lang="en-US" sz="2400" dirty="0"/>
              <a:t>. http://</a:t>
            </a:r>
            <a:r>
              <a:rPr lang="en-US" sz="2400" dirty="0" err="1"/>
              <a:t>doi.org</a:t>
            </a:r>
            <a:r>
              <a:rPr lang="en-US" sz="2400" dirty="0"/>
              <a:t>/10.5281/zenodo.1200253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675" y="2623731"/>
            <a:ext cx="6186528" cy="40126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</p:pic>
      <p:sp>
        <p:nvSpPr>
          <p:cNvPr id="8" name="Right Arrow 7"/>
          <p:cNvSpPr/>
          <p:nvPr/>
        </p:nvSpPr>
        <p:spPr>
          <a:xfrm>
            <a:off x="8026400" y="4047067"/>
            <a:ext cx="1574800" cy="1030381"/>
          </a:xfrm>
          <a:prstGeom prst="rightArrow">
            <a:avLst/>
          </a:prstGeom>
          <a:blipFill rotWithShape="1">
            <a:blip r:embed="rId5"/>
            <a:srcRect/>
            <a:tile tx="0" ty="0" sx="100000" sy="100000" flip="none" algn="tl"/>
          </a:blip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DFC047-58B8-F247-B9D9-962C50D18E92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206913710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Shape 1178"/>
          <p:cNvSpPr txBox="1">
            <a:spLocks noGrp="1"/>
          </p:cNvSpPr>
          <p:nvPr>
            <p:ph type="body" sz="quarter" idx="16"/>
          </p:nvPr>
        </p:nvSpPr>
        <p:spPr>
          <a:xfrm>
            <a:off x="4280563" y="7254383"/>
            <a:ext cx="7901640" cy="521325"/>
          </a:xfrm>
          <a:prstGeom prst="rect">
            <a:avLst/>
          </a:prstGeom>
        </p:spPr>
        <p:txBody>
          <a:bodyPr spcFirstLastPara="1" wrap="square" lIns="91425" tIns="91425" rIns="91425" bIns="91425" anchor="b" anchorCtr="1">
            <a:noAutofit/>
          </a:bodyPr>
          <a:lstStyle/>
          <a:p>
            <a:pPr marL="0" lvl="0" indent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dirty="0"/>
              <a:t>Paolo </a:t>
            </a:r>
            <a:r>
              <a:rPr lang="en-US" sz="3200" dirty="0" err="1"/>
              <a:t>Manghi</a:t>
            </a:r>
            <a:endParaRPr lang="en-US" sz="3200" dirty="0"/>
          </a:p>
          <a:p>
            <a:pPr marL="0" lvl="0" indent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dirty="0" err="1"/>
              <a:t>paolo.manghi@isti.cnr.it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9675769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765326" y="1478852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8935196" y="1478228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79374" y="-129184"/>
            <a:ext cx="13530416" cy="1145358"/>
          </a:xfrm>
        </p:spPr>
        <p:txBody>
          <a:bodyPr>
            <a:noAutofit/>
          </a:bodyPr>
          <a:lstStyle/>
          <a:p>
            <a:r>
              <a:rPr lang="en-US" sz="4800" spc="-300" dirty="0">
                <a:uFillTx/>
              </a:rPr>
              <a:t>Open Science publishing principles and waivers</a:t>
            </a:r>
            <a:endParaRPr lang="en-US" sz="2400" dirty="0">
              <a:uFillTx/>
            </a:endParaRPr>
          </a:p>
        </p:txBody>
      </p:sp>
      <p:sp>
        <p:nvSpPr>
          <p:cNvPr id="36" name="Circular Arrow 35"/>
          <p:cNvSpPr>
            <a:spLocks/>
          </p:cNvSpPr>
          <p:nvPr/>
        </p:nvSpPr>
        <p:spPr>
          <a:xfrm rot="886150">
            <a:off x="1774792" y="2918381"/>
            <a:ext cx="4508060" cy="4587875"/>
          </a:xfrm>
          <a:prstGeom prst="circularArrow">
            <a:avLst>
              <a:gd name="adj1" fmla="val 5544"/>
              <a:gd name="adj2" fmla="val 330680"/>
              <a:gd name="adj3" fmla="val 13815233"/>
              <a:gd name="adj4" fmla="val 17362087"/>
              <a:gd name="adj5" fmla="val 5757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2531" name="Picture 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4369" y="5053809"/>
            <a:ext cx="817482" cy="81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2" name="Picture 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1954" y="5769771"/>
            <a:ext cx="592080" cy="59213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Right Arrow 40"/>
          <p:cNvSpPr>
            <a:spLocks/>
          </p:cNvSpPr>
          <p:nvPr/>
        </p:nvSpPr>
        <p:spPr>
          <a:xfrm rot="2656027">
            <a:off x="3078003" y="4744246"/>
            <a:ext cx="607953" cy="401638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42" name="Right Arrow 41"/>
          <p:cNvSpPr>
            <a:spLocks/>
          </p:cNvSpPr>
          <p:nvPr/>
        </p:nvSpPr>
        <p:spPr>
          <a:xfrm rot="19197062">
            <a:off x="3082765" y="5645946"/>
            <a:ext cx="607954" cy="401638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43" name="Right Arrow 42"/>
          <p:cNvSpPr>
            <a:spLocks/>
          </p:cNvSpPr>
          <p:nvPr/>
        </p:nvSpPr>
        <p:spPr>
          <a:xfrm>
            <a:off x="4560583" y="5114135"/>
            <a:ext cx="607953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sp>
        <p:nvSpPr>
          <p:cNvPr id="44" name="TextBox 43"/>
          <p:cNvSpPr txBox="1">
            <a:spLocks/>
          </p:cNvSpPr>
          <p:nvPr/>
        </p:nvSpPr>
        <p:spPr>
          <a:xfrm>
            <a:off x="1365258" y="3653634"/>
            <a:ext cx="1285749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data</a:t>
            </a:r>
          </a:p>
        </p:txBody>
      </p:sp>
      <p:sp>
        <p:nvSpPr>
          <p:cNvPr id="45" name="TextBox 44"/>
          <p:cNvSpPr txBox="1">
            <a:spLocks/>
          </p:cNvSpPr>
          <p:nvPr/>
        </p:nvSpPr>
        <p:spPr>
          <a:xfrm>
            <a:off x="1343036" y="6182521"/>
            <a:ext cx="1285749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 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Software</a:t>
            </a:r>
          </a:p>
        </p:txBody>
      </p:sp>
      <p:sp>
        <p:nvSpPr>
          <p:cNvPr id="46" name="TextBox 45"/>
          <p:cNvSpPr txBox="1">
            <a:spLocks/>
          </p:cNvSpPr>
          <p:nvPr/>
        </p:nvSpPr>
        <p:spPr>
          <a:xfrm>
            <a:off x="3402087" y="4348606"/>
            <a:ext cx="1967205" cy="7488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e-infra Tools &amp;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Services</a:t>
            </a:r>
          </a:p>
        </p:txBody>
      </p:sp>
      <p:sp>
        <p:nvSpPr>
          <p:cNvPr id="47" name="TextBox 46"/>
          <p:cNvSpPr txBox="1">
            <a:spLocks/>
          </p:cNvSpPr>
          <p:nvPr/>
        </p:nvSpPr>
        <p:spPr>
          <a:xfrm>
            <a:off x="5327797" y="4226721"/>
            <a:ext cx="1284163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data</a:t>
            </a:r>
          </a:p>
        </p:txBody>
      </p:sp>
      <p:sp>
        <p:nvSpPr>
          <p:cNvPr id="22540" name="TextBox 47"/>
          <p:cNvSpPr txBox="1">
            <a:spLocks noChangeArrowheads="1"/>
          </p:cNvSpPr>
          <p:nvPr/>
        </p:nvSpPr>
        <p:spPr bwMode="auto">
          <a:xfrm>
            <a:off x="2522806" y="7033542"/>
            <a:ext cx="305509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800" b="1" i="1" dirty="0">
                <a:uFillTx/>
                <a:latin typeface="PF Paperback" charset="0"/>
                <a:cs typeface="PF Paperback" charset="0"/>
              </a:rPr>
              <a:t>Scientific process</a:t>
            </a:r>
          </a:p>
        </p:txBody>
      </p:sp>
      <p:pic>
        <p:nvPicPr>
          <p:cNvPr id="22541" name="Picture 4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9136" y="3178971"/>
            <a:ext cx="742877" cy="74295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TextBox 49"/>
          <p:cNvSpPr txBox="1">
            <a:spLocks/>
          </p:cNvSpPr>
          <p:nvPr/>
        </p:nvSpPr>
        <p:spPr>
          <a:xfrm>
            <a:off x="2547830" y="2375697"/>
            <a:ext cx="3357234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>
                <a:uFillTx/>
              </a:defRPr>
            </a:defPPr>
            <a:lvl1pPr algn="ctr">
              <a:defRPr sz="1200" b="1">
                <a:uFillTx/>
              </a:defRPr>
            </a:lvl1pPr>
          </a:lstStyle>
          <a:p>
            <a:pPr>
              <a:defRPr>
                <a:uFillTx/>
              </a:defRPr>
            </a:pPr>
            <a:r>
              <a:rPr lang="en-US" sz="2133" dirty="0">
                <a:uFillTx/>
                <a:latin typeface="PF Paperback"/>
                <a:cs typeface="PF Paperback"/>
              </a:rPr>
              <a:t>Research literature:</a:t>
            </a:r>
          </a:p>
          <a:p>
            <a:pPr>
              <a:defRPr>
                <a:uFillTx/>
              </a:defRPr>
            </a:pPr>
            <a:r>
              <a:rPr lang="en-US" sz="2133" b="0" i="1" dirty="0">
                <a:uFillTx/>
                <a:latin typeface="PF Paperback"/>
                <a:cs typeface="PF Paperback"/>
              </a:rPr>
              <a:t>Articles, docs, white papers</a:t>
            </a:r>
          </a:p>
          <a:p>
            <a:pPr>
              <a:defRPr>
                <a:uFillTx/>
              </a:defRPr>
            </a:pPr>
            <a:endParaRPr lang="en-US" sz="2133" dirty="0">
              <a:uFillTx/>
              <a:latin typeface="PF Paperback"/>
              <a:cs typeface="PF Paperback"/>
            </a:endParaRPr>
          </a:p>
        </p:txBody>
      </p:sp>
      <p:sp>
        <p:nvSpPr>
          <p:cNvPr id="51" name="Right Arrow 50"/>
          <p:cNvSpPr>
            <a:spLocks/>
          </p:cNvSpPr>
          <p:nvPr/>
        </p:nvSpPr>
        <p:spPr>
          <a:xfrm>
            <a:off x="6947830" y="4599975"/>
            <a:ext cx="2633955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sp>
        <p:nvSpPr>
          <p:cNvPr id="52" name="TextBox 51"/>
          <p:cNvSpPr txBox="1">
            <a:spLocks/>
          </p:cNvSpPr>
          <p:nvPr/>
        </p:nvSpPr>
        <p:spPr>
          <a:xfrm>
            <a:off x="6793164" y="5081390"/>
            <a:ext cx="2407324" cy="95410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sz="2800"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/>
              <a:t>Open Science</a:t>
            </a:r>
          </a:p>
          <a:p>
            <a:r>
              <a:rPr lang="en-US" dirty="0"/>
              <a:t>Publishing </a:t>
            </a:r>
          </a:p>
        </p:txBody>
      </p:sp>
      <p:sp>
        <p:nvSpPr>
          <p:cNvPr id="53" name="Rounded Rectangle 52"/>
          <p:cNvSpPr>
            <a:spLocks/>
          </p:cNvSpPr>
          <p:nvPr/>
        </p:nvSpPr>
        <p:spPr>
          <a:xfrm>
            <a:off x="2365285" y="4361659"/>
            <a:ext cx="673034" cy="596900"/>
          </a:xfrm>
          <a:prstGeom prst="roundRect">
            <a:avLst/>
          </a:prstGeom>
          <a:solidFill>
            <a:srgbClr val="FFFFFF"/>
          </a:solidFill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54" name="TextBox 53"/>
          <p:cNvSpPr txBox="1">
            <a:spLocks/>
          </p:cNvSpPr>
          <p:nvPr/>
        </p:nvSpPr>
        <p:spPr>
          <a:xfrm>
            <a:off x="2276394" y="4337847"/>
            <a:ext cx="825419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01101010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01100001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11010010</a:t>
            </a:r>
          </a:p>
        </p:txBody>
      </p:sp>
      <p:sp>
        <p:nvSpPr>
          <p:cNvPr id="57" name="Rounded Rectangle 56"/>
          <p:cNvSpPr>
            <a:spLocks/>
          </p:cNvSpPr>
          <p:nvPr/>
        </p:nvSpPr>
        <p:spPr>
          <a:xfrm>
            <a:off x="5586535" y="4988721"/>
            <a:ext cx="673034" cy="596900"/>
          </a:xfrm>
          <a:prstGeom prst="roundRect">
            <a:avLst/>
          </a:prstGeom>
          <a:solidFill>
            <a:srgbClr val="FFFFFF"/>
          </a:solidFill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58" name="TextBox 57"/>
          <p:cNvSpPr txBox="1">
            <a:spLocks/>
          </p:cNvSpPr>
          <p:nvPr/>
        </p:nvSpPr>
        <p:spPr>
          <a:xfrm>
            <a:off x="5497644" y="4963321"/>
            <a:ext cx="825419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01101010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01100001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11010010</a:t>
            </a:r>
          </a:p>
        </p:txBody>
      </p:sp>
      <p:sp>
        <p:nvSpPr>
          <p:cNvPr id="75" name="TextBox 74"/>
          <p:cNvSpPr txBox="1">
            <a:spLocks/>
          </p:cNvSpPr>
          <p:nvPr/>
        </p:nvSpPr>
        <p:spPr>
          <a:xfrm>
            <a:off x="8387807" y="901607"/>
            <a:ext cx="7554856" cy="5847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>
                <a:sym typeface="Gill Sans" charset="0"/>
              </a:rPr>
              <a:t>Scholarly Communication Infrastructure</a:t>
            </a:r>
          </a:p>
        </p:txBody>
      </p:sp>
      <p:sp>
        <p:nvSpPr>
          <p:cNvPr id="29" name="TextBox 47"/>
          <p:cNvSpPr txBox="1">
            <a:spLocks noChangeArrowheads="1"/>
          </p:cNvSpPr>
          <p:nvPr/>
        </p:nvSpPr>
        <p:spPr bwMode="auto">
          <a:xfrm>
            <a:off x="1809866" y="932131"/>
            <a:ext cx="4715127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3200" b="1" i="1" dirty="0">
                <a:uFillTx/>
                <a:latin typeface="PF Paperback" charset="0"/>
                <a:cs typeface="PF Paperback" charset="0"/>
              </a:rPr>
              <a:t>Research Infrastructures</a:t>
            </a:r>
          </a:p>
        </p:txBody>
      </p:sp>
      <p:graphicFrame>
        <p:nvGraphicFramePr>
          <p:cNvPr id="3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9737132"/>
              </p:ext>
            </p:extLst>
          </p:nvPr>
        </p:nvGraphicFramePr>
        <p:xfrm>
          <a:off x="10723308" y="1950879"/>
          <a:ext cx="4784864" cy="6205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Oval 7"/>
          <p:cNvSpPr/>
          <p:nvPr/>
        </p:nvSpPr>
        <p:spPr>
          <a:xfrm>
            <a:off x="9138727" y="5465709"/>
            <a:ext cx="2812907" cy="1433624"/>
          </a:xfrm>
          <a:prstGeom prst="ellipse">
            <a:avLst/>
          </a:prstGeom>
          <a:blipFill rotWithShape="1">
            <a:blip r:embed="rId11"/>
            <a:srcRect/>
            <a:tile tx="0" ty="0" sx="100000" sy="100000" flip="none" algn="tl"/>
          </a:blip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eaLnBrk="1" hangingPunct="1"/>
            <a:r>
              <a:rPr lang="en-US" sz="2000" b="1" dirty="0">
                <a:solidFill>
                  <a:schemeClr val="bg1"/>
                </a:solidFill>
                <a:latin typeface="PF Paperback" charset="0"/>
                <a:cs typeface="PF Paperback" charset="0"/>
              </a:rPr>
              <a:t>Enabling transparent </a:t>
            </a:r>
          </a:p>
          <a:p>
            <a:pPr eaLnBrk="1" hangingPunct="1"/>
            <a:r>
              <a:rPr lang="en-US" sz="2000" b="1" dirty="0">
                <a:solidFill>
                  <a:schemeClr val="bg1"/>
                </a:solidFill>
                <a:latin typeface="PF Paperback" charset="0"/>
                <a:cs typeface="PF Paperback" charset="0"/>
              </a:rPr>
              <a:t>evaluation</a:t>
            </a:r>
          </a:p>
        </p:txBody>
      </p:sp>
      <p:sp>
        <p:nvSpPr>
          <p:cNvPr id="38" name="Oval 37"/>
          <p:cNvSpPr/>
          <p:nvPr/>
        </p:nvSpPr>
        <p:spPr>
          <a:xfrm>
            <a:off x="9138727" y="3337015"/>
            <a:ext cx="2812907" cy="1000832"/>
          </a:xfrm>
          <a:prstGeom prst="ellipse">
            <a:avLst/>
          </a:prstGeom>
          <a:blipFill rotWithShape="1">
            <a:blip r:embed="rId11"/>
            <a:srcRect/>
            <a:tile tx="0" ty="0" sx="100000" sy="100000" flip="none" algn="tl"/>
          </a:blipFill>
          <a:ln w="3175" cap="flat">
            <a:noFill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eaLnBrk="1" hangingPunct="1"/>
            <a:r>
              <a:rPr lang="en-US" sz="2000" b="1" dirty="0">
                <a:solidFill>
                  <a:srgbClr val="FEFFFF"/>
                </a:solidFill>
                <a:latin typeface="PF Paperback" charset="0"/>
                <a:cs typeface="PF Paperback" charset="0"/>
              </a:rPr>
              <a:t>Enabling reproducibility </a:t>
            </a:r>
            <a:endParaRPr lang="en-US" sz="2000" dirty="0">
              <a:solidFill>
                <a:srgbClr val="FEFFFF"/>
              </a:solidFill>
              <a:latin typeface="PF Paperback" charset="0"/>
              <a:cs typeface="PF Paperback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68484C-E782-744C-96D3-CB209C1AE54A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2051006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1" grpId="0" animBg="1"/>
      <p:bldP spid="52" grpId="0"/>
      <p:bldP spid="75" grpId="0"/>
      <p:bldGraphic spid="34" grpId="0">
        <p:bldAsOne/>
      </p:bldGraphic>
      <p:bldP spid="8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765326" y="1478852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8935196" y="1478228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79374" y="-129184"/>
            <a:ext cx="13530416" cy="1145358"/>
          </a:xfrm>
        </p:spPr>
        <p:txBody>
          <a:bodyPr>
            <a:noAutofit/>
          </a:bodyPr>
          <a:lstStyle/>
          <a:p>
            <a:r>
              <a:rPr lang="en-US" sz="6000" spc="-300" dirty="0"/>
              <a:t>Open Science </a:t>
            </a:r>
            <a:r>
              <a:rPr lang="en-US" sz="6000" spc="-300" dirty="0">
                <a:uFillTx/>
              </a:rPr>
              <a:t>publishing vision</a:t>
            </a:r>
            <a:endParaRPr lang="en-US" sz="3200" dirty="0">
              <a:uFillTx/>
            </a:endParaRPr>
          </a:p>
        </p:txBody>
      </p:sp>
      <p:sp>
        <p:nvSpPr>
          <p:cNvPr id="36" name="Circular Arrow 35"/>
          <p:cNvSpPr>
            <a:spLocks/>
          </p:cNvSpPr>
          <p:nvPr/>
        </p:nvSpPr>
        <p:spPr>
          <a:xfrm rot="886150">
            <a:off x="1774792" y="2918381"/>
            <a:ext cx="4508060" cy="4587875"/>
          </a:xfrm>
          <a:prstGeom prst="circularArrow">
            <a:avLst>
              <a:gd name="adj1" fmla="val 5544"/>
              <a:gd name="adj2" fmla="val 330680"/>
              <a:gd name="adj3" fmla="val 13815233"/>
              <a:gd name="adj4" fmla="val 17362087"/>
              <a:gd name="adj5" fmla="val 5757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2531" name="Picture 3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4369" y="5053809"/>
            <a:ext cx="817482" cy="81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2" name="Picture 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1954" y="5769771"/>
            <a:ext cx="592080" cy="59213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Right Arrow 40"/>
          <p:cNvSpPr>
            <a:spLocks/>
          </p:cNvSpPr>
          <p:nvPr/>
        </p:nvSpPr>
        <p:spPr>
          <a:xfrm rot="2656027">
            <a:off x="3078003" y="4744246"/>
            <a:ext cx="607953" cy="401638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42" name="Right Arrow 41"/>
          <p:cNvSpPr>
            <a:spLocks/>
          </p:cNvSpPr>
          <p:nvPr/>
        </p:nvSpPr>
        <p:spPr>
          <a:xfrm rot="19197062">
            <a:off x="3082765" y="5645946"/>
            <a:ext cx="607954" cy="401638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43" name="Right Arrow 42"/>
          <p:cNvSpPr>
            <a:spLocks/>
          </p:cNvSpPr>
          <p:nvPr/>
        </p:nvSpPr>
        <p:spPr>
          <a:xfrm>
            <a:off x="4560583" y="5114135"/>
            <a:ext cx="607953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sp>
        <p:nvSpPr>
          <p:cNvPr id="44" name="TextBox 43"/>
          <p:cNvSpPr txBox="1">
            <a:spLocks/>
          </p:cNvSpPr>
          <p:nvPr/>
        </p:nvSpPr>
        <p:spPr>
          <a:xfrm>
            <a:off x="1365258" y="3653634"/>
            <a:ext cx="1285749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data</a:t>
            </a:r>
          </a:p>
        </p:txBody>
      </p:sp>
      <p:sp>
        <p:nvSpPr>
          <p:cNvPr id="45" name="TextBox 44"/>
          <p:cNvSpPr txBox="1">
            <a:spLocks/>
          </p:cNvSpPr>
          <p:nvPr/>
        </p:nvSpPr>
        <p:spPr>
          <a:xfrm>
            <a:off x="1343036" y="6182521"/>
            <a:ext cx="1285749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 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Software</a:t>
            </a:r>
          </a:p>
        </p:txBody>
      </p:sp>
      <p:sp>
        <p:nvSpPr>
          <p:cNvPr id="46" name="TextBox 45"/>
          <p:cNvSpPr txBox="1">
            <a:spLocks/>
          </p:cNvSpPr>
          <p:nvPr/>
        </p:nvSpPr>
        <p:spPr>
          <a:xfrm>
            <a:off x="3283235" y="4359640"/>
            <a:ext cx="1967205" cy="7488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e-infra Tools &amp; 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Services</a:t>
            </a:r>
          </a:p>
        </p:txBody>
      </p:sp>
      <p:sp>
        <p:nvSpPr>
          <p:cNvPr id="47" name="TextBox 46"/>
          <p:cNvSpPr txBox="1">
            <a:spLocks/>
          </p:cNvSpPr>
          <p:nvPr/>
        </p:nvSpPr>
        <p:spPr>
          <a:xfrm>
            <a:off x="5244242" y="4226721"/>
            <a:ext cx="1284163" cy="749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Research</a:t>
            </a:r>
          </a:p>
          <a:p>
            <a:pPr algn="ctr">
              <a:defRPr>
                <a:uFillTx/>
              </a:defRPr>
            </a:pPr>
            <a:r>
              <a:rPr lang="en-US" sz="2133" b="1" dirty="0">
                <a:uFillTx/>
                <a:latin typeface="PF Paperback"/>
                <a:cs typeface="PF Paperback"/>
              </a:rPr>
              <a:t>data</a:t>
            </a:r>
          </a:p>
        </p:txBody>
      </p:sp>
      <p:sp>
        <p:nvSpPr>
          <p:cNvPr id="22540" name="TextBox 47"/>
          <p:cNvSpPr txBox="1">
            <a:spLocks noChangeArrowheads="1"/>
          </p:cNvSpPr>
          <p:nvPr/>
        </p:nvSpPr>
        <p:spPr bwMode="auto">
          <a:xfrm>
            <a:off x="2522806" y="7033542"/>
            <a:ext cx="305509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800" b="1" i="1" dirty="0">
                <a:uFillTx/>
                <a:latin typeface="PF Paperback" charset="0"/>
                <a:cs typeface="PF Paperback" charset="0"/>
              </a:rPr>
              <a:t>Scientific process</a:t>
            </a:r>
          </a:p>
        </p:txBody>
      </p:sp>
      <p:pic>
        <p:nvPicPr>
          <p:cNvPr id="22541" name="Picture 4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9136" y="3178971"/>
            <a:ext cx="742877" cy="74295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TextBox 49"/>
          <p:cNvSpPr txBox="1">
            <a:spLocks/>
          </p:cNvSpPr>
          <p:nvPr/>
        </p:nvSpPr>
        <p:spPr>
          <a:xfrm>
            <a:off x="2547830" y="2375697"/>
            <a:ext cx="3357234" cy="10763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>
                <a:uFillTx/>
              </a:defRPr>
            </a:defPPr>
            <a:lvl1pPr algn="ctr">
              <a:defRPr sz="1200" b="1">
                <a:uFillTx/>
              </a:defRPr>
            </a:lvl1pPr>
          </a:lstStyle>
          <a:p>
            <a:pPr>
              <a:defRPr>
                <a:uFillTx/>
              </a:defRPr>
            </a:pPr>
            <a:r>
              <a:rPr lang="en-US" sz="2133" dirty="0">
                <a:uFillTx/>
                <a:latin typeface="PF Paperback"/>
                <a:cs typeface="PF Paperback"/>
              </a:rPr>
              <a:t>Research literature:</a:t>
            </a:r>
          </a:p>
          <a:p>
            <a:pPr>
              <a:defRPr>
                <a:uFillTx/>
              </a:defRPr>
            </a:pPr>
            <a:r>
              <a:rPr lang="en-US" sz="2133" b="0" i="1" dirty="0">
                <a:uFillTx/>
                <a:latin typeface="PF Paperback"/>
                <a:cs typeface="PF Paperback"/>
              </a:rPr>
              <a:t>Articles, docs, white papers</a:t>
            </a:r>
          </a:p>
          <a:p>
            <a:pPr>
              <a:defRPr>
                <a:uFillTx/>
              </a:defRPr>
            </a:pPr>
            <a:endParaRPr lang="en-US" sz="2133" dirty="0">
              <a:uFillTx/>
              <a:latin typeface="PF Paperback"/>
              <a:cs typeface="PF Paperback"/>
            </a:endParaRPr>
          </a:p>
        </p:txBody>
      </p:sp>
      <p:sp>
        <p:nvSpPr>
          <p:cNvPr id="53" name="Rounded Rectangle 52"/>
          <p:cNvSpPr>
            <a:spLocks/>
          </p:cNvSpPr>
          <p:nvPr/>
        </p:nvSpPr>
        <p:spPr>
          <a:xfrm>
            <a:off x="2365285" y="4361659"/>
            <a:ext cx="673034" cy="596900"/>
          </a:xfrm>
          <a:prstGeom prst="roundRect">
            <a:avLst/>
          </a:prstGeom>
          <a:solidFill>
            <a:srgbClr val="FFFFFF"/>
          </a:solidFill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54" name="TextBox 53"/>
          <p:cNvSpPr txBox="1">
            <a:spLocks/>
          </p:cNvSpPr>
          <p:nvPr/>
        </p:nvSpPr>
        <p:spPr>
          <a:xfrm>
            <a:off x="2276394" y="4337847"/>
            <a:ext cx="825419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01101010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01100001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11010010</a:t>
            </a:r>
          </a:p>
        </p:txBody>
      </p:sp>
      <p:sp>
        <p:nvSpPr>
          <p:cNvPr id="57" name="Rounded Rectangle 56"/>
          <p:cNvSpPr>
            <a:spLocks/>
          </p:cNvSpPr>
          <p:nvPr/>
        </p:nvSpPr>
        <p:spPr>
          <a:xfrm>
            <a:off x="5452847" y="4988721"/>
            <a:ext cx="673034" cy="596900"/>
          </a:xfrm>
          <a:prstGeom prst="roundRect">
            <a:avLst/>
          </a:prstGeom>
          <a:solidFill>
            <a:srgbClr val="FFFFFF"/>
          </a:solidFill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endParaRPr lang="en-US" sz="3200">
              <a:uFillTx/>
              <a:latin typeface="PF Paperback"/>
              <a:cs typeface="PF Paperback"/>
            </a:endParaRPr>
          </a:p>
        </p:txBody>
      </p:sp>
      <p:sp>
        <p:nvSpPr>
          <p:cNvPr id="58" name="TextBox 57"/>
          <p:cNvSpPr txBox="1">
            <a:spLocks/>
          </p:cNvSpPr>
          <p:nvPr/>
        </p:nvSpPr>
        <p:spPr>
          <a:xfrm>
            <a:off x="5414089" y="4963321"/>
            <a:ext cx="825419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01101010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01100001</a:t>
            </a:r>
          </a:p>
          <a:p>
            <a:pPr>
              <a:defRPr>
                <a:uFillTx/>
              </a:defRPr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PF Paperback"/>
                <a:cs typeface="PF Paperback"/>
              </a:rPr>
              <a:t>11010010</a:t>
            </a:r>
          </a:p>
        </p:txBody>
      </p:sp>
      <p:sp>
        <p:nvSpPr>
          <p:cNvPr id="75" name="TextBox 74"/>
          <p:cNvSpPr txBox="1">
            <a:spLocks/>
          </p:cNvSpPr>
          <p:nvPr/>
        </p:nvSpPr>
        <p:spPr>
          <a:xfrm>
            <a:off x="8387807" y="901607"/>
            <a:ext cx="7554856" cy="5847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>
                <a:sym typeface="Gill Sans" charset="0"/>
              </a:rPr>
              <a:t>Scholarly Communication Infrastructure</a:t>
            </a:r>
          </a:p>
        </p:txBody>
      </p:sp>
      <p:sp>
        <p:nvSpPr>
          <p:cNvPr id="83" name="TextBox 82"/>
          <p:cNvSpPr txBox="1">
            <a:spLocks/>
          </p:cNvSpPr>
          <p:nvPr/>
        </p:nvSpPr>
        <p:spPr>
          <a:xfrm>
            <a:off x="6595970" y="5248671"/>
            <a:ext cx="3444685" cy="95410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sz="2800"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>
                <a:sym typeface="Gill Sans" charset="0"/>
              </a:rPr>
              <a:t>Repeat, Reproduce,</a:t>
            </a:r>
          </a:p>
          <a:p>
            <a:r>
              <a:rPr lang="en-US" dirty="0">
                <a:sym typeface="Gill Sans" charset="0"/>
              </a:rPr>
              <a:t>Reuse, Evaluate</a:t>
            </a:r>
          </a:p>
        </p:txBody>
      </p:sp>
      <p:sp>
        <p:nvSpPr>
          <p:cNvPr id="29" name="TextBox 47"/>
          <p:cNvSpPr txBox="1">
            <a:spLocks noChangeArrowheads="1"/>
          </p:cNvSpPr>
          <p:nvPr/>
        </p:nvSpPr>
        <p:spPr bwMode="auto">
          <a:xfrm>
            <a:off x="1906705" y="932131"/>
            <a:ext cx="4521434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3200" b="1" i="1" dirty="0">
                <a:uFillTx/>
                <a:latin typeface="PF Paperback" charset="0"/>
                <a:cs typeface="PF Paperback" charset="0"/>
              </a:rPr>
              <a:t>Research Infrastructure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11027451" y="1858341"/>
            <a:ext cx="3058813" cy="1109662"/>
            <a:chOff x="6640451" y="1663003"/>
            <a:chExt cx="2294274" cy="832603"/>
          </a:xfrm>
        </p:grpSpPr>
        <p:sp>
          <p:nvSpPr>
            <p:cNvPr id="99" name="TextBox 98"/>
            <p:cNvSpPr txBox="1">
              <a:spLocks/>
            </p:cNvSpPr>
            <p:nvPr/>
          </p:nvSpPr>
          <p:spPr>
            <a:xfrm>
              <a:off x="7915577" y="1802365"/>
              <a:ext cx="1019148" cy="500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>
                  <a:uFillTx/>
                </a:defRPr>
              </a:defPPr>
              <a:lvl1pPr algn="ctr">
                <a:defRPr sz="1200" b="1">
                  <a:uFillTx/>
                </a:defRPr>
              </a:lvl1pPr>
            </a:lstStyle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Literature</a:t>
              </a:r>
            </a:p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Repository</a:t>
              </a:r>
            </a:p>
          </p:txBody>
        </p:sp>
        <p:grpSp>
          <p:nvGrpSpPr>
            <p:cNvPr id="100" name="Group 109"/>
            <p:cNvGrpSpPr/>
            <p:nvPr/>
          </p:nvGrpSpPr>
          <p:grpSpPr>
            <a:xfrm>
              <a:off x="6640451" y="1663003"/>
              <a:ext cx="1040749" cy="832603"/>
              <a:chOff x="6640451" y="1663003"/>
              <a:chExt cx="1040749" cy="832603"/>
            </a:xfrm>
          </p:grpSpPr>
          <p:sp>
            <p:nvSpPr>
              <p:cNvPr id="101" name="Can 100"/>
              <p:cNvSpPr>
                <a:spLocks/>
              </p:cNvSpPr>
              <p:nvPr/>
            </p:nvSpPr>
            <p:spPr>
              <a:xfrm>
                <a:off x="6640451" y="1663003"/>
                <a:ext cx="1040579" cy="832603"/>
              </a:xfrm>
              <a:prstGeom prst="can">
                <a:avLst/>
              </a:prstGeom>
              <a:noFill/>
              <a:ln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>
                    <a:uFillTx/>
                  </a:defRPr>
                </a:pPr>
                <a:endParaRPr lang="en-US" sz="4400">
                  <a:uFillTx/>
                  <a:latin typeface="PF Paperback"/>
                  <a:cs typeface="PF Paperback"/>
                </a:endParaRPr>
              </a:p>
            </p:txBody>
          </p:sp>
          <p:pic>
            <p:nvPicPr>
              <p:cNvPr id="102" name="Picture 66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917513" y="1886600"/>
                <a:ext cx="557568" cy="5575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03" name="Group 102"/>
          <p:cNvGrpSpPr/>
          <p:nvPr/>
        </p:nvGrpSpPr>
        <p:grpSpPr>
          <a:xfrm>
            <a:off x="11027451" y="3399804"/>
            <a:ext cx="3042940" cy="1109663"/>
            <a:chOff x="6640451" y="2819265"/>
            <a:chExt cx="2282602" cy="832603"/>
          </a:xfrm>
        </p:grpSpPr>
        <p:grpSp>
          <p:nvGrpSpPr>
            <p:cNvPr id="104" name="Group 110"/>
            <p:cNvGrpSpPr/>
            <p:nvPr/>
          </p:nvGrpSpPr>
          <p:grpSpPr>
            <a:xfrm>
              <a:off x="6640451" y="2819265"/>
              <a:ext cx="1040610" cy="832603"/>
              <a:chOff x="6640451" y="2819265"/>
              <a:chExt cx="1040610" cy="832603"/>
            </a:xfrm>
          </p:grpSpPr>
          <p:grpSp>
            <p:nvGrpSpPr>
              <p:cNvPr id="106" name="Group 67"/>
              <p:cNvGrpSpPr/>
              <p:nvPr/>
            </p:nvGrpSpPr>
            <p:grpSpPr>
              <a:xfrm>
                <a:off x="6869052" y="3069403"/>
                <a:ext cx="571312" cy="453823"/>
                <a:chOff x="5470238" y="4618571"/>
                <a:chExt cx="571312" cy="453823"/>
              </a:xfrm>
            </p:grpSpPr>
            <p:sp>
              <p:nvSpPr>
                <p:cNvPr id="108" name="Rounded Rectangle 107"/>
                <p:cNvSpPr>
                  <a:spLocks/>
                </p:cNvSpPr>
                <p:nvPr/>
              </p:nvSpPr>
              <p:spPr>
                <a:xfrm>
                  <a:off x="5510739" y="4624527"/>
                  <a:ext cx="504864" cy="447866"/>
                </a:xfrm>
                <a:prstGeom prst="roundRect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>
                      <a:uFillTx/>
                    </a:defRPr>
                  </a:pPr>
                  <a:endParaRPr lang="en-US" sz="4400">
                    <a:uFillTx/>
                    <a:latin typeface="PF Paperback"/>
                    <a:cs typeface="PF Paperback"/>
                  </a:endParaRPr>
                </a:p>
              </p:txBody>
            </p:sp>
            <p:sp>
              <p:nvSpPr>
                <p:cNvPr id="109" name="TextBox 108"/>
                <p:cNvSpPr txBox="1">
                  <a:spLocks/>
                </p:cNvSpPr>
                <p:nvPr/>
              </p:nvSpPr>
              <p:spPr>
                <a:xfrm>
                  <a:off x="5470255" y="4618571"/>
                  <a:ext cx="571544" cy="43833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>
                      <a:uFillTx/>
                    </a:defRPr>
                  </a:pPr>
                  <a:r>
                    <a:rPr lang="en-US" sz="1067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01101010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1067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01100001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1067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11010010</a:t>
                  </a:r>
                </a:p>
              </p:txBody>
            </p:sp>
          </p:grpSp>
          <p:sp>
            <p:nvSpPr>
              <p:cNvPr id="107" name="Can 106"/>
              <p:cNvSpPr>
                <a:spLocks/>
              </p:cNvSpPr>
              <p:nvPr/>
            </p:nvSpPr>
            <p:spPr>
              <a:xfrm>
                <a:off x="6640451" y="2819265"/>
                <a:ext cx="1040686" cy="832603"/>
              </a:xfrm>
              <a:prstGeom prst="can">
                <a:avLst/>
              </a:prstGeom>
              <a:noFill/>
              <a:ln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>
                    <a:uFillTx/>
                  </a:defRPr>
                </a:pPr>
                <a:endParaRPr lang="en-US" sz="4400">
                  <a:uFillTx/>
                  <a:latin typeface="PF Paperback"/>
                  <a:cs typeface="PF Paperback"/>
                </a:endParaRPr>
              </a:p>
            </p:txBody>
          </p:sp>
        </p:grpSp>
        <p:sp>
          <p:nvSpPr>
            <p:cNvPr id="105" name="TextBox 104"/>
            <p:cNvSpPr txBox="1">
              <a:spLocks/>
            </p:cNvSpPr>
            <p:nvPr/>
          </p:nvSpPr>
          <p:spPr>
            <a:xfrm>
              <a:off x="7928806" y="2991980"/>
              <a:ext cx="994247" cy="500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>
                  <a:uFillTx/>
                </a:defRPr>
              </a:defPPr>
              <a:lvl1pPr algn="ctr">
                <a:defRPr sz="1200" b="1">
                  <a:uFillTx/>
                </a:defRPr>
              </a:lvl1pPr>
            </a:lstStyle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Data</a:t>
              </a:r>
            </a:p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Repository</a:t>
              </a: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1027451" y="4879353"/>
            <a:ext cx="3042940" cy="1111250"/>
            <a:chOff x="6640452" y="3929493"/>
            <a:chExt cx="2282602" cy="832603"/>
          </a:xfrm>
        </p:grpSpPr>
        <p:grpSp>
          <p:nvGrpSpPr>
            <p:cNvPr id="111" name="Group 111"/>
            <p:cNvGrpSpPr/>
            <p:nvPr/>
          </p:nvGrpSpPr>
          <p:grpSpPr>
            <a:xfrm>
              <a:off x="6640452" y="3929493"/>
              <a:ext cx="1040749" cy="832603"/>
              <a:chOff x="6640452" y="3929493"/>
              <a:chExt cx="1040749" cy="832603"/>
            </a:xfrm>
          </p:grpSpPr>
          <p:sp>
            <p:nvSpPr>
              <p:cNvPr id="113" name="Can 112"/>
              <p:cNvSpPr>
                <a:spLocks/>
              </p:cNvSpPr>
              <p:nvPr/>
            </p:nvSpPr>
            <p:spPr>
              <a:xfrm>
                <a:off x="6640452" y="3929493"/>
                <a:ext cx="1040686" cy="832603"/>
              </a:xfrm>
              <a:prstGeom prst="can">
                <a:avLst/>
              </a:prstGeom>
              <a:noFill/>
              <a:ln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>
                    <a:uFillTx/>
                  </a:defRPr>
                </a:pPr>
                <a:endParaRPr lang="en-US" sz="4400">
                  <a:uFillTx/>
                  <a:latin typeface="PF Paperback"/>
                  <a:cs typeface="PF Paperback"/>
                </a:endParaRPr>
              </a:p>
            </p:txBody>
          </p:sp>
          <p:pic>
            <p:nvPicPr>
              <p:cNvPr id="114" name="Picture 72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927914" y="4254743"/>
                <a:ext cx="443988" cy="44398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12" name="TextBox 111"/>
            <p:cNvSpPr txBox="1">
              <a:spLocks/>
            </p:cNvSpPr>
            <p:nvPr/>
          </p:nvSpPr>
          <p:spPr>
            <a:xfrm>
              <a:off x="7928807" y="4100771"/>
              <a:ext cx="994247" cy="499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>
                  <a:uFillTx/>
                </a:defRPr>
              </a:defPPr>
              <a:lvl1pPr algn="ctr">
                <a:defRPr sz="1200" b="1">
                  <a:uFillTx/>
                </a:defRPr>
              </a:lvl1pPr>
            </a:lstStyle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Software</a:t>
              </a:r>
            </a:p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Repository</a:t>
              </a:r>
            </a:p>
          </p:txBody>
        </p:sp>
      </p:grpSp>
      <p:cxnSp>
        <p:nvCxnSpPr>
          <p:cNvPr id="116" name="Curved Connector 115"/>
          <p:cNvCxnSpPr>
            <a:stCxn id="114" idx="3"/>
            <a:endCxn id="102" idx="3"/>
          </p:cNvCxnSpPr>
          <p:nvPr/>
        </p:nvCxnSpPr>
        <p:spPr>
          <a:xfrm flipV="1">
            <a:off x="12002080" y="2528267"/>
            <a:ext cx="138099" cy="3081337"/>
          </a:xfrm>
          <a:prstGeom prst="curvedConnector3">
            <a:avLst>
              <a:gd name="adj1" fmla="val 616966"/>
            </a:avLst>
          </a:prstGeom>
          <a:ln>
            <a:solidFill>
              <a:srgbClr val="40404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7" name="Group 116"/>
          <p:cNvGrpSpPr/>
          <p:nvPr/>
        </p:nvGrpSpPr>
        <p:grpSpPr>
          <a:xfrm>
            <a:off x="9536934" y="6293816"/>
            <a:ext cx="4675609" cy="2106612"/>
            <a:chOff x="5522514" y="4989879"/>
            <a:chExt cx="3506554" cy="1579438"/>
          </a:xfrm>
        </p:grpSpPr>
        <p:grpSp>
          <p:nvGrpSpPr>
            <p:cNvPr id="118" name="Group 74"/>
            <p:cNvGrpSpPr/>
            <p:nvPr/>
          </p:nvGrpSpPr>
          <p:grpSpPr>
            <a:xfrm>
              <a:off x="5672545" y="4992301"/>
              <a:ext cx="1565042" cy="1438585"/>
              <a:chOff x="4511242" y="5211889"/>
              <a:chExt cx="1565042" cy="1438585"/>
            </a:xfrm>
          </p:grpSpPr>
          <p:pic>
            <p:nvPicPr>
              <p:cNvPr id="121" name="Picture 28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511242" y="5211889"/>
                <a:ext cx="1565042" cy="143858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" name="Picture 2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350750" y="6093122"/>
                <a:ext cx="243129" cy="22348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" name="Picture 2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205755" y="6268974"/>
                <a:ext cx="176015" cy="16179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" name="Picture 30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839154" y="6047692"/>
                <a:ext cx="204482" cy="204482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25" name="Group 58"/>
              <p:cNvGrpSpPr/>
              <p:nvPr/>
            </p:nvGrpSpPr>
            <p:grpSpPr>
              <a:xfrm>
                <a:off x="5558961" y="6068816"/>
                <a:ext cx="297922" cy="207681"/>
                <a:chOff x="5312939" y="4420622"/>
                <a:chExt cx="964829" cy="722580"/>
              </a:xfrm>
            </p:grpSpPr>
            <p:sp>
              <p:nvSpPr>
                <p:cNvPr id="129" name="Rounded Rectangle 128"/>
                <p:cNvSpPr>
                  <a:spLocks/>
                </p:cNvSpPr>
                <p:nvPr/>
              </p:nvSpPr>
              <p:spPr>
                <a:xfrm>
                  <a:off x="5512928" y="4623535"/>
                  <a:ext cx="508904" cy="451387"/>
                </a:xfrm>
                <a:prstGeom prst="roundRect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>
                      <a:uFillTx/>
                    </a:defRPr>
                  </a:pPr>
                  <a:endParaRPr lang="en-US" sz="1400">
                    <a:uFillTx/>
                    <a:latin typeface="PF Paperback"/>
                    <a:cs typeface="PF Paperback"/>
                  </a:endParaRPr>
                </a:p>
              </p:txBody>
            </p:sp>
            <p:sp>
              <p:nvSpPr>
                <p:cNvPr id="130" name="TextBox 129"/>
                <p:cNvSpPr txBox="1">
                  <a:spLocks/>
                </p:cNvSpPr>
                <p:nvPr/>
              </p:nvSpPr>
              <p:spPr>
                <a:xfrm>
                  <a:off x="5312451" y="4420619"/>
                  <a:ext cx="971544" cy="7288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01101010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01100001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11010010</a:t>
                  </a:r>
                </a:p>
              </p:txBody>
            </p:sp>
          </p:grpSp>
          <p:grpSp>
            <p:nvGrpSpPr>
              <p:cNvPr id="126" name="Group 61"/>
              <p:cNvGrpSpPr/>
              <p:nvPr/>
            </p:nvGrpSpPr>
            <p:grpSpPr>
              <a:xfrm>
                <a:off x="5152964" y="5896232"/>
                <a:ext cx="297922" cy="207681"/>
                <a:chOff x="5312256" y="4419250"/>
                <a:chExt cx="964829" cy="722580"/>
              </a:xfrm>
            </p:grpSpPr>
            <p:sp>
              <p:nvSpPr>
                <p:cNvPr id="127" name="Rounded Rectangle 126"/>
                <p:cNvSpPr>
                  <a:spLocks/>
                </p:cNvSpPr>
                <p:nvPr/>
              </p:nvSpPr>
              <p:spPr>
                <a:xfrm>
                  <a:off x="5512413" y="4622165"/>
                  <a:ext cx="508904" cy="451385"/>
                </a:xfrm>
                <a:prstGeom prst="roundRect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>
                      <a:uFillTx/>
                    </a:defRPr>
                  </a:pPr>
                  <a:endParaRPr lang="en-US" sz="1400">
                    <a:uFillTx/>
                    <a:latin typeface="PF Paperback"/>
                    <a:cs typeface="PF Paperback"/>
                  </a:endParaRPr>
                </a:p>
              </p:txBody>
            </p:sp>
            <p:sp>
              <p:nvSpPr>
                <p:cNvPr id="128" name="TextBox 127"/>
                <p:cNvSpPr txBox="1">
                  <a:spLocks/>
                </p:cNvSpPr>
                <p:nvPr/>
              </p:nvSpPr>
              <p:spPr>
                <a:xfrm>
                  <a:off x="5311935" y="4419247"/>
                  <a:ext cx="971544" cy="72884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01101010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01100001</a:t>
                  </a:r>
                </a:p>
                <a:p>
                  <a:pPr>
                    <a:defRPr>
                      <a:uFillTx/>
                    </a:defRPr>
                  </a:pPr>
                  <a:r>
                    <a:rPr lang="en-US" sz="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uFillTx/>
                      <a:latin typeface="PF Paperback"/>
                      <a:cs typeface="PF Paperback"/>
                    </a:rPr>
                    <a:t>11010010</a:t>
                  </a:r>
                </a:p>
              </p:txBody>
            </p:sp>
          </p:grpSp>
        </p:grpSp>
        <p:sp>
          <p:nvSpPr>
            <p:cNvPr id="119" name="Can 118"/>
            <p:cNvSpPr>
              <a:spLocks/>
            </p:cNvSpPr>
            <p:nvPr/>
          </p:nvSpPr>
          <p:spPr>
            <a:xfrm>
              <a:off x="5522514" y="4989879"/>
              <a:ext cx="2205917" cy="1579438"/>
            </a:xfrm>
            <a:prstGeom prst="can">
              <a:avLst/>
            </a:prstGeom>
            <a:noFill/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>
                  <a:uFillTx/>
                </a:defRPr>
              </a:pPr>
              <a:endParaRPr lang="en-US" sz="4400">
                <a:uFillTx/>
                <a:latin typeface="PF Paperback"/>
                <a:cs typeface="PF Paperback"/>
              </a:endParaRPr>
            </a:p>
          </p:txBody>
        </p:sp>
        <p:sp>
          <p:nvSpPr>
            <p:cNvPr id="120" name="TextBox 119"/>
            <p:cNvSpPr txBox="1">
              <a:spLocks/>
            </p:cNvSpPr>
            <p:nvPr/>
          </p:nvSpPr>
          <p:spPr>
            <a:xfrm>
              <a:off x="7821819" y="5529054"/>
              <a:ext cx="1207249" cy="5000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>
                  <a:uFillTx/>
                </a:defRPr>
              </a:defPPr>
              <a:lvl1pPr algn="ctr">
                <a:defRPr sz="1200" b="1">
                  <a:uFillTx/>
                </a:defRPr>
              </a:lvl1pPr>
            </a:lstStyle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“Experiment”</a:t>
              </a:r>
            </a:p>
            <a:p>
              <a:pPr>
                <a:defRPr>
                  <a:uFillTx/>
                </a:defRPr>
              </a:pPr>
              <a:r>
                <a:rPr lang="en-US" sz="1867" dirty="0">
                  <a:uFillTx/>
                  <a:latin typeface="PF Paperback"/>
                  <a:cs typeface="PF Paperback"/>
                </a:rPr>
                <a:t>Repository</a:t>
              </a:r>
            </a:p>
          </p:txBody>
        </p:sp>
      </p:grpSp>
      <p:cxnSp>
        <p:nvCxnSpPr>
          <p:cNvPr id="134" name="Curved Connector 133"/>
          <p:cNvCxnSpPr>
            <a:stCxn id="114" idx="3"/>
            <a:endCxn id="109" idx="3"/>
          </p:cNvCxnSpPr>
          <p:nvPr/>
        </p:nvCxnSpPr>
        <p:spPr>
          <a:xfrm flipV="1">
            <a:off x="12002081" y="4025279"/>
            <a:ext cx="92066" cy="1584325"/>
          </a:xfrm>
          <a:prstGeom prst="curvedConnector3">
            <a:avLst>
              <a:gd name="adj1" fmla="val 350430"/>
            </a:avLst>
          </a:prstGeom>
          <a:ln w="28575" cmpd="sng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2059225" y="2528266"/>
            <a:ext cx="811133" cy="1939925"/>
            <a:chOff x="12059225" y="2528266"/>
            <a:chExt cx="811133" cy="1939925"/>
          </a:xfrm>
        </p:grpSpPr>
        <p:cxnSp>
          <p:nvCxnSpPr>
            <p:cNvPr id="115" name="Curved Connector 114"/>
            <p:cNvCxnSpPr>
              <a:stCxn id="108" idx="3"/>
              <a:endCxn id="102" idx="3"/>
            </p:cNvCxnSpPr>
            <p:nvPr/>
          </p:nvCxnSpPr>
          <p:spPr>
            <a:xfrm flipV="1">
              <a:off x="12059225" y="2528266"/>
              <a:ext cx="80954" cy="1511300"/>
            </a:xfrm>
            <a:prstGeom prst="curvedConnector3">
              <a:avLst>
                <a:gd name="adj1" fmla="val 752632"/>
              </a:avLst>
            </a:prstGeom>
            <a:ln>
              <a:solidFill>
                <a:srgbClr val="40404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Box 134"/>
            <p:cNvSpPr txBox="1">
              <a:spLocks noChangeArrowheads="1"/>
            </p:cNvSpPr>
            <p:nvPr/>
          </p:nvSpPr>
          <p:spPr bwMode="auto">
            <a:xfrm rot="5400000">
              <a:off x="12271887" y="3869720"/>
              <a:ext cx="857250" cy="33969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 eaLnBrk="0" hangingPunct="0"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 eaLnBrk="0" hangingPunct="0"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 eaLnBrk="0" hangingPunct="0"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 eaLnBrk="0" hangingPunct="0"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300">
                  <a:solidFill>
                    <a:srgbClr val="000000"/>
                  </a:solidFill>
                  <a:uFillTx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eaLnBrk="1" hangingPunct="1"/>
              <a:r>
                <a:rPr lang="en-US" sz="1600" i="1">
                  <a:uFillTx/>
                  <a:latin typeface="PF Paperback" charset="0"/>
                  <a:cs typeface="PF Paperback" charset="0"/>
                </a:rPr>
                <a:t>citation</a:t>
              </a:r>
            </a:p>
          </p:txBody>
        </p:sp>
      </p:grpSp>
      <p:grpSp>
        <p:nvGrpSpPr>
          <p:cNvPr id="137" name="Group 117"/>
          <p:cNvGrpSpPr/>
          <p:nvPr/>
        </p:nvGrpSpPr>
        <p:grpSpPr>
          <a:xfrm>
            <a:off x="10417142" y="2639053"/>
            <a:ext cx="1000030" cy="4108450"/>
            <a:chOff x="5471466" y="2248500"/>
            <a:chExt cx="750288" cy="3082260"/>
          </a:xfrm>
        </p:grpSpPr>
        <p:cxnSp>
          <p:nvCxnSpPr>
            <p:cNvPr id="139" name="Curved Connector 138"/>
            <p:cNvCxnSpPr>
              <a:endCxn id="114" idx="1"/>
            </p:cNvCxnSpPr>
            <p:nvPr/>
          </p:nvCxnSpPr>
          <p:spPr>
            <a:xfrm rot="5400000" flipH="1" flipV="1">
              <a:off x="5618531" y="4727536"/>
              <a:ext cx="770565" cy="435881"/>
            </a:xfrm>
            <a:prstGeom prst="curvedConnector2">
              <a:avLst/>
            </a:prstGeom>
            <a:ln>
              <a:solidFill>
                <a:srgbClr val="40404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urved Connector 139"/>
            <p:cNvCxnSpPr>
              <a:endCxn id="109" idx="1"/>
            </p:cNvCxnSpPr>
            <p:nvPr/>
          </p:nvCxnSpPr>
          <p:spPr>
            <a:xfrm rot="5400000" flipH="1" flipV="1">
              <a:off x="4965279" y="4082621"/>
              <a:ext cx="1959165" cy="537110"/>
            </a:xfrm>
            <a:prstGeom prst="curvedConnector2">
              <a:avLst/>
            </a:prstGeom>
            <a:ln>
              <a:solidFill>
                <a:srgbClr val="40404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urved Connector 140"/>
            <p:cNvCxnSpPr>
              <a:endCxn id="102" idx="1"/>
            </p:cNvCxnSpPr>
            <p:nvPr/>
          </p:nvCxnSpPr>
          <p:spPr>
            <a:xfrm rot="5400000" flipH="1" flipV="1">
              <a:off x="4300121" y="3419845"/>
              <a:ext cx="3082260" cy="739569"/>
            </a:xfrm>
            <a:prstGeom prst="curvedConnector2">
              <a:avLst/>
            </a:prstGeom>
            <a:ln>
              <a:solidFill>
                <a:srgbClr val="40404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Rectangle 144"/>
          <p:cNvSpPr>
            <a:spLocks/>
          </p:cNvSpPr>
          <p:nvPr/>
        </p:nvSpPr>
        <p:spPr>
          <a:xfrm>
            <a:off x="12727497" y="5916964"/>
            <a:ext cx="2463171" cy="966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>
                <a:uFillTx/>
              </a:defRPr>
            </a:pPr>
            <a:r>
              <a:rPr lang="en-US" sz="2000" b="1" dirty="0">
                <a:solidFill>
                  <a:srgbClr val="000000"/>
                </a:solidFill>
                <a:uFillTx/>
                <a:latin typeface="PF Paperback"/>
                <a:cs typeface="PF Paperback"/>
              </a:rPr>
              <a:t>Other products</a:t>
            </a:r>
            <a:r>
              <a:rPr lang="en-US" sz="2000" dirty="0">
                <a:solidFill>
                  <a:srgbClr val="000000"/>
                </a:solidFill>
                <a:uFillTx/>
                <a:latin typeface="PF Paperback"/>
                <a:cs typeface="PF Paperback"/>
              </a:rPr>
              <a:t>: methods, workflows, protocols</a:t>
            </a:r>
          </a:p>
        </p:txBody>
      </p:sp>
      <p:sp>
        <p:nvSpPr>
          <p:cNvPr id="146" name="Right Arrow 145"/>
          <p:cNvSpPr>
            <a:spLocks/>
          </p:cNvSpPr>
          <p:nvPr/>
        </p:nvSpPr>
        <p:spPr>
          <a:xfrm>
            <a:off x="6947830" y="4031869"/>
            <a:ext cx="2633955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sp>
        <p:nvSpPr>
          <p:cNvPr id="147" name="TextBox 146"/>
          <p:cNvSpPr txBox="1">
            <a:spLocks/>
          </p:cNvSpPr>
          <p:nvPr/>
        </p:nvSpPr>
        <p:spPr>
          <a:xfrm>
            <a:off x="6080827" y="3047722"/>
            <a:ext cx="4276655" cy="95410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sz="2800"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/>
              <a:t>Scientists and RI services</a:t>
            </a:r>
          </a:p>
          <a:p>
            <a:r>
              <a:rPr lang="en-US" dirty="0"/>
              <a:t>Continuous Publishing </a:t>
            </a:r>
          </a:p>
        </p:txBody>
      </p:sp>
      <p:sp>
        <p:nvSpPr>
          <p:cNvPr id="148" name="Right Arrow 147"/>
          <p:cNvSpPr>
            <a:spLocks/>
          </p:cNvSpPr>
          <p:nvPr/>
        </p:nvSpPr>
        <p:spPr>
          <a:xfrm rot="10800000">
            <a:off x="6902978" y="4879963"/>
            <a:ext cx="2633955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cxnSp>
        <p:nvCxnSpPr>
          <p:cNvPr id="149" name="Curved Connector 148"/>
          <p:cNvCxnSpPr>
            <a:endCxn id="22531" idx="2"/>
          </p:cNvCxnSpPr>
          <p:nvPr/>
        </p:nvCxnSpPr>
        <p:spPr>
          <a:xfrm rot="10800000">
            <a:off x="4093111" y="5871372"/>
            <a:ext cx="5947545" cy="1589259"/>
          </a:xfrm>
          <a:prstGeom prst="curvedConnector2">
            <a:avLst/>
          </a:prstGeom>
          <a:ln>
            <a:solidFill>
              <a:srgbClr val="40404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TextBox 123"/>
          <p:cNvSpPr txBox="1">
            <a:spLocks noChangeArrowheads="1"/>
          </p:cNvSpPr>
          <p:nvPr/>
        </p:nvSpPr>
        <p:spPr bwMode="auto">
          <a:xfrm rot="16200000">
            <a:off x="10037235" y="4057444"/>
            <a:ext cx="77201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1600" i="1" dirty="0" err="1">
                <a:uFillTx/>
                <a:latin typeface="PF Paperback" charset="0"/>
                <a:cs typeface="PF Paperback" charset="0"/>
              </a:rPr>
              <a:t>partOf</a:t>
            </a:r>
            <a:endParaRPr lang="en-US" sz="1600" i="1" dirty="0">
              <a:uFillTx/>
              <a:latin typeface="PF Paperback" charset="0"/>
              <a:cs typeface="PF Paperback" charset="0"/>
            </a:endParaRPr>
          </a:p>
        </p:txBody>
      </p:sp>
      <p:sp>
        <p:nvSpPr>
          <p:cNvPr id="151" name="TextBox 123"/>
          <p:cNvSpPr txBox="1">
            <a:spLocks noChangeArrowheads="1"/>
          </p:cNvSpPr>
          <p:nvPr/>
        </p:nvSpPr>
        <p:spPr bwMode="auto">
          <a:xfrm rot="16200000">
            <a:off x="10340034" y="4610860"/>
            <a:ext cx="77201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1600" i="1" dirty="0" err="1">
                <a:uFillTx/>
                <a:latin typeface="PF Paperback" charset="0"/>
                <a:cs typeface="PF Paperback" charset="0"/>
              </a:rPr>
              <a:t>partOf</a:t>
            </a:r>
            <a:endParaRPr lang="en-US" sz="1600" i="1" dirty="0">
              <a:uFillTx/>
              <a:latin typeface="PF Paperback" charset="0"/>
              <a:cs typeface="PF Paperback" charset="0"/>
            </a:endParaRPr>
          </a:p>
        </p:txBody>
      </p:sp>
      <p:sp>
        <p:nvSpPr>
          <p:cNvPr id="152" name="TextBox 123"/>
          <p:cNvSpPr txBox="1">
            <a:spLocks noChangeArrowheads="1"/>
          </p:cNvSpPr>
          <p:nvPr/>
        </p:nvSpPr>
        <p:spPr bwMode="auto">
          <a:xfrm>
            <a:off x="6360318" y="7410871"/>
            <a:ext cx="257487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1600" i="1" dirty="0">
                <a:uFillTx/>
                <a:latin typeface="PF Paperback" charset="0"/>
                <a:cs typeface="PF Paperback" charset="0"/>
              </a:rPr>
              <a:t>Provenance: e.g. created by</a:t>
            </a:r>
          </a:p>
        </p:txBody>
      </p:sp>
      <p:sp>
        <p:nvSpPr>
          <p:cNvPr id="9" name="Can 8"/>
          <p:cNvSpPr/>
          <p:nvPr/>
        </p:nvSpPr>
        <p:spPr>
          <a:xfrm>
            <a:off x="14555618" y="5313454"/>
            <a:ext cx="802145" cy="700728"/>
          </a:xfrm>
          <a:prstGeom prst="can">
            <a:avLst/>
          </a:prstGeom>
          <a:solidFill>
            <a:schemeClr val="bg1"/>
          </a:solidFill>
          <a:ln w="3175" cap="flat">
            <a:solidFill>
              <a:srgbClr val="000000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11" name="Straight Arrow Connector 10"/>
          <p:cNvCxnSpPr>
            <a:stCxn id="54" idx="2"/>
            <a:endCxn id="22532" idx="0"/>
          </p:cNvCxnSpPr>
          <p:nvPr/>
        </p:nvCxnSpPr>
        <p:spPr>
          <a:xfrm>
            <a:off x="2689104" y="4983960"/>
            <a:ext cx="38890" cy="785811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miter lim="400000"/>
            <a:headEnd type="arrow"/>
            <a:tailEnd type="arrow"/>
          </a:ln>
          <a:effectLst/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4B43BDBF-FBB3-B744-889B-56D995DD4FE7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5579322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50" grpId="0"/>
      <p:bldP spid="151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765326" y="1478852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8935196" y="1478228"/>
            <a:ext cx="6539547" cy="7310705"/>
          </a:xfrm>
          <a:prstGeom prst="roundRect">
            <a:avLst/>
          </a:prstGeom>
          <a:solidFill>
            <a:schemeClr val="bg1"/>
          </a:solidFill>
          <a:ln w="3175" cap="flat" cmpd="sng">
            <a:solidFill>
              <a:schemeClr val="tx1"/>
            </a:solidFill>
            <a:prstDash val="dash"/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47625" tIns="47625" rIns="47625" bIns="47625" numCol="1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kumimoji="0" lang="en-US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79374" y="-129184"/>
            <a:ext cx="13530416" cy="1145358"/>
          </a:xfrm>
        </p:spPr>
        <p:txBody>
          <a:bodyPr>
            <a:noAutofit/>
          </a:bodyPr>
          <a:lstStyle/>
          <a:p>
            <a:r>
              <a:rPr lang="en-US" sz="6000" spc="-300" dirty="0">
                <a:uFillTx/>
              </a:rPr>
              <a:t>(some of the) Barriers to this vision</a:t>
            </a:r>
            <a:endParaRPr lang="en-US" sz="3200" dirty="0">
              <a:uFillTx/>
            </a:endParaRPr>
          </a:p>
        </p:txBody>
      </p:sp>
      <p:sp>
        <p:nvSpPr>
          <p:cNvPr id="75" name="TextBox 74"/>
          <p:cNvSpPr txBox="1">
            <a:spLocks/>
          </p:cNvSpPr>
          <p:nvPr/>
        </p:nvSpPr>
        <p:spPr>
          <a:xfrm>
            <a:off x="8387807" y="901607"/>
            <a:ext cx="7554856" cy="5847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>
                <a:sym typeface="Gill Sans" charset="0"/>
              </a:rPr>
              <a:t>Scholarly Communication Infrastructure</a:t>
            </a:r>
          </a:p>
        </p:txBody>
      </p:sp>
      <p:sp>
        <p:nvSpPr>
          <p:cNvPr id="83" name="TextBox 82"/>
          <p:cNvSpPr txBox="1">
            <a:spLocks/>
          </p:cNvSpPr>
          <p:nvPr/>
        </p:nvSpPr>
        <p:spPr>
          <a:xfrm>
            <a:off x="6512415" y="5683105"/>
            <a:ext cx="3444685" cy="95410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sz="2800"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>
                <a:sym typeface="Gill Sans" charset="0"/>
              </a:rPr>
              <a:t>Repeat, Reproduce,</a:t>
            </a:r>
          </a:p>
          <a:p>
            <a:r>
              <a:rPr lang="en-US" dirty="0">
                <a:sym typeface="Gill Sans" charset="0"/>
              </a:rPr>
              <a:t>Reuse, Evaluate</a:t>
            </a:r>
          </a:p>
        </p:txBody>
      </p:sp>
      <p:sp>
        <p:nvSpPr>
          <p:cNvPr id="29" name="TextBox 47"/>
          <p:cNvSpPr txBox="1">
            <a:spLocks noChangeArrowheads="1"/>
          </p:cNvSpPr>
          <p:nvPr/>
        </p:nvSpPr>
        <p:spPr bwMode="auto">
          <a:xfrm>
            <a:off x="1906705" y="932131"/>
            <a:ext cx="4521434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000000"/>
                </a:solidFill>
                <a:uFillTx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3200" b="1" i="1" dirty="0">
                <a:uFillTx/>
                <a:latin typeface="PF Paperback" charset="0"/>
                <a:cs typeface="PF Paperback" charset="0"/>
              </a:rPr>
              <a:t>Research Infrastructure</a:t>
            </a:r>
          </a:p>
        </p:txBody>
      </p:sp>
      <p:sp>
        <p:nvSpPr>
          <p:cNvPr id="146" name="Right Arrow 145"/>
          <p:cNvSpPr>
            <a:spLocks/>
          </p:cNvSpPr>
          <p:nvPr/>
        </p:nvSpPr>
        <p:spPr>
          <a:xfrm>
            <a:off x="6864275" y="4466303"/>
            <a:ext cx="2633955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sp>
        <p:nvSpPr>
          <p:cNvPr id="147" name="TextBox 146"/>
          <p:cNvSpPr txBox="1">
            <a:spLocks/>
          </p:cNvSpPr>
          <p:nvPr/>
        </p:nvSpPr>
        <p:spPr>
          <a:xfrm>
            <a:off x="7173587" y="3969211"/>
            <a:ext cx="1924013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defRPr sz="2800" b="1" i="1">
                <a:latin typeface="PF Paperback" charset="0"/>
                <a:ea typeface="ヒラギノ角ゴ ProN W3" charset="0"/>
                <a:cs typeface="PF Paperback" charset="0"/>
              </a:defRPr>
            </a:lvl1pPr>
            <a:lvl2pPr marL="742950" indent="-28575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2pPr>
            <a:lvl3pPr marL="11430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3pPr>
            <a:lvl4pPr marL="16002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4pPr>
            <a:lvl5pPr marL="2057400" indent="-228600" eaLnBrk="0"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5pPr>
            <a:lvl6pPr marL="25146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6pPr>
            <a:lvl7pPr marL="29718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7pPr>
            <a:lvl8pPr marL="34290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8pPr>
            <a:lvl9pPr marL="3886200" indent="-228600" eaLnBrk="0" fontAlgn="base">
              <a:spcBef>
                <a:spcPct val="0"/>
              </a:spcBef>
              <a:spcAft>
                <a:spcPct val="0"/>
              </a:spcAft>
              <a:defRPr sz="3300">
                <a:latin typeface="Gill Sans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dirty="0"/>
              <a:t>Publishing </a:t>
            </a:r>
          </a:p>
        </p:txBody>
      </p:sp>
      <p:sp>
        <p:nvSpPr>
          <p:cNvPr id="148" name="Right Arrow 147"/>
          <p:cNvSpPr>
            <a:spLocks/>
          </p:cNvSpPr>
          <p:nvPr/>
        </p:nvSpPr>
        <p:spPr>
          <a:xfrm rot="10800000">
            <a:off x="6819423" y="5314397"/>
            <a:ext cx="2633955" cy="401637"/>
          </a:xfrm>
          <a:prstGeom prst="rightArrow">
            <a:avLst/>
          </a:prstGeom>
          <a:solidFill>
            <a:srgbClr val="FF0000"/>
          </a:solidFill>
          <a:ln w="2857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>
              <a:latin typeface="PF Paperback"/>
              <a:cs typeface="PF Paperback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17829883"/>
              </p:ext>
            </p:extLst>
          </p:nvPr>
        </p:nvGraphicFramePr>
        <p:xfrm>
          <a:off x="1279374" y="1279372"/>
          <a:ext cx="5415659" cy="7113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6" name="Diagram 75"/>
          <p:cNvGraphicFramePr/>
          <p:nvPr>
            <p:extLst>
              <p:ext uri="{D42A27DB-BD31-4B8C-83A1-F6EECF244321}">
                <p14:modId xmlns:p14="http://schemas.microsoft.com/office/powerpoint/2010/main" val="4155465372"/>
              </p:ext>
            </p:extLst>
          </p:nvPr>
        </p:nvGraphicFramePr>
        <p:xfrm>
          <a:off x="9682051" y="1186307"/>
          <a:ext cx="5415659" cy="7113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C2970414-DA8C-F64C-8AEC-7B6DF85C7D0B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42763120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7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2641F1-2D6F-D34B-B288-CCB43A140BC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0020" y="3898318"/>
            <a:ext cx="2502620" cy="43053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Implement and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align Open Science</a:t>
            </a:r>
            <a:r>
              <a:rPr lang="en-US" sz="3200" b="0" dirty="0">
                <a:solidFill>
                  <a:schemeClr val="accent2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policies</a:t>
            </a:r>
            <a:r>
              <a:rPr lang="en-US" sz="3200" b="0" dirty="0">
                <a:solidFill>
                  <a:schemeClr val="tx2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across Europe and the world</a:t>
            </a:r>
          </a:p>
          <a:p>
            <a:pPr>
              <a:lnSpc>
                <a:spcPct val="100000"/>
              </a:lnSpc>
            </a:pPr>
            <a:endParaRPr lang="en-GB" sz="3200" b="0" dirty="0">
              <a:solidFill>
                <a:schemeClr val="tx2"/>
              </a:solidFill>
              <a:latin typeface="Helvetica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9D679-B855-854B-B608-00658CF7A3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4800" dirty="0" err="1">
                <a:latin typeface="Helvetica" pitchFamily="2" charset="0"/>
              </a:rPr>
              <a:t>OpenAIRE</a:t>
            </a:r>
            <a:r>
              <a:rPr lang="en-GB" sz="4800" dirty="0">
                <a:latin typeface="Helvetica" pitchFamily="2" charset="0"/>
              </a:rPr>
              <a:t> in a nutshell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169AB3-AE96-8044-A980-2EDF47DCE8B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690460" y="3898318"/>
            <a:ext cx="2502620" cy="4305343"/>
          </a:xfrm>
        </p:spPr>
        <p:txBody>
          <a:bodyPr/>
          <a:lstStyle/>
          <a:p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Deploy</a:t>
            </a:r>
            <a:r>
              <a:rPr lang="en-US" sz="3200" b="0" dirty="0">
                <a:latin typeface="Helvetica" pitchFamily="2" charset="0"/>
              </a:rPr>
              <a:t>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</a:rPr>
              <a:t>services</a:t>
            </a:r>
            <a:r>
              <a:rPr lang="en-US" sz="3200" b="0" dirty="0">
                <a:latin typeface="Helvetica" pitchFamily="2" charset="0"/>
              </a:rPr>
              <a:t> </a:t>
            </a: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to embed Open Science into researcher workflows</a:t>
            </a:r>
          </a:p>
          <a:p>
            <a:endParaRPr lang="en-GB" sz="3200" b="0" dirty="0">
              <a:latin typeface="Helvetica" pitchFamily="2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08F6D26-210A-264C-B143-2190B181527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792476" y="3898318"/>
            <a:ext cx="2502620" cy="4305343"/>
          </a:xfrm>
        </p:spPr>
        <p:txBody>
          <a:bodyPr/>
          <a:lstStyle/>
          <a:p>
            <a:r>
              <a:rPr lang="en-US" sz="3200" b="0" dirty="0">
                <a:solidFill>
                  <a:schemeClr val="accent6"/>
                </a:solidFill>
                <a:latin typeface="Helvetica" pitchFamily="2" charset="0"/>
              </a:rPr>
              <a:t>Train</a:t>
            </a:r>
            <a:r>
              <a:rPr lang="en-US" sz="3200" b="0" dirty="0">
                <a:latin typeface="Helvetica" pitchFamily="2" charset="0"/>
              </a:rPr>
              <a:t> </a:t>
            </a: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for Open Science, for FAIR Science</a:t>
            </a:r>
          </a:p>
          <a:p>
            <a:endParaRPr lang="en-GB" sz="3200" b="0" dirty="0">
              <a:latin typeface="Helvetica" pitchFamily="2" charset="0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B00F2F2-1E97-864D-A6D3-42C257B81E5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882916" y="3898318"/>
            <a:ext cx="2502620" cy="4305343"/>
          </a:xfrm>
        </p:spPr>
        <p:txBody>
          <a:bodyPr/>
          <a:lstStyle/>
          <a:p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Develop</a:t>
            </a:r>
            <a:r>
              <a:rPr lang="en-US" sz="3200" b="0" dirty="0">
                <a:latin typeface="Helvetica" pitchFamily="2" charset="0"/>
              </a:rPr>
              <a:t>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</a:rPr>
              <a:t>global open standards </a:t>
            </a: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for linking all research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9E91F3F-8CFB-CF45-BDC2-1F62EF53621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2973356" y="4061638"/>
            <a:ext cx="2502620" cy="4142024"/>
          </a:xfrm>
        </p:spPr>
        <p:txBody>
          <a:bodyPr/>
          <a:lstStyle/>
          <a:p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Open research to foster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</a:rPr>
              <a:t>innovation</a:t>
            </a:r>
            <a:r>
              <a:rPr lang="en-US" sz="3200" b="0" dirty="0">
                <a:solidFill>
                  <a:schemeClr val="tx2"/>
                </a:solidFill>
                <a:latin typeface="Helvetica" pitchFamily="2" charset="0"/>
              </a:rPr>
              <a:t> </a:t>
            </a:r>
            <a:r>
              <a:rPr lang="en-US" sz="3200" b="0" dirty="0">
                <a:solidFill>
                  <a:schemeClr val="accent1"/>
                </a:solidFill>
                <a:latin typeface="Helvetica" pitchFamily="2" charset="0"/>
              </a:rPr>
              <a:t>and engage </a:t>
            </a:r>
            <a:r>
              <a:rPr lang="en-US" sz="3200" b="0" dirty="0">
                <a:solidFill>
                  <a:schemeClr val="accent6"/>
                </a:solidFill>
                <a:latin typeface="Helvetica" pitchFamily="2" charset="0"/>
              </a:rPr>
              <a:t>society</a:t>
            </a:r>
            <a:endParaRPr lang="en-GB" sz="3200" b="0" dirty="0">
              <a:solidFill>
                <a:schemeClr val="accent6"/>
              </a:solidFill>
              <a:latin typeface="Helvetica" pitchFamily="2" charset="0"/>
            </a:endParaRPr>
          </a:p>
          <a:p>
            <a:endParaRPr lang="en-GB" sz="3200" b="0" dirty="0">
              <a:latin typeface="Helvetica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DB5C5E-0A8E-EC41-A9B2-9744007FFCEF}"/>
              </a:ext>
            </a:extLst>
          </p:cNvPr>
          <p:cNvSpPr txBox="1"/>
          <p:nvPr/>
        </p:nvSpPr>
        <p:spPr>
          <a:xfrm>
            <a:off x="1694248" y="2315148"/>
            <a:ext cx="439223" cy="8348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9A2A053-0669-1145-B3CE-02381D43C0B0}"/>
              </a:ext>
            </a:extLst>
          </p:cNvPr>
          <p:cNvSpPr txBox="1"/>
          <p:nvPr/>
        </p:nvSpPr>
        <p:spPr>
          <a:xfrm>
            <a:off x="4798955" y="2315148"/>
            <a:ext cx="439223" cy="8348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85A02D-137E-FE4A-B7D5-F37483DB040B}"/>
              </a:ext>
            </a:extLst>
          </p:cNvPr>
          <p:cNvSpPr txBox="1"/>
          <p:nvPr/>
        </p:nvSpPr>
        <p:spPr>
          <a:xfrm>
            <a:off x="7902696" y="2315148"/>
            <a:ext cx="439223" cy="8348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BA584E-533F-F243-BB3E-1EE1E8450102}"/>
              </a:ext>
            </a:extLst>
          </p:cNvPr>
          <p:cNvSpPr txBox="1"/>
          <p:nvPr/>
        </p:nvSpPr>
        <p:spPr>
          <a:xfrm>
            <a:off x="10987104" y="2315148"/>
            <a:ext cx="439223" cy="8348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D10D0F-9D8C-9943-A29D-8EA28BF6E589}"/>
              </a:ext>
            </a:extLst>
          </p:cNvPr>
          <p:cNvSpPr txBox="1"/>
          <p:nvPr/>
        </p:nvSpPr>
        <p:spPr>
          <a:xfrm>
            <a:off x="14113076" y="2315148"/>
            <a:ext cx="439223" cy="83484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4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83671B-403E-B44E-B1C5-B1FB27846549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5573A4-FE5D-D945-8A3F-AEE88C4D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686" y="171304"/>
            <a:ext cx="4132010" cy="157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8626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20185D-CEE2-C240-9C1B-656FFFE1711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11200" y="5601800"/>
            <a:ext cx="4010702" cy="246013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Univ. of Gottingen</a:t>
            </a:r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Univ. of Minho </a:t>
            </a:r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Univ. of Gent</a:t>
            </a:r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Unit</a:t>
            </a:r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 err="1"/>
              <a:t>eIFL</a:t>
            </a:r>
            <a:endParaRPr lang="en-GB" sz="2400" dirty="0"/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DANS</a:t>
            </a:r>
          </a:p>
          <a:p>
            <a:pPr>
              <a:lnSpc>
                <a:spcPct val="80000"/>
              </a:lnSpc>
              <a:spcBef>
                <a:spcPts val="300"/>
              </a:spcBef>
            </a:pPr>
            <a:r>
              <a:rPr lang="en-GB" sz="2400" dirty="0"/>
              <a:t>DCC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B7CAD36-6CEC-B346-9A1F-42B0D15DF2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399735" y="4377647"/>
            <a:ext cx="3863711" cy="859344"/>
          </a:xfrm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</a:pPr>
            <a:r>
              <a:rPr lang="en-GB" dirty="0"/>
              <a:t>Univ. of Glasgow / Licenses Athena RC / GDPR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A7FC5E-0E3F-E24F-AA08-769C16A2167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1399735" y="1529303"/>
            <a:ext cx="3512019" cy="2005277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300"/>
              </a:spcBef>
            </a:pPr>
            <a:r>
              <a:rPr lang="en-GB" dirty="0"/>
              <a:t>CNR-ISTI</a:t>
            </a:r>
          </a:p>
          <a:p>
            <a:pPr>
              <a:spcBef>
                <a:spcPts val="300"/>
              </a:spcBef>
            </a:pPr>
            <a:r>
              <a:rPr lang="en-GB" dirty="0"/>
              <a:t>Athena RC</a:t>
            </a:r>
          </a:p>
          <a:p>
            <a:pPr>
              <a:spcBef>
                <a:spcPts val="300"/>
              </a:spcBef>
            </a:pPr>
            <a:r>
              <a:rPr lang="en-GB" dirty="0"/>
              <a:t>ICM</a:t>
            </a:r>
          </a:p>
          <a:p>
            <a:pPr>
              <a:spcBef>
                <a:spcPts val="300"/>
              </a:spcBef>
            </a:pPr>
            <a:r>
              <a:rPr lang="en-GB" dirty="0"/>
              <a:t>CERN</a:t>
            </a:r>
          </a:p>
          <a:p>
            <a:pPr>
              <a:spcBef>
                <a:spcPts val="300"/>
              </a:spcBef>
            </a:pPr>
            <a:r>
              <a:rPr lang="en-GB" dirty="0"/>
              <a:t>Univ. of Bielefeld</a:t>
            </a:r>
          </a:p>
          <a:p>
            <a:pPr>
              <a:spcBef>
                <a:spcPts val="300"/>
              </a:spcBef>
            </a:pPr>
            <a:r>
              <a:rPr lang="en-GB" dirty="0"/>
              <a:t>Univ. of Bonn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CA3988-7AE9-8F4E-95DB-58FD0BCC0F1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78194" y="1304147"/>
            <a:ext cx="3743707" cy="609600"/>
          </a:xfrm>
        </p:spPr>
        <p:txBody>
          <a:bodyPr>
            <a:noAutofit/>
          </a:bodyPr>
          <a:lstStyle/>
          <a:p>
            <a:r>
              <a:rPr lang="en-GB" dirty="0"/>
              <a:t>34 National Open Access Desks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1B082FD-5F96-4844-9138-0372CB654B6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1200" y="1939135"/>
            <a:ext cx="4010702" cy="1892662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GB" dirty="0"/>
              <a:t>Organizations experts in OA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FA9E14E-3C73-6D49-906C-5623C3F72F3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1399734" y="853406"/>
            <a:ext cx="4655020" cy="675898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GB" dirty="0"/>
              <a:t>e-Infrastructure / e-Science Service Providers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668C6E4-4EBC-B142-BE79-1A550727CA8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1399734" y="3768047"/>
            <a:ext cx="4010703" cy="609600"/>
          </a:xfrm>
        </p:spPr>
        <p:txBody>
          <a:bodyPr/>
          <a:lstStyle/>
          <a:p>
            <a:r>
              <a:rPr lang="en-GB" dirty="0"/>
              <a:t>Legal Experts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289D87-8F27-5642-A5B4-9E132F5FDA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3804" y="408676"/>
            <a:ext cx="8545189" cy="1051824"/>
          </a:xfrm>
        </p:spPr>
        <p:txBody>
          <a:bodyPr/>
          <a:lstStyle/>
          <a:p>
            <a:r>
              <a:rPr lang="en-GB" dirty="0"/>
              <a:t>Our consortium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49E44FB-8686-BF4B-934A-6A96EA70D5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071" y="2508167"/>
            <a:ext cx="2984831" cy="207742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A3A6F8B5-DCE1-1C4C-91CD-649EB0B6030D}"/>
              </a:ext>
            </a:extLst>
          </p:cNvPr>
          <p:cNvSpPr txBox="1">
            <a:spLocks/>
          </p:cNvSpPr>
          <p:nvPr/>
        </p:nvSpPr>
        <p:spPr>
          <a:xfrm>
            <a:off x="8252983" y="8209503"/>
            <a:ext cx="4010702" cy="660404"/>
          </a:xfrm>
          <a:prstGeom prst="rect">
            <a:avLst/>
          </a:prstGeom>
        </p:spPr>
        <p:txBody>
          <a:bodyPr vert="horz" lIns="0" tIns="72000" rIns="0" bIns="0" numCol="1" spcCol="720000" rtlCol="0" anchor="t" anchorCtr="0">
            <a:norm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600" b="0" i="0" u="none" strike="noStrike" cap="none" spc="-15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spcBef>
                <a:spcPts val="300"/>
              </a:spcBef>
            </a:pPr>
            <a:r>
              <a:rPr lang="en-GB" sz="2400" dirty="0"/>
              <a:t>Athena RC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6824CC99-D5BE-F845-B3A2-96BB45222456}"/>
              </a:ext>
            </a:extLst>
          </p:cNvPr>
          <p:cNvSpPr txBox="1">
            <a:spLocks/>
          </p:cNvSpPr>
          <p:nvPr/>
        </p:nvSpPr>
        <p:spPr>
          <a:xfrm>
            <a:off x="8252982" y="7599903"/>
            <a:ext cx="4010703" cy="6096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800" b="1" i="0" u="none" strike="noStrike" cap="none" spc="-151" baseline="0">
                <a:ln>
                  <a:noFill/>
                </a:ln>
                <a:solidFill>
                  <a:schemeClr val="accent1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GB" dirty="0">
                <a:solidFill>
                  <a:srgbClr val="00B050"/>
                </a:solidFill>
              </a:rPr>
              <a:t>Open Innovation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3DED722B-BB7E-DD47-82AE-E5D78F22F33B}"/>
              </a:ext>
            </a:extLst>
          </p:cNvPr>
          <p:cNvSpPr txBox="1">
            <a:spLocks/>
          </p:cNvSpPr>
          <p:nvPr/>
        </p:nvSpPr>
        <p:spPr>
          <a:xfrm>
            <a:off x="5197115" y="7745104"/>
            <a:ext cx="4010703" cy="6096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800" b="1" i="0" u="none" strike="noStrike" cap="none" spc="-151" baseline="0">
                <a:ln>
                  <a:noFill/>
                </a:ln>
                <a:solidFill>
                  <a:schemeClr val="accent1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GB" dirty="0">
                <a:solidFill>
                  <a:schemeClr val="accent6"/>
                </a:solidFill>
              </a:rPr>
              <a:t>Citizen Science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4565EDB7-3AFA-4042-BFA4-1AB813A2A33B}"/>
              </a:ext>
            </a:extLst>
          </p:cNvPr>
          <p:cNvSpPr txBox="1">
            <a:spLocks/>
          </p:cNvSpPr>
          <p:nvPr/>
        </p:nvSpPr>
        <p:spPr>
          <a:xfrm>
            <a:off x="11429819" y="5393676"/>
            <a:ext cx="3809907" cy="6096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800" b="1" i="0" u="none" strike="noStrike" cap="none" spc="-151" baseline="0">
                <a:ln>
                  <a:noFill/>
                </a:ln>
                <a:solidFill>
                  <a:schemeClr val="accent1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GB" dirty="0">
                <a:solidFill>
                  <a:srgbClr val="7030A0"/>
                </a:solidFill>
              </a:rPr>
              <a:t>Data Communities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D1F9ED6F-DD3B-9649-BAB9-F2BC1B248783}"/>
              </a:ext>
            </a:extLst>
          </p:cNvPr>
          <p:cNvSpPr txBox="1">
            <a:spLocks/>
          </p:cNvSpPr>
          <p:nvPr/>
        </p:nvSpPr>
        <p:spPr>
          <a:xfrm>
            <a:off x="11451085" y="6061893"/>
            <a:ext cx="4010702" cy="2489601"/>
          </a:xfrm>
          <a:prstGeom prst="rect">
            <a:avLst/>
          </a:prstGeom>
        </p:spPr>
        <p:txBody>
          <a:bodyPr vert="horz" lIns="0" tIns="72000" rIns="0" bIns="0" numCol="1" spcCol="720000" rtlCol="0" anchor="t" anchorCtr="0">
            <a:no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600" b="0" i="0" u="none" strike="noStrike" cap="none" spc="-15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spcBef>
                <a:spcPts val="300"/>
              </a:spcBef>
            </a:pPr>
            <a:r>
              <a:rPr lang="en-GB" sz="2400" dirty="0"/>
              <a:t>EPOS-IT</a:t>
            </a:r>
          </a:p>
          <a:p>
            <a:pPr>
              <a:spcBef>
                <a:spcPts val="300"/>
              </a:spcBef>
            </a:pPr>
            <a:r>
              <a:rPr lang="en-GB" sz="2400" dirty="0"/>
              <a:t>Elixir-GR</a:t>
            </a:r>
          </a:p>
          <a:p>
            <a:pPr>
              <a:spcBef>
                <a:spcPts val="300"/>
              </a:spcBef>
            </a:pPr>
            <a:r>
              <a:rPr lang="en-GB" sz="2400" dirty="0"/>
              <a:t>DARIAH-DE</a:t>
            </a:r>
          </a:p>
          <a:p>
            <a:pPr>
              <a:spcBef>
                <a:spcPts val="300"/>
              </a:spcBef>
            </a:pPr>
            <a:r>
              <a:rPr lang="en-GB" sz="2400" dirty="0"/>
              <a:t>+ 5 more targeted research communities</a:t>
            </a:r>
            <a:endParaRPr lang="en-GB" sz="2800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91417CD4-21DC-6647-82EC-4DED4215E8EF}"/>
              </a:ext>
            </a:extLst>
          </p:cNvPr>
          <p:cNvSpPr txBox="1">
            <a:spLocks/>
          </p:cNvSpPr>
          <p:nvPr/>
        </p:nvSpPr>
        <p:spPr>
          <a:xfrm>
            <a:off x="5228237" y="8363077"/>
            <a:ext cx="4010702" cy="660404"/>
          </a:xfrm>
          <a:prstGeom prst="rect">
            <a:avLst/>
          </a:prstGeom>
        </p:spPr>
        <p:txBody>
          <a:bodyPr vert="horz" lIns="0" tIns="72000" rIns="0" bIns="0" numCol="1" spcCol="720000" rtlCol="0" anchor="t" anchorCtr="0">
            <a:normAutofit/>
          </a:bodyPr>
          <a:lstStyle>
            <a:lvl1pPr marL="0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600" b="0" i="0" u="none" strike="noStrike" cap="none" spc="-150" baseline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444489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2pPr>
            <a:lvl3pPr marL="888978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3pPr>
            <a:lvl4pPr marL="1333467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4pPr>
            <a:lvl5pPr marL="1777956" marR="0" indent="0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en Sans" charset="0"/>
                <a:ea typeface="Open Sans" charset="0"/>
                <a:cs typeface="Open Sans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spcBef>
                <a:spcPts val="300"/>
              </a:spcBef>
            </a:pPr>
            <a:r>
              <a:rPr lang="en-GB" sz="2400" dirty="0" err="1"/>
              <a:t>EllinoGermaniki</a:t>
            </a:r>
            <a:endParaRPr lang="en-GB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5C7CFB-54BB-AB48-9801-0278948EEE4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GB" dirty="0"/>
              <a:t>Regional NOAD Offices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67B41C-F2E5-1E43-ABF2-CE9B6113FAFC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09696905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5AFBCE-CED3-1B44-9CC2-4B03512FE24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15586" y="0"/>
            <a:ext cx="8629948" cy="1700958"/>
          </a:xfrm>
        </p:spPr>
        <p:txBody>
          <a:bodyPr>
            <a:normAutofit/>
          </a:bodyPr>
          <a:lstStyle/>
          <a:p>
            <a:pPr algn="l"/>
            <a:r>
              <a:rPr lang="en-US" dirty="0" err="1"/>
              <a:t>OpenAIRE</a:t>
            </a:r>
            <a:r>
              <a:rPr lang="en-US" dirty="0"/>
              <a:t> e-infrastructure</a:t>
            </a:r>
          </a:p>
          <a:p>
            <a:pPr algn="l">
              <a:spcBef>
                <a:spcPts val="900"/>
              </a:spcBef>
            </a:pPr>
            <a:r>
              <a:rPr lang="en-US" sz="2800" dirty="0"/>
              <a:t>Materializing the Open Science graph</a:t>
            </a:r>
          </a:p>
        </p:txBody>
      </p:sp>
      <p:sp>
        <p:nvSpPr>
          <p:cNvPr id="4" name="Up Arrow 3">
            <a:extLst>
              <a:ext uri="{FF2B5EF4-FFF2-40B4-BE49-F238E27FC236}">
                <a16:creationId xmlns:a16="http://schemas.microsoft.com/office/drawing/2014/main" id="{57DB9B3D-9BA5-7D44-B09E-3DB66AE98CF2}"/>
              </a:ext>
            </a:extLst>
          </p:cNvPr>
          <p:cNvSpPr/>
          <p:nvPr/>
        </p:nvSpPr>
        <p:spPr>
          <a:xfrm>
            <a:off x="11042150" y="6428112"/>
            <a:ext cx="1369733" cy="547247"/>
          </a:xfrm>
          <a:prstGeom prst="upArrow">
            <a:avLst/>
          </a:prstGeom>
          <a:solidFill>
            <a:srgbClr val="C00000"/>
          </a:solidFill>
          <a:ln w="3175" cap="flat">
            <a:solidFill>
              <a:srgbClr val="FFFFFF"/>
            </a:solidFill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7620" tIns="47620" rIns="47620" bIns="47620" numCol="1" spcCol="38100" rtlCol="0" anchor="ctr">
            <a:spAutoFit/>
          </a:bodyPr>
          <a:lstStyle/>
          <a:p>
            <a:pPr defTabSz="547632"/>
            <a:endParaRPr lang="en-US" sz="2200">
              <a:solidFill>
                <a:srgbClr val="FFFFFF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386D878-E9A8-D246-B4D3-73C095E572CA}"/>
              </a:ext>
            </a:extLst>
          </p:cNvPr>
          <p:cNvGrpSpPr/>
          <p:nvPr/>
        </p:nvGrpSpPr>
        <p:grpSpPr>
          <a:xfrm>
            <a:off x="8171361" y="2651622"/>
            <a:ext cx="6999933" cy="3517054"/>
            <a:chOff x="3687626" y="1602844"/>
            <a:chExt cx="9038035" cy="4470449"/>
          </a:xfrm>
          <a:effectLst/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73455D7-E8D8-EE4E-9069-00D1AA206F73}"/>
                </a:ext>
              </a:extLst>
            </p:cNvPr>
            <p:cNvSpPr/>
            <p:nvPr/>
          </p:nvSpPr>
          <p:spPr>
            <a:xfrm>
              <a:off x="5176305" y="3143313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Project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97652A6-D8C3-CF46-A94C-50F796BFCCD7}"/>
                </a:ext>
              </a:extLst>
            </p:cNvPr>
            <p:cNvCxnSpPr>
              <a:stCxn id="6" idx="0"/>
              <a:endCxn id="10" idx="4"/>
            </p:cNvCxnSpPr>
            <p:nvPr/>
          </p:nvCxnSpPr>
          <p:spPr>
            <a:xfrm flipV="1">
              <a:off x="6385375" y="2250821"/>
              <a:ext cx="11523" cy="892492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4E474AB-5FF2-7146-94AE-FDFF30F3F148}"/>
                </a:ext>
              </a:extLst>
            </p:cNvPr>
            <p:cNvSpPr/>
            <p:nvPr/>
          </p:nvSpPr>
          <p:spPr>
            <a:xfrm>
              <a:off x="8972448" y="3143313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community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CD33E36-56B3-9B4B-9484-777382D9F42C}"/>
                </a:ext>
              </a:extLst>
            </p:cNvPr>
            <p:cNvSpPr/>
            <p:nvPr/>
          </p:nvSpPr>
          <p:spPr>
            <a:xfrm>
              <a:off x="8972448" y="1602844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Funder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7A29DBA-B196-3E4F-A8CD-3D7E5312DA91}"/>
                </a:ext>
              </a:extLst>
            </p:cNvPr>
            <p:cNvSpPr/>
            <p:nvPr/>
          </p:nvSpPr>
          <p:spPr>
            <a:xfrm>
              <a:off x="5187828" y="1616027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Funding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C2998D2-66E6-F34F-8319-EA2EA582CF76}"/>
                </a:ext>
              </a:extLst>
            </p:cNvPr>
            <p:cNvCxnSpPr>
              <a:stCxn id="9" idx="2"/>
              <a:endCxn id="10" idx="6"/>
            </p:cNvCxnSpPr>
            <p:nvPr/>
          </p:nvCxnSpPr>
          <p:spPr>
            <a:xfrm flipH="1">
              <a:off x="7605966" y="1920243"/>
              <a:ext cx="1366483" cy="13183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086AC11-C20D-DE4B-8880-92E01D0B8EC9}"/>
                </a:ext>
              </a:extLst>
            </p:cNvPr>
            <p:cNvSpPr/>
            <p:nvPr/>
          </p:nvSpPr>
          <p:spPr>
            <a:xfrm>
              <a:off x="7117718" y="4339464"/>
              <a:ext cx="2418138" cy="6347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rgbClr val="4687E6"/>
                  </a:solidFill>
                  <a:latin typeface="PF Paperback"/>
                  <a:cs typeface="PF Paperback"/>
                </a:rPr>
                <a:t>Product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4B2E21A-6FC5-C24E-8E78-81636D6B2928}"/>
                </a:ext>
              </a:extLst>
            </p:cNvPr>
            <p:cNvSpPr/>
            <p:nvPr/>
          </p:nvSpPr>
          <p:spPr>
            <a:xfrm>
              <a:off x="3687626" y="5392010"/>
              <a:ext cx="2631781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Publication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34732C-641E-8B46-9A90-0AC64213E21C}"/>
                </a:ext>
              </a:extLst>
            </p:cNvPr>
            <p:cNvSpPr/>
            <p:nvPr/>
          </p:nvSpPr>
          <p:spPr>
            <a:xfrm>
              <a:off x="6037703" y="5392010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Research Data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C5143D5-B4FF-BC42-8FEE-BBA328E7678C}"/>
                </a:ext>
              </a:extLst>
            </p:cNvPr>
            <p:cNvSpPr/>
            <p:nvPr/>
          </p:nvSpPr>
          <p:spPr>
            <a:xfrm>
              <a:off x="8174137" y="5392010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Software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F4C9210-762C-D14E-8933-00C2C81732B5}"/>
                </a:ext>
              </a:extLst>
            </p:cNvPr>
            <p:cNvCxnSpPr>
              <a:stCxn id="13" idx="0"/>
              <a:endCxn id="12" idx="4"/>
            </p:cNvCxnSpPr>
            <p:nvPr/>
          </p:nvCxnSpPr>
          <p:spPr bwMode="auto">
            <a:xfrm flipV="1">
              <a:off x="5003517" y="4974258"/>
              <a:ext cx="3323270" cy="417752"/>
            </a:xfrm>
            <a:prstGeom prst="straightConnector1">
              <a:avLst/>
            </a:prstGeom>
            <a:solidFill>
              <a:schemeClr val="accent2"/>
            </a:solidFill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B4495E6C-CA52-104C-B460-655117518EA0}"/>
                </a:ext>
              </a:extLst>
            </p:cNvPr>
            <p:cNvCxnSpPr>
              <a:stCxn id="14" idx="0"/>
              <a:endCxn id="12" idx="4"/>
            </p:cNvCxnSpPr>
            <p:nvPr/>
          </p:nvCxnSpPr>
          <p:spPr bwMode="auto">
            <a:xfrm flipV="1">
              <a:off x="7246772" y="4974258"/>
              <a:ext cx="1080015" cy="417752"/>
            </a:xfrm>
            <a:prstGeom prst="straightConnector1">
              <a:avLst/>
            </a:prstGeom>
            <a:solidFill>
              <a:schemeClr val="accent2"/>
            </a:solidFill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3E1A03A-533C-B24C-8927-6213F5FD4201}"/>
                </a:ext>
              </a:extLst>
            </p:cNvPr>
            <p:cNvCxnSpPr>
              <a:stCxn id="15" idx="0"/>
              <a:endCxn id="12" idx="4"/>
            </p:cNvCxnSpPr>
            <p:nvPr/>
          </p:nvCxnSpPr>
          <p:spPr bwMode="auto">
            <a:xfrm flipH="1" flipV="1">
              <a:off x="8326787" y="4974258"/>
              <a:ext cx="1056420" cy="417752"/>
            </a:xfrm>
            <a:prstGeom prst="straightConnector1">
              <a:avLst/>
            </a:prstGeom>
            <a:solidFill>
              <a:schemeClr val="accent2"/>
            </a:solidFill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38177E2-5158-954E-8232-F83839754221}"/>
                </a:ext>
              </a:extLst>
            </p:cNvPr>
            <p:cNvCxnSpPr>
              <a:stCxn id="8" idx="4"/>
              <a:endCxn id="12" idx="0"/>
            </p:cNvCxnSpPr>
            <p:nvPr/>
          </p:nvCxnSpPr>
          <p:spPr>
            <a:xfrm flipH="1">
              <a:off x="8326788" y="3778106"/>
              <a:ext cx="1854731" cy="561357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334270E-BDFA-734E-96C8-D192F56FB430}"/>
                </a:ext>
              </a:extLst>
            </p:cNvPr>
            <p:cNvCxnSpPr>
              <a:stCxn id="6" idx="4"/>
              <a:endCxn id="12" idx="0"/>
            </p:cNvCxnSpPr>
            <p:nvPr/>
          </p:nvCxnSpPr>
          <p:spPr>
            <a:xfrm>
              <a:off x="6385376" y="3778106"/>
              <a:ext cx="1941413" cy="561357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40A15BD-AAF0-9A43-974A-A14B7EBC72D8}"/>
                </a:ext>
              </a:extLst>
            </p:cNvPr>
            <p:cNvSpPr/>
            <p:nvPr/>
          </p:nvSpPr>
          <p:spPr>
            <a:xfrm>
              <a:off x="6797253" y="2371445"/>
              <a:ext cx="2991010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Organization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6E75751-B396-DE4D-AD61-892E8BF45EFD}"/>
                </a:ext>
              </a:extLst>
            </p:cNvPr>
            <p:cNvCxnSpPr>
              <a:stCxn id="6" idx="0"/>
              <a:endCxn id="21" idx="2"/>
            </p:cNvCxnSpPr>
            <p:nvPr/>
          </p:nvCxnSpPr>
          <p:spPr>
            <a:xfrm flipV="1">
              <a:off x="6385375" y="2688842"/>
              <a:ext cx="411878" cy="454471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5E560C9-9DE2-A54C-9A0B-3AE0BFD8F3E6}"/>
                </a:ext>
              </a:extLst>
            </p:cNvPr>
            <p:cNvCxnSpPr>
              <a:stCxn id="12" idx="0"/>
              <a:endCxn id="21" idx="4"/>
            </p:cNvCxnSpPr>
            <p:nvPr/>
          </p:nvCxnSpPr>
          <p:spPr>
            <a:xfrm flipH="1" flipV="1">
              <a:off x="8292759" y="3006239"/>
              <a:ext cx="34029" cy="1333225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219D25C-CB13-C24F-B352-94B66B4473B0}"/>
                </a:ext>
              </a:extLst>
            </p:cNvPr>
            <p:cNvCxnSpPr>
              <a:stCxn id="8" idx="0"/>
              <a:endCxn id="21" idx="6"/>
            </p:cNvCxnSpPr>
            <p:nvPr/>
          </p:nvCxnSpPr>
          <p:spPr>
            <a:xfrm flipH="1" flipV="1">
              <a:off x="9788263" y="2688842"/>
              <a:ext cx="393256" cy="454471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701A4FD-D7A4-6B44-9A88-891A7C25AD42}"/>
                </a:ext>
              </a:extLst>
            </p:cNvPr>
            <p:cNvSpPr/>
            <p:nvPr/>
          </p:nvSpPr>
          <p:spPr>
            <a:xfrm>
              <a:off x="3967237" y="4339464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Source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3E5426C-7B58-9347-B159-DFBEECD3EE59}"/>
                </a:ext>
              </a:extLst>
            </p:cNvPr>
            <p:cNvCxnSpPr>
              <a:stCxn id="12" idx="2"/>
              <a:endCxn id="25" idx="6"/>
            </p:cNvCxnSpPr>
            <p:nvPr/>
          </p:nvCxnSpPr>
          <p:spPr>
            <a:xfrm flipH="1">
              <a:off x="6385376" y="4656861"/>
              <a:ext cx="732341" cy="0"/>
            </a:xfrm>
            <a:prstGeom prst="lin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F58883F-013A-E945-B229-B1F2D0D6973B}"/>
                </a:ext>
              </a:extLst>
            </p:cNvPr>
            <p:cNvSpPr/>
            <p:nvPr/>
          </p:nvSpPr>
          <p:spPr>
            <a:xfrm>
              <a:off x="10307523" y="5438499"/>
              <a:ext cx="2418138" cy="63479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63B8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GB" sz="1800" b="1" dirty="0">
                  <a:solidFill>
                    <a:schemeClr val="bg1"/>
                  </a:solidFill>
                  <a:latin typeface="PF Paperback"/>
                  <a:cs typeface="PF Paperback"/>
                </a:rPr>
                <a:t>Other res. products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17BA732-D3ED-1640-98DB-4C115E8C63A3}"/>
                </a:ext>
              </a:extLst>
            </p:cNvPr>
            <p:cNvCxnSpPr>
              <a:stCxn id="27" idx="0"/>
              <a:endCxn id="12" idx="4"/>
            </p:cNvCxnSpPr>
            <p:nvPr/>
          </p:nvCxnSpPr>
          <p:spPr bwMode="auto">
            <a:xfrm flipH="1" flipV="1">
              <a:off x="8326787" y="4974258"/>
              <a:ext cx="3189805" cy="464242"/>
            </a:xfrm>
            <a:prstGeom prst="straightConnector1">
              <a:avLst/>
            </a:prstGeom>
            <a:solidFill>
              <a:schemeClr val="accent2"/>
            </a:solidFill>
            <a:ln w="254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7390E03A-B20A-A640-9D3A-5F18811E0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375" y="7546462"/>
            <a:ext cx="1426751" cy="116107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202F2B9-F8BA-344C-B511-E87CA9EEEB91}"/>
              </a:ext>
            </a:extLst>
          </p:cNvPr>
          <p:cNvSpPr txBox="1"/>
          <p:nvPr/>
        </p:nvSpPr>
        <p:spPr>
          <a:xfrm>
            <a:off x="13508375" y="6992828"/>
            <a:ext cx="1426751" cy="50738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/>
          <a:p>
            <a:pPr marL="0" marR="0" indent="0" algn="ctr" defTabSz="54768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0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Mining</a:t>
            </a:r>
            <a:endParaRPr kumimoji="0" lang="it-IT" sz="2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CFADDF-2464-7D4C-B338-C2CA28CCA8BA}"/>
              </a:ext>
            </a:extLst>
          </p:cNvPr>
          <p:cNvSpPr txBox="1"/>
          <p:nvPr/>
        </p:nvSpPr>
        <p:spPr>
          <a:xfrm>
            <a:off x="10805679" y="6981141"/>
            <a:ext cx="2202086" cy="50736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2000" b="1"/>
            </a:lvl1pPr>
          </a:lstStyle>
          <a:p>
            <a:r>
              <a:rPr lang="en-US" dirty="0"/>
              <a:t>Harvesting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50E34A9-D976-B247-A1A4-C86623B1D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492" y="7264370"/>
            <a:ext cx="1786958" cy="136425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759E03-4D36-DE45-8A7F-A9B4365C9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7360" y="7603169"/>
            <a:ext cx="1426751" cy="95894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D68F57D-2674-DA4B-89F4-598676C8F2E3}"/>
              </a:ext>
            </a:extLst>
          </p:cNvPr>
          <p:cNvSpPr txBox="1"/>
          <p:nvPr/>
        </p:nvSpPr>
        <p:spPr>
          <a:xfrm>
            <a:off x="7944181" y="6982868"/>
            <a:ext cx="2792849" cy="50738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7625" tIns="47625" rIns="47625" bIns="47625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2000" b="1"/>
            </a:lvl1pPr>
          </a:lstStyle>
          <a:p>
            <a:r>
              <a:rPr lang="en-US" dirty="0"/>
              <a:t>Deduplication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7C0F113-A084-CA43-AECD-263588443D5E}"/>
              </a:ext>
            </a:extLst>
          </p:cNvPr>
          <p:cNvGrpSpPr/>
          <p:nvPr/>
        </p:nvGrpSpPr>
        <p:grpSpPr>
          <a:xfrm>
            <a:off x="8126352" y="564975"/>
            <a:ext cx="7092021" cy="2024045"/>
            <a:chOff x="8450323" y="1116825"/>
            <a:chExt cx="5023856" cy="1504173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3A61CF-1F9C-294D-8BA6-90AB31346F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24" t="17304" r="-584" b="14768"/>
            <a:stretch/>
          </p:blipFill>
          <p:spPr>
            <a:xfrm>
              <a:off x="11904958" y="1207047"/>
              <a:ext cx="1569221" cy="888777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4EE0B69-7745-B14D-91CF-73E8CC0C7A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97"/>
            <a:stretch/>
          </p:blipFill>
          <p:spPr>
            <a:xfrm>
              <a:off x="10282313" y="1116825"/>
              <a:ext cx="1526717" cy="10954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B16E08A-A76F-A84D-B919-7DF51C08B9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34"/>
            <a:stretch/>
          </p:blipFill>
          <p:spPr>
            <a:xfrm>
              <a:off x="9177903" y="1670214"/>
              <a:ext cx="1513714" cy="950784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66B88A0-5862-A641-A37A-5A8F7ADB23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66"/>
            <a:stretch/>
          </p:blipFill>
          <p:spPr>
            <a:xfrm>
              <a:off x="8450323" y="1133992"/>
              <a:ext cx="1629868" cy="992122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03173A7E-73D1-3544-90C9-1667D83A65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46"/>
            <a:stretch/>
          </p:blipFill>
          <p:spPr>
            <a:xfrm>
              <a:off x="10961518" y="1670214"/>
              <a:ext cx="1531249" cy="950784"/>
            </a:xfrm>
            <a:prstGeom prst="rect">
              <a:avLst/>
            </a:prstGeom>
          </p:spPr>
        </p:pic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A1B76325-F85C-5E4F-9705-CA99634CE637}"/>
              </a:ext>
            </a:extLst>
          </p:cNvPr>
          <p:cNvSpPr/>
          <p:nvPr/>
        </p:nvSpPr>
        <p:spPr>
          <a:xfrm>
            <a:off x="627325" y="2292157"/>
            <a:ext cx="644896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5101" lvl="0" indent="-395101" algn="l" defTabSz="547673" hangingPunct="1">
              <a:spcBef>
                <a:spcPts val="1200"/>
              </a:spcBef>
              <a:buClr>
                <a:srgbClr val="D5D5D5">
                  <a:lumMod val="50000"/>
                </a:srgbClr>
              </a:buClr>
              <a:buSzPct val="85000"/>
              <a:buFont typeface="Arial" charset="0"/>
              <a:buChar char="•"/>
            </a:pPr>
            <a:r>
              <a:rPr lang="en-US" sz="4000" spc="-151" dirty="0">
                <a:solidFill>
                  <a:srgbClr val="000000">
                    <a:lumMod val="65000"/>
                    <a:lumOff val="35000"/>
                  </a:srgbClr>
                </a:solidFill>
                <a:latin typeface="Helvetica" charset="0"/>
              </a:rPr>
              <a:t>Harvested data sources</a:t>
            </a:r>
          </a:p>
          <a:p>
            <a:pPr marL="839590" lvl="1" indent="-395101" algn="l" defTabSz="547673" hangingPunct="1">
              <a:buClr>
                <a:srgbClr val="4687E6"/>
              </a:buClr>
              <a:buSzPct val="85000"/>
              <a:buBlip>
                <a:blip r:embed="rId11"/>
              </a:buBlip>
            </a:pPr>
            <a:r>
              <a:rPr lang="en-US" spc="-151" dirty="0">
                <a:solidFill>
                  <a:srgbClr val="4687E6"/>
                </a:solidFill>
                <a:latin typeface="Helvetica" charset="0"/>
              </a:rPr>
              <a:t>10K +</a:t>
            </a:r>
          </a:p>
          <a:p>
            <a:pPr marL="395101" lvl="0" indent="-395101" algn="l" defTabSz="547673" hangingPunct="1">
              <a:spcBef>
                <a:spcPts val="1200"/>
              </a:spcBef>
              <a:buClr>
                <a:srgbClr val="D5D5D5">
                  <a:lumMod val="50000"/>
                </a:srgbClr>
              </a:buClr>
              <a:buSzPct val="85000"/>
              <a:buFont typeface="Arial" charset="0"/>
              <a:buChar char="•"/>
            </a:pPr>
            <a:r>
              <a:rPr lang="en-US" sz="4000" spc="-151" dirty="0">
                <a:solidFill>
                  <a:srgbClr val="000000">
                    <a:lumMod val="65000"/>
                    <a:lumOff val="35000"/>
                  </a:srgbClr>
                </a:solidFill>
                <a:latin typeface="Helvetica" charset="0"/>
              </a:rPr>
              <a:t>Harvested records</a:t>
            </a:r>
          </a:p>
          <a:p>
            <a:pPr marL="839590" lvl="1" indent="-395101" algn="l" defTabSz="547673" hangingPunct="1">
              <a:buClr>
                <a:srgbClr val="4687E6"/>
              </a:buClr>
              <a:buSzPct val="85000"/>
              <a:buBlip>
                <a:blip r:embed="rId11"/>
              </a:buBlip>
            </a:pPr>
            <a:r>
              <a:rPr lang="en-US" spc="-151" dirty="0">
                <a:solidFill>
                  <a:srgbClr val="4687E6"/>
                </a:solidFill>
                <a:latin typeface="Helvetica" charset="0"/>
              </a:rPr>
              <a:t>500Mi +</a:t>
            </a:r>
          </a:p>
          <a:p>
            <a:pPr marL="395101" lvl="0" indent="-395101" algn="l" defTabSz="547673" hangingPunct="1">
              <a:spcBef>
                <a:spcPts val="1200"/>
              </a:spcBef>
              <a:buClr>
                <a:srgbClr val="D5D5D5">
                  <a:lumMod val="50000"/>
                </a:srgbClr>
              </a:buClr>
              <a:buSzPct val="85000"/>
              <a:buFont typeface="Arial" charset="0"/>
              <a:buChar char="•"/>
            </a:pPr>
            <a:r>
              <a:rPr lang="en-US" sz="4000" spc="-151" dirty="0">
                <a:solidFill>
                  <a:srgbClr val="000000">
                    <a:lumMod val="65000"/>
                    <a:lumOff val="35000"/>
                  </a:srgbClr>
                </a:solidFill>
                <a:latin typeface="Helvetica" charset="0"/>
              </a:rPr>
              <a:t>Publication full-texts</a:t>
            </a:r>
          </a:p>
          <a:p>
            <a:pPr marL="839590" lvl="1" indent="-395101" algn="l" defTabSz="547673" hangingPunct="1">
              <a:buClr>
                <a:srgbClr val="4687E6"/>
              </a:buClr>
              <a:buSzPct val="85000"/>
              <a:buBlip>
                <a:blip r:embed="rId11"/>
              </a:buBlip>
            </a:pPr>
            <a:r>
              <a:rPr lang="en-US" spc="-151" dirty="0">
                <a:solidFill>
                  <a:srgbClr val="4687E6"/>
                </a:solidFill>
                <a:latin typeface="Helvetica" charset="0"/>
              </a:rPr>
              <a:t>10Mi +</a:t>
            </a:r>
          </a:p>
          <a:p>
            <a:pPr marL="395101" lvl="0" indent="-395101" algn="l" defTabSz="547673" hangingPunct="1">
              <a:spcBef>
                <a:spcPts val="1200"/>
              </a:spcBef>
              <a:buClr>
                <a:srgbClr val="D5D5D5">
                  <a:lumMod val="50000"/>
                </a:srgbClr>
              </a:buClr>
              <a:buSzPct val="85000"/>
              <a:buFont typeface="Arial" charset="0"/>
              <a:buChar char="•"/>
            </a:pPr>
            <a:r>
              <a:rPr lang="en-US" sz="4000" spc="-151" dirty="0">
                <a:solidFill>
                  <a:srgbClr val="000000">
                    <a:lumMod val="65000"/>
                    <a:lumOff val="35000"/>
                  </a:srgbClr>
                </a:solidFill>
                <a:latin typeface="Helvetica" charset="0"/>
              </a:rPr>
              <a:t>Harvested/mined links</a:t>
            </a:r>
          </a:p>
          <a:p>
            <a:pPr marL="839590" lvl="1" indent="-395101" algn="l" defTabSz="547673" hangingPunct="1">
              <a:buClr>
                <a:srgbClr val="4687E6"/>
              </a:buClr>
              <a:buSzPct val="85000"/>
              <a:buBlip>
                <a:blip r:embed="rId11"/>
              </a:buBlip>
            </a:pPr>
            <a:r>
              <a:rPr lang="en-US" spc="-151" dirty="0">
                <a:solidFill>
                  <a:srgbClr val="4687E6"/>
                </a:solidFill>
                <a:latin typeface="Helvetica" charset="0"/>
              </a:rPr>
              <a:t>60Mi +</a:t>
            </a:r>
          </a:p>
          <a:p>
            <a:pPr marL="839590" indent="-395101" algn="l" defTabSz="547673" hangingPunct="1">
              <a:buClr>
                <a:srgbClr val="4687E6"/>
              </a:buClr>
              <a:buSzPct val="85000"/>
              <a:buBlip>
                <a:blip r:embed="rId11"/>
              </a:buBlip>
            </a:pPr>
            <a:endParaRPr lang="en-US" spc="-151" dirty="0">
              <a:solidFill>
                <a:srgbClr val="4687E6"/>
              </a:solidFill>
              <a:latin typeface="Helvetica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325A7B5-8B51-844C-981F-E6A095FFDA83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40869691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497AF9B-0690-0143-8F49-72B37B51B6B9}"/>
              </a:ext>
            </a:extLst>
          </p:cNvPr>
          <p:cNvGrpSpPr/>
          <p:nvPr/>
        </p:nvGrpSpPr>
        <p:grpSpPr>
          <a:xfrm>
            <a:off x="1381974" y="666819"/>
            <a:ext cx="14363007" cy="2450454"/>
            <a:chOff x="1381974" y="666819"/>
            <a:chExt cx="14363007" cy="2450454"/>
          </a:xfrm>
        </p:grpSpPr>
        <p:pic>
          <p:nvPicPr>
            <p:cNvPr id="4" name="Shape 100">
              <a:extLst>
                <a:ext uri="{FF2B5EF4-FFF2-40B4-BE49-F238E27FC236}">
                  <a16:creationId xmlns:a16="http://schemas.microsoft.com/office/drawing/2014/main" id="{309EED36-B472-B54B-9ABD-0DDC0C4CE604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81974" y="1690654"/>
              <a:ext cx="6253643" cy="1325351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7" name="Shape 137">
              <a:extLst>
                <a:ext uri="{FF2B5EF4-FFF2-40B4-BE49-F238E27FC236}">
                  <a16:creationId xmlns:a16="http://schemas.microsoft.com/office/drawing/2014/main" id="{F8BCC0F8-98F9-9444-8F87-CA86815CCFA0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620384" y="666819"/>
              <a:ext cx="2558060" cy="14584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95B27FF-EF6D-F54F-997A-1792A95A5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29291" y="2150517"/>
              <a:ext cx="4215690" cy="96675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29BCF3-A203-574A-BB05-26C26A921B48}"/>
              </a:ext>
            </a:extLst>
          </p:cNvPr>
          <p:cNvGrpSpPr/>
          <p:nvPr/>
        </p:nvGrpSpPr>
        <p:grpSpPr>
          <a:xfrm>
            <a:off x="1201991" y="5379849"/>
            <a:ext cx="13285111" cy="1757939"/>
            <a:chOff x="1201991" y="5379849"/>
            <a:chExt cx="13285111" cy="175793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4B816D7-FAA3-AB44-A1F0-C6C0B86FC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52895" y="5379849"/>
              <a:ext cx="7534207" cy="17579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4664469-C4B9-6F4A-A9E6-19C1FC84C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1991" y="5379849"/>
              <a:ext cx="4132010" cy="1571024"/>
            </a:xfrm>
            <a:prstGeom prst="rect">
              <a:avLst/>
            </a:prstGeom>
          </p:spPr>
        </p:pic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1370C75-3F50-F04A-B2EA-4AF8CD385530}"/>
              </a:ext>
            </a:extLst>
          </p:cNvPr>
          <p:cNvCxnSpPr/>
          <p:nvPr/>
        </p:nvCxnSpPr>
        <p:spPr>
          <a:xfrm>
            <a:off x="3267996" y="4267200"/>
            <a:ext cx="9436622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6A6D2142-F558-664B-AD8E-7CB2B9F551D5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891836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23899" y="1653357"/>
            <a:ext cx="9385301" cy="6112925"/>
          </a:xfrm>
        </p:spPr>
        <p:txBody>
          <a:bodyPr vert="horz" lIns="0" tIns="180000" rIns="0" bIns="0" rtlCol="0">
            <a:noAutofit/>
          </a:bodyPr>
          <a:lstStyle/>
          <a:p>
            <a:pPr marL="395101" lvl="4"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</a:pPr>
            <a:r>
              <a:rPr lang="en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A framework for </a:t>
            </a:r>
            <a:r>
              <a:rPr lang="en" sz="4400" b="1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standardizing </a:t>
            </a:r>
            <a:r>
              <a:rPr lang="en-US" sz="4400" b="1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the exchange of scholarly link </a:t>
            </a:r>
            <a:r>
              <a:rPr lang="en" sz="4400" b="1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information</a:t>
            </a:r>
            <a:r>
              <a:rPr lang="en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 </a:t>
            </a:r>
            <a:r>
              <a:rPr lang="en-US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between scholarly </a:t>
            </a:r>
            <a:r>
              <a:rPr lang="en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infrastructure providers</a:t>
            </a:r>
            <a:endParaRPr lang="en-US" sz="4400" spc="-151" dirty="0">
              <a:solidFill>
                <a:schemeClr val="tx1">
                  <a:lumMod val="65000"/>
                  <a:lumOff val="35000"/>
                </a:schemeClr>
              </a:solidFill>
              <a:sym typeface="Helvetica Neue"/>
            </a:endParaRPr>
          </a:p>
          <a:p>
            <a:pPr marL="839590" lvl="5"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</a:pPr>
            <a:r>
              <a:rPr lang="en-US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Information Model for scholarly links representation</a:t>
            </a:r>
          </a:p>
          <a:p>
            <a:pPr marL="839590" lvl="5">
              <a:spcBef>
                <a:spcPts val="1200"/>
              </a:spcBef>
              <a:buClr>
                <a:schemeClr val="tx2"/>
              </a:buClr>
              <a:buSzPct val="85000"/>
              <a:buFont typeface="Arial" charset="0"/>
              <a:buChar char="•"/>
            </a:pPr>
            <a:r>
              <a:rPr lang="en-US" sz="4400" spc="-15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Neue"/>
              </a:rPr>
              <a:t>Recommendation and provision of exchange formats (JSON/XML-based)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                                </a:t>
            </a:r>
            <a:r>
              <a:rPr lang="en-US" sz="6500" dirty="0"/>
              <a:t>  RDA/WDS Working Group</a:t>
            </a:r>
            <a:endParaRPr lang="en-US" dirty="0"/>
          </a:p>
        </p:txBody>
      </p:sp>
      <p:pic>
        <p:nvPicPr>
          <p:cNvPr id="111" name="Shape 1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6980" y="451929"/>
            <a:ext cx="3797301" cy="803936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/>
          <p:nvPr/>
        </p:nvSpPr>
        <p:spPr>
          <a:xfrm>
            <a:off x="2473779" y="7409849"/>
            <a:ext cx="11732021" cy="492443"/>
          </a:xfrm>
          <a:prstGeom prst="rect">
            <a:avLst/>
          </a:prstGeom>
          <a:noFill/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 algn="l">
              <a:buSzPct val="25000"/>
            </a:pPr>
            <a:endParaRPr lang="en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Shape 114"/>
          <p:cNvSpPr/>
          <p:nvPr/>
        </p:nvSpPr>
        <p:spPr>
          <a:xfrm>
            <a:off x="2336270" y="1865505"/>
            <a:ext cx="11515975" cy="533479"/>
          </a:xfrm>
          <a:prstGeom prst="rect">
            <a:avLst/>
          </a:prstGeom>
          <a:noFill/>
          <a:ln>
            <a:noFill/>
          </a:ln>
        </p:spPr>
        <p:txBody>
          <a:bodyPr lIns="121900" tIns="60933" rIns="121900" bIns="60933" anchor="t" anchorCtr="0">
            <a:noAutofit/>
          </a:bodyPr>
          <a:lstStyle/>
          <a:p>
            <a:pPr>
              <a:buSzPct val="25000"/>
            </a:pPr>
            <a:endParaRPr lang="en" i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1684" y="2611132"/>
            <a:ext cx="5713753" cy="37451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6D8F116-C591-8747-9EBE-BA4F98F3A090}"/>
              </a:ext>
            </a:extLst>
          </p:cNvPr>
          <p:cNvSpPr/>
          <p:nvPr/>
        </p:nvSpPr>
        <p:spPr>
          <a:xfrm>
            <a:off x="1467705" y="8880948"/>
            <a:ext cx="12436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200" i="1" dirty="0" err="1"/>
              <a:t>eResearch</a:t>
            </a:r>
            <a:r>
              <a:rPr lang="en" sz="1200" i="1" dirty="0"/>
              <a:t> Africa - Workshop on Research data systems – help or hindrance in data sharing? – 16 Apr, 2019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770618337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Master">
  <a:themeElements>
    <a:clrScheme name="OpenAIRE">
      <a:dk1>
        <a:srgbClr val="000000"/>
      </a:dk1>
      <a:lt1>
        <a:srgbClr val="FEFFFF"/>
      </a:lt1>
      <a:dk2>
        <a:srgbClr val="424242"/>
      </a:dk2>
      <a:lt2>
        <a:srgbClr val="D5D5D5"/>
      </a:lt2>
      <a:accent1>
        <a:srgbClr val="2D3292"/>
      </a:accent1>
      <a:accent2>
        <a:srgbClr val="3889DE"/>
      </a:accent2>
      <a:accent3>
        <a:srgbClr val="69CDF3"/>
      </a:accent3>
      <a:accent4>
        <a:srgbClr val="797DD5"/>
      </a:accent4>
      <a:accent5>
        <a:srgbClr val="4248A9"/>
      </a:accent5>
      <a:accent6>
        <a:srgbClr val="D71E00"/>
      </a:accent6>
      <a:hlink>
        <a:srgbClr val="FF7C00"/>
      </a:hlink>
      <a:folHlink>
        <a:srgbClr val="000000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tion4" id="{BF34D670-A25D-1E46-A681-42EECC5AF1AA}" vid="{75465685-B1FF-8B4F-B4E7-0A2EF607665C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25400" dist="127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3175" cap="flat">
          <a:noFill/>
          <a:miter lim="400000"/>
        </a:ln>
        <a:effectLst>
          <a:outerShdw blurRad="25400" dist="127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47625" tIns="47625" rIns="47625" bIns="47625" numCol="1" spcCol="38100" rtlCol="0" anchor="ctr">
        <a:spAutoFit/>
      </a:bodyPr>
      <a:lstStyle>
        <a:defPPr marL="0" marR="0" indent="0" algn="ctr" defTabSz="5476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</Template>
  <TotalTime>5037</TotalTime>
  <Words>1080</Words>
  <Application>Microsoft Macintosh PowerPoint</Application>
  <PresentationFormat>Custom</PresentationFormat>
  <Paragraphs>225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3" baseType="lpstr">
      <vt:lpstr>Arial</vt:lpstr>
      <vt:lpstr>Calibri</vt:lpstr>
      <vt:lpstr>Courier</vt:lpstr>
      <vt:lpstr>Gill Sans</vt:lpstr>
      <vt:lpstr>Helvetica</vt:lpstr>
      <vt:lpstr>Helvetica Light</vt:lpstr>
      <vt:lpstr>Helvetica Neue</vt:lpstr>
      <vt:lpstr>Helvetica Neue Light</vt:lpstr>
      <vt:lpstr>Noto Sans Symbols</vt:lpstr>
      <vt:lpstr>Open Sans</vt:lpstr>
      <vt:lpstr>Open Sans Light</vt:lpstr>
      <vt:lpstr>Open Sans Semibold</vt:lpstr>
      <vt:lpstr>PF Paperback</vt:lpstr>
      <vt:lpstr>Trebuchet MS</vt:lpstr>
      <vt:lpstr>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Paolo Manghi</cp:lastModifiedBy>
  <cp:revision>65</cp:revision>
  <cp:lastPrinted>2017-12-15T09:41:39Z</cp:lastPrinted>
  <dcterms:created xsi:type="dcterms:W3CDTF">2019-01-21T16:28:41Z</dcterms:created>
  <dcterms:modified xsi:type="dcterms:W3CDTF">2019-04-16T08:39:37Z</dcterms:modified>
</cp:coreProperties>
</file>