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6858000" cy="9906000" type="A4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3C3C"/>
    <a:srgbClr val="A76161"/>
    <a:srgbClr val="FF00FF"/>
    <a:srgbClr val="FF0505"/>
    <a:srgbClr val="800000"/>
    <a:srgbClr val="E20000"/>
    <a:srgbClr val="FB51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90" d="100"/>
          <a:sy n="90" d="100"/>
        </p:scale>
        <p:origin x="2718" y="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7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63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464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56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600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600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432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971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4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40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82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352B7-7C30-4741-9A4C-EE10C2C63096}" type="datetimeFigureOut">
              <a:rPr lang="en-US" smtClean="0"/>
              <a:t>11/14/2018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76D19-C11F-4ED4-B7E4-351AF3884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473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/>
        </p:nvGrpSpPr>
        <p:grpSpPr>
          <a:xfrm>
            <a:off x="282375" y="539749"/>
            <a:ext cx="6086475" cy="6611324"/>
            <a:chOff x="282375" y="539749"/>
            <a:chExt cx="6086475" cy="6611324"/>
          </a:xfrm>
        </p:grpSpPr>
        <p:grpSp>
          <p:nvGrpSpPr>
            <p:cNvPr id="202" name="Group 201"/>
            <p:cNvGrpSpPr/>
            <p:nvPr/>
          </p:nvGrpSpPr>
          <p:grpSpPr>
            <a:xfrm>
              <a:off x="282375" y="3088303"/>
              <a:ext cx="6086475" cy="4062770"/>
              <a:chOff x="282375" y="522519"/>
              <a:chExt cx="6086475" cy="406277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282375" y="708614"/>
                <a:ext cx="6086475" cy="3876675"/>
                <a:chOff x="247539" y="473481"/>
                <a:chExt cx="6086475" cy="3876675"/>
              </a:xfrm>
            </p:grpSpPr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47539" y="473481"/>
                  <a:ext cx="6086475" cy="3876675"/>
                </a:xfrm>
                <a:prstGeom prst="rect">
                  <a:avLst/>
                </a:prstGeom>
              </p:spPr>
            </p:pic>
            <p:grpSp>
              <p:nvGrpSpPr>
                <p:cNvPr id="7" name="Group 6"/>
                <p:cNvGrpSpPr/>
                <p:nvPr/>
              </p:nvGrpSpPr>
              <p:grpSpPr>
                <a:xfrm>
                  <a:off x="839966" y="3147240"/>
                  <a:ext cx="2617961" cy="815241"/>
                  <a:chOff x="946295" y="7208878"/>
                  <a:chExt cx="2617961" cy="815241"/>
                </a:xfrm>
              </p:grpSpPr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946295" y="7208878"/>
                    <a:ext cx="2137060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Red: rare earth elements </a:t>
                    </a:r>
                    <a:endParaRPr lang="en-US" sz="14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" name="TextBox 5"/>
                  <p:cNvSpPr txBox="1"/>
                  <p:nvPr/>
                </p:nvSpPr>
                <p:spPr>
                  <a:xfrm>
                    <a:off x="946295" y="7393177"/>
                    <a:ext cx="2617961" cy="63094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lnSpc>
                        <a:spcPct val="150000"/>
                      </a:lnSpc>
                    </a:pPr>
                    <a:r>
                      <a:rPr lang="en-US" sz="14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Bold: major industrial elements</a:t>
                    </a:r>
                  </a:p>
                  <a:p>
                    <a:r>
                      <a:rPr lang="en-US" sz="140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Italic: precious metals</a:t>
                    </a:r>
                    <a:r>
                      <a:rPr lang="en-US" sz="1400" b="1" dirty="0" smtClean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</a:t>
                    </a:r>
                    <a:endParaRPr lang="en-US" sz="14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9" name="Oval 8"/>
                <p:cNvSpPr/>
                <p:nvPr/>
              </p:nvSpPr>
              <p:spPr>
                <a:xfrm>
                  <a:off x="1973351" y="2260038"/>
                  <a:ext cx="72000" cy="72000"/>
                </a:xfrm>
                <a:prstGeom prst="ellipse">
                  <a:avLst/>
                </a:prstGeom>
                <a:solidFill>
                  <a:srgbClr val="E2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1836434" y="2283185"/>
                  <a:ext cx="312906" cy="24622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000" b="1" dirty="0" err="1" smtClean="0">
                      <a:solidFill>
                        <a:srgbClr val="E2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Sc</a:t>
                  </a:r>
                  <a:endParaRPr lang="en-US" sz="1000" dirty="0">
                    <a:solidFill>
                      <a:srgbClr val="E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2" name="TextBox 11"/>
              <p:cNvSpPr txBox="1"/>
              <p:nvPr/>
            </p:nvSpPr>
            <p:spPr>
              <a:xfrm>
                <a:off x="313509" y="522519"/>
                <a:ext cx="3337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01" name="Group 200"/>
            <p:cNvGrpSpPr/>
            <p:nvPr/>
          </p:nvGrpSpPr>
          <p:grpSpPr>
            <a:xfrm>
              <a:off x="309155" y="539749"/>
              <a:ext cx="5668604" cy="2601202"/>
              <a:chOff x="309155" y="4811501"/>
              <a:chExt cx="5668604" cy="2601202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09155" y="4811501"/>
                <a:ext cx="33374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a)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98" name="Group 197"/>
              <p:cNvGrpSpPr/>
              <p:nvPr/>
            </p:nvGrpSpPr>
            <p:grpSpPr>
              <a:xfrm>
                <a:off x="667032" y="5104930"/>
                <a:ext cx="5310727" cy="2307773"/>
                <a:chOff x="667032" y="5104930"/>
                <a:chExt cx="5310727" cy="2307773"/>
              </a:xfrm>
            </p:grpSpPr>
            <p:sp>
              <p:nvSpPr>
                <p:cNvPr id="76" name="TextBox 75"/>
                <p:cNvSpPr txBox="1"/>
                <p:nvPr/>
              </p:nvSpPr>
              <p:spPr>
                <a:xfrm>
                  <a:off x="1491125" y="6606995"/>
                  <a:ext cx="457201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1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Ac</a:t>
                  </a:r>
                  <a:endParaRPr lang="en-US" sz="11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pic>
              <p:nvPicPr>
                <p:cNvPr id="14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67032" y="5104930"/>
                  <a:ext cx="5310727" cy="23077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6" name="Rectangle 25"/>
                <p:cNvSpPr/>
                <p:nvPr/>
              </p:nvSpPr>
              <p:spPr>
                <a:xfrm>
                  <a:off x="1583764" y="6472518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1891552" y="6469530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2148540" y="6493436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2456328" y="6490448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2734234" y="6457577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3042022" y="6454589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3319929" y="6463553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3597837" y="6460565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3878728" y="6454587"/>
                  <a:ext cx="245035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180543" y="6451599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58447" y="6466542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4736355" y="6463554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5032186" y="6454587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5310094" y="6451599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1565835" y="6227483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5620873" y="6445625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1577789" y="6030257"/>
                  <a:ext cx="203200" cy="1613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506065" y="6170715"/>
                  <a:ext cx="29527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smtClean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Y</a:t>
                  </a:r>
                  <a:endParaRPr lang="en-US" sz="1200" b="1" dirty="0">
                    <a:solidFill>
                      <a:srgbClr val="FF050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1506065" y="5943605"/>
                  <a:ext cx="33855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b="1" dirty="0" err="1" smtClean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Sc</a:t>
                  </a:r>
                  <a:endParaRPr lang="en-US" sz="1200" b="1" dirty="0">
                    <a:solidFill>
                      <a:srgbClr val="FF050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2" name="TextBox 61"/>
                <p:cNvSpPr txBox="1"/>
                <p:nvPr/>
              </p:nvSpPr>
              <p:spPr>
                <a:xfrm>
                  <a:off x="941293" y="5271248"/>
                  <a:ext cx="3585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3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4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</a:t>
                  </a:r>
                  <a:endParaRPr lang="en-US" sz="14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3" name="TextBox 62"/>
                <p:cNvSpPr txBox="1"/>
                <p:nvPr/>
              </p:nvSpPr>
              <p:spPr>
                <a:xfrm>
                  <a:off x="941293" y="5561107"/>
                  <a:ext cx="3585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3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4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Li</a:t>
                  </a:r>
                  <a:endParaRPr lang="en-US" sz="14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923364" y="5836025"/>
                  <a:ext cx="40341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6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4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Na</a:t>
                  </a:r>
                  <a:endParaRPr lang="en-US" sz="14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953245" y="6125884"/>
                  <a:ext cx="35858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9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4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</a:t>
                  </a:r>
                  <a:endParaRPr lang="en-US" sz="14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941293" y="6363271"/>
                  <a:ext cx="43329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8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400" dirty="0" err="1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Rb</a:t>
                  </a:r>
                  <a:endParaRPr lang="en-US" sz="14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941293" y="6663763"/>
                  <a:ext cx="41536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4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Cs</a:t>
                  </a:r>
                  <a:endParaRPr lang="en-US" sz="14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962558" y="6914429"/>
                  <a:ext cx="457201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4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Fr</a:t>
                  </a:r>
                  <a:endParaRPr lang="en-US" sz="14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1231149" y="5498357"/>
                  <a:ext cx="3585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3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2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Be</a:t>
                  </a:r>
                  <a:endParaRPr lang="en-US" sz="12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1" name="TextBox 70"/>
                <p:cNvSpPr txBox="1"/>
                <p:nvPr/>
              </p:nvSpPr>
              <p:spPr>
                <a:xfrm>
                  <a:off x="1213220" y="5773275"/>
                  <a:ext cx="403414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6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2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Mg</a:t>
                  </a:r>
                  <a:endParaRPr lang="en-US" sz="12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1232468" y="5998717"/>
                  <a:ext cx="35858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9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2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</a:t>
                  </a:r>
                  <a:endParaRPr lang="en-US" sz="12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1241782" y="6225471"/>
                  <a:ext cx="433295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8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200" dirty="0" err="1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Sr</a:t>
                  </a:r>
                  <a:endParaRPr lang="en-US" sz="12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4" name="TextBox 73"/>
                <p:cNvSpPr txBox="1"/>
                <p:nvPr/>
              </p:nvSpPr>
              <p:spPr>
                <a:xfrm>
                  <a:off x="1231149" y="6517349"/>
                  <a:ext cx="41536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2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Ba</a:t>
                  </a:r>
                  <a:endParaRPr lang="en-US" sz="12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1231148" y="6759395"/>
                  <a:ext cx="45720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12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Ra</a:t>
                  </a:r>
                  <a:endParaRPr lang="en-US" sz="12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1942347" y="5761323"/>
                  <a:ext cx="45720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9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V</a:t>
                  </a:r>
                  <a:endParaRPr lang="en-US" sz="9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1915461" y="5919699"/>
                  <a:ext cx="45720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900" dirty="0" err="1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Nb</a:t>
                  </a:r>
                  <a:endParaRPr lang="en-US" sz="9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1930405" y="6096003"/>
                  <a:ext cx="457201" cy="2308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9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Ta</a:t>
                  </a:r>
                  <a:endParaRPr lang="en-US" sz="9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2094747" y="5716503"/>
                  <a:ext cx="4572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7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Cr</a:t>
                  </a:r>
                  <a:endParaRPr lang="en-US" sz="7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1" name="TextBox 80"/>
                <p:cNvSpPr txBox="1"/>
                <p:nvPr/>
              </p:nvSpPr>
              <p:spPr>
                <a:xfrm>
                  <a:off x="2067861" y="5874879"/>
                  <a:ext cx="4572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7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Mo</a:t>
                  </a:r>
                  <a:endParaRPr lang="en-US" sz="7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2082805" y="6051183"/>
                  <a:ext cx="457201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700" dirty="0" smtClean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</a:t>
                  </a:r>
                  <a:endParaRPr lang="en-US" sz="700" dirty="0">
                    <a:ln w="0"/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47" name="Group 146"/>
                <p:cNvGrpSpPr/>
                <p:nvPr/>
              </p:nvGrpSpPr>
              <p:grpSpPr>
                <a:xfrm>
                  <a:off x="1506068" y="6197607"/>
                  <a:ext cx="4406327" cy="477211"/>
                  <a:chOff x="1506068" y="6197607"/>
                  <a:chExt cx="4406327" cy="477211"/>
                </a:xfrm>
              </p:grpSpPr>
              <p:sp>
                <p:nvSpPr>
                  <p:cNvPr id="25" name="TextBox 24"/>
                  <p:cNvSpPr txBox="1"/>
                  <p:nvPr/>
                </p:nvSpPr>
                <p:spPr>
                  <a:xfrm>
                    <a:off x="1506068" y="6394823"/>
                    <a:ext cx="36420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La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1789950" y="6394823"/>
                    <a:ext cx="36420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Ce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2082797" y="6394823"/>
                    <a:ext cx="34817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err="1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Pr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2363687" y="6397813"/>
                    <a:ext cx="38023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err="1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Nd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2647569" y="6397813"/>
                    <a:ext cx="40748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Pm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2940416" y="6397813"/>
                    <a:ext cx="39786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Sm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3230278" y="6397815"/>
                    <a:ext cx="37221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err="1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Eu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3514160" y="6397815"/>
                    <a:ext cx="389850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err="1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Gd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2" name="TextBox 51"/>
                  <p:cNvSpPr txBox="1"/>
                  <p:nvPr/>
                </p:nvSpPr>
                <p:spPr>
                  <a:xfrm>
                    <a:off x="3807007" y="6397815"/>
                    <a:ext cx="37221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Tb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4078933" y="6394827"/>
                    <a:ext cx="37221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err="1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Dy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4371780" y="6394827"/>
                    <a:ext cx="38183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Ho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5" name="TextBox 54"/>
                  <p:cNvSpPr txBox="1"/>
                  <p:nvPr/>
                </p:nvSpPr>
                <p:spPr>
                  <a:xfrm>
                    <a:off x="4661642" y="6394829"/>
                    <a:ext cx="35618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err="1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Er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6" name="TextBox 55"/>
                  <p:cNvSpPr txBox="1"/>
                  <p:nvPr/>
                </p:nvSpPr>
                <p:spPr>
                  <a:xfrm>
                    <a:off x="4945524" y="6394829"/>
                    <a:ext cx="41549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Tm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7" name="TextBox 56"/>
                  <p:cNvSpPr txBox="1"/>
                  <p:nvPr/>
                </p:nvSpPr>
                <p:spPr>
                  <a:xfrm>
                    <a:off x="5238371" y="6394829"/>
                    <a:ext cx="380232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err="1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Yb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58" name="TextBox 57"/>
                  <p:cNvSpPr txBox="1"/>
                  <p:nvPr/>
                </p:nvSpPr>
                <p:spPr>
                  <a:xfrm>
                    <a:off x="5540177" y="6397819"/>
                    <a:ext cx="372218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b="1" dirty="0" smtClean="0">
                        <a:solidFill>
                          <a:srgbClr val="FF0505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Lu</a:t>
                    </a:r>
                    <a:endParaRPr lang="en-US" sz="1200" b="1" dirty="0">
                      <a:solidFill>
                        <a:srgbClr val="FF0505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2091770" y="6197607"/>
                    <a:ext cx="457201" cy="20005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  <a:scene3d>
                      <a:camera prst="isometricRightUp">
                        <a:rot lat="1200000" lon="18600000" rev="0"/>
                      </a:camera>
                      <a:lightRig rig="threePt" dir="t"/>
                    </a:scene3d>
                  </a:bodyPr>
                  <a:lstStyle/>
                  <a:p>
                    <a:r>
                      <a:rPr lang="en-US" sz="700" dirty="0" smtClean="0">
                        <a:ln w="0"/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Sg</a:t>
                    </a:r>
                    <a:endParaRPr lang="en-US" sz="700" dirty="0">
                      <a:ln w="0"/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85" name="TextBox 84"/>
                <p:cNvSpPr txBox="1"/>
                <p:nvPr/>
              </p:nvSpPr>
              <p:spPr>
                <a:xfrm>
                  <a:off x="2205315" y="5671677"/>
                  <a:ext cx="45720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600" dirty="0" err="1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Mn</a:t>
                  </a:r>
                  <a:endParaRPr lang="en-US" sz="6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2220261" y="5830053"/>
                  <a:ext cx="45720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6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Tc</a:t>
                  </a:r>
                  <a:endParaRPr lang="en-US" sz="6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2211301" y="5970501"/>
                  <a:ext cx="45720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6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Re</a:t>
                  </a:r>
                  <a:endParaRPr lang="en-US" sz="6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8" name="TextBox 87"/>
                <p:cNvSpPr txBox="1"/>
                <p:nvPr/>
              </p:nvSpPr>
              <p:spPr>
                <a:xfrm>
                  <a:off x="2220266" y="6116925"/>
                  <a:ext cx="457201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600" dirty="0" err="1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Bh</a:t>
                  </a:r>
                  <a:endParaRPr lang="en-US" sz="6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89" name="TextBox 88"/>
                <p:cNvSpPr txBox="1"/>
                <p:nvPr/>
              </p:nvSpPr>
              <p:spPr>
                <a:xfrm>
                  <a:off x="2333811" y="5638805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Fe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2336805" y="5779253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Ru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1" name="TextBox 90"/>
                <p:cNvSpPr txBox="1"/>
                <p:nvPr/>
              </p:nvSpPr>
              <p:spPr>
                <a:xfrm>
                  <a:off x="2339797" y="5907749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err="1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Os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2342786" y="6047672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Hs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3" name="TextBox 92"/>
                <p:cNvSpPr txBox="1"/>
                <p:nvPr/>
              </p:nvSpPr>
              <p:spPr>
                <a:xfrm>
                  <a:off x="2444301" y="5593085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Co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>
                  <a:off x="2447295" y="5729723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Rh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2457907" y="5850599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err="1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Ir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>
                  <a:off x="2453276" y="5979092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Mt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2543361" y="5554985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Ni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8" name="TextBox 97"/>
                <p:cNvSpPr txBox="1"/>
                <p:nvPr/>
              </p:nvSpPr>
              <p:spPr>
                <a:xfrm>
                  <a:off x="2542545" y="5676383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err="1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Pd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99" name="TextBox 98"/>
                <p:cNvSpPr txBox="1"/>
                <p:nvPr/>
              </p:nvSpPr>
              <p:spPr>
                <a:xfrm>
                  <a:off x="2549347" y="5793449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Pt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2544716" y="5910512"/>
                  <a:ext cx="457201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5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Ds</a:t>
                  </a:r>
                  <a:endParaRPr lang="en-US" sz="5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2630991" y="5524505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Cu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2630175" y="5630663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Ag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3" name="TextBox 102"/>
                <p:cNvSpPr txBox="1"/>
                <p:nvPr/>
              </p:nvSpPr>
              <p:spPr>
                <a:xfrm>
                  <a:off x="2636977" y="574010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Au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2711001" y="5486405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Zn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2710185" y="5592563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Cd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6" name="TextBox 105"/>
                <p:cNvSpPr txBox="1"/>
                <p:nvPr/>
              </p:nvSpPr>
              <p:spPr>
                <a:xfrm>
                  <a:off x="2713177" y="569057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Hg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7" name="TextBox 106"/>
                <p:cNvSpPr txBox="1"/>
                <p:nvPr/>
              </p:nvSpPr>
              <p:spPr>
                <a:xfrm>
                  <a:off x="2791011" y="5269235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2790195" y="5356343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Al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>
                  <a:off x="2789377" y="545435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Ga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0" name="TextBox 109"/>
                <p:cNvSpPr txBox="1"/>
                <p:nvPr/>
              </p:nvSpPr>
              <p:spPr>
                <a:xfrm>
                  <a:off x="2800807" y="555341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In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1" name="TextBox 110"/>
                <p:cNvSpPr txBox="1"/>
                <p:nvPr/>
              </p:nvSpPr>
              <p:spPr>
                <a:xfrm>
                  <a:off x="2800807" y="564866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Tl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2" name="TextBox 111"/>
                <p:cNvSpPr txBox="1"/>
                <p:nvPr/>
              </p:nvSpPr>
              <p:spPr>
                <a:xfrm>
                  <a:off x="2878641" y="5250185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3" name="TextBox 112"/>
                <p:cNvSpPr txBox="1"/>
                <p:nvPr/>
              </p:nvSpPr>
              <p:spPr>
                <a:xfrm>
                  <a:off x="2877825" y="5337293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Si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4" name="TextBox 113"/>
                <p:cNvSpPr txBox="1"/>
                <p:nvPr/>
              </p:nvSpPr>
              <p:spPr>
                <a:xfrm>
                  <a:off x="2873197" y="542768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Ge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5" name="TextBox 114"/>
                <p:cNvSpPr txBox="1"/>
                <p:nvPr/>
              </p:nvSpPr>
              <p:spPr>
                <a:xfrm>
                  <a:off x="2877007" y="551150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Sn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2880817" y="559532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err="1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Pb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2" name="TextBox 121"/>
                <p:cNvSpPr txBox="1"/>
                <p:nvPr/>
              </p:nvSpPr>
              <p:spPr>
                <a:xfrm>
                  <a:off x="2966271" y="5238755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3" name="TextBox 122"/>
                <p:cNvSpPr txBox="1"/>
                <p:nvPr/>
              </p:nvSpPr>
              <p:spPr>
                <a:xfrm>
                  <a:off x="2973075" y="5314433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" name="TextBox 123"/>
                <p:cNvSpPr txBox="1"/>
                <p:nvPr/>
              </p:nvSpPr>
              <p:spPr>
                <a:xfrm>
                  <a:off x="2957017" y="538958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As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" name="TextBox 124"/>
                <p:cNvSpPr txBox="1"/>
                <p:nvPr/>
              </p:nvSpPr>
              <p:spPr>
                <a:xfrm>
                  <a:off x="2957017" y="546959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Sb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" name="TextBox 125"/>
                <p:cNvSpPr txBox="1"/>
                <p:nvPr/>
              </p:nvSpPr>
              <p:spPr>
                <a:xfrm>
                  <a:off x="2964637" y="5545799"/>
                  <a:ext cx="457201" cy="1538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4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Bi</a:t>
                  </a:r>
                  <a:endParaRPr lang="en-US" sz="4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" name="TextBox 126"/>
                <p:cNvSpPr txBox="1"/>
                <p:nvPr/>
              </p:nvSpPr>
              <p:spPr>
                <a:xfrm>
                  <a:off x="3046281" y="5231135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" name="TextBox 127"/>
                <p:cNvSpPr txBox="1"/>
                <p:nvPr/>
              </p:nvSpPr>
              <p:spPr>
                <a:xfrm>
                  <a:off x="3053085" y="5300855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9" name="TextBox 128"/>
                <p:cNvSpPr txBox="1"/>
                <p:nvPr/>
              </p:nvSpPr>
              <p:spPr>
                <a:xfrm>
                  <a:off x="3040006" y="5373032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Se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0" name="TextBox 129"/>
                <p:cNvSpPr txBox="1"/>
                <p:nvPr/>
              </p:nvSpPr>
              <p:spPr>
                <a:xfrm>
                  <a:off x="3037027" y="5444105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err="1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Te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1" name="TextBox 130"/>
                <p:cNvSpPr txBox="1"/>
                <p:nvPr/>
              </p:nvSpPr>
              <p:spPr>
                <a:xfrm>
                  <a:off x="3041668" y="5511368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Po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2" name="TextBox 131"/>
                <p:cNvSpPr txBox="1"/>
                <p:nvPr/>
              </p:nvSpPr>
              <p:spPr>
                <a:xfrm>
                  <a:off x="3121235" y="5216735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3" name="TextBox 132"/>
                <p:cNvSpPr txBox="1"/>
                <p:nvPr/>
              </p:nvSpPr>
              <p:spPr>
                <a:xfrm>
                  <a:off x="3116123" y="5274539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Cl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3114960" y="5340758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Br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5" name="TextBox 134"/>
                <p:cNvSpPr txBox="1"/>
                <p:nvPr/>
              </p:nvSpPr>
              <p:spPr>
                <a:xfrm>
                  <a:off x="3126876" y="5411831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3116622" y="5467178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At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7" name="TextBox 136"/>
                <p:cNvSpPr txBox="1"/>
                <p:nvPr/>
              </p:nvSpPr>
              <p:spPr>
                <a:xfrm>
                  <a:off x="3180810" y="5148233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6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He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3184635" y="5203058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6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2" name="TextBox 141"/>
                <p:cNvSpPr txBox="1"/>
                <p:nvPr/>
              </p:nvSpPr>
              <p:spPr>
                <a:xfrm>
                  <a:off x="3185131" y="5251210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6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err="1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Ar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3" name="TextBox 142"/>
                <p:cNvSpPr txBox="1"/>
                <p:nvPr/>
              </p:nvSpPr>
              <p:spPr>
                <a:xfrm>
                  <a:off x="3182649" y="5308298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6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err="1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Xe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4" name="TextBox 143"/>
                <p:cNvSpPr txBox="1"/>
                <p:nvPr/>
              </p:nvSpPr>
              <p:spPr>
                <a:xfrm>
                  <a:off x="3185628" y="5370846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6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Kr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5" name="TextBox 144"/>
                <p:cNvSpPr txBox="1"/>
                <p:nvPr/>
              </p:nvSpPr>
              <p:spPr>
                <a:xfrm>
                  <a:off x="3185627" y="5424459"/>
                  <a:ext cx="457201" cy="1384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  <a:scene3d>
                    <a:camera prst="isometricRightUp">
                      <a:rot lat="1200000" lon="18600000" rev="0"/>
                    </a:camera>
                    <a:lightRig rig="threePt" dir="t"/>
                  </a:scene3d>
                </a:bodyPr>
                <a:lstStyle/>
                <a:p>
                  <a:r>
                    <a:rPr lang="en-US" sz="300" dirty="0" smtClean="0">
                      <a:ln w="0"/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Rn</a:t>
                  </a:r>
                  <a:endParaRPr lang="en-US" sz="300" dirty="0">
                    <a:ln w="0"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97" name="Group 196"/>
                <p:cNvGrpSpPr/>
                <p:nvPr/>
              </p:nvGrpSpPr>
              <p:grpSpPr>
                <a:xfrm>
                  <a:off x="1499244" y="6641197"/>
                  <a:ext cx="4364649" cy="281555"/>
                  <a:chOff x="1599328" y="7155263"/>
                  <a:chExt cx="4364649" cy="281555"/>
                </a:xfrm>
              </p:grpSpPr>
              <p:sp>
                <p:nvSpPr>
                  <p:cNvPr id="165" name="Rectangle 164"/>
                  <p:cNvSpPr/>
                  <p:nvPr/>
                </p:nvSpPr>
                <p:spPr>
                  <a:xfrm>
                    <a:off x="1677024" y="7234518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66" name="Rectangle 165"/>
                  <p:cNvSpPr/>
                  <p:nvPr/>
                </p:nvSpPr>
                <p:spPr>
                  <a:xfrm>
                    <a:off x="1984812" y="7231530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67" name="Rectangle 166"/>
                  <p:cNvSpPr/>
                  <p:nvPr/>
                </p:nvSpPr>
                <p:spPr>
                  <a:xfrm>
                    <a:off x="2241800" y="7255436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68" name="Rectangle 167"/>
                  <p:cNvSpPr/>
                  <p:nvPr/>
                </p:nvSpPr>
                <p:spPr>
                  <a:xfrm>
                    <a:off x="2549588" y="7252448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69" name="Rectangle 168"/>
                  <p:cNvSpPr/>
                  <p:nvPr/>
                </p:nvSpPr>
                <p:spPr>
                  <a:xfrm>
                    <a:off x="2827494" y="7219577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0" name="Rectangle 169"/>
                  <p:cNvSpPr/>
                  <p:nvPr/>
                </p:nvSpPr>
                <p:spPr>
                  <a:xfrm>
                    <a:off x="3135282" y="7216589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1" name="Rectangle 170"/>
                  <p:cNvSpPr/>
                  <p:nvPr/>
                </p:nvSpPr>
                <p:spPr>
                  <a:xfrm>
                    <a:off x="3399542" y="7225553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2" name="Rectangle 171"/>
                  <p:cNvSpPr/>
                  <p:nvPr/>
                </p:nvSpPr>
                <p:spPr>
                  <a:xfrm>
                    <a:off x="3691097" y="7222565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3" name="Rectangle 172"/>
                  <p:cNvSpPr/>
                  <p:nvPr/>
                </p:nvSpPr>
                <p:spPr>
                  <a:xfrm>
                    <a:off x="3971988" y="7216587"/>
                    <a:ext cx="245035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4" name="Rectangle 173"/>
                  <p:cNvSpPr/>
                  <p:nvPr/>
                </p:nvSpPr>
                <p:spPr>
                  <a:xfrm>
                    <a:off x="4273803" y="7213599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5" name="Rectangle 174"/>
                  <p:cNvSpPr/>
                  <p:nvPr/>
                </p:nvSpPr>
                <p:spPr>
                  <a:xfrm>
                    <a:off x="4551707" y="7228542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6" name="Rectangle 175"/>
                  <p:cNvSpPr/>
                  <p:nvPr/>
                </p:nvSpPr>
                <p:spPr>
                  <a:xfrm>
                    <a:off x="4829615" y="7225554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7" name="Rectangle 176"/>
                  <p:cNvSpPr/>
                  <p:nvPr/>
                </p:nvSpPr>
                <p:spPr>
                  <a:xfrm>
                    <a:off x="5125446" y="7216587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8" name="Rectangle 177"/>
                  <p:cNvSpPr/>
                  <p:nvPr/>
                </p:nvSpPr>
                <p:spPr>
                  <a:xfrm>
                    <a:off x="5421550" y="7213599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79" name="Rectangle 178"/>
                  <p:cNvSpPr/>
                  <p:nvPr/>
                </p:nvSpPr>
                <p:spPr>
                  <a:xfrm>
                    <a:off x="5714133" y="7207625"/>
                    <a:ext cx="203200" cy="16136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20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180" name="Group 179"/>
                  <p:cNvGrpSpPr/>
                  <p:nvPr/>
                </p:nvGrpSpPr>
                <p:grpSpPr>
                  <a:xfrm>
                    <a:off x="1599328" y="7155263"/>
                    <a:ext cx="4364649" cy="281555"/>
                    <a:chOff x="1506068" y="6393263"/>
                    <a:chExt cx="4364649" cy="281555"/>
                  </a:xfrm>
                </p:grpSpPr>
                <p:sp>
                  <p:nvSpPr>
                    <p:cNvPr id="181" name="TextBox 180"/>
                    <p:cNvSpPr txBox="1"/>
                    <p:nvPr/>
                  </p:nvSpPr>
                  <p:spPr>
                    <a:xfrm>
                      <a:off x="1506068" y="6394823"/>
                      <a:ext cx="36420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2" name="TextBox 181"/>
                    <p:cNvSpPr txBox="1"/>
                    <p:nvPr/>
                  </p:nvSpPr>
                  <p:spPr>
                    <a:xfrm>
                      <a:off x="1789950" y="6394823"/>
                      <a:ext cx="35618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err="1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3" name="TextBox 182"/>
                    <p:cNvSpPr txBox="1"/>
                    <p:nvPr/>
                  </p:nvSpPr>
                  <p:spPr>
                    <a:xfrm>
                      <a:off x="2091895" y="6394823"/>
                      <a:ext cx="33855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4" name="TextBox 183"/>
                    <p:cNvSpPr txBox="1"/>
                    <p:nvPr/>
                  </p:nvSpPr>
                  <p:spPr>
                    <a:xfrm>
                      <a:off x="2395530" y="6397813"/>
                      <a:ext cx="29527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5" name="TextBox 184"/>
                    <p:cNvSpPr txBox="1"/>
                    <p:nvPr/>
                  </p:nvSpPr>
                  <p:spPr>
                    <a:xfrm>
                      <a:off x="2661216" y="6397813"/>
                      <a:ext cx="380232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Np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6" name="TextBox 185"/>
                    <p:cNvSpPr txBox="1"/>
                    <p:nvPr/>
                  </p:nvSpPr>
                  <p:spPr>
                    <a:xfrm>
                      <a:off x="2954063" y="6397813"/>
                      <a:ext cx="34657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Pu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7" name="TextBox 186"/>
                    <p:cNvSpPr txBox="1"/>
                    <p:nvPr/>
                  </p:nvSpPr>
                  <p:spPr>
                    <a:xfrm>
                      <a:off x="3212082" y="6393263"/>
                      <a:ext cx="42351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Am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8" name="TextBox 187"/>
                    <p:cNvSpPr txBox="1"/>
                    <p:nvPr/>
                  </p:nvSpPr>
                  <p:spPr>
                    <a:xfrm>
                      <a:off x="3505062" y="6397815"/>
                      <a:ext cx="423514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89" name="TextBox 188"/>
                    <p:cNvSpPr txBox="1"/>
                    <p:nvPr/>
                  </p:nvSpPr>
                  <p:spPr>
                    <a:xfrm>
                      <a:off x="3807007" y="6397815"/>
                      <a:ext cx="37221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Bk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0" name="TextBox 189"/>
                    <p:cNvSpPr txBox="1"/>
                    <p:nvPr/>
                  </p:nvSpPr>
                  <p:spPr>
                    <a:xfrm>
                      <a:off x="4097129" y="6394827"/>
                      <a:ext cx="34657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err="1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Cf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1" name="TextBox 190"/>
                    <p:cNvSpPr txBox="1"/>
                    <p:nvPr/>
                  </p:nvSpPr>
                  <p:spPr>
                    <a:xfrm>
                      <a:off x="4385427" y="6394827"/>
                      <a:ext cx="34657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err="1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2" name="TextBox 191"/>
                    <p:cNvSpPr txBox="1"/>
                    <p:nvPr/>
                  </p:nvSpPr>
                  <p:spPr>
                    <a:xfrm>
                      <a:off x="4661642" y="6394829"/>
                      <a:ext cx="38985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err="1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Fm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3" name="TextBox 192"/>
                    <p:cNvSpPr txBox="1"/>
                    <p:nvPr/>
                  </p:nvSpPr>
                  <p:spPr>
                    <a:xfrm>
                      <a:off x="4945524" y="6394829"/>
                      <a:ext cx="397866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err="1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Md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4" name="TextBox 193"/>
                    <p:cNvSpPr txBox="1"/>
                    <p:nvPr/>
                  </p:nvSpPr>
                  <p:spPr>
                    <a:xfrm>
                      <a:off x="5238371" y="6394831"/>
                      <a:ext cx="372218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195" name="TextBox 194"/>
                    <p:cNvSpPr txBox="1"/>
                    <p:nvPr/>
                  </p:nvSpPr>
                  <p:spPr>
                    <a:xfrm>
                      <a:off x="5540177" y="6397819"/>
                      <a:ext cx="330540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 err="1" smtClean="0">
                          <a:solidFill>
                            <a:srgbClr val="0070C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Lr</a:t>
                      </a:r>
                      <a:endParaRPr lang="en-US" sz="1200" dirty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200" name="TextBox 199"/>
          <p:cNvSpPr txBox="1"/>
          <p:nvPr/>
        </p:nvSpPr>
        <p:spPr>
          <a:xfrm>
            <a:off x="3016156" y="891198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208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Box 198"/>
          <p:cNvSpPr txBox="1"/>
          <p:nvPr/>
        </p:nvSpPr>
        <p:spPr>
          <a:xfrm>
            <a:off x="2987491" y="7451959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9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1619" y="754063"/>
            <a:ext cx="6858047" cy="4614050"/>
            <a:chOff x="-847469" y="754063"/>
            <a:chExt cx="6858047" cy="461405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5045" y="754063"/>
              <a:ext cx="2445533" cy="46140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69105" y="1835029"/>
              <a:ext cx="4100826" cy="3058191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-847469" y="791229"/>
              <a:ext cx="3449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</a:t>
              </a:r>
              <a:endParaRPr lang="fr-CH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601781" y="785375"/>
              <a:ext cx="356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</a:t>
              </a:r>
              <a:endParaRPr lang="fr-CH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 flipV="1">
              <a:off x="493417" y="1537024"/>
              <a:ext cx="461727" cy="126818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08167" y="1195179"/>
              <a:ext cx="7729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fr-CH" sz="16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fr-CH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axis</a:t>
              </a:r>
              <a:endParaRPr lang="fr-CH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79280" y="3107035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Tb</a:t>
              </a:r>
              <a:endParaRPr lang="fr-CH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131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Box 198"/>
          <p:cNvSpPr txBox="1"/>
          <p:nvPr/>
        </p:nvSpPr>
        <p:spPr>
          <a:xfrm>
            <a:off x="3040655" y="9462000"/>
            <a:ext cx="779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10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850605" y="818707"/>
            <a:ext cx="5384428" cy="6825746"/>
            <a:chOff x="850605" y="818707"/>
            <a:chExt cx="5384428" cy="6825746"/>
          </a:xfrm>
        </p:grpSpPr>
        <p:grpSp>
          <p:nvGrpSpPr>
            <p:cNvPr id="86" name="Group 85"/>
            <p:cNvGrpSpPr/>
            <p:nvPr/>
          </p:nvGrpSpPr>
          <p:grpSpPr>
            <a:xfrm>
              <a:off x="850605" y="935663"/>
              <a:ext cx="5384428" cy="2819480"/>
              <a:chOff x="318977" y="478467"/>
              <a:chExt cx="5384428" cy="2819480"/>
            </a:xfrm>
          </p:grpSpPr>
          <p:pic>
            <p:nvPicPr>
              <p:cNvPr id="78" name="Picture 77"/>
              <p:cNvPicPr>
                <a:picLocks noChangeAspect="1"/>
              </p:cNvPicPr>
              <p:nvPr/>
            </p:nvPicPr>
            <p:blipFill rotWithShape="1">
              <a:blip r:embed="rId2"/>
              <a:srcRect b="11896"/>
              <a:stretch/>
            </p:blipFill>
            <p:spPr>
              <a:xfrm>
                <a:off x="759167" y="638145"/>
                <a:ext cx="4574118" cy="2413400"/>
              </a:xfrm>
              <a:prstGeom prst="rect">
                <a:avLst/>
              </a:prstGeom>
            </p:spPr>
          </p:pic>
          <p:sp>
            <p:nvSpPr>
              <p:cNvPr id="76" name="TextBox 75"/>
              <p:cNvSpPr txBox="1"/>
              <p:nvPr/>
            </p:nvSpPr>
            <p:spPr>
              <a:xfrm>
                <a:off x="3242931" y="90376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18%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3958856" y="1279450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3948224" y="1757916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2704215" y="1970567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492103" y="1566529"/>
                <a:ext cx="59503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21%</a:t>
                </a:r>
                <a:endPara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1715387" y="1013635"/>
                <a:ext cx="4924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161955" y="875414"/>
                <a:ext cx="4924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6%</a:t>
                </a:r>
                <a:endPara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2555359" y="800986"/>
                <a:ext cx="4924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6%</a:t>
                </a:r>
                <a:endPara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318977" y="2062716"/>
                <a:ext cx="93807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Magnets</a:t>
                </a:r>
                <a:endParaRPr lang="en-US" sz="1600" b="1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" name="TextBox 86"/>
              <p:cNvSpPr txBox="1"/>
              <p:nvPr/>
            </p:nvSpPr>
            <p:spPr>
              <a:xfrm>
                <a:off x="2565991" y="2959393"/>
                <a:ext cx="9957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Catalysts</a:t>
                </a:r>
                <a:endParaRPr lang="en-US" sz="16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4692503" y="2300176"/>
                <a:ext cx="83708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E2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Glasses</a:t>
                </a:r>
                <a:endParaRPr lang="en-US" sz="1600" b="1" dirty="0">
                  <a:solidFill>
                    <a:srgbClr val="E2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4766930" y="1279450"/>
                <a:ext cx="93647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2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Powders</a:t>
                </a:r>
                <a:endParaRPr lang="en-US" sz="1600" b="1" dirty="0">
                  <a:solidFill>
                    <a:schemeClr val="accent2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3480391" y="545804"/>
                <a:ext cx="73289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Alloys</a:t>
                </a:r>
                <a:endParaRPr lang="en-US" sz="16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591879" y="857693"/>
                <a:ext cx="110799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Phosphors</a:t>
                </a:r>
                <a:endParaRPr lang="en-US" sz="16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1382232" y="584791"/>
                <a:ext cx="101822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Ceramics</a:t>
                </a:r>
                <a:endParaRPr lang="en-US" sz="16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2413589" y="478467"/>
                <a:ext cx="6675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err="1" smtClean="0">
                    <a:solidFill>
                      <a:srgbClr val="8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</a:t>
                </a:r>
                <a:endParaRPr lang="en-US" sz="1600" b="1" dirty="0">
                  <a:solidFill>
                    <a:srgbClr val="8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079355" y="4075815"/>
              <a:ext cx="4926928" cy="3568638"/>
              <a:chOff x="1046578" y="2778642"/>
              <a:chExt cx="4926928" cy="3568638"/>
            </a:xfrm>
          </p:grpSpPr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54593" y="3168693"/>
                <a:ext cx="4574118" cy="2739273"/>
              </a:xfrm>
              <a:prstGeom prst="rect">
                <a:avLst/>
              </a:prstGeom>
            </p:spPr>
          </p:pic>
          <p:sp>
            <p:nvSpPr>
              <p:cNvPr id="97" name="TextBox 96"/>
              <p:cNvSpPr txBox="1"/>
              <p:nvPr/>
            </p:nvSpPr>
            <p:spPr>
              <a:xfrm>
                <a:off x="4267200" y="3639879"/>
                <a:ext cx="74892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32.3%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4993759" y="3250019"/>
                <a:ext cx="72167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505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Brazil</a:t>
                </a:r>
                <a:endParaRPr lang="en-US" sz="1600" b="1" dirty="0">
                  <a:solidFill>
                    <a:srgbClr val="FF050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5380074" y="5071731"/>
                <a:ext cx="5934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00B05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USA</a:t>
                </a:r>
                <a:endParaRPr lang="en-US" sz="1600" b="1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621618" y="4430232"/>
                <a:ext cx="6463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7.2%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4841357" y="5394251"/>
                <a:ext cx="86754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FF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Canada</a:t>
                </a:r>
                <a:endParaRPr lang="en-US" sz="1600" b="1" dirty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 rot="2358047">
                <a:off x="4348717" y="4688957"/>
                <a:ext cx="6463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2.7%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 rot="2899739">
                <a:off x="4022648" y="4745665"/>
                <a:ext cx="6463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3.0%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4345171" y="5599811"/>
                <a:ext cx="111710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Greenland</a:t>
                </a:r>
                <a:endParaRPr lang="en-US" sz="16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133062" y="4653515"/>
                <a:ext cx="73757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11.7%</a:t>
                </a:r>
                <a:endPara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086988" y="5691964"/>
                <a:ext cx="5261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CIS</a:t>
                </a:r>
                <a:endParaRPr lang="en-US" sz="1600" b="1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2981992" y="6081823"/>
                <a:ext cx="2985497" cy="265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Turkey 0.1% + </a:t>
                </a:r>
                <a:r>
                  <a:rPr lang="en-US" sz="16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Kyrgystan</a:t>
                </a: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0.2%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5" name="Straight Arrow Connector 4"/>
              <p:cNvCxnSpPr/>
              <p:nvPr/>
            </p:nvCxnSpPr>
            <p:spPr>
              <a:xfrm flipH="1" flipV="1">
                <a:off x="4316818" y="5656521"/>
                <a:ext cx="10633" cy="435935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TextBox 104"/>
              <p:cNvSpPr txBox="1"/>
              <p:nvPr/>
            </p:nvSpPr>
            <p:spPr>
              <a:xfrm>
                <a:off x="2080439" y="5525386"/>
                <a:ext cx="6527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rgbClr val="6C3C3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India</a:t>
                </a:r>
                <a:endParaRPr lang="en-US" sz="1600" b="1" dirty="0">
                  <a:solidFill>
                    <a:srgbClr val="6C3C3C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 rot="19205777">
                <a:off x="2378649" y="4746877"/>
                <a:ext cx="58862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1.9%</a:t>
                </a:r>
                <a:endParaRPr lang="en-US" sz="1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1967025" y="4465673"/>
                <a:ext cx="6463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9.1%</a:t>
                </a:r>
                <a:endPara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046578" y="5149702"/>
                <a:ext cx="930447" cy="265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600" b="1" dirty="0" smtClean="0">
                    <a:solidFill>
                      <a:schemeClr val="bg2">
                        <a:lumMod val="2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Vietnam</a:t>
                </a:r>
                <a:endParaRPr lang="en-US" sz="1600" b="1" dirty="0">
                  <a:solidFill>
                    <a:schemeClr val="bg2">
                      <a:lumMod val="2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2066262" y="3756836"/>
                <a:ext cx="74892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22.1%</a:t>
                </a:r>
                <a:endPara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059618" y="3675321"/>
                <a:ext cx="720069" cy="2654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600" b="1" dirty="0" smtClean="0">
                    <a:solidFill>
                      <a:schemeClr val="accent4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China</a:t>
                </a:r>
                <a:endParaRPr lang="en-US" sz="1600" b="1" dirty="0">
                  <a:solidFill>
                    <a:schemeClr val="accent4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2941676" y="3388243"/>
                <a:ext cx="64633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8.3%</a:t>
                </a:r>
                <a:endParaRPr lang="en-US" sz="16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2385237" y="2970026"/>
                <a:ext cx="100700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accent1">
                        <a:lumMod val="5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Australia</a:t>
                </a:r>
                <a:endParaRPr lang="en-US" sz="1600" b="1" dirty="0">
                  <a:solidFill>
                    <a:schemeClr val="accent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3426304" y="2778642"/>
                <a:ext cx="1912575" cy="4514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ts val="1500"/>
                  </a:lnSpc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South Africa 0.81%</a:t>
                </a:r>
              </a:p>
              <a:p>
                <a:pPr algn="ctr">
                  <a:lnSpc>
                    <a:spcPts val="1300"/>
                  </a:lnSpc>
                </a:pPr>
                <a:r>
                  <a:rPr lang="en-US" sz="16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+ Kenya 0.6%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4" name="Straight Arrow Connector 113"/>
              <p:cNvCxnSpPr/>
              <p:nvPr/>
            </p:nvCxnSpPr>
            <p:spPr>
              <a:xfrm flipH="1">
                <a:off x="3565452" y="3030279"/>
                <a:ext cx="124045" cy="24809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TextBox 9"/>
            <p:cNvSpPr txBox="1"/>
            <p:nvPr/>
          </p:nvSpPr>
          <p:spPr>
            <a:xfrm>
              <a:off x="1190855" y="818707"/>
              <a:ext cx="3449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190855" y="3980126"/>
              <a:ext cx="356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921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Box 198"/>
          <p:cNvSpPr txBox="1"/>
          <p:nvPr/>
        </p:nvSpPr>
        <p:spPr>
          <a:xfrm>
            <a:off x="3040655" y="9462000"/>
            <a:ext cx="7736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11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676941" y="2555359"/>
            <a:ext cx="5332912" cy="3653486"/>
            <a:chOff x="570615" y="917944"/>
            <a:chExt cx="5332912" cy="3653486"/>
          </a:xfrm>
        </p:grpSpPr>
        <p:grpSp>
          <p:nvGrpSpPr>
            <p:cNvPr id="49" name="Group 48"/>
            <p:cNvGrpSpPr/>
            <p:nvPr/>
          </p:nvGrpSpPr>
          <p:grpSpPr>
            <a:xfrm>
              <a:off x="570615" y="917944"/>
              <a:ext cx="5332912" cy="3653486"/>
              <a:chOff x="570615" y="917944"/>
              <a:chExt cx="5332912" cy="3653486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818706" y="1298036"/>
                <a:ext cx="4552224" cy="3273394"/>
                <a:chOff x="818706" y="1298036"/>
                <a:chExt cx="4552224" cy="3273394"/>
              </a:xfrm>
            </p:grpSpPr>
            <p:pic>
              <p:nvPicPr>
                <p:cNvPr id="4" name="Picture 3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95154" y="1811131"/>
                  <a:ext cx="4199859" cy="2361582"/>
                </a:xfrm>
                <a:prstGeom prst="rect">
                  <a:avLst/>
                </a:prstGeom>
              </p:spPr>
            </p:pic>
            <p:cxnSp>
              <p:nvCxnSpPr>
                <p:cNvPr id="9" name="Straight Connector 8"/>
                <p:cNvCxnSpPr/>
                <p:nvPr/>
              </p:nvCxnSpPr>
              <p:spPr>
                <a:xfrm>
                  <a:off x="1031357" y="4220149"/>
                  <a:ext cx="43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1" name="Group 10"/>
                <p:cNvGrpSpPr/>
                <p:nvPr/>
              </p:nvGrpSpPr>
              <p:grpSpPr>
                <a:xfrm>
                  <a:off x="1098695" y="4220149"/>
                  <a:ext cx="3976608" cy="72000"/>
                  <a:chOff x="1098695" y="4220149"/>
                  <a:chExt cx="3976608" cy="3492000"/>
                </a:xfrm>
              </p:grpSpPr>
              <p:cxnSp>
                <p:nvCxnSpPr>
                  <p:cNvPr id="16" name="Straight Connector 15"/>
                  <p:cNvCxnSpPr/>
                  <p:nvPr/>
                </p:nvCxnSpPr>
                <p:spPr>
                  <a:xfrm rot="16200000">
                    <a:off x="-647305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Connector 16"/>
                  <p:cNvCxnSpPr/>
                  <p:nvPr/>
                </p:nvCxnSpPr>
                <p:spPr>
                  <a:xfrm rot="16200000">
                    <a:off x="-218453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rot="16200000">
                    <a:off x="242292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rot="16200000">
                    <a:off x="671145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rot="16200000">
                    <a:off x="1110626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Connector 20"/>
                  <p:cNvCxnSpPr/>
                  <p:nvPr/>
                </p:nvCxnSpPr>
                <p:spPr>
                  <a:xfrm rot="16200000">
                    <a:off x="1592637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 rot="16200000">
                    <a:off x="2010856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 rot="16200000">
                    <a:off x="2439708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 rot="16200000">
                    <a:off x="2889820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 rot="16200000">
                    <a:off x="3329303" y="5966149"/>
                    <a:ext cx="34920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9" name="Straight Connector 28"/>
                <p:cNvCxnSpPr/>
                <p:nvPr/>
              </p:nvCxnSpPr>
              <p:spPr>
                <a:xfrm rot="16200000">
                  <a:off x="-366376" y="2756036"/>
                  <a:ext cx="2916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rot="16200000">
                  <a:off x="3837042" y="2766670"/>
                  <a:ext cx="2916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TextBox 11"/>
                <p:cNvSpPr txBox="1"/>
                <p:nvPr/>
              </p:nvSpPr>
              <p:spPr>
                <a:xfrm>
                  <a:off x="818706" y="4263653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2005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1279449" y="4263653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2006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1726016" y="4263653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2007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2151324" y="4263653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2008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5" name="TextBox 34"/>
                <p:cNvSpPr txBox="1"/>
                <p:nvPr/>
              </p:nvSpPr>
              <p:spPr>
                <a:xfrm>
                  <a:off x="2612067" y="4263653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2009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3058634" y="4263653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2010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512301" y="4263653"/>
                  <a:ext cx="53707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2011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3909246" y="4263653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2012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4345180" y="4263653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2013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4827191" y="4256563"/>
                  <a:ext cx="543739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2014</a:t>
                  </a:r>
                  <a:endPara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cxnSp>
            <p:nvCxnSpPr>
              <p:cNvPr id="41" name="Straight Connector 40"/>
              <p:cNvCxnSpPr/>
              <p:nvPr/>
            </p:nvCxnSpPr>
            <p:spPr>
              <a:xfrm>
                <a:off x="1020707" y="3819651"/>
                <a:ext cx="432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1020707" y="3429792"/>
                <a:ext cx="432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1020707" y="3078914"/>
                <a:ext cx="432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1020707" y="2689055"/>
                <a:ext cx="432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020707" y="2324008"/>
                <a:ext cx="432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>
                <a:off x="1020707" y="1966048"/>
                <a:ext cx="432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1020707" y="1593904"/>
                <a:ext cx="432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750151" y="4051005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570615" y="3639880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70615" y="3271275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83571" y="2916857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574158" y="2505732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74158" y="2137127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83574" y="1811077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74161" y="1399952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584790" y="925033"/>
                <a:ext cx="11897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Price /$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kg</a:t>
                </a:r>
                <a:r>
                  <a:rPr lang="en-US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endParaRPr lang="en-US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713778" y="917944"/>
                <a:ext cx="11897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Price /$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kg</a:t>
                </a:r>
                <a:r>
                  <a:rPr lang="en-US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  <a:sym typeface="Symbol" panose="05050102010706020507" pitchFamily="18" charset="2"/>
                  </a:rPr>
                  <a:t>-1</a:t>
                </a:r>
                <a:endParaRPr lang="en-US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5566659" y="4054548"/>
                <a:ext cx="27443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387123" y="3643423"/>
                <a:ext cx="4539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297354" y="3274818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297354" y="2920400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297354" y="2509275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297354" y="2140670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2500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5297354" y="1814620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3000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297354" y="1403495"/>
                <a:ext cx="543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3500</a:t>
                </a:r>
                <a:endPara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68" name="Straight Arrow Connector 67"/>
            <p:cNvCxnSpPr/>
            <p:nvPr/>
          </p:nvCxnSpPr>
          <p:spPr>
            <a:xfrm flipH="1">
              <a:off x="1371603" y="2881423"/>
              <a:ext cx="1967023" cy="0"/>
            </a:xfrm>
            <a:prstGeom prst="straightConnector1">
              <a:avLst/>
            </a:prstGeom>
            <a:ln w="38100">
              <a:solidFill>
                <a:schemeClr val="accent1">
                  <a:lumMod val="50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3370521" y="2658140"/>
              <a:ext cx="479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Nd</a:t>
              </a:r>
              <a:endPara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2" name="Straight Arrow Connector 71"/>
            <p:cNvCxnSpPr/>
            <p:nvPr/>
          </p:nvCxnSpPr>
          <p:spPr>
            <a:xfrm flipH="1">
              <a:off x="1321984" y="3682410"/>
              <a:ext cx="1967023" cy="0"/>
            </a:xfrm>
            <a:prstGeom prst="straightConnector1">
              <a:avLst/>
            </a:prstGeom>
            <a:ln w="38100">
              <a:solidFill>
                <a:srgbClr val="A7616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3299637" y="3448494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A7616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Ce</a:t>
              </a:r>
              <a:endParaRPr lang="en-US" b="1" dirty="0">
                <a:solidFill>
                  <a:srgbClr val="A7616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>
              <a:off x="4724403" y="2151321"/>
              <a:ext cx="540000" cy="0"/>
            </a:xfrm>
            <a:prstGeom prst="straightConnector1">
              <a:avLst/>
            </a:prstGeom>
            <a:ln w="38100">
              <a:solidFill>
                <a:srgbClr val="FB5105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4224670" y="1938671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solidFill>
                    <a:srgbClr val="FB510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Dy</a:t>
              </a:r>
              <a:endParaRPr lang="en-US" b="1" dirty="0">
                <a:solidFill>
                  <a:srgbClr val="FB510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3399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Box 199"/>
          <p:cNvSpPr txBox="1"/>
          <p:nvPr/>
        </p:nvSpPr>
        <p:spPr>
          <a:xfrm>
            <a:off x="2923266" y="9070245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08039" y="606055"/>
            <a:ext cx="5295619" cy="8230330"/>
            <a:chOff x="708039" y="606055"/>
            <a:chExt cx="5295619" cy="823033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3802" y="4538879"/>
              <a:ext cx="4634496" cy="4107084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708039" y="606055"/>
              <a:ext cx="5295619" cy="8230330"/>
              <a:chOff x="708039" y="606055"/>
              <a:chExt cx="5295619" cy="8230330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740306" y="606055"/>
                <a:ext cx="5263352" cy="3938327"/>
                <a:chOff x="857264" y="3689497"/>
                <a:chExt cx="5263352" cy="3938327"/>
              </a:xfrm>
            </p:grpSpPr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16604" t="9296" r="2151" b="17935"/>
                <a:stretch/>
              </p:blipFill>
              <p:spPr>
                <a:xfrm>
                  <a:off x="1414130" y="3976580"/>
                  <a:ext cx="4657061" cy="3019646"/>
                </a:xfrm>
                <a:prstGeom prst="rect">
                  <a:avLst/>
                </a:prstGeom>
              </p:spPr>
            </p:pic>
            <p:cxnSp>
              <p:nvCxnSpPr>
                <p:cNvPr id="16" name="Straight Connector 15"/>
                <p:cNvCxnSpPr/>
                <p:nvPr/>
              </p:nvCxnSpPr>
              <p:spPr>
                <a:xfrm flipV="1">
                  <a:off x="1435400" y="3827720"/>
                  <a:ext cx="0" cy="32760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/>
                <p:cNvCxnSpPr/>
                <p:nvPr/>
              </p:nvCxnSpPr>
              <p:spPr>
                <a:xfrm flipV="1">
                  <a:off x="1332616" y="7006855"/>
                  <a:ext cx="4788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Connector 195"/>
                <p:cNvCxnSpPr/>
                <p:nvPr/>
              </p:nvCxnSpPr>
              <p:spPr>
                <a:xfrm rot="5400000" flipV="1">
                  <a:off x="2261200" y="7052937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/>
                <p:cNvCxnSpPr/>
                <p:nvPr/>
              </p:nvCxnSpPr>
              <p:spPr>
                <a:xfrm flipV="1">
                  <a:off x="1325526" y="4391246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/>
                <p:cNvCxnSpPr/>
                <p:nvPr/>
              </p:nvCxnSpPr>
              <p:spPr>
                <a:xfrm flipV="1">
                  <a:off x="1325526" y="5064644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/>
                <p:cNvCxnSpPr/>
                <p:nvPr/>
              </p:nvCxnSpPr>
              <p:spPr>
                <a:xfrm flipV="1">
                  <a:off x="1325526" y="5706144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/>
                <p:cNvCxnSpPr/>
                <p:nvPr/>
              </p:nvCxnSpPr>
              <p:spPr>
                <a:xfrm flipV="1">
                  <a:off x="1325526" y="6347632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 rot="5400000" flipV="1">
                  <a:off x="1385789" y="7052937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/>
                <p:cNvCxnSpPr/>
                <p:nvPr/>
              </p:nvCxnSpPr>
              <p:spPr>
                <a:xfrm rot="5400000" flipV="1">
                  <a:off x="3136614" y="7056479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/>
                <p:cNvCxnSpPr/>
                <p:nvPr/>
              </p:nvCxnSpPr>
              <p:spPr>
                <a:xfrm rot="5400000" flipV="1">
                  <a:off x="4019115" y="7045846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 rot="5400000" flipV="1">
                  <a:off x="4901622" y="7045847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/>
                <p:cNvCxnSpPr/>
                <p:nvPr/>
              </p:nvCxnSpPr>
              <p:spPr>
                <a:xfrm rot="5400000" flipV="1">
                  <a:off x="5784125" y="7045846"/>
                  <a:ext cx="1008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2083981" y="7042296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0.5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3" name="TextBox 222"/>
                <p:cNvSpPr txBox="1"/>
                <p:nvPr/>
              </p:nvSpPr>
              <p:spPr>
                <a:xfrm>
                  <a:off x="1215655" y="7042296"/>
                  <a:ext cx="4732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0.0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4" name="TextBox 223"/>
                <p:cNvSpPr txBox="1"/>
                <p:nvPr/>
              </p:nvSpPr>
              <p:spPr>
                <a:xfrm>
                  <a:off x="3841896" y="7045838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1.5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5" name="TextBox 224"/>
                <p:cNvSpPr txBox="1"/>
                <p:nvPr/>
              </p:nvSpPr>
              <p:spPr>
                <a:xfrm>
                  <a:off x="2973570" y="7045838"/>
                  <a:ext cx="4732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1.0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6" name="TextBox 225"/>
                <p:cNvSpPr txBox="1"/>
                <p:nvPr/>
              </p:nvSpPr>
              <p:spPr>
                <a:xfrm>
                  <a:off x="5606912" y="7045839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2.5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7" name="TextBox 226"/>
                <p:cNvSpPr txBox="1"/>
                <p:nvPr/>
              </p:nvSpPr>
              <p:spPr>
                <a:xfrm>
                  <a:off x="4738586" y="7045839"/>
                  <a:ext cx="4732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2.0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29" name="TextBox 228"/>
                <p:cNvSpPr txBox="1"/>
                <p:nvPr/>
              </p:nvSpPr>
              <p:spPr>
                <a:xfrm>
                  <a:off x="3388242" y="7258492"/>
                  <a:ext cx="56297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/ Å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0" name="TextBox 229"/>
                <p:cNvSpPr txBox="1"/>
                <p:nvPr/>
              </p:nvSpPr>
              <p:spPr>
                <a:xfrm rot="16200000">
                  <a:off x="350875" y="5124892"/>
                  <a:ext cx="138211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</a:t>
                  </a:r>
                  <a:r>
                    <a:rPr lang="en-US" dirty="0" smtClean="0">
                      <a:latin typeface="Symbol" panose="05050102010706020507" pitchFamily="18" charset="2"/>
                      <a:cs typeface="Times New Roman" panose="02020603050405020304" pitchFamily="18" charset="0"/>
                    </a:rPr>
                    <a:t>p</a:t>
                  </a:r>
                  <a:r>
                    <a:rPr lang="en-US" i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  <a:r>
                    <a:rPr lang="en-US" baseline="30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i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R</a:t>
                  </a:r>
                  <a:r>
                    <a:rPr lang="en-US" i="1" baseline="-25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</a:t>
                  </a:r>
                  <a:r>
                    <a:rPr lang="en-US" baseline="300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</a:t>
                  </a: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/</a:t>
                  </a:r>
                  <a:r>
                    <a:rPr lang="en-US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a.u</a:t>
                  </a:r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1" name="TextBox 230"/>
                <p:cNvSpPr txBox="1"/>
                <p:nvPr/>
              </p:nvSpPr>
              <p:spPr>
                <a:xfrm>
                  <a:off x="1520455" y="3689497"/>
                  <a:ext cx="3770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4f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2" name="TextBox 231"/>
                <p:cNvSpPr txBox="1"/>
                <p:nvPr/>
              </p:nvSpPr>
              <p:spPr>
                <a:xfrm>
                  <a:off x="2044993" y="4267199"/>
                  <a:ext cx="389850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5s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2402957" y="5039833"/>
                  <a:ext cx="276446" cy="2658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4" name="Rectangle 233"/>
                <p:cNvSpPr/>
                <p:nvPr/>
              </p:nvSpPr>
              <p:spPr>
                <a:xfrm>
                  <a:off x="2714847" y="5511213"/>
                  <a:ext cx="276446" cy="2658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5" name="Rectangle 234"/>
                <p:cNvSpPr/>
                <p:nvPr/>
              </p:nvSpPr>
              <p:spPr>
                <a:xfrm>
                  <a:off x="3352799" y="5840819"/>
                  <a:ext cx="276446" cy="2658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6" name="Rectangle 235"/>
                <p:cNvSpPr/>
                <p:nvPr/>
              </p:nvSpPr>
              <p:spPr>
                <a:xfrm rot="1495432">
                  <a:off x="3714306" y="6010941"/>
                  <a:ext cx="276446" cy="2658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7" name="Rectangle 236"/>
                <p:cNvSpPr/>
                <p:nvPr/>
              </p:nvSpPr>
              <p:spPr>
                <a:xfrm>
                  <a:off x="4277832" y="6106633"/>
                  <a:ext cx="276446" cy="26581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3540641" y="6453962"/>
                  <a:ext cx="287079" cy="2020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3" name="TextBox 232"/>
                <p:cNvSpPr txBox="1"/>
                <p:nvPr/>
              </p:nvSpPr>
              <p:spPr>
                <a:xfrm>
                  <a:off x="2303723" y="4997301"/>
                  <a:ext cx="4182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5p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8" name="TextBox 237"/>
                <p:cNvSpPr txBox="1"/>
                <p:nvPr/>
              </p:nvSpPr>
              <p:spPr>
                <a:xfrm>
                  <a:off x="2580169" y="5486398"/>
                  <a:ext cx="4182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5d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39" name="TextBox 238"/>
                <p:cNvSpPr txBox="1"/>
                <p:nvPr/>
              </p:nvSpPr>
              <p:spPr>
                <a:xfrm>
                  <a:off x="3271285" y="5784110"/>
                  <a:ext cx="4182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6s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0" name="TextBox 239"/>
                <p:cNvSpPr txBox="1"/>
                <p:nvPr/>
              </p:nvSpPr>
              <p:spPr>
                <a:xfrm>
                  <a:off x="3632792" y="5922333"/>
                  <a:ext cx="4182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6p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1" name="TextBox 240"/>
                <p:cNvSpPr txBox="1"/>
                <p:nvPr/>
              </p:nvSpPr>
              <p:spPr>
                <a:xfrm>
                  <a:off x="4132522" y="6018026"/>
                  <a:ext cx="4182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6d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2" name="TextBox 241"/>
                <p:cNvSpPr txBox="1"/>
                <p:nvPr/>
              </p:nvSpPr>
              <p:spPr>
                <a:xfrm>
                  <a:off x="3462671" y="6400798"/>
                  <a:ext cx="41821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5f</a:t>
                  </a:r>
                  <a:endPara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41" name="TextBox 40"/>
              <p:cNvSpPr txBox="1"/>
              <p:nvPr/>
            </p:nvSpPr>
            <p:spPr>
              <a:xfrm>
                <a:off x="2621930" y="8467053"/>
                <a:ext cx="16401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Atomic number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 rot="16200000">
                <a:off x="271381" y="6086821"/>
                <a:ext cx="12426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Radius /pm</a:t>
                </a:r>
                <a:endParaRPr lang="en-US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1830500" y="7313276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602537" y="6855140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299755" y="7420411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Nd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117057" y="6989434"/>
                <a:ext cx="389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779564" y="7474729"/>
                <a:ext cx="492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2569707" y="7098070"/>
                <a:ext cx="492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232214" y="7547153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Gd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3004251" y="7125229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Eu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3701469" y="7609023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Dy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3500665" y="7223311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Tb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4208437" y="7672394"/>
                <a:ext cx="4026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962368" y="7295735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646173" y="7709767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Yb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400104" y="7342161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Tm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4905571" y="7422137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856158" y="5646023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325413" y="5644522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Nd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124609" y="5322181"/>
                <a:ext cx="38985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778063" y="5671681"/>
                <a:ext cx="492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2522941" y="5276916"/>
                <a:ext cx="492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Pm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240256" y="5691513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Gd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025785" y="454438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Eu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688241" y="5759913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Dy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3453467" y="5405993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Tb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4198767" y="5802501"/>
                <a:ext cx="40267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Er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952557" y="5465497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Ho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652737" y="4956700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Yb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4444068" y="5804840"/>
                <a:ext cx="5052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Tm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" name="TextBox 76"/>
              <p:cNvSpPr txBox="1"/>
              <p:nvPr/>
            </p:nvSpPr>
            <p:spPr>
              <a:xfrm>
                <a:off x="4905571" y="5876179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Lu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5284725" y="5686649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</a:t>
                </a:r>
                <a:r>
                  <a:rPr lang="fr-CH" b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fr-CH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5283224" y="7541013"/>
                <a:ext cx="6319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</a:t>
                </a:r>
                <a:r>
                  <a:rPr lang="fr-CH" b="1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  <a:endParaRPr lang="fr-CH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759401" y="606055"/>
                <a:ext cx="3658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a)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759401" y="451765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</a:t>
                </a:r>
                <a:endParaRPr lang="fr-CH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55361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Box 199"/>
          <p:cNvSpPr txBox="1"/>
          <p:nvPr/>
        </p:nvSpPr>
        <p:spPr>
          <a:xfrm>
            <a:off x="3303234" y="924159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3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0" name="Table 3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531085"/>
              </p:ext>
            </p:extLst>
          </p:nvPr>
        </p:nvGraphicFramePr>
        <p:xfrm>
          <a:off x="1069005" y="5672470"/>
          <a:ext cx="4572000" cy="2966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2005"/>
                <a:gridCol w="520995"/>
                <a:gridCol w="571500"/>
                <a:gridCol w="571500"/>
                <a:gridCol w="611372"/>
                <a:gridCol w="531628"/>
                <a:gridCol w="571500"/>
                <a:gridCol w="5715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</a:t>
                      </a:r>
                      <a:r>
                        <a:rPr lang="en-US" sz="1800" i="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2+</a:t>
                      </a:r>
                      <a:endParaRPr lang="en-US" sz="1800" i="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i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sz="1800" i="1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800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800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i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Ln</a:t>
                      </a:r>
                      <a:r>
                        <a:rPr lang="en-US" sz="1800" i="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3+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i="1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n-US" sz="1800" i="1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err="1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US" sz="1800" i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800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Gd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Tb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Ho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Pm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Sm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Tm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Yb</a:t>
                      </a:r>
                      <a:endParaRPr lang="en-US" sz="1800" baseline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4f</a:t>
                      </a:r>
                      <a:r>
                        <a:rPr lang="en-US" sz="1800" baseline="30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800" baseline="30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>
                      <a:noFill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" name="Group 2"/>
          <p:cNvGrpSpPr/>
          <p:nvPr/>
        </p:nvGrpSpPr>
        <p:grpSpPr>
          <a:xfrm>
            <a:off x="935668" y="765544"/>
            <a:ext cx="4387628" cy="4684304"/>
            <a:chOff x="935668" y="765544"/>
            <a:chExt cx="4387628" cy="4684304"/>
          </a:xfrm>
        </p:grpSpPr>
        <p:sp>
          <p:nvSpPr>
            <p:cNvPr id="42" name="Line 278"/>
            <p:cNvSpPr>
              <a:spLocks noChangeShapeType="1"/>
            </p:cNvSpPr>
            <p:nvPr/>
          </p:nvSpPr>
          <p:spPr bwMode="auto">
            <a:xfrm>
              <a:off x="2386065" y="998020"/>
              <a:ext cx="0" cy="3821112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Text Box 8"/>
            <p:cNvSpPr txBox="1">
              <a:spLocks noChangeArrowheads="1"/>
            </p:cNvSpPr>
            <p:nvPr/>
          </p:nvSpPr>
          <p:spPr bwMode="auto">
            <a:xfrm rot="16200000">
              <a:off x="966087" y="2418244"/>
              <a:ext cx="121058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fr-CH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/</a:t>
              </a:r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kJ</a:t>
              </a:r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</a:t>
              </a:r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mol</a:t>
              </a:r>
              <a:r>
                <a:rPr lang="fr-CH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 Box 7"/>
            <p:cNvSpPr txBox="1">
              <a:spLocks noChangeArrowheads="1"/>
            </p:cNvSpPr>
            <p:nvPr/>
          </p:nvSpPr>
          <p:spPr bwMode="auto">
            <a:xfrm>
              <a:off x="3580015" y="5080516"/>
              <a:ext cx="58221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4f</a:t>
              </a:r>
              <a:r>
                <a:rPr lang="fr-CH" i="1" baseline="300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fr-CH" baseline="3000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en-US" i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Text Box 9"/>
            <p:cNvSpPr txBox="1">
              <a:spLocks noChangeArrowheads="1"/>
            </p:cNvSpPr>
            <p:nvPr/>
          </p:nvSpPr>
          <p:spPr bwMode="auto">
            <a:xfrm>
              <a:off x="2776393" y="827752"/>
              <a:ext cx="218200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Ln(II)</a:t>
              </a:r>
              <a:r>
                <a:rPr lang="fr-CH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</a:t>
              </a:r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- e </a:t>
              </a:r>
              <a:r>
                <a:rPr lang="fr-CH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 </a:t>
              </a:r>
              <a:r>
                <a:rPr lang="fr-CH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Ln(III)</a:t>
              </a:r>
              <a:r>
                <a:rPr lang="fr-CH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  <a:sym typeface="Symbol" pitchFamily="18" charset="2"/>
                </a:rPr>
                <a:t>g</a:t>
              </a:r>
              <a:endParaRPr lang="fr-CH" dirty="0"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endParaRPr>
            </a:p>
          </p:txBody>
        </p:sp>
        <p:sp>
          <p:nvSpPr>
            <p:cNvPr id="75" name="Text Box 10"/>
            <p:cNvSpPr txBox="1">
              <a:spLocks noChangeArrowheads="1"/>
            </p:cNvSpPr>
            <p:nvPr/>
          </p:nvSpPr>
          <p:spPr bwMode="auto">
            <a:xfrm>
              <a:off x="2575088" y="3799958"/>
              <a:ext cx="4539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Ce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Text Box 12"/>
            <p:cNvSpPr txBox="1">
              <a:spLocks noChangeArrowheads="1"/>
            </p:cNvSpPr>
            <p:nvPr/>
          </p:nvSpPr>
          <p:spPr bwMode="auto">
            <a:xfrm>
              <a:off x="2388996" y="3023671"/>
              <a:ext cx="42832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Pr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 Box 13"/>
            <p:cNvSpPr txBox="1">
              <a:spLocks noChangeArrowheads="1"/>
            </p:cNvSpPr>
            <p:nvPr/>
          </p:nvSpPr>
          <p:spPr bwMode="auto">
            <a:xfrm>
              <a:off x="2484240" y="2747446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Nd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 Box 14"/>
            <p:cNvSpPr txBox="1">
              <a:spLocks noChangeArrowheads="1"/>
            </p:cNvSpPr>
            <p:nvPr/>
          </p:nvSpPr>
          <p:spPr bwMode="auto">
            <a:xfrm>
              <a:off x="3017607" y="2923658"/>
              <a:ext cx="51809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Pm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Text Box 15"/>
            <p:cNvSpPr txBox="1">
              <a:spLocks noChangeArrowheads="1"/>
            </p:cNvSpPr>
            <p:nvPr/>
          </p:nvSpPr>
          <p:spPr bwMode="auto">
            <a:xfrm>
              <a:off x="2917967" y="2056883"/>
              <a:ext cx="505267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Sm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Text Box 16"/>
            <p:cNvSpPr txBox="1">
              <a:spLocks noChangeArrowheads="1"/>
            </p:cNvSpPr>
            <p:nvPr/>
          </p:nvSpPr>
          <p:spPr bwMode="auto">
            <a:xfrm>
              <a:off x="3136296" y="1323458"/>
              <a:ext cx="4667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Eu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Text Box 17"/>
            <p:cNvSpPr txBox="1">
              <a:spLocks noChangeArrowheads="1"/>
            </p:cNvSpPr>
            <p:nvPr/>
          </p:nvSpPr>
          <p:spPr bwMode="auto">
            <a:xfrm>
              <a:off x="3561231" y="3796783"/>
              <a:ext cx="492443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Gd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Text Box 18"/>
            <p:cNvSpPr txBox="1">
              <a:spLocks noChangeArrowheads="1"/>
            </p:cNvSpPr>
            <p:nvPr/>
          </p:nvSpPr>
          <p:spPr bwMode="auto">
            <a:xfrm>
              <a:off x="3923159" y="3080821"/>
              <a:ext cx="4667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Tb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Text Box 19"/>
            <p:cNvSpPr txBox="1">
              <a:spLocks noChangeArrowheads="1"/>
            </p:cNvSpPr>
            <p:nvPr/>
          </p:nvSpPr>
          <p:spPr bwMode="auto">
            <a:xfrm>
              <a:off x="3751720" y="2391846"/>
              <a:ext cx="4667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Dy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Text Box 20"/>
            <p:cNvSpPr txBox="1">
              <a:spLocks noChangeArrowheads="1"/>
            </p:cNvSpPr>
            <p:nvPr/>
          </p:nvSpPr>
          <p:spPr bwMode="auto">
            <a:xfrm>
              <a:off x="4188377" y="2644258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Ho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Text Box 21"/>
            <p:cNvSpPr txBox="1">
              <a:spLocks noChangeArrowheads="1"/>
            </p:cNvSpPr>
            <p:nvPr/>
          </p:nvSpPr>
          <p:spPr bwMode="auto">
            <a:xfrm>
              <a:off x="4551770" y="2650608"/>
              <a:ext cx="44114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Er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Text Box 22"/>
            <p:cNvSpPr txBox="1">
              <a:spLocks noChangeArrowheads="1"/>
            </p:cNvSpPr>
            <p:nvPr/>
          </p:nvSpPr>
          <p:spPr bwMode="auto">
            <a:xfrm>
              <a:off x="4324650" y="1901308"/>
              <a:ext cx="53091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Tm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Text Box 23"/>
            <p:cNvSpPr txBox="1">
              <a:spLocks noChangeArrowheads="1"/>
            </p:cNvSpPr>
            <p:nvPr/>
          </p:nvSpPr>
          <p:spPr bwMode="auto">
            <a:xfrm>
              <a:off x="4556166" y="1279008"/>
              <a:ext cx="47961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Yb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Text Box 24"/>
            <p:cNvSpPr txBox="1">
              <a:spLocks noChangeArrowheads="1"/>
            </p:cNvSpPr>
            <p:nvPr/>
          </p:nvSpPr>
          <p:spPr bwMode="auto">
            <a:xfrm>
              <a:off x="2406580" y="4349233"/>
              <a:ext cx="45397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CH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La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Line 279"/>
            <p:cNvSpPr>
              <a:spLocks noChangeShapeType="1"/>
            </p:cNvSpPr>
            <p:nvPr/>
          </p:nvSpPr>
          <p:spPr bwMode="auto">
            <a:xfrm>
              <a:off x="2312801" y="4819133"/>
              <a:ext cx="73265" cy="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Line 288"/>
            <p:cNvSpPr>
              <a:spLocks noChangeShapeType="1"/>
            </p:cNvSpPr>
            <p:nvPr/>
          </p:nvSpPr>
          <p:spPr bwMode="auto">
            <a:xfrm flipV="1">
              <a:off x="2386065" y="4819133"/>
              <a:ext cx="0" cy="79375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1" name="Freeform 296"/>
            <p:cNvSpPr>
              <a:spLocks/>
            </p:cNvSpPr>
            <p:nvPr/>
          </p:nvSpPr>
          <p:spPr bwMode="auto">
            <a:xfrm>
              <a:off x="2386065" y="1461571"/>
              <a:ext cx="2624342" cy="3086100"/>
            </a:xfrm>
            <a:custGeom>
              <a:avLst/>
              <a:gdLst>
                <a:gd name="T0" fmla="*/ 0 w 1865"/>
                <a:gd name="T1" fmla="*/ 2024 h 2024"/>
                <a:gd name="T2" fmla="*/ 143 w 1865"/>
                <a:gd name="T3" fmla="*/ 1669 h 2024"/>
                <a:gd name="T4" fmla="*/ 287 w 1865"/>
                <a:gd name="T5" fmla="*/ 1178 h 2024"/>
                <a:gd name="T6" fmla="*/ 430 w 1865"/>
                <a:gd name="T7" fmla="*/ 1021 h 2024"/>
                <a:gd name="T8" fmla="*/ 574 w 1865"/>
                <a:gd name="T9" fmla="*/ 949 h 2024"/>
                <a:gd name="T10" fmla="*/ 717 w 1865"/>
                <a:gd name="T11" fmla="*/ 555 h 2024"/>
                <a:gd name="T12" fmla="*/ 861 w 1865"/>
                <a:gd name="T13" fmla="*/ 39 h 2024"/>
                <a:gd name="T14" fmla="*/ 1004 w 1865"/>
                <a:gd name="T15" fmla="*/ 1522 h 2024"/>
                <a:gd name="T16" fmla="*/ 1147 w 1865"/>
                <a:gd name="T17" fmla="*/ 1078 h 2024"/>
                <a:gd name="T18" fmla="*/ 1291 w 1865"/>
                <a:gd name="T19" fmla="*/ 770 h 2024"/>
                <a:gd name="T20" fmla="*/ 1434 w 1865"/>
                <a:gd name="T21" fmla="*/ 756 h 2024"/>
                <a:gd name="T22" fmla="*/ 1578 w 1865"/>
                <a:gd name="T23" fmla="*/ 791 h 2024"/>
                <a:gd name="T24" fmla="*/ 1721 w 1865"/>
                <a:gd name="T25" fmla="*/ 465 h 2024"/>
                <a:gd name="T26" fmla="*/ 1865 w 1865"/>
                <a:gd name="T27" fmla="*/ 0 h 20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865"/>
                <a:gd name="T43" fmla="*/ 0 h 2024"/>
                <a:gd name="T44" fmla="*/ 1865 w 1865"/>
                <a:gd name="T45" fmla="*/ 2024 h 20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865" h="2024">
                  <a:moveTo>
                    <a:pt x="0" y="2024"/>
                  </a:moveTo>
                  <a:lnTo>
                    <a:pt x="143" y="1669"/>
                  </a:lnTo>
                  <a:lnTo>
                    <a:pt x="287" y="1178"/>
                  </a:lnTo>
                  <a:lnTo>
                    <a:pt x="430" y="1021"/>
                  </a:lnTo>
                  <a:lnTo>
                    <a:pt x="574" y="949"/>
                  </a:lnTo>
                  <a:lnTo>
                    <a:pt x="717" y="555"/>
                  </a:lnTo>
                  <a:lnTo>
                    <a:pt x="861" y="39"/>
                  </a:lnTo>
                  <a:lnTo>
                    <a:pt x="1004" y="1522"/>
                  </a:lnTo>
                  <a:lnTo>
                    <a:pt x="1147" y="1078"/>
                  </a:lnTo>
                  <a:lnTo>
                    <a:pt x="1291" y="770"/>
                  </a:lnTo>
                  <a:lnTo>
                    <a:pt x="1434" y="756"/>
                  </a:lnTo>
                  <a:lnTo>
                    <a:pt x="1578" y="791"/>
                  </a:lnTo>
                  <a:lnTo>
                    <a:pt x="1721" y="465"/>
                  </a:lnTo>
                  <a:lnTo>
                    <a:pt x="1865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Freeform 297"/>
            <p:cNvSpPr>
              <a:spLocks/>
            </p:cNvSpPr>
            <p:nvPr/>
          </p:nvSpPr>
          <p:spPr bwMode="auto">
            <a:xfrm>
              <a:off x="2340641" y="4496871"/>
              <a:ext cx="92314" cy="100012"/>
            </a:xfrm>
            <a:custGeom>
              <a:avLst/>
              <a:gdLst>
                <a:gd name="T0" fmla="*/ 31 w 63"/>
                <a:gd name="T1" fmla="*/ 0 h 63"/>
                <a:gd name="T2" fmla="*/ 63 w 63"/>
                <a:gd name="T3" fmla="*/ 32 h 63"/>
                <a:gd name="T4" fmla="*/ 31 w 63"/>
                <a:gd name="T5" fmla="*/ 63 h 63"/>
                <a:gd name="T6" fmla="*/ 0 w 63"/>
                <a:gd name="T7" fmla="*/ 32 h 63"/>
                <a:gd name="T8" fmla="*/ 31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1" y="0"/>
                  </a:moveTo>
                  <a:lnTo>
                    <a:pt x="63" y="32"/>
                  </a:lnTo>
                  <a:lnTo>
                    <a:pt x="31" y="6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3" name="Freeform 298"/>
            <p:cNvSpPr>
              <a:spLocks/>
            </p:cNvSpPr>
            <p:nvPr/>
          </p:nvSpPr>
          <p:spPr bwMode="auto">
            <a:xfrm>
              <a:off x="2541387" y="3955533"/>
              <a:ext cx="92314" cy="100012"/>
            </a:xfrm>
            <a:custGeom>
              <a:avLst/>
              <a:gdLst>
                <a:gd name="T0" fmla="*/ 31 w 63"/>
                <a:gd name="T1" fmla="*/ 0 h 63"/>
                <a:gd name="T2" fmla="*/ 63 w 63"/>
                <a:gd name="T3" fmla="*/ 32 h 63"/>
                <a:gd name="T4" fmla="*/ 31 w 63"/>
                <a:gd name="T5" fmla="*/ 63 h 63"/>
                <a:gd name="T6" fmla="*/ 0 w 63"/>
                <a:gd name="T7" fmla="*/ 32 h 63"/>
                <a:gd name="T8" fmla="*/ 31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1" y="0"/>
                  </a:moveTo>
                  <a:lnTo>
                    <a:pt x="63" y="32"/>
                  </a:lnTo>
                  <a:lnTo>
                    <a:pt x="31" y="6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Freeform 299"/>
            <p:cNvSpPr>
              <a:spLocks/>
            </p:cNvSpPr>
            <p:nvPr/>
          </p:nvSpPr>
          <p:spPr bwMode="auto">
            <a:xfrm>
              <a:off x="2743597" y="3207821"/>
              <a:ext cx="92314" cy="100012"/>
            </a:xfrm>
            <a:custGeom>
              <a:avLst/>
              <a:gdLst>
                <a:gd name="T0" fmla="*/ 32 w 63"/>
                <a:gd name="T1" fmla="*/ 0 h 63"/>
                <a:gd name="T2" fmla="*/ 63 w 63"/>
                <a:gd name="T3" fmla="*/ 31 h 63"/>
                <a:gd name="T4" fmla="*/ 32 w 63"/>
                <a:gd name="T5" fmla="*/ 63 h 63"/>
                <a:gd name="T6" fmla="*/ 0 w 63"/>
                <a:gd name="T7" fmla="*/ 31 h 63"/>
                <a:gd name="T8" fmla="*/ 32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2" y="0"/>
                  </a:moveTo>
                  <a:lnTo>
                    <a:pt x="63" y="31"/>
                  </a:lnTo>
                  <a:lnTo>
                    <a:pt x="32" y="6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Freeform 300"/>
            <p:cNvSpPr>
              <a:spLocks/>
            </p:cNvSpPr>
            <p:nvPr/>
          </p:nvSpPr>
          <p:spPr bwMode="auto">
            <a:xfrm>
              <a:off x="2944343" y="2968108"/>
              <a:ext cx="93779" cy="100012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3"/>
                <a:gd name="T17" fmla="*/ 64 w 6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Freeform 301"/>
            <p:cNvSpPr>
              <a:spLocks/>
            </p:cNvSpPr>
            <p:nvPr/>
          </p:nvSpPr>
          <p:spPr bwMode="auto">
            <a:xfrm>
              <a:off x="3148018" y="2858571"/>
              <a:ext cx="92314" cy="100012"/>
            </a:xfrm>
            <a:custGeom>
              <a:avLst/>
              <a:gdLst>
                <a:gd name="T0" fmla="*/ 31 w 63"/>
                <a:gd name="T1" fmla="*/ 0 h 63"/>
                <a:gd name="T2" fmla="*/ 63 w 63"/>
                <a:gd name="T3" fmla="*/ 31 h 63"/>
                <a:gd name="T4" fmla="*/ 31 w 63"/>
                <a:gd name="T5" fmla="*/ 63 h 63"/>
                <a:gd name="T6" fmla="*/ 0 w 63"/>
                <a:gd name="T7" fmla="*/ 31 h 63"/>
                <a:gd name="T8" fmla="*/ 31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1" y="0"/>
                  </a:moveTo>
                  <a:lnTo>
                    <a:pt x="63" y="31"/>
                  </a:lnTo>
                  <a:lnTo>
                    <a:pt x="31" y="6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Freeform 302"/>
            <p:cNvSpPr>
              <a:spLocks/>
            </p:cNvSpPr>
            <p:nvPr/>
          </p:nvSpPr>
          <p:spPr bwMode="auto">
            <a:xfrm>
              <a:off x="3348764" y="2258496"/>
              <a:ext cx="92314" cy="100012"/>
            </a:xfrm>
            <a:custGeom>
              <a:avLst/>
              <a:gdLst>
                <a:gd name="T0" fmla="*/ 31 w 63"/>
                <a:gd name="T1" fmla="*/ 0 h 63"/>
                <a:gd name="T2" fmla="*/ 63 w 63"/>
                <a:gd name="T3" fmla="*/ 31 h 63"/>
                <a:gd name="T4" fmla="*/ 31 w 63"/>
                <a:gd name="T5" fmla="*/ 63 h 63"/>
                <a:gd name="T6" fmla="*/ 0 w 63"/>
                <a:gd name="T7" fmla="*/ 31 h 63"/>
                <a:gd name="T8" fmla="*/ 31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1" y="0"/>
                  </a:moveTo>
                  <a:lnTo>
                    <a:pt x="63" y="31"/>
                  </a:lnTo>
                  <a:lnTo>
                    <a:pt x="31" y="6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Freeform 303"/>
            <p:cNvSpPr>
              <a:spLocks/>
            </p:cNvSpPr>
            <p:nvPr/>
          </p:nvSpPr>
          <p:spPr bwMode="auto">
            <a:xfrm>
              <a:off x="3550974" y="1471096"/>
              <a:ext cx="92314" cy="100012"/>
            </a:xfrm>
            <a:custGeom>
              <a:avLst/>
              <a:gdLst>
                <a:gd name="T0" fmla="*/ 32 w 63"/>
                <a:gd name="T1" fmla="*/ 0 h 63"/>
                <a:gd name="T2" fmla="*/ 63 w 63"/>
                <a:gd name="T3" fmla="*/ 32 h 63"/>
                <a:gd name="T4" fmla="*/ 32 w 63"/>
                <a:gd name="T5" fmla="*/ 63 h 63"/>
                <a:gd name="T6" fmla="*/ 0 w 63"/>
                <a:gd name="T7" fmla="*/ 32 h 63"/>
                <a:gd name="T8" fmla="*/ 32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2" y="0"/>
                  </a:moveTo>
                  <a:lnTo>
                    <a:pt x="63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Freeform 304"/>
            <p:cNvSpPr>
              <a:spLocks/>
            </p:cNvSpPr>
            <p:nvPr/>
          </p:nvSpPr>
          <p:spPr bwMode="auto">
            <a:xfrm>
              <a:off x="3751720" y="3731696"/>
              <a:ext cx="93779" cy="100012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3"/>
                <a:gd name="T17" fmla="*/ 64 w 6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Freeform 305"/>
            <p:cNvSpPr>
              <a:spLocks/>
            </p:cNvSpPr>
            <p:nvPr/>
          </p:nvSpPr>
          <p:spPr bwMode="auto">
            <a:xfrm>
              <a:off x="3953930" y="3055421"/>
              <a:ext cx="92314" cy="100012"/>
            </a:xfrm>
            <a:custGeom>
              <a:avLst/>
              <a:gdLst>
                <a:gd name="T0" fmla="*/ 31 w 63"/>
                <a:gd name="T1" fmla="*/ 0 h 63"/>
                <a:gd name="T2" fmla="*/ 63 w 63"/>
                <a:gd name="T3" fmla="*/ 31 h 63"/>
                <a:gd name="T4" fmla="*/ 31 w 63"/>
                <a:gd name="T5" fmla="*/ 63 h 63"/>
                <a:gd name="T6" fmla="*/ 0 w 63"/>
                <a:gd name="T7" fmla="*/ 31 h 63"/>
                <a:gd name="T8" fmla="*/ 31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1" y="0"/>
                  </a:moveTo>
                  <a:lnTo>
                    <a:pt x="63" y="31"/>
                  </a:lnTo>
                  <a:lnTo>
                    <a:pt x="31" y="63"/>
                  </a:lnTo>
                  <a:lnTo>
                    <a:pt x="0" y="31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Freeform 306"/>
            <p:cNvSpPr>
              <a:spLocks/>
            </p:cNvSpPr>
            <p:nvPr/>
          </p:nvSpPr>
          <p:spPr bwMode="auto">
            <a:xfrm>
              <a:off x="4156141" y="2585521"/>
              <a:ext cx="92314" cy="100012"/>
            </a:xfrm>
            <a:custGeom>
              <a:avLst/>
              <a:gdLst>
                <a:gd name="T0" fmla="*/ 32 w 63"/>
                <a:gd name="T1" fmla="*/ 0 h 63"/>
                <a:gd name="T2" fmla="*/ 63 w 63"/>
                <a:gd name="T3" fmla="*/ 32 h 63"/>
                <a:gd name="T4" fmla="*/ 32 w 63"/>
                <a:gd name="T5" fmla="*/ 63 h 63"/>
                <a:gd name="T6" fmla="*/ 0 w 63"/>
                <a:gd name="T7" fmla="*/ 32 h 63"/>
                <a:gd name="T8" fmla="*/ 32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2" y="0"/>
                  </a:moveTo>
                  <a:lnTo>
                    <a:pt x="63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Freeform 307"/>
            <p:cNvSpPr>
              <a:spLocks/>
            </p:cNvSpPr>
            <p:nvPr/>
          </p:nvSpPr>
          <p:spPr bwMode="auto">
            <a:xfrm>
              <a:off x="4356886" y="2563296"/>
              <a:ext cx="92314" cy="101600"/>
            </a:xfrm>
            <a:custGeom>
              <a:avLst/>
              <a:gdLst>
                <a:gd name="T0" fmla="*/ 32 w 63"/>
                <a:gd name="T1" fmla="*/ 0 h 64"/>
                <a:gd name="T2" fmla="*/ 63 w 63"/>
                <a:gd name="T3" fmla="*/ 32 h 64"/>
                <a:gd name="T4" fmla="*/ 32 w 63"/>
                <a:gd name="T5" fmla="*/ 64 h 64"/>
                <a:gd name="T6" fmla="*/ 0 w 63"/>
                <a:gd name="T7" fmla="*/ 32 h 64"/>
                <a:gd name="T8" fmla="*/ 32 w 63"/>
                <a:gd name="T9" fmla="*/ 0 h 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4"/>
                <a:gd name="T17" fmla="*/ 63 w 63"/>
                <a:gd name="T18" fmla="*/ 64 h 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4">
                  <a:moveTo>
                    <a:pt x="32" y="0"/>
                  </a:moveTo>
                  <a:lnTo>
                    <a:pt x="63" y="32"/>
                  </a:lnTo>
                  <a:lnTo>
                    <a:pt x="32" y="64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Freeform 308"/>
            <p:cNvSpPr>
              <a:spLocks/>
            </p:cNvSpPr>
            <p:nvPr/>
          </p:nvSpPr>
          <p:spPr bwMode="auto">
            <a:xfrm>
              <a:off x="4559097" y="2617271"/>
              <a:ext cx="93779" cy="100012"/>
            </a:xfrm>
            <a:custGeom>
              <a:avLst/>
              <a:gdLst>
                <a:gd name="T0" fmla="*/ 32 w 64"/>
                <a:gd name="T1" fmla="*/ 0 h 63"/>
                <a:gd name="T2" fmla="*/ 64 w 64"/>
                <a:gd name="T3" fmla="*/ 32 h 63"/>
                <a:gd name="T4" fmla="*/ 32 w 64"/>
                <a:gd name="T5" fmla="*/ 63 h 63"/>
                <a:gd name="T6" fmla="*/ 0 w 64"/>
                <a:gd name="T7" fmla="*/ 32 h 63"/>
                <a:gd name="T8" fmla="*/ 32 w 64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"/>
                <a:gd name="T16" fmla="*/ 0 h 63"/>
                <a:gd name="T17" fmla="*/ 64 w 64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" h="63">
                  <a:moveTo>
                    <a:pt x="32" y="0"/>
                  </a:moveTo>
                  <a:lnTo>
                    <a:pt x="64" y="32"/>
                  </a:lnTo>
                  <a:lnTo>
                    <a:pt x="32" y="63"/>
                  </a:lnTo>
                  <a:lnTo>
                    <a:pt x="0" y="3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Freeform 309"/>
            <p:cNvSpPr>
              <a:spLocks/>
            </p:cNvSpPr>
            <p:nvPr/>
          </p:nvSpPr>
          <p:spPr bwMode="auto">
            <a:xfrm>
              <a:off x="4761307" y="2120383"/>
              <a:ext cx="92314" cy="100012"/>
            </a:xfrm>
            <a:custGeom>
              <a:avLst/>
              <a:gdLst>
                <a:gd name="T0" fmla="*/ 31 w 63"/>
                <a:gd name="T1" fmla="*/ 0 h 63"/>
                <a:gd name="T2" fmla="*/ 63 w 63"/>
                <a:gd name="T3" fmla="*/ 32 h 63"/>
                <a:gd name="T4" fmla="*/ 31 w 63"/>
                <a:gd name="T5" fmla="*/ 63 h 63"/>
                <a:gd name="T6" fmla="*/ 0 w 63"/>
                <a:gd name="T7" fmla="*/ 32 h 63"/>
                <a:gd name="T8" fmla="*/ 31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1" y="0"/>
                  </a:moveTo>
                  <a:lnTo>
                    <a:pt x="63" y="32"/>
                  </a:lnTo>
                  <a:lnTo>
                    <a:pt x="31" y="63"/>
                  </a:lnTo>
                  <a:lnTo>
                    <a:pt x="0" y="3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Freeform 310"/>
            <p:cNvSpPr>
              <a:spLocks/>
            </p:cNvSpPr>
            <p:nvPr/>
          </p:nvSpPr>
          <p:spPr bwMode="auto">
            <a:xfrm>
              <a:off x="4963518" y="1412358"/>
              <a:ext cx="92314" cy="100012"/>
            </a:xfrm>
            <a:custGeom>
              <a:avLst/>
              <a:gdLst>
                <a:gd name="T0" fmla="*/ 32 w 63"/>
                <a:gd name="T1" fmla="*/ 0 h 63"/>
                <a:gd name="T2" fmla="*/ 63 w 63"/>
                <a:gd name="T3" fmla="*/ 31 h 63"/>
                <a:gd name="T4" fmla="*/ 32 w 63"/>
                <a:gd name="T5" fmla="*/ 63 h 63"/>
                <a:gd name="T6" fmla="*/ 0 w 63"/>
                <a:gd name="T7" fmla="*/ 31 h 63"/>
                <a:gd name="T8" fmla="*/ 32 w 63"/>
                <a:gd name="T9" fmla="*/ 0 h 6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63"/>
                <a:gd name="T17" fmla="*/ 63 w 63"/>
                <a:gd name="T18" fmla="*/ 63 h 6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63">
                  <a:moveTo>
                    <a:pt x="32" y="0"/>
                  </a:moveTo>
                  <a:lnTo>
                    <a:pt x="63" y="31"/>
                  </a:lnTo>
                  <a:lnTo>
                    <a:pt x="32" y="63"/>
                  </a:lnTo>
                  <a:lnTo>
                    <a:pt x="0" y="3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Line 280"/>
            <p:cNvSpPr>
              <a:spLocks noChangeShapeType="1"/>
            </p:cNvSpPr>
            <p:nvPr/>
          </p:nvSpPr>
          <p:spPr bwMode="auto">
            <a:xfrm>
              <a:off x="2312800" y="4274620"/>
              <a:ext cx="73265" cy="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Line 281"/>
            <p:cNvSpPr>
              <a:spLocks noChangeShapeType="1"/>
            </p:cNvSpPr>
            <p:nvPr/>
          </p:nvSpPr>
          <p:spPr bwMode="auto">
            <a:xfrm>
              <a:off x="2312800" y="3726933"/>
              <a:ext cx="73265" cy="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Line 282"/>
            <p:cNvSpPr>
              <a:spLocks noChangeShapeType="1"/>
            </p:cNvSpPr>
            <p:nvPr/>
          </p:nvSpPr>
          <p:spPr bwMode="auto">
            <a:xfrm>
              <a:off x="2312800" y="3180833"/>
              <a:ext cx="73265" cy="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283"/>
            <p:cNvSpPr>
              <a:spLocks noChangeShapeType="1"/>
            </p:cNvSpPr>
            <p:nvPr/>
          </p:nvSpPr>
          <p:spPr bwMode="auto">
            <a:xfrm>
              <a:off x="2312800" y="2636320"/>
              <a:ext cx="73265" cy="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284"/>
            <p:cNvSpPr>
              <a:spLocks noChangeShapeType="1"/>
            </p:cNvSpPr>
            <p:nvPr/>
          </p:nvSpPr>
          <p:spPr bwMode="auto">
            <a:xfrm>
              <a:off x="2312800" y="2090220"/>
              <a:ext cx="73265" cy="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Line 285"/>
            <p:cNvSpPr>
              <a:spLocks noChangeShapeType="1"/>
            </p:cNvSpPr>
            <p:nvPr/>
          </p:nvSpPr>
          <p:spPr bwMode="auto">
            <a:xfrm>
              <a:off x="2312800" y="1542533"/>
              <a:ext cx="73265" cy="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Line 286"/>
            <p:cNvSpPr>
              <a:spLocks noChangeShapeType="1"/>
            </p:cNvSpPr>
            <p:nvPr/>
          </p:nvSpPr>
          <p:spPr bwMode="auto">
            <a:xfrm>
              <a:off x="2312800" y="998020"/>
              <a:ext cx="73265" cy="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Line 287"/>
            <p:cNvSpPr>
              <a:spLocks noChangeShapeType="1"/>
            </p:cNvSpPr>
            <p:nvPr/>
          </p:nvSpPr>
          <p:spPr bwMode="auto">
            <a:xfrm>
              <a:off x="2386065" y="4819133"/>
              <a:ext cx="2825088" cy="0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" name="Line 289"/>
            <p:cNvSpPr>
              <a:spLocks noChangeShapeType="1"/>
            </p:cNvSpPr>
            <p:nvPr/>
          </p:nvSpPr>
          <p:spPr bwMode="auto">
            <a:xfrm flipV="1">
              <a:off x="2790486" y="4819133"/>
              <a:ext cx="0" cy="79375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Line 290"/>
            <p:cNvSpPr>
              <a:spLocks noChangeShapeType="1"/>
            </p:cNvSpPr>
            <p:nvPr/>
          </p:nvSpPr>
          <p:spPr bwMode="auto">
            <a:xfrm flipV="1">
              <a:off x="3193442" y="4819133"/>
              <a:ext cx="0" cy="79375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Line 291"/>
            <p:cNvSpPr>
              <a:spLocks noChangeShapeType="1"/>
            </p:cNvSpPr>
            <p:nvPr/>
          </p:nvSpPr>
          <p:spPr bwMode="auto">
            <a:xfrm flipV="1">
              <a:off x="3597864" y="4819133"/>
              <a:ext cx="0" cy="79375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Line 292"/>
            <p:cNvSpPr>
              <a:spLocks noChangeShapeType="1"/>
            </p:cNvSpPr>
            <p:nvPr/>
          </p:nvSpPr>
          <p:spPr bwMode="auto">
            <a:xfrm flipV="1">
              <a:off x="3999354" y="4819133"/>
              <a:ext cx="0" cy="79375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293"/>
            <p:cNvSpPr>
              <a:spLocks noChangeShapeType="1"/>
            </p:cNvSpPr>
            <p:nvPr/>
          </p:nvSpPr>
          <p:spPr bwMode="auto">
            <a:xfrm flipV="1">
              <a:off x="4403776" y="4819133"/>
              <a:ext cx="0" cy="79375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Line 294"/>
            <p:cNvSpPr>
              <a:spLocks noChangeShapeType="1"/>
            </p:cNvSpPr>
            <p:nvPr/>
          </p:nvSpPr>
          <p:spPr bwMode="auto">
            <a:xfrm flipV="1">
              <a:off x="4806731" y="4819133"/>
              <a:ext cx="0" cy="79375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Line 295"/>
            <p:cNvSpPr>
              <a:spLocks noChangeShapeType="1"/>
            </p:cNvSpPr>
            <p:nvPr/>
          </p:nvSpPr>
          <p:spPr bwMode="auto">
            <a:xfrm flipV="1">
              <a:off x="5211153" y="4819133"/>
              <a:ext cx="0" cy="79375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Rectangle 312"/>
            <p:cNvSpPr>
              <a:spLocks noChangeArrowheads="1"/>
            </p:cNvSpPr>
            <p:nvPr/>
          </p:nvSpPr>
          <p:spPr bwMode="auto">
            <a:xfrm>
              <a:off x="1812836" y="4130158"/>
              <a:ext cx="46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Times New Roman" pitchFamily="18" charset="0"/>
                </a:rPr>
                <a:t>1900</a:t>
              </a:r>
              <a:endParaRPr lang="en-US" dirty="0"/>
            </a:p>
          </p:txBody>
        </p:sp>
        <p:sp>
          <p:nvSpPr>
            <p:cNvPr id="59" name="Rectangle 313"/>
            <p:cNvSpPr>
              <a:spLocks noChangeArrowheads="1"/>
            </p:cNvSpPr>
            <p:nvPr/>
          </p:nvSpPr>
          <p:spPr bwMode="auto">
            <a:xfrm>
              <a:off x="1812836" y="3584058"/>
              <a:ext cx="46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2000</a:t>
              </a:r>
              <a:endParaRPr lang="en-US"/>
            </a:p>
          </p:txBody>
        </p:sp>
        <p:sp>
          <p:nvSpPr>
            <p:cNvPr id="60" name="Rectangle 314"/>
            <p:cNvSpPr>
              <a:spLocks noChangeArrowheads="1"/>
            </p:cNvSpPr>
            <p:nvPr/>
          </p:nvSpPr>
          <p:spPr bwMode="auto">
            <a:xfrm>
              <a:off x="1812836" y="3037958"/>
              <a:ext cx="46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2100</a:t>
              </a:r>
              <a:endParaRPr lang="en-US"/>
            </a:p>
          </p:txBody>
        </p:sp>
        <p:sp>
          <p:nvSpPr>
            <p:cNvPr id="61" name="Rectangle 315"/>
            <p:cNvSpPr>
              <a:spLocks noChangeArrowheads="1"/>
            </p:cNvSpPr>
            <p:nvPr/>
          </p:nvSpPr>
          <p:spPr bwMode="auto">
            <a:xfrm>
              <a:off x="1812836" y="2491858"/>
              <a:ext cx="46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Times New Roman" pitchFamily="18" charset="0"/>
                </a:rPr>
                <a:t>2200</a:t>
              </a:r>
              <a:endParaRPr lang="en-US" dirty="0"/>
            </a:p>
          </p:txBody>
        </p:sp>
        <p:sp>
          <p:nvSpPr>
            <p:cNvPr id="62" name="Rectangle 316"/>
            <p:cNvSpPr>
              <a:spLocks noChangeArrowheads="1"/>
            </p:cNvSpPr>
            <p:nvPr/>
          </p:nvSpPr>
          <p:spPr bwMode="auto">
            <a:xfrm>
              <a:off x="1812836" y="1947345"/>
              <a:ext cx="46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2300</a:t>
              </a:r>
              <a:endParaRPr lang="en-US"/>
            </a:p>
          </p:txBody>
        </p:sp>
        <p:sp>
          <p:nvSpPr>
            <p:cNvPr id="63" name="Rectangle 317"/>
            <p:cNvSpPr>
              <a:spLocks noChangeArrowheads="1"/>
            </p:cNvSpPr>
            <p:nvPr/>
          </p:nvSpPr>
          <p:spPr bwMode="auto">
            <a:xfrm>
              <a:off x="1812836" y="1399658"/>
              <a:ext cx="46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2400</a:t>
              </a:r>
              <a:endParaRPr lang="en-US"/>
            </a:p>
          </p:txBody>
        </p:sp>
        <p:sp>
          <p:nvSpPr>
            <p:cNvPr id="64" name="Rectangle 318"/>
            <p:cNvSpPr>
              <a:spLocks noChangeArrowheads="1"/>
            </p:cNvSpPr>
            <p:nvPr/>
          </p:nvSpPr>
          <p:spPr bwMode="auto">
            <a:xfrm>
              <a:off x="1812836" y="853558"/>
              <a:ext cx="4616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2500</a:t>
              </a:r>
              <a:endParaRPr lang="en-US"/>
            </a:p>
          </p:txBody>
        </p:sp>
        <p:sp>
          <p:nvSpPr>
            <p:cNvPr id="65" name="Rectangle 320"/>
            <p:cNvSpPr>
              <a:spLocks noChangeArrowheads="1"/>
            </p:cNvSpPr>
            <p:nvPr/>
          </p:nvSpPr>
          <p:spPr bwMode="auto">
            <a:xfrm>
              <a:off x="2730409" y="4918549"/>
              <a:ext cx="11541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2</a:t>
              </a:r>
              <a:endParaRPr lang="en-US"/>
            </a:p>
          </p:txBody>
        </p:sp>
        <p:sp>
          <p:nvSpPr>
            <p:cNvPr id="66" name="Rectangle 321"/>
            <p:cNvSpPr>
              <a:spLocks noChangeArrowheads="1"/>
            </p:cNvSpPr>
            <p:nvPr/>
          </p:nvSpPr>
          <p:spPr bwMode="auto">
            <a:xfrm>
              <a:off x="3134831" y="4918549"/>
              <a:ext cx="11541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4</a:t>
              </a:r>
              <a:endParaRPr lang="en-US"/>
            </a:p>
          </p:txBody>
        </p:sp>
        <p:sp>
          <p:nvSpPr>
            <p:cNvPr id="67" name="Rectangle 322"/>
            <p:cNvSpPr>
              <a:spLocks noChangeArrowheads="1"/>
            </p:cNvSpPr>
            <p:nvPr/>
          </p:nvSpPr>
          <p:spPr bwMode="auto">
            <a:xfrm>
              <a:off x="3537787" y="4918549"/>
              <a:ext cx="11541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Times New Roman" pitchFamily="18" charset="0"/>
                </a:rPr>
                <a:t>6</a:t>
              </a:r>
              <a:endParaRPr lang="en-US" dirty="0"/>
            </a:p>
          </p:txBody>
        </p:sp>
        <p:sp>
          <p:nvSpPr>
            <p:cNvPr id="68" name="Rectangle 323"/>
            <p:cNvSpPr>
              <a:spLocks noChangeArrowheads="1"/>
            </p:cNvSpPr>
            <p:nvPr/>
          </p:nvSpPr>
          <p:spPr bwMode="auto">
            <a:xfrm>
              <a:off x="3940742" y="4918549"/>
              <a:ext cx="11541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8</a:t>
              </a:r>
              <a:endParaRPr lang="en-US"/>
            </a:p>
          </p:txBody>
        </p:sp>
        <p:sp>
          <p:nvSpPr>
            <p:cNvPr id="69" name="Rectangle 324"/>
            <p:cNvSpPr>
              <a:spLocks noChangeArrowheads="1"/>
            </p:cNvSpPr>
            <p:nvPr/>
          </p:nvSpPr>
          <p:spPr bwMode="auto">
            <a:xfrm>
              <a:off x="4285087" y="4918549"/>
              <a:ext cx="23083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10</a:t>
              </a:r>
              <a:endParaRPr lang="en-US"/>
            </a:p>
          </p:txBody>
        </p:sp>
        <p:sp>
          <p:nvSpPr>
            <p:cNvPr id="70" name="Rectangle 325"/>
            <p:cNvSpPr>
              <a:spLocks noChangeArrowheads="1"/>
            </p:cNvSpPr>
            <p:nvPr/>
          </p:nvSpPr>
          <p:spPr bwMode="auto">
            <a:xfrm>
              <a:off x="4689508" y="4918549"/>
              <a:ext cx="23083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12</a:t>
              </a:r>
              <a:endParaRPr lang="en-US"/>
            </a:p>
          </p:txBody>
        </p:sp>
        <p:sp>
          <p:nvSpPr>
            <p:cNvPr id="71" name="Rectangle 326"/>
            <p:cNvSpPr>
              <a:spLocks noChangeArrowheads="1"/>
            </p:cNvSpPr>
            <p:nvPr/>
          </p:nvSpPr>
          <p:spPr bwMode="auto">
            <a:xfrm>
              <a:off x="5092464" y="4918549"/>
              <a:ext cx="23083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solidFill>
                    <a:srgbClr val="000000"/>
                  </a:solidFill>
                  <a:latin typeface="Times New Roman" pitchFamily="18" charset="0"/>
                </a:rPr>
                <a:t>14</a:t>
              </a:r>
              <a:endParaRPr lang="en-US"/>
            </a:p>
          </p:txBody>
        </p:sp>
        <p:sp>
          <p:nvSpPr>
            <p:cNvPr id="332" name="TextBox 331"/>
            <p:cNvSpPr txBox="1"/>
            <p:nvPr/>
          </p:nvSpPr>
          <p:spPr>
            <a:xfrm>
              <a:off x="935668" y="765544"/>
              <a:ext cx="365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</a:t>
              </a:r>
              <a:endParaRPr lang="en-US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3" name="TextBox 332"/>
          <p:cNvSpPr txBox="1"/>
          <p:nvPr/>
        </p:nvSpPr>
        <p:spPr>
          <a:xfrm>
            <a:off x="935668" y="5224128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Box 199"/>
          <p:cNvSpPr txBox="1"/>
          <p:nvPr/>
        </p:nvSpPr>
        <p:spPr>
          <a:xfrm>
            <a:off x="3303234" y="924159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4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936658" y="2635437"/>
            <a:ext cx="4995476" cy="5492563"/>
            <a:chOff x="936658" y="2635437"/>
            <a:chExt cx="4995476" cy="5492563"/>
          </a:xfrm>
        </p:grpSpPr>
        <p:grpSp>
          <p:nvGrpSpPr>
            <p:cNvPr id="5" name="Group 4"/>
            <p:cNvGrpSpPr/>
            <p:nvPr/>
          </p:nvGrpSpPr>
          <p:grpSpPr>
            <a:xfrm>
              <a:off x="936658" y="2635437"/>
              <a:ext cx="4995476" cy="5492563"/>
              <a:chOff x="936658" y="2635437"/>
              <a:chExt cx="4995476" cy="5492563"/>
            </a:xfrm>
          </p:grpSpPr>
          <p:sp>
            <p:nvSpPr>
              <p:cNvPr id="72" name="Text Box 8"/>
              <p:cNvSpPr txBox="1">
                <a:spLocks noChangeArrowheads="1"/>
              </p:cNvSpPr>
              <p:nvPr/>
            </p:nvSpPr>
            <p:spPr bwMode="auto">
              <a:xfrm rot="16200000">
                <a:off x="550174" y="4687457"/>
                <a:ext cx="1080745" cy="3077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CH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fr-CH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/x10</a:t>
                </a:r>
                <a:r>
                  <a:rPr lang="fr-CH" sz="1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r>
                  <a:rPr lang="fr-CH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cm</a:t>
                </a:r>
                <a:r>
                  <a:rPr lang="fr-CH" sz="14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en-US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24"/>
              <a:stretch/>
            </p:blipFill>
            <p:spPr>
              <a:xfrm>
                <a:off x="1350498" y="2635437"/>
                <a:ext cx="4581636" cy="5492563"/>
              </a:xfrm>
              <a:prstGeom prst="rect">
                <a:avLst/>
              </a:prstGeom>
            </p:spPr>
          </p:pic>
        </p:grpSp>
        <p:sp>
          <p:nvSpPr>
            <p:cNvPr id="2" name="TextBox 1"/>
            <p:cNvSpPr txBox="1"/>
            <p:nvPr/>
          </p:nvSpPr>
          <p:spPr>
            <a:xfrm>
              <a:off x="3657600" y="7804297"/>
              <a:ext cx="309700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7/2</a:t>
              </a:r>
              <a:endParaRPr lang="en-US" sz="7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43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Box 199"/>
          <p:cNvSpPr txBox="1"/>
          <p:nvPr/>
        </p:nvSpPr>
        <p:spPr>
          <a:xfrm>
            <a:off x="3303234" y="924159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5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25450" y="1341438"/>
            <a:ext cx="5892800" cy="3541712"/>
            <a:chOff x="425450" y="1341438"/>
            <a:chExt cx="5892800" cy="3541712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425450" y="1341438"/>
              <a:ext cx="5892800" cy="3541712"/>
              <a:chOff x="425450" y="1341196"/>
              <a:chExt cx="5892169" cy="3541954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425450" y="1341196"/>
                <a:ext cx="5892169" cy="3541954"/>
                <a:chOff x="425450" y="1341196"/>
                <a:chExt cx="5892169" cy="3541954"/>
              </a:xfrm>
            </p:grpSpPr>
            <p:grpSp>
              <p:nvGrpSpPr>
                <p:cNvPr id="10" name="Group 3"/>
                <p:cNvGrpSpPr>
                  <a:grpSpLocks/>
                </p:cNvGrpSpPr>
                <p:nvPr/>
              </p:nvGrpSpPr>
              <p:grpSpPr bwMode="auto">
                <a:xfrm>
                  <a:off x="425450" y="1341196"/>
                  <a:ext cx="5892169" cy="3541954"/>
                  <a:chOff x="425450" y="1341196"/>
                  <a:chExt cx="5892169" cy="3541954"/>
                </a:xfrm>
              </p:grpSpPr>
              <p:pic>
                <p:nvPicPr>
                  <p:cNvPr id="16" name="Picture 1"/>
                  <p:cNvPicPr>
                    <a:picLocks noChangeAspect="1"/>
                  </p:cNvPicPr>
                  <p:nvPr/>
                </p:nvPicPr>
                <p:blipFill>
                  <a:blip r:embed="rId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25450" y="1341196"/>
                    <a:ext cx="5876473" cy="354195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7" name="TextBox 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3550" y="15606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1766</a:t>
                    </a:r>
                  </a:p>
                </p:txBody>
              </p:sp>
              <p:sp>
                <p:nvSpPr>
                  <p:cNvPr id="18" name="TextBox 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76473" y="15606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1868</a:t>
                    </a:r>
                  </a:p>
                </p:txBody>
              </p:sp>
              <p:sp>
                <p:nvSpPr>
                  <p:cNvPr id="19" name="TextBox 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3550" y="19035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1817</a:t>
                    </a:r>
                  </a:p>
                </p:txBody>
              </p:sp>
              <p:sp>
                <p:nvSpPr>
                  <p:cNvPr id="20" name="TextBox 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76473" y="19035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1898</a:t>
                    </a:r>
                  </a:p>
                </p:txBody>
              </p:sp>
              <p:sp>
                <p:nvSpPr>
                  <p:cNvPr id="21" name="TextBox 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6019" y="19035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1798</a:t>
                    </a:r>
                  </a:p>
                </p:txBody>
              </p:sp>
              <p:sp>
                <p:nvSpPr>
                  <p:cNvPr id="22" name="TextBox 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86250" y="19035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1808</a:t>
                    </a:r>
                  </a:p>
                </p:txBody>
              </p:sp>
              <p:sp>
                <p:nvSpPr>
                  <p:cNvPr id="23" name="Text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91050" y="1903571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-3700</a:t>
                    </a:r>
                  </a:p>
                </p:txBody>
              </p:sp>
              <p:sp>
                <p:nvSpPr>
                  <p:cNvPr id="24" name="TextBox 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33950" y="19035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1772</a:t>
                    </a:r>
                  </a:p>
                </p:txBody>
              </p:sp>
              <p:sp>
                <p:nvSpPr>
                  <p:cNvPr id="25" name="TextBox 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45100" y="19035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1771</a:t>
                    </a:r>
                  </a:p>
                </p:txBody>
              </p:sp>
              <p:sp>
                <p:nvSpPr>
                  <p:cNvPr id="26" name="TextBox 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2600" y="19035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1810</a:t>
                    </a:r>
                  </a:p>
                </p:txBody>
              </p:sp>
              <p:sp>
                <p:nvSpPr>
                  <p:cNvPr id="27" name="TextBox 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3550" y="22655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1807</a:t>
                    </a:r>
                  </a:p>
                </p:txBody>
              </p:sp>
              <p:sp>
                <p:nvSpPr>
                  <p:cNvPr id="28" name="TextBox 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76473" y="22655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1894</a:t>
                    </a:r>
                  </a:p>
                </p:txBody>
              </p:sp>
              <p:sp>
                <p:nvSpPr>
                  <p:cNvPr id="29" name="TextBox 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6019" y="22655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1755</a:t>
                    </a:r>
                  </a:p>
                </p:txBody>
              </p:sp>
              <p:sp>
                <p:nvSpPr>
                  <p:cNvPr id="30" name="TextBox 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86250" y="22655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1825</a:t>
                    </a:r>
                  </a:p>
                </p:txBody>
              </p:sp>
              <p:sp>
                <p:nvSpPr>
                  <p:cNvPr id="31" name="TextBox 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16450" y="22655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1824</a:t>
                    </a:r>
                  </a:p>
                </p:txBody>
              </p:sp>
              <p:sp>
                <p:nvSpPr>
                  <p:cNvPr id="32" name="TextBox 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33950" y="22655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1669</a:t>
                    </a:r>
                  </a:p>
                </p:txBody>
              </p:sp>
              <p:sp>
                <p:nvSpPr>
                  <p:cNvPr id="33" name="TextBox 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32400" y="2265521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-2000</a:t>
                    </a:r>
                  </a:p>
                </p:txBody>
              </p:sp>
              <p:sp>
                <p:nvSpPr>
                  <p:cNvPr id="34" name="TextBox 6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2600" y="22655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1774</a:t>
                    </a:r>
                  </a:p>
                </p:txBody>
              </p:sp>
              <p:sp>
                <p:nvSpPr>
                  <p:cNvPr id="35" name="TextBox 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76473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1898</a:t>
                    </a:r>
                  </a:p>
                </p:txBody>
              </p:sp>
              <p:sp>
                <p:nvSpPr>
                  <p:cNvPr id="36" name="TextBox 6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86250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1875</a:t>
                    </a:r>
                  </a:p>
                </p:txBody>
              </p:sp>
              <p:sp>
                <p:nvSpPr>
                  <p:cNvPr id="37" name="TextBox 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16450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1886</a:t>
                    </a:r>
                  </a:p>
                </p:txBody>
              </p:sp>
              <p:sp>
                <p:nvSpPr>
                  <p:cNvPr id="38" name="Text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14900" y="2608421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-2500</a:t>
                    </a:r>
                  </a:p>
                </p:txBody>
              </p:sp>
              <p:sp>
                <p:nvSpPr>
                  <p:cNvPr id="39" name="TextBox 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51450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1817</a:t>
                    </a:r>
                  </a:p>
                </p:txBody>
              </p:sp>
              <p:sp>
                <p:nvSpPr>
                  <p:cNvPr id="40" name="TextBox 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2600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1825</a:t>
                    </a:r>
                  </a:p>
                </p:txBody>
              </p:sp>
              <p:sp>
                <p:nvSpPr>
                  <p:cNvPr id="41" name="TextBox 7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53054" y="2605563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-1000</a:t>
                    </a:r>
                  </a:p>
                </p:txBody>
              </p:sp>
              <p:sp>
                <p:nvSpPr>
                  <p:cNvPr id="42" name="TextBox 7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9181" y="26055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1774</a:t>
                    </a:r>
                  </a:p>
                </p:txBody>
              </p:sp>
              <p:sp>
                <p:nvSpPr>
                  <p:cNvPr id="43" name="TextBox 7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67631" y="2605563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-5000</a:t>
                    </a:r>
                  </a:p>
                </p:txBody>
              </p:sp>
              <p:sp>
                <p:nvSpPr>
                  <p:cNvPr id="44" name="Text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0531" y="26055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1732</a:t>
                    </a:r>
                  </a:p>
                </p:txBody>
              </p:sp>
              <p:sp>
                <p:nvSpPr>
                  <p:cNvPr id="45" name="TextBox 7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5331" y="26055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1751</a:t>
                    </a:r>
                  </a:p>
                </p:txBody>
              </p:sp>
              <p:sp>
                <p:nvSpPr>
                  <p:cNvPr id="46" name="TextBox 7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26481" y="2605563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-9000</a:t>
                    </a:r>
                  </a:p>
                </p:txBody>
              </p:sp>
              <p:sp>
                <p:nvSpPr>
                  <p:cNvPr id="47" name="TextBox 8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102123" y="2608421"/>
                    <a:ext cx="29206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-1</a:t>
                    </a:r>
                  </a:p>
                </p:txBody>
              </p:sp>
              <p:sp>
                <p:nvSpPr>
                  <p:cNvPr id="48" name="TextBox 8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4750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1807</a:t>
                    </a:r>
                  </a:p>
                </p:txBody>
              </p:sp>
              <p:sp>
                <p:nvSpPr>
                  <p:cNvPr id="49" name="TextBox 8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4950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1808</a:t>
                    </a:r>
                  </a:p>
                </p:txBody>
              </p:sp>
              <p:sp>
                <p:nvSpPr>
                  <p:cNvPr id="50" name="TextBox 8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96588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1878</a:t>
                    </a:r>
                  </a:p>
                </p:txBody>
              </p:sp>
              <p:sp>
                <p:nvSpPr>
                  <p:cNvPr id="51" name="TextBox 8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0900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1791</a:t>
                    </a:r>
                  </a:p>
                </p:txBody>
              </p:sp>
              <p:sp>
                <p:nvSpPr>
                  <p:cNvPr id="52" name="TextBox 8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43800" y="26084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1801</a:t>
                    </a:r>
                  </a:p>
                </p:txBody>
              </p:sp>
              <p:sp>
                <p:nvSpPr>
                  <p:cNvPr id="53" name="TextBox 8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76473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1898</a:t>
                    </a:r>
                  </a:p>
                </p:txBody>
              </p:sp>
              <p:sp>
                <p:nvSpPr>
                  <p:cNvPr id="54" name="TextBox 8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86250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1863</a:t>
                    </a:r>
                  </a:p>
                </p:txBody>
              </p:sp>
              <p:sp>
                <p:nvSpPr>
                  <p:cNvPr id="55" name="TextBox 8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93002" y="2964021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-3500</a:t>
                    </a:r>
                  </a:p>
                </p:txBody>
              </p:sp>
              <p:sp>
                <p:nvSpPr>
                  <p:cNvPr id="56" name="TextBox 8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09038" y="2964021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-3000</a:t>
                    </a:r>
                  </a:p>
                </p:txBody>
              </p:sp>
              <p:sp>
                <p:nvSpPr>
                  <p:cNvPr id="57" name="TextBox 9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51450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1782</a:t>
                    </a:r>
                  </a:p>
                </p:txBody>
              </p:sp>
              <p:sp>
                <p:nvSpPr>
                  <p:cNvPr id="58" name="TextBox 9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2600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1811</a:t>
                    </a:r>
                  </a:p>
                </p:txBody>
              </p:sp>
              <p:sp>
                <p:nvSpPr>
                  <p:cNvPr id="59" name="TextBox 9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65754" y="29611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1817</a:t>
                    </a:r>
                  </a:p>
                </p:txBody>
              </p:sp>
              <p:sp>
                <p:nvSpPr>
                  <p:cNvPr id="60" name="TextBox 9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9181" y="29611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1937</a:t>
                    </a:r>
                  </a:p>
                </p:txBody>
              </p:sp>
              <p:sp>
                <p:nvSpPr>
                  <p:cNvPr id="61" name="TextBox 9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86681" y="29611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1844</a:t>
                    </a:r>
                  </a:p>
                </p:txBody>
              </p:sp>
              <p:sp>
                <p:nvSpPr>
                  <p:cNvPr id="62" name="TextBox 9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0531" y="29611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1804</a:t>
                    </a:r>
                  </a:p>
                </p:txBody>
              </p:sp>
              <p:sp>
                <p:nvSpPr>
                  <p:cNvPr id="63" name="TextBox 9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5331" y="29611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1803</a:t>
                    </a:r>
                  </a:p>
                </p:txBody>
              </p:sp>
              <p:sp>
                <p:nvSpPr>
                  <p:cNvPr id="64" name="TextBox 9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26481" y="2961163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-4000</a:t>
                    </a:r>
                  </a:p>
                </p:txBody>
              </p:sp>
              <p:sp>
                <p:nvSpPr>
                  <p:cNvPr id="65" name="TextBox 9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51323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1778</a:t>
                    </a:r>
                  </a:p>
                </p:txBody>
              </p:sp>
              <p:sp>
                <p:nvSpPr>
                  <p:cNvPr id="66" name="TextBox 9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4750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1861</a:t>
                    </a:r>
                  </a:p>
                </p:txBody>
              </p:sp>
              <p:sp>
                <p:nvSpPr>
                  <p:cNvPr id="67" name="TextBox 10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72250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1784</a:t>
                    </a:r>
                  </a:p>
                </p:txBody>
              </p:sp>
              <p:sp>
                <p:nvSpPr>
                  <p:cNvPr id="68" name="TextBox 10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96588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1794</a:t>
                    </a:r>
                  </a:p>
                </p:txBody>
              </p:sp>
              <p:sp>
                <p:nvSpPr>
                  <p:cNvPr id="69" name="TextBox 10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0900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1789</a:t>
                    </a:r>
                  </a:p>
                </p:txBody>
              </p:sp>
              <p:sp>
                <p:nvSpPr>
                  <p:cNvPr id="70" name="TextBox 10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43800" y="29640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1801</a:t>
                    </a:r>
                  </a:p>
                </p:txBody>
              </p:sp>
              <p:sp>
                <p:nvSpPr>
                  <p:cNvPr id="71" name="TextBox 10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76473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1890</a:t>
                    </a:r>
                  </a:p>
                </p:txBody>
              </p:sp>
              <p:sp>
                <p:nvSpPr>
                  <p:cNvPr id="73" name="TextBox 10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86250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1861</a:t>
                    </a:r>
                  </a:p>
                </p:txBody>
              </p:sp>
              <p:sp>
                <p:nvSpPr>
                  <p:cNvPr id="74" name="TextBox 10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87140" y="3313271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-7000</a:t>
                    </a:r>
                  </a:p>
                </p:txBody>
              </p:sp>
              <p:sp>
                <p:nvSpPr>
                  <p:cNvPr id="75" name="TextBox 10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32486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1753</a:t>
                    </a:r>
                  </a:p>
                </p:txBody>
              </p:sp>
              <p:sp>
                <p:nvSpPr>
                  <p:cNvPr id="76" name="TextBox 10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51450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1898</a:t>
                    </a:r>
                  </a:p>
                </p:txBody>
              </p:sp>
              <p:sp>
                <p:nvSpPr>
                  <p:cNvPr id="77" name="TextBox 10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2600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1940</a:t>
                    </a:r>
                  </a:p>
                </p:txBody>
              </p:sp>
              <p:sp>
                <p:nvSpPr>
                  <p:cNvPr id="78" name="TextBox 11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53054" y="3310413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-2000</a:t>
                    </a:r>
                  </a:p>
                </p:txBody>
              </p:sp>
              <p:sp>
                <p:nvSpPr>
                  <p:cNvPr id="79" name="TextBox 1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9181" y="33104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1908</a:t>
                    </a:r>
                  </a:p>
                </p:txBody>
              </p:sp>
              <p:sp>
                <p:nvSpPr>
                  <p:cNvPr id="80" name="TextBox 11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85217" y="33104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1803</a:t>
                    </a:r>
                  </a:p>
                </p:txBody>
              </p:sp>
              <p:sp>
                <p:nvSpPr>
                  <p:cNvPr id="81" name="TextBox 11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0531" y="33104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1803</a:t>
                    </a:r>
                  </a:p>
                </p:txBody>
              </p:sp>
              <p:sp>
                <p:nvSpPr>
                  <p:cNvPr id="82" name="TextBox 11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5331" y="33104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1735</a:t>
                    </a:r>
                  </a:p>
                </p:txBody>
              </p:sp>
              <p:sp>
                <p:nvSpPr>
                  <p:cNvPr id="83" name="TextBox 11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26481" y="3310413"/>
                    <a:ext cx="484428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-6000</a:t>
                    </a:r>
                  </a:p>
                </p:txBody>
              </p:sp>
              <p:sp>
                <p:nvSpPr>
                  <p:cNvPr id="84" name="TextBox 11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55227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1781</a:t>
                    </a:r>
                  </a:p>
                </p:txBody>
              </p:sp>
              <p:sp>
                <p:nvSpPr>
                  <p:cNvPr id="85" name="TextBox 11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4750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1860</a:t>
                    </a:r>
                  </a:p>
                </p:txBody>
              </p:sp>
              <p:sp>
                <p:nvSpPr>
                  <p:cNvPr id="86" name="TextBox 11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4950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1772</a:t>
                    </a:r>
                  </a:p>
                </p:txBody>
              </p:sp>
              <p:sp>
                <p:nvSpPr>
                  <p:cNvPr id="87" name="TextBox 12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0900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1911</a:t>
                    </a:r>
                  </a:p>
                </p:txBody>
              </p:sp>
              <p:sp>
                <p:nvSpPr>
                  <p:cNvPr id="88" name="TextBox 1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43800" y="33132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1802</a:t>
                    </a:r>
                  </a:p>
                </p:txBody>
              </p:sp>
              <p:sp>
                <p:nvSpPr>
                  <p:cNvPr id="89" name="TextBox 12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76473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2006</a:t>
                    </a:r>
                  </a:p>
                </p:txBody>
              </p:sp>
              <p:sp>
                <p:nvSpPr>
                  <p:cNvPr id="90" name="TextBox 12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86250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2003</a:t>
                    </a:r>
                  </a:p>
                </p:txBody>
              </p:sp>
              <p:sp>
                <p:nvSpPr>
                  <p:cNvPr id="91" name="TextBox 1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16450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1999</a:t>
                    </a:r>
                  </a:p>
                </p:txBody>
              </p:sp>
              <p:sp>
                <p:nvSpPr>
                  <p:cNvPr id="92" name="TextBox 12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26624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2003</a:t>
                    </a:r>
                  </a:p>
                </p:txBody>
              </p:sp>
              <p:sp>
                <p:nvSpPr>
                  <p:cNvPr id="93" name="TextBox 12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51450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2000</a:t>
                    </a:r>
                  </a:p>
                </p:txBody>
              </p:sp>
              <p:sp>
                <p:nvSpPr>
                  <p:cNvPr id="94" name="TextBox 12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2600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2010</a:t>
                    </a:r>
                  </a:p>
                </p:txBody>
              </p:sp>
              <p:sp>
                <p:nvSpPr>
                  <p:cNvPr id="95" name="TextBox 12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70640" y="36660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1996</a:t>
                    </a:r>
                  </a:p>
                </p:txBody>
              </p:sp>
              <p:sp>
                <p:nvSpPr>
                  <p:cNvPr id="96" name="TextBox 12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9181" y="36660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1981</a:t>
                    </a:r>
                  </a:p>
                </p:txBody>
              </p:sp>
              <p:sp>
                <p:nvSpPr>
                  <p:cNvPr id="97" name="TextBox 1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79355" y="36660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1984</a:t>
                    </a:r>
                  </a:p>
                </p:txBody>
              </p:sp>
              <p:sp>
                <p:nvSpPr>
                  <p:cNvPr id="98" name="TextBox 13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0531" y="36660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1982</a:t>
                    </a:r>
                  </a:p>
                </p:txBody>
              </p:sp>
              <p:sp>
                <p:nvSpPr>
                  <p:cNvPr id="99" name="TextBox 13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15331" y="36660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1994</a:t>
                    </a:r>
                  </a:p>
                </p:txBody>
              </p:sp>
              <p:sp>
                <p:nvSpPr>
                  <p:cNvPr id="100" name="TextBox 13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49929" y="36660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2003</a:t>
                    </a:r>
                  </a:p>
                </p:txBody>
              </p:sp>
              <p:sp>
                <p:nvSpPr>
                  <p:cNvPr id="101" name="TextBox 1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55227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1974</a:t>
                    </a:r>
                  </a:p>
                </p:txBody>
              </p:sp>
              <p:sp>
                <p:nvSpPr>
                  <p:cNvPr id="102" name="TextBox 1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4750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1939</a:t>
                    </a:r>
                  </a:p>
                </p:txBody>
              </p:sp>
              <p:sp>
                <p:nvSpPr>
                  <p:cNvPr id="103" name="TextBox 13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84950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1898</a:t>
                    </a:r>
                  </a:p>
                </p:txBody>
              </p:sp>
              <p:sp>
                <p:nvSpPr>
                  <p:cNvPr id="104" name="TextBox 1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00900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1968</a:t>
                    </a:r>
                  </a:p>
                </p:txBody>
              </p:sp>
              <p:sp>
                <p:nvSpPr>
                  <p:cNvPr id="105" name="TextBox 1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43800" y="36688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1970</a:t>
                    </a:r>
                  </a:p>
                </p:txBody>
              </p:sp>
              <p:sp>
                <p:nvSpPr>
                  <p:cNvPr id="106" name="TextBox 1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45490" y="41959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1879</a:t>
                    </a:r>
                  </a:p>
                </p:txBody>
              </p:sp>
              <p:sp>
                <p:nvSpPr>
                  <p:cNvPr id="107" name="TextBox 14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75690" y="41959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1878</a:t>
                    </a:r>
                  </a:p>
                </p:txBody>
              </p:sp>
              <p:sp>
                <p:nvSpPr>
                  <p:cNvPr id="108" name="TextBox 14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74140" y="41959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1907</a:t>
                    </a:r>
                  </a:p>
                </p:txBody>
              </p:sp>
              <p:sp>
                <p:nvSpPr>
                  <p:cNvPr id="109" name="TextBox 14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24018" y="41930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1842</a:t>
                    </a:r>
                  </a:p>
                </p:txBody>
              </p:sp>
              <p:sp>
                <p:nvSpPr>
                  <p:cNvPr id="110" name="TextBox 14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28421" y="41930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1901</a:t>
                    </a:r>
                  </a:p>
                </p:txBody>
              </p:sp>
              <p:sp>
                <p:nvSpPr>
                  <p:cNvPr id="111" name="TextBox 14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38595" y="41930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1880</a:t>
                    </a:r>
                  </a:p>
                </p:txBody>
              </p:sp>
              <p:sp>
                <p:nvSpPr>
                  <p:cNvPr id="112" name="TextBox 14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69771" y="41930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1842</a:t>
                    </a:r>
                  </a:p>
                </p:txBody>
              </p:sp>
              <p:sp>
                <p:nvSpPr>
                  <p:cNvPr id="113" name="TextBox 15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74571" y="41930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1886</a:t>
                    </a:r>
                  </a:p>
                </p:txBody>
              </p:sp>
              <p:sp>
                <p:nvSpPr>
                  <p:cNvPr id="114" name="TextBox 15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97445" y="419306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1879</a:t>
                    </a:r>
                  </a:p>
                </p:txBody>
              </p:sp>
              <p:sp>
                <p:nvSpPr>
                  <p:cNvPr id="115" name="TextBox 1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4467" y="41959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1879</a:t>
                    </a:r>
                  </a:p>
                </p:txBody>
              </p:sp>
              <p:sp>
                <p:nvSpPr>
                  <p:cNvPr id="116" name="TextBox 15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13990" y="41959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1838</a:t>
                    </a:r>
                  </a:p>
                </p:txBody>
              </p:sp>
              <p:sp>
                <p:nvSpPr>
                  <p:cNvPr id="117" name="TextBox 15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44190" y="41959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1803</a:t>
                    </a:r>
                  </a:p>
                </p:txBody>
              </p:sp>
              <p:sp>
                <p:nvSpPr>
                  <p:cNvPr id="118" name="TextBox 15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61690" y="41959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1885</a:t>
                    </a:r>
                  </a:p>
                </p:txBody>
              </p:sp>
              <p:sp>
                <p:nvSpPr>
                  <p:cNvPr id="119" name="TextBox 1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0140" y="41959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1885</a:t>
                    </a:r>
                  </a:p>
                </p:txBody>
              </p:sp>
              <p:sp>
                <p:nvSpPr>
                  <p:cNvPr id="120" name="TextBox 15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91316" y="419592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1947</a:t>
                    </a:r>
                  </a:p>
                </p:txBody>
              </p:sp>
              <p:sp>
                <p:nvSpPr>
                  <p:cNvPr id="121" name="TextBox 15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45490" y="46340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1955</a:t>
                    </a:r>
                  </a:p>
                </p:txBody>
              </p:sp>
              <p:sp>
                <p:nvSpPr>
                  <p:cNvPr id="122" name="TextBox 15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63966" y="46340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1958</a:t>
                    </a:r>
                  </a:p>
                </p:txBody>
              </p:sp>
              <p:sp>
                <p:nvSpPr>
                  <p:cNvPr id="123" name="TextBox 1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874140" y="46340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1961</a:t>
                    </a:r>
                  </a:p>
                </p:txBody>
              </p:sp>
              <p:sp>
                <p:nvSpPr>
                  <p:cNvPr id="124" name="TextBox 16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924018" y="46312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1952</a:t>
                    </a:r>
                  </a:p>
                </p:txBody>
              </p:sp>
              <p:sp>
                <p:nvSpPr>
                  <p:cNvPr id="125" name="TextBox 16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328421" y="46312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1944</a:t>
                    </a:r>
                  </a:p>
                </p:txBody>
              </p:sp>
              <p:sp>
                <p:nvSpPr>
                  <p:cNvPr id="126" name="TextBox 16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638595" y="46312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1944</a:t>
                    </a:r>
                  </a:p>
                </p:txBody>
              </p:sp>
              <p:sp>
                <p:nvSpPr>
                  <p:cNvPr id="127" name="TextBox 16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969771" y="46312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1949</a:t>
                    </a:r>
                  </a:p>
                </p:txBody>
              </p:sp>
              <p:sp>
                <p:nvSpPr>
                  <p:cNvPr id="128" name="TextBox 16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74571" y="46312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1950</a:t>
                    </a:r>
                  </a:p>
                </p:txBody>
              </p:sp>
              <p:sp>
                <p:nvSpPr>
                  <p:cNvPr id="129" name="TextBox 16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03307" y="4631213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1952</a:t>
                    </a:r>
                  </a:p>
                </p:txBody>
              </p:sp>
              <p:sp>
                <p:nvSpPr>
                  <p:cNvPr id="130" name="TextBox 16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4467" y="46340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1941</a:t>
                    </a:r>
                  </a:p>
                </p:txBody>
              </p:sp>
              <p:sp>
                <p:nvSpPr>
                  <p:cNvPr id="131" name="TextBox 16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413990" y="46340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1899</a:t>
                    </a:r>
                  </a:p>
                </p:txBody>
              </p:sp>
              <p:sp>
                <p:nvSpPr>
                  <p:cNvPr id="132" name="TextBox 16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44190" y="46340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1829</a:t>
                    </a:r>
                  </a:p>
                </p:txBody>
              </p:sp>
              <p:sp>
                <p:nvSpPr>
                  <p:cNvPr id="133" name="TextBox 1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61690" y="46340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1913</a:t>
                    </a:r>
                  </a:p>
                </p:txBody>
              </p:sp>
              <p:sp>
                <p:nvSpPr>
                  <p:cNvPr id="134" name="TextBox 1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360140" y="46340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1789</a:t>
                    </a:r>
                  </a:p>
                </p:txBody>
              </p:sp>
              <p:sp>
                <p:nvSpPr>
                  <p:cNvPr id="135" name="TextBox 17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91316" y="4634071"/>
                    <a:ext cx="44114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•"/>
                      <a:defRPr sz="2000">
                        <a:solidFill>
                          <a:schemeClr val="tx1"/>
                        </a:solidFill>
                        <a:latin typeface="Times New Roman" panose="02020603050405020304" pitchFamily="18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US" altLang="en-US" sz="1000" b="1"/>
                      <a:t>1940</a:t>
                    </a:r>
                  </a:p>
                </p:txBody>
              </p:sp>
            </p:grpSp>
            <p:pic>
              <p:nvPicPr>
                <p:cNvPr id="11" name="Picture 46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75447" y="2479357"/>
                  <a:ext cx="2880000" cy="3478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2" name="Picture 46"/>
                <p:cNvPicPr>
                  <a:picLocks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160444" y="2826066"/>
                  <a:ext cx="1278000" cy="3478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3" name="Picture 46"/>
                <p:cNvPicPr>
                  <a:picLocks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59980" y="2820271"/>
                  <a:ext cx="1594629" cy="3478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4" name="Picture 46"/>
                <p:cNvPicPr>
                  <a:picLocks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59564" y="3173927"/>
                  <a:ext cx="1594629" cy="3478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5" name="Picture 46"/>
                <p:cNvPicPr>
                  <a:picLocks noChangeArrowheads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800753" y="3174064"/>
                  <a:ext cx="630000" cy="34786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8" name="Picture 46"/>
              <p:cNvPicPr>
                <a:picLocks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2905" y="4057162"/>
                <a:ext cx="640731" cy="3478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46"/>
              <p:cNvPicPr>
                <a:picLocks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4101" y="4499359"/>
                <a:ext cx="316800" cy="3478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36" name="Picture 46"/>
            <p:cNvPicPr>
              <a:picLocks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417" y="4063568"/>
              <a:ext cx="324000" cy="347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7" name="Picture 46"/>
            <p:cNvPicPr>
              <a:picLocks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0917" y="4063568"/>
              <a:ext cx="324000" cy="347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8" name="Picture 46"/>
            <p:cNvPicPr>
              <a:picLocks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0517" y="4495368"/>
              <a:ext cx="324000" cy="347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9" name="Picture 46"/>
            <p:cNvPicPr>
              <a:picLocks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3117" y="4063568"/>
              <a:ext cx="324000" cy="3478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430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Box 199"/>
          <p:cNvSpPr txBox="1"/>
          <p:nvPr/>
        </p:nvSpPr>
        <p:spPr>
          <a:xfrm>
            <a:off x="3303234" y="924159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6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5" name="Group 154"/>
          <p:cNvGrpSpPr/>
          <p:nvPr/>
        </p:nvGrpSpPr>
        <p:grpSpPr>
          <a:xfrm>
            <a:off x="1556012" y="903759"/>
            <a:ext cx="3952231" cy="5238867"/>
            <a:chOff x="801099" y="148856"/>
            <a:chExt cx="3952231" cy="5238867"/>
          </a:xfrm>
        </p:grpSpPr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6737423"/>
                </p:ext>
              </p:extLst>
            </p:nvPr>
          </p:nvGraphicFramePr>
          <p:xfrm>
            <a:off x="801099" y="2714138"/>
            <a:ext cx="844800" cy="21737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" name="CS ChemDraw Drawing" r:id="rId3" imgW="938667" imgH="2415302" progId="ChemDraw.Document.6.0">
                    <p:embed/>
                  </p:oleObj>
                </mc:Choice>
                <mc:Fallback>
                  <p:oleObj name="CS ChemDraw Drawing" r:id="rId3" imgW="938667" imgH="2415302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801099" y="2714138"/>
                          <a:ext cx="844800" cy="217377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1" name="TextBox 140"/>
            <p:cNvSpPr txBox="1"/>
            <p:nvPr/>
          </p:nvSpPr>
          <p:spPr>
            <a:xfrm>
              <a:off x="1339702" y="1063257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L1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343247" y="3597355"/>
              <a:ext cx="364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L2</a:t>
              </a:r>
              <a:endPara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4" name="Straight Arrow Connector 143"/>
            <p:cNvCxnSpPr/>
            <p:nvPr/>
          </p:nvCxnSpPr>
          <p:spPr>
            <a:xfrm>
              <a:off x="1977656" y="1201479"/>
              <a:ext cx="59542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145"/>
            <p:cNvSpPr txBox="1"/>
            <p:nvPr/>
          </p:nvSpPr>
          <p:spPr>
            <a:xfrm>
              <a:off x="2002465" y="907313"/>
              <a:ext cx="4732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US" sz="12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2+</a:t>
              </a:r>
              <a:endPara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931582" y="1261731"/>
              <a:ext cx="6559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d-block</a:t>
              </a:r>
              <a:endPara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54" name="Group 153"/>
            <p:cNvGrpSpPr/>
            <p:nvPr/>
          </p:nvGrpSpPr>
          <p:grpSpPr>
            <a:xfrm>
              <a:off x="1956391" y="3452045"/>
              <a:ext cx="630301" cy="599518"/>
              <a:chOff x="3253563" y="2824718"/>
              <a:chExt cx="630301" cy="599518"/>
            </a:xfrm>
          </p:grpSpPr>
          <p:cxnSp>
            <p:nvCxnSpPr>
              <p:cNvPr id="147" name="Straight Arrow Connector 146"/>
              <p:cNvCxnSpPr/>
              <p:nvPr/>
            </p:nvCxnSpPr>
            <p:spPr>
              <a:xfrm>
                <a:off x="3271002" y="3118884"/>
                <a:ext cx="595423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TextBox 147"/>
              <p:cNvSpPr txBox="1"/>
              <p:nvPr/>
            </p:nvSpPr>
            <p:spPr>
              <a:xfrm>
                <a:off x="3328102" y="2824718"/>
                <a:ext cx="48122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Dy</a:t>
                </a:r>
                <a:r>
                  <a:rPr lang="en-US" sz="12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3+</a:t>
                </a:r>
                <a:endPara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3253563" y="3147237"/>
                <a:ext cx="63030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f-block</a:t>
                </a:r>
                <a:endParaRPr lang="en-US" sz="12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145" name="Picture 14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1934" y="148856"/>
              <a:ext cx="1782494" cy="1993274"/>
            </a:xfrm>
            <a:prstGeom prst="rect">
              <a:avLst/>
            </a:prstGeom>
          </p:spPr>
        </p:pic>
        <p:pic>
          <p:nvPicPr>
            <p:cNvPr id="151" name="Picture 15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1814" y="2466754"/>
              <a:ext cx="2051516" cy="2645430"/>
            </a:xfrm>
            <a:prstGeom prst="rect">
              <a:avLst/>
            </a:prstGeom>
          </p:spPr>
        </p:pic>
        <p:sp>
          <p:nvSpPr>
            <p:cNvPr id="153" name="TextBox 152"/>
            <p:cNvSpPr txBox="1"/>
            <p:nvPr/>
          </p:nvSpPr>
          <p:spPr>
            <a:xfrm>
              <a:off x="3171057" y="2172586"/>
              <a:ext cx="9605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[Co</a:t>
              </a:r>
              <a:r>
                <a:rPr lang="en-US" sz="1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L1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</a:t>
              </a:r>
              <a:r>
                <a:rPr lang="en-US" sz="1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]</a:t>
              </a:r>
              <a:r>
                <a:rPr lang="en-US" sz="12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4+</a:t>
              </a:r>
              <a:endPara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52" name="Object 1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1783772"/>
                </p:ext>
              </p:extLst>
            </p:nvPr>
          </p:nvGraphicFramePr>
          <p:xfrm>
            <a:off x="941866" y="363168"/>
            <a:ext cx="1127138" cy="167742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6" name="CS ChemDraw Drawing" r:id="rId7" imgW="1252376" imgH="1863804" progId="ChemDraw.Document.6.0">
                    <p:embed/>
                  </p:oleObj>
                </mc:Choice>
                <mc:Fallback>
                  <p:oleObj name="CS ChemDraw Drawing" r:id="rId7" imgW="1252376" imgH="1863804" progId="ChemDraw.Document.6.0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941866" y="363168"/>
                          <a:ext cx="1127138" cy="167742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6" name="TextBox 155"/>
            <p:cNvSpPr txBox="1"/>
            <p:nvPr/>
          </p:nvSpPr>
          <p:spPr>
            <a:xfrm>
              <a:off x="3174599" y="5110724"/>
              <a:ext cx="12170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[Dy</a:t>
              </a:r>
              <a:r>
                <a:rPr lang="en-US" sz="1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L2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-2H)</a:t>
              </a:r>
              <a:r>
                <a:rPr lang="en-US" sz="1200" baseline="-25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]</a:t>
              </a:r>
              <a:r>
                <a:rPr lang="en-US" sz="1200" baseline="30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2-</a:t>
              </a:r>
              <a:endPara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803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Box 199"/>
          <p:cNvSpPr txBox="1"/>
          <p:nvPr/>
        </p:nvSpPr>
        <p:spPr>
          <a:xfrm>
            <a:off x="3303234" y="924159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7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22486" y="287079"/>
            <a:ext cx="4199849" cy="6522942"/>
            <a:chOff x="1722486" y="287079"/>
            <a:chExt cx="4199849" cy="6522942"/>
          </a:xfrm>
        </p:grpSpPr>
        <p:grpSp>
          <p:nvGrpSpPr>
            <p:cNvPr id="10" name="Group 9"/>
            <p:cNvGrpSpPr/>
            <p:nvPr/>
          </p:nvGrpSpPr>
          <p:grpSpPr>
            <a:xfrm>
              <a:off x="2176546" y="287079"/>
              <a:ext cx="3312985" cy="2750606"/>
              <a:chOff x="1829944" y="287079"/>
              <a:chExt cx="3312985" cy="2750606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29944" y="287079"/>
                <a:ext cx="3312985" cy="2750606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3285459" y="935664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  <a:endParaRPr lang="en-US" sz="1400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310268" y="2044995"/>
                <a:ext cx="41389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Cu</a:t>
                </a: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743741" y="3108831"/>
              <a:ext cx="4178594" cy="3701190"/>
              <a:chOff x="1743741" y="3108831"/>
              <a:chExt cx="4178594" cy="3701190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43741" y="3108831"/>
                <a:ext cx="4178594" cy="370119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3576082" y="5139068"/>
                <a:ext cx="43473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Eu</a:t>
                </a:r>
                <a:endParaRPr lang="en-US" sz="16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1722486" y="414670"/>
              <a:ext cx="32412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26027" y="3395336"/>
              <a:ext cx="3337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b)</a:t>
              </a:r>
              <a:endParaRPr 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73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Box 199"/>
          <p:cNvSpPr txBox="1"/>
          <p:nvPr/>
        </p:nvSpPr>
        <p:spPr>
          <a:xfrm>
            <a:off x="3303234" y="9241598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8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4" name="Group 203"/>
          <p:cNvGrpSpPr/>
          <p:nvPr/>
        </p:nvGrpSpPr>
        <p:grpSpPr>
          <a:xfrm>
            <a:off x="1112078" y="503274"/>
            <a:ext cx="4794420" cy="6356583"/>
            <a:chOff x="-2513631" y="503274"/>
            <a:chExt cx="4794420" cy="6356583"/>
          </a:xfrm>
        </p:grpSpPr>
        <p:grpSp>
          <p:nvGrpSpPr>
            <p:cNvPr id="2" name="Group 1"/>
            <p:cNvGrpSpPr/>
            <p:nvPr/>
          </p:nvGrpSpPr>
          <p:grpSpPr>
            <a:xfrm>
              <a:off x="-2513631" y="753833"/>
              <a:ext cx="700280" cy="5705012"/>
              <a:chOff x="-865580" y="-192504"/>
              <a:chExt cx="700280" cy="5705012"/>
            </a:xfrm>
          </p:grpSpPr>
          <p:sp>
            <p:nvSpPr>
              <p:cNvPr id="17" name="Text Box 69"/>
              <p:cNvSpPr txBox="1">
                <a:spLocks noChangeArrowheads="1"/>
              </p:cNvSpPr>
              <p:nvPr/>
            </p:nvSpPr>
            <p:spPr bwMode="auto">
              <a:xfrm rot="16200000">
                <a:off x="-1421822" y="2158223"/>
                <a:ext cx="145103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i="1" kern="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</a:t>
                </a:r>
                <a:r>
                  <a:rPr lang="fr-CH" sz="1600" kern="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 x1000 </a:t>
                </a:r>
                <a:r>
                  <a:rPr lang="fr-CH" sz="1600" kern="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cm</a:t>
                </a:r>
                <a:r>
                  <a:rPr lang="fr-CH" sz="1600" kern="0" baseline="300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-1</a:t>
                </a:r>
                <a:endParaRPr lang="fr-FR" sz="1600" kern="0" baseline="30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-206574" y="-192504"/>
                <a:ext cx="41274" cy="5688000"/>
                <a:chOff x="-1408057" y="1062138"/>
                <a:chExt cx="41274" cy="5688000"/>
              </a:xfrm>
            </p:grpSpPr>
            <p:sp>
              <p:nvSpPr>
                <p:cNvPr id="148" name="Line 85"/>
                <p:cNvSpPr>
                  <a:spLocks noChangeShapeType="1"/>
                </p:cNvSpPr>
                <p:nvPr/>
              </p:nvSpPr>
              <p:spPr bwMode="auto">
                <a:xfrm>
                  <a:off x="-1368370" y="1062138"/>
                  <a:ext cx="1587" cy="568800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9" name="Line 87"/>
                <p:cNvSpPr>
                  <a:spLocks noChangeShapeType="1"/>
                </p:cNvSpPr>
                <p:nvPr/>
              </p:nvSpPr>
              <p:spPr bwMode="auto">
                <a:xfrm>
                  <a:off x="-1408057" y="6728843"/>
                  <a:ext cx="39688" cy="266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0" name="Line 88"/>
                <p:cNvSpPr>
                  <a:spLocks noChangeShapeType="1"/>
                </p:cNvSpPr>
                <p:nvPr/>
              </p:nvSpPr>
              <p:spPr bwMode="auto">
                <a:xfrm>
                  <a:off x="-1408057" y="6384984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1" name="Line 89"/>
                <p:cNvSpPr>
                  <a:spLocks noChangeShapeType="1"/>
                </p:cNvSpPr>
                <p:nvPr/>
              </p:nvSpPr>
              <p:spPr bwMode="auto">
                <a:xfrm>
                  <a:off x="-1408057" y="6038460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2" name="Line 90"/>
                <p:cNvSpPr>
                  <a:spLocks noChangeShapeType="1"/>
                </p:cNvSpPr>
                <p:nvPr/>
              </p:nvSpPr>
              <p:spPr bwMode="auto">
                <a:xfrm>
                  <a:off x="-1408057" y="5691937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3" name="Line 91"/>
                <p:cNvSpPr>
                  <a:spLocks noChangeShapeType="1"/>
                </p:cNvSpPr>
                <p:nvPr/>
              </p:nvSpPr>
              <p:spPr bwMode="auto">
                <a:xfrm>
                  <a:off x="-1408057" y="5345413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4" name="Line 92"/>
                <p:cNvSpPr>
                  <a:spLocks noChangeShapeType="1"/>
                </p:cNvSpPr>
                <p:nvPr/>
              </p:nvSpPr>
              <p:spPr bwMode="auto">
                <a:xfrm>
                  <a:off x="-1408057" y="4998892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5" name="Line 93"/>
                <p:cNvSpPr>
                  <a:spLocks noChangeShapeType="1"/>
                </p:cNvSpPr>
                <p:nvPr/>
              </p:nvSpPr>
              <p:spPr bwMode="auto">
                <a:xfrm>
                  <a:off x="-1408057" y="4655033"/>
                  <a:ext cx="39688" cy="266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6" name="Line 94"/>
                <p:cNvSpPr>
                  <a:spLocks noChangeShapeType="1"/>
                </p:cNvSpPr>
                <p:nvPr/>
              </p:nvSpPr>
              <p:spPr bwMode="auto">
                <a:xfrm>
                  <a:off x="-1408057" y="4308509"/>
                  <a:ext cx="39688" cy="266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7" name="Line 95"/>
                <p:cNvSpPr>
                  <a:spLocks noChangeShapeType="1"/>
                </p:cNvSpPr>
                <p:nvPr/>
              </p:nvSpPr>
              <p:spPr bwMode="auto">
                <a:xfrm>
                  <a:off x="-1408057" y="3961986"/>
                  <a:ext cx="39688" cy="266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8" name="Line 96"/>
                <p:cNvSpPr>
                  <a:spLocks noChangeShapeType="1"/>
                </p:cNvSpPr>
                <p:nvPr/>
              </p:nvSpPr>
              <p:spPr bwMode="auto">
                <a:xfrm>
                  <a:off x="-1408057" y="3615462"/>
                  <a:ext cx="39688" cy="266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59" name="Line 97"/>
                <p:cNvSpPr>
                  <a:spLocks noChangeShapeType="1"/>
                </p:cNvSpPr>
                <p:nvPr/>
              </p:nvSpPr>
              <p:spPr bwMode="auto">
                <a:xfrm>
                  <a:off x="-1408057" y="3268939"/>
                  <a:ext cx="39688" cy="2665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0" name="Line 98"/>
                <p:cNvSpPr>
                  <a:spLocks noChangeShapeType="1"/>
                </p:cNvSpPr>
                <p:nvPr/>
              </p:nvSpPr>
              <p:spPr bwMode="auto">
                <a:xfrm>
                  <a:off x="-1408057" y="2925080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1" name="Line 99"/>
                <p:cNvSpPr>
                  <a:spLocks noChangeShapeType="1"/>
                </p:cNvSpPr>
                <p:nvPr/>
              </p:nvSpPr>
              <p:spPr bwMode="auto">
                <a:xfrm>
                  <a:off x="-1408057" y="2578557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2" name="Line 100"/>
                <p:cNvSpPr>
                  <a:spLocks noChangeShapeType="1"/>
                </p:cNvSpPr>
                <p:nvPr/>
              </p:nvSpPr>
              <p:spPr bwMode="auto">
                <a:xfrm>
                  <a:off x="-1408057" y="2232033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3" name="Line 101"/>
                <p:cNvSpPr>
                  <a:spLocks noChangeShapeType="1"/>
                </p:cNvSpPr>
                <p:nvPr/>
              </p:nvSpPr>
              <p:spPr bwMode="auto">
                <a:xfrm>
                  <a:off x="-1408057" y="1885510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4" name="Line 102"/>
                <p:cNvSpPr>
                  <a:spLocks noChangeShapeType="1"/>
                </p:cNvSpPr>
                <p:nvPr/>
              </p:nvSpPr>
              <p:spPr bwMode="auto">
                <a:xfrm>
                  <a:off x="-1408057" y="1538986"/>
                  <a:ext cx="39688" cy="2666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 sz="1600" ker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9" name="Rectangle 147"/>
              <p:cNvSpPr>
                <a:spLocks noChangeArrowheads="1"/>
              </p:cNvSpPr>
              <p:nvPr/>
            </p:nvSpPr>
            <p:spPr bwMode="auto">
              <a:xfrm>
                <a:off x="-408965" y="5266287"/>
                <a:ext cx="102592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ker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fr-FR" sz="1600" ker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" name="Rectangle 149"/>
              <p:cNvSpPr>
                <a:spLocks noChangeArrowheads="1"/>
              </p:cNvSpPr>
              <p:nvPr/>
            </p:nvSpPr>
            <p:spPr bwMode="auto">
              <a:xfrm>
                <a:off x="-408965" y="4652102"/>
                <a:ext cx="102592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kern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fr-FR" sz="1600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1" name="Rectangle 151"/>
              <p:cNvSpPr>
                <a:spLocks noChangeArrowheads="1"/>
              </p:cNvSpPr>
              <p:nvPr/>
            </p:nvSpPr>
            <p:spPr bwMode="auto">
              <a:xfrm>
                <a:off x="-408965" y="3959055"/>
                <a:ext cx="102592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ker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endParaRPr lang="fr-FR" sz="1600" ker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2" name="Rectangle 153"/>
              <p:cNvSpPr>
                <a:spLocks noChangeArrowheads="1"/>
              </p:cNvSpPr>
              <p:nvPr/>
            </p:nvSpPr>
            <p:spPr bwMode="auto">
              <a:xfrm>
                <a:off x="-480401" y="3270155"/>
                <a:ext cx="20518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kern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fr-FR" sz="1600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3" name="Rectangle 155"/>
              <p:cNvSpPr>
                <a:spLocks noChangeArrowheads="1"/>
              </p:cNvSpPr>
              <p:nvPr/>
            </p:nvSpPr>
            <p:spPr bwMode="auto">
              <a:xfrm>
                <a:off x="-480401" y="2586290"/>
                <a:ext cx="20518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ker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16</a:t>
                </a:r>
                <a:endParaRPr lang="fr-FR" sz="1600" ker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Rectangle 157"/>
              <p:cNvSpPr>
                <a:spLocks noChangeArrowheads="1"/>
              </p:cNvSpPr>
              <p:nvPr/>
            </p:nvSpPr>
            <p:spPr bwMode="auto">
              <a:xfrm>
                <a:off x="-480401" y="1893243"/>
                <a:ext cx="20518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ker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lang="fr-FR" sz="1600" ker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Rectangle 159"/>
              <p:cNvSpPr>
                <a:spLocks noChangeArrowheads="1"/>
              </p:cNvSpPr>
              <p:nvPr/>
            </p:nvSpPr>
            <p:spPr bwMode="auto">
              <a:xfrm>
                <a:off x="-480401" y="1200196"/>
                <a:ext cx="20518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ker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24</a:t>
                </a:r>
                <a:endParaRPr lang="fr-FR" sz="1600" ker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Rectangle 161"/>
              <p:cNvSpPr>
                <a:spLocks noChangeArrowheads="1"/>
              </p:cNvSpPr>
              <p:nvPr/>
            </p:nvSpPr>
            <p:spPr bwMode="auto">
              <a:xfrm>
                <a:off x="-480401" y="500765"/>
                <a:ext cx="205184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sz="1600" kern="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28</a:t>
                </a:r>
                <a:endParaRPr lang="fr-FR" sz="1600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0" name="Text Box 18"/>
            <p:cNvSpPr txBox="1">
              <a:spLocks noChangeArrowheads="1"/>
            </p:cNvSpPr>
            <p:nvPr/>
          </p:nvSpPr>
          <p:spPr bwMode="auto">
            <a:xfrm>
              <a:off x="-1839949" y="6263968"/>
              <a:ext cx="36740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CH" sz="1600" kern="0" dirty="0" smtClean="0">
                  <a:solidFill>
                    <a:sysClr val="windowText" lastClr="000000"/>
                  </a:solidFill>
                  <a:cs typeface="Times New Roman" pitchFamily="18" charset="0"/>
                </a:rPr>
                <a:t>S</a:t>
              </a:r>
              <a:r>
                <a:rPr lang="fr-CH" sz="1600" kern="0" baseline="-25000" dirty="0" smtClean="0">
                  <a:solidFill>
                    <a:sysClr val="windowText" lastClr="000000"/>
                  </a:solidFill>
                  <a:cs typeface="Times New Roman" pitchFamily="18" charset="0"/>
                </a:rPr>
                <a:t>0</a:t>
              </a:r>
              <a:endParaRPr lang="fr-FR" sz="1600" kern="0" baseline="-25000" dirty="0">
                <a:solidFill>
                  <a:sysClr val="windowText" lastClr="000000"/>
                </a:solidFill>
                <a:cs typeface="Times New Roman" pitchFamily="18" charset="0"/>
              </a:endParaRPr>
            </a:p>
          </p:txBody>
        </p:sp>
        <p:sp>
          <p:nvSpPr>
            <p:cNvPr id="110" name="Text Box 17"/>
            <p:cNvSpPr txBox="1">
              <a:spLocks noChangeArrowheads="1"/>
            </p:cNvSpPr>
            <p:nvPr/>
          </p:nvSpPr>
          <p:spPr bwMode="auto">
            <a:xfrm>
              <a:off x="-1754546" y="3361222"/>
              <a:ext cx="42351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CH" sz="2000" i="1" kern="0" dirty="0" smtClean="0">
                  <a:solidFill>
                    <a:sysClr val="windowText" lastClr="000000"/>
                  </a:solidFill>
                  <a:latin typeface="Symbol" panose="05050102010706020507" pitchFamily="18" charset="2"/>
                  <a:cs typeface="Times New Roman" pitchFamily="18" charset="0"/>
                </a:rPr>
                <a:t>s</a:t>
              </a:r>
              <a:r>
                <a:rPr lang="fr-CH" sz="2000" kern="0" baseline="-25000" dirty="0" smtClean="0">
                  <a:solidFill>
                    <a:sysClr val="windowText" lastClr="000000"/>
                  </a:solidFill>
                  <a:latin typeface="+mn-lt"/>
                  <a:cs typeface="Times New Roman" pitchFamily="18" charset="0"/>
                </a:rPr>
                <a:t>2</a:t>
              </a:r>
              <a:endParaRPr lang="fr-FR" sz="2000" kern="0" baseline="-25000" dirty="0">
                <a:solidFill>
                  <a:sysClr val="windowText" lastClr="000000"/>
                </a:solidFill>
                <a:latin typeface="+mn-lt"/>
                <a:cs typeface="Times New Roman" pitchFamily="18" charset="0"/>
              </a:endParaRPr>
            </a:p>
          </p:txBody>
        </p:sp>
        <p:cxnSp>
          <p:nvCxnSpPr>
            <p:cNvPr id="165" name="Connecteur droit 122"/>
            <p:cNvCxnSpPr>
              <a:cxnSpLocks noChangeShapeType="1"/>
            </p:cNvCxnSpPr>
            <p:nvPr/>
          </p:nvCxnSpPr>
          <p:spPr bwMode="auto">
            <a:xfrm flipV="1">
              <a:off x="-1345616" y="3891679"/>
              <a:ext cx="0" cy="2520000"/>
            </a:xfrm>
            <a:prstGeom prst="line">
              <a:avLst/>
            </a:prstGeom>
            <a:noFill/>
            <a:ln w="19050" algn="ctr">
              <a:solidFill>
                <a:srgbClr val="C00000"/>
              </a:solidFill>
              <a:prstDash val="dash"/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7" name="Connecteur droit 122"/>
            <p:cNvCxnSpPr>
              <a:cxnSpLocks noChangeShapeType="1"/>
            </p:cNvCxnSpPr>
            <p:nvPr/>
          </p:nvCxnSpPr>
          <p:spPr bwMode="auto">
            <a:xfrm flipV="1">
              <a:off x="-1352707" y="1364667"/>
              <a:ext cx="0" cy="2520000"/>
            </a:xfrm>
            <a:prstGeom prst="line">
              <a:avLst/>
            </a:prstGeom>
            <a:noFill/>
            <a:ln w="19050" algn="ctr">
              <a:solidFill>
                <a:srgbClr val="C00000"/>
              </a:solidFill>
              <a:prstDash val="dash"/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8" name="Line 105"/>
            <p:cNvSpPr>
              <a:spLocks noChangeShapeType="1"/>
            </p:cNvSpPr>
            <p:nvPr/>
          </p:nvSpPr>
          <p:spPr bwMode="auto">
            <a:xfrm>
              <a:off x="-1588133" y="6425150"/>
              <a:ext cx="7560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400" kern="0">
                <a:solidFill>
                  <a:sysClr val="windowText" lastClr="000000"/>
                </a:solidFill>
              </a:endParaRPr>
            </a:p>
          </p:txBody>
        </p:sp>
        <p:cxnSp>
          <p:nvCxnSpPr>
            <p:cNvPr id="169" name="Connecteur droit avec flèche 118"/>
            <p:cNvCxnSpPr>
              <a:cxnSpLocks noChangeShapeType="1"/>
            </p:cNvCxnSpPr>
            <p:nvPr/>
          </p:nvCxnSpPr>
          <p:spPr bwMode="auto">
            <a:xfrm rot="5400000">
              <a:off x="-3677240" y="3889626"/>
              <a:ext cx="5076000" cy="0"/>
            </a:xfrm>
            <a:prstGeom prst="straightConnector1">
              <a:avLst/>
            </a:prstGeom>
            <a:noFill/>
            <a:ln w="25400" algn="ctr">
              <a:solidFill>
                <a:srgbClr val="7030A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0" name="TextBox 169"/>
            <p:cNvSpPr txBox="1"/>
            <p:nvPr/>
          </p:nvSpPr>
          <p:spPr>
            <a:xfrm rot="16200000">
              <a:off x="-1421447" y="3857535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 smtClean="0">
                  <a:solidFill>
                    <a:srgbClr val="7030A0"/>
                  </a:solidFill>
                </a:rPr>
                <a:t>347 nm</a:t>
              </a:r>
              <a:endParaRPr lang="en-US" sz="1600" b="1" dirty="0">
                <a:solidFill>
                  <a:srgbClr val="7030A0"/>
                </a:solidFill>
              </a:endParaRPr>
            </a:p>
          </p:txBody>
        </p:sp>
        <p:sp>
          <p:nvSpPr>
            <p:cNvPr id="171" name="TextBox 170"/>
            <p:cNvSpPr txBox="1"/>
            <p:nvPr/>
          </p:nvSpPr>
          <p:spPr>
            <a:xfrm rot="16200000">
              <a:off x="-1938897" y="4839276"/>
              <a:ext cx="8210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 smtClean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694 nm</a:t>
              </a:r>
              <a:endParaRPr lang="en-US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2" name="Line 105"/>
            <p:cNvSpPr>
              <a:spLocks noChangeShapeType="1"/>
            </p:cNvSpPr>
            <p:nvPr/>
          </p:nvSpPr>
          <p:spPr bwMode="auto">
            <a:xfrm>
              <a:off x="-1588133" y="1356964"/>
              <a:ext cx="756000" cy="15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sz="1400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-1648046" y="524540"/>
              <a:ext cx="8050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a) SHG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-1665767" y="6521303"/>
              <a:ext cx="7441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Quartz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93" name="Group 192"/>
            <p:cNvGrpSpPr/>
            <p:nvPr/>
          </p:nvGrpSpPr>
          <p:grpSpPr>
            <a:xfrm>
              <a:off x="-682686" y="503274"/>
              <a:ext cx="1106314" cy="6333170"/>
              <a:chOff x="-119155" y="524540"/>
              <a:chExt cx="1106314" cy="6333170"/>
            </a:xfrm>
          </p:grpSpPr>
          <p:sp>
            <p:nvSpPr>
              <p:cNvPr id="34" name="Rectangle 74" descr="Diagonales vers le haut (blanc/noir)"/>
              <p:cNvSpPr>
                <a:spLocks noChangeArrowheads="1"/>
              </p:cNvSpPr>
              <p:nvPr/>
            </p:nvSpPr>
            <p:spPr bwMode="auto">
              <a:xfrm>
                <a:off x="375129" y="903796"/>
                <a:ext cx="504000" cy="1512000"/>
              </a:xfrm>
              <a:prstGeom prst="rect">
                <a:avLst/>
              </a:prstGeom>
              <a:pattFill prst="ltUpDiag">
                <a:fgClr>
                  <a:sysClr val="windowText" lastClr="000000"/>
                </a:fgClr>
                <a:bgClr>
                  <a:sysClr val="window" lastClr="FFFFFF"/>
                </a:bgClr>
              </a:patt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fr-CH" sz="1400" kern="0">
                  <a:solidFill>
                    <a:sysClr val="windowText" lastClr="000000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36" name="Line 105"/>
              <p:cNvSpPr>
                <a:spLocks noChangeShapeType="1"/>
              </p:cNvSpPr>
              <p:nvPr/>
            </p:nvSpPr>
            <p:spPr bwMode="auto">
              <a:xfrm>
                <a:off x="382437" y="6442874"/>
                <a:ext cx="504000" cy="158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pic>
            <p:nvPicPr>
              <p:cNvPr id="38" name="Picture 57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7329" t="6309" r="-1"/>
              <a:stretch/>
            </p:blipFill>
            <p:spPr bwMode="auto">
              <a:xfrm>
                <a:off x="606065" y="1429583"/>
                <a:ext cx="199682" cy="10797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72" name="Text Box 18"/>
              <p:cNvSpPr txBox="1">
                <a:spLocks noChangeArrowheads="1"/>
              </p:cNvSpPr>
              <p:nvPr/>
            </p:nvSpPr>
            <p:spPr bwMode="auto">
              <a:xfrm>
                <a:off x="352485" y="6519156"/>
                <a:ext cx="502061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CH" sz="1600" kern="0" dirty="0" err="1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Eu</a:t>
                </a:r>
                <a:r>
                  <a:rPr lang="fr-CH" sz="1600" kern="0" baseline="30000" dirty="0" err="1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II</a:t>
                </a:r>
                <a:endParaRPr lang="fr-FR" sz="1600" kern="0" baseline="30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6" name="Text Box 17"/>
              <p:cNvSpPr txBox="1">
                <a:spLocks noChangeArrowheads="1"/>
              </p:cNvSpPr>
              <p:nvPr/>
            </p:nvSpPr>
            <p:spPr bwMode="auto">
              <a:xfrm>
                <a:off x="24639" y="3364763"/>
                <a:ext cx="423514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CH" sz="2000" i="1" kern="0" dirty="0" smtClean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itchFamily="18" charset="0"/>
                  </a:rPr>
                  <a:t>s</a:t>
                </a:r>
                <a:r>
                  <a:rPr lang="fr-CH" sz="2000" kern="0" baseline="-25000" dirty="0" smtClean="0">
                    <a:solidFill>
                      <a:sysClr val="windowText" lastClr="000000"/>
                    </a:solidFill>
                    <a:latin typeface="+mn-lt"/>
                    <a:cs typeface="Times New Roman" pitchFamily="18" charset="0"/>
                  </a:rPr>
                  <a:t>3</a:t>
                </a:r>
                <a:endParaRPr lang="fr-FR" sz="2000" kern="0" baseline="-25000" dirty="0">
                  <a:solidFill>
                    <a:sysClr val="windowText" lastClr="000000"/>
                  </a:solidFill>
                  <a:latin typeface="+mn-lt"/>
                  <a:cs typeface="Times New Roman" pitchFamily="18" charset="0"/>
                </a:endParaRPr>
              </a:p>
            </p:txBody>
          </p:sp>
          <p:cxnSp>
            <p:nvCxnSpPr>
              <p:cNvPr id="177" name="Connecteur droit 122"/>
              <p:cNvCxnSpPr>
                <a:cxnSpLocks noChangeShapeType="1"/>
              </p:cNvCxnSpPr>
              <p:nvPr/>
            </p:nvCxnSpPr>
            <p:spPr bwMode="auto">
              <a:xfrm flipV="1">
                <a:off x="444201" y="3916483"/>
                <a:ext cx="0" cy="2520000"/>
              </a:xfrm>
              <a:prstGeom prst="line">
                <a:avLst/>
              </a:prstGeom>
              <a:noFill/>
              <a:ln w="19050" algn="ctr">
                <a:solidFill>
                  <a:srgbClr val="C00000"/>
                </a:solidFill>
                <a:prstDash val="dash"/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8" name="Connecteur droit 122"/>
              <p:cNvCxnSpPr>
                <a:cxnSpLocks noChangeShapeType="1"/>
              </p:cNvCxnSpPr>
              <p:nvPr/>
            </p:nvCxnSpPr>
            <p:spPr bwMode="auto">
              <a:xfrm flipV="1">
                <a:off x="437110" y="1389471"/>
                <a:ext cx="0" cy="2520000"/>
              </a:xfrm>
              <a:prstGeom prst="line">
                <a:avLst/>
              </a:prstGeom>
              <a:noFill/>
              <a:ln w="19050" algn="ctr">
                <a:solidFill>
                  <a:srgbClr val="C00000"/>
                </a:solidFill>
                <a:prstDash val="dash"/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9" name="TextBox 178"/>
              <p:cNvSpPr txBox="1"/>
              <p:nvPr/>
            </p:nvSpPr>
            <p:spPr>
              <a:xfrm rot="16200000">
                <a:off x="-159712" y="4842817"/>
                <a:ext cx="8210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 smtClean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694 nm</a:t>
                </a:r>
                <a:endParaRPr lang="en-US" sz="1600" b="1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4" name="Group 3"/>
              <p:cNvGrpSpPr/>
              <p:nvPr/>
            </p:nvGrpSpPr>
            <p:grpSpPr>
              <a:xfrm>
                <a:off x="393700" y="2086060"/>
                <a:ext cx="504000" cy="168159"/>
                <a:chOff x="393700" y="2979196"/>
                <a:chExt cx="1332000" cy="168159"/>
              </a:xfrm>
            </p:grpSpPr>
            <p:sp>
              <p:nvSpPr>
                <p:cNvPr id="37" name="Line 107"/>
                <p:cNvSpPr>
                  <a:spLocks noChangeShapeType="1"/>
                </p:cNvSpPr>
                <p:nvPr/>
              </p:nvSpPr>
              <p:spPr bwMode="auto">
                <a:xfrm>
                  <a:off x="393700" y="2979196"/>
                  <a:ext cx="1332000" cy="15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sz="1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0" name="Line 107"/>
                <p:cNvSpPr>
                  <a:spLocks noChangeShapeType="1"/>
                </p:cNvSpPr>
                <p:nvPr/>
              </p:nvSpPr>
              <p:spPr bwMode="auto">
                <a:xfrm>
                  <a:off x="393700" y="3046532"/>
                  <a:ext cx="1332000" cy="15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sz="1400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81" name="Line 107"/>
                <p:cNvSpPr>
                  <a:spLocks noChangeShapeType="1"/>
                </p:cNvSpPr>
                <p:nvPr/>
              </p:nvSpPr>
              <p:spPr bwMode="auto">
                <a:xfrm>
                  <a:off x="393700" y="3145767"/>
                  <a:ext cx="1332000" cy="1588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en-US" sz="1400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  <p:grpSp>
            <p:nvGrpSpPr>
              <p:cNvPr id="5" name="Group 4"/>
              <p:cNvGrpSpPr/>
              <p:nvPr/>
            </p:nvGrpSpPr>
            <p:grpSpPr>
              <a:xfrm>
                <a:off x="-119155" y="1767269"/>
                <a:ext cx="545295" cy="674117"/>
                <a:chOff x="1613952" y="2585976"/>
                <a:chExt cx="545295" cy="674117"/>
              </a:xfrm>
            </p:grpSpPr>
            <p:sp>
              <p:nvSpPr>
                <p:cNvPr id="182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613952" y="2585976"/>
                  <a:ext cx="543739" cy="4616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CH" sz="1600" kern="0" baseline="30000" dirty="0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6</a:t>
                  </a:r>
                  <a:r>
                    <a:rPr lang="fr-CH" sz="1600" kern="0" dirty="0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</a:t>
                  </a:r>
                  <a:r>
                    <a:rPr lang="fr-CH" sz="1600" kern="0" baseline="-25000" dirty="0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3/2</a:t>
                  </a:r>
                  <a:endParaRPr lang="fr-FR" sz="1600" kern="0" baseline="-250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798251" y="2823440"/>
                  <a:ext cx="360996" cy="3090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CH" sz="1600" kern="0" baseline="-25000" dirty="0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5/2</a:t>
                  </a:r>
                  <a:endParaRPr lang="fr-FR" sz="1600" kern="0" baseline="-250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4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1787614" y="2951034"/>
                  <a:ext cx="360996" cy="30905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fontAlgn="auto">
                    <a:lnSpc>
                      <a:spcPct val="150000"/>
                    </a:lnSpc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fr-CH" sz="1600" kern="0" baseline="-25000" dirty="0" smtClean="0">
                      <a:solidFill>
                        <a:sysClr val="windowText" lastClr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7/2</a:t>
                  </a:r>
                  <a:endParaRPr lang="fr-FR" sz="1600" kern="0" baseline="-25000" dirty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85" name="Text Box 31"/>
              <p:cNvSpPr txBox="1">
                <a:spLocks noChangeArrowheads="1"/>
              </p:cNvSpPr>
              <p:nvPr/>
            </p:nvSpPr>
            <p:spPr bwMode="auto">
              <a:xfrm>
                <a:off x="-119155" y="6204591"/>
                <a:ext cx="543739" cy="417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TextBox 186"/>
              <p:cNvSpPr txBox="1"/>
              <p:nvPr/>
            </p:nvSpPr>
            <p:spPr>
              <a:xfrm>
                <a:off x="276447" y="925033"/>
                <a:ext cx="7104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4f</a:t>
                </a:r>
                <a:r>
                  <a:rPr lang="en-US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5d</a:t>
                </a:r>
                <a:r>
                  <a:rPr lang="en-US" sz="1600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endParaRPr lang="en-US" sz="1600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Line 105"/>
              <p:cNvSpPr>
                <a:spLocks noChangeShapeType="1"/>
              </p:cNvSpPr>
              <p:nvPr/>
            </p:nvSpPr>
            <p:spPr bwMode="auto">
              <a:xfrm>
                <a:off x="396614" y="1385315"/>
                <a:ext cx="504000" cy="158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sz="1400" kern="0">
                  <a:solidFill>
                    <a:sysClr val="windowText" lastClr="000000"/>
                  </a:solidFill>
                </a:endParaRPr>
              </a:p>
            </p:txBody>
          </p:sp>
          <p:cxnSp>
            <p:nvCxnSpPr>
              <p:cNvPr id="195" name="Connecteur droit avec flèche 118"/>
              <p:cNvCxnSpPr>
                <a:cxnSpLocks noChangeShapeType="1"/>
              </p:cNvCxnSpPr>
              <p:nvPr/>
            </p:nvCxnSpPr>
            <p:spPr bwMode="auto">
              <a:xfrm rot="5400000">
                <a:off x="-1294542" y="4441516"/>
                <a:ext cx="4032000" cy="0"/>
              </a:xfrm>
              <a:prstGeom prst="straightConnector1">
                <a:avLst/>
              </a:prstGeom>
              <a:noFill/>
              <a:ln w="25400" algn="ctr">
                <a:solidFill>
                  <a:srgbClr val="0070C0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96" name="TextBox 195"/>
              <p:cNvSpPr txBox="1"/>
              <p:nvPr/>
            </p:nvSpPr>
            <p:spPr>
              <a:xfrm rot="16200000">
                <a:off x="407352" y="3889431"/>
                <a:ext cx="8210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 smtClean="0">
                    <a:solidFill>
                      <a:srgbClr val="0070C0"/>
                    </a:solidFill>
                  </a:rPr>
                  <a:t>425 nm</a:t>
                </a:r>
                <a:endParaRPr lang="en-US" sz="16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184299" y="524540"/>
                <a:ext cx="7676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b) TPE</a:t>
                </a:r>
                <a:endParaRPr lang="en-US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99" name="Text Box 18"/>
            <p:cNvSpPr txBox="1">
              <a:spLocks noChangeArrowheads="1"/>
            </p:cNvSpPr>
            <p:nvPr/>
          </p:nvSpPr>
          <p:spPr bwMode="auto">
            <a:xfrm>
              <a:off x="1429919" y="6490800"/>
              <a:ext cx="51328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fr-CH" sz="1600" kern="0" dirty="0" err="1" smtClea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Er</a:t>
              </a:r>
              <a:r>
                <a:rPr lang="fr-CH" sz="1600" kern="0" baseline="30000" dirty="0" err="1" smtClea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III</a:t>
              </a:r>
              <a:endParaRPr lang="fr-FR" sz="1600" kern="0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98" name="Group 197"/>
            <p:cNvGrpSpPr/>
            <p:nvPr/>
          </p:nvGrpSpPr>
          <p:grpSpPr>
            <a:xfrm>
              <a:off x="493988" y="925079"/>
              <a:ext cx="1786801" cy="5767173"/>
              <a:chOff x="2482277" y="946345"/>
              <a:chExt cx="1786801" cy="5767173"/>
            </a:xfrm>
          </p:grpSpPr>
          <p:sp>
            <p:nvSpPr>
              <p:cNvPr id="42" name="Line 112"/>
              <p:cNvSpPr>
                <a:spLocks noChangeShapeType="1"/>
              </p:cNvSpPr>
              <p:nvPr/>
            </p:nvSpPr>
            <p:spPr bwMode="auto">
              <a:xfrm>
                <a:off x="3085444" y="6442874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3" name="Line 113"/>
              <p:cNvSpPr>
                <a:spLocks noChangeShapeType="1"/>
              </p:cNvSpPr>
              <p:nvPr/>
            </p:nvSpPr>
            <p:spPr bwMode="auto">
              <a:xfrm>
                <a:off x="3077824" y="5293941"/>
                <a:ext cx="1152000" cy="293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4" name="Line 114"/>
              <p:cNvSpPr>
                <a:spLocks noChangeShapeType="1"/>
              </p:cNvSpPr>
              <p:nvPr/>
            </p:nvSpPr>
            <p:spPr bwMode="auto">
              <a:xfrm>
                <a:off x="3077824" y="4679484"/>
                <a:ext cx="1152000" cy="293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5" name="Line 115"/>
              <p:cNvSpPr>
                <a:spLocks noChangeShapeType="1"/>
              </p:cNvSpPr>
              <p:nvPr/>
            </p:nvSpPr>
            <p:spPr bwMode="auto">
              <a:xfrm>
                <a:off x="3077824" y="4260046"/>
                <a:ext cx="1152000" cy="293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6" name="Line 116"/>
              <p:cNvSpPr>
                <a:spLocks noChangeShapeType="1"/>
              </p:cNvSpPr>
              <p:nvPr/>
            </p:nvSpPr>
            <p:spPr bwMode="auto">
              <a:xfrm>
                <a:off x="3077824" y="3770292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7" name="Line 117"/>
              <p:cNvSpPr>
                <a:spLocks noChangeShapeType="1"/>
              </p:cNvSpPr>
              <p:nvPr/>
            </p:nvSpPr>
            <p:spPr bwMode="auto">
              <a:xfrm>
                <a:off x="3077824" y="3056395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8" name="Line 118"/>
              <p:cNvSpPr>
                <a:spLocks noChangeShapeType="1"/>
              </p:cNvSpPr>
              <p:nvPr/>
            </p:nvSpPr>
            <p:spPr bwMode="auto">
              <a:xfrm>
                <a:off x="3077824" y="3231242"/>
                <a:ext cx="1152000" cy="2939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49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5070519"/>
                <a:ext cx="56778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0" name="Line 119"/>
              <p:cNvSpPr>
                <a:spLocks noChangeShapeType="1"/>
              </p:cNvSpPr>
              <p:nvPr/>
            </p:nvSpPr>
            <p:spPr bwMode="auto">
              <a:xfrm>
                <a:off x="3077824" y="2163184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51" name="Line 119"/>
              <p:cNvSpPr>
                <a:spLocks noChangeShapeType="1"/>
              </p:cNvSpPr>
              <p:nvPr/>
            </p:nvSpPr>
            <p:spPr bwMode="auto">
              <a:xfrm>
                <a:off x="3077824" y="1621380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52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6251853"/>
                <a:ext cx="56778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4453329"/>
                <a:ext cx="567784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4061507"/>
                <a:ext cx="498855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3514795"/>
                <a:ext cx="54373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2988595"/>
                <a:ext cx="54373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2805715"/>
                <a:ext cx="646331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" name="Line 117"/>
              <p:cNvSpPr>
                <a:spLocks noChangeShapeType="1"/>
              </p:cNvSpPr>
              <p:nvPr/>
            </p:nvSpPr>
            <p:spPr bwMode="auto">
              <a:xfrm>
                <a:off x="3077824" y="2833821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59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2546635"/>
                <a:ext cx="54373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" name="Line 117"/>
              <p:cNvSpPr>
                <a:spLocks noChangeShapeType="1"/>
              </p:cNvSpPr>
              <p:nvPr/>
            </p:nvSpPr>
            <p:spPr bwMode="auto">
              <a:xfrm>
                <a:off x="3077824" y="2627731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61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2337532"/>
                <a:ext cx="54373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" name="Line 117"/>
              <p:cNvSpPr>
                <a:spLocks noChangeShapeType="1"/>
              </p:cNvSpPr>
              <p:nvPr/>
            </p:nvSpPr>
            <p:spPr bwMode="auto">
              <a:xfrm>
                <a:off x="3077824" y="2492165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63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2131134"/>
                <a:ext cx="543739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1867466"/>
                <a:ext cx="577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" name="Line 119"/>
              <p:cNvSpPr>
                <a:spLocks noChangeShapeType="1"/>
              </p:cNvSpPr>
              <p:nvPr/>
            </p:nvSpPr>
            <p:spPr bwMode="auto">
              <a:xfrm>
                <a:off x="3077824" y="1806638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66" name="Text Box 31"/>
              <p:cNvSpPr txBox="1">
                <a:spLocks noChangeArrowheads="1"/>
              </p:cNvSpPr>
              <p:nvPr/>
            </p:nvSpPr>
            <p:spPr bwMode="auto">
              <a:xfrm>
                <a:off x="2490694" y="1593768"/>
                <a:ext cx="646331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11/2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Line 119"/>
              <p:cNvSpPr>
                <a:spLocks noChangeShapeType="1"/>
              </p:cNvSpPr>
              <p:nvPr/>
            </p:nvSpPr>
            <p:spPr bwMode="auto">
              <a:xfrm>
                <a:off x="3077824" y="1702796"/>
                <a:ext cx="115200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600" kern="0">
                  <a:solidFill>
                    <a:sysClr val="windowText" lastClr="000000"/>
                  </a:solidFill>
                  <a:latin typeface="+mj-lt"/>
                </a:endParaRPr>
              </a:p>
            </p:txBody>
          </p:sp>
          <p:sp>
            <p:nvSpPr>
              <p:cNvPr id="68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1404960"/>
                <a:ext cx="577402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9/2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" name="Text Box 31"/>
              <p:cNvSpPr txBox="1">
                <a:spLocks noChangeArrowheads="1"/>
              </p:cNvSpPr>
              <p:nvPr/>
            </p:nvSpPr>
            <p:spPr bwMode="auto">
              <a:xfrm>
                <a:off x="2482277" y="1189110"/>
                <a:ext cx="646331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auto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CH" sz="1600" kern="0" baseline="30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fr-CH" sz="1600" kern="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fr-CH" sz="1600" kern="0" baseline="-25000" dirty="0" smtClean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15/2</a:t>
                </a:r>
                <a:endParaRPr lang="fr-FR" sz="1600" kern="0" baseline="-250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0" name="Straight Connector 69"/>
              <p:cNvCxnSpPr/>
              <p:nvPr/>
            </p:nvCxnSpPr>
            <p:spPr>
              <a:xfrm flipV="1">
                <a:off x="3349255" y="946345"/>
                <a:ext cx="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2884967" y="949892"/>
                <a:ext cx="0" cy="39600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1" name="Group 90"/>
              <p:cNvGrpSpPr/>
              <p:nvPr/>
            </p:nvGrpSpPr>
            <p:grpSpPr>
              <a:xfrm>
                <a:off x="3375248" y="3257280"/>
                <a:ext cx="375686" cy="3187811"/>
                <a:chOff x="2258825" y="3554952"/>
                <a:chExt cx="375686" cy="3187811"/>
              </a:xfrm>
            </p:grpSpPr>
            <p:cxnSp>
              <p:nvCxnSpPr>
                <p:cNvPr id="96" name="Connecteur droit 122"/>
                <p:cNvCxnSpPr>
                  <a:cxnSpLocks noChangeShapeType="1"/>
                </p:cNvCxnSpPr>
                <p:nvPr/>
              </p:nvCxnSpPr>
              <p:spPr bwMode="auto">
                <a:xfrm flipV="1">
                  <a:off x="2258825" y="4582763"/>
                  <a:ext cx="0" cy="2160000"/>
                </a:xfrm>
                <a:prstGeom prst="line">
                  <a:avLst/>
                </a:prstGeom>
                <a:noFill/>
                <a:ln w="19050" algn="ctr">
                  <a:solidFill>
                    <a:srgbClr val="800000"/>
                  </a:solidFill>
                  <a:prstDash val="dash"/>
                  <a:round/>
                  <a:headEnd/>
                  <a:tailEnd type="stealth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pic>
              <p:nvPicPr>
                <p:cNvPr id="97" name="Image 24"/>
                <p:cNvPicPr>
                  <a:picLocks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314536" y="4593636"/>
                  <a:ext cx="227309" cy="1044000"/>
                </a:xfrm>
                <a:prstGeom prst="rect">
                  <a:avLst/>
                </a:prstGeom>
              </p:spPr>
            </p:pic>
            <p:cxnSp>
              <p:nvCxnSpPr>
                <p:cNvPr id="98" name="Connecteur droit 122"/>
                <p:cNvCxnSpPr>
                  <a:cxnSpLocks noChangeShapeType="1"/>
                </p:cNvCxnSpPr>
                <p:nvPr/>
              </p:nvCxnSpPr>
              <p:spPr bwMode="auto">
                <a:xfrm flipV="1">
                  <a:off x="2634511" y="3554952"/>
                  <a:ext cx="0" cy="2052000"/>
                </a:xfrm>
                <a:prstGeom prst="line">
                  <a:avLst/>
                </a:prstGeom>
                <a:noFill/>
                <a:ln w="19050" algn="ctr">
                  <a:solidFill>
                    <a:srgbClr val="800000"/>
                  </a:solidFill>
                  <a:prstDash val="dash"/>
                  <a:round/>
                  <a:headEnd/>
                  <a:tailEnd type="stealth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cxnSp>
            <p:nvCxnSpPr>
              <p:cNvPr id="80" name="Connecteur droit avec flèche 118"/>
              <p:cNvCxnSpPr>
                <a:cxnSpLocks noChangeShapeType="1"/>
              </p:cNvCxnSpPr>
              <p:nvPr/>
            </p:nvCxnSpPr>
            <p:spPr bwMode="auto">
              <a:xfrm rot="5400000">
                <a:off x="2326947" y="4853313"/>
                <a:ext cx="3204000" cy="0"/>
              </a:xfrm>
              <a:prstGeom prst="straightConnector1">
                <a:avLst/>
              </a:prstGeom>
              <a:noFill/>
              <a:ln w="25400" algn="ctr">
                <a:solidFill>
                  <a:srgbClr val="4AD24A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81" name="TextBox 80"/>
              <p:cNvSpPr txBox="1"/>
              <p:nvPr/>
            </p:nvSpPr>
            <p:spPr>
              <a:xfrm rot="16200000">
                <a:off x="3685264" y="5608371"/>
                <a:ext cx="82907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 smtClean="0">
                    <a:solidFill>
                      <a:srgbClr val="11ED16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542 nm</a:t>
                </a:r>
                <a:endParaRPr lang="en-US" sz="1600" b="1" dirty="0">
                  <a:solidFill>
                    <a:srgbClr val="11ED1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 Box 17"/>
              <p:cNvSpPr txBox="1">
                <a:spLocks noChangeArrowheads="1"/>
              </p:cNvSpPr>
              <p:nvPr/>
            </p:nvSpPr>
            <p:spPr bwMode="auto">
              <a:xfrm>
                <a:off x="3048573" y="4742148"/>
                <a:ext cx="29687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CH" sz="2000" i="1" kern="0" dirty="0" smtClean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itchFamily="18" charset="0"/>
                  </a:rPr>
                  <a:t>e</a:t>
                </a:r>
                <a:endParaRPr lang="fr-FR" sz="2000" i="1" kern="0" baseline="-25000" dirty="0">
                  <a:solidFill>
                    <a:sysClr val="windowText" lastClr="000000"/>
                  </a:solidFill>
                  <a:latin typeface="Symbol" panose="05050102010706020507" pitchFamily="18" charset="2"/>
                  <a:cs typeface="Times New Roman" pitchFamily="18" charset="0"/>
                </a:endParaRPr>
              </a:p>
            </p:txBody>
          </p:sp>
          <p:sp>
            <p:nvSpPr>
              <p:cNvPr id="16" name="Text Box 17"/>
              <p:cNvSpPr txBox="1">
                <a:spLocks noChangeArrowheads="1"/>
              </p:cNvSpPr>
              <p:nvPr/>
            </p:nvSpPr>
            <p:spPr bwMode="auto">
              <a:xfrm>
                <a:off x="3446640" y="3770483"/>
                <a:ext cx="296876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fr-CH" sz="2000" i="1" kern="0" dirty="0" smtClean="0">
                    <a:solidFill>
                      <a:sysClr val="windowText" lastClr="000000"/>
                    </a:solidFill>
                    <a:latin typeface="Symbol" panose="05050102010706020507" pitchFamily="18" charset="2"/>
                    <a:cs typeface="Times New Roman" pitchFamily="18" charset="0"/>
                  </a:rPr>
                  <a:t>e</a:t>
                </a:r>
                <a:endParaRPr lang="fr-FR" sz="2000" i="1" kern="0" baseline="-25000" dirty="0">
                  <a:solidFill>
                    <a:sysClr val="windowText" lastClr="000000"/>
                  </a:solidFill>
                  <a:latin typeface="Symbol" panose="05050102010706020507" pitchFamily="18" charset="2"/>
                  <a:cs typeface="Times New Roman" pitchFamily="18" charset="0"/>
                </a:endParaRPr>
              </a:p>
            </p:txBody>
          </p:sp>
          <p:sp>
            <p:nvSpPr>
              <p:cNvPr id="202" name="TextBox 201"/>
              <p:cNvSpPr txBox="1"/>
              <p:nvPr/>
            </p:nvSpPr>
            <p:spPr>
              <a:xfrm rot="16200000">
                <a:off x="2789046" y="5675703"/>
                <a:ext cx="82105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dirty="0" smtClean="0">
                    <a:solidFill>
                      <a:srgbClr val="8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801 nm</a:t>
                </a:r>
                <a:endParaRPr lang="en-US" sz="1600" b="1" dirty="0">
                  <a:solidFill>
                    <a:srgbClr val="8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03" name="TextBox 202"/>
            <p:cNvSpPr txBox="1"/>
            <p:nvPr/>
          </p:nvSpPr>
          <p:spPr>
            <a:xfrm>
              <a:off x="1187305" y="506812"/>
              <a:ext cx="7825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c) ESA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332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TextBox 198"/>
          <p:cNvSpPr txBox="1"/>
          <p:nvPr/>
        </p:nvSpPr>
        <p:spPr>
          <a:xfrm>
            <a:off x="2987491" y="7451959"/>
            <a:ext cx="702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9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3550" y="1692906"/>
            <a:ext cx="4694271" cy="35007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847469" y="229943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00947" y="224089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b)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493417" y="1537024"/>
            <a:ext cx="461727" cy="126818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4379" y="1140861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fr-CH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CH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axis</a:t>
            </a:r>
            <a:endParaRPr lang="fr-CH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545" y="317945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Tb</a:t>
            </a:r>
            <a:endParaRPr lang="fr-CH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419503" y="233915"/>
            <a:ext cx="2853276" cy="5395097"/>
            <a:chOff x="3419503" y="233915"/>
            <a:chExt cx="2853276" cy="5395097"/>
          </a:xfrm>
        </p:grpSpPr>
        <p:sp>
          <p:nvSpPr>
            <p:cNvPr id="29" name="Text Box 69"/>
            <p:cNvSpPr txBox="1">
              <a:spLocks noChangeArrowheads="1"/>
            </p:cNvSpPr>
            <p:nvPr/>
          </p:nvSpPr>
          <p:spPr bwMode="auto">
            <a:xfrm rot="16200000">
              <a:off x="3146351" y="2040242"/>
              <a:ext cx="91563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CH" i="1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  <a:r>
                <a:rPr lang="fr-CH" kern="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fr-CH" kern="0" dirty="0" smtClea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/ cm</a:t>
              </a:r>
              <a:r>
                <a:rPr lang="fr-CH" kern="0" baseline="30000" dirty="0" smtClean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fr-FR" kern="0" baseline="3000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689927" y="233915"/>
              <a:ext cx="2582852" cy="5395097"/>
              <a:chOff x="3689927" y="233915"/>
              <a:chExt cx="2582852" cy="5395097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3689927" y="233915"/>
                <a:ext cx="2582852" cy="5395097"/>
                <a:chOff x="3689927" y="233915"/>
                <a:chExt cx="2582852" cy="5395097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689927" y="725713"/>
                  <a:ext cx="2582852" cy="4903299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>
                  <a:off x="5652975" y="233915"/>
                  <a:ext cx="42351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</a:t>
                  </a:r>
                  <a:r>
                    <a:rPr lang="en-US" i="1" baseline="-25000" dirty="0" err="1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J</a:t>
                  </a:r>
                  <a:endParaRPr lang="en-US" i="1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5" name="TextBox 164"/>
                <p:cNvSpPr txBox="1"/>
                <p:nvPr/>
              </p:nvSpPr>
              <p:spPr>
                <a:xfrm>
                  <a:off x="5642344" y="5181599"/>
                  <a:ext cx="4844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Symbol" panose="05050102010706020507" pitchFamily="18" charset="2"/>
                    </a:rPr>
                    <a:t> 6</a:t>
                  </a:r>
                  <a:endPara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6" name="TextBox 165"/>
                <p:cNvSpPr txBox="1"/>
                <p:nvPr/>
              </p:nvSpPr>
              <p:spPr>
                <a:xfrm>
                  <a:off x="5642344" y="1952837"/>
                  <a:ext cx="4844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Symbol" panose="05050102010706020507" pitchFamily="18" charset="2"/>
                    </a:rPr>
                    <a:t> 5</a:t>
                  </a:r>
                  <a:endPara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7" name="TextBox 166"/>
                <p:cNvSpPr txBox="1"/>
                <p:nvPr/>
              </p:nvSpPr>
              <p:spPr>
                <a:xfrm>
                  <a:off x="5716775" y="1591342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Symbol" panose="05050102010706020507" pitchFamily="18" charset="2"/>
                    </a:rPr>
                    <a:t>0</a:t>
                  </a:r>
                  <a:endPara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68" name="TextBox 167"/>
                <p:cNvSpPr txBox="1"/>
                <p:nvPr/>
              </p:nvSpPr>
              <p:spPr>
                <a:xfrm>
                  <a:off x="5631713" y="1325527"/>
                  <a:ext cx="4844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Symbol" panose="05050102010706020507" pitchFamily="18" charset="2"/>
                    </a:rPr>
                    <a:t> 1</a:t>
                  </a:r>
                  <a:endPara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78" name="TextBox 177"/>
                <p:cNvSpPr txBox="1"/>
                <p:nvPr/>
              </p:nvSpPr>
              <p:spPr>
                <a:xfrm>
                  <a:off x="5631714" y="1112876"/>
                  <a:ext cx="4844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Symbol" panose="05050102010706020507" pitchFamily="18" charset="2"/>
                    </a:rPr>
                    <a:t> 2</a:t>
                  </a:r>
                  <a:endPara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83" name="TextBox 182"/>
                <p:cNvSpPr txBox="1"/>
                <p:nvPr/>
              </p:nvSpPr>
              <p:spPr>
                <a:xfrm>
                  <a:off x="5642344" y="868326"/>
                  <a:ext cx="4844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Symbol" panose="05050102010706020507" pitchFamily="18" charset="2"/>
                    </a:rPr>
                    <a:t> 4</a:t>
                  </a:r>
                  <a:endPara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3" name="TextBox 192"/>
                <p:cNvSpPr txBox="1"/>
                <p:nvPr/>
              </p:nvSpPr>
              <p:spPr>
                <a:xfrm>
                  <a:off x="5642344" y="645038"/>
                  <a:ext cx="48442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  <a:sym typeface="Symbol" panose="05050102010706020507" pitchFamily="18" charset="2"/>
                    </a:rPr>
                    <a:t> 3</a:t>
                  </a:r>
                  <a:endPara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4997302" y="956929"/>
                  <a:ext cx="127591" cy="68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4" name="Rectangle 193"/>
                <p:cNvSpPr/>
                <p:nvPr/>
              </p:nvSpPr>
              <p:spPr>
                <a:xfrm>
                  <a:off x="5011477" y="1917404"/>
                  <a:ext cx="127591" cy="3564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5" name="Rectangle 194"/>
                <p:cNvSpPr/>
                <p:nvPr/>
              </p:nvSpPr>
              <p:spPr>
                <a:xfrm>
                  <a:off x="4593262" y="1648043"/>
                  <a:ext cx="202019" cy="19138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6" name="Rectangle 195"/>
                <p:cNvSpPr/>
                <p:nvPr/>
              </p:nvSpPr>
              <p:spPr>
                <a:xfrm>
                  <a:off x="5351716" y="1662216"/>
                  <a:ext cx="202019" cy="19138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7" name="TextBox 196"/>
                <p:cNvSpPr txBox="1"/>
                <p:nvPr/>
              </p:nvSpPr>
              <p:spPr>
                <a:xfrm>
                  <a:off x="4350048" y="271598"/>
                  <a:ext cx="137088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Ground state</a:t>
                  </a:r>
                  <a:endParaRPr lang="en-US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30" name="TextBox 29"/>
              <p:cNvSpPr txBox="1"/>
              <p:nvPr/>
            </p:nvSpPr>
            <p:spPr>
              <a:xfrm>
                <a:off x="4814716" y="541047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7</a:t>
                </a:r>
                <a:r>
                  <a:rPr lang="en-US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lang="en-US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</a:t>
                </a:r>
                <a:endParaRPr lang="en-US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1389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2187</TotalTime>
  <Words>677</Words>
  <Application>Microsoft Office PowerPoint</Application>
  <PresentationFormat>A4 Paper (210x297 mm)</PresentationFormat>
  <Paragraphs>539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Symbol</vt:lpstr>
      <vt:lpstr>Times New Roman</vt:lpstr>
      <vt:lpstr>Office Theme</vt:lpstr>
      <vt:lpstr>CS ChemDraw Drawing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Claude Piguet</dc:creator>
  <cp:lastModifiedBy>Claude Piguet</cp:lastModifiedBy>
  <cp:revision>77</cp:revision>
  <cp:lastPrinted>2018-10-23T07:26:23Z</cp:lastPrinted>
  <dcterms:created xsi:type="dcterms:W3CDTF">2018-10-09T07:03:17Z</dcterms:created>
  <dcterms:modified xsi:type="dcterms:W3CDTF">2018-11-14T07:28:28Z</dcterms:modified>
</cp:coreProperties>
</file>