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5"/>
  </p:notesMasterIdLst>
  <p:sldIdLst>
    <p:sldId id="292" r:id="rId5"/>
    <p:sldId id="432" r:id="rId6"/>
    <p:sldId id="488" r:id="rId7"/>
    <p:sldId id="440" r:id="rId8"/>
    <p:sldId id="489" r:id="rId9"/>
    <p:sldId id="495" r:id="rId10"/>
    <p:sldId id="511" r:id="rId11"/>
    <p:sldId id="499" r:id="rId12"/>
    <p:sldId id="505" r:id="rId13"/>
    <p:sldId id="507" r:id="rId14"/>
    <p:sldId id="498" r:id="rId15"/>
    <p:sldId id="496" r:id="rId16"/>
    <p:sldId id="497" r:id="rId17"/>
    <p:sldId id="501" r:id="rId18"/>
    <p:sldId id="502" r:id="rId19"/>
    <p:sldId id="503" r:id="rId20"/>
    <p:sldId id="508" r:id="rId21"/>
    <p:sldId id="455" r:id="rId22"/>
    <p:sldId id="456" r:id="rId23"/>
    <p:sldId id="492" r:id="rId24"/>
    <p:sldId id="490" r:id="rId25"/>
    <p:sldId id="493" r:id="rId26"/>
    <p:sldId id="509" r:id="rId27"/>
    <p:sldId id="512" r:id="rId28"/>
    <p:sldId id="510" r:id="rId29"/>
    <p:sldId id="494" r:id="rId30"/>
    <p:sldId id="459" r:id="rId31"/>
    <p:sldId id="469" r:id="rId32"/>
    <p:sldId id="487" r:id="rId33"/>
    <p:sldId id="486" r:id="rId34"/>
  </p:sldIdLst>
  <p:sldSz cx="9144000" cy="5143500" type="screen16x9"/>
  <p:notesSz cx="6805613" cy="99441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812">
          <p15:clr>
            <a:srgbClr val="A4A3A4"/>
          </p15:clr>
        </p15:guide>
        <p15:guide id="2" orient="horz" pos="274">
          <p15:clr>
            <a:srgbClr val="A4A3A4"/>
          </p15:clr>
        </p15:guide>
        <p15:guide id="3" orient="horz" pos="771">
          <p15:clr>
            <a:srgbClr val="A4A3A4"/>
          </p15:clr>
        </p15:guide>
        <p15:guide id="4" orient="horz" pos="704">
          <p15:clr>
            <a:srgbClr val="A4A3A4"/>
          </p15:clr>
        </p15:guide>
        <p15:guide id="5" pos="3920">
          <p15:clr>
            <a:srgbClr val="A4A3A4"/>
          </p15:clr>
        </p15:guide>
        <p15:guide id="6" pos="271">
          <p15:clr>
            <a:srgbClr val="A4A3A4"/>
          </p15:clr>
        </p15:guide>
        <p15:guide id="7" pos="549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A6A6A6"/>
    <a:srgbClr val="CCFF99"/>
    <a:srgbClr val="66FFCC"/>
    <a:srgbClr val="00FFFF"/>
    <a:srgbClr val="3DF5A2"/>
    <a:srgbClr val="00FF40"/>
    <a:srgbClr val="007DFF"/>
    <a:srgbClr val="E0F272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936" autoAdjust="0"/>
    <p:restoredTop sz="93817" autoAdjust="0"/>
  </p:normalViewPr>
  <p:slideViewPr>
    <p:cSldViewPr>
      <p:cViewPr varScale="1">
        <p:scale>
          <a:sx n="83" d="100"/>
          <a:sy n="83" d="100"/>
        </p:scale>
        <p:origin x="520" y="60"/>
      </p:cViewPr>
      <p:guideLst>
        <p:guide orient="horz" pos="2812"/>
        <p:guide orient="horz" pos="274"/>
        <p:guide orient="horz" pos="771"/>
        <p:guide orient="horz" pos="704"/>
        <p:guide pos="3920"/>
        <p:guide pos="271"/>
        <p:guide pos="5490"/>
      </p:guideLst>
    </p:cSldViewPr>
  </p:slideViewPr>
  <p:outlineViewPr>
    <p:cViewPr>
      <p:scale>
        <a:sx n="33" d="100"/>
        <a:sy n="33" d="100"/>
      </p:scale>
      <p:origin x="0" y="-7722"/>
    </p:cViewPr>
  </p:outlin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401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4235226-B145-4E10-983B-1CC3FFD77C7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4CFC5A7-8C8B-4687-B28B-5BF9AEB6A4D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E418932-800F-49B7-9B85-80D8118CABFE}" type="datetimeFigureOut">
              <a:rPr lang="en-GB"/>
              <a:pPr>
                <a:defRPr/>
              </a:pPr>
              <a:t>12/03/2019</a:t>
            </a:fld>
            <a:endParaRPr lang="en-GB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46F1F158-007E-427F-8465-C2613159418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6125"/>
            <a:ext cx="6627813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44E36E06-D37F-4889-B95F-01BE447294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1038" y="4722813"/>
            <a:ext cx="5443537" cy="44751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F15012-0BDA-4DFA-8088-A120A094BDD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45625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AE7443-C6D5-424B-AFA3-DE5D710955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54450" y="9445625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20FE0A2-34EE-413D-B87D-BE548BE2D9D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67792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17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738063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op slide"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>
            <a:extLst>
              <a:ext uri="{FF2B5EF4-FFF2-40B4-BE49-F238E27FC236}">
                <a16:creationId xmlns:a16="http://schemas.microsoft.com/office/drawing/2014/main" id="{8EE18E70-7502-4E0F-8EC1-1C1B9EE7265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95400" y="4722813"/>
            <a:ext cx="3600450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GB" altLang="en-US" sz="800" dirty="0">
                <a:solidFill>
                  <a:schemeClr val="bg1"/>
                </a:solidFill>
              </a:rPr>
              <a:t>The Alan Turing Institute</a:t>
            </a:r>
          </a:p>
        </p:txBody>
      </p:sp>
      <p:cxnSp>
        <p:nvCxnSpPr>
          <p:cNvPr id="7" name="Straight Connector 5">
            <a:extLst>
              <a:ext uri="{FF2B5EF4-FFF2-40B4-BE49-F238E27FC236}">
                <a16:creationId xmlns:a16="http://schemas.microsoft.com/office/drawing/2014/main" id="{0C394799-DA55-420D-9FFF-2A9FEBFE55AF}"/>
              </a:ext>
            </a:extLst>
          </p:cNvPr>
          <p:cNvCxnSpPr/>
          <p:nvPr userDrawn="1"/>
        </p:nvCxnSpPr>
        <p:spPr>
          <a:xfrm>
            <a:off x="431800" y="4716463"/>
            <a:ext cx="82804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11" descr="ATI_logo_white.ai">
            <a:extLst>
              <a:ext uri="{FF2B5EF4-FFF2-40B4-BE49-F238E27FC236}">
                <a16:creationId xmlns:a16="http://schemas.microsoft.com/office/drawing/2014/main" id="{AC5B6B32-AC06-4123-B59B-DEA7C560C8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1800" y="431800"/>
            <a:ext cx="138112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3787775" y="0"/>
            <a:ext cx="5356225" cy="4572000"/>
          </a:xfrm>
          <a:custGeom>
            <a:avLst/>
            <a:gdLst>
              <a:gd name="connsiteX0" fmla="*/ 0 w 5356225"/>
              <a:gd name="connsiteY0" fmla="*/ 0 h 4572000"/>
              <a:gd name="connsiteX1" fmla="*/ 5356225 w 5356225"/>
              <a:gd name="connsiteY1" fmla="*/ 0 h 4572000"/>
              <a:gd name="connsiteX2" fmla="*/ 5356225 w 5356225"/>
              <a:gd name="connsiteY2" fmla="*/ 0 h 4572000"/>
              <a:gd name="connsiteX3" fmla="*/ 5356225 w 5356225"/>
              <a:gd name="connsiteY3" fmla="*/ 4572000 h 4572000"/>
              <a:gd name="connsiteX4" fmla="*/ 5356225 w 5356225"/>
              <a:gd name="connsiteY4" fmla="*/ 4572000 h 4572000"/>
              <a:gd name="connsiteX5" fmla="*/ 0 w 5356225"/>
              <a:gd name="connsiteY5" fmla="*/ 4572000 h 4572000"/>
              <a:gd name="connsiteX6" fmla="*/ 0 w 5356225"/>
              <a:gd name="connsiteY6" fmla="*/ 4572000 h 4572000"/>
              <a:gd name="connsiteX7" fmla="*/ 0 w 5356225"/>
              <a:gd name="connsiteY7" fmla="*/ 0 h 4572000"/>
              <a:gd name="connsiteX0" fmla="*/ 0 w 5356225"/>
              <a:gd name="connsiteY0" fmla="*/ 0 h 4572000"/>
              <a:gd name="connsiteX1" fmla="*/ 5356225 w 5356225"/>
              <a:gd name="connsiteY1" fmla="*/ 0 h 4572000"/>
              <a:gd name="connsiteX2" fmla="*/ 5356225 w 5356225"/>
              <a:gd name="connsiteY2" fmla="*/ 0 h 4572000"/>
              <a:gd name="connsiteX3" fmla="*/ 5356225 w 5356225"/>
              <a:gd name="connsiteY3" fmla="*/ 4572000 h 4572000"/>
              <a:gd name="connsiteX4" fmla="*/ 5356225 w 5356225"/>
              <a:gd name="connsiteY4" fmla="*/ 4572000 h 4572000"/>
              <a:gd name="connsiteX5" fmla="*/ 0 w 5356225"/>
              <a:gd name="connsiteY5" fmla="*/ 4572000 h 4572000"/>
              <a:gd name="connsiteX6" fmla="*/ 2925147 w 5356225"/>
              <a:gd name="connsiteY6" fmla="*/ 2430624 h 4572000"/>
              <a:gd name="connsiteX7" fmla="*/ 0 w 5356225"/>
              <a:gd name="connsiteY7" fmla="*/ 0 h 4572000"/>
              <a:gd name="connsiteX0" fmla="*/ 0 w 5356225"/>
              <a:gd name="connsiteY0" fmla="*/ 0 h 4572000"/>
              <a:gd name="connsiteX1" fmla="*/ 5356225 w 5356225"/>
              <a:gd name="connsiteY1" fmla="*/ 0 h 4572000"/>
              <a:gd name="connsiteX2" fmla="*/ 5356225 w 5356225"/>
              <a:gd name="connsiteY2" fmla="*/ 0 h 4572000"/>
              <a:gd name="connsiteX3" fmla="*/ 5356225 w 5356225"/>
              <a:gd name="connsiteY3" fmla="*/ 4572000 h 4572000"/>
              <a:gd name="connsiteX4" fmla="*/ 5356225 w 5356225"/>
              <a:gd name="connsiteY4" fmla="*/ 4572000 h 4572000"/>
              <a:gd name="connsiteX5" fmla="*/ 0 w 5356225"/>
              <a:gd name="connsiteY5" fmla="*/ 4572000 h 4572000"/>
              <a:gd name="connsiteX6" fmla="*/ 3289041 w 5356225"/>
              <a:gd name="connsiteY6" fmla="*/ 2206689 h 4572000"/>
              <a:gd name="connsiteX7" fmla="*/ 0 w 5356225"/>
              <a:gd name="connsiteY7" fmla="*/ 0 h 4572000"/>
              <a:gd name="connsiteX0" fmla="*/ 0 w 5356225"/>
              <a:gd name="connsiteY0" fmla="*/ 0 h 4572000"/>
              <a:gd name="connsiteX1" fmla="*/ 5356225 w 5356225"/>
              <a:gd name="connsiteY1" fmla="*/ 0 h 4572000"/>
              <a:gd name="connsiteX2" fmla="*/ 5356225 w 5356225"/>
              <a:gd name="connsiteY2" fmla="*/ 0 h 4572000"/>
              <a:gd name="connsiteX3" fmla="*/ 5356225 w 5356225"/>
              <a:gd name="connsiteY3" fmla="*/ 4572000 h 4572000"/>
              <a:gd name="connsiteX4" fmla="*/ 5356225 w 5356225"/>
              <a:gd name="connsiteY4" fmla="*/ 4572000 h 4572000"/>
              <a:gd name="connsiteX5" fmla="*/ 0 w 5356225"/>
              <a:gd name="connsiteY5" fmla="*/ 4572000 h 4572000"/>
              <a:gd name="connsiteX6" fmla="*/ 3820886 w 5356225"/>
              <a:gd name="connsiteY6" fmla="*/ 1870787 h 4572000"/>
              <a:gd name="connsiteX7" fmla="*/ 0 w 5356225"/>
              <a:gd name="connsiteY7" fmla="*/ 0 h 4572000"/>
              <a:gd name="connsiteX0" fmla="*/ 0 w 5356225"/>
              <a:gd name="connsiteY0" fmla="*/ 0 h 4572000"/>
              <a:gd name="connsiteX1" fmla="*/ 5356225 w 5356225"/>
              <a:gd name="connsiteY1" fmla="*/ 0 h 4572000"/>
              <a:gd name="connsiteX2" fmla="*/ 5356225 w 5356225"/>
              <a:gd name="connsiteY2" fmla="*/ 0 h 4572000"/>
              <a:gd name="connsiteX3" fmla="*/ 5356225 w 5356225"/>
              <a:gd name="connsiteY3" fmla="*/ 4572000 h 4572000"/>
              <a:gd name="connsiteX4" fmla="*/ 5356225 w 5356225"/>
              <a:gd name="connsiteY4" fmla="*/ 4572000 h 4572000"/>
              <a:gd name="connsiteX5" fmla="*/ 0 w 5356225"/>
              <a:gd name="connsiteY5" fmla="*/ 4572000 h 4572000"/>
              <a:gd name="connsiteX6" fmla="*/ 3359021 w 5356225"/>
              <a:gd name="connsiteY6" fmla="*/ 2006081 h 4572000"/>
              <a:gd name="connsiteX7" fmla="*/ 0 w 5356225"/>
              <a:gd name="connsiteY7" fmla="*/ 0 h 4572000"/>
              <a:gd name="connsiteX0" fmla="*/ 0 w 5356225"/>
              <a:gd name="connsiteY0" fmla="*/ 0 h 4572000"/>
              <a:gd name="connsiteX1" fmla="*/ 5356225 w 5356225"/>
              <a:gd name="connsiteY1" fmla="*/ 0 h 4572000"/>
              <a:gd name="connsiteX2" fmla="*/ 5356225 w 5356225"/>
              <a:gd name="connsiteY2" fmla="*/ 0 h 4572000"/>
              <a:gd name="connsiteX3" fmla="*/ 5356225 w 5356225"/>
              <a:gd name="connsiteY3" fmla="*/ 4572000 h 4572000"/>
              <a:gd name="connsiteX4" fmla="*/ 5356225 w 5356225"/>
              <a:gd name="connsiteY4" fmla="*/ 4572000 h 4572000"/>
              <a:gd name="connsiteX5" fmla="*/ 3359021 w 5356225"/>
              <a:gd name="connsiteY5" fmla="*/ 2006081 h 4572000"/>
              <a:gd name="connsiteX6" fmla="*/ 0 w 5356225"/>
              <a:gd name="connsiteY6" fmla="*/ 0 h 4572000"/>
              <a:gd name="connsiteX0" fmla="*/ 0 w 5356225"/>
              <a:gd name="connsiteY0" fmla="*/ 0 h 4572000"/>
              <a:gd name="connsiteX1" fmla="*/ 5356225 w 5356225"/>
              <a:gd name="connsiteY1" fmla="*/ 0 h 4572000"/>
              <a:gd name="connsiteX2" fmla="*/ 5356225 w 5356225"/>
              <a:gd name="connsiteY2" fmla="*/ 0 h 4572000"/>
              <a:gd name="connsiteX3" fmla="*/ 5356225 w 5356225"/>
              <a:gd name="connsiteY3" fmla="*/ 4572000 h 4572000"/>
              <a:gd name="connsiteX4" fmla="*/ 5356225 w 5356225"/>
              <a:gd name="connsiteY4" fmla="*/ 4572000 h 4572000"/>
              <a:gd name="connsiteX5" fmla="*/ 3399502 w 5356225"/>
              <a:gd name="connsiteY5" fmla="*/ 1975124 h 4572000"/>
              <a:gd name="connsiteX6" fmla="*/ 0 w 5356225"/>
              <a:gd name="connsiteY6" fmla="*/ 0 h 4572000"/>
              <a:gd name="connsiteX0" fmla="*/ 0 w 5356225"/>
              <a:gd name="connsiteY0" fmla="*/ 0 h 4572000"/>
              <a:gd name="connsiteX1" fmla="*/ 5356225 w 5356225"/>
              <a:gd name="connsiteY1" fmla="*/ 0 h 4572000"/>
              <a:gd name="connsiteX2" fmla="*/ 5356225 w 5356225"/>
              <a:gd name="connsiteY2" fmla="*/ 0 h 4572000"/>
              <a:gd name="connsiteX3" fmla="*/ 5356225 w 5356225"/>
              <a:gd name="connsiteY3" fmla="*/ 4572000 h 4572000"/>
              <a:gd name="connsiteX4" fmla="*/ 5356225 w 5356225"/>
              <a:gd name="connsiteY4" fmla="*/ 4572000 h 4572000"/>
              <a:gd name="connsiteX5" fmla="*/ 3359020 w 5356225"/>
              <a:gd name="connsiteY5" fmla="*/ 2013224 h 4572000"/>
              <a:gd name="connsiteX6" fmla="*/ 0 w 5356225"/>
              <a:gd name="connsiteY6" fmla="*/ 0 h 45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56225" h="4572000">
                <a:moveTo>
                  <a:pt x="0" y="0"/>
                </a:moveTo>
                <a:lnTo>
                  <a:pt x="5356225" y="0"/>
                </a:lnTo>
                <a:lnTo>
                  <a:pt x="5356225" y="0"/>
                </a:lnTo>
                <a:lnTo>
                  <a:pt x="5356225" y="4572000"/>
                </a:lnTo>
                <a:lnTo>
                  <a:pt x="5356225" y="4572000"/>
                </a:lnTo>
                <a:lnTo>
                  <a:pt x="3359020" y="201322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/>
          <a:lstStyle>
            <a:lvl1pPr algn="ctr">
              <a:defRPr b="0"/>
            </a:lvl1pPr>
          </a:lstStyle>
          <a:p>
            <a:pPr lvl="0"/>
            <a:r>
              <a:rPr lang="en-US" noProof="0"/>
              <a:t>Click icon to add picture</a:t>
            </a:r>
            <a:endParaRPr lang="en-GB" noProof="0" dirty="0"/>
          </a:p>
        </p:txBody>
      </p:sp>
      <p:sp>
        <p:nvSpPr>
          <p:cNvPr id="10" name="Date Placeholder 1">
            <a:extLst>
              <a:ext uri="{FF2B5EF4-FFF2-40B4-BE49-F238E27FC236}">
                <a16:creationId xmlns:a16="http://schemas.microsoft.com/office/drawing/2014/main" id="{9B561648-857D-4B6B-8706-B5D40722772D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CE278E41-C2A3-41BC-9DA0-C859D3432B9D}" type="datetime1">
              <a:rPr lang="en-GB"/>
              <a:pPr>
                <a:defRPr/>
              </a:pPr>
              <a:t>12/03/2019</a:t>
            </a:fld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64C1BDB-33CC-4BEF-A547-6A55FA12790D}"/>
              </a:ext>
            </a:extLst>
          </p:cNvPr>
          <p:cNvSpPr/>
          <p:nvPr userDrawn="1"/>
        </p:nvSpPr>
        <p:spPr>
          <a:xfrm>
            <a:off x="431800" y="1835768"/>
            <a:ext cx="6228432" cy="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0" y="1887742"/>
            <a:ext cx="6228432" cy="612000"/>
          </a:xfrm>
        </p:spPr>
        <p:txBody>
          <a:bodyPr/>
          <a:lstStyle>
            <a:lvl1pPr>
              <a:lnSpc>
                <a:spcPct val="100000"/>
              </a:lnSpc>
              <a:defRPr sz="3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99976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page"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3787775" y="0"/>
            <a:ext cx="5356225" cy="4572000"/>
          </a:xfrm>
          <a:custGeom>
            <a:avLst/>
            <a:gdLst>
              <a:gd name="connsiteX0" fmla="*/ 0 w 5356225"/>
              <a:gd name="connsiteY0" fmla="*/ 0 h 4572000"/>
              <a:gd name="connsiteX1" fmla="*/ 5356225 w 5356225"/>
              <a:gd name="connsiteY1" fmla="*/ 0 h 4572000"/>
              <a:gd name="connsiteX2" fmla="*/ 5356225 w 5356225"/>
              <a:gd name="connsiteY2" fmla="*/ 0 h 4572000"/>
              <a:gd name="connsiteX3" fmla="*/ 5356225 w 5356225"/>
              <a:gd name="connsiteY3" fmla="*/ 4572000 h 4572000"/>
              <a:gd name="connsiteX4" fmla="*/ 5356225 w 5356225"/>
              <a:gd name="connsiteY4" fmla="*/ 4572000 h 4572000"/>
              <a:gd name="connsiteX5" fmla="*/ 0 w 5356225"/>
              <a:gd name="connsiteY5" fmla="*/ 4572000 h 4572000"/>
              <a:gd name="connsiteX6" fmla="*/ 0 w 5356225"/>
              <a:gd name="connsiteY6" fmla="*/ 4572000 h 4572000"/>
              <a:gd name="connsiteX7" fmla="*/ 0 w 5356225"/>
              <a:gd name="connsiteY7" fmla="*/ 0 h 4572000"/>
              <a:gd name="connsiteX0" fmla="*/ 0 w 5356225"/>
              <a:gd name="connsiteY0" fmla="*/ 0 h 4572000"/>
              <a:gd name="connsiteX1" fmla="*/ 5356225 w 5356225"/>
              <a:gd name="connsiteY1" fmla="*/ 0 h 4572000"/>
              <a:gd name="connsiteX2" fmla="*/ 5356225 w 5356225"/>
              <a:gd name="connsiteY2" fmla="*/ 0 h 4572000"/>
              <a:gd name="connsiteX3" fmla="*/ 5356225 w 5356225"/>
              <a:gd name="connsiteY3" fmla="*/ 4572000 h 4572000"/>
              <a:gd name="connsiteX4" fmla="*/ 5356225 w 5356225"/>
              <a:gd name="connsiteY4" fmla="*/ 4572000 h 4572000"/>
              <a:gd name="connsiteX5" fmla="*/ 0 w 5356225"/>
              <a:gd name="connsiteY5" fmla="*/ 4572000 h 4572000"/>
              <a:gd name="connsiteX6" fmla="*/ 2925147 w 5356225"/>
              <a:gd name="connsiteY6" fmla="*/ 2430624 h 4572000"/>
              <a:gd name="connsiteX7" fmla="*/ 0 w 5356225"/>
              <a:gd name="connsiteY7" fmla="*/ 0 h 4572000"/>
              <a:gd name="connsiteX0" fmla="*/ 0 w 5356225"/>
              <a:gd name="connsiteY0" fmla="*/ 0 h 4572000"/>
              <a:gd name="connsiteX1" fmla="*/ 5356225 w 5356225"/>
              <a:gd name="connsiteY1" fmla="*/ 0 h 4572000"/>
              <a:gd name="connsiteX2" fmla="*/ 5356225 w 5356225"/>
              <a:gd name="connsiteY2" fmla="*/ 0 h 4572000"/>
              <a:gd name="connsiteX3" fmla="*/ 5356225 w 5356225"/>
              <a:gd name="connsiteY3" fmla="*/ 4572000 h 4572000"/>
              <a:gd name="connsiteX4" fmla="*/ 5356225 w 5356225"/>
              <a:gd name="connsiteY4" fmla="*/ 4572000 h 4572000"/>
              <a:gd name="connsiteX5" fmla="*/ 0 w 5356225"/>
              <a:gd name="connsiteY5" fmla="*/ 4572000 h 4572000"/>
              <a:gd name="connsiteX6" fmla="*/ 3289041 w 5356225"/>
              <a:gd name="connsiteY6" fmla="*/ 2206689 h 4572000"/>
              <a:gd name="connsiteX7" fmla="*/ 0 w 5356225"/>
              <a:gd name="connsiteY7" fmla="*/ 0 h 4572000"/>
              <a:gd name="connsiteX0" fmla="*/ 0 w 5356225"/>
              <a:gd name="connsiteY0" fmla="*/ 0 h 4572000"/>
              <a:gd name="connsiteX1" fmla="*/ 5356225 w 5356225"/>
              <a:gd name="connsiteY1" fmla="*/ 0 h 4572000"/>
              <a:gd name="connsiteX2" fmla="*/ 5356225 w 5356225"/>
              <a:gd name="connsiteY2" fmla="*/ 0 h 4572000"/>
              <a:gd name="connsiteX3" fmla="*/ 5356225 w 5356225"/>
              <a:gd name="connsiteY3" fmla="*/ 4572000 h 4572000"/>
              <a:gd name="connsiteX4" fmla="*/ 5356225 w 5356225"/>
              <a:gd name="connsiteY4" fmla="*/ 4572000 h 4572000"/>
              <a:gd name="connsiteX5" fmla="*/ 0 w 5356225"/>
              <a:gd name="connsiteY5" fmla="*/ 4572000 h 4572000"/>
              <a:gd name="connsiteX6" fmla="*/ 3820886 w 5356225"/>
              <a:gd name="connsiteY6" fmla="*/ 1870787 h 4572000"/>
              <a:gd name="connsiteX7" fmla="*/ 0 w 5356225"/>
              <a:gd name="connsiteY7" fmla="*/ 0 h 4572000"/>
              <a:gd name="connsiteX0" fmla="*/ 0 w 5356225"/>
              <a:gd name="connsiteY0" fmla="*/ 0 h 4572000"/>
              <a:gd name="connsiteX1" fmla="*/ 5356225 w 5356225"/>
              <a:gd name="connsiteY1" fmla="*/ 0 h 4572000"/>
              <a:gd name="connsiteX2" fmla="*/ 5356225 w 5356225"/>
              <a:gd name="connsiteY2" fmla="*/ 0 h 4572000"/>
              <a:gd name="connsiteX3" fmla="*/ 5356225 w 5356225"/>
              <a:gd name="connsiteY3" fmla="*/ 4572000 h 4572000"/>
              <a:gd name="connsiteX4" fmla="*/ 5356225 w 5356225"/>
              <a:gd name="connsiteY4" fmla="*/ 4572000 h 4572000"/>
              <a:gd name="connsiteX5" fmla="*/ 0 w 5356225"/>
              <a:gd name="connsiteY5" fmla="*/ 4572000 h 4572000"/>
              <a:gd name="connsiteX6" fmla="*/ 3359021 w 5356225"/>
              <a:gd name="connsiteY6" fmla="*/ 2006081 h 4572000"/>
              <a:gd name="connsiteX7" fmla="*/ 0 w 5356225"/>
              <a:gd name="connsiteY7" fmla="*/ 0 h 4572000"/>
              <a:gd name="connsiteX0" fmla="*/ 0 w 5356225"/>
              <a:gd name="connsiteY0" fmla="*/ 0 h 4572000"/>
              <a:gd name="connsiteX1" fmla="*/ 5356225 w 5356225"/>
              <a:gd name="connsiteY1" fmla="*/ 0 h 4572000"/>
              <a:gd name="connsiteX2" fmla="*/ 5356225 w 5356225"/>
              <a:gd name="connsiteY2" fmla="*/ 0 h 4572000"/>
              <a:gd name="connsiteX3" fmla="*/ 5356225 w 5356225"/>
              <a:gd name="connsiteY3" fmla="*/ 4572000 h 4572000"/>
              <a:gd name="connsiteX4" fmla="*/ 5356225 w 5356225"/>
              <a:gd name="connsiteY4" fmla="*/ 4572000 h 4572000"/>
              <a:gd name="connsiteX5" fmla="*/ 3359021 w 5356225"/>
              <a:gd name="connsiteY5" fmla="*/ 2006081 h 4572000"/>
              <a:gd name="connsiteX6" fmla="*/ 0 w 5356225"/>
              <a:gd name="connsiteY6" fmla="*/ 0 h 4572000"/>
              <a:gd name="connsiteX0" fmla="*/ 0 w 5356225"/>
              <a:gd name="connsiteY0" fmla="*/ 0 h 4572000"/>
              <a:gd name="connsiteX1" fmla="*/ 5356225 w 5356225"/>
              <a:gd name="connsiteY1" fmla="*/ 0 h 4572000"/>
              <a:gd name="connsiteX2" fmla="*/ 5356225 w 5356225"/>
              <a:gd name="connsiteY2" fmla="*/ 0 h 4572000"/>
              <a:gd name="connsiteX3" fmla="*/ 5356225 w 5356225"/>
              <a:gd name="connsiteY3" fmla="*/ 4572000 h 4572000"/>
              <a:gd name="connsiteX4" fmla="*/ 5356225 w 5356225"/>
              <a:gd name="connsiteY4" fmla="*/ 4572000 h 4572000"/>
              <a:gd name="connsiteX5" fmla="*/ 3399502 w 5356225"/>
              <a:gd name="connsiteY5" fmla="*/ 1975124 h 4572000"/>
              <a:gd name="connsiteX6" fmla="*/ 0 w 5356225"/>
              <a:gd name="connsiteY6" fmla="*/ 0 h 4572000"/>
              <a:gd name="connsiteX0" fmla="*/ 0 w 5356225"/>
              <a:gd name="connsiteY0" fmla="*/ 0 h 4572000"/>
              <a:gd name="connsiteX1" fmla="*/ 5356225 w 5356225"/>
              <a:gd name="connsiteY1" fmla="*/ 0 h 4572000"/>
              <a:gd name="connsiteX2" fmla="*/ 5356225 w 5356225"/>
              <a:gd name="connsiteY2" fmla="*/ 0 h 4572000"/>
              <a:gd name="connsiteX3" fmla="*/ 5356225 w 5356225"/>
              <a:gd name="connsiteY3" fmla="*/ 4572000 h 4572000"/>
              <a:gd name="connsiteX4" fmla="*/ 5356225 w 5356225"/>
              <a:gd name="connsiteY4" fmla="*/ 4572000 h 4572000"/>
              <a:gd name="connsiteX5" fmla="*/ 3359020 w 5356225"/>
              <a:gd name="connsiteY5" fmla="*/ 2013224 h 4572000"/>
              <a:gd name="connsiteX6" fmla="*/ 0 w 5356225"/>
              <a:gd name="connsiteY6" fmla="*/ 0 h 45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56225" h="4572000">
                <a:moveTo>
                  <a:pt x="0" y="0"/>
                </a:moveTo>
                <a:lnTo>
                  <a:pt x="5356225" y="0"/>
                </a:lnTo>
                <a:lnTo>
                  <a:pt x="5356225" y="0"/>
                </a:lnTo>
                <a:lnTo>
                  <a:pt x="5356225" y="4572000"/>
                </a:lnTo>
                <a:lnTo>
                  <a:pt x="5356225" y="4572000"/>
                </a:lnTo>
                <a:lnTo>
                  <a:pt x="3359020" y="201322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/>
          <a:lstStyle>
            <a:lvl1pPr algn="ctr">
              <a:defRPr b="0"/>
            </a:lvl1pPr>
          </a:lstStyle>
          <a:p>
            <a:pPr lv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4AF4EE99-6FEE-42D3-860B-599D4E558DC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95400" y="4722813"/>
            <a:ext cx="3600450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GB" altLang="en-US" sz="800"/>
              <a:t>The Alan Turing Institute</a:t>
            </a:r>
          </a:p>
        </p:txBody>
      </p:sp>
      <p:cxnSp>
        <p:nvCxnSpPr>
          <p:cNvPr id="7" name="Straight Connector 5">
            <a:extLst>
              <a:ext uri="{FF2B5EF4-FFF2-40B4-BE49-F238E27FC236}">
                <a16:creationId xmlns:a16="http://schemas.microsoft.com/office/drawing/2014/main" id="{E9E18ACC-BB54-453A-A3D9-AF5D1DCEA316}"/>
              </a:ext>
            </a:extLst>
          </p:cNvPr>
          <p:cNvCxnSpPr/>
          <p:nvPr userDrawn="1"/>
        </p:nvCxnSpPr>
        <p:spPr>
          <a:xfrm>
            <a:off x="431800" y="4716463"/>
            <a:ext cx="82804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31800" y="1887742"/>
            <a:ext cx="6228432" cy="612000"/>
          </a:xfrm>
        </p:spPr>
        <p:txBody>
          <a:bodyPr/>
          <a:lstStyle>
            <a:lvl1pPr>
              <a:lnSpc>
                <a:spcPct val="100000"/>
              </a:lnSpc>
              <a:defRPr sz="3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1" name="Date Placeholder 1">
            <a:extLst>
              <a:ext uri="{FF2B5EF4-FFF2-40B4-BE49-F238E27FC236}">
                <a16:creationId xmlns:a16="http://schemas.microsoft.com/office/drawing/2014/main" id="{D2BA7735-2333-43F4-B2BF-F926BE4CC1F3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865C08DA-D09C-43A5-8C8B-653F36EFF964}" type="datetime1">
              <a:rPr lang="en-GB"/>
              <a:pPr>
                <a:defRPr/>
              </a:pPr>
              <a:t>12/03/2019</a:t>
            </a:fld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4FC0F6C-55F0-4536-8E87-B69AC1305A87}"/>
              </a:ext>
            </a:extLst>
          </p:cNvPr>
          <p:cNvSpPr/>
          <p:nvPr userDrawn="1"/>
        </p:nvSpPr>
        <p:spPr>
          <a:xfrm>
            <a:off x="431800" y="1835768"/>
            <a:ext cx="6228432" cy="7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0347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no content black"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id="{871C8010-C10A-4680-87CD-8A2A30BCE24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95400" y="4722813"/>
            <a:ext cx="3600450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GB" altLang="en-US" sz="800" dirty="0">
                <a:solidFill>
                  <a:schemeClr val="bg1"/>
                </a:solidFill>
              </a:rPr>
              <a:t>The Alan Turing Institute</a:t>
            </a:r>
          </a:p>
        </p:txBody>
      </p:sp>
      <p:cxnSp>
        <p:nvCxnSpPr>
          <p:cNvPr id="5" name="Straight Connector 5">
            <a:extLst>
              <a:ext uri="{FF2B5EF4-FFF2-40B4-BE49-F238E27FC236}">
                <a16:creationId xmlns:a16="http://schemas.microsoft.com/office/drawing/2014/main" id="{8371B85C-0188-4221-8821-B68670C6C3FA}"/>
              </a:ext>
            </a:extLst>
          </p:cNvPr>
          <p:cNvCxnSpPr/>
          <p:nvPr userDrawn="1"/>
        </p:nvCxnSpPr>
        <p:spPr>
          <a:xfrm>
            <a:off x="431800" y="4716463"/>
            <a:ext cx="82804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Date Placeholder 1">
            <a:extLst>
              <a:ext uri="{FF2B5EF4-FFF2-40B4-BE49-F238E27FC236}">
                <a16:creationId xmlns:a16="http://schemas.microsoft.com/office/drawing/2014/main" id="{D789B564-B65F-4C15-BAD8-3C1B8B545D5A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DB4E203-694E-4411-A5E5-A01B82384425}" type="datetime1">
              <a:rPr lang="en-GB"/>
              <a:pPr>
                <a:defRPr/>
              </a:pPr>
              <a:t>12/03/2019</a:t>
            </a:fld>
            <a:endParaRPr lang="en-GB" dirty="0"/>
          </a:p>
        </p:txBody>
      </p:sp>
      <p:sp>
        <p:nvSpPr>
          <p:cNvPr id="9" name="Title 7">
            <a:extLst>
              <a:ext uri="{FF2B5EF4-FFF2-40B4-BE49-F238E27FC236}">
                <a16:creationId xmlns:a16="http://schemas.microsoft.com/office/drawing/2014/main" id="{2E6F1581-B58A-429C-8271-FD022B15C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0" y="339502"/>
            <a:ext cx="8280000" cy="612000"/>
          </a:xfrm>
        </p:spPr>
        <p:txBody>
          <a:bodyPr/>
          <a:lstStyle>
            <a:lvl1pPr>
              <a:lnSpc>
                <a:spcPct val="100000"/>
              </a:lnSpc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76F1A75-16D6-4BC8-B120-1A5EA3D437FF}"/>
              </a:ext>
            </a:extLst>
          </p:cNvPr>
          <p:cNvSpPr/>
          <p:nvPr userDrawn="1"/>
        </p:nvSpPr>
        <p:spPr>
          <a:xfrm>
            <a:off x="431800" y="342674"/>
            <a:ext cx="8280000" cy="2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7223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 grey"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1">
            <a:extLst>
              <a:ext uri="{FF2B5EF4-FFF2-40B4-BE49-F238E27FC236}">
                <a16:creationId xmlns:a16="http://schemas.microsoft.com/office/drawing/2014/main" id="{F5B9C085-8AC3-4268-A366-B29751EB4ED6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F8D4DA4-3550-40C6-BD78-4E337056BB0F}" type="datetime1">
              <a:rPr lang="en-GB"/>
              <a:pPr>
                <a:defRPr/>
              </a:pPr>
              <a:t>12/03/2019</a:t>
            </a:fld>
            <a:endParaRPr lang="en-GB"/>
          </a:p>
        </p:txBody>
      </p:sp>
      <p:sp>
        <p:nvSpPr>
          <p:cNvPr id="6" name="Title 7">
            <a:extLst>
              <a:ext uri="{FF2B5EF4-FFF2-40B4-BE49-F238E27FC236}">
                <a16:creationId xmlns:a16="http://schemas.microsoft.com/office/drawing/2014/main" id="{46458DB0-81E4-473C-8F05-E673AC6AA7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0" y="339502"/>
            <a:ext cx="8280000" cy="612000"/>
          </a:xfrm>
        </p:spPr>
        <p:txBody>
          <a:bodyPr/>
          <a:lstStyle>
            <a:lvl1pPr>
              <a:lnSpc>
                <a:spcPct val="100000"/>
              </a:lnSpc>
              <a:defRPr sz="32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9DD2D0D-BFE2-4B5F-B262-A88AE171CB5E}"/>
              </a:ext>
            </a:extLst>
          </p:cNvPr>
          <p:cNvSpPr/>
          <p:nvPr userDrawn="1"/>
        </p:nvSpPr>
        <p:spPr>
          <a:xfrm>
            <a:off x="431800" y="342674"/>
            <a:ext cx="8280000" cy="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2084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31800" y="339502"/>
            <a:ext cx="8280000" cy="612000"/>
          </a:xfrm>
        </p:spPr>
        <p:txBody>
          <a:bodyPr/>
          <a:lstStyle>
            <a:lvl1pPr>
              <a:lnSpc>
                <a:spcPct val="100000"/>
              </a:lnSpc>
              <a:defRPr sz="32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DDE1E0-EE2C-45DE-9148-0261E27AE51B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44FEF-6268-4FBA-80BF-49F171E1319F}" type="datetime1">
              <a:rPr lang="en-GB"/>
              <a:pPr>
                <a:defRPr/>
              </a:pPr>
              <a:t>12/03/2019</a:t>
            </a:fld>
            <a:endParaRPr lang="en-GB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800508B-71A0-427E-8E7A-E086E3EDCF4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3F4AA-6BDB-435B-B70F-96D631AC1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AE0BBD1-F037-4859-9F9A-032B9CA15F4B}"/>
              </a:ext>
            </a:extLst>
          </p:cNvPr>
          <p:cNvSpPr/>
          <p:nvPr userDrawn="1"/>
        </p:nvSpPr>
        <p:spPr>
          <a:xfrm>
            <a:off x="431800" y="342674"/>
            <a:ext cx="8280000" cy="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1286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/>
            </a:lvl1pPr>
            <a:lvl3pPr marL="432000" indent="-252000">
              <a:defRPr/>
            </a:lvl3pPr>
            <a:lvl4pPr marL="864000" indent="-252000">
              <a:defRPr/>
            </a:lvl4pPr>
            <a:lvl5pPr marL="1296000" indent="-252000">
              <a:defRPr/>
            </a:lvl5pPr>
            <a:lvl6pPr indent="-252000">
              <a:defRPr/>
            </a:lvl6pPr>
            <a:lvl7pPr indent="-252000">
              <a:defRPr/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22BAAF-63B8-4AB8-8C6A-3CE7F66DBE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B60A3B-1E4F-477E-A40D-63FA6238B88F}" type="datetime1">
              <a:rPr lang="en-GB"/>
              <a:pPr>
                <a:defRPr/>
              </a:pPr>
              <a:t>12/03/2019</a:t>
            </a:fld>
            <a:endParaRPr lang="en-GB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AC404C7-7B93-412B-8DC9-E56CD266AB7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A4729-CA73-46FD-B7FB-3083EDFB8E2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6" name="Title 7">
            <a:extLst>
              <a:ext uri="{FF2B5EF4-FFF2-40B4-BE49-F238E27FC236}">
                <a16:creationId xmlns:a16="http://schemas.microsoft.com/office/drawing/2014/main" id="{681CA01A-567E-48A3-8D45-58C342F8A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0" y="339502"/>
            <a:ext cx="8280000" cy="612000"/>
          </a:xfrm>
        </p:spPr>
        <p:txBody>
          <a:bodyPr/>
          <a:lstStyle>
            <a:lvl1pPr>
              <a:lnSpc>
                <a:spcPct val="100000"/>
              </a:lnSpc>
              <a:defRPr sz="32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52ABB75-115E-465D-B19F-A054C4049C7D}"/>
              </a:ext>
            </a:extLst>
          </p:cNvPr>
          <p:cNvSpPr/>
          <p:nvPr userDrawn="1"/>
        </p:nvSpPr>
        <p:spPr>
          <a:xfrm>
            <a:off x="431800" y="342674"/>
            <a:ext cx="8280000" cy="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1336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99" y="432000"/>
            <a:ext cx="8280000" cy="2376000"/>
          </a:xfrm>
        </p:spPr>
        <p:txBody>
          <a:bodyPr/>
          <a:lstStyle>
            <a:lvl1pPr>
              <a:lnSpc>
                <a:spcPct val="85000"/>
              </a:lnSpc>
              <a:spcAft>
                <a:spcPts val="1800"/>
              </a:spcAft>
              <a:defRPr sz="2400" b="0" baseline="0"/>
            </a:lvl1pPr>
            <a:lvl2pPr>
              <a:defRPr sz="1800" b="1"/>
            </a:lvl2pPr>
            <a:lvl3pPr marL="0" indent="0">
              <a:buFontTx/>
              <a:buNone/>
              <a:defRPr sz="1800"/>
            </a:lvl3pPr>
            <a:lvl4pPr marL="468000" indent="-234000">
              <a:defRPr sz="1800"/>
            </a:lvl4pPr>
            <a:lvl5pPr marL="702000" indent="-234000">
              <a:defRPr sz="1800"/>
            </a:lvl5pPr>
            <a:lvl6pPr>
              <a:defRPr sz="1800"/>
            </a:lvl6pPr>
            <a:lvl7pPr>
              <a:defRPr sz="1800"/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32000" y="1530000"/>
            <a:ext cx="2160000" cy="54000"/>
          </a:xfrm>
          <a:solidFill>
            <a:schemeClr val="tx1"/>
          </a:solidFill>
        </p:spPr>
        <p:txBody>
          <a:bodyPr/>
          <a:lstStyle>
            <a:lvl1pPr>
              <a:defRPr sz="1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432000" y="3096000"/>
            <a:ext cx="1080000" cy="1080000"/>
          </a:xfrm>
        </p:spPr>
        <p:txBody>
          <a:bodyPr/>
          <a:lstStyle>
            <a:lvl1pPr>
              <a:defRPr sz="1000" b="0"/>
            </a:lvl1pPr>
          </a:lstStyle>
          <a:p>
            <a:pPr lvl="0"/>
            <a:r>
              <a:rPr lang="en-US" noProof="0"/>
              <a:t>Click icon to add picture</a:t>
            </a:r>
            <a:endParaRPr lang="en-GB" noProof="0"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3312000" y="3096000"/>
            <a:ext cx="1080000" cy="1080000"/>
          </a:xfrm>
        </p:spPr>
        <p:txBody>
          <a:bodyPr/>
          <a:lstStyle>
            <a:lvl1pPr>
              <a:defRPr sz="1000" b="0"/>
            </a:lvl1pPr>
          </a:lstStyle>
          <a:p>
            <a:pPr lvl="0"/>
            <a:r>
              <a:rPr lang="en-US" noProof="0"/>
              <a:t>Click icon to add picture</a:t>
            </a:r>
            <a:endParaRPr lang="en-GB" noProof="0"/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6"/>
          </p:nvPr>
        </p:nvSpPr>
        <p:spPr>
          <a:xfrm>
            <a:off x="4752000" y="3096000"/>
            <a:ext cx="1080000" cy="1080000"/>
          </a:xfrm>
        </p:spPr>
        <p:txBody>
          <a:bodyPr/>
          <a:lstStyle>
            <a:lvl1pPr>
              <a:defRPr sz="1000" b="0"/>
            </a:lvl1pPr>
          </a:lstStyle>
          <a:p>
            <a:pPr lvl="0"/>
            <a:r>
              <a:rPr lang="en-US" noProof="0"/>
              <a:t>Click icon to add picture</a:t>
            </a:r>
            <a:endParaRPr lang="en-GB" noProof="0"/>
          </a:p>
        </p:txBody>
      </p:sp>
      <p:sp>
        <p:nvSpPr>
          <p:cNvPr id="16" name="Picture Placeholder 12"/>
          <p:cNvSpPr>
            <a:spLocks noGrp="1"/>
          </p:cNvSpPr>
          <p:nvPr>
            <p:ph type="pic" sz="quarter" idx="17"/>
          </p:nvPr>
        </p:nvSpPr>
        <p:spPr>
          <a:xfrm>
            <a:off x="6192000" y="3096000"/>
            <a:ext cx="1080000" cy="1080000"/>
          </a:xfrm>
        </p:spPr>
        <p:txBody>
          <a:bodyPr/>
          <a:lstStyle>
            <a:lvl1pPr>
              <a:defRPr sz="1000" b="0"/>
            </a:lvl1pPr>
          </a:lstStyle>
          <a:p>
            <a:pPr lvl="0"/>
            <a:r>
              <a:rPr lang="en-US" noProof="0"/>
              <a:t>Click icon to add picture</a:t>
            </a:r>
            <a:endParaRPr lang="en-GB" noProof="0"/>
          </a:p>
        </p:txBody>
      </p:sp>
      <p:sp>
        <p:nvSpPr>
          <p:cNvPr id="18" name="Picture Placeholder 12"/>
          <p:cNvSpPr>
            <a:spLocks noGrp="1"/>
          </p:cNvSpPr>
          <p:nvPr>
            <p:ph type="pic" sz="quarter" idx="19"/>
          </p:nvPr>
        </p:nvSpPr>
        <p:spPr>
          <a:xfrm>
            <a:off x="7632000" y="3096000"/>
            <a:ext cx="1080000" cy="1080000"/>
          </a:xfrm>
        </p:spPr>
        <p:txBody>
          <a:bodyPr/>
          <a:lstStyle>
            <a:lvl1pPr>
              <a:defRPr sz="1000" b="0"/>
            </a:lvl1pPr>
          </a:lstStyle>
          <a:p>
            <a:pPr lvl="0"/>
            <a:r>
              <a:rPr lang="en-US" noProof="0"/>
              <a:t>Click icon to add picture</a:t>
            </a:r>
            <a:endParaRPr lang="en-GB" noProof="0"/>
          </a:p>
        </p:txBody>
      </p:sp>
      <p:sp>
        <p:nvSpPr>
          <p:cNvPr id="17" name="Picture Placeholder 12"/>
          <p:cNvSpPr>
            <a:spLocks noGrp="1"/>
          </p:cNvSpPr>
          <p:nvPr>
            <p:ph type="pic" sz="quarter" idx="21"/>
          </p:nvPr>
        </p:nvSpPr>
        <p:spPr>
          <a:xfrm>
            <a:off x="1872000" y="3096000"/>
            <a:ext cx="1080000" cy="1080000"/>
          </a:xfrm>
        </p:spPr>
        <p:txBody>
          <a:bodyPr/>
          <a:lstStyle>
            <a:lvl1pPr>
              <a:defRPr sz="1000" b="0"/>
            </a:lvl1pPr>
          </a:lstStyle>
          <a:p>
            <a:pPr lvl="0"/>
            <a:r>
              <a:rPr lang="en-US" noProof="0"/>
              <a:t>Click icon to add picture</a:t>
            </a:r>
            <a:endParaRPr lang="en-GB" noProof="0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625C8C3B-1B48-4871-A27A-E21F2C18FFF9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FD311E-B66D-40F8-A1FB-0E56A90FC6D5}" type="datetime1">
              <a:rPr lang="en-GB"/>
              <a:pPr>
                <a:defRPr/>
              </a:pPr>
              <a:t>12/03/2019</a:t>
            </a:fld>
            <a:endParaRPr lang="en-GB" dirty="0"/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8B452863-23BB-408C-8690-5ACA294022B5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1013DD-1452-4B0F-9E7A-AB6E0392C2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AD8D25E-5D4A-4348-9095-DFA43477E15C}"/>
              </a:ext>
            </a:extLst>
          </p:cNvPr>
          <p:cNvSpPr/>
          <p:nvPr userDrawn="1"/>
        </p:nvSpPr>
        <p:spPr>
          <a:xfrm>
            <a:off x="431800" y="342674"/>
            <a:ext cx="8280000" cy="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67434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8ECBD2-724D-44E0-B506-603A94A123C2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6F8C4-2D7F-41C7-A2DA-1B9B574A019F}" type="datetime1">
              <a:rPr lang="en-GB"/>
              <a:pPr>
                <a:defRPr/>
              </a:pPr>
              <a:t>12/03/2019</a:t>
            </a:fld>
            <a:endParaRPr lang="en-GB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4A33973-F439-4630-9F01-06C4371A2376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5BD0D-EBF5-429D-BD54-7FC942F384E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991354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 Details"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id="{676DD3BB-A8C8-44E0-85A7-8F180878BA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95400" y="4722813"/>
            <a:ext cx="3600450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GB" altLang="en-US" sz="800" dirty="0">
                <a:solidFill>
                  <a:schemeClr val="bg1"/>
                </a:solidFill>
              </a:rPr>
              <a:t>The Alan Turing Institute</a:t>
            </a:r>
          </a:p>
        </p:txBody>
      </p:sp>
      <p:cxnSp>
        <p:nvCxnSpPr>
          <p:cNvPr id="5" name="Straight Connector 5">
            <a:extLst>
              <a:ext uri="{FF2B5EF4-FFF2-40B4-BE49-F238E27FC236}">
                <a16:creationId xmlns:a16="http://schemas.microsoft.com/office/drawing/2014/main" id="{66A13792-893F-453A-854B-23B09BC6C1AF}"/>
              </a:ext>
            </a:extLst>
          </p:cNvPr>
          <p:cNvCxnSpPr/>
          <p:nvPr userDrawn="1"/>
        </p:nvCxnSpPr>
        <p:spPr>
          <a:xfrm>
            <a:off x="431800" y="4716463"/>
            <a:ext cx="82804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9" descr="ATI_logo_white.ai">
            <a:extLst>
              <a:ext uri="{FF2B5EF4-FFF2-40B4-BE49-F238E27FC236}">
                <a16:creationId xmlns:a16="http://schemas.microsoft.com/office/drawing/2014/main" id="{9DF29087-D290-4B3A-A800-022C8840AE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457200"/>
            <a:ext cx="120808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F33FD4B3-D552-4731-A7AF-1C3D4533A424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789463CF-D6DA-4FFD-9351-B2F4EABA36A7}" type="datetime1">
              <a:rPr lang="en-GB"/>
              <a:pPr>
                <a:defRPr/>
              </a:pPr>
              <a:t>12/03/2019</a:t>
            </a:fld>
            <a:endParaRPr lang="en-GB"/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6AD7EC05-A11A-4736-92A0-3F65A9E76EA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DC439F6A-78F2-4692-956A-FE4F6A87BD0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0509E7D-82C7-45D3-9892-AC18E45BA323}"/>
              </a:ext>
            </a:extLst>
          </p:cNvPr>
          <p:cNvSpPr/>
          <p:nvPr userDrawn="1"/>
        </p:nvSpPr>
        <p:spPr>
          <a:xfrm>
            <a:off x="431800" y="3006130"/>
            <a:ext cx="1331888" cy="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10C8032-9544-4AC4-9DCC-C3715FEA9979}"/>
              </a:ext>
            </a:extLst>
          </p:cNvPr>
          <p:cNvSpPr txBox="1"/>
          <p:nvPr userDrawn="1"/>
        </p:nvSpPr>
        <p:spPr>
          <a:xfrm>
            <a:off x="431800" y="3095625"/>
            <a:ext cx="1331888" cy="115212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turing.ac.uk</a:t>
            </a:r>
            <a:br>
              <a:rPr kumimoji="0" lang="en-GB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en-GB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@turinginst</a:t>
            </a:r>
          </a:p>
        </p:txBody>
      </p:sp>
    </p:spTree>
    <p:extLst>
      <p:ext uri="{BB962C8B-B14F-4D97-AF65-F5344CB8AC3E}">
        <p14:creationId xmlns:p14="http://schemas.microsoft.com/office/powerpoint/2010/main" val="3813971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Box 12">
            <a:extLst>
              <a:ext uri="{FF2B5EF4-FFF2-40B4-BE49-F238E27FC236}">
                <a16:creationId xmlns:a16="http://schemas.microsoft.com/office/drawing/2014/main" id="{3B78A1B5-5D60-4CB3-BE35-45F09174924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95400" y="4722813"/>
            <a:ext cx="3600450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GB" altLang="en-US" sz="800">
                <a:solidFill>
                  <a:srgbClr val="000000"/>
                </a:solidFill>
              </a:rPr>
              <a:t>The Alan Turing Institute</a:t>
            </a: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5FA0B099-D98B-4334-B69B-347B6181D5C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31800" y="431800"/>
            <a:ext cx="8280400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564EA9-55AA-41D3-854D-4E8DBDF876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1800" y="1223963"/>
            <a:ext cx="8280400" cy="324008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GB" dirty="0"/>
              <a:t>Click to add sub-header text. Indent for secondary levels and bullets. Or use buttons to add content. 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9D0711-CF50-4324-AACA-9A3E08F430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31800" y="4722813"/>
            <a:ext cx="828675" cy="144462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7360AFA-6596-4D94-916C-85BA12D9FB46}" type="datetime1">
              <a:rPr lang="en-GB"/>
              <a:pPr>
                <a:defRPr/>
              </a:pPr>
              <a:t>12/03/2019</a:t>
            </a:fld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6101B8-A913-4DC6-83DA-276AC8DA90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72450" y="4722813"/>
            <a:ext cx="539750" cy="144462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Autofit/>
          </a:bodyPr>
          <a:lstStyle>
            <a:lvl1pPr algn="r" eaLnBrk="1" hangingPunct="1">
              <a:defRPr sz="800" b="1"/>
            </a:lvl1pPr>
          </a:lstStyle>
          <a:p>
            <a:pPr>
              <a:defRPr/>
            </a:pPr>
            <a:fld id="{F5125F9C-A842-4714-8AB3-35D4838AD65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D2BC769-0FEC-48A6-A33C-FA6B8451362A}"/>
              </a:ext>
            </a:extLst>
          </p:cNvPr>
          <p:cNvCxnSpPr/>
          <p:nvPr userDrawn="1"/>
        </p:nvCxnSpPr>
        <p:spPr>
          <a:xfrm>
            <a:off x="431800" y="4716463"/>
            <a:ext cx="82804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1" r:id="rId2"/>
    <p:sldLayoutId id="2147483948" r:id="rId3"/>
    <p:sldLayoutId id="2147483949" r:id="rId4"/>
    <p:sldLayoutId id="2147483930" r:id="rId5"/>
    <p:sldLayoutId id="2147483931" r:id="rId6"/>
    <p:sldLayoutId id="2147483932" r:id="rId7"/>
    <p:sldLayoutId id="2147483933" r:id="rId8"/>
    <p:sldLayoutId id="2147483953" r:id="rId9"/>
  </p:sldLayoutIdLst>
  <p:hf hdr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1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100" b="1" kern="1200">
          <a:solidFill>
            <a:schemeClr val="tx1"/>
          </a:solidFill>
          <a:latin typeface="+mn-lt"/>
          <a:ea typeface="+mn-ea"/>
          <a:cs typeface="+mn-cs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431800" indent="-250825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863600" indent="-250825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295400" indent="-250825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1728000" indent="-252000" algn="l" defTabSz="914400" rtl="0" eaLnBrk="1" latinLnBrk="0" hangingPunct="1">
        <a:spcBef>
          <a:spcPts val="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160000" indent="-252000" algn="l" defTabSz="914400" rtl="0" eaLnBrk="1" latinLnBrk="0" hangingPunct="1">
        <a:spcBef>
          <a:spcPts val="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alan-turing-institute/CompEnv-Ex2" TargetMode="External"/><Relationship Id="rId2" Type="http://schemas.openxmlformats.org/officeDocument/2006/relationships/hyperlink" Target="https://github.com/alan-turing-institute/CompEnv-Ex1" TargetMode="External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github.com/alan-turing-institute/CompEnv-Ex4" TargetMode="External"/><Relationship Id="rId4" Type="http://schemas.openxmlformats.org/officeDocument/2006/relationships/hyperlink" Target="https://github.com/alan-turing-institute/CompEnv-Ex3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hyperlink" Target="https://creativecommons.org/licenses/by/3.0/" TargetMode="External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emergentbydesign.com/2010/07/01/guidelines-for-group-collaboration-and-emergence/" TargetMode="External"/><Relationship Id="rId5" Type="http://schemas.openxmlformats.org/officeDocument/2006/relationships/image" Target="../media/image33.png"/><Relationship Id="rId4" Type="http://schemas.openxmlformats.org/officeDocument/2006/relationships/hyperlink" Target="http://www.freestockphotos.biz/stockphoto/14525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8.sv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hyperlink" Target="https://github.com/alan-turing-institute/the-turing-way" TargetMode="External"/><Relationship Id="rId4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E50B57FA-4659-47CE-8AD6-46D101A5AA4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9459" name="Date Placeholder 2">
            <a:extLst>
              <a:ext uri="{FF2B5EF4-FFF2-40B4-BE49-F238E27FC236}">
                <a16:creationId xmlns:a16="http://schemas.microsoft.com/office/drawing/2014/main" id="{3F9F0809-BE29-434B-8155-65AE2D77E49D}"/>
              </a:ext>
            </a:extLst>
          </p:cNvPr>
          <p:cNvSpPr>
            <a:spLocks noGrp="1"/>
          </p:cNvSpPr>
          <p:nvPr>
            <p:ph type="dt" sz="quarter" idx="15"/>
          </p:nvPr>
        </p:nvSpPr>
        <p:spPr>
          <a:xfrm>
            <a:off x="431800" y="4722813"/>
            <a:ext cx="828675" cy="144462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A4C6BB-F0D9-459B-91CF-14675349E254}" type="datetime1">
              <a:rPr lang="en-GB" altLang="en-US" smtClean="0">
                <a:solidFill>
                  <a:schemeClr val="bg1"/>
                </a:solidFill>
              </a:rPr>
              <a:pPr/>
              <a:t>12/03/2019</a:t>
            </a:fld>
            <a:endParaRPr lang="en-GB" altLang="en-US" dirty="0">
              <a:solidFill>
                <a:schemeClr val="bg1"/>
              </a:solidFill>
            </a:endParaRPr>
          </a:p>
        </p:txBody>
      </p:sp>
      <p:sp>
        <p:nvSpPr>
          <p:cNvPr id="19460" name="Slide Number Placeholder 4">
            <a:extLst>
              <a:ext uri="{FF2B5EF4-FFF2-40B4-BE49-F238E27FC236}">
                <a16:creationId xmlns:a16="http://schemas.microsoft.com/office/drawing/2014/main" id="{19B9E81D-6C83-4C2B-B1E5-268EC342C0B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172450" y="4722813"/>
            <a:ext cx="539750" cy="144462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0BD8882-015C-4AD8-BE26-BC14CB050800}" type="slidenum">
              <a:rPr lang="en-GB" altLang="en-US" smtClean="0">
                <a:solidFill>
                  <a:schemeClr val="bg1"/>
                </a:solidFill>
              </a:rPr>
              <a:pPr/>
              <a:t>1</a:t>
            </a:fld>
            <a:endParaRPr lang="en-GB" altLang="en-US" dirty="0">
              <a:solidFill>
                <a:schemeClr val="bg1"/>
              </a:solidFill>
            </a:endParaRPr>
          </a:p>
        </p:txBody>
      </p:sp>
      <p:sp>
        <p:nvSpPr>
          <p:cNvPr id="19461" name="Title 3">
            <a:extLst>
              <a:ext uri="{FF2B5EF4-FFF2-40B4-BE49-F238E27FC236}">
                <a16:creationId xmlns:a16="http://schemas.microsoft.com/office/drawing/2014/main" id="{58BD0FB8-516F-4256-A6B1-162657F79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0" y="1887741"/>
            <a:ext cx="7740650" cy="2835072"/>
          </a:xfrm>
        </p:spPr>
        <p:txBody>
          <a:bodyPr/>
          <a:lstStyle/>
          <a:p>
            <a:r>
              <a:rPr lang="en-GB" altLang="en-US" sz="3600" dirty="0"/>
              <a:t>Why you need a reproducible computing environment</a:t>
            </a:r>
            <a:br>
              <a:rPr lang="en-GB" altLang="en-US" noProof="0" dirty="0"/>
            </a:br>
            <a:r>
              <a:rPr lang="en-GB" altLang="en-US" sz="2800" b="0" noProof="0" dirty="0"/>
              <a:t>(</a:t>
            </a:r>
            <a:r>
              <a:rPr lang="en-GB" altLang="en-US" sz="2800" b="0" dirty="0"/>
              <a:t>and how Binder can help)</a:t>
            </a:r>
            <a:br>
              <a:rPr lang="en-GB" altLang="en-US" sz="2800" b="0" noProof="0" dirty="0"/>
            </a:br>
            <a:br>
              <a:rPr lang="en-GB" altLang="en-US" sz="2800" b="0" noProof="0" dirty="0"/>
            </a:br>
            <a:r>
              <a:rPr lang="en-GB" altLang="en-US" sz="2800" b="0" dirty="0"/>
              <a:t>The #</a:t>
            </a:r>
            <a:r>
              <a:rPr lang="en-GB" altLang="en-US" sz="2800" b="0" dirty="0" err="1"/>
              <a:t>TuringWay</a:t>
            </a:r>
            <a:r>
              <a:rPr lang="en-GB" altLang="en-US" sz="2800" b="0" dirty="0"/>
              <a:t> team</a:t>
            </a:r>
            <a:br>
              <a:rPr lang="en-GB" altLang="en-US" sz="2800" b="0" dirty="0"/>
            </a:br>
            <a:r>
              <a:rPr lang="en-GB" altLang="en-US" sz="2400" b="0" dirty="0"/>
              <a:t>Alan Turing Institute workshop</a:t>
            </a:r>
            <a:r>
              <a:rPr lang="en-GB" altLang="en-US" sz="2400" b="0"/>
              <a:t>, 12 </a:t>
            </a:r>
            <a:r>
              <a:rPr lang="en-GB" altLang="en-US" sz="2400" b="0" dirty="0"/>
              <a:t>March 2019</a:t>
            </a:r>
            <a:endParaRPr lang="en-GB" altLang="en-US" sz="2400" b="0" noProof="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2250162-F8AC-4888-95E4-0E4732F38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AB60A3B-1E4F-477E-A40D-63FA6238B88F}" type="datetime1">
              <a:rPr lang="en-GB" smtClean="0"/>
              <a:pPr>
                <a:defRPr/>
              </a:pPr>
              <a:t>12/03/2019</a:t>
            </a:fld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65B2FF-BDB8-4880-BC62-390131059E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CDA4729-CA73-46FD-B7FB-3083EDFB8E2B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072904B-EEBC-4F1C-BC8E-D74B36862704}"/>
              </a:ext>
            </a:extLst>
          </p:cNvPr>
          <p:cNvSpPr/>
          <p:nvPr/>
        </p:nvSpPr>
        <p:spPr>
          <a:xfrm>
            <a:off x="0" y="4603500"/>
            <a:ext cx="9143999" cy="540000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noAutofit/>
          </a:bodyPr>
          <a:lstStyle/>
          <a:p>
            <a:r>
              <a:rPr lang="en-GB" dirty="0">
                <a:latin typeface="+mj-lt"/>
              </a:rPr>
              <a:t>https://pip.pypa.io/en/stable/reference/pip_freeze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BD20B45-2942-4C04-9CA2-88641EC9F5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Capturing your local environment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6229124-D193-4AA9-818D-B401719E32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2697"/>
          <a:stretch/>
        </p:blipFill>
        <p:spPr>
          <a:xfrm>
            <a:off x="431800" y="1130400"/>
            <a:ext cx="6015038" cy="27003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4D81C5A-BBF3-4A95-9EFC-28CA7662215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7641" b="9109"/>
          <a:stretch/>
        </p:blipFill>
        <p:spPr>
          <a:xfrm>
            <a:off x="431800" y="3192927"/>
            <a:ext cx="6015038" cy="1683079"/>
          </a:xfrm>
          <a:prstGeom prst="rect">
            <a:avLst/>
          </a:prstGeom>
        </p:spPr>
      </p:pic>
      <p:pic>
        <p:nvPicPr>
          <p:cNvPr id="3074" name="Picture 2" descr="Image result for frozen gif freeze">
            <a:extLst>
              <a:ext uri="{FF2B5EF4-FFF2-40B4-BE49-F238E27FC236}">
                <a16:creationId xmlns:a16="http://schemas.microsoft.com/office/drawing/2014/main" id="{4738576F-98F2-4F59-973D-AE2A9D79D56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889404"/>
            <a:ext cx="5715000" cy="250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07546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ED0564-2B9C-4E09-A56E-3120D5B4E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Requirements.txt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66F973B-E878-42F1-BFDF-B6724975A466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fld id="{FA344FEF-6268-4FBA-80BF-49F171E1319F}" type="datetime1">
              <a:rPr lang="en-GB" smtClean="0"/>
              <a:pPr>
                <a:defRPr/>
              </a:pPr>
              <a:t>12/03/2019</a:t>
            </a:fld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73617D-C7FD-4D20-B423-C73FC84D53A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0723F4AA-6BDB-435B-B70F-96D631AC163B}" type="slidenum">
              <a:rPr lang="en-GB" altLang="en-US" smtClean="0"/>
              <a:pPr>
                <a:defRPr/>
              </a:pPr>
              <a:t>11</a:t>
            </a:fld>
            <a:endParaRPr lang="en-GB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6933539-75A5-4671-ABC8-4177D00FC4B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500" t="22422" r="18500" b="41382"/>
          <a:stretch/>
        </p:blipFill>
        <p:spPr>
          <a:xfrm>
            <a:off x="298919" y="951502"/>
            <a:ext cx="8545068" cy="224301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CA6FB1C-F303-4614-9DB4-3FD607E8D059}"/>
              </a:ext>
            </a:extLst>
          </p:cNvPr>
          <p:cNvSpPr/>
          <p:nvPr/>
        </p:nvSpPr>
        <p:spPr>
          <a:xfrm>
            <a:off x="0" y="4603500"/>
            <a:ext cx="9143999" cy="540000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noAutofit/>
          </a:bodyPr>
          <a:lstStyle/>
          <a:p>
            <a:r>
              <a:rPr lang="en-GB" dirty="0">
                <a:latin typeface="+mj-lt"/>
              </a:rPr>
              <a:t>https://github.com/binder-examples/requirements</a:t>
            </a:r>
          </a:p>
        </p:txBody>
      </p:sp>
    </p:spTree>
    <p:extLst>
      <p:ext uri="{BB962C8B-B14F-4D97-AF65-F5344CB8AC3E}">
        <p14:creationId xmlns:p14="http://schemas.microsoft.com/office/powerpoint/2010/main" val="38239709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ED0564-2B9C-4E09-A56E-3120D5B4E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Yet another </a:t>
            </a:r>
            <a:r>
              <a:rPr lang="en-GB" dirty="0" err="1"/>
              <a:t>markup</a:t>
            </a:r>
            <a:r>
              <a:rPr lang="en-GB" dirty="0"/>
              <a:t> language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66F973B-E878-42F1-BFDF-B6724975A466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fld id="{FA344FEF-6268-4FBA-80BF-49F171E1319F}" type="datetime1">
              <a:rPr lang="en-GB" smtClean="0"/>
              <a:pPr>
                <a:defRPr/>
              </a:pPr>
              <a:t>12/03/2019</a:t>
            </a:fld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73617D-C7FD-4D20-B423-C73FC84D53A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0723F4AA-6BDB-435B-B70F-96D631AC163B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FCC81EE-4FB7-470C-9BD0-76A334D9CC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926" t="23240" r="17713" b="21567"/>
          <a:stretch/>
        </p:blipFill>
        <p:spPr>
          <a:xfrm>
            <a:off x="179511" y="1023578"/>
            <a:ext cx="8783885" cy="349238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BDF0EC4-640F-4123-8E36-69A194358D7B}"/>
              </a:ext>
            </a:extLst>
          </p:cNvPr>
          <p:cNvSpPr/>
          <p:nvPr/>
        </p:nvSpPr>
        <p:spPr>
          <a:xfrm>
            <a:off x="0" y="4603500"/>
            <a:ext cx="9143999" cy="540000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noAutofit/>
          </a:bodyPr>
          <a:lstStyle/>
          <a:p>
            <a:r>
              <a:rPr lang="en-GB" dirty="0">
                <a:latin typeface="+mj-lt"/>
              </a:rPr>
              <a:t>https://github.com/binder-examples/python-conda_pip</a:t>
            </a:r>
          </a:p>
        </p:txBody>
      </p:sp>
    </p:spTree>
    <p:extLst>
      <p:ext uri="{BB962C8B-B14F-4D97-AF65-F5344CB8AC3E}">
        <p14:creationId xmlns:p14="http://schemas.microsoft.com/office/powerpoint/2010/main" val="42507319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ED0564-2B9C-4E09-A56E-3120D5B4E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Yet another </a:t>
            </a:r>
            <a:r>
              <a:rPr lang="en-GB" dirty="0" err="1"/>
              <a:t>markup</a:t>
            </a:r>
            <a:r>
              <a:rPr lang="en-GB" dirty="0"/>
              <a:t> language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66F973B-E878-42F1-BFDF-B6724975A466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fld id="{FA344FEF-6268-4FBA-80BF-49F171E1319F}" type="datetime1">
              <a:rPr lang="en-GB" smtClean="0"/>
              <a:pPr>
                <a:defRPr/>
              </a:pPr>
              <a:t>12/03/2019</a:t>
            </a:fld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73617D-C7FD-4D20-B423-C73FC84D53A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0723F4AA-6BDB-435B-B70F-96D631AC163B}" type="slidenum">
              <a:rPr lang="en-GB" altLang="en-US" smtClean="0"/>
              <a:pPr>
                <a:defRPr/>
              </a:pPr>
              <a:t>13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FCC81EE-4FB7-470C-9BD0-76A334D9CC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926" t="23240" r="17713" b="21567"/>
          <a:stretch/>
        </p:blipFill>
        <p:spPr>
          <a:xfrm>
            <a:off x="179511" y="1023578"/>
            <a:ext cx="8783885" cy="349238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5B46D51-215D-4A41-85DC-97ED83C538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2171" y="2718594"/>
            <a:ext cx="2181225" cy="207645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85B6D90-DAD9-4A0C-ACAC-7041FF349C7F}"/>
              </a:ext>
            </a:extLst>
          </p:cNvPr>
          <p:cNvSpPr/>
          <p:nvPr/>
        </p:nvSpPr>
        <p:spPr>
          <a:xfrm>
            <a:off x="0" y="4603500"/>
            <a:ext cx="9143999" cy="540000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noAutofit/>
          </a:bodyPr>
          <a:lstStyle/>
          <a:p>
            <a:r>
              <a:rPr lang="en-GB" dirty="0">
                <a:latin typeface="+mj-lt"/>
              </a:rPr>
              <a:t>https://github.com/binder-examples/python-conda_pip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534695-71E4-4277-99A8-FEC6C1C70DB4}"/>
              </a:ext>
            </a:extLst>
          </p:cNvPr>
          <p:cNvSpPr txBox="1"/>
          <p:nvPr/>
        </p:nvSpPr>
        <p:spPr>
          <a:xfrm>
            <a:off x="5724128" y="3971318"/>
            <a:ext cx="1440160" cy="64807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(This is actually a json file in the background)</a:t>
            </a:r>
          </a:p>
        </p:txBody>
      </p:sp>
    </p:spTree>
    <p:extLst>
      <p:ext uri="{BB962C8B-B14F-4D97-AF65-F5344CB8AC3E}">
        <p14:creationId xmlns:p14="http://schemas.microsoft.com/office/powerpoint/2010/main" val="29656194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ED0564-2B9C-4E09-A56E-3120D5B4E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 and RStudio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66F973B-E878-42F1-BFDF-B6724975A466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fld id="{FA344FEF-6268-4FBA-80BF-49F171E1319F}" type="datetime1">
              <a:rPr lang="en-GB" smtClean="0"/>
              <a:pPr>
                <a:defRPr/>
              </a:pPr>
              <a:t>12/03/2019</a:t>
            </a:fld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73617D-C7FD-4D20-B423-C73FC84D53A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0723F4AA-6BDB-435B-B70F-96D631AC163B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9C6C6FC-46AF-407B-9692-354EC4EAAB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843" t="24412" r="18512" b="36080"/>
          <a:stretch/>
        </p:blipFill>
        <p:spPr>
          <a:xfrm>
            <a:off x="322981" y="1069456"/>
            <a:ext cx="8496944" cy="244827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2574061-7A5A-48DC-8B88-A0F81E3C3816}"/>
              </a:ext>
            </a:extLst>
          </p:cNvPr>
          <p:cNvSpPr/>
          <p:nvPr/>
        </p:nvSpPr>
        <p:spPr>
          <a:xfrm>
            <a:off x="0" y="4603500"/>
            <a:ext cx="9143999" cy="540000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noAutofit/>
          </a:bodyPr>
          <a:lstStyle/>
          <a:p>
            <a:r>
              <a:rPr lang="en-GB" dirty="0">
                <a:latin typeface="+mj-lt"/>
              </a:rPr>
              <a:t>https://github.com/binder-examples/r</a:t>
            </a:r>
          </a:p>
        </p:txBody>
      </p:sp>
    </p:spTree>
    <p:extLst>
      <p:ext uri="{BB962C8B-B14F-4D97-AF65-F5344CB8AC3E}">
        <p14:creationId xmlns:p14="http://schemas.microsoft.com/office/powerpoint/2010/main" val="774664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ED0564-2B9C-4E09-A56E-3120D5B4E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Pinning to a version on MRAN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66F973B-E878-42F1-BFDF-B6724975A466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fld id="{FA344FEF-6268-4FBA-80BF-49F171E1319F}" type="datetime1">
              <a:rPr lang="en-GB" smtClean="0"/>
              <a:pPr>
                <a:defRPr/>
              </a:pPr>
              <a:t>12/03/2019</a:t>
            </a:fld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73617D-C7FD-4D20-B423-C73FC84D53A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0723F4AA-6BDB-435B-B70F-96D631AC163B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3CCEC2-ABAD-41C2-B732-FBFC56AB1A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050" t="6600" r="17050" b="55600"/>
          <a:stretch/>
        </p:blipFill>
        <p:spPr>
          <a:xfrm>
            <a:off x="431800" y="951501"/>
            <a:ext cx="7884616" cy="354807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0ACB211-6FF7-4A07-978D-7C101CFA1594}"/>
              </a:ext>
            </a:extLst>
          </p:cNvPr>
          <p:cNvSpPr/>
          <p:nvPr/>
        </p:nvSpPr>
        <p:spPr>
          <a:xfrm>
            <a:off x="0" y="4603500"/>
            <a:ext cx="9143999" cy="540000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noAutofit/>
          </a:bodyPr>
          <a:lstStyle/>
          <a:p>
            <a:r>
              <a:rPr lang="en-GB" dirty="0">
                <a:latin typeface="+mj-lt"/>
              </a:rPr>
              <a:t>https://github.com/binder-examples/binder-r-description </a:t>
            </a:r>
          </a:p>
        </p:txBody>
      </p:sp>
    </p:spTree>
    <p:extLst>
      <p:ext uri="{BB962C8B-B14F-4D97-AF65-F5344CB8AC3E}">
        <p14:creationId xmlns:p14="http://schemas.microsoft.com/office/powerpoint/2010/main" val="1957921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ED0564-2B9C-4E09-A56E-3120D5B4E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Pinning to a version on MRAN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66F973B-E878-42F1-BFDF-B6724975A466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fld id="{FA344FEF-6268-4FBA-80BF-49F171E1319F}" type="datetime1">
              <a:rPr lang="en-GB" smtClean="0"/>
              <a:pPr>
                <a:defRPr/>
              </a:pPr>
              <a:t>12/03/2019</a:t>
            </a:fld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73617D-C7FD-4D20-B423-C73FC84D53A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0723F4AA-6BDB-435B-B70F-96D631AC163B}" type="slidenum">
              <a:rPr lang="en-GB" altLang="en-US" smtClean="0"/>
              <a:pPr>
                <a:defRPr/>
              </a:pPr>
              <a:t>16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3CCEC2-ABAD-41C2-B732-FBFC56AB1A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050" t="6600" r="17050" b="55600"/>
          <a:stretch/>
        </p:blipFill>
        <p:spPr>
          <a:xfrm>
            <a:off x="431800" y="951501"/>
            <a:ext cx="7884616" cy="354807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54346CB-CCC4-4B45-86A2-1C1CF46CE68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050" t="42775" r="17050" b="14117"/>
          <a:stretch/>
        </p:blipFill>
        <p:spPr>
          <a:xfrm>
            <a:off x="1619672" y="865241"/>
            <a:ext cx="7452568" cy="382452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0ACB211-6FF7-4A07-978D-7C101CFA1594}"/>
              </a:ext>
            </a:extLst>
          </p:cNvPr>
          <p:cNvSpPr/>
          <p:nvPr/>
        </p:nvSpPr>
        <p:spPr>
          <a:xfrm>
            <a:off x="0" y="4603500"/>
            <a:ext cx="9143999" cy="540000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noAutofit/>
          </a:bodyPr>
          <a:lstStyle/>
          <a:p>
            <a:r>
              <a:rPr lang="en-GB" dirty="0">
                <a:latin typeface="+mj-lt"/>
              </a:rPr>
              <a:t>https://github.com/binder-examples/binder-r-description </a:t>
            </a:r>
          </a:p>
        </p:txBody>
      </p:sp>
    </p:spTree>
    <p:extLst>
      <p:ext uri="{BB962C8B-B14F-4D97-AF65-F5344CB8AC3E}">
        <p14:creationId xmlns:p14="http://schemas.microsoft.com/office/powerpoint/2010/main" val="41540911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3B1145B-ADD4-4781-9AE6-FCAF9F867E6B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pPr>
              <a:defRPr/>
            </a:pPr>
            <a:fld id="{FA344FEF-6268-4FBA-80BF-49F171E1319F}" type="datetime1">
              <a:rPr lang="en-GB" smtClean="0"/>
              <a:pPr>
                <a:defRPr/>
              </a:pPr>
              <a:t>12/03/2019</a:t>
            </a:fld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74925B-607A-4245-B6F2-EB7D11D8993D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>
              <a:defRPr/>
            </a:pPr>
            <a:fld id="{0723F4AA-6BDB-435B-B70F-96D631AC163B}" type="slidenum">
              <a:rPr lang="en-GB" altLang="en-US" smtClean="0"/>
              <a:pPr>
                <a:defRPr/>
              </a:pPr>
              <a:t>17</a:t>
            </a:fld>
            <a:endParaRPr lang="en-GB" altLang="en-US"/>
          </a:p>
        </p:txBody>
      </p:sp>
      <p:pic>
        <p:nvPicPr>
          <p:cNvPr id="11" name="Picture 10" descr="Clouds in the sky&#10;&#10;Description automatically generated">
            <a:extLst>
              <a:ext uri="{FF2B5EF4-FFF2-40B4-BE49-F238E27FC236}">
                <a16:creationId xmlns:a16="http://schemas.microsoft.com/office/drawing/2014/main" id="{76AE9E41-70FD-4D8A-92B0-9FBF9612E2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2414" y="0"/>
            <a:ext cx="10308828" cy="5154414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AD87CCA-D54C-4C83-BBEA-07A15569C6F9}"/>
              </a:ext>
            </a:extLst>
          </p:cNvPr>
          <p:cNvSpPr txBox="1">
            <a:spLocks/>
          </p:cNvSpPr>
          <p:nvPr/>
        </p:nvSpPr>
        <p:spPr>
          <a:xfrm>
            <a:off x="617086" y="1383618"/>
            <a:ext cx="7909829" cy="23762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2520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4000" indent="-2520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6000" indent="-2520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28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4400" i="1" dirty="0">
                <a:solidFill>
                  <a:schemeClr val="bg2"/>
                </a:solidFill>
              </a:rPr>
              <a:t>You could also share this information in the cloud!</a:t>
            </a:r>
          </a:p>
        </p:txBody>
      </p:sp>
    </p:spTree>
    <p:extLst>
      <p:ext uri="{BB962C8B-B14F-4D97-AF65-F5344CB8AC3E}">
        <p14:creationId xmlns:p14="http://schemas.microsoft.com/office/powerpoint/2010/main" val="34564246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19A874A-862A-4091-8CAC-0E23CEDE39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Put your code in the cloud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371A9E-055E-4A4E-A25D-EF9F5EDC9427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fld id="{2AE6F8C4-2D7F-41C7-A2DA-1B9B574A019F}" type="datetime1">
              <a:rPr lang="en-GB" smtClean="0"/>
              <a:pPr>
                <a:defRPr/>
              </a:pPr>
              <a:t>12/03/2019</a:t>
            </a:fld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5DDEA9A-0B72-44AB-B504-38E9F4BF475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7105BD0D-EBF5-429D-BD54-7FC942F384EC}" type="slidenum">
              <a:rPr lang="en-GB" altLang="en-US" smtClean="0"/>
              <a:pPr>
                <a:defRPr/>
              </a:pPr>
              <a:t>18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8C0F96-67F5-4EA6-A629-A65B0B3433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1432" y="2282"/>
            <a:ext cx="3855914" cy="5141218"/>
          </a:xfrm>
          <a:prstGeom prst="rect">
            <a:avLst/>
          </a:prstGeom>
        </p:spPr>
      </p:pic>
      <p:pic>
        <p:nvPicPr>
          <p:cNvPr id="6" name="Picture 2" descr="http://3.bp.blogspot.com/-SnWr9oa-G30/UY6tZKwGZPI/AAAAAAAABLc/dyQGoX_i3E8/s800/Github.png">
            <a:extLst>
              <a:ext uri="{FF2B5EF4-FFF2-40B4-BE49-F238E27FC236}">
                <a16:creationId xmlns:a16="http://schemas.microsoft.com/office/drawing/2014/main" id="{67A3C4DD-8221-4A5D-A8C5-1E7E9C5ACA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4" y="919353"/>
            <a:ext cx="5302194" cy="3596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37961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19A874A-862A-4091-8CAC-0E23CEDE39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Put your code in the cloud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371A9E-055E-4A4E-A25D-EF9F5EDC9427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fld id="{2AE6F8C4-2D7F-41C7-A2DA-1B9B574A019F}" type="datetime1">
              <a:rPr lang="en-GB" smtClean="0"/>
              <a:pPr>
                <a:defRPr/>
              </a:pPr>
              <a:t>12/03/2019</a:t>
            </a:fld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5DDEA9A-0B72-44AB-B504-38E9F4BF475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7105BD0D-EBF5-429D-BD54-7FC942F384EC}" type="slidenum">
              <a:rPr lang="en-GB" altLang="en-US" smtClean="0"/>
              <a:pPr>
                <a:defRPr/>
              </a:pPr>
              <a:t>19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8C0F96-67F5-4EA6-A629-A65B0B3433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1432" y="2282"/>
            <a:ext cx="3855914" cy="5141218"/>
          </a:xfrm>
          <a:prstGeom prst="rect">
            <a:avLst/>
          </a:prstGeom>
        </p:spPr>
      </p:pic>
      <p:pic>
        <p:nvPicPr>
          <p:cNvPr id="6" name="Picture 2" descr="http://3.bp.blogspot.com/-SnWr9oa-G30/UY6tZKwGZPI/AAAAAAAABLc/dyQGoX_i3E8/s800/Github.png">
            <a:extLst>
              <a:ext uri="{FF2B5EF4-FFF2-40B4-BE49-F238E27FC236}">
                <a16:creationId xmlns:a16="http://schemas.microsoft.com/office/drawing/2014/main" id="{67A3C4DD-8221-4A5D-A8C5-1E7E9C5ACA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4" y="919353"/>
            <a:ext cx="5302194" cy="3596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B833F41-F9E4-4FF1-8689-D2A4AC507B2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334" t="23913" r="46854" b="50580"/>
          <a:stretch/>
        </p:blipFill>
        <p:spPr>
          <a:xfrm>
            <a:off x="2178186" y="3027149"/>
            <a:ext cx="1080000" cy="108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5433749-819B-453C-8A8C-E94448B8261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41341" t="44898" r="46848" b="29592"/>
          <a:stretch/>
        </p:blipFill>
        <p:spPr>
          <a:xfrm>
            <a:off x="3635896" y="3027089"/>
            <a:ext cx="1080000" cy="10801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E58A961-4261-4383-A07D-681EEFDA1ED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664" t="17107" r="46527" b="57382"/>
          <a:stretch/>
        </p:blipFill>
        <p:spPr>
          <a:xfrm>
            <a:off x="720475" y="3027149"/>
            <a:ext cx="1080000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0546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EA2826-CEF4-4C1D-AAD1-6A54B2AEAA8B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pPr>
              <a:defRPr/>
            </a:pPr>
            <a:fld id="{2AE6F8C4-2D7F-41C7-A2DA-1B9B574A019F}" type="datetime1">
              <a:rPr lang="en-GB" smtClean="0"/>
              <a:pPr>
                <a:defRPr/>
              </a:pPr>
              <a:t>12/03/2019</a:t>
            </a:fld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CEB6ABA-B1BE-485F-967E-FBF9FA179DF6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>
              <a:defRPr/>
            </a:pPr>
            <a:fld id="{7105BD0D-EBF5-429D-BD54-7FC942F384EC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  <p:pic>
        <p:nvPicPr>
          <p:cNvPr id="4" name="Google Shape;331;p64">
            <a:extLst>
              <a:ext uri="{FF2B5EF4-FFF2-40B4-BE49-F238E27FC236}">
                <a16:creationId xmlns:a16="http://schemas.microsoft.com/office/drawing/2014/main" id="{72EE8751-1B1E-4C8E-A027-11E9985F4F49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b="15624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336;p64">
            <a:extLst>
              <a:ext uri="{FF2B5EF4-FFF2-40B4-BE49-F238E27FC236}">
                <a16:creationId xmlns:a16="http://schemas.microsoft.com/office/drawing/2014/main" id="{052A625C-D791-4134-887A-B84E0A0042EA}"/>
              </a:ext>
            </a:extLst>
          </p:cNvPr>
          <p:cNvSpPr txBox="1"/>
          <p:nvPr/>
        </p:nvSpPr>
        <p:spPr>
          <a:xfrm>
            <a:off x="0" y="4423500"/>
            <a:ext cx="91440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FFFFFF"/>
                </a:solidFill>
                <a:latin typeface="+mj-lt"/>
                <a:ea typeface="Trebuchet MS"/>
                <a:cs typeface="Trebuchet MS"/>
                <a:sym typeface="Trebuchet MS"/>
              </a:rPr>
              <a:t>Neurohackweek 2016</a:t>
            </a:r>
            <a:endParaRPr dirty="0">
              <a:solidFill>
                <a:srgbClr val="FFFFFF"/>
              </a:solidFill>
              <a:latin typeface="+mj-lt"/>
              <a:ea typeface="Trebuchet MS"/>
              <a:cs typeface="Trebuchet MS"/>
              <a:sym typeface="Trebuchet MS"/>
            </a:endParaRPr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FFFFFF"/>
                </a:solidFill>
                <a:latin typeface="+mj-lt"/>
                <a:ea typeface="Trebuchet MS"/>
                <a:cs typeface="Trebuchet MS"/>
                <a:sym typeface="Trebuchet MS"/>
              </a:rPr>
              <a:t>Photo credit: Chris Gorgolewski</a:t>
            </a:r>
            <a:endParaRPr dirty="0">
              <a:solidFill>
                <a:srgbClr val="FFFFFF"/>
              </a:solidFill>
              <a:latin typeface="+mj-lt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7405598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18B3341-18E8-459F-A835-A65AE42BA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 server is someone else’s computer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1A9D557-9792-40EE-BA55-77A2D3E18DBE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fld id="{2AE6F8C4-2D7F-41C7-A2DA-1B9B574A019F}" type="datetime1">
              <a:rPr lang="en-GB" smtClean="0"/>
              <a:pPr>
                <a:defRPr/>
              </a:pPr>
              <a:t>12/03/2019</a:t>
            </a:fld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6F75408-B00E-49DD-8BFC-59A747DBCEE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7105BD0D-EBF5-429D-BD54-7FC942F384EC}" type="slidenum">
              <a:rPr lang="en-GB" altLang="en-US" smtClean="0"/>
              <a:pPr>
                <a:defRPr/>
              </a:pPr>
              <a:t>20</a:t>
            </a:fld>
            <a:endParaRPr lang="en-GB" altLang="en-US"/>
          </a:p>
        </p:txBody>
      </p:sp>
      <p:pic>
        <p:nvPicPr>
          <p:cNvPr id="1026" name="Picture 2" descr="Image result for matrix gif">
            <a:extLst>
              <a:ext uri="{FF2B5EF4-FFF2-40B4-BE49-F238E27FC236}">
                <a16:creationId xmlns:a16="http://schemas.microsoft.com/office/drawing/2014/main" id="{793CCDB4-8B08-4DE0-8515-06FA6BC095C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277" y="1059582"/>
            <a:ext cx="7885046" cy="3327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06613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78641DB-28EE-4633-855D-2B610E845379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pPr>
              <a:defRPr/>
            </a:pPr>
            <a:fld id="{2AE6F8C4-2D7F-41C7-A2DA-1B9B574A019F}" type="datetime1">
              <a:rPr lang="en-GB" smtClean="0"/>
              <a:pPr>
                <a:defRPr/>
              </a:pPr>
              <a:t>12/03/2019</a:t>
            </a:fld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971505F-B9B0-4919-AE55-32DF50137282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>
              <a:defRPr/>
            </a:pPr>
            <a:fld id="{7105BD0D-EBF5-429D-BD54-7FC942F384EC}" type="slidenum">
              <a:rPr lang="en-GB" altLang="en-US" smtClean="0"/>
              <a:pPr>
                <a:defRPr/>
              </a:pPr>
              <a:t>21</a:t>
            </a:fld>
            <a:endParaRPr lang="en-GB" alt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E20530C-A90A-4D92-BAA9-433FE24BA6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800" b="66801"/>
          <a:stretch/>
        </p:blipFill>
        <p:spPr>
          <a:xfrm>
            <a:off x="-23960" y="-1"/>
            <a:ext cx="9167960" cy="569799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984E7E8-B63D-43EC-95C5-FEB0851A1F77}"/>
              </a:ext>
            </a:extLst>
          </p:cNvPr>
          <p:cNvSpPr/>
          <p:nvPr/>
        </p:nvSpPr>
        <p:spPr>
          <a:xfrm>
            <a:off x="0" y="4603500"/>
            <a:ext cx="9143999" cy="540000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r>
              <a:rPr lang="en-GB" dirty="0">
                <a:solidFill>
                  <a:schemeClr val="bg1"/>
                </a:solidFill>
                <a:latin typeface="+mj-lt"/>
              </a:rPr>
              <a:t>https://aws.amazon.com/compliance/data-center/data-centers</a:t>
            </a:r>
          </a:p>
        </p:txBody>
      </p:sp>
    </p:spTree>
    <p:extLst>
      <p:ext uri="{BB962C8B-B14F-4D97-AF65-F5344CB8AC3E}">
        <p14:creationId xmlns:p14="http://schemas.microsoft.com/office/powerpoint/2010/main" val="1208064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78641DB-28EE-4633-855D-2B610E845379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pPr>
              <a:defRPr/>
            </a:pPr>
            <a:fld id="{2AE6F8C4-2D7F-41C7-A2DA-1B9B574A019F}" type="datetime1">
              <a:rPr lang="en-GB" smtClean="0"/>
              <a:pPr>
                <a:defRPr/>
              </a:pPr>
              <a:t>12/03/2019</a:t>
            </a:fld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971505F-B9B0-4919-AE55-32DF50137282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>
              <a:defRPr/>
            </a:pPr>
            <a:fld id="{7105BD0D-EBF5-429D-BD54-7FC942F384EC}" type="slidenum">
              <a:rPr lang="en-GB" altLang="en-US" smtClean="0"/>
              <a:pPr>
                <a:defRPr/>
              </a:pPr>
              <a:t>22</a:t>
            </a:fld>
            <a:endParaRPr lang="en-GB" alt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E20530C-A90A-4D92-BAA9-433FE24BA6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800" b="66801"/>
          <a:stretch/>
        </p:blipFill>
        <p:spPr>
          <a:xfrm>
            <a:off x="107504" y="0"/>
            <a:ext cx="9167960" cy="569799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984E7E8-B63D-43EC-95C5-FEB0851A1F77}"/>
              </a:ext>
            </a:extLst>
          </p:cNvPr>
          <p:cNvSpPr/>
          <p:nvPr/>
        </p:nvSpPr>
        <p:spPr>
          <a:xfrm>
            <a:off x="0" y="4603500"/>
            <a:ext cx="9143999" cy="540000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r>
              <a:rPr lang="en-GB" dirty="0">
                <a:solidFill>
                  <a:schemeClr val="bg1"/>
                </a:solidFill>
                <a:latin typeface="+mj-lt"/>
              </a:rPr>
              <a:t>https://aws.amazon.com/compliance/data-center/data-centers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F74B74-0AF8-4140-9AD7-2D97D182CB3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310" t="36000" r="50119" b="48008"/>
          <a:stretch/>
        </p:blipFill>
        <p:spPr>
          <a:xfrm>
            <a:off x="106431" y="2814575"/>
            <a:ext cx="2088054" cy="183017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CFB2963-05FD-4949-8D69-A5161E42865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290" t="36000" r="11139" b="48008"/>
          <a:stretch/>
        </p:blipFill>
        <p:spPr>
          <a:xfrm>
            <a:off x="4818321" y="2814575"/>
            <a:ext cx="2088054" cy="18301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28E21B0-F23C-4C61-8689-27DD52E076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28" t="52043" r="50301" b="31285"/>
          <a:stretch/>
        </p:blipFill>
        <p:spPr>
          <a:xfrm>
            <a:off x="2462376" y="2814575"/>
            <a:ext cx="2088054" cy="190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6D45E6E-908E-4CB8-942F-8A7EF8B2F8E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290" t="52050" r="11139" b="31278"/>
          <a:stretch/>
        </p:blipFill>
        <p:spPr>
          <a:xfrm>
            <a:off x="7174267" y="2814575"/>
            <a:ext cx="2088054" cy="19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2164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mage result for docker container">
            <a:extLst>
              <a:ext uri="{FF2B5EF4-FFF2-40B4-BE49-F238E27FC236}">
                <a16:creationId xmlns:a16="http://schemas.microsoft.com/office/drawing/2014/main" id="{C1D79AD6-C9D8-4C4B-9FA7-7F40BE9C0A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709" y="74002"/>
            <a:ext cx="3174291" cy="2468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0840A43-8DA0-40A4-998F-1BFB9BAD8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800" y="1223963"/>
            <a:ext cx="4500240" cy="3240087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Docker is a container that bundles all the infrastructure and software together.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You don’t have to worry about all the different moving parts, just use the same set up and you’ll be fine.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F88B1D7-E800-41D5-BE38-8F926394C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344FEF-6268-4FBA-80BF-49F171E1319F}" type="datetime1">
              <a:rPr lang="en-GB" smtClean="0"/>
              <a:pPr>
                <a:defRPr/>
              </a:pPr>
              <a:t>12/03/2019</a:t>
            </a:fld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210516-9E96-4D5A-A6E4-26D3E2E757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723F4AA-6BDB-435B-B70F-96D631AC163B}" type="slidenum">
              <a:rPr lang="en-GB" altLang="en-US" smtClean="0"/>
              <a:pPr>
                <a:defRPr/>
              </a:pPr>
              <a:t>23</a:t>
            </a:fld>
            <a:endParaRPr lang="en-GB" alt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13D9309-D426-46E9-9196-10DD7579E9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These computers run software</a:t>
            </a:r>
          </a:p>
        </p:txBody>
      </p:sp>
      <p:pic>
        <p:nvPicPr>
          <p:cNvPr id="11" name="Picture 10" descr="A picture containing clipart&#10;&#10;Description automatically generated">
            <a:extLst>
              <a:ext uri="{FF2B5EF4-FFF2-40B4-BE49-F238E27FC236}">
                <a16:creationId xmlns:a16="http://schemas.microsoft.com/office/drawing/2014/main" id="{9469A823-7D21-402F-BCAF-E2CA909C21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054" y="2055887"/>
            <a:ext cx="4228862" cy="2818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8147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toy&#10;&#10;Description automatically generated">
            <a:extLst>
              <a:ext uri="{FF2B5EF4-FFF2-40B4-BE49-F238E27FC236}">
                <a16:creationId xmlns:a16="http://schemas.microsoft.com/office/drawing/2014/main" id="{EF9E3565-9B35-41A7-ACE2-0102267DEB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17"/>
          <a:stretch/>
        </p:blipFill>
        <p:spPr>
          <a:xfrm>
            <a:off x="6574415" y="-35147"/>
            <a:ext cx="2590335" cy="2283718"/>
          </a:xfrm>
          <a:prstGeom prst="rect">
            <a:avLst/>
          </a:prstGeom>
        </p:spPr>
      </p:pic>
      <p:pic>
        <p:nvPicPr>
          <p:cNvPr id="8" name="Content Placeholder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FD086049-DB05-45FF-9D56-F6B2F9CCE0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96912"/>
            <a:ext cx="8293154" cy="4107086"/>
          </a:xfr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3F1A28-7F3D-4693-A3A1-9F5C3A1FD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AB60A3B-1E4F-477E-A40D-63FA6238B88F}" type="datetime1">
              <a:rPr lang="en-GB" smtClean="0"/>
              <a:pPr>
                <a:defRPr/>
              </a:pPr>
              <a:t>12/03/2019</a:t>
            </a:fld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90CE2F-9D66-4165-BC88-8B687717722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CDA4729-CA73-46FD-B7FB-3083EDFB8E2B}" type="slidenum">
              <a:rPr lang="en-GB" altLang="en-US" smtClean="0"/>
              <a:pPr>
                <a:defRPr/>
              </a:pPr>
              <a:t>24</a:t>
            </a:fld>
            <a:endParaRPr lang="en-GB" alt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BD451FB-7876-4441-A164-3035DD12FF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Human and machine readable files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C11D14D-32A1-4621-9F61-C176661624B0}"/>
              </a:ext>
            </a:extLst>
          </p:cNvPr>
          <p:cNvSpPr/>
          <p:nvPr/>
        </p:nvSpPr>
        <p:spPr>
          <a:xfrm>
            <a:off x="0" y="4603500"/>
            <a:ext cx="9143999" cy="540000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noAutofit/>
          </a:bodyPr>
          <a:lstStyle/>
          <a:p>
            <a:r>
              <a:rPr lang="en-GB" dirty="0">
                <a:latin typeface="+mj-lt"/>
              </a:rPr>
              <a:t>https://medium.com/platformer-blog/practical-guide-on-writing-a-dockerfile-for-your-application-89376f88b3b5 </a:t>
            </a:r>
          </a:p>
        </p:txBody>
      </p:sp>
    </p:spTree>
    <p:extLst>
      <p:ext uri="{BB962C8B-B14F-4D97-AF65-F5344CB8AC3E}">
        <p14:creationId xmlns:p14="http://schemas.microsoft.com/office/powerpoint/2010/main" val="27367195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F88B1D7-E800-41D5-BE38-8F926394C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344FEF-6268-4FBA-80BF-49F171E1319F}" type="datetime1">
              <a:rPr lang="en-GB" smtClean="0"/>
              <a:pPr>
                <a:defRPr/>
              </a:pPr>
              <a:t>12/03/2019</a:t>
            </a:fld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210516-9E96-4D5A-A6E4-26D3E2E757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723F4AA-6BDB-435B-B70F-96D631AC163B}" type="slidenum">
              <a:rPr lang="en-GB" altLang="en-US" smtClean="0"/>
              <a:pPr>
                <a:defRPr/>
              </a:pPr>
              <a:t>25</a:t>
            </a:fld>
            <a:endParaRPr lang="en-GB" alt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13D9309-D426-46E9-9196-10DD7579E9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Docker container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DFA0090-2A4C-4EB1-BB5D-06C51EC3624A}"/>
              </a:ext>
            </a:extLst>
          </p:cNvPr>
          <p:cNvSpPr/>
          <p:nvPr/>
        </p:nvSpPr>
        <p:spPr>
          <a:xfrm>
            <a:off x="0" y="4603500"/>
            <a:ext cx="9143999" cy="540000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noAutofit/>
          </a:bodyPr>
          <a:lstStyle/>
          <a:p>
            <a:r>
              <a:rPr lang="en-GB" dirty="0">
                <a:latin typeface="+mj-lt"/>
              </a:rPr>
              <a:t>https://github.com/binder-examples/minimal-dockerfile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E20A96-C5B9-4F54-AFAB-34373E8725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713" t="20519" r="17713" b="19044"/>
          <a:stretch/>
        </p:blipFill>
        <p:spPr>
          <a:xfrm>
            <a:off x="689695" y="849723"/>
            <a:ext cx="7764610" cy="3882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1013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5733BD6-BBA4-4A44-B5AE-E697A87BA6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800" y="1131591"/>
            <a:ext cx="8280400" cy="3332460"/>
          </a:xfrm>
        </p:spPr>
        <p:txBody>
          <a:bodyPr/>
          <a:lstStyle/>
          <a:p>
            <a:r>
              <a:rPr lang="en-GB" dirty="0"/>
              <a:t>Please get into groups of 3-4 and explore the examples below.</a:t>
            </a:r>
          </a:p>
          <a:p>
            <a:endParaRPr lang="en-GB" dirty="0"/>
          </a:p>
          <a:p>
            <a:r>
              <a:rPr lang="en-GB" dirty="0"/>
              <a:t>Try to answer:</a:t>
            </a:r>
          </a:p>
          <a:p>
            <a:pPr lvl="4"/>
            <a:r>
              <a:rPr lang="en-GB" i="1" dirty="0"/>
              <a:t>Are there differences between different branches?</a:t>
            </a:r>
          </a:p>
          <a:p>
            <a:pPr lvl="4"/>
            <a:r>
              <a:rPr lang="en-GB" i="1" dirty="0"/>
              <a:t>Does that give different results?</a:t>
            </a:r>
          </a:p>
          <a:p>
            <a:pPr lvl="4"/>
            <a:r>
              <a:rPr lang="en-GB" i="1" dirty="0"/>
              <a:t>Did you get what you’d expect?</a:t>
            </a:r>
          </a:p>
          <a:p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hlinkClick r:id="rId2"/>
              </a:rPr>
              <a:t>https://github.com/alan-turing-institute/CompEnv-Ex1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hlinkClick r:id="rId3"/>
              </a:rPr>
              <a:t>https://github.com/alan-turing-institute/CompEnv-Ex2</a:t>
            </a:r>
            <a:r>
              <a:rPr lang="en-GB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hlinkClick r:id="rId4"/>
              </a:rPr>
              <a:t>https://github.com/alan-turing-institute/CompEnv-Ex3</a:t>
            </a:r>
            <a:r>
              <a:rPr lang="en-GB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hlinkClick r:id="rId5"/>
              </a:rPr>
              <a:t>https://github.com/alan-turing-institute/CompEnv-Ex4</a:t>
            </a:r>
            <a:r>
              <a:rPr lang="en-GB" dirty="0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F79E299-331F-4844-A8A5-5E66F0A84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AB60A3B-1E4F-477E-A40D-63FA6238B88F}" type="datetime1">
              <a:rPr lang="en-GB" smtClean="0"/>
              <a:pPr>
                <a:defRPr/>
              </a:pPr>
              <a:t>12/03/2019</a:t>
            </a:fld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5073AE-1E84-4EEE-9111-5DE257BF17C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CDA4729-CA73-46FD-B7FB-3083EDFB8E2B}" type="slidenum">
              <a:rPr lang="en-GB" altLang="en-US" smtClean="0"/>
              <a:pPr>
                <a:defRPr/>
              </a:pPr>
              <a:t>26</a:t>
            </a:fld>
            <a:endParaRPr lang="en-GB" alt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001057B-0453-4CF8-A02A-472A40B13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Small group exercise</a:t>
            </a:r>
          </a:p>
        </p:txBody>
      </p:sp>
    </p:spTree>
    <p:extLst>
      <p:ext uri="{BB962C8B-B14F-4D97-AF65-F5344CB8AC3E}">
        <p14:creationId xmlns:p14="http://schemas.microsoft.com/office/powerpoint/2010/main" val="16009780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CA25FF-B416-4DBD-97B9-FB59DCAE9725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pPr>
              <a:defRPr/>
            </a:pPr>
            <a:fld id="{5AB60A3B-1E4F-477E-A40D-63FA6238B88F}" type="datetime1">
              <a:rPr lang="en-GB" smtClean="0"/>
              <a:pPr>
                <a:defRPr/>
              </a:pPr>
              <a:t>12/03/2019</a:t>
            </a:fld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DBC752-9324-4CC8-8476-B4E6842250F2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>
              <a:defRPr/>
            </a:pPr>
            <a:fld id="{9CDA4729-CA73-46FD-B7FB-3083EDFB8E2B}" type="slidenum">
              <a:rPr lang="en-GB" altLang="en-US" smtClean="0"/>
              <a:pPr>
                <a:defRPr/>
              </a:pPr>
              <a:t>27</a:t>
            </a:fld>
            <a:endParaRPr lang="en-GB" alt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7D56260-91C9-4E44-A430-B0FA6CDEC69A}"/>
              </a:ext>
            </a:extLst>
          </p:cNvPr>
          <p:cNvSpPr/>
          <p:nvPr/>
        </p:nvSpPr>
        <p:spPr>
          <a:xfrm>
            <a:off x="0" y="4603500"/>
            <a:ext cx="9143999" cy="540000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r>
              <a:rPr lang="en-GB" dirty="0">
                <a:latin typeface="+mj-lt"/>
              </a:rPr>
              <a:t>Courtesy of Juliette Belin: https://twitter.com/JulietteTaka/status/1082735653929000960</a:t>
            </a:r>
          </a:p>
        </p:txBody>
      </p:sp>
      <p:pic>
        <p:nvPicPr>
          <p:cNvPr id="7" name="Picture 6" descr="A picture containing text, map&#10;&#10;Description automatically generated">
            <a:extLst>
              <a:ext uri="{FF2B5EF4-FFF2-40B4-BE49-F238E27FC236}">
                <a16:creationId xmlns:a16="http://schemas.microsoft.com/office/drawing/2014/main" id="{C4B85D08-334C-4FEB-99DC-F2E6E427A0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110" y="0"/>
            <a:ext cx="6679780" cy="4722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6361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CA25FF-B416-4DBD-97B9-FB59DCAE9725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pPr>
              <a:defRPr/>
            </a:pPr>
            <a:fld id="{5AB60A3B-1E4F-477E-A40D-63FA6238B88F}" type="datetime1">
              <a:rPr lang="en-GB" smtClean="0"/>
              <a:pPr>
                <a:defRPr/>
              </a:pPr>
              <a:t>12/03/2019</a:t>
            </a:fld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DBC752-9324-4CC8-8476-B4E6842250F2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>
              <a:defRPr/>
            </a:pPr>
            <a:fld id="{9CDA4729-CA73-46FD-B7FB-3083EDFB8E2B}" type="slidenum">
              <a:rPr lang="en-GB" altLang="en-US" smtClean="0"/>
              <a:pPr>
                <a:defRPr/>
              </a:pPr>
              <a:t>28</a:t>
            </a:fld>
            <a:endParaRPr lang="en-GB" alt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7D56260-91C9-4E44-A430-B0FA6CDEC69A}"/>
              </a:ext>
            </a:extLst>
          </p:cNvPr>
          <p:cNvSpPr/>
          <p:nvPr/>
        </p:nvSpPr>
        <p:spPr>
          <a:xfrm>
            <a:off x="0" y="4603500"/>
            <a:ext cx="9143999" cy="540000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r>
              <a:rPr lang="en-GB" dirty="0">
                <a:latin typeface="+mj-lt"/>
              </a:rPr>
              <a:t>Courtesy of Juliette Belin: https://twitter.com/JulietteTaka/status/1082735653929000960</a:t>
            </a:r>
          </a:p>
        </p:txBody>
      </p:sp>
      <p:pic>
        <p:nvPicPr>
          <p:cNvPr id="7" name="Picture 6" descr="A picture containing text, map&#10;&#10;Description automatically generated">
            <a:extLst>
              <a:ext uri="{FF2B5EF4-FFF2-40B4-BE49-F238E27FC236}">
                <a16:creationId xmlns:a16="http://schemas.microsoft.com/office/drawing/2014/main" id="{C4B85D08-334C-4FEB-99DC-F2E6E427A0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110" y="0"/>
            <a:ext cx="6679780" cy="472281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2FC71F0-EE62-4E11-A531-17F4B067B2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003014" y="1357899"/>
            <a:ext cx="3676766" cy="37856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4D39E71-CD39-4DC6-AC1D-E5B99328A5A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l="55812" t="52800" r="9051" b="13307"/>
          <a:stretch/>
        </p:blipFill>
        <p:spPr>
          <a:xfrm>
            <a:off x="6156176" y="2714197"/>
            <a:ext cx="1296144" cy="937674"/>
          </a:xfrm>
          <a:prstGeom prst="roundRect">
            <a:avLst>
              <a:gd name="adj" fmla="val 50000"/>
            </a:avLst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2CE7CB7-D0A6-4525-8F96-6A97DD464798}"/>
              </a:ext>
            </a:extLst>
          </p:cNvPr>
          <p:cNvSpPr txBox="1"/>
          <p:nvPr/>
        </p:nvSpPr>
        <p:spPr>
          <a:xfrm>
            <a:off x="1143000" y="5143500"/>
            <a:ext cx="685800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900">
                <a:hlinkClick r:id="rId6" tooltip="http://emergentbydesign.com/2010/07/01/guidelines-for-group-collaboration-and-emergence/"/>
              </a:rPr>
              <a:t>This Photo</a:t>
            </a:r>
            <a:r>
              <a:rPr lang="en-GB" sz="900"/>
              <a:t> by Unknown Author is licensed under </a:t>
            </a:r>
            <a:r>
              <a:rPr lang="en-GB" sz="900">
                <a:hlinkClick r:id="rId7" tooltip="https://creativecommons.org/licenses/by/3.0/"/>
              </a:rPr>
              <a:t>CC BY</a:t>
            </a:r>
            <a:endParaRPr lang="en-GB" sz="900"/>
          </a:p>
        </p:txBody>
      </p:sp>
    </p:spTree>
    <p:extLst>
      <p:ext uri="{BB962C8B-B14F-4D97-AF65-F5344CB8AC3E}">
        <p14:creationId xmlns:p14="http://schemas.microsoft.com/office/powerpoint/2010/main" val="22104358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CA25FF-B416-4DBD-97B9-FB59DCAE9725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pPr>
              <a:defRPr/>
            </a:pPr>
            <a:fld id="{5AB60A3B-1E4F-477E-A40D-63FA6238B88F}" type="datetime1">
              <a:rPr lang="en-GB" smtClean="0"/>
              <a:pPr>
                <a:defRPr/>
              </a:pPr>
              <a:t>12/03/2019</a:t>
            </a:fld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DBC752-9324-4CC8-8476-B4E6842250F2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>
              <a:defRPr/>
            </a:pPr>
            <a:fld id="{9CDA4729-CA73-46FD-B7FB-3083EDFB8E2B}" type="slidenum">
              <a:rPr lang="en-GB" altLang="en-US" smtClean="0"/>
              <a:pPr>
                <a:defRPr/>
              </a:pPr>
              <a:t>29</a:t>
            </a:fld>
            <a:endParaRPr lang="en-GB" alt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7D56260-91C9-4E44-A430-B0FA6CDEC69A}"/>
              </a:ext>
            </a:extLst>
          </p:cNvPr>
          <p:cNvSpPr/>
          <p:nvPr/>
        </p:nvSpPr>
        <p:spPr>
          <a:xfrm>
            <a:off x="0" y="4688834"/>
            <a:ext cx="9143999" cy="369332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endParaRPr lang="en-GB" dirty="0">
              <a:latin typeface="+mj-lt"/>
            </a:endParaRPr>
          </a:p>
        </p:txBody>
      </p:sp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1AF9E528-6DD9-4C0A-AD08-B295ECF004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280" y="84258"/>
            <a:ext cx="8503440" cy="4974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647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CFE2DF-D342-4442-8718-E358DA950499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pPr>
              <a:defRPr/>
            </a:pPr>
            <a:fld id="{2AE6F8C4-2D7F-41C7-A2DA-1B9B574A019F}" type="datetime1">
              <a:rPr lang="en-GB" smtClean="0"/>
              <a:pPr>
                <a:defRPr/>
              </a:pPr>
              <a:t>12/03/2019</a:t>
            </a:fld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EA4CD95-FB95-4E02-9AF2-7F5045A87064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>
              <a:defRPr/>
            </a:pPr>
            <a:fld id="{7105BD0D-EBF5-429D-BD54-7FC942F384EC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5F97A1B0-225F-4A11-96BA-6C96091B2B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2410FF4-E0A3-4F6D-B60B-370ED913CB5E}"/>
              </a:ext>
            </a:extLst>
          </p:cNvPr>
          <p:cNvSpPr/>
          <p:nvPr/>
        </p:nvSpPr>
        <p:spPr>
          <a:xfrm>
            <a:off x="0" y="4688834"/>
            <a:ext cx="914399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+mj-lt"/>
              </a:rPr>
              <a:t>Slide courtesy of Chris </a:t>
            </a:r>
            <a:r>
              <a:rPr lang="en-GB" dirty="0" err="1">
                <a:solidFill>
                  <a:schemeClr val="bg1"/>
                </a:solidFill>
                <a:latin typeface="+mj-lt"/>
              </a:rPr>
              <a:t>Holdraf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 and the </a:t>
            </a:r>
            <a:r>
              <a:rPr lang="en-GB" dirty="0" err="1">
                <a:solidFill>
                  <a:schemeClr val="bg1"/>
                </a:solidFill>
                <a:latin typeface="+mj-lt"/>
              </a:rPr>
              <a:t>Jupyter</a:t>
            </a:r>
            <a:r>
              <a:rPr lang="en-GB" dirty="0">
                <a:solidFill>
                  <a:schemeClr val="bg1"/>
                </a:solidFill>
                <a:latin typeface="+mj-lt"/>
              </a:rPr>
              <a:t> Team</a:t>
            </a:r>
          </a:p>
        </p:txBody>
      </p:sp>
    </p:spTree>
    <p:extLst>
      <p:ext uri="{BB962C8B-B14F-4D97-AF65-F5344CB8AC3E}">
        <p14:creationId xmlns:p14="http://schemas.microsoft.com/office/powerpoint/2010/main" val="112198524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E50B57FA-4659-47CE-8AD6-46D101A5AA4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6" b="26"/>
          <a:stretch>
            <a:fillRect/>
          </a:stretch>
        </p:blipFill>
        <p:spPr/>
      </p:pic>
      <p:sp>
        <p:nvSpPr>
          <p:cNvPr id="19461" name="Title 3">
            <a:extLst>
              <a:ext uri="{FF2B5EF4-FFF2-40B4-BE49-F238E27FC236}">
                <a16:creationId xmlns:a16="http://schemas.microsoft.com/office/drawing/2014/main" id="{58BD0FB8-516F-4256-A6B1-162657F79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0" y="1887742"/>
            <a:ext cx="7308552" cy="612000"/>
          </a:xfrm>
        </p:spPr>
        <p:txBody>
          <a:bodyPr/>
          <a:lstStyle/>
          <a:p>
            <a:r>
              <a:rPr lang="en-GB" altLang="en-US" sz="4000" noProof="0" dirty="0"/>
              <a:t>The Turing Way</a:t>
            </a:r>
            <a:endParaRPr lang="en-GB" altLang="en-US" sz="2400" b="0" noProof="0" dirty="0"/>
          </a:p>
        </p:txBody>
      </p:sp>
      <p:sp>
        <p:nvSpPr>
          <p:cNvPr id="19459" name="Date Placeholder 2">
            <a:extLst>
              <a:ext uri="{FF2B5EF4-FFF2-40B4-BE49-F238E27FC236}">
                <a16:creationId xmlns:a16="http://schemas.microsoft.com/office/drawing/2014/main" id="{3F9F0809-BE29-434B-8155-65AE2D77E49D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A4C6BB-F0D9-459B-91CF-14675349E254}" type="datetime1">
              <a:rPr lang="en-GB" altLang="en-US" smtClean="0">
                <a:solidFill>
                  <a:schemeClr val="bg1"/>
                </a:solidFill>
              </a:rPr>
              <a:pPr/>
              <a:t>12/03/2019</a:t>
            </a:fld>
            <a:endParaRPr lang="en-GB" altLang="en-US" dirty="0">
              <a:solidFill>
                <a:schemeClr val="bg1"/>
              </a:solidFill>
            </a:endParaRPr>
          </a:p>
        </p:txBody>
      </p:sp>
      <p:sp>
        <p:nvSpPr>
          <p:cNvPr id="19460" name="Slide Number Placeholder 4">
            <a:extLst>
              <a:ext uri="{FF2B5EF4-FFF2-40B4-BE49-F238E27FC236}">
                <a16:creationId xmlns:a16="http://schemas.microsoft.com/office/drawing/2014/main" id="{19B9E81D-6C83-4C2B-B1E5-268EC342C0B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04250" y="4722813"/>
            <a:ext cx="539750" cy="144462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0BD8882-015C-4AD8-BE26-BC14CB050800}" type="slidenum">
              <a:rPr lang="en-GB" altLang="en-US" smtClean="0">
                <a:solidFill>
                  <a:schemeClr val="bg1"/>
                </a:solidFill>
              </a:rPr>
              <a:pPr/>
              <a:t>30</a:t>
            </a:fld>
            <a:endParaRPr lang="en-GB" altLang="en-US" dirty="0">
              <a:solidFill>
                <a:schemeClr val="bg1"/>
              </a:solidFill>
            </a:endParaRPr>
          </a:p>
        </p:txBody>
      </p:sp>
      <p:pic>
        <p:nvPicPr>
          <p:cNvPr id="8" name="Picture 4" descr="https://encrypted-tbn0.gstatic.com/images?q=tbn:ANd9GcTr1WT7d5fbNTZQ1D5DHIbJJT3BNXcw7iIi7tZfZKE_FtzBPcQs05G-VSw">
            <a:extLst>
              <a:ext uri="{FF2B5EF4-FFF2-40B4-BE49-F238E27FC236}">
                <a16:creationId xmlns:a16="http://schemas.microsoft.com/office/drawing/2014/main" id="{71B73694-14C3-41C7-900D-51552145A5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87" y="3414705"/>
            <a:ext cx="342900" cy="34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pmcdeadline2.files.wordpress.com/2014/06/twitter-logo.png?w=970">
            <a:extLst>
              <a:ext uri="{FF2B5EF4-FFF2-40B4-BE49-F238E27FC236}">
                <a16:creationId xmlns:a16="http://schemas.microsoft.com/office/drawing/2014/main" id="{5A748E73-59F0-43FC-B260-2B86BE497B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87" y="2923813"/>
            <a:ext cx="342900" cy="34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15616" y="2851795"/>
            <a:ext cx="6264696" cy="136815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en-US" sz="2000" dirty="0">
                <a:latin typeface="+mn-lt"/>
              </a:rPr>
              <a:t>#</a:t>
            </a:r>
            <a:r>
              <a:rPr lang="en-GB" altLang="en-US" sz="2000" dirty="0" err="1">
                <a:latin typeface="+mn-lt"/>
              </a:rPr>
              <a:t>TuringWay</a:t>
            </a:r>
            <a:br>
              <a:rPr lang="en-GB" altLang="en-US" sz="2000" dirty="0">
                <a:latin typeface="+mn-lt"/>
              </a:rPr>
            </a:br>
            <a:r>
              <a:rPr lang="en-GB" altLang="en-US" sz="2000" i="1" dirty="0">
                <a:latin typeface="+mn-lt"/>
                <a:hlinkClick r:id="rId5"/>
              </a:rPr>
              <a:t>https://github.com/alan-turing-institute/the-turing-way</a:t>
            </a:r>
            <a:endParaRPr lang="en-GB" altLang="en-US" sz="2000" i="1" dirty="0">
              <a:latin typeface="+mn-lt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000" dirty="0"/>
              <a:t>gitter.im/</a:t>
            </a:r>
            <a:r>
              <a:rPr lang="en-GB" sz="2000" dirty="0" err="1"/>
              <a:t>alan</a:t>
            </a:r>
            <a:r>
              <a:rPr lang="en-GB" sz="2000" dirty="0"/>
              <a:t>-</a:t>
            </a:r>
            <a:r>
              <a:rPr lang="en-GB" sz="2000" dirty="0" err="1"/>
              <a:t>turing</a:t>
            </a:r>
            <a:r>
              <a:rPr lang="en-GB" sz="2000" dirty="0"/>
              <a:t>-institute/the-</a:t>
            </a:r>
            <a:r>
              <a:rPr lang="en-GB" sz="2000" dirty="0" err="1"/>
              <a:t>turing</a:t>
            </a:r>
            <a:r>
              <a:rPr lang="en-GB" sz="2000" dirty="0"/>
              <a:t>-way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cs typeface="+mn-cs"/>
            </a:endParaRPr>
          </a:p>
        </p:txBody>
      </p:sp>
      <p:pic>
        <p:nvPicPr>
          <p:cNvPr id="11" name="Graphic 7">
            <a:extLst>
              <a:ext uri="{FF2B5EF4-FFF2-40B4-BE49-F238E27FC236}">
                <a16:creationId xmlns:a16="http://schemas.microsoft.com/office/drawing/2014/main" id="{796386D8-53E8-4AAF-B5C1-1227B03D1B9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74687" y="3877947"/>
            <a:ext cx="342000" cy="3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2483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D3FF3-257B-4B08-8B90-428297E92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does reproducible mean?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D0903B0-7D9B-4B00-98F6-386D4CA8B275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fld id="{FA344FEF-6268-4FBA-80BF-49F171E1319F}" type="datetime1">
              <a:rPr lang="en-GB" smtClean="0"/>
              <a:pPr>
                <a:defRPr/>
              </a:pPr>
              <a:t>12/03/2019</a:t>
            </a:fld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4B120C-3C8D-4F7B-B9A8-52E3DDEAA42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0723F4AA-6BDB-435B-B70F-96D631AC163B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0FF5033-672A-4AE8-A0CC-A88D25A5C10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3568" y="1059582"/>
          <a:ext cx="7776864" cy="36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96">
                  <a:extLst>
                    <a:ext uri="{9D8B030D-6E8A-4147-A177-3AD203B41FA5}">
                      <a16:colId xmlns:a16="http://schemas.microsoft.com/office/drawing/2014/main" val="495368565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1063661409"/>
                    </a:ext>
                  </a:extLst>
                </a:gridCol>
                <a:gridCol w="3024336">
                  <a:extLst>
                    <a:ext uri="{9D8B030D-6E8A-4147-A177-3AD203B41FA5}">
                      <a16:colId xmlns:a16="http://schemas.microsoft.com/office/drawing/2014/main" val="1479851905"/>
                    </a:ext>
                  </a:extLst>
                </a:gridCol>
                <a:gridCol w="3024336">
                  <a:extLst>
                    <a:ext uri="{9D8B030D-6E8A-4147-A177-3AD203B41FA5}">
                      <a16:colId xmlns:a16="http://schemas.microsoft.com/office/drawing/2014/main" val="188804056"/>
                    </a:ext>
                  </a:extLst>
                </a:gridCol>
              </a:tblGrid>
              <a:tr h="711253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3600" dirty="0">
                          <a:solidFill>
                            <a:schemeClr val="bg1"/>
                          </a:solidFill>
                          <a:latin typeface="Gill Sans MT" panose="020B0502020104020203" pitchFamily="34" charset="0"/>
                        </a:rPr>
                        <a:t>Data</a:t>
                      </a:r>
                      <a:endParaRPr lang="en-GB" sz="4400" dirty="0">
                        <a:solidFill>
                          <a:schemeClr val="bg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solidFill>
                      <a:srgbClr val="0080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0884886"/>
                  </a:ext>
                </a:extLst>
              </a:tr>
              <a:tr h="628075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Gill Sans MT" panose="020B0502020104020203" pitchFamily="34" charset="0"/>
                        </a:rPr>
                        <a:t>Same</a:t>
                      </a:r>
                      <a:endParaRPr lang="en-GB" sz="2400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solidFill>
                      <a:srgbClr val="00808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Gill Sans MT" panose="020B0502020104020203" pitchFamily="34" charset="0"/>
                        </a:rPr>
                        <a:t>Different</a:t>
                      </a:r>
                      <a:endParaRPr lang="en-GB" sz="2400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solidFill>
                      <a:srgbClr val="00808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976131"/>
                  </a:ext>
                </a:extLst>
              </a:tr>
              <a:tr h="1130536">
                <a:tc rowSpan="2">
                  <a:txBody>
                    <a:bodyPr/>
                    <a:lstStyle/>
                    <a:p>
                      <a:pPr algn="ctr"/>
                      <a:r>
                        <a:rPr lang="en-GB" sz="3600" b="1" dirty="0">
                          <a:solidFill>
                            <a:schemeClr val="bg1"/>
                          </a:solidFill>
                          <a:latin typeface="Gill Sans MT" panose="020B0502020104020203" pitchFamily="34" charset="0"/>
                        </a:rPr>
                        <a:t>Analysis</a:t>
                      </a:r>
                    </a:p>
                  </a:txBody>
                  <a:tcPr vert="vert270" anchor="ctr"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Gill Sans MT" panose="020B0502020104020203" pitchFamily="34" charset="0"/>
                        </a:rPr>
                        <a:t>Same</a:t>
                      </a:r>
                    </a:p>
                  </a:txBody>
                  <a:tcPr vert="vert270" anchor="ctr">
                    <a:solidFill>
                      <a:srgbClr val="00808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latin typeface="Gill Sans MT" panose="020B0502020104020203" pitchFamily="34" charset="0"/>
                        </a:rPr>
                        <a:t>Reproducible</a:t>
                      </a:r>
                      <a:endParaRPr lang="en-GB" sz="1600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solidFill>
                      <a:srgbClr val="00808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latin typeface="Gill Sans MT" panose="020B0502020104020203" pitchFamily="34" charset="0"/>
                        </a:rPr>
                        <a:t>Replicable</a:t>
                      </a:r>
                      <a:endParaRPr lang="en-GB" sz="1600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solidFill>
                      <a:srgbClr val="00808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9240244"/>
                  </a:ext>
                </a:extLst>
              </a:tr>
              <a:tr h="1130536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Gill Sans MT" panose="020B0502020104020203" pitchFamily="34" charset="0"/>
                        </a:rPr>
                        <a:t>Different</a:t>
                      </a:r>
                      <a:endParaRPr lang="en-GB" sz="1800" dirty="0">
                        <a:latin typeface="Gill Sans MT" panose="020B0502020104020203" pitchFamily="34" charset="0"/>
                      </a:endParaRPr>
                    </a:p>
                  </a:txBody>
                  <a:tcPr vert="vert270" anchor="ctr">
                    <a:solidFill>
                      <a:srgbClr val="00808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latin typeface="Gill Sans MT" panose="020B0502020104020203" pitchFamily="34" charset="0"/>
                        </a:rPr>
                        <a:t>Robust</a:t>
                      </a:r>
                      <a:endParaRPr lang="en-GB" sz="1600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solidFill>
                      <a:srgbClr val="00808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 err="1">
                          <a:latin typeface="Gill Sans MT" panose="020B0502020104020203" pitchFamily="34" charset="0"/>
                        </a:rPr>
                        <a:t>Generalisable</a:t>
                      </a:r>
                      <a:endParaRPr lang="en-GB" sz="3200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solidFill>
                      <a:srgbClr val="00808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1938836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1A1EB02A-4D7F-4843-848A-B66476D1FC98}"/>
              </a:ext>
            </a:extLst>
          </p:cNvPr>
          <p:cNvSpPr/>
          <p:nvPr/>
        </p:nvSpPr>
        <p:spPr>
          <a:xfrm>
            <a:off x="0" y="4603500"/>
            <a:ext cx="9143999" cy="540000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noAutofit/>
          </a:bodyPr>
          <a:lstStyle/>
          <a:p>
            <a:r>
              <a:rPr lang="en-GB" dirty="0">
                <a:latin typeface="+mj-lt"/>
              </a:rPr>
              <a:t>https://dx.doi.org/10.6084/m9.figshare.7140050</a:t>
            </a:r>
          </a:p>
        </p:txBody>
      </p:sp>
    </p:spTree>
    <p:extLst>
      <p:ext uri="{BB962C8B-B14F-4D97-AF65-F5344CB8AC3E}">
        <p14:creationId xmlns:p14="http://schemas.microsoft.com/office/powerpoint/2010/main" val="34285175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A0BAA8-19A9-4170-A72A-1B12978DD9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Upsetting take home message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3B1145B-ADD4-4781-9AE6-FCAF9F867E6B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fld id="{FA344FEF-6268-4FBA-80BF-49F171E1319F}" type="datetime1">
              <a:rPr lang="en-GB" smtClean="0"/>
              <a:pPr>
                <a:defRPr/>
              </a:pPr>
              <a:t>12/03/2019</a:t>
            </a:fld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74925B-607A-4245-B6F2-EB7D11D8993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0723F4AA-6BDB-435B-B70F-96D631AC163B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A45EC5F-AB17-4C4A-8A41-C5976DA8A8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669" r="5620" b="539"/>
          <a:stretch/>
        </p:blipFill>
        <p:spPr>
          <a:xfrm>
            <a:off x="6995852" y="2628000"/>
            <a:ext cx="1980000" cy="1980000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AD87CCA-D54C-4C83-BBEA-07A15569C6F9}"/>
              </a:ext>
            </a:extLst>
          </p:cNvPr>
          <p:cNvSpPr txBox="1">
            <a:spLocks/>
          </p:cNvSpPr>
          <p:nvPr/>
        </p:nvSpPr>
        <p:spPr>
          <a:xfrm>
            <a:off x="1181852" y="1112449"/>
            <a:ext cx="6780296" cy="23762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2520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4000" indent="-2520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6000" indent="-2520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28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4400" i="1" dirty="0"/>
              <a:t>Sharing your code and data isn’t enough!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10A2D99-64DD-4D93-94BD-FB1AC4F9ECE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891" t="-3491" r="2128" b="4502"/>
          <a:stretch/>
        </p:blipFill>
        <p:spPr>
          <a:xfrm>
            <a:off x="191852" y="2628000"/>
            <a:ext cx="1980000" cy="19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8520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B41C379E-1CBD-43A3-962C-3AE46F268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You need the computational environment too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9CFC28-156A-4650-ACE2-99EFDBB75494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2AE6F8C4-2D7F-41C7-A2DA-1B9B574A019F}" type="datetime1">
              <a:rPr lang="en-GB" smtClean="0"/>
              <a:pPr/>
              <a:t>12/03/2019</a:t>
            </a:fld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5133D2A-7FE6-43D7-ADF2-BB3CC04D233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105BD0D-EBF5-429D-BD54-7FC942F384EC}" type="slidenum">
              <a:rPr lang="en-GB" altLang="en-US" smtClean="0"/>
              <a:pPr/>
              <a:t>6</a:t>
            </a:fld>
            <a:endParaRPr lang="en-GB" altLang="en-US"/>
          </a:p>
        </p:txBody>
      </p:sp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CEB9452C-F60F-4FD7-90DA-ECCFF492DD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06153"/>
            <a:ext cx="9144000" cy="282178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4D57F64-360C-4853-A118-AC07F3E9A464}"/>
              </a:ext>
            </a:extLst>
          </p:cNvPr>
          <p:cNvSpPr/>
          <p:nvPr/>
        </p:nvSpPr>
        <p:spPr>
          <a:xfrm>
            <a:off x="0" y="4688834"/>
            <a:ext cx="9143999" cy="540000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r>
              <a:rPr lang="en-GB" dirty="0">
                <a:latin typeface="+mj-lt"/>
              </a:rPr>
              <a:t>Peng, Science, 2011</a:t>
            </a:r>
          </a:p>
        </p:txBody>
      </p:sp>
    </p:spTree>
    <p:extLst>
      <p:ext uri="{BB962C8B-B14F-4D97-AF65-F5344CB8AC3E}">
        <p14:creationId xmlns:p14="http://schemas.microsoft.com/office/powerpoint/2010/main" val="21483802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B41C379E-1CBD-43A3-962C-3AE46F268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You need the computational environment too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9CFC28-156A-4650-ACE2-99EFDBB75494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2AE6F8C4-2D7F-41C7-A2DA-1B9B574A019F}" type="datetime1">
              <a:rPr lang="en-GB" smtClean="0"/>
              <a:pPr/>
              <a:t>12/03/2019</a:t>
            </a:fld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5133D2A-7FE6-43D7-ADF2-BB3CC04D233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105BD0D-EBF5-429D-BD54-7FC942F384EC}" type="slidenum">
              <a:rPr lang="en-GB" altLang="en-US" smtClean="0"/>
              <a:pPr/>
              <a:t>7</a:t>
            </a:fld>
            <a:endParaRPr lang="en-GB" altLang="en-US"/>
          </a:p>
        </p:txBody>
      </p:sp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CEB9452C-F60F-4FD7-90DA-ECCFF492DD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06153"/>
            <a:ext cx="9144000" cy="282178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4D57F64-360C-4853-A118-AC07F3E9A464}"/>
              </a:ext>
            </a:extLst>
          </p:cNvPr>
          <p:cNvSpPr/>
          <p:nvPr/>
        </p:nvSpPr>
        <p:spPr>
          <a:xfrm>
            <a:off x="0" y="4688834"/>
            <a:ext cx="9143999" cy="540000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r>
              <a:rPr lang="en-GB" dirty="0">
                <a:latin typeface="+mj-lt"/>
              </a:rPr>
              <a:t>Peng, Science, 2011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39F3560-D5DA-40ED-B98C-F30CEB95B8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495066"/>
            <a:ext cx="4860032" cy="2733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9852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F366A0-89D8-4C17-94A9-62504860BA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800" y="1131589"/>
            <a:ext cx="8280400" cy="341113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Hardware (GPU, CPU)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Operating system (mac, windows, </a:t>
            </a:r>
            <a:r>
              <a:rPr lang="en-GB" sz="2400" dirty="0" err="1"/>
              <a:t>linux</a:t>
            </a:r>
            <a:r>
              <a:rPr lang="en-GB" sz="2400" dirty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Software</a:t>
            </a:r>
          </a:p>
          <a:p>
            <a:pPr marL="774900" lvl="2" indent="-342900">
              <a:buFont typeface="Arial" panose="020B0604020202020204" pitchFamily="34" charset="0"/>
              <a:buChar char="•"/>
            </a:pPr>
            <a:r>
              <a:rPr lang="en-GB" sz="2400" dirty="0"/>
              <a:t>Language version</a:t>
            </a:r>
          </a:p>
          <a:p>
            <a:pPr marL="774900" lvl="2" indent="-342900">
              <a:buFont typeface="Arial" panose="020B0604020202020204" pitchFamily="34" charset="0"/>
              <a:buChar char="•"/>
            </a:pPr>
            <a:r>
              <a:rPr lang="en-GB" sz="2400" dirty="0"/>
              <a:t>Package versions</a:t>
            </a:r>
            <a:endParaRPr lang="en-GB" sz="2000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lvl="1"/>
            <a:r>
              <a:rPr lang="en-GB" sz="2000" i="1" dirty="0"/>
              <a:t>And all the interactions between the different layers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9CFC28-156A-4650-ACE2-99EFDBB754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6F8C4-2D7F-41C7-A2DA-1B9B574A019F}" type="datetime1">
              <a:rPr lang="en-GB" smtClean="0"/>
              <a:pPr/>
              <a:t>12/03/2019</a:t>
            </a:fld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5133D2A-7FE6-43D7-ADF2-BB3CC04D233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105BD0D-EBF5-429D-BD54-7FC942F384EC}" type="slidenum">
              <a:rPr lang="en-GB" altLang="en-US" smtClean="0"/>
              <a:pPr/>
              <a:t>8</a:t>
            </a:fld>
            <a:endParaRPr lang="en-GB" alt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B41C379E-1CBD-43A3-962C-3AE46F268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You need the computational environment too</a:t>
            </a:r>
          </a:p>
        </p:txBody>
      </p:sp>
      <p:pic>
        <p:nvPicPr>
          <p:cNvPr id="2050" name="Picture 2" descr="christmas GIF">
            <a:extLst>
              <a:ext uri="{FF2B5EF4-FFF2-40B4-BE49-F238E27FC236}">
                <a16:creationId xmlns:a16="http://schemas.microsoft.com/office/drawing/2014/main" id="{201BE235-3315-4374-90F9-4BCB38901F9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637" y="1131590"/>
            <a:ext cx="2900363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91658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2250162-F8AC-4888-95E4-0E4732F38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AB60A3B-1E4F-477E-A40D-63FA6238B88F}" type="datetime1">
              <a:rPr lang="en-GB" smtClean="0"/>
              <a:pPr>
                <a:defRPr/>
              </a:pPr>
              <a:t>12/03/2019</a:t>
            </a:fld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65B2FF-BDB8-4880-BC62-390131059E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CDA4729-CA73-46FD-B7FB-3083EDFB8E2B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BD20B45-2942-4C04-9CA2-88641EC9F5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Capturing your local environment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6229124-D193-4AA9-818D-B401719E32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2015" b="62697"/>
          <a:stretch/>
        </p:blipFill>
        <p:spPr>
          <a:xfrm>
            <a:off x="431800" y="1131590"/>
            <a:ext cx="5292328" cy="2700368"/>
          </a:xfrm>
          <a:prstGeom prst="rect">
            <a:avLst/>
          </a:prstGeom>
        </p:spPr>
      </p:pic>
      <p:pic>
        <p:nvPicPr>
          <p:cNvPr id="3074" name="Picture 2" descr="Image result for frozen gif freeze">
            <a:extLst>
              <a:ext uri="{FF2B5EF4-FFF2-40B4-BE49-F238E27FC236}">
                <a16:creationId xmlns:a16="http://schemas.microsoft.com/office/drawing/2014/main" id="{4738576F-98F2-4F59-973D-AE2A9D79D56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889404"/>
            <a:ext cx="5715000" cy="250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07F9BA2-FFA2-42F1-A4B6-8A3DEE319C45}"/>
              </a:ext>
            </a:extLst>
          </p:cNvPr>
          <p:cNvSpPr/>
          <p:nvPr/>
        </p:nvSpPr>
        <p:spPr>
          <a:xfrm>
            <a:off x="0" y="4603500"/>
            <a:ext cx="9143999" cy="540000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noAutofit/>
          </a:bodyPr>
          <a:lstStyle/>
          <a:p>
            <a:r>
              <a:rPr lang="en-GB" dirty="0">
                <a:latin typeface="+mj-lt"/>
              </a:rPr>
              <a:t>https://pip.pypa.io/en/stable/reference/pip_freeze</a:t>
            </a:r>
          </a:p>
        </p:txBody>
      </p:sp>
    </p:spTree>
    <p:extLst>
      <p:ext uri="{BB962C8B-B14F-4D97-AF65-F5344CB8AC3E}">
        <p14:creationId xmlns:p14="http://schemas.microsoft.com/office/powerpoint/2010/main" val="30611665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Red&amp;White - Alan Turing">
      <a:dk1>
        <a:sysClr val="windowText" lastClr="000000"/>
      </a:dk1>
      <a:lt1>
        <a:sysClr val="window" lastClr="FFFFFF"/>
      </a:lt1>
      <a:dk2>
        <a:srgbClr val="00FF00"/>
      </a:dk2>
      <a:lt2>
        <a:srgbClr val="00FFFF"/>
      </a:lt2>
      <a:accent1>
        <a:srgbClr val="0000FF"/>
      </a:accent1>
      <a:accent2>
        <a:srgbClr val="7D00FF"/>
      </a:accent2>
      <a:accent3>
        <a:srgbClr val="FF00FF"/>
      </a:accent3>
      <a:accent4>
        <a:srgbClr val="FF0000"/>
      </a:accent4>
      <a:accent5>
        <a:srgbClr val="FF7D00"/>
      </a:accent5>
      <a:accent6>
        <a:srgbClr val="FFFF00"/>
      </a:accent6>
      <a:hlink>
        <a:srgbClr val="FF7D00"/>
      </a:hlink>
      <a:folHlink>
        <a:srgbClr val="0000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Arial" panose="020B0604020202020204" pitchFamily="34" charset="0"/>
          <a:buNone/>
          <a:tabLst/>
          <a:defRPr kumimoji="0" sz="1600" b="0" i="0" u="none" strike="noStrike" kern="1200" cap="none" spc="0" normalizeH="0" baseline="0" noProof="0" dirty="0" smtClean="0">
            <a:ln>
              <a:noFill/>
            </a:ln>
            <a:solidFill>
              <a:prstClr val="black"/>
            </a:solidFill>
            <a:effectLst/>
            <a:uLnTx/>
            <a:uFillTx/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 Alan Turing Master PPT with intro slides_widescreen_v3" id="{5DFD5C9A-0A2C-4E03-B4D8-1CB4749D4479}" vid="{9C62355F-E4EE-46CD-BECD-0FFB3DDDDA0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AA62DCEA4FAE4394823B509BA2709F" ma:contentTypeVersion="" ma:contentTypeDescription="Create a new document." ma:contentTypeScope="" ma:versionID="7fa597a5e847f07cf163fb619f9efa77">
  <xsd:schema xmlns:xsd="http://www.w3.org/2001/XMLSchema" xmlns:xs="http://www.w3.org/2001/XMLSchema" xmlns:p="http://schemas.microsoft.com/office/2006/metadata/properties" xmlns:ns2="ddc16f2e-ac79-420b-bf02-152a3fab2b22" xmlns:ns3="e5618448-e42b-40ea-80d2-fe7c2030a18b" targetNamespace="http://schemas.microsoft.com/office/2006/metadata/properties" ma:root="true" ma:fieldsID="162ca76256fd612d7d3c8c6d8964d819" ns2:_="" ns3:_="">
    <xsd:import namespace="ddc16f2e-ac79-420b-bf02-152a3fab2b22"/>
    <xsd:import namespace="e5618448-e42b-40ea-80d2-fe7c2030a18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c16f2e-ac79-420b-bf02-152a3fab2b2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5618448-e42b-40ea-80d2-fe7c2030a18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4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2D3EDB7-0ABD-4BC6-9C2A-32E4FC10473A}">
  <ds:schemaRefs>
    <ds:schemaRef ds:uri="e5618448-e42b-40ea-80d2-fe7c2030a18b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ddc16f2e-ac79-420b-bf02-152a3fab2b22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CC02856-F721-4C90-8851-9BFE0F5739E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dc16f2e-ac79-420b-bf02-152a3fab2b22"/>
    <ds:schemaRef ds:uri="e5618448-e42b-40ea-80d2-fe7c2030a18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DCF4741-202D-4812-B71B-D493A1CE7FD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17004</TotalTime>
  <Words>561</Words>
  <Application>Microsoft Office PowerPoint</Application>
  <PresentationFormat>On-screen Show (16:9)</PresentationFormat>
  <Paragraphs>143</Paragraphs>
  <Slides>30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Arial</vt:lpstr>
      <vt:lpstr>Calibri</vt:lpstr>
      <vt:lpstr>Gill Sans MT</vt:lpstr>
      <vt:lpstr>Office Theme</vt:lpstr>
      <vt:lpstr>Why you need a reproducible computing environment (and how Binder can help)  The #TuringWay team Alan Turing Institute workshop, 12 March 2019</vt:lpstr>
      <vt:lpstr>PowerPoint Presentation</vt:lpstr>
      <vt:lpstr>PowerPoint Presentation</vt:lpstr>
      <vt:lpstr>What does reproducible mean?</vt:lpstr>
      <vt:lpstr>Upsetting take home message</vt:lpstr>
      <vt:lpstr>You need the computational environment too</vt:lpstr>
      <vt:lpstr>You need the computational environment too</vt:lpstr>
      <vt:lpstr>You need the computational environment too</vt:lpstr>
      <vt:lpstr>Capturing your local environment</vt:lpstr>
      <vt:lpstr>Capturing your local environment</vt:lpstr>
      <vt:lpstr>Requirements.txt</vt:lpstr>
      <vt:lpstr>Yet another markup language</vt:lpstr>
      <vt:lpstr>Yet another markup language</vt:lpstr>
      <vt:lpstr>R and RStudio</vt:lpstr>
      <vt:lpstr>Pinning to a version on MRAN</vt:lpstr>
      <vt:lpstr>Pinning to a version on MRAN</vt:lpstr>
      <vt:lpstr>PowerPoint Presentation</vt:lpstr>
      <vt:lpstr>Put your code in the cloud</vt:lpstr>
      <vt:lpstr>Put your code in the cloud</vt:lpstr>
      <vt:lpstr>A server is someone else’s computer</vt:lpstr>
      <vt:lpstr>PowerPoint Presentation</vt:lpstr>
      <vt:lpstr>PowerPoint Presentation</vt:lpstr>
      <vt:lpstr>These computers run software</vt:lpstr>
      <vt:lpstr>Human and machine readable files</vt:lpstr>
      <vt:lpstr>Docker container</vt:lpstr>
      <vt:lpstr>Small group exercise</vt:lpstr>
      <vt:lpstr>PowerPoint Presentation</vt:lpstr>
      <vt:lpstr>PowerPoint Presentation</vt:lpstr>
      <vt:lpstr>PowerPoint Presentation</vt:lpstr>
      <vt:lpstr>The Turing Way</vt:lpstr>
    </vt:vector>
  </TitlesOfParts>
  <Company>Yellow Balloon Ltd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Alan Turing Institute</dc:title>
  <dc:creator>Sophie Mclvor</dc:creator>
  <cp:lastModifiedBy>Kirstie Whitaker</cp:lastModifiedBy>
  <cp:revision>120</cp:revision>
  <cp:lastPrinted>2017-11-14T13:34:51Z</cp:lastPrinted>
  <dcterms:created xsi:type="dcterms:W3CDTF">2017-03-06T16:45:41Z</dcterms:created>
  <dcterms:modified xsi:type="dcterms:W3CDTF">2019-03-12T11:46:48Z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0x01010059AA62DCEA4FAE4394823B509BA2709F</vt:lpwstr>
  </property>
  <property fmtid="{D5CDD505-2E9C-101B-9397-08002B2CF9AE}" pid="3" name="Document Keywords">
    <vt:lpwstr/>
  </property>
</Properties>
</file>