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Lst>
  <p:sldSz cx="9144000" cy="5143500" type="screen16x9"/>
  <p:notesSz cx="6858000" cy="9144000"/>
  <p:defaultTextStyle>
    <a:defPPr>
      <a:defRPr lang="fr-FR"/>
    </a:defPPr>
    <a:lvl1pPr marL="0" algn="l" defTabSz="816376" rtl="0" eaLnBrk="1" latinLnBrk="0" hangingPunct="1">
      <a:defRPr sz="1600" kern="1200">
        <a:solidFill>
          <a:schemeClr val="tx1"/>
        </a:solidFill>
        <a:latin typeface="+mn-lt"/>
        <a:ea typeface="+mn-ea"/>
        <a:cs typeface="+mn-cs"/>
      </a:defRPr>
    </a:lvl1pPr>
    <a:lvl2pPr marL="408188" algn="l" defTabSz="816376" rtl="0" eaLnBrk="1" latinLnBrk="0" hangingPunct="1">
      <a:defRPr sz="1600" kern="1200">
        <a:solidFill>
          <a:schemeClr val="tx1"/>
        </a:solidFill>
        <a:latin typeface="+mn-lt"/>
        <a:ea typeface="+mn-ea"/>
        <a:cs typeface="+mn-cs"/>
      </a:defRPr>
    </a:lvl2pPr>
    <a:lvl3pPr marL="816376" algn="l" defTabSz="816376" rtl="0" eaLnBrk="1" latinLnBrk="0" hangingPunct="1">
      <a:defRPr sz="1600" kern="1200">
        <a:solidFill>
          <a:schemeClr val="tx1"/>
        </a:solidFill>
        <a:latin typeface="+mn-lt"/>
        <a:ea typeface="+mn-ea"/>
        <a:cs typeface="+mn-cs"/>
      </a:defRPr>
    </a:lvl3pPr>
    <a:lvl4pPr marL="1224564" algn="l" defTabSz="816376" rtl="0" eaLnBrk="1" latinLnBrk="0" hangingPunct="1">
      <a:defRPr sz="1600" kern="1200">
        <a:solidFill>
          <a:schemeClr val="tx1"/>
        </a:solidFill>
        <a:latin typeface="+mn-lt"/>
        <a:ea typeface="+mn-ea"/>
        <a:cs typeface="+mn-cs"/>
      </a:defRPr>
    </a:lvl4pPr>
    <a:lvl5pPr marL="1632753" algn="l" defTabSz="816376" rtl="0" eaLnBrk="1" latinLnBrk="0" hangingPunct="1">
      <a:defRPr sz="1600" kern="1200">
        <a:solidFill>
          <a:schemeClr val="tx1"/>
        </a:solidFill>
        <a:latin typeface="+mn-lt"/>
        <a:ea typeface="+mn-ea"/>
        <a:cs typeface="+mn-cs"/>
      </a:defRPr>
    </a:lvl5pPr>
    <a:lvl6pPr marL="2040941" algn="l" defTabSz="816376" rtl="0" eaLnBrk="1" latinLnBrk="0" hangingPunct="1">
      <a:defRPr sz="1600" kern="1200">
        <a:solidFill>
          <a:schemeClr val="tx1"/>
        </a:solidFill>
        <a:latin typeface="+mn-lt"/>
        <a:ea typeface="+mn-ea"/>
        <a:cs typeface="+mn-cs"/>
      </a:defRPr>
    </a:lvl6pPr>
    <a:lvl7pPr marL="2449129" algn="l" defTabSz="816376" rtl="0" eaLnBrk="1" latinLnBrk="0" hangingPunct="1">
      <a:defRPr sz="1600" kern="1200">
        <a:solidFill>
          <a:schemeClr val="tx1"/>
        </a:solidFill>
        <a:latin typeface="+mn-lt"/>
        <a:ea typeface="+mn-ea"/>
        <a:cs typeface="+mn-cs"/>
      </a:defRPr>
    </a:lvl7pPr>
    <a:lvl8pPr marL="2857317" algn="l" defTabSz="816376" rtl="0" eaLnBrk="1" latinLnBrk="0" hangingPunct="1">
      <a:defRPr sz="1600" kern="1200">
        <a:solidFill>
          <a:schemeClr val="tx1"/>
        </a:solidFill>
        <a:latin typeface="+mn-lt"/>
        <a:ea typeface="+mn-ea"/>
        <a:cs typeface="+mn-cs"/>
      </a:defRPr>
    </a:lvl8pPr>
    <a:lvl9pPr marL="3265505" algn="l" defTabSz="816376"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150" d="100"/>
          <a:sy n="150" d="100"/>
        </p:scale>
        <p:origin x="1164" y="12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20"/>
            <a:ext cx="7772400" cy="1102519"/>
          </a:xfrm>
        </p:spPr>
        <p:txBody>
          <a:bodyPr/>
          <a:lstStyle/>
          <a:p>
            <a:r>
              <a:rPr lang="fr-FR"/>
              <a:t>Modifiez le style du titre</a:t>
            </a:r>
          </a:p>
        </p:txBody>
      </p:sp>
      <p:sp>
        <p:nvSpPr>
          <p:cNvPr id="3" name="Sous-titr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08188" indent="0" algn="ctr">
              <a:buNone/>
              <a:defRPr>
                <a:solidFill>
                  <a:schemeClr val="tx1">
                    <a:tint val="75000"/>
                  </a:schemeClr>
                </a:solidFill>
              </a:defRPr>
            </a:lvl2pPr>
            <a:lvl3pPr marL="816376" indent="0" algn="ctr">
              <a:buNone/>
              <a:defRPr>
                <a:solidFill>
                  <a:schemeClr val="tx1">
                    <a:tint val="75000"/>
                  </a:schemeClr>
                </a:solidFill>
              </a:defRPr>
            </a:lvl3pPr>
            <a:lvl4pPr marL="1224564" indent="0" algn="ctr">
              <a:buNone/>
              <a:defRPr>
                <a:solidFill>
                  <a:schemeClr val="tx1">
                    <a:tint val="75000"/>
                  </a:schemeClr>
                </a:solidFill>
              </a:defRPr>
            </a:lvl4pPr>
            <a:lvl5pPr marL="1632753" indent="0" algn="ctr">
              <a:buNone/>
              <a:defRPr>
                <a:solidFill>
                  <a:schemeClr val="tx1">
                    <a:tint val="75000"/>
                  </a:schemeClr>
                </a:solidFill>
              </a:defRPr>
            </a:lvl5pPr>
            <a:lvl6pPr marL="2040941" indent="0" algn="ctr">
              <a:buNone/>
              <a:defRPr>
                <a:solidFill>
                  <a:schemeClr val="tx1">
                    <a:tint val="75000"/>
                  </a:schemeClr>
                </a:solidFill>
              </a:defRPr>
            </a:lvl6pPr>
            <a:lvl7pPr marL="2449129" indent="0" algn="ctr">
              <a:buNone/>
              <a:defRPr>
                <a:solidFill>
                  <a:schemeClr val="tx1">
                    <a:tint val="75000"/>
                  </a:schemeClr>
                </a:solidFill>
              </a:defRPr>
            </a:lvl7pPr>
            <a:lvl8pPr marL="2857317" indent="0" algn="ctr">
              <a:buNone/>
              <a:defRPr>
                <a:solidFill>
                  <a:schemeClr val="tx1">
                    <a:tint val="75000"/>
                  </a:schemeClr>
                </a:solidFill>
              </a:defRPr>
            </a:lvl8pPr>
            <a:lvl9pPr marL="3265505"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BAC8AD3B-FC54-45BF-9AF2-06CCD8F5DD6B}" type="datetimeFigureOut">
              <a:rPr lang="fr-FR" smtClean="0"/>
              <a:t>23/11/2018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679C804-B9AC-4E4B-AFCC-B61F960B963D}" type="slidenum">
              <a:rPr lang="fr-FR" smtClean="0"/>
              <a:t>‹N°›</a:t>
            </a:fld>
            <a:endParaRPr lang="fr-FR"/>
          </a:p>
        </p:txBody>
      </p:sp>
    </p:spTree>
    <p:extLst>
      <p:ext uri="{BB962C8B-B14F-4D97-AF65-F5344CB8AC3E}">
        <p14:creationId xmlns:p14="http://schemas.microsoft.com/office/powerpoint/2010/main" val="35456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BAC8AD3B-FC54-45BF-9AF2-06CCD8F5DD6B}" type="datetimeFigureOut">
              <a:rPr lang="fr-FR" smtClean="0"/>
              <a:t>23/11/2018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679C804-B9AC-4E4B-AFCC-B61F960B963D}" type="slidenum">
              <a:rPr lang="fr-FR" smtClean="0"/>
              <a:t>‹N°›</a:t>
            </a:fld>
            <a:endParaRPr lang="fr-FR"/>
          </a:p>
        </p:txBody>
      </p:sp>
    </p:spTree>
    <p:extLst>
      <p:ext uri="{BB962C8B-B14F-4D97-AF65-F5344CB8AC3E}">
        <p14:creationId xmlns:p14="http://schemas.microsoft.com/office/powerpoint/2010/main" val="4184430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05979"/>
            <a:ext cx="2057400" cy="4388644"/>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05979"/>
            <a:ext cx="6019800" cy="4388644"/>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BAC8AD3B-FC54-45BF-9AF2-06CCD8F5DD6B}" type="datetimeFigureOut">
              <a:rPr lang="fr-FR" smtClean="0"/>
              <a:t>23/11/2018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679C804-B9AC-4E4B-AFCC-B61F960B963D}" type="slidenum">
              <a:rPr lang="fr-FR" smtClean="0"/>
              <a:t>‹N°›</a:t>
            </a:fld>
            <a:endParaRPr lang="fr-FR"/>
          </a:p>
        </p:txBody>
      </p:sp>
    </p:spTree>
    <p:extLst>
      <p:ext uri="{BB962C8B-B14F-4D97-AF65-F5344CB8AC3E}">
        <p14:creationId xmlns:p14="http://schemas.microsoft.com/office/powerpoint/2010/main" val="2969156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BAC8AD3B-FC54-45BF-9AF2-06CCD8F5DD6B}" type="datetimeFigureOut">
              <a:rPr lang="fr-FR" smtClean="0"/>
              <a:t>23/11/2018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679C804-B9AC-4E4B-AFCC-B61F960B963D}" type="slidenum">
              <a:rPr lang="fr-FR" smtClean="0"/>
              <a:t>‹N°›</a:t>
            </a:fld>
            <a:endParaRPr lang="fr-FR"/>
          </a:p>
        </p:txBody>
      </p:sp>
    </p:spTree>
    <p:extLst>
      <p:ext uri="{BB962C8B-B14F-4D97-AF65-F5344CB8AC3E}">
        <p14:creationId xmlns:p14="http://schemas.microsoft.com/office/powerpoint/2010/main" val="2348400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3305175"/>
            <a:ext cx="7772400" cy="1021556"/>
          </a:xfrm>
        </p:spPr>
        <p:txBody>
          <a:bodyPr anchor="t"/>
          <a:lstStyle>
            <a:lvl1pPr algn="l">
              <a:defRPr sz="3600" b="1" cap="all"/>
            </a:lvl1pPr>
          </a:lstStyle>
          <a:p>
            <a:r>
              <a:rPr lang="fr-FR"/>
              <a:t>Modifiez le style du titre</a:t>
            </a:r>
          </a:p>
        </p:txBody>
      </p:sp>
      <p:sp>
        <p:nvSpPr>
          <p:cNvPr id="3" name="Espace réservé du texte 2"/>
          <p:cNvSpPr>
            <a:spLocks noGrp="1"/>
          </p:cNvSpPr>
          <p:nvPr>
            <p:ph type="body" idx="1"/>
          </p:nvPr>
        </p:nvSpPr>
        <p:spPr>
          <a:xfrm>
            <a:off x="722313" y="2180035"/>
            <a:ext cx="7772400" cy="1125140"/>
          </a:xfrm>
        </p:spPr>
        <p:txBody>
          <a:bodyPr anchor="b"/>
          <a:lstStyle>
            <a:lvl1pPr marL="0" indent="0">
              <a:buNone/>
              <a:defRPr sz="1800">
                <a:solidFill>
                  <a:schemeClr val="tx1">
                    <a:tint val="75000"/>
                  </a:schemeClr>
                </a:solidFill>
              </a:defRPr>
            </a:lvl1pPr>
            <a:lvl2pPr marL="408188" indent="0">
              <a:buNone/>
              <a:defRPr sz="1600">
                <a:solidFill>
                  <a:schemeClr val="tx1">
                    <a:tint val="75000"/>
                  </a:schemeClr>
                </a:solidFill>
              </a:defRPr>
            </a:lvl2pPr>
            <a:lvl3pPr marL="816376" indent="0">
              <a:buNone/>
              <a:defRPr sz="1400">
                <a:solidFill>
                  <a:schemeClr val="tx1">
                    <a:tint val="75000"/>
                  </a:schemeClr>
                </a:solidFill>
              </a:defRPr>
            </a:lvl3pPr>
            <a:lvl4pPr marL="1224564" indent="0">
              <a:buNone/>
              <a:defRPr sz="1200">
                <a:solidFill>
                  <a:schemeClr val="tx1">
                    <a:tint val="75000"/>
                  </a:schemeClr>
                </a:solidFill>
              </a:defRPr>
            </a:lvl4pPr>
            <a:lvl5pPr marL="1632753" indent="0">
              <a:buNone/>
              <a:defRPr sz="1200">
                <a:solidFill>
                  <a:schemeClr val="tx1">
                    <a:tint val="75000"/>
                  </a:schemeClr>
                </a:solidFill>
              </a:defRPr>
            </a:lvl5pPr>
            <a:lvl6pPr marL="2040941" indent="0">
              <a:buNone/>
              <a:defRPr sz="1200">
                <a:solidFill>
                  <a:schemeClr val="tx1">
                    <a:tint val="75000"/>
                  </a:schemeClr>
                </a:solidFill>
              </a:defRPr>
            </a:lvl6pPr>
            <a:lvl7pPr marL="2449129" indent="0">
              <a:buNone/>
              <a:defRPr sz="1200">
                <a:solidFill>
                  <a:schemeClr val="tx1">
                    <a:tint val="75000"/>
                  </a:schemeClr>
                </a:solidFill>
              </a:defRPr>
            </a:lvl7pPr>
            <a:lvl8pPr marL="2857317" indent="0">
              <a:buNone/>
              <a:defRPr sz="1200">
                <a:solidFill>
                  <a:schemeClr val="tx1">
                    <a:tint val="75000"/>
                  </a:schemeClr>
                </a:solidFill>
              </a:defRPr>
            </a:lvl8pPr>
            <a:lvl9pPr marL="3265505" indent="0">
              <a:buNone/>
              <a:defRPr sz="12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BAC8AD3B-FC54-45BF-9AF2-06CCD8F5DD6B}" type="datetimeFigureOut">
              <a:rPr lang="fr-FR" smtClean="0"/>
              <a:t>23/11/2018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679C804-B9AC-4E4B-AFCC-B61F960B963D}" type="slidenum">
              <a:rPr lang="fr-FR" smtClean="0"/>
              <a:t>‹N°›</a:t>
            </a:fld>
            <a:endParaRPr lang="fr-FR"/>
          </a:p>
        </p:txBody>
      </p:sp>
    </p:spTree>
    <p:extLst>
      <p:ext uri="{BB962C8B-B14F-4D97-AF65-F5344CB8AC3E}">
        <p14:creationId xmlns:p14="http://schemas.microsoft.com/office/powerpoint/2010/main" val="593827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200151"/>
            <a:ext cx="4038600" cy="3394472"/>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200151"/>
            <a:ext cx="4038600" cy="3394472"/>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BAC8AD3B-FC54-45BF-9AF2-06CCD8F5DD6B}" type="datetimeFigureOut">
              <a:rPr lang="fr-FR" smtClean="0"/>
              <a:t>23/11/2018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679C804-B9AC-4E4B-AFCC-B61F960B963D}" type="slidenum">
              <a:rPr lang="fr-FR" smtClean="0"/>
              <a:t>‹N°›</a:t>
            </a:fld>
            <a:endParaRPr lang="fr-FR"/>
          </a:p>
        </p:txBody>
      </p:sp>
    </p:spTree>
    <p:extLst>
      <p:ext uri="{BB962C8B-B14F-4D97-AF65-F5344CB8AC3E}">
        <p14:creationId xmlns:p14="http://schemas.microsoft.com/office/powerpoint/2010/main" val="11903261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1" y="1151334"/>
            <a:ext cx="4040188" cy="479822"/>
          </a:xfrm>
        </p:spPr>
        <p:txBody>
          <a:bodyPr anchor="b"/>
          <a:lstStyle>
            <a:lvl1pPr marL="0" indent="0">
              <a:buNone/>
              <a:defRPr sz="2100" b="1"/>
            </a:lvl1pPr>
            <a:lvl2pPr marL="408188" indent="0">
              <a:buNone/>
              <a:defRPr sz="1800" b="1"/>
            </a:lvl2pPr>
            <a:lvl3pPr marL="816376" indent="0">
              <a:buNone/>
              <a:defRPr sz="1600" b="1"/>
            </a:lvl3pPr>
            <a:lvl4pPr marL="1224564" indent="0">
              <a:buNone/>
              <a:defRPr sz="1400" b="1"/>
            </a:lvl4pPr>
            <a:lvl5pPr marL="1632753" indent="0">
              <a:buNone/>
              <a:defRPr sz="1400" b="1"/>
            </a:lvl5pPr>
            <a:lvl6pPr marL="2040941" indent="0">
              <a:buNone/>
              <a:defRPr sz="1400" b="1"/>
            </a:lvl6pPr>
            <a:lvl7pPr marL="2449129" indent="0">
              <a:buNone/>
              <a:defRPr sz="1400" b="1"/>
            </a:lvl7pPr>
            <a:lvl8pPr marL="2857317" indent="0">
              <a:buNone/>
              <a:defRPr sz="1400" b="1"/>
            </a:lvl8pPr>
            <a:lvl9pPr marL="3265505" indent="0">
              <a:buNone/>
              <a:defRPr sz="1400" b="1"/>
            </a:lvl9pPr>
          </a:lstStyle>
          <a:p>
            <a:pPr lvl="0"/>
            <a:r>
              <a:rPr lang="fr-FR"/>
              <a:t>Modifiez les styles du texte du masque</a:t>
            </a:r>
          </a:p>
        </p:txBody>
      </p:sp>
      <p:sp>
        <p:nvSpPr>
          <p:cNvPr id="4" name="Espace réservé du contenu 3"/>
          <p:cNvSpPr>
            <a:spLocks noGrp="1"/>
          </p:cNvSpPr>
          <p:nvPr>
            <p:ph sz="half" idx="2"/>
          </p:nvPr>
        </p:nvSpPr>
        <p:spPr>
          <a:xfrm>
            <a:off x="457201" y="1631156"/>
            <a:ext cx="4040188" cy="2963466"/>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6" y="1151334"/>
            <a:ext cx="4041775" cy="479822"/>
          </a:xfrm>
        </p:spPr>
        <p:txBody>
          <a:bodyPr anchor="b"/>
          <a:lstStyle>
            <a:lvl1pPr marL="0" indent="0">
              <a:buNone/>
              <a:defRPr sz="2100" b="1"/>
            </a:lvl1pPr>
            <a:lvl2pPr marL="408188" indent="0">
              <a:buNone/>
              <a:defRPr sz="1800" b="1"/>
            </a:lvl2pPr>
            <a:lvl3pPr marL="816376" indent="0">
              <a:buNone/>
              <a:defRPr sz="1600" b="1"/>
            </a:lvl3pPr>
            <a:lvl4pPr marL="1224564" indent="0">
              <a:buNone/>
              <a:defRPr sz="1400" b="1"/>
            </a:lvl4pPr>
            <a:lvl5pPr marL="1632753" indent="0">
              <a:buNone/>
              <a:defRPr sz="1400" b="1"/>
            </a:lvl5pPr>
            <a:lvl6pPr marL="2040941" indent="0">
              <a:buNone/>
              <a:defRPr sz="1400" b="1"/>
            </a:lvl6pPr>
            <a:lvl7pPr marL="2449129" indent="0">
              <a:buNone/>
              <a:defRPr sz="1400" b="1"/>
            </a:lvl7pPr>
            <a:lvl8pPr marL="2857317" indent="0">
              <a:buNone/>
              <a:defRPr sz="1400" b="1"/>
            </a:lvl8pPr>
            <a:lvl9pPr marL="3265505" indent="0">
              <a:buNone/>
              <a:defRPr sz="1400" b="1"/>
            </a:lvl9pPr>
          </a:lstStyle>
          <a:p>
            <a:pPr lvl="0"/>
            <a:r>
              <a:rPr lang="fr-FR"/>
              <a:t>Modifiez les styles du texte du masque</a:t>
            </a:r>
          </a:p>
        </p:txBody>
      </p:sp>
      <p:sp>
        <p:nvSpPr>
          <p:cNvPr id="6" name="Espace réservé du contenu 5"/>
          <p:cNvSpPr>
            <a:spLocks noGrp="1"/>
          </p:cNvSpPr>
          <p:nvPr>
            <p:ph sz="quarter" idx="4"/>
          </p:nvPr>
        </p:nvSpPr>
        <p:spPr>
          <a:xfrm>
            <a:off x="4645026" y="1631156"/>
            <a:ext cx="4041775" cy="2963466"/>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BAC8AD3B-FC54-45BF-9AF2-06CCD8F5DD6B}" type="datetimeFigureOut">
              <a:rPr lang="fr-FR" smtClean="0"/>
              <a:t>23/11/2018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679C804-B9AC-4E4B-AFCC-B61F960B963D}" type="slidenum">
              <a:rPr lang="fr-FR" smtClean="0"/>
              <a:t>‹N°›</a:t>
            </a:fld>
            <a:endParaRPr lang="fr-FR"/>
          </a:p>
        </p:txBody>
      </p:sp>
    </p:spTree>
    <p:extLst>
      <p:ext uri="{BB962C8B-B14F-4D97-AF65-F5344CB8AC3E}">
        <p14:creationId xmlns:p14="http://schemas.microsoft.com/office/powerpoint/2010/main" val="4005885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BAC8AD3B-FC54-45BF-9AF2-06CCD8F5DD6B}" type="datetimeFigureOut">
              <a:rPr lang="fr-FR" smtClean="0"/>
              <a:t>23/11/2018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679C804-B9AC-4E4B-AFCC-B61F960B963D}" type="slidenum">
              <a:rPr lang="fr-FR" smtClean="0"/>
              <a:t>‹N°›</a:t>
            </a:fld>
            <a:endParaRPr lang="fr-FR"/>
          </a:p>
        </p:txBody>
      </p:sp>
    </p:spTree>
    <p:extLst>
      <p:ext uri="{BB962C8B-B14F-4D97-AF65-F5344CB8AC3E}">
        <p14:creationId xmlns:p14="http://schemas.microsoft.com/office/powerpoint/2010/main" val="3875874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AC8AD3B-FC54-45BF-9AF2-06CCD8F5DD6B}" type="datetimeFigureOut">
              <a:rPr lang="fr-FR" smtClean="0"/>
              <a:t>23/11/2018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679C804-B9AC-4E4B-AFCC-B61F960B963D}" type="slidenum">
              <a:rPr lang="fr-FR" smtClean="0"/>
              <a:t>‹N°›</a:t>
            </a:fld>
            <a:endParaRPr lang="fr-FR"/>
          </a:p>
        </p:txBody>
      </p:sp>
    </p:spTree>
    <p:extLst>
      <p:ext uri="{BB962C8B-B14F-4D97-AF65-F5344CB8AC3E}">
        <p14:creationId xmlns:p14="http://schemas.microsoft.com/office/powerpoint/2010/main" val="2030534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1" y="204788"/>
            <a:ext cx="3008313" cy="871538"/>
          </a:xfrm>
        </p:spPr>
        <p:txBody>
          <a:bodyPr anchor="b"/>
          <a:lstStyle>
            <a:lvl1pPr algn="l">
              <a:defRPr sz="1800" b="1"/>
            </a:lvl1pPr>
          </a:lstStyle>
          <a:p>
            <a:r>
              <a:rPr lang="fr-FR"/>
              <a:t>Modifiez le style du titre</a:t>
            </a:r>
          </a:p>
        </p:txBody>
      </p:sp>
      <p:sp>
        <p:nvSpPr>
          <p:cNvPr id="3" name="Espace réservé du contenu 2"/>
          <p:cNvSpPr>
            <a:spLocks noGrp="1"/>
          </p:cNvSpPr>
          <p:nvPr>
            <p:ph idx="1"/>
          </p:nvPr>
        </p:nvSpPr>
        <p:spPr>
          <a:xfrm>
            <a:off x="3575050" y="204788"/>
            <a:ext cx="5111751" cy="4389835"/>
          </a:xfrm>
        </p:spPr>
        <p:txBody>
          <a:bodyPr/>
          <a:lstStyle>
            <a:lvl1pPr>
              <a:defRPr sz="29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1" y="1076326"/>
            <a:ext cx="3008313" cy="3518297"/>
          </a:xfrm>
        </p:spPr>
        <p:txBody>
          <a:bodyPr/>
          <a:lstStyle>
            <a:lvl1pPr marL="0" indent="0">
              <a:buNone/>
              <a:defRPr sz="1200"/>
            </a:lvl1pPr>
            <a:lvl2pPr marL="408188" indent="0">
              <a:buNone/>
              <a:defRPr sz="1100"/>
            </a:lvl2pPr>
            <a:lvl3pPr marL="816376" indent="0">
              <a:buNone/>
              <a:defRPr sz="900"/>
            </a:lvl3pPr>
            <a:lvl4pPr marL="1224564" indent="0">
              <a:buNone/>
              <a:defRPr sz="800"/>
            </a:lvl4pPr>
            <a:lvl5pPr marL="1632753" indent="0">
              <a:buNone/>
              <a:defRPr sz="800"/>
            </a:lvl5pPr>
            <a:lvl6pPr marL="2040941" indent="0">
              <a:buNone/>
              <a:defRPr sz="800"/>
            </a:lvl6pPr>
            <a:lvl7pPr marL="2449129" indent="0">
              <a:buNone/>
              <a:defRPr sz="800"/>
            </a:lvl7pPr>
            <a:lvl8pPr marL="2857317" indent="0">
              <a:buNone/>
              <a:defRPr sz="800"/>
            </a:lvl8pPr>
            <a:lvl9pPr marL="3265505" indent="0">
              <a:buNone/>
              <a:defRPr sz="8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BAC8AD3B-FC54-45BF-9AF2-06CCD8F5DD6B}" type="datetimeFigureOut">
              <a:rPr lang="fr-FR" smtClean="0"/>
              <a:t>23/11/2018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679C804-B9AC-4E4B-AFCC-B61F960B963D}" type="slidenum">
              <a:rPr lang="fr-FR" smtClean="0"/>
              <a:t>‹N°›</a:t>
            </a:fld>
            <a:endParaRPr lang="fr-FR"/>
          </a:p>
        </p:txBody>
      </p:sp>
    </p:spTree>
    <p:extLst>
      <p:ext uri="{BB962C8B-B14F-4D97-AF65-F5344CB8AC3E}">
        <p14:creationId xmlns:p14="http://schemas.microsoft.com/office/powerpoint/2010/main" val="3038825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3600450"/>
            <a:ext cx="5486400" cy="425054"/>
          </a:xfrm>
        </p:spPr>
        <p:txBody>
          <a:bodyPr anchor="b"/>
          <a:lstStyle>
            <a:lvl1pPr algn="l">
              <a:defRPr sz="1800" b="1"/>
            </a:lvl1pPr>
          </a:lstStyle>
          <a:p>
            <a:r>
              <a:rPr lang="fr-FR"/>
              <a:t>Modifiez le style du titre</a:t>
            </a:r>
          </a:p>
        </p:txBody>
      </p:sp>
      <p:sp>
        <p:nvSpPr>
          <p:cNvPr id="3" name="Espace réservé pour une image  2"/>
          <p:cNvSpPr>
            <a:spLocks noGrp="1"/>
          </p:cNvSpPr>
          <p:nvPr>
            <p:ph type="pic" idx="1"/>
          </p:nvPr>
        </p:nvSpPr>
        <p:spPr>
          <a:xfrm>
            <a:off x="1792288" y="459581"/>
            <a:ext cx="5486400" cy="3086100"/>
          </a:xfrm>
        </p:spPr>
        <p:txBody>
          <a:bodyPr/>
          <a:lstStyle>
            <a:lvl1pPr marL="0" indent="0">
              <a:buNone/>
              <a:defRPr sz="2900"/>
            </a:lvl1pPr>
            <a:lvl2pPr marL="408188" indent="0">
              <a:buNone/>
              <a:defRPr sz="2500"/>
            </a:lvl2pPr>
            <a:lvl3pPr marL="816376" indent="0">
              <a:buNone/>
              <a:defRPr sz="2100"/>
            </a:lvl3pPr>
            <a:lvl4pPr marL="1224564" indent="0">
              <a:buNone/>
              <a:defRPr sz="1800"/>
            </a:lvl4pPr>
            <a:lvl5pPr marL="1632753" indent="0">
              <a:buNone/>
              <a:defRPr sz="1800"/>
            </a:lvl5pPr>
            <a:lvl6pPr marL="2040941" indent="0">
              <a:buNone/>
              <a:defRPr sz="1800"/>
            </a:lvl6pPr>
            <a:lvl7pPr marL="2449129" indent="0">
              <a:buNone/>
              <a:defRPr sz="1800"/>
            </a:lvl7pPr>
            <a:lvl8pPr marL="2857317" indent="0">
              <a:buNone/>
              <a:defRPr sz="1800"/>
            </a:lvl8pPr>
            <a:lvl9pPr marL="3265505" indent="0">
              <a:buNone/>
              <a:defRPr sz="1800"/>
            </a:lvl9pPr>
          </a:lstStyle>
          <a:p>
            <a:endParaRPr lang="fr-FR"/>
          </a:p>
        </p:txBody>
      </p:sp>
      <p:sp>
        <p:nvSpPr>
          <p:cNvPr id="4" name="Espace réservé du texte 3"/>
          <p:cNvSpPr>
            <a:spLocks noGrp="1"/>
          </p:cNvSpPr>
          <p:nvPr>
            <p:ph type="body" sz="half" idx="2"/>
          </p:nvPr>
        </p:nvSpPr>
        <p:spPr>
          <a:xfrm>
            <a:off x="1792288" y="4025504"/>
            <a:ext cx="5486400" cy="603646"/>
          </a:xfrm>
        </p:spPr>
        <p:txBody>
          <a:bodyPr/>
          <a:lstStyle>
            <a:lvl1pPr marL="0" indent="0">
              <a:buNone/>
              <a:defRPr sz="1200"/>
            </a:lvl1pPr>
            <a:lvl2pPr marL="408188" indent="0">
              <a:buNone/>
              <a:defRPr sz="1100"/>
            </a:lvl2pPr>
            <a:lvl3pPr marL="816376" indent="0">
              <a:buNone/>
              <a:defRPr sz="900"/>
            </a:lvl3pPr>
            <a:lvl4pPr marL="1224564" indent="0">
              <a:buNone/>
              <a:defRPr sz="800"/>
            </a:lvl4pPr>
            <a:lvl5pPr marL="1632753" indent="0">
              <a:buNone/>
              <a:defRPr sz="800"/>
            </a:lvl5pPr>
            <a:lvl6pPr marL="2040941" indent="0">
              <a:buNone/>
              <a:defRPr sz="800"/>
            </a:lvl6pPr>
            <a:lvl7pPr marL="2449129" indent="0">
              <a:buNone/>
              <a:defRPr sz="800"/>
            </a:lvl7pPr>
            <a:lvl8pPr marL="2857317" indent="0">
              <a:buNone/>
              <a:defRPr sz="800"/>
            </a:lvl8pPr>
            <a:lvl9pPr marL="3265505" indent="0">
              <a:buNone/>
              <a:defRPr sz="8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BAC8AD3B-FC54-45BF-9AF2-06CCD8F5DD6B}" type="datetimeFigureOut">
              <a:rPr lang="fr-FR" smtClean="0"/>
              <a:t>23/11/2018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679C804-B9AC-4E4B-AFCC-B61F960B963D}" type="slidenum">
              <a:rPr lang="fr-FR" smtClean="0"/>
              <a:t>‹N°›</a:t>
            </a:fld>
            <a:endParaRPr lang="fr-FR"/>
          </a:p>
        </p:txBody>
      </p:sp>
    </p:spTree>
    <p:extLst>
      <p:ext uri="{BB962C8B-B14F-4D97-AF65-F5344CB8AC3E}">
        <p14:creationId xmlns:p14="http://schemas.microsoft.com/office/powerpoint/2010/main" val="7436713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78"/>
            <a:ext cx="8229600" cy="857250"/>
          </a:xfrm>
          <a:prstGeom prst="rect">
            <a:avLst/>
          </a:prstGeom>
        </p:spPr>
        <p:txBody>
          <a:bodyPr vert="horz" lIns="81638" tIns="40819" rIns="81638" bIns="40819" rtlCol="0" anchor="ctr">
            <a:normAutofit/>
          </a:bodyPr>
          <a:lstStyle/>
          <a:p>
            <a:r>
              <a:rPr lang="fr-FR"/>
              <a:t>Modifiez le style du titre</a:t>
            </a:r>
          </a:p>
        </p:txBody>
      </p:sp>
      <p:sp>
        <p:nvSpPr>
          <p:cNvPr id="3" name="Espace réservé du texte 2"/>
          <p:cNvSpPr>
            <a:spLocks noGrp="1"/>
          </p:cNvSpPr>
          <p:nvPr>
            <p:ph type="body" idx="1"/>
          </p:nvPr>
        </p:nvSpPr>
        <p:spPr>
          <a:xfrm>
            <a:off x="457200" y="1200151"/>
            <a:ext cx="8229600" cy="3394472"/>
          </a:xfrm>
          <a:prstGeom prst="rect">
            <a:avLst/>
          </a:prstGeom>
        </p:spPr>
        <p:txBody>
          <a:bodyPr vert="horz" lIns="81638" tIns="40819" rIns="81638" bIns="40819"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4767263"/>
            <a:ext cx="2133600" cy="273844"/>
          </a:xfrm>
          <a:prstGeom prst="rect">
            <a:avLst/>
          </a:prstGeom>
        </p:spPr>
        <p:txBody>
          <a:bodyPr vert="horz" lIns="81638" tIns="40819" rIns="81638" bIns="40819" rtlCol="0" anchor="ctr"/>
          <a:lstStyle>
            <a:lvl1pPr algn="l">
              <a:defRPr sz="1100">
                <a:solidFill>
                  <a:schemeClr val="tx1">
                    <a:tint val="75000"/>
                  </a:schemeClr>
                </a:solidFill>
              </a:defRPr>
            </a:lvl1pPr>
          </a:lstStyle>
          <a:p>
            <a:fld id="{BAC8AD3B-FC54-45BF-9AF2-06CCD8F5DD6B}" type="datetimeFigureOut">
              <a:rPr lang="fr-FR" smtClean="0"/>
              <a:t>23/11/2018</a:t>
            </a:fld>
            <a:endParaRPr lang="fr-FR"/>
          </a:p>
        </p:txBody>
      </p:sp>
      <p:sp>
        <p:nvSpPr>
          <p:cNvPr id="5" name="Espace réservé du pied de page 4"/>
          <p:cNvSpPr>
            <a:spLocks noGrp="1"/>
          </p:cNvSpPr>
          <p:nvPr>
            <p:ph type="ftr" sz="quarter" idx="3"/>
          </p:nvPr>
        </p:nvSpPr>
        <p:spPr>
          <a:xfrm>
            <a:off x="3124200" y="4767263"/>
            <a:ext cx="2895600" cy="273844"/>
          </a:xfrm>
          <a:prstGeom prst="rect">
            <a:avLst/>
          </a:prstGeom>
        </p:spPr>
        <p:txBody>
          <a:bodyPr vert="horz" lIns="81638" tIns="40819" rIns="81638" bIns="40819" rtlCol="0" anchor="ctr"/>
          <a:lstStyle>
            <a:lvl1pPr algn="ctr">
              <a:defRPr sz="11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4767263"/>
            <a:ext cx="2133600" cy="273844"/>
          </a:xfrm>
          <a:prstGeom prst="rect">
            <a:avLst/>
          </a:prstGeom>
        </p:spPr>
        <p:txBody>
          <a:bodyPr vert="horz" lIns="81638" tIns="40819" rIns="81638" bIns="40819" rtlCol="0" anchor="ctr"/>
          <a:lstStyle>
            <a:lvl1pPr algn="r">
              <a:defRPr sz="1100">
                <a:solidFill>
                  <a:schemeClr val="tx1">
                    <a:tint val="75000"/>
                  </a:schemeClr>
                </a:solidFill>
              </a:defRPr>
            </a:lvl1pPr>
          </a:lstStyle>
          <a:p>
            <a:fld id="{0679C804-B9AC-4E4B-AFCC-B61F960B963D}" type="slidenum">
              <a:rPr lang="fr-FR" smtClean="0"/>
              <a:t>‹N°›</a:t>
            </a:fld>
            <a:endParaRPr lang="fr-FR"/>
          </a:p>
        </p:txBody>
      </p:sp>
    </p:spTree>
    <p:extLst>
      <p:ext uri="{BB962C8B-B14F-4D97-AF65-F5344CB8AC3E}">
        <p14:creationId xmlns:p14="http://schemas.microsoft.com/office/powerpoint/2010/main" val="21899021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816376" rtl="0" eaLnBrk="1" latinLnBrk="0" hangingPunct="1">
        <a:spcBef>
          <a:spcPct val="0"/>
        </a:spcBef>
        <a:buNone/>
        <a:defRPr sz="3900" kern="1200">
          <a:solidFill>
            <a:schemeClr val="tx1"/>
          </a:solidFill>
          <a:latin typeface="+mj-lt"/>
          <a:ea typeface="+mj-ea"/>
          <a:cs typeface="+mj-cs"/>
        </a:defRPr>
      </a:lvl1pPr>
    </p:titleStyle>
    <p:bodyStyle>
      <a:lvl1pPr marL="306141" indent="-306141" algn="l" defTabSz="816376"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1pPr>
      <a:lvl2pPr marL="663306" indent="-255118" algn="l" defTabSz="816376" rtl="0" eaLnBrk="1" latinLnBrk="0" hangingPunct="1">
        <a:spcBef>
          <a:spcPct val="20000"/>
        </a:spcBef>
        <a:buFont typeface="Arial" panose="020B0604020202020204" pitchFamily="34" charset="0"/>
        <a:buChar char="–"/>
        <a:defRPr sz="2500" kern="1200">
          <a:solidFill>
            <a:schemeClr val="tx1"/>
          </a:solidFill>
          <a:latin typeface="+mn-lt"/>
          <a:ea typeface="+mn-ea"/>
          <a:cs typeface="+mn-cs"/>
        </a:defRPr>
      </a:lvl2pPr>
      <a:lvl3pPr marL="1020470" indent="-204094" algn="l" defTabSz="816376"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3pPr>
      <a:lvl4pPr marL="1428659" indent="-204094" algn="l" defTabSz="816376"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1836847" indent="-204094" algn="l" defTabSz="816376"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245035" indent="-204094" algn="l" defTabSz="816376"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653223" indent="-204094" algn="l" defTabSz="816376"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061411" indent="-204094" algn="l" defTabSz="816376"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469599" indent="-204094" algn="l" defTabSz="816376"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816376" rtl="0" eaLnBrk="1" latinLnBrk="0" hangingPunct="1">
        <a:defRPr sz="1600" kern="1200">
          <a:solidFill>
            <a:schemeClr val="tx1"/>
          </a:solidFill>
          <a:latin typeface="+mn-lt"/>
          <a:ea typeface="+mn-ea"/>
          <a:cs typeface="+mn-cs"/>
        </a:defRPr>
      </a:lvl1pPr>
      <a:lvl2pPr marL="408188" algn="l" defTabSz="816376" rtl="0" eaLnBrk="1" latinLnBrk="0" hangingPunct="1">
        <a:defRPr sz="1600" kern="1200">
          <a:solidFill>
            <a:schemeClr val="tx1"/>
          </a:solidFill>
          <a:latin typeface="+mn-lt"/>
          <a:ea typeface="+mn-ea"/>
          <a:cs typeface="+mn-cs"/>
        </a:defRPr>
      </a:lvl2pPr>
      <a:lvl3pPr marL="816376" algn="l" defTabSz="816376" rtl="0" eaLnBrk="1" latinLnBrk="0" hangingPunct="1">
        <a:defRPr sz="1600" kern="1200">
          <a:solidFill>
            <a:schemeClr val="tx1"/>
          </a:solidFill>
          <a:latin typeface="+mn-lt"/>
          <a:ea typeface="+mn-ea"/>
          <a:cs typeface="+mn-cs"/>
        </a:defRPr>
      </a:lvl3pPr>
      <a:lvl4pPr marL="1224564" algn="l" defTabSz="816376" rtl="0" eaLnBrk="1" latinLnBrk="0" hangingPunct="1">
        <a:defRPr sz="1600" kern="1200">
          <a:solidFill>
            <a:schemeClr val="tx1"/>
          </a:solidFill>
          <a:latin typeface="+mn-lt"/>
          <a:ea typeface="+mn-ea"/>
          <a:cs typeface="+mn-cs"/>
        </a:defRPr>
      </a:lvl4pPr>
      <a:lvl5pPr marL="1632753" algn="l" defTabSz="816376" rtl="0" eaLnBrk="1" latinLnBrk="0" hangingPunct="1">
        <a:defRPr sz="1600" kern="1200">
          <a:solidFill>
            <a:schemeClr val="tx1"/>
          </a:solidFill>
          <a:latin typeface="+mn-lt"/>
          <a:ea typeface="+mn-ea"/>
          <a:cs typeface="+mn-cs"/>
        </a:defRPr>
      </a:lvl5pPr>
      <a:lvl6pPr marL="2040941" algn="l" defTabSz="816376" rtl="0" eaLnBrk="1" latinLnBrk="0" hangingPunct="1">
        <a:defRPr sz="1600" kern="1200">
          <a:solidFill>
            <a:schemeClr val="tx1"/>
          </a:solidFill>
          <a:latin typeface="+mn-lt"/>
          <a:ea typeface="+mn-ea"/>
          <a:cs typeface="+mn-cs"/>
        </a:defRPr>
      </a:lvl6pPr>
      <a:lvl7pPr marL="2449129" algn="l" defTabSz="816376" rtl="0" eaLnBrk="1" latinLnBrk="0" hangingPunct="1">
        <a:defRPr sz="1600" kern="1200">
          <a:solidFill>
            <a:schemeClr val="tx1"/>
          </a:solidFill>
          <a:latin typeface="+mn-lt"/>
          <a:ea typeface="+mn-ea"/>
          <a:cs typeface="+mn-cs"/>
        </a:defRPr>
      </a:lvl7pPr>
      <a:lvl8pPr marL="2857317" algn="l" defTabSz="816376" rtl="0" eaLnBrk="1" latinLnBrk="0" hangingPunct="1">
        <a:defRPr sz="1600" kern="1200">
          <a:solidFill>
            <a:schemeClr val="tx1"/>
          </a:solidFill>
          <a:latin typeface="+mn-lt"/>
          <a:ea typeface="+mn-ea"/>
          <a:cs typeface="+mn-cs"/>
        </a:defRPr>
      </a:lvl8pPr>
      <a:lvl9pPr marL="3265505" algn="l" defTabSz="816376"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png"/><Relationship Id="rId1" Type="http://schemas.openxmlformats.org/officeDocument/2006/relationships/slideLayout" Target="../slideLayouts/slideLayout6.xml"/><Relationship Id="rId5" Type="http://schemas.openxmlformats.org/officeDocument/2006/relationships/image" Target="../media/image1.jpe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8248" t="28959" r="14321" b="23709"/>
          <a:stretch/>
        </p:blipFill>
        <p:spPr bwMode="auto">
          <a:xfrm>
            <a:off x="3094509" y="0"/>
            <a:ext cx="2390731" cy="479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re 3"/>
          <p:cNvSpPr>
            <a:spLocks noGrp="1"/>
          </p:cNvSpPr>
          <p:nvPr>
            <p:ph type="title"/>
          </p:nvPr>
        </p:nvSpPr>
        <p:spPr>
          <a:xfrm>
            <a:off x="209864" y="479826"/>
            <a:ext cx="8460127" cy="1152128"/>
          </a:xfrm>
        </p:spPr>
        <p:style>
          <a:lnRef idx="2">
            <a:schemeClr val="accent4"/>
          </a:lnRef>
          <a:fillRef idx="1">
            <a:schemeClr val="lt1"/>
          </a:fillRef>
          <a:effectRef idx="0">
            <a:schemeClr val="accent4"/>
          </a:effectRef>
          <a:fontRef idx="minor">
            <a:schemeClr val="dk1"/>
          </a:fontRef>
        </p:style>
        <p:txBody>
          <a:bodyPr>
            <a:normAutofit fontScale="90000"/>
          </a:bodyPr>
          <a:lstStyle/>
          <a:p>
            <a:pPr>
              <a:spcBef>
                <a:spcPts val="357"/>
              </a:spcBef>
              <a:spcAft>
                <a:spcPts val="119"/>
              </a:spcAft>
            </a:pPr>
            <a:r>
              <a:rPr lang="fr-FR" sz="1800" b="1" dirty="0"/>
              <a:t>Etude européenne CAREGIVERSPRO-MMD portant sur les nouvelles technologies dédiées au soutien des personnes ayant une maladie d’Alzheimer et apparentée et leurs aidants. Profil des aidants en France</a:t>
            </a:r>
            <a:br>
              <a:rPr lang="fr-FR" sz="1800" b="1" dirty="0"/>
            </a:br>
            <a:r>
              <a:rPr lang="fr-FR" sz="400" b="1" dirty="0"/>
              <a:t> </a:t>
            </a:r>
            <a:br>
              <a:rPr lang="fr-FR" sz="400" b="1" dirty="0"/>
            </a:br>
            <a:r>
              <a:rPr lang="fr-FR" sz="1300" dirty="0"/>
              <a:t>L. MALHERBE</a:t>
            </a:r>
            <a:r>
              <a:rPr lang="fr-FR" sz="1300" baseline="30000" dirty="0"/>
              <a:t>1</a:t>
            </a:r>
            <a:r>
              <a:rPr lang="fr-FR" sz="1300" dirty="0"/>
              <a:t>, H. LINGIAH</a:t>
            </a:r>
            <a:r>
              <a:rPr lang="fr-FR" sz="1300" baseline="30000" dirty="0"/>
              <a:t>1,2</a:t>
            </a:r>
            <a:r>
              <a:rPr lang="fr-FR" sz="1300" dirty="0"/>
              <a:t>, T. SIMON</a:t>
            </a:r>
            <a:r>
              <a:rPr lang="fr-FR" sz="1300" baseline="30000" dirty="0"/>
              <a:t>2</a:t>
            </a:r>
            <a:r>
              <a:rPr lang="fr-FR" sz="1300" dirty="0"/>
              <a:t>, M. BERARD</a:t>
            </a:r>
            <a:r>
              <a:rPr lang="fr-FR" sz="1300" baseline="30000" dirty="0"/>
              <a:t>1</a:t>
            </a:r>
            <a:r>
              <a:rPr lang="fr-FR" sz="1300" dirty="0"/>
              <a:t>, A. BOUNACER</a:t>
            </a:r>
            <a:r>
              <a:rPr lang="fr-FR" sz="1300" baseline="30000" dirty="0"/>
              <a:t>3</a:t>
            </a:r>
            <a:r>
              <a:rPr lang="fr-FR" sz="1300" dirty="0"/>
              <a:t>, N. KADRI</a:t>
            </a:r>
            <a:r>
              <a:rPr lang="fr-FR" sz="1300" baseline="30000" dirty="0"/>
              <a:t>1</a:t>
            </a:r>
            <a:r>
              <a:rPr lang="fr-FR" sz="1300" dirty="0"/>
              <a:t>, I. LANDRIN</a:t>
            </a:r>
            <a:r>
              <a:rPr lang="fr-FR" sz="1300" baseline="30000" dirty="0"/>
              <a:t>1</a:t>
            </a:r>
            <a:br>
              <a:rPr lang="fr-FR" sz="1300" dirty="0"/>
            </a:br>
            <a:r>
              <a:rPr lang="fr-FR" sz="1300" dirty="0"/>
              <a:t>1-Pôle de Gériatrie- CHU de ROUEN  2- Pôle Gériatrie-SSR- CHI Elbeuf-Louviers 3- Maison de la Recherche Clinique-CHU de Rouen</a:t>
            </a:r>
          </a:p>
        </p:txBody>
      </p:sp>
      <p:sp>
        <p:nvSpPr>
          <p:cNvPr id="8" name="ZoneTexte 7"/>
          <p:cNvSpPr txBox="1"/>
          <p:nvPr/>
        </p:nvSpPr>
        <p:spPr>
          <a:xfrm>
            <a:off x="685862" y="4899105"/>
            <a:ext cx="8304927" cy="172207"/>
          </a:xfrm>
          <a:prstGeom prst="rect">
            <a:avLst/>
          </a:prstGeom>
          <a:noFill/>
        </p:spPr>
        <p:txBody>
          <a:bodyPr wrap="none" lIns="18142" tIns="9071" rIns="18142" bIns="9071" rtlCol="0">
            <a:spAutoFit/>
          </a:bodyPr>
          <a:lstStyle/>
          <a:p>
            <a:r>
              <a:rPr lang="fr-FR" sz="1000" i="1" dirty="0"/>
              <a:t>Ce projet a été financé par le programme de recherche et d’innovation Horizon H2020 de l’Union Européenne en vertu de la convention de subvention N°690211</a:t>
            </a:r>
            <a:endParaRPr lang="fr-FR" sz="1000" dirty="0"/>
          </a:p>
        </p:txBody>
      </p:sp>
      <p:pic>
        <p:nvPicPr>
          <p:cNvPr id="9" name="Picture 2" descr="C:\Users\MITSOS\AppData\Local\Microsoft\Windows\INetCacheContent.Word\EU flag.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5516" y="4865364"/>
            <a:ext cx="380346" cy="205947"/>
          </a:xfrm>
          <a:prstGeom prst="rect">
            <a:avLst/>
          </a:prstGeom>
          <a:noFill/>
          <a:ln>
            <a:noFill/>
          </a:ln>
        </p:spPr>
      </p:pic>
      <p:sp>
        <p:nvSpPr>
          <p:cNvPr id="10" name="ZoneTexte 9"/>
          <p:cNvSpPr txBox="1"/>
          <p:nvPr/>
        </p:nvSpPr>
        <p:spPr>
          <a:xfrm>
            <a:off x="177726" y="1779662"/>
            <a:ext cx="8467882" cy="826233"/>
          </a:xfrm>
          <a:prstGeom prst="rect">
            <a:avLst/>
          </a:prstGeom>
          <a:ln/>
        </p:spPr>
        <p:style>
          <a:lnRef idx="1">
            <a:schemeClr val="accent4"/>
          </a:lnRef>
          <a:fillRef idx="2">
            <a:schemeClr val="accent4"/>
          </a:fillRef>
          <a:effectRef idx="1">
            <a:schemeClr val="accent4"/>
          </a:effectRef>
          <a:fontRef idx="minor">
            <a:schemeClr val="dk1"/>
          </a:fontRef>
        </p:style>
        <p:txBody>
          <a:bodyPr wrap="square" lIns="18142" tIns="9071" rIns="18142" bIns="9071" rtlCol="0">
            <a:spAutoFit/>
          </a:bodyPr>
          <a:lstStyle/>
          <a:p>
            <a:r>
              <a:rPr lang="fr-FR" sz="1050" b="1" cap="small" dirty="0">
                <a:latin typeface="Arial" panose="020B0604020202020204" pitchFamily="34" charset="0"/>
                <a:cs typeface="Arial" panose="020B0604020202020204" pitchFamily="34" charset="0"/>
              </a:rPr>
              <a:t>objectif du projet :</a:t>
            </a:r>
          </a:p>
          <a:p>
            <a:pPr algn="just"/>
            <a:r>
              <a:rPr lang="fr-FR" sz="1050" b="1" dirty="0">
                <a:latin typeface="Arial" panose="020B0604020202020204" pitchFamily="34" charset="0"/>
                <a:cs typeface="Arial" panose="020B0604020202020204" pitchFamily="34" charset="0"/>
              </a:rPr>
              <a:t>Le projet CAREGIVERSPRO vise à développer une plateforme informatique destinée au soutien des personnes présentant des troubles neurocognitifs et à leurs aidants.  </a:t>
            </a:r>
            <a:r>
              <a:rPr lang="fr-FR" sz="1050" dirty="0">
                <a:latin typeface="Arial" panose="020B0604020202020204" pitchFamily="34" charset="0"/>
                <a:cs typeface="Arial" panose="020B0604020202020204" pitchFamily="34" charset="0"/>
              </a:rPr>
              <a:t>Cette plateforme propose des contenus éducatifs et informatifs adaptés, des espaces de discussion, des jeux de stimulation cognitive, un fil d’actualité, un agenda et des informations locales (évènements, structures sociales, lieux d’information et de soutien…).</a:t>
            </a:r>
          </a:p>
        </p:txBody>
      </p:sp>
      <p:sp>
        <p:nvSpPr>
          <p:cNvPr id="19" name="ZoneTexte 18"/>
          <p:cNvSpPr txBox="1"/>
          <p:nvPr/>
        </p:nvSpPr>
        <p:spPr>
          <a:xfrm>
            <a:off x="2627784" y="2950958"/>
            <a:ext cx="2376264" cy="1711090"/>
          </a:xfrm>
          <a:prstGeom prst="rect">
            <a:avLst/>
          </a:prstGeom>
          <a:noFill/>
        </p:spPr>
        <p:txBody>
          <a:bodyPr wrap="square" lIns="18142" tIns="9071" rIns="18142" bIns="9071" rtlCol="0">
            <a:spAutoFit/>
          </a:bodyPr>
          <a:lstStyle/>
          <a:p>
            <a:r>
              <a:rPr lang="fr-FR" sz="1100" b="1" cap="small" dirty="0">
                <a:solidFill>
                  <a:schemeClr val="dk1"/>
                </a:solidFill>
                <a:latin typeface="Arial" panose="020B0604020202020204" pitchFamily="34" charset="0"/>
                <a:cs typeface="Arial" panose="020B0604020202020204" pitchFamily="34" charset="0"/>
              </a:rPr>
              <a:t>méthodes:</a:t>
            </a:r>
          </a:p>
          <a:p>
            <a:pPr algn="just"/>
            <a:r>
              <a:rPr lang="fr-FR" sz="1100" dirty="0">
                <a:latin typeface="Arial" panose="020B0604020202020204" pitchFamily="34" charset="0"/>
                <a:cs typeface="Arial" panose="020B0604020202020204" pitchFamily="34" charset="0"/>
              </a:rPr>
              <a:t>Etude pilote avec recrutement de </a:t>
            </a:r>
            <a:r>
              <a:rPr lang="fr-FR" sz="1100" b="1" dirty="0">
                <a:latin typeface="Arial" panose="020B0604020202020204" pitchFamily="34" charset="0"/>
                <a:cs typeface="Arial" panose="020B0604020202020204" pitchFamily="34" charset="0"/>
              </a:rPr>
              <a:t>dyades « aidant-aidé » </a:t>
            </a:r>
            <a:r>
              <a:rPr lang="fr-FR" sz="1100" dirty="0">
                <a:latin typeface="Arial" panose="020B0604020202020204" pitchFamily="34" charset="0"/>
                <a:cs typeface="Arial" panose="020B0604020202020204" pitchFamily="34" charset="0"/>
              </a:rPr>
              <a:t>pour évaluer l’efficacité de la plateforme</a:t>
            </a:r>
          </a:p>
          <a:p>
            <a:pPr algn="just"/>
            <a:endParaRPr lang="fr-FR" sz="1100" dirty="0">
              <a:latin typeface="Arial" panose="020B0604020202020204" pitchFamily="34" charset="0"/>
              <a:cs typeface="Arial" panose="020B0604020202020204" pitchFamily="34" charset="0"/>
            </a:endParaRPr>
          </a:p>
          <a:p>
            <a:pPr algn="just"/>
            <a:r>
              <a:rPr lang="fr-FR" sz="1100" dirty="0">
                <a:solidFill>
                  <a:schemeClr val="dk1"/>
                </a:solidFill>
                <a:latin typeface="Arial" panose="020B0604020202020204" pitchFamily="34" charset="0"/>
                <a:cs typeface="Arial" panose="020B0604020202020204" pitchFamily="34" charset="0"/>
              </a:rPr>
              <a:t>Début étude: Décembre 2017</a:t>
            </a:r>
          </a:p>
          <a:p>
            <a:pPr algn="just"/>
            <a:r>
              <a:rPr lang="fr-FR" sz="1100" dirty="0">
                <a:solidFill>
                  <a:schemeClr val="dk1"/>
                </a:solidFill>
                <a:latin typeface="Arial" panose="020B0604020202020204" pitchFamily="34" charset="0"/>
                <a:cs typeface="Arial" panose="020B0604020202020204" pitchFamily="34" charset="0"/>
              </a:rPr>
              <a:t>Durée: 12 mois</a:t>
            </a:r>
          </a:p>
          <a:p>
            <a:pPr algn="just"/>
            <a:r>
              <a:rPr lang="fr-FR" sz="1100" dirty="0">
                <a:solidFill>
                  <a:schemeClr val="dk1"/>
                </a:solidFill>
                <a:latin typeface="Arial" panose="020B0604020202020204" pitchFamily="34" charset="0"/>
                <a:cs typeface="Arial" panose="020B0604020202020204" pitchFamily="34" charset="0"/>
              </a:rPr>
              <a:t>Nombre de dyades: 48</a:t>
            </a:r>
          </a:p>
          <a:p>
            <a:pPr algn="just"/>
            <a:r>
              <a:rPr lang="fr-FR" sz="1100" b="1" dirty="0">
                <a:solidFill>
                  <a:schemeClr val="dk1"/>
                </a:solidFill>
                <a:latin typeface="Arial" panose="020B0604020202020204" pitchFamily="34" charset="0"/>
                <a:cs typeface="Arial" panose="020B0604020202020204" pitchFamily="34" charset="0"/>
              </a:rPr>
              <a:t>25 « plateforme » et 23 « contrôle »</a:t>
            </a:r>
          </a:p>
          <a:p>
            <a:pPr algn="just"/>
            <a:r>
              <a:rPr lang="fr-FR" sz="1100" dirty="0">
                <a:solidFill>
                  <a:schemeClr val="dk1"/>
                </a:solidFill>
                <a:latin typeface="Arial" panose="020B0604020202020204" pitchFamily="34" charset="0"/>
                <a:cs typeface="Arial" panose="020B0604020202020204" pitchFamily="34" charset="0"/>
              </a:rPr>
              <a:t>Formation à l’utilisation de l’outil</a:t>
            </a:r>
            <a:endParaRPr lang="fr-FR" sz="1100" dirty="0">
              <a:latin typeface="Arial" panose="020B0604020202020204" pitchFamily="34" charset="0"/>
              <a:cs typeface="Arial" panose="020B0604020202020204" pitchFamily="34" charset="0"/>
            </a:endParaRPr>
          </a:p>
        </p:txBody>
      </p:sp>
      <p:pic>
        <p:nvPicPr>
          <p:cNvPr id="3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2279" y="47371"/>
            <a:ext cx="1612761" cy="3641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2" descr="http://intranet3/direction-communication/files/2013/02/logo-CHU-final.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7159" y="42598"/>
            <a:ext cx="1238497" cy="368912"/>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9733" y="2904512"/>
            <a:ext cx="2353656" cy="1728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27" name="Tableau 26"/>
          <p:cNvGraphicFramePr>
            <a:graphicFrameLocks noGrp="1"/>
          </p:cNvGraphicFramePr>
          <p:nvPr>
            <p:extLst>
              <p:ext uri="{D42A27DB-BD31-4B8C-83A1-F6EECF244321}">
                <p14:modId xmlns:p14="http://schemas.microsoft.com/office/powerpoint/2010/main" val="2549646716"/>
              </p:ext>
            </p:extLst>
          </p:nvPr>
        </p:nvGraphicFramePr>
        <p:xfrm>
          <a:off x="5161739" y="2809715"/>
          <a:ext cx="3816424" cy="1896533"/>
        </p:xfrm>
        <a:graphic>
          <a:graphicData uri="http://schemas.openxmlformats.org/drawingml/2006/table">
            <a:tbl>
              <a:tblPr firstRow="1" bandRow="1">
                <a:tableStyleId>{C4B1156A-380E-4F78-BDF5-A606A8083BF9}</a:tableStyleId>
              </a:tblPr>
              <a:tblGrid>
                <a:gridCol w="1908212">
                  <a:extLst>
                    <a:ext uri="{9D8B030D-6E8A-4147-A177-3AD203B41FA5}">
                      <a16:colId xmlns:a16="http://schemas.microsoft.com/office/drawing/2014/main" val="20000"/>
                    </a:ext>
                  </a:extLst>
                </a:gridCol>
                <a:gridCol w="1908212">
                  <a:extLst>
                    <a:ext uri="{9D8B030D-6E8A-4147-A177-3AD203B41FA5}">
                      <a16:colId xmlns:a16="http://schemas.microsoft.com/office/drawing/2014/main" val="20001"/>
                    </a:ext>
                  </a:extLst>
                </a:gridCol>
              </a:tblGrid>
              <a:tr h="1266441">
                <a:tc>
                  <a:txBody>
                    <a:bodyPr/>
                    <a:lstStyle/>
                    <a:p>
                      <a:r>
                        <a:rPr lang="fr-FR" sz="1000" i="1" dirty="0"/>
                        <a:t>Patients :</a:t>
                      </a:r>
                    </a:p>
                    <a:p>
                      <a:pPr marL="285750" indent="-285750">
                        <a:buFont typeface="Arial" panose="020B0604020202020204" pitchFamily="34" charset="0"/>
                        <a:buChar char="•"/>
                      </a:pPr>
                      <a:r>
                        <a:rPr lang="fr-FR" sz="1000" b="0" dirty="0"/>
                        <a:t>Age &gt; 50 ans</a:t>
                      </a:r>
                    </a:p>
                    <a:p>
                      <a:pPr marL="285750" indent="-285750">
                        <a:buFont typeface="Arial" panose="020B0604020202020204" pitchFamily="34" charset="0"/>
                        <a:buChar char="•"/>
                      </a:pPr>
                      <a:r>
                        <a:rPr lang="fr-FR" sz="1000" b="0" dirty="0"/>
                        <a:t>MMS &gt; 10 ; </a:t>
                      </a:r>
                    </a:p>
                    <a:p>
                      <a:pPr marL="285750" indent="-285750">
                        <a:buFont typeface="Arial" panose="020B0604020202020204" pitchFamily="34" charset="0"/>
                        <a:buChar char="•"/>
                      </a:pPr>
                      <a:r>
                        <a:rPr lang="fr-FR" sz="1000" b="0" dirty="0"/>
                        <a:t>CDR entre 0,5 et 2</a:t>
                      </a:r>
                    </a:p>
                    <a:p>
                      <a:pPr marL="285750" indent="-285750">
                        <a:buFont typeface="Arial" panose="020B0604020202020204" pitchFamily="34" charset="0"/>
                        <a:buChar char="•"/>
                      </a:pPr>
                      <a:r>
                        <a:rPr lang="fr-FR" sz="1000" b="0" dirty="0"/>
                        <a:t>Diagnostic de TNC de type Alzheimer ou</a:t>
                      </a:r>
                      <a:r>
                        <a:rPr lang="fr-FR" sz="1000" b="0" baseline="0" dirty="0"/>
                        <a:t> apparentés</a:t>
                      </a:r>
                    </a:p>
                    <a:p>
                      <a:pPr marL="285750" indent="-285750">
                        <a:buFont typeface="Arial" panose="020B0604020202020204" pitchFamily="34" charset="0"/>
                        <a:buChar char="•"/>
                      </a:pPr>
                      <a:r>
                        <a:rPr lang="fr-FR" sz="1000" b="0" baseline="0" dirty="0"/>
                        <a:t>Vivre au domicile</a:t>
                      </a:r>
                    </a:p>
                    <a:p>
                      <a:pPr marL="285750" indent="-285750">
                        <a:buFont typeface="Arial" panose="020B0604020202020204" pitchFamily="34" charset="0"/>
                        <a:buChar char="•"/>
                      </a:pPr>
                      <a:r>
                        <a:rPr lang="fr-FR" sz="1000" b="0" baseline="0" dirty="0"/>
                        <a:t>Avoir un aidant naturel</a:t>
                      </a:r>
                    </a:p>
                  </a:txBody>
                  <a:tcPr/>
                </a:tc>
                <a:tc>
                  <a:txBody>
                    <a:bodyPr/>
                    <a:lstStyle/>
                    <a:p>
                      <a:r>
                        <a:rPr lang="fr-FR" sz="1000" i="1" dirty="0"/>
                        <a:t>Aidants :</a:t>
                      </a:r>
                    </a:p>
                    <a:p>
                      <a:pPr marL="285750" indent="-285750">
                        <a:buFont typeface="Arial" panose="020B0604020202020204" pitchFamily="34" charset="0"/>
                        <a:buChar char="•"/>
                      </a:pPr>
                      <a:r>
                        <a:rPr lang="fr-FR" sz="1000" b="0" i="0" dirty="0"/>
                        <a:t>Pas de </a:t>
                      </a:r>
                      <a:r>
                        <a:rPr lang="fr-FR" sz="1000" b="0" i="0" dirty="0" err="1"/>
                        <a:t>sd</a:t>
                      </a:r>
                      <a:r>
                        <a:rPr lang="fr-FR" sz="1000" b="0" i="0" baseline="0" dirty="0"/>
                        <a:t> dépressif sévère (GDS 15, MADRS)</a:t>
                      </a:r>
                    </a:p>
                    <a:p>
                      <a:pPr marL="285750" indent="-285750">
                        <a:buFont typeface="Arial" panose="020B0604020202020204" pitchFamily="34" charset="0"/>
                        <a:buChar char="•"/>
                      </a:pPr>
                      <a:r>
                        <a:rPr lang="fr-FR" sz="1000" b="0" i="0" baseline="0" dirty="0"/>
                        <a:t>Pas de troubles cognitifs évidents</a:t>
                      </a:r>
                    </a:p>
                  </a:txBody>
                  <a:tcPr/>
                </a:tc>
                <a:extLst>
                  <a:ext uri="{0D108BD9-81ED-4DB2-BD59-A6C34878D82A}">
                    <a16:rowId xmlns:a16="http://schemas.microsoft.com/office/drawing/2014/main" val="10000"/>
                  </a:ext>
                </a:extLst>
              </a:tr>
              <a:tr h="585893">
                <a:tc gridSpan="2">
                  <a:txBody>
                    <a:bodyPr/>
                    <a:lstStyle/>
                    <a:p>
                      <a:pPr marL="285750" marR="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000" b="0" baseline="0" dirty="0"/>
                        <a:t>Etat de santé compatible avec l’utilisation de l’outil informatique et accepter d’apprendre et d’utiliser une tablette</a:t>
                      </a:r>
                    </a:p>
                    <a:p>
                      <a:pPr marL="285750" marR="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000" b="0" baseline="0" dirty="0"/>
                        <a:t>Pronostic vital &gt; 18 mois</a:t>
                      </a:r>
                      <a:endParaRPr lang="fr-FR" sz="1000" b="0" dirty="0"/>
                    </a:p>
                  </a:txBody>
                  <a:tcPr/>
                </a:tc>
                <a:tc hMerge="1">
                  <a:txBody>
                    <a:bodyPr/>
                    <a:lstStyle/>
                    <a:p>
                      <a:endParaRPr lang="fr-FR" dirty="0"/>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2803605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pic>
        <p:nvPicPr>
          <p:cNvPr id="3"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l="17017" r="15296" b="10391"/>
          <a:stretch/>
        </p:blipFill>
        <p:spPr bwMode="auto">
          <a:xfrm>
            <a:off x="3599059" y="2099700"/>
            <a:ext cx="1744080" cy="18089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 name="Groupe 3"/>
          <p:cNvGrpSpPr/>
          <p:nvPr/>
        </p:nvGrpSpPr>
        <p:grpSpPr>
          <a:xfrm>
            <a:off x="183267" y="1146596"/>
            <a:ext cx="3541600" cy="1684421"/>
            <a:chOff x="379870" y="25867223"/>
            <a:chExt cx="9982879" cy="7929110"/>
          </a:xfrm>
        </p:grpSpPr>
        <p:grpSp>
          <p:nvGrpSpPr>
            <p:cNvPr id="5" name="Groupe 4"/>
            <p:cNvGrpSpPr/>
            <p:nvPr/>
          </p:nvGrpSpPr>
          <p:grpSpPr>
            <a:xfrm>
              <a:off x="379870" y="25886466"/>
              <a:ext cx="9982879" cy="7909867"/>
              <a:chOff x="504413" y="22928346"/>
              <a:chExt cx="9807949" cy="7909867"/>
            </a:xfrm>
          </p:grpSpPr>
          <p:sp>
            <p:nvSpPr>
              <p:cNvPr id="7" name="Parchemin horizontal 6"/>
              <p:cNvSpPr/>
              <p:nvPr/>
            </p:nvSpPr>
            <p:spPr>
              <a:xfrm rot="16200000" flipH="1">
                <a:off x="1453454" y="21979305"/>
                <a:ext cx="7909867" cy="9807949"/>
              </a:xfrm>
              <a:prstGeom prst="horizontalScroll">
                <a:avLst/>
              </a:prstGeom>
              <a:solidFill>
                <a:schemeClr val="accent4">
                  <a:lumMod val="20000"/>
                  <a:lumOff val="80000"/>
                </a:schemeClr>
              </a:solidFill>
              <a:ln w="41275">
                <a:solidFill>
                  <a:schemeClr val="accent4">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500" dirty="0"/>
              </a:p>
            </p:txBody>
          </p:sp>
          <p:sp>
            <p:nvSpPr>
              <p:cNvPr id="8" name="ZoneTexte 7"/>
              <p:cNvSpPr txBox="1"/>
              <p:nvPr/>
            </p:nvSpPr>
            <p:spPr>
              <a:xfrm>
                <a:off x="1191998" y="24113337"/>
                <a:ext cx="8517771" cy="6472775"/>
              </a:xfrm>
              <a:prstGeom prst="rect">
                <a:avLst/>
              </a:prstGeom>
              <a:noFill/>
            </p:spPr>
            <p:txBody>
              <a:bodyPr wrap="square" rtlCol="0">
                <a:spAutoFit/>
              </a:bodyPr>
              <a:lstStyle/>
              <a:p>
                <a:r>
                  <a:rPr lang="fr-FR" sz="1000" i="1" dirty="0"/>
                  <a:t>Sexe : </a:t>
                </a:r>
                <a:r>
                  <a:rPr lang="fr-FR" sz="1000" b="1" dirty="0">
                    <a:solidFill>
                      <a:schemeClr val="tx2">
                        <a:lumMod val="75000"/>
                      </a:schemeClr>
                    </a:solidFill>
                  </a:rPr>
                  <a:t>32♀, 16♂           </a:t>
                </a:r>
                <a:r>
                  <a:rPr lang="fr-FR" sz="1000" i="1" dirty="0"/>
                  <a:t>Age : </a:t>
                </a:r>
                <a:r>
                  <a:rPr lang="fr-FR" sz="1000" b="1" dirty="0">
                    <a:solidFill>
                      <a:schemeClr val="tx2">
                        <a:lumMod val="75000"/>
                      </a:schemeClr>
                    </a:solidFill>
                  </a:rPr>
                  <a:t>61,1 ± 16,7 ans</a:t>
                </a:r>
              </a:p>
              <a:p>
                <a:endParaRPr lang="fr-FR" sz="1000" i="1" dirty="0"/>
              </a:p>
              <a:p>
                <a:r>
                  <a:rPr lang="fr-FR" sz="1000" i="1" dirty="0"/>
                  <a:t>NSC : ≤ </a:t>
                </a:r>
                <a:r>
                  <a:rPr lang="fr-FR" sz="1000" dirty="0"/>
                  <a:t>CEP : 3 ; Collège : 9 ; Lycée : 10 ; </a:t>
                </a:r>
                <a:r>
                  <a:rPr lang="fr-FR" sz="1000" b="1" dirty="0">
                    <a:solidFill>
                      <a:schemeClr val="tx2">
                        <a:lumMod val="75000"/>
                      </a:schemeClr>
                    </a:solidFill>
                  </a:rPr>
                  <a:t>&gt; Bac : 26</a:t>
                </a:r>
              </a:p>
              <a:p>
                <a:endParaRPr lang="fr-FR" sz="1000" b="1" dirty="0">
                  <a:solidFill>
                    <a:schemeClr val="tx2">
                      <a:lumMod val="75000"/>
                    </a:schemeClr>
                  </a:solidFill>
                </a:endParaRPr>
              </a:p>
              <a:p>
                <a:r>
                  <a:rPr lang="fr-FR" sz="1000" i="1" dirty="0"/>
                  <a:t>Relation</a:t>
                </a:r>
                <a:r>
                  <a:rPr lang="fr-FR" sz="1000" dirty="0"/>
                  <a:t> : </a:t>
                </a:r>
                <a:r>
                  <a:rPr lang="fr-FR" sz="1000" b="1" dirty="0">
                    <a:solidFill>
                      <a:schemeClr val="tx2">
                        <a:lumMod val="75000"/>
                      </a:schemeClr>
                    </a:solidFill>
                  </a:rPr>
                  <a:t>22 conjoints, 22 enfants, </a:t>
                </a:r>
                <a:r>
                  <a:rPr lang="fr-FR" sz="1000" dirty="0"/>
                  <a:t>4 autres</a:t>
                </a:r>
                <a:endParaRPr lang="fr-FR" sz="1000" b="1" baseline="30000" dirty="0">
                  <a:solidFill>
                    <a:schemeClr val="tx2">
                      <a:lumMod val="75000"/>
                    </a:schemeClr>
                  </a:solidFill>
                </a:endParaRPr>
              </a:p>
              <a:p>
                <a:r>
                  <a:rPr lang="fr-FR" sz="1000" dirty="0">
                    <a:sym typeface="Wingdings" panose="05000000000000000000" pitchFamily="2" charset="2"/>
                  </a:rPr>
                  <a:t></a:t>
                </a:r>
                <a:r>
                  <a:rPr lang="fr-FR" sz="1000" dirty="0"/>
                  <a:t>25 vivent avec le proche malade</a:t>
                </a:r>
              </a:p>
              <a:p>
                <a:pPr marL="68031" indent="-68031">
                  <a:buFont typeface="Wingdings"/>
                  <a:buChar char="à"/>
                </a:pPr>
                <a:r>
                  <a:rPr lang="fr-FR" sz="1000" b="1" dirty="0">
                    <a:solidFill>
                      <a:schemeClr val="tx2">
                        <a:lumMod val="75000"/>
                      </a:schemeClr>
                    </a:solidFill>
                  </a:rPr>
                  <a:t>23 sont les seuls aidants naturels</a:t>
                </a:r>
                <a:endParaRPr lang="fr-FR" sz="1000" dirty="0"/>
              </a:p>
              <a:p>
                <a:pPr marL="68031" indent="-68031">
                  <a:buFont typeface="Wingdings"/>
                  <a:buChar char="à"/>
                </a:pPr>
                <a:r>
                  <a:rPr lang="fr-FR" sz="1000" dirty="0"/>
                  <a:t>Aucun n’est rémunéré pour l’aide apportée</a:t>
                </a:r>
                <a:endParaRPr lang="fr-FR" sz="1000" b="1" dirty="0">
                  <a:solidFill>
                    <a:schemeClr val="tx2">
                      <a:lumMod val="75000"/>
                    </a:schemeClr>
                  </a:solidFill>
                </a:endParaRPr>
              </a:p>
            </p:txBody>
          </p:sp>
        </p:grpSp>
        <p:sp>
          <p:nvSpPr>
            <p:cNvPr id="6" name="ZoneTexte 5"/>
            <p:cNvSpPr txBox="1"/>
            <p:nvPr/>
          </p:nvSpPr>
          <p:spPr>
            <a:xfrm>
              <a:off x="2044775" y="25867223"/>
              <a:ext cx="6739574" cy="1204235"/>
            </a:xfrm>
            <a:prstGeom prst="rect">
              <a:avLst/>
            </a:prstGeom>
            <a:noFill/>
          </p:spPr>
          <p:txBody>
            <a:bodyPr vert="horz" wrap="square" rtlCol="0">
              <a:spAutoFit/>
            </a:bodyPr>
            <a:lstStyle/>
            <a:p>
              <a:pPr algn="ctr"/>
              <a:r>
                <a:rPr lang="fr-FR" sz="1000" b="1" dirty="0">
                  <a:solidFill>
                    <a:schemeClr val="accent4">
                      <a:lumMod val="75000"/>
                    </a:schemeClr>
                  </a:solidFill>
                </a:rPr>
                <a:t>Données sociodémographiques</a:t>
              </a:r>
            </a:p>
          </p:txBody>
        </p:sp>
      </p:grpSp>
      <p:grpSp>
        <p:nvGrpSpPr>
          <p:cNvPr id="9" name="Groupe 8"/>
          <p:cNvGrpSpPr/>
          <p:nvPr/>
        </p:nvGrpSpPr>
        <p:grpSpPr>
          <a:xfrm>
            <a:off x="64033" y="2995029"/>
            <a:ext cx="3660834" cy="2349529"/>
            <a:chOff x="87751" y="27785715"/>
            <a:chExt cx="11531628" cy="16650311"/>
          </a:xfrm>
        </p:grpSpPr>
        <p:sp>
          <p:nvSpPr>
            <p:cNvPr id="10" name="Parchemin horizontal 9"/>
            <p:cNvSpPr/>
            <p:nvPr/>
          </p:nvSpPr>
          <p:spPr>
            <a:xfrm rot="16200000" flipH="1">
              <a:off x="-1020363" y="29314973"/>
              <a:ext cx="13747855" cy="11531628"/>
            </a:xfrm>
            <a:prstGeom prst="horizontalScroll">
              <a:avLst/>
            </a:prstGeom>
            <a:solidFill>
              <a:schemeClr val="accent4">
                <a:lumMod val="20000"/>
                <a:lumOff val="80000"/>
              </a:schemeClr>
            </a:solidFill>
            <a:ln w="41275" cmpd="sng">
              <a:solidFill>
                <a:schemeClr val="accent4">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500" dirty="0"/>
            </a:p>
          </p:txBody>
        </p:sp>
        <p:grpSp>
          <p:nvGrpSpPr>
            <p:cNvPr id="11" name="Groupe 10"/>
            <p:cNvGrpSpPr/>
            <p:nvPr/>
          </p:nvGrpSpPr>
          <p:grpSpPr>
            <a:xfrm>
              <a:off x="1042889" y="27785715"/>
              <a:ext cx="9621352" cy="16650311"/>
              <a:chOff x="1264886" y="28315644"/>
              <a:chExt cx="8973344" cy="16650311"/>
            </a:xfrm>
          </p:grpSpPr>
          <p:sp>
            <p:nvSpPr>
              <p:cNvPr id="12" name="ZoneTexte 11"/>
              <p:cNvSpPr txBox="1"/>
              <p:nvPr/>
            </p:nvSpPr>
            <p:spPr>
              <a:xfrm>
                <a:off x="1264886" y="31051257"/>
                <a:ext cx="8973344" cy="13914698"/>
              </a:xfrm>
              <a:prstGeom prst="rect">
                <a:avLst/>
              </a:prstGeom>
              <a:noFill/>
            </p:spPr>
            <p:txBody>
              <a:bodyPr wrap="square" rtlCol="0">
                <a:spAutoFit/>
              </a:bodyPr>
              <a:lstStyle/>
              <a:p>
                <a:r>
                  <a:rPr lang="fr-FR" sz="1000" dirty="0"/>
                  <a:t>39,6% ont comme antécédents une pathologie cardio-vasculaire; 31,3% ont une HTA traitée</a:t>
                </a:r>
              </a:p>
              <a:p>
                <a:r>
                  <a:rPr lang="fr-FR" sz="1000" b="1" dirty="0">
                    <a:solidFill>
                      <a:schemeClr val="tx2">
                        <a:lumMod val="75000"/>
                      </a:schemeClr>
                    </a:solidFill>
                  </a:rPr>
                  <a:t>27,1%, des troubles ostéo-articulaires</a:t>
                </a:r>
              </a:p>
              <a:p>
                <a:r>
                  <a:rPr lang="fr-FR" sz="1000" dirty="0"/>
                  <a:t>10,4 %, des troubles anxieux ou dépressifs </a:t>
                </a:r>
              </a:p>
              <a:p>
                <a:r>
                  <a:rPr lang="fr-FR" sz="1000" dirty="0"/>
                  <a:t>(2 personnes prennent un antidépresseur,  1 prend un hypnotique et 1 une benzodiazépine)</a:t>
                </a:r>
              </a:p>
              <a:p>
                <a:r>
                  <a:rPr lang="fr-FR" sz="1000" dirty="0"/>
                  <a:t>Nb moyen de médicaments : 2,3 ± 2,3</a:t>
                </a:r>
              </a:p>
              <a:p>
                <a:r>
                  <a:rPr lang="fr-FR" sz="1000" b="1" dirty="0">
                    <a:solidFill>
                      <a:schemeClr val="tx2">
                        <a:lumMod val="75000"/>
                      </a:schemeClr>
                    </a:solidFill>
                  </a:rPr>
                  <a:t>66,7% </a:t>
                </a:r>
                <a:r>
                  <a:rPr lang="fr-FR" sz="1000" dirty="0"/>
                  <a:t>prennent au moins 1 traitement, </a:t>
                </a:r>
                <a:r>
                  <a:rPr lang="fr-FR" sz="1000" b="1" dirty="0">
                    <a:solidFill>
                      <a:schemeClr val="tx2">
                        <a:lumMod val="75000"/>
                      </a:schemeClr>
                    </a:solidFill>
                  </a:rPr>
                  <a:t>12,5% </a:t>
                </a:r>
                <a:r>
                  <a:rPr lang="fr-FR" sz="1000" dirty="0"/>
                  <a:t>ont &gt; de 5 médicaments.</a:t>
                </a:r>
              </a:p>
              <a:p>
                <a:endParaRPr lang="fr-FR" sz="800" dirty="0">
                  <a:latin typeface="Arial" panose="020B0604020202020204" pitchFamily="34" charset="0"/>
                  <a:cs typeface="Arial" panose="020B0604020202020204" pitchFamily="34" charset="0"/>
                </a:endParaRPr>
              </a:p>
            </p:txBody>
          </p:sp>
          <p:sp>
            <p:nvSpPr>
              <p:cNvPr id="13" name="ZoneTexte 12"/>
              <p:cNvSpPr txBox="1"/>
              <p:nvPr/>
            </p:nvSpPr>
            <p:spPr>
              <a:xfrm rot="5400000" flipV="1">
                <a:off x="4455556" y="26869704"/>
                <a:ext cx="2943493" cy="5835373"/>
              </a:xfrm>
              <a:prstGeom prst="rect">
                <a:avLst/>
              </a:prstGeom>
              <a:noFill/>
            </p:spPr>
            <p:txBody>
              <a:bodyPr vert="vert" wrap="square" rtlCol="0">
                <a:spAutoFit/>
              </a:bodyPr>
              <a:lstStyle/>
              <a:p>
                <a:pPr algn="ctr"/>
                <a:r>
                  <a:rPr lang="fr-FR" sz="1000" b="1" dirty="0">
                    <a:solidFill>
                      <a:schemeClr val="accent4">
                        <a:lumMod val="75000"/>
                      </a:schemeClr>
                    </a:solidFill>
                  </a:rPr>
                  <a:t>Santé de l’aidant</a:t>
                </a:r>
              </a:p>
            </p:txBody>
          </p:sp>
        </p:grpSp>
      </p:grpSp>
      <p:grpSp>
        <p:nvGrpSpPr>
          <p:cNvPr id="14" name="Groupe 13"/>
          <p:cNvGrpSpPr/>
          <p:nvPr/>
        </p:nvGrpSpPr>
        <p:grpSpPr>
          <a:xfrm>
            <a:off x="5039782" y="1099756"/>
            <a:ext cx="3933545" cy="1341022"/>
            <a:chOff x="16554608" y="11985726"/>
            <a:chExt cx="11377264" cy="11766750"/>
          </a:xfrm>
        </p:grpSpPr>
        <p:sp>
          <p:nvSpPr>
            <p:cNvPr id="15" name="Parchemin horizontal 14"/>
            <p:cNvSpPr/>
            <p:nvPr/>
          </p:nvSpPr>
          <p:spPr>
            <a:xfrm rot="16200000" flipH="1">
              <a:off x="17062550" y="12263725"/>
              <a:ext cx="10361379" cy="11377264"/>
            </a:xfrm>
            <a:prstGeom prst="horizontalScroll">
              <a:avLst/>
            </a:prstGeom>
            <a:solidFill>
              <a:schemeClr val="accent4">
                <a:lumMod val="20000"/>
                <a:lumOff val="80000"/>
              </a:schemeClr>
            </a:solidFill>
            <a:ln w="41275">
              <a:solidFill>
                <a:schemeClr val="accent4">
                  <a:lumMod val="75000"/>
                </a:schemeClr>
              </a:solidFill>
            </a:ln>
          </p:spPr>
          <p:style>
            <a:lnRef idx="2">
              <a:schemeClr val="accent4"/>
            </a:lnRef>
            <a:fillRef idx="1">
              <a:schemeClr val="lt1"/>
            </a:fillRef>
            <a:effectRef idx="0">
              <a:schemeClr val="accent4"/>
            </a:effectRef>
            <a:fontRef idx="minor">
              <a:schemeClr val="dk1"/>
            </a:fontRef>
          </p:style>
          <p:txBody>
            <a:bodyPr rtlCol="0" anchor="ctr"/>
            <a:lstStyle/>
            <a:p>
              <a:endParaRPr lang="fr-FR" b="1" dirty="0">
                <a:solidFill>
                  <a:schemeClr val="tx2">
                    <a:lumMod val="75000"/>
                  </a:schemeClr>
                </a:solidFill>
              </a:endParaRPr>
            </a:p>
          </p:txBody>
        </p:sp>
        <p:sp>
          <p:nvSpPr>
            <p:cNvPr id="16" name="ZoneTexte 15"/>
            <p:cNvSpPr txBox="1"/>
            <p:nvPr/>
          </p:nvSpPr>
          <p:spPr>
            <a:xfrm>
              <a:off x="17214780" y="14142121"/>
              <a:ext cx="10517125" cy="9610355"/>
            </a:xfrm>
            <a:prstGeom prst="rect">
              <a:avLst/>
            </a:prstGeom>
            <a:noFill/>
          </p:spPr>
          <p:txBody>
            <a:bodyPr wrap="square" rtlCol="0">
              <a:spAutoFit/>
            </a:bodyPr>
            <a:lstStyle/>
            <a:p>
              <a:r>
                <a:rPr lang="fr-FR" sz="1000" b="1" dirty="0">
                  <a:solidFill>
                    <a:schemeClr val="tx2">
                      <a:lumMod val="75000"/>
                    </a:schemeClr>
                  </a:solidFill>
                </a:rPr>
                <a:t>37,5% ne bénéficient d’aucune aide professionnelle  </a:t>
              </a:r>
              <a:endParaRPr lang="fr-FR" sz="1000" dirty="0"/>
            </a:p>
            <a:p>
              <a:r>
                <a:rPr lang="fr-FR" sz="1000" dirty="0">
                  <a:sym typeface="Wingdings" panose="05000000000000000000" pitchFamily="2" charset="2"/>
                </a:rPr>
                <a:t></a:t>
              </a:r>
              <a:r>
                <a:rPr lang="fr-FR" sz="1000" dirty="0"/>
                <a:t>Activité professionnelle : </a:t>
              </a:r>
              <a:r>
                <a:rPr lang="fr-FR" sz="1000" b="1" dirty="0">
                  <a:solidFill>
                    <a:schemeClr val="tx2">
                      <a:lumMod val="75000"/>
                    </a:schemeClr>
                  </a:solidFill>
                </a:rPr>
                <a:t>29 retraités, 13 en activité, </a:t>
              </a:r>
              <a:r>
                <a:rPr lang="fr-FR" sz="1000" dirty="0"/>
                <a:t>6 autres (invalidité, sans emploi)</a:t>
              </a:r>
              <a:endParaRPr lang="fr-FR" sz="1000" dirty="0">
                <a:solidFill>
                  <a:schemeClr val="tx2">
                    <a:lumMod val="75000"/>
                  </a:schemeClr>
                </a:solidFill>
              </a:endParaRPr>
            </a:p>
            <a:p>
              <a:r>
                <a:rPr lang="fr-FR" sz="1000" dirty="0">
                  <a:sym typeface="Wingdings" panose="05000000000000000000" pitchFamily="2" charset="2"/>
                </a:rPr>
                <a:t></a:t>
              </a:r>
              <a:r>
                <a:rPr lang="fr-FR" sz="1000" dirty="0"/>
                <a:t>Sommeil : </a:t>
              </a:r>
              <a:r>
                <a:rPr lang="fr-FR" sz="1000" b="1" dirty="0">
                  <a:solidFill>
                    <a:schemeClr val="tx2">
                      <a:lumMod val="75000"/>
                    </a:schemeClr>
                  </a:solidFill>
                </a:rPr>
                <a:t>6,5</a:t>
              </a:r>
              <a:r>
                <a:rPr lang="fr-FR" sz="1000" dirty="0">
                  <a:solidFill>
                    <a:schemeClr val="tx1">
                      <a:lumMod val="95000"/>
                      <a:lumOff val="5000"/>
                    </a:schemeClr>
                  </a:solidFill>
                </a:rPr>
                <a:t> ±</a:t>
              </a:r>
              <a:r>
                <a:rPr lang="fr-FR" sz="1000" b="1" dirty="0">
                  <a:solidFill>
                    <a:schemeClr val="tx2">
                      <a:lumMod val="75000"/>
                    </a:schemeClr>
                  </a:solidFill>
                </a:rPr>
                <a:t>1,4h</a:t>
              </a:r>
            </a:p>
            <a:p>
              <a:r>
                <a:rPr lang="fr-FR" sz="1000" dirty="0">
                  <a:sym typeface="Wingdings" panose="05000000000000000000" pitchFamily="2" charset="2"/>
                </a:rPr>
                <a:t></a:t>
              </a:r>
              <a:r>
                <a:rPr lang="fr-FR" sz="1000" dirty="0"/>
                <a:t>Aide activités de base : </a:t>
              </a:r>
              <a:r>
                <a:rPr lang="fr-FR" sz="1000" b="1" dirty="0">
                  <a:solidFill>
                    <a:schemeClr val="tx2">
                      <a:lumMod val="75000"/>
                    </a:schemeClr>
                  </a:solidFill>
                </a:rPr>
                <a:t>0 à 4h30 /j</a:t>
              </a:r>
            </a:p>
            <a:p>
              <a:r>
                <a:rPr lang="fr-FR" sz="1000" dirty="0">
                  <a:sym typeface="Wingdings" panose="05000000000000000000" pitchFamily="2" charset="2"/>
                </a:rPr>
                <a:t></a:t>
              </a:r>
              <a:r>
                <a:rPr lang="fr-FR" sz="1000" dirty="0"/>
                <a:t>Aide activités instrumentales : </a:t>
              </a:r>
              <a:r>
                <a:rPr lang="fr-FR" sz="1000" b="1" dirty="0">
                  <a:solidFill>
                    <a:schemeClr val="tx2">
                      <a:lumMod val="75000"/>
                    </a:schemeClr>
                  </a:solidFill>
                </a:rPr>
                <a:t>0 à 6h/j</a:t>
              </a:r>
            </a:p>
          </p:txBody>
        </p:sp>
        <p:sp>
          <p:nvSpPr>
            <p:cNvPr id="17" name="ZoneTexte 16"/>
            <p:cNvSpPr txBox="1"/>
            <p:nvPr/>
          </p:nvSpPr>
          <p:spPr>
            <a:xfrm rot="5400000" flipV="1">
              <a:off x="20589491" y="10923155"/>
              <a:ext cx="3203452" cy="5328594"/>
            </a:xfrm>
            <a:prstGeom prst="rect">
              <a:avLst/>
            </a:prstGeom>
            <a:noFill/>
          </p:spPr>
          <p:txBody>
            <a:bodyPr vert="vert" wrap="square" rtlCol="0">
              <a:spAutoFit/>
            </a:bodyPr>
            <a:lstStyle/>
            <a:p>
              <a:pPr algn="ctr"/>
              <a:r>
                <a:rPr lang="fr-FR" sz="1000" b="1" dirty="0">
                  <a:solidFill>
                    <a:schemeClr val="accent4">
                      <a:lumMod val="75000"/>
                    </a:schemeClr>
                  </a:solidFill>
                </a:rPr>
                <a:t>Temps passé à l’aide</a:t>
              </a:r>
            </a:p>
          </p:txBody>
        </p:sp>
      </p:grpSp>
      <p:grpSp>
        <p:nvGrpSpPr>
          <p:cNvPr id="18" name="Groupe 17"/>
          <p:cNvGrpSpPr/>
          <p:nvPr/>
        </p:nvGrpSpPr>
        <p:grpSpPr>
          <a:xfrm>
            <a:off x="4869913" y="2571749"/>
            <a:ext cx="4273285" cy="2429013"/>
            <a:chOff x="15337903" y="27958435"/>
            <a:chExt cx="12961442" cy="8566602"/>
          </a:xfrm>
        </p:grpSpPr>
        <p:sp>
          <p:nvSpPr>
            <p:cNvPr id="19" name="Parchemin horizontal 18"/>
            <p:cNvSpPr/>
            <p:nvPr/>
          </p:nvSpPr>
          <p:spPr>
            <a:xfrm rot="16200000" flipH="1">
              <a:off x="17535324" y="25761014"/>
              <a:ext cx="8566600" cy="12961442"/>
            </a:xfrm>
            <a:prstGeom prst="horizontalScroll">
              <a:avLst/>
            </a:prstGeom>
            <a:solidFill>
              <a:schemeClr val="accent4">
                <a:lumMod val="20000"/>
                <a:lumOff val="80000"/>
              </a:schemeClr>
            </a:solidFill>
            <a:ln w="41275">
              <a:solidFill>
                <a:schemeClr val="accent4">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endParaRPr lang="fr-FR" dirty="0"/>
            </a:p>
            <a:p>
              <a:endParaRPr lang="fr-FR" b="1" dirty="0">
                <a:solidFill>
                  <a:schemeClr val="tx2">
                    <a:lumMod val="75000"/>
                  </a:schemeClr>
                </a:solidFill>
              </a:endParaRPr>
            </a:p>
          </p:txBody>
        </p:sp>
        <p:sp>
          <p:nvSpPr>
            <p:cNvPr id="20" name="ZoneTexte 19"/>
            <p:cNvSpPr txBox="1"/>
            <p:nvPr/>
          </p:nvSpPr>
          <p:spPr>
            <a:xfrm>
              <a:off x="16260749" y="29143900"/>
              <a:ext cx="11313656" cy="7381137"/>
            </a:xfrm>
            <a:prstGeom prst="rect">
              <a:avLst/>
            </a:prstGeom>
            <a:noFill/>
          </p:spPr>
          <p:txBody>
            <a:bodyPr wrap="square" rtlCol="0">
              <a:spAutoFit/>
            </a:bodyPr>
            <a:lstStyle/>
            <a:p>
              <a:pPr>
                <a:defRPr/>
              </a:pPr>
              <a:r>
                <a:rPr lang="fr-FR" altLang="fr-FR" sz="1000" b="1" dirty="0">
                  <a:solidFill>
                    <a:schemeClr val="tx2">
                      <a:lumMod val="75000"/>
                    </a:schemeClr>
                  </a:solidFill>
                </a:rPr>
                <a:t>Fardeau (ZBI) </a:t>
              </a:r>
              <a:r>
                <a:rPr lang="fr-FR" altLang="fr-FR" sz="1000" dirty="0"/>
                <a:t>:  56,3% des aidants ressentent un fardeau lié à l’aide, le plus souvent léger (39,6%)</a:t>
              </a:r>
            </a:p>
            <a:p>
              <a:pPr lvl="0">
                <a:defRPr/>
              </a:pPr>
              <a:r>
                <a:rPr lang="fr-FR" altLang="fr-FR" sz="1000" b="1" dirty="0">
                  <a:solidFill>
                    <a:schemeClr val="tx2">
                      <a:lumMod val="75000"/>
                    </a:schemeClr>
                  </a:solidFill>
                </a:rPr>
                <a:t>Qualité de vie (SF36v2) </a:t>
              </a:r>
              <a:r>
                <a:rPr lang="fr-FR" altLang="fr-FR" sz="1000" dirty="0"/>
                <a:t>: 22 aidants (45,8%) ont au moins un score de santé mentale ou physique &lt; à la norme, 1 aidant a les deux scores pathologiques</a:t>
              </a:r>
            </a:p>
            <a:p>
              <a:pPr>
                <a:defRPr/>
              </a:pPr>
              <a:r>
                <a:rPr lang="fr-FR" altLang="fr-FR" sz="1000" b="1" dirty="0">
                  <a:solidFill>
                    <a:schemeClr val="tx2">
                      <a:lumMod val="75000"/>
                    </a:schemeClr>
                  </a:solidFill>
                </a:rPr>
                <a:t>Thymie (GDS-15) </a:t>
              </a:r>
              <a:r>
                <a:rPr lang="fr-FR" altLang="fr-FR" sz="1000" dirty="0"/>
                <a:t>: 5 (10,4%) ont des signes de dépression légère </a:t>
              </a:r>
            </a:p>
            <a:p>
              <a:pPr>
                <a:defRPr/>
              </a:pPr>
              <a:r>
                <a:rPr lang="fr-FR" altLang="fr-FR" sz="1000" b="1" dirty="0">
                  <a:solidFill>
                    <a:schemeClr val="tx2">
                      <a:lumMod val="75000"/>
                    </a:schemeClr>
                  </a:solidFill>
                </a:rPr>
                <a:t>Anxiété</a:t>
              </a:r>
              <a:r>
                <a:rPr lang="fr-FR" altLang="fr-FR" sz="1000" dirty="0"/>
                <a:t>  </a:t>
              </a:r>
              <a:r>
                <a:rPr lang="fr-FR" altLang="fr-FR" sz="1000" b="1" dirty="0">
                  <a:solidFill>
                    <a:schemeClr val="tx2">
                      <a:lumMod val="75000"/>
                    </a:schemeClr>
                  </a:solidFill>
                </a:rPr>
                <a:t>(STAI)</a:t>
              </a:r>
              <a:r>
                <a:rPr lang="fr-FR" altLang="fr-FR" sz="1000" dirty="0"/>
                <a:t> : 2 composantes :</a:t>
              </a:r>
            </a:p>
            <a:p>
              <a:pPr lvl="0">
                <a:defRPr/>
              </a:pPr>
              <a:r>
                <a:rPr lang="fr-FR" altLang="fr-FR" sz="1000" dirty="0"/>
                <a:t>- Etat : faible 35,4%, moyenne 12,5%, élevée 0,2%</a:t>
              </a:r>
            </a:p>
            <a:p>
              <a:pPr>
                <a:defRPr/>
              </a:pPr>
              <a:r>
                <a:rPr lang="fr-FR" altLang="fr-FR" sz="1000" dirty="0"/>
                <a:t>- Trait : faible 31,3%, moyenne 16,7%, élevée 0,6%</a:t>
              </a:r>
            </a:p>
            <a:p>
              <a:pPr>
                <a:defRPr/>
              </a:pPr>
              <a:r>
                <a:rPr lang="fr-FR" altLang="fr-FR" sz="1000" b="1" dirty="0">
                  <a:solidFill>
                    <a:schemeClr val="tx2">
                      <a:lumMod val="75000"/>
                    </a:schemeClr>
                  </a:solidFill>
                </a:rPr>
                <a:t>Perception du soutien social (MSPSS) </a:t>
              </a:r>
              <a:r>
                <a:rPr lang="fr-FR" altLang="fr-FR" sz="1000" dirty="0"/>
                <a:t>: 64,6 % ont un sentiment de fort soutien social.   Personne particulière &gt; Famille &gt; Amis</a:t>
              </a:r>
            </a:p>
            <a:p>
              <a:pPr lvl="0">
                <a:defRPr/>
              </a:pPr>
              <a:r>
                <a:rPr lang="fr-FR" altLang="fr-FR" sz="1000" b="1" dirty="0">
                  <a:solidFill>
                    <a:schemeClr val="tx2">
                      <a:lumMod val="75000"/>
                    </a:schemeClr>
                  </a:solidFill>
                </a:rPr>
                <a:t>Epanouissement (</a:t>
              </a:r>
              <a:r>
                <a:rPr lang="en-US" altLang="fr-FR" sz="1000" b="1" dirty="0">
                  <a:solidFill>
                    <a:schemeClr val="tx2">
                      <a:lumMod val="75000"/>
                    </a:schemeClr>
                  </a:solidFill>
                </a:rPr>
                <a:t>F</a:t>
              </a:r>
              <a:r>
                <a:rPr lang="fr-FR" altLang="fr-FR" sz="1000" b="1" dirty="0">
                  <a:solidFill>
                    <a:schemeClr val="tx2">
                      <a:lumMod val="75000"/>
                    </a:schemeClr>
                  </a:solidFill>
                </a:rPr>
                <a:t>S) : </a:t>
              </a:r>
              <a:r>
                <a:rPr lang="fr-FR" altLang="fr-FR" sz="1000" dirty="0"/>
                <a:t>Globalement, les aidants ont un sentiment d’épanouissement personnel (95,8%)</a:t>
              </a:r>
            </a:p>
          </p:txBody>
        </p:sp>
        <p:sp>
          <p:nvSpPr>
            <p:cNvPr id="21" name="ZoneTexte 20"/>
            <p:cNvSpPr txBox="1"/>
            <p:nvPr/>
          </p:nvSpPr>
          <p:spPr>
            <a:xfrm>
              <a:off x="17218680" y="27958435"/>
              <a:ext cx="10297143" cy="914381"/>
            </a:xfrm>
            <a:prstGeom prst="rect">
              <a:avLst/>
            </a:prstGeom>
            <a:noFill/>
          </p:spPr>
          <p:txBody>
            <a:bodyPr wrap="square" rtlCol="0">
              <a:spAutoFit/>
            </a:bodyPr>
            <a:lstStyle/>
            <a:p>
              <a:pPr algn="ctr"/>
              <a:r>
                <a:rPr lang="fr-FR" sz="1000" b="1" dirty="0">
                  <a:solidFill>
                    <a:schemeClr val="accent4">
                      <a:lumMod val="75000"/>
                    </a:schemeClr>
                  </a:solidFill>
                </a:rPr>
                <a:t>Echelles d’évaluation</a:t>
              </a:r>
            </a:p>
          </p:txBody>
        </p:sp>
      </p:grpSp>
      <p:sp>
        <p:nvSpPr>
          <p:cNvPr id="22" name="Titre 3"/>
          <p:cNvSpPr txBox="1">
            <a:spLocks/>
          </p:cNvSpPr>
          <p:nvPr/>
        </p:nvSpPr>
        <p:spPr>
          <a:xfrm>
            <a:off x="244914" y="483519"/>
            <a:ext cx="8460127" cy="504056"/>
          </a:xfrm>
          <a:prstGeom prst="rect">
            <a:avLst/>
          </a:prstGeom>
        </p:spPr>
        <p:style>
          <a:lnRef idx="2">
            <a:schemeClr val="accent4"/>
          </a:lnRef>
          <a:fillRef idx="1">
            <a:schemeClr val="lt1"/>
          </a:fillRef>
          <a:effectRef idx="0">
            <a:schemeClr val="accent4"/>
          </a:effectRef>
          <a:fontRef idx="minor">
            <a:schemeClr val="dk1"/>
          </a:fontRef>
        </p:style>
        <p:txBody>
          <a:bodyPr vert="horz" lIns="81638" tIns="40819" rIns="81638" bIns="40819" rtlCol="0" anchor="ctr">
            <a:noAutofit/>
          </a:bodyPr>
          <a:lstStyle>
            <a:lvl1pPr algn="ctr" defTabSz="816376" rtl="0" eaLnBrk="1" latinLnBrk="0" hangingPunct="1">
              <a:spcBef>
                <a:spcPct val="0"/>
              </a:spcBef>
              <a:buNone/>
              <a:defRPr sz="39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spcBef>
                <a:spcPts val="357"/>
              </a:spcBef>
              <a:spcAft>
                <a:spcPts val="119"/>
              </a:spcAft>
            </a:pPr>
            <a:r>
              <a:rPr lang="fr-FR" sz="1200" b="1" dirty="0"/>
              <a:t>Etude européenne CAREGIVERSPRO-MMD portant sur les nouvelles technologies dédiées au soutien des personnes ayant une maladie d’Alzheimer et apparentée et leurs aidants. Profil des aidants en France</a:t>
            </a:r>
            <a:endParaRPr lang="fr-FR" sz="1200" dirty="0"/>
          </a:p>
        </p:txBody>
      </p:sp>
      <p:pic>
        <p:nvPicPr>
          <p:cNvPr id="2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279" y="47371"/>
            <a:ext cx="1612761" cy="3641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2" descr="http://intranet3/direction-communication/files/2013/02/logo-CHU-final.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7159" y="42598"/>
            <a:ext cx="1238497" cy="368912"/>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8248" t="28959" r="14321" b="23709"/>
          <a:stretch/>
        </p:blipFill>
        <p:spPr bwMode="auto">
          <a:xfrm>
            <a:off x="3094509" y="0"/>
            <a:ext cx="2390731" cy="479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8884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237158" y="1841293"/>
            <a:ext cx="4190825" cy="2480532"/>
          </a:xfrm>
          <a:prstGeom prst="rect">
            <a:avLst/>
          </a:prstGeom>
          <a:ln>
            <a:noFill/>
          </a:ln>
        </p:spPr>
        <p:style>
          <a:lnRef idx="2">
            <a:schemeClr val="accent4"/>
          </a:lnRef>
          <a:fillRef idx="1">
            <a:schemeClr val="lt1"/>
          </a:fillRef>
          <a:effectRef idx="0">
            <a:schemeClr val="accent4"/>
          </a:effectRef>
          <a:fontRef idx="minor">
            <a:schemeClr val="dk1"/>
          </a:fontRef>
        </p:style>
        <p:txBody>
          <a:bodyPr wrap="square" lIns="18142" tIns="9071" rIns="18142" bIns="9071" rtlCol="0">
            <a:spAutoFit/>
          </a:bodyPr>
          <a:lstStyle>
            <a:defPPr>
              <a:defRPr lang="fr-FR"/>
            </a:defPPr>
            <a:lvl1pPr>
              <a:defRPr sz="4000" b="1" cap="small">
                <a:latin typeface="Arial" panose="020B0604020202020204" pitchFamily="34" charset="0"/>
                <a:cs typeface="Arial" panose="020B0604020202020204" pitchFamily="34" charset="0"/>
              </a:defRPr>
            </a:lvl1pPr>
          </a:lstStyle>
          <a:p>
            <a:r>
              <a:rPr lang="fr-FR" sz="1200" dirty="0">
                <a:solidFill>
                  <a:schemeClr val="tx1"/>
                </a:solidFill>
              </a:rPr>
              <a:t>Conclusion </a:t>
            </a:r>
          </a:p>
          <a:p>
            <a:endParaRPr lang="fr-FR" sz="1200" dirty="0">
              <a:solidFill>
                <a:schemeClr val="tx1"/>
              </a:solidFill>
            </a:endParaRPr>
          </a:p>
          <a:p>
            <a:pPr algn="just"/>
            <a:r>
              <a:rPr lang="fr-FR" sz="1200" b="0" cap="none" dirty="0">
                <a:solidFill>
                  <a:schemeClr val="tx1"/>
                </a:solidFill>
              </a:rPr>
              <a:t>Dans notre étude, les aidants d’un proche présentant une maladie d’Alzheimer ou apparentée sont majoritairement des femmes, conjointes ou enfants, qui, pour 1/3 d’entre eux, n’ont aucune aide professionnelle. Ils déclarent une diminution de leur qualité de vie, physique ou psychique, avec un fardeau lié à l’aide jugé toutefois léger. Les symptômes </a:t>
            </a:r>
            <a:r>
              <a:rPr lang="fr-FR" sz="1200" b="0" cap="none" dirty="0" err="1">
                <a:solidFill>
                  <a:schemeClr val="tx1"/>
                </a:solidFill>
              </a:rPr>
              <a:t>anxio</a:t>
            </a:r>
            <a:r>
              <a:rPr lang="fr-FR" sz="1200" b="0" cap="none" dirty="0">
                <a:solidFill>
                  <a:schemeClr val="tx1"/>
                </a:solidFill>
              </a:rPr>
              <a:t>-dépressifs restent rares.</a:t>
            </a:r>
          </a:p>
          <a:p>
            <a:pPr algn="just"/>
            <a:endParaRPr lang="fr-FR" sz="1200" b="0" cap="none" dirty="0">
              <a:solidFill>
                <a:schemeClr val="tx1"/>
              </a:solidFill>
            </a:endParaRPr>
          </a:p>
          <a:p>
            <a:pPr algn="just"/>
            <a:r>
              <a:rPr lang="fr-FR" sz="1200" b="0" cap="none" dirty="0">
                <a:solidFill>
                  <a:schemeClr val="tx1"/>
                </a:solidFill>
              </a:rPr>
              <a:t>L’observation de ces indicateurs à 6 mois et à 12 mois permettra d’évaluer l’efficacité de la plateforme informatisée CAREGIVERSPRO sur la qualité de vie globale de l’aidant. </a:t>
            </a:r>
            <a:r>
              <a:rPr lang="fr-FR" sz="1600" b="0" cap="none" dirty="0">
                <a:solidFill>
                  <a:schemeClr val="tx1"/>
                </a:solidFill>
              </a:rPr>
              <a:t> </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2279" y="47371"/>
            <a:ext cx="1612761" cy="3641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descr="http://intranet3/direction-communication/files/2013/02/logo-CHU-final.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7159" y="42598"/>
            <a:ext cx="1238497" cy="3689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8248" t="28959" r="14321" b="23709"/>
          <a:stretch/>
        </p:blipFill>
        <p:spPr bwMode="auto">
          <a:xfrm>
            <a:off x="3094509" y="0"/>
            <a:ext cx="2390731" cy="479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ZoneTexte 8"/>
          <p:cNvSpPr txBox="1"/>
          <p:nvPr/>
        </p:nvSpPr>
        <p:spPr>
          <a:xfrm>
            <a:off x="685862" y="4899105"/>
            <a:ext cx="8304927" cy="172207"/>
          </a:xfrm>
          <a:prstGeom prst="rect">
            <a:avLst/>
          </a:prstGeom>
          <a:noFill/>
        </p:spPr>
        <p:txBody>
          <a:bodyPr wrap="none" lIns="18142" tIns="9071" rIns="18142" bIns="9071" rtlCol="0">
            <a:spAutoFit/>
          </a:bodyPr>
          <a:lstStyle/>
          <a:p>
            <a:r>
              <a:rPr lang="fr-FR" sz="1000" i="1" dirty="0"/>
              <a:t>Ce projet a été financé par le programme de recherche et d’innovation Horizon H2020 de l’Union Européenne en vertu de la convention de subvention N°690211</a:t>
            </a:r>
            <a:endParaRPr lang="fr-FR" sz="1000" dirty="0"/>
          </a:p>
        </p:txBody>
      </p:sp>
      <p:pic>
        <p:nvPicPr>
          <p:cNvPr id="10" name="Picture 2" descr="C:\Users\MITSOS\AppData\Local\Microsoft\Windows\INetCacheContent.Word\EU flag.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5516" y="4865364"/>
            <a:ext cx="380346" cy="205947"/>
          </a:xfrm>
          <a:prstGeom prst="rect">
            <a:avLst/>
          </a:prstGeom>
          <a:noFill/>
          <a:ln>
            <a:noFill/>
          </a:ln>
        </p:spPr>
      </p:pic>
      <p:sp>
        <p:nvSpPr>
          <p:cNvPr id="11" name="Titre 3"/>
          <p:cNvSpPr>
            <a:spLocks noGrp="1"/>
          </p:cNvSpPr>
          <p:nvPr>
            <p:ph type="title"/>
          </p:nvPr>
        </p:nvSpPr>
        <p:spPr>
          <a:xfrm>
            <a:off x="197919" y="555526"/>
            <a:ext cx="8460127" cy="1152128"/>
          </a:xfrm>
        </p:spPr>
        <p:style>
          <a:lnRef idx="2">
            <a:schemeClr val="accent4"/>
          </a:lnRef>
          <a:fillRef idx="1">
            <a:schemeClr val="lt1"/>
          </a:fillRef>
          <a:effectRef idx="0">
            <a:schemeClr val="accent4"/>
          </a:effectRef>
          <a:fontRef idx="minor">
            <a:schemeClr val="dk1"/>
          </a:fontRef>
        </p:style>
        <p:txBody>
          <a:bodyPr>
            <a:normAutofit fontScale="90000"/>
          </a:bodyPr>
          <a:lstStyle/>
          <a:p>
            <a:pPr>
              <a:spcBef>
                <a:spcPts val="357"/>
              </a:spcBef>
              <a:spcAft>
                <a:spcPts val="119"/>
              </a:spcAft>
            </a:pPr>
            <a:r>
              <a:rPr lang="fr-FR" sz="1800" b="1" dirty="0"/>
              <a:t>Etude européenne CAREGIVERSPRO-MMD portant sur les nouvelles technologies dédiées au soutien des personnes ayant une maladie d’Alzheimer et apparentée et leurs aidants. Profil des aidants en France</a:t>
            </a:r>
            <a:br>
              <a:rPr lang="fr-FR" sz="1800" b="1" dirty="0"/>
            </a:br>
            <a:r>
              <a:rPr lang="fr-FR" sz="400" b="1" dirty="0"/>
              <a:t> </a:t>
            </a:r>
            <a:br>
              <a:rPr lang="fr-FR" sz="400" b="1" dirty="0"/>
            </a:br>
            <a:r>
              <a:rPr lang="fr-FR" sz="1300" dirty="0"/>
              <a:t>L. MALHERBE</a:t>
            </a:r>
            <a:r>
              <a:rPr lang="fr-FR" sz="1300" baseline="30000" dirty="0"/>
              <a:t>1</a:t>
            </a:r>
            <a:r>
              <a:rPr lang="fr-FR" sz="1300" dirty="0"/>
              <a:t>, H. LINGIAH</a:t>
            </a:r>
            <a:r>
              <a:rPr lang="fr-FR" sz="1300" baseline="30000" dirty="0"/>
              <a:t>1,2</a:t>
            </a:r>
            <a:r>
              <a:rPr lang="fr-FR" sz="1300" dirty="0"/>
              <a:t>, T. SIMON</a:t>
            </a:r>
            <a:r>
              <a:rPr lang="fr-FR" sz="1300" baseline="30000" dirty="0"/>
              <a:t>2</a:t>
            </a:r>
            <a:r>
              <a:rPr lang="fr-FR" sz="1300" dirty="0"/>
              <a:t>, M. BERARD</a:t>
            </a:r>
            <a:r>
              <a:rPr lang="fr-FR" sz="1300" baseline="30000" dirty="0"/>
              <a:t>1</a:t>
            </a:r>
            <a:r>
              <a:rPr lang="fr-FR" sz="1300" dirty="0"/>
              <a:t>, A. BOUNACER</a:t>
            </a:r>
            <a:r>
              <a:rPr lang="fr-FR" sz="1300" baseline="30000" dirty="0"/>
              <a:t>3</a:t>
            </a:r>
            <a:r>
              <a:rPr lang="fr-FR" sz="1300" dirty="0"/>
              <a:t>, N. KADRI</a:t>
            </a:r>
            <a:r>
              <a:rPr lang="fr-FR" sz="1300" baseline="30000" dirty="0"/>
              <a:t>1</a:t>
            </a:r>
            <a:r>
              <a:rPr lang="fr-FR" sz="1300" dirty="0"/>
              <a:t>, I. LANDRIN</a:t>
            </a:r>
            <a:r>
              <a:rPr lang="fr-FR" sz="1300" baseline="30000" dirty="0"/>
              <a:t>1</a:t>
            </a:r>
            <a:br>
              <a:rPr lang="fr-FR" sz="1300" dirty="0"/>
            </a:br>
            <a:r>
              <a:rPr lang="fr-FR" sz="1300" dirty="0"/>
              <a:t>1-Pôle de Gériatrie- CHU de ROUEN  2- Pôle Gériatrie-SSR- CHI Elbeuf-Louviers 3- Maison de la Recherche Clinique-CHU de Rouen</a:t>
            </a:r>
          </a:p>
        </p:txBody>
      </p:sp>
      <p:pic>
        <p:nvPicPr>
          <p:cNvPr id="1027" name="Picture 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2985" t="10544" r="2530" b="17360"/>
          <a:stretch/>
        </p:blipFill>
        <p:spPr bwMode="auto">
          <a:xfrm>
            <a:off x="4895990" y="2108953"/>
            <a:ext cx="3711039" cy="1781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ZoneTexte 1"/>
          <p:cNvSpPr txBox="1"/>
          <p:nvPr/>
        </p:nvSpPr>
        <p:spPr>
          <a:xfrm>
            <a:off x="5292080" y="3795886"/>
            <a:ext cx="2880320" cy="769441"/>
          </a:xfrm>
          <a:prstGeom prst="rect">
            <a:avLst/>
          </a:prstGeom>
          <a:noFill/>
        </p:spPr>
        <p:txBody>
          <a:bodyPr wrap="square" rtlCol="0">
            <a:spAutoFit/>
          </a:bodyPr>
          <a:lstStyle/>
          <a:p>
            <a:pPr algn="ctr"/>
            <a:r>
              <a:rPr lang="fr-FR" sz="1100" dirty="0">
                <a:solidFill>
                  <a:schemeClr val="accent4"/>
                </a:solidFill>
              </a:rPr>
              <a:t>https://caregiversprommd-project.eu/</a:t>
            </a:r>
          </a:p>
          <a:p>
            <a:pPr algn="ctr"/>
            <a:endParaRPr lang="fr-FR" sz="1100" dirty="0">
              <a:solidFill>
                <a:schemeClr val="accent4"/>
              </a:solidFill>
            </a:endParaRPr>
          </a:p>
          <a:p>
            <a:pPr algn="ctr"/>
            <a:r>
              <a:rPr lang="fr-FR" sz="1100">
                <a:solidFill>
                  <a:schemeClr val="accent4"/>
                </a:solidFill>
              </a:rPr>
              <a:t>Facebook </a:t>
            </a:r>
            <a:r>
              <a:rPr lang="fr-FR" sz="1100" dirty="0">
                <a:solidFill>
                  <a:schemeClr val="accent4"/>
                </a:solidFill>
              </a:rPr>
              <a:t>France: </a:t>
            </a:r>
            <a:r>
              <a:rPr lang="fr-FR" sz="1100" dirty="0" err="1">
                <a:solidFill>
                  <a:schemeClr val="accent4"/>
                </a:solidFill>
              </a:rPr>
              <a:t>AidantsPro</a:t>
            </a:r>
            <a:endParaRPr lang="fr-FR" sz="1100" dirty="0">
              <a:solidFill>
                <a:schemeClr val="accent4"/>
              </a:solidFill>
            </a:endParaRPr>
          </a:p>
          <a:p>
            <a:pPr algn="ctr"/>
            <a:r>
              <a:rPr lang="fr-FR" sz="1100" dirty="0">
                <a:solidFill>
                  <a:schemeClr val="accent4"/>
                </a:solidFill>
              </a:rPr>
              <a:t>Twitter : @</a:t>
            </a:r>
            <a:r>
              <a:rPr lang="fr-FR" sz="1100" dirty="0" err="1">
                <a:solidFill>
                  <a:schemeClr val="accent4"/>
                </a:solidFill>
              </a:rPr>
              <a:t>AidantsPRO</a:t>
            </a:r>
            <a:endParaRPr lang="fr-FR" sz="1100" dirty="0">
              <a:solidFill>
                <a:schemeClr val="accent4"/>
              </a:solidFill>
            </a:endParaRPr>
          </a:p>
        </p:txBody>
      </p:sp>
    </p:spTree>
    <p:extLst>
      <p:ext uri="{BB962C8B-B14F-4D97-AF65-F5344CB8AC3E}">
        <p14:creationId xmlns:p14="http://schemas.microsoft.com/office/powerpoint/2010/main" val="233801833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834</TotalTime>
  <Words>732</Words>
  <Application>Microsoft Office PowerPoint</Application>
  <PresentationFormat>Affichage à l'écran (16:9)</PresentationFormat>
  <Paragraphs>67</Paragraphs>
  <Slides>3</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3</vt:i4>
      </vt:variant>
    </vt:vector>
  </HeadingPairs>
  <TitlesOfParts>
    <vt:vector size="7" baseType="lpstr">
      <vt:lpstr>Arial</vt:lpstr>
      <vt:lpstr>Calibri</vt:lpstr>
      <vt:lpstr>Wingdings</vt:lpstr>
      <vt:lpstr>Thème Office</vt:lpstr>
      <vt:lpstr>Etude européenne CAREGIVERSPRO-MMD portant sur les nouvelles technologies dédiées au soutien des personnes ayant une maladie d’Alzheimer et apparentée et leurs aidants. Profil des aidants en France   L. MALHERBE1, H. LINGIAH1,2, T. SIMON2, M. BERARD1, A. BOUNACER3, N. KADRI1, I. LANDRIN1 1-Pôle de Gériatrie- CHU de ROUEN  2- Pôle Gériatrie-SSR- CHI Elbeuf-Louviers 3- Maison de la Recherche Clinique-CHU de Rouen</vt:lpstr>
      <vt:lpstr>Présentation PowerPoint</vt:lpstr>
      <vt:lpstr>Etude européenne CAREGIVERSPRO-MMD portant sur les nouvelles technologies dédiées au soutien des personnes ayant une maladie d’Alzheimer et apparentée et leurs aidants. Profil des aidants en France   L. MALHERBE1, H. LINGIAH1,2, T. SIMON2, M. BERARD1, A. BOUNACER3, N. KADRI1, I. LANDRIN1 1-Pôle de Gériatrie- CHU de ROUEN  2- Pôle Gériatrie-SSR- CHI Elbeuf-Louviers 3- Maison de la Recherche Clinique-CHU de Rouen</vt:lpstr>
    </vt:vector>
  </TitlesOfParts>
  <Company>CHU de Rouen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Etude européenne CAREGIVERSPRO-MMD portant sur les nouvelles technologies dédiées au soutien des personnes ayant une maladie d’Alzheimer et apparentées et leurs aidants. Profil des aidants en France L. MALHERBE1, H. LINGIAH1,2, T. SIMON2, M. BERARD1, L. MALHERBE1, A. BOUNACER3, N. KADRI1, I. LANDRIN1 1-Pôle de Gériatrie- CHU de ROUEN  2- Pôle Gériatrie-SSR- CHI Elbeuf-Louviers3- Maison de la Recherche Clinique-CHU de Rouen</dc:title>
  <dc:creator>Localadmin</dc:creator>
  <cp:lastModifiedBy>Isabelle</cp:lastModifiedBy>
  <cp:revision>69</cp:revision>
  <dcterms:created xsi:type="dcterms:W3CDTF">2018-10-03T06:33:22Z</dcterms:created>
  <dcterms:modified xsi:type="dcterms:W3CDTF">2018-11-23T22:24:58Z</dcterms:modified>
</cp:coreProperties>
</file>