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95" r:id="rId15"/>
    <p:sldId id="269" r:id="rId16"/>
    <p:sldId id="270" r:id="rId17"/>
    <p:sldId id="272" r:id="rId18"/>
    <p:sldId id="296" r:id="rId19"/>
    <p:sldId id="273" r:id="rId20"/>
    <p:sldId id="274" r:id="rId21"/>
    <p:sldId id="275" r:id="rId22"/>
    <p:sldId id="276" r:id="rId23"/>
    <p:sldId id="277" r:id="rId24"/>
    <p:sldId id="29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769" autoAdjust="0"/>
  </p:normalViewPr>
  <p:slideViewPr>
    <p:cSldViewPr>
      <p:cViewPr varScale="1">
        <p:scale>
          <a:sx n="48" d="100"/>
          <a:sy n="48" d="100"/>
        </p:scale>
        <p:origin x="-2016" y="-102"/>
      </p:cViewPr>
      <p:guideLst>
        <p:guide orient="horz" pos="2160"/>
        <p:guide pos="2904"/>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1FC6DBDE-04CF-4B97-9B67-877EF43567FB}" type="datetimeFigureOut">
              <a:rPr lang="en-US"/>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endParaRPr lang="en-US" noProof="0" smtClean="0"/>
          </a:p>
          <a:p>
            <a:pPr lvl="1"/>
            <a:r>
              <a:rPr lang="en-US" noProof="0" smtClean="0"/>
              <a:t>Second level</a:t>
            </a:r>
            <a:endParaRPr lang="en-US" noProof="0" smtClean="0"/>
          </a:p>
          <a:p>
            <a:pPr lvl="2"/>
            <a:r>
              <a:rPr lang="en-US" noProof="0" smtClean="0"/>
              <a:t>Third level</a:t>
            </a:r>
            <a:endParaRPr lang="en-US" noProof="0" smtClean="0"/>
          </a:p>
          <a:p>
            <a:pPr lvl="3"/>
            <a:r>
              <a:rPr lang="en-US" noProof="0" smtClean="0"/>
              <a:t>Fourth level</a:t>
            </a:r>
            <a:endParaRPr lang="en-US" noProof="0" smtClean="0"/>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21283B1E-D6E4-4BA6-9BB6-5A682BFBC1A4}" type="slidenum">
              <a:rPr lang="en-US"/>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itsmarc.com/crs/shed0012.htm" TargetMode="External"/><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A7771D03-6407-483E-BB62-830FA8036062}" type="slidenum">
              <a:rPr lang="en-US"/>
            </a:fld>
            <a:endParaRPr lang="en-US"/>
          </a:p>
        </p:txBody>
      </p:sp>
      <p:sp>
        <p:nvSpPr>
          <p:cNvPr id="15362" name="Rectangle 2"/>
          <p:cNvSpPr>
            <a:spLocks noGrp="1" noRot="1" noChangeAspect="1" noChangeArrowheads="1" noTextEdit="1"/>
          </p:cNvSpPr>
          <p:nvPr>
            <p:ph type="sldImg"/>
          </p:nvPr>
        </p:nvSpPr>
        <p:spPr bwMode="auto">
          <a:noFill/>
          <a:ln>
            <a:solidFill>
              <a:srgbClr val="000000"/>
            </a:solidFill>
            <a:miter lim="800000"/>
          </a:ln>
        </p:spPr>
      </p:sp>
      <p:sp>
        <p:nvSpPr>
          <p:cNvPr id="15363" name="Rectangle 3"/>
          <p:cNvSpPr>
            <a:spLocks noGrp="1" noChangeArrowheads="1"/>
          </p:cNvSpPr>
          <p:nvPr>
            <p:ph type="body" idx="1"/>
          </p:nvPr>
        </p:nvSpPr>
        <p:spPr bwMode="auto">
          <a:noFill/>
        </p:spPr>
        <p:txBody>
          <a:bodyPr wrap="square" numCol="1" anchor="t" anchorCtr="0" compatLnSpc="1"/>
          <a:lstStyle/>
          <a:p>
            <a:pPr>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DDC8E235-C523-44E9-BE5F-01C1F4DC9726}" type="slidenum">
              <a:rPr lang="en-US"/>
            </a:fld>
            <a:endParaRPr lang="en-US"/>
          </a:p>
        </p:txBody>
      </p:sp>
      <p:sp>
        <p:nvSpPr>
          <p:cNvPr id="33794" name="Rectangle 2"/>
          <p:cNvSpPr>
            <a:spLocks noGrp="1" noRot="1" noChangeAspect="1" noChangeArrowheads="1" noTextEdit="1"/>
          </p:cNvSpPr>
          <p:nvPr>
            <p:ph type="sldImg"/>
          </p:nvPr>
        </p:nvSpPr>
        <p:spPr bwMode="auto">
          <a:noFill/>
          <a:ln>
            <a:solidFill>
              <a:srgbClr val="000000"/>
            </a:solidFill>
            <a:miter lim="800000"/>
          </a:ln>
        </p:spPr>
      </p:sp>
      <p:sp>
        <p:nvSpPr>
          <p:cNvPr id="33795" name="Rectangle 3"/>
          <p:cNvSpPr>
            <a:spLocks noGrp="1" noChangeArrowheads="1"/>
          </p:cNvSpPr>
          <p:nvPr>
            <p:ph type="body" idx="1"/>
          </p:nvPr>
        </p:nvSpPr>
        <p:spPr bwMode="auto">
          <a:noFill/>
        </p:spPr>
        <p:txBody>
          <a:bodyPr wrap="square" numCol="1" anchor="t" anchorCtr="0" compatLnSpc="1"/>
          <a:lstStyle/>
          <a:p>
            <a:pPr>
              <a:spcBef>
                <a:spcPct val="0"/>
              </a:spcBef>
            </a:pP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70171A95-21FA-4865-9AB2-6C5F1C8C8096}" type="slidenum">
              <a:rPr lang="en-US"/>
            </a:fld>
            <a:endParaRPr lang="en-US"/>
          </a:p>
        </p:txBody>
      </p:sp>
      <p:sp>
        <p:nvSpPr>
          <p:cNvPr id="35842" name="Slide Image Placeholder 1"/>
          <p:cNvSpPr>
            <a:spLocks noGrp="1" noRot="1" noChangeAspect="1" noTextEdit="1"/>
          </p:cNvSpPr>
          <p:nvPr>
            <p:ph type="sldImg"/>
          </p:nvPr>
        </p:nvSpPr>
        <p:spPr bwMode="auto">
          <a:noFill/>
          <a:ln>
            <a:solidFill>
              <a:srgbClr val="000000"/>
            </a:solidFill>
            <a:miter lim="800000"/>
          </a:ln>
        </p:spPr>
      </p:sp>
      <p:sp>
        <p:nvSpPr>
          <p:cNvPr id="35843" name="Notes Placeholder 2"/>
          <p:cNvSpPr>
            <a:spLocks noGrp="1"/>
          </p:cNvSpPr>
          <p:nvPr>
            <p:ph type="body" idx="1"/>
          </p:nvPr>
        </p:nvSpPr>
        <p:spPr bwMode="auto">
          <a:noFill/>
        </p:spPr>
        <p:txBody>
          <a:bodyPr wrap="square" numCol="1" anchor="t" anchorCtr="0" compatLnSpc="1"/>
          <a:lstStyle/>
          <a:p>
            <a:pPr>
              <a:spcBef>
                <a:spcPct val="0"/>
              </a:spcBef>
            </a:pPr>
            <a:r>
              <a:rPr lang="en-US" smtClean="0"/>
              <a:t>So, the two lists you’re about to find out about in more detail are not complete dinosaurs.  They have problems that may need to be re-worked.  But, especially as more materials that used to exist solely in libraries are put on the web (Google Books), lists of subject headings will come more and more to complement the search tools that already exist on the web.</a:t>
            </a:r>
            <a:endParaRPr lang="en-US" smtClean="0"/>
          </a:p>
        </p:txBody>
      </p:sp>
      <p:sp>
        <p:nvSpPr>
          <p:cNvPr id="35844" name="Slide Number Placeholder 3"/>
          <p:cNvSpPr txBox="1">
            <a:spLocks noGrp="1"/>
          </p:cNvSpPr>
          <p:nvPr/>
        </p:nvSpPr>
        <p:spPr bwMode="auto">
          <a:xfrm>
            <a:off x="3884613" y="8685213"/>
            <a:ext cx="2971800" cy="457200"/>
          </a:xfrm>
          <a:prstGeom prst="rect">
            <a:avLst/>
          </a:prstGeom>
          <a:noFill/>
          <a:ln w="9525">
            <a:noFill/>
            <a:miter lim="800000"/>
          </a:ln>
        </p:spPr>
        <p:txBody>
          <a:bodyPr anchor="b"/>
          <a:lstStyle/>
          <a:p>
            <a:pPr algn="r"/>
            <a:fld id="{35C71AE7-55D2-4A14-90E2-284BF0376537}" type="slidenum">
              <a:rPr lang="en-US" sz="1200">
                <a:latin typeface="Calibri" panose="020F0502020204030204" pitchFamily="34" charset="0"/>
              </a:rPr>
            </a:fld>
            <a:endParaRPr lang="en-US"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6AAB877F-E6A8-48FD-974C-087C1C44294F}" type="slidenum">
              <a:rPr lang="en-US"/>
            </a:fld>
            <a:endParaRPr lang="en-US"/>
          </a:p>
        </p:txBody>
      </p:sp>
      <p:sp>
        <p:nvSpPr>
          <p:cNvPr id="39938" name="Rectangle 2"/>
          <p:cNvSpPr>
            <a:spLocks noGrp="1" noRot="1" noChangeAspect="1" noChangeArrowheads="1" noTextEdit="1"/>
          </p:cNvSpPr>
          <p:nvPr>
            <p:ph type="sldImg"/>
          </p:nvPr>
        </p:nvSpPr>
        <p:spPr bwMode="auto">
          <a:noFill/>
          <a:ln>
            <a:solidFill>
              <a:srgbClr val="000000"/>
            </a:solidFill>
            <a:miter lim="800000"/>
          </a:ln>
        </p:spPr>
      </p:sp>
      <p:sp>
        <p:nvSpPr>
          <p:cNvPr id="39939" name="Rectangle 3"/>
          <p:cNvSpPr>
            <a:spLocks noGrp="1" noChangeArrowheads="1"/>
          </p:cNvSpPr>
          <p:nvPr>
            <p:ph type="body" idx="1"/>
          </p:nvPr>
        </p:nvSpPr>
        <p:spPr bwMode="auto">
          <a:noFill/>
        </p:spPr>
        <p:txBody>
          <a:bodyPr wrap="square" numCol="1" anchor="t" anchorCtr="0" compatLnSpc="1"/>
          <a:lstStyle/>
          <a:p>
            <a:r>
              <a:rPr lang="en-US" sz="1800" smtClean="0"/>
              <a:t>1- </a:t>
            </a:r>
            <a:r>
              <a:rPr lang="en-US" smtClean="0"/>
              <a:t>LCSH was created in the summer of 1898 and originally intended as a subject cataloging tool for the Library’s own use.</a:t>
            </a:r>
            <a:endParaRPr lang="en-US" smtClean="0"/>
          </a:p>
          <a:p>
            <a:endParaRPr lang="en-US" sz="1800" smtClean="0"/>
          </a:p>
          <a:p>
            <a:r>
              <a:rPr lang="en-US" sz="1800" smtClean="0"/>
              <a:t>2- </a:t>
            </a:r>
            <a:r>
              <a:rPr lang="en-US" smtClean="0"/>
              <a:t>After the Library moved from the capitol to its new building in 1897, its officials faced the question of how the collection should be organized.</a:t>
            </a:r>
            <a:endParaRPr lang="en-US" smtClean="0"/>
          </a:p>
          <a:p>
            <a:endParaRPr lang="en-US" sz="1800" smtClean="0"/>
          </a:p>
          <a:p>
            <a:r>
              <a:rPr lang="en-US" sz="1800" smtClean="0"/>
              <a:t>3- </a:t>
            </a:r>
            <a:r>
              <a:rPr lang="en-US" smtClean="0"/>
              <a:t>At this time, Charles A Cutter’s </a:t>
            </a:r>
            <a:r>
              <a:rPr lang="en-US" i="1" smtClean="0"/>
              <a:t>Rules for a Dictionary Catalog </a:t>
            </a:r>
            <a:r>
              <a:rPr lang="en-US" smtClean="0"/>
              <a:t>was in its third edition and the dictionary arrangement was well on its way to becoming the predominate catalog for American libraries, but the LC officials wanted to establish a new classification system and adopt the dictionary form for the main catalog.</a:t>
            </a: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E4F946EF-4F2E-40CC-85D0-5E0705132B82}" type="slidenum">
              <a:rPr lang="en-US"/>
            </a:fld>
            <a:endParaRPr lang="en-US"/>
          </a:p>
        </p:txBody>
      </p:sp>
      <p:sp>
        <p:nvSpPr>
          <p:cNvPr id="41986" name="Rectangle 2"/>
          <p:cNvSpPr>
            <a:spLocks noGrp="1" noRot="1" noChangeAspect="1" noChangeArrowheads="1" noTextEdit="1"/>
          </p:cNvSpPr>
          <p:nvPr>
            <p:ph type="sldImg"/>
          </p:nvPr>
        </p:nvSpPr>
        <p:spPr bwMode="auto">
          <a:noFill/>
          <a:ln>
            <a:solidFill>
              <a:srgbClr val="000000"/>
            </a:solidFill>
            <a:miter lim="800000"/>
          </a:ln>
        </p:spPr>
      </p:sp>
      <p:sp>
        <p:nvSpPr>
          <p:cNvPr id="41987" name="Rectangle 3"/>
          <p:cNvSpPr>
            <a:spLocks noGrp="1" noChangeArrowheads="1"/>
          </p:cNvSpPr>
          <p:nvPr>
            <p:ph type="body" idx="1"/>
          </p:nvPr>
        </p:nvSpPr>
        <p:spPr bwMode="auto">
          <a:noFill/>
        </p:spPr>
        <p:txBody>
          <a:bodyPr wrap="square" numCol="1" anchor="t" anchorCtr="0" compatLnSpc="1"/>
          <a:lstStyle/>
          <a:p>
            <a:r>
              <a:rPr lang="en-US" sz="1400" smtClean="0"/>
              <a:t>1- </a:t>
            </a:r>
            <a:r>
              <a:rPr lang="en-US" sz="1300" smtClean="0"/>
              <a:t>Actual work on the new subject catalog began simultaneously with the printing of the first author cards in July 1898, as well as the compilation of an authority list of subject headings.</a:t>
            </a:r>
            <a:r>
              <a:rPr lang="en-US" sz="1400" smtClean="0"/>
              <a:t> </a:t>
            </a:r>
            <a:endParaRPr lang="en-US" sz="1400" smtClean="0"/>
          </a:p>
          <a:p>
            <a:r>
              <a:rPr lang="en-US" sz="1400" smtClean="0"/>
              <a:t>2- </a:t>
            </a:r>
            <a:r>
              <a:rPr lang="en-US" sz="1300" smtClean="0"/>
              <a:t>In 1909, JCM Hanson, the first chief of the Cataloging Division, recounted the beginning of LCSH. </a:t>
            </a:r>
            <a:endParaRPr lang="en-US" sz="1300" smtClean="0"/>
          </a:p>
          <a:p>
            <a:r>
              <a:rPr lang="en-US" sz="1400" smtClean="0"/>
              <a:t>3- </a:t>
            </a:r>
            <a:r>
              <a:rPr lang="en-US" sz="1300" smtClean="0"/>
              <a:t>From the beginning has become the most comprehensive general controlled vocabulary in this century, and possibly in the world.</a:t>
            </a:r>
            <a:endParaRPr lang="en-US" sz="1300" smtClean="0"/>
          </a:p>
          <a:p>
            <a:r>
              <a:rPr lang="en-US" sz="1300" smtClean="0"/>
              <a:t>4- Now serves thousands of libraries around the world and has become the de facto standard for subject cataloging and indexing in circumstances far beyond those for which it was originally designed.</a:t>
            </a:r>
            <a:endParaRPr lang="en-US" sz="1300" smtClean="0"/>
          </a:p>
          <a:p>
            <a:r>
              <a:rPr lang="en-US" sz="1300" smtClean="0"/>
              <a:t>5-Throughout its history, LCSH has been a dynamic system, growing with each edition.  It has been prompt in accommodating new topics. Steady efforts have been made to render the system responsive to societal changes and evolving language uses. In spite of its internal inconsistencies and certain characteristics that still cater more to manual than to online systems, LCSH continues to evolve and has clearly demonstrated its versatility over a wide range of conditions and is not only holding its own but growing in popularity.</a:t>
            </a:r>
            <a:r>
              <a:rPr lang="en-US" sz="1400" smtClean="0"/>
              <a:t> </a:t>
            </a:r>
            <a:endParaRPr lang="en-US" sz="1400" smtClean="0"/>
          </a:p>
          <a:p>
            <a:pPr>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B884D446-4EF7-4B21-88DA-5D9C4DC0AD48}" type="slidenum">
              <a:rPr lang="en-US"/>
            </a:fld>
            <a:endParaRPr lang="en-US"/>
          </a:p>
        </p:txBody>
      </p:sp>
      <p:sp>
        <p:nvSpPr>
          <p:cNvPr id="46082" name="Rectangle 2"/>
          <p:cNvSpPr>
            <a:spLocks noGrp="1" noRot="1" noChangeAspect="1" noChangeArrowheads="1" noTextEdit="1"/>
          </p:cNvSpPr>
          <p:nvPr>
            <p:ph type="sldImg"/>
          </p:nvPr>
        </p:nvSpPr>
        <p:spPr bwMode="auto">
          <a:noFill/>
          <a:ln>
            <a:solidFill>
              <a:srgbClr val="000000"/>
            </a:solidFill>
            <a:miter lim="800000"/>
          </a:ln>
        </p:spPr>
      </p:sp>
      <p:sp>
        <p:nvSpPr>
          <p:cNvPr id="46083" name="Rectangle 3"/>
          <p:cNvSpPr>
            <a:spLocks noGrp="1" noChangeArrowheads="1"/>
          </p:cNvSpPr>
          <p:nvPr>
            <p:ph type="body" idx="1"/>
          </p:nvPr>
        </p:nvSpPr>
        <p:spPr bwMode="auto">
          <a:noFill/>
        </p:spPr>
        <p:txBody>
          <a:bodyPr wrap="square" numCol="1" anchor="t" anchorCtr="0" compatLnSpc="1"/>
          <a:lstStyle/>
          <a:p>
            <a:r>
              <a:rPr lang="en-US" smtClean="0"/>
              <a:t>If LCSH wants to survive in the future, it must adapt to the new environment **(example to talk about could be how they changed cookery to cooking)**</a:t>
            </a:r>
            <a:endParaRPr lang="en-US" smtClean="0"/>
          </a:p>
          <a:p>
            <a:pPr>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DF83B1F2-8FA4-47B0-93C1-FA880A8F5807}" type="slidenum">
              <a:rPr lang="en-US"/>
            </a:fld>
            <a:endParaRPr lang="en-US"/>
          </a:p>
        </p:txBody>
      </p:sp>
      <p:sp>
        <p:nvSpPr>
          <p:cNvPr id="48130" name="Rectangle 2"/>
          <p:cNvSpPr>
            <a:spLocks noGrp="1" noRot="1" noChangeAspect="1" noChangeArrowheads="1" noTextEdit="1"/>
          </p:cNvSpPr>
          <p:nvPr>
            <p:ph type="sldImg"/>
          </p:nvPr>
        </p:nvSpPr>
        <p:spPr bwMode="auto">
          <a:noFill/>
          <a:ln>
            <a:solidFill>
              <a:srgbClr val="000000"/>
            </a:solidFill>
            <a:miter lim="800000"/>
          </a:ln>
        </p:spPr>
      </p:sp>
      <p:sp>
        <p:nvSpPr>
          <p:cNvPr id="48131" name="Rectangle 3"/>
          <p:cNvSpPr>
            <a:spLocks noGrp="1" noChangeArrowheads="1"/>
          </p:cNvSpPr>
          <p:nvPr>
            <p:ph type="body" idx="1"/>
          </p:nvPr>
        </p:nvSpPr>
        <p:spPr bwMode="auto">
          <a:noFill/>
        </p:spPr>
        <p:txBody>
          <a:bodyPr wrap="square" numCol="1" anchor="t" anchorCtr="0" compatLnSpc="1"/>
          <a:lstStyle/>
          <a:p>
            <a:pPr>
              <a:spcBef>
                <a:spcPct val="0"/>
              </a:spcBef>
            </a:pPr>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DE9FA3A1-8BEA-4998-B735-B03B1C9B74D4}" type="slidenum">
              <a:rPr lang="en-US"/>
            </a:fld>
            <a:endParaRPr lang="en-US"/>
          </a:p>
        </p:txBody>
      </p:sp>
      <p:sp>
        <p:nvSpPr>
          <p:cNvPr id="50178" name="Rectangle 2"/>
          <p:cNvSpPr>
            <a:spLocks noGrp="1" noRot="1" noChangeAspect="1" noChangeArrowheads="1" noTextEdit="1"/>
          </p:cNvSpPr>
          <p:nvPr>
            <p:ph type="sldImg"/>
          </p:nvPr>
        </p:nvSpPr>
        <p:spPr bwMode="auto">
          <a:noFill/>
          <a:ln>
            <a:solidFill>
              <a:srgbClr val="000000"/>
            </a:solidFill>
            <a:miter lim="800000"/>
          </a:ln>
        </p:spPr>
      </p:sp>
      <p:sp>
        <p:nvSpPr>
          <p:cNvPr id="50179" name="Rectangle 3"/>
          <p:cNvSpPr>
            <a:spLocks noGrp="1" noChangeArrowheads="1"/>
          </p:cNvSpPr>
          <p:nvPr>
            <p:ph type="body" idx="1"/>
          </p:nvPr>
        </p:nvSpPr>
        <p:spPr bwMode="auto">
          <a:noFill/>
        </p:spPr>
        <p:txBody>
          <a:bodyPr wrap="square" numCol="1" anchor="t" anchorCtr="0" compatLnSpc="1"/>
          <a:lstStyle/>
          <a:p>
            <a:pPr>
              <a:spcBef>
                <a:spcPct val="0"/>
              </a:spcBef>
            </a:pP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E606125A-0E74-4135-B062-A1EB3312A19F}" type="slidenum">
              <a:rPr lang="en-US"/>
            </a:fld>
            <a:endParaRPr lang="en-US"/>
          </a:p>
        </p:txBody>
      </p:sp>
      <p:sp>
        <p:nvSpPr>
          <p:cNvPr id="52226" name="Rectangle 2"/>
          <p:cNvSpPr>
            <a:spLocks noGrp="1" noRot="1" noChangeAspect="1" noChangeArrowheads="1" noTextEdit="1"/>
          </p:cNvSpPr>
          <p:nvPr>
            <p:ph type="sldImg"/>
          </p:nvPr>
        </p:nvSpPr>
        <p:spPr bwMode="auto">
          <a:noFill/>
          <a:ln>
            <a:solidFill>
              <a:srgbClr val="000000"/>
            </a:solidFill>
            <a:miter lim="800000"/>
          </a:ln>
        </p:spPr>
      </p:sp>
      <p:sp>
        <p:nvSpPr>
          <p:cNvPr id="52227" name="Rectangle 3"/>
          <p:cNvSpPr>
            <a:spLocks noGrp="1" noChangeArrowheads="1"/>
          </p:cNvSpPr>
          <p:nvPr>
            <p:ph type="body" idx="1"/>
          </p:nvPr>
        </p:nvSpPr>
        <p:spPr bwMode="auto">
          <a:noFill/>
        </p:spPr>
        <p:txBody>
          <a:bodyPr wrap="square" numCol="1" anchor="t" anchorCtr="0" compatLnSpc="1"/>
          <a:lstStyle/>
          <a:p>
            <a:pPr>
              <a:spcBef>
                <a:spcPct val="0"/>
              </a:spcBef>
            </a:pPr>
            <a:r>
              <a:rPr lang="en-US" smtClean="0"/>
              <a:t>1. Complex in both language and assigning rules that training is required.</a:t>
            </a:r>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ECACAD8B-13CB-4819-823D-6195A8DB5A14}" type="slidenum">
              <a:rPr lang="en-US"/>
            </a:fld>
            <a:endParaRPr lang="en-US"/>
          </a:p>
        </p:txBody>
      </p:sp>
      <p:sp>
        <p:nvSpPr>
          <p:cNvPr id="54274" name="Rectangle 2"/>
          <p:cNvSpPr>
            <a:spLocks noGrp="1" noRot="1" noChangeAspect="1" noChangeArrowheads="1" noTextEdit="1"/>
          </p:cNvSpPr>
          <p:nvPr>
            <p:ph type="sldImg"/>
          </p:nvPr>
        </p:nvSpPr>
        <p:spPr bwMode="auto">
          <a:noFill/>
          <a:ln>
            <a:solidFill>
              <a:srgbClr val="000000"/>
            </a:solidFill>
            <a:miter lim="800000"/>
          </a:ln>
        </p:spPr>
      </p:sp>
      <p:sp>
        <p:nvSpPr>
          <p:cNvPr id="54275" name="Rectangle 3"/>
          <p:cNvSpPr>
            <a:spLocks noGrp="1" noChangeArrowheads="1"/>
          </p:cNvSpPr>
          <p:nvPr>
            <p:ph type="body" idx="1"/>
          </p:nvPr>
        </p:nvSpPr>
        <p:spPr bwMode="auto">
          <a:noFill/>
        </p:spPr>
        <p:txBody>
          <a:bodyPr wrap="square" numCol="1" anchor="t" anchorCtr="0" compatLnSpc="1"/>
          <a:lstStyle/>
          <a:p>
            <a:pPr>
              <a:spcBef>
                <a:spcPct val="0"/>
              </a:spcBef>
            </a:pPr>
            <a:r>
              <a:rPr lang="en-US" smtClean="0"/>
              <a:t>With 90 years of catalog card distribution and more than 2 million MARC records to reckon with, the Subject Heading List of the Library of Congress has become so entrenched that the financial and intellectual costs of making a radical departure are intimidating (Calderon, 1997).</a:t>
            </a: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1ECA304C-125D-4550-944E-5249CB35810B}" type="slidenum">
              <a:rPr lang="en-US"/>
            </a:fld>
            <a:endParaRPr lang="en-US"/>
          </a:p>
        </p:txBody>
      </p:sp>
      <p:sp>
        <p:nvSpPr>
          <p:cNvPr id="56322" name="Slide Image Placeholder 1"/>
          <p:cNvSpPr>
            <a:spLocks noGrp="1" noRot="1" noChangeAspect="1" noTextEdit="1"/>
          </p:cNvSpPr>
          <p:nvPr>
            <p:ph type="sldImg"/>
          </p:nvPr>
        </p:nvSpPr>
        <p:spPr bwMode="auto">
          <a:noFill/>
          <a:ln>
            <a:solidFill>
              <a:srgbClr val="000000"/>
            </a:solidFill>
            <a:miter lim="800000"/>
          </a:ln>
        </p:spPr>
      </p:sp>
      <p:sp>
        <p:nvSpPr>
          <p:cNvPr id="56323" name="Notes Placeholder 2"/>
          <p:cNvSpPr>
            <a:spLocks noGrp="1"/>
          </p:cNvSpPr>
          <p:nvPr>
            <p:ph type="body" idx="1"/>
          </p:nvPr>
        </p:nvSpPr>
        <p:spPr bwMode="auto">
          <a:noFill/>
        </p:spPr>
        <p:txBody>
          <a:bodyPr wrap="square" numCol="1" anchor="t" anchorCtr="0" compatLnSpc="1"/>
          <a:lstStyle/>
          <a:p>
            <a:pPr>
              <a:spcBef>
                <a:spcPct val="0"/>
              </a:spcBef>
            </a:pPr>
            <a:endParaRPr lang="en-US" smtClean="0"/>
          </a:p>
        </p:txBody>
      </p:sp>
      <p:sp>
        <p:nvSpPr>
          <p:cNvPr id="56324" name="Slide Number Placeholder 3"/>
          <p:cNvSpPr txBox="1">
            <a:spLocks noGrp="1"/>
          </p:cNvSpPr>
          <p:nvPr/>
        </p:nvSpPr>
        <p:spPr bwMode="auto">
          <a:xfrm>
            <a:off x="3884613" y="8685213"/>
            <a:ext cx="2971800" cy="457200"/>
          </a:xfrm>
          <a:prstGeom prst="rect">
            <a:avLst/>
          </a:prstGeom>
          <a:noFill/>
          <a:ln w="9525">
            <a:noFill/>
            <a:miter lim="800000"/>
          </a:ln>
        </p:spPr>
        <p:txBody>
          <a:bodyPr anchor="b"/>
          <a:lstStyle/>
          <a:p>
            <a:pPr algn="r"/>
            <a:fld id="{F6E51E98-2F81-41B3-8234-9B6135961CAB}" type="slidenum">
              <a:rPr lang="en-US" sz="1200">
                <a:latin typeface="Calibri" panose="020F0502020204030204" pitchFamily="34" charset="0"/>
              </a:rPr>
            </a:fld>
            <a:endParaRPr lang="en-US"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C0EE058F-F7AA-4341-A383-BF83BE8E9560}" type="slidenum">
              <a:rPr lang="en-US"/>
            </a:fld>
            <a:endParaRPr lang="en-US"/>
          </a:p>
        </p:txBody>
      </p:sp>
      <p:sp>
        <p:nvSpPr>
          <p:cNvPr id="17410" name="Slide Image Placeholder 1"/>
          <p:cNvSpPr>
            <a:spLocks noGrp="1" noRot="1" noChangeAspect="1" noTextEdit="1"/>
          </p:cNvSpPr>
          <p:nvPr>
            <p:ph type="sldImg"/>
          </p:nvPr>
        </p:nvSpPr>
        <p:spPr bwMode="auto">
          <a:noFill/>
          <a:ln>
            <a:solidFill>
              <a:srgbClr val="000000"/>
            </a:solidFill>
            <a:miter lim="800000"/>
          </a:ln>
        </p:spPr>
      </p:sp>
      <p:sp>
        <p:nvSpPr>
          <p:cNvPr id="17411" name="Notes Placeholder 2"/>
          <p:cNvSpPr>
            <a:spLocks noGrp="1"/>
          </p:cNvSpPr>
          <p:nvPr>
            <p:ph type="body" idx="1"/>
          </p:nvPr>
        </p:nvSpPr>
        <p:spPr bwMode="auto">
          <a:noFill/>
        </p:spPr>
        <p:txBody>
          <a:bodyPr wrap="square" numCol="1" anchor="t" anchorCtr="0" compatLnSpc="1"/>
          <a:lstStyle/>
          <a:p>
            <a:pPr>
              <a:spcBef>
                <a:spcPct val="0"/>
              </a:spcBef>
            </a:pPr>
            <a:r>
              <a:rPr lang="en-US" smtClean="0"/>
              <a:t>For our purposes, alphabetical will just denote that both lists are in alphabetical order (other arrangements, varying in levels of complexity, had been tried).  What we want to focus on are subject headings, since that’s what these lists are lists of, and, as an introduction before getting in to the specifics of these two lists, briefly ask: what they (subject headings) are, what they do, and how they do it?  To understand subject headings, we need to first understand what having “subject access” to a collection means…</a:t>
            </a:r>
            <a:endParaRPr lang="en-US" smtClean="0"/>
          </a:p>
        </p:txBody>
      </p:sp>
      <p:sp>
        <p:nvSpPr>
          <p:cNvPr id="17412" name="Slide Number Placeholder 3"/>
          <p:cNvSpPr txBox="1">
            <a:spLocks noGrp="1"/>
          </p:cNvSpPr>
          <p:nvPr/>
        </p:nvSpPr>
        <p:spPr bwMode="auto">
          <a:xfrm>
            <a:off x="3884613" y="8685213"/>
            <a:ext cx="2971800" cy="457200"/>
          </a:xfrm>
          <a:prstGeom prst="rect">
            <a:avLst/>
          </a:prstGeom>
          <a:noFill/>
          <a:ln w="9525">
            <a:noFill/>
            <a:miter lim="800000"/>
          </a:ln>
        </p:spPr>
        <p:txBody>
          <a:bodyPr anchor="b"/>
          <a:lstStyle/>
          <a:p>
            <a:pPr algn="r"/>
            <a:fld id="{B4367E9F-E25B-4972-B71D-A5F37B8B5BD9}" type="slidenum">
              <a:rPr lang="en-US" sz="1200">
                <a:latin typeface="Calibri" panose="020F0502020204030204" pitchFamily="34" charset="0"/>
              </a:rPr>
            </a:fld>
            <a:endParaRPr lang="en-US" sz="120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9964C7E6-2634-4385-85E3-34088C01EF02}" type="slidenum">
              <a:rPr lang="en-US"/>
            </a:fld>
            <a:endParaRPr lang="en-US"/>
          </a:p>
        </p:txBody>
      </p:sp>
      <p:sp>
        <p:nvSpPr>
          <p:cNvPr id="58370" name="Rectangle 2"/>
          <p:cNvSpPr>
            <a:spLocks noGrp="1" noRot="1" noChangeAspect="1" noChangeArrowheads="1" noTextEdit="1"/>
          </p:cNvSpPr>
          <p:nvPr>
            <p:ph type="sldImg"/>
          </p:nvPr>
        </p:nvSpPr>
        <p:spPr bwMode="auto">
          <a:noFill/>
          <a:ln>
            <a:solidFill>
              <a:srgbClr val="000000"/>
            </a:solidFill>
            <a:miter lim="800000"/>
          </a:ln>
        </p:spPr>
      </p:sp>
      <p:sp>
        <p:nvSpPr>
          <p:cNvPr id="58371" name="Rectangle 3"/>
          <p:cNvSpPr>
            <a:spLocks noGrp="1" noChangeArrowheads="1"/>
          </p:cNvSpPr>
          <p:nvPr>
            <p:ph type="body" idx="1"/>
          </p:nvPr>
        </p:nvSpPr>
        <p:spPr bwMode="auto">
          <a:noFill/>
        </p:spPr>
        <p:txBody>
          <a:bodyPr wrap="square" numCol="1" anchor="t" anchorCtr="0" compatLnSpc="1"/>
          <a:lstStyle/>
          <a:p>
            <a:pPr>
              <a:spcBef>
                <a:spcPct val="0"/>
              </a:spcBef>
            </a:pPr>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B59E6661-A549-4BAD-9657-25B4CE029610}" type="slidenum">
              <a:rPr lang="en-US"/>
            </a:fld>
            <a:endParaRPr lang="en-US"/>
          </a:p>
        </p:txBody>
      </p:sp>
      <p:sp>
        <p:nvSpPr>
          <p:cNvPr id="60418" name="Rectangle 2"/>
          <p:cNvSpPr>
            <a:spLocks noGrp="1" noRot="1" noChangeAspect="1" noChangeArrowheads="1" noTextEdit="1"/>
          </p:cNvSpPr>
          <p:nvPr>
            <p:ph type="sldImg"/>
          </p:nvPr>
        </p:nvSpPr>
        <p:spPr bwMode="auto">
          <a:noFill/>
          <a:ln>
            <a:solidFill>
              <a:srgbClr val="000000"/>
            </a:solidFill>
            <a:miter lim="800000"/>
          </a:ln>
        </p:spPr>
      </p:sp>
      <p:sp>
        <p:nvSpPr>
          <p:cNvPr id="60419" name="Rectangle 3"/>
          <p:cNvSpPr>
            <a:spLocks noGrp="1" noChangeArrowheads="1"/>
          </p:cNvSpPr>
          <p:nvPr>
            <p:ph type="body" idx="1"/>
          </p:nvPr>
        </p:nvSpPr>
        <p:spPr bwMode="auto">
          <a:noFill/>
        </p:spPr>
        <p:txBody>
          <a:bodyPr wrap="square" numCol="1" anchor="t" anchorCtr="0" compatLnSpc="1"/>
          <a:lstStyle/>
          <a:p>
            <a:pPr>
              <a:spcBef>
                <a:spcPct val="0"/>
              </a:spcBef>
            </a:pP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6B09613C-3825-41BC-BA11-1057DB4C24EE}" type="slidenum">
              <a:rPr lang="en-US"/>
            </a:fld>
            <a:endParaRPr lang="en-US"/>
          </a:p>
        </p:txBody>
      </p:sp>
      <p:sp>
        <p:nvSpPr>
          <p:cNvPr id="62466" name="Rectangle 2"/>
          <p:cNvSpPr>
            <a:spLocks noGrp="1" noRot="1" noChangeAspect="1" noChangeArrowheads="1" noTextEdit="1"/>
          </p:cNvSpPr>
          <p:nvPr>
            <p:ph type="sldImg"/>
          </p:nvPr>
        </p:nvSpPr>
        <p:spPr bwMode="auto">
          <a:noFill/>
          <a:ln>
            <a:solidFill>
              <a:srgbClr val="000000"/>
            </a:solidFill>
            <a:miter lim="800000"/>
          </a:ln>
        </p:spPr>
      </p:sp>
      <p:sp>
        <p:nvSpPr>
          <p:cNvPr id="62467" name="Rectangle 3"/>
          <p:cNvSpPr>
            <a:spLocks noGrp="1" noChangeArrowheads="1"/>
          </p:cNvSpPr>
          <p:nvPr>
            <p:ph type="body" idx="1"/>
          </p:nvPr>
        </p:nvSpPr>
        <p:spPr bwMode="auto">
          <a:noFill/>
        </p:spPr>
        <p:txBody>
          <a:bodyPr wrap="square" numCol="1" anchor="t" anchorCtr="0" compatLnSpc="1"/>
          <a:lstStyle/>
          <a:p>
            <a:pPr>
              <a:spcBef>
                <a:spcPct val="0"/>
              </a:spcBef>
            </a:pPr>
            <a:r>
              <a:rPr lang="en-US" b="1" smtClean="0"/>
              <a:t>Point 1</a:t>
            </a:r>
            <a:r>
              <a:rPr lang="en-US" smtClean="0"/>
              <a:t>-as a result of demand from small libraries for simple and broader subject headings for use in their dictionary catalogs.</a:t>
            </a:r>
            <a:endParaRPr lang="en-US" smtClean="0"/>
          </a:p>
          <a:p>
            <a:pPr>
              <a:spcBef>
                <a:spcPct val="0"/>
              </a:spcBef>
            </a:pPr>
            <a:r>
              <a:rPr lang="en-US" b="1" smtClean="0"/>
              <a:t>Point 2</a:t>
            </a:r>
            <a:r>
              <a:rPr lang="en-US" smtClean="0"/>
              <a:t>- This was to make it possible for a library to change from Sears headings to LC headings when it grew larger. </a:t>
            </a:r>
            <a:endParaRPr lang="en-US" smtClean="0"/>
          </a:p>
          <a:p>
            <a:pPr>
              <a:lnSpc>
                <a:spcPct val="90000"/>
              </a:lnSpc>
              <a:spcBef>
                <a:spcPct val="0"/>
              </a:spcBef>
            </a:pPr>
            <a:r>
              <a:rPr lang="en-US" b="1" smtClean="0"/>
              <a:t>Point 3</a:t>
            </a:r>
            <a:r>
              <a:rPr lang="en-US" smtClean="0"/>
              <a:t>-Sears filled a long time need among smaller libraries and soon became a tool for teaching cataloging in library schools. </a:t>
            </a:r>
            <a:endParaRPr lang="en-US" smtClean="0"/>
          </a:p>
          <a:p>
            <a:pPr>
              <a:lnSpc>
                <a:spcPct val="90000"/>
              </a:lnSpc>
              <a:spcBef>
                <a:spcPct val="0"/>
              </a:spcBef>
              <a:buFont typeface="Wingdings" panose="05000000000000000000" pitchFamily="2" charset="2"/>
              <a:buNone/>
            </a:pPr>
            <a:r>
              <a:rPr lang="en-US" smtClean="0"/>
              <a:t>(H.W. Wilson, 2010)</a:t>
            </a:r>
            <a:endParaRPr lang="en-US" smtClean="0"/>
          </a:p>
          <a:p>
            <a:pPr>
              <a:spcBef>
                <a:spcPct val="0"/>
              </a:spcBef>
            </a:pP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5D35103D-0D36-4757-B743-07FD94B840E4}" type="slidenum">
              <a:rPr lang="en-US"/>
            </a:fld>
            <a:endParaRPr lang="en-US"/>
          </a:p>
        </p:txBody>
      </p:sp>
      <p:sp>
        <p:nvSpPr>
          <p:cNvPr id="64514" name="Rectangle 2"/>
          <p:cNvSpPr>
            <a:spLocks noGrp="1" noRot="1" noChangeAspect="1" noChangeArrowheads="1" noTextEdit="1"/>
          </p:cNvSpPr>
          <p:nvPr>
            <p:ph type="sldImg"/>
          </p:nvPr>
        </p:nvSpPr>
        <p:spPr bwMode="auto">
          <a:noFill/>
          <a:ln>
            <a:solidFill>
              <a:srgbClr val="000000"/>
            </a:solidFill>
            <a:miter lim="800000"/>
          </a:ln>
        </p:spPr>
      </p:sp>
      <p:sp>
        <p:nvSpPr>
          <p:cNvPr id="64515" name="Rectangle 3"/>
          <p:cNvSpPr>
            <a:spLocks noGrp="1" noChangeArrowheads="1"/>
          </p:cNvSpPr>
          <p:nvPr>
            <p:ph type="body" idx="1"/>
          </p:nvPr>
        </p:nvSpPr>
        <p:spPr bwMode="auto">
          <a:noFill/>
        </p:spPr>
        <p:txBody>
          <a:bodyPr wrap="square" numCol="1" anchor="t" anchorCtr="0" compatLnSpc="1"/>
          <a:lstStyle/>
          <a:p>
            <a:pPr>
              <a:spcBef>
                <a:spcPct val="0"/>
              </a:spcBef>
            </a:pPr>
            <a:r>
              <a:rPr lang="en-US" smtClean="0"/>
              <a:t>Point 2- The qualifier was dropped by the sixth edition since medium sized libraries were using Sears by that time</a:t>
            </a: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48F1417B-D28A-47A8-85DA-BAAEF63EE726}" type="slidenum">
              <a:rPr lang="en-US"/>
            </a:fld>
            <a:endParaRPr lang="en-US"/>
          </a:p>
        </p:txBody>
      </p:sp>
      <p:sp>
        <p:nvSpPr>
          <p:cNvPr id="66562" name="Slide Image Placeholder 1"/>
          <p:cNvSpPr>
            <a:spLocks noGrp="1" noRot="1" noChangeAspect="1" noTextEdit="1"/>
          </p:cNvSpPr>
          <p:nvPr>
            <p:ph type="sldImg"/>
          </p:nvPr>
        </p:nvSpPr>
        <p:spPr bwMode="auto">
          <a:noFill/>
          <a:ln>
            <a:solidFill>
              <a:srgbClr val="000000"/>
            </a:solidFill>
            <a:miter lim="800000"/>
          </a:ln>
        </p:spPr>
      </p:sp>
      <p:sp>
        <p:nvSpPr>
          <p:cNvPr id="66563" name="Notes Placeholder 2"/>
          <p:cNvSpPr>
            <a:spLocks noGrp="1"/>
          </p:cNvSpPr>
          <p:nvPr>
            <p:ph type="body" idx="1"/>
          </p:nvPr>
        </p:nvSpPr>
        <p:spPr bwMode="auto">
          <a:noFill/>
        </p:spPr>
        <p:txBody>
          <a:bodyPr wrap="square" numCol="1" anchor="t" anchorCtr="0" compatLnSpc="1"/>
          <a:lstStyle/>
          <a:p>
            <a:pPr>
              <a:spcBef>
                <a:spcPct val="0"/>
              </a:spcBef>
            </a:pPr>
            <a:endParaRPr lang="en-US" smtClean="0"/>
          </a:p>
        </p:txBody>
      </p:sp>
      <p:sp>
        <p:nvSpPr>
          <p:cNvPr id="66564" name="Slide Number Placeholder 3"/>
          <p:cNvSpPr txBox="1">
            <a:spLocks noGrp="1"/>
          </p:cNvSpPr>
          <p:nvPr/>
        </p:nvSpPr>
        <p:spPr bwMode="auto">
          <a:xfrm>
            <a:off x="3884613" y="8685213"/>
            <a:ext cx="2971800" cy="457200"/>
          </a:xfrm>
          <a:prstGeom prst="rect">
            <a:avLst/>
          </a:prstGeom>
          <a:noFill/>
          <a:ln w="9525">
            <a:noFill/>
            <a:miter lim="800000"/>
          </a:ln>
        </p:spPr>
        <p:txBody>
          <a:bodyPr anchor="b"/>
          <a:lstStyle/>
          <a:p>
            <a:pPr algn="r"/>
            <a:fld id="{661D5D6D-1634-4439-A936-E6C9A2881514}" type="slidenum">
              <a:rPr lang="en-US" sz="1200">
                <a:latin typeface="Calibri" panose="020F0502020204030204" pitchFamily="34" charset="0"/>
              </a:rPr>
            </a:fld>
            <a:endParaRPr lang="en-US" sz="1200">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FBF9685F-11F4-45FC-BA18-D83B6DED9E10}" type="slidenum">
              <a:rPr lang="en-US"/>
            </a:fld>
            <a:endParaRPr lang="en-US"/>
          </a:p>
        </p:txBody>
      </p:sp>
      <p:sp>
        <p:nvSpPr>
          <p:cNvPr id="68610" name="Slide Image Placeholder 1"/>
          <p:cNvSpPr>
            <a:spLocks noGrp="1" noRot="1" noChangeAspect="1" noTextEdit="1"/>
          </p:cNvSpPr>
          <p:nvPr>
            <p:ph type="sldImg"/>
          </p:nvPr>
        </p:nvSpPr>
        <p:spPr bwMode="auto">
          <a:noFill/>
          <a:ln>
            <a:solidFill>
              <a:srgbClr val="000000"/>
            </a:solidFill>
            <a:miter lim="800000"/>
          </a:ln>
        </p:spPr>
      </p:sp>
      <p:sp>
        <p:nvSpPr>
          <p:cNvPr id="68611" name="Notes Placeholder 2"/>
          <p:cNvSpPr>
            <a:spLocks noGrp="1"/>
          </p:cNvSpPr>
          <p:nvPr>
            <p:ph type="body" idx="1"/>
          </p:nvPr>
        </p:nvSpPr>
        <p:spPr bwMode="auto">
          <a:noFill/>
        </p:spPr>
        <p:txBody>
          <a:bodyPr wrap="square" numCol="1" anchor="t" anchorCtr="0" compatLnSpc="1"/>
          <a:lstStyle/>
          <a:p>
            <a:pPr>
              <a:spcBef>
                <a:spcPct val="0"/>
              </a:spcBef>
              <a:buFontTx/>
              <a:buChar char="•"/>
            </a:pPr>
            <a:r>
              <a:rPr lang="en-US" b="1" smtClean="0"/>
              <a:t>Point 1</a:t>
            </a:r>
            <a:r>
              <a:rPr lang="en-US" smtClean="0"/>
              <a:t>- </a:t>
            </a:r>
            <a:r>
              <a:rPr lang="en-US" smtClean="0">
                <a:cs typeface="Arial" panose="020B0604020202020204" pitchFamily="34" charset="0"/>
              </a:rPr>
              <a:t>By being flexible and expandable Sears has been able </a:t>
            </a:r>
            <a:endParaRPr lang="en-US" smtClean="0">
              <a:cs typeface="Arial" panose="020B0604020202020204" pitchFamily="34" charset="0"/>
            </a:endParaRPr>
          </a:p>
          <a:p>
            <a:pPr>
              <a:spcBef>
                <a:spcPct val="0"/>
              </a:spcBef>
            </a:pPr>
            <a:r>
              <a:rPr lang="en-US" smtClean="0">
                <a:cs typeface="Arial" panose="020B0604020202020204" pitchFamily="34" charset="0"/>
              </a:rPr>
              <a:t> to meet the needs of various libraries</a:t>
            </a:r>
            <a:endParaRPr lang="en-US" smtClean="0">
              <a:cs typeface="Arial" panose="020B0604020202020204" pitchFamily="34" charset="0"/>
            </a:endParaRPr>
          </a:p>
          <a:p>
            <a:pPr>
              <a:spcBef>
                <a:spcPct val="0"/>
              </a:spcBef>
            </a:pPr>
            <a:r>
              <a:rPr lang="en-US" smtClean="0">
                <a:cs typeface="Arial" panose="020B0604020202020204" pitchFamily="34" charset="0"/>
              </a:rPr>
              <a:t>Sears provides guides and examples for the creation of new headings as needed. </a:t>
            </a:r>
            <a:endParaRPr lang="en-US" smtClean="0">
              <a:cs typeface="Arial" panose="020B0604020202020204" pitchFamily="34" charset="0"/>
            </a:endParaRPr>
          </a:p>
          <a:p>
            <a:pPr>
              <a:spcBef>
                <a:spcPct val="0"/>
              </a:spcBef>
            </a:pPr>
            <a:endParaRPr lang="en-US" smtClean="0"/>
          </a:p>
        </p:txBody>
      </p:sp>
      <p:sp>
        <p:nvSpPr>
          <p:cNvPr id="68612" name="Slide Number Placeholder 3"/>
          <p:cNvSpPr txBox="1">
            <a:spLocks noGrp="1"/>
          </p:cNvSpPr>
          <p:nvPr/>
        </p:nvSpPr>
        <p:spPr bwMode="auto">
          <a:xfrm>
            <a:off x="3884613" y="8685213"/>
            <a:ext cx="2971800" cy="457200"/>
          </a:xfrm>
          <a:prstGeom prst="rect">
            <a:avLst/>
          </a:prstGeom>
          <a:noFill/>
          <a:ln w="9525">
            <a:noFill/>
            <a:miter lim="800000"/>
          </a:ln>
        </p:spPr>
        <p:txBody>
          <a:bodyPr anchor="b"/>
          <a:lstStyle/>
          <a:p>
            <a:pPr algn="r"/>
            <a:fld id="{E07932E1-08CA-4517-8814-89B42B147A60}" type="slidenum">
              <a:rPr lang="en-US" sz="1200">
                <a:latin typeface="Calibri" panose="020F0502020204030204" pitchFamily="34" charset="0"/>
              </a:rPr>
            </a:fld>
            <a:endParaRPr lang="en-US" sz="1200">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9353C06A-37CB-4EE2-AB02-2F46F4462D6B}" type="slidenum">
              <a:rPr lang="en-US"/>
            </a:fld>
            <a:endParaRPr lang="en-US"/>
          </a:p>
        </p:txBody>
      </p:sp>
      <p:sp>
        <p:nvSpPr>
          <p:cNvPr id="70658" name="Slide Image Placeholder 1"/>
          <p:cNvSpPr>
            <a:spLocks noGrp="1" noRot="1" noChangeAspect="1" noTextEdit="1"/>
          </p:cNvSpPr>
          <p:nvPr>
            <p:ph type="sldImg"/>
          </p:nvPr>
        </p:nvSpPr>
        <p:spPr bwMode="auto">
          <a:noFill/>
          <a:ln>
            <a:solidFill>
              <a:srgbClr val="000000"/>
            </a:solidFill>
            <a:miter lim="800000"/>
          </a:ln>
        </p:spPr>
      </p:sp>
      <p:sp>
        <p:nvSpPr>
          <p:cNvPr id="70659" name="Notes Placeholder 2"/>
          <p:cNvSpPr>
            <a:spLocks noGrp="1"/>
          </p:cNvSpPr>
          <p:nvPr>
            <p:ph type="body" idx="1"/>
          </p:nvPr>
        </p:nvSpPr>
        <p:spPr bwMode="auto">
          <a:noFill/>
        </p:spPr>
        <p:txBody>
          <a:bodyPr wrap="square" numCol="1" anchor="t" anchorCtr="0" compatLnSpc="1"/>
          <a:lstStyle/>
          <a:p>
            <a:pPr>
              <a:lnSpc>
                <a:spcPct val="90000"/>
              </a:lnSpc>
              <a:spcBef>
                <a:spcPct val="0"/>
              </a:spcBef>
            </a:pPr>
            <a:endParaRPr lang="en-US" smtClean="0"/>
          </a:p>
        </p:txBody>
      </p:sp>
      <p:sp>
        <p:nvSpPr>
          <p:cNvPr id="70660" name="Slide Number Placeholder 3"/>
          <p:cNvSpPr txBox="1">
            <a:spLocks noGrp="1"/>
          </p:cNvSpPr>
          <p:nvPr/>
        </p:nvSpPr>
        <p:spPr bwMode="auto">
          <a:xfrm>
            <a:off x="3884613" y="8685213"/>
            <a:ext cx="2971800" cy="457200"/>
          </a:xfrm>
          <a:prstGeom prst="rect">
            <a:avLst/>
          </a:prstGeom>
          <a:noFill/>
          <a:ln w="9525">
            <a:noFill/>
            <a:miter lim="800000"/>
          </a:ln>
        </p:spPr>
        <p:txBody>
          <a:bodyPr anchor="b"/>
          <a:lstStyle/>
          <a:p>
            <a:pPr algn="r"/>
            <a:fld id="{6F75E575-A6B3-40CA-86FE-BC94E3350FB3}" type="slidenum">
              <a:rPr lang="en-US" sz="1200">
                <a:latin typeface="Calibri" panose="020F0502020204030204" pitchFamily="34" charset="0"/>
              </a:rPr>
            </a:fld>
            <a:endParaRPr lang="en-US" sz="1200">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D39930C9-C0FD-4F84-BAA9-FF7564B798C8}" type="slidenum">
              <a:rPr lang="en-US"/>
            </a:fld>
            <a:endParaRPr lang="en-US"/>
          </a:p>
        </p:txBody>
      </p:sp>
      <p:sp>
        <p:nvSpPr>
          <p:cNvPr id="72706" name="Rectangle 2"/>
          <p:cNvSpPr>
            <a:spLocks noGrp="1" noRot="1" noChangeAspect="1" noChangeArrowheads="1" noTextEdit="1"/>
          </p:cNvSpPr>
          <p:nvPr>
            <p:ph type="sldImg"/>
          </p:nvPr>
        </p:nvSpPr>
        <p:spPr bwMode="auto">
          <a:noFill/>
          <a:ln>
            <a:solidFill>
              <a:srgbClr val="000000"/>
            </a:solidFill>
            <a:miter lim="800000"/>
          </a:ln>
        </p:spPr>
      </p:sp>
      <p:sp>
        <p:nvSpPr>
          <p:cNvPr id="72707" name="Rectangle 3"/>
          <p:cNvSpPr>
            <a:spLocks noGrp="1" noChangeArrowheads="1"/>
          </p:cNvSpPr>
          <p:nvPr>
            <p:ph type="body" idx="1"/>
          </p:nvPr>
        </p:nvSpPr>
        <p:spPr bwMode="auto">
          <a:noFill/>
        </p:spPr>
        <p:txBody>
          <a:bodyPr wrap="square" numCol="1" anchor="t" anchorCtr="0" compatLnSpc="1"/>
          <a:lstStyle/>
          <a:p>
            <a:pPr>
              <a:spcBef>
                <a:spcPct val="0"/>
              </a:spcBef>
            </a:pPr>
            <a:r>
              <a:rPr lang="en-US" b="1" dirty="0" smtClean="0"/>
              <a:t>UF (Used For)</a:t>
            </a:r>
            <a:r>
              <a:rPr lang="en-US" dirty="0" smtClean="0"/>
              <a:t> refers to related subject headings.</a:t>
            </a:r>
            <a:endParaRPr lang="en-US" dirty="0" smtClean="0"/>
          </a:p>
          <a:p>
            <a:pPr>
              <a:spcBef>
                <a:spcPct val="0"/>
              </a:spcBef>
            </a:pPr>
            <a:r>
              <a:rPr lang="en-US" b="1" dirty="0" smtClean="0"/>
              <a:t>BT (Broader Topic)</a:t>
            </a:r>
            <a:r>
              <a:rPr lang="en-US" dirty="0" smtClean="0"/>
              <a:t> refers to more general subject headings. These headings would be useful if you need to broaden your topic.</a:t>
            </a:r>
            <a:endParaRPr lang="en-US" dirty="0" smtClean="0"/>
          </a:p>
          <a:p>
            <a:pPr>
              <a:spcBef>
                <a:spcPct val="0"/>
              </a:spcBef>
            </a:pPr>
            <a:r>
              <a:rPr lang="en-US" b="1" dirty="0" smtClean="0"/>
              <a:t>RT (Related Topic)</a:t>
            </a:r>
            <a:r>
              <a:rPr lang="en-US" dirty="0" smtClean="0"/>
              <a:t> These terms can provide ideas of other topics to investigate.</a:t>
            </a:r>
            <a:endParaRPr lang="en-US" dirty="0" smtClean="0"/>
          </a:p>
          <a:p>
            <a:pPr>
              <a:spcBef>
                <a:spcPct val="0"/>
              </a:spcBef>
            </a:pPr>
            <a:r>
              <a:rPr lang="en-US" b="1" dirty="0" smtClean="0"/>
              <a:t>SA (See Also)</a:t>
            </a:r>
            <a:r>
              <a:rPr lang="en-US" dirty="0" smtClean="0"/>
              <a:t> refers you to other ways of looking up the same topic.</a:t>
            </a:r>
            <a:endParaRPr lang="en-US" dirty="0" smtClean="0"/>
          </a:p>
          <a:p>
            <a:pPr>
              <a:spcBef>
                <a:spcPct val="0"/>
              </a:spcBef>
            </a:pPr>
            <a:r>
              <a:rPr lang="en-US" b="1" dirty="0" smtClean="0"/>
              <a:t>NT (Narrower Topic)</a:t>
            </a:r>
            <a:r>
              <a:rPr lang="en-US" dirty="0" smtClean="0"/>
              <a:t> refers to more specific headings than the boldface heading.</a:t>
            </a:r>
            <a:endParaRPr lang="en-US" dirty="0" smtClean="0"/>
          </a:p>
          <a:p>
            <a:pPr>
              <a:spcBef>
                <a:spcPct val="0"/>
              </a:spcBef>
            </a:pPr>
            <a:r>
              <a:rPr lang="en-US" b="1" dirty="0" smtClean="0"/>
              <a:t>-- (a dash)</a:t>
            </a:r>
            <a:r>
              <a:rPr lang="en-US" dirty="0" smtClean="0"/>
              <a:t> refers to a subdivision of the </a:t>
            </a:r>
            <a:r>
              <a:rPr lang="en-US" b="1" dirty="0" smtClean="0"/>
              <a:t>boldface</a:t>
            </a:r>
            <a:r>
              <a:rPr lang="en-US" dirty="0" smtClean="0"/>
              <a:t> subject heading. These listed subdivisions are useful for narrowing a topic.</a:t>
            </a:r>
            <a:endParaRPr lang="en-US" dirty="0" smtClean="0"/>
          </a:p>
          <a:p>
            <a:r>
              <a:rPr lang="en-US" sz="1200" dirty="0" smtClean="0">
                <a:latin typeface="Calibri" panose="020F0502020204030204" pitchFamily="34" charset="0"/>
                <a:cs typeface="Arial" panose="020B0604020202020204" pitchFamily="34" charset="0"/>
              </a:rPr>
              <a:t>Bees</a:t>
            </a:r>
            <a:endParaRPr lang="en-US" sz="1200" dirty="0" smtClean="0">
              <a:latin typeface="Calibri" panose="020F0502020204030204" pitchFamily="34" charset="0"/>
              <a:cs typeface="Arial" panose="020B0604020202020204" pitchFamily="34" charset="0"/>
            </a:endParaRPr>
          </a:p>
          <a:p>
            <a:r>
              <a:rPr lang="en-US" sz="1200" dirty="0" smtClean="0">
                <a:latin typeface="Calibri" panose="020F0502020204030204" pitchFamily="34" charset="0"/>
                <a:cs typeface="Arial" panose="020B0604020202020204" pitchFamily="34" charset="0"/>
              </a:rPr>
              <a:t>       BT     Insects</a:t>
            </a:r>
            <a:endParaRPr lang="en-US" sz="1200" dirty="0" smtClean="0">
              <a:latin typeface="Calibri" panose="020F0502020204030204" pitchFamily="34" charset="0"/>
              <a:cs typeface="Arial" panose="020B0604020202020204" pitchFamily="34" charset="0"/>
            </a:endParaRPr>
          </a:p>
          <a:p>
            <a:r>
              <a:rPr lang="en-US" sz="1200" dirty="0" smtClean="0">
                <a:latin typeface="Calibri" panose="020F0502020204030204" pitchFamily="34" charset="0"/>
                <a:cs typeface="Arial" panose="020B0604020202020204" pitchFamily="34" charset="0"/>
              </a:rPr>
              <a:t>       RT     Beekeeping</a:t>
            </a:r>
            <a:endParaRPr lang="en-US" sz="1200" dirty="0" smtClean="0">
              <a:latin typeface="Calibri" panose="020F0502020204030204" pitchFamily="34" charset="0"/>
              <a:cs typeface="Arial" panose="020B0604020202020204" pitchFamily="34" charset="0"/>
            </a:endParaRPr>
          </a:p>
          <a:p>
            <a:r>
              <a:rPr lang="en-US" sz="1200" dirty="0" smtClean="0">
                <a:latin typeface="Calibri" panose="020F0502020204030204" pitchFamily="34" charset="0"/>
                <a:cs typeface="Arial" panose="020B0604020202020204" pitchFamily="34" charset="0"/>
              </a:rPr>
              <a:t>                 Honey</a:t>
            </a:r>
            <a:endParaRPr lang="en-US" sz="1200" dirty="0" smtClean="0">
              <a:latin typeface="Calibri" panose="020F0502020204030204" pitchFamily="34" charset="0"/>
              <a:cs typeface="Arial" panose="020B0604020202020204" pitchFamily="34" charset="0"/>
            </a:endParaRPr>
          </a:p>
          <a:p>
            <a:pPr>
              <a:spcBef>
                <a:spcPct val="0"/>
              </a:spcBef>
            </a:pP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19BBAA58-A7DC-462F-AA4C-8CB8EE08455A}" type="slidenum">
              <a:rPr lang="en-US"/>
            </a:fld>
            <a:endParaRPr lang="en-US"/>
          </a:p>
        </p:txBody>
      </p:sp>
      <p:sp>
        <p:nvSpPr>
          <p:cNvPr id="74754" name="Rectangle 2"/>
          <p:cNvSpPr>
            <a:spLocks noGrp="1" noRot="1" noChangeAspect="1" noChangeArrowheads="1" noTextEdit="1"/>
          </p:cNvSpPr>
          <p:nvPr>
            <p:ph type="sldImg"/>
          </p:nvPr>
        </p:nvSpPr>
        <p:spPr bwMode="auto">
          <a:noFill/>
          <a:ln>
            <a:solidFill>
              <a:srgbClr val="000000"/>
            </a:solidFill>
            <a:miter lim="800000"/>
          </a:ln>
        </p:spPr>
      </p:sp>
      <p:sp>
        <p:nvSpPr>
          <p:cNvPr id="74755" name="Rectangle 3"/>
          <p:cNvSpPr>
            <a:spLocks noGrp="1" noChangeArrowheads="1"/>
          </p:cNvSpPr>
          <p:nvPr>
            <p:ph type="body" idx="1"/>
          </p:nvPr>
        </p:nvSpPr>
        <p:spPr bwMode="auto">
          <a:noFill/>
        </p:spPr>
        <p:txBody>
          <a:bodyPr wrap="square" numCol="1" anchor="t" anchorCtr="0" compatLnSpc="1"/>
          <a:lstStyle/>
          <a:p>
            <a:pPr>
              <a:lnSpc>
                <a:spcPct val="80000"/>
              </a:lnSpc>
              <a:spcBef>
                <a:spcPct val="0"/>
              </a:spcBef>
            </a:pPr>
            <a:r>
              <a:rPr lang="en-US" sz="800" b="1" smtClean="0"/>
              <a:t>Types of Relationships within Subject Headings</a:t>
            </a:r>
            <a:endParaRPr lang="en-US" sz="800" b="1" smtClean="0"/>
          </a:p>
          <a:p>
            <a:pPr>
              <a:lnSpc>
                <a:spcPct val="80000"/>
              </a:lnSpc>
              <a:spcBef>
                <a:spcPct val="0"/>
              </a:spcBef>
            </a:pPr>
            <a:r>
              <a:rPr lang="en-US" sz="800" b="1" smtClean="0"/>
              <a:t>Pre-coordinated Relationships</a:t>
            </a:r>
            <a:endParaRPr lang="en-US" sz="800" b="1" smtClean="0"/>
          </a:p>
          <a:p>
            <a:pPr>
              <a:lnSpc>
                <a:spcPct val="80000"/>
              </a:lnSpc>
              <a:spcBef>
                <a:spcPct val="0"/>
              </a:spcBef>
            </a:pPr>
            <a:r>
              <a:rPr lang="en-US" sz="800" smtClean="0"/>
              <a:t>A pre-coordinated multiple-concept heading contains two or more otherwise individual or independent concepts coordinated or related through one or more linking devices. Pre-coordination results in phrase headings or main-heading/subdivision combinations. Examples include: Budget in business, Church and industry, Earth-Rotation, Biology-Scholarships, fellowships, etc. </a:t>
            </a:r>
            <a:endParaRPr lang="en-US" sz="800" b="1" smtClean="0"/>
          </a:p>
          <a:p>
            <a:pPr>
              <a:lnSpc>
                <a:spcPct val="80000"/>
              </a:lnSpc>
              <a:spcBef>
                <a:spcPct val="0"/>
              </a:spcBef>
            </a:pPr>
            <a:r>
              <a:rPr lang="en-US" sz="800" b="1" smtClean="0"/>
              <a:t>Term relationships</a:t>
            </a:r>
            <a:endParaRPr lang="en-US" sz="800" b="1" smtClean="0"/>
          </a:p>
          <a:p>
            <a:pPr>
              <a:lnSpc>
                <a:spcPct val="80000"/>
              </a:lnSpc>
              <a:spcBef>
                <a:spcPct val="0"/>
              </a:spcBef>
            </a:pPr>
            <a:r>
              <a:rPr lang="en-US" sz="800" smtClean="0"/>
              <a:t>Three types of relationships are represented in the cross- reference structure of Library of Congress Subject Headings: equivalence, hierarchical, and associative. These relationships are expressed in terms of USE, UF (Used for), BT (Broader term), NT (Narrower term), RT (Related term), and SA (See also) references. Each reference links a term or heading with another heading or with a group of headings. </a:t>
            </a:r>
            <a:endParaRPr lang="en-US" sz="800" b="1" smtClean="0"/>
          </a:p>
          <a:p>
            <a:pPr>
              <a:lnSpc>
                <a:spcPct val="80000"/>
              </a:lnSpc>
              <a:spcBef>
                <a:spcPct val="0"/>
              </a:spcBef>
            </a:pPr>
            <a:r>
              <a:rPr lang="en-US" sz="800" b="1" smtClean="0"/>
              <a:t>Equivalence relationships</a:t>
            </a:r>
            <a:endParaRPr lang="en-US" sz="800" b="1" smtClean="0"/>
          </a:p>
          <a:p>
            <a:pPr>
              <a:lnSpc>
                <a:spcPct val="80000"/>
              </a:lnSpc>
              <a:spcBef>
                <a:spcPct val="0"/>
              </a:spcBef>
            </a:pPr>
            <a:r>
              <a:rPr lang="en-US" sz="800" smtClean="0"/>
              <a:t>USE references are made from unauthorized or non-preferred terms to authorized or valid headings. Reciprocals, in the form of UF (Used-for) references, are made under the valid headings. The referred-from terms include synonyms in direct and inverted word order, alternative spellings (including singular and plural forms), alternative endings, changed or canceled headings, and abbreviations and acronyms. For phrase headings entered in the inverted form, USE references are made from the straight form. For phrase headings entered in the straight form, USE references are made from the inverted form in selective cases. For compound headings and for topical headings subdivided by other topics, USE references are made from the reversed form, thus bringing each significant term to the initial position. Occasionally, USE references are made to broader headings from narrower terms not used as valid headings. USE references are not generally made from equivalents in foreign languages. Examples </a:t>
            </a:r>
            <a:endParaRPr lang="en-US" sz="800" b="1" smtClean="0"/>
          </a:p>
          <a:p>
            <a:pPr>
              <a:lnSpc>
                <a:spcPct val="80000"/>
              </a:lnSpc>
              <a:spcBef>
                <a:spcPct val="0"/>
              </a:spcBef>
            </a:pPr>
            <a:r>
              <a:rPr lang="en-US" sz="800" b="1" smtClean="0"/>
              <a:t>Hierarchical relationships</a:t>
            </a:r>
            <a:endParaRPr lang="en-US" sz="800" b="1" smtClean="0"/>
          </a:p>
          <a:p>
            <a:pPr>
              <a:lnSpc>
                <a:spcPct val="80000"/>
              </a:lnSpc>
              <a:spcBef>
                <a:spcPct val="0"/>
              </a:spcBef>
            </a:pPr>
            <a:r>
              <a:rPr lang="en-US" sz="800" smtClean="0"/>
              <a:t>Headings related hierarchically are connected by means of reciprocal BT (Broader term) and NT (Narrower term) references. A heading is linked to the level immediately above it and the level immediately below it in the appropriate hierarchy. Types of hierarchical relationships include Genus/species (or class/class member), Whole/part, and Instance (or generic topic/proper name example). </a:t>
            </a:r>
            <a:endParaRPr lang="en-US" sz="800" b="1" smtClean="0"/>
          </a:p>
          <a:p>
            <a:pPr>
              <a:lnSpc>
                <a:spcPct val="80000"/>
              </a:lnSpc>
              <a:spcBef>
                <a:spcPct val="0"/>
              </a:spcBef>
            </a:pPr>
            <a:r>
              <a:rPr lang="en-US" sz="800" b="1" smtClean="0"/>
              <a:t>Broader terms</a:t>
            </a:r>
            <a:endParaRPr lang="en-US" sz="800" b="1" smtClean="0"/>
          </a:p>
          <a:p>
            <a:pPr>
              <a:lnSpc>
                <a:spcPct val="80000"/>
              </a:lnSpc>
              <a:spcBef>
                <a:spcPct val="0"/>
              </a:spcBef>
            </a:pPr>
            <a:r>
              <a:rPr lang="en-US" sz="800" smtClean="0"/>
              <a:t>Under each valid heading, other headings representing concepts on a level immediately above in the hierarchy are listed as BT (Broader term), except when the heading in question represents the "top term" in the hierarchy, or when the broader term cannot be readily identified. Other exceptions include headings for geographic regions, family names, and inverted headings qualified by names of languages, nationalities, ethnic groups, or terms that designate time periods, when the only appropriate BT is the identical heading without the qualifier. When a heading belongs to more than one hierarchy, multiple BT references may be made. In complex situations such as compound headings, prepositional phrase headings, and headings with subdivisions, BT references not representing true hierarchical relationships are made in selective cases. </a:t>
            </a:r>
            <a:endParaRPr lang="en-US" sz="800" b="1" smtClean="0"/>
          </a:p>
          <a:p>
            <a:pPr>
              <a:lnSpc>
                <a:spcPct val="80000"/>
              </a:lnSpc>
              <a:spcBef>
                <a:spcPct val="0"/>
              </a:spcBef>
            </a:pPr>
            <a:r>
              <a:rPr lang="en-US" sz="800" b="1" smtClean="0"/>
              <a:t>Associative relationships</a:t>
            </a:r>
            <a:endParaRPr lang="en-US" sz="800" b="1" smtClean="0"/>
          </a:p>
          <a:p>
            <a:pPr>
              <a:lnSpc>
                <a:spcPct val="80000"/>
              </a:lnSpc>
              <a:spcBef>
                <a:spcPct val="0"/>
              </a:spcBef>
            </a:pPr>
            <a:r>
              <a:rPr lang="en-US" sz="800" smtClean="0"/>
              <a:t>Headings related in some manner other than by hierarchy are linked with RT (Related term) references. Such references may be made for the following types of relationships: headings with meanings that overlap to some extent, headings representing a discipline and the object studied, and headings representing persons and their fields of endeavor. Examples: Ships RT Boats and boating Birds RT Ornithology Medicine RT Physicians</a:t>
            </a:r>
            <a:endParaRPr lang="en-US" sz="800" smtClean="0">
              <a:hlinkClick r:id="rId3"/>
            </a:endParaRPr>
          </a:p>
          <a:p>
            <a:pPr>
              <a:lnSpc>
                <a:spcPct val="80000"/>
              </a:lnSpc>
              <a:spcBef>
                <a:spcPct val="0"/>
              </a:spcBef>
            </a:pPr>
            <a:r>
              <a:rPr lang="en-US" sz="800" smtClean="0">
                <a:hlinkClick r:id="rId3"/>
              </a:rPr>
              <a:t>http://www.itsmarc.com/crs/shed0012.htm</a:t>
            </a:r>
            <a:r>
              <a:rPr lang="en-US" sz="800" smtClean="0"/>
              <a:t> June 30, 2010</a:t>
            </a:r>
            <a:endParaRPr lang="en-US" sz="80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343C62BD-0111-4CAE-9490-9C9F973A285B}" type="slidenum">
              <a:rPr lang="en-US"/>
            </a:fld>
            <a:endParaRPr lang="en-US"/>
          </a:p>
        </p:txBody>
      </p:sp>
      <p:sp>
        <p:nvSpPr>
          <p:cNvPr id="76802" name="Rectangle 2"/>
          <p:cNvSpPr>
            <a:spLocks noGrp="1" noRot="1" noChangeAspect="1" noChangeArrowheads="1" noTextEdit="1"/>
          </p:cNvSpPr>
          <p:nvPr>
            <p:ph type="sldImg"/>
          </p:nvPr>
        </p:nvSpPr>
        <p:spPr bwMode="auto">
          <a:noFill/>
          <a:ln>
            <a:solidFill>
              <a:srgbClr val="000000"/>
            </a:solidFill>
            <a:miter lim="800000"/>
          </a:ln>
        </p:spPr>
      </p:sp>
      <p:sp>
        <p:nvSpPr>
          <p:cNvPr id="76803" name="Rectangle 3"/>
          <p:cNvSpPr>
            <a:spLocks noGrp="1" noChangeArrowheads="1"/>
          </p:cNvSpPr>
          <p:nvPr>
            <p:ph type="body" idx="1"/>
          </p:nvPr>
        </p:nvSpPr>
        <p:spPr bwMode="auto">
          <a:noFill/>
        </p:spPr>
        <p:txBody>
          <a:bodyPr wrap="square" numCol="1" anchor="t" anchorCtr="0" compatLnSpc="1"/>
          <a:lstStyle/>
          <a:p>
            <a:pPr>
              <a:spcBef>
                <a:spcPct val="0"/>
              </a:spcBef>
            </a:pPr>
            <a:r>
              <a:rPr lang="en-US" smtClean="0"/>
              <a:t>Sears-allows for adding terms as necessary </a:t>
            </a:r>
            <a:endParaRPr lang="en-US" smtClean="0"/>
          </a:p>
          <a:p>
            <a:pPr>
              <a:spcBef>
                <a:spcPct val="0"/>
              </a:spcBef>
            </a:pPr>
            <a:r>
              <a:rPr lang="en-US" smtClean="0"/>
              <a:t>LC- (122 NT for LC) has long pre-determined list. </a:t>
            </a: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AD7CAADE-56E1-40F2-A5A9-94974BCE23D7}" type="slidenum">
              <a:rPr lang="en-US"/>
            </a:fld>
            <a:endParaRPr lang="en-US"/>
          </a:p>
        </p:txBody>
      </p:sp>
      <p:sp>
        <p:nvSpPr>
          <p:cNvPr id="19458" name="Slide Image Placeholder 1"/>
          <p:cNvSpPr>
            <a:spLocks noGrp="1" noRot="1" noChangeAspect="1" noTextEdit="1"/>
          </p:cNvSpPr>
          <p:nvPr>
            <p:ph type="sldImg"/>
          </p:nvPr>
        </p:nvSpPr>
        <p:spPr bwMode="auto">
          <a:noFill/>
          <a:ln>
            <a:solidFill>
              <a:srgbClr val="000000"/>
            </a:solidFill>
            <a:miter lim="800000"/>
          </a:ln>
        </p:spPr>
      </p:sp>
      <p:sp>
        <p:nvSpPr>
          <p:cNvPr id="19459" name="Notes Placeholder 2"/>
          <p:cNvSpPr>
            <a:spLocks noGrp="1"/>
          </p:cNvSpPr>
          <p:nvPr>
            <p:ph type="body" idx="1"/>
          </p:nvPr>
        </p:nvSpPr>
        <p:spPr bwMode="auto">
          <a:noFill/>
        </p:spPr>
        <p:txBody>
          <a:bodyPr wrap="square" numCol="1" anchor="t" anchorCtr="0" compatLnSpc="1"/>
          <a:lstStyle/>
          <a:p>
            <a:pPr>
              <a:spcBef>
                <a:spcPct val="0"/>
              </a:spcBef>
            </a:pPr>
            <a:r>
              <a:rPr lang="en-US" smtClean="0"/>
              <a:t>Add note about the third bullet point (get reference/quote):  Idea of making library collections more effective for the autodidact, the self-teacher, accords with the general philosophy of the public library that was developing in (especially the second half of) the 19</a:t>
            </a:r>
            <a:r>
              <a:rPr lang="en-US" baseline="30000" smtClean="0"/>
              <a:t>th</a:t>
            </a:r>
            <a:r>
              <a:rPr lang="en-US" smtClean="0"/>
              <a:t> century, when different experiments in subject access produced about as many results as there were libraries.</a:t>
            </a:r>
            <a:endParaRPr lang="en-US" smtClean="0"/>
          </a:p>
        </p:txBody>
      </p:sp>
      <p:sp>
        <p:nvSpPr>
          <p:cNvPr id="19460" name="Slide Number Placeholder 3"/>
          <p:cNvSpPr txBox="1">
            <a:spLocks noGrp="1"/>
          </p:cNvSpPr>
          <p:nvPr/>
        </p:nvSpPr>
        <p:spPr bwMode="auto">
          <a:xfrm>
            <a:off x="3884613" y="8685213"/>
            <a:ext cx="2971800" cy="457200"/>
          </a:xfrm>
          <a:prstGeom prst="rect">
            <a:avLst/>
          </a:prstGeom>
          <a:noFill/>
          <a:ln w="9525">
            <a:noFill/>
            <a:miter lim="800000"/>
          </a:ln>
        </p:spPr>
        <p:txBody>
          <a:bodyPr anchor="b"/>
          <a:lstStyle/>
          <a:p>
            <a:pPr algn="r"/>
            <a:fld id="{DFE2D79D-655F-4FB7-9B06-267DCA0BC845}" type="slidenum">
              <a:rPr lang="en-US" sz="1200">
                <a:latin typeface="Calibri" panose="020F0502020204030204" pitchFamily="34" charset="0"/>
              </a:rPr>
            </a:fld>
            <a:endParaRPr lang="en-US" sz="1200">
              <a:latin typeface="Calibri" panose="020F050202020403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4DD31919-814C-4CC3-AA9F-D2A437214389}" type="slidenum">
              <a:rPr lang="en-US"/>
            </a:fld>
            <a:endParaRPr lang="en-US"/>
          </a:p>
        </p:txBody>
      </p:sp>
      <p:sp>
        <p:nvSpPr>
          <p:cNvPr id="78850" name="Slide Image Placeholder 1"/>
          <p:cNvSpPr>
            <a:spLocks noGrp="1" noRot="1" noChangeAspect="1" noTextEdit="1"/>
          </p:cNvSpPr>
          <p:nvPr>
            <p:ph type="sldImg"/>
          </p:nvPr>
        </p:nvSpPr>
        <p:spPr bwMode="auto">
          <a:noFill/>
          <a:ln>
            <a:solidFill>
              <a:srgbClr val="000000"/>
            </a:solidFill>
            <a:miter lim="800000"/>
          </a:ln>
        </p:spPr>
      </p:sp>
      <p:sp>
        <p:nvSpPr>
          <p:cNvPr id="78851" name="Notes Placeholder 2"/>
          <p:cNvSpPr>
            <a:spLocks noGrp="1"/>
          </p:cNvSpPr>
          <p:nvPr>
            <p:ph type="body" idx="1"/>
          </p:nvPr>
        </p:nvSpPr>
        <p:spPr bwMode="auto">
          <a:noFill/>
        </p:spPr>
        <p:txBody>
          <a:bodyPr wrap="square" numCol="1" anchor="t" anchorCtr="0" compatLnSpc="1"/>
          <a:lstStyle/>
          <a:p>
            <a:pPr>
              <a:spcBef>
                <a:spcPct val="0"/>
              </a:spcBef>
            </a:pPr>
            <a:r>
              <a:rPr lang="en-US" smtClean="0"/>
              <a:t>Under the uniform subject headings both Sears and LC allow for further subdivisions. The difference is that Sears usually allows for only one subdivision, allowing libraries to be flexible in their level of specificity, while LC allows many. </a:t>
            </a:r>
            <a:endParaRPr lang="en-US" smtClean="0"/>
          </a:p>
          <a:p>
            <a:pPr>
              <a:spcBef>
                <a:spcPct val="0"/>
              </a:spcBef>
            </a:pPr>
            <a:endParaRPr lang="en-US" smtClean="0"/>
          </a:p>
        </p:txBody>
      </p:sp>
      <p:sp>
        <p:nvSpPr>
          <p:cNvPr id="78852" name="Slide Number Placeholder 3"/>
          <p:cNvSpPr txBox="1">
            <a:spLocks noGrp="1"/>
          </p:cNvSpPr>
          <p:nvPr/>
        </p:nvSpPr>
        <p:spPr bwMode="auto">
          <a:xfrm>
            <a:off x="3884613" y="8685213"/>
            <a:ext cx="2971800" cy="457200"/>
          </a:xfrm>
          <a:prstGeom prst="rect">
            <a:avLst/>
          </a:prstGeom>
          <a:noFill/>
          <a:ln w="9525">
            <a:noFill/>
            <a:miter lim="800000"/>
          </a:ln>
        </p:spPr>
        <p:txBody>
          <a:bodyPr anchor="b"/>
          <a:lstStyle/>
          <a:p>
            <a:pPr algn="r"/>
            <a:fld id="{05EB4807-0DAD-4F06-AD69-96E69D2D2D70}" type="slidenum">
              <a:rPr lang="en-US" sz="1200">
                <a:latin typeface="Calibri" panose="020F0502020204030204" pitchFamily="34" charset="0"/>
              </a:rPr>
            </a:fld>
            <a:endParaRPr lang="en-US" sz="1200">
              <a:latin typeface="Calibri" panose="020F050202020403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677A0E9B-48EB-4C92-8DF9-5053C1BB3AE5}" type="slidenum">
              <a:rPr lang="en-US"/>
            </a:fld>
            <a:endParaRPr lang="en-US"/>
          </a:p>
        </p:txBody>
      </p:sp>
      <p:sp>
        <p:nvSpPr>
          <p:cNvPr id="80898" name="Slide Image Placeholder 1"/>
          <p:cNvSpPr>
            <a:spLocks noGrp="1" noRot="1" noChangeAspect="1" noTextEdit="1"/>
          </p:cNvSpPr>
          <p:nvPr>
            <p:ph type="sldImg"/>
          </p:nvPr>
        </p:nvSpPr>
        <p:spPr bwMode="auto">
          <a:noFill/>
          <a:ln>
            <a:solidFill>
              <a:srgbClr val="000000"/>
            </a:solidFill>
            <a:miter lim="800000"/>
          </a:ln>
        </p:spPr>
      </p:sp>
      <p:sp>
        <p:nvSpPr>
          <p:cNvPr id="80899" name="Notes Placeholder 2"/>
          <p:cNvSpPr>
            <a:spLocks noGrp="1"/>
          </p:cNvSpPr>
          <p:nvPr>
            <p:ph type="body" idx="1"/>
          </p:nvPr>
        </p:nvSpPr>
        <p:spPr bwMode="auto">
          <a:noFill/>
        </p:spPr>
        <p:txBody>
          <a:bodyPr wrap="square" numCol="1" anchor="t" anchorCtr="0" compatLnSpc="1"/>
          <a:lstStyle/>
          <a:p>
            <a:pPr>
              <a:spcBef>
                <a:spcPct val="0"/>
              </a:spcBef>
            </a:pPr>
            <a:endParaRPr lang="en-US" smtClean="0"/>
          </a:p>
        </p:txBody>
      </p:sp>
      <p:sp>
        <p:nvSpPr>
          <p:cNvPr id="80900" name="Slide Number Placeholder 3"/>
          <p:cNvSpPr txBox="1">
            <a:spLocks noGrp="1"/>
          </p:cNvSpPr>
          <p:nvPr/>
        </p:nvSpPr>
        <p:spPr bwMode="auto">
          <a:xfrm>
            <a:off x="3884613" y="8685213"/>
            <a:ext cx="2971800" cy="457200"/>
          </a:xfrm>
          <a:prstGeom prst="rect">
            <a:avLst/>
          </a:prstGeom>
          <a:noFill/>
          <a:ln w="9525">
            <a:noFill/>
            <a:miter lim="800000"/>
          </a:ln>
        </p:spPr>
        <p:txBody>
          <a:bodyPr anchor="b"/>
          <a:lstStyle/>
          <a:p>
            <a:pPr algn="r"/>
            <a:fld id="{7D8F77B3-B9B3-4DBF-9768-D8EB92F3109F}" type="slidenum">
              <a:rPr lang="en-US" sz="1200">
                <a:latin typeface="Calibri" panose="020F0502020204030204" pitchFamily="34" charset="0"/>
              </a:rPr>
            </a:fld>
            <a:endParaRPr lang="en-US" sz="1200">
              <a:latin typeface="Calibri" panose="020F050202020403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40F12DBE-7728-4A0E-9052-C74CC0C9B49B}" type="slidenum">
              <a:rPr lang="en-US"/>
            </a:fld>
            <a:endParaRPr lang="en-US"/>
          </a:p>
        </p:txBody>
      </p:sp>
      <p:sp>
        <p:nvSpPr>
          <p:cNvPr id="82946" name="Slide Image Placeholder 1"/>
          <p:cNvSpPr>
            <a:spLocks noGrp="1" noRot="1" noChangeAspect="1" noTextEdit="1"/>
          </p:cNvSpPr>
          <p:nvPr>
            <p:ph type="sldImg"/>
          </p:nvPr>
        </p:nvSpPr>
        <p:spPr bwMode="auto">
          <a:noFill/>
          <a:ln>
            <a:solidFill>
              <a:srgbClr val="000000"/>
            </a:solidFill>
            <a:miter lim="800000"/>
          </a:ln>
        </p:spPr>
      </p:sp>
      <p:sp>
        <p:nvSpPr>
          <p:cNvPr id="82947" name="Notes Placeholder 2"/>
          <p:cNvSpPr>
            <a:spLocks noGrp="1"/>
          </p:cNvSpPr>
          <p:nvPr>
            <p:ph type="body" idx="1"/>
          </p:nvPr>
        </p:nvSpPr>
        <p:spPr bwMode="auto">
          <a:noFill/>
        </p:spPr>
        <p:txBody>
          <a:bodyPr wrap="square" numCol="1" anchor="t" anchorCtr="0" compatLnSpc="1"/>
          <a:lstStyle/>
          <a:p>
            <a:pPr>
              <a:spcBef>
                <a:spcPct val="0"/>
              </a:spcBef>
            </a:pPr>
            <a:r>
              <a:rPr lang="en-US" smtClean="0"/>
              <a:t>Many of the headings from children’s literature (LC) were incorporated into the 13th edition of Sears</a:t>
            </a:r>
            <a:endParaRPr lang="en-US" smtClean="0"/>
          </a:p>
          <a:p>
            <a:pPr>
              <a:spcBef>
                <a:spcPct val="0"/>
              </a:spcBef>
            </a:pPr>
            <a:r>
              <a:rPr lang="en-US" b="1" smtClean="0"/>
              <a:t>Point 2</a:t>
            </a:r>
            <a:r>
              <a:rPr lang="en-US" smtClean="0"/>
              <a:t>-for adult and juvenile approaches to a single subject, </a:t>
            </a:r>
            <a:endParaRPr lang="en-US" smtClean="0"/>
          </a:p>
          <a:p>
            <a:pPr>
              <a:spcBef>
                <a:spcPct val="0"/>
              </a:spcBef>
            </a:pPr>
            <a:r>
              <a:rPr lang="en-US" b="1" smtClean="0"/>
              <a:t>Point 3- </a:t>
            </a:r>
            <a:r>
              <a:rPr lang="en-US" smtClean="0">
                <a:cs typeface="Arial" panose="020B0604020202020204" pitchFamily="34" charset="0"/>
              </a:rPr>
              <a:t>A major difference between Sears and LC is that in Sears the direct entry from has replaced the inverted form, on the theory that most library users search for multiple work terms in the order in which they occur naturally in language</a:t>
            </a:r>
            <a:endParaRPr lang="en-US" smtClean="0"/>
          </a:p>
        </p:txBody>
      </p:sp>
      <p:sp>
        <p:nvSpPr>
          <p:cNvPr id="82948" name="Slide Number Placeholder 3"/>
          <p:cNvSpPr txBox="1">
            <a:spLocks noGrp="1"/>
          </p:cNvSpPr>
          <p:nvPr/>
        </p:nvSpPr>
        <p:spPr bwMode="auto">
          <a:xfrm>
            <a:off x="3884613" y="8685213"/>
            <a:ext cx="2971800" cy="457200"/>
          </a:xfrm>
          <a:prstGeom prst="rect">
            <a:avLst/>
          </a:prstGeom>
          <a:noFill/>
          <a:ln w="9525">
            <a:noFill/>
            <a:miter lim="800000"/>
          </a:ln>
        </p:spPr>
        <p:txBody>
          <a:bodyPr anchor="b"/>
          <a:lstStyle/>
          <a:p>
            <a:pPr algn="r"/>
            <a:fld id="{001F3203-DC4F-4A55-B14A-073B01CBB5D1}" type="slidenum">
              <a:rPr lang="en-US" sz="1200">
                <a:latin typeface="Calibri" panose="020F0502020204030204" pitchFamily="34" charset="0"/>
              </a:rPr>
            </a:fld>
            <a:endParaRPr lang="en-US" sz="1200">
              <a:latin typeface="Calibri" panose="020F050202020403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27700D99-48A0-474D-9CD6-412ED6F754DF}" type="slidenum">
              <a:rPr lang="en-US"/>
            </a:fld>
            <a:endParaRPr lang="en-US"/>
          </a:p>
        </p:txBody>
      </p:sp>
      <p:sp>
        <p:nvSpPr>
          <p:cNvPr id="84994" name="Slide Image Placeholder 1"/>
          <p:cNvSpPr>
            <a:spLocks noGrp="1" noRot="1" noChangeAspect="1" noTextEdit="1"/>
          </p:cNvSpPr>
          <p:nvPr>
            <p:ph type="sldImg"/>
          </p:nvPr>
        </p:nvSpPr>
        <p:spPr bwMode="auto">
          <a:noFill/>
          <a:ln>
            <a:solidFill>
              <a:srgbClr val="000000"/>
            </a:solidFill>
            <a:miter lim="800000"/>
          </a:ln>
        </p:spPr>
      </p:sp>
      <p:sp>
        <p:nvSpPr>
          <p:cNvPr id="84995" name="Notes Placeholder 2"/>
          <p:cNvSpPr>
            <a:spLocks noGrp="1"/>
          </p:cNvSpPr>
          <p:nvPr>
            <p:ph type="body" idx="1"/>
          </p:nvPr>
        </p:nvSpPr>
        <p:spPr bwMode="auto">
          <a:noFill/>
        </p:spPr>
        <p:txBody>
          <a:bodyPr wrap="square" numCol="1" anchor="t" anchorCtr="0" compatLnSpc="1"/>
          <a:lstStyle/>
          <a:p>
            <a:pPr>
              <a:spcBef>
                <a:spcPct val="0"/>
              </a:spcBef>
            </a:pPr>
            <a:endParaRPr lang="en-US" smtClean="0"/>
          </a:p>
        </p:txBody>
      </p:sp>
      <p:sp>
        <p:nvSpPr>
          <p:cNvPr id="84996" name="Slide Number Placeholder 3"/>
          <p:cNvSpPr txBox="1">
            <a:spLocks noGrp="1"/>
          </p:cNvSpPr>
          <p:nvPr/>
        </p:nvSpPr>
        <p:spPr bwMode="auto">
          <a:xfrm>
            <a:off x="3884613" y="8685213"/>
            <a:ext cx="2971800" cy="457200"/>
          </a:xfrm>
          <a:prstGeom prst="rect">
            <a:avLst/>
          </a:prstGeom>
          <a:noFill/>
          <a:ln w="9525">
            <a:noFill/>
            <a:miter lim="800000"/>
          </a:ln>
        </p:spPr>
        <p:txBody>
          <a:bodyPr anchor="b"/>
          <a:lstStyle/>
          <a:p>
            <a:pPr algn="r"/>
            <a:fld id="{4C0B2087-CC5A-4667-A7D2-7C34699BF505}" type="slidenum">
              <a:rPr lang="en-US" sz="1200">
                <a:latin typeface="Calibri" panose="020F0502020204030204" pitchFamily="34" charset="0"/>
              </a:rPr>
            </a:fld>
            <a:endParaRPr lang="en-US" sz="1200">
              <a:latin typeface="Calibri" panose="020F050202020403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DA4972FC-90EB-46A0-988E-612AE00A84D3}" type="slidenum">
              <a:rPr lang="en-US"/>
            </a:fld>
            <a:endParaRPr lang="en-US"/>
          </a:p>
        </p:txBody>
      </p:sp>
      <p:sp>
        <p:nvSpPr>
          <p:cNvPr id="87042" name="Rectangle 2"/>
          <p:cNvSpPr>
            <a:spLocks noGrp="1" noRot="1" noChangeAspect="1" noChangeArrowheads="1" noTextEdit="1"/>
          </p:cNvSpPr>
          <p:nvPr>
            <p:ph type="sldImg"/>
          </p:nvPr>
        </p:nvSpPr>
        <p:spPr bwMode="auto">
          <a:noFill/>
          <a:ln>
            <a:solidFill>
              <a:srgbClr val="000000"/>
            </a:solidFill>
            <a:miter lim="800000"/>
          </a:ln>
        </p:spPr>
      </p:sp>
      <p:sp>
        <p:nvSpPr>
          <p:cNvPr id="87043" name="Rectangle 3"/>
          <p:cNvSpPr>
            <a:spLocks noGrp="1" noChangeArrowheads="1"/>
          </p:cNvSpPr>
          <p:nvPr>
            <p:ph type="body" idx="1"/>
          </p:nvPr>
        </p:nvSpPr>
        <p:spPr bwMode="auto">
          <a:noFill/>
        </p:spPr>
        <p:txBody>
          <a:bodyPr wrap="square" numCol="1" anchor="t" anchorCtr="0" compatLnSpc="1"/>
          <a:lstStyle/>
          <a:p>
            <a:pPr>
              <a:spcBef>
                <a:spcPct val="0"/>
              </a:spcBef>
            </a:pPr>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34B6AB46-0B4B-4267-B484-41F444D276AD}" type="slidenum">
              <a:rPr lang="en-US"/>
            </a:fld>
            <a:endParaRPr lang="en-US"/>
          </a:p>
        </p:txBody>
      </p:sp>
      <p:sp>
        <p:nvSpPr>
          <p:cNvPr id="89090" name="Rectangle 2"/>
          <p:cNvSpPr>
            <a:spLocks noGrp="1" noRot="1" noChangeAspect="1" noChangeArrowheads="1" noTextEdit="1"/>
          </p:cNvSpPr>
          <p:nvPr>
            <p:ph type="sldImg"/>
          </p:nvPr>
        </p:nvSpPr>
        <p:spPr bwMode="auto">
          <a:noFill/>
          <a:ln>
            <a:solidFill>
              <a:srgbClr val="000000"/>
            </a:solidFill>
            <a:miter lim="800000"/>
          </a:ln>
        </p:spPr>
      </p:sp>
      <p:sp>
        <p:nvSpPr>
          <p:cNvPr id="89091" name="Rectangle 3"/>
          <p:cNvSpPr>
            <a:spLocks noGrp="1" noChangeArrowheads="1"/>
          </p:cNvSpPr>
          <p:nvPr>
            <p:ph type="body" idx="1"/>
          </p:nvPr>
        </p:nvSpPr>
        <p:spPr bwMode="auto">
          <a:noFill/>
        </p:spPr>
        <p:txBody>
          <a:bodyPr wrap="square" numCol="1" anchor="t" anchorCtr="0" compatLnSpc="1"/>
          <a:lstStyle/>
          <a:p>
            <a:pPr>
              <a:spcBef>
                <a:spcPct val="0"/>
              </a:spcBef>
            </a:pPr>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43F8DEEB-1E46-47A8-80F7-FFBCE57A0C30}" type="slidenum">
              <a:rPr lang="en-US"/>
            </a:fld>
            <a:endParaRPr lang="en-US"/>
          </a:p>
        </p:txBody>
      </p:sp>
      <p:sp>
        <p:nvSpPr>
          <p:cNvPr id="91138" name="Rectangle 2"/>
          <p:cNvSpPr>
            <a:spLocks noGrp="1" noRot="1" noChangeAspect="1" noChangeArrowheads="1" noTextEdit="1"/>
          </p:cNvSpPr>
          <p:nvPr>
            <p:ph type="sldImg"/>
          </p:nvPr>
        </p:nvSpPr>
        <p:spPr bwMode="auto">
          <a:noFill/>
          <a:ln>
            <a:solidFill>
              <a:srgbClr val="000000"/>
            </a:solidFill>
            <a:miter lim="800000"/>
          </a:ln>
        </p:spPr>
      </p:sp>
      <p:sp>
        <p:nvSpPr>
          <p:cNvPr id="91139" name="Rectangle 3"/>
          <p:cNvSpPr>
            <a:spLocks noGrp="1" noChangeArrowheads="1"/>
          </p:cNvSpPr>
          <p:nvPr>
            <p:ph type="body" idx="1"/>
          </p:nvPr>
        </p:nvSpPr>
        <p:spPr bwMode="auto">
          <a:noFill/>
        </p:spPr>
        <p:txBody>
          <a:bodyPr wrap="square" numCol="1" anchor="t" anchorCtr="0" compatLnSpc="1"/>
          <a:lstStyle/>
          <a:p>
            <a:pPr>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A563ED3A-3FC1-434D-9F5D-4E700461A48D}" type="slidenum">
              <a:rPr lang="en-US"/>
            </a:fld>
            <a:endParaRPr lang="en-US"/>
          </a:p>
        </p:txBody>
      </p:sp>
      <p:sp>
        <p:nvSpPr>
          <p:cNvPr id="21506" name="Rectangle 2"/>
          <p:cNvSpPr>
            <a:spLocks noGrp="1" noRot="1" noChangeAspect="1" noChangeArrowheads="1" noTextEdit="1"/>
          </p:cNvSpPr>
          <p:nvPr>
            <p:ph type="sldImg"/>
          </p:nvPr>
        </p:nvSpPr>
        <p:spPr bwMode="auto">
          <a:noFill/>
          <a:ln>
            <a:solidFill>
              <a:srgbClr val="000000"/>
            </a:solidFill>
            <a:miter lim="800000"/>
          </a:ln>
        </p:spPr>
      </p:sp>
      <p:sp>
        <p:nvSpPr>
          <p:cNvPr id="21507" name="Rectangle 3"/>
          <p:cNvSpPr>
            <a:spLocks noGrp="1" noChangeArrowheads="1"/>
          </p:cNvSpPr>
          <p:nvPr>
            <p:ph type="body" idx="1"/>
          </p:nvPr>
        </p:nvSpPr>
        <p:spPr bwMode="auto">
          <a:noFill/>
        </p:spPr>
        <p:txBody>
          <a:bodyPr wrap="square" numCol="1" anchor="t" anchorCtr="0" compatLnSpc="1"/>
          <a:lstStyle/>
          <a:p>
            <a:pPr>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7BCA1358-733F-44F8-AF7A-189ED5B31AC9}" type="slidenum">
              <a:rPr lang="en-US"/>
            </a:fld>
            <a:endParaRPr lang="en-US"/>
          </a:p>
        </p:txBody>
      </p:sp>
      <p:sp>
        <p:nvSpPr>
          <p:cNvPr id="23554" name="Rectangle 2"/>
          <p:cNvSpPr>
            <a:spLocks noGrp="1" noRot="1" noChangeAspect="1" noChangeArrowheads="1" noTextEdit="1"/>
          </p:cNvSpPr>
          <p:nvPr>
            <p:ph type="sldImg"/>
          </p:nvPr>
        </p:nvSpPr>
        <p:spPr bwMode="auto">
          <a:noFill/>
          <a:ln>
            <a:solidFill>
              <a:srgbClr val="000000"/>
            </a:solidFill>
            <a:miter lim="800000"/>
          </a:ln>
        </p:spPr>
      </p:sp>
      <p:sp>
        <p:nvSpPr>
          <p:cNvPr id="23555" name="Rectangle 3"/>
          <p:cNvSpPr>
            <a:spLocks noGrp="1" noChangeArrowheads="1"/>
          </p:cNvSpPr>
          <p:nvPr>
            <p:ph type="body" idx="1"/>
          </p:nvPr>
        </p:nvSpPr>
        <p:spPr bwMode="auto">
          <a:noFill/>
        </p:spPr>
        <p:txBody>
          <a:bodyPr wrap="square" numCol="1" anchor="t" anchorCtr="0" compatLnSpc="1"/>
          <a:lstStyle/>
          <a:p>
            <a:pPr>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623DD3C0-BFD1-4CCC-BB9F-2680903783DD}" type="slidenum">
              <a:rPr lang="en-US"/>
            </a:fld>
            <a:endParaRPr lang="en-US"/>
          </a:p>
        </p:txBody>
      </p:sp>
      <p:sp>
        <p:nvSpPr>
          <p:cNvPr id="25602" name="Rectangle 2"/>
          <p:cNvSpPr>
            <a:spLocks noGrp="1" noRot="1" noChangeAspect="1" noChangeArrowheads="1" noTextEdit="1"/>
          </p:cNvSpPr>
          <p:nvPr>
            <p:ph type="sldImg"/>
          </p:nvPr>
        </p:nvSpPr>
        <p:spPr bwMode="auto">
          <a:noFill/>
          <a:ln>
            <a:solidFill>
              <a:srgbClr val="000000"/>
            </a:solidFill>
            <a:miter lim="800000"/>
          </a:ln>
        </p:spPr>
      </p:sp>
      <p:sp>
        <p:nvSpPr>
          <p:cNvPr id="25603" name="Rectangle 3"/>
          <p:cNvSpPr>
            <a:spLocks noGrp="1" noChangeArrowheads="1"/>
          </p:cNvSpPr>
          <p:nvPr>
            <p:ph type="body" idx="1"/>
          </p:nvPr>
        </p:nvSpPr>
        <p:spPr bwMode="auto">
          <a:noFill/>
        </p:spPr>
        <p:txBody>
          <a:bodyPr wrap="square" numCol="1" anchor="t" anchorCtr="0" compatLnSpc="1"/>
          <a:lstStyle/>
          <a:p>
            <a:pPr>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A70DD884-21C6-4448-9B9D-48B4E04E92E7}" type="slidenum">
              <a:rPr lang="en-US"/>
            </a:fld>
            <a:endParaRPr lang="en-US"/>
          </a:p>
        </p:txBody>
      </p:sp>
      <p:sp>
        <p:nvSpPr>
          <p:cNvPr id="27650" name="Slide Image Placeholder 1"/>
          <p:cNvSpPr>
            <a:spLocks noGrp="1" noRot="1" noChangeAspect="1" noTextEdit="1"/>
          </p:cNvSpPr>
          <p:nvPr>
            <p:ph type="sldImg"/>
          </p:nvPr>
        </p:nvSpPr>
        <p:spPr bwMode="auto">
          <a:noFill/>
          <a:ln>
            <a:solidFill>
              <a:srgbClr val="000000"/>
            </a:solidFill>
            <a:miter lim="800000"/>
          </a:ln>
        </p:spPr>
      </p:sp>
      <p:sp>
        <p:nvSpPr>
          <p:cNvPr id="27651" name="Notes Placeholder 2"/>
          <p:cNvSpPr>
            <a:spLocks noGrp="1"/>
          </p:cNvSpPr>
          <p:nvPr>
            <p:ph type="body" idx="1"/>
          </p:nvPr>
        </p:nvSpPr>
        <p:spPr bwMode="auto">
          <a:noFill/>
        </p:spPr>
        <p:txBody>
          <a:bodyPr wrap="square" numCol="1" anchor="t" anchorCtr="0" compatLnSpc="1"/>
          <a:lstStyle/>
          <a:p>
            <a:pPr>
              <a:spcBef>
                <a:spcPct val="0"/>
              </a:spcBef>
            </a:pPr>
            <a:r>
              <a:rPr lang="en-US" smtClean="0"/>
              <a:t>Most misunderstood and, from the user’s perspective, unintuitive principle (or aspect) of the subject catalog, and in turn, these two lists of subject headings.  On the other hand, the principle of Specific Entry is the main reason that  these two lists are powerful and effective as information retrieval tools.  As learners, we’re taught to start broadly with a topic and then narrow down progressively.  In our encounter with the Lists of Subject Headings, we have to chuck this ingrained mode of operation out the window.  We are told that must start as specifically as possible, check first for that descriptor or uniform heading in the lists, and then, if nothing is there, gradually move out to more general terms.  Note the phrase “as a whole” in the second bullet entry.  If the book is specifically about “cardinals” (the bird), then look under the subject heading </a:t>
            </a:r>
            <a:r>
              <a:rPr lang="en-US" b="1" smtClean="0"/>
              <a:t>Cardinals</a:t>
            </a:r>
            <a:r>
              <a:rPr lang="en-US" smtClean="0"/>
              <a:t>, not birds.  But if the book is about cardinals, penguin, geese, ducks, robins, and sandpipers, the most specific entry for the book as a whole would, in that case, be </a:t>
            </a:r>
            <a:r>
              <a:rPr lang="en-US" b="1" smtClean="0"/>
              <a:t>Birds</a:t>
            </a:r>
            <a:r>
              <a:rPr lang="en-US" smtClean="0"/>
              <a:t>.</a:t>
            </a:r>
            <a:endParaRPr lang="en-US" smtClean="0"/>
          </a:p>
        </p:txBody>
      </p:sp>
      <p:sp>
        <p:nvSpPr>
          <p:cNvPr id="27652" name="Slide Number Placeholder 3"/>
          <p:cNvSpPr txBox="1">
            <a:spLocks noGrp="1"/>
          </p:cNvSpPr>
          <p:nvPr/>
        </p:nvSpPr>
        <p:spPr bwMode="auto">
          <a:xfrm>
            <a:off x="3884613" y="8685213"/>
            <a:ext cx="2971800" cy="457200"/>
          </a:xfrm>
          <a:prstGeom prst="rect">
            <a:avLst/>
          </a:prstGeom>
          <a:noFill/>
          <a:ln w="9525">
            <a:noFill/>
            <a:miter lim="800000"/>
          </a:ln>
        </p:spPr>
        <p:txBody>
          <a:bodyPr anchor="b"/>
          <a:lstStyle/>
          <a:p>
            <a:pPr algn="r"/>
            <a:fld id="{38FD3B48-9DFD-4A5A-A821-8A330054E816}" type="slidenum">
              <a:rPr lang="en-US" sz="1200">
                <a:latin typeface="Calibri" panose="020F0502020204030204" pitchFamily="34" charset="0"/>
              </a:rPr>
            </a:fld>
            <a:endParaRPr lang="en-US"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9D944356-F78E-4141-B7ED-717492865A39}" type="slidenum">
              <a:rPr lang="en-US"/>
            </a:fld>
            <a:endParaRPr lang="en-US"/>
          </a:p>
        </p:txBody>
      </p:sp>
      <p:sp>
        <p:nvSpPr>
          <p:cNvPr id="29698" name="Slide Image Placeholder 1"/>
          <p:cNvSpPr>
            <a:spLocks noGrp="1" noRot="1" noChangeAspect="1" noTextEdit="1"/>
          </p:cNvSpPr>
          <p:nvPr>
            <p:ph type="sldImg"/>
          </p:nvPr>
        </p:nvSpPr>
        <p:spPr bwMode="auto">
          <a:noFill/>
          <a:ln>
            <a:solidFill>
              <a:srgbClr val="000000"/>
            </a:solidFill>
            <a:miter lim="800000"/>
          </a:ln>
        </p:spPr>
      </p:sp>
      <p:sp>
        <p:nvSpPr>
          <p:cNvPr id="29699" name="Notes Placeholder 2"/>
          <p:cNvSpPr>
            <a:spLocks noGrp="1"/>
          </p:cNvSpPr>
          <p:nvPr>
            <p:ph type="body" idx="1"/>
          </p:nvPr>
        </p:nvSpPr>
        <p:spPr bwMode="auto">
          <a:noFill/>
        </p:spPr>
        <p:txBody>
          <a:bodyPr wrap="square" numCol="1" anchor="t" anchorCtr="0" compatLnSpc="1"/>
          <a:lstStyle/>
          <a:p>
            <a:pPr>
              <a:spcBef>
                <a:spcPct val="0"/>
              </a:spcBef>
            </a:pPr>
            <a:r>
              <a:rPr lang="en-US" smtClean="0"/>
              <a:t>In a collection of any size, there would be so many books under </a:t>
            </a:r>
            <a:r>
              <a:rPr lang="en-US" b="1" smtClean="0"/>
              <a:t>Birds</a:t>
            </a:r>
            <a:r>
              <a:rPr lang="en-US" smtClean="0"/>
              <a:t>,</a:t>
            </a:r>
            <a:r>
              <a:rPr lang="en-US" b="1" smtClean="0"/>
              <a:t> </a:t>
            </a:r>
            <a:r>
              <a:rPr lang="en-US" smtClean="0"/>
              <a:t>and possibly even </a:t>
            </a:r>
            <a:r>
              <a:rPr lang="en-US" b="1" smtClean="0"/>
              <a:t>Water Birds</a:t>
            </a:r>
            <a:r>
              <a:rPr lang="en-US" smtClean="0"/>
              <a:t>, that assigning one of those subject headings to a book about penguins would make it almost useless as a way to retrieve that book with a subject searchEspecially with what we consider our own specialized knowledge, we think the library won’t have a Subject Heading for it.  Use the “Archon” example from (Mann 2005, p. 27). An archon was a chief magistrate in Ancient Greece.  Look under </a:t>
            </a:r>
            <a:r>
              <a:rPr lang="en-US" b="1" smtClean="0"/>
              <a:t>Archon</a:t>
            </a:r>
            <a:r>
              <a:rPr lang="en-US" smtClean="0"/>
              <a:t>, not </a:t>
            </a:r>
            <a:r>
              <a:rPr lang="en-US" b="1" smtClean="0"/>
              <a:t>Civilization, Ancient</a:t>
            </a:r>
            <a:r>
              <a:rPr lang="en-US" smtClean="0"/>
              <a:t>. Briefly talk about why “size-matters” with regard to specific entry- why it’s a strict, strict rule for the cataloger in LC, but there’s some leeway in Sears, depending on the smallness of the library.  Talk more about “Scope-match” here.  In card catalog days, no more that three subject headings assigned to a record to cut down on overall physical bulk of the catalog.  With the OPAC, that is, computer data storage, physical size is no longer a problem, so if a book is about many different things, subject headings can be applied so there are more avenues of access to that work in the catalog.</a:t>
            </a:r>
            <a:endParaRPr lang="en-US" smtClean="0"/>
          </a:p>
        </p:txBody>
      </p:sp>
      <p:sp>
        <p:nvSpPr>
          <p:cNvPr id="29700" name="Slide Number Placeholder 3"/>
          <p:cNvSpPr txBox="1">
            <a:spLocks noGrp="1"/>
          </p:cNvSpPr>
          <p:nvPr/>
        </p:nvSpPr>
        <p:spPr bwMode="auto">
          <a:xfrm>
            <a:off x="3884613" y="8685213"/>
            <a:ext cx="2971800" cy="457200"/>
          </a:xfrm>
          <a:prstGeom prst="rect">
            <a:avLst/>
          </a:prstGeom>
          <a:noFill/>
          <a:ln w="9525">
            <a:noFill/>
            <a:miter lim="800000"/>
          </a:ln>
        </p:spPr>
        <p:txBody>
          <a:bodyPr anchor="b"/>
          <a:lstStyle/>
          <a:p>
            <a:pPr algn="r"/>
            <a:fld id="{B6FA1DF7-A8E9-485D-876A-E573D1DC96FC}" type="slidenum">
              <a:rPr lang="en-US" sz="1200">
                <a:latin typeface="Calibri" panose="020F0502020204030204" pitchFamily="34" charset="0"/>
              </a:rPr>
            </a:fld>
            <a:endParaRPr lang="en-US"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786AF36F-A748-457A-9E33-C6FF8BE1B031}" type="slidenum">
              <a:rPr lang="en-US"/>
            </a:fld>
            <a:endParaRPr lang="en-US"/>
          </a:p>
        </p:txBody>
      </p:sp>
      <p:sp>
        <p:nvSpPr>
          <p:cNvPr id="31746" name="Rectangle 2"/>
          <p:cNvSpPr>
            <a:spLocks noGrp="1" noRot="1" noChangeAspect="1" noChangeArrowheads="1" noTextEdit="1"/>
          </p:cNvSpPr>
          <p:nvPr>
            <p:ph type="sldImg"/>
          </p:nvPr>
        </p:nvSpPr>
        <p:spPr bwMode="auto">
          <a:noFill/>
          <a:ln>
            <a:solidFill>
              <a:srgbClr val="000000"/>
            </a:solidFill>
            <a:miter lim="800000"/>
          </a:ln>
        </p:spPr>
      </p:sp>
      <p:sp>
        <p:nvSpPr>
          <p:cNvPr id="31747" name="Rectangle 3"/>
          <p:cNvSpPr>
            <a:spLocks noGrp="1" noChangeArrowheads="1"/>
          </p:cNvSpPr>
          <p:nvPr>
            <p:ph type="body" idx="1"/>
          </p:nvPr>
        </p:nvSpPr>
        <p:spPr bwMode="auto">
          <a:noFill/>
        </p:spPr>
        <p:txBody>
          <a:bodyPr wrap="square" numCol="1" anchor="t" anchorCtr="0" compatLnSpc="1"/>
          <a:lstStyle/>
          <a:p>
            <a:pPr>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spTree>
      <p:nvGrpSpPr>
        <p:cNvPr id="1" name=""/>
        <p:cNvGrpSpPr/>
        <p:nvPr/>
      </p:nvGrpSpPr>
      <p:grpSpPr>
        <a:xfrm>
          <a:off x="0" y="0"/>
          <a:ext cx="0" cy="0"/>
          <a:chOff x="0" y="0"/>
          <a:chExt cx="0" cy="0"/>
        </a:xfrm>
      </p:grpSpPr>
      <p:sp>
        <p:nvSpPr>
          <p:cNvPr id="94210" name="Line 2"/>
          <p:cNvSpPr>
            <a:spLocks noChangeShapeType="1"/>
          </p:cNvSpPr>
          <p:nvPr/>
        </p:nvSpPr>
        <p:spPr bwMode="auto">
          <a:xfrm>
            <a:off x="7315200" y="1066800"/>
            <a:ext cx="0" cy="4495800"/>
          </a:xfrm>
          <a:prstGeom prst="line">
            <a:avLst/>
          </a:prstGeom>
          <a:noFill/>
          <a:ln w="9525">
            <a:solidFill>
              <a:schemeClr val="tx1"/>
            </a:solidFill>
            <a:round/>
          </a:ln>
          <a:effectLst/>
        </p:spPr>
        <p:txBody>
          <a:bodyPr/>
          <a:lstStyle/>
          <a:p>
            <a:endParaRPr lang="en-US"/>
          </a:p>
        </p:txBody>
      </p:sp>
      <p:sp>
        <p:nvSpPr>
          <p:cNvPr id="94211" name="Rectangle 3"/>
          <p:cNvSpPr>
            <a:spLocks noGrp="1" noChangeArrowheads="1"/>
          </p:cNvSpPr>
          <p:nvPr>
            <p:ph type="ctrTitle"/>
          </p:nvPr>
        </p:nvSpPr>
        <p:spPr>
          <a:xfrm>
            <a:off x="315913" y="466725"/>
            <a:ext cx="6781800" cy="2133600"/>
          </a:xfrm>
        </p:spPr>
        <p:txBody>
          <a:bodyPr/>
          <a:lstStyle>
            <a:lvl1pPr algn="r">
              <a:defRPr sz="4800"/>
            </a:lvl1pPr>
          </a:lstStyle>
          <a:p>
            <a:r>
              <a:rPr lang="en-US" altLang="en-US"/>
              <a:t>Click to edit Master title style</a:t>
            </a:r>
            <a:endParaRPr lang="en-US" altLang="en-US"/>
          </a:p>
        </p:txBody>
      </p:sp>
      <p:sp>
        <p:nvSpPr>
          <p:cNvPr id="94212" name="Rectangle 4"/>
          <p:cNvSpPr>
            <a:spLocks noGrp="1" noChangeArrowheads="1"/>
          </p:cNvSpPr>
          <p:nvPr>
            <p:ph type="subTitle" idx="1"/>
          </p:nvPr>
        </p:nvSpPr>
        <p:spPr>
          <a:xfrm>
            <a:off x="849313" y="3049588"/>
            <a:ext cx="6248400" cy="2362200"/>
          </a:xfrm>
        </p:spPr>
        <p:txBody>
          <a:bodyPr/>
          <a:lstStyle>
            <a:lvl1pPr marL="0" indent="0" algn="r">
              <a:buFont typeface="Wingdings" panose="05000000000000000000" pitchFamily="2" charset="2"/>
              <a:buNone/>
              <a:defRPr sz="3200"/>
            </a:lvl1pPr>
          </a:lstStyle>
          <a:p>
            <a:r>
              <a:rPr lang="en-US" altLang="en-US"/>
              <a:t>Click to edit Master subtitle style</a:t>
            </a:r>
            <a:endParaRPr lang="en-US" altLang="en-US"/>
          </a:p>
        </p:txBody>
      </p:sp>
      <p:sp>
        <p:nvSpPr>
          <p:cNvPr id="94213" name="Rectangle 5"/>
          <p:cNvSpPr>
            <a:spLocks noGrp="1" noChangeArrowheads="1"/>
          </p:cNvSpPr>
          <p:nvPr>
            <p:ph type="dt" sz="half" idx="2"/>
          </p:nvPr>
        </p:nvSpPr>
        <p:spPr/>
        <p:txBody>
          <a:bodyPr/>
          <a:lstStyle>
            <a:lvl1pPr>
              <a:defRPr/>
            </a:lvl1pPr>
          </a:lstStyle>
          <a:p>
            <a:fld id="{D239302F-A795-4C5A-86E0-E050D3FD1241}" type="datetimeFigureOut">
              <a:rPr lang="en-US"/>
            </a:fld>
            <a:endParaRPr lang="en-US" altLang="en-US"/>
          </a:p>
        </p:txBody>
      </p:sp>
      <p:sp>
        <p:nvSpPr>
          <p:cNvPr id="94214" name="Rectangle 6"/>
          <p:cNvSpPr>
            <a:spLocks noGrp="1" noChangeArrowheads="1"/>
          </p:cNvSpPr>
          <p:nvPr>
            <p:ph type="ftr" sz="quarter" idx="3"/>
          </p:nvPr>
        </p:nvSpPr>
        <p:spPr/>
        <p:txBody>
          <a:bodyPr/>
          <a:lstStyle>
            <a:lvl1pPr>
              <a:defRPr/>
            </a:lvl1pPr>
          </a:lstStyle>
          <a:p>
            <a:endParaRPr lang="en-US" altLang="en-US"/>
          </a:p>
        </p:txBody>
      </p:sp>
      <p:sp>
        <p:nvSpPr>
          <p:cNvPr id="94215" name="Rectangle 7"/>
          <p:cNvSpPr>
            <a:spLocks noGrp="1" noChangeArrowheads="1"/>
          </p:cNvSpPr>
          <p:nvPr>
            <p:ph type="sldNum" sz="quarter" idx="4"/>
          </p:nvPr>
        </p:nvSpPr>
        <p:spPr/>
        <p:txBody>
          <a:bodyPr/>
          <a:lstStyle>
            <a:lvl1pPr>
              <a:defRPr/>
            </a:lvl1pPr>
          </a:lstStyle>
          <a:p>
            <a:fld id="{82136D5D-B42E-4A7E-A6EF-9AA83540698B}" type="slidenum">
              <a:rPr lang="en-US" altLang="en-US"/>
            </a:fld>
            <a:endParaRPr lang="en-US" altLang="en-US"/>
          </a:p>
        </p:txBody>
      </p:sp>
      <p:grpSp>
        <p:nvGrpSpPr>
          <p:cNvPr id="94216" name="Group 8"/>
          <p:cNvGrpSpPr/>
          <p:nvPr/>
        </p:nvGrpSpPr>
        <p:grpSpPr bwMode="auto">
          <a:xfrm>
            <a:off x="7493000" y="2992438"/>
            <a:ext cx="1338263" cy="2189162"/>
            <a:chOff x="4704" y="1885"/>
            <a:chExt cx="843" cy="1379"/>
          </a:xfrm>
        </p:grpSpPr>
        <p:sp>
          <p:nvSpPr>
            <p:cNvPr id="94217" name="Oval 9"/>
            <p:cNvSpPr>
              <a:spLocks noChangeArrowheads="1"/>
            </p:cNvSpPr>
            <p:nvPr/>
          </p:nvSpPr>
          <p:spPr bwMode="auto">
            <a:xfrm>
              <a:off x="4704" y="1885"/>
              <a:ext cx="127" cy="127"/>
            </a:xfrm>
            <a:prstGeom prst="ellipse">
              <a:avLst/>
            </a:prstGeom>
            <a:solidFill>
              <a:schemeClr val="tx2"/>
            </a:solidFill>
            <a:ln w="9525">
              <a:noFill/>
              <a:round/>
            </a:ln>
            <a:effectLst/>
          </p:spPr>
          <p:txBody>
            <a:bodyPr wrap="none" anchor="ctr"/>
            <a:lstStyle/>
            <a:p>
              <a:endParaRPr lang="en-US"/>
            </a:p>
          </p:txBody>
        </p:sp>
        <p:sp>
          <p:nvSpPr>
            <p:cNvPr id="94218" name="Oval 10"/>
            <p:cNvSpPr>
              <a:spLocks noChangeArrowheads="1"/>
            </p:cNvSpPr>
            <p:nvPr/>
          </p:nvSpPr>
          <p:spPr bwMode="auto">
            <a:xfrm>
              <a:off x="4883" y="1885"/>
              <a:ext cx="127" cy="127"/>
            </a:xfrm>
            <a:prstGeom prst="ellipse">
              <a:avLst/>
            </a:prstGeom>
            <a:solidFill>
              <a:schemeClr val="tx2"/>
            </a:solidFill>
            <a:ln w="9525">
              <a:noFill/>
              <a:round/>
            </a:ln>
            <a:effectLst/>
          </p:spPr>
          <p:txBody>
            <a:bodyPr wrap="none" anchor="ctr"/>
            <a:lstStyle/>
            <a:p>
              <a:endParaRPr lang="en-US"/>
            </a:p>
          </p:txBody>
        </p:sp>
        <p:sp>
          <p:nvSpPr>
            <p:cNvPr id="94219" name="Oval 11"/>
            <p:cNvSpPr>
              <a:spLocks noChangeArrowheads="1"/>
            </p:cNvSpPr>
            <p:nvPr/>
          </p:nvSpPr>
          <p:spPr bwMode="auto">
            <a:xfrm>
              <a:off x="5062" y="1885"/>
              <a:ext cx="127" cy="127"/>
            </a:xfrm>
            <a:prstGeom prst="ellipse">
              <a:avLst/>
            </a:prstGeom>
            <a:solidFill>
              <a:schemeClr val="tx2"/>
            </a:solidFill>
            <a:ln w="9525">
              <a:noFill/>
              <a:round/>
            </a:ln>
            <a:effectLst/>
          </p:spPr>
          <p:txBody>
            <a:bodyPr wrap="none" anchor="ctr"/>
            <a:lstStyle/>
            <a:p>
              <a:endParaRPr lang="en-US"/>
            </a:p>
          </p:txBody>
        </p:sp>
        <p:sp>
          <p:nvSpPr>
            <p:cNvPr id="94220" name="Oval 12"/>
            <p:cNvSpPr>
              <a:spLocks noChangeArrowheads="1"/>
            </p:cNvSpPr>
            <p:nvPr/>
          </p:nvSpPr>
          <p:spPr bwMode="auto">
            <a:xfrm>
              <a:off x="4704" y="2064"/>
              <a:ext cx="127" cy="127"/>
            </a:xfrm>
            <a:prstGeom prst="ellipse">
              <a:avLst/>
            </a:prstGeom>
            <a:solidFill>
              <a:schemeClr val="tx2"/>
            </a:solidFill>
            <a:ln w="9525">
              <a:noFill/>
              <a:round/>
            </a:ln>
            <a:effectLst/>
          </p:spPr>
          <p:txBody>
            <a:bodyPr wrap="none" anchor="ctr"/>
            <a:lstStyle/>
            <a:p>
              <a:endParaRPr lang="en-US"/>
            </a:p>
          </p:txBody>
        </p:sp>
        <p:sp>
          <p:nvSpPr>
            <p:cNvPr id="94221" name="Oval 13"/>
            <p:cNvSpPr>
              <a:spLocks noChangeArrowheads="1"/>
            </p:cNvSpPr>
            <p:nvPr/>
          </p:nvSpPr>
          <p:spPr bwMode="auto">
            <a:xfrm>
              <a:off x="4883" y="2064"/>
              <a:ext cx="127" cy="127"/>
            </a:xfrm>
            <a:prstGeom prst="ellipse">
              <a:avLst/>
            </a:prstGeom>
            <a:solidFill>
              <a:schemeClr val="tx2"/>
            </a:solidFill>
            <a:ln w="9525">
              <a:noFill/>
              <a:round/>
            </a:ln>
            <a:effectLst/>
          </p:spPr>
          <p:txBody>
            <a:bodyPr wrap="none" anchor="ctr"/>
            <a:lstStyle/>
            <a:p>
              <a:endParaRPr lang="en-US"/>
            </a:p>
          </p:txBody>
        </p:sp>
        <p:sp>
          <p:nvSpPr>
            <p:cNvPr id="94222" name="Oval 14"/>
            <p:cNvSpPr>
              <a:spLocks noChangeArrowheads="1"/>
            </p:cNvSpPr>
            <p:nvPr/>
          </p:nvSpPr>
          <p:spPr bwMode="auto">
            <a:xfrm>
              <a:off x="5062" y="2064"/>
              <a:ext cx="127" cy="127"/>
            </a:xfrm>
            <a:prstGeom prst="ellipse">
              <a:avLst/>
            </a:prstGeom>
            <a:solidFill>
              <a:schemeClr val="tx2"/>
            </a:solidFill>
            <a:ln w="9525">
              <a:noFill/>
              <a:round/>
            </a:ln>
            <a:effectLst/>
          </p:spPr>
          <p:txBody>
            <a:bodyPr wrap="none" anchor="ctr"/>
            <a:lstStyle/>
            <a:p>
              <a:endParaRPr lang="en-US"/>
            </a:p>
          </p:txBody>
        </p:sp>
        <p:sp>
          <p:nvSpPr>
            <p:cNvPr id="94223" name="Oval 15"/>
            <p:cNvSpPr>
              <a:spLocks noChangeArrowheads="1"/>
            </p:cNvSpPr>
            <p:nvPr/>
          </p:nvSpPr>
          <p:spPr bwMode="auto">
            <a:xfrm>
              <a:off x="5241" y="2064"/>
              <a:ext cx="127" cy="127"/>
            </a:xfrm>
            <a:prstGeom prst="ellipse">
              <a:avLst/>
            </a:prstGeom>
            <a:solidFill>
              <a:schemeClr val="accent2"/>
            </a:solidFill>
            <a:ln w="9525">
              <a:noFill/>
              <a:round/>
            </a:ln>
            <a:effectLst/>
          </p:spPr>
          <p:txBody>
            <a:bodyPr wrap="none" anchor="ctr"/>
            <a:lstStyle/>
            <a:p>
              <a:endParaRPr lang="en-US"/>
            </a:p>
          </p:txBody>
        </p:sp>
        <p:sp>
          <p:nvSpPr>
            <p:cNvPr id="94224" name="Oval 16"/>
            <p:cNvSpPr>
              <a:spLocks noChangeArrowheads="1"/>
            </p:cNvSpPr>
            <p:nvPr/>
          </p:nvSpPr>
          <p:spPr bwMode="auto">
            <a:xfrm>
              <a:off x="4704" y="2243"/>
              <a:ext cx="127" cy="127"/>
            </a:xfrm>
            <a:prstGeom prst="ellipse">
              <a:avLst/>
            </a:prstGeom>
            <a:solidFill>
              <a:schemeClr val="tx2"/>
            </a:solidFill>
            <a:ln w="9525">
              <a:noFill/>
              <a:round/>
            </a:ln>
            <a:effectLst/>
          </p:spPr>
          <p:txBody>
            <a:bodyPr wrap="none" anchor="ctr"/>
            <a:lstStyle/>
            <a:p>
              <a:endParaRPr lang="en-US"/>
            </a:p>
          </p:txBody>
        </p:sp>
        <p:sp>
          <p:nvSpPr>
            <p:cNvPr id="94225" name="Oval 17"/>
            <p:cNvSpPr>
              <a:spLocks noChangeArrowheads="1"/>
            </p:cNvSpPr>
            <p:nvPr/>
          </p:nvSpPr>
          <p:spPr bwMode="auto">
            <a:xfrm>
              <a:off x="4883" y="2243"/>
              <a:ext cx="127" cy="127"/>
            </a:xfrm>
            <a:prstGeom prst="ellipse">
              <a:avLst/>
            </a:prstGeom>
            <a:solidFill>
              <a:schemeClr val="tx2"/>
            </a:solidFill>
            <a:ln w="9525">
              <a:noFill/>
              <a:round/>
            </a:ln>
            <a:effectLst/>
          </p:spPr>
          <p:txBody>
            <a:bodyPr wrap="none" anchor="ctr"/>
            <a:lstStyle/>
            <a:p>
              <a:endParaRPr lang="en-US"/>
            </a:p>
          </p:txBody>
        </p:sp>
        <p:sp>
          <p:nvSpPr>
            <p:cNvPr id="94226" name="Oval 18"/>
            <p:cNvSpPr>
              <a:spLocks noChangeArrowheads="1"/>
            </p:cNvSpPr>
            <p:nvPr/>
          </p:nvSpPr>
          <p:spPr bwMode="auto">
            <a:xfrm>
              <a:off x="5062" y="2243"/>
              <a:ext cx="127" cy="127"/>
            </a:xfrm>
            <a:prstGeom prst="ellipse">
              <a:avLst/>
            </a:prstGeom>
            <a:solidFill>
              <a:schemeClr val="accent2"/>
            </a:solidFill>
            <a:ln w="9525">
              <a:noFill/>
              <a:round/>
            </a:ln>
            <a:effectLst/>
          </p:spPr>
          <p:txBody>
            <a:bodyPr wrap="none" anchor="ctr"/>
            <a:lstStyle/>
            <a:p>
              <a:endParaRPr lang="en-US"/>
            </a:p>
          </p:txBody>
        </p:sp>
        <p:sp>
          <p:nvSpPr>
            <p:cNvPr id="94227" name="Oval 19"/>
            <p:cNvSpPr>
              <a:spLocks noChangeArrowheads="1"/>
            </p:cNvSpPr>
            <p:nvPr/>
          </p:nvSpPr>
          <p:spPr bwMode="auto">
            <a:xfrm>
              <a:off x="5241" y="2243"/>
              <a:ext cx="127" cy="127"/>
            </a:xfrm>
            <a:prstGeom prst="ellipse">
              <a:avLst/>
            </a:prstGeom>
            <a:solidFill>
              <a:schemeClr val="accent2"/>
            </a:solidFill>
            <a:ln w="9525">
              <a:noFill/>
              <a:round/>
            </a:ln>
            <a:effectLst/>
          </p:spPr>
          <p:txBody>
            <a:bodyPr wrap="none" anchor="ctr"/>
            <a:lstStyle/>
            <a:p>
              <a:endParaRPr lang="en-US"/>
            </a:p>
          </p:txBody>
        </p:sp>
        <p:sp>
          <p:nvSpPr>
            <p:cNvPr id="94228" name="Oval 20"/>
            <p:cNvSpPr>
              <a:spLocks noChangeArrowheads="1"/>
            </p:cNvSpPr>
            <p:nvPr/>
          </p:nvSpPr>
          <p:spPr bwMode="auto">
            <a:xfrm>
              <a:off x="5420" y="2243"/>
              <a:ext cx="127" cy="127"/>
            </a:xfrm>
            <a:prstGeom prst="ellipse">
              <a:avLst/>
            </a:prstGeom>
            <a:solidFill>
              <a:schemeClr val="accent1"/>
            </a:solidFill>
            <a:ln w="9525">
              <a:noFill/>
              <a:round/>
            </a:ln>
            <a:effectLst/>
          </p:spPr>
          <p:txBody>
            <a:bodyPr wrap="none" anchor="ctr"/>
            <a:lstStyle/>
            <a:p>
              <a:endParaRPr lang="en-US"/>
            </a:p>
          </p:txBody>
        </p:sp>
        <p:sp>
          <p:nvSpPr>
            <p:cNvPr id="94229" name="Oval 21"/>
            <p:cNvSpPr>
              <a:spLocks noChangeArrowheads="1"/>
            </p:cNvSpPr>
            <p:nvPr/>
          </p:nvSpPr>
          <p:spPr bwMode="auto">
            <a:xfrm>
              <a:off x="4704" y="2421"/>
              <a:ext cx="127" cy="128"/>
            </a:xfrm>
            <a:prstGeom prst="ellipse">
              <a:avLst/>
            </a:prstGeom>
            <a:solidFill>
              <a:schemeClr val="tx2"/>
            </a:solidFill>
            <a:ln w="9525">
              <a:noFill/>
              <a:round/>
            </a:ln>
            <a:effectLst/>
          </p:spPr>
          <p:txBody>
            <a:bodyPr wrap="none" anchor="ctr"/>
            <a:lstStyle/>
            <a:p>
              <a:endParaRPr lang="en-US"/>
            </a:p>
          </p:txBody>
        </p:sp>
        <p:sp>
          <p:nvSpPr>
            <p:cNvPr id="94230" name="Oval 22"/>
            <p:cNvSpPr>
              <a:spLocks noChangeArrowheads="1"/>
            </p:cNvSpPr>
            <p:nvPr/>
          </p:nvSpPr>
          <p:spPr bwMode="auto">
            <a:xfrm>
              <a:off x="4883" y="2421"/>
              <a:ext cx="127" cy="128"/>
            </a:xfrm>
            <a:prstGeom prst="ellipse">
              <a:avLst/>
            </a:prstGeom>
            <a:solidFill>
              <a:schemeClr val="accent2"/>
            </a:solidFill>
            <a:ln w="9525">
              <a:noFill/>
              <a:round/>
            </a:ln>
            <a:effectLst/>
          </p:spPr>
          <p:txBody>
            <a:bodyPr wrap="none" anchor="ctr"/>
            <a:lstStyle/>
            <a:p>
              <a:endParaRPr lang="en-US"/>
            </a:p>
          </p:txBody>
        </p:sp>
        <p:sp>
          <p:nvSpPr>
            <p:cNvPr id="94231" name="Oval 23"/>
            <p:cNvSpPr>
              <a:spLocks noChangeArrowheads="1"/>
            </p:cNvSpPr>
            <p:nvPr/>
          </p:nvSpPr>
          <p:spPr bwMode="auto">
            <a:xfrm>
              <a:off x="5062" y="2421"/>
              <a:ext cx="127" cy="128"/>
            </a:xfrm>
            <a:prstGeom prst="ellipse">
              <a:avLst/>
            </a:prstGeom>
            <a:solidFill>
              <a:schemeClr val="accent2"/>
            </a:solidFill>
            <a:ln w="9525">
              <a:noFill/>
              <a:round/>
            </a:ln>
            <a:effectLst/>
          </p:spPr>
          <p:txBody>
            <a:bodyPr wrap="none" anchor="ctr"/>
            <a:lstStyle/>
            <a:p>
              <a:endParaRPr lang="en-US"/>
            </a:p>
          </p:txBody>
        </p:sp>
        <p:sp>
          <p:nvSpPr>
            <p:cNvPr id="94232" name="Oval 24"/>
            <p:cNvSpPr>
              <a:spLocks noChangeArrowheads="1"/>
            </p:cNvSpPr>
            <p:nvPr/>
          </p:nvSpPr>
          <p:spPr bwMode="auto">
            <a:xfrm>
              <a:off x="5241" y="2421"/>
              <a:ext cx="127" cy="128"/>
            </a:xfrm>
            <a:prstGeom prst="ellipse">
              <a:avLst/>
            </a:prstGeom>
            <a:solidFill>
              <a:schemeClr val="accent1"/>
            </a:solidFill>
            <a:ln w="9525">
              <a:noFill/>
              <a:round/>
            </a:ln>
            <a:effectLst/>
          </p:spPr>
          <p:txBody>
            <a:bodyPr wrap="none" anchor="ctr"/>
            <a:lstStyle/>
            <a:p>
              <a:endParaRPr lang="en-US"/>
            </a:p>
          </p:txBody>
        </p:sp>
        <p:sp>
          <p:nvSpPr>
            <p:cNvPr id="94233" name="Oval 25"/>
            <p:cNvSpPr>
              <a:spLocks noChangeArrowheads="1"/>
            </p:cNvSpPr>
            <p:nvPr/>
          </p:nvSpPr>
          <p:spPr bwMode="auto">
            <a:xfrm>
              <a:off x="4704" y="2600"/>
              <a:ext cx="127" cy="128"/>
            </a:xfrm>
            <a:prstGeom prst="ellipse">
              <a:avLst/>
            </a:prstGeom>
            <a:solidFill>
              <a:schemeClr val="accent2"/>
            </a:solidFill>
            <a:ln w="9525">
              <a:noFill/>
              <a:round/>
            </a:ln>
            <a:effectLst/>
          </p:spPr>
          <p:txBody>
            <a:bodyPr wrap="none" anchor="ctr"/>
            <a:lstStyle/>
            <a:p>
              <a:endParaRPr lang="en-US"/>
            </a:p>
          </p:txBody>
        </p:sp>
        <p:sp>
          <p:nvSpPr>
            <p:cNvPr id="94234" name="Oval 26"/>
            <p:cNvSpPr>
              <a:spLocks noChangeArrowheads="1"/>
            </p:cNvSpPr>
            <p:nvPr/>
          </p:nvSpPr>
          <p:spPr bwMode="auto">
            <a:xfrm>
              <a:off x="4883" y="2600"/>
              <a:ext cx="127" cy="128"/>
            </a:xfrm>
            <a:prstGeom prst="ellipse">
              <a:avLst/>
            </a:prstGeom>
            <a:solidFill>
              <a:schemeClr val="accent2"/>
            </a:solidFill>
            <a:ln w="9525">
              <a:noFill/>
              <a:round/>
            </a:ln>
            <a:effectLst/>
          </p:spPr>
          <p:txBody>
            <a:bodyPr wrap="none" anchor="ctr"/>
            <a:lstStyle/>
            <a:p>
              <a:endParaRPr lang="en-US"/>
            </a:p>
          </p:txBody>
        </p:sp>
        <p:sp>
          <p:nvSpPr>
            <p:cNvPr id="94235" name="Oval 27"/>
            <p:cNvSpPr>
              <a:spLocks noChangeArrowheads="1"/>
            </p:cNvSpPr>
            <p:nvPr/>
          </p:nvSpPr>
          <p:spPr bwMode="auto">
            <a:xfrm>
              <a:off x="5062" y="2600"/>
              <a:ext cx="127" cy="128"/>
            </a:xfrm>
            <a:prstGeom prst="ellipse">
              <a:avLst/>
            </a:prstGeom>
            <a:solidFill>
              <a:schemeClr val="accent1"/>
            </a:solidFill>
            <a:ln w="9525">
              <a:noFill/>
              <a:round/>
            </a:ln>
            <a:effectLst/>
          </p:spPr>
          <p:txBody>
            <a:bodyPr wrap="none" anchor="ctr"/>
            <a:lstStyle/>
            <a:p>
              <a:endParaRPr lang="en-US"/>
            </a:p>
          </p:txBody>
        </p:sp>
        <p:sp>
          <p:nvSpPr>
            <p:cNvPr id="94236" name="Oval 28"/>
            <p:cNvSpPr>
              <a:spLocks noChangeArrowheads="1"/>
            </p:cNvSpPr>
            <p:nvPr/>
          </p:nvSpPr>
          <p:spPr bwMode="auto">
            <a:xfrm>
              <a:off x="5241" y="2600"/>
              <a:ext cx="127" cy="128"/>
            </a:xfrm>
            <a:prstGeom prst="ellipse">
              <a:avLst/>
            </a:prstGeom>
            <a:solidFill>
              <a:schemeClr val="accent1"/>
            </a:solidFill>
            <a:ln w="9525">
              <a:noFill/>
              <a:round/>
            </a:ln>
            <a:effectLst/>
          </p:spPr>
          <p:txBody>
            <a:bodyPr wrap="none" anchor="ctr"/>
            <a:lstStyle/>
            <a:p>
              <a:endParaRPr lang="en-US"/>
            </a:p>
          </p:txBody>
        </p:sp>
        <p:sp>
          <p:nvSpPr>
            <p:cNvPr id="94237" name="Oval 29"/>
            <p:cNvSpPr>
              <a:spLocks noChangeArrowheads="1"/>
            </p:cNvSpPr>
            <p:nvPr/>
          </p:nvSpPr>
          <p:spPr bwMode="auto">
            <a:xfrm>
              <a:off x="5420" y="2600"/>
              <a:ext cx="127" cy="128"/>
            </a:xfrm>
            <a:prstGeom prst="ellipse">
              <a:avLst/>
            </a:prstGeom>
            <a:solidFill>
              <a:schemeClr val="folHlink"/>
            </a:solidFill>
            <a:ln w="9525">
              <a:noFill/>
              <a:round/>
            </a:ln>
            <a:effectLst/>
          </p:spPr>
          <p:txBody>
            <a:bodyPr wrap="none" anchor="ctr"/>
            <a:lstStyle/>
            <a:p>
              <a:endParaRPr lang="en-US"/>
            </a:p>
          </p:txBody>
        </p:sp>
        <p:sp>
          <p:nvSpPr>
            <p:cNvPr id="94238" name="Oval 30"/>
            <p:cNvSpPr>
              <a:spLocks noChangeArrowheads="1"/>
            </p:cNvSpPr>
            <p:nvPr/>
          </p:nvSpPr>
          <p:spPr bwMode="auto">
            <a:xfrm>
              <a:off x="4704" y="2779"/>
              <a:ext cx="127" cy="127"/>
            </a:xfrm>
            <a:prstGeom prst="ellipse">
              <a:avLst/>
            </a:prstGeom>
            <a:solidFill>
              <a:schemeClr val="accent2"/>
            </a:solidFill>
            <a:ln w="9525">
              <a:noFill/>
              <a:round/>
            </a:ln>
            <a:effectLst/>
          </p:spPr>
          <p:txBody>
            <a:bodyPr wrap="none" anchor="ctr"/>
            <a:lstStyle/>
            <a:p>
              <a:endParaRPr lang="en-US"/>
            </a:p>
          </p:txBody>
        </p:sp>
        <p:sp>
          <p:nvSpPr>
            <p:cNvPr id="94239" name="Oval 31"/>
            <p:cNvSpPr>
              <a:spLocks noChangeArrowheads="1"/>
            </p:cNvSpPr>
            <p:nvPr/>
          </p:nvSpPr>
          <p:spPr bwMode="auto">
            <a:xfrm>
              <a:off x="4883" y="2779"/>
              <a:ext cx="127" cy="127"/>
            </a:xfrm>
            <a:prstGeom prst="ellipse">
              <a:avLst/>
            </a:prstGeom>
            <a:solidFill>
              <a:schemeClr val="accent1"/>
            </a:solidFill>
            <a:ln w="9525">
              <a:noFill/>
              <a:round/>
            </a:ln>
            <a:effectLst/>
          </p:spPr>
          <p:txBody>
            <a:bodyPr wrap="none" anchor="ctr"/>
            <a:lstStyle/>
            <a:p>
              <a:endParaRPr lang="en-US"/>
            </a:p>
          </p:txBody>
        </p:sp>
        <p:sp>
          <p:nvSpPr>
            <p:cNvPr id="94240" name="Oval 32"/>
            <p:cNvSpPr>
              <a:spLocks noChangeArrowheads="1"/>
            </p:cNvSpPr>
            <p:nvPr/>
          </p:nvSpPr>
          <p:spPr bwMode="auto">
            <a:xfrm>
              <a:off x="5062" y="2779"/>
              <a:ext cx="127" cy="127"/>
            </a:xfrm>
            <a:prstGeom prst="ellipse">
              <a:avLst/>
            </a:prstGeom>
            <a:solidFill>
              <a:schemeClr val="accent1"/>
            </a:solidFill>
            <a:ln w="9525">
              <a:noFill/>
              <a:round/>
            </a:ln>
            <a:effectLst/>
          </p:spPr>
          <p:txBody>
            <a:bodyPr wrap="none" anchor="ctr"/>
            <a:lstStyle/>
            <a:p>
              <a:endParaRPr lang="en-US"/>
            </a:p>
          </p:txBody>
        </p:sp>
        <p:sp>
          <p:nvSpPr>
            <p:cNvPr id="94241" name="Oval 33"/>
            <p:cNvSpPr>
              <a:spLocks noChangeArrowheads="1"/>
            </p:cNvSpPr>
            <p:nvPr/>
          </p:nvSpPr>
          <p:spPr bwMode="auto">
            <a:xfrm>
              <a:off x="5241" y="2779"/>
              <a:ext cx="127" cy="127"/>
            </a:xfrm>
            <a:prstGeom prst="ellipse">
              <a:avLst/>
            </a:prstGeom>
            <a:solidFill>
              <a:schemeClr val="folHlink"/>
            </a:solidFill>
            <a:ln w="9525">
              <a:noFill/>
              <a:round/>
            </a:ln>
            <a:effectLst/>
          </p:spPr>
          <p:txBody>
            <a:bodyPr wrap="none" anchor="ctr"/>
            <a:lstStyle/>
            <a:p>
              <a:endParaRPr lang="en-US"/>
            </a:p>
          </p:txBody>
        </p:sp>
        <p:sp>
          <p:nvSpPr>
            <p:cNvPr id="94242" name="Oval 34"/>
            <p:cNvSpPr>
              <a:spLocks noChangeArrowheads="1"/>
            </p:cNvSpPr>
            <p:nvPr/>
          </p:nvSpPr>
          <p:spPr bwMode="auto">
            <a:xfrm>
              <a:off x="4704" y="2958"/>
              <a:ext cx="127" cy="127"/>
            </a:xfrm>
            <a:prstGeom prst="ellipse">
              <a:avLst/>
            </a:prstGeom>
            <a:solidFill>
              <a:schemeClr val="accent1"/>
            </a:solidFill>
            <a:ln w="9525">
              <a:noFill/>
              <a:round/>
            </a:ln>
            <a:effectLst/>
          </p:spPr>
          <p:txBody>
            <a:bodyPr wrap="none" anchor="ctr"/>
            <a:lstStyle/>
            <a:p>
              <a:endParaRPr lang="en-US"/>
            </a:p>
          </p:txBody>
        </p:sp>
        <p:sp>
          <p:nvSpPr>
            <p:cNvPr id="94243" name="Oval 35"/>
            <p:cNvSpPr>
              <a:spLocks noChangeArrowheads="1"/>
            </p:cNvSpPr>
            <p:nvPr/>
          </p:nvSpPr>
          <p:spPr bwMode="auto">
            <a:xfrm>
              <a:off x="4883" y="2958"/>
              <a:ext cx="127" cy="127"/>
            </a:xfrm>
            <a:prstGeom prst="ellipse">
              <a:avLst/>
            </a:prstGeom>
            <a:solidFill>
              <a:schemeClr val="accent1"/>
            </a:solidFill>
            <a:ln w="9525">
              <a:noFill/>
              <a:round/>
            </a:ln>
            <a:effectLst/>
          </p:spPr>
          <p:txBody>
            <a:bodyPr wrap="none" anchor="ctr"/>
            <a:lstStyle/>
            <a:p>
              <a:endParaRPr lang="en-US"/>
            </a:p>
          </p:txBody>
        </p:sp>
        <p:sp>
          <p:nvSpPr>
            <p:cNvPr id="94244" name="Oval 36"/>
            <p:cNvSpPr>
              <a:spLocks noChangeArrowheads="1"/>
            </p:cNvSpPr>
            <p:nvPr/>
          </p:nvSpPr>
          <p:spPr bwMode="auto">
            <a:xfrm>
              <a:off x="5062" y="2958"/>
              <a:ext cx="127" cy="127"/>
            </a:xfrm>
            <a:prstGeom prst="ellipse">
              <a:avLst/>
            </a:prstGeom>
            <a:solidFill>
              <a:schemeClr val="folHlink"/>
            </a:solidFill>
            <a:ln w="9525">
              <a:noFill/>
              <a:round/>
            </a:ln>
            <a:effectLst/>
          </p:spPr>
          <p:txBody>
            <a:bodyPr wrap="none" anchor="ctr"/>
            <a:lstStyle/>
            <a:p>
              <a:endParaRPr lang="en-US"/>
            </a:p>
          </p:txBody>
        </p:sp>
        <p:sp>
          <p:nvSpPr>
            <p:cNvPr id="94245" name="Oval 37"/>
            <p:cNvSpPr>
              <a:spLocks noChangeArrowheads="1"/>
            </p:cNvSpPr>
            <p:nvPr/>
          </p:nvSpPr>
          <p:spPr bwMode="auto">
            <a:xfrm>
              <a:off x="5241" y="2958"/>
              <a:ext cx="127" cy="127"/>
            </a:xfrm>
            <a:prstGeom prst="ellipse">
              <a:avLst/>
            </a:prstGeom>
            <a:solidFill>
              <a:schemeClr val="folHlink"/>
            </a:solidFill>
            <a:ln w="9525">
              <a:noFill/>
              <a:round/>
            </a:ln>
            <a:effectLst/>
          </p:spPr>
          <p:txBody>
            <a:bodyPr wrap="none" anchor="ctr"/>
            <a:lstStyle/>
            <a:p>
              <a:endParaRPr lang="en-US"/>
            </a:p>
          </p:txBody>
        </p:sp>
        <p:sp>
          <p:nvSpPr>
            <p:cNvPr id="94246" name="Oval 38"/>
            <p:cNvSpPr>
              <a:spLocks noChangeArrowheads="1"/>
            </p:cNvSpPr>
            <p:nvPr/>
          </p:nvSpPr>
          <p:spPr bwMode="auto">
            <a:xfrm>
              <a:off x="4883" y="3137"/>
              <a:ext cx="127" cy="127"/>
            </a:xfrm>
            <a:prstGeom prst="ellipse">
              <a:avLst/>
            </a:prstGeom>
            <a:solidFill>
              <a:schemeClr val="folHlink"/>
            </a:solidFill>
            <a:ln w="9525">
              <a:noFill/>
              <a:round/>
            </a:ln>
            <a:effectLst/>
          </p:spPr>
          <p:txBody>
            <a:bodyPr wrap="none" anchor="ctr"/>
            <a:lstStyle/>
            <a:p>
              <a:endParaRPr lang="en-US"/>
            </a:p>
          </p:txBody>
        </p:sp>
        <p:sp>
          <p:nvSpPr>
            <p:cNvPr id="94247" name="Oval 39"/>
            <p:cNvSpPr>
              <a:spLocks noChangeArrowheads="1"/>
            </p:cNvSpPr>
            <p:nvPr/>
          </p:nvSpPr>
          <p:spPr bwMode="auto">
            <a:xfrm>
              <a:off x="5241" y="3137"/>
              <a:ext cx="127" cy="127"/>
            </a:xfrm>
            <a:prstGeom prst="ellipse">
              <a:avLst/>
            </a:prstGeom>
            <a:solidFill>
              <a:schemeClr val="folHlink"/>
            </a:solidFill>
            <a:ln w="9525">
              <a:noFill/>
              <a:round/>
            </a:ln>
            <a:effectLst/>
          </p:spPr>
          <p:txBody>
            <a:bodyPr wrap="none" anchor="ctr"/>
            <a:lstStyle/>
            <a:p>
              <a:endParaRPr lang="en-US"/>
            </a:p>
          </p:txBody>
        </p:sp>
      </p:grpSp>
      <p:sp>
        <p:nvSpPr>
          <p:cNvPr id="94248" name="Line 40"/>
          <p:cNvSpPr>
            <a:spLocks noChangeShapeType="1"/>
          </p:cNvSpPr>
          <p:nvPr/>
        </p:nvSpPr>
        <p:spPr bwMode="auto">
          <a:xfrm>
            <a:off x="304800" y="2819400"/>
            <a:ext cx="8229600" cy="0"/>
          </a:xfrm>
          <a:prstGeom prst="line">
            <a:avLst/>
          </a:prstGeom>
          <a:noFill/>
          <a:ln w="6350">
            <a:solidFill>
              <a:schemeClr val="tx1"/>
            </a:solidFill>
            <a:round/>
          </a:ln>
          <a:effectLst/>
        </p:spPr>
        <p:txBody>
          <a:bodyPr/>
          <a:lstStyle/>
          <a:p>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lvl1pPr>
              <a:defRPr/>
            </a:lvl1pPr>
          </a:lstStyle>
          <a:p>
            <a:fld id="{D36DF3E9-1420-42BB-BDEA-50A32C7A848D}" type="datetimeFigureOut">
              <a:rPr lang="en-US"/>
            </a:fld>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44900F2D-4069-4C08-8909-EA8A6DF211B6}" type="slidenum">
              <a:rPr lang="en-US" altLang="en-US"/>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2238"/>
            <a:ext cx="2057400" cy="6008687"/>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122238"/>
            <a:ext cx="6019800" cy="6008687"/>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lvl1pPr>
              <a:defRPr/>
            </a:lvl1pPr>
          </a:lstStyle>
          <a:p>
            <a:fld id="{FCB05225-010C-4E63-A7D5-DF66F2439972}" type="datetimeFigureOut">
              <a:rPr lang="en-US"/>
            </a:fld>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8DE7A073-1715-47F7-BFC0-401D01279B50}" type="slidenum">
              <a:rPr lang="en-US" altLang="en-US"/>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lvl1pPr>
              <a:defRPr/>
            </a:lvl1pPr>
          </a:lstStyle>
          <a:p>
            <a:fld id="{3F04CF90-8901-446B-A55D-03D3F1ADE032}" type="datetimeFigureOut">
              <a:rPr lang="en-US"/>
            </a:fld>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4BCC30C7-4ED9-4F9C-8232-F3EE36916106}" type="slidenum">
              <a:rPr lang="en-US" altLang="en-US"/>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lvl1pPr>
              <a:defRPr/>
            </a:lvl1pPr>
          </a:lstStyle>
          <a:p>
            <a:fld id="{9743A269-D82C-48A4-AA1A-A511260EBEB9}" type="datetimeFigureOut">
              <a:rPr lang="en-US"/>
            </a:fld>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300C2668-91B0-407B-819C-20A33DBA57F2}" type="slidenum">
              <a:rPr lang="en-US" altLang="en-US"/>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lvl1pPr>
              <a:defRPr/>
            </a:lvl1pPr>
          </a:lstStyle>
          <a:p>
            <a:fld id="{33163459-4A1D-47E6-8653-CDD8270FB6E1}" type="datetimeFigureOut">
              <a:rPr lang="en-US"/>
            </a:fld>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68B4C5F3-72AA-4580-9A6D-DDDFA9D9D383}" type="slidenum">
              <a:rPr lang="en-US" altLang="en-US"/>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lvl1pPr>
              <a:defRPr/>
            </a:lvl1pPr>
          </a:lstStyle>
          <a:p>
            <a:fld id="{5EBA43AF-5832-4374-B3EF-491F0E0139E2}" type="datetimeFigureOut">
              <a:rPr lang="en-US"/>
            </a:fld>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579A536D-1C50-4E48-B8F8-895A932001B6}" type="slidenum">
              <a:rPr lang="en-US" altLang="en-US"/>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lvl1pPr>
              <a:defRPr/>
            </a:lvl1pPr>
          </a:lstStyle>
          <a:p>
            <a:fld id="{783C3BDE-832C-455B-BB2A-B3A544B5B957}" type="datetimeFigureOut">
              <a:rPr lang="en-US"/>
            </a:fld>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64C98965-5A82-483E-A1D6-53F107E56320}" type="slidenum">
              <a:rPr lang="en-US" altLang="en-US"/>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B6EF6B0A-D624-4FFF-B992-A7F4D4AFF4CD}" type="datetimeFigureOut">
              <a:rPr lang="en-US"/>
            </a:fld>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DF1B8309-960C-4EC7-8FFA-4E536E1B282B}" type="slidenum">
              <a:rPr lang="en-US" altLang="en-US"/>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lvl1pPr>
              <a:defRPr/>
            </a:lvl1pPr>
          </a:lstStyle>
          <a:p>
            <a:fld id="{8AA5F318-C506-40B5-A405-DDDCFC8E6E57}" type="datetimeFigureOut">
              <a:rPr lang="en-US"/>
            </a:fld>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57E83DBD-4DA2-44FD-8EE4-85C7FCA3E70F}" type="slidenum">
              <a:rPr lang="en-US" altLang="en-US"/>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lvl1pPr>
              <a:defRPr/>
            </a:lvl1pPr>
          </a:lstStyle>
          <a:p>
            <a:fld id="{DE869356-BF5D-4A38-9BE7-C5B3DB41BA43}" type="datetimeFigureOut">
              <a:rPr lang="en-US"/>
            </a:fld>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EDBB6D09-477D-4717-A84D-74BAAC90F912}" type="slidenum">
              <a:rPr lang="en-US" altLang="en-US"/>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3186" name="Line 2"/>
          <p:cNvSpPr>
            <a:spLocks noChangeShapeType="1"/>
          </p:cNvSpPr>
          <p:nvPr/>
        </p:nvSpPr>
        <p:spPr bwMode="auto">
          <a:xfrm>
            <a:off x="7962900" y="152400"/>
            <a:ext cx="0" cy="1524000"/>
          </a:xfrm>
          <a:prstGeom prst="line">
            <a:avLst/>
          </a:prstGeom>
          <a:noFill/>
          <a:ln w="9525">
            <a:solidFill>
              <a:schemeClr val="tx1"/>
            </a:solidFill>
            <a:round/>
          </a:ln>
          <a:effectLst/>
        </p:spPr>
        <p:txBody>
          <a:bodyPr/>
          <a:lstStyle/>
          <a:p>
            <a:endParaRPr lang="en-US"/>
          </a:p>
        </p:txBody>
      </p:sp>
      <p:sp>
        <p:nvSpPr>
          <p:cNvPr id="93187" name="Rectangle 3"/>
          <p:cNvSpPr>
            <a:spLocks noGrp="1" noChangeArrowheads="1"/>
          </p:cNvSpPr>
          <p:nvPr>
            <p:ph type="title"/>
          </p:nvPr>
        </p:nvSpPr>
        <p:spPr bwMode="auto">
          <a:xfrm>
            <a:off x="457200" y="122238"/>
            <a:ext cx="7543800" cy="1295400"/>
          </a:xfrm>
          <a:prstGeom prst="rect">
            <a:avLst/>
          </a:prstGeom>
          <a:noFill/>
          <a:ln w="9525">
            <a:noFill/>
            <a:miter lim="800000"/>
          </a:ln>
          <a:effectLst/>
        </p:spPr>
        <p:txBody>
          <a:bodyPr vert="horz" wrap="square" lIns="91440" tIns="45720" rIns="91440" bIns="45720" numCol="1" anchor="b" anchorCtr="0" compatLnSpc="1"/>
          <a:lstStyle/>
          <a:p>
            <a:pPr lvl="0"/>
            <a:r>
              <a:rPr lang="en-US" altLang="en-US" smtClean="0"/>
              <a:t>Click to edit Master title style</a:t>
            </a:r>
            <a:endParaRPr lang="en-US" altLang="en-US" smtClean="0"/>
          </a:p>
        </p:txBody>
      </p:sp>
      <p:sp>
        <p:nvSpPr>
          <p:cNvPr id="93188" name="Rectangle 4"/>
          <p:cNvSpPr>
            <a:spLocks noGrp="1" noChangeArrowheads="1"/>
          </p:cNvSpPr>
          <p:nvPr>
            <p:ph type="body" idx="1"/>
          </p:nvPr>
        </p:nvSpPr>
        <p:spPr bwMode="auto">
          <a:xfrm>
            <a:off x="457200" y="1719263"/>
            <a:ext cx="8229600" cy="4411662"/>
          </a:xfrm>
          <a:prstGeom prst="rect">
            <a:avLst/>
          </a:prstGeom>
          <a:noFill/>
          <a:ln w="9525">
            <a:noFill/>
            <a:miter lim="800000"/>
          </a:ln>
          <a:effectLst/>
        </p:spPr>
        <p:txBody>
          <a:bodyPr vert="horz" wrap="square" lIns="91440" tIns="45720" rIns="91440" bIns="45720" numCol="1" anchor="t" anchorCtr="0" compatLnSpc="1"/>
          <a:lstStyle/>
          <a:p>
            <a:pPr lvl="0"/>
            <a:r>
              <a:rPr lang="en-US" altLang="en-US" smtClean="0"/>
              <a:t>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US" altLang="en-US" smtClean="0"/>
          </a:p>
        </p:txBody>
      </p:sp>
      <p:sp>
        <p:nvSpPr>
          <p:cNvPr id="93189" name="Rectangle 5"/>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t" anchorCtr="0" compatLnSpc="1"/>
          <a:lstStyle>
            <a:lvl1pPr>
              <a:defRPr sz="1000"/>
            </a:lvl1pPr>
          </a:lstStyle>
          <a:p>
            <a:fld id="{8D7F09CC-36FE-4596-871C-E1B9C39905BD}" type="datetimeFigureOut">
              <a:rPr lang="en-US"/>
            </a:fld>
            <a:endParaRPr lang="en-US" altLang="en-US"/>
          </a:p>
        </p:txBody>
      </p:sp>
      <p:sp>
        <p:nvSpPr>
          <p:cNvPr id="93190" name="Rectangle 6"/>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sz="1000"/>
            </a:lvl1pPr>
          </a:lstStyle>
          <a:p>
            <a:endParaRPr lang="en-US" altLang="en-US"/>
          </a:p>
        </p:txBody>
      </p:sp>
      <p:sp>
        <p:nvSpPr>
          <p:cNvPr id="93191" name="Rectangle 7"/>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fld id="{47232B36-BA77-4C98-BAF3-EEFB396AEF29}" type="slidenum">
              <a:rPr lang="en-US" altLang="en-US"/>
            </a:fld>
            <a:endParaRPr lang="en-US" altLang="en-US"/>
          </a:p>
        </p:txBody>
      </p:sp>
      <p:grpSp>
        <p:nvGrpSpPr>
          <p:cNvPr id="93192" name="Group 8"/>
          <p:cNvGrpSpPr/>
          <p:nvPr/>
        </p:nvGrpSpPr>
        <p:grpSpPr bwMode="auto">
          <a:xfrm>
            <a:off x="8153400" y="152400"/>
            <a:ext cx="792163" cy="1295400"/>
            <a:chOff x="5136" y="960"/>
            <a:chExt cx="528" cy="864"/>
          </a:xfrm>
        </p:grpSpPr>
        <p:sp>
          <p:nvSpPr>
            <p:cNvPr id="93193" name="Oval 9"/>
            <p:cNvSpPr>
              <a:spLocks noChangeArrowheads="1"/>
            </p:cNvSpPr>
            <p:nvPr/>
          </p:nvSpPr>
          <p:spPr bwMode="auto">
            <a:xfrm>
              <a:off x="5136" y="960"/>
              <a:ext cx="80" cy="80"/>
            </a:xfrm>
            <a:prstGeom prst="ellipse">
              <a:avLst/>
            </a:prstGeom>
            <a:solidFill>
              <a:schemeClr val="tx2"/>
            </a:solidFill>
            <a:ln w="9525">
              <a:noFill/>
              <a:round/>
            </a:ln>
            <a:effectLst/>
          </p:spPr>
          <p:txBody>
            <a:bodyPr wrap="none" anchor="ctr"/>
            <a:lstStyle/>
            <a:p>
              <a:endParaRPr lang="en-US"/>
            </a:p>
          </p:txBody>
        </p:sp>
        <p:sp>
          <p:nvSpPr>
            <p:cNvPr id="93194" name="Oval 10"/>
            <p:cNvSpPr>
              <a:spLocks noChangeArrowheads="1"/>
            </p:cNvSpPr>
            <p:nvPr/>
          </p:nvSpPr>
          <p:spPr bwMode="auto">
            <a:xfrm>
              <a:off x="5248" y="960"/>
              <a:ext cx="80" cy="80"/>
            </a:xfrm>
            <a:prstGeom prst="ellipse">
              <a:avLst/>
            </a:prstGeom>
            <a:solidFill>
              <a:schemeClr val="tx2"/>
            </a:solidFill>
            <a:ln w="9525">
              <a:noFill/>
              <a:round/>
            </a:ln>
            <a:effectLst/>
          </p:spPr>
          <p:txBody>
            <a:bodyPr wrap="none" anchor="ctr"/>
            <a:lstStyle/>
            <a:p>
              <a:endParaRPr lang="en-US"/>
            </a:p>
          </p:txBody>
        </p:sp>
        <p:sp>
          <p:nvSpPr>
            <p:cNvPr id="93195" name="Oval 11"/>
            <p:cNvSpPr>
              <a:spLocks noChangeArrowheads="1"/>
            </p:cNvSpPr>
            <p:nvPr/>
          </p:nvSpPr>
          <p:spPr bwMode="auto">
            <a:xfrm>
              <a:off x="5360" y="960"/>
              <a:ext cx="80" cy="80"/>
            </a:xfrm>
            <a:prstGeom prst="ellipse">
              <a:avLst/>
            </a:prstGeom>
            <a:solidFill>
              <a:schemeClr val="tx2"/>
            </a:solidFill>
            <a:ln w="9525">
              <a:noFill/>
              <a:round/>
            </a:ln>
            <a:effectLst/>
          </p:spPr>
          <p:txBody>
            <a:bodyPr wrap="none" anchor="ctr"/>
            <a:lstStyle/>
            <a:p>
              <a:endParaRPr lang="en-US"/>
            </a:p>
          </p:txBody>
        </p:sp>
        <p:sp>
          <p:nvSpPr>
            <p:cNvPr id="93196" name="Oval 12"/>
            <p:cNvSpPr>
              <a:spLocks noChangeArrowheads="1"/>
            </p:cNvSpPr>
            <p:nvPr/>
          </p:nvSpPr>
          <p:spPr bwMode="auto">
            <a:xfrm>
              <a:off x="5136" y="1072"/>
              <a:ext cx="80" cy="80"/>
            </a:xfrm>
            <a:prstGeom prst="ellipse">
              <a:avLst/>
            </a:prstGeom>
            <a:solidFill>
              <a:schemeClr val="tx2"/>
            </a:solidFill>
            <a:ln w="9525">
              <a:noFill/>
              <a:round/>
            </a:ln>
            <a:effectLst/>
          </p:spPr>
          <p:txBody>
            <a:bodyPr wrap="none" anchor="ctr"/>
            <a:lstStyle/>
            <a:p>
              <a:endParaRPr lang="en-US"/>
            </a:p>
          </p:txBody>
        </p:sp>
        <p:sp>
          <p:nvSpPr>
            <p:cNvPr id="93197" name="Oval 13"/>
            <p:cNvSpPr>
              <a:spLocks noChangeArrowheads="1"/>
            </p:cNvSpPr>
            <p:nvPr/>
          </p:nvSpPr>
          <p:spPr bwMode="auto">
            <a:xfrm>
              <a:off x="5248" y="1072"/>
              <a:ext cx="80" cy="80"/>
            </a:xfrm>
            <a:prstGeom prst="ellipse">
              <a:avLst/>
            </a:prstGeom>
            <a:solidFill>
              <a:schemeClr val="tx2"/>
            </a:solidFill>
            <a:ln w="9525">
              <a:noFill/>
              <a:round/>
            </a:ln>
            <a:effectLst/>
          </p:spPr>
          <p:txBody>
            <a:bodyPr wrap="none" anchor="ctr"/>
            <a:lstStyle/>
            <a:p>
              <a:endParaRPr lang="en-US"/>
            </a:p>
          </p:txBody>
        </p:sp>
        <p:sp>
          <p:nvSpPr>
            <p:cNvPr id="93198" name="Oval 14"/>
            <p:cNvSpPr>
              <a:spLocks noChangeArrowheads="1"/>
            </p:cNvSpPr>
            <p:nvPr/>
          </p:nvSpPr>
          <p:spPr bwMode="auto">
            <a:xfrm>
              <a:off x="5360" y="1072"/>
              <a:ext cx="80" cy="80"/>
            </a:xfrm>
            <a:prstGeom prst="ellipse">
              <a:avLst/>
            </a:prstGeom>
            <a:solidFill>
              <a:schemeClr val="tx2"/>
            </a:solidFill>
            <a:ln w="9525">
              <a:noFill/>
              <a:round/>
            </a:ln>
            <a:effectLst/>
          </p:spPr>
          <p:txBody>
            <a:bodyPr wrap="none" anchor="ctr"/>
            <a:lstStyle/>
            <a:p>
              <a:endParaRPr lang="en-US"/>
            </a:p>
          </p:txBody>
        </p:sp>
        <p:sp>
          <p:nvSpPr>
            <p:cNvPr id="93199" name="Oval 15"/>
            <p:cNvSpPr>
              <a:spLocks noChangeArrowheads="1"/>
            </p:cNvSpPr>
            <p:nvPr/>
          </p:nvSpPr>
          <p:spPr bwMode="auto">
            <a:xfrm>
              <a:off x="5472" y="1072"/>
              <a:ext cx="80" cy="80"/>
            </a:xfrm>
            <a:prstGeom prst="ellipse">
              <a:avLst/>
            </a:prstGeom>
            <a:solidFill>
              <a:schemeClr val="accent2"/>
            </a:solidFill>
            <a:ln w="9525">
              <a:noFill/>
              <a:round/>
            </a:ln>
            <a:effectLst/>
          </p:spPr>
          <p:txBody>
            <a:bodyPr wrap="none" anchor="ctr"/>
            <a:lstStyle/>
            <a:p>
              <a:endParaRPr lang="en-US"/>
            </a:p>
          </p:txBody>
        </p:sp>
        <p:sp>
          <p:nvSpPr>
            <p:cNvPr id="93200" name="Oval 16"/>
            <p:cNvSpPr>
              <a:spLocks noChangeArrowheads="1"/>
            </p:cNvSpPr>
            <p:nvPr/>
          </p:nvSpPr>
          <p:spPr bwMode="auto">
            <a:xfrm>
              <a:off x="5136" y="1184"/>
              <a:ext cx="80" cy="80"/>
            </a:xfrm>
            <a:prstGeom prst="ellipse">
              <a:avLst/>
            </a:prstGeom>
            <a:solidFill>
              <a:schemeClr val="tx2"/>
            </a:solidFill>
            <a:ln w="9525">
              <a:noFill/>
              <a:round/>
            </a:ln>
            <a:effectLst/>
          </p:spPr>
          <p:txBody>
            <a:bodyPr wrap="none" anchor="ctr"/>
            <a:lstStyle/>
            <a:p>
              <a:endParaRPr lang="en-US"/>
            </a:p>
          </p:txBody>
        </p:sp>
        <p:sp>
          <p:nvSpPr>
            <p:cNvPr id="93201" name="Oval 17"/>
            <p:cNvSpPr>
              <a:spLocks noChangeArrowheads="1"/>
            </p:cNvSpPr>
            <p:nvPr/>
          </p:nvSpPr>
          <p:spPr bwMode="auto">
            <a:xfrm>
              <a:off x="5248" y="1184"/>
              <a:ext cx="80" cy="80"/>
            </a:xfrm>
            <a:prstGeom prst="ellipse">
              <a:avLst/>
            </a:prstGeom>
            <a:solidFill>
              <a:schemeClr val="tx2"/>
            </a:solidFill>
            <a:ln w="9525">
              <a:noFill/>
              <a:round/>
            </a:ln>
            <a:effectLst/>
          </p:spPr>
          <p:txBody>
            <a:bodyPr wrap="none" anchor="ctr"/>
            <a:lstStyle/>
            <a:p>
              <a:endParaRPr lang="en-US"/>
            </a:p>
          </p:txBody>
        </p:sp>
        <p:sp>
          <p:nvSpPr>
            <p:cNvPr id="93202" name="Oval 18"/>
            <p:cNvSpPr>
              <a:spLocks noChangeArrowheads="1"/>
            </p:cNvSpPr>
            <p:nvPr/>
          </p:nvSpPr>
          <p:spPr bwMode="auto">
            <a:xfrm>
              <a:off x="5360" y="1184"/>
              <a:ext cx="80" cy="80"/>
            </a:xfrm>
            <a:prstGeom prst="ellipse">
              <a:avLst/>
            </a:prstGeom>
            <a:solidFill>
              <a:schemeClr val="accent2"/>
            </a:solidFill>
            <a:ln w="9525">
              <a:noFill/>
              <a:round/>
            </a:ln>
            <a:effectLst/>
          </p:spPr>
          <p:txBody>
            <a:bodyPr wrap="none" anchor="ctr"/>
            <a:lstStyle/>
            <a:p>
              <a:endParaRPr lang="en-US"/>
            </a:p>
          </p:txBody>
        </p:sp>
        <p:sp>
          <p:nvSpPr>
            <p:cNvPr id="93203" name="Oval 19"/>
            <p:cNvSpPr>
              <a:spLocks noChangeArrowheads="1"/>
            </p:cNvSpPr>
            <p:nvPr/>
          </p:nvSpPr>
          <p:spPr bwMode="auto">
            <a:xfrm>
              <a:off x="5472" y="1184"/>
              <a:ext cx="80" cy="80"/>
            </a:xfrm>
            <a:prstGeom prst="ellipse">
              <a:avLst/>
            </a:prstGeom>
            <a:solidFill>
              <a:schemeClr val="accent2"/>
            </a:solidFill>
            <a:ln w="9525">
              <a:noFill/>
              <a:round/>
            </a:ln>
            <a:effectLst/>
          </p:spPr>
          <p:txBody>
            <a:bodyPr wrap="none" anchor="ctr"/>
            <a:lstStyle/>
            <a:p>
              <a:endParaRPr lang="en-US"/>
            </a:p>
          </p:txBody>
        </p:sp>
        <p:sp>
          <p:nvSpPr>
            <p:cNvPr id="93204" name="Oval 20"/>
            <p:cNvSpPr>
              <a:spLocks noChangeArrowheads="1"/>
            </p:cNvSpPr>
            <p:nvPr/>
          </p:nvSpPr>
          <p:spPr bwMode="auto">
            <a:xfrm>
              <a:off x="5584" y="1184"/>
              <a:ext cx="80" cy="80"/>
            </a:xfrm>
            <a:prstGeom prst="ellipse">
              <a:avLst/>
            </a:prstGeom>
            <a:solidFill>
              <a:schemeClr val="accent1"/>
            </a:solidFill>
            <a:ln w="9525">
              <a:noFill/>
              <a:round/>
            </a:ln>
            <a:effectLst/>
          </p:spPr>
          <p:txBody>
            <a:bodyPr wrap="none" anchor="ctr"/>
            <a:lstStyle/>
            <a:p>
              <a:endParaRPr lang="en-US"/>
            </a:p>
          </p:txBody>
        </p:sp>
        <p:sp>
          <p:nvSpPr>
            <p:cNvPr id="93205" name="Oval 21"/>
            <p:cNvSpPr>
              <a:spLocks noChangeArrowheads="1"/>
            </p:cNvSpPr>
            <p:nvPr/>
          </p:nvSpPr>
          <p:spPr bwMode="auto">
            <a:xfrm>
              <a:off x="5136" y="1296"/>
              <a:ext cx="80" cy="80"/>
            </a:xfrm>
            <a:prstGeom prst="ellipse">
              <a:avLst/>
            </a:prstGeom>
            <a:solidFill>
              <a:schemeClr val="tx2"/>
            </a:solidFill>
            <a:ln w="9525">
              <a:noFill/>
              <a:round/>
            </a:ln>
            <a:effectLst/>
          </p:spPr>
          <p:txBody>
            <a:bodyPr wrap="none" anchor="ctr"/>
            <a:lstStyle/>
            <a:p>
              <a:endParaRPr lang="en-US"/>
            </a:p>
          </p:txBody>
        </p:sp>
        <p:sp>
          <p:nvSpPr>
            <p:cNvPr id="93206" name="Oval 22"/>
            <p:cNvSpPr>
              <a:spLocks noChangeArrowheads="1"/>
            </p:cNvSpPr>
            <p:nvPr/>
          </p:nvSpPr>
          <p:spPr bwMode="auto">
            <a:xfrm>
              <a:off x="5248" y="1296"/>
              <a:ext cx="80" cy="80"/>
            </a:xfrm>
            <a:prstGeom prst="ellipse">
              <a:avLst/>
            </a:prstGeom>
            <a:solidFill>
              <a:schemeClr val="accent2"/>
            </a:solidFill>
            <a:ln w="9525">
              <a:noFill/>
              <a:round/>
            </a:ln>
            <a:effectLst/>
          </p:spPr>
          <p:txBody>
            <a:bodyPr wrap="none" anchor="ctr"/>
            <a:lstStyle/>
            <a:p>
              <a:endParaRPr lang="en-US"/>
            </a:p>
          </p:txBody>
        </p:sp>
        <p:sp>
          <p:nvSpPr>
            <p:cNvPr id="93207" name="Oval 23"/>
            <p:cNvSpPr>
              <a:spLocks noChangeArrowheads="1"/>
            </p:cNvSpPr>
            <p:nvPr/>
          </p:nvSpPr>
          <p:spPr bwMode="auto">
            <a:xfrm>
              <a:off x="5360" y="1296"/>
              <a:ext cx="80" cy="80"/>
            </a:xfrm>
            <a:prstGeom prst="ellipse">
              <a:avLst/>
            </a:prstGeom>
            <a:solidFill>
              <a:schemeClr val="accent2"/>
            </a:solidFill>
            <a:ln w="9525">
              <a:noFill/>
              <a:round/>
            </a:ln>
            <a:effectLst/>
          </p:spPr>
          <p:txBody>
            <a:bodyPr wrap="none" anchor="ctr"/>
            <a:lstStyle/>
            <a:p>
              <a:endParaRPr lang="en-US"/>
            </a:p>
          </p:txBody>
        </p:sp>
        <p:sp>
          <p:nvSpPr>
            <p:cNvPr id="93208" name="Oval 24"/>
            <p:cNvSpPr>
              <a:spLocks noChangeArrowheads="1"/>
            </p:cNvSpPr>
            <p:nvPr/>
          </p:nvSpPr>
          <p:spPr bwMode="auto">
            <a:xfrm>
              <a:off x="5472" y="1296"/>
              <a:ext cx="80" cy="80"/>
            </a:xfrm>
            <a:prstGeom prst="ellipse">
              <a:avLst/>
            </a:prstGeom>
            <a:solidFill>
              <a:schemeClr val="accent1"/>
            </a:solidFill>
            <a:ln w="9525">
              <a:noFill/>
              <a:round/>
            </a:ln>
            <a:effectLst/>
          </p:spPr>
          <p:txBody>
            <a:bodyPr wrap="none" anchor="ctr"/>
            <a:lstStyle/>
            <a:p>
              <a:endParaRPr lang="en-US"/>
            </a:p>
          </p:txBody>
        </p:sp>
        <p:sp>
          <p:nvSpPr>
            <p:cNvPr id="93209" name="Oval 25"/>
            <p:cNvSpPr>
              <a:spLocks noChangeArrowheads="1"/>
            </p:cNvSpPr>
            <p:nvPr/>
          </p:nvSpPr>
          <p:spPr bwMode="auto">
            <a:xfrm>
              <a:off x="5136" y="1408"/>
              <a:ext cx="80" cy="80"/>
            </a:xfrm>
            <a:prstGeom prst="ellipse">
              <a:avLst/>
            </a:prstGeom>
            <a:solidFill>
              <a:schemeClr val="accent2"/>
            </a:solidFill>
            <a:ln w="9525">
              <a:noFill/>
              <a:round/>
            </a:ln>
            <a:effectLst/>
          </p:spPr>
          <p:txBody>
            <a:bodyPr wrap="none" anchor="ctr"/>
            <a:lstStyle/>
            <a:p>
              <a:endParaRPr lang="en-US"/>
            </a:p>
          </p:txBody>
        </p:sp>
        <p:sp>
          <p:nvSpPr>
            <p:cNvPr id="93210" name="Oval 26"/>
            <p:cNvSpPr>
              <a:spLocks noChangeArrowheads="1"/>
            </p:cNvSpPr>
            <p:nvPr/>
          </p:nvSpPr>
          <p:spPr bwMode="auto">
            <a:xfrm>
              <a:off x="5248" y="1408"/>
              <a:ext cx="80" cy="80"/>
            </a:xfrm>
            <a:prstGeom prst="ellipse">
              <a:avLst/>
            </a:prstGeom>
            <a:solidFill>
              <a:schemeClr val="accent2"/>
            </a:solidFill>
            <a:ln w="9525">
              <a:noFill/>
              <a:round/>
            </a:ln>
            <a:effectLst/>
          </p:spPr>
          <p:txBody>
            <a:bodyPr wrap="none" anchor="ctr"/>
            <a:lstStyle/>
            <a:p>
              <a:endParaRPr lang="en-US"/>
            </a:p>
          </p:txBody>
        </p:sp>
        <p:sp>
          <p:nvSpPr>
            <p:cNvPr id="93211" name="Oval 27"/>
            <p:cNvSpPr>
              <a:spLocks noChangeArrowheads="1"/>
            </p:cNvSpPr>
            <p:nvPr/>
          </p:nvSpPr>
          <p:spPr bwMode="auto">
            <a:xfrm>
              <a:off x="5360" y="1408"/>
              <a:ext cx="80" cy="80"/>
            </a:xfrm>
            <a:prstGeom prst="ellipse">
              <a:avLst/>
            </a:prstGeom>
            <a:solidFill>
              <a:schemeClr val="accent1"/>
            </a:solidFill>
            <a:ln w="9525">
              <a:noFill/>
              <a:round/>
            </a:ln>
            <a:effectLst/>
          </p:spPr>
          <p:txBody>
            <a:bodyPr wrap="none" anchor="ctr"/>
            <a:lstStyle/>
            <a:p>
              <a:endParaRPr lang="en-US"/>
            </a:p>
          </p:txBody>
        </p:sp>
        <p:sp>
          <p:nvSpPr>
            <p:cNvPr id="93212" name="Oval 28"/>
            <p:cNvSpPr>
              <a:spLocks noChangeArrowheads="1"/>
            </p:cNvSpPr>
            <p:nvPr/>
          </p:nvSpPr>
          <p:spPr bwMode="auto">
            <a:xfrm>
              <a:off x="5472" y="1408"/>
              <a:ext cx="80" cy="80"/>
            </a:xfrm>
            <a:prstGeom prst="ellipse">
              <a:avLst/>
            </a:prstGeom>
            <a:solidFill>
              <a:schemeClr val="accent1"/>
            </a:solidFill>
            <a:ln w="9525">
              <a:noFill/>
              <a:round/>
            </a:ln>
            <a:effectLst/>
          </p:spPr>
          <p:txBody>
            <a:bodyPr wrap="none" anchor="ctr"/>
            <a:lstStyle/>
            <a:p>
              <a:endParaRPr lang="en-US"/>
            </a:p>
          </p:txBody>
        </p:sp>
        <p:sp>
          <p:nvSpPr>
            <p:cNvPr id="93213" name="Oval 29"/>
            <p:cNvSpPr>
              <a:spLocks noChangeArrowheads="1"/>
            </p:cNvSpPr>
            <p:nvPr/>
          </p:nvSpPr>
          <p:spPr bwMode="auto">
            <a:xfrm>
              <a:off x="5584" y="1408"/>
              <a:ext cx="80" cy="80"/>
            </a:xfrm>
            <a:prstGeom prst="ellipse">
              <a:avLst/>
            </a:prstGeom>
            <a:solidFill>
              <a:schemeClr val="folHlink"/>
            </a:solidFill>
            <a:ln w="9525">
              <a:noFill/>
              <a:round/>
            </a:ln>
            <a:effectLst/>
          </p:spPr>
          <p:txBody>
            <a:bodyPr wrap="none" anchor="ctr"/>
            <a:lstStyle/>
            <a:p>
              <a:endParaRPr lang="en-US"/>
            </a:p>
          </p:txBody>
        </p:sp>
        <p:sp>
          <p:nvSpPr>
            <p:cNvPr id="93214" name="Oval 30"/>
            <p:cNvSpPr>
              <a:spLocks noChangeArrowheads="1"/>
            </p:cNvSpPr>
            <p:nvPr/>
          </p:nvSpPr>
          <p:spPr bwMode="auto">
            <a:xfrm>
              <a:off x="5136" y="1520"/>
              <a:ext cx="80" cy="80"/>
            </a:xfrm>
            <a:prstGeom prst="ellipse">
              <a:avLst/>
            </a:prstGeom>
            <a:solidFill>
              <a:schemeClr val="accent2"/>
            </a:solidFill>
            <a:ln w="9525">
              <a:noFill/>
              <a:round/>
            </a:ln>
            <a:effectLst/>
          </p:spPr>
          <p:txBody>
            <a:bodyPr wrap="none" anchor="ctr"/>
            <a:lstStyle/>
            <a:p>
              <a:endParaRPr lang="en-US"/>
            </a:p>
          </p:txBody>
        </p:sp>
        <p:sp>
          <p:nvSpPr>
            <p:cNvPr id="93215" name="Oval 31"/>
            <p:cNvSpPr>
              <a:spLocks noChangeArrowheads="1"/>
            </p:cNvSpPr>
            <p:nvPr/>
          </p:nvSpPr>
          <p:spPr bwMode="auto">
            <a:xfrm>
              <a:off x="5248" y="1520"/>
              <a:ext cx="80" cy="80"/>
            </a:xfrm>
            <a:prstGeom prst="ellipse">
              <a:avLst/>
            </a:prstGeom>
            <a:solidFill>
              <a:schemeClr val="accent1"/>
            </a:solidFill>
            <a:ln w="9525">
              <a:noFill/>
              <a:round/>
            </a:ln>
            <a:effectLst/>
          </p:spPr>
          <p:txBody>
            <a:bodyPr wrap="none" anchor="ctr"/>
            <a:lstStyle/>
            <a:p>
              <a:endParaRPr lang="en-US"/>
            </a:p>
          </p:txBody>
        </p:sp>
        <p:sp>
          <p:nvSpPr>
            <p:cNvPr id="93216" name="Oval 32"/>
            <p:cNvSpPr>
              <a:spLocks noChangeArrowheads="1"/>
            </p:cNvSpPr>
            <p:nvPr/>
          </p:nvSpPr>
          <p:spPr bwMode="auto">
            <a:xfrm>
              <a:off x="5360" y="1520"/>
              <a:ext cx="80" cy="80"/>
            </a:xfrm>
            <a:prstGeom prst="ellipse">
              <a:avLst/>
            </a:prstGeom>
            <a:solidFill>
              <a:schemeClr val="accent1"/>
            </a:solidFill>
            <a:ln w="9525">
              <a:noFill/>
              <a:round/>
            </a:ln>
            <a:effectLst/>
          </p:spPr>
          <p:txBody>
            <a:bodyPr wrap="none" anchor="ctr"/>
            <a:lstStyle/>
            <a:p>
              <a:endParaRPr lang="en-US"/>
            </a:p>
          </p:txBody>
        </p:sp>
        <p:sp>
          <p:nvSpPr>
            <p:cNvPr id="93217" name="Oval 33"/>
            <p:cNvSpPr>
              <a:spLocks noChangeArrowheads="1"/>
            </p:cNvSpPr>
            <p:nvPr/>
          </p:nvSpPr>
          <p:spPr bwMode="auto">
            <a:xfrm>
              <a:off x="5472" y="1520"/>
              <a:ext cx="80" cy="80"/>
            </a:xfrm>
            <a:prstGeom prst="ellipse">
              <a:avLst/>
            </a:prstGeom>
            <a:solidFill>
              <a:schemeClr val="folHlink"/>
            </a:solidFill>
            <a:ln w="9525">
              <a:noFill/>
              <a:round/>
            </a:ln>
            <a:effectLst/>
          </p:spPr>
          <p:txBody>
            <a:bodyPr wrap="none" anchor="ctr"/>
            <a:lstStyle/>
            <a:p>
              <a:endParaRPr lang="en-US"/>
            </a:p>
          </p:txBody>
        </p:sp>
        <p:sp>
          <p:nvSpPr>
            <p:cNvPr id="93218" name="Oval 34"/>
            <p:cNvSpPr>
              <a:spLocks noChangeArrowheads="1"/>
            </p:cNvSpPr>
            <p:nvPr/>
          </p:nvSpPr>
          <p:spPr bwMode="auto">
            <a:xfrm>
              <a:off x="5136" y="1632"/>
              <a:ext cx="80" cy="80"/>
            </a:xfrm>
            <a:prstGeom prst="ellipse">
              <a:avLst/>
            </a:prstGeom>
            <a:solidFill>
              <a:schemeClr val="accent1"/>
            </a:solidFill>
            <a:ln w="9525">
              <a:noFill/>
              <a:round/>
            </a:ln>
            <a:effectLst/>
          </p:spPr>
          <p:txBody>
            <a:bodyPr wrap="none" anchor="ctr"/>
            <a:lstStyle/>
            <a:p>
              <a:endParaRPr lang="en-US"/>
            </a:p>
          </p:txBody>
        </p:sp>
        <p:sp>
          <p:nvSpPr>
            <p:cNvPr id="93219" name="Oval 35"/>
            <p:cNvSpPr>
              <a:spLocks noChangeArrowheads="1"/>
            </p:cNvSpPr>
            <p:nvPr/>
          </p:nvSpPr>
          <p:spPr bwMode="auto">
            <a:xfrm>
              <a:off x="5248" y="1632"/>
              <a:ext cx="80" cy="80"/>
            </a:xfrm>
            <a:prstGeom prst="ellipse">
              <a:avLst/>
            </a:prstGeom>
            <a:solidFill>
              <a:schemeClr val="accent1"/>
            </a:solidFill>
            <a:ln w="9525">
              <a:noFill/>
              <a:round/>
            </a:ln>
            <a:effectLst/>
          </p:spPr>
          <p:txBody>
            <a:bodyPr wrap="none" anchor="ctr"/>
            <a:lstStyle/>
            <a:p>
              <a:endParaRPr lang="en-US"/>
            </a:p>
          </p:txBody>
        </p:sp>
        <p:sp>
          <p:nvSpPr>
            <p:cNvPr id="93220" name="Oval 36"/>
            <p:cNvSpPr>
              <a:spLocks noChangeArrowheads="1"/>
            </p:cNvSpPr>
            <p:nvPr/>
          </p:nvSpPr>
          <p:spPr bwMode="auto">
            <a:xfrm>
              <a:off x="5360" y="1632"/>
              <a:ext cx="80" cy="80"/>
            </a:xfrm>
            <a:prstGeom prst="ellipse">
              <a:avLst/>
            </a:prstGeom>
            <a:solidFill>
              <a:schemeClr val="folHlink"/>
            </a:solidFill>
            <a:ln w="9525">
              <a:noFill/>
              <a:round/>
            </a:ln>
            <a:effectLst/>
          </p:spPr>
          <p:txBody>
            <a:bodyPr wrap="none" anchor="ctr"/>
            <a:lstStyle/>
            <a:p>
              <a:endParaRPr lang="en-US"/>
            </a:p>
          </p:txBody>
        </p:sp>
        <p:sp>
          <p:nvSpPr>
            <p:cNvPr id="93221" name="Oval 37"/>
            <p:cNvSpPr>
              <a:spLocks noChangeArrowheads="1"/>
            </p:cNvSpPr>
            <p:nvPr/>
          </p:nvSpPr>
          <p:spPr bwMode="auto">
            <a:xfrm>
              <a:off x="5472" y="1632"/>
              <a:ext cx="80" cy="80"/>
            </a:xfrm>
            <a:prstGeom prst="ellipse">
              <a:avLst/>
            </a:prstGeom>
            <a:solidFill>
              <a:schemeClr val="folHlink"/>
            </a:solidFill>
            <a:ln w="9525">
              <a:noFill/>
              <a:round/>
            </a:ln>
            <a:effectLst/>
          </p:spPr>
          <p:txBody>
            <a:bodyPr wrap="none" anchor="ctr"/>
            <a:lstStyle/>
            <a:p>
              <a:endParaRPr lang="en-US"/>
            </a:p>
          </p:txBody>
        </p:sp>
        <p:sp>
          <p:nvSpPr>
            <p:cNvPr id="93222" name="Oval 38"/>
            <p:cNvSpPr>
              <a:spLocks noChangeArrowheads="1"/>
            </p:cNvSpPr>
            <p:nvPr/>
          </p:nvSpPr>
          <p:spPr bwMode="auto">
            <a:xfrm>
              <a:off x="5248" y="1744"/>
              <a:ext cx="80" cy="80"/>
            </a:xfrm>
            <a:prstGeom prst="ellipse">
              <a:avLst/>
            </a:prstGeom>
            <a:solidFill>
              <a:schemeClr val="folHlink"/>
            </a:solidFill>
            <a:ln w="9525">
              <a:noFill/>
              <a:round/>
            </a:ln>
            <a:effectLst/>
          </p:spPr>
          <p:txBody>
            <a:bodyPr wrap="none" anchor="ctr"/>
            <a:lstStyle/>
            <a:p>
              <a:endParaRPr lang="en-US"/>
            </a:p>
          </p:txBody>
        </p:sp>
        <p:sp>
          <p:nvSpPr>
            <p:cNvPr id="93223" name="Oval 39"/>
            <p:cNvSpPr>
              <a:spLocks noChangeArrowheads="1"/>
            </p:cNvSpPr>
            <p:nvPr/>
          </p:nvSpPr>
          <p:spPr bwMode="auto">
            <a:xfrm>
              <a:off x="5472" y="1744"/>
              <a:ext cx="80" cy="80"/>
            </a:xfrm>
            <a:prstGeom prst="ellipse">
              <a:avLst/>
            </a:prstGeom>
            <a:solidFill>
              <a:schemeClr val="folHlink"/>
            </a:solidFill>
            <a:ln w="9525">
              <a:noFill/>
              <a:round/>
            </a:ln>
            <a:effectLst/>
          </p:spPr>
          <p:txBody>
            <a:bodyPr wrap="none" anchor="ctr"/>
            <a:lstStyle/>
            <a:p>
              <a:endParaRPr 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fontAlgn="base">
        <a:spcBef>
          <a:spcPct val="0"/>
        </a:spcBef>
        <a:spcAft>
          <a:spcPct val="0"/>
        </a:spcAft>
        <a:defRPr sz="3900" b="1">
          <a:solidFill>
            <a:schemeClr val="tx2"/>
          </a:solidFill>
          <a:latin typeface="+mj-lt"/>
          <a:ea typeface="+mj-ea"/>
          <a:cs typeface="+mj-cs"/>
        </a:defRPr>
      </a:lvl1pPr>
      <a:lvl2pPr algn="l" rtl="0" fontAlgn="base">
        <a:spcBef>
          <a:spcPct val="0"/>
        </a:spcBef>
        <a:spcAft>
          <a:spcPct val="0"/>
        </a:spcAft>
        <a:defRPr sz="3900" b="1">
          <a:solidFill>
            <a:schemeClr val="tx2"/>
          </a:solidFill>
          <a:latin typeface="Arial" panose="020B0604020202020204" pitchFamily="34" charset="0"/>
        </a:defRPr>
      </a:lvl2pPr>
      <a:lvl3pPr algn="l" rtl="0" fontAlgn="base">
        <a:spcBef>
          <a:spcPct val="0"/>
        </a:spcBef>
        <a:spcAft>
          <a:spcPct val="0"/>
        </a:spcAft>
        <a:defRPr sz="3900" b="1">
          <a:solidFill>
            <a:schemeClr val="tx2"/>
          </a:solidFill>
          <a:latin typeface="Arial" panose="020B0604020202020204" pitchFamily="34" charset="0"/>
        </a:defRPr>
      </a:lvl3pPr>
      <a:lvl4pPr algn="l" rtl="0" fontAlgn="base">
        <a:spcBef>
          <a:spcPct val="0"/>
        </a:spcBef>
        <a:spcAft>
          <a:spcPct val="0"/>
        </a:spcAft>
        <a:defRPr sz="3900" b="1">
          <a:solidFill>
            <a:schemeClr val="tx2"/>
          </a:solidFill>
          <a:latin typeface="Arial" panose="020B0604020202020204" pitchFamily="34" charset="0"/>
        </a:defRPr>
      </a:lvl4pPr>
      <a:lvl5pPr algn="l" rtl="0" fontAlgn="base">
        <a:spcBef>
          <a:spcPct val="0"/>
        </a:spcBef>
        <a:spcAft>
          <a:spcPct val="0"/>
        </a:spcAft>
        <a:defRPr sz="3900" b="1">
          <a:solidFill>
            <a:schemeClr val="tx2"/>
          </a:solidFill>
          <a:latin typeface="Arial" panose="020B0604020202020204" pitchFamily="34" charset="0"/>
        </a:defRPr>
      </a:lvl5pPr>
      <a:lvl6pPr marL="457200" algn="l" rtl="0" fontAlgn="base">
        <a:spcBef>
          <a:spcPct val="0"/>
        </a:spcBef>
        <a:spcAft>
          <a:spcPct val="0"/>
        </a:spcAft>
        <a:defRPr sz="3900" b="1">
          <a:solidFill>
            <a:schemeClr val="tx2"/>
          </a:solidFill>
          <a:latin typeface="Arial" panose="020B0604020202020204" pitchFamily="34" charset="0"/>
        </a:defRPr>
      </a:lvl6pPr>
      <a:lvl7pPr marL="914400" algn="l" rtl="0" fontAlgn="base">
        <a:spcBef>
          <a:spcPct val="0"/>
        </a:spcBef>
        <a:spcAft>
          <a:spcPct val="0"/>
        </a:spcAft>
        <a:defRPr sz="3900" b="1">
          <a:solidFill>
            <a:schemeClr val="tx2"/>
          </a:solidFill>
          <a:latin typeface="Arial" panose="020B0604020202020204" pitchFamily="34" charset="0"/>
        </a:defRPr>
      </a:lvl7pPr>
      <a:lvl8pPr marL="1371600" algn="l" rtl="0" fontAlgn="base">
        <a:spcBef>
          <a:spcPct val="0"/>
        </a:spcBef>
        <a:spcAft>
          <a:spcPct val="0"/>
        </a:spcAft>
        <a:defRPr sz="3900" b="1">
          <a:solidFill>
            <a:schemeClr val="tx2"/>
          </a:solidFill>
          <a:latin typeface="Arial" panose="020B0604020202020204" pitchFamily="34" charset="0"/>
        </a:defRPr>
      </a:lvl8pPr>
      <a:lvl9pPr marL="1828800" algn="l" rtl="0" fontAlgn="base">
        <a:spcBef>
          <a:spcPct val="0"/>
        </a:spcBef>
        <a:spcAft>
          <a:spcPct val="0"/>
        </a:spcAft>
        <a:defRPr sz="3900" b="1">
          <a:solidFill>
            <a:schemeClr val="tx2"/>
          </a:solidFill>
          <a:latin typeface="Arial" panose="020B0604020202020204" pitchFamily="34" charset="0"/>
        </a:defRPr>
      </a:lvl9pPr>
    </p:titleStyle>
    <p:bodyStyle>
      <a:lvl1pPr marL="342900" indent="-342900" algn="l" rtl="0" fontAlgn="base">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fontAlgn="base">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defRPr>
      </a:lvl2pPr>
      <a:lvl3pPr marL="987425" indent="-294005" algn="l" rtl="0" fontAlgn="base">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defRPr>
      </a:lvl3pPr>
      <a:lvl4pPr marL="1281430" indent="-292100" algn="l" rtl="0" fontAlgn="base">
        <a:spcBef>
          <a:spcPct val="20000"/>
        </a:spcBef>
        <a:spcAft>
          <a:spcPct val="0"/>
        </a:spcAft>
        <a:buClr>
          <a:schemeClr val="tx2"/>
        </a:buClr>
        <a:buSzPct val="75000"/>
        <a:buFont typeface="Wingdings" panose="05000000000000000000" pitchFamily="2" charset="2"/>
        <a:buChar char="§"/>
        <a:defRPr sz="2000">
          <a:solidFill>
            <a:schemeClr val="tx1"/>
          </a:solidFill>
          <a:latin typeface="+mn-lt"/>
        </a:defRPr>
      </a:lvl4pPr>
      <a:lvl5pPr marL="15989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5pPr>
      <a:lvl6pPr marL="20561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4.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6.jpe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8.jpe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5.jpe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7.xml"/><Relationship Id="rId3" Type="http://schemas.openxmlformats.org/officeDocument/2006/relationships/hyperlink" Target="http://www.hwwilson.com/print/searslst_19th_preface.cfm" TargetMode="External"/><Relationship Id="rId2" Type="http://schemas.openxmlformats.org/officeDocument/2006/relationships/hyperlink" Target="http://www.itsmarc.com/crs/shed0014.htm" TargetMode="External"/><Relationship Id="rId1" Type="http://schemas.openxmlformats.org/officeDocument/2006/relationships/hyperlink" Target="http://www.ala.org/ala/mgrps/divs/aasl/aaslpubsandjournals/knowledgequest/kqwebarchives/v36/365/365adamich.cfm" TargetMode="Externa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7.xml"/><Relationship Id="rId3" Type="http://schemas.openxmlformats.org/officeDocument/2006/relationships/hyperlink" Target="http://www.unc.edu/depts/jomc/academics/dri/loc/lcsh3.html" TargetMode="External"/><Relationship Id="rId2" Type="http://schemas.openxmlformats.org/officeDocument/2006/relationships/hyperlink" Target="http://www.loc.gov/loc/lcib/9808/lcsh-100.html" TargetMode="External"/><Relationship Id="rId1" Type="http://schemas.openxmlformats.org/officeDocument/2006/relationships/hyperlink" Target="http://www.loc.gov/catdir/cpso/lcco/" TargetMode="External"/></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7.xml"/><Relationship Id="rId4" Type="http://schemas.openxmlformats.org/officeDocument/2006/relationships/hyperlink" Target="http://authorities.loc.gov/" TargetMode="External"/><Relationship Id="rId3" Type="http://schemas.openxmlformats.org/officeDocument/2006/relationships/hyperlink" Target="http://www.loc.gov/cds/" TargetMode="External"/><Relationship Id="rId2" Type="http://schemas.openxmlformats.org/officeDocument/2006/relationships/hyperlink" Target="http://www.loc.gov/aba/" TargetMode="External"/><Relationship Id="rId1" Type="http://schemas.openxmlformats.org/officeDocument/2006/relationships/hyperlink" Target="http://www.loc.gov/catdir/"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a:xfrm>
            <a:off x="381000" y="1295400"/>
            <a:ext cx="7696200" cy="2697163"/>
          </a:xfrm>
        </p:spPr>
        <p:txBody>
          <a:bodyPr anchor="ctr">
            <a:normAutofit/>
            <a:scene3d>
              <a:camera prst="orthographicFront"/>
              <a:lightRig rig="threePt" dir="t"/>
            </a:scene3d>
          </a:bodyPr>
          <a:lstStyle/>
          <a:p>
            <a:pPr algn="l"/>
            <a:r>
              <a:rPr lang="en-US" sz="4800">
                <a:ln/>
                <a:solidFill>
                  <a:schemeClr val="tx1"/>
                </a:solidFill>
                <a:effectLst>
                  <a:reflection blurRad="6350" stA="53000" endA="300" endPos="35500" dir="5400000" sy="-90000" algn="bl" rotWithShape="0"/>
                </a:effectLst>
              </a:rPr>
              <a:t>Library of Congress </a:t>
            </a:r>
            <a:br>
              <a:rPr lang="en-US" sz="4800">
                <a:ln/>
                <a:solidFill>
                  <a:schemeClr val="tx1"/>
                </a:solidFill>
                <a:effectLst>
                  <a:reflection blurRad="6350" stA="53000" endA="300" endPos="35500" dir="5400000" sy="-90000" algn="bl" rotWithShape="0"/>
                </a:effectLst>
              </a:rPr>
            </a:br>
            <a:r>
              <a:rPr lang="en-US" sz="4800">
                <a:ln/>
                <a:solidFill>
                  <a:schemeClr val="tx1"/>
                </a:solidFill>
                <a:effectLst>
                  <a:reflection blurRad="6350" stA="53000" endA="300" endPos="35500" dir="5400000" sy="-90000" algn="bl" rotWithShape="0"/>
                </a:effectLst>
              </a:rPr>
              <a:t>and Sears </a:t>
            </a:r>
            <a:r>
              <a:rPr lang="en-IN" altLang="en-US" sz="4800">
                <a:ln/>
                <a:solidFill>
                  <a:schemeClr val="tx1"/>
                </a:solidFill>
                <a:effectLst>
                  <a:reflection blurRad="6350" stA="53000" endA="300" endPos="35500" dir="5400000" sy="-90000" algn="bl" rotWithShape="0"/>
                </a:effectLst>
              </a:rPr>
              <a:t>List of</a:t>
            </a:r>
            <a:br>
              <a:rPr lang="en-US" sz="4800">
                <a:ln/>
                <a:solidFill>
                  <a:schemeClr val="tx1"/>
                </a:solidFill>
                <a:effectLst>
                  <a:reflection blurRad="6350" stA="53000" endA="300" endPos="35500" dir="5400000" sy="-90000" algn="bl" rotWithShape="0"/>
                </a:effectLst>
              </a:rPr>
            </a:br>
            <a:r>
              <a:rPr lang="en-US" sz="4800">
                <a:ln/>
                <a:solidFill>
                  <a:schemeClr val="tx1"/>
                </a:solidFill>
                <a:effectLst>
                  <a:reflection blurRad="6350" stA="53000" endA="300" endPos="35500" dir="5400000" sy="-90000" algn="bl" rotWithShape="0"/>
                </a:effectLst>
              </a:rPr>
              <a:t>Subject Headings</a:t>
            </a:r>
            <a:endParaRPr lang="en-US" sz="4800">
              <a:ln/>
              <a:solidFill>
                <a:schemeClr val="tx1"/>
              </a:solidFill>
              <a:effectLst>
                <a:reflection blurRad="6350" stA="53000" endA="300" endPos="35500" dir="5400000" sy="-90000" algn="bl" rotWithShape="0"/>
              </a:effectLst>
            </a:endParaRPr>
          </a:p>
        </p:txBody>
      </p:sp>
      <p:sp>
        <p:nvSpPr>
          <p:cNvPr id="14338" name="Rectangle 3"/>
          <p:cNvSpPr>
            <a:spLocks noGrp="1" noChangeArrowheads="1"/>
          </p:cNvSpPr>
          <p:nvPr>
            <p:ph type="body" idx="4294967295"/>
          </p:nvPr>
        </p:nvSpPr>
        <p:spPr>
          <a:xfrm>
            <a:off x="4161790" y="5105400"/>
            <a:ext cx="4829810" cy="1219200"/>
          </a:xfrm>
        </p:spPr>
        <p:txBody>
          <a:bodyPr/>
          <a:lstStyle/>
          <a:p>
            <a:pPr algn="l">
              <a:lnSpc>
                <a:spcPct val="80000"/>
              </a:lnSpc>
              <a:buFont typeface="Wingdings" panose="05000000000000000000" pitchFamily="2" charset="2"/>
              <a:buNone/>
            </a:pPr>
            <a:r>
              <a:rPr lang="en-IN" altLang="en-US" sz="2600">
                <a:solidFill>
                  <a:schemeClr val="accent5">
                    <a:lumMod val="75000"/>
                  </a:schemeClr>
                </a:solidFill>
              </a:rPr>
              <a:t>SUBHAJIT PANDA</a:t>
            </a:r>
            <a:endParaRPr lang="en-IN" altLang="en-US" sz="2600">
              <a:solidFill>
                <a:schemeClr val="accent5">
                  <a:lumMod val="75000"/>
                </a:schemeClr>
              </a:solidFill>
            </a:endParaRPr>
          </a:p>
          <a:p>
            <a:pPr algn="l">
              <a:lnSpc>
                <a:spcPct val="80000"/>
              </a:lnSpc>
              <a:buFont typeface="Wingdings" panose="05000000000000000000" pitchFamily="2" charset="2"/>
              <a:buNone/>
            </a:pPr>
            <a:r>
              <a:rPr lang="en-IN" altLang="en-US" sz="2600">
                <a:solidFill>
                  <a:schemeClr val="accent5">
                    <a:lumMod val="75000"/>
                  </a:schemeClr>
                </a:solidFill>
              </a:rPr>
              <a:t>M.LIB. 2nd Semester</a:t>
            </a:r>
            <a:endParaRPr lang="en-IN" altLang="en-US" sz="2600">
              <a:solidFill>
                <a:schemeClr val="accent5">
                  <a:lumMod val="75000"/>
                </a:schemeClr>
              </a:solidFill>
            </a:endParaRPr>
          </a:p>
          <a:p>
            <a:pPr algn="l">
              <a:lnSpc>
                <a:spcPct val="80000"/>
              </a:lnSpc>
              <a:buFont typeface="Wingdings" panose="05000000000000000000" pitchFamily="2" charset="2"/>
              <a:buNone/>
            </a:pPr>
            <a:r>
              <a:rPr lang="en-IN" altLang="en-US" sz="2600">
                <a:solidFill>
                  <a:schemeClr val="accent5">
                    <a:lumMod val="75000"/>
                  </a:schemeClr>
                </a:solidFill>
              </a:rPr>
              <a:t>Panjab University, Chandigarh</a:t>
            </a:r>
            <a:endParaRPr lang="en-IN" altLang="en-US" sz="2600">
              <a:solidFill>
                <a:schemeClr val="accent5">
                  <a:lumMod val="7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idx="4294967295"/>
          </p:nvPr>
        </p:nvSpPr>
        <p:spPr>
          <a:xfrm>
            <a:off x="152400" y="122238"/>
            <a:ext cx="7848600" cy="1295400"/>
          </a:xfrm>
        </p:spPr>
        <p:txBody>
          <a:bodyPr anchor="ctr"/>
          <a:lstStyle/>
          <a:p>
            <a:r>
              <a:rPr lang="en-US">
                <a:ln/>
                <a:solidFill>
                  <a:schemeClr val="tx1"/>
                </a:solidFill>
                <a:effectLst>
                  <a:reflection blurRad="6350" stA="53000" endA="300" endPos="35500" dir="5400000" sy="-90000" algn="bl" rotWithShape="0"/>
                </a:effectLst>
              </a:rPr>
              <a:t>Subject Search vs. Web Search</a:t>
            </a:r>
            <a:endParaRPr lang="en-US">
              <a:ln/>
              <a:solidFill>
                <a:schemeClr val="tx1"/>
              </a:solidFill>
              <a:effectLst>
                <a:reflection blurRad="6350" stA="53000" endA="300" endPos="35500" dir="5400000" sy="-90000" algn="bl" rotWithShape="0"/>
              </a:effectLst>
            </a:endParaRPr>
          </a:p>
        </p:txBody>
      </p:sp>
      <p:sp>
        <p:nvSpPr>
          <p:cNvPr id="32770" name="Content Placeholder 2"/>
          <p:cNvSpPr>
            <a:spLocks noGrp="1"/>
          </p:cNvSpPr>
          <p:nvPr>
            <p:ph idx="4294967295"/>
          </p:nvPr>
        </p:nvSpPr>
        <p:spPr>
          <a:xfrm>
            <a:off x="457200" y="1219200"/>
            <a:ext cx="8229600" cy="4906963"/>
          </a:xfrm>
        </p:spPr>
        <p:txBody>
          <a:bodyPr/>
          <a:lstStyle/>
          <a:p>
            <a:pPr algn="ctr">
              <a:buFont typeface="Wingdings" panose="05000000000000000000" pitchFamily="2" charset="2"/>
              <a:buNone/>
            </a:pPr>
            <a:r>
              <a:rPr lang="en-IN" altLang="en-US"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 </a:t>
            </a:r>
            <a:r>
              <a:rPr lang="en-US"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Subject search: </a:t>
            </a:r>
            <a:endParaRPr lang="en-US">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a:p>
            <a:pPr marL="0" indent="0">
              <a:buNone/>
            </a:pPr>
            <a:endParaRPr lang="en-US" b="1"/>
          </a:p>
          <a:p>
            <a:r>
              <a:rPr lang="en-US" b="1"/>
              <a:t>Advantage</a:t>
            </a:r>
            <a:r>
              <a:rPr lang="en-US"/>
              <a:t>: Results are relevant and comprehensive.  </a:t>
            </a:r>
            <a:endParaRPr lang="en-US"/>
          </a:p>
          <a:p>
            <a:endParaRPr lang="en-US" b="1"/>
          </a:p>
          <a:p>
            <a:r>
              <a:rPr lang="en-US" b="1"/>
              <a:t>Disadvantages</a:t>
            </a:r>
            <a:r>
              <a:rPr lang="en-US"/>
              <a:t>: Controlled vocabulary</a:t>
            </a:r>
            <a:endParaRPr lang="en-US"/>
          </a:p>
          <a:p>
            <a:pPr>
              <a:buFont typeface="Wingdings" panose="05000000000000000000" pitchFamily="2" charset="2"/>
              <a:buNone/>
            </a:pPr>
            <a:r>
              <a:rPr lang="en-US"/>
              <a:t>           Requires lots of trained, human labor</a:t>
            </a: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Box 3"/>
          <p:cNvSpPr txBox="1">
            <a:spLocks noChangeArrowheads="1"/>
          </p:cNvSpPr>
          <p:nvPr/>
        </p:nvSpPr>
        <p:spPr bwMode="auto">
          <a:xfrm>
            <a:off x="533400" y="304800"/>
            <a:ext cx="8153400" cy="5107940"/>
          </a:xfrm>
          <a:prstGeom prst="rect">
            <a:avLst/>
          </a:prstGeom>
          <a:noFill/>
          <a:ln w="9525">
            <a:noFill/>
            <a:miter lim="800000"/>
          </a:ln>
        </p:spPr>
        <p:txBody>
          <a:bodyPr>
            <a:spAutoFit/>
          </a:bodyPr>
          <a:lstStyle/>
          <a:p>
            <a:pPr algn="ctr"/>
            <a:r>
              <a:rPr lang="en-IN" altLang="en-US" sz="30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Calibri" panose="020F0502020204030204" pitchFamily="34" charset="0"/>
              </a:rPr>
              <a:t>: </a:t>
            </a:r>
            <a:r>
              <a:rPr lang="en-US" sz="30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Calibri" panose="020F0502020204030204" pitchFamily="34" charset="0"/>
              </a:rPr>
              <a:t>Relevancy ranking web search:</a:t>
            </a:r>
            <a:endParaRPr lang="en-US" sz="3000" b="1">
              <a:ln/>
              <a:solidFill>
                <a:schemeClr val="tx1"/>
              </a:solidFill>
              <a:effectLst>
                <a:reflection blurRad="6350" stA="53000" endA="300" endPos="35500" dir="5400000" sy="-90000" algn="bl" rotWithShape="0"/>
              </a:effectLst>
              <a:latin typeface="Calibri" panose="020F0502020204030204" pitchFamily="34" charset="0"/>
            </a:endParaRPr>
          </a:p>
          <a:p>
            <a:endParaRPr lang="en-US" sz="3200">
              <a:latin typeface="Calibri" panose="020F0502020204030204" pitchFamily="34" charset="0"/>
            </a:endParaRPr>
          </a:p>
          <a:p>
            <a:pPr>
              <a:buFont typeface="Arial" panose="020B0604020202020204" pitchFamily="34" charset="0"/>
              <a:buChar char="•"/>
            </a:pPr>
            <a:r>
              <a:rPr lang="en-US" sz="3000" b="1">
                <a:latin typeface="Calibri" panose="020F0502020204030204" pitchFamily="34" charset="0"/>
              </a:rPr>
              <a:t> Advantages</a:t>
            </a:r>
            <a:r>
              <a:rPr lang="en-US" sz="3000">
                <a:latin typeface="Calibri" panose="020F0502020204030204" pitchFamily="34" charset="0"/>
              </a:rPr>
              <a:t>: Natural language search terms</a:t>
            </a:r>
            <a:endParaRPr lang="en-US" sz="3000">
              <a:latin typeface="Calibri" panose="020F0502020204030204" pitchFamily="34" charset="0"/>
            </a:endParaRPr>
          </a:p>
          <a:p>
            <a:endParaRPr lang="en-US" sz="3000">
              <a:latin typeface="Calibri" panose="020F0502020204030204" pitchFamily="34" charset="0"/>
            </a:endParaRPr>
          </a:p>
          <a:p>
            <a:r>
              <a:rPr lang="en-US" sz="3000">
                <a:latin typeface="Calibri" panose="020F0502020204030204" pitchFamily="34" charset="0"/>
              </a:rPr>
              <a:t>    Automated- requires less human labor than          	subject cataloging</a:t>
            </a:r>
            <a:endParaRPr lang="en-US" sz="3000">
              <a:latin typeface="Calibri" panose="020F0502020204030204" pitchFamily="34" charset="0"/>
            </a:endParaRPr>
          </a:p>
          <a:p>
            <a:endParaRPr lang="en-US" sz="3000">
              <a:latin typeface="Calibri" panose="020F0502020204030204" pitchFamily="34" charset="0"/>
            </a:endParaRPr>
          </a:p>
          <a:p>
            <a:pPr>
              <a:buFont typeface="Arial" panose="020B0604020202020204" pitchFamily="34" charset="0"/>
              <a:buChar char="•"/>
            </a:pPr>
            <a:r>
              <a:rPr lang="en-US" sz="3000" b="1">
                <a:latin typeface="Calibri" panose="020F0502020204030204" pitchFamily="34" charset="0"/>
              </a:rPr>
              <a:t> Disadvantages</a:t>
            </a:r>
            <a:r>
              <a:rPr lang="en-US" sz="3000">
                <a:latin typeface="Calibri" panose="020F0502020204030204" pitchFamily="34" charset="0"/>
              </a:rPr>
              <a:t>: Some retrieved documents 	will be irrelevant.  </a:t>
            </a:r>
            <a:endParaRPr lang="en-US" sz="3000">
              <a:latin typeface="Calibri" panose="020F0502020204030204" pitchFamily="34" charset="0"/>
            </a:endParaRPr>
          </a:p>
          <a:p>
            <a:r>
              <a:rPr lang="en-US">
                <a:latin typeface="Calibri" panose="020F0502020204030204" pitchFamily="34" charset="0"/>
              </a:rPr>
              <a:t>  </a:t>
            </a:r>
            <a:endParaRPr lang="en-US">
              <a:latin typeface="Calibri" panose="020F0502020204030204" pitchFamily="34" charset="0"/>
            </a:endParaRPr>
          </a:p>
          <a:p>
            <a:endParaRPr lang="en-US">
              <a:latin typeface="Calibri" panose="020F0502020204030204" pitchFamily="34" charset="0"/>
            </a:endParaRPr>
          </a:p>
          <a:p>
            <a:r>
              <a:rPr lang="en-US">
                <a:latin typeface="Calibri" panose="020F0502020204030204" pitchFamily="34" charset="0"/>
              </a:rPr>
              <a:t>(Mann 2005, p.23)</a:t>
            </a:r>
            <a:endParaRPr lang="en-US">
              <a:latin typeface="Calibri" panose="020F050202020403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722630" y="2812415"/>
            <a:ext cx="7772400" cy="1562100"/>
          </a:xfrm>
        </p:spPr>
        <p:txBody>
          <a:bodyPr>
            <a:scene3d>
              <a:camera prst="orthographicFront"/>
              <a:lightRig rig="threePt" dir="t"/>
            </a:scene3d>
          </a:bodyPr>
          <a:p>
            <a:r>
              <a:rPr lang="en-IN" altLang="en-US">
                <a:solidFill>
                  <a:schemeClr val="tx1"/>
                </a:solidFill>
                <a:effectLst>
                  <a:reflection blurRad="6350" stA="53000" endA="300" endPos="35500" dir="5400000" sy="-90000" algn="bl" rotWithShape="0"/>
                </a:effectLst>
                <a:sym typeface="+mn-ea"/>
              </a:rPr>
              <a:t>LIBRARY OF CONGRESS</a:t>
            </a:r>
            <a:br>
              <a:rPr lang="en-IN" altLang="en-US">
                <a:solidFill>
                  <a:schemeClr val="tx1"/>
                </a:solidFill>
                <a:effectLst>
                  <a:reflection blurRad="6350" stA="53000" endA="300" endPos="35500" dir="5400000" sy="-90000" algn="bl" rotWithShape="0"/>
                </a:effectLst>
              </a:rPr>
            </a:br>
            <a:r>
              <a:rPr lang="en-IN" altLang="en-US">
                <a:ln/>
                <a:solidFill>
                  <a:schemeClr val="tx1"/>
                </a:solidFill>
                <a:effectLst>
                  <a:reflection blurRad="6350" stA="53000" endA="300" endPos="35500" dir="5400000" sy="-90000" algn="bl" rotWithShape="0"/>
                </a:effectLst>
              </a:rPr>
              <a:t>SUBJECT HEADING</a:t>
            </a:r>
            <a:endParaRPr lang="en-IN" altLang="en-US">
              <a:ln/>
              <a:solidFill>
                <a:schemeClr val="tx1"/>
              </a:solidFill>
              <a:effectLst>
                <a:reflection blurRad="6350" stA="53000" endA="300" endPos="35500" dir="5400000" sy="-90000" algn="bl" rotWithShape="0"/>
              </a:effectLs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3"/>
          <p:cNvSpPr>
            <a:spLocks noGrp="1" noChangeArrowheads="1"/>
          </p:cNvSpPr>
          <p:nvPr>
            <p:ph type="body" idx="4294967295"/>
          </p:nvPr>
        </p:nvSpPr>
        <p:spPr>
          <a:xfrm>
            <a:off x="228600" y="1371600"/>
            <a:ext cx="8229600" cy="5181600"/>
          </a:xfrm>
        </p:spPr>
        <p:txBody>
          <a:bodyPr/>
          <a:lstStyle/>
          <a:p>
            <a:r>
              <a:rPr lang="en-US" sz="2800"/>
              <a:t>LCSH was created in the summer of 1898</a:t>
            </a:r>
            <a:endParaRPr lang="en-US" sz="2800"/>
          </a:p>
          <a:p>
            <a:endParaRPr lang="en-US" sz="2800"/>
          </a:p>
          <a:p>
            <a:r>
              <a:rPr lang="en-US" sz="2800"/>
              <a:t>Library officials faced the question on how collections should be organized</a:t>
            </a:r>
            <a:endParaRPr lang="en-US" sz="2800"/>
          </a:p>
          <a:p>
            <a:pPr>
              <a:buFont typeface="Wingdings" panose="05000000000000000000" pitchFamily="2" charset="2"/>
              <a:buNone/>
            </a:pPr>
            <a:endParaRPr lang="en-US" sz="2800"/>
          </a:p>
          <a:p>
            <a:r>
              <a:rPr lang="en-US" sz="2800"/>
              <a:t>LC officials wanted a new classification system </a:t>
            </a:r>
            <a:endParaRPr lang="en-US" sz="2800"/>
          </a:p>
          <a:p>
            <a:endParaRPr lang="en-US"/>
          </a:p>
        </p:txBody>
      </p:sp>
      <p:sp>
        <p:nvSpPr>
          <p:cNvPr id="15363" name="Rectangle 4"/>
          <p:cNvSpPr>
            <a:spLocks noGrp="1" noChangeArrowheads="1"/>
          </p:cNvSpPr>
          <p:nvPr>
            <p:ph type="title" idx="4294967295"/>
          </p:nvPr>
        </p:nvSpPr>
        <p:spPr>
          <a:xfrm>
            <a:off x="228600" y="228600"/>
            <a:ext cx="3581400" cy="685800"/>
          </a:xfrm>
        </p:spPr>
        <p:txBody>
          <a:bodyPr anchor="ctr">
            <a:normAutofit/>
            <a:scene3d>
              <a:camera prst="orthographicFront"/>
              <a:lightRig rig="threePt" dir="t"/>
            </a:scene3d>
          </a:bodyPr>
          <a:lstStyle/>
          <a:p>
            <a:r>
              <a:rPr lang="en-US">
                <a:ln/>
                <a:solidFill>
                  <a:schemeClr val="tx1"/>
                </a:solidFill>
                <a:effectLst>
                  <a:reflection blurRad="6350" stA="53000" endA="300" endPos="35500" dir="5400000" sy="-90000" algn="bl" rotWithShape="0"/>
                </a:effectLst>
              </a:rPr>
              <a:t>LCSH: History</a:t>
            </a:r>
            <a:endParaRPr lang="en-US">
              <a:ln/>
              <a:solidFill>
                <a:schemeClr val="tx1"/>
              </a:solidFill>
              <a:effectLst>
                <a:reflection blurRad="6350" stA="53000" endA="300" endPos="35500" dir="5400000" sy="-90000" algn="bl" rotWithShape="0"/>
              </a:effectLs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a:xfrm>
            <a:off x="152400" y="152400"/>
            <a:ext cx="3657600" cy="715963"/>
          </a:xfrm>
        </p:spPr>
        <p:txBody>
          <a:bodyPr anchor="ctr">
            <a:normAutofit/>
            <a:scene3d>
              <a:camera prst="orthographicFront"/>
              <a:lightRig rig="threePt" dir="t"/>
            </a:scene3d>
          </a:bodyPr>
          <a:lstStyle/>
          <a:p>
            <a:r>
              <a:rPr lang="en-US" sz="3500">
                <a:ln/>
                <a:solidFill>
                  <a:schemeClr val="tx1"/>
                </a:solidFill>
                <a:effectLst>
                  <a:reflection blurRad="6350" stA="53000" endA="300" endPos="35500" dir="5400000" sy="-90000" algn="bl" rotWithShape="0"/>
                </a:effectLst>
              </a:rPr>
              <a:t>LCSH: History</a:t>
            </a:r>
            <a:endParaRPr lang="en-US" sz="3500">
              <a:ln/>
              <a:solidFill>
                <a:schemeClr val="tx1"/>
              </a:solidFill>
              <a:effectLst>
                <a:reflection blurRad="6350" stA="53000" endA="300" endPos="35500" dir="5400000" sy="-90000" algn="bl" rotWithShape="0"/>
              </a:effectLst>
            </a:endParaRPr>
          </a:p>
        </p:txBody>
      </p:sp>
      <p:sp>
        <p:nvSpPr>
          <p:cNvPr id="40962" name="Rectangle 3"/>
          <p:cNvSpPr>
            <a:spLocks noGrp="1" noChangeArrowheads="1"/>
          </p:cNvSpPr>
          <p:nvPr>
            <p:ph type="body" idx="4294967295"/>
          </p:nvPr>
        </p:nvSpPr>
        <p:spPr>
          <a:xfrm>
            <a:off x="304800" y="1295400"/>
            <a:ext cx="8839200" cy="5181600"/>
          </a:xfrm>
        </p:spPr>
        <p:txBody>
          <a:bodyPr/>
          <a:lstStyle/>
          <a:p>
            <a:r>
              <a:rPr lang="en-US" sz="2800"/>
              <a:t>In July 1898, </a:t>
            </a:r>
            <a:endParaRPr lang="en-US" sz="2800"/>
          </a:p>
          <a:p>
            <a:pPr lvl="1"/>
            <a:r>
              <a:rPr lang="en-US" sz="2400"/>
              <a:t>Compilation of authority list of subject headings</a:t>
            </a:r>
            <a:endParaRPr lang="en-US" sz="2400"/>
          </a:p>
          <a:p>
            <a:pPr lvl="1"/>
            <a:r>
              <a:rPr lang="en-US" sz="2400"/>
              <a:t>Printing of first author cards</a:t>
            </a:r>
            <a:endParaRPr lang="en-US" sz="2400"/>
          </a:p>
          <a:p>
            <a:r>
              <a:rPr lang="en-US" sz="2800"/>
              <a:t>In 1909, recounted LCSH system</a:t>
            </a:r>
            <a:endParaRPr lang="en-US" sz="2800"/>
          </a:p>
          <a:p>
            <a:r>
              <a:rPr lang="en-US" sz="2800"/>
              <a:t>General controlled vocabulary</a:t>
            </a:r>
            <a:endParaRPr lang="en-US" sz="2800"/>
          </a:p>
          <a:p>
            <a:r>
              <a:rPr lang="en-US" sz="2800"/>
              <a:t>LCSH serves thousands of libraries around the world</a:t>
            </a:r>
            <a:endParaRPr lang="en-US" sz="2800"/>
          </a:p>
          <a:p>
            <a:r>
              <a:rPr lang="en-US" sz="2800"/>
              <a:t>LCSH is a dynamic system, always evolving</a:t>
            </a:r>
            <a:endParaRPr lang="en-US" sz="2800"/>
          </a:p>
          <a:p>
            <a:endParaRPr lang="en-US" sz="35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a:xfrm>
            <a:off x="152400" y="152400"/>
            <a:ext cx="4953000" cy="715963"/>
          </a:xfrm>
        </p:spPr>
        <p:txBody>
          <a:bodyPr anchor="ctr">
            <a:normAutofit/>
            <a:scene3d>
              <a:camera prst="orthographicFront"/>
              <a:lightRig rig="threePt" dir="t"/>
            </a:scene3d>
          </a:bodyPr>
          <a:lstStyle/>
          <a:p>
            <a:r>
              <a:rPr lang="en-US" sz="3500">
                <a:ln/>
                <a:solidFill>
                  <a:schemeClr val="tx1"/>
                </a:solidFill>
                <a:effectLst>
                  <a:reflection blurRad="6350" stA="53000" endA="300" endPos="35500" dir="5400000" sy="-90000" algn="bl" rotWithShape="0"/>
                </a:effectLst>
              </a:rPr>
              <a:t>General Information</a:t>
            </a:r>
            <a:endParaRPr lang="en-US" sz="3500">
              <a:ln/>
              <a:solidFill>
                <a:schemeClr val="tx1"/>
              </a:solidFill>
              <a:effectLst>
                <a:reflection blurRad="6350" stA="53000" endA="300" endPos="35500" dir="5400000" sy="-90000" algn="bl" rotWithShape="0"/>
              </a:effectLst>
            </a:endParaRPr>
          </a:p>
        </p:txBody>
      </p:sp>
      <p:sp>
        <p:nvSpPr>
          <p:cNvPr id="45058" name="Rectangle 3"/>
          <p:cNvSpPr>
            <a:spLocks noGrp="1" noChangeArrowheads="1"/>
          </p:cNvSpPr>
          <p:nvPr>
            <p:ph type="body" idx="4294967295"/>
          </p:nvPr>
        </p:nvSpPr>
        <p:spPr>
          <a:xfrm>
            <a:off x="0" y="990600"/>
            <a:ext cx="9144000" cy="5715000"/>
          </a:xfrm>
        </p:spPr>
        <p:txBody>
          <a:bodyPr/>
          <a:lstStyle/>
          <a:p>
            <a:r>
              <a:rPr lang="en-US" sz="2000"/>
              <a:t>Current size approximately a quarter million terms</a:t>
            </a:r>
            <a:endParaRPr lang="en-US" sz="2000"/>
          </a:p>
          <a:p>
            <a:endParaRPr lang="en-US" sz="2000"/>
          </a:p>
          <a:p>
            <a:r>
              <a:rPr lang="en-US" sz="2000"/>
              <a:t>Most comprehensible non-specialized controlled vocabulary in the English language</a:t>
            </a:r>
            <a:endParaRPr lang="en-US" sz="2000"/>
          </a:p>
          <a:p>
            <a:endParaRPr lang="en-US" sz="2000"/>
          </a:p>
          <a:p>
            <a:r>
              <a:rPr lang="en-US" sz="2000"/>
              <a:t>LCSH has demonstrated its versatility in response to changed external circumstances offering subject access to a wide range of audience in a wide range of environments</a:t>
            </a:r>
            <a:endParaRPr lang="en-US" sz="2000"/>
          </a:p>
          <a:p>
            <a:pPr>
              <a:buFont typeface="Wingdings" panose="05000000000000000000" pitchFamily="2" charset="2"/>
              <a:buNone/>
            </a:pPr>
            <a:endParaRPr lang="en-US" sz="2000"/>
          </a:p>
          <a:p>
            <a:r>
              <a:rPr lang="en-US" sz="2000"/>
              <a:t>If LCSH wants to survive in the future, it must adapt to the new environment</a:t>
            </a:r>
            <a:endParaRPr lang="en-US" sz="2000"/>
          </a:p>
          <a:p>
            <a:endParaRPr lang="en-US" sz="2000"/>
          </a:p>
          <a:p>
            <a:pPr>
              <a:buFont typeface="Symbol" panose="05050102010706020507" pitchFamily="18" charset="2"/>
              <a:buNone/>
            </a:pPr>
            <a:r>
              <a:rPr lang="en-US" sz="2000"/>
              <a:t>(Chan, L. M., &amp; Hodges, T.,2000)</a:t>
            </a:r>
            <a:endParaRPr lang="en-US" sz="2000"/>
          </a:p>
          <a:p>
            <a:pPr>
              <a:buFont typeface="Symbol" panose="05050102010706020507" pitchFamily="18" charset="2"/>
              <a:buNone/>
            </a:pPr>
            <a:endParaRPr lang="en-US" sz="20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1"/>
          <p:cNvSpPr txBox="1"/>
          <p:nvPr/>
        </p:nvSpPr>
        <p:spPr>
          <a:xfrm>
            <a:off x="405130" y="1724660"/>
            <a:ext cx="7549515" cy="3583305"/>
          </a:xfrm>
          <a:prstGeom prst="rect">
            <a:avLst/>
          </a:prstGeom>
          <a:noFill/>
        </p:spPr>
        <p:txBody>
          <a:bodyPr wrap="square" rtlCol="0" anchor="t">
            <a:spAutoFit/>
          </a:bodyPr>
          <a:p>
            <a:pPr marL="609600" indent="-609600">
              <a:lnSpc>
                <a:spcPct val="80000"/>
              </a:lnSpc>
              <a:buFont typeface="Wingdings" panose="05000000000000000000" pitchFamily="2" charset="2"/>
              <a:buNone/>
            </a:pPr>
            <a:r>
              <a:rPr lang="en-US" sz="2400" b="1">
                <a:sym typeface="+mn-ea"/>
              </a:rPr>
              <a:t>Functions </a:t>
            </a:r>
            <a:r>
              <a:rPr lang="en-IN" altLang="en-US" sz="2400" b="1">
                <a:sym typeface="+mn-ea"/>
              </a:rPr>
              <a:t>:</a:t>
            </a:r>
            <a:endParaRPr lang="en-US"/>
          </a:p>
          <a:p>
            <a:pPr marL="609600" indent="-609600">
              <a:lnSpc>
                <a:spcPct val="80000"/>
              </a:lnSpc>
              <a:buFont typeface="Wingdings" panose="05000000000000000000" pitchFamily="2" charset="2"/>
              <a:buNone/>
            </a:pPr>
            <a:endParaRPr lang="en-US"/>
          </a:p>
          <a:p>
            <a:pPr marL="609600" indent="-609600">
              <a:lnSpc>
                <a:spcPct val="80000"/>
              </a:lnSpc>
              <a:buFont typeface="Wingdings" panose="05000000000000000000" pitchFamily="2" charset="2"/>
              <a:buNone/>
            </a:pPr>
            <a:endParaRPr lang="en-US"/>
          </a:p>
          <a:p>
            <a:pPr marL="609600" indent="-609600">
              <a:lnSpc>
                <a:spcPct val="80000"/>
              </a:lnSpc>
              <a:buFont typeface="Wingdings" panose="05000000000000000000" pitchFamily="2" charset="2"/>
              <a:buNone/>
            </a:pPr>
            <a:r>
              <a:rPr lang="en-US" sz="2000">
                <a:sym typeface="+mn-ea"/>
              </a:rPr>
              <a:t>1)</a:t>
            </a:r>
            <a:r>
              <a:rPr lang="en-US">
                <a:sym typeface="+mn-ea"/>
              </a:rPr>
              <a:t> </a:t>
            </a:r>
            <a:r>
              <a:rPr lang="en-US" sz="2000">
                <a:sym typeface="+mn-ea"/>
              </a:rPr>
              <a:t>To provide subject access points to the bibliographic records contained in the Library of Congress catalogs. </a:t>
            </a:r>
            <a:endParaRPr lang="en-US" sz="2000"/>
          </a:p>
          <a:p>
            <a:pPr marL="609600" indent="-609600">
              <a:lnSpc>
                <a:spcPct val="80000"/>
              </a:lnSpc>
              <a:buFont typeface="Wingdings" panose="05000000000000000000" pitchFamily="2" charset="2"/>
              <a:buNone/>
            </a:pPr>
            <a:endParaRPr lang="en-US" sz="2000"/>
          </a:p>
          <a:p>
            <a:pPr marL="609600" indent="-609600">
              <a:lnSpc>
                <a:spcPct val="80000"/>
              </a:lnSpc>
              <a:buFont typeface="Wingdings" panose="05000000000000000000" pitchFamily="2" charset="2"/>
              <a:buNone/>
            </a:pPr>
            <a:r>
              <a:rPr lang="en-US" sz="2000">
                <a:sym typeface="+mn-ea"/>
              </a:rPr>
              <a:t>2) A tool for subject indexing of general library catalogs.</a:t>
            </a:r>
            <a:endParaRPr lang="en-US" sz="2000"/>
          </a:p>
          <a:p>
            <a:pPr marL="609600" indent="-609600">
              <a:lnSpc>
                <a:spcPct val="80000"/>
              </a:lnSpc>
              <a:buFont typeface="Wingdings" panose="05000000000000000000" pitchFamily="2" charset="2"/>
              <a:buNone/>
            </a:pPr>
            <a:endParaRPr lang="en-US"/>
          </a:p>
          <a:p>
            <a:pPr marL="609600" indent="-609600">
              <a:lnSpc>
                <a:spcPct val="80000"/>
              </a:lnSpc>
              <a:buFont typeface="Wingdings" panose="05000000000000000000" pitchFamily="2" charset="2"/>
              <a:buNone/>
            </a:pPr>
            <a:endParaRPr lang="en-US"/>
          </a:p>
          <a:p>
            <a:pPr marL="609600" indent="-609600">
              <a:lnSpc>
                <a:spcPct val="80000"/>
              </a:lnSpc>
              <a:buFont typeface="Wingdings" panose="05000000000000000000" pitchFamily="2" charset="2"/>
              <a:buNone/>
            </a:pPr>
            <a:endParaRPr lang="en-US"/>
          </a:p>
          <a:p>
            <a:pPr marL="609600" indent="-609600">
              <a:lnSpc>
                <a:spcPct val="80000"/>
              </a:lnSpc>
              <a:buFont typeface="Wingdings" panose="05000000000000000000" pitchFamily="2" charset="2"/>
              <a:buNone/>
            </a:pPr>
            <a:endParaRPr lang="en-US"/>
          </a:p>
          <a:p>
            <a:pPr marL="609600" indent="-609600">
              <a:lnSpc>
                <a:spcPct val="80000"/>
              </a:lnSpc>
              <a:buFont typeface="Wingdings" panose="05000000000000000000" pitchFamily="2" charset="2"/>
              <a:buNone/>
            </a:pPr>
            <a:endParaRPr lang="en-US"/>
          </a:p>
          <a:p>
            <a:pPr marL="609600" indent="-609600">
              <a:lnSpc>
                <a:spcPct val="80000"/>
              </a:lnSpc>
              <a:buFont typeface="Wingdings" panose="05000000000000000000" pitchFamily="2" charset="2"/>
              <a:buNone/>
            </a:pPr>
            <a:endParaRPr lang="en-US"/>
          </a:p>
          <a:p>
            <a:pPr marL="609600" indent="-609600">
              <a:lnSpc>
                <a:spcPct val="80000"/>
              </a:lnSpc>
              <a:buFont typeface="Wingdings" panose="05000000000000000000" pitchFamily="2" charset="2"/>
              <a:buNone/>
            </a:pPr>
            <a:r>
              <a:rPr lang="en-US">
                <a:sym typeface="+mn-ea"/>
              </a:rPr>
              <a:t>(Chan, 1990)</a:t>
            </a:r>
            <a:endParaRPr lang="en-US"/>
          </a:p>
          <a:p>
            <a:pPr marL="609600" indent="-609600">
              <a:lnSpc>
                <a:spcPct val="80000"/>
              </a:lnSpc>
              <a:buFont typeface="Wingdings" panose="05000000000000000000" pitchFamily="2" charset="2"/>
              <a:buNone/>
            </a:pPr>
            <a:endParaRPr lang="en-US"/>
          </a:p>
        </p:txBody>
      </p:sp>
      <p:sp>
        <p:nvSpPr>
          <p:cNvPr id="14338" name="Rectangle 2"/>
          <p:cNvSpPr>
            <a:spLocks noGrp="1" noChangeArrowheads="1"/>
          </p:cNvSpPr>
          <p:nvPr/>
        </p:nvSpPr>
        <p:spPr>
          <a:xfrm>
            <a:off x="152400" y="152400"/>
            <a:ext cx="4267200" cy="715963"/>
          </a:xfrm>
          <a:prstGeom prst="rect">
            <a:avLst/>
          </a:prstGeom>
          <a:noFill/>
          <a:ln w="9525">
            <a:noFill/>
            <a:miter lim="800000"/>
          </a:ln>
          <a:effectLst/>
        </p:spPr>
        <p:txBody>
          <a:bodyPr vert="horz" wrap="square" lIns="91440" tIns="45720" rIns="91440" bIns="45720" numCol="1" anchor="ctr" anchorCtr="0" compatLnSpc="1">
            <a:normAutofit/>
            <a:scene3d>
              <a:camera prst="orthographicFront"/>
              <a:lightRig rig="threePt" dir="t"/>
            </a:scene3d>
          </a:bodyPr>
          <a:lstStyle>
            <a:lvl1pPr algn="l" rtl="0" fontAlgn="base">
              <a:spcBef>
                <a:spcPct val="0"/>
              </a:spcBef>
              <a:spcAft>
                <a:spcPct val="0"/>
              </a:spcAft>
              <a:defRPr sz="3900" b="1">
                <a:solidFill>
                  <a:schemeClr val="tx2"/>
                </a:solidFill>
                <a:latin typeface="+mj-lt"/>
                <a:ea typeface="+mj-ea"/>
                <a:cs typeface="+mj-cs"/>
              </a:defRPr>
            </a:lvl1pPr>
            <a:lvl2pPr algn="l" rtl="0" fontAlgn="base">
              <a:spcBef>
                <a:spcPct val="0"/>
              </a:spcBef>
              <a:spcAft>
                <a:spcPct val="0"/>
              </a:spcAft>
              <a:defRPr sz="3900" b="1">
                <a:solidFill>
                  <a:schemeClr val="tx2"/>
                </a:solidFill>
                <a:latin typeface="Arial" panose="020B0604020202020204" pitchFamily="34" charset="0"/>
              </a:defRPr>
            </a:lvl2pPr>
            <a:lvl3pPr algn="l" rtl="0" fontAlgn="base">
              <a:spcBef>
                <a:spcPct val="0"/>
              </a:spcBef>
              <a:spcAft>
                <a:spcPct val="0"/>
              </a:spcAft>
              <a:defRPr sz="3900" b="1">
                <a:solidFill>
                  <a:schemeClr val="tx2"/>
                </a:solidFill>
                <a:latin typeface="Arial" panose="020B0604020202020204" pitchFamily="34" charset="0"/>
              </a:defRPr>
            </a:lvl3pPr>
            <a:lvl4pPr algn="l" rtl="0" fontAlgn="base">
              <a:spcBef>
                <a:spcPct val="0"/>
              </a:spcBef>
              <a:spcAft>
                <a:spcPct val="0"/>
              </a:spcAft>
              <a:defRPr sz="3900" b="1">
                <a:solidFill>
                  <a:schemeClr val="tx2"/>
                </a:solidFill>
                <a:latin typeface="Arial" panose="020B0604020202020204" pitchFamily="34" charset="0"/>
              </a:defRPr>
            </a:lvl4pPr>
            <a:lvl5pPr algn="l" rtl="0" fontAlgn="base">
              <a:spcBef>
                <a:spcPct val="0"/>
              </a:spcBef>
              <a:spcAft>
                <a:spcPct val="0"/>
              </a:spcAft>
              <a:defRPr sz="3900" b="1">
                <a:solidFill>
                  <a:schemeClr val="tx2"/>
                </a:solidFill>
                <a:latin typeface="Arial" panose="020B0604020202020204" pitchFamily="34" charset="0"/>
              </a:defRPr>
            </a:lvl5pPr>
            <a:lvl6pPr marL="457200" algn="l" rtl="0" fontAlgn="base">
              <a:spcBef>
                <a:spcPct val="0"/>
              </a:spcBef>
              <a:spcAft>
                <a:spcPct val="0"/>
              </a:spcAft>
              <a:defRPr sz="3900" b="1">
                <a:solidFill>
                  <a:schemeClr val="tx2"/>
                </a:solidFill>
                <a:latin typeface="Arial" panose="020B0604020202020204" pitchFamily="34" charset="0"/>
              </a:defRPr>
            </a:lvl6pPr>
            <a:lvl7pPr marL="914400" algn="l" rtl="0" fontAlgn="base">
              <a:spcBef>
                <a:spcPct val="0"/>
              </a:spcBef>
              <a:spcAft>
                <a:spcPct val="0"/>
              </a:spcAft>
              <a:defRPr sz="3900" b="1">
                <a:solidFill>
                  <a:schemeClr val="tx2"/>
                </a:solidFill>
                <a:latin typeface="Arial" panose="020B0604020202020204" pitchFamily="34" charset="0"/>
              </a:defRPr>
            </a:lvl7pPr>
            <a:lvl8pPr marL="1371600" algn="l" rtl="0" fontAlgn="base">
              <a:spcBef>
                <a:spcPct val="0"/>
              </a:spcBef>
              <a:spcAft>
                <a:spcPct val="0"/>
              </a:spcAft>
              <a:defRPr sz="3900" b="1">
                <a:solidFill>
                  <a:schemeClr val="tx2"/>
                </a:solidFill>
                <a:latin typeface="Arial" panose="020B0604020202020204" pitchFamily="34" charset="0"/>
              </a:defRPr>
            </a:lvl8pPr>
            <a:lvl9pPr marL="1828800" algn="l" rtl="0" fontAlgn="base">
              <a:spcBef>
                <a:spcPct val="0"/>
              </a:spcBef>
              <a:spcAft>
                <a:spcPct val="0"/>
              </a:spcAft>
              <a:defRPr sz="3900" b="1">
                <a:solidFill>
                  <a:schemeClr val="tx2"/>
                </a:solidFill>
                <a:latin typeface="Arial" panose="020B0604020202020204" pitchFamily="34" charset="0"/>
              </a:defRPr>
            </a:lvl9pPr>
          </a:lstStyle>
          <a:p>
            <a:r>
              <a:rPr lang="en-US" sz="3500">
                <a:ln/>
                <a:solidFill>
                  <a:schemeClr val="tx1"/>
                </a:solidFill>
                <a:effectLst>
                  <a:reflection blurRad="6350" stA="53000" endA="300" endPos="35500" dir="5400000" sy="-90000" algn="bl" rotWithShape="0"/>
                </a:effectLst>
              </a:rPr>
              <a:t>LCSH: Functions</a:t>
            </a:r>
            <a:endParaRPr lang="en-US" sz="3500">
              <a:ln/>
              <a:solidFill>
                <a:schemeClr val="tx1"/>
              </a:solidFill>
              <a:effectLst>
                <a:reflection blurRad="6350" stA="53000" endA="300" endPos="35500" dir="5400000" sy="-90000" algn="bl" rotWithShape="0"/>
              </a:effectLs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idx="4294967295"/>
          </p:nvPr>
        </p:nvSpPr>
        <p:spPr>
          <a:xfrm>
            <a:off x="152400" y="152400"/>
            <a:ext cx="4800600" cy="838200"/>
          </a:xfrm>
        </p:spPr>
        <p:txBody>
          <a:bodyPr anchor="ctr">
            <a:scene3d>
              <a:camera prst="orthographicFront"/>
              <a:lightRig rig="threePt" dir="t"/>
            </a:scene3d>
          </a:bodyPr>
          <a:lstStyle/>
          <a:p>
            <a:r>
              <a:rPr lang="en-US">
                <a:ln/>
                <a:solidFill>
                  <a:schemeClr val="tx1"/>
                </a:solidFill>
                <a:effectLst>
                  <a:reflection blurRad="6350" stA="53000" endA="300" endPos="35500" dir="5400000" sy="-90000" algn="bl" rotWithShape="0"/>
                </a:effectLst>
              </a:rPr>
              <a:t>LCSH: Advantages</a:t>
            </a:r>
            <a:endParaRPr lang="en-US">
              <a:ln/>
              <a:solidFill>
                <a:schemeClr val="tx1"/>
              </a:solidFill>
              <a:effectLst>
                <a:reflection blurRad="6350" stA="53000" endA="300" endPos="35500" dir="5400000" sy="-90000" algn="bl" rotWithShape="0"/>
              </a:effectLst>
            </a:endParaRPr>
          </a:p>
        </p:txBody>
      </p:sp>
      <p:sp>
        <p:nvSpPr>
          <p:cNvPr id="47106" name="Rectangle 3"/>
          <p:cNvSpPr>
            <a:spLocks noGrp="1" noChangeArrowheads="1"/>
          </p:cNvSpPr>
          <p:nvPr>
            <p:ph type="body" idx="4294967295"/>
          </p:nvPr>
        </p:nvSpPr>
        <p:spPr>
          <a:xfrm>
            <a:off x="0" y="1524000"/>
            <a:ext cx="8839200" cy="5029200"/>
          </a:xfrm>
        </p:spPr>
        <p:txBody>
          <a:bodyPr/>
          <a:lstStyle/>
          <a:p>
            <a:r>
              <a:rPr lang="en-US" sz="2600"/>
              <a:t>Rich vocabulary covering all subject areas, easily the largest general indexing vocabulary in the English language</a:t>
            </a:r>
            <a:endParaRPr lang="en-US" sz="2600"/>
          </a:p>
          <a:p>
            <a:pPr>
              <a:buClr>
                <a:schemeClr val="tx1"/>
              </a:buClr>
              <a:buFont typeface="Wingdings" panose="05000000000000000000" pitchFamily="2" charset="2"/>
              <a:buNone/>
            </a:pPr>
            <a:endParaRPr lang="en-US" sz="2600"/>
          </a:p>
          <a:p>
            <a:r>
              <a:rPr lang="en-US" sz="2600"/>
              <a:t>Provides synonym and homograph control</a:t>
            </a:r>
            <a:endParaRPr lang="en-US" sz="2600"/>
          </a:p>
          <a:p>
            <a:pPr>
              <a:buClr>
                <a:schemeClr val="tx1"/>
              </a:buClr>
              <a:buFont typeface="Wingdings" panose="05000000000000000000" pitchFamily="2" charset="2"/>
              <a:buNone/>
            </a:pPr>
            <a:endParaRPr lang="en-US" sz="2600"/>
          </a:p>
          <a:p>
            <a:r>
              <a:rPr lang="en-US" sz="2600"/>
              <a:t>Contains rich links (cross-reference) among terms</a:t>
            </a:r>
            <a:endParaRPr lang="en-US" sz="2600"/>
          </a:p>
          <a:p>
            <a:pPr>
              <a:buClr>
                <a:schemeClr val="tx1"/>
              </a:buClr>
            </a:pPr>
            <a:endParaRPr lang="en-US" sz="2600"/>
          </a:p>
          <a:p>
            <a:pPr>
              <a:buClr>
                <a:schemeClr val="tx1"/>
              </a:buClr>
              <a:buFont typeface="Wingdings" panose="05000000000000000000" pitchFamily="2" charset="2"/>
              <a:buNone/>
            </a:pPr>
            <a:r>
              <a:rPr lang="en-US" sz="2300"/>
              <a:t>(Chan, L. M., &amp; Hodges, T.,2000)</a:t>
            </a:r>
            <a:endParaRPr lang="en-US" sz="23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152400" y="152400"/>
            <a:ext cx="4876800" cy="715963"/>
          </a:xfrm>
        </p:spPr>
        <p:txBody>
          <a:bodyPr anchor="ctr">
            <a:normAutofit/>
            <a:scene3d>
              <a:camera prst="orthographicFront"/>
              <a:lightRig rig="threePt" dir="t"/>
            </a:scene3d>
          </a:bodyPr>
          <a:lstStyle/>
          <a:p>
            <a:r>
              <a:rPr lang="en-US" sz="3500">
                <a:ln/>
                <a:solidFill>
                  <a:schemeClr val="tx1"/>
                </a:solidFill>
                <a:effectLst>
                  <a:reflection blurRad="6350" stA="53000" endA="300" endPos="35500" dir="5400000" sy="-90000" algn="bl" rotWithShape="0"/>
                </a:effectLst>
              </a:rPr>
              <a:t>LCSH: Advantages</a:t>
            </a:r>
            <a:endParaRPr lang="en-US" sz="3500">
              <a:ln/>
              <a:solidFill>
                <a:schemeClr val="tx1"/>
              </a:solidFill>
              <a:effectLst>
                <a:reflection blurRad="6350" stA="53000" endA="300" endPos="35500" dir="5400000" sy="-90000" algn="bl" rotWithShape="0"/>
              </a:effectLst>
            </a:endParaRPr>
          </a:p>
        </p:txBody>
      </p:sp>
      <p:sp>
        <p:nvSpPr>
          <p:cNvPr id="49154" name="Rectangle 3"/>
          <p:cNvSpPr>
            <a:spLocks noGrp="1" noChangeArrowheads="1"/>
          </p:cNvSpPr>
          <p:nvPr>
            <p:ph type="body" idx="4294967295"/>
          </p:nvPr>
        </p:nvSpPr>
        <p:spPr>
          <a:xfrm>
            <a:off x="0" y="1295400"/>
            <a:ext cx="8839200" cy="5181600"/>
          </a:xfrm>
        </p:spPr>
        <p:txBody>
          <a:bodyPr/>
          <a:lstStyle/>
          <a:p>
            <a:pPr>
              <a:lnSpc>
                <a:spcPct val="90000"/>
              </a:lnSpc>
            </a:pPr>
            <a:r>
              <a:rPr lang="en-US"/>
              <a:t>Translated or adapted as a model for developing subject headings systems by many countries around the world</a:t>
            </a:r>
            <a:endParaRPr lang="en-US"/>
          </a:p>
          <a:p>
            <a:pPr>
              <a:lnSpc>
                <a:spcPct val="90000"/>
              </a:lnSpc>
              <a:buClr>
                <a:schemeClr val="tx1"/>
              </a:buClr>
              <a:buFont typeface="Wingdings" panose="05000000000000000000" pitchFamily="2" charset="2"/>
              <a:buNone/>
            </a:pPr>
            <a:endParaRPr lang="en-US"/>
          </a:p>
          <a:p>
            <a:pPr>
              <a:lnSpc>
                <a:spcPct val="90000"/>
              </a:lnSpc>
            </a:pPr>
            <a:r>
              <a:rPr lang="en-US"/>
              <a:t>Compatible with subject data in MARC records </a:t>
            </a:r>
            <a:endParaRPr lang="en-US"/>
          </a:p>
          <a:p>
            <a:pPr>
              <a:lnSpc>
                <a:spcPct val="90000"/>
              </a:lnSpc>
              <a:buFont typeface="Wingdings" panose="05000000000000000000" pitchFamily="2" charset="2"/>
              <a:buNone/>
            </a:pPr>
            <a:r>
              <a:rPr lang="en-US" sz="2800"/>
              <a:t>(Chan, L. M., &amp; Hodges, T.,2000)</a:t>
            </a:r>
            <a:endParaRPr lang="en-US" sz="2800"/>
          </a:p>
          <a:p>
            <a:pPr>
              <a:lnSpc>
                <a:spcPct val="90000"/>
              </a:lnSpc>
              <a:buFont typeface="Wingdings" panose="05000000000000000000" pitchFamily="2" charset="2"/>
              <a:buNone/>
            </a:pPr>
            <a:endParaRPr lang="en-US"/>
          </a:p>
          <a:p>
            <a:pPr>
              <a:lnSpc>
                <a:spcPct val="90000"/>
              </a:lnSpc>
            </a:pPr>
            <a:r>
              <a:rPr lang="en-US"/>
              <a:t>The system has clearly demonstrated its versatility in a wide range of conditions and is holding its own in popularity </a:t>
            </a:r>
            <a:endParaRPr lang="en-US"/>
          </a:p>
          <a:p>
            <a:pPr>
              <a:lnSpc>
                <a:spcPct val="90000"/>
              </a:lnSpc>
              <a:buFont typeface="Wingdings" panose="05000000000000000000" pitchFamily="2" charset="2"/>
              <a:buNone/>
            </a:pPr>
            <a:r>
              <a:rPr lang="en-US" sz="2800"/>
              <a:t>(Calderon,1997)</a:t>
            </a:r>
            <a:endParaRPr lang="en-US" sz="2800"/>
          </a:p>
          <a:p>
            <a:pPr>
              <a:lnSpc>
                <a:spcPct val="90000"/>
              </a:lnSpc>
            </a:pPr>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152400" y="152400"/>
            <a:ext cx="5562600" cy="685800"/>
          </a:xfrm>
        </p:spPr>
        <p:txBody>
          <a:bodyPr anchor="ctr">
            <a:normAutofit/>
          </a:bodyPr>
          <a:lstStyle/>
          <a:p>
            <a:r>
              <a:rPr lang="en-US">
                <a:ln/>
                <a:solidFill>
                  <a:schemeClr val="tx1"/>
                </a:solidFill>
                <a:effectLst>
                  <a:reflection blurRad="6350" stA="53000" endA="300" endPos="35500" dir="5400000" sy="-90000" algn="bl" rotWithShape="0"/>
                </a:effectLst>
              </a:rPr>
              <a:t>LCSH: Disadvantages</a:t>
            </a:r>
            <a:endParaRPr lang="en-US">
              <a:ln/>
              <a:solidFill>
                <a:schemeClr val="tx1"/>
              </a:solidFill>
              <a:effectLst>
                <a:reflection blurRad="6350" stA="53000" endA="300" endPos="35500" dir="5400000" sy="-90000" algn="bl" rotWithShape="0"/>
              </a:effectLst>
            </a:endParaRPr>
          </a:p>
        </p:txBody>
      </p:sp>
      <p:sp>
        <p:nvSpPr>
          <p:cNvPr id="51202" name="Rectangle 3"/>
          <p:cNvSpPr>
            <a:spLocks noGrp="1" noChangeArrowheads="1"/>
          </p:cNvSpPr>
          <p:nvPr>
            <p:ph type="body" idx="4294967295"/>
          </p:nvPr>
        </p:nvSpPr>
        <p:spPr>
          <a:xfrm>
            <a:off x="152400" y="1066800"/>
            <a:ext cx="8839200" cy="5638800"/>
          </a:xfrm>
        </p:spPr>
        <p:txBody>
          <a:bodyPr/>
          <a:lstStyle/>
          <a:p>
            <a:pPr>
              <a:lnSpc>
                <a:spcPct val="80000"/>
              </a:lnSpc>
            </a:pPr>
            <a:r>
              <a:rPr lang="en-US" sz="2300"/>
              <a:t>LC system is so complex, that it requires trained personnel.</a:t>
            </a:r>
            <a:endParaRPr lang="en-US" sz="2300"/>
          </a:p>
          <a:p>
            <a:pPr>
              <a:lnSpc>
                <a:spcPct val="80000"/>
              </a:lnSpc>
            </a:pPr>
            <a:endParaRPr lang="en-US" sz="2300"/>
          </a:p>
          <a:p>
            <a:pPr>
              <a:lnSpc>
                <a:spcPct val="80000"/>
              </a:lnSpc>
            </a:pPr>
            <a:r>
              <a:rPr lang="en-US" sz="2300"/>
              <a:t>Very costly to maintain subject headings strings in bibliographic or metadata records</a:t>
            </a:r>
            <a:endParaRPr lang="en-US" sz="2300"/>
          </a:p>
          <a:p>
            <a:pPr>
              <a:lnSpc>
                <a:spcPct val="80000"/>
              </a:lnSpc>
            </a:pPr>
            <a:endParaRPr lang="en-US" sz="2300"/>
          </a:p>
          <a:p>
            <a:pPr>
              <a:lnSpc>
                <a:spcPct val="80000"/>
              </a:lnSpc>
            </a:pPr>
            <a:r>
              <a:rPr lang="en-US" sz="2300"/>
              <a:t>In its present form and application, LCSH is not compatible in syntax with most other controlled vocabularies.  Its subject heading strings do not lend themselves to mapping onto other controlled vocabularies.</a:t>
            </a:r>
            <a:endParaRPr lang="en-US" sz="2300"/>
          </a:p>
          <a:p>
            <a:pPr>
              <a:lnSpc>
                <a:spcPct val="80000"/>
              </a:lnSpc>
            </a:pPr>
            <a:endParaRPr lang="en-US" sz="2300"/>
          </a:p>
          <a:p>
            <a:pPr>
              <a:lnSpc>
                <a:spcPct val="80000"/>
              </a:lnSpc>
            </a:pPr>
            <a:r>
              <a:rPr lang="en-US" sz="2300"/>
              <a:t>Not amenable to search engines outside the OPAC environment particularly those that operate on the web</a:t>
            </a:r>
            <a:endParaRPr lang="en-US" sz="2300"/>
          </a:p>
          <a:p>
            <a:pPr>
              <a:lnSpc>
                <a:spcPct val="80000"/>
              </a:lnSpc>
              <a:buFont typeface="Wingdings" panose="05000000000000000000" pitchFamily="2" charset="2"/>
              <a:buNone/>
            </a:pPr>
            <a:r>
              <a:rPr lang="en-US" sz="1800"/>
              <a:t>(Chan, L. M., &amp; Hodges, T.,2000)</a:t>
            </a:r>
            <a:endParaRPr lang="en-US" sz="18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3"/>
          <p:cNvSpPr>
            <a:spLocks noGrp="1"/>
          </p:cNvSpPr>
          <p:nvPr>
            <p:ph type="title" idx="4294967295"/>
          </p:nvPr>
        </p:nvSpPr>
        <p:spPr>
          <a:xfrm>
            <a:off x="228600" y="990600"/>
            <a:ext cx="4648200" cy="762000"/>
          </a:xfrm>
        </p:spPr>
        <p:txBody>
          <a:bodyPr anchor="ctr"/>
          <a:lstStyle/>
          <a:p>
            <a:r>
              <a:rPr lang="en-US" sz="24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Both the LCSH and Sears are:</a:t>
            </a:r>
            <a:endParaRPr lang="en-US" sz="24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16386" name="Content Placeholder 4"/>
          <p:cNvSpPr>
            <a:spLocks noGrp="1"/>
          </p:cNvSpPr>
          <p:nvPr>
            <p:ph idx="4294967295"/>
          </p:nvPr>
        </p:nvSpPr>
        <p:spPr>
          <a:xfrm>
            <a:off x="3733800" y="3962400"/>
            <a:ext cx="5181600" cy="2286000"/>
          </a:xfrm>
        </p:spPr>
        <p:txBody>
          <a:bodyPr>
            <a:scene3d>
              <a:camera prst="orthographicFront"/>
              <a:lightRig rig="threePt" dir="t"/>
            </a:scene3d>
          </a:bodyPr>
          <a:lstStyle/>
          <a:p>
            <a:pPr algn="ctr">
              <a:buFont typeface="Wingdings" panose="05000000000000000000" pitchFamily="2" charset="2"/>
              <a:buNone/>
            </a:pPr>
            <a:r>
              <a:rPr lang="en-US" sz="6200">
                <a:ln/>
                <a:solidFill>
                  <a:schemeClr val="tx1"/>
                </a:solidFill>
                <a:effectLst>
                  <a:reflection blurRad="6350" stA="53000" endA="300" endPos="35500" dir="5400000" sy="-90000" algn="bl" rotWithShape="0"/>
                </a:effectLst>
              </a:rPr>
              <a:t>SUBJECT HEADINGS</a:t>
            </a:r>
            <a:endParaRPr lang="en-US" sz="6200">
              <a:ln/>
              <a:solidFill>
                <a:schemeClr val="tx1"/>
              </a:solidFill>
              <a:effectLst>
                <a:reflection blurRad="6350" stA="53000" endA="300" endPos="35500" dir="5400000" sy="-90000" algn="bl" rotWithShape="0"/>
              </a:effectLst>
            </a:endParaRPr>
          </a:p>
        </p:txBody>
      </p:sp>
      <p:pic>
        <p:nvPicPr>
          <p:cNvPr id="16387" name="Picture 2"/>
          <p:cNvPicPr>
            <a:picLocks noChangeAspect="1" noChangeArrowheads="1"/>
          </p:cNvPicPr>
          <p:nvPr/>
        </p:nvPicPr>
        <p:blipFill>
          <a:blip r:embed="rId1" cstate="print"/>
          <a:srcRect/>
          <a:stretch>
            <a:fillRect/>
          </a:stretch>
        </p:blipFill>
        <p:spPr bwMode="auto">
          <a:xfrm>
            <a:off x="5105400" y="152400"/>
            <a:ext cx="2743200" cy="2082800"/>
          </a:xfrm>
          <a:prstGeom prst="rect">
            <a:avLst/>
          </a:prstGeom>
          <a:noFill/>
          <a:ln w="9525">
            <a:noFill/>
            <a:miter lim="800000"/>
            <a:headEnd/>
            <a:tailEnd/>
          </a:ln>
        </p:spPr>
      </p:pic>
      <p:pic>
        <p:nvPicPr>
          <p:cNvPr id="16388" name="Picture 3"/>
          <p:cNvPicPr>
            <a:picLocks noChangeAspect="1" noChangeArrowheads="1"/>
          </p:cNvPicPr>
          <p:nvPr/>
        </p:nvPicPr>
        <p:blipFill>
          <a:blip r:embed="rId2" cstate="print"/>
          <a:srcRect/>
          <a:stretch>
            <a:fillRect/>
          </a:stretch>
        </p:blipFill>
        <p:spPr bwMode="auto">
          <a:xfrm>
            <a:off x="304800" y="3962400"/>
            <a:ext cx="3124200" cy="2325688"/>
          </a:xfrm>
          <a:prstGeom prst="rect">
            <a:avLst/>
          </a:prstGeom>
          <a:noFill/>
          <a:ln w="9525">
            <a:noFill/>
            <a:miter lim="800000"/>
            <a:headEnd/>
            <a:tailEnd/>
          </a:ln>
        </p:spPr>
      </p:pic>
      <p:sp>
        <p:nvSpPr>
          <p:cNvPr id="16389" name="Text Box 6"/>
          <p:cNvSpPr txBox="1">
            <a:spLocks noChangeArrowheads="1"/>
          </p:cNvSpPr>
          <p:nvPr/>
        </p:nvSpPr>
        <p:spPr bwMode="auto">
          <a:xfrm>
            <a:off x="1295400" y="2514600"/>
            <a:ext cx="4876800" cy="701675"/>
          </a:xfrm>
          <a:prstGeom prst="rect">
            <a:avLst/>
          </a:prstGeom>
          <a:noFill/>
          <a:ln w="9525">
            <a:noFill/>
            <a:miter lim="800000"/>
          </a:ln>
        </p:spPr>
        <p:txBody>
          <a:bodyPr>
            <a:spAutoFit/>
          </a:bodyPr>
          <a:lstStyle/>
          <a:p>
            <a:pPr>
              <a:spcBef>
                <a:spcPct val="50000"/>
              </a:spcBef>
            </a:pPr>
            <a:r>
              <a:rPr lang="en-US" sz="40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Calibri" panose="020F0502020204030204" pitchFamily="34" charset="0"/>
              </a:rPr>
              <a:t>Alphabetical Lists of</a:t>
            </a:r>
            <a:endParaRPr lang="en-US" sz="40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Calibri" panose="020F0502020204030204" pitchFamily="34" charset="0"/>
            </a:endParaRPr>
          </a:p>
        </p:txBody>
      </p:sp>
      <p:sp>
        <p:nvSpPr>
          <p:cNvPr id="16390" name="Rectangle 7"/>
          <p:cNvSpPr>
            <a:spLocks noChangeArrowheads="1"/>
          </p:cNvSpPr>
          <p:nvPr/>
        </p:nvSpPr>
        <p:spPr bwMode="auto">
          <a:xfrm>
            <a:off x="6248400" y="2209800"/>
            <a:ext cx="2644775" cy="244475"/>
          </a:xfrm>
          <a:prstGeom prst="rect">
            <a:avLst/>
          </a:prstGeom>
          <a:noFill/>
          <a:ln w="9525">
            <a:noFill/>
            <a:miter lim="800000"/>
          </a:ln>
        </p:spPr>
        <p:txBody>
          <a:bodyPr wrap="none">
            <a:spAutoFit/>
          </a:bodyPr>
          <a:lstStyle/>
          <a:p>
            <a:r>
              <a:rPr lang="en-US" sz="1000">
                <a:solidFill>
                  <a:srgbClr val="BFBFBF"/>
                </a:solidFill>
                <a:latin typeface="Times New Roman" panose="02020603050405020304" pitchFamily="18" charset="0"/>
              </a:rPr>
              <a:t>http://www.loc.gov/library/libarch-thesauri.html</a:t>
            </a:r>
            <a:endParaRPr lang="en-US" sz="1000">
              <a:solidFill>
                <a:srgbClr val="BFBFBF"/>
              </a:solidFill>
              <a:latin typeface="Times New Roman" panose="02020603050405020304" pitchFamily="18" charset="0"/>
            </a:endParaRPr>
          </a:p>
        </p:txBody>
      </p:sp>
      <p:sp>
        <p:nvSpPr>
          <p:cNvPr id="16391" name="Rectangle 8"/>
          <p:cNvSpPr>
            <a:spLocks noChangeArrowheads="1"/>
          </p:cNvSpPr>
          <p:nvPr/>
        </p:nvSpPr>
        <p:spPr bwMode="auto">
          <a:xfrm>
            <a:off x="152400" y="6400800"/>
            <a:ext cx="4217988" cy="244475"/>
          </a:xfrm>
          <a:prstGeom prst="rect">
            <a:avLst/>
          </a:prstGeom>
          <a:noFill/>
          <a:ln w="9525">
            <a:noFill/>
            <a:miter lim="800000"/>
          </a:ln>
        </p:spPr>
        <p:txBody>
          <a:bodyPr wrap="none">
            <a:spAutoFit/>
          </a:bodyPr>
          <a:lstStyle/>
          <a:p>
            <a:r>
              <a:rPr lang="en-US" sz="1000">
                <a:solidFill>
                  <a:srgbClr val="BFBFBF"/>
                </a:solidFill>
                <a:latin typeface="Times New Roman" panose="02020603050405020304" pitchFamily="18" charset="0"/>
              </a:rPr>
              <a:t>http://otherinternents.blogspot.com/2009/02/sears-list-of-subject-headings.html</a:t>
            </a:r>
            <a:endParaRPr lang="en-US" sz="1000">
              <a:solidFill>
                <a:srgbClr val="BFBFBF"/>
              </a:solidFill>
              <a:latin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idx="4294967295"/>
          </p:nvPr>
        </p:nvSpPr>
        <p:spPr>
          <a:xfrm>
            <a:off x="152400" y="152400"/>
            <a:ext cx="5638800" cy="838200"/>
          </a:xfrm>
        </p:spPr>
        <p:txBody>
          <a:bodyPr anchor="ctr"/>
          <a:lstStyle/>
          <a:p>
            <a:r>
              <a:rPr lang="en-US">
                <a:ln/>
                <a:solidFill>
                  <a:schemeClr val="tx1"/>
                </a:solidFill>
                <a:effectLst>
                  <a:reflection blurRad="6350" stA="53000" endA="300" endPos="35500" dir="5400000" sy="-90000" algn="bl" rotWithShape="0"/>
                </a:effectLst>
              </a:rPr>
              <a:t>LCSH: Disadvantages</a:t>
            </a:r>
            <a:endParaRPr lang="en-US">
              <a:ln/>
              <a:solidFill>
                <a:schemeClr val="tx1"/>
              </a:solidFill>
              <a:effectLst>
                <a:reflection blurRad="6350" stA="53000" endA="300" endPos="35500" dir="5400000" sy="-90000" algn="bl" rotWithShape="0"/>
              </a:effectLst>
            </a:endParaRPr>
          </a:p>
        </p:txBody>
      </p:sp>
      <p:sp>
        <p:nvSpPr>
          <p:cNvPr id="53250" name="Rectangle 3"/>
          <p:cNvSpPr>
            <a:spLocks noGrp="1" noChangeArrowheads="1"/>
          </p:cNvSpPr>
          <p:nvPr>
            <p:ph type="body" idx="4294967295"/>
          </p:nvPr>
        </p:nvSpPr>
        <p:spPr>
          <a:xfrm>
            <a:off x="0" y="1295400"/>
            <a:ext cx="8839200" cy="4953000"/>
          </a:xfrm>
        </p:spPr>
        <p:txBody>
          <a:bodyPr/>
          <a:lstStyle/>
          <a:p>
            <a:pPr>
              <a:lnSpc>
                <a:spcPct val="80000"/>
              </a:lnSpc>
            </a:pPr>
            <a:r>
              <a:rPr lang="en-US" sz="2200"/>
              <a:t>Library patrons rarely understand and use the LCSH—leads searchers out of the subject, not into it</a:t>
            </a:r>
            <a:endParaRPr lang="en-US" sz="2200"/>
          </a:p>
          <a:p>
            <a:pPr>
              <a:lnSpc>
                <a:spcPct val="80000"/>
              </a:lnSpc>
              <a:buFont typeface="Wingdings" panose="05000000000000000000" pitchFamily="2" charset="2"/>
              <a:buNone/>
            </a:pPr>
            <a:endParaRPr lang="en-US" sz="2200"/>
          </a:p>
          <a:p>
            <a:pPr>
              <a:lnSpc>
                <a:spcPct val="80000"/>
              </a:lnSpc>
            </a:pPr>
            <a:r>
              <a:rPr lang="en-US" sz="2200"/>
              <a:t>Lack of flexibility in the framework of the system </a:t>
            </a:r>
            <a:endParaRPr lang="en-US" sz="2200"/>
          </a:p>
          <a:p>
            <a:pPr>
              <a:lnSpc>
                <a:spcPct val="80000"/>
              </a:lnSpc>
            </a:pPr>
            <a:endParaRPr lang="en-US" sz="2200"/>
          </a:p>
          <a:p>
            <a:pPr>
              <a:lnSpc>
                <a:spcPct val="80000"/>
              </a:lnSpc>
            </a:pPr>
            <a:r>
              <a:rPr lang="en-US" sz="2200"/>
              <a:t>Impossible to accomplish 3 key functions:</a:t>
            </a:r>
            <a:endParaRPr lang="en-US" sz="2200"/>
          </a:p>
          <a:p>
            <a:pPr lvl="2">
              <a:lnSpc>
                <a:spcPct val="80000"/>
              </a:lnSpc>
            </a:pPr>
            <a:r>
              <a:rPr lang="en-US" sz="2400"/>
              <a:t>Concept formulation</a:t>
            </a:r>
            <a:endParaRPr lang="en-US" sz="2400"/>
          </a:p>
          <a:p>
            <a:pPr lvl="2">
              <a:lnSpc>
                <a:spcPct val="80000"/>
              </a:lnSpc>
            </a:pPr>
            <a:r>
              <a:rPr lang="en-US" sz="2400"/>
              <a:t>String Linkage</a:t>
            </a:r>
            <a:endParaRPr lang="en-US" sz="2400"/>
          </a:p>
          <a:p>
            <a:pPr lvl="2">
              <a:lnSpc>
                <a:spcPct val="80000"/>
              </a:lnSpc>
            </a:pPr>
            <a:r>
              <a:rPr lang="en-US" sz="2400"/>
              <a:t>Term Networking</a:t>
            </a:r>
            <a:endParaRPr lang="en-US" sz="2400"/>
          </a:p>
          <a:p>
            <a:pPr lvl="2">
              <a:lnSpc>
                <a:spcPct val="80000"/>
              </a:lnSpc>
            </a:pPr>
            <a:endParaRPr lang="en-US" sz="2400"/>
          </a:p>
          <a:p>
            <a:pPr>
              <a:lnSpc>
                <a:spcPct val="80000"/>
              </a:lnSpc>
              <a:buClr>
                <a:schemeClr val="tx1"/>
              </a:buClr>
              <a:buSzPct val="155000"/>
              <a:buFontTx/>
              <a:buChar char="•"/>
            </a:pPr>
            <a:r>
              <a:rPr lang="en-US" sz="2200"/>
              <a:t>The Subject Heading List of the Library of Congress has become so entrenched that the financial and intellectual costs of making a radical departure are intimidating.</a:t>
            </a:r>
            <a:endParaRPr lang="en-US" sz="2200"/>
          </a:p>
          <a:p>
            <a:pPr>
              <a:lnSpc>
                <a:spcPct val="80000"/>
              </a:lnSpc>
              <a:buFont typeface="Wingdings" panose="05000000000000000000" pitchFamily="2" charset="2"/>
              <a:buNone/>
            </a:pPr>
            <a:r>
              <a:rPr lang="en-US" sz="1800"/>
              <a:t>      (Calderon,1997)</a:t>
            </a:r>
            <a:endParaRPr lang="en-US" sz="1800"/>
          </a:p>
          <a:p>
            <a:pPr>
              <a:lnSpc>
                <a:spcPct val="80000"/>
              </a:lnSpc>
            </a:pPr>
            <a:endParaRPr lang="en-US" sz="18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idx="4294967295"/>
          </p:nvPr>
        </p:nvSpPr>
        <p:spPr>
          <a:xfrm>
            <a:off x="152400" y="152400"/>
            <a:ext cx="3015615" cy="762000"/>
          </a:xfrm>
        </p:spPr>
        <p:txBody>
          <a:bodyPr anchor="ctr">
            <a:scene3d>
              <a:camera prst="orthographicFront"/>
              <a:lightRig rig="threePt" dir="t"/>
            </a:scene3d>
          </a:bodyPr>
          <a:lstStyle/>
          <a:p>
            <a:r>
              <a:rPr lang="en-US">
                <a:ln/>
                <a:solidFill>
                  <a:schemeClr val="tx1"/>
                </a:solidFill>
                <a:effectLst>
                  <a:reflection blurRad="6350" stA="53000" endA="300" endPos="35500" dir="5400000" sy="-90000" algn="bl" rotWithShape="0"/>
                </a:effectLst>
              </a:rPr>
              <a:t>Criticism </a:t>
            </a:r>
            <a:r>
              <a:rPr lang="en-IN" altLang="en-US">
                <a:ln/>
                <a:solidFill>
                  <a:schemeClr val="tx1"/>
                </a:solidFill>
                <a:effectLst>
                  <a:reflection blurRad="6350" stA="53000" endA="300" endPos="35500" dir="5400000" sy="-90000" algn="bl" rotWithShape="0"/>
                </a:effectLst>
              </a:rPr>
              <a:t>:</a:t>
            </a:r>
            <a:endParaRPr lang="en-IN" altLang="en-US">
              <a:ln/>
              <a:solidFill>
                <a:schemeClr val="tx1"/>
              </a:solidFill>
              <a:effectLst>
                <a:reflection blurRad="6350" stA="53000" endA="300" endPos="35500" dir="5400000" sy="-90000" algn="bl" rotWithShape="0"/>
              </a:effectLst>
            </a:endParaRPr>
          </a:p>
        </p:txBody>
      </p:sp>
      <p:sp>
        <p:nvSpPr>
          <p:cNvPr id="3" name="Content Placeholder 2"/>
          <p:cNvSpPr>
            <a:spLocks noGrp="1"/>
          </p:cNvSpPr>
          <p:nvPr>
            <p:ph idx="4294967295"/>
          </p:nvPr>
        </p:nvSpPr>
        <p:spPr/>
        <p:txBody>
          <a:bodyPr>
            <a:normAutofit/>
          </a:bodyPr>
          <a:lstStyle/>
          <a:p>
            <a:pPr>
              <a:lnSpc>
                <a:spcPct val="70000"/>
              </a:lnSpc>
            </a:pPr>
            <a:r>
              <a:rPr lang="en-US" sz="2800"/>
              <a:t>Constructions- conceived and developed by humans</a:t>
            </a:r>
            <a:endParaRPr lang="en-US" sz="2800"/>
          </a:p>
          <a:p>
            <a:pPr>
              <a:lnSpc>
                <a:spcPct val="70000"/>
              </a:lnSpc>
              <a:buFont typeface="Wingdings" panose="05000000000000000000" pitchFamily="2" charset="2"/>
              <a:buNone/>
            </a:pPr>
            <a:endParaRPr lang="en-US" sz="2800"/>
          </a:p>
          <a:p>
            <a:pPr>
              <a:lnSpc>
                <a:spcPct val="70000"/>
              </a:lnSpc>
            </a:pPr>
            <a:r>
              <a:rPr lang="en-US" sz="2800"/>
              <a:t>Lists of subject headings are not neutral</a:t>
            </a:r>
            <a:endParaRPr lang="en-US" sz="2800"/>
          </a:p>
          <a:p>
            <a:pPr>
              <a:lnSpc>
                <a:spcPct val="70000"/>
              </a:lnSpc>
              <a:buFont typeface="Wingdings" panose="05000000000000000000" pitchFamily="2" charset="2"/>
              <a:buNone/>
            </a:pPr>
            <a:endParaRPr lang="en-US" sz="2800"/>
          </a:p>
          <a:p>
            <a:pPr>
              <a:lnSpc>
                <a:spcPct val="70000"/>
              </a:lnSpc>
            </a:pPr>
            <a:r>
              <a:rPr lang="en-US" sz="2800"/>
              <a:t>They embed cataloger’s bias- cultural, ethnic, historical, sexual orientation, racial, gender</a:t>
            </a:r>
            <a:endParaRPr lang="en-US" sz="2800"/>
          </a:p>
          <a:p>
            <a:pPr>
              <a:lnSpc>
                <a:spcPct val="70000"/>
              </a:lnSpc>
              <a:buFont typeface="Wingdings" panose="05000000000000000000" pitchFamily="2" charset="2"/>
              <a:buNone/>
            </a:pPr>
            <a:endParaRPr lang="en-US" sz="2800"/>
          </a:p>
          <a:p>
            <a:pPr>
              <a:lnSpc>
                <a:spcPct val="70000"/>
              </a:lnSpc>
            </a:pPr>
            <a:r>
              <a:rPr lang="en-US" sz="2800"/>
              <a:t>When included, minority groups and the powerless in society are misrepresented and marginalized (pushed aside as unimportant)</a:t>
            </a:r>
            <a:endParaRPr lang="en-US" sz="2800"/>
          </a:p>
          <a:p>
            <a:pPr>
              <a:lnSpc>
                <a:spcPct val="70000"/>
              </a:lnSpc>
              <a:buFont typeface="Wingdings" panose="05000000000000000000" pitchFamily="2" charset="2"/>
              <a:buNone/>
            </a:pPr>
            <a:r>
              <a:rPr lang="en-US" sz="1500"/>
              <a:t>(Olsen, 2002)</a:t>
            </a:r>
            <a:endParaRPr lang="en-US" sz="15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603250" y="2993073"/>
            <a:ext cx="7543800" cy="1295400"/>
          </a:xfrm>
        </p:spPr>
        <p:txBody>
          <a:bodyPr>
            <a:scene3d>
              <a:camera prst="orthographicFront"/>
              <a:lightRig rig="threePt" dir="t"/>
            </a:scene3d>
          </a:bodyPr>
          <a:p>
            <a:r>
              <a:rPr lang="en-IN" altLang="en-US">
                <a:ln/>
                <a:solidFill>
                  <a:schemeClr val="tx1"/>
                </a:solidFill>
                <a:effectLst>
                  <a:reflection blurRad="6350" stA="53000" endA="300" endPos="35500" dir="5400000" sy="-90000" algn="bl" rotWithShape="0"/>
                </a:effectLst>
              </a:rPr>
              <a:t>SEARS LIST OF SUBJECT HEADING</a:t>
            </a:r>
            <a:endParaRPr lang="en-IN" altLang="en-US">
              <a:ln/>
              <a:solidFill>
                <a:schemeClr val="tx1"/>
              </a:solidFill>
              <a:effectLst>
                <a:reflection blurRad="6350" stA="53000" endA="300" endPos="35500" dir="5400000" sy="-90000" algn="bl" rotWithShape="0"/>
              </a:effectLs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idx="4294967295"/>
          </p:nvPr>
        </p:nvSpPr>
        <p:spPr>
          <a:xfrm>
            <a:off x="152400" y="228600"/>
            <a:ext cx="7772400" cy="1219200"/>
          </a:xfrm>
        </p:spPr>
        <p:txBody>
          <a:bodyPr anchor="ctr"/>
          <a:lstStyle/>
          <a:p>
            <a:r>
              <a:rPr lang="en-US">
                <a:ln/>
                <a:solidFill>
                  <a:schemeClr val="tx1"/>
                </a:solidFill>
                <a:effectLst>
                  <a:reflection blurRad="6350" stA="53000" endA="300" endPos="35500" dir="5400000" sy="-90000" algn="bl" rotWithShape="0"/>
                </a:effectLst>
              </a:rPr>
              <a:t>Sears Definition and Description</a:t>
            </a:r>
            <a:endParaRPr lang="en-US">
              <a:ln/>
              <a:solidFill>
                <a:schemeClr val="tx1"/>
              </a:solidFill>
              <a:effectLst>
                <a:reflection blurRad="6350" stA="53000" endA="300" endPos="35500" dir="5400000" sy="-90000" algn="bl" rotWithShape="0"/>
              </a:effectLst>
            </a:endParaRPr>
          </a:p>
        </p:txBody>
      </p:sp>
      <p:sp>
        <p:nvSpPr>
          <p:cNvPr id="57346" name="Rectangle 3"/>
          <p:cNvSpPr>
            <a:spLocks noGrp="1" noChangeArrowheads="1"/>
          </p:cNvSpPr>
          <p:nvPr>
            <p:ph type="body" idx="4294967295"/>
          </p:nvPr>
        </p:nvSpPr>
        <p:spPr>
          <a:xfrm>
            <a:off x="304800" y="1752600"/>
            <a:ext cx="8610600" cy="4411663"/>
          </a:xfrm>
        </p:spPr>
        <p:txBody>
          <a:bodyPr/>
          <a:lstStyle/>
          <a:p>
            <a:r>
              <a:rPr lang="en-US" sz="2300"/>
              <a:t>Sears is an alphabetical list of subject headings.</a:t>
            </a:r>
            <a:endParaRPr lang="en-US" sz="2300"/>
          </a:p>
          <a:p>
            <a:endParaRPr lang="en-US" sz="2300"/>
          </a:p>
          <a:p>
            <a:r>
              <a:rPr lang="en-US" sz="2300"/>
              <a:t>It is based on literary warrant and does not create headings until there are library materials that need them. </a:t>
            </a:r>
            <a:endParaRPr lang="en-US" sz="2300"/>
          </a:p>
          <a:p>
            <a:endParaRPr lang="en-US" sz="2300"/>
          </a:p>
          <a:p>
            <a:r>
              <a:rPr lang="en-US" sz="2300"/>
              <a:t>Sears is devised for the implementation of Cutter’s Rule for cataloging materials to the greatest specificity. </a:t>
            </a:r>
            <a:endParaRPr lang="en-US" sz="2300"/>
          </a:p>
          <a:p>
            <a:pPr>
              <a:buFont typeface="Wingdings" panose="05000000000000000000" pitchFamily="2" charset="2"/>
              <a:buNone/>
            </a:pPr>
            <a:r>
              <a:rPr lang="en-US" sz="2300"/>
              <a:t>(Inter, p. 76)</a:t>
            </a:r>
            <a:endParaRPr lang="en-US" sz="2300"/>
          </a:p>
          <a:p>
            <a:pPr>
              <a:buFont typeface="Wingdings" panose="05000000000000000000" pitchFamily="2" charset="2"/>
              <a:buNone/>
            </a:pPr>
            <a:endParaRPr lang="en-US" sz="23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3"/>
          <p:cNvSpPr>
            <a:spLocks noGrp="1" noChangeArrowheads="1"/>
          </p:cNvSpPr>
          <p:nvPr>
            <p:ph type="body" idx="4294967295"/>
          </p:nvPr>
        </p:nvSpPr>
        <p:spPr>
          <a:xfrm>
            <a:off x="228600" y="1719263"/>
            <a:ext cx="8686800" cy="4986337"/>
          </a:xfrm>
        </p:spPr>
        <p:txBody>
          <a:bodyPr/>
          <a:lstStyle/>
          <a:p>
            <a:pPr>
              <a:lnSpc>
                <a:spcPct val="80000"/>
              </a:lnSpc>
            </a:pPr>
            <a:r>
              <a:rPr lang="en-US" sz="2300"/>
              <a:t>The technical model was and still is the Library of Congress Subject Headings. It was the policy of Sears to use the LC form with some modifications, chiefly the simplification of phrases. </a:t>
            </a:r>
            <a:endParaRPr lang="en-US" sz="2300"/>
          </a:p>
          <a:p>
            <a:pPr>
              <a:lnSpc>
                <a:spcPct val="80000"/>
              </a:lnSpc>
            </a:pPr>
            <a:endParaRPr lang="en-US" sz="2300"/>
          </a:p>
          <a:p>
            <a:pPr>
              <a:lnSpc>
                <a:spcPct val="80000"/>
              </a:lnSpc>
            </a:pPr>
            <a:r>
              <a:rPr lang="en-US" sz="2300"/>
              <a:t>Abridged Dewey Decimal numbers were added for the first time in the 4th edition and are still present in current editions. </a:t>
            </a:r>
            <a:endParaRPr lang="en-US" sz="2300"/>
          </a:p>
          <a:p>
            <a:pPr>
              <a:lnSpc>
                <a:spcPct val="80000"/>
              </a:lnSpc>
            </a:pPr>
            <a:endParaRPr lang="en-US" sz="2300"/>
          </a:p>
          <a:p>
            <a:pPr>
              <a:lnSpc>
                <a:spcPct val="80000"/>
              </a:lnSpc>
            </a:pPr>
            <a:r>
              <a:rPr lang="en-US" sz="2300"/>
              <a:t>Dewey numbers are to be used as a guide for the cataloger and not used as exact placing in individual libraries. </a:t>
            </a:r>
            <a:endParaRPr lang="en-US" sz="2300"/>
          </a:p>
          <a:p>
            <a:pPr>
              <a:lnSpc>
                <a:spcPct val="80000"/>
              </a:lnSpc>
              <a:buFont typeface="Wingdings" panose="05000000000000000000" pitchFamily="2" charset="2"/>
              <a:buNone/>
            </a:pPr>
            <a:r>
              <a:rPr lang="en-US" sz="2300"/>
              <a:t>(Miller, 2007) </a:t>
            </a:r>
            <a:endParaRPr lang="en-US" sz="2300"/>
          </a:p>
          <a:p>
            <a:pPr>
              <a:lnSpc>
                <a:spcPct val="80000"/>
              </a:lnSpc>
              <a:buFont typeface="Wingdings" panose="05000000000000000000" pitchFamily="2" charset="2"/>
              <a:buNone/>
            </a:pPr>
            <a:endParaRPr lang="en-US" sz="2300"/>
          </a:p>
        </p:txBody>
      </p:sp>
      <p:sp>
        <p:nvSpPr>
          <p:cNvPr id="25603" name="Rectangle 4"/>
          <p:cNvSpPr>
            <a:spLocks noGrp="1" noChangeArrowheads="1"/>
          </p:cNvSpPr>
          <p:nvPr>
            <p:ph type="title" idx="4294967295"/>
          </p:nvPr>
        </p:nvSpPr>
        <p:spPr>
          <a:xfrm>
            <a:off x="228600" y="152400"/>
            <a:ext cx="6324600" cy="1295400"/>
          </a:xfrm>
        </p:spPr>
        <p:txBody>
          <a:bodyPr anchor="ctr">
            <a:normAutofit/>
          </a:bodyPr>
          <a:lstStyle/>
          <a:p>
            <a:r>
              <a:rPr lang="en-US" sz="3500">
                <a:ln/>
                <a:solidFill>
                  <a:schemeClr val="tx1"/>
                </a:solidFill>
                <a:effectLst>
                  <a:reflection blurRad="6350" stA="53000" endA="300" endPos="35500" dir="5400000" sy="-90000" algn="bl" rotWithShape="0"/>
                </a:effectLst>
              </a:rPr>
              <a:t>Sears Definition and Description</a:t>
            </a:r>
            <a:endParaRPr lang="en-US" sz="3500">
              <a:ln/>
              <a:solidFill>
                <a:schemeClr val="tx1"/>
              </a:solidFill>
              <a:effectLst>
                <a:reflection blurRad="6350" stA="53000" endA="300" endPos="35500" dir="5400000" sy="-90000" algn="bl" rotWithShape="0"/>
              </a:effectLs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3"/>
          <p:cNvSpPr>
            <a:spLocks noGrp="1" noChangeArrowheads="1"/>
          </p:cNvSpPr>
          <p:nvPr>
            <p:ph type="body" idx="4294967295"/>
          </p:nvPr>
        </p:nvSpPr>
        <p:spPr>
          <a:xfrm>
            <a:off x="152400" y="1447800"/>
            <a:ext cx="8991600" cy="5715000"/>
          </a:xfrm>
        </p:spPr>
        <p:txBody>
          <a:bodyPr/>
          <a:lstStyle/>
          <a:p>
            <a:pPr>
              <a:lnSpc>
                <a:spcPct val="90000"/>
              </a:lnSpc>
            </a:pPr>
            <a:r>
              <a:rPr lang="en-US" sz="2100"/>
              <a:t>Sears was first designed in 1923 by Minnie Earl Sears</a:t>
            </a:r>
            <a:endParaRPr lang="en-US" sz="2100"/>
          </a:p>
          <a:p>
            <a:pPr>
              <a:lnSpc>
                <a:spcPct val="90000"/>
              </a:lnSpc>
              <a:buFont typeface="Wingdings" panose="05000000000000000000" pitchFamily="2" charset="2"/>
              <a:buNone/>
            </a:pPr>
            <a:endParaRPr lang="en-US" sz="2100"/>
          </a:p>
          <a:p>
            <a:pPr>
              <a:lnSpc>
                <a:spcPct val="90000"/>
              </a:lnSpc>
            </a:pPr>
            <a:r>
              <a:rPr lang="en-US" sz="2100"/>
              <a:t>The original plan of Sears was to remain as close as possible to the usage of the Library of Congress subject headings.</a:t>
            </a:r>
            <a:endParaRPr lang="en-US" sz="2100"/>
          </a:p>
          <a:p>
            <a:pPr>
              <a:lnSpc>
                <a:spcPct val="90000"/>
              </a:lnSpc>
              <a:buFont typeface="Wingdings" panose="05000000000000000000" pitchFamily="2" charset="2"/>
              <a:buNone/>
            </a:pPr>
            <a:r>
              <a:rPr lang="en-US" sz="2000"/>
              <a:t>     </a:t>
            </a:r>
            <a:r>
              <a:rPr lang="en-US" sz="1700"/>
              <a:t>(Inter, p. 75)</a:t>
            </a:r>
            <a:endParaRPr lang="en-US" sz="1700"/>
          </a:p>
          <a:p>
            <a:pPr>
              <a:lnSpc>
                <a:spcPct val="90000"/>
              </a:lnSpc>
              <a:buFont typeface="Wingdings" panose="05000000000000000000" pitchFamily="2" charset="2"/>
              <a:buNone/>
            </a:pPr>
            <a:endParaRPr lang="en-US" sz="2100"/>
          </a:p>
          <a:p>
            <a:pPr>
              <a:lnSpc>
                <a:spcPct val="90000"/>
              </a:lnSpc>
            </a:pPr>
            <a:r>
              <a:rPr lang="en-US" sz="2100"/>
              <a:t> It was based on a survey of subject heading practices of nine small but well catalogued libraries</a:t>
            </a:r>
            <a:endParaRPr lang="en-US" sz="2100"/>
          </a:p>
          <a:p>
            <a:pPr>
              <a:lnSpc>
                <a:spcPct val="90000"/>
              </a:lnSpc>
            </a:pPr>
            <a:endParaRPr lang="en-US" sz="2100"/>
          </a:p>
        </p:txBody>
      </p:sp>
      <p:sp>
        <p:nvSpPr>
          <p:cNvPr id="26627" name="TextBox 3"/>
          <p:cNvSpPr>
            <a:spLocks noGrp="1" noChangeArrowheads="1"/>
          </p:cNvSpPr>
          <p:nvPr>
            <p:ph type="title" idx="4294967295"/>
          </p:nvPr>
        </p:nvSpPr>
        <p:spPr>
          <a:xfrm>
            <a:off x="152400" y="152400"/>
            <a:ext cx="3581400" cy="731838"/>
          </a:xfrm>
        </p:spPr>
        <p:txBody>
          <a:bodyPr anchor="ctr">
            <a:normAutofit/>
          </a:bodyPr>
          <a:lstStyle/>
          <a:p>
            <a:r>
              <a:rPr lang="en-US" sz="3500">
                <a:ln/>
                <a:solidFill>
                  <a:schemeClr val="tx1"/>
                </a:solidFill>
                <a:effectLst>
                  <a:reflection blurRad="6350" stA="53000" endA="300" endPos="35500" dir="5400000" sy="-90000" algn="bl" rotWithShape="0"/>
                </a:effectLst>
              </a:rPr>
              <a:t>Sears History</a:t>
            </a:r>
            <a:endParaRPr lang="en-US" sz="3500">
              <a:ln/>
              <a:solidFill>
                <a:schemeClr val="tx1"/>
              </a:solidFill>
              <a:effectLst>
                <a:reflection blurRad="6350" stA="53000" endA="300" endPos="35500" dir="5400000" sy="-90000" algn="bl" rotWithShape="0"/>
              </a:effectLs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3"/>
          <p:cNvSpPr>
            <a:spLocks noGrp="1" noChangeArrowheads="1"/>
          </p:cNvSpPr>
          <p:nvPr>
            <p:ph type="body" idx="4294967295"/>
          </p:nvPr>
        </p:nvSpPr>
        <p:spPr/>
        <p:txBody>
          <a:bodyPr/>
          <a:lstStyle/>
          <a:p>
            <a:r>
              <a:rPr lang="en-US" sz="2300"/>
              <a:t>It was meant for small libraries which found Library of Congress subject headings too detailed and expansive to easily meet their needs. </a:t>
            </a:r>
            <a:endParaRPr lang="en-US" sz="2300"/>
          </a:p>
          <a:p>
            <a:endParaRPr lang="en-US" sz="2300"/>
          </a:p>
          <a:p>
            <a:r>
              <a:rPr lang="en-US" sz="2300"/>
              <a:t>The original title was </a:t>
            </a:r>
            <a:r>
              <a:rPr lang="en-US" sz="2300" i="1"/>
              <a:t>List of Subject Headings for Small Libraries.</a:t>
            </a:r>
            <a:r>
              <a:rPr lang="en-US" sz="2300"/>
              <a:t>. </a:t>
            </a:r>
            <a:endParaRPr lang="en-US" sz="2300"/>
          </a:p>
          <a:p>
            <a:pPr>
              <a:buFont typeface="Wingdings" panose="05000000000000000000" pitchFamily="2" charset="2"/>
              <a:buNone/>
            </a:pPr>
            <a:r>
              <a:rPr lang="en-US" sz="2300"/>
              <a:t>(Miller, 2007) </a:t>
            </a:r>
            <a:endParaRPr lang="en-US" sz="2300"/>
          </a:p>
          <a:p>
            <a:pPr>
              <a:buFont typeface="Wingdings" panose="05000000000000000000" pitchFamily="2" charset="2"/>
              <a:buNone/>
            </a:pPr>
            <a:endParaRPr lang="en-US" sz="2300"/>
          </a:p>
        </p:txBody>
      </p:sp>
      <p:sp>
        <p:nvSpPr>
          <p:cNvPr id="27651" name="TextBox 3"/>
          <p:cNvSpPr>
            <a:spLocks noGrp="1" noChangeArrowheads="1"/>
          </p:cNvSpPr>
          <p:nvPr>
            <p:ph type="title" idx="4294967295"/>
          </p:nvPr>
        </p:nvSpPr>
        <p:spPr>
          <a:xfrm>
            <a:off x="152400" y="228600"/>
            <a:ext cx="2971800" cy="731838"/>
          </a:xfrm>
        </p:spPr>
        <p:txBody>
          <a:bodyPr anchor="ctr">
            <a:normAutofit/>
          </a:bodyPr>
          <a:lstStyle/>
          <a:p>
            <a:r>
              <a:rPr lang="en-US" sz="3500">
                <a:ln/>
                <a:solidFill>
                  <a:schemeClr val="tx1"/>
                </a:solidFill>
                <a:effectLst>
                  <a:reflection blurRad="6350" stA="53000" endA="300" endPos="35500" dir="5400000" sy="-90000" algn="bl" rotWithShape="0"/>
                </a:effectLst>
              </a:rPr>
              <a:t>Sears Uses </a:t>
            </a:r>
            <a:r>
              <a:rPr lang="en-IN" altLang="en-US" sz="3500">
                <a:ln/>
                <a:solidFill>
                  <a:schemeClr val="tx1"/>
                </a:solidFill>
                <a:effectLst>
                  <a:reflection blurRad="6350" stA="53000" endA="300" endPos="35500" dir="5400000" sy="-90000" algn="bl" rotWithShape="0"/>
                </a:effectLst>
              </a:rPr>
              <a:t>:</a:t>
            </a:r>
            <a:endParaRPr lang="en-IN" altLang="en-US" sz="3500">
              <a:ln/>
              <a:solidFill>
                <a:schemeClr val="tx1"/>
              </a:solidFill>
              <a:effectLst>
                <a:reflection blurRad="6350" stA="53000" endA="300" endPos="35500" dir="5400000" sy="-90000" algn="bl" rotWithShape="0"/>
              </a:effectLs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extBox 3"/>
          <p:cNvSpPr txBox="1">
            <a:spLocks noChangeArrowheads="1"/>
          </p:cNvSpPr>
          <p:nvPr/>
        </p:nvSpPr>
        <p:spPr bwMode="auto">
          <a:xfrm>
            <a:off x="152400" y="152400"/>
            <a:ext cx="2971800" cy="691515"/>
          </a:xfrm>
          <a:prstGeom prst="rect">
            <a:avLst/>
          </a:prstGeom>
          <a:noFill/>
          <a:ln w="9525">
            <a:noFill/>
            <a:miter lim="800000"/>
          </a:ln>
        </p:spPr>
        <p:txBody>
          <a:bodyPr>
            <a:spAutoFit/>
            <a:scene3d>
              <a:camera prst="orthographicFront"/>
              <a:lightRig rig="threePt" dir="t"/>
            </a:scene3d>
          </a:bodyPr>
          <a:lstStyle/>
          <a:p>
            <a:r>
              <a:rPr lang="en-US" sz="3900" b="1">
                <a:ln/>
                <a:solidFill>
                  <a:schemeClr val="tx1"/>
                </a:solidFill>
                <a:effectLst>
                  <a:reflection blurRad="6350" stA="53000" endA="300" endPos="35500" dir="5400000" sy="-90000" algn="bl" rotWithShape="0"/>
                </a:effectLst>
                <a:latin typeface="Calibri" panose="020F0502020204030204" pitchFamily="34" charset="0"/>
                <a:cs typeface="Arial" panose="020B0604020202020204" pitchFamily="34" charset="0"/>
              </a:rPr>
              <a:t>Sears Uses </a:t>
            </a:r>
            <a:r>
              <a:rPr lang="en-IN" altLang="en-US" sz="3900" b="1">
                <a:ln/>
                <a:solidFill>
                  <a:schemeClr val="tx1"/>
                </a:solidFill>
                <a:effectLst>
                  <a:reflection blurRad="6350" stA="53000" endA="300" endPos="35500" dir="5400000" sy="-90000" algn="bl" rotWithShape="0"/>
                </a:effectLst>
                <a:latin typeface="Calibri" panose="020F0502020204030204" pitchFamily="34" charset="0"/>
                <a:cs typeface="Arial" panose="020B0604020202020204" pitchFamily="34" charset="0"/>
              </a:rPr>
              <a:t>:</a:t>
            </a:r>
            <a:endParaRPr lang="en-IN" altLang="en-US" sz="3900" b="1">
              <a:ln/>
              <a:solidFill>
                <a:schemeClr val="tx1"/>
              </a:solidFill>
              <a:effectLst>
                <a:reflection blurRad="6350" stA="53000" endA="300" endPos="35500" dir="5400000" sy="-90000" algn="bl" rotWithShape="0"/>
              </a:effectLst>
              <a:latin typeface="Calibri" panose="020F0502020204030204" pitchFamily="34" charset="0"/>
              <a:cs typeface="Arial" panose="020B0604020202020204" pitchFamily="34" charset="0"/>
            </a:endParaRPr>
          </a:p>
        </p:txBody>
      </p:sp>
      <p:sp>
        <p:nvSpPr>
          <p:cNvPr id="65538" name="TextBox 4"/>
          <p:cNvSpPr txBox="1">
            <a:spLocks noChangeArrowheads="1"/>
          </p:cNvSpPr>
          <p:nvPr/>
        </p:nvSpPr>
        <p:spPr bwMode="auto">
          <a:xfrm>
            <a:off x="228600" y="1219200"/>
            <a:ext cx="5105400" cy="5194300"/>
          </a:xfrm>
          <a:prstGeom prst="rect">
            <a:avLst/>
          </a:prstGeom>
          <a:noFill/>
          <a:ln w="9525">
            <a:noFill/>
            <a:miter lim="800000"/>
          </a:ln>
        </p:spPr>
        <p:txBody>
          <a:bodyPr>
            <a:spAutoFit/>
          </a:bodyPr>
          <a:lstStyle/>
          <a:p>
            <a:r>
              <a:rPr lang="en-US" sz="2700">
                <a:latin typeface="Calibri" panose="020F0502020204030204" pitchFamily="34" charset="0"/>
                <a:cs typeface="Arial" panose="020B0604020202020204" pitchFamily="34" charset="0"/>
              </a:rPr>
              <a:t>The Sears list resembles the LCSH. Headings and subdivisions used as access points are in bold while those in light type are the non-preferred terms. </a:t>
            </a:r>
            <a:endParaRPr lang="en-US" sz="2700">
              <a:latin typeface="Calibri" panose="020F0502020204030204" pitchFamily="34" charset="0"/>
              <a:cs typeface="Arial" panose="020B0604020202020204" pitchFamily="34" charset="0"/>
            </a:endParaRPr>
          </a:p>
          <a:p>
            <a:endParaRPr lang="en-US" sz="2700">
              <a:latin typeface="Calibri" panose="020F0502020204030204" pitchFamily="34" charset="0"/>
              <a:cs typeface="Arial" panose="020B0604020202020204" pitchFamily="34" charset="0"/>
            </a:endParaRPr>
          </a:p>
          <a:p>
            <a:r>
              <a:rPr lang="en-US" sz="2700">
                <a:latin typeface="Calibri" panose="020F0502020204030204" pitchFamily="34" charset="0"/>
                <a:cs typeface="Arial" panose="020B0604020202020204" pitchFamily="34" charset="0"/>
              </a:rPr>
              <a:t>Synonym terms or variant forms of authorized headings are followed by “USE” references to the terms that are used as headings. </a:t>
            </a:r>
            <a:endParaRPr lang="en-US" sz="2700">
              <a:latin typeface="Calibri" panose="020F0502020204030204" pitchFamily="34" charset="0"/>
              <a:cs typeface="Arial" panose="020B0604020202020204" pitchFamily="34" charset="0"/>
            </a:endParaRPr>
          </a:p>
          <a:p>
            <a:r>
              <a:rPr lang="en-US" sz="1100">
                <a:latin typeface="Calibri" panose="020F0502020204030204" pitchFamily="34" charset="0"/>
                <a:cs typeface="Arial" panose="020B0604020202020204" pitchFamily="34" charset="0"/>
              </a:rPr>
              <a:t>(Chan, p. 269)</a:t>
            </a:r>
            <a:endParaRPr lang="en-US" sz="1100">
              <a:latin typeface="Calibri" panose="020F0502020204030204" pitchFamily="34" charset="0"/>
              <a:cs typeface="Arial" panose="020B0604020202020204" pitchFamily="34" charset="0"/>
            </a:endParaRPr>
          </a:p>
        </p:txBody>
      </p:sp>
      <p:sp>
        <p:nvSpPr>
          <p:cNvPr id="65539" name="TextBox 5"/>
          <p:cNvSpPr txBox="1">
            <a:spLocks noChangeArrowheads="1"/>
          </p:cNvSpPr>
          <p:nvPr/>
        </p:nvSpPr>
        <p:spPr bwMode="auto">
          <a:xfrm>
            <a:off x="5715000" y="1676400"/>
            <a:ext cx="3429000" cy="4054475"/>
          </a:xfrm>
          <a:prstGeom prst="rect">
            <a:avLst/>
          </a:prstGeom>
          <a:noFill/>
          <a:ln w="9525">
            <a:noFill/>
            <a:miter lim="800000"/>
          </a:ln>
        </p:spPr>
        <p:txBody>
          <a:bodyPr>
            <a:spAutoFit/>
          </a:bodyPr>
          <a:lstStyle/>
          <a:p>
            <a:r>
              <a:rPr lang="en-US" sz="2000" b="1">
                <a:solidFill>
                  <a:srgbClr val="0070C0"/>
                </a:solidFill>
                <a:latin typeface="Calibri" panose="020F0502020204030204" pitchFamily="34" charset="0"/>
                <a:cs typeface="Arial" panose="020B0604020202020204" pitchFamily="34" charset="0"/>
              </a:rPr>
              <a:t>Biological rhythms: 571.7 </a:t>
            </a:r>
            <a:endParaRPr lang="en-US" sz="2000" b="1">
              <a:solidFill>
                <a:srgbClr val="0070C0"/>
              </a:solidFill>
              <a:latin typeface="Calibri" panose="020F0502020204030204" pitchFamily="34" charset="0"/>
              <a:cs typeface="Arial" panose="020B0604020202020204" pitchFamily="34" charset="0"/>
            </a:endParaRPr>
          </a:p>
          <a:p>
            <a:r>
              <a:rPr lang="en-US" sz="2000">
                <a:solidFill>
                  <a:srgbClr val="0070C0"/>
                </a:solidFill>
                <a:latin typeface="Calibri" panose="020F0502020204030204" pitchFamily="34" charset="0"/>
                <a:cs typeface="Arial" panose="020B0604020202020204" pitchFamily="34" charset="0"/>
              </a:rPr>
              <a:t>UF     Biological clocks</a:t>
            </a:r>
            <a:endParaRPr lang="en-US" sz="2000">
              <a:solidFill>
                <a:srgbClr val="0070C0"/>
              </a:solidFill>
              <a:latin typeface="Calibri" panose="020F0502020204030204" pitchFamily="34" charset="0"/>
              <a:cs typeface="Arial" panose="020B0604020202020204" pitchFamily="34" charset="0"/>
            </a:endParaRPr>
          </a:p>
          <a:p>
            <a:r>
              <a:rPr lang="en-US" sz="2000">
                <a:solidFill>
                  <a:srgbClr val="0070C0"/>
                </a:solidFill>
                <a:latin typeface="Calibri" panose="020F0502020204030204" pitchFamily="34" charset="0"/>
                <a:cs typeface="Arial" panose="020B0604020202020204" pitchFamily="34" charset="0"/>
              </a:rPr>
              <a:t>          Biology-Periodicity </a:t>
            </a:r>
            <a:endParaRPr lang="en-US" sz="2000">
              <a:solidFill>
                <a:srgbClr val="0070C0"/>
              </a:solidFill>
              <a:latin typeface="Calibri" panose="020F0502020204030204" pitchFamily="34" charset="0"/>
              <a:cs typeface="Arial" panose="020B0604020202020204" pitchFamily="34" charset="0"/>
            </a:endParaRPr>
          </a:p>
          <a:p>
            <a:r>
              <a:rPr lang="en-US" sz="2000">
                <a:solidFill>
                  <a:srgbClr val="0070C0"/>
                </a:solidFill>
                <a:latin typeface="Calibri" panose="020F0502020204030204" pitchFamily="34" charset="0"/>
                <a:cs typeface="Arial" panose="020B0604020202020204" pitchFamily="34" charset="0"/>
              </a:rPr>
              <a:t>          Biorhythms </a:t>
            </a:r>
            <a:endParaRPr lang="en-US" sz="2000">
              <a:solidFill>
                <a:srgbClr val="0070C0"/>
              </a:solidFill>
              <a:latin typeface="Calibri" panose="020F0502020204030204" pitchFamily="34" charset="0"/>
              <a:cs typeface="Arial" panose="020B0604020202020204" pitchFamily="34" charset="0"/>
            </a:endParaRPr>
          </a:p>
          <a:p>
            <a:r>
              <a:rPr lang="en-US" sz="2000">
                <a:solidFill>
                  <a:srgbClr val="0070C0"/>
                </a:solidFill>
                <a:latin typeface="Calibri" panose="020F0502020204030204" pitchFamily="34" charset="0"/>
                <a:cs typeface="Arial" panose="020B0604020202020204" pitchFamily="34" charset="0"/>
              </a:rPr>
              <a:t>BT      </a:t>
            </a:r>
            <a:r>
              <a:rPr lang="en-US" sz="2000" b="1">
                <a:solidFill>
                  <a:srgbClr val="0070C0"/>
                </a:solidFill>
                <a:latin typeface="Calibri" panose="020F0502020204030204" pitchFamily="34" charset="0"/>
                <a:cs typeface="Arial" panose="020B0604020202020204" pitchFamily="34" charset="0"/>
              </a:rPr>
              <a:t>Cycles</a:t>
            </a:r>
            <a:endParaRPr lang="en-US" sz="2000" b="1">
              <a:solidFill>
                <a:srgbClr val="0070C0"/>
              </a:solidFill>
              <a:latin typeface="Calibri" panose="020F0502020204030204" pitchFamily="34" charset="0"/>
              <a:cs typeface="Arial" panose="020B0604020202020204" pitchFamily="34" charset="0"/>
            </a:endParaRPr>
          </a:p>
          <a:p>
            <a:r>
              <a:rPr lang="en-US" sz="2000">
                <a:solidFill>
                  <a:srgbClr val="0070C0"/>
                </a:solidFill>
                <a:latin typeface="Calibri" panose="020F0502020204030204" pitchFamily="34" charset="0"/>
                <a:cs typeface="Arial" panose="020B0604020202020204" pitchFamily="34" charset="0"/>
              </a:rPr>
              <a:t>NT      </a:t>
            </a:r>
            <a:r>
              <a:rPr lang="en-US" sz="2000" b="1">
                <a:solidFill>
                  <a:srgbClr val="0070C0"/>
                </a:solidFill>
                <a:latin typeface="Calibri" panose="020F0502020204030204" pitchFamily="34" charset="0"/>
                <a:cs typeface="Arial" panose="020B0604020202020204" pitchFamily="34" charset="0"/>
              </a:rPr>
              <a:t>Jet Lag</a:t>
            </a:r>
            <a:endParaRPr lang="en-US" sz="2000" b="1">
              <a:solidFill>
                <a:srgbClr val="0070C0"/>
              </a:solidFill>
              <a:latin typeface="Calibri" panose="020F0502020204030204" pitchFamily="34" charset="0"/>
              <a:cs typeface="Arial" panose="020B0604020202020204" pitchFamily="34" charset="0"/>
            </a:endParaRPr>
          </a:p>
          <a:p>
            <a:endParaRPr lang="en-US" sz="2000">
              <a:latin typeface="Calibri" panose="020F0502020204030204" pitchFamily="34" charset="0"/>
              <a:cs typeface="Arial" panose="020B0604020202020204" pitchFamily="34" charset="0"/>
            </a:endParaRPr>
          </a:p>
          <a:p>
            <a:endParaRPr lang="en-US" sz="2000">
              <a:latin typeface="Calibri" panose="020F0502020204030204" pitchFamily="34" charset="0"/>
              <a:cs typeface="Arial" panose="020B0604020202020204" pitchFamily="34" charset="0"/>
            </a:endParaRPr>
          </a:p>
          <a:p>
            <a:endParaRPr lang="en-US" sz="2000">
              <a:latin typeface="Calibri" panose="020F0502020204030204" pitchFamily="34" charset="0"/>
              <a:cs typeface="Arial" panose="020B0604020202020204" pitchFamily="34" charset="0"/>
            </a:endParaRPr>
          </a:p>
          <a:p>
            <a:endParaRPr lang="en-US" sz="2000">
              <a:latin typeface="Calibri" panose="020F0502020204030204" pitchFamily="34" charset="0"/>
              <a:cs typeface="Arial" panose="020B0604020202020204" pitchFamily="34" charset="0"/>
            </a:endParaRPr>
          </a:p>
          <a:p>
            <a:endParaRPr lang="en-US" sz="2000">
              <a:latin typeface="Calibri" panose="020F0502020204030204" pitchFamily="34" charset="0"/>
              <a:cs typeface="Arial" panose="020B0604020202020204" pitchFamily="34" charset="0"/>
            </a:endParaRPr>
          </a:p>
          <a:p>
            <a:r>
              <a:rPr lang="en-US" sz="2000">
                <a:solidFill>
                  <a:srgbClr val="0070C0"/>
                </a:solidFill>
                <a:latin typeface="Calibri" panose="020F0502020204030204" pitchFamily="34" charset="0"/>
                <a:cs typeface="Arial" panose="020B0604020202020204" pitchFamily="34" charset="0"/>
              </a:rPr>
              <a:t>Conundrums</a:t>
            </a:r>
            <a:endParaRPr lang="en-US" sz="2000">
              <a:solidFill>
                <a:srgbClr val="0070C0"/>
              </a:solidFill>
              <a:latin typeface="Calibri" panose="020F0502020204030204" pitchFamily="34" charset="0"/>
              <a:cs typeface="Arial" panose="020B0604020202020204" pitchFamily="34" charset="0"/>
            </a:endParaRPr>
          </a:p>
          <a:p>
            <a:r>
              <a:rPr lang="en-US" sz="2000">
                <a:solidFill>
                  <a:srgbClr val="0070C0"/>
                </a:solidFill>
                <a:latin typeface="Calibri" panose="020F0502020204030204" pitchFamily="34" charset="0"/>
                <a:cs typeface="Arial" panose="020B0604020202020204" pitchFamily="34" charset="0"/>
              </a:rPr>
              <a:t>USE     </a:t>
            </a:r>
            <a:r>
              <a:rPr lang="en-US" sz="2000" b="1">
                <a:solidFill>
                  <a:srgbClr val="0070C0"/>
                </a:solidFill>
                <a:latin typeface="Calibri" panose="020F0502020204030204" pitchFamily="34" charset="0"/>
                <a:cs typeface="Arial" panose="020B0604020202020204" pitchFamily="34" charset="0"/>
              </a:rPr>
              <a:t>Riddles </a:t>
            </a:r>
            <a:endParaRPr lang="en-US" sz="2000" b="1">
              <a:solidFill>
                <a:srgbClr val="0070C0"/>
              </a:solidFill>
              <a:latin typeface="Calibri" panose="020F0502020204030204" pitchFamily="34" charset="0"/>
              <a:cs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extBox 3"/>
          <p:cNvSpPr txBox="1">
            <a:spLocks noChangeArrowheads="1"/>
          </p:cNvSpPr>
          <p:nvPr/>
        </p:nvSpPr>
        <p:spPr bwMode="auto">
          <a:xfrm>
            <a:off x="0" y="159385"/>
            <a:ext cx="4800600" cy="685800"/>
          </a:xfrm>
          <a:prstGeom prst="rect">
            <a:avLst/>
          </a:prstGeom>
          <a:noFill/>
          <a:ln w="9525">
            <a:noFill/>
            <a:miter lim="800000"/>
          </a:ln>
        </p:spPr>
        <p:txBody>
          <a:bodyPr>
            <a:spAutoFit/>
            <a:scene3d>
              <a:camera prst="orthographicFront"/>
              <a:lightRig rig="threePt" dir="t"/>
            </a:scene3d>
          </a:bodyPr>
          <a:lstStyle/>
          <a:p>
            <a:r>
              <a:rPr lang="en-US" sz="3900" b="1">
                <a:ln/>
                <a:solidFill>
                  <a:schemeClr val="tx1"/>
                </a:solidFill>
                <a:effectLst>
                  <a:reflection blurRad="6350" stA="53000" endA="300" endPos="35500" dir="5400000" sy="-90000" algn="bl" rotWithShape="0"/>
                </a:effectLst>
                <a:latin typeface="Calibri" panose="020F0502020204030204" pitchFamily="34" charset="0"/>
              </a:rPr>
              <a:t>Sears: Advantages</a:t>
            </a:r>
            <a:endParaRPr lang="en-US" sz="3900" b="1">
              <a:ln/>
              <a:solidFill>
                <a:schemeClr val="tx1"/>
              </a:solidFill>
              <a:effectLst>
                <a:reflection blurRad="6350" stA="53000" endA="300" endPos="35500" dir="5400000" sy="-90000" algn="bl" rotWithShape="0"/>
              </a:effectLst>
              <a:latin typeface="Calibri" panose="020F0502020204030204" pitchFamily="34" charset="0"/>
            </a:endParaRPr>
          </a:p>
        </p:txBody>
      </p:sp>
      <p:sp>
        <p:nvSpPr>
          <p:cNvPr id="67586" name="TextBox 4"/>
          <p:cNvSpPr txBox="1">
            <a:spLocks noChangeArrowheads="1"/>
          </p:cNvSpPr>
          <p:nvPr/>
        </p:nvSpPr>
        <p:spPr bwMode="auto">
          <a:xfrm>
            <a:off x="0" y="1066800"/>
            <a:ext cx="8686800" cy="3907790"/>
          </a:xfrm>
          <a:prstGeom prst="rect">
            <a:avLst/>
          </a:prstGeom>
          <a:noFill/>
          <a:ln w="9525">
            <a:noFill/>
            <a:miter lim="800000"/>
          </a:ln>
        </p:spPr>
        <p:txBody>
          <a:bodyPr>
            <a:spAutoFit/>
          </a:bodyPr>
          <a:lstStyle/>
          <a:p>
            <a:pPr>
              <a:buFontTx/>
              <a:buChar char="•"/>
            </a:pPr>
            <a:r>
              <a:rPr lang="en-IN" altLang="en-US" sz="2300">
                <a:latin typeface="Calibri" panose="020F0502020204030204" pitchFamily="34" charset="0"/>
                <a:cs typeface="Arial" panose="020B0604020202020204" pitchFamily="34" charset="0"/>
              </a:rPr>
              <a:t> </a:t>
            </a:r>
            <a:r>
              <a:rPr lang="en-US" sz="2300">
                <a:latin typeface="Calibri" panose="020F0502020204030204" pitchFamily="34" charset="0"/>
                <a:cs typeface="Arial" panose="020B0604020202020204" pitchFamily="34" charset="0"/>
              </a:rPr>
              <a:t>Sears is flexible and expandable. </a:t>
            </a:r>
            <a:endParaRPr lang="en-US" sz="2300">
              <a:latin typeface="Calibri" panose="020F0502020204030204" pitchFamily="34" charset="0"/>
              <a:cs typeface="Arial" panose="020B0604020202020204" pitchFamily="34" charset="0"/>
            </a:endParaRPr>
          </a:p>
          <a:p>
            <a:r>
              <a:rPr lang="en-US">
                <a:latin typeface="Calibri" panose="020F0502020204030204" pitchFamily="34" charset="0"/>
                <a:cs typeface="Arial" panose="020B0604020202020204" pitchFamily="34" charset="0"/>
              </a:rPr>
              <a:t>(H.W. Wilson, 2010)</a:t>
            </a:r>
            <a:endParaRPr lang="en-US">
              <a:latin typeface="Calibri" panose="020F0502020204030204" pitchFamily="34" charset="0"/>
              <a:cs typeface="Arial" panose="020B0604020202020204" pitchFamily="34" charset="0"/>
            </a:endParaRPr>
          </a:p>
          <a:p>
            <a:endParaRPr lang="en-US" sz="2300">
              <a:latin typeface="Calibri" panose="020F0502020204030204" pitchFamily="34" charset="0"/>
            </a:endParaRPr>
          </a:p>
          <a:p>
            <a:endParaRPr lang="en-US" sz="2300">
              <a:latin typeface="Calibri" panose="020F0502020204030204" pitchFamily="34" charset="0"/>
            </a:endParaRPr>
          </a:p>
          <a:p>
            <a:pPr>
              <a:buFontTx/>
              <a:buChar char="•"/>
            </a:pPr>
            <a:r>
              <a:rPr lang="en-US" sz="2300">
                <a:latin typeface="Calibri" panose="020F0502020204030204" pitchFamily="34" charset="0"/>
              </a:rPr>
              <a:t> In general Sears has fewer technical terms, preferring to common names of things over the scientific names. </a:t>
            </a:r>
            <a:endParaRPr lang="en-US" sz="2300">
              <a:latin typeface="Calibri" panose="020F0502020204030204" pitchFamily="34" charset="0"/>
            </a:endParaRPr>
          </a:p>
          <a:p>
            <a:endParaRPr lang="en-US" sz="2300">
              <a:latin typeface="Calibri" panose="020F0502020204030204" pitchFamily="34" charset="0"/>
            </a:endParaRPr>
          </a:p>
          <a:p>
            <a:endParaRPr lang="en-US" sz="2300">
              <a:latin typeface="Calibri" panose="020F0502020204030204" pitchFamily="34" charset="0"/>
            </a:endParaRPr>
          </a:p>
          <a:p>
            <a:pPr>
              <a:buFontTx/>
              <a:buChar char="•"/>
            </a:pPr>
            <a:r>
              <a:rPr lang="en-US" sz="2300">
                <a:latin typeface="Calibri" panose="020F0502020204030204" pitchFamily="34" charset="0"/>
              </a:rPr>
              <a:t> As a result it is less detailed and complete than LCSH but also much smaller, more flexible, and less expensive. </a:t>
            </a:r>
            <a:endParaRPr lang="en-US" sz="2300">
              <a:latin typeface="Calibri" panose="020F0502020204030204" pitchFamily="34" charset="0"/>
            </a:endParaRPr>
          </a:p>
          <a:p>
            <a:r>
              <a:rPr lang="en-US">
                <a:latin typeface="Calibri" panose="020F0502020204030204" pitchFamily="34" charset="0"/>
              </a:rPr>
              <a:t>(Inter, p. 76)</a:t>
            </a:r>
            <a:r>
              <a:rPr lang="en-US" sz="2300">
                <a:latin typeface="Calibri" panose="020F0502020204030204" pitchFamily="34" charset="0"/>
              </a:rPr>
              <a:t> </a:t>
            </a:r>
            <a:endParaRPr lang="en-US" sz="2300">
              <a:latin typeface="Calibri" panose="020F050202020403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extBox 3"/>
          <p:cNvSpPr txBox="1">
            <a:spLocks noChangeArrowheads="1"/>
          </p:cNvSpPr>
          <p:nvPr/>
        </p:nvSpPr>
        <p:spPr bwMode="auto">
          <a:xfrm>
            <a:off x="152400" y="324485"/>
            <a:ext cx="5562600" cy="685800"/>
          </a:xfrm>
          <a:prstGeom prst="rect">
            <a:avLst/>
          </a:prstGeom>
          <a:noFill/>
          <a:ln w="9525">
            <a:noFill/>
            <a:miter lim="800000"/>
          </a:ln>
        </p:spPr>
        <p:txBody>
          <a:bodyPr>
            <a:spAutoFit/>
            <a:scene3d>
              <a:camera prst="orthographicFront"/>
              <a:lightRig rig="threePt" dir="t"/>
            </a:scene3d>
          </a:bodyPr>
          <a:lstStyle/>
          <a:p>
            <a:r>
              <a:rPr lang="en-US" sz="3900" b="1">
                <a:ln/>
                <a:solidFill>
                  <a:schemeClr val="tx1"/>
                </a:solidFill>
                <a:effectLst>
                  <a:reflection blurRad="6350" stA="53000" endA="300" endPos="35500" dir="5400000" sy="-90000" algn="bl" rotWithShape="0"/>
                </a:effectLst>
                <a:latin typeface="Calibri" panose="020F0502020204030204" pitchFamily="34" charset="0"/>
                <a:cs typeface="Arial" panose="020B0604020202020204" pitchFamily="34" charset="0"/>
              </a:rPr>
              <a:t>Sears: Disadvantages</a:t>
            </a:r>
            <a:endParaRPr lang="en-US" sz="3900" b="1">
              <a:ln/>
              <a:solidFill>
                <a:schemeClr val="tx1"/>
              </a:solidFill>
              <a:effectLst>
                <a:reflection blurRad="6350" stA="53000" endA="300" endPos="35500" dir="5400000" sy="-90000" algn="bl" rotWithShape="0"/>
              </a:effectLst>
              <a:latin typeface="Calibri" panose="020F0502020204030204" pitchFamily="34" charset="0"/>
              <a:cs typeface="Arial" panose="020B0604020202020204" pitchFamily="34" charset="0"/>
            </a:endParaRPr>
          </a:p>
        </p:txBody>
      </p:sp>
      <p:sp>
        <p:nvSpPr>
          <p:cNvPr id="69634" name="TextBox 4"/>
          <p:cNvSpPr txBox="1">
            <a:spLocks noChangeArrowheads="1"/>
          </p:cNvSpPr>
          <p:nvPr/>
        </p:nvSpPr>
        <p:spPr bwMode="auto">
          <a:xfrm>
            <a:off x="152400" y="1600200"/>
            <a:ext cx="8458200" cy="3307715"/>
          </a:xfrm>
          <a:prstGeom prst="rect">
            <a:avLst/>
          </a:prstGeom>
          <a:noFill/>
          <a:ln w="9525">
            <a:noFill/>
            <a:miter lim="800000"/>
          </a:ln>
        </p:spPr>
        <p:txBody>
          <a:bodyPr>
            <a:spAutoFit/>
          </a:bodyPr>
          <a:lstStyle/>
          <a:p>
            <a:pPr>
              <a:buFontTx/>
              <a:buChar char="•"/>
            </a:pPr>
            <a:r>
              <a:rPr lang="en-IN" altLang="en-US" sz="2700">
                <a:latin typeface="Calibri" panose="020F0502020204030204" pitchFamily="34" charset="0"/>
                <a:cs typeface="Arial" panose="020B0604020202020204" pitchFamily="34" charset="0"/>
              </a:rPr>
              <a:t> </a:t>
            </a:r>
            <a:r>
              <a:rPr lang="en-US" sz="2700">
                <a:latin typeface="Calibri" panose="020F0502020204030204" pitchFamily="34" charset="0"/>
                <a:cs typeface="Arial" panose="020B0604020202020204" pitchFamily="34" charset="0"/>
              </a:rPr>
              <a:t>There are some subjects that are difficult to address descriptively using the Sears structure,</a:t>
            </a:r>
            <a:endParaRPr lang="en-US" sz="2700">
              <a:latin typeface="Calibri" panose="020F0502020204030204" pitchFamily="34" charset="0"/>
              <a:cs typeface="Arial" panose="020B0604020202020204" pitchFamily="34" charset="0"/>
            </a:endParaRPr>
          </a:p>
          <a:p>
            <a:pPr>
              <a:buFontTx/>
              <a:buChar char="•"/>
            </a:pPr>
            <a:endParaRPr lang="en-US" sz="2700">
              <a:solidFill>
                <a:srgbClr val="0070C0"/>
              </a:solidFill>
              <a:latin typeface="Calibri" panose="020F0502020204030204" pitchFamily="34" charset="0"/>
              <a:cs typeface="Arial" panose="020B0604020202020204" pitchFamily="34" charset="0"/>
            </a:endParaRPr>
          </a:p>
          <a:p>
            <a:pPr>
              <a:buFontTx/>
              <a:buChar char="•"/>
            </a:pPr>
            <a:r>
              <a:rPr lang="en-US" sz="2700">
                <a:solidFill>
                  <a:srgbClr val="0070C0"/>
                </a:solidFill>
                <a:latin typeface="Calibri" panose="020F0502020204030204" pitchFamily="34" charset="0"/>
                <a:cs typeface="Arial" panose="020B0604020202020204" pitchFamily="34" charset="0"/>
              </a:rPr>
              <a:t>Ex: biographies</a:t>
            </a:r>
            <a:endParaRPr lang="en-US" sz="2700">
              <a:solidFill>
                <a:srgbClr val="0070C0"/>
              </a:solidFill>
              <a:latin typeface="Calibri" panose="020F0502020204030204" pitchFamily="34" charset="0"/>
              <a:cs typeface="Arial" panose="020B0604020202020204" pitchFamily="34" charset="0"/>
            </a:endParaRPr>
          </a:p>
          <a:p>
            <a:r>
              <a:rPr lang="en-US" sz="2700">
                <a:solidFill>
                  <a:srgbClr val="0070C0"/>
                </a:solidFill>
                <a:latin typeface="Calibri" panose="020F0502020204030204" pitchFamily="34" charset="0"/>
                <a:cs typeface="Arial" panose="020B0604020202020204" pitchFamily="34" charset="0"/>
              </a:rPr>
              <a:t>        nationality descriptions</a:t>
            </a:r>
            <a:endParaRPr lang="en-US" sz="2700">
              <a:solidFill>
                <a:srgbClr val="0070C0"/>
              </a:solidFill>
              <a:latin typeface="Calibri" panose="020F0502020204030204" pitchFamily="34" charset="0"/>
              <a:cs typeface="Arial" panose="020B0604020202020204" pitchFamily="34" charset="0"/>
            </a:endParaRPr>
          </a:p>
          <a:p>
            <a:r>
              <a:rPr lang="en-US" sz="2700">
                <a:solidFill>
                  <a:srgbClr val="0070C0"/>
                </a:solidFill>
                <a:latin typeface="Calibri" panose="020F0502020204030204" pitchFamily="34" charset="0"/>
                <a:cs typeface="Arial" panose="020B0604020202020204" pitchFamily="34" charset="0"/>
              </a:rPr>
              <a:t>        literary forms</a:t>
            </a:r>
            <a:endParaRPr lang="en-US" sz="2700">
              <a:solidFill>
                <a:srgbClr val="0070C0"/>
              </a:solidFill>
              <a:latin typeface="Calibri" panose="020F0502020204030204" pitchFamily="34" charset="0"/>
              <a:cs typeface="Arial" panose="020B0604020202020204" pitchFamily="34" charset="0"/>
            </a:endParaRPr>
          </a:p>
          <a:p>
            <a:r>
              <a:rPr lang="en-US" sz="2700">
                <a:solidFill>
                  <a:srgbClr val="0070C0"/>
                </a:solidFill>
                <a:latin typeface="Calibri" panose="020F0502020204030204" pitchFamily="34" charset="0"/>
                <a:cs typeface="Arial" panose="020B0604020202020204" pitchFamily="34" charset="0"/>
              </a:rPr>
              <a:t>        government policy </a:t>
            </a:r>
            <a:endParaRPr lang="en-US" sz="2700">
              <a:solidFill>
                <a:srgbClr val="0070C0"/>
              </a:solidFill>
              <a:latin typeface="Calibri" panose="020F0502020204030204" pitchFamily="34" charset="0"/>
              <a:cs typeface="Arial" panose="020B0604020202020204" pitchFamily="34" charset="0"/>
            </a:endParaRPr>
          </a:p>
          <a:p>
            <a:r>
              <a:rPr lang="en-US" sz="2000">
                <a:latin typeface="Calibri" panose="020F0502020204030204" pitchFamily="34" charset="0"/>
                <a:cs typeface="Arial" panose="020B0604020202020204" pitchFamily="34" charset="0"/>
              </a:rPr>
              <a:t>(Adamich, 2008)</a:t>
            </a:r>
            <a:endParaRPr lang="en-US" sz="2000">
              <a:latin typeface="Calibri" panose="020F0502020204030204" pitchFamily="34" charset="0"/>
              <a:cs typeface="Arial" panose="020B0604020202020204" pitchFamily="34" charset="0"/>
            </a:endParaRPr>
          </a:p>
        </p:txBody>
      </p:sp>
      <p:sp>
        <p:nvSpPr>
          <p:cNvPr id="69635" name="TextBox 5"/>
          <p:cNvSpPr txBox="1">
            <a:spLocks noChangeArrowheads="1"/>
          </p:cNvSpPr>
          <p:nvPr/>
        </p:nvSpPr>
        <p:spPr bwMode="auto">
          <a:xfrm>
            <a:off x="381000" y="5410200"/>
            <a:ext cx="7543800" cy="954088"/>
          </a:xfrm>
          <a:prstGeom prst="rect">
            <a:avLst/>
          </a:prstGeom>
          <a:noFill/>
          <a:ln w="9525">
            <a:noFill/>
            <a:miter lim="800000"/>
          </a:ln>
        </p:spPr>
        <p:txBody>
          <a:bodyPr>
            <a:spAutoFit/>
          </a:bodyPr>
          <a:lstStyle/>
          <a:p>
            <a:r>
              <a:rPr lang="en-US" sz="2800">
                <a:latin typeface="Calibri" panose="020F0502020204030204" pitchFamily="34" charset="0"/>
              </a:rPr>
              <a:t>Sears provides suggestions in working with these headings.</a:t>
            </a:r>
            <a:endParaRPr lang="en-US" sz="2800">
              <a:latin typeface="Calibri" panose="020F050202020403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idx="4294967295"/>
          </p:nvPr>
        </p:nvSpPr>
        <p:spPr/>
        <p:txBody>
          <a:bodyPr anchor="ctr"/>
          <a:lstStyle/>
          <a:p>
            <a:r>
              <a:rPr lang="en-US"/>
              <a:t>Subject Access</a:t>
            </a:r>
            <a:endParaRPr lang="en-US"/>
          </a:p>
        </p:txBody>
      </p:sp>
      <p:sp>
        <p:nvSpPr>
          <p:cNvPr id="18434" name="Content Placeholder 2"/>
          <p:cNvSpPr>
            <a:spLocks noGrp="1"/>
          </p:cNvSpPr>
          <p:nvPr>
            <p:ph idx="4294967295"/>
          </p:nvPr>
        </p:nvSpPr>
        <p:spPr/>
        <p:txBody>
          <a:bodyPr/>
          <a:lstStyle/>
          <a:p>
            <a:r>
              <a:rPr lang="en-US"/>
              <a:t>Power to retrieve works a given collection contains about a given topic</a:t>
            </a:r>
            <a:endParaRPr lang="en-US"/>
          </a:p>
          <a:p>
            <a:endParaRPr lang="en-US"/>
          </a:p>
          <a:p>
            <a:r>
              <a:rPr lang="en-US"/>
              <a:t>Opens up collection for use by the non-expert</a:t>
            </a:r>
            <a:endParaRPr lang="en-US"/>
          </a:p>
          <a:p>
            <a:endParaRPr lang="en-US"/>
          </a:p>
          <a:p>
            <a:r>
              <a:rPr lang="en-US"/>
              <a:t>Through subject access, a collection becomes more effective as a tool for </a:t>
            </a:r>
            <a:r>
              <a:rPr lang="en-US" i="1"/>
              <a:t>learning.</a:t>
            </a:r>
            <a:endParaRPr lang="en-US" i="1"/>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ext Box 7"/>
          <p:cNvSpPr txBox="1">
            <a:spLocks noChangeArrowheads="1"/>
          </p:cNvSpPr>
          <p:nvPr/>
        </p:nvSpPr>
        <p:spPr bwMode="auto">
          <a:xfrm>
            <a:off x="228600" y="914400"/>
            <a:ext cx="5029200" cy="1570038"/>
          </a:xfrm>
          <a:prstGeom prst="rect">
            <a:avLst/>
          </a:prstGeom>
          <a:noFill/>
          <a:ln w="9525">
            <a:noFill/>
            <a:miter lim="800000"/>
          </a:ln>
        </p:spPr>
        <p:txBody>
          <a:bodyPr>
            <a:spAutoFit/>
          </a:bodyPr>
          <a:lstStyle/>
          <a:p>
            <a:pPr lvl="1"/>
            <a:r>
              <a:rPr lang="en-US" sz="1600" dirty="0">
                <a:latin typeface="Calibri" panose="020F0502020204030204" pitchFamily="34" charset="0"/>
              </a:rPr>
              <a:t>Headings in boldface may be used for subject searching. For example, </a:t>
            </a:r>
            <a:r>
              <a:rPr lang="en-US" sz="1600" dirty="0" smtClean="0">
                <a:latin typeface="Calibri" panose="020F0502020204030204" pitchFamily="34" charset="0"/>
              </a:rPr>
              <a:t>“</a:t>
            </a:r>
            <a:r>
              <a:rPr lang="en-US" sz="1600" b="1" dirty="0" smtClean="0">
                <a:latin typeface="Calibri" panose="020F0502020204030204" pitchFamily="34" charset="0"/>
              </a:rPr>
              <a:t>Cooperative Education</a:t>
            </a:r>
            <a:r>
              <a:rPr lang="en-US" sz="1600" dirty="0" smtClean="0">
                <a:latin typeface="Calibri" panose="020F0502020204030204" pitchFamily="34" charset="0"/>
              </a:rPr>
              <a:t>" </a:t>
            </a:r>
            <a:r>
              <a:rPr lang="en-US" sz="1600" dirty="0">
                <a:latin typeface="Calibri" panose="020F0502020204030204" pitchFamily="34" charset="0"/>
              </a:rPr>
              <a:t>may be used as a subject heading. </a:t>
            </a:r>
            <a:endParaRPr lang="en-US" sz="1600" dirty="0">
              <a:latin typeface="Calibri" panose="020F0502020204030204" pitchFamily="34" charset="0"/>
            </a:endParaRPr>
          </a:p>
          <a:p>
            <a:pPr lvl="1"/>
            <a:endParaRPr lang="en-US" sz="1600" b="1" dirty="0">
              <a:latin typeface="Calibri" panose="020F0502020204030204" pitchFamily="34" charset="0"/>
            </a:endParaRPr>
          </a:p>
          <a:p>
            <a:pPr lvl="1"/>
            <a:r>
              <a:rPr lang="en-US" sz="1600" b="1" dirty="0">
                <a:latin typeface="Calibri" panose="020F0502020204030204" pitchFamily="34" charset="0"/>
              </a:rPr>
              <a:t>May </a:t>
            </a:r>
            <a:r>
              <a:rPr lang="en-US" sz="1600" b="1" dirty="0" err="1">
                <a:latin typeface="Calibri" panose="020F0502020204030204" pitchFamily="34" charset="0"/>
              </a:rPr>
              <a:t>Subd</a:t>
            </a:r>
            <a:r>
              <a:rPr lang="en-US" sz="1600" b="1" dirty="0">
                <a:latin typeface="Calibri" panose="020F0502020204030204" pitchFamily="34" charset="0"/>
              </a:rPr>
              <a:t> Geog</a:t>
            </a:r>
            <a:r>
              <a:rPr lang="en-US" sz="1600" dirty="0">
                <a:latin typeface="Calibri" panose="020F0502020204030204" pitchFamily="34" charset="0"/>
              </a:rPr>
              <a:t>. Place names may follow the heading. </a:t>
            </a:r>
            <a:endParaRPr lang="en-US" sz="1600" dirty="0">
              <a:latin typeface="Calibri" panose="020F0502020204030204" pitchFamily="34" charset="0"/>
            </a:endParaRPr>
          </a:p>
        </p:txBody>
      </p:sp>
      <p:sp>
        <p:nvSpPr>
          <p:cNvPr id="71682" name="Text Box 8"/>
          <p:cNvSpPr txBox="1">
            <a:spLocks noChangeArrowheads="1"/>
          </p:cNvSpPr>
          <p:nvPr/>
        </p:nvSpPr>
        <p:spPr bwMode="auto">
          <a:xfrm>
            <a:off x="838200" y="6400800"/>
            <a:ext cx="4267200" cy="274638"/>
          </a:xfrm>
          <a:prstGeom prst="rect">
            <a:avLst/>
          </a:prstGeom>
          <a:noFill/>
          <a:ln w="9525">
            <a:noFill/>
            <a:miter lim="800000"/>
          </a:ln>
        </p:spPr>
        <p:txBody>
          <a:bodyPr>
            <a:spAutoFit/>
          </a:bodyPr>
          <a:lstStyle/>
          <a:p>
            <a:pPr>
              <a:spcBef>
                <a:spcPct val="50000"/>
              </a:spcBef>
            </a:pPr>
            <a:r>
              <a:rPr lang="en-US" sz="1200" dirty="0">
                <a:latin typeface="Calibri" panose="020F0502020204030204" pitchFamily="34" charset="0"/>
              </a:rPr>
              <a:t>(The University of </a:t>
            </a:r>
            <a:r>
              <a:rPr lang="en-US" sz="1200" dirty="0" smtClean="0">
                <a:latin typeface="Calibri" panose="020F0502020204030204" pitchFamily="34" charset="0"/>
              </a:rPr>
              <a:t>North </a:t>
            </a:r>
            <a:r>
              <a:rPr lang="en-US" sz="1200" dirty="0">
                <a:latin typeface="Calibri" panose="020F0502020204030204" pitchFamily="34" charset="0"/>
              </a:rPr>
              <a:t>Carolina, 2002)</a:t>
            </a:r>
            <a:endParaRPr lang="en-US" sz="1200" dirty="0">
              <a:latin typeface="Calibri" panose="020F0502020204030204" pitchFamily="34" charset="0"/>
            </a:endParaRPr>
          </a:p>
        </p:txBody>
      </p:sp>
      <p:sp>
        <p:nvSpPr>
          <p:cNvPr id="71683" name="Rectangle 9"/>
          <p:cNvSpPr>
            <a:spLocks noChangeArrowheads="1"/>
          </p:cNvSpPr>
          <p:nvPr/>
        </p:nvSpPr>
        <p:spPr bwMode="auto">
          <a:xfrm>
            <a:off x="152400" y="152400"/>
            <a:ext cx="3505200" cy="715963"/>
          </a:xfrm>
          <a:prstGeom prst="rect">
            <a:avLst/>
          </a:prstGeom>
          <a:noFill/>
          <a:ln w="9525">
            <a:noFill/>
            <a:miter lim="800000"/>
          </a:ln>
        </p:spPr>
        <p:txBody>
          <a:bodyPr anchor="b">
            <a:scene3d>
              <a:camera prst="orthographicFront"/>
              <a:lightRig rig="threePt" dir="t"/>
            </a:scene3d>
          </a:bodyPr>
          <a:lstStyle/>
          <a:p>
            <a:r>
              <a:rPr lang="en-US" sz="3900" b="1">
                <a:ln/>
                <a:solidFill>
                  <a:schemeClr val="tx1"/>
                </a:solidFill>
                <a:effectLst>
                  <a:reflection blurRad="6350" stA="53000" endA="300" endPos="35500" dir="5400000" sy="-90000" algn="bl" rotWithShape="0"/>
                </a:effectLst>
                <a:latin typeface="Calibri" panose="020F0502020204030204" pitchFamily="34" charset="0"/>
              </a:rPr>
              <a:t>Relationships </a:t>
            </a:r>
            <a:r>
              <a:rPr lang="en-IN" altLang="en-US" sz="3900" b="1">
                <a:ln/>
                <a:solidFill>
                  <a:schemeClr val="tx1"/>
                </a:solidFill>
                <a:effectLst>
                  <a:reflection blurRad="6350" stA="53000" endA="300" endPos="35500" dir="5400000" sy="-90000" algn="bl" rotWithShape="0"/>
                </a:effectLst>
                <a:latin typeface="Calibri" panose="020F0502020204030204" pitchFamily="34" charset="0"/>
              </a:rPr>
              <a:t>:</a:t>
            </a:r>
            <a:endParaRPr lang="en-IN" altLang="en-US" sz="3900" b="1">
              <a:ln/>
              <a:solidFill>
                <a:schemeClr val="tx1"/>
              </a:solidFill>
              <a:effectLst>
                <a:reflection blurRad="6350" stA="53000" endA="300" endPos="35500" dir="5400000" sy="-90000" algn="bl" rotWithShape="0"/>
              </a:effectLst>
              <a:latin typeface="Calibri" panose="020F0502020204030204" pitchFamily="34" charset="0"/>
            </a:endParaRPr>
          </a:p>
        </p:txBody>
      </p:sp>
      <p:sp>
        <p:nvSpPr>
          <p:cNvPr id="71684" name="TextBox 6"/>
          <p:cNvSpPr txBox="1">
            <a:spLocks noChangeArrowheads="1"/>
          </p:cNvSpPr>
          <p:nvPr/>
        </p:nvSpPr>
        <p:spPr bwMode="auto">
          <a:xfrm>
            <a:off x="5410200" y="4038600"/>
            <a:ext cx="3352800" cy="477054"/>
          </a:xfrm>
          <a:prstGeom prst="rect">
            <a:avLst/>
          </a:prstGeom>
          <a:noFill/>
          <a:ln w="9525">
            <a:noFill/>
            <a:miter lim="800000"/>
          </a:ln>
        </p:spPr>
        <p:txBody>
          <a:bodyPr>
            <a:spAutoFit/>
          </a:bodyPr>
          <a:lstStyle/>
          <a:p>
            <a:r>
              <a:rPr lang="en-US" sz="2500" b="1" dirty="0">
                <a:latin typeface="Calibri" panose="020F0502020204030204" pitchFamily="34" charset="0"/>
                <a:cs typeface="Arial" panose="020B0604020202020204" pitchFamily="34" charset="0"/>
              </a:rPr>
              <a:t>Sears</a:t>
            </a:r>
            <a:r>
              <a:rPr lang="en-US" sz="2500" b="1" dirty="0" smtClean="0">
                <a:latin typeface="Calibri" panose="020F0502020204030204" pitchFamily="34" charset="0"/>
                <a:cs typeface="Arial" panose="020B0604020202020204" pitchFamily="34" charset="0"/>
              </a:rPr>
              <a:t>:</a:t>
            </a:r>
            <a:endParaRPr lang="en-US" sz="2500" b="1" dirty="0">
              <a:latin typeface="Calibri" panose="020F0502020204030204" pitchFamily="34" charset="0"/>
              <a:cs typeface="Arial" panose="020B0604020202020204" pitchFamily="34" charset="0"/>
            </a:endParaRPr>
          </a:p>
        </p:txBody>
      </p:sp>
      <p:sp>
        <p:nvSpPr>
          <p:cNvPr id="71685" name="Text Box 12"/>
          <p:cNvSpPr txBox="1">
            <a:spLocks noChangeArrowheads="1"/>
          </p:cNvSpPr>
          <p:nvPr/>
        </p:nvSpPr>
        <p:spPr bwMode="auto">
          <a:xfrm>
            <a:off x="5029200" y="381000"/>
            <a:ext cx="3352800" cy="3200400"/>
          </a:xfrm>
          <a:prstGeom prst="rect">
            <a:avLst/>
          </a:prstGeom>
          <a:noFill/>
          <a:ln w="9525">
            <a:noFill/>
            <a:miter lim="800000"/>
          </a:ln>
        </p:spPr>
        <p:txBody>
          <a:bodyPr>
            <a:spAutoFit/>
          </a:bodyPr>
          <a:lstStyle/>
          <a:p>
            <a:pPr lvl="1"/>
            <a:r>
              <a:rPr lang="en-US" sz="2000" b="1" dirty="0">
                <a:solidFill>
                  <a:schemeClr val="tx2"/>
                </a:solidFill>
                <a:latin typeface="Calibri" panose="020F0502020204030204" pitchFamily="34" charset="0"/>
              </a:rPr>
              <a:t>Library of Congress</a:t>
            </a:r>
            <a:endParaRPr lang="en-US" sz="2000" b="1" dirty="0">
              <a:solidFill>
                <a:schemeClr val="tx2"/>
              </a:solidFill>
              <a:latin typeface="Calibri" panose="020F0502020204030204" pitchFamily="34" charset="0"/>
            </a:endParaRPr>
          </a:p>
          <a:p>
            <a:pPr lvl="1"/>
            <a:endParaRPr lang="en-US" sz="1400" b="1" dirty="0">
              <a:solidFill>
                <a:schemeClr val="tx2"/>
              </a:solidFill>
              <a:latin typeface="Calibri" panose="020F0502020204030204" pitchFamily="34" charset="0"/>
            </a:endParaRPr>
          </a:p>
          <a:p>
            <a:pPr lvl="1"/>
            <a:r>
              <a:rPr lang="en-US" sz="1400" b="1" dirty="0">
                <a:solidFill>
                  <a:schemeClr val="tx2"/>
                </a:solidFill>
                <a:latin typeface="Calibri" panose="020F0502020204030204" pitchFamily="34" charset="0"/>
              </a:rPr>
              <a:t>UF (Used For)</a:t>
            </a:r>
            <a:endParaRPr lang="en-US" sz="1400" dirty="0">
              <a:solidFill>
                <a:schemeClr val="tx2"/>
              </a:solidFill>
              <a:latin typeface="Calibri" panose="020F0502020204030204" pitchFamily="34" charset="0"/>
            </a:endParaRPr>
          </a:p>
          <a:p>
            <a:pPr lvl="1"/>
            <a:endParaRPr lang="en-US" sz="1400" b="1" dirty="0">
              <a:solidFill>
                <a:schemeClr val="tx2"/>
              </a:solidFill>
              <a:latin typeface="Calibri" panose="020F0502020204030204" pitchFamily="34" charset="0"/>
            </a:endParaRPr>
          </a:p>
          <a:p>
            <a:pPr lvl="1"/>
            <a:r>
              <a:rPr lang="en-US" sz="1400" b="1" dirty="0">
                <a:solidFill>
                  <a:schemeClr val="tx2"/>
                </a:solidFill>
                <a:latin typeface="Calibri" panose="020F0502020204030204" pitchFamily="34" charset="0"/>
              </a:rPr>
              <a:t>BT (Broader Topic)</a:t>
            </a:r>
            <a:endParaRPr lang="en-US" sz="1400" dirty="0">
              <a:solidFill>
                <a:schemeClr val="tx2"/>
              </a:solidFill>
              <a:latin typeface="Calibri" panose="020F0502020204030204" pitchFamily="34" charset="0"/>
            </a:endParaRPr>
          </a:p>
          <a:p>
            <a:pPr lvl="1"/>
            <a:endParaRPr lang="en-US" sz="1400" b="1" dirty="0">
              <a:solidFill>
                <a:schemeClr val="tx2"/>
              </a:solidFill>
              <a:latin typeface="Calibri" panose="020F0502020204030204" pitchFamily="34" charset="0"/>
            </a:endParaRPr>
          </a:p>
          <a:p>
            <a:pPr lvl="1"/>
            <a:r>
              <a:rPr lang="en-US" sz="1400" b="1" dirty="0">
                <a:solidFill>
                  <a:schemeClr val="tx2"/>
                </a:solidFill>
                <a:latin typeface="Calibri" panose="020F0502020204030204" pitchFamily="34" charset="0"/>
              </a:rPr>
              <a:t>RT (Related Topic)</a:t>
            </a:r>
            <a:endParaRPr lang="en-US" sz="1400" b="1" dirty="0">
              <a:solidFill>
                <a:schemeClr val="tx2"/>
              </a:solidFill>
              <a:latin typeface="Calibri" panose="020F0502020204030204" pitchFamily="34" charset="0"/>
            </a:endParaRPr>
          </a:p>
          <a:p>
            <a:pPr lvl="1"/>
            <a:endParaRPr lang="en-US" sz="1400" b="1" dirty="0">
              <a:solidFill>
                <a:schemeClr val="tx2"/>
              </a:solidFill>
              <a:latin typeface="Calibri" panose="020F0502020204030204" pitchFamily="34" charset="0"/>
            </a:endParaRPr>
          </a:p>
          <a:p>
            <a:pPr lvl="1"/>
            <a:r>
              <a:rPr lang="en-US" sz="1400" b="1" dirty="0">
                <a:solidFill>
                  <a:schemeClr val="tx2"/>
                </a:solidFill>
                <a:latin typeface="Calibri" panose="020F0502020204030204" pitchFamily="34" charset="0"/>
              </a:rPr>
              <a:t>SA (See Also)</a:t>
            </a:r>
            <a:r>
              <a:rPr lang="en-US" sz="1400" dirty="0">
                <a:solidFill>
                  <a:schemeClr val="tx2"/>
                </a:solidFill>
                <a:latin typeface="Calibri" panose="020F0502020204030204" pitchFamily="34" charset="0"/>
              </a:rPr>
              <a:t> </a:t>
            </a:r>
            <a:endParaRPr lang="en-US" sz="1400" dirty="0">
              <a:solidFill>
                <a:schemeClr val="tx2"/>
              </a:solidFill>
              <a:latin typeface="Calibri" panose="020F0502020204030204" pitchFamily="34" charset="0"/>
            </a:endParaRPr>
          </a:p>
          <a:p>
            <a:pPr lvl="1"/>
            <a:endParaRPr lang="en-US" sz="1400" b="1" dirty="0">
              <a:solidFill>
                <a:schemeClr val="tx2"/>
              </a:solidFill>
              <a:latin typeface="Calibri" panose="020F0502020204030204" pitchFamily="34" charset="0"/>
            </a:endParaRPr>
          </a:p>
          <a:p>
            <a:pPr lvl="1"/>
            <a:r>
              <a:rPr lang="en-US" sz="1400" b="1" dirty="0">
                <a:solidFill>
                  <a:schemeClr val="tx2"/>
                </a:solidFill>
                <a:latin typeface="Calibri" panose="020F0502020204030204" pitchFamily="34" charset="0"/>
              </a:rPr>
              <a:t>NT (Narrower Topic)</a:t>
            </a:r>
            <a:endParaRPr lang="en-US" sz="1400" b="1" dirty="0">
              <a:solidFill>
                <a:schemeClr val="tx2"/>
              </a:solidFill>
              <a:latin typeface="Calibri" panose="020F0502020204030204" pitchFamily="34" charset="0"/>
            </a:endParaRPr>
          </a:p>
          <a:p>
            <a:pPr lvl="1"/>
            <a:endParaRPr lang="en-US" sz="1400" b="1" dirty="0">
              <a:solidFill>
                <a:schemeClr val="tx2"/>
              </a:solidFill>
              <a:latin typeface="Calibri" panose="020F0502020204030204" pitchFamily="34" charset="0"/>
            </a:endParaRPr>
          </a:p>
          <a:p>
            <a:pPr lvl="1"/>
            <a:r>
              <a:rPr lang="en-US" sz="1400" b="1" dirty="0">
                <a:solidFill>
                  <a:schemeClr val="tx2"/>
                </a:solidFill>
                <a:latin typeface="Calibri" panose="020F0502020204030204" pitchFamily="34" charset="0"/>
              </a:rPr>
              <a:t>-- (a dash)</a:t>
            </a:r>
            <a:r>
              <a:rPr lang="en-US" sz="1400" dirty="0">
                <a:solidFill>
                  <a:schemeClr val="tx2"/>
                </a:solidFill>
                <a:latin typeface="Calibri" panose="020F0502020204030204" pitchFamily="34" charset="0"/>
              </a:rPr>
              <a:t> refers to a subdivision of the </a:t>
            </a:r>
            <a:r>
              <a:rPr lang="en-US" sz="1400" b="1" dirty="0">
                <a:solidFill>
                  <a:schemeClr val="tx2"/>
                </a:solidFill>
                <a:latin typeface="Calibri" panose="020F0502020204030204" pitchFamily="34" charset="0"/>
              </a:rPr>
              <a:t>boldface</a:t>
            </a:r>
            <a:r>
              <a:rPr lang="en-US" sz="1400" dirty="0">
                <a:solidFill>
                  <a:schemeClr val="tx2"/>
                </a:solidFill>
                <a:latin typeface="Calibri" panose="020F0502020204030204" pitchFamily="34" charset="0"/>
              </a:rPr>
              <a:t> subject heading.</a:t>
            </a:r>
            <a:endParaRPr lang="en-US" sz="1400" dirty="0">
              <a:solidFill>
                <a:schemeClr val="tx2"/>
              </a:solidFill>
              <a:latin typeface="Calibri" panose="020F0502020204030204" pitchFamily="34" charset="0"/>
            </a:endParaRPr>
          </a:p>
        </p:txBody>
      </p:sp>
      <p:pic>
        <p:nvPicPr>
          <p:cNvPr id="7" name="Picture 4" descr="SearsCoopEduc[1].jpg"/>
          <p:cNvPicPr>
            <a:picLocks noChangeAspect="1"/>
          </p:cNvPicPr>
          <p:nvPr/>
        </p:nvPicPr>
        <p:blipFill>
          <a:blip r:embed="rId1" cstate="print"/>
          <a:srcRect b="27170"/>
          <a:stretch>
            <a:fillRect/>
          </a:stretch>
        </p:blipFill>
        <p:spPr bwMode="auto">
          <a:xfrm>
            <a:off x="4953000" y="4648200"/>
            <a:ext cx="3810000" cy="1845247"/>
          </a:xfrm>
          <a:prstGeom prst="rect">
            <a:avLst/>
          </a:prstGeom>
          <a:noFill/>
          <a:ln w="9525">
            <a:noFill/>
            <a:miter lim="800000"/>
            <a:headEnd/>
            <a:tailEnd/>
          </a:ln>
        </p:spPr>
      </p:pic>
      <p:pic>
        <p:nvPicPr>
          <p:cNvPr id="8" name="Picture 3" descr="LCSHEducCoop[1].jpg"/>
          <p:cNvPicPr>
            <a:picLocks noChangeAspect="1"/>
          </p:cNvPicPr>
          <p:nvPr/>
        </p:nvPicPr>
        <p:blipFill>
          <a:blip r:embed="rId2" cstate="print"/>
          <a:srcRect l="6195" t="23866" r="3098" b="34166"/>
          <a:stretch>
            <a:fillRect/>
          </a:stretch>
        </p:blipFill>
        <p:spPr bwMode="auto">
          <a:xfrm>
            <a:off x="0" y="3048000"/>
            <a:ext cx="4800086" cy="3339852"/>
          </a:xfrm>
          <a:prstGeom prst="rect">
            <a:avLst/>
          </a:prstGeom>
          <a:noFill/>
          <a:ln w="9525">
            <a:noFill/>
            <a:miter lim="800000"/>
            <a:headEnd/>
            <a:tailEnd/>
          </a:ln>
        </p:spPr>
      </p:pic>
      <p:sp>
        <p:nvSpPr>
          <p:cNvPr id="9" name="TextBox 8"/>
          <p:cNvSpPr txBox="1"/>
          <p:nvPr/>
        </p:nvSpPr>
        <p:spPr>
          <a:xfrm>
            <a:off x="304800" y="2590800"/>
            <a:ext cx="2514600" cy="369332"/>
          </a:xfrm>
          <a:prstGeom prst="rect">
            <a:avLst/>
          </a:prstGeom>
          <a:noFill/>
        </p:spPr>
        <p:txBody>
          <a:bodyPr wrap="square" rtlCol="0">
            <a:spAutoFit/>
          </a:bodyPr>
          <a:lstStyle/>
          <a:p>
            <a:r>
              <a:rPr lang="en-US" b="1" dirty="0" smtClean="0"/>
              <a:t>LC</a:t>
            </a:r>
            <a:endParaRPr lang="en-US" b="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152400" y="152400"/>
            <a:ext cx="3505200" cy="715963"/>
          </a:xfrm>
        </p:spPr>
        <p:txBody>
          <a:bodyPr anchor="ctr">
            <a:normAutofit/>
          </a:bodyPr>
          <a:lstStyle/>
          <a:p>
            <a:r>
              <a:rPr lang="en-US" sz="3500">
                <a:ln/>
                <a:solidFill>
                  <a:schemeClr val="tx1"/>
                </a:solidFill>
                <a:effectLst>
                  <a:reflection blurRad="6350" stA="53000" endA="300" endPos="35500" dir="5400000" sy="-90000" algn="bl" rotWithShape="0"/>
                </a:effectLst>
              </a:rPr>
              <a:t>Relationships </a:t>
            </a:r>
            <a:r>
              <a:rPr lang="en-IN" altLang="en-US" sz="3500">
                <a:ln/>
                <a:solidFill>
                  <a:schemeClr val="tx1"/>
                </a:solidFill>
                <a:effectLst>
                  <a:reflection blurRad="6350" stA="53000" endA="300" endPos="35500" dir="5400000" sy="-90000" algn="bl" rotWithShape="0"/>
                </a:effectLst>
              </a:rPr>
              <a:t>:</a:t>
            </a:r>
            <a:endParaRPr lang="en-IN" altLang="en-US" sz="3500">
              <a:ln/>
              <a:solidFill>
                <a:schemeClr val="tx1"/>
              </a:solidFill>
              <a:effectLst>
                <a:reflection blurRad="6350" stA="53000" endA="300" endPos="35500" dir="5400000" sy="-90000" algn="bl" rotWithShape="0"/>
              </a:effectLst>
            </a:endParaRPr>
          </a:p>
        </p:txBody>
      </p:sp>
      <p:sp>
        <p:nvSpPr>
          <p:cNvPr id="73730" name="Rectangle 3"/>
          <p:cNvSpPr>
            <a:spLocks noGrp="1" noChangeArrowheads="1"/>
          </p:cNvSpPr>
          <p:nvPr>
            <p:ph type="body" idx="4294967295"/>
          </p:nvPr>
        </p:nvSpPr>
        <p:spPr>
          <a:xfrm>
            <a:off x="304800" y="1143000"/>
            <a:ext cx="8839200" cy="2438400"/>
          </a:xfrm>
        </p:spPr>
        <p:txBody>
          <a:bodyPr/>
          <a:lstStyle/>
          <a:p>
            <a:pPr>
              <a:buFont typeface="Wingdings" panose="05000000000000000000" pitchFamily="2" charset="2"/>
              <a:buNone/>
            </a:pPr>
            <a:r>
              <a:rPr lang="en-US" sz="2000"/>
              <a:t>Pre-coordinated Relationships</a:t>
            </a:r>
            <a:endParaRPr lang="en-US" sz="2000"/>
          </a:p>
          <a:p>
            <a:pPr>
              <a:buFont typeface="Wingdings" panose="05000000000000000000" pitchFamily="2" charset="2"/>
              <a:buNone/>
            </a:pPr>
            <a:r>
              <a:rPr lang="en-US" sz="2000"/>
              <a:t>Contains two or more individual concepts together to make a heading ex: budget in business, church and industry, earth-rotation</a:t>
            </a:r>
            <a:endParaRPr lang="en-US" sz="2000"/>
          </a:p>
          <a:p>
            <a:pPr>
              <a:buFont typeface="Wingdings" panose="05000000000000000000" pitchFamily="2" charset="2"/>
              <a:buNone/>
            </a:pPr>
            <a:endParaRPr lang="en-US" sz="2000"/>
          </a:p>
          <a:p>
            <a:pPr>
              <a:buFont typeface="Wingdings" panose="05000000000000000000" pitchFamily="2" charset="2"/>
              <a:buNone/>
            </a:pPr>
            <a:r>
              <a:rPr lang="en-US" sz="2000"/>
              <a:t>Term Relationships</a:t>
            </a:r>
            <a:endParaRPr lang="en-US" sz="2000"/>
          </a:p>
          <a:p>
            <a:pPr>
              <a:buFont typeface="Wingdings" panose="05000000000000000000" pitchFamily="2" charset="2"/>
              <a:buNone/>
            </a:pPr>
            <a:r>
              <a:rPr lang="en-US" sz="2000"/>
              <a:t>3 types – equivalence, hierarchical, associative</a:t>
            </a:r>
            <a:endParaRPr lang="en-US" sz="2000"/>
          </a:p>
        </p:txBody>
      </p:sp>
      <p:sp>
        <p:nvSpPr>
          <p:cNvPr id="73731" name="Text Box 4"/>
          <p:cNvSpPr txBox="1">
            <a:spLocks noChangeArrowheads="1"/>
          </p:cNvSpPr>
          <p:nvPr/>
        </p:nvSpPr>
        <p:spPr bwMode="auto">
          <a:xfrm>
            <a:off x="762000" y="3581400"/>
            <a:ext cx="1295400" cy="336550"/>
          </a:xfrm>
          <a:prstGeom prst="rect">
            <a:avLst/>
          </a:prstGeom>
          <a:noFill/>
          <a:ln w="9525">
            <a:noFill/>
            <a:miter lim="800000"/>
          </a:ln>
        </p:spPr>
        <p:txBody>
          <a:bodyPr>
            <a:spAutoFit/>
          </a:bodyPr>
          <a:lstStyle/>
          <a:p>
            <a:pPr>
              <a:spcBef>
                <a:spcPct val="50000"/>
              </a:spcBef>
            </a:pPr>
            <a:r>
              <a:rPr lang="en-US" sz="1600">
                <a:latin typeface="Calibri" panose="020F0502020204030204" pitchFamily="34" charset="0"/>
              </a:rPr>
              <a:t>Equivalence</a:t>
            </a:r>
            <a:endParaRPr lang="en-US" sz="1600">
              <a:latin typeface="Calibri" panose="020F0502020204030204" pitchFamily="34" charset="0"/>
            </a:endParaRPr>
          </a:p>
        </p:txBody>
      </p:sp>
      <p:sp>
        <p:nvSpPr>
          <p:cNvPr id="73732" name="Rectangle 6"/>
          <p:cNvSpPr>
            <a:spLocks noChangeArrowheads="1"/>
          </p:cNvSpPr>
          <p:nvPr/>
        </p:nvSpPr>
        <p:spPr bwMode="auto">
          <a:xfrm>
            <a:off x="4191000" y="3532188"/>
            <a:ext cx="1254125" cy="336550"/>
          </a:xfrm>
          <a:prstGeom prst="rect">
            <a:avLst/>
          </a:prstGeom>
          <a:noFill/>
          <a:ln w="9525">
            <a:noFill/>
            <a:miter lim="800000"/>
          </a:ln>
        </p:spPr>
        <p:txBody>
          <a:bodyPr wrap="none">
            <a:spAutoFit/>
          </a:bodyPr>
          <a:lstStyle/>
          <a:p>
            <a:r>
              <a:rPr lang="en-US" sz="1600">
                <a:latin typeface="Calibri" panose="020F0502020204030204" pitchFamily="34" charset="0"/>
              </a:rPr>
              <a:t>Hierarchical</a:t>
            </a:r>
            <a:endParaRPr lang="en-US" sz="1600">
              <a:latin typeface="Calibri" panose="020F0502020204030204" pitchFamily="34" charset="0"/>
            </a:endParaRPr>
          </a:p>
        </p:txBody>
      </p:sp>
      <p:sp>
        <p:nvSpPr>
          <p:cNvPr id="73733" name="Text Box 7"/>
          <p:cNvSpPr txBox="1">
            <a:spLocks noChangeArrowheads="1"/>
          </p:cNvSpPr>
          <p:nvPr/>
        </p:nvSpPr>
        <p:spPr bwMode="auto">
          <a:xfrm>
            <a:off x="7315200" y="3581400"/>
            <a:ext cx="1219200" cy="336550"/>
          </a:xfrm>
          <a:prstGeom prst="rect">
            <a:avLst/>
          </a:prstGeom>
          <a:noFill/>
          <a:ln w="9525">
            <a:noFill/>
            <a:miter lim="800000"/>
          </a:ln>
        </p:spPr>
        <p:txBody>
          <a:bodyPr>
            <a:spAutoFit/>
          </a:bodyPr>
          <a:lstStyle/>
          <a:p>
            <a:pPr>
              <a:spcBef>
                <a:spcPct val="50000"/>
              </a:spcBef>
            </a:pPr>
            <a:r>
              <a:rPr lang="en-US" sz="1600">
                <a:latin typeface="Calibri" panose="020F0502020204030204" pitchFamily="34" charset="0"/>
              </a:rPr>
              <a:t>Associative</a:t>
            </a:r>
            <a:endParaRPr lang="en-US" sz="1600">
              <a:latin typeface="Calibri" panose="020F0502020204030204" pitchFamily="34" charset="0"/>
            </a:endParaRPr>
          </a:p>
        </p:txBody>
      </p:sp>
      <p:sp>
        <p:nvSpPr>
          <p:cNvPr id="73734" name="Line 8"/>
          <p:cNvSpPr>
            <a:spLocks noChangeShapeType="1"/>
          </p:cNvSpPr>
          <p:nvPr/>
        </p:nvSpPr>
        <p:spPr bwMode="auto">
          <a:xfrm>
            <a:off x="1447800" y="3886200"/>
            <a:ext cx="304800" cy="381000"/>
          </a:xfrm>
          <a:prstGeom prst="line">
            <a:avLst/>
          </a:prstGeom>
          <a:noFill/>
          <a:ln w="9525">
            <a:solidFill>
              <a:schemeClr val="tx1"/>
            </a:solidFill>
            <a:round/>
          </a:ln>
        </p:spPr>
        <p:txBody>
          <a:bodyPr/>
          <a:lstStyle/>
          <a:p>
            <a:endParaRPr lang="en-US"/>
          </a:p>
        </p:txBody>
      </p:sp>
      <p:sp>
        <p:nvSpPr>
          <p:cNvPr id="73735" name="Line 10"/>
          <p:cNvSpPr>
            <a:spLocks noChangeShapeType="1"/>
          </p:cNvSpPr>
          <p:nvPr/>
        </p:nvSpPr>
        <p:spPr bwMode="auto">
          <a:xfrm flipH="1">
            <a:off x="1066800" y="3886200"/>
            <a:ext cx="228600" cy="381000"/>
          </a:xfrm>
          <a:prstGeom prst="line">
            <a:avLst/>
          </a:prstGeom>
          <a:noFill/>
          <a:ln w="9525">
            <a:solidFill>
              <a:schemeClr val="tx1"/>
            </a:solidFill>
            <a:round/>
          </a:ln>
        </p:spPr>
        <p:txBody>
          <a:bodyPr/>
          <a:lstStyle/>
          <a:p>
            <a:endParaRPr lang="en-US"/>
          </a:p>
        </p:txBody>
      </p:sp>
      <p:sp>
        <p:nvSpPr>
          <p:cNvPr id="73736" name="Line 12"/>
          <p:cNvSpPr>
            <a:spLocks noChangeShapeType="1"/>
          </p:cNvSpPr>
          <p:nvPr/>
        </p:nvSpPr>
        <p:spPr bwMode="auto">
          <a:xfrm flipH="1">
            <a:off x="4419600" y="3886200"/>
            <a:ext cx="228600" cy="381000"/>
          </a:xfrm>
          <a:prstGeom prst="line">
            <a:avLst/>
          </a:prstGeom>
          <a:noFill/>
          <a:ln w="9525">
            <a:solidFill>
              <a:schemeClr val="tx1"/>
            </a:solidFill>
            <a:round/>
          </a:ln>
        </p:spPr>
        <p:txBody>
          <a:bodyPr/>
          <a:lstStyle/>
          <a:p>
            <a:endParaRPr lang="en-US"/>
          </a:p>
        </p:txBody>
      </p:sp>
      <p:sp>
        <p:nvSpPr>
          <p:cNvPr id="73737" name="Line 13"/>
          <p:cNvSpPr>
            <a:spLocks noChangeShapeType="1"/>
          </p:cNvSpPr>
          <p:nvPr/>
        </p:nvSpPr>
        <p:spPr bwMode="auto">
          <a:xfrm>
            <a:off x="4800600" y="3886200"/>
            <a:ext cx="304800" cy="381000"/>
          </a:xfrm>
          <a:prstGeom prst="line">
            <a:avLst/>
          </a:prstGeom>
          <a:noFill/>
          <a:ln w="9525">
            <a:solidFill>
              <a:schemeClr val="tx1"/>
            </a:solidFill>
            <a:round/>
          </a:ln>
        </p:spPr>
        <p:txBody>
          <a:bodyPr/>
          <a:lstStyle/>
          <a:p>
            <a:endParaRPr lang="en-US"/>
          </a:p>
        </p:txBody>
      </p:sp>
      <p:sp>
        <p:nvSpPr>
          <p:cNvPr id="73738" name="Line 14"/>
          <p:cNvSpPr>
            <a:spLocks noChangeShapeType="1"/>
          </p:cNvSpPr>
          <p:nvPr/>
        </p:nvSpPr>
        <p:spPr bwMode="auto">
          <a:xfrm>
            <a:off x="7924800" y="3962400"/>
            <a:ext cx="0" cy="457200"/>
          </a:xfrm>
          <a:prstGeom prst="line">
            <a:avLst/>
          </a:prstGeom>
          <a:noFill/>
          <a:ln w="9525">
            <a:solidFill>
              <a:schemeClr val="tx1"/>
            </a:solidFill>
            <a:round/>
          </a:ln>
        </p:spPr>
        <p:txBody>
          <a:bodyPr/>
          <a:lstStyle/>
          <a:p>
            <a:endParaRPr lang="en-US"/>
          </a:p>
        </p:txBody>
      </p:sp>
      <p:sp>
        <p:nvSpPr>
          <p:cNvPr id="73739" name="Text Box 15"/>
          <p:cNvSpPr txBox="1">
            <a:spLocks noChangeArrowheads="1"/>
          </p:cNvSpPr>
          <p:nvPr/>
        </p:nvSpPr>
        <p:spPr bwMode="auto">
          <a:xfrm>
            <a:off x="762000" y="4267200"/>
            <a:ext cx="1295400" cy="336550"/>
          </a:xfrm>
          <a:prstGeom prst="rect">
            <a:avLst/>
          </a:prstGeom>
          <a:noFill/>
          <a:ln w="9525">
            <a:noFill/>
            <a:miter lim="800000"/>
          </a:ln>
        </p:spPr>
        <p:txBody>
          <a:bodyPr>
            <a:spAutoFit/>
          </a:bodyPr>
          <a:lstStyle/>
          <a:p>
            <a:pPr>
              <a:spcBef>
                <a:spcPct val="50000"/>
              </a:spcBef>
            </a:pPr>
            <a:r>
              <a:rPr lang="en-US" sz="1600">
                <a:latin typeface="Calibri" panose="020F0502020204030204" pitchFamily="34" charset="0"/>
              </a:rPr>
              <a:t>USE       UF</a:t>
            </a:r>
            <a:endParaRPr lang="en-US" sz="1600">
              <a:latin typeface="Calibri" panose="020F0502020204030204" pitchFamily="34" charset="0"/>
            </a:endParaRPr>
          </a:p>
        </p:txBody>
      </p:sp>
      <p:sp>
        <p:nvSpPr>
          <p:cNvPr id="73740" name="Text Box 16"/>
          <p:cNvSpPr txBox="1">
            <a:spLocks noChangeArrowheads="1"/>
          </p:cNvSpPr>
          <p:nvPr/>
        </p:nvSpPr>
        <p:spPr bwMode="auto">
          <a:xfrm>
            <a:off x="4114800" y="4267200"/>
            <a:ext cx="1371600" cy="336550"/>
          </a:xfrm>
          <a:prstGeom prst="rect">
            <a:avLst/>
          </a:prstGeom>
          <a:noFill/>
          <a:ln w="9525">
            <a:noFill/>
            <a:miter lim="800000"/>
          </a:ln>
        </p:spPr>
        <p:txBody>
          <a:bodyPr>
            <a:spAutoFit/>
          </a:bodyPr>
          <a:lstStyle/>
          <a:p>
            <a:pPr>
              <a:spcBef>
                <a:spcPct val="50000"/>
              </a:spcBef>
            </a:pPr>
            <a:r>
              <a:rPr lang="en-US" sz="1600">
                <a:latin typeface="Calibri" panose="020F0502020204030204" pitchFamily="34" charset="0"/>
              </a:rPr>
              <a:t>BT           NT  </a:t>
            </a:r>
            <a:endParaRPr lang="en-US" sz="1600">
              <a:latin typeface="Calibri" panose="020F0502020204030204" pitchFamily="34" charset="0"/>
            </a:endParaRPr>
          </a:p>
        </p:txBody>
      </p:sp>
      <p:sp>
        <p:nvSpPr>
          <p:cNvPr id="73741" name="Text Box 17"/>
          <p:cNvSpPr txBox="1">
            <a:spLocks noChangeArrowheads="1"/>
          </p:cNvSpPr>
          <p:nvPr/>
        </p:nvSpPr>
        <p:spPr bwMode="auto">
          <a:xfrm>
            <a:off x="7696200" y="4419600"/>
            <a:ext cx="457200" cy="336550"/>
          </a:xfrm>
          <a:prstGeom prst="rect">
            <a:avLst/>
          </a:prstGeom>
          <a:noFill/>
          <a:ln w="9525">
            <a:noFill/>
            <a:miter lim="800000"/>
          </a:ln>
        </p:spPr>
        <p:txBody>
          <a:bodyPr>
            <a:spAutoFit/>
          </a:bodyPr>
          <a:lstStyle/>
          <a:p>
            <a:pPr>
              <a:spcBef>
                <a:spcPct val="50000"/>
              </a:spcBef>
            </a:pPr>
            <a:r>
              <a:rPr lang="en-US" sz="1600">
                <a:latin typeface="Calibri" panose="020F0502020204030204" pitchFamily="34" charset="0"/>
              </a:rPr>
              <a:t>RT</a:t>
            </a:r>
            <a:endParaRPr lang="en-US" sz="1600">
              <a:latin typeface="Calibri" panose="020F0502020204030204" pitchFamily="34" charset="0"/>
            </a:endParaRPr>
          </a:p>
        </p:txBody>
      </p:sp>
      <p:sp>
        <p:nvSpPr>
          <p:cNvPr id="73742" name="Text Box 18"/>
          <p:cNvSpPr txBox="1">
            <a:spLocks noChangeArrowheads="1"/>
          </p:cNvSpPr>
          <p:nvPr/>
        </p:nvSpPr>
        <p:spPr bwMode="auto">
          <a:xfrm>
            <a:off x="7315200" y="4724400"/>
            <a:ext cx="1524000" cy="942975"/>
          </a:xfrm>
          <a:prstGeom prst="rect">
            <a:avLst/>
          </a:prstGeom>
          <a:noFill/>
          <a:ln w="9525">
            <a:noFill/>
            <a:miter lim="800000"/>
          </a:ln>
        </p:spPr>
        <p:txBody>
          <a:bodyPr>
            <a:spAutoFit/>
          </a:bodyPr>
          <a:lstStyle/>
          <a:p>
            <a:pPr>
              <a:spcBef>
                <a:spcPct val="50000"/>
              </a:spcBef>
            </a:pPr>
            <a:r>
              <a:rPr lang="en-US" sz="1400">
                <a:latin typeface="Calibri" panose="020F0502020204030204" pitchFamily="34" charset="0"/>
              </a:rPr>
              <a:t>Related terms other than hierarchical EX. Ships RT Boats</a:t>
            </a:r>
            <a:endParaRPr lang="en-US" sz="1400">
              <a:latin typeface="Calibri" panose="020F0502020204030204" pitchFamily="34" charset="0"/>
            </a:endParaRPr>
          </a:p>
        </p:txBody>
      </p:sp>
      <p:sp>
        <p:nvSpPr>
          <p:cNvPr id="73743" name="Text Box 19"/>
          <p:cNvSpPr txBox="1">
            <a:spLocks noChangeArrowheads="1"/>
          </p:cNvSpPr>
          <p:nvPr/>
        </p:nvSpPr>
        <p:spPr bwMode="auto">
          <a:xfrm>
            <a:off x="5029200" y="4572000"/>
            <a:ext cx="1371600" cy="1474788"/>
          </a:xfrm>
          <a:prstGeom prst="rect">
            <a:avLst/>
          </a:prstGeom>
          <a:noFill/>
          <a:ln w="9525">
            <a:noFill/>
            <a:miter lim="800000"/>
          </a:ln>
        </p:spPr>
        <p:txBody>
          <a:bodyPr>
            <a:spAutoFit/>
          </a:bodyPr>
          <a:lstStyle/>
          <a:p>
            <a:pPr>
              <a:spcBef>
                <a:spcPct val="50000"/>
              </a:spcBef>
            </a:pPr>
            <a:r>
              <a:rPr lang="en-US" sz="1400">
                <a:latin typeface="Calibri" panose="020F0502020204030204" pitchFamily="34" charset="0"/>
              </a:rPr>
              <a:t>Narrower term</a:t>
            </a:r>
            <a:endParaRPr lang="en-US" sz="1400">
              <a:latin typeface="Calibri" panose="020F0502020204030204" pitchFamily="34" charset="0"/>
            </a:endParaRPr>
          </a:p>
          <a:p>
            <a:pPr>
              <a:spcBef>
                <a:spcPct val="50000"/>
              </a:spcBef>
            </a:pPr>
            <a:r>
              <a:rPr lang="en-US" sz="1400">
                <a:latin typeface="Calibri" panose="020F0502020204030204" pitchFamily="34" charset="0"/>
              </a:rPr>
              <a:t>Concepts on level immediately below on hierarchy</a:t>
            </a:r>
            <a:endParaRPr lang="en-US" sz="1400">
              <a:latin typeface="Calibri" panose="020F0502020204030204" pitchFamily="34" charset="0"/>
            </a:endParaRPr>
          </a:p>
        </p:txBody>
      </p:sp>
      <p:sp>
        <p:nvSpPr>
          <p:cNvPr id="73744" name="Text Box 20"/>
          <p:cNvSpPr txBox="1">
            <a:spLocks noChangeArrowheads="1"/>
          </p:cNvSpPr>
          <p:nvPr/>
        </p:nvSpPr>
        <p:spPr bwMode="auto">
          <a:xfrm>
            <a:off x="3429000" y="4572000"/>
            <a:ext cx="1219200" cy="1474788"/>
          </a:xfrm>
          <a:prstGeom prst="rect">
            <a:avLst/>
          </a:prstGeom>
          <a:noFill/>
          <a:ln w="9525">
            <a:noFill/>
            <a:miter lim="800000"/>
          </a:ln>
        </p:spPr>
        <p:txBody>
          <a:bodyPr>
            <a:spAutoFit/>
          </a:bodyPr>
          <a:lstStyle/>
          <a:p>
            <a:pPr>
              <a:spcBef>
                <a:spcPct val="50000"/>
              </a:spcBef>
            </a:pPr>
            <a:r>
              <a:rPr lang="en-US" sz="1400">
                <a:latin typeface="Calibri" panose="020F0502020204030204" pitchFamily="34" charset="0"/>
              </a:rPr>
              <a:t>Broader term</a:t>
            </a:r>
            <a:endParaRPr lang="en-US" sz="1400">
              <a:latin typeface="Calibri" panose="020F0502020204030204" pitchFamily="34" charset="0"/>
            </a:endParaRPr>
          </a:p>
          <a:p>
            <a:pPr>
              <a:spcBef>
                <a:spcPct val="50000"/>
              </a:spcBef>
            </a:pPr>
            <a:r>
              <a:rPr lang="en-US" sz="1400">
                <a:latin typeface="Calibri" panose="020F0502020204030204" pitchFamily="34" charset="0"/>
              </a:rPr>
              <a:t>Concepts on level immediately above on hierarchy</a:t>
            </a:r>
            <a:endParaRPr lang="en-US" sz="1400">
              <a:latin typeface="Calibri" panose="020F0502020204030204" pitchFamily="34" charset="0"/>
            </a:endParaRPr>
          </a:p>
        </p:txBody>
      </p:sp>
      <p:sp>
        <p:nvSpPr>
          <p:cNvPr id="73745" name="Text Box 22"/>
          <p:cNvSpPr txBox="1">
            <a:spLocks noChangeArrowheads="1"/>
          </p:cNvSpPr>
          <p:nvPr/>
        </p:nvSpPr>
        <p:spPr bwMode="auto">
          <a:xfrm>
            <a:off x="1524000" y="4572000"/>
            <a:ext cx="1752600" cy="1474788"/>
          </a:xfrm>
          <a:prstGeom prst="rect">
            <a:avLst/>
          </a:prstGeom>
          <a:noFill/>
          <a:ln w="9525">
            <a:noFill/>
            <a:miter lim="800000"/>
          </a:ln>
        </p:spPr>
        <p:txBody>
          <a:bodyPr>
            <a:spAutoFit/>
          </a:bodyPr>
          <a:lstStyle/>
          <a:p>
            <a:pPr>
              <a:spcBef>
                <a:spcPct val="50000"/>
              </a:spcBef>
            </a:pPr>
            <a:r>
              <a:rPr lang="en-US" sz="1400">
                <a:latin typeface="Calibri" panose="020F0502020204030204" pitchFamily="34" charset="0"/>
              </a:rPr>
              <a:t>Used-for</a:t>
            </a:r>
            <a:endParaRPr lang="en-US" sz="1400">
              <a:latin typeface="Calibri" panose="020F0502020204030204" pitchFamily="34" charset="0"/>
            </a:endParaRPr>
          </a:p>
          <a:p>
            <a:pPr>
              <a:spcBef>
                <a:spcPct val="50000"/>
              </a:spcBef>
            </a:pPr>
            <a:r>
              <a:rPr lang="en-US" sz="1400">
                <a:latin typeface="Calibri" panose="020F0502020204030204" pitchFamily="34" charset="0"/>
              </a:rPr>
              <a:t>Synonyms, alternate spellings and ending, abbreviations, acronyms</a:t>
            </a:r>
            <a:endParaRPr lang="en-US" sz="1400">
              <a:latin typeface="Calibri" panose="020F0502020204030204" pitchFamily="34" charset="0"/>
            </a:endParaRPr>
          </a:p>
        </p:txBody>
      </p:sp>
      <p:sp>
        <p:nvSpPr>
          <p:cNvPr id="73746" name="Text Box 23"/>
          <p:cNvSpPr txBox="1">
            <a:spLocks noChangeArrowheads="1"/>
          </p:cNvSpPr>
          <p:nvPr/>
        </p:nvSpPr>
        <p:spPr bwMode="auto">
          <a:xfrm>
            <a:off x="304800" y="4572000"/>
            <a:ext cx="1219200" cy="1581150"/>
          </a:xfrm>
          <a:prstGeom prst="rect">
            <a:avLst/>
          </a:prstGeom>
          <a:noFill/>
          <a:ln w="9525">
            <a:noFill/>
            <a:miter lim="800000"/>
          </a:ln>
        </p:spPr>
        <p:txBody>
          <a:bodyPr>
            <a:spAutoFit/>
          </a:bodyPr>
          <a:lstStyle/>
          <a:p>
            <a:pPr>
              <a:spcBef>
                <a:spcPct val="50000"/>
              </a:spcBef>
            </a:pPr>
            <a:r>
              <a:rPr lang="en-US" sz="1400">
                <a:latin typeface="Calibri" panose="020F0502020204030204" pitchFamily="34" charset="0"/>
              </a:rPr>
              <a:t>References made from non-preferred terms to valid headings</a:t>
            </a:r>
            <a:endParaRPr lang="en-US" sz="1400">
              <a:latin typeface="Calibri" panose="020F0502020204030204" pitchFamily="34" charset="0"/>
            </a:endParaRPr>
          </a:p>
        </p:txBody>
      </p:sp>
      <p:sp>
        <p:nvSpPr>
          <p:cNvPr id="73747" name="Text Box 24"/>
          <p:cNvSpPr txBox="1">
            <a:spLocks noChangeArrowheads="1"/>
          </p:cNvSpPr>
          <p:nvPr/>
        </p:nvSpPr>
        <p:spPr bwMode="auto">
          <a:xfrm>
            <a:off x="152400" y="6400800"/>
            <a:ext cx="4267200" cy="274638"/>
          </a:xfrm>
          <a:prstGeom prst="rect">
            <a:avLst/>
          </a:prstGeom>
          <a:noFill/>
          <a:ln w="9525">
            <a:noFill/>
            <a:miter lim="800000"/>
          </a:ln>
        </p:spPr>
        <p:txBody>
          <a:bodyPr>
            <a:spAutoFit/>
          </a:bodyPr>
          <a:lstStyle/>
          <a:p>
            <a:pPr>
              <a:spcBef>
                <a:spcPct val="50000"/>
              </a:spcBef>
            </a:pPr>
            <a:r>
              <a:rPr lang="en-US" sz="1200">
                <a:latin typeface="Calibri" panose="020F0502020204030204" pitchFamily="34" charset="0"/>
              </a:rPr>
              <a:t>(The University of North Carolina, 2002)</a:t>
            </a:r>
            <a:endParaRPr lang="en-US" sz="1200">
              <a:latin typeface="Calibri" panose="020F0502020204030204"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idx="4294967295"/>
          </p:nvPr>
        </p:nvSpPr>
        <p:spPr>
          <a:xfrm>
            <a:off x="152400" y="152400"/>
            <a:ext cx="6400800" cy="731838"/>
          </a:xfrm>
        </p:spPr>
        <p:txBody>
          <a:bodyPr anchor="ctr">
            <a:normAutofit/>
            <a:scene3d>
              <a:camera prst="orthographicFront"/>
              <a:lightRig rig="threePt" dir="t"/>
            </a:scene3d>
          </a:bodyPr>
          <a:lstStyle/>
          <a:p>
            <a:r>
              <a:rPr lang="en-US" sz="3500">
                <a:ln/>
                <a:solidFill>
                  <a:schemeClr val="tx1"/>
                </a:solidFill>
                <a:effectLst>
                  <a:reflection blurRad="6350" stA="53000" endA="300" endPos="35500" dir="5400000" sy="-90000" algn="bl" rotWithShape="0"/>
                </a:effectLst>
              </a:rPr>
              <a:t>Example and Explanation </a:t>
            </a:r>
            <a:r>
              <a:rPr lang="en-IN" altLang="en-US" sz="3500">
                <a:ln/>
                <a:solidFill>
                  <a:schemeClr val="tx1"/>
                </a:solidFill>
                <a:effectLst>
                  <a:reflection blurRad="6350" stA="53000" endA="300" endPos="35500" dir="5400000" sy="-90000" algn="bl" rotWithShape="0"/>
                </a:effectLst>
              </a:rPr>
              <a:t>:</a:t>
            </a:r>
            <a:endParaRPr lang="en-IN" altLang="en-US" sz="3500">
              <a:ln/>
              <a:solidFill>
                <a:schemeClr val="tx1"/>
              </a:solidFill>
              <a:effectLst>
                <a:reflection blurRad="6350" stA="53000" endA="300" endPos="35500" dir="5400000" sy="-90000" algn="bl" rotWithShape="0"/>
              </a:effectLst>
            </a:endParaRPr>
          </a:p>
        </p:txBody>
      </p:sp>
      <p:sp>
        <p:nvSpPr>
          <p:cNvPr id="75778" name="TextBox 5"/>
          <p:cNvSpPr txBox="1">
            <a:spLocks noChangeArrowheads="1"/>
          </p:cNvSpPr>
          <p:nvPr/>
        </p:nvSpPr>
        <p:spPr bwMode="auto">
          <a:xfrm>
            <a:off x="228600" y="838200"/>
            <a:ext cx="4343400" cy="1570038"/>
          </a:xfrm>
          <a:prstGeom prst="rect">
            <a:avLst/>
          </a:prstGeom>
          <a:noFill/>
          <a:ln w="9525">
            <a:noFill/>
            <a:miter lim="800000"/>
          </a:ln>
        </p:spPr>
        <p:txBody>
          <a:bodyPr>
            <a:spAutoFit/>
          </a:bodyPr>
          <a:lstStyle/>
          <a:p>
            <a:r>
              <a:rPr lang="en-US" sz="2400">
                <a:latin typeface="Calibri" panose="020F0502020204030204" pitchFamily="34" charset="0"/>
              </a:rPr>
              <a:t>Examples of uniform headings showing the simple form of Sears and the longer list for LC. </a:t>
            </a:r>
            <a:endParaRPr lang="en-US" sz="2400">
              <a:latin typeface="Calibri" panose="020F0502020204030204" pitchFamily="34" charset="0"/>
            </a:endParaRPr>
          </a:p>
        </p:txBody>
      </p:sp>
      <p:pic>
        <p:nvPicPr>
          <p:cNvPr id="75779" name="Picture 2" descr="SearsDogs[1].jpg"/>
          <p:cNvPicPr>
            <a:picLocks noChangeAspect="1"/>
          </p:cNvPicPr>
          <p:nvPr/>
        </p:nvPicPr>
        <p:blipFill>
          <a:blip r:embed="rId1" cstate="print"/>
          <a:srcRect/>
          <a:stretch>
            <a:fillRect/>
          </a:stretch>
        </p:blipFill>
        <p:spPr bwMode="auto">
          <a:xfrm>
            <a:off x="152400" y="3352800"/>
            <a:ext cx="4414838" cy="3195638"/>
          </a:xfrm>
          <a:prstGeom prst="rect">
            <a:avLst/>
          </a:prstGeom>
          <a:noFill/>
          <a:ln w="9525">
            <a:noFill/>
            <a:miter lim="800000"/>
            <a:headEnd/>
            <a:tailEnd/>
          </a:ln>
        </p:spPr>
      </p:pic>
      <p:sp>
        <p:nvSpPr>
          <p:cNvPr id="75780" name="TextBox 3"/>
          <p:cNvSpPr txBox="1">
            <a:spLocks noChangeArrowheads="1"/>
          </p:cNvSpPr>
          <p:nvPr/>
        </p:nvSpPr>
        <p:spPr bwMode="auto">
          <a:xfrm>
            <a:off x="304800" y="2895600"/>
            <a:ext cx="990600" cy="457200"/>
          </a:xfrm>
          <a:prstGeom prst="rect">
            <a:avLst/>
          </a:prstGeom>
          <a:noFill/>
          <a:ln w="9525">
            <a:noFill/>
            <a:miter lim="800000"/>
          </a:ln>
        </p:spPr>
        <p:txBody>
          <a:bodyPr>
            <a:spAutoFit/>
          </a:bodyPr>
          <a:lstStyle/>
          <a:p>
            <a:r>
              <a:rPr lang="en-US" sz="2400" b="1">
                <a:latin typeface="Calibri" panose="020F0502020204030204" pitchFamily="34" charset="0"/>
              </a:rPr>
              <a:t>Sears</a:t>
            </a:r>
            <a:endParaRPr lang="en-US" sz="2400" b="1">
              <a:latin typeface="Calibri" panose="020F0502020204030204" pitchFamily="34" charset="0"/>
            </a:endParaRPr>
          </a:p>
        </p:txBody>
      </p:sp>
      <p:pic>
        <p:nvPicPr>
          <p:cNvPr id="75781" name="Picture 1" descr="LCSHDogs[1].jpg"/>
          <p:cNvPicPr>
            <a:picLocks noChangeAspect="1"/>
          </p:cNvPicPr>
          <p:nvPr/>
        </p:nvPicPr>
        <p:blipFill>
          <a:blip r:embed="rId2" cstate="print"/>
          <a:srcRect/>
          <a:stretch>
            <a:fillRect/>
          </a:stretch>
        </p:blipFill>
        <p:spPr bwMode="auto">
          <a:xfrm>
            <a:off x="5432425" y="1295400"/>
            <a:ext cx="3711575" cy="5410200"/>
          </a:xfrm>
          <a:prstGeom prst="rect">
            <a:avLst/>
          </a:prstGeom>
          <a:noFill/>
          <a:ln w="9525">
            <a:noFill/>
            <a:miter lim="800000"/>
            <a:headEnd/>
            <a:tailEnd/>
          </a:ln>
        </p:spPr>
      </p:pic>
      <p:sp>
        <p:nvSpPr>
          <p:cNvPr id="75782" name="TextBox 4"/>
          <p:cNvSpPr txBox="1">
            <a:spLocks noChangeArrowheads="1"/>
          </p:cNvSpPr>
          <p:nvPr/>
        </p:nvSpPr>
        <p:spPr bwMode="auto">
          <a:xfrm>
            <a:off x="5562600" y="914400"/>
            <a:ext cx="2438400" cy="427038"/>
          </a:xfrm>
          <a:prstGeom prst="rect">
            <a:avLst/>
          </a:prstGeom>
          <a:noFill/>
          <a:ln w="9525">
            <a:noFill/>
            <a:miter lim="800000"/>
          </a:ln>
        </p:spPr>
        <p:txBody>
          <a:bodyPr>
            <a:spAutoFit/>
          </a:bodyPr>
          <a:lstStyle/>
          <a:p>
            <a:r>
              <a:rPr lang="en-US" sz="2200" b="1">
                <a:latin typeface="Calibri" panose="020F0502020204030204" pitchFamily="34" charset="0"/>
              </a:rPr>
              <a:t>Library of Congress</a:t>
            </a:r>
            <a:endParaRPr lang="en-US" sz="2200" b="1">
              <a:latin typeface="Calibri" panose="020F050202020403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Picture 1" descr="LCSHSubDivDogs[1].jpg"/>
          <p:cNvPicPr>
            <a:picLocks noChangeAspect="1"/>
          </p:cNvPicPr>
          <p:nvPr/>
        </p:nvPicPr>
        <p:blipFill>
          <a:blip r:embed="rId1" cstate="print"/>
          <a:srcRect r="4909"/>
          <a:stretch>
            <a:fillRect/>
          </a:stretch>
        </p:blipFill>
        <p:spPr bwMode="auto">
          <a:xfrm>
            <a:off x="4216400" y="4191000"/>
            <a:ext cx="4927600" cy="2225675"/>
          </a:xfrm>
          <a:prstGeom prst="rect">
            <a:avLst/>
          </a:prstGeom>
          <a:noFill/>
          <a:ln w="9525">
            <a:noFill/>
            <a:miter lim="800000"/>
            <a:headEnd/>
            <a:tailEnd/>
          </a:ln>
        </p:spPr>
      </p:pic>
      <p:pic>
        <p:nvPicPr>
          <p:cNvPr id="77826" name="Picture 2" descr="SearsSubDivDogs[1].jpg"/>
          <p:cNvPicPr>
            <a:picLocks noChangeAspect="1"/>
          </p:cNvPicPr>
          <p:nvPr/>
        </p:nvPicPr>
        <p:blipFill>
          <a:blip r:embed="rId2" cstate="print"/>
          <a:srcRect r="17671"/>
          <a:stretch>
            <a:fillRect/>
          </a:stretch>
        </p:blipFill>
        <p:spPr bwMode="auto">
          <a:xfrm>
            <a:off x="0" y="3810000"/>
            <a:ext cx="4000500" cy="2581275"/>
          </a:xfrm>
          <a:prstGeom prst="rect">
            <a:avLst/>
          </a:prstGeom>
          <a:noFill/>
          <a:ln w="9525">
            <a:noFill/>
            <a:miter lim="800000"/>
            <a:headEnd/>
            <a:tailEnd/>
          </a:ln>
        </p:spPr>
      </p:pic>
      <p:sp>
        <p:nvSpPr>
          <p:cNvPr id="77827" name="TextBox 3"/>
          <p:cNvSpPr txBox="1">
            <a:spLocks noChangeArrowheads="1"/>
          </p:cNvSpPr>
          <p:nvPr/>
        </p:nvSpPr>
        <p:spPr bwMode="auto">
          <a:xfrm>
            <a:off x="762000" y="3124200"/>
            <a:ext cx="914400" cy="457200"/>
          </a:xfrm>
          <a:prstGeom prst="rect">
            <a:avLst/>
          </a:prstGeom>
          <a:noFill/>
          <a:ln w="9525">
            <a:noFill/>
            <a:miter lim="800000"/>
          </a:ln>
        </p:spPr>
        <p:txBody>
          <a:bodyPr>
            <a:spAutoFit/>
          </a:bodyPr>
          <a:lstStyle/>
          <a:p>
            <a:r>
              <a:rPr lang="en-US" sz="2400" b="1">
                <a:latin typeface="Calibri" panose="020F0502020204030204" pitchFamily="34" charset="0"/>
              </a:rPr>
              <a:t>Sears</a:t>
            </a:r>
            <a:r>
              <a:rPr lang="en-US">
                <a:latin typeface="Calibri" panose="020F0502020204030204" pitchFamily="34" charset="0"/>
              </a:rPr>
              <a:t> </a:t>
            </a:r>
            <a:endParaRPr lang="en-US">
              <a:latin typeface="Calibri" panose="020F0502020204030204" pitchFamily="34" charset="0"/>
            </a:endParaRPr>
          </a:p>
        </p:txBody>
      </p:sp>
      <p:sp>
        <p:nvSpPr>
          <p:cNvPr id="77828" name="TextBox 4"/>
          <p:cNvSpPr txBox="1">
            <a:spLocks noChangeArrowheads="1"/>
          </p:cNvSpPr>
          <p:nvPr/>
        </p:nvSpPr>
        <p:spPr bwMode="auto">
          <a:xfrm>
            <a:off x="5181600" y="3657600"/>
            <a:ext cx="2743200" cy="457200"/>
          </a:xfrm>
          <a:prstGeom prst="rect">
            <a:avLst/>
          </a:prstGeom>
          <a:noFill/>
          <a:ln w="9525">
            <a:noFill/>
            <a:miter lim="800000"/>
          </a:ln>
        </p:spPr>
        <p:txBody>
          <a:bodyPr>
            <a:spAutoFit/>
          </a:bodyPr>
          <a:lstStyle/>
          <a:p>
            <a:r>
              <a:rPr lang="en-US" sz="2400" b="1">
                <a:latin typeface="Calibri" panose="020F0502020204030204" pitchFamily="34" charset="0"/>
              </a:rPr>
              <a:t>Library of Congress</a:t>
            </a:r>
            <a:endParaRPr lang="en-US" sz="2400" b="1">
              <a:latin typeface="Calibri" panose="020F0502020204030204" pitchFamily="34" charset="0"/>
            </a:endParaRPr>
          </a:p>
        </p:txBody>
      </p:sp>
      <p:sp>
        <p:nvSpPr>
          <p:cNvPr id="77829" name="TextBox 6"/>
          <p:cNvSpPr txBox="1">
            <a:spLocks noChangeArrowheads="1"/>
          </p:cNvSpPr>
          <p:nvPr/>
        </p:nvSpPr>
        <p:spPr bwMode="auto">
          <a:xfrm>
            <a:off x="0" y="1828800"/>
            <a:ext cx="3352800" cy="1006475"/>
          </a:xfrm>
          <a:prstGeom prst="rect">
            <a:avLst/>
          </a:prstGeom>
          <a:noFill/>
          <a:ln w="9525">
            <a:noFill/>
            <a:miter lim="800000"/>
          </a:ln>
        </p:spPr>
        <p:txBody>
          <a:bodyPr>
            <a:spAutoFit/>
          </a:bodyPr>
          <a:lstStyle/>
          <a:p>
            <a:r>
              <a:rPr lang="en-US" sz="2000">
                <a:latin typeface="Calibri" panose="020F0502020204030204" pitchFamily="34" charset="0"/>
              </a:rPr>
              <a:t>Ex. Sears heading for dogs allows for one subdivision after the heading. </a:t>
            </a:r>
            <a:endParaRPr lang="en-US" sz="2000">
              <a:latin typeface="Calibri" panose="020F0502020204030204" pitchFamily="34" charset="0"/>
            </a:endParaRPr>
          </a:p>
        </p:txBody>
      </p:sp>
      <p:sp>
        <p:nvSpPr>
          <p:cNvPr id="77830" name="TextBox 7"/>
          <p:cNvSpPr txBox="1">
            <a:spLocks noChangeArrowheads="1"/>
          </p:cNvSpPr>
          <p:nvPr/>
        </p:nvSpPr>
        <p:spPr bwMode="auto">
          <a:xfrm>
            <a:off x="4419600" y="1676400"/>
            <a:ext cx="4724400" cy="1616075"/>
          </a:xfrm>
          <a:prstGeom prst="rect">
            <a:avLst/>
          </a:prstGeom>
          <a:noFill/>
          <a:ln w="9525">
            <a:noFill/>
            <a:miter lim="800000"/>
          </a:ln>
        </p:spPr>
        <p:txBody>
          <a:bodyPr>
            <a:spAutoFit/>
          </a:bodyPr>
          <a:lstStyle/>
          <a:p>
            <a:r>
              <a:rPr lang="en-US" sz="2000">
                <a:latin typeface="Calibri" panose="020F0502020204030204" pitchFamily="34" charset="0"/>
              </a:rPr>
              <a:t>Ex. Using the heading of dogs, LC allows for the subdivision of Obedience trials, and can further be broken down by judging, and even further by geographical location. </a:t>
            </a:r>
            <a:endParaRPr lang="en-US" sz="2000">
              <a:latin typeface="Calibri" panose="020F0502020204030204" pitchFamily="34" charset="0"/>
            </a:endParaRPr>
          </a:p>
        </p:txBody>
      </p:sp>
      <p:sp>
        <p:nvSpPr>
          <p:cNvPr id="77831" name="TextBox 10"/>
          <p:cNvSpPr txBox="1">
            <a:spLocks noChangeArrowheads="1"/>
          </p:cNvSpPr>
          <p:nvPr/>
        </p:nvSpPr>
        <p:spPr bwMode="auto">
          <a:xfrm>
            <a:off x="533400" y="457200"/>
            <a:ext cx="6248400" cy="583565"/>
          </a:xfrm>
          <a:prstGeom prst="rect">
            <a:avLst/>
          </a:prstGeom>
          <a:noFill/>
          <a:ln w="9525">
            <a:noFill/>
            <a:miter lim="800000"/>
          </a:ln>
        </p:spPr>
        <p:txBody>
          <a:bodyPr>
            <a:spAutoFit/>
            <a:scene3d>
              <a:camera prst="orthographicFront"/>
              <a:lightRig rig="threePt" dir="t"/>
            </a:scene3d>
          </a:bodyPr>
          <a:lstStyle/>
          <a:p>
            <a:r>
              <a:rPr lang="en-US" sz="3200" b="1">
                <a:ln/>
                <a:solidFill>
                  <a:schemeClr val="tx1"/>
                </a:solidFill>
                <a:effectLst>
                  <a:reflection blurRad="6350" stA="53000" endA="300" endPos="35500" dir="5400000" sy="-90000" algn="bl" rotWithShape="0"/>
                </a:effectLst>
                <a:latin typeface="Calibri" panose="020F0502020204030204" pitchFamily="34" charset="0"/>
              </a:rPr>
              <a:t>Subdivisions</a:t>
            </a:r>
            <a:endParaRPr lang="en-US" sz="3200" b="1">
              <a:ln/>
              <a:solidFill>
                <a:schemeClr val="tx1"/>
              </a:solidFill>
              <a:effectLst>
                <a:reflection blurRad="6350" stA="53000" endA="300" endPos="35500" dir="5400000" sy="-90000" algn="bl" rotWithShape="0"/>
              </a:effectLst>
              <a:latin typeface="Calibri" panose="020F050202020403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extBox 3"/>
          <p:cNvSpPr txBox="1">
            <a:spLocks noChangeArrowheads="1"/>
          </p:cNvSpPr>
          <p:nvPr/>
        </p:nvSpPr>
        <p:spPr bwMode="auto">
          <a:xfrm>
            <a:off x="228600" y="304800"/>
            <a:ext cx="4648200" cy="691515"/>
          </a:xfrm>
          <a:prstGeom prst="rect">
            <a:avLst/>
          </a:prstGeom>
          <a:noFill/>
          <a:ln w="9525">
            <a:noFill/>
            <a:miter lim="800000"/>
          </a:ln>
        </p:spPr>
        <p:txBody>
          <a:bodyPr>
            <a:spAutoFit/>
          </a:bodyPr>
          <a:lstStyle/>
          <a:p>
            <a:r>
              <a:rPr lang="en-US" sz="3900" b="1">
                <a:ln/>
                <a:solidFill>
                  <a:schemeClr val="tx1"/>
                </a:solidFill>
                <a:effectLst>
                  <a:reflection blurRad="6350" stA="53000" endA="300" endPos="35500" dir="5400000" sy="-90000" algn="bl" rotWithShape="0"/>
                </a:effectLst>
                <a:latin typeface="Calibri" panose="020F0502020204030204" pitchFamily="34" charset="0"/>
                <a:cs typeface="Arial" panose="020B0604020202020204" pitchFamily="34" charset="0"/>
              </a:rPr>
              <a:t>Sears and LC</a:t>
            </a:r>
            <a:r>
              <a:rPr lang="en-US" sz="3900" b="1">
                <a:solidFill>
                  <a:schemeClr val="tx2"/>
                </a:solidFill>
                <a:latin typeface="Calibri" panose="020F0502020204030204" pitchFamily="34" charset="0"/>
                <a:cs typeface="Arial" panose="020B0604020202020204" pitchFamily="34" charset="0"/>
              </a:rPr>
              <a:t> </a:t>
            </a:r>
            <a:r>
              <a:rPr lang="en-IN" altLang="en-US" sz="3900" b="1">
                <a:solidFill>
                  <a:schemeClr val="tx2"/>
                </a:solidFill>
                <a:latin typeface="Calibri" panose="020F0502020204030204" pitchFamily="34" charset="0"/>
                <a:cs typeface="Arial" panose="020B0604020202020204" pitchFamily="34" charset="0"/>
              </a:rPr>
              <a:t>:</a:t>
            </a:r>
            <a:endParaRPr lang="en-IN" altLang="en-US" sz="3900" b="1">
              <a:solidFill>
                <a:schemeClr val="tx2"/>
              </a:solidFill>
              <a:latin typeface="Calibri" panose="020F0502020204030204" pitchFamily="34" charset="0"/>
              <a:cs typeface="Arial" panose="020B0604020202020204" pitchFamily="34" charset="0"/>
            </a:endParaRPr>
          </a:p>
        </p:txBody>
      </p:sp>
      <p:sp>
        <p:nvSpPr>
          <p:cNvPr id="79874" name="TextBox 4"/>
          <p:cNvSpPr txBox="1">
            <a:spLocks noChangeArrowheads="1"/>
          </p:cNvSpPr>
          <p:nvPr/>
        </p:nvSpPr>
        <p:spPr bwMode="auto">
          <a:xfrm>
            <a:off x="381000" y="1295400"/>
            <a:ext cx="8153400" cy="1924050"/>
          </a:xfrm>
          <a:prstGeom prst="rect">
            <a:avLst/>
          </a:prstGeom>
          <a:noFill/>
          <a:ln w="9525">
            <a:noFill/>
            <a:miter lim="800000"/>
          </a:ln>
        </p:spPr>
        <p:txBody>
          <a:bodyPr>
            <a:spAutoFit/>
          </a:bodyPr>
          <a:lstStyle/>
          <a:p>
            <a:r>
              <a:rPr lang="en-US" sz="2700">
                <a:latin typeface="Calibri" panose="020F0502020204030204" pitchFamily="34" charset="0"/>
                <a:cs typeface="Arial" panose="020B0604020202020204" pitchFamily="34" charset="0"/>
              </a:rPr>
              <a:t>A large advantage of Sears for smaller libraries is that it is contained in one volume with updates every three years while LC is contained in five large volumes and updated every year. </a:t>
            </a:r>
            <a:endParaRPr lang="en-US" sz="2700">
              <a:latin typeface="Calibri" panose="020F0502020204030204" pitchFamily="34" charset="0"/>
              <a:cs typeface="Arial" panose="020B0604020202020204" pitchFamily="34" charset="0"/>
            </a:endParaRPr>
          </a:p>
          <a:p>
            <a:r>
              <a:rPr lang="en-US" sz="1100">
                <a:latin typeface="Calibri" panose="020F0502020204030204" pitchFamily="34" charset="0"/>
                <a:cs typeface="Arial" panose="020B0604020202020204" pitchFamily="34" charset="0"/>
              </a:rPr>
              <a:t>(Inter, p. 77) </a:t>
            </a:r>
            <a:endParaRPr lang="en-US" sz="1100">
              <a:latin typeface="Calibri" panose="020F0502020204030204" pitchFamily="34" charset="0"/>
              <a:cs typeface="Arial" panose="020B0604020202020204" pitchFamily="34" charset="0"/>
            </a:endParaRPr>
          </a:p>
        </p:txBody>
      </p:sp>
      <p:pic>
        <p:nvPicPr>
          <p:cNvPr id="79875" name="Picture 2"/>
          <p:cNvPicPr>
            <a:picLocks noChangeAspect="1" noChangeArrowheads="1"/>
          </p:cNvPicPr>
          <p:nvPr/>
        </p:nvPicPr>
        <p:blipFill>
          <a:blip r:embed="rId1" cstate="print"/>
          <a:srcRect/>
          <a:stretch>
            <a:fillRect/>
          </a:stretch>
        </p:blipFill>
        <p:spPr bwMode="auto">
          <a:xfrm>
            <a:off x="5105400" y="3657600"/>
            <a:ext cx="3505200" cy="2662238"/>
          </a:xfrm>
          <a:prstGeom prst="rect">
            <a:avLst/>
          </a:prstGeom>
          <a:noFill/>
          <a:ln w="9525">
            <a:noFill/>
            <a:miter lim="800000"/>
            <a:headEnd/>
            <a:tailEnd/>
          </a:ln>
        </p:spPr>
      </p:pic>
      <p:sp>
        <p:nvSpPr>
          <p:cNvPr id="79876" name="Rectangle 6"/>
          <p:cNvSpPr>
            <a:spLocks noChangeArrowheads="1"/>
          </p:cNvSpPr>
          <p:nvPr/>
        </p:nvSpPr>
        <p:spPr bwMode="auto">
          <a:xfrm>
            <a:off x="4572000" y="6248400"/>
            <a:ext cx="4572000" cy="274638"/>
          </a:xfrm>
          <a:prstGeom prst="rect">
            <a:avLst/>
          </a:prstGeom>
          <a:noFill/>
          <a:ln w="9525">
            <a:noFill/>
            <a:miter lim="800000"/>
          </a:ln>
        </p:spPr>
        <p:txBody>
          <a:bodyPr>
            <a:spAutoFit/>
          </a:bodyPr>
          <a:lstStyle/>
          <a:p>
            <a:r>
              <a:rPr lang="en-US" sz="1200">
                <a:solidFill>
                  <a:srgbClr val="BFBFBF"/>
                </a:solidFill>
                <a:latin typeface="Calibri" panose="020F0502020204030204" pitchFamily="34" charset="0"/>
              </a:rPr>
              <a:t>http://www.loc.gov/library/libarch-thesauri.html</a:t>
            </a:r>
            <a:endParaRPr lang="en-US" sz="1200">
              <a:solidFill>
                <a:srgbClr val="BFBFBF"/>
              </a:solidFill>
              <a:latin typeface="Calibri" panose="020F0502020204030204" pitchFamily="34" charset="0"/>
            </a:endParaRPr>
          </a:p>
        </p:txBody>
      </p:sp>
      <p:pic>
        <p:nvPicPr>
          <p:cNvPr id="79877" name="Picture 2" descr="Sears List of Subject Headings - 19th Edition"/>
          <p:cNvPicPr>
            <a:picLocks noChangeAspect="1" noChangeArrowheads="1"/>
          </p:cNvPicPr>
          <p:nvPr/>
        </p:nvPicPr>
        <p:blipFill>
          <a:blip r:embed="rId2" cstate="print"/>
          <a:srcRect/>
          <a:stretch>
            <a:fillRect/>
          </a:stretch>
        </p:blipFill>
        <p:spPr bwMode="auto">
          <a:xfrm>
            <a:off x="1295400" y="3581400"/>
            <a:ext cx="1600200" cy="2386013"/>
          </a:xfrm>
          <a:prstGeom prst="rect">
            <a:avLst/>
          </a:prstGeom>
          <a:noFill/>
          <a:ln w="9525">
            <a:noFill/>
            <a:miter lim="800000"/>
            <a:headEnd/>
            <a:tailEnd/>
          </a:ln>
        </p:spPr>
      </p:pic>
      <p:sp>
        <p:nvSpPr>
          <p:cNvPr id="79878" name="TextBox 7"/>
          <p:cNvSpPr txBox="1">
            <a:spLocks noChangeArrowheads="1"/>
          </p:cNvSpPr>
          <p:nvPr/>
        </p:nvSpPr>
        <p:spPr bwMode="auto">
          <a:xfrm>
            <a:off x="1143000" y="6096000"/>
            <a:ext cx="3581400" cy="215900"/>
          </a:xfrm>
          <a:prstGeom prst="rect">
            <a:avLst/>
          </a:prstGeom>
          <a:noFill/>
          <a:ln w="9525">
            <a:noFill/>
            <a:miter lim="800000"/>
          </a:ln>
        </p:spPr>
        <p:txBody>
          <a:bodyPr>
            <a:spAutoFit/>
          </a:bodyPr>
          <a:lstStyle/>
          <a:p>
            <a:r>
              <a:rPr lang="en-US" sz="800">
                <a:latin typeface="Calibri" panose="020F0502020204030204" pitchFamily="34" charset="0"/>
              </a:rPr>
              <a:t>http://www.hwwilson.com/print/searslst_19th.cfm</a:t>
            </a:r>
            <a:endParaRPr lang="en-US" sz="800">
              <a:latin typeface="Calibri" panose="020F050202020403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extBox 3"/>
          <p:cNvSpPr txBox="1">
            <a:spLocks noChangeArrowheads="1"/>
          </p:cNvSpPr>
          <p:nvPr/>
        </p:nvSpPr>
        <p:spPr bwMode="auto">
          <a:xfrm>
            <a:off x="228600" y="228600"/>
            <a:ext cx="7086600" cy="691515"/>
          </a:xfrm>
          <a:prstGeom prst="rect">
            <a:avLst/>
          </a:prstGeom>
          <a:noFill/>
          <a:ln w="9525">
            <a:noFill/>
            <a:miter lim="800000"/>
          </a:ln>
        </p:spPr>
        <p:txBody>
          <a:bodyPr>
            <a:spAutoFit/>
          </a:bodyPr>
          <a:lstStyle/>
          <a:p>
            <a:r>
              <a:rPr lang="en-US" sz="3900" b="1">
                <a:ln/>
                <a:solidFill>
                  <a:schemeClr val="tx1"/>
                </a:solidFill>
                <a:effectLst>
                  <a:reflection blurRad="6350" stA="53000" endA="300" endPos="35500" dir="5400000" sy="-90000" algn="bl" rotWithShape="0"/>
                </a:effectLst>
                <a:latin typeface="Calibri" panose="020F0502020204030204" pitchFamily="34" charset="0"/>
                <a:cs typeface="Arial" panose="020B0604020202020204" pitchFamily="34" charset="0"/>
              </a:rPr>
              <a:t>Sears and LC </a:t>
            </a:r>
            <a:r>
              <a:rPr lang="en-IN" altLang="en-US" sz="3900" b="1">
                <a:ln/>
                <a:solidFill>
                  <a:schemeClr val="tx1"/>
                </a:solidFill>
                <a:effectLst>
                  <a:reflection blurRad="6350" stA="53000" endA="300" endPos="35500" dir="5400000" sy="-90000" algn="bl" rotWithShape="0"/>
                </a:effectLst>
                <a:latin typeface="Calibri" panose="020F0502020204030204" pitchFamily="34" charset="0"/>
                <a:cs typeface="Arial" panose="020B0604020202020204" pitchFamily="34" charset="0"/>
              </a:rPr>
              <a:t>:</a:t>
            </a:r>
            <a:endParaRPr lang="en-IN" altLang="en-US" sz="3900" b="1">
              <a:ln/>
              <a:solidFill>
                <a:schemeClr val="tx1"/>
              </a:solidFill>
              <a:effectLst>
                <a:reflection blurRad="6350" stA="53000" endA="300" endPos="35500" dir="5400000" sy="-90000" algn="bl" rotWithShape="0"/>
              </a:effectLst>
              <a:latin typeface="Calibri" panose="020F0502020204030204" pitchFamily="34" charset="0"/>
              <a:cs typeface="Arial" panose="020B0604020202020204" pitchFamily="34" charset="0"/>
            </a:endParaRPr>
          </a:p>
        </p:txBody>
      </p:sp>
      <p:sp>
        <p:nvSpPr>
          <p:cNvPr id="91139" name="TextBox 4"/>
          <p:cNvSpPr txBox="1">
            <a:spLocks noChangeArrowheads="1"/>
          </p:cNvSpPr>
          <p:nvPr/>
        </p:nvSpPr>
        <p:spPr bwMode="auto">
          <a:xfrm>
            <a:off x="228600" y="1295400"/>
            <a:ext cx="8458200" cy="4523105"/>
          </a:xfrm>
          <a:prstGeom prst="rect">
            <a:avLst/>
          </a:prstGeom>
          <a:noFill/>
          <a:ln w="9525">
            <a:noFill/>
            <a:miter lim="800000"/>
          </a:ln>
        </p:spPr>
        <p:txBody>
          <a:bodyPr>
            <a:spAutoFit/>
          </a:bodyPr>
          <a:lstStyle/>
          <a:p>
            <a:pPr fontAlgn="auto">
              <a:spcBef>
                <a:spcPts val="0"/>
              </a:spcBef>
              <a:spcAft>
                <a:spcPts val="0"/>
              </a:spcAft>
              <a:defRPr/>
            </a:pPr>
            <a:r>
              <a:rPr lang="en-US" sz="2400" dirty="0">
                <a:latin typeface="+mn-lt"/>
                <a:cs typeface="Arial" panose="020B0604020202020204" pitchFamily="34" charset="0"/>
              </a:rPr>
              <a:t> </a:t>
            </a:r>
            <a:endParaRPr lang="en-US" sz="2400" dirty="0">
              <a:latin typeface="+mn-lt"/>
              <a:cs typeface="Arial" panose="020B0604020202020204" pitchFamily="34" charset="0"/>
            </a:endParaRPr>
          </a:p>
          <a:p>
            <a:pPr fontAlgn="auto">
              <a:spcBef>
                <a:spcPts val="0"/>
              </a:spcBef>
              <a:spcAft>
                <a:spcPts val="0"/>
              </a:spcAft>
              <a:buFontTx/>
              <a:buChar char="•"/>
              <a:defRPr/>
            </a:pPr>
            <a:r>
              <a:rPr lang="en-US" sz="2400" dirty="0">
                <a:latin typeface="+mn-lt"/>
              </a:rPr>
              <a:t> Sears is intended for both adults and juvenile collections</a:t>
            </a:r>
            <a:endParaRPr lang="en-US" sz="2400" dirty="0">
              <a:latin typeface="+mn-lt"/>
            </a:endParaRPr>
          </a:p>
          <a:p>
            <a:pPr fontAlgn="auto">
              <a:spcBef>
                <a:spcPts val="0"/>
              </a:spcBef>
              <a:spcAft>
                <a:spcPts val="0"/>
              </a:spcAft>
              <a:buFontTx/>
              <a:buChar char="•"/>
              <a:defRPr/>
            </a:pPr>
            <a:endParaRPr lang="en-US" sz="2400" dirty="0">
              <a:latin typeface="+mn-lt"/>
            </a:endParaRPr>
          </a:p>
          <a:p>
            <a:pPr fontAlgn="auto">
              <a:spcBef>
                <a:spcPts val="0"/>
              </a:spcBef>
              <a:spcAft>
                <a:spcPts val="0"/>
              </a:spcAft>
              <a:buFontTx/>
              <a:buChar char="•"/>
              <a:defRPr/>
            </a:pPr>
            <a:endParaRPr lang="en-US" sz="2400" dirty="0">
              <a:latin typeface="+mn-lt"/>
            </a:endParaRPr>
          </a:p>
          <a:p>
            <a:pPr fontAlgn="auto">
              <a:spcBef>
                <a:spcPts val="0"/>
              </a:spcBef>
              <a:spcAft>
                <a:spcPts val="0"/>
              </a:spcAft>
              <a:buFontTx/>
              <a:buChar char="•"/>
              <a:defRPr/>
            </a:pPr>
            <a:r>
              <a:rPr lang="en-US" sz="2400" dirty="0">
                <a:latin typeface="+mn-lt"/>
              </a:rPr>
              <a:t> Wherever LC has two different headings, a single term was made for Sears. </a:t>
            </a:r>
            <a:endParaRPr lang="en-US" sz="2400" dirty="0">
              <a:latin typeface="+mn-lt"/>
            </a:endParaRPr>
          </a:p>
          <a:p>
            <a:pPr fontAlgn="auto">
              <a:spcBef>
                <a:spcPts val="0"/>
              </a:spcBef>
              <a:spcAft>
                <a:spcPts val="0"/>
              </a:spcAft>
              <a:buFontTx/>
              <a:buChar char="•"/>
              <a:defRPr/>
            </a:pPr>
            <a:endParaRPr lang="en-US" sz="2400" dirty="0">
              <a:latin typeface="Arial" panose="020B0604020202020204" pitchFamily="34" charset="0"/>
              <a:cs typeface="Arial" panose="020B0604020202020204" pitchFamily="34" charset="0"/>
            </a:endParaRPr>
          </a:p>
          <a:p>
            <a:pPr fontAlgn="auto">
              <a:spcBef>
                <a:spcPts val="0"/>
              </a:spcBef>
              <a:spcAft>
                <a:spcPts val="0"/>
              </a:spcAft>
              <a:buFontTx/>
              <a:buChar char="•"/>
              <a:defRPr/>
            </a:pPr>
            <a:endParaRPr lang="en-US" sz="2400" dirty="0">
              <a:latin typeface="Arial" panose="020B0604020202020204" pitchFamily="34" charset="0"/>
              <a:cs typeface="Arial" panose="020B0604020202020204" pitchFamily="34" charset="0"/>
            </a:endParaRPr>
          </a:p>
          <a:p>
            <a:pPr fontAlgn="auto">
              <a:spcBef>
                <a:spcPts val="0"/>
              </a:spcBef>
              <a:spcAft>
                <a:spcPts val="0"/>
              </a:spcAft>
              <a:buFontTx/>
              <a:buChar char="•"/>
              <a:defRPr/>
            </a:pPr>
            <a:r>
              <a:rPr lang="en-US" sz="2400" dirty="0">
                <a:latin typeface="Arial" panose="020B0604020202020204" pitchFamily="34" charset="0"/>
                <a:cs typeface="Arial" panose="020B0604020202020204" pitchFamily="34" charset="0"/>
              </a:rPr>
              <a:t> Sears uses direct headings while LC continues to use inverted headings.</a:t>
            </a:r>
            <a:endParaRPr lang="en-US" sz="2400" dirty="0">
              <a:latin typeface="Arial" panose="020B0604020202020204" pitchFamily="34" charset="0"/>
              <a:cs typeface="Arial" panose="020B0604020202020204" pitchFamily="34" charset="0"/>
            </a:endParaRPr>
          </a:p>
          <a:p>
            <a:pPr fontAlgn="auto">
              <a:spcBef>
                <a:spcPts val="0"/>
              </a:spcBef>
              <a:spcAft>
                <a:spcPts val="0"/>
              </a:spcAft>
              <a:defRPr/>
            </a:pPr>
            <a:r>
              <a:rPr lang="en-US" sz="1050" dirty="0">
                <a:latin typeface="Arial" panose="020B0604020202020204" pitchFamily="34" charset="0"/>
                <a:cs typeface="Arial" panose="020B0604020202020204" pitchFamily="34" charset="0"/>
              </a:rPr>
              <a:t>(Miller, 2007)</a:t>
            </a:r>
            <a:r>
              <a:rPr lang="en-US" sz="2400" dirty="0">
                <a:latin typeface="Arial" panose="020B0604020202020204" pitchFamily="34" charset="0"/>
                <a:cs typeface="Arial" panose="020B0604020202020204" pitchFamily="34" charset="0"/>
              </a:rPr>
              <a:t> </a:t>
            </a:r>
            <a:endParaRPr lang="en-US" sz="2400" dirty="0">
              <a:latin typeface="Arial" panose="020B0604020202020204" pitchFamily="34" charset="0"/>
              <a:cs typeface="Arial" panose="020B0604020202020204" pitchFamily="34" charset="0"/>
            </a:endParaRPr>
          </a:p>
          <a:p>
            <a:pPr fontAlgn="auto">
              <a:spcBef>
                <a:spcPts val="0"/>
              </a:spcBef>
              <a:spcAft>
                <a:spcPts val="0"/>
              </a:spcAft>
              <a:buFontTx/>
              <a:buChar char="•"/>
              <a:defRPr/>
            </a:pPr>
            <a:endParaRPr lang="en-US" sz="2400" dirty="0">
              <a:latin typeface="+mn-lt"/>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9" name="Picture 3" descr="LCSHEducCoop[1].jpg"/>
          <p:cNvPicPr>
            <a:picLocks noChangeAspect="1"/>
          </p:cNvPicPr>
          <p:nvPr/>
        </p:nvPicPr>
        <p:blipFill>
          <a:blip r:embed="rId1" cstate="print"/>
          <a:srcRect t="23866"/>
          <a:stretch>
            <a:fillRect/>
          </a:stretch>
        </p:blipFill>
        <p:spPr bwMode="auto">
          <a:xfrm>
            <a:off x="4648200" y="1676400"/>
            <a:ext cx="4325938" cy="4953000"/>
          </a:xfrm>
          <a:prstGeom prst="rect">
            <a:avLst/>
          </a:prstGeom>
          <a:noFill/>
          <a:ln w="9525">
            <a:noFill/>
            <a:miter lim="800000"/>
            <a:headEnd/>
            <a:tailEnd/>
          </a:ln>
        </p:spPr>
      </p:pic>
      <p:pic>
        <p:nvPicPr>
          <p:cNvPr id="83970" name="Picture 4" descr="SearsCoopEduc[1].jpg"/>
          <p:cNvPicPr>
            <a:picLocks noChangeAspect="1"/>
          </p:cNvPicPr>
          <p:nvPr/>
        </p:nvPicPr>
        <p:blipFill>
          <a:blip r:embed="rId2" cstate="print"/>
          <a:srcRect/>
          <a:stretch>
            <a:fillRect/>
          </a:stretch>
        </p:blipFill>
        <p:spPr bwMode="auto">
          <a:xfrm>
            <a:off x="228600" y="4114800"/>
            <a:ext cx="4572000" cy="2533650"/>
          </a:xfrm>
          <a:prstGeom prst="rect">
            <a:avLst/>
          </a:prstGeom>
          <a:noFill/>
          <a:ln w="9525">
            <a:noFill/>
            <a:miter lim="800000"/>
            <a:headEnd/>
            <a:tailEnd/>
          </a:ln>
        </p:spPr>
      </p:pic>
      <p:sp>
        <p:nvSpPr>
          <p:cNvPr id="83971" name="TextBox 5"/>
          <p:cNvSpPr txBox="1">
            <a:spLocks noChangeArrowheads="1"/>
          </p:cNvSpPr>
          <p:nvPr/>
        </p:nvSpPr>
        <p:spPr bwMode="auto">
          <a:xfrm>
            <a:off x="1600200" y="3581400"/>
            <a:ext cx="990600" cy="519113"/>
          </a:xfrm>
          <a:prstGeom prst="rect">
            <a:avLst/>
          </a:prstGeom>
          <a:noFill/>
          <a:ln w="9525">
            <a:noFill/>
            <a:miter lim="800000"/>
          </a:ln>
        </p:spPr>
        <p:txBody>
          <a:bodyPr>
            <a:spAutoFit/>
          </a:bodyPr>
          <a:lstStyle/>
          <a:p>
            <a:r>
              <a:rPr lang="en-US" sz="2800" b="1">
                <a:latin typeface="Calibri" panose="020F0502020204030204" pitchFamily="34" charset="0"/>
              </a:rPr>
              <a:t>Sears</a:t>
            </a:r>
            <a:endParaRPr lang="en-US" sz="2800" b="1">
              <a:latin typeface="Calibri" panose="020F0502020204030204" pitchFamily="34" charset="0"/>
            </a:endParaRPr>
          </a:p>
        </p:txBody>
      </p:sp>
      <p:sp>
        <p:nvSpPr>
          <p:cNvPr id="83972" name="TextBox 6"/>
          <p:cNvSpPr txBox="1">
            <a:spLocks noChangeArrowheads="1"/>
          </p:cNvSpPr>
          <p:nvPr/>
        </p:nvSpPr>
        <p:spPr bwMode="auto">
          <a:xfrm>
            <a:off x="5029200" y="990600"/>
            <a:ext cx="2743200" cy="457200"/>
          </a:xfrm>
          <a:prstGeom prst="rect">
            <a:avLst/>
          </a:prstGeom>
          <a:noFill/>
          <a:ln w="9525">
            <a:noFill/>
            <a:miter lim="800000"/>
          </a:ln>
        </p:spPr>
        <p:txBody>
          <a:bodyPr>
            <a:spAutoFit/>
          </a:bodyPr>
          <a:lstStyle/>
          <a:p>
            <a:r>
              <a:rPr lang="en-US" sz="2400" b="1">
                <a:latin typeface="Calibri" panose="020F0502020204030204" pitchFamily="34" charset="0"/>
              </a:rPr>
              <a:t>Library of Congress</a:t>
            </a:r>
            <a:endParaRPr lang="en-US" sz="2400" b="1">
              <a:latin typeface="Calibri" panose="020F0502020204030204" pitchFamily="34" charset="0"/>
            </a:endParaRPr>
          </a:p>
        </p:txBody>
      </p:sp>
      <p:sp>
        <p:nvSpPr>
          <p:cNvPr id="83973" name="TextBox 7"/>
          <p:cNvSpPr txBox="1">
            <a:spLocks noChangeArrowheads="1"/>
          </p:cNvSpPr>
          <p:nvPr/>
        </p:nvSpPr>
        <p:spPr bwMode="auto">
          <a:xfrm>
            <a:off x="228600" y="533400"/>
            <a:ext cx="4495800" cy="1800225"/>
          </a:xfrm>
          <a:prstGeom prst="rect">
            <a:avLst/>
          </a:prstGeom>
          <a:noFill/>
          <a:ln w="9525">
            <a:noFill/>
            <a:miter lim="800000"/>
          </a:ln>
        </p:spPr>
        <p:txBody>
          <a:bodyPr>
            <a:spAutoFit/>
          </a:bodyPr>
          <a:lstStyle/>
          <a:p>
            <a:r>
              <a:rPr lang="en-US" sz="2800">
                <a:latin typeface="Calibri" panose="020F0502020204030204" pitchFamily="34" charset="0"/>
              </a:rPr>
              <a:t>Ex. Showing the direct heading in Sears and the inverted headings used in LC.</a:t>
            </a:r>
            <a:endParaRPr lang="en-US" sz="2800">
              <a:latin typeface="Calibri" panose="020F050202020403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ChangeArrowheads="1"/>
          </p:cNvSpPr>
          <p:nvPr>
            <p:ph type="title" idx="4294967295"/>
          </p:nvPr>
        </p:nvSpPr>
        <p:spPr>
          <a:xfrm>
            <a:off x="152400" y="152400"/>
            <a:ext cx="2667000" cy="685800"/>
          </a:xfrm>
        </p:spPr>
        <p:txBody>
          <a:bodyPr anchor="ctr"/>
          <a:lstStyle/>
          <a:p>
            <a:r>
              <a:rPr lang="en-US" sz="2600"/>
              <a:t>References</a:t>
            </a:r>
            <a:endParaRPr lang="en-US" sz="2600"/>
          </a:p>
        </p:txBody>
      </p:sp>
      <p:sp>
        <p:nvSpPr>
          <p:cNvPr id="86018" name="Rectangle 3"/>
          <p:cNvSpPr>
            <a:spLocks noGrp="1" noChangeArrowheads="1"/>
          </p:cNvSpPr>
          <p:nvPr>
            <p:ph type="body" idx="4294967295"/>
          </p:nvPr>
        </p:nvSpPr>
        <p:spPr>
          <a:xfrm>
            <a:off x="0" y="990600"/>
            <a:ext cx="8839200" cy="5486400"/>
          </a:xfrm>
        </p:spPr>
        <p:txBody>
          <a:bodyPr/>
          <a:lstStyle/>
          <a:p>
            <a:pPr>
              <a:lnSpc>
                <a:spcPct val="80000"/>
              </a:lnSpc>
              <a:buFont typeface="Wingdings" panose="05000000000000000000" pitchFamily="2" charset="2"/>
              <a:buNone/>
            </a:pPr>
            <a:r>
              <a:rPr lang="en-US" sz="1600"/>
              <a:t>Adamich, T. (2008). Simple and satisfying: Review of Sears List, (19 ed.). Retrieved from: </a:t>
            </a:r>
            <a:r>
              <a:rPr lang="en-US" sz="1600">
                <a:hlinkClick r:id="rId1"/>
              </a:rPr>
              <a:t>http://www.ala.org/ala/mgrps/divs/aasl/aaslpubsandjournals/knowledgequest/kqwebarchives/v36/365/365adamich.cfm</a:t>
            </a:r>
            <a:r>
              <a:rPr lang="en-US" sz="1600"/>
              <a:t> </a:t>
            </a:r>
            <a:endParaRPr lang="en-US" sz="1600"/>
          </a:p>
          <a:p>
            <a:pPr>
              <a:lnSpc>
                <a:spcPct val="80000"/>
              </a:lnSpc>
              <a:buFont typeface="Wingdings" panose="05000000000000000000" pitchFamily="2" charset="2"/>
              <a:buNone/>
            </a:pPr>
            <a:endParaRPr lang="en-US" sz="1600"/>
          </a:p>
          <a:p>
            <a:pPr>
              <a:lnSpc>
                <a:spcPct val="80000"/>
              </a:lnSpc>
              <a:buFont typeface="Wingdings" panose="05000000000000000000" pitchFamily="2" charset="2"/>
              <a:buNone/>
            </a:pPr>
            <a:r>
              <a:rPr lang="en-US" sz="1600"/>
              <a:t>Calderon, F. (1997, July). Library of Congress Subject Headings. </a:t>
            </a:r>
            <a:r>
              <a:rPr lang="en-US" sz="1600" i="1"/>
              <a:t>Cataloging and Classification Quarterly, 11</a:t>
            </a:r>
            <a:r>
              <a:rPr lang="en-US" sz="1600"/>
              <a:t>(2), 85-94. </a:t>
            </a:r>
            <a:endParaRPr lang="en-US" sz="1600"/>
          </a:p>
          <a:p>
            <a:pPr>
              <a:lnSpc>
                <a:spcPct val="80000"/>
              </a:lnSpc>
              <a:buFont typeface="Wingdings" panose="05000000000000000000" pitchFamily="2" charset="2"/>
              <a:buNone/>
            </a:pPr>
            <a:endParaRPr lang="en-US" sz="1600"/>
          </a:p>
          <a:p>
            <a:pPr>
              <a:lnSpc>
                <a:spcPct val="80000"/>
              </a:lnSpc>
              <a:buFont typeface="Wingdings" panose="05000000000000000000" pitchFamily="2" charset="2"/>
              <a:buNone/>
            </a:pPr>
            <a:r>
              <a:rPr lang="en-US" sz="1600"/>
              <a:t>Chan, L. M. (1990). Library of Congress Subject Headings: Principles of structure and policies for application, annotated version. In </a:t>
            </a:r>
            <a:r>
              <a:rPr lang="en-US" sz="1600" i="1"/>
              <a:t>Cataloger's Reference Shelf</a:t>
            </a:r>
            <a:r>
              <a:rPr lang="en-US" sz="1600"/>
              <a:t>. Retrieved from </a:t>
            </a:r>
            <a:r>
              <a:rPr lang="en-US" sz="1600">
                <a:hlinkClick r:id="rId2"/>
              </a:rPr>
              <a:t>http://www.itsmarc.com/crs/shed0014.htm</a:t>
            </a:r>
            <a:endParaRPr lang="en-US" sz="1600"/>
          </a:p>
          <a:p>
            <a:pPr>
              <a:lnSpc>
                <a:spcPct val="80000"/>
              </a:lnSpc>
              <a:buFont typeface="Wingdings" panose="05000000000000000000" pitchFamily="2" charset="2"/>
              <a:buNone/>
            </a:pPr>
            <a:endParaRPr lang="en-US" sz="1600"/>
          </a:p>
          <a:p>
            <a:pPr>
              <a:lnSpc>
                <a:spcPct val="80000"/>
              </a:lnSpc>
              <a:buFont typeface="Wingdings" panose="05000000000000000000" pitchFamily="2" charset="2"/>
              <a:buNone/>
            </a:pPr>
            <a:r>
              <a:rPr lang="en-US" sz="1600"/>
              <a:t>Chan, L. M., &amp; Hodges, T. (2000, August). Entering the Millennium: A new century for LCSH. </a:t>
            </a:r>
            <a:r>
              <a:rPr lang="en-US" sz="1600" i="1"/>
              <a:t>Cataloging and Classification, 29</a:t>
            </a:r>
            <a:r>
              <a:rPr lang="en-US" sz="1600"/>
              <a:t>(1-2), 225-234.</a:t>
            </a:r>
            <a:endParaRPr lang="en-US" sz="1600"/>
          </a:p>
          <a:p>
            <a:pPr>
              <a:lnSpc>
                <a:spcPct val="80000"/>
              </a:lnSpc>
              <a:buFont typeface="Wingdings" panose="05000000000000000000" pitchFamily="2" charset="2"/>
              <a:buNone/>
            </a:pPr>
            <a:endParaRPr lang="en-US" sz="1600"/>
          </a:p>
          <a:p>
            <a:pPr>
              <a:lnSpc>
                <a:spcPct val="80000"/>
              </a:lnSpc>
              <a:buFont typeface="Wingdings" panose="05000000000000000000" pitchFamily="2" charset="2"/>
              <a:buNone/>
            </a:pPr>
            <a:r>
              <a:rPr lang="en-US" sz="1600"/>
              <a:t>Chan, L. (2007). </a:t>
            </a:r>
            <a:r>
              <a:rPr lang="en-US" sz="1600" i="1"/>
              <a:t>Cataloging and classification: An introduction </a:t>
            </a:r>
            <a:r>
              <a:rPr lang="en-US" sz="1600"/>
              <a:t>(3rd ed.). Lanham, MD: Scarecrow Press Inc.</a:t>
            </a:r>
            <a:endParaRPr lang="en-US" sz="1600"/>
          </a:p>
          <a:p>
            <a:pPr>
              <a:lnSpc>
                <a:spcPct val="80000"/>
              </a:lnSpc>
              <a:buFont typeface="Wingdings" panose="05000000000000000000" pitchFamily="2" charset="2"/>
              <a:buNone/>
            </a:pPr>
            <a:endParaRPr lang="en-US" sz="1600"/>
          </a:p>
          <a:p>
            <a:pPr>
              <a:lnSpc>
                <a:spcPct val="80000"/>
              </a:lnSpc>
              <a:buFont typeface="Wingdings" panose="05000000000000000000" pitchFamily="2" charset="2"/>
              <a:buNone/>
            </a:pPr>
            <a:r>
              <a:rPr lang="en-US" sz="1600"/>
              <a:t>H.W. Wilson. (2010). Sears List of Subject Headings. Retrieved from: </a:t>
            </a:r>
            <a:r>
              <a:rPr lang="en-US" sz="1600">
                <a:hlinkClick r:id="rId3"/>
              </a:rPr>
              <a:t>http://www.hwwilson.com/print/searslst_19th_preface.cfm</a:t>
            </a:r>
            <a:endParaRPr lang="en-US" sz="1600"/>
          </a:p>
          <a:p>
            <a:pPr>
              <a:lnSpc>
                <a:spcPct val="80000"/>
              </a:lnSpc>
              <a:buFont typeface="Wingdings" panose="05000000000000000000" pitchFamily="2" charset="2"/>
              <a:buNone/>
            </a:pPr>
            <a:endParaRPr lang="en-US" sz="1600"/>
          </a:p>
          <a:p>
            <a:pPr>
              <a:lnSpc>
                <a:spcPct val="80000"/>
              </a:lnSpc>
              <a:buFont typeface="Wingdings" panose="05000000000000000000" pitchFamily="2" charset="2"/>
              <a:buNone/>
            </a:pPr>
            <a:r>
              <a:rPr lang="en-US" sz="1600"/>
              <a:t>Inter, S., Fountain, J., &amp; Gilchrist, J. (Eds.). (2006). </a:t>
            </a:r>
            <a:r>
              <a:rPr lang="en-US" sz="1600" i="1"/>
              <a:t>Cataloging correctly for kids</a:t>
            </a:r>
            <a:r>
              <a:rPr lang="en-US" sz="1600"/>
              <a:t>. Chicago, IL: American Library Association.</a:t>
            </a:r>
            <a:endParaRPr lang="en-US" sz="17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3"/>
          <p:cNvSpPr>
            <a:spLocks noGrp="1" noChangeArrowheads="1"/>
          </p:cNvSpPr>
          <p:nvPr>
            <p:ph type="body" idx="4294967295"/>
          </p:nvPr>
        </p:nvSpPr>
        <p:spPr>
          <a:xfrm>
            <a:off x="0" y="685800"/>
            <a:ext cx="8686800" cy="5867400"/>
          </a:xfrm>
        </p:spPr>
        <p:txBody>
          <a:bodyPr/>
          <a:lstStyle/>
          <a:p>
            <a:pPr>
              <a:lnSpc>
                <a:spcPct val="80000"/>
              </a:lnSpc>
              <a:buFont typeface="Wingdings" panose="05000000000000000000" pitchFamily="2" charset="2"/>
              <a:buNone/>
            </a:pPr>
            <a:r>
              <a:rPr lang="en-US" sz="1600"/>
              <a:t>Library of Congress. (n.d.) Library of Congress classification outline. In </a:t>
            </a:r>
            <a:r>
              <a:rPr lang="en-US" sz="1600" i="1"/>
              <a:t>Library of Congress</a:t>
            </a:r>
            <a:r>
              <a:rPr lang="en-US" sz="1600"/>
              <a:t>. Retrieved from </a:t>
            </a:r>
            <a:r>
              <a:rPr lang="en-US" sz="1600">
                <a:hlinkClick r:id="rId1"/>
              </a:rPr>
              <a:t>http://www.loc.gov/catdir/cpso/lcco/</a:t>
            </a:r>
            <a:r>
              <a:rPr lang="en-US" sz="1600"/>
              <a:t> </a:t>
            </a:r>
            <a:endParaRPr lang="en-US" sz="1600"/>
          </a:p>
          <a:p>
            <a:pPr>
              <a:lnSpc>
                <a:spcPct val="80000"/>
              </a:lnSpc>
              <a:buFont typeface="Wingdings" panose="05000000000000000000" pitchFamily="2" charset="2"/>
              <a:buNone/>
            </a:pPr>
            <a:endParaRPr lang="en-US" sz="1600"/>
          </a:p>
          <a:p>
            <a:pPr>
              <a:spcBef>
                <a:spcPct val="0"/>
              </a:spcBef>
              <a:buFontTx/>
              <a:buNone/>
            </a:pPr>
            <a:r>
              <a:rPr lang="en-US" sz="1600"/>
              <a:t>Mann, T.  (2005).  </a:t>
            </a:r>
            <a:r>
              <a:rPr lang="en-US" sz="1600" i="1"/>
              <a:t>The Oxford guide to library research: How to find reliable information online and offline, </a:t>
            </a:r>
            <a:r>
              <a:rPr lang="en-US" sz="1600"/>
              <a:t>(3rd ed.).  New York, NY: Oxford University Press, Inc.</a:t>
            </a:r>
            <a:endParaRPr lang="en-US" sz="1600"/>
          </a:p>
          <a:p>
            <a:pPr>
              <a:lnSpc>
                <a:spcPct val="80000"/>
              </a:lnSpc>
              <a:buFont typeface="Wingdings" panose="05000000000000000000" pitchFamily="2" charset="2"/>
              <a:buNone/>
            </a:pPr>
            <a:endParaRPr lang="en-US" sz="1600"/>
          </a:p>
          <a:p>
            <a:pPr>
              <a:spcBef>
                <a:spcPct val="0"/>
              </a:spcBef>
              <a:buFontTx/>
              <a:buNone/>
            </a:pPr>
            <a:r>
              <a:rPr lang="en-US" sz="1600"/>
              <a:t>Miller, J. (Ed.). (1997). </a:t>
            </a:r>
            <a:r>
              <a:rPr lang="en-US" sz="1600" i="1"/>
              <a:t>Sears List of Subject Headings,</a:t>
            </a:r>
            <a:r>
              <a:rPr lang="en-US" sz="1600"/>
              <a:t> (16th ed.). New York, NY: H.W. Wilson Company.</a:t>
            </a:r>
            <a:endParaRPr lang="en-US" sz="1600"/>
          </a:p>
          <a:p>
            <a:pPr>
              <a:lnSpc>
                <a:spcPct val="80000"/>
              </a:lnSpc>
              <a:buFont typeface="Wingdings" panose="05000000000000000000" pitchFamily="2" charset="2"/>
              <a:buNone/>
            </a:pPr>
            <a:endParaRPr lang="en-US" sz="1600"/>
          </a:p>
          <a:p>
            <a:pPr>
              <a:lnSpc>
                <a:spcPct val="80000"/>
              </a:lnSpc>
              <a:buFont typeface="Wingdings" panose="05000000000000000000" pitchFamily="2" charset="2"/>
              <a:buNone/>
            </a:pPr>
            <a:r>
              <a:rPr lang="en-US" sz="1600"/>
              <a:t>Miller, J. &amp; Bristow, B. (Eds.). (2007). </a:t>
            </a:r>
            <a:r>
              <a:rPr lang="en-US" sz="1600" i="1"/>
              <a:t>Sears List of Subject Headings </a:t>
            </a:r>
            <a:r>
              <a:rPr lang="en-US" sz="1600"/>
              <a:t>(19th ed.). New York, NY: H.W. Wilson Company.</a:t>
            </a:r>
            <a:endParaRPr lang="en-US" sz="1600"/>
          </a:p>
          <a:p>
            <a:pPr>
              <a:lnSpc>
                <a:spcPct val="80000"/>
              </a:lnSpc>
              <a:buFont typeface="Wingdings" panose="05000000000000000000" pitchFamily="2" charset="2"/>
              <a:buNone/>
            </a:pPr>
            <a:endParaRPr lang="en-US" sz="1600"/>
          </a:p>
          <a:p>
            <a:pPr>
              <a:spcBef>
                <a:spcPct val="0"/>
              </a:spcBef>
              <a:buFontTx/>
              <a:buNone/>
            </a:pPr>
            <a:r>
              <a:rPr lang="en-US" sz="1600"/>
              <a:t>Olson, H.A.  (2002).  </a:t>
            </a:r>
            <a:r>
              <a:rPr lang="en-US" sz="1600" i="1"/>
              <a:t>The power to name: Locating the limits of subject representation in libraries.</a:t>
            </a:r>
            <a:r>
              <a:rPr lang="en-US" sz="1600"/>
              <a:t> Dordrecht, The Netherlands:  Kluwer Academic Publishers.</a:t>
            </a:r>
            <a:endParaRPr lang="en-US" sz="1600"/>
          </a:p>
          <a:p>
            <a:pPr>
              <a:spcBef>
                <a:spcPct val="0"/>
              </a:spcBef>
              <a:buFontTx/>
              <a:buNone/>
            </a:pPr>
            <a:endParaRPr lang="en-US" sz="1600"/>
          </a:p>
          <a:p>
            <a:pPr>
              <a:spcBef>
                <a:spcPct val="0"/>
              </a:spcBef>
              <a:buFontTx/>
              <a:buNone/>
            </a:pPr>
            <a:r>
              <a:rPr lang="en-US" sz="1600"/>
              <a:t>Rubin, R. R. (2004). </a:t>
            </a:r>
            <a:r>
              <a:rPr lang="en-US" sz="1600" i="1"/>
              <a:t>Foundations of library and information science, (</a:t>
            </a:r>
            <a:r>
              <a:rPr lang="en-US" sz="1600"/>
              <a:t>2nd ed.). New York, NY: Neal-Schumann Publishers, Inc. </a:t>
            </a:r>
            <a:endParaRPr lang="en-US" sz="1600"/>
          </a:p>
          <a:p>
            <a:pPr>
              <a:lnSpc>
                <a:spcPct val="80000"/>
              </a:lnSpc>
              <a:buFont typeface="Wingdings" panose="05000000000000000000" pitchFamily="2" charset="2"/>
              <a:buNone/>
            </a:pPr>
            <a:endParaRPr lang="en-US" sz="1600"/>
          </a:p>
          <a:p>
            <a:pPr>
              <a:lnSpc>
                <a:spcPct val="80000"/>
              </a:lnSpc>
              <a:buFont typeface="Wingdings" panose="05000000000000000000" pitchFamily="2" charset="2"/>
              <a:buNone/>
            </a:pPr>
            <a:r>
              <a:rPr lang="en-US" sz="1600"/>
              <a:t>Still Robust at 100. (n.d.). </a:t>
            </a:r>
            <a:r>
              <a:rPr lang="en-US" sz="1600" i="1"/>
              <a:t>Library of Congress</a:t>
            </a:r>
            <a:r>
              <a:rPr lang="en-US" sz="1600"/>
              <a:t>. Retrieved June 21, 2010, from </a:t>
            </a:r>
            <a:r>
              <a:rPr lang="en-US" sz="1600">
                <a:hlinkClick r:id="rId2"/>
              </a:rPr>
              <a:t>http://www.loc.gov/loc/lcib/9808/lcsh-100.html</a:t>
            </a:r>
            <a:endParaRPr lang="en-US" sz="1600"/>
          </a:p>
          <a:p>
            <a:pPr>
              <a:lnSpc>
                <a:spcPct val="80000"/>
              </a:lnSpc>
              <a:buFont typeface="Wingdings" panose="05000000000000000000" pitchFamily="2" charset="2"/>
              <a:buNone/>
            </a:pPr>
            <a:endParaRPr lang="en-US" sz="1600"/>
          </a:p>
          <a:p>
            <a:pPr>
              <a:lnSpc>
                <a:spcPct val="80000"/>
              </a:lnSpc>
              <a:buFont typeface="Wingdings" panose="05000000000000000000" pitchFamily="2" charset="2"/>
              <a:buNone/>
            </a:pPr>
            <a:r>
              <a:rPr lang="en-US" sz="1600"/>
              <a:t>The University of North Carolina. (2002). </a:t>
            </a:r>
            <a:r>
              <a:rPr lang="en-US" sz="1600" i="1"/>
              <a:t>What’s Library of Congress Subject Headings?</a:t>
            </a:r>
            <a:r>
              <a:rPr lang="en-US" sz="1600"/>
              <a:t>. Retrieved from </a:t>
            </a:r>
            <a:r>
              <a:rPr lang="en-US" sz="1600">
                <a:hlinkClick r:id="rId3"/>
              </a:rPr>
              <a:t>http://www.unc.edu/depts/jomc/academics/dri/loc/lcsh3.html</a:t>
            </a:r>
            <a:endParaRPr lang="en-US" sz="16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idx="4294967295"/>
          </p:nvPr>
        </p:nvSpPr>
        <p:spPr>
          <a:xfrm>
            <a:off x="381000" y="304800"/>
            <a:ext cx="4876800" cy="715963"/>
          </a:xfrm>
        </p:spPr>
        <p:txBody>
          <a:bodyPr anchor="ctr"/>
          <a:lstStyle/>
          <a:p>
            <a:r>
              <a:rPr lang="en-US" sz="2600"/>
              <a:t>Additional Resources</a:t>
            </a:r>
            <a:endParaRPr lang="en-US" sz="2600"/>
          </a:p>
        </p:txBody>
      </p:sp>
      <p:sp>
        <p:nvSpPr>
          <p:cNvPr id="90114" name="Rectangle 3"/>
          <p:cNvSpPr>
            <a:spLocks noGrp="1" noChangeArrowheads="1"/>
          </p:cNvSpPr>
          <p:nvPr>
            <p:ph type="body" idx="4294967295"/>
          </p:nvPr>
        </p:nvSpPr>
        <p:spPr>
          <a:xfrm>
            <a:off x="152400" y="1447800"/>
            <a:ext cx="8839200" cy="5257800"/>
          </a:xfrm>
        </p:spPr>
        <p:txBody>
          <a:bodyPr/>
          <a:lstStyle/>
          <a:p>
            <a:pPr>
              <a:buFont typeface="Wingdings" panose="05000000000000000000" pitchFamily="2" charset="2"/>
              <a:buNone/>
            </a:pPr>
            <a:r>
              <a:rPr lang="en-US" sz="2000">
                <a:hlinkClick r:id="rId1"/>
              </a:rPr>
              <a:t>Library of Congress Cataloging home page</a:t>
            </a:r>
            <a:r>
              <a:rPr lang="en-US" sz="2000"/>
              <a:t> - </a:t>
            </a:r>
            <a:r>
              <a:rPr lang="en-US" sz="2000">
                <a:hlinkClick r:id="rId2"/>
              </a:rPr>
              <a:t>http://www.loc.gov/aba/</a:t>
            </a:r>
            <a:endParaRPr lang="en-US" sz="2000">
              <a:hlinkClick r:id="rId3"/>
            </a:endParaRPr>
          </a:p>
          <a:p>
            <a:pPr>
              <a:buFont typeface="Wingdings" panose="05000000000000000000" pitchFamily="2" charset="2"/>
              <a:buNone/>
            </a:pPr>
            <a:r>
              <a:rPr lang="en-US" sz="2000">
                <a:hlinkClick r:id="rId3"/>
              </a:rPr>
              <a:t>Cataloging Distribution Service</a:t>
            </a:r>
            <a:r>
              <a:rPr lang="en-US" sz="2000"/>
              <a:t> - </a:t>
            </a:r>
            <a:r>
              <a:rPr lang="en-US" sz="2000">
                <a:hlinkClick r:id="rId3"/>
              </a:rPr>
              <a:t>http://www.loc.gov/cds/</a:t>
            </a:r>
            <a:endParaRPr lang="en-US" sz="2000">
              <a:hlinkClick r:id="rId4"/>
            </a:endParaRPr>
          </a:p>
          <a:p>
            <a:pPr>
              <a:buFont typeface="Wingdings" panose="05000000000000000000" pitchFamily="2" charset="2"/>
              <a:buNone/>
            </a:pPr>
            <a:r>
              <a:rPr lang="en-US" sz="2000">
                <a:hlinkClick r:id="rId4"/>
              </a:rPr>
              <a:t>Library of Congress Authorities</a:t>
            </a:r>
            <a:r>
              <a:rPr lang="en-US" sz="2000"/>
              <a:t> - </a:t>
            </a:r>
            <a:r>
              <a:rPr lang="en-US" sz="2000">
                <a:hlinkClick r:id="rId4"/>
              </a:rPr>
              <a:t>http://authorities.loc.gov/</a:t>
            </a:r>
            <a:endParaRPr lang="en-US" sz="20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idx="4294967295"/>
          </p:nvPr>
        </p:nvSpPr>
        <p:spPr/>
        <p:txBody>
          <a:bodyPr anchor="ctr"/>
          <a:lstStyle/>
          <a:p>
            <a:r>
              <a:rPr lang="en-US"/>
              <a:t>Two ways of Subject Access</a:t>
            </a:r>
            <a:endParaRPr lang="en-US"/>
          </a:p>
        </p:txBody>
      </p:sp>
      <p:sp>
        <p:nvSpPr>
          <p:cNvPr id="20482" name="Content Placeholder 2"/>
          <p:cNvSpPr>
            <a:spLocks noGrp="1"/>
          </p:cNvSpPr>
          <p:nvPr>
            <p:ph idx="4294967295"/>
          </p:nvPr>
        </p:nvSpPr>
        <p:spPr/>
        <p:txBody>
          <a:bodyPr/>
          <a:lstStyle/>
          <a:p>
            <a:pPr>
              <a:buFont typeface="Wingdings" panose="05000000000000000000" pitchFamily="2" charset="2"/>
              <a:buNone/>
            </a:pPr>
            <a:endParaRPr lang="en-US"/>
          </a:p>
          <a:p>
            <a:pPr>
              <a:buFont typeface="Wingdings" panose="05000000000000000000" pitchFamily="2" charset="2"/>
              <a:buNone/>
            </a:pPr>
            <a:r>
              <a:rPr lang="en-US"/>
              <a:t>1)  Through classification- e.g. Dewey: If you’re in the 200’s, you know you are in Religion.  </a:t>
            </a:r>
            <a:endParaRPr lang="en-US"/>
          </a:p>
          <a:p>
            <a:pPr>
              <a:buFont typeface="Wingdings" panose="05000000000000000000" pitchFamily="2" charset="2"/>
              <a:buNone/>
            </a:pPr>
            <a:r>
              <a:rPr lang="en-US"/>
              <a:t>    Similar with LC</a:t>
            </a:r>
            <a:endParaRPr lang="en-US"/>
          </a:p>
          <a:p>
            <a:pPr>
              <a:buFont typeface="Wingdings" panose="05000000000000000000" pitchFamily="2" charset="2"/>
              <a:buNone/>
            </a:pPr>
            <a:endParaRPr lang="en-US"/>
          </a:p>
          <a:p>
            <a:pPr>
              <a:buFont typeface="Wingdings" panose="05000000000000000000" pitchFamily="2" charset="2"/>
              <a:buNone/>
            </a:pPr>
            <a:r>
              <a:rPr lang="en-US"/>
              <a:t>2)  Through assigning SUBJECT HEADINGS to records in the catalog as points of access</a:t>
            </a: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idx="4294967295"/>
          </p:nvPr>
        </p:nvSpPr>
        <p:spPr>
          <a:xfrm>
            <a:off x="152400" y="152400"/>
            <a:ext cx="8001000" cy="1295400"/>
          </a:xfrm>
        </p:spPr>
        <p:txBody>
          <a:bodyPr anchor="ctr"/>
          <a:lstStyle/>
          <a:p>
            <a:r>
              <a:rPr lang="en-US" sz="3600">
                <a:ln/>
                <a:solidFill>
                  <a:schemeClr val="tx1"/>
                </a:solidFill>
                <a:effectLst>
                  <a:reflection blurRad="6350" stA="53000" endA="300" endPos="35500" dir="5400000" sy="-90000" algn="bl" rotWithShape="0"/>
                </a:effectLst>
              </a:rPr>
              <a:t>Subject Heading-Uniform Heading</a:t>
            </a:r>
            <a:endParaRPr lang="en-US" sz="3600">
              <a:ln/>
              <a:solidFill>
                <a:schemeClr val="tx1"/>
              </a:solidFill>
              <a:effectLst>
                <a:reflection blurRad="6350" stA="53000" endA="300" endPos="35500" dir="5400000" sy="-90000" algn="bl" rotWithShape="0"/>
              </a:effectLst>
            </a:endParaRPr>
          </a:p>
        </p:txBody>
      </p:sp>
      <p:sp>
        <p:nvSpPr>
          <p:cNvPr id="22530" name="Content Placeholder 2"/>
          <p:cNvSpPr>
            <a:spLocks noGrp="1"/>
          </p:cNvSpPr>
          <p:nvPr>
            <p:ph idx="4294967295"/>
          </p:nvPr>
        </p:nvSpPr>
        <p:spPr/>
        <p:txBody>
          <a:bodyPr/>
          <a:lstStyle/>
          <a:p>
            <a:pPr algn="just">
              <a:buFont typeface="Wingdings" panose="05000000000000000000" pitchFamily="2" charset="2"/>
              <a:buNone/>
            </a:pPr>
            <a:r>
              <a:rPr lang="en-US"/>
              <a:t> A UNIFORM HEADING is the single, chosen term (or phrase) under which materials about a single topic in a collection are categorized.</a:t>
            </a:r>
            <a:endParaRPr lang="en-US"/>
          </a:p>
          <a:p>
            <a:pPr algn="just">
              <a:buFont typeface="Wingdings" panose="05000000000000000000" pitchFamily="2" charset="2"/>
              <a:buNone/>
            </a:pPr>
            <a:endParaRPr lang="en-US"/>
          </a:p>
          <a:p>
            <a:pPr algn="ctr">
              <a:buFont typeface="Wingdings" panose="05000000000000000000" pitchFamily="2" charset="2"/>
              <a:buNone/>
            </a:pPr>
            <a:r>
              <a:rPr lang="en-US"/>
              <a:t>Solves problem of </a:t>
            </a:r>
            <a:endParaRPr lang="en-US"/>
          </a:p>
          <a:p>
            <a:pPr algn="ctr">
              <a:buFont typeface="Wingdings" panose="05000000000000000000" pitchFamily="2" charset="2"/>
              <a:buNone/>
            </a:pPr>
            <a:r>
              <a:rPr lang="en-US"/>
              <a:t>      </a:t>
            </a:r>
            <a:r>
              <a:rPr lang="en-US" sz="2000"/>
              <a:t>synonyms: different word/same topic </a:t>
            </a:r>
            <a:endParaRPr lang="en-US" sz="2000"/>
          </a:p>
          <a:p>
            <a:pPr algn="ctr">
              <a:buFont typeface="Wingdings" panose="05000000000000000000" pitchFamily="2" charset="2"/>
              <a:buNone/>
            </a:pPr>
            <a:r>
              <a:rPr lang="en-US" sz="2000"/>
              <a:t>        homonyms: same word (form)/ different topic</a:t>
            </a:r>
            <a:endParaRPr lang="en-US" sz="2000"/>
          </a:p>
          <a:p>
            <a:pPr algn="ctr">
              <a:buFont typeface="Wingdings" panose="05000000000000000000" pitchFamily="2" charset="2"/>
              <a:buNone/>
            </a:pPr>
            <a:r>
              <a:rPr lang="en-US"/>
              <a:t>Puts the “control” in controlled vocabulary</a:t>
            </a: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p:cNvPicPr>
            <a:picLocks noChangeAspect="1" noChangeArrowheads="1"/>
          </p:cNvPicPr>
          <p:nvPr/>
        </p:nvPicPr>
        <p:blipFill>
          <a:blip r:embed="rId1" cstate="print"/>
          <a:srcRect/>
          <a:stretch>
            <a:fillRect/>
          </a:stretch>
        </p:blipFill>
        <p:spPr bwMode="auto">
          <a:xfrm>
            <a:off x="2209800" y="3962400"/>
            <a:ext cx="4267200" cy="2590800"/>
          </a:xfrm>
          <a:prstGeom prst="rect">
            <a:avLst/>
          </a:prstGeom>
          <a:noFill/>
          <a:ln w="9525">
            <a:noFill/>
            <a:miter lim="800000"/>
            <a:headEnd/>
            <a:tailEnd/>
          </a:ln>
        </p:spPr>
      </p:pic>
      <p:sp>
        <p:nvSpPr>
          <p:cNvPr id="24578" name="TextBox 4"/>
          <p:cNvSpPr txBox="1">
            <a:spLocks noChangeArrowheads="1"/>
          </p:cNvSpPr>
          <p:nvPr/>
        </p:nvSpPr>
        <p:spPr bwMode="auto">
          <a:xfrm>
            <a:off x="228600" y="228600"/>
            <a:ext cx="7620000" cy="976313"/>
          </a:xfrm>
          <a:prstGeom prst="rect">
            <a:avLst/>
          </a:prstGeom>
          <a:noFill/>
          <a:ln w="9525">
            <a:noFill/>
            <a:miter lim="800000"/>
          </a:ln>
        </p:spPr>
        <p:txBody>
          <a:bodyPr>
            <a:spAutoFit/>
          </a:bodyPr>
          <a:lstStyle/>
          <a:p>
            <a:pPr algn="ctr"/>
            <a:r>
              <a:rPr lang="en-US" sz="40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Calibri" panose="020F0502020204030204" pitchFamily="34" charset="0"/>
              </a:rPr>
              <a:t>SYNDETIC</a:t>
            </a:r>
            <a:r>
              <a:rPr lang="en-US" sz="32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Calibri" panose="020F0502020204030204" pitchFamily="34" charset="0"/>
              </a:rPr>
              <a:t> structure – “links related terms”</a:t>
            </a:r>
            <a:r>
              <a:rPr lang="en-US" sz="3200">
                <a:latin typeface="Calibri" panose="020F0502020204030204" pitchFamily="34" charset="0"/>
              </a:rPr>
              <a:t> </a:t>
            </a:r>
            <a:r>
              <a:rPr lang="en-US">
                <a:latin typeface="Calibri" panose="020F0502020204030204" pitchFamily="34" charset="0"/>
              </a:rPr>
              <a:t>(Rubin 2004, p.232)</a:t>
            </a:r>
            <a:endParaRPr lang="en-US">
              <a:latin typeface="Calibri" panose="020F0502020204030204" pitchFamily="34" charset="0"/>
            </a:endParaRPr>
          </a:p>
        </p:txBody>
      </p:sp>
      <p:sp>
        <p:nvSpPr>
          <p:cNvPr id="24579" name="TextBox 5"/>
          <p:cNvSpPr txBox="1">
            <a:spLocks noChangeArrowheads="1"/>
          </p:cNvSpPr>
          <p:nvPr/>
        </p:nvSpPr>
        <p:spPr bwMode="auto">
          <a:xfrm>
            <a:off x="762000" y="1600200"/>
            <a:ext cx="7086600" cy="2308225"/>
          </a:xfrm>
          <a:prstGeom prst="rect">
            <a:avLst/>
          </a:prstGeom>
          <a:noFill/>
          <a:ln w="9525">
            <a:noFill/>
            <a:miter lim="800000"/>
          </a:ln>
        </p:spPr>
        <p:txBody>
          <a:bodyPr>
            <a:spAutoFit/>
          </a:bodyPr>
          <a:lstStyle/>
          <a:p>
            <a:pPr algn="ctr">
              <a:buFont typeface="Arial" panose="020B0604020202020204" pitchFamily="34" charset="0"/>
              <a:buChar char="•"/>
            </a:pPr>
            <a:r>
              <a:rPr lang="en-US" sz="2400">
                <a:latin typeface="Calibri" panose="020F0502020204030204" pitchFamily="34" charset="0"/>
              </a:rPr>
              <a:t>Syndetic structure helps user navigate list</a:t>
            </a:r>
            <a:endParaRPr lang="en-US" sz="2400">
              <a:latin typeface="Calibri" panose="020F0502020204030204" pitchFamily="34" charset="0"/>
            </a:endParaRPr>
          </a:p>
          <a:p>
            <a:pPr>
              <a:buFont typeface="Arial" panose="020B0604020202020204" pitchFamily="34" charset="0"/>
              <a:buChar char="•"/>
            </a:pPr>
            <a:endParaRPr lang="en-US" sz="2400">
              <a:latin typeface="Calibri" panose="020F0502020204030204" pitchFamily="34" charset="0"/>
            </a:endParaRPr>
          </a:p>
          <a:p>
            <a:pPr algn="ctr">
              <a:buFont typeface="Arial" panose="020B0604020202020204" pitchFamily="34" charset="0"/>
              <a:buChar char="•"/>
            </a:pPr>
            <a:r>
              <a:rPr lang="en-US" sz="2400">
                <a:latin typeface="Calibri" panose="020F0502020204030204" pitchFamily="34" charset="0"/>
              </a:rPr>
              <a:t>Natural language       controlled vocabulary</a:t>
            </a:r>
            <a:endParaRPr lang="en-US" sz="2400">
              <a:latin typeface="Calibri" panose="020F0502020204030204" pitchFamily="34" charset="0"/>
            </a:endParaRPr>
          </a:p>
          <a:p>
            <a:pPr>
              <a:buFont typeface="Arial" panose="020B0604020202020204" pitchFamily="34" charset="0"/>
              <a:buChar char="•"/>
            </a:pPr>
            <a:endParaRPr lang="en-US" sz="2400">
              <a:latin typeface="Calibri" panose="020F0502020204030204" pitchFamily="34" charset="0"/>
            </a:endParaRPr>
          </a:p>
          <a:p>
            <a:pPr algn="ctr">
              <a:buFont typeface="Arial" panose="020B0604020202020204" pitchFamily="34" charset="0"/>
              <a:buChar char="•"/>
            </a:pPr>
            <a:r>
              <a:rPr lang="en-US" sz="2400">
                <a:latin typeface="Calibri" panose="020F0502020204030204" pitchFamily="34" charset="0"/>
              </a:rPr>
              <a:t>Different relationships: Broader Term, Narrower term, Related Term, Use for, See also</a:t>
            </a:r>
            <a:endParaRPr lang="en-US" sz="2400">
              <a:latin typeface="Calibri" panose="020F0502020204030204" pitchFamily="34" charset="0"/>
            </a:endParaRPr>
          </a:p>
        </p:txBody>
      </p:sp>
      <p:sp>
        <p:nvSpPr>
          <p:cNvPr id="8" name="Right Arrow 7"/>
          <p:cNvSpPr/>
          <p:nvPr/>
        </p:nvSpPr>
        <p:spPr>
          <a:xfrm>
            <a:off x="3810000" y="2590800"/>
            <a:ext cx="381000" cy="46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TextBox 9"/>
          <p:cNvSpPr txBox="1"/>
          <p:nvPr/>
        </p:nvSpPr>
        <p:spPr>
          <a:xfrm>
            <a:off x="2209800" y="6629400"/>
            <a:ext cx="4343400" cy="215900"/>
          </a:xfrm>
          <a:prstGeom prst="rect">
            <a:avLst/>
          </a:prstGeom>
          <a:noFill/>
        </p:spPr>
        <p:txBody>
          <a:bodyPr>
            <a:spAutoFit/>
          </a:bodyPr>
          <a:lstStyle/>
          <a:p>
            <a:pPr fontAlgn="auto">
              <a:spcBef>
                <a:spcPts val="0"/>
              </a:spcBef>
              <a:spcAft>
                <a:spcPts val="0"/>
              </a:spcAft>
              <a:defRPr/>
            </a:pPr>
            <a:r>
              <a:rPr lang="en-US" sz="800" dirty="0">
                <a:solidFill>
                  <a:schemeClr val="bg1">
                    <a:lumMod val="75000"/>
                  </a:schemeClr>
                </a:solidFill>
                <a:latin typeface="+mn-lt"/>
              </a:rPr>
              <a:t>http://www.flickr.com/photos/49968232@N00/76632908/</a:t>
            </a:r>
            <a:endParaRPr lang="en-US" sz="800" dirty="0">
              <a:solidFill>
                <a:schemeClr val="bg1">
                  <a:lumMod val="75000"/>
                </a:schemeClr>
              </a:solidFill>
              <a:latin typeface="+mn-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idx="4294967295"/>
          </p:nvPr>
        </p:nvSpPr>
        <p:spPr/>
        <p:txBody>
          <a:bodyPr anchor="ctr"/>
          <a:lstStyle/>
          <a:p>
            <a:r>
              <a:rPr lang="en-US">
                <a:ln/>
                <a:solidFill>
                  <a:schemeClr val="tx1"/>
                </a:solidFill>
                <a:effectLst>
                  <a:reflection blurRad="6350" stA="53000" endA="300" endPos="35500" dir="5400000" sy="-90000" algn="bl" rotWithShape="0"/>
                </a:effectLst>
              </a:rPr>
              <a:t>Specific Entry</a:t>
            </a:r>
            <a:endParaRPr lang="en-US">
              <a:ln/>
              <a:solidFill>
                <a:schemeClr val="tx1"/>
              </a:solidFill>
              <a:effectLst>
                <a:reflection blurRad="6350" stA="53000" endA="300" endPos="35500" dir="5400000" sy="-90000" algn="bl" rotWithShape="0"/>
              </a:effectLst>
            </a:endParaRPr>
          </a:p>
        </p:txBody>
      </p:sp>
      <p:sp>
        <p:nvSpPr>
          <p:cNvPr id="26626" name="Content Placeholder 2"/>
          <p:cNvSpPr>
            <a:spLocks noGrp="1"/>
          </p:cNvSpPr>
          <p:nvPr>
            <p:ph idx="4294967295"/>
          </p:nvPr>
        </p:nvSpPr>
        <p:spPr/>
        <p:txBody>
          <a:bodyPr/>
          <a:lstStyle/>
          <a:p>
            <a:r>
              <a:rPr lang="en-US" sz="2000"/>
              <a:t>“…principle of specific entry is fundamental both in using and making a modern subject catalog” </a:t>
            </a:r>
            <a:r>
              <a:rPr lang="en-US" sz="1400"/>
              <a:t>(Miller 1997, xvi)</a:t>
            </a:r>
            <a:endParaRPr lang="en-US" sz="1400"/>
          </a:p>
          <a:p>
            <a:endParaRPr lang="en-US"/>
          </a:p>
          <a:p>
            <a:r>
              <a:rPr lang="en-US" sz="2000"/>
              <a:t>Catalogers “choose the most specific possible [subject] heading for the book as a whole </a:t>
            </a:r>
            <a:r>
              <a:rPr lang="en-US" sz="2000" i="1"/>
              <a:t>rather than the more general headings</a:t>
            </a:r>
            <a:r>
              <a:rPr lang="en-US" sz="2000"/>
              <a:t> available…” </a:t>
            </a:r>
            <a:r>
              <a:rPr lang="en-US" sz="1400"/>
              <a:t>(Mann 2005, p.27)</a:t>
            </a:r>
            <a:endParaRPr lang="en-US" sz="1400"/>
          </a:p>
          <a:p>
            <a:endParaRPr lang="en-US" sz="2000"/>
          </a:p>
          <a:p>
            <a:r>
              <a:rPr lang="en-US" sz="2000"/>
              <a:t>“If a work is about penguins, it should be entered directly under the most specific heading </a:t>
            </a:r>
            <a:r>
              <a:rPr lang="en-US" sz="2000" b="1"/>
              <a:t>Penguins</a:t>
            </a:r>
            <a:r>
              <a:rPr lang="en-US" sz="2000"/>
              <a:t>…not… </a:t>
            </a:r>
            <a:r>
              <a:rPr lang="en-US" sz="2000" b="1"/>
              <a:t>Birds</a:t>
            </a:r>
            <a:r>
              <a:rPr lang="en-US" sz="2000"/>
              <a:t> or even under </a:t>
            </a:r>
            <a:r>
              <a:rPr lang="en-US" sz="2000" b="1"/>
              <a:t>Water Birds</a:t>
            </a:r>
            <a:r>
              <a:rPr lang="en-US" sz="2000"/>
              <a:t>” </a:t>
            </a:r>
            <a:r>
              <a:rPr lang="en-US" sz="1400"/>
              <a:t>(Miller 1997, xvi).</a:t>
            </a:r>
            <a:endParaRPr lang="en-US" sz="1400" b="1"/>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idx="4294967295"/>
          </p:nvPr>
        </p:nvSpPr>
        <p:spPr/>
        <p:txBody>
          <a:bodyPr anchor="ctr"/>
          <a:lstStyle/>
          <a:p>
            <a:r>
              <a:rPr lang="en-US">
                <a:ln/>
                <a:solidFill>
                  <a:schemeClr val="tx1"/>
                </a:solidFill>
                <a:effectLst>
                  <a:reflection blurRad="6350" stA="53000" endA="300" endPos="35500" dir="5400000" sy="-90000" algn="bl" rotWithShape="0"/>
                </a:effectLst>
              </a:rPr>
              <a:t>Why Specific Entry?</a:t>
            </a:r>
            <a:endParaRPr lang="en-US">
              <a:ln/>
              <a:solidFill>
                <a:schemeClr val="tx1"/>
              </a:solidFill>
              <a:effectLst>
                <a:reflection blurRad="6350" stA="53000" endA="300" endPos="35500" dir="5400000" sy="-90000" algn="bl" rotWithShape="0"/>
              </a:effectLst>
            </a:endParaRPr>
          </a:p>
        </p:txBody>
      </p:sp>
      <p:sp>
        <p:nvSpPr>
          <p:cNvPr id="28674" name="Content Placeholder 2"/>
          <p:cNvSpPr>
            <a:spLocks noGrp="1"/>
          </p:cNvSpPr>
          <p:nvPr>
            <p:ph idx="4294967295"/>
          </p:nvPr>
        </p:nvSpPr>
        <p:spPr/>
        <p:txBody>
          <a:bodyPr/>
          <a:lstStyle/>
          <a:p>
            <a:endParaRPr lang="en-US" sz="2600"/>
          </a:p>
          <a:p>
            <a:r>
              <a:rPr lang="en-US" sz="2600"/>
              <a:t>In all but very small collections, without specific entry, subject headings become useless for retrieval. </a:t>
            </a:r>
            <a:endParaRPr lang="en-US" sz="2600"/>
          </a:p>
          <a:p>
            <a:endParaRPr lang="en-US" sz="2600"/>
          </a:p>
          <a:p>
            <a:r>
              <a:rPr lang="en-US" sz="2600"/>
              <a:t>Unintuitive and frustrating for the uninitiated, but key to understanding lists of subject headings</a:t>
            </a:r>
            <a:endParaRPr lang="en-US" sz="26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idx="4294967295"/>
          </p:nvPr>
        </p:nvSpPr>
        <p:spPr>
          <a:xfrm>
            <a:off x="456565" y="119380"/>
            <a:ext cx="6876415" cy="1263650"/>
          </a:xfrm>
        </p:spPr>
        <p:txBody>
          <a:bodyPr anchor="ctr">
            <a:scene3d>
              <a:camera prst="orthographicFront"/>
              <a:lightRig rig="threePt" dir="t"/>
            </a:scene3d>
          </a:bodyPr>
          <a:lstStyle/>
          <a:p>
            <a:r>
              <a:rPr lang="en-US" sz="3600">
                <a:ln/>
                <a:solidFill>
                  <a:schemeClr val="tx1"/>
                </a:solidFill>
                <a:effectLst>
                  <a:reflection blurRad="6350" stA="53000" endA="300" endPos="35500" dir="5400000" sy="-90000" algn="bl" rotWithShape="0"/>
                </a:effectLst>
              </a:rPr>
              <a:t>Why </a:t>
            </a:r>
            <a:r>
              <a:rPr lang="en-US" sz="3600" i="1">
                <a:ln/>
                <a:solidFill>
                  <a:schemeClr val="tx1"/>
                </a:solidFill>
                <a:effectLst>
                  <a:reflection blurRad="6350" stA="53000" endA="300" endPos="35500" dir="5400000" sy="-90000" algn="bl" rotWithShape="0"/>
                </a:effectLst>
              </a:rPr>
              <a:t>Lists</a:t>
            </a:r>
            <a:r>
              <a:rPr lang="en-US" sz="3600">
                <a:ln/>
                <a:solidFill>
                  <a:schemeClr val="tx1"/>
                </a:solidFill>
                <a:effectLst>
                  <a:reflection blurRad="6350" stA="53000" endA="300" endPos="35500" dir="5400000" sy="-90000" algn="bl" rotWithShape="0"/>
                </a:effectLst>
              </a:rPr>
              <a:t> of Subject Headings?</a:t>
            </a:r>
            <a:endParaRPr lang="en-US" sz="3600">
              <a:ln/>
              <a:solidFill>
                <a:schemeClr val="tx1"/>
              </a:solidFill>
              <a:effectLst>
                <a:reflection blurRad="6350" stA="53000" endA="300" endPos="35500" dir="5400000" sy="-90000" algn="bl" rotWithShape="0"/>
              </a:effectLst>
            </a:endParaRPr>
          </a:p>
        </p:txBody>
      </p:sp>
      <p:sp>
        <p:nvSpPr>
          <p:cNvPr id="30722" name="Content Placeholder 2"/>
          <p:cNvSpPr>
            <a:spLocks noGrp="1"/>
          </p:cNvSpPr>
          <p:nvPr>
            <p:ph idx="4294967295"/>
          </p:nvPr>
        </p:nvSpPr>
        <p:spPr>
          <a:xfrm>
            <a:off x="457200" y="1828800"/>
            <a:ext cx="8229600" cy="4602163"/>
          </a:xfrm>
        </p:spPr>
        <p:txBody>
          <a:bodyPr/>
          <a:lstStyle/>
          <a:p>
            <a:pPr>
              <a:buFont typeface="Wingdings" panose="05000000000000000000" pitchFamily="2" charset="2"/>
              <a:buNone/>
            </a:pPr>
            <a:r>
              <a:rPr lang="en-US"/>
              <a:t>1) Translation</a:t>
            </a:r>
            <a:endParaRPr lang="en-US"/>
          </a:p>
          <a:p>
            <a:pPr>
              <a:buFont typeface="Wingdings" panose="05000000000000000000" pitchFamily="2" charset="2"/>
              <a:buNone/>
            </a:pPr>
            <a:r>
              <a:rPr lang="en-US" sz="1800"/>
              <a:t>a means for translating natural language to controlled vocabulary</a:t>
            </a:r>
            <a:endParaRPr lang="en-US" sz="1800"/>
          </a:p>
          <a:p>
            <a:pPr>
              <a:buFont typeface="Wingdings" panose="05000000000000000000" pitchFamily="2" charset="2"/>
              <a:buNone/>
            </a:pPr>
            <a:r>
              <a:rPr lang="en-US"/>
              <a:t>2) Consistency</a:t>
            </a:r>
            <a:endParaRPr lang="en-US"/>
          </a:p>
          <a:p>
            <a:pPr>
              <a:buFont typeface="Wingdings" panose="05000000000000000000" pitchFamily="2" charset="2"/>
              <a:buNone/>
            </a:pPr>
            <a:r>
              <a:rPr lang="en-US" sz="1800"/>
              <a:t>promotes consistency in assignment of subject headings</a:t>
            </a:r>
            <a:endParaRPr lang="en-US" sz="1800"/>
          </a:p>
          <a:p>
            <a:pPr>
              <a:buFont typeface="Wingdings" panose="05000000000000000000" pitchFamily="2" charset="2"/>
              <a:buNone/>
            </a:pPr>
            <a:r>
              <a:rPr lang="en-US"/>
              <a:t>3) Indication of Relationships</a:t>
            </a:r>
            <a:endParaRPr lang="en-US"/>
          </a:p>
          <a:p>
            <a:pPr>
              <a:buFont typeface="Wingdings" panose="05000000000000000000" pitchFamily="2" charset="2"/>
              <a:buNone/>
            </a:pPr>
            <a:r>
              <a:rPr lang="en-US" sz="1800"/>
              <a:t>shows the relationships between terms in the list</a:t>
            </a:r>
            <a:endParaRPr lang="en-US" sz="1800"/>
          </a:p>
          <a:p>
            <a:pPr>
              <a:buFont typeface="Wingdings" panose="05000000000000000000" pitchFamily="2" charset="2"/>
              <a:buNone/>
            </a:pPr>
            <a:r>
              <a:rPr lang="en-US"/>
              <a:t>4) Retrieval</a:t>
            </a:r>
            <a:endParaRPr lang="en-US"/>
          </a:p>
          <a:p>
            <a:pPr>
              <a:buFont typeface="Wingdings" panose="05000000000000000000" pitchFamily="2" charset="2"/>
              <a:buNone/>
            </a:pPr>
            <a:r>
              <a:rPr lang="en-US" sz="1800"/>
              <a:t>list itself can be used as a searching aid in retrieval </a:t>
            </a:r>
            <a:endParaRPr lang="en-US" sz="1800"/>
          </a:p>
          <a:p>
            <a:pPr>
              <a:buFont typeface="Wingdings" panose="05000000000000000000" pitchFamily="2" charset="2"/>
              <a:buNone/>
            </a:pPr>
            <a:r>
              <a:rPr lang="en-US" sz="800"/>
              <a:t>Note: adapted from NISO (2003, p. 1) as found in (Rubin 2004, p. 238).</a:t>
            </a:r>
            <a:endParaRPr lang="en-US" sz="800"/>
          </a:p>
        </p:txBody>
      </p:sp>
    </p:spTree>
  </p:cSld>
  <p:clrMapOvr>
    <a:masterClrMapping/>
  </p:clrMapOvr>
</p:sld>
</file>

<file path=ppt/theme/theme1.xml><?xml version="1.0" encoding="utf-8"?>
<a:theme xmlns:a="http://schemas.openxmlformats.org/drawingml/2006/main" name="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0</TotalTime>
  <Words>12674</Words>
  <Application>WPS Presentation</Application>
  <PresentationFormat>On-screen Show (4:3)</PresentationFormat>
  <Paragraphs>436</Paragraphs>
  <Slides>39</Slides>
  <Notes>37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39</vt:i4>
      </vt:variant>
    </vt:vector>
  </HeadingPairs>
  <TitlesOfParts>
    <vt:vector size="48" baseType="lpstr">
      <vt:lpstr>Arial</vt:lpstr>
      <vt:lpstr>SimSun</vt:lpstr>
      <vt:lpstr>Wingdings</vt:lpstr>
      <vt:lpstr>Calibri</vt:lpstr>
      <vt:lpstr>Times New Roman</vt:lpstr>
      <vt:lpstr>Microsoft YaHei</vt:lpstr>
      <vt:lpstr>Arial Unicode MS</vt:lpstr>
      <vt:lpstr>Symbol</vt:lpstr>
      <vt:lpstr>Network</vt:lpstr>
      <vt:lpstr>Library of Congress  and Sears  Subject Headings</vt:lpstr>
      <vt:lpstr>Both the LCSH and Sears are:</vt:lpstr>
      <vt:lpstr>Subject Access</vt:lpstr>
      <vt:lpstr>Two ways of Subject Access</vt:lpstr>
      <vt:lpstr>Subject Heading-Uniform Heading</vt:lpstr>
      <vt:lpstr>PowerPoint 演示文稿</vt:lpstr>
      <vt:lpstr>Specific Entry</vt:lpstr>
      <vt:lpstr>Why Specific Entry?</vt:lpstr>
      <vt:lpstr>Why Lists of Subject Headings?</vt:lpstr>
      <vt:lpstr>Subject Search vs. Web Search</vt:lpstr>
      <vt:lpstr>PowerPoint 演示文稿</vt:lpstr>
      <vt:lpstr>PowerPoint 演示文稿</vt:lpstr>
      <vt:lpstr>LCSH: History</vt:lpstr>
      <vt:lpstr>LCSH: History</vt:lpstr>
      <vt:lpstr>General Information</vt:lpstr>
      <vt:lpstr>LCSH: Functions</vt:lpstr>
      <vt:lpstr>LCSH: Advantages</vt:lpstr>
      <vt:lpstr>LCSH: Advantages</vt:lpstr>
      <vt:lpstr>LCSH: Disadvantages</vt:lpstr>
      <vt:lpstr>LCSH: Disadvantages</vt:lpstr>
      <vt:lpstr>Criticism</vt:lpstr>
      <vt:lpstr>PowerPoint 演示文稿</vt:lpstr>
      <vt:lpstr>Sears Definition and Description</vt:lpstr>
      <vt:lpstr>Sears Definition and Description</vt:lpstr>
      <vt:lpstr>Sears History</vt:lpstr>
      <vt:lpstr>Sears Uses</vt:lpstr>
      <vt:lpstr>PowerPoint 演示文稿</vt:lpstr>
      <vt:lpstr>PowerPoint 演示文稿</vt:lpstr>
      <vt:lpstr>PowerPoint 演示文稿</vt:lpstr>
      <vt:lpstr>PowerPoint 演示文稿</vt:lpstr>
      <vt:lpstr>Relationships</vt:lpstr>
      <vt:lpstr>Example and Explanation</vt:lpstr>
      <vt:lpstr>PowerPoint 演示文稿</vt:lpstr>
      <vt:lpstr>PowerPoint 演示文稿</vt:lpstr>
      <vt:lpstr>PowerPoint 演示文稿</vt:lpstr>
      <vt:lpstr>PowerPoint 演示文稿</vt:lpstr>
      <vt:lpstr>References</vt:lpstr>
      <vt:lpstr>PowerPoint 演示文稿</vt:lpstr>
      <vt:lpstr>Additional Resources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Library of Congress  and Sears  Subject Headings</dc:title>
  <dc:creator>Blazek</dc:creator>
  <cp:lastModifiedBy>Subhajit</cp:lastModifiedBy>
  <cp:revision>13</cp:revision>
  <dcterms:created xsi:type="dcterms:W3CDTF">2010-07-22T04:56:00Z</dcterms:created>
  <dcterms:modified xsi:type="dcterms:W3CDTF">2019-02-07T16:23:41Z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1033-10.2.0.7549</vt:lpwstr>
  </property>
</Properties>
</file>