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61" r:id="rId2"/>
    <p:sldId id="457" r:id="rId3"/>
    <p:sldId id="458" r:id="rId4"/>
    <p:sldId id="459" r:id="rId5"/>
    <p:sldId id="460" r:id="rId6"/>
    <p:sldId id="461" r:id="rId7"/>
    <p:sldId id="473" r:id="rId8"/>
    <p:sldId id="472" r:id="rId9"/>
    <p:sldId id="471" r:id="rId10"/>
    <p:sldId id="474" r:id="rId11"/>
    <p:sldId id="493" r:id="rId12"/>
    <p:sldId id="475" r:id="rId13"/>
    <p:sldId id="465" r:id="rId14"/>
    <p:sldId id="477" r:id="rId15"/>
    <p:sldId id="495" r:id="rId16"/>
    <p:sldId id="511" r:id="rId17"/>
    <p:sldId id="502" r:id="rId18"/>
    <p:sldId id="497" r:id="rId19"/>
    <p:sldId id="509" r:id="rId20"/>
    <p:sldId id="498" r:id="rId21"/>
    <p:sldId id="499" r:id="rId22"/>
    <p:sldId id="500" r:id="rId23"/>
    <p:sldId id="505" r:id="rId24"/>
    <p:sldId id="503" r:id="rId25"/>
    <p:sldId id="464" r:id="rId26"/>
    <p:sldId id="479" r:id="rId27"/>
    <p:sldId id="504" r:id="rId28"/>
    <p:sldId id="513" r:id="rId29"/>
    <p:sldId id="487" r:id="rId30"/>
    <p:sldId id="510" r:id="rId31"/>
    <p:sldId id="512" r:id="rId32"/>
    <p:sldId id="418" r:id="rId33"/>
    <p:sldId id="467" r:id="rId34"/>
    <p:sldId id="490" r:id="rId35"/>
    <p:sldId id="491" r:id="rId36"/>
    <p:sldId id="466" r:id="rId37"/>
    <p:sldId id="485" r:id="rId38"/>
    <p:sldId id="488" r:id="rId39"/>
    <p:sldId id="448" r:id="rId40"/>
    <p:sldId id="514" r:id="rId41"/>
    <p:sldId id="340" r:id="rId42"/>
    <p:sldId id="386" r:id="rId43"/>
    <p:sldId id="387" r:id="rId44"/>
  </p:sldIdLst>
  <p:sldSz cx="9144000" cy="5143500" type="screen16x9"/>
  <p:notesSz cx="4687888" cy="8686800"/>
  <p:embeddedFontLst>
    <p:embeddedFont>
      <p:font typeface="Roboto" panose="02000000000000000000" pitchFamily="2" charset="0"/>
      <p:regular r:id="rId47"/>
      <p:bold r:id="rId48"/>
      <p:italic r:id="rId49"/>
      <p:boldItalic r:id="rId50"/>
    </p:embeddedFont>
    <p:embeddedFont>
      <p:font typeface="Roboto Condensed" panose="02000000000000000000" pitchFamily="2" charset="0"/>
      <p:regular r:id="rId51"/>
      <p:bold r:id="rId52"/>
      <p:italic r:id="rId53"/>
      <p:boldItalic r:id="rId54"/>
    </p:embeddedFont>
    <p:embeddedFont>
      <p:font typeface="Open Sans" panose="020B0606030504020204" pitchFamily="34" charset="0"/>
      <p:regular r:id="rId55"/>
    </p:embeddedFont>
    <p:embeddedFont>
      <p:font typeface="Open Sans Light" panose="020B0306030504020204" pitchFamily="34" charset="0"/>
      <p:regular r:id="rId56"/>
      <p:italic r:id="rId57"/>
    </p:embeddedFont>
    <p:embeddedFont>
      <p:font typeface="Roboto Black" panose="02000000000000000000" pitchFamily="2" charset="0"/>
      <p:bold r:id="rId58"/>
      <p:boldItalic r:id="rId59"/>
    </p:embeddedFont>
    <p:embeddedFont>
      <p:font typeface="Roboto Condensed Light" panose="02000000000000000000" pitchFamily="2" charset="0"/>
      <p:regular r:id="rId60"/>
      <p:italic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</p:embeddedFontLst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1">
          <p15:clr>
            <a:srgbClr val="A4A3A4"/>
          </p15:clr>
        </p15:guide>
        <p15:guide id="2" pos="2145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0014CF"/>
    <a:srgbClr val="000066"/>
    <a:srgbClr val="FFFFD9"/>
    <a:srgbClr val="FFFFA7"/>
    <a:srgbClr val="000000"/>
    <a:srgbClr val="96A9BB"/>
    <a:srgbClr val="F0F9FF"/>
    <a:srgbClr val="003072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7" autoAdjust="0"/>
    <p:restoredTop sz="90971" autoAdjust="0"/>
  </p:normalViewPr>
  <p:slideViewPr>
    <p:cSldViewPr>
      <p:cViewPr varScale="1">
        <p:scale>
          <a:sx n="142" d="100"/>
          <a:sy n="142" d="100"/>
        </p:scale>
        <p:origin x="-870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80" y="-78"/>
      </p:cViewPr>
      <p:guideLst>
        <p:guide orient="horz" pos="2735"/>
        <p:guide orient="horz" pos="2736"/>
        <p:guide pos="1478"/>
        <p:guide pos="147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63" Type="http://schemas.openxmlformats.org/officeDocument/2006/relationships/font" Target="fonts/font17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61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font" Target="fonts/font18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59" Type="http://schemas.openxmlformats.org/officeDocument/2006/relationships/font" Target="fonts/font13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font" Target="fonts/font1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840659-307C-47A9-AEC3-D49B069A1CFC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de-DE"/>
        </a:p>
      </dgm:t>
    </dgm:pt>
    <dgm:pt modelId="{7705C756-DE7B-4264-BDA9-F3D8F14EDCED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calculate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3D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distances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B038AF88-C874-4756-88E5-EF0A4A3FA32D}" type="parTrans" cxnId="{E34E0617-9128-4010-B9AB-7E04E5561A9C}">
      <dgm:prSet/>
      <dgm:spPr/>
      <dgm:t>
        <a:bodyPr/>
        <a:lstStyle/>
        <a:p>
          <a:endParaRPr lang="de-DE"/>
        </a:p>
      </dgm:t>
    </dgm:pt>
    <dgm:pt modelId="{61E533AF-7EA2-4B54-B1EF-30619000A63B}" type="sibTrans" cxnId="{E34E0617-9128-4010-B9AB-7E04E5561A9C}">
      <dgm:prSet/>
      <dgm:spPr/>
      <dgm:t>
        <a:bodyPr/>
        <a:lstStyle/>
        <a:p>
          <a:endParaRPr lang="de-DE"/>
        </a:p>
      </dgm:t>
    </dgm:pt>
    <dgm:pt modelId="{BA87ABAC-4AFC-44B6-84E9-D3F8B5B4E126}">
      <dgm:prSet phldrT="[Text]" custT="1"/>
      <dgm:spPr/>
      <dgm:t>
        <a:bodyPr/>
        <a:lstStyle/>
        <a:p>
          <a:r>
            <a:rPr lang="en-US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search nearest 3D-CA </a:t>
          </a:r>
          <a:r>
            <a:rPr lang="en-GB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neighbours</a:t>
          </a:r>
          <a:r>
            <a:rPr lang="en-US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endParaRPr lang="de-DE" sz="800" b="1" i="1" dirty="0">
            <a:latin typeface="Roboto Condensed Light" panose="02000000000000000000" pitchFamily="2" charset="0"/>
            <a:ea typeface="Roboto Condensed Light" panose="02000000000000000000" pitchFamily="2" charset="0"/>
          </a:endParaRPr>
        </a:p>
      </dgm:t>
    </dgm:pt>
    <dgm:pt modelId="{866B7289-7946-4DFF-AAF0-D53265DDCD4D}" type="parTrans" cxnId="{1E92E32A-209F-49E6-AB31-80D369788304}">
      <dgm:prSet/>
      <dgm:spPr/>
      <dgm:t>
        <a:bodyPr/>
        <a:lstStyle/>
        <a:p>
          <a:endParaRPr lang="de-DE"/>
        </a:p>
      </dgm:t>
    </dgm:pt>
    <dgm:pt modelId="{47E3C856-4CA6-4BF6-9C65-C8A531D3DF80}" type="sibTrans" cxnId="{1E92E32A-209F-49E6-AB31-80D369788304}">
      <dgm:prSet/>
      <dgm:spPr/>
      <dgm:t>
        <a:bodyPr/>
        <a:lstStyle/>
        <a:p>
          <a:endParaRPr lang="de-DE"/>
        </a:p>
      </dgm:t>
    </dgm:pt>
    <dgm:pt modelId="{865FF5B7-D14F-497C-84FF-C314B87D96D8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calculate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virtual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fuzzy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years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2BBDFE48-CBC8-4B03-BA43-A1F3B087E3D0}" type="parTrans" cxnId="{C9BE89DC-AC2A-4C68-ADC1-73DC6303903F}">
      <dgm:prSet/>
      <dgm:spPr/>
      <dgm:t>
        <a:bodyPr/>
        <a:lstStyle/>
        <a:p>
          <a:endParaRPr lang="de-DE"/>
        </a:p>
      </dgm:t>
    </dgm:pt>
    <dgm:pt modelId="{AA68EC02-EAFB-43CA-B917-8B82D50B36DE}" type="sibTrans" cxnId="{C9BE89DC-AC2A-4C68-ADC1-73DC6303903F}">
      <dgm:prSet/>
      <dgm:spPr/>
      <dgm:t>
        <a:bodyPr/>
        <a:lstStyle/>
        <a:p>
          <a:endParaRPr lang="de-DE"/>
        </a:p>
      </dgm:t>
    </dgm:pt>
    <dgm:pt modelId="{04A94B46-18C9-4CE7-80B3-3941F6833444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store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list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of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virtual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fuzzy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start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and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end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years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7F3C90EF-AFFC-418F-9C34-CA3021BB4A5C}" type="parTrans" cxnId="{1442E8C8-F51E-4295-9925-8DDE005267EA}">
      <dgm:prSet/>
      <dgm:spPr/>
      <dgm:t>
        <a:bodyPr/>
        <a:lstStyle/>
        <a:p>
          <a:endParaRPr lang="de-DE"/>
        </a:p>
      </dgm:t>
    </dgm:pt>
    <dgm:pt modelId="{E6DDD941-6B1C-44F7-BD22-C71822BD6A34}" type="sibTrans" cxnId="{1442E8C8-F51E-4295-9925-8DDE005267EA}">
      <dgm:prSet/>
      <dgm:spPr/>
      <dgm:t>
        <a:bodyPr/>
        <a:lstStyle/>
        <a:p>
          <a:endParaRPr lang="de-DE"/>
        </a:p>
      </dgm:t>
    </dgm:pt>
    <dgm:pt modelId="{2F5F7833-B741-4679-923E-22CE4563B462}" type="pres">
      <dgm:prSet presAssocID="{E7840659-307C-47A9-AEC3-D49B069A1CFC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de-DE"/>
        </a:p>
      </dgm:t>
    </dgm:pt>
    <dgm:pt modelId="{352E0088-FCEF-47BC-8E2E-54D8F647D594}" type="pres">
      <dgm:prSet presAssocID="{7705C756-DE7B-4264-BDA9-F3D8F14EDCED}" presName="Accent1" presStyleCnt="0"/>
      <dgm:spPr/>
    </dgm:pt>
    <dgm:pt modelId="{13319ED2-0D82-45CE-8A8C-A478CF83ABF6}" type="pres">
      <dgm:prSet presAssocID="{7705C756-DE7B-4264-BDA9-F3D8F14EDCED}" presName="Accent" presStyleLbl="node1" presStyleIdx="0" presStyleCnt="4"/>
      <dgm:spPr/>
      <dgm:t>
        <a:bodyPr/>
        <a:lstStyle/>
        <a:p>
          <a:endParaRPr lang="de-DE"/>
        </a:p>
      </dgm:t>
    </dgm:pt>
    <dgm:pt modelId="{22E80DBC-0737-4537-815D-29022C242753}" type="pres">
      <dgm:prSet presAssocID="{7705C756-DE7B-4264-BDA9-F3D8F14EDCED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F6D9A64-8A36-4762-94A3-D736E7391925}" type="pres">
      <dgm:prSet presAssocID="{BA87ABAC-4AFC-44B6-84E9-D3F8B5B4E126}" presName="Accent2" presStyleCnt="0"/>
      <dgm:spPr/>
    </dgm:pt>
    <dgm:pt modelId="{E29EC033-9838-4341-9DE4-200C5A4CD343}" type="pres">
      <dgm:prSet presAssocID="{BA87ABAC-4AFC-44B6-84E9-D3F8B5B4E126}" presName="Accent" presStyleLbl="node1" presStyleIdx="1" presStyleCnt="4"/>
      <dgm:spPr/>
    </dgm:pt>
    <dgm:pt modelId="{378B9021-A1A6-440F-9FAE-790FFDBF44AB}" type="pres">
      <dgm:prSet presAssocID="{BA87ABAC-4AFC-44B6-84E9-D3F8B5B4E126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B2561B1-7B43-4D38-8BB8-834819539B5F}" type="pres">
      <dgm:prSet presAssocID="{865FF5B7-D14F-497C-84FF-C314B87D96D8}" presName="Accent3" presStyleCnt="0"/>
      <dgm:spPr/>
    </dgm:pt>
    <dgm:pt modelId="{BA424B76-AF67-4A75-B320-A40224EF2F1A}" type="pres">
      <dgm:prSet presAssocID="{865FF5B7-D14F-497C-84FF-C314B87D96D8}" presName="Accent" presStyleLbl="node1" presStyleIdx="2" presStyleCnt="4"/>
      <dgm:spPr/>
    </dgm:pt>
    <dgm:pt modelId="{332F2DC5-62B9-4102-B7F3-B123BA480107}" type="pres">
      <dgm:prSet presAssocID="{865FF5B7-D14F-497C-84FF-C314B87D96D8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5603E9-2EAA-437F-9143-C70AF4DF1C21}" type="pres">
      <dgm:prSet presAssocID="{04A94B46-18C9-4CE7-80B3-3941F6833444}" presName="Accent4" presStyleCnt="0"/>
      <dgm:spPr/>
    </dgm:pt>
    <dgm:pt modelId="{8D955745-58E6-4116-B5EF-AB3D727098E0}" type="pres">
      <dgm:prSet presAssocID="{04A94B46-18C9-4CE7-80B3-3941F6833444}" presName="Accent" presStyleLbl="node1" presStyleIdx="3" presStyleCnt="4"/>
      <dgm:spPr/>
    </dgm:pt>
    <dgm:pt modelId="{692F10AE-F060-40AB-A44C-1FBCD8E68698}" type="pres">
      <dgm:prSet presAssocID="{04A94B46-18C9-4CE7-80B3-3941F6833444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C9BE89DC-AC2A-4C68-ADC1-73DC6303903F}" srcId="{E7840659-307C-47A9-AEC3-D49B069A1CFC}" destId="{865FF5B7-D14F-497C-84FF-C314B87D96D8}" srcOrd="2" destOrd="0" parTransId="{2BBDFE48-CBC8-4B03-BA43-A1F3B087E3D0}" sibTransId="{AA68EC02-EAFB-43CA-B917-8B82D50B36DE}"/>
    <dgm:cxn modelId="{8DF6ADC8-8E12-46EC-858C-F128D164B350}" type="presOf" srcId="{BA87ABAC-4AFC-44B6-84E9-D3F8B5B4E126}" destId="{378B9021-A1A6-440F-9FAE-790FFDBF44AB}" srcOrd="0" destOrd="0" presId="urn:microsoft.com/office/officeart/2009/layout/CircleArrowProcess"/>
    <dgm:cxn modelId="{4620B4C9-1A74-4DFE-A55B-E38C768B8313}" type="presOf" srcId="{04A94B46-18C9-4CE7-80B3-3941F6833444}" destId="{692F10AE-F060-40AB-A44C-1FBCD8E68698}" srcOrd="0" destOrd="0" presId="urn:microsoft.com/office/officeart/2009/layout/CircleArrowProcess"/>
    <dgm:cxn modelId="{E34E0617-9128-4010-B9AB-7E04E5561A9C}" srcId="{E7840659-307C-47A9-AEC3-D49B069A1CFC}" destId="{7705C756-DE7B-4264-BDA9-F3D8F14EDCED}" srcOrd="0" destOrd="0" parTransId="{B038AF88-C874-4756-88E5-EF0A4A3FA32D}" sibTransId="{61E533AF-7EA2-4B54-B1EF-30619000A63B}"/>
    <dgm:cxn modelId="{1442E8C8-F51E-4295-9925-8DDE005267EA}" srcId="{E7840659-307C-47A9-AEC3-D49B069A1CFC}" destId="{04A94B46-18C9-4CE7-80B3-3941F6833444}" srcOrd="3" destOrd="0" parTransId="{7F3C90EF-AFFC-418F-9C34-CA3021BB4A5C}" sibTransId="{E6DDD941-6B1C-44F7-BD22-C71822BD6A34}"/>
    <dgm:cxn modelId="{1E92E32A-209F-49E6-AB31-80D369788304}" srcId="{E7840659-307C-47A9-AEC3-D49B069A1CFC}" destId="{BA87ABAC-4AFC-44B6-84E9-D3F8B5B4E126}" srcOrd="1" destOrd="0" parTransId="{866B7289-7946-4DFF-AAF0-D53265DDCD4D}" sibTransId="{47E3C856-4CA6-4BF6-9C65-C8A531D3DF80}"/>
    <dgm:cxn modelId="{89DD9DA5-F9F6-448C-AB86-C9A57E6EEFE3}" type="presOf" srcId="{7705C756-DE7B-4264-BDA9-F3D8F14EDCED}" destId="{22E80DBC-0737-4537-815D-29022C242753}" srcOrd="0" destOrd="0" presId="urn:microsoft.com/office/officeart/2009/layout/CircleArrowProcess"/>
    <dgm:cxn modelId="{0FA0D8FD-FC00-45AA-BE10-B63232FB3DF3}" type="presOf" srcId="{E7840659-307C-47A9-AEC3-D49B069A1CFC}" destId="{2F5F7833-B741-4679-923E-22CE4563B462}" srcOrd="0" destOrd="0" presId="urn:microsoft.com/office/officeart/2009/layout/CircleArrowProcess"/>
    <dgm:cxn modelId="{BF474A65-02CD-4744-A60D-F6B20870400F}" type="presOf" srcId="{865FF5B7-D14F-497C-84FF-C314B87D96D8}" destId="{332F2DC5-62B9-4102-B7F3-B123BA480107}" srcOrd="0" destOrd="0" presId="urn:microsoft.com/office/officeart/2009/layout/CircleArrowProcess"/>
    <dgm:cxn modelId="{6F96CF8E-B856-4934-BD08-C1C00B2A59FD}" type="presParOf" srcId="{2F5F7833-B741-4679-923E-22CE4563B462}" destId="{352E0088-FCEF-47BC-8E2E-54D8F647D594}" srcOrd="0" destOrd="0" presId="urn:microsoft.com/office/officeart/2009/layout/CircleArrowProcess"/>
    <dgm:cxn modelId="{636C3F9E-0023-42C1-8AD8-BEE1FF49F420}" type="presParOf" srcId="{352E0088-FCEF-47BC-8E2E-54D8F647D594}" destId="{13319ED2-0D82-45CE-8A8C-A478CF83ABF6}" srcOrd="0" destOrd="0" presId="urn:microsoft.com/office/officeart/2009/layout/CircleArrowProcess"/>
    <dgm:cxn modelId="{A2E7410B-358A-4884-8DDA-8B96AC93C34F}" type="presParOf" srcId="{2F5F7833-B741-4679-923E-22CE4563B462}" destId="{22E80DBC-0737-4537-815D-29022C242753}" srcOrd="1" destOrd="0" presId="urn:microsoft.com/office/officeart/2009/layout/CircleArrowProcess"/>
    <dgm:cxn modelId="{B711E2AB-1A60-4584-A7C4-2127498F8620}" type="presParOf" srcId="{2F5F7833-B741-4679-923E-22CE4563B462}" destId="{3F6D9A64-8A36-4762-94A3-D736E7391925}" srcOrd="2" destOrd="0" presId="urn:microsoft.com/office/officeart/2009/layout/CircleArrowProcess"/>
    <dgm:cxn modelId="{AD3C4171-54DC-4CE6-882B-9F59EC9D363B}" type="presParOf" srcId="{3F6D9A64-8A36-4762-94A3-D736E7391925}" destId="{E29EC033-9838-4341-9DE4-200C5A4CD343}" srcOrd="0" destOrd="0" presId="urn:microsoft.com/office/officeart/2009/layout/CircleArrowProcess"/>
    <dgm:cxn modelId="{CD793F7B-E1CE-4073-AEA1-0D6628C8F379}" type="presParOf" srcId="{2F5F7833-B741-4679-923E-22CE4563B462}" destId="{378B9021-A1A6-440F-9FAE-790FFDBF44AB}" srcOrd="3" destOrd="0" presId="urn:microsoft.com/office/officeart/2009/layout/CircleArrowProcess"/>
    <dgm:cxn modelId="{3AB10CAA-117E-4DDF-A814-7EA489A930A0}" type="presParOf" srcId="{2F5F7833-B741-4679-923E-22CE4563B462}" destId="{6B2561B1-7B43-4D38-8BB8-834819539B5F}" srcOrd="4" destOrd="0" presId="urn:microsoft.com/office/officeart/2009/layout/CircleArrowProcess"/>
    <dgm:cxn modelId="{2F12C7EA-225B-47EF-8B5D-BAD2892CA410}" type="presParOf" srcId="{6B2561B1-7B43-4D38-8BB8-834819539B5F}" destId="{BA424B76-AF67-4A75-B320-A40224EF2F1A}" srcOrd="0" destOrd="0" presId="urn:microsoft.com/office/officeart/2009/layout/CircleArrowProcess"/>
    <dgm:cxn modelId="{B930A450-506F-4F35-81BB-6D886C0C538F}" type="presParOf" srcId="{2F5F7833-B741-4679-923E-22CE4563B462}" destId="{332F2DC5-62B9-4102-B7F3-B123BA480107}" srcOrd="5" destOrd="0" presId="urn:microsoft.com/office/officeart/2009/layout/CircleArrowProcess"/>
    <dgm:cxn modelId="{5D72AF6B-5884-4F06-AFDB-477C51B4EE93}" type="presParOf" srcId="{2F5F7833-B741-4679-923E-22CE4563B462}" destId="{475603E9-2EAA-437F-9143-C70AF4DF1C21}" srcOrd="6" destOrd="0" presId="urn:microsoft.com/office/officeart/2009/layout/CircleArrowProcess"/>
    <dgm:cxn modelId="{7390C391-A4F2-4F3D-9E68-F1AEC4E9C081}" type="presParOf" srcId="{475603E9-2EAA-437F-9143-C70AF4DF1C21}" destId="{8D955745-58E6-4116-B5EF-AB3D727098E0}" srcOrd="0" destOrd="0" presId="urn:microsoft.com/office/officeart/2009/layout/CircleArrowProcess"/>
    <dgm:cxn modelId="{4EA514F9-BB76-4D65-B655-F67E306333FD}" type="presParOf" srcId="{2F5F7833-B741-4679-923E-22CE4563B462}" destId="{692F10AE-F060-40AB-A44C-1FBCD8E68698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840659-307C-47A9-AEC3-D49B069A1CFC}" type="doc">
      <dgm:prSet loTypeId="urn:microsoft.com/office/officeart/2005/8/layout/cycle1" loCatId="cycle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de-DE"/>
        </a:p>
      </dgm:t>
    </dgm:pt>
    <dgm:pt modelId="{7705C756-DE7B-4264-BDA9-F3D8F14EDCED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calculate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3D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distances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B038AF88-C874-4756-88E5-EF0A4A3FA32D}" type="parTrans" cxnId="{E34E0617-9128-4010-B9AB-7E04E5561A9C}">
      <dgm:prSet/>
      <dgm:spPr/>
      <dgm:t>
        <a:bodyPr/>
        <a:lstStyle/>
        <a:p>
          <a:endParaRPr lang="de-DE"/>
        </a:p>
      </dgm:t>
    </dgm:pt>
    <dgm:pt modelId="{61E533AF-7EA2-4B54-B1EF-30619000A63B}" type="sibTrans" cxnId="{E34E0617-9128-4010-B9AB-7E04E5561A9C}">
      <dgm:prSet/>
      <dgm:spPr/>
      <dgm:t>
        <a:bodyPr/>
        <a:lstStyle/>
        <a:p>
          <a:endParaRPr lang="de-DE"/>
        </a:p>
      </dgm:t>
    </dgm:pt>
    <dgm:pt modelId="{BA87ABAC-4AFC-44B6-84E9-D3F8B5B4E126}">
      <dgm:prSet phldrT="[Text]" custT="1"/>
      <dgm:spPr/>
      <dgm:t>
        <a:bodyPr/>
        <a:lstStyle/>
        <a:p>
          <a:r>
            <a:rPr lang="en-US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search nearest 3D-CA </a:t>
          </a:r>
          <a:r>
            <a:rPr lang="en-GB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neighbours</a:t>
          </a:r>
          <a:r>
            <a:rPr lang="en-US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endParaRPr lang="de-DE" sz="800" b="1" i="1" dirty="0">
            <a:latin typeface="Roboto Condensed Light" panose="02000000000000000000" pitchFamily="2" charset="0"/>
            <a:ea typeface="Roboto Condensed Light" panose="02000000000000000000" pitchFamily="2" charset="0"/>
          </a:endParaRPr>
        </a:p>
      </dgm:t>
    </dgm:pt>
    <dgm:pt modelId="{866B7289-7946-4DFF-AAF0-D53265DDCD4D}" type="parTrans" cxnId="{1E92E32A-209F-49E6-AB31-80D369788304}">
      <dgm:prSet/>
      <dgm:spPr/>
      <dgm:t>
        <a:bodyPr/>
        <a:lstStyle/>
        <a:p>
          <a:endParaRPr lang="de-DE"/>
        </a:p>
      </dgm:t>
    </dgm:pt>
    <dgm:pt modelId="{47E3C856-4CA6-4BF6-9C65-C8A531D3DF80}" type="sibTrans" cxnId="{1E92E32A-209F-49E6-AB31-80D369788304}">
      <dgm:prSet/>
      <dgm:spPr/>
      <dgm:t>
        <a:bodyPr/>
        <a:lstStyle/>
        <a:p>
          <a:endParaRPr lang="de-DE"/>
        </a:p>
      </dgm:t>
    </dgm:pt>
    <dgm:pt modelId="{865FF5B7-D14F-497C-84FF-C314B87D96D8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calculate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virtual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fuzzy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years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2BBDFE48-CBC8-4B03-BA43-A1F3B087E3D0}" type="parTrans" cxnId="{C9BE89DC-AC2A-4C68-ADC1-73DC6303903F}">
      <dgm:prSet/>
      <dgm:spPr/>
      <dgm:t>
        <a:bodyPr/>
        <a:lstStyle/>
        <a:p>
          <a:endParaRPr lang="de-DE"/>
        </a:p>
      </dgm:t>
    </dgm:pt>
    <dgm:pt modelId="{AA68EC02-EAFB-43CA-B917-8B82D50B36DE}" type="sibTrans" cxnId="{C9BE89DC-AC2A-4C68-ADC1-73DC6303903F}">
      <dgm:prSet/>
      <dgm:spPr/>
      <dgm:t>
        <a:bodyPr/>
        <a:lstStyle/>
        <a:p>
          <a:endParaRPr lang="de-DE"/>
        </a:p>
      </dgm:t>
    </dgm:pt>
    <dgm:pt modelId="{04A94B46-18C9-4CE7-80B3-3941F6833444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store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list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of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virtual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fuzzy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start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and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end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years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7F3C90EF-AFFC-418F-9C34-CA3021BB4A5C}" type="parTrans" cxnId="{1442E8C8-F51E-4295-9925-8DDE005267EA}">
      <dgm:prSet/>
      <dgm:spPr/>
      <dgm:t>
        <a:bodyPr/>
        <a:lstStyle/>
        <a:p>
          <a:endParaRPr lang="de-DE"/>
        </a:p>
      </dgm:t>
    </dgm:pt>
    <dgm:pt modelId="{E6DDD941-6B1C-44F7-BD22-C71822BD6A34}" type="sibTrans" cxnId="{1442E8C8-F51E-4295-9925-8DDE005267EA}">
      <dgm:prSet/>
      <dgm:spPr/>
      <dgm:t>
        <a:bodyPr/>
        <a:lstStyle/>
        <a:p>
          <a:endParaRPr lang="de-DE"/>
        </a:p>
      </dgm:t>
    </dgm:pt>
    <dgm:pt modelId="{FDB399E7-4FD5-4E86-B1B3-DB0E6356F842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transform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to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Allen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08F8362D-20DF-4E7A-8A11-C82190CA8895}" type="parTrans" cxnId="{8988C5B0-8E71-4B33-88BB-CE27E5497A64}">
      <dgm:prSet/>
      <dgm:spPr/>
      <dgm:t>
        <a:bodyPr/>
        <a:lstStyle/>
        <a:p>
          <a:endParaRPr lang="de-DE"/>
        </a:p>
      </dgm:t>
    </dgm:pt>
    <dgm:pt modelId="{1C2D3D3D-6B55-4FC2-8FBC-38F86ABC3F35}" type="sibTrans" cxnId="{8988C5B0-8E71-4B33-88BB-CE27E5497A64}">
      <dgm:prSet/>
      <dgm:spPr/>
      <dgm:t>
        <a:bodyPr/>
        <a:lstStyle/>
        <a:p>
          <a:endParaRPr lang="de-DE"/>
        </a:p>
      </dgm:t>
    </dgm:pt>
    <dgm:pt modelId="{9A26E8EA-1905-4E7C-8A17-03AB9D917672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create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RDF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43C51ED7-7EDC-49FD-9344-166BC2BA9C8C}" type="parTrans" cxnId="{23E54FA2-86C9-4C87-B268-810BCBDCB31A}">
      <dgm:prSet/>
      <dgm:spPr/>
      <dgm:t>
        <a:bodyPr/>
        <a:lstStyle/>
        <a:p>
          <a:endParaRPr lang="de-DE"/>
        </a:p>
      </dgm:t>
    </dgm:pt>
    <dgm:pt modelId="{5F28D0E4-18F1-4AB3-940C-CE184FAD5F96}" type="sibTrans" cxnId="{23E54FA2-86C9-4C87-B268-810BCBDCB31A}">
      <dgm:prSet/>
      <dgm:spPr/>
      <dgm:t>
        <a:bodyPr/>
        <a:lstStyle/>
        <a:p>
          <a:endParaRPr lang="de-DE"/>
        </a:p>
      </dgm:t>
    </dgm:pt>
    <dgm:pt modelId="{102D3AE8-280B-43DD-880D-526511286A57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visualise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results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C55FE04A-BD6A-479E-A2D7-B214A17D15C8}" type="parTrans" cxnId="{CFFCD3C0-551A-44EE-9DE7-42635A26924C}">
      <dgm:prSet/>
      <dgm:spPr/>
      <dgm:t>
        <a:bodyPr/>
        <a:lstStyle/>
        <a:p>
          <a:endParaRPr lang="de-DE"/>
        </a:p>
      </dgm:t>
    </dgm:pt>
    <dgm:pt modelId="{0CB361BE-9E52-4AE6-ACA6-A7F96805FBBD}" type="sibTrans" cxnId="{CFFCD3C0-551A-44EE-9DE7-42635A26924C}">
      <dgm:prSet/>
      <dgm:spPr/>
      <dgm:t>
        <a:bodyPr/>
        <a:lstStyle/>
        <a:p>
          <a:endParaRPr lang="de-DE"/>
        </a:p>
      </dgm:t>
    </dgm:pt>
    <dgm:pt modelId="{0A44ECEE-6722-44D0-8960-CBB88BF17960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identify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contradictions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804880AD-A805-4631-ADA8-44FBAA19A0DB}" type="parTrans" cxnId="{275ADB93-D7EC-4B01-93DD-D4349D81C84C}">
      <dgm:prSet/>
      <dgm:spPr/>
      <dgm:t>
        <a:bodyPr/>
        <a:lstStyle/>
        <a:p>
          <a:endParaRPr lang="de-DE"/>
        </a:p>
      </dgm:t>
    </dgm:pt>
    <dgm:pt modelId="{E2F5C796-7571-4CAD-9B88-38D902E64D7D}" type="sibTrans" cxnId="{275ADB93-D7EC-4B01-93DD-D4349D81C84C}">
      <dgm:prSet/>
      <dgm:spPr/>
      <dgm:t>
        <a:bodyPr/>
        <a:lstStyle/>
        <a:p>
          <a:endParaRPr lang="de-DE"/>
        </a:p>
      </dgm:t>
    </dgm:pt>
    <dgm:pt modelId="{BBB230AC-4E76-4E72-9BFB-60ED89552B8F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resolve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contradictions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021B38E2-CB6D-48D4-9369-1B9B9E82E04B}" type="parTrans" cxnId="{46DF81AB-E2DE-4824-AB12-F591551B46B8}">
      <dgm:prSet/>
      <dgm:spPr/>
      <dgm:t>
        <a:bodyPr/>
        <a:lstStyle/>
        <a:p>
          <a:endParaRPr lang="de-DE"/>
        </a:p>
      </dgm:t>
    </dgm:pt>
    <dgm:pt modelId="{2F82394F-8112-4C9F-9A42-A2FEB5B7F453}" type="sibTrans" cxnId="{46DF81AB-E2DE-4824-AB12-F591551B46B8}">
      <dgm:prSet/>
      <dgm:spPr>
        <a:solidFill>
          <a:srgbClr val="FF0000"/>
        </a:solidFill>
      </dgm:spPr>
      <dgm:t>
        <a:bodyPr/>
        <a:lstStyle/>
        <a:p>
          <a:endParaRPr lang="de-DE"/>
        </a:p>
      </dgm:t>
    </dgm:pt>
    <dgm:pt modelId="{6C6DC27E-447B-4E92-8D97-892CD7C825A5}" type="pres">
      <dgm:prSet presAssocID="{E7840659-307C-47A9-AEC3-D49B069A1CF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3A3E2B8-FAD9-4621-A72D-0CE9263026CB}" type="pres">
      <dgm:prSet presAssocID="{7705C756-DE7B-4264-BDA9-F3D8F14EDCED}" presName="dummy" presStyleCnt="0"/>
      <dgm:spPr/>
    </dgm:pt>
    <dgm:pt modelId="{F9C2FDE5-6A18-470E-A48B-91AC6266DE68}" type="pres">
      <dgm:prSet presAssocID="{7705C756-DE7B-4264-BDA9-F3D8F14EDCED}" presName="node" presStyleLbl="revTx" presStyleIdx="0" presStyleCnt="9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8B3FC87-B90C-41ED-A211-0BF1ABFDA892}" type="pres">
      <dgm:prSet presAssocID="{61E533AF-7EA2-4B54-B1EF-30619000A63B}" presName="sibTrans" presStyleLbl="node1" presStyleIdx="0" presStyleCnt="9"/>
      <dgm:spPr/>
      <dgm:t>
        <a:bodyPr/>
        <a:lstStyle/>
        <a:p>
          <a:endParaRPr lang="de-DE"/>
        </a:p>
      </dgm:t>
    </dgm:pt>
    <dgm:pt modelId="{B5000A31-AE35-43CF-A56F-14A1BDAA666F}" type="pres">
      <dgm:prSet presAssocID="{BA87ABAC-4AFC-44B6-84E9-D3F8B5B4E126}" presName="dummy" presStyleCnt="0"/>
      <dgm:spPr/>
    </dgm:pt>
    <dgm:pt modelId="{6FC937E2-D9A4-4D82-889A-9AB90CD65065}" type="pres">
      <dgm:prSet presAssocID="{BA87ABAC-4AFC-44B6-84E9-D3F8B5B4E126}" presName="node" presStyleLbl="revTx" presStyleIdx="1" presStyleCnt="9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14601FA-813E-4D02-827D-0924592B84B2}" type="pres">
      <dgm:prSet presAssocID="{47E3C856-4CA6-4BF6-9C65-C8A531D3DF80}" presName="sibTrans" presStyleLbl="node1" presStyleIdx="1" presStyleCnt="9"/>
      <dgm:spPr/>
      <dgm:t>
        <a:bodyPr/>
        <a:lstStyle/>
        <a:p>
          <a:endParaRPr lang="de-DE"/>
        </a:p>
      </dgm:t>
    </dgm:pt>
    <dgm:pt modelId="{0784E5AF-16F4-4DDD-A9F7-3EA390889C14}" type="pres">
      <dgm:prSet presAssocID="{865FF5B7-D14F-497C-84FF-C314B87D96D8}" presName="dummy" presStyleCnt="0"/>
      <dgm:spPr/>
    </dgm:pt>
    <dgm:pt modelId="{FED3D22D-52D1-4D0B-B353-18116A55EA8B}" type="pres">
      <dgm:prSet presAssocID="{865FF5B7-D14F-497C-84FF-C314B87D96D8}" presName="node" presStyleLbl="revTx" presStyleIdx="2" presStyleCnt="9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2F088D3-5BBC-4594-BAF0-8B0A462A13E7}" type="pres">
      <dgm:prSet presAssocID="{AA68EC02-EAFB-43CA-B917-8B82D50B36DE}" presName="sibTrans" presStyleLbl="node1" presStyleIdx="2" presStyleCnt="9"/>
      <dgm:spPr/>
      <dgm:t>
        <a:bodyPr/>
        <a:lstStyle/>
        <a:p>
          <a:endParaRPr lang="de-DE"/>
        </a:p>
      </dgm:t>
    </dgm:pt>
    <dgm:pt modelId="{094A7730-B218-4087-8017-D13AA7255CEF}" type="pres">
      <dgm:prSet presAssocID="{04A94B46-18C9-4CE7-80B3-3941F6833444}" presName="dummy" presStyleCnt="0"/>
      <dgm:spPr/>
    </dgm:pt>
    <dgm:pt modelId="{2B809D2D-ECA1-4BDD-90DA-C162AC387FB5}" type="pres">
      <dgm:prSet presAssocID="{04A94B46-18C9-4CE7-80B3-3941F6833444}" presName="node" presStyleLbl="revTx" presStyleIdx="3" presStyleCnt="9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EC7B2C8-4EA3-4892-AEEE-A92FB5DB6904}" type="pres">
      <dgm:prSet presAssocID="{E6DDD941-6B1C-44F7-BD22-C71822BD6A34}" presName="sibTrans" presStyleLbl="node1" presStyleIdx="3" presStyleCnt="9"/>
      <dgm:spPr/>
      <dgm:t>
        <a:bodyPr/>
        <a:lstStyle/>
        <a:p>
          <a:endParaRPr lang="de-DE"/>
        </a:p>
      </dgm:t>
    </dgm:pt>
    <dgm:pt modelId="{A4A0CA3D-C597-4646-9F6E-72CEF7A3F4F7}" type="pres">
      <dgm:prSet presAssocID="{FDB399E7-4FD5-4E86-B1B3-DB0E6356F842}" presName="dummy" presStyleCnt="0"/>
      <dgm:spPr/>
    </dgm:pt>
    <dgm:pt modelId="{F0F35856-9926-4608-A632-1F6B66F65065}" type="pres">
      <dgm:prSet presAssocID="{FDB399E7-4FD5-4E86-B1B3-DB0E6356F842}" presName="node" presStyleLbl="revTx" presStyleIdx="4" presStyleCnt="9" custScaleX="10799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2A63CB8-42B8-4912-A79A-C7330611BA32}" type="pres">
      <dgm:prSet presAssocID="{1C2D3D3D-6B55-4FC2-8FBC-38F86ABC3F35}" presName="sibTrans" presStyleLbl="node1" presStyleIdx="4" presStyleCnt="9"/>
      <dgm:spPr/>
      <dgm:t>
        <a:bodyPr/>
        <a:lstStyle/>
        <a:p>
          <a:endParaRPr lang="de-DE"/>
        </a:p>
      </dgm:t>
    </dgm:pt>
    <dgm:pt modelId="{5D389066-165F-401F-B3D1-EE55940A4E6E}" type="pres">
      <dgm:prSet presAssocID="{9A26E8EA-1905-4E7C-8A17-03AB9D917672}" presName="dummy" presStyleCnt="0"/>
      <dgm:spPr/>
    </dgm:pt>
    <dgm:pt modelId="{339341FD-D309-444A-9408-0F85B344677E}" type="pres">
      <dgm:prSet presAssocID="{9A26E8EA-1905-4E7C-8A17-03AB9D917672}" presName="node" presStyleLbl="revTx" presStyleIdx="5" presStyleCnt="9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0A34F98-8345-4758-9F6C-E12855E6EB22}" type="pres">
      <dgm:prSet presAssocID="{5F28D0E4-18F1-4AB3-940C-CE184FAD5F96}" presName="sibTrans" presStyleLbl="node1" presStyleIdx="5" presStyleCnt="9"/>
      <dgm:spPr/>
      <dgm:t>
        <a:bodyPr/>
        <a:lstStyle/>
        <a:p>
          <a:endParaRPr lang="de-DE"/>
        </a:p>
      </dgm:t>
    </dgm:pt>
    <dgm:pt modelId="{7C5EA7EA-DAEC-4DAA-B186-1203C2F7403D}" type="pres">
      <dgm:prSet presAssocID="{102D3AE8-280B-43DD-880D-526511286A57}" presName="dummy" presStyleCnt="0"/>
      <dgm:spPr/>
    </dgm:pt>
    <dgm:pt modelId="{DCD053D2-64BB-4452-9A10-FE4F58E4DFB0}" type="pres">
      <dgm:prSet presAssocID="{102D3AE8-280B-43DD-880D-526511286A57}" presName="node" presStyleLbl="revTx" presStyleIdx="6" presStyleCnt="9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880ECC2-14D9-4321-B66F-95FBC088FEF4}" type="pres">
      <dgm:prSet presAssocID="{0CB361BE-9E52-4AE6-ACA6-A7F96805FBBD}" presName="sibTrans" presStyleLbl="node1" presStyleIdx="6" presStyleCnt="9"/>
      <dgm:spPr/>
      <dgm:t>
        <a:bodyPr/>
        <a:lstStyle/>
        <a:p>
          <a:endParaRPr lang="de-DE"/>
        </a:p>
      </dgm:t>
    </dgm:pt>
    <dgm:pt modelId="{FD07D22D-9383-43D0-9DC4-0FDFD812658A}" type="pres">
      <dgm:prSet presAssocID="{0A44ECEE-6722-44D0-8960-CBB88BF17960}" presName="dummy" presStyleCnt="0"/>
      <dgm:spPr/>
    </dgm:pt>
    <dgm:pt modelId="{326FB7DD-A60E-4618-9E46-1973BA7929E9}" type="pres">
      <dgm:prSet presAssocID="{0A44ECEE-6722-44D0-8960-CBB88BF17960}" presName="node" presStyleLbl="revTx" presStyleIdx="7" presStyleCnt="9" custScaleX="13252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023622A-A2DE-4C54-AF88-B2D01452F2B7}" type="pres">
      <dgm:prSet presAssocID="{E2F5C796-7571-4CAD-9B88-38D902E64D7D}" presName="sibTrans" presStyleLbl="node1" presStyleIdx="7" presStyleCnt="9"/>
      <dgm:spPr/>
      <dgm:t>
        <a:bodyPr/>
        <a:lstStyle/>
        <a:p>
          <a:endParaRPr lang="de-DE"/>
        </a:p>
      </dgm:t>
    </dgm:pt>
    <dgm:pt modelId="{89214A37-0063-43A0-96F2-E0AA3780FA9A}" type="pres">
      <dgm:prSet presAssocID="{BBB230AC-4E76-4E72-9BFB-60ED89552B8F}" presName="dummy" presStyleCnt="0"/>
      <dgm:spPr/>
    </dgm:pt>
    <dgm:pt modelId="{2763993D-061D-4AEF-AC56-621A049B1D1F}" type="pres">
      <dgm:prSet presAssocID="{BBB230AC-4E76-4E72-9BFB-60ED89552B8F}" presName="node" presStyleLbl="revTx" presStyleIdx="8" presStyleCnt="9" custScaleX="13128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0BD61D6-7280-494E-952D-AE5B3BDCFB8E}" type="pres">
      <dgm:prSet presAssocID="{2F82394F-8112-4C9F-9A42-A2FEB5B7F453}" presName="sibTrans" presStyleLbl="node1" presStyleIdx="8" presStyleCnt="9"/>
      <dgm:spPr/>
      <dgm:t>
        <a:bodyPr/>
        <a:lstStyle/>
        <a:p>
          <a:endParaRPr lang="de-DE"/>
        </a:p>
      </dgm:t>
    </dgm:pt>
  </dgm:ptLst>
  <dgm:cxnLst>
    <dgm:cxn modelId="{CFFCD3C0-551A-44EE-9DE7-42635A26924C}" srcId="{E7840659-307C-47A9-AEC3-D49B069A1CFC}" destId="{102D3AE8-280B-43DD-880D-526511286A57}" srcOrd="6" destOrd="0" parTransId="{C55FE04A-BD6A-479E-A2D7-B214A17D15C8}" sibTransId="{0CB361BE-9E52-4AE6-ACA6-A7F96805FBBD}"/>
    <dgm:cxn modelId="{180474F9-D9E0-4866-BF4B-8B9ECA99724A}" type="presOf" srcId="{E2F5C796-7571-4CAD-9B88-38D902E64D7D}" destId="{A023622A-A2DE-4C54-AF88-B2D01452F2B7}" srcOrd="0" destOrd="0" presId="urn:microsoft.com/office/officeart/2005/8/layout/cycle1"/>
    <dgm:cxn modelId="{27CC15DB-D673-4237-A43F-682BD3A2A6D1}" type="presOf" srcId="{61E533AF-7EA2-4B54-B1EF-30619000A63B}" destId="{D8B3FC87-B90C-41ED-A211-0BF1ABFDA892}" srcOrd="0" destOrd="0" presId="urn:microsoft.com/office/officeart/2005/8/layout/cycle1"/>
    <dgm:cxn modelId="{D97E0935-7D60-4662-B4D2-E8E99CA044CA}" type="presOf" srcId="{BA87ABAC-4AFC-44B6-84E9-D3F8B5B4E126}" destId="{6FC937E2-D9A4-4D82-889A-9AB90CD65065}" srcOrd="0" destOrd="0" presId="urn:microsoft.com/office/officeart/2005/8/layout/cycle1"/>
    <dgm:cxn modelId="{E6E3359C-C3F0-458A-9BB9-051201F85E30}" type="presOf" srcId="{9A26E8EA-1905-4E7C-8A17-03AB9D917672}" destId="{339341FD-D309-444A-9408-0F85B344677E}" srcOrd="0" destOrd="0" presId="urn:microsoft.com/office/officeart/2005/8/layout/cycle1"/>
    <dgm:cxn modelId="{23E54FA2-86C9-4C87-B268-810BCBDCB31A}" srcId="{E7840659-307C-47A9-AEC3-D49B069A1CFC}" destId="{9A26E8EA-1905-4E7C-8A17-03AB9D917672}" srcOrd="5" destOrd="0" parTransId="{43C51ED7-7EDC-49FD-9344-166BC2BA9C8C}" sibTransId="{5F28D0E4-18F1-4AB3-940C-CE184FAD5F96}"/>
    <dgm:cxn modelId="{23348BC4-BE00-4BAB-8120-18D068F6AE96}" type="presOf" srcId="{102D3AE8-280B-43DD-880D-526511286A57}" destId="{DCD053D2-64BB-4452-9A10-FE4F58E4DFB0}" srcOrd="0" destOrd="0" presId="urn:microsoft.com/office/officeart/2005/8/layout/cycle1"/>
    <dgm:cxn modelId="{C9BE89DC-AC2A-4C68-ADC1-73DC6303903F}" srcId="{E7840659-307C-47A9-AEC3-D49B069A1CFC}" destId="{865FF5B7-D14F-497C-84FF-C314B87D96D8}" srcOrd="2" destOrd="0" parTransId="{2BBDFE48-CBC8-4B03-BA43-A1F3B087E3D0}" sibTransId="{AA68EC02-EAFB-43CA-B917-8B82D50B36DE}"/>
    <dgm:cxn modelId="{1442E8C8-F51E-4295-9925-8DDE005267EA}" srcId="{E7840659-307C-47A9-AEC3-D49B069A1CFC}" destId="{04A94B46-18C9-4CE7-80B3-3941F6833444}" srcOrd="3" destOrd="0" parTransId="{7F3C90EF-AFFC-418F-9C34-CA3021BB4A5C}" sibTransId="{E6DDD941-6B1C-44F7-BD22-C71822BD6A34}"/>
    <dgm:cxn modelId="{4C8E89F2-037F-42A0-A1C4-FD2F421C67E0}" type="presOf" srcId="{E7840659-307C-47A9-AEC3-D49B069A1CFC}" destId="{6C6DC27E-447B-4E92-8D97-892CD7C825A5}" srcOrd="0" destOrd="0" presId="urn:microsoft.com/office/officeart/2005/8/layout/cycle1"/>
    <dgm:cxn modelId="{1998E2E8-07AD-4D26-A2A0-4B169FDABD1E}" type="presOf" srcId="{04A94B46-18C9-4CE7-80B3-3941F6833444}" destId="{2B809D2D-ECA1-4BDD-90DA-C162AC387FB5}" srcOrd="0" destOrd="0" presId="urn:microsoft.com/office/officeart/2005/8/layout/cycle1"/>
    <dgm:cxn modelId="{7EEDBA59-6FDD-4670-9E60-A458FDC95211}" type="presOf" srcId="{FDB399E7-4FD5-4E86-B1B3-DB0E6356F842}" destId="{F0F35856-9926-4608-A632-1F6B66F65065}" srcOrd="0" destOrd="0" presId="urn:microsoft.com/office/officeart/2005/8/layout/cycle1"/>
    <dgm:cxn modelId="{53ACA845-6DA9-4D52-A827-E9293A6643A1}" type="presOf" srcId="{1C2D3D3D-6B55-4FC2-8FBC-38F86ABC3F35}" destId="{42A63CB8-42B8-4912-A79A-C7330611BA32}" srcOrd="0" destOrd="0" presId="urn:microsoft.com/office/officeart/2005/8/layout/cycle1"/>
    <dgm:cxn modelId="{328429BD-985E-40F6-AF4D-37FEF2FEC3A6}" type="presOf" srcId="{7705C756-DE7B-4264-BDA9-F3D8F14EDCED}" destId="{F9C2FDE5-6A18-470E-A48B-91AC6266DE68}" srcOrd="0" destOrd="0" presId="urn:microsoft.com/office/officeart/2005/8/layout/cycle1"/>
    <dgm:cxn modelId="{7BAEDEE3-324A-4A96-BBA5-A5E75D5CD5C3}" type="presOf" srcId="{0CB361BE-9E52-4AE6-ACA6-A7F96805FBBD}" destId="{3880ECC2-14D9-4321-B66F-95FBC088FEF4}" srcOrd="0" destOrd="0" presId="urn:microsoft.com/office/officeart/2005/8/layout/cycle1"/>
    <dgm:cxn modelId="{95FED242-CA98-47C9-916A-6E24893656FB}" type="presOf" srcId="{E6DDD941-6B1C-44F7-BD22-C71822BD6A34}" destId="{8EC7B2C8-4EA3-4892-AEEE-A92FB5DB6904}" srcOrd="0" destOrd="0" presId="urn:microsoft.com/office/officeart/2005/8/layout/cycle1"/>
    <dgm:cxn modelId="{DEEA1E74-6A01-406F-A7C4-A406AA75B719}" type="presOf" srcId="{AA68EC02-EAFB-43CA-B917-8B82D50B36DE}" destId="{A2F088D3-5BBC-4594-BAF0-8B0A462A13E7}" srcOrd="0" destOrd="0" presId="urn:microsoft.com/office/officeart/2005/8/layout/cycle1"/>
    <dgm:cxn modelId="{7160E5E6-CCCB-47C8-A47A-A263844AEF2A}" type="presOf" srcId="{2F82394F-8112-4C9F-9A42-A2FEB5B7F453}" destId="{C0BD61D6-7280-494E-952D-AE5B3BDCFB8E}" srcOrd="0" destOrd="0" presId="urn:microsoft.com/office/officeart/2005/8/layout/cycle1"/>
    <dgm:cxn modelId="{41DA7EDA-4696-4018-8A79-7E38D0B89A9A}" type="presOf" srcId="{0A44ECEE-6722-44D0-8960-CBB88BF17960}" destId="{326FB7DD-A60E-4618-9E46-1973BA7929E9}" srcOrd="0" destOrd="0" presId="urn:microsoft.com/office/officeart/2005/8/layout/cycle1"/>
    <dgm:cxn modelId="{8988C5B0-8E71-4B33-88BB-CE27E5497A64}" srcId="{E7840659-307C-47A9-AEC3-D49B069A1CFC}" destId="{FDB399E7-4FD5-4E86-B1B3-DB0E6356F842}" srcOrd="4" destOrd="0" parTransId="{08F8362D-20DF-4E7A-8A11-C82190CA8895}" sibTransId="{1C2D3D3D-6B55-4FC2-8FBC-38F86ABC3F35}"/>
    <dgm:cxn modelId="{46DF81AB-E2DE-4824-AB12-F591551B46B8}" srcId="{E7840659-307C-47A9-AEC3-D49B069A1CFC}" destId="{BBB230AC-4E76-4E72-9BFB-60ED89552B8F}" srcOrd="8" destOrd="0" parTransId="{021B38E2-CB6D-48D4-9369-1B9B9E82E04B}" sibTransId="{2F82394F-8112-4C9F-9A42-A2FEB5B7F453}"/>
    <dgm:cxn modelId="{EB3A4007-3D37-4A90-B92E-089D552E7424}" type="presOf" srcId="{BBB230AC-4E76-4E72-9BFB-60ED89552B8F}" destId="{2763993D-061D-4AEF-AC56-621A049B1D1F}" srcOrd="0" destOrd="0" presId="urn:microsoft.com/office/officeart/2005/8/layout/cycle1"/>
    <dgm:cxn modelId="{46389754-DD45-45E6-BD03-765DB9AECF5A}" type="presOf" srcId="{865FF5B7-D14F-497C-84FF-C314B87D96D8}" destId="{FED3D22D-52D1-4D0B-B353-18116A55EA8B}" srcOrd="0" destOrd="0" presId="urn:microsoft.com/office/officeart/2005/8/layout/cycle1"/>
    <dgm:cxn modelId="{275ADB93-D7EC-4B01-93DD-D4349D81C84C}" srcId="{E7840659-307C-47A9-AEC3-D49B069A1CFC}" destId="{0A44ECEE-6722-44D0-8960-CBB88BF17960}" srcOrd="7" destOrd="0" parTransId="{804880AD-A805-4631-ADA8-44FBAA19A0DB}" sibTransId="{E2F5C796-7571-4CAD-9B88-38D902E64D7D}"/>
    <dgm:cxn modelId="{E34E0617-9128-4010-B9AB-7E04E5561A9C}" srcId="{E7840659-307C-47A9-AEC3-D49B069A1CFC}" destId="{7705C756-DE7B-4264-BDA9-F3D8F14EDCED}" srcOrd="0" destOrd="0" parTransId="{B038AF88-C874-4756-88E5-EF0A4A3FA32D}" sibTransId="{61E533AF-7EA2-4B54-B1EF-30619000A63B}"/>
    <dgm:cxn modelId="{4C62B9A7-7AE3-4D51-A72D-54C84CEA09B4}" type="presOf" srcId="{47E3C856-4CA6-4BF6-9C65-C8A531D3DF80}" destId="{D14601FA-813E-4D02-827D-0924592B84B2}" srcOrd="0" destOrd="0" presId="urn:microsoft.com/office/officeart/2005/8/layout/cycle1"/>
    <dgm:cxn modelId="{0EECCFB0-EAEE-40CF-8E41-6BCF17D5F9CB}" type="presOf" srcId="{5F28D0E4-18F1-4AB3-940C-CE184FAD5F96}" destId="{90A34F98-8345-4758-9F6C-E12855E6EB22}" srcOrd="0" destOrd="0" presId="urn:microsoft.com/office/officeart/2005/8/layout/cycle1"/>
    <dgm:cxn modelId="{1E92E32A-209F-49E6-AB31-80D369788304}" srcId="{E7840659-307C-47A9-AEC3-D49B069A1CFC}" destId="{BA87ABAC-4AFC-44B6-84E9-D3F8B5B4E126}" srcOrd="1" destOrd="0" parTransId="{866B7289-7946-4DFF-AAF0-D53265DDCD4D}" sibTransId="{47E3C856-4CA6-4BF6-9C65-C8A531D3DF80}"/>
    <dgm:cxn modelId="{180D9910-97BD-40E2-8216-167ACB80AF2B}" type="presParOf" srcId="{6C6DC27E-447B-4E92-8D97-892CD7C825A5}" destId="{23A3E2B8-FAD9-4621-A72D-0CE9263026CB}" srcOrd="0" destOrd="0" presId="urn:microsoft.com/office/officeart/2005/8/layout/cycle1"/>
    <dgm:cxn modelId="{CCCE9BFA-F58B-4DB7-8753-1FA37A169608}" type="presParOf" srcId="{6C6DC27E-447B-4E92-8D97-892CD7C825A5}" destId="{F9C2FDE5-6A18-470E-A48B-91AC6266DE68}" srcOrd="1" destOrd="0" presId="urn:microsoft.com/office/officeart/2005/8/layout/cycle1"/>
    <dgm:cxn modelId="{DAE63656-B3D5-4ED1-9FDF-27B82BCABB75}" type="presParOf" srcId="{6C6DC27E-447B-4E92-8D97-892CD7C825A5}" destId="{D8B3FC87-B90C-41ED-A211-0BF1ABFDA892}" srcOrd="2" destOrd="0" presId="urn:microsoft.com/office/officeart/2005/8/layout/cycle1"/>
    <dgm:cxn modelId="{7D1DCBE3-9844-4801-A4C7-48F4486E4D22}" type="presParOf" srcId="{6C6DC27E-447B-4E92-8D97-892CD7C825A5}" destId="{B5000A31-AE35-43CF-A56F-14A1BDAA666F}" srcOrd="3" destOrd="0" presId="urn:microsoft.com/office/officeart/2005/8/layout/cycle1"/>
    <dgm:cxn modelId="{DA289BF7-7FCF-4A9F-8A5E-188E980B8C4E}" type="presParOf" srcId="{6C6DC27E-447B-4E92-8D97-892CD7C825A5}" destId="{6FC937E2-D9A4-4D82-889A-9AB90CD65065}" srcOrd="4" destOrd="0" presId="urn:microsoft.com/office/officeart/2005/8/layout/cycle1"/>
    <dgm:cxn modelId="{8201B480-93EF-43AC-82FE-86A6ABF744C5}" type="presParOf" srcId="{6C6DC27E-447B-4E92-8D97-892CD7C825A5}" destId="{D14601FA-813E-4D02-827D-0924592B84B2}" srcOrd="5" destOrd="0" presId="urn:microsoft.com/office/officeart/2005/8/layout/cycle1"/>
    <dgm:cxn modelId="{BF9798B3-5EDF-43A9-95CC-CD38FA2927F6}" type="presParOf" srcId="{6C6DC27E-447B-4E92-8D97-892CD7C825A5}" destId="{0784E5AF-16F4-4DDD-A9F7-3EA390889C14}" srcOrd="6" destOrd="0" presId="urn:microsoft.com/office/officeart/2005/8/layout/cycle1"/>
    <dgm:cxn modelId="{1F683D0A-8C69-44E4-93E4-88C0D1FCF327}" type="presParOf" srcId="{6C6DC27E-447B-4E92-8D97-892CD7C825A5}" destId="{FED3D22D-52D1-4D0B-B353-18116A55EA8B}" srcOrd="7" destOrd="0" presId="urn:microsoft.com/office/officeart/2005/8/layout/cycle1"/>
    <dgm:cxn modelId="{21A6E9D1-9F8A-4969-94BE-FE72745F994E}" type="presParOf" srcId="{6C6DC27E-447B-4E92-8D97-892CD7C825A5}" destId="{A2F088D3-5BBC-4594-BAF0-8B0A462A13E7}" srcOrd="8" destOrd="0" presId="urn:microsoft.com/office/officeart/2005/8/layout/cycle1"/>
    <dgm:cxn modelId="{5E460B0E-F03A-47BC-83CC-60A4629C57BC}" type="presParOf" srcId="{6C6DC27E-447B-4E92-8D97-892CD7C825A5}" destId="{094A7730-B218-4087-8017-D13AA7255CEF}" srcOrd="9" destOrd="0" presId="urn:microsoft.com/office/officeart/2005/8/layout/cycle1"/>
    <dgm:cxn modelId="{B5AFA6C3-9B82-4632-8642-FA6FB4E3AF43}" type="presParOf" srcId="{6C6DC27E-447B-4E92-8D97-892CD7C825A5}" destId="{2B809D2D-ECA1-4BDD-90DA-C162AC387FB5}" srcOrd="10" destOrd="0" presId="urn:microsoft.com/office/officeart/2005/8/layout/cycle1"/>
    <dgm:cxn modelId="{CA6BD104-AB8F-4A2D-AD43-4C43DFB64220}" type="presParOf" srcId="{6C6DC27E-447B-4E92-8D97-892CD7C825A5}" destId="{8EC7B2C8-4EA3-4892-AEEE-A92FB5DB6904}" srcOrd="11" destOrd="0" presId="urn:microsoft.com/office/officeart/2005/8/layout/cycle1"/>
    <dgm:cxn modelId="{13729B06-8C45-498C-8CA9-F125C71C8A2D}" type="presParOf" srcId="{6C6DC27E-447B-4E92-8D97-892CD7C825A5}" destId="{A4A0CA3D-C597-4646-9F6E-72CEF7A3F4F7}" srcOrd="12" destOrd="0" presId="urn:microsoft.com/office/officeart/2005/8/layout/cycle1"/>
    <dgm:cxn modelId="{4E295FD3-2B30-44A3-991D-1366B36DF09B}" type="presParOf" srcId="{6C6DC27E-447B-4E92-8D97-892CD7C825A5}" destId="{F0F35856-9926-4608-A632-1F6B66F65065}" srcOrd="13" destOrd="0" presId="urn:microsoft.com/office/officeart/2005/8/layout/cycle1"/>
    <dgm:cxn modelId="{0E52EF65-A162-409C-B736-895AD5E089EF}" type="presParOf" srcId="{6C6DC27E-447B-4E92-8D97-892CD7C825A5}" destId="{42A63CB8-42B8-4912-A79A-C7330611BA32}" srcOrd="14" destOrd="0" presId="urn:microsoft.com/office/officeart/2005/8/layout/cycle1"/>
    <dgm:cxn modelId="{CDADF389-2A3F-4114-9637-DDFDD1FCD83C}" type="presParOf" srcId="{6C6DC27E-447B-4E92-8D97-892CD7C825A5}" destId="{5D389066-165F-401F-B3D1-EE55940A4E6E}" srcOrd="15" destOrd="0" presId="urn:microsoft.com/office/officeart/2005/8/layout/cycle1"/>
    <dgm:cxn modelId="{E28CF7EF-F32D-4D43-A1D5-11602D281ECE}" type="presParOf" srcId="{6C6DC27E-447B-4E92-8D97-892CD7C825A5}" destId="{339341FD-D309-444A-9408-0F85B344677E}" srcOrd="16" destOrd="0" presId="urn:microsoft.com/office/officeart/2005/8/layout/cycle1"/>
    <dgm:cxn modelId="{C57DD84C-FFE8-4704-A7BB-F48F8D0CCE43}" type="presParOf" srcId="{6C6DC27E-447B-4E92-8D97-892CD7C825A5}" destId="{90A34F98-8345-4758-9F6C-E12855E6EB22}" srcOrd="17" destOrd="0" presId="urn:microsoft.com/office/officeart/2005/8/layout/cycle1"/>
    <dgm:cxn modelId="{F68AE31C-2B66-4DDF-9E7E-CD722F93BACE}" type="presParOf" srcId="{6C6DC27E-447B-4E92-8D97-892CD7C825A5}" destId="{7C5EA7EA-DAEC-4DAA-B186-1203C2F7403D}" srcOrd="18" destOrd="0" presId="urn:microsoft.com/office/officeart/2005/8/layout/cycle1"/>
    <dgm:cxn modelId="{A0E6C062-E264-4B36-ACBC-6FF99EA1670C}" type="presParOf" srcId="{6C6DC27E-447B-4E92-8D97-892CD7C825A5}" destId="{DCD053D2-64BB-4452-9A10-FE4F58E4DFB0}" srcOrd="19" destOrd="0" presId="urn:microsoft.com/office/officeart/2005/8/layout/cycle1"/>
    <dgm:cxn modelId="{C5961346-5412-43C0-8193-07A3EB7E0ABC}" type="presParOf" srcId="{6C6DC27E-447B-4E92-8D97-892CD7C825A5}" destId="{3880ECC2-14D9-4321-B66F-95FBC088FEF4}" srcOrd="20" destOrd="0" presId="urn:microsoft.com/office/officeart/2005/8/layout/cycle1"/>
    <dgm:cxn modelId="{D9FB0E3C-46FD-49C2-92CB-E9A1DB0E49BB}" type="presParOf" srcId="{6C6DC27E-447B-4E92-8D97-892CD7C825A5}" destId="{FD07D22D-9383-43D0-9DC4-0FDFD812658A}" srcOrd="21" destOrd="0" presId="urn:microsoft.com/office/officeart/2005/8/layout/cycle1"/>
    <dgm:cxn modelId="{CE21A4A1-D61C-40A4-BCE0-4837E99FC251}" type="presParOf" srcId="{6C6DC27E-447B-4E92-8D97-892CD7C825A5}" destId="{326FB7DD-A60E-4618-9E46-1973BA7929E9}" srcOrd="22" destOrd="0" presId="urn:microsoft.com/office/officeart/2005/8/layout/cycle1"/>
    <dgm:cxn modelId="{713D1CE1-589F-46B2-8948-FFB877C66530}" type="presParOf" srcId="{6C6DC27E-447B-4E92-8D97-892CD7C825A5}" destId="{A023622A-A2DE-4C54-AF88-B2D01452F2B7}" srcOrd="23" destOrd="0" presId="urn:microsoft.com/office/officeart/2005/8/layout/cycle1"/>
    <dgm:cxn modelId="{78E42039-4A17-459C-A982-97C6FE87881C}" type="presParOf" srcId="{6C6DC27E-447B-4E92-8D97-892CD7C825A5}" destId="{89214A37-0063-43A0-96F2-E0AA3780FA9A}" srcOrd="24" destOrd="0" presId="urn:microsoft.com/office/officeart/2005/8/layout/cycle1"/>
    <dgm:cxn modelId="{73C80E87-553B-4365-AB9E-A5D64BDE364E}" type="presParOf" srcId="{6C6DC27E-447B-4E92-8D97-892CD7C825A5}" destId="{2763993D-061D-4AEF-AC56-621A049B1D1F}" srcOrd="25" destOrd="0" presId="urn:microsoft.com/office/officeart/2005/8/layout/cycle1"/>
    <dgm:cxn modelId="{EA21B1E1-9953-4319-BCB6-D29A2E5EDD43}" type="presParOf" srcId="{6C6DC27E-447B-4E92-8D97-892CD7C825A5}" destId="{C0BD61D6-7280-494E-952D-AE5B3BDCFB8E}" srcOrd="26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840659-307C-47A9-AEC3-D49B069A1CFC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de-DE"/>
        </a:p>
      </dgm:t>
    </dgm:pt>
    <dgm:pt modelId="{7705C756-DE7B-4264-BDA9-F3D8F14EDCED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use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to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Allens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‘ Algebra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B038AF88-C874-4756-88E5-EF0A4A3FA32D}" type="parTrans" cxnId="{E34E0617-9128-4010-B9AB-7E04E5561A9C}">
      <dgm:prSet/>
      <dgm:spPr/>
      <dgm:t>
        <a:bodyPr/>
        <a:lstStyle/>
        <a:p>
          <a:endParaRPr lang="de-DE"/>
        </a:p>
      </dgm:t>
    </dgm:pt>
    <dgm:pt modelId="{61E533AF-7EA2-4B54-B1EF-30619000A63B}" type="sibTrans" cxnId="{E34E0617-9128-4010-B9AB-7E04E5561A9C}">
      <dgm:prSet/>
      <dgm:spPr/>
      <dgm:t>
        <a:bodyPr/>
        <a:lstStyle/>
        <a:p>
          <a:endParaRPr lang="de-DE"/>
        </a:p>
      </dgm:t>
    </dgm:pt>
    <dgm:pt modelId="{BA87ABAC-4AFC-44B6-84E9-D3F8B5B4E126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calculate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degree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of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connection</a:t>
          </a:r>
          <a:endParaRPr lang="de-DE" sz="800" b="1" i="1" dirty="0">
            <a:latin typeface="Roboto Condensed Light" panose="02000000000000000000" pitchFamily="2" charset="0"/>
            <a:ea typeface="Roboto Condensed Light" panose="02000000000000000000" pitchFamily="2" charset="0"/>
          </a:endParaRPr>
        </a:p>
      </dgm:t>
    </dgm:pt>
    <dgm:pt modelId="{866B7289-7946-4DFF-AAF0-D53265DDCD4D}" type="parTrans" cxnId="{1E92E32A-209F-49E6-AB31-80D369788304}">
      <dgm:prSet/>
      <dgm:spPr/>
      <dgm:t>
        <a:bodyPr/>
        <a:lstStyle/>
        <a:p>
          <a:endParaRPr lang="de-DE"/>
        </a:p>
      </dgm:t>
    </dgm:pt>
    <dgm:pt modelId="{47E3C856-4CA6-4BF6-9C65-C8A531D3DF80}" type="sibTrans" cxnId="{1E92E32A-209F-49E6-AB31-80D369788304}">
      <dgm:prSet/>
      <dgm:spPr/>
      <dgm:t>
        <a:bodyPr/>
        <a:lstStyle/>
        <a:p>
          <a:endParaRPr lang="de-DE"/>
        </a:p>
      </dgm:t>
    </dgm:pt>
    <dgm:pt modelId="{865FF5B7-D14F-497C-84FF-C314B87D96D8}">
      <dgm:prSet phldrT="[Text]" custT="1"/>
      <dgm:spPr/>
      <dgm:t>
        <a:bodyPr/>
        <a:lstStyle/>
        <a:p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create</a:t>
          </a:r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 AMT RDF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2BBDFE48-CBC8-4B03-BA43-A1F3B087E3D0}" type="parTrans" cxnId="{C9BE89DC-AC2A-4C68-ADC1-73DC6303903F}">
      <dgm:prSet/>
      <dgm:spPr/>
      <dgm:t>
        <a:bodyPr/>
        <a:lstStyle/>
        <a:p>
          <a:endParaRPr lang="de-DE"/>
        </a:p>
      </dgm:t>
    </dgm:pt>
    <dgm:pt modelId="{AA68EC02-EAFB-43CA-B917-8B82D50B36DE}" type="sibTrans" cxnId="{C9BE89DC-AC2A-4C68-ADC1-73DC6303903F}">
      <dgm:prSet/>
      <dgm:spPr/>
      <dgm:t>
        <a:bodyPr/>
        <a:lstStyle/>
        <a:p>
          <a:endParaRPr lang="de-DE"/>
        </a:p>
      </dgm:t>
    </dgm:pt>
    <dgm:pt modelId="{04A94B46-18C9-4CE7-80B3-3941F6833444}">
      <dgm:prSet phldrT="[Text]" custT="1"/>
      <dgm:spPr/>
      <dgm:t>
        <a:bodyPr/>
        <a:lstStyle/>
        <a:p>
          <a:r>
            <a:rPr lang="de-DE" sz="800" b="1" i="1" dirty="0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do temporal </a:t>
          </a:r>
          <a:r>
            <a:rPr lang="de-DE" sz="800" b="1" i="1" dirty="0" err="1" smtClean="0">
              <a:solidFill>
                <a:srgbClr val="003072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rPr>
            <a:t>reasoning</a:t>
          </a:r>
          <a:endParaRPr lang="de-DE" sz="800" b="1" i="1" dirty="0">
            <a:solidFill>
              <a:srgbClr val="003072"/>
            </a:solidFill>
            <a:latin typeface="Roboto Condensed Light" panose="02000000000000000000" pitchFamily="2" charset="0"/>
            <a:ea typeface="Roboto Condensed Light" panose="02000000000000000000" pitchFamily="2" charset="0"/>
            <a:cs typeface="Frutiger Next Pro UltraLight"/>
          </a:endParaRPr>
        </a:p>
      </dgm:t>
    </dgm:pt>
    <dgm:pt modelId="{7F3C90EF-AFFC-418F-9C34-CA3021BB4A5C}" type="parTrans" cxnId="{1442E8C8-F51E-4295-9925-8DDE005267EA}">
      <dgm:prSet/>
      <dgm:spPr/>
      <dgm:t>
        <a:bodyPr/>
        <a:lstStyle/>
        <a:p>
          <a:endParaRPr lang="de-DE"/>
        </a:p>
      </dgm:t>
    </dgm:pt>
    <dgm:pt modelId="{E6DDD941-6B1C-44F7-BD22-C71822BD6A34}" type="sibTrans" cxnId="{1442E8C8-F51E-4295-9925-8DDE005267EA}">
      <dgm:prSet/>
      <dgm:spPr/>
      <dgm:t>
        <a:bodyPr/>
        <a:lstStyle/>
        <a:p>
          <a:endParaRPr lang="de-DE"/>
        </a:p>
      </dgm:t>
    </dgm:pt>
    <dgm:pt modelId="{2F5F7833-B741-4679-923E-22CE4563B462}" type="pres">
      <dgm:prSet presAssocID="{E7840659-307C-47A9-AEC3-D49B069A1CFC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de-DE"/>
        </a:p>
      </dgm:t>
    </dgm:pt>
    <dgm:pt modelId="{352E0088-FCEF-47BC-8E2E-54D8F647D594}" type="pres">
      <dgm:prSet presAssocID="{7705C756-DE7B-4264-BDA9-F3D8F14EDCED}" presName="Accent1" presStyleCnt="0"/>
      <dgm:spPr/>
    </dgm:pt>
    <dgm:pt modelId="{13319ED2-0D82-45CE-8A8C-A478CF83ABF6}" type="pres">
      <dgm:prSet presAssocID="{7705C756-DE7B-4264-BDA9-F3D8F14EDCED}" presName="Accent" presStyleLbl="node1" presStyleIdx="0" presStyleCnt="4"/>
      <dgm:spPr/>
      <dgm:t>
        <a:bodyPr/>
        <a:lstStyle/>
        <a:p>
          <a:endParaRPr lang="de-DE"/>
        </a:p>
      </dgm:t>
    </dgm:pt>
    <dgm:pt modelId="{22E80DBC-0737-4537-815D-29022C242753}" type="pres">
      <dgm:prSet presAssocID="{7705C756-DE7B-4264-BDA9-F3D8F14EDCED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F6D9A64-8A36-4762-94A3-D736E7391925}" type="pres">
      <dgm:prSet presAssocID="{BA87ABAC-4AFC-44B6-84E9-D3F8B5B4E126}" presName="Accent2" presStyleCnt="0"/>
      <dgm:spPr/>
    </dgm:pt>
    <dgm:pt modelId="{E29EC033-9838-4341-9DE4-200C5A4CD343}" type="pres">
      <dgm:prSet presAssocID="{BA87ABAC-4AFC-44B6-84E9-D3F8B5B4E126}" presName="Accent" presStyleLbl="node1" presStyleIdx="1" presStyleCnt="4"/>
      <dgm:spPr/>
    </dgm:pt>
    <dgm:pt modelId="{378B9021-A1A6-440F-9FAE-790FFDBF44AB}" type="pres">
      <dgm:prSet presAssocID="{BA87ABAC-4AFC-44B6-84E9-D3F8B5B4E126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B2561B1-7B43-4D38-8BB8-834819539B5F}" type="pres">
      <dgm:prSet presAssocID="{865FF5B7-D14F-497C-84FF-C314B87D96D8}" presName="Accent3" presStyleCnt="0"/>
      <dgm:spPr/>
    </dgm:pt>
    <dgm:pt modelId="{BA424B76-AF67-4A75-B320-A40224EF2F1A}" type="pres">
      <dgm:prSet presAssocID="{865FF5B7-D14F-497C-84FF-C314B87D96D8}" presName="Accent" presStyleLbl="node1" presStyleIdx="2" presStyleCnt="4"/>
      <dgm:spPr/>
    </dgm:pt>
    <dgm:pt modelId="{332F2DC5-62B9-4102-B7F3-B123BA480107}" type="pres">
      <dgm:prSet presAssocID="{865FF5B7-D14F-497C-84FF-C314B87D96D8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75603E9-2EAA-437F-9143-C70AF4DF1C21}" type="pres">
      <dgm:prSet presAssocID="{04A94B46-18C9-4CE7-80B3-3941F6833444}" presName="Accent4" presStyleCnt="0"/>
      <dgm:spPr/>
    </dgm:pt>
    <dgm:pt modelId="{8D955745-58E6-4116-B5EF-AB3D727098E0}" type="pres">
      <dgm:prSet presAssocID="{04A94B46-18C9-4CE7-80B3-3941F6833444}" presName="Accent" presStyleLbl="node1" presStyleIdx="3" presStyleCnt="4"/>
      <dgm:spPr/>
    </dgm:pt>
    <dgm:pt modelId="{692F10AE-F060-40AB-A44C-1FBCD8E68698}" type="pres">
      <dgm:prSet presAssocID="{04A94B46-18C9-4CE7-80B3-3941F6833444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C9BE89DC-AC2A-4C68-ADC1-73DC6303903F}" srcId="{E7840659-307C-47A9-AEC3-D49B069A1CFC}" destId="{865FF5B7-D14F-497C-84FF-C314B87D96D8}" srcOrd="2" destOrd="0" parTransId="{2BBDFE48-CBC8-4B03-BA43-A1F3B087E3D0}" sibTransId="{AA68EC02-EAFB-43CA-B917-8B82D50B36DE}"/>
    <dgm:cxn modelId="{E34E0617-9128-4010-B9AB-7E04E5561A9C}" srcId="{E7840659-307C-47A9-AEC3-D49B069A1CFC}" destId="{7705C756-DE7B-4264-BDA9-F3D8F14EDCED}" srcOrd="0" destOrd="0" parTransId="{B038AF88-C874-4756-88E5-EF0A4A3FA32D}" sibTransId="{61E533AF-7EA2-4B54-B1EF-30619000A63B}"/>
    <dgm:cxn modelId="{1442E8C8-F51E-4295-9925-8DDE005267EA}" srcId="{E7840659-307C-47A9-AEC3-D49B069A1CFC}" destId="{04A94B46-18C9-4CE7-80B3-3941F6833444}" srcOrd="3" destOrd="0" parTransId="{7F3C90EF-AFFC-418F-9C34-CA3021BB4A5C}" sibTransId="{E6DDD941-6B1C-44F7-BD22-C71822BD6A34}"/>
    <dgm:cxn modelId="{E17679CF-CDF3-4FD4-95CE-00B57F15D35A}" type="presOf" srcId="{04A94B46-18C9-4CE7-80B3-3941F6833444}" destId="{692F10AE-F060-40AB-A44C-1FBCD8E68698}" srcOrd="0" destOrd="0" presId="urn:microsoft.com/office/officeart/2009/layout/CircleArrowProcess"/>
    <dgm:cxn modelId="{D4E750AE-63D5-4D78-A4D0-EF0C7DF4C167}" type="presOf" srcId="{BA87ABAC-4AFC-44B6-84E9-D3F8B5B4E126}" destId="{378B9021-A1A6-440F-9FAE-790FFDBF44AB}" srcOrd="0" destOrd="0" presId="urn:microsoft.com/office/officeart/2009/layout/CircleArrowProcess"/>
    <dgm:cxn modelId="{1E92E32A-209F-49E6-AB31-80D369788304}" srcId="{E7840659-307C-47A9-AEC3-D49B069A1CFC}" destId="{BA87ABAC-4AFC-44B6-84E9-D3F8B5B4E126}" srcOrd="1" destOrd="0" parTransId="{866B7289-7946-4DFF-AAF0-D53265DDCD4D}" sibTransId="{47E3C856-4CA6-4BF6-9C65-C8A531D3DF80}"/>
    <dgm:cxn modelId="{7C0F8FA3-6F1B-4077-9460-67EA7EF695F0}" type="presOf" srcId="{E7840659-307C-47A9-AEC3-D49B069A1CFC}" destId="{2F5F7833-B741-4679-923E-22CE4563B462}" srcOrd="0" destOrd="0" presId="urn:microsoft.com/office/officeart/2009/layout/CircleArrowProcess"/>
    <dgm:cxn modelId="{DFF98E96-4050-4CE1-B139-E946FCCB303F}" type="presOf" srcId="{865FF5B7-D14F-497C-84FF-C314B87D96D8}" destId="{332F2DC5-62B9-4102-B7F3-B123BA480107}" srcOrd="0" destOrd="0" presId="urn:microsoft.com/office/officeart/2009/layout/CircleArrowProcess"/>
    <dgm:cxn modelId="{A078B6A3-B39F-46BC-A115-1AFD492D61A2}" type="presOf" srcId="{7705C756-DE7B-4264-BDA9-F3D8F14EDCED}" destId="{22E80DBC-0737-4537-815D-29022C242753}" srcOrd="0" destOrd="0" presId="urn:microsoft.com/office/officeart/2009/layout/CircleArrowProcess"/>
    <dgm:cxn modelId="{607F427E-8D95-4CB0-B20B-BB81966EB89C}" type="presParOf" srcId="{2F5F7833-B741-4679-923E-22CE4563B462}" destId="{352E0088-FCEF-47BC-8E2E-54D8F647D594}" srcOrd="0" destOrd="0" presId="urn:microsoft.com/office/officeart/2009/layout/CircleArrowProcess"/>
    <dgm:cxn modelId="{2320FBD5-C309-421A-8D44-B75340BAC0B4}" type="presParOf" srcId="{352E0088-FCEF-47BC-8E2E-54D8F647D594}" destId="{13319ED2-0D82-45CE-8A8C-A478CF83ABF6}" srcOrd="0" destOrd="0" presId="urn:microsoft.com/office/officeart/2009/layout/CircleArrowProcess"/>
    <dgm:cxn modelId="{5EEF53E0-565E-44F4-A61B-F1A2AB879729}" type="presParOf" srcId="{2F5F7833-B741-4679-923E-22CE4563B462}" destId="{22E80DBC-0737-4537-815D-29022C242753}" srcOrd="1" destOrd="0" presId="urn:microsoft.com/office/officeart/2009/layout/CircleArrowProcess"/>
    <dgm:cxn modelId="{F157E460-B4B1-4A44-A4E1-DC1D544EFAF7}" type="presParOf" srcId="{2F5F7833-B741-4679-923E-22CE4563B462}" destId="{3F6D9A64-8A36-4762-94A3-D736E7391925}" srcOrd="2" destOrd="0" presId="urn:microsoft.com/office/officeart/2009/layout/CircleArrowProcess"/>
    <dgm:cxn modelId="{C24D514D-79CB-4870-8BEC-03EC45073FD3}" type="presParOf" srcId="{3F6D9A64-8A36-4762-94A3-D736E7391925}" destId="{E29EC033-9838-4341-9DE4-200C5A4CD343}" srcOrd="0" destOrd="0" presId="urn:microsoft.com/office/officeart/2009/layout/CircleArrowProcess"/>
    <dgm:cxn modelId="{33307124-CAA8-43B5-AD68-D7F3D6D06643}" type="presParOf" srcId="{2F5F7833-B741-4679-923E-22CE4563B462}" destId="{378B9021-A1A6-440F-9FAE-790FFDBF44AB}" srcOrd="3" destOrd="0" presId="urn:microsoft.com/office/officeart/2009/layout/CircleArrowProcess"/>
    <dgm:cxn modelId="{084E4CE7-9B43-4584-B93F-54D54827BFE8}" type="presParOf" srcId="{2F5F7833-B741-4679-923E-22CE4563B462}" destId="{6B2561B1-7B43-4D38-8BB8-834819539B5F}" srcOrd="4" destOrd="0" presId="urn:microsoft.com/office/officeart/2009/layout/CircleArrowProcess"/>
    <dgm:cxn modelId="{E2F47844-1E40-405F-B1A9-F196C01AE20B}" type="presParOf" srcId="{6B2561B1-7B43-4D38-8BB8-834819539B5F}" destId="{BA424B76-AF67-4A75-B320-A40224EF2F1A}" srcOrd="0" destOrd="0" presId="urn:microsoft.com/office/officeart/2009/layout/CircleArrowProcess"/>
    <dgm:cxn modelId="{8F2614B8-9076-4425-88E8-22D628C98513}" type="presParOf" srcId="{2F5F7833-B741-4679-923E-22CE4563B462}" destId="{332F2DC5-62B9-4102-B7F3-B123BA480107}" srcOrd="5" destOrd="0" presId="urn:microsoft.com/office/officeart/2009/layout/CircleArrowProcess"/>
    <dgm:cxn modelId="{C6FA2596-A74E-48C3-A539-DE995C4493D0}" type="presParOf" srcId="{2F5F7833-B741-4679-923E-22CE4563B462}" destId="{475603E9-2EAA-437F-9143-C70AF4DF1C21}" srcOrd="6" destOrd="0" presId="urn:microsoft.com/office/officeart/2009/layout/CircleArrowProcess"/>
    <dgm:cxn modelId="{54D883EE-0532-465C-99EC-5F14008C7DE2}" type="presParOf" srcId="{475603E9-2EAA-437F-9143-C70AF4DF1C21}" destId="{8D955745-58E6-4116-B5EF-AB3D727098E0}" srcOrd="0" destOrd="0" presId="urn:microsoft.com/office/officeart/2009/layout/CircleArrowProcess"/>
    <dgm:cxn modelId="{7E7E0ADB-EC59-4F05-901C-163DD6419566}" type="presParOf" srcId="{2F5F7833-B741-4679-923E-22CE4563B462}" destId="{692F10AE-F060-40AB-A44C-1FBCD8E68698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031348" cy="434045"/>
          </a:xfrm>
          <a:prstGeom prst="rect">
            <a:avLst/>
          </a:prstGeom>
        </p:spPr>
        <p:txBody>
          <a:bodyPr vert="horz" lIns="73001" tIns="36500" rIns="73001" bIns="36500" rtlCol="0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2655482" y="0"/>
            <a:ext cx="2031348" cy="434045"/>
          </a:xfrm>
          <a:prstGeom prst="rect">
            <a:avLst/>
          </a:prstGeom>
        </p:spPr>
        <p:txBody>
          <a:bodyPr vert="horz" lIns="73001" tIns="36500" rIns="73001" bIns="36500" rtlCol="0"/>
          <a:lstStyle>
            <a:lvl1pPr algn="r">
              <a:defRPr sz="900"/>
            </a:lvl1pPr>
          </a:lstStyle>
          <a:p>
            <a:fld id="{17697505-4970-48F4-85B4-E3A9CB7AEA66}" type="datetimeFigureOut">
              <a:rPr lang="de-DE" smtClean="0"/>
              <a:t>15.01.2019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2" y="8251275"/>
            <a:ext cx="2031348" cy="434045"/>
          </a:xfrm>
          <a:prstGeom prst="rect">
            <a:avLst/>
          </a:prstGeom>
        </p:spPr>
        <p:txBody>
          <a:bodyPr vert="horz" lIns="73001" tIns="36500" rIns="73001" bIns="36500" rtlCol="0" anchor="b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2655482" y="8251275"/>
            <a:ext cx="2031348" cy="434045"/>
          </a:xfrm>
          <a:prstGeom prst="rect">
            <a:avLst/>
          </a:prstGeom>
        </p:spPr>
        <p:txBody>
          <a:bodyPr vert="horz" lIns="73001" tIns="36500" rIns="73001" bIns="36500" rtlCol="0" anchor="b"/>
          <a:lstStyle>
            <a:lvl1pPr algn="r">
              <a:defRPr sz="900"/>
            </a:lvl1pPr>
          </a:lstStyle>
          <a:p>
            <a:fld id="{51A1194C-EF21-4D97-879C-16E4AC7DE52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78742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031417" cy="434340"/>
          </a:xfrm>
          <a:prstGeom prst="rect">
            <a:avLst/>
          </a:prstGeom>
        </p:spPr>
        <p:txBody>
          <a:bodyPr vert="horz" lIns="74505" tIns="37253" rIns="74505" bIns="37253" rtlCol="0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2655387" y="1"/>
            <a:ext cx="2031417" cy="434340"/>
          </a:xfrm>
          <a:prstGeom prst="rect">
            <a:avLst/>
          </a:prstGeom>
        </p:spPr>
        <p:txBody>
          <a:bodyPr vert="horz" lIns="74505" tIns="37253" rIns="74505" bIns="37253" rtlCol="0"/>
          <a:lstStyle>
            <a:lvl1pPr algn="r">
              <a:defRPr sz="900"/>
            </a:lvl1pPr>
          </a:lstStyle>
          <a:p>
            <a:fld id="{4BB7C5E9-9986-5047-B5BB-44B288F68C2E}" type="datetimeFigureOut">
              <a:rPr lang="de-DE" smtClean="0"/>
              <a:t>15.01.2019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549275" y="652463"/>
            <a:ext cx="5786438" cy="3255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4505" tIns="37253" rIns="74505" bIns="37253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68790" y="4126232"/>
            <a:ext cx="3750310" cy="3909060"/>
          </a:xfrm>
          <a:prstGeom prst="rect">
            <a:avLst/>
          </a:prstGeom>
        </p:spPr>
        <p:txBody>
          <a:bodyPr vert="horz" lIns="74505" tIns="37253" rIns="74505" bIns="37253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8250954"/>
            <a:ext cx="2031417" cy="434340"/>
          </a:xfrm>
          <a:prstGeom prst="rect">
            <a:avLst/>
          </a:prstGeom>
        </p:spPr>
        <p:txBody>
          <a:bodyPr vert="horz" lIns="74505" tIns="37253" rIns="74505" bIns="37253" rtlCol="0" anchor="b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2655387" y="8250954"/>
            <a:ext cx="2031417" cy="434340"/>
          </a:xfrm>
          <a:prstGeom prst="rect">
            <a:avLst/>
          </a:prstGeom>
        </p:spPr>
        <p:txBody>
          <a:bodyPr vert="horz" lIns="74505" tIns="37253" rIns="74505" bIns="37253" rtlCol="0" anchor="b"/>
          <a:lstStyle>
            <a:lvl1pPr algn="r">
              <a:defRPr sz="900"/>
            </a:lvl1pPr>
          </a:lstStyle>
          <a:p>
            <a:fld id="{019B0B9B-6828-4E45-833D-9FDCEC65D0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4503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1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0B9B-6828-4E45-833D-9FDCEC65D0E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1487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0B9B-6828-4E45-833D-9FDCEC65D0EC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28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0B9B-6828-4E45-833D-9FDCEC65D0EC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6087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0B9B-6828-4E45-833D-9FDCEC65D0EC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5727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0B9B-6828-4E45-833D-9FDCEC65D0EC}" type="slidenum">
              <a:rPr lang="de-DE" smtClean="0"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1487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0072150-94DE-4365-92C7-037A6A829B68}" type="slidenum">
              <a:rPr lang="de-DE" altLang="de-DE"/>
              <a:pPr/>
              <a:t>‹Nr.›</a:t>
            </a:fld>
            <a:endParaRPr lang="de-DE" altLang="de-DE"/>
          </a:p>
        </p:txBody>
      </p:sp>
      <p:sp>
        <p:nvSpPr>
          <p:cNvPr id="7" name="Rechteck 6"/>
          <p:cNvSpPr/>
          <p:nvPr userDrawn="1"/>
        </p:nvSpPr>
        <p:spPr>
          <a:xfrm>
            <a:off x="0" y="4940602"/>
            <a:ext cx="9144000" cy="216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50" b="1" dirty="0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Dating Mechanism </a:t>
            </a:r>
            <a:r>
              <a:rPr lang="de-DE" sz="850" b="1" dirty="0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– </a:t>
            </a:r>
            <a:r>
              <a:rPr lang="de-DE" sz="850" b="1" dirty="0" err="1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Graphentechnologien</a:t>
            </a:r>
            <a:r>
              <a:rPr lang="de-DE" sz="850" b="1" dirty="0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 2019 </a:t>
            </a:r>
            <a:r>
              <a:rPr lang="de-DE" sz="850" b="1" dirty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– </a:t>
            </a:r>
            <a:r>
              <a:rPr lang="de-DE" sz="850" b="1" dirty="0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Akademie der Wissenschaften und der Literatur, Mainz </a:t>
            </a:r>
            <a:r>
              <a:rPr lang="de-DE" sz="850" b="1" dirty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– </a:t>
            </a:r>
            <a:r>
              <a:rPr lang="de-DE" sz="850" b="1" dirty="0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Session 3: Tools – 18. Januar 2019</a:t>
            </a:r>
            <a:endParaRPr lang="de-DE" sz="850" b="1" dirty="0">
              <a:solidFill>
                <a:schemeClr val="bg1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578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C384690E-9DEE-4861-95A7-DE7E5643AC0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63328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C7467087-720B-41AB-90CF-8FD49E7DDC7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90336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270A48-9929-41B6-A168-A62CAA9DE0F4}" type="slidenum">
              <a:rPr lang="de-DE" altLang="de-DE"/>
              <a:pPr/>
              <a:t>‹Nr.›</a:t>
            </a:fld>
            <a:endParaRPr lang="de-DE" altLang="de-DE"/>
          </a:p>
        </p:txBody>
      </p:sp>
      <p:pic>
        <p:nvPicPr>
          <p:cNvPr id="7" name="Bild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046" y="108000"/>
            <a:ext cx="422442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030" y="540000"/>
            <a:ext cx="504458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323" y="1044000"/>
            <a:ext cx="390165" cy="90000"/>
          </a:xfrm>
          <a:prstGeom prst="rect">
            <a:avLst/>
          </a:prstGeom>
        </p:spPr>
      </p:pic>
      <p:sp>
        <p:nvSpPr>
          <p:cNvPr id="10" name="Foliennummernplatzhalter 5"/>
          <p:cNvSpPr txBox="1">
            <a:spLocks/>
          </p:cNvSpPr>
          <p:nvPr userDrawn="1"/>
        </p:nvSpPr>
        <p:spPr>
          <a:xfrm>
            <a:off x="8676456" y="4940602"/>
            <a:ext cx="467544" cy="21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850" b="1" kern="1200">
                <a:solidFill>
                  <a:schemeClr val="bg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BE0212E2-4B7A-428A-B60B-6110F626605B}" type="slidenum">
              <a:rPr lang="de-DE" smtClean="0">
                <a:solidFill>
                  <a:schemeClr val="bg1"/>
                </a:solidFill>
                <a:cs typeface="Open Sans" panose="020B0606030504020204" pitchFamily="34" charset="0"/>
              </a:rPr>
              <a:pPr/>
              <a:t>‹Nr.›</a:t>
            </a:fld>
            <a:endParaRPr lang="de-DE" dirty="0">
              <a:solidFill>
                <a:schemeClr val="bg1"/>
              </a:solidFill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84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037F631-BF57-441B-A068-5AF674E1A77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27309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4B0BBD-18FC-4F69-B95E-007ABE8FB03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3188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06B7A33-A6D6-413F-BFB1-5B98E6982BD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5670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8A6A817-3D28-465C-A440-61545BB677EB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05956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95A0494-DC17-4E1B-8A34-F3E4F69A72C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77775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A72CECD-67B1-42C7-8035-ED44AF80257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43963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AD2CBF5-93BC-4FE3-8792-CB314638C61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69774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8000" y="108000"/>
            <a:ext cx="8280000" cy="7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Mastertextformat bearbeiten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4940602"/>
            <a:ext cx="9144000" cy="216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50" b="1" dirty="0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Dating Mechanism </a:t>
            </a:r>
            <a:r>
              <a:rPr lang="de-DE" sz="850" b="1" dirty="0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– </a:t>
            </a:r>
            <a:r>
              <a:rPr lang="de-DE" sz="850" b="1" dirty="0" err="1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Graphentechnologien</a:t>
            </a:r>
            <a:r>
              <a:rPr lang="de-DE" sz="850" b="1" dirty="0" smtClean="0">
                <a:solidFill>
                  <a:schemeClr val="bg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 2019 – Akademie der Wissenschaften und der Literatur, Mainz – Session 3: Tools – 18. Januar 2019</a:t>
            </a:r>
            <a:endParaRPr lang="de-DE" sz="850" b="1" dirty="0">
              <a:solidFill>
                <a:schemeClr val="bg1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76456" y="4940602"/>
            <a:ext cx="467544" cy="21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 b="1">
                <a:solidFill>
                  <a:schemeClr val="bg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Arial" pitchFamily="34" charset="0"/>
              </a:defRPr>
            </a:lvl1pPr>
          </a:lstStyle>
          <a:p>
            <a:fld id="{BE0212E2-4B7A-428A-B60B-6110F626605B}" type="slidenum">
              <a:rPr lang="de-DE" smtClean="0">
                <a:solidFill>
                  <a:schemeClr val="bg1"/>
                </a:solidFill>
                <a:cs typeface="Open Sans" panose="020B0606030504020204" pitchFamily="34" charset="0"/>
              </a:rPr>
              <a:pPr/>
              <a:t>‹Nr.›</a:t>
            </a:fld>
            <a:endParaRPr lang="de-DE" dirty="0">
              <a:solidFill>
                <a:schemeClr val="bg1"/>
              </a:solidFill>
              <a:cs typeface="Open Sans" panose="020B0606030504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66"/>
          </a:solidFill>
          <a:latin typeface="Roboto" panose="02000000000000000000" pitchFamily="2" charset="0"/>
          <a:ea typeface="Roboto" panose="02000000000000000000" pitchFamily="2" charset="0"/>
          <a:cs typeface="Open Sans" panose="020B0606030504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Open Sans" panose="020B0606030504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Open Sans" panose="020B0606030504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Open Sans" panose="020B0606030504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Open Sans" panose="020B0606030504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Open Sans" panose="020B0606030504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3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49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"/><Relationship Id="rId2" Type="http://schemas.openxmlformats.org/officeDocument/2006/relationships/image" Target="../media/image54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26.png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Logo mit Leibniz_blau_transparent-0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496" y="107999"/>
            <a:ext cx="1800000" cy="798090"/>
          </a:xfrm>
          <a:prstGeom prst="rect">
            <a:avLst/>
          </a:prstGeom>
          <a:ln>
            <a:noFill/>
          </a:ln>
        </p:spPr>
      </p:pic>
      <p:pic>
        <p:nvPicPr>
          <p:cNvPr id="3" name="Bild 2" descr="LogoLeibniz_4c-0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496" y="126923"/>
            <a:ext cx="1260000" cy="779166"/>
          </a:xfrm>
          <a:prstGeom prst="rect">
            <a:avLst/>
          </a:prstGeom>
          <a:ln>
            <a:noFill/>
          </a:ln>
        </p:spPr>
      </p:pic>
      <p:sp>
        <p:nvSpPr>
          <p:cNvPr id="6" name="Rechteck 5"/>
          <p:cNvSpPr/>
          <p:nvPr/>
        </p:nvSpPr>
        <p:spPr>
          <a:xfrm>
            <a:off x="1332000" y="987574"/>
            <a:ext cx="7293096" cy="252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2800" b="1" i="1" dirty="0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Dating </a:t>
            </a:r>
            <a:r>
              <a:rPr lang="de-DE" sz="2800" b="1" i="1" dirty="0" err="1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Mechanism</a:t>
            </a:r>
            <a:r>
              <a:rPr lang="de-DE" sz="2800" b="1" i="1" dirty="0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:</a:t>
            </a:r>
            <a:r>
              <a:rPr lang="de-DE" sz="2800" b="1" dirty="0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Eine </a:t>
            </a:r>
            <a:r>
              <a:rPr lang="de-DE" sz="2800" b="1" dirty="0" err="1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Linked</a:t>
            </a:r>
            <a:r>
              <a:rPr lang="de-DE" sz="2800" b="1" dirty="0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Data Strategie zur interoperablen und nachvollziehbaren Modellierung relativer </a:t>
            </a:r>
            <a:r>
              <a:rPr lang="de-DE" sz="2800" b="1" dirty="0" err="1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Chronologien</a:t>
            </a:r>
            <a:r>
              <a:rPr lang="de-DE" sz="2800" b="1" dirty="0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am Beispiel südgallischer Terra Sigillata in Limes-Abschnitten</a:t>
            </a:r>
            <a:endParaRPr lang="de-DE" sz="2800" b="1" dirty="0">
              <a:solidFill>
                <a:srgbClr val="000066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32000" y="3435846"/>
            <a:ext cx="6480000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dirty="0">
                <a:solidFill>
                  <a:srgbClr val="00006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pen Sans" panose="020B0606030504020204" pitchFamily="34" charset="0"/>
              </a:rPr>
              <a:t>Florian Thiery </a:t>
            </a:r>
            <a:r>
              <a:rPr lang="de-DE" sz="1400" dirty="0" smtClean="0">
                <a:solidFill>
                  <a:srgbClr val="00006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pen Sans" panose="020B0606030504020204" pitchFamily="34" charset="0"/>
              </a:rPr>
              <a:t>M.Sc</a:t>
            </a:r>
            <a:r>
              <a:rPr lang="de-DE" sz="1400" dirty="0">
                <a:solidFill>
                  <a:srgbClr val="00006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pen Sans" panose="020B0606030504020204" pitchFamily="34" charset="0"/>
              </a:rPr>
              <a:t>.</a:t>
            </a:r>
          </a:p>
          <a:p>
            <a:r>
              <a:rPr lang="de-DE" sz="1400" dirty="0">
                <a:solidFill>
                  <a:srgbClr val="00006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Open Sans" panose="020B0606030504020204" pitchFamily="34" charset="0"/>
              </a:rPr>
              <a:t>Dr. Allard W. Mees FSA</a:t>
            </a:r>
            <a:r>
              <a:rPr lang="de-DE" sz="1400" dirty="0">
                <a:solidFill>
                  <a:srgbClr val="000066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/>
            </a:r>
            <a:br>
              <a:rPr lang="de-DE" sz="1400" dirty="0">
                <a:solidFill>
                  <a:srgbClr val="000066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</a:br>
            <a:r>
              <a:rPr lang="de-DE" sz="1400" dirty="0">
                <a:solidFill>
                  <a:srgbClr val="000066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/>
            </a:r>
            <a:br>
              <a:rPr lang="de-DE" sz="1400" dirty="0">
                <a:solidFill>
                  <a:srgbClr val="000066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</a:br>
            <a:r>
              <a:rPr lang="de-DE" sz="1400" dirty="0">
                <a:solidFill>
                  <a:srgbClr val="000066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Römisch-Germanisches Zentralmuseum Mainz</a:t>
            </a:r>
          </a:p>
          <a:p>
            <a:r>
              <a:rPr lang="de-DE" sz="1400" i="1" dirty="0">
                <a:solidFill>
                  <a:srgbClr val="000066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   </a:t>
            </a:r>
            <a:r>
              <a:rPr lang="de-DE" sz="1200" i="1" dirty="0" smtClean="0">
                <a:solidFill>
                  <a:srgbClr val="000066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" panose="020B0606030504020204" pitchFamily="34" charset="0"/>
              </a:rPr>
              <a:t>Kompetenzbereich Wissenschaftliche Informationstechnologie (WissIT)</a:t>
            </a:r>
            <a:endParaRPr lang="de-DE" sz="1200" i="1" dirty="0">
              <a:solidFill>
                <a:srgbClr val="000066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2" name="Picture 2" descr="http://www.creativecommons.ch/wp-content/uploads/2014/03/by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587974"/>
            <a:ext cx="617362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Um eine Chronologie der Terra Sigillata zu ermitteln, nutzen wir das </a:t>
            </a:r>
            <a:r>
              <a:rPr lang="de-DE" i="1" dirty="0" err="1" smtClean="0"/>
              <a:t>horseshoe</a:t>
            </a:r>
            <a:r>
              <a:rPr lang="de-DE" i="1" dirty="0" smtClean="0"/>
              <a:t> </a:t>
            </a:r>
            <a:r>
              <a:rPr lang="de-DE" i="1" dirty="0" err="1" smtClean="0"/>
              <a:t>paradigma</a:t>
            </a:r>
            <a:r>
              <a:rPr lang="de-DE" i="1" dirty="0" smtClean="0"/>
              <a:t> </a:t>
            </a:r>
            <a:r>
              <a:rPr lang="de-DE" dirty="0" smtClean="0"/>
              <a:t>der</a:t>
            </a:r>
            <a:r>
              <a:rPr lang="de-DE" dirty="0"/>
              <a:t> Korrespondenzanalyse (</a:t>
            </a:r>
            <a:r>
              <a:rPr lang="de-DE" dirty="0" smtClean="0"/>
              <a:t>CA).</a:t>
            </a:r>
            <a:endParaRPr lang="de-DE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2466289" y="1059582"/>
            <a:ext cx="4211423" cy="3600000"/>
            <a:chOff x="2466289" y="1059982"/>
            <a:chExt cx="4211423" cy="3600000"/>
          </a:xfrm>
        </p:grpSpPr>
        <p:pic>
          <p:nvPicPr>
            <p:cNvPr id="4098" name="Picture 2" descr="https://lh4.googleusercontent.com/k729uWJT-xqVolRsgWUdaROH5pGZWYuBvha286sqrEgJSGSOY8zAU14Ao5yovJW6teJfl1xcJ3e6Te4bTPPaZLs0jF_r6OffUhCx6fRe-H8_VoHgcx7b1pYebWT5cmvF77Y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6289" y="1059982"/>
              <a:ext cx="4211423" cy="36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hteck 3"/>
            <p:cNvSpPr/>
            <p:nvPr/>
          </p:nvSpPr>
          <p:spPr>
            <a:xfrm>
              <a:off x="5958408" y="3507854"/>
              <a:ext cx="6298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 smtClean="0">
                  <a:latin typeface="Roboto Condensed Light" panose="02000000000000000000" pitchFamily="2" charset="0"/>
                  <a:ea typeface="Roboto Condensed Light" panose="02000000000000000000" pitchFamily="2" charset="0"/>
                </a:rPr>
                <a:t>spät</a:t>
              </a:r>
              <a:endParaRPr lang="de-DE" b="1" dirty="0">
                <a:effectLst/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2771800" y="3507854"/>
              <a:ext cx="72008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 smtClean="0">
                  <a:latin typeface="Roboto Condensed Light" panose="02000000000000000000" pitchFamily="2" charset="0"/>
                  <a:ea typeface="Roboto Condensed Light" panose="02000000000000000000" pitchFamily="2" charset="0"/>
                </a:rPr>
                <a:t>früh</a:t>
              </a:r>
              <a:endParaRPr lang="de-DE" b="1" dirty="0">
                <a:effectLst/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5" name="Pfeil nach rechts 4"/>
            <p:cNvSpPr/>
            <p:nvPr/>
          </p:nvSpPr>
          <p:spPr>
            <a:xfrm>
              <a:off x="3411896" y="3651870"/>
              <a:ext cx="2520280" cy="99626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" name="Textfeld 7"/>
          <p:cNvSpPr txBox="1"/>
          <p:nvPr/>
        </p:nvSpPr>
        <p:spPr bwMode="auto">
          <a:xfrm>
            <a:off x="4860032" y="4587974"/>
            <a:ext cx="1872208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based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on Madsen 1988, 25, Fig. 11.</a:t>
            </a:r>
          </a:p>
        </p:txBody>
      </p:sp>
    </p:spTree>
    <p:extLst>
      <p:ext uri="{BB962C8B-B14F-4D97-AF65-F5344CB8AC3E}">
        <p14:creationId xmlns:p14="http://schemas.microsoft.com/office/powerpoint/2010/main" val="72884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webbasierte CA der RGZM ADP-Forschungstools benötigt nur </a:t>
            </a:r>
            <a:r>
              <a:rPr lang="de-DE" dirty="0"/>
              <a:t>eine </a:t>
            </a:r>
            <a:r>
              <a:rPr lang="de-DE" dirty="0" smtClean="0"/>
              <a:t>CSV </a:t>
            </a:r>
            <a:r>
              <a:rPr lang="de-DE" dirty="0" err="1" smtClean="0"/>
              <a:t>Incidences</a:t>
            </a:r>
            <a:r>
              <a:rPr lang="de-DE" dirty="0" smtClean="0"/>
              <a:t>-Ausgangsdatei.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659" y="1080000"/>
            <a:ext cx="5242683" cy="36000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 bwMode="auto">
          <a:xfrm>
            <a:off x="4932040" y="4680000"/>
            <a:ext cx="216024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LimesPotters.csv </a:t>
            </a:r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used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in http://rgzm.de/adp</a:t>
            </a:r>
          </a:p>
        </p:txBody>
      </p:sp>
    </p:spTree>
    <p:extLst>
      <p:ext uri="{BB962C8B-B14F-4D97-AF65-F5344CB8AC3E}">
        <p14:creationId xmlns:p14="http://schemas.microsoft.com/office/powerpoint/2010/main" val="233869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</a:t>
            </a:r>
            <a:r>
              <a:rPr lang="de-DE" dirty="0" smtClean="0"/>
              <a:t>Menge an </a:t>
            </a:r>
            <a:r>
              <a:rPr lang="de-DE" u="sng" dirty="0" smtClean="0"/>
              <a:t>Zeitüberlappung</a:t>
            </a:r>
            <a:r>
              <a:rPr lang="de-DE" dirty="0" smtClean="0"/>
              <a:t> </a:t>
            </a:r>
            <a:r>
              <a:rPr lang="de-DE" dirty="0"/>
              <a:t>zwischen den Limes-Teilen kann durch die Anzahl der gemeinsamen Töpfer definiert werden.</a:t>
            </a:r>
          </a:p>
        </p:txBody>
      </p:sp>
      <p:grpSp>
        <p:nvGrpSpPr>
          <p:cNvPr id="9" name="Gruppieren 8"/>
          <p:cNvGrpSpPr/>
          <p:nvPr/>
        </p:nvGrpSpPr>
        <p:grpSpPr>
          <a:xfrm>
            <a:off x="215029" y="1142658"/>
            <a:ext cx="5077051" cy="3661340"/>
            <a:chOff x="215029" y="1059582"/>
            <a:chExt cx="5077051" cy="3661340"/>
          </a:xfrm>
        </p:grpSpPr>
        <p:pic>
          <p:nvPicPr>
            <p:cNvPr id="5122" name="Picture 2" descr="G:\Mees\Projects\Data\OwnCloud\Konferenzen\2018_EAA_Barcelona\presentation\img\ca2D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29" y="1059582"/>
              <a:ext cx="5077051" cy="36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feld 3"/>
            <p:cNvSpPr txBox="1"/>
            <p:nvPr/>
          </p:nvSpPr>
          <p:spPr bwMode="auto">
            <a:xfrm>
              <a:off x="3689658" y="4502681"/>
              <a:ext cx="1512168" cy="21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4211" tIns="47105" rIns="94211" bIns="47105" rtlCol="0">
              <a:spAutoFit/>
            </a:bodyPr>
            <a:lstStyle/>
            <a:p>
              <a:pPr algn="r"/>
              <a:r>
                <a:rPr lang="de-DE" sz="800" dirty="0"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http://rgzm.de/adp</a:t>
              </a:r>
            </a:p>
          </p:txBody>
        </p:sp>
        <p:sp>
          <p:nvSpPr>
            <p:cNvPr id="5" name="Rechteck 4"/>
            <p:cNvSpPr/>
            <p:nvPr/>
          </p:nvSpPr>
          <p:spPr>
            <a:xfrm>
              <a:off x="4463998" y="1770370"/>
              <a:ext cx="6120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 smtClean="0">
                  <a:latin typeface="Roboto Condensed Light" panose="02000000000000000000" pitchFamily="2" charset="0"/>
                  <a:ea typeface="Roboto Condensed Light" panose="02000000000000000000" pitchFamily="2" charset="0"/>
                </a:rPr>
                <a:t>spät</a:t>
              </a:r>
              <a:endParaRPr lang="de-DE" b="1" dirty="0">
                <a:effectLst/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773334" y="1783626"/>
              <a:ext cx="72008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 smtClean="0">
                  <a:latin typeface="Roboto Condensed Light" panose="02000000000000000000" pitchFamily="2" charset="0"/>
                  <a:ea typeface="Roboto Condensed Light" panose="02000000000000000000" pitchFamily="2" charset="0"/>
                </a:rPr>
                <a:t>früh</a:t>
              </a:r>
              <a:endParaRPr lang="de-DE" b="1" dirty="0">
                <a:effectLst/>
                <a:latin typeface="Roboto Condensed Light" panose="02000000000000000000" pitchFamily="2" charset="0"/>
                <a:ea typeface="Roboto Condensed Light" panose="02000000000000000000" pitchFamily="2" charset="0"/>
              </a:endParaRPr>
            </a:p>
          </p:txBody>
        </p:sp>
        <p:sp>
          <p:nvSpPr>
            <p:cNvPr id="7" name="Pfeil nach rechts 6"/>
            <p:cNvSpPr/>
            <p:nvPr/>
          </p:nvSpPr>
          <p:spPr>
            <a:xfrm>
              <a:off x="1421406" y="1923678"/>
              <a:ext cx="3024336" cy="99626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264171"/>
            <a:ext cx="3464813" cy="3323803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 bwMode="auto">
          <a:xfrm>
            <a:off x="6736804" y="4587974"/>
            <a:ext cx="216024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excerpt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</a:t>
            </a:r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of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LimesPotters.csv</a:t>
            </a:r>
          </a:p>
        </p:txBody>
      </p:sp>
    </p:spTree>
    <p:extLst>
      <p:ext uri="{BB962C8B-B14F-4D97-AF65-F5344CB8AC3E}">
        <p14:creationId xmlns:p14="http://schemas.microsoft.com/office/powerpoint/2010/main" val="39575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 tieferer Einblick in die </a:t>
            </a:r>
            <a:r>
              <a:rPr lang="de-DE" dirty="0" smtClean="0"/>
              <a:t>relativ-chronologischen Beziehungen der </a:t>
            </a:r>
            <a:r>
              <a:rPr lang="de-DE" dirty="0"/>
              <a:t>Limes-Festungen: Je weiter rechts, desto später.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323528" y="987574"/>
            <a:ext cx="5572783" cy="3860167"/>
            <a:chOff x="1619672" y="1080000"/>
            <a:chExt cx="5572783" cy="3860167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530" y="1080000"/>
              <a:ext cx="5384925" cy="3600000"/>
            </a:xfrm>
            <a:prstGeom prst="rect">
              <a:avLst/>
            </a:prstGeom>
          </p:spPr>
        </p:pic>
        <p:grpSp>
          <p:nvGrpSpPr>
            <p:cNvPr id="13" name="Gruppieren 12"/>
            <p:cNvGrpSpPr/>
            <p:nvPr/>
          </p:nvGrpSpPr>
          <p:grpSpPr>
            <a:xfrm>
              <a:off x="1619672" y="4083918"/>
              <a:ext cx="5572782" cy="382588"/>
              <a:chOff x="2051720" y="4083918"/>
              <a:chExt cx="5572782" cy="382588"/>
            </a:xfrm>
          </p:grpSpPr>
          <p:sp>
            <p:nvSpPr>
              <p:cNvPr id="5" name="Rechteck 4"/>
              <p:cNvSpPr/>
              <p:nvPr/>
            </p:nvSpPr>
            <p:spPr>
              <a:xfrm>
                <a:off x="6966519" y="4083918"/>
                <a:ext cx="65798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de-DE" b="1" dirty="0" smtClean="0">
                    <a:latin typeface="Roboto Condensed Light" panose="02000000000000000000" pitchFamily="2" charset="0"/>
                    <a:ea typeface="Roboto Condensed Light" panose="02000000000000000000" pitchFamily="2" charset="0"/>
                  </a:rPr>
                  <a:t>spät</a:t>
                </a:r>
                <a:endParaRPr lang="de-DE" b="1" dirty="0">
                  <a:effectLst/>
                  <a:latin typeface="Roboto Condensed Light" panose="02000000000000000000" pitchFamily="2" charset="0"/>
                  <a:ea typeface="Roboto Condensed Light" panose="02000000000000000000" pitchFamily="2" charset="0"/>
                </a:endParaRPr>
              </a:p>
            </p:txBody>
          </p:sp>
          <p:sp>
            <p:nvSpPr>
              <p:cNvPr id="6" name="Rechteck 5"/>
              <p:cNvSpPr/>
              <p:nvPr/>
            </p:nvSpPr>
            <p:spPr>
              <a:xfrm>
                <a:off x="2051720" y="4097174"/>
                <a:ext cx="72008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de-DE" b="1" dirty="0" smtClean="0">
                    <a:latin typeface="Roboto Condensed Light" panose="02000000000000000000" pitchFamily="2" charset="0"/>
                    <a:ea typeface="Roboto Condensed Light" panose="02000000000000000000" pitchFamily="2" charset="0"/>
                  </a:rPr>
                  <a:t>früh</a:t>
                </a:r>
                <a:endParaRPr lang="de-DE" b="1" dirty="0">
                  <a:effectLst/>
                  <a:latin typeface="Roboto Condensed Light" panose="02000000000000000000" pitchFamily="2" charset="0"/>
                  <a:ea typeface="Roboto Condensed Light" panose="02000000000000000000" pitchFamily="2" charset="0"/>
                </a:endParaRPr>
              </a:p>
            </p:txBody>
          </p:sp>
          <p:sp>
            <p:nvSpPr>
              <p:cNvPr id="7" name="Pfeil nach rechts 6"/>
              <p:cNvSpPr/>
              <p:nvPr/>
            </p:nvSpPr>
            <p:spPr>
              <a:xfrm>
                <a:off x="2699792" y="4237226"/>
                <a:ext cx="4266728" cy="99626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4" name="Textfeld 3"/>
            <p:cNvSpPr txBox="1"/>
            <p:nvPr/>
          </p:nvSpPr>
          <p:spPr bwMode="auto">
            <a:xfrm>
              <a:off x="2267744" y="3291830"/>
              <a:ext cx="1181427" cy="249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4211" tIns="47105" rIns="94211" bIns="47105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de-DE" sz="1000" b="1" dirty="0" err="1">
                  <a:solidFill>
                    <a:srgbClr val="003072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Elisabethenstrasse</a:t>
              </a:r>
              <a:endParaRPr lang="de-DE" sz="1000" b="1" dirty="0">
                <a:solidFill>
                  <a:srgbClr val="00307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endParaRPr>
            </a:p>
          </p:txBody>
        </p:sp>
        <p:sp>
          <p:nvSpPr>
            <p:cNvPr id="9" name="Textfeld 8"/>
            <p:cNvSpPr txBox="1"/>
            <p:nvPr/>
          </p:nvSpPr>
          <p:spPr bwMode="auto">
            <a:xfrm>
              <a:off x="4355976" y="2702430"/>
              <a:ext cx="955703" cy="249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4211" tIns="47105" rIns="94211" bIns="47105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de-DE" sz="1000" b="1" dirty="0">
                  <a:solidFill>
                    <a:srgbClr val="003072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Wetterau Limes</a:t>
              </a:r>
            </a:p>
          </p:txBody>
        </p:sp>
        <p:sp>
          <p:nvSpPr>
            <p:cNvPr id="10" name="Textfeld 9"/>
            <p:cNvSpPr txBox="1"/>
            <p:nvPr/>
          </p:nvSpPr>
          <p:spPr bwMode="auto">
            <a:xfrm>
              <a:off x="2798579" y="1834381"/>
              <a:ext cx="729400" cy="249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4211" tIns="47105" rIns="94211" bIns="47105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de-DE" sz="1000" b="1" dirty="0">
                  <a:solidFill>
                    <a:srgbClr val="003072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Alb Limes</a:t>
              </a:r>
            </a:p>
          </p:txBody>
        </p:sp>
        <p:sp>
          <p:nvSpPr>
            <p:cNvPr id="11" name="Textfeld 10"/>
            <p:cNvSpPr txBox="1"/>
            <p:nvPr/>
          </p:nvSpPr>
          <p:spPr bwMode="auto">
            <a:xfrm>
              <a:off x="4322167" y="1982454"/>
              <a:ext cx="936294" cy="249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4211" tIns="47105" rIns="94211" bIns="47105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de-DE" sz="1000" b="1" dirty="0" err="1">
                  <a:solidFill>
                    <a:srgbClr val="003072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Hadrian‘s</a:t>
              </a:r>
              <a:r>
                <a:rPr lang="de-DE" sz="1000" b="1" dirty="0">
                  <a:solidFill>
                    <a:srgbClr val="003072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 Wall</a:t>
              </a:r>
            </a:p>
          </p:txBody>
        </p:sp>
        <p:sp>
          <p:nvSpPr>
            <p:cNvPr id="12" name="Textfeld 11"/>
            <p:cNvSpPr txBox="1"/>
            <p:nvPr/>
          </p:nvSpPr>
          <p:spPr bwMode="auto">
            <a:xfrm>
              <a:off x="3887992" y="4453250"/>
              <a:ext cx="324000" cy="923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de-DE" sz="600" b="1" dirty="0" smtClean="0">
                  <a:solidFill>
                    <a:srgbClr val="003072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Frutiger Next Pro UltraLight"/>
                </a:rPr>
                <a:t>Töpfer</a:t>
              </a:r>
              <a:endParaRPr lang="de-DE" sz="600" b="1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endParaRPr>
            </a:p>
          </p:txBody>
        </p:sp>
        <p:sp>
          <p:nvSpPr>
            <p:cNvPr id="14" name="Textfeld 13"/>
            <p:cNvSpPr txBox="1"/>
            <p:nvPr/>
          </p:nvSpPr>
          <p:spPr bwMode="auto">
            <a:xfrm>
              <a:off x="4355976" y="4457518"/>
              <a:ext cx="641366" cy="923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de-DE" sz="600" b="1" dirty="0" smtClean="0">
                  <a:solidFill>
                    <a:srgbClr val="003072"/>
                  </a:solidFill>
                  <a:latin typeface="Roboto Black" panose="02000000000000000000" pitchFamily="2" charset="0"/>
                  <a:ea typeface="Roboto Black" panose="02000000000000000000" pitchFamily="2" charset="0"/>
                  <a:cs typeface="Frutiger Next Pro UltraLight"/>
                </a:rPr>
                <a:t>Limesabschnitt</a:t>
              </a:r>
              <a:endParaRPr lang="de-DE" sz="600" b="1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endParaRPr>
            </a:p>
          </p:txBody>
        </p:sp>
        <p:sp>
          <p:nvSpPr>
            <p:cNvPr id="15" name="Textfeld 14"/>
            <p:cNvSpPr txBox="1"/>
            <p:nvPr/>
          </p:nvSpPr>
          <p:spPr bwMode="auto">
            <a:xfrm>
              <a:off x="5680287" y="4721926"/>
              <a:ext cx="1512168" cy="21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4211" tIns="47105" rIns="94211" bIns="47105" rtlCol="0">
              <a:spAutoFit/>
            </a:bodyPr>
            <a:lstStyle/>
            <a:p>
              <a:pPr algn="r"/>
              <a:r>
                <a:rPr lang="de-DE" sz="800" dirty="0"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http://rgzm.de/adp</a:t>
              </a:r>
            </a:p>
          </p:txBody>
        </p:sp>
        <p:sp>
          <p:nvSpPr>
            <p:cNvPr id="16" name="Pfeil nach rechts 15"/>
            <p:cNvSpPr/>
            <p:nvPr/>
          </p:nvSpPr>
          <p:spPr>
            <a:xfrm rot="18822048">
              <a:off x="1895175" y="3291653"/>
              <a:ext cx="720000" cy="73983"/>
            </a:xfrm>
            <a:prstGeom prst="rightArrow">
              <a:avLst/>
            </a:prstGeom>
            <a:solidFill>
              <a:srgbClr val="0014CF"/>
            </a:solidFill>
            <a:ln>
              <a:solidFill>
                <a:srgbClr val="001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Pfeil nach rechts 16"/>
            <p:cNvSpPr/>
            <p:nvPr/>
          </p:nvSpPr>
          <p:spPr>
            <a:xfrm rot="8416039">
              <a:off x="4093726" y="2169756"/>
              <a:ext cx="236533" cy="72010"/>
            </a:xfrm>
            <a:prstGeom prst="rightArrow">
              <a:avLst/>
            </a:prstGeom>
            <a:solidFill>
              <a:srgbClr val="0014CF"/>
            </a:solidFill>
            <a:ln>
              <a:solidFill>
                <a:srgbClr val="001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Pfeil nach rechts 17"/>
            <p:cNvSpPr/>
            <p:nvPr/>
          </p:nvSpPr>
          <p:spPr>
            <a:xfrm rot="5011186">
              <a:off x="2841826" y="2169756"/>
              <a:ext cx="236533" cy="72010"/>
            </a:xfrm>
            <a:prstGeom prst="rightArrow">
              <a:avLst/>
            </a:prstGeom>
            <a:solidFill>
              <a:srgbClr val="0014CF"/>
            </a:solidFill>
            <a:ln>
              <a:solidFill>
                <a:srgbClr val="001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Pfeil nach rechts 18"/>
            <p:cNvSpPr/>
            <p:nvPr/>
          </p:nvSpPr>
          <p:spPr>
            <a:xfrm rot="9119228">
              <a:off x="4154012" y="2843996"/>
              <a:ext cx="236533" cy="72010"/>
            </a:xfrm>
            <a:prstGeom prst="rightArrow">
              <a:avLst/>
            </a:prstGeom>
            <a:solidFill>
              <a:srgbClr val="0014CF"/>
            </a:solidFill>
            <a:ln>
              <a:solidFill>
                <a:srgbClr val="001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 bwMode="auto">
            <a:xfrm>
              <a:off x="3104571" y="2248755"/>
              <a:ext cx="864000" cy="249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4211" tIns="47105" rIns="94211" bIns="47105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de-DE" sz="1000" b="1" dirty="0">
                  <a:solidFill>
                    <a:srgbClr val="003072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Neckar Limes</a:t>
              </a:r>
            </a:p>
          </p:txBody>
        </p:sp>
        <p:sp>
          <p:nvSpPr>
            <p:cNvPr id="20" name="Pfeil nach rechts 19"/>
            <p:cNvSpPr/>
            <p:nvPr/>
          </p:nvSpPr>
          <p:spPr>
            <a:xfrm rot="8629981">
              <a:off x="3022945" y="2548419"/>
              <a:ext cx="416431" cy="78151"/>
            </a:xfrm>
            <a:prstGeom prst="rightArrow">
              <a:avLst/>
            </a:prstGeom>
            <a:solidFill>
              <a:srgbClr val="0014CF"/>
            </a:solidFill>
            <a:ln>
              <a:solidFill>
                <a:srgbClr val="0014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2" name="Textfeld 21"/>
          <p:cNvSpPr txBox="1"/>
          <p:nvPr/>
        </p:nvSpPr>
        <p:spPr bwMode="auto">
          <a:xfrm>
            <a:off x="6084168" y="2959206"/>
            <a:ext cx="2736304" cy="148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>
              <a:buFontTx/>
              <a:buNone/>
            </a:pPr>
            <a:r>
              <a:rPr lang="de-DE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Die horizontale CA-Dimensionsachse definiert den Überlappungsbetrag zwischen den </a:t>
            </a:r>
            <a:r>
              <a:rPr lang="de-DE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Limesabschnitten.</a:t>
            </a:r>
            <a:endParaRPr lang="de-DE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92440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 bwMode="auto">
          <a:xfrm>
            <a:off x="1485788" y="2283718"/>
            <a:ext cx="7406692" cy="74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14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… einige Limesabschnitte haben einen </a:t>
            </a:r>
            <a:r>
              <a:rPr lang="de-DE" sz="14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terminus</a:t>
            </a:r>
            <a:r>
              <a:rPr lang="de-DE" sz="14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14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post</a:t>
            </a:r>
            <a:r>
              <a:rPr lang="de-DE" sz="14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14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quem</a:t>
            </a:r>
            <a:r>
              <a:rPr lang="de-DE" sz="14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14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point</a:t>
            </a:r>
            <a:r>
              <a:rPr lang="de-DE" sz="14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(abgeleitet aus historischen Quellen)</a:t>
            </a:r>
          </a:p>
          <a:p>
            <a:r>
              <a:rPr lang="de-DE" sz="14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… einige Limesabschnitte haben einen </a:t>
            </a:r>
            <a:r>
              <a:rPr lang="de-DE" sz="14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terminus</a:t>
            </a:r>
            <a:r>
              <a:rPr lang="de-DE" sz="14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ante </a:t>
            </a:r>
            <a:r>
              <a:rPr lang="de-DE" sz="14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quem</a:t>
            </a:r>
            <a:r>
              <a:rPr lang="de-DE" sz="14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14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point</a:t>
            </a:r>
            <a:r>
              <a:rPr lang="de-DE" sz="14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(abgeleitet </a:t>
            </a:r>
            <a:r>
              <a:rPr lang="de-DE" sz="14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Dendrodaten</a:t>
            </a:r>
            <a:r>
              <a:rPr lang="de-DE" sz="14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) </a:t>
            </a:r>
          </a:p>
          <a:p>
            <a:r>
              <a:rPr lang="de-DE" sz="14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… einige Limesabschnitte haben </a:t>
            </a:r>
            <a:r>
              <a:rPr lang="de-DE" sz="14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keine</a:t>
            </a:r>
            <a:r>
              <a:rPr lang="de-DE" sz="14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Datierungen und schweben zwischen anderen fixen Abschnitten.</a:t>
            </a:r>
            <a:endParaRPr lang="de-DE" sz="1400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Berechnung / Datierung von Limesintervallen mithilfe einer </a:t>
            </a:r>
            <a:r>
              <a:rPr lang="de-DE" dirty="0" smtClean="0"/>
              <a:t>CA verursacht </a:t>
            </a:r>
            <a:r>
              <a:rPr lang="de-DE" dirty="0"/>
              <a:t>Herausforderungen, die gelöst werden müssen…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513" y="987974"/>
            <a:ext cx="3948974" cy="122373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219862"/>
            <a:ext cx="6912768" cy="360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58" y="4302538"/>
            <a:ext cx="7863566" cy="359505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 bwMode="auto">
          <a:xfrm>
            <a:off x="6228184" y="4683748"/>
            <a:ext cx="2808312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based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on https://github.com/RGZM/alligator</a:t>
            </a:r>
          </a:p>
        </p:txBody>
      </p:sp>
      <p:sp>
        <p:nvSpPr>
          <p:cNvPr id="10" name="Textfeld 9"/>
          <p:cNvSpPr txBox="1"/>
          <p:nvPr/>
        </p:nvSpPr>
        <p:spPr bwMode="auto">
          <a:xfrm>
            <a:off x="6516216" y="1995686"/>
            <a:ext cx="864096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LimesPotters.tsv</a:t>
            </a:r>
            <a:endParaRPr lang="de-DE" sz="8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  <p:sp>
        <p:nvSpPr>
          <p:cNvPr id="5" name="Textfeld 4"/>
          <p:cNvSpPr txBox="1"/>
          <p:nvPr/>
        </p:nvSpPr>
        <p:spPr bwMode="auto">
          <a:xfrm>
            <a:off x="2555776" y="3264042"/>
            <a:ext cx="6624736" cy="27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de-DE" sz="1200" b="1" dirty="0" err="1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ourier New" panose="02070309020205020404" pitchFamily="49" charset="0"/>
              </a:rPr>
              <a:t>Hadrian‘s</a:t>
            </a:r>
            <a:r>
              <a:rPr lang="de-DE" sz="1200" b="1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ourier New" panose="02070309020205020404" pitchFamily="49" charset="0"/>
              </a:rPr>
              <a:t> Wall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2520000" y="3051124"/>
            <a:ext cx="216000" cy="473387"/>
            <a:chOff x="970076" y="3051124"/>
            <a:chExt cx="216000" cy="473387"/>
          </a:xfrm>
        </p:grpSpPr>
        <p:sp>
          <p:nvSpPr>
            <p:cNvPr id="11" name="Gleichschenkliges Dreieck 10"/>
            <p:cNvSpPr/>
            <p:nvPr/>
          </p:nvSpPr>
          <p:spPr>
            <a:xfrm rot="5400000">
              <a:off x="979200" y="3078000"/>
              <a:ext cx="233752" cy="18000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970076" y="3056511"/>
              <a:ext cx="36000" cy="46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68" y="3748273"/>
            <a:ext cx="8440768" cy="360000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 bwMode="auto">
          <a:xfrm>
            <a:off x="1043608" y="3792453"/>
            <a:ext cx="8136903" cy="27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de-DE" sz="1200" b="1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ourier New" panose="02070309020205020404" pitchFamily="49" charset="0"/>
              </a:rPr>
              <a:t>Neckar Limes</a:t>
            </a:r>
          </a:p>
        </p:txBody>
      </p:sp>
      <p:grpSp>
        <p:nvGrpSpPr>
          <p:cNvPr id="17" name="Gruppieren 16"/>
          <p:cNvGrpSpPr/>
          <p:nvPr/>
        </p:nvGrpSpPr>
        <p:grpSpPr>
          <a:xfrm>
            <a:off x="1691680" y="3579535"/>
            <a:ext cx="216000" cy="473387"/>
            <a:chOff x="970076" y="3051124"/>
            <a:chExt cx="216000" cy="473387"/>
          </a:xfrm>
        </p:grpSpPr>
        <p:sp>
          <p:nvSpPr>
            <p:cNvPr id="18" name="Gleichschenkliges Dreieck 17"/>
            <p:cNvSpPr/>
            <p:nvPr/>
          </p:nvSpPr>
          <p:spPr>
            <a:xfrm rot="5400000">
              <a:off x="979200" y="3078000"/>
              <a:ext cx="233752" cy="18000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/>
            <p:cNvSpPr/>
            <p:nvPr/>
          </p:nvSpPr>
          <p:spPr>
            <a:xfrm>
              <a:off x="970076" y="3056511"/>
              <a:ext cx="36000" cy="46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0" name="Textfeld 19"/>
          <p:cNvSpPr txBox="1"/>
          <p:nvPr/>
        </p:nvSpPr>
        <p:spPr bwMode="auto">
          <a:xfrm>
            <a:off x="736326" y="3748273"/>
            <a:ext cx="307282" cy="37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4211" tIns="47105" rIns="94211" bIns="47105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de-DE" sz="1800" b="1" dirty="0"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?</a:t>
            </a:r>
          </a:p>
        </p:txBody>
      </p:sp>
      <p:sp>
        <p:nvSpPr>
          <p:cNvPr id="22" name="Textfeld 21"/>
          <p:cNvSpPr txBox="1"/>
          <p:nvPr/>
        </p:nvSpPr>
        <p:spPr bwMode="auto">
          <a:xfrm>
            <a:off x="251520" y="4311619"/>
            <a:ext cx="307282" cy="37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4211" tIns="47105" rIns="94211" bIns="47105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de-DE" sz="1800" b="1" dirty="0"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?</a:t>
            </a:r>
          </a:p>
        </p:txBody>
      </p:sp>
      <p:sp>
        <p:nvSpPr>
          <p:cNvPr id="23" name="Textfeld 22"/>
          <p:cNvSpPr txBox="1"/>
          <p:nvPr/>
        </p:nvSpPr>
        <p:spPr bwMode="auto">
          <a:xfrm>
            <a:off x="8369174" y="4290162"/>
            <a:ext cx="307282" cy="37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4211" tIns="47105" rIns="94211" bIns="47105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de-DE" sz="1800" b="1" dirty="0"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?</a:t>
            </a:r>
          </a:p>
        </p:txBody>
      </p:sp>
      <p:sp>
        <p:nvSpPr>
          <p:cNvPr id="21" name="Textfeld 20"/>
          <p:cNvSpPr txBox="1"/>
          <p:nvPr/>
        </p:nvSpPr>
        <p:spPr bwMode="auto">
          <a:xfrm>
            <a:off x="2555776" y="3297130"/>
            <a:ext cx="936104" cy="24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de-DE" sz="1000" b="1" dirty="0">
                <a:solidFill>
                  <a:srgbClr val="003072"/>
                </a:solidFill>
                <a:latin typeface="Roboto" panose="02000000000000000000" pitchFamily="2" charset="0"/>
                <a:ea typeface="Roboto" panose="02000000000000000000" pitchFamily="2" charset="0"/>
                <a:cs typeface="Frutiger Next Pro UltraLight"/>
              </a:rPr>
              <a:t>&gt;122 AD</a:t>
            </a:r>
          </a:p>
        </p:txBody>
      </p:sp>
      <p:sp>
        <p:nvSpPr>
          <p:cNvPr id="25" name="Textfeld 24"/>
          <p:cNvSpPr txBox="1"/>
          <p:nvPr/>
        </p:nvSpPr>
        <p:spPr bwMode="auto">
          <a:xfrm>
            <a:off x="1691680" y="3834900"/>
            <a:ext cx="936104" cy="24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de-DE" sz="1000" b="1" dirty="0">
                <a:solidFill>
                  <a:srgbClr val="003072"/>
                </a:solidFill>
                <a:latin typeface="Roboto" panose="02000000000000000000" pitchFamily="2" charset="0"/>
                <a:ea typeface="Roboto" panose="02000000000000000000" pitchFamily="2" charset="0"/>
                <a:cs typeface="Frutiger Next Pro UltraLight"/>
              </a:rPr>
              <a:t>&gt;117 AD</a:t>
            </a:r>
          </a:p>
        </p:txBody>
      </p:sp>
      <p:sp>
        <p:nvSpPr>
          <p:cNvPr id="26" name="Textfeld 25"/>
          <p:cNvSpPr txBox="1"/>
          <p:nvPr/>
        </p:nvSpPr>
        <p:spPr bwMode="auto">
          <a:xfrm>
            <a:off x="558802" y="4357785"/>
            <a:ext cx="7738363" cy="27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de-DE" sz="1200" b="1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Courier New" panose="02070309020205020404" pitchFamily="49" charset="0"/>
              </a:rPr>
              <a:t>Main Limes</a:t>
            </a:r>
          </a:p>
        </p:txBody>
      </p:sp>
    </p:spTree>
    <p:extLst>
      <p:ext uri="{BB962C8B-B14F-4D97-AF65-F5344CB8AC3E}">
        <p14:creationId xmlns:p14="http://schemas.microsoft.com/office/powerpoint/2010/main" val="21272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… um diese zu lösen, kann man die </a:t>
            </a:r>
            <a:r>
              <a:rPr lang="de-DE" i="1" u="sng" dirty="0" smtClean="0"/>
              <a:t>Alligator Methode</a:t>
            </a:r>
            <a:r>
              <a:rPr lang="de-DE" dirty="0" smtClean="0"/>
              <a:t>, die im </a:t>
            </a:r>
            <a:r>
              <a:rPr lang="de-DE" i="1" u="sng" dirty="0" smtClean="0"/>
              <a:t>Alligator Tool</a:t>
            </a:r>
            <a:r>
              <a:rPr lang="de-DE" dirty="0" smtClean="0"/>
              <a:t> der RGZM WissIT implementiert wurde, nutzen.</a:t>
            </a:r>
            <a:endParaRPr lang="de-DE" dirty="0"/>
          </a:p>
        </p:txBody>
      </p:sp>
      <p:grpSp>
        <p:nvGrpSpPr>
          <p:cNvPr id="23" name="Gruppieren 22"/>
          <p:cNvGrpSpPr/>
          <p:nvPr/>
        </p:nvGrpSpPr>
        <p:grpSpPr>
          <a:xfrm>
            <a:off x="1011264" y="987574"/>
            <a:ext cx="7121473" cy="3816424"/>
            <a:chOff x="1852881" y="1080000"/>
            <a:chExt cx="7121473" cy="3816424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2881" y="1080000"/>
              <a:ext cx="5438238" cy="3600000"/>
            </a:xfrm>
            <a:prstGeom prst="rect">
              <a:avLst/>
            </a:prstGeom>
          </p:spPr>
        </p:pic>
        <p:pic>
          <p:nvPicPr>
            <p:cNvPr id="22" name="Grafik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5266" y="2016424"/>
              <a:ext cx="3319088" cy="28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258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</a:t>
            </a:r>
            <a:r>
              <a:rPr lang="de-DE" u="sng" dirty="0" smtClean="0"/>
              <a:t>Eingabe</a:t>
            </a:r>
            <a:r>
              <a:rPr lang="de-DE" dirty="0" smtClean="0"/>
              <a:t> in </a:t>
            </a:r>
            <a:r>
              <a:rPr lang="de-DE" i="1" dirty="0" smtClean="0"/>
              <a:t>Alligator</a:t>
            </a:r>
            <a:r>
              <a:rPr lang="de-DE" dirty="0" smtClean="0"/>
              <a:t> </a:t>
            </a:r>
            <a:r>
              <a:rPr lang="de-DE" dirty="0"/>
              <a:t>ist eine </a:t>
            </a:r>
            <a:r>
              <a:rPr lang="de-DE" dirty="0" smtClean="0"/>
              <a:t>CSV-Datei mit Ergebnissen einer 3D CA, sowie fixen und schwebende Datierungen.</a:t>
            </a:r>
            <a:endParaRPr lang="en-GB" dirty="0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620000"/>
            <a:ext cx="8640000" cy="2677425"/>
          </a:xfrm>
          <a:prstGeom prst="rect">
            <a:avLst/>
          </a:prstGeom>
        </p:spPr>
      </p:pic>
      <p:sp>
        <p:nvSpPr>
          <p:cNvPr id="19" name="Textfeld 18"/>
          <p:cNvSpPr txBox="1"/>
          <p:nvPr/>
        </p:nvSpPr>
        <p:spPr bwMode="auto">
          <a:xfrm>
            <a:off x="6731760" y="4297425"/>
            <a:ext cx="216024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LimesPotters.tsv</a:t>
            </a:r>
            <a:endParaRPr lang="de-DE" sz="8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3059832" y="1861964"/>
            <a:ext cx="295216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6012161" y="1861964"/>
            <a:ext cx="187220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/>
        </p:nvSpPr>
        <p:spPr>
          <a:xfrm>
            <a:off x="7920132" y="2850700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7920132" y="3070377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7884369" y="1861964"/>
            <a:ext cx="1007631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8" name="Picture 2" descr="C:\Users\thiery.RGZM\Desktop\csv-xls-1-csv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69976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33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</a:t>
            </a:r>
            <a:r>
              <a:rPr lang="de-DE" u="sng" dirty="0"/>
              <a:t>Ausgabe</a:t>
            </a:r>
            <a:r>
              <a:rPr lang="de-DE" dirty="0"/>
              <a:t> </a:t>
            </a:r>
            <a:r>
              <a:rPr lang="de-DE" dirty="0" smtClean="0"/>
              <a:t>von </a:t>
            </a:r>
            <a:r>
              <a:rPr lang="de-DE" i="1" dirty="0" smtClean="0"/>
              <a:t>Alligator</a:t>
            </a:r>
            <a:r>
              <a:rPr lang="de-DE" dirty="0" smtClean="0"/>
              <a:t> </a:t>
            </a:r>
            <a:r>
              <a:rPr lang="de-DE" dirty="0"/>
              <a:t>ist eine RDF-Darstellung der Berechnung, die in der Alligator-Ontologie als OWL definiert ist.</a:t>
            </a:r>
            <a:endParaRPr lang="en-GB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312684"/>
            <a:ext cx="1534012" cy="1331074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41" y="1131790"/>
            <a:ext cx="3681267" cy="3600000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 bwMode="auto">
          <a:xfrm>
            <a:off x="4499992" y="4299942"/>
            <a:ext cx="4392488" cy="556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https://rgzm.github.io/alligator/vocab/</a:t>
            </a:r>
          </a:p>
          <a:p>
            <a:pPr algn="r"/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https://raw.githubusercontent.com/RGZM/alligator/master/docs/vocab/alligator.rdf</a:t>
            </a:r>
            <a:b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</a:br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https://doi.org/10.5281/zenodo.1436351</a:t>
            </a:r>
          </a:p>
        </p:txBody>
      </p:sp>
      <p:sp>
        <p:nvSpPr>
          <p:cNvPr id="7" name="Textfeld 6"/>
          <p:cNvSpPr txBox="1"/>
          <p:nvPr/>
        </p:nvSpPr>
        <p:spPr bwMode="auto">
          <a:xfrm>
            <a:off x="2123728" y="1133826"/>
            <a:ext cx="3276000" cy="34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http://www.visualdataweb.de/webvowl/#iri=https://raw.githubusercontent.com/RGZM/alligator/master/docs/vocab/alligator.rdf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480" y="2841916"/>
            <a:ext cx="3600000" cy="1386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03598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9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Alligator-Methode besteht aus einer Reihe von Schritten </a:t>
            </a:r>
            <a:r>
              <a:rPr lang="de-DE" dirty="0" smtClean="0"/>
              <a:t>zur Berechnung der schwebenden Limesabschnitt-Datierungen…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r>
              <a:rPr lang="en-US" sz="2200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Step 1</a:t>
            </a:r>
            <a:r>
              <a:rPr lang="en-US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: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Berechnung aller </a:t>
            </a:r>
            <a:r>
              <a:rPr lang="de-DE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3D-Distanzen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zwischen den CA Zeitperioden</a:t>
            </a:r>
          </a:p>
          <a:p>
            <a:r>
              <a:rPr lang="en-US" sz="2200" dirty="0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Step </a:t>
            </a:r>
            <a:r>
              <a:rPr lang="en-US" sz="2200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2</a:t>
            </a:r>
            <a:r>
              <a:rPr lang="en-US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: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Ermittlung</a:t>
            </a:r>
            <a:r>
              <a:rPr lang="en-US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der </a:t>
            </a:r>
            <a:r>
              <a:rPr lang="en-US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nearest 3D-CA </a:t>
            </a:r>
            <a:r>
              <a:rPr lang="en-GB" sz="2200" i="1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neighbours</a:t>
            </a:r>
            <a:r>
              <a:rPr lang="en-US" sz="2200" i="1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en-US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für</a:t>
            </a:r>
            <a:r>
              <a:rPr lang="en-US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Start- und End-</a:t>
            </a:r>
            <a:r>
              <a:rPr lang="en-US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Jahre</a:t>
            </a:r>
            <a:r>
              <a:rPr lang="en-US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der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schwebenden Intervalle durch Übernahme der Datierungen der fixen Intervalle</a:t>
            </a:r>
          </a:p>
          <a:p>
            <a:r>
              <a:rPr lang="de-DE" sz="2200" dirty="0" err="1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Step</a:t>
            </a:r>
            <a:r>
              <a:rPr lang="de-DE" sz="2200" dirty="0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 3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: Speicherung als “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calculated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virtual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fuzzy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year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”</a:t>
            </a:r>
          </a:p>
          <a:p>
            <a:r>
              <a:rPr lang="de-DE" sz="2200" dirty="0" err="1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Step</a:t>
            </a:r>
            <a:r>
              <a:rPr lang="de-DE" sz="2200" dirty="0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 4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: Speicherung des Zwischenergebnisses der fixen und schwebenden Intervalle als Liste von</a:t>
            </a:r>
            <a:b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</a:b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“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virtual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fuzzy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start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and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end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years</a:t>
            </a:r>
            <a:r>
              <a:rPr lang="en-US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”</a:t>
            </a:r>
            <a:endParaRPr lang="de-DE" sz="22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435846"/>
            <a:ext cx="1452101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8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5545124"/>
              </p:ext>
            </p:extLst>
          </p:nvPr>
        </p:nvGraphicFramePr>
        <p:xfrm>
          <a:off x="457200" y="909315"/>
          <a:ext cx="8229600" cy="3750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</a:t>
            </a:r>
            <a:r>
              <a:rPr lang="de-DE" dirty="0" smtClean="0"/>
              <a:t>Alligator-Methode: </a:t>
            </a:r>
            <a:r>
              <a:rPr lang="de-DE" dirty="0" err="1" smtClean="0"/>
              <a:t>Step</a:t>
            </a:r>
            <a:r>
              <a:rPr lang="de-DE" dirty="0" smtClean="0"/>
              <a:t> 1-4 im Überblick.</a:t>
            </a:r>
            <a:endParaRPr lang="de-DE" dirty="0"/>
          </a:p>
        </p:txBody>
      </p:sp>
      <p:pic>
        <p:nvPicPr>
          <p:cNvPr id="8" name="Picture 2" descr="C:\Users\thiery.RGZM\Desktop\csv-xls-1-csv.png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74727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feil nach rechts 9"/>
          <p:cNvSpPr/>
          <p:nvPr/>
        </p:nvSpPr>
        <p:spPr>
          <a:xfrm>
            <a:off x="2987824" y="1494914"/>
            <a:ext cx="1080120" cy="9962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288" y="3840793"/>
            <a:ext cx="540000" cy="540000"/>
          </a:xfrm>
          <a:prstGeom prst="rect">
            <a:avLst/>
          </a:prstGeom>
        </p:spPr>
      </p:pic>
      <p:cxnSp>
        <p:nvCxnSpPr>
          <p:cNvPr id="16" name="Gerade Verbindung mit Pfeil 15"/>
          <p:cNvCxnSpPr/>
          <p:nvPr/>
        </p:nvCxnSpPr>
        <p:spPr>
          <a:xfrm>
            <a:off x="5076056" y="4106073"/>
            <a:ext cx="1440160" cy="0"/>
          </a:xfrm>
          <a:prstGeom prst="straightConnector1">
            <a:avLst/>
          </a:prstGeom>
          <a:ln w="635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62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Archäologische Datenbanken enthalten eine Menge an …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 bwMode="auto">
          <a:xfrm>
            <a:off x="5309632" y="2353660"/>
            <a:ext cx="3096344" cy="1449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…“</a:t>
            </a:r>
            <a:r>
              <a:rPr lang="de-DE" sz="22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hidden</a:t>
            </a:r>
            <a:r>
              <a:rPr lang="de-DE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archaeological</a:t>
            </a:r>
            <a:r>
              <a:rPr lang="de-DE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assumptions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”</a:t>
            </a:r>
          </a:p>
          <a:p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in ihren oft relationalen Datenmodellen.</a:t>
            </a:r>
            <a:endParaRPr lang="de-DE" sz="2200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75926"/>
            <a:ext cx="384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Beispiel: Unser Ziel ist es, die “</a:t>
            </a:r>
            <a:r>
              <a:rPr lang="de-DE" dirty="0" err="1" smtClean="0"/>
              <a:t>virtual</a:t>
            </a:r>
            <a:r>
              <a:rPr lang="de-DE" dirty="0" smtClean="0"/>
              <a:t> </a:t>
            </a:r>
            <a:r>
              <a:rPr lang="de-DE" dirty="0" err="1" smtClean="0"/>
              <a:t>fuzzy</a:t>
            </a:r>
            <a:r>
              <a:rPr lang="de-DE" dirty="0" smtClean="0"/>
              <a:t> </a:t>
            </a:r>
            <a:r>
              <a:rPr lang="de-DE" dirty="0" err="1" smtClean="0"/>
              <a:t>start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end </a:t>
            </a:r>
            <a:r>
              <a:rPr lang="de-DE" dirty="0" err="1" smtClean="0"/>
              <a:t>years</a:t>
            </a:r>
            <a:r>
              <a:rPr lang="de-DE" dirty="0" smtClean="0"/>
              <a:t>” des “Main Limes” und des “Odenwald Limes” zu berechnen …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620000"/>
            <a:ext cx="8640000" cy="267742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 bwMode="auto">
          <a:xfrm>
            <a:off x="6731760" y="4297425"/>
            <a:ext cx="216024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LimesPotters.tsv</a:t>
            </a:r>
            <a:endParaRPr lang="de-DE" sz="8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576000" y="3075806"/>
            <a:ext cx="1072979" cy="21602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576000" y="3560400"/>
            <a:ext cx="1505027" cy="21602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012161" y="3075806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948265" y="3075806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012000" y="3561474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948000" y="3560400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46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… hier als geschätztes Resultat des Main Limes (100 – 260 AD) und des Odenwald Limes (105 – 260 AD)…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620000"/>
            <a:ext cx="8640000" cy="267742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 bwMode="auto">
          <a:xfrm>
            <a:off x="6731760" y="4297425"/>
            <a:ext cx="216024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LimesPotters.tsv</a:t>
            </a:r>
            <a:endParaRPr lang="de-DE" sz="8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576000" y="3075806"/>
            <a:ext cx="1072979" cy="21602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576000" y="3560400"/>
            <a:ext cx="1505027" cy="21602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012161" y="3075806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6800" rIns="36000" rtlCol="0" anchor="ctr"/>
          <a:lstStyle/>
          <a:p>
            <a:pPr algn="r"/>
            <a:r>
              <a:rPr lang="de-DE" sz="15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110</a:t>
            </a:r>
          </a:p>
        </p:txBody>
      </p:sp>
      <p:sp>
        <p:nvSpPr>
          <p:cNvPr id="11" name="Rechteck 10"/>
          <p:cNvSpPr/>
          <p:nvPr/>
        </p:nvSpPr>
        <p:spPr>
          <a:xfrm>
            <a:off x="6948265" y="3075806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680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de-DE" sz="15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260</a:t>
            </a:r>
          </a:p>
        </p:txBody>
      </p:sp>
      <p:sp>
        <p:nvSpPr>
          <p:cNvPr id="12" name="Rechteck 11"/>
          <p:cNvSpPr/>
          <p:nvPr/>
        </p:nvSpPr>
        <p:spPr>
          <a:xfrm>
            <a:off x="6012000" y="3561474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680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de-DE" sz="15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105</a:t>
            </a:r>
          </a:p>
        </p:txBody>
      </p:sp>
      <p:sp>
        <p:nvSpPr>
          <p:cNvPr id="13" name="Rechteck 12"/>
          <p:cNvSpPr/>
          <p:nvPr/>
        </p:nvSpPr>
        <p:spPr>
          <a:xfrm>
            <a:off x="6948000" y="3560400"/>
            <a:ext cx="936104" cy="216024"/>
          </a:xfrm>
          <a:prstGeom prst="rect">
            <a:avLst/>
          </a:prstGeom>
          <a:solidFill>
            <a:schemeClr val="bg1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680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de-DE" sz="15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260</a:t>
            </a:r>
          </a:p>
        </p:txBody>
      </p:sp>
    </p:spTree>
    <p:extLst>
      <p:ext uri="{BB962C8B-B14F-4D97-AF65-F5344CB8AC3E}">
        <p14:creationId xmlns:p14="http://schemas.microsoft.com/office/powerpoint/2010/main" val="231367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… Zwischenergebnisse: fixe und schwebende Limes-Abschnitt- Intervalle als Liste der „</a:t>
            </a:r>
            <a:r>
              <a:rPr lang="de-DE" dirty="0" err="1" smtClean="0"/>
              <a:t>virtual</a:t>
            </a:r>
            <a:r>
              <a:rPr lang="de-DE" dirty="0" smtClean="0"/>
              <a:t> </a:t>
            </a:r>
            <a:r>
              <a:rPr lang="de-DE" dirty="0" err="1" smtClean="0"/>
              <a:t>fuzzy</a:t>
            </a:r>
            <a:r>
              <a:rPr lang="de-DE" dirty="0" smtClean="0"/>
              <a:t> </a:t>
            </a:r>
            <a:r>
              <a:rPr lang="de-DE" dirty="0" err="1" smtClean="0"/>
              <a:t>start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end </a:t>
            </a:r>
            <a:r>
              <a:rPr lang="de-DE" dirty="0" err="1" smtClean="0"/>
              <a:t>years</a:t>
            </a:r>
            <a:r>
              <a:rPr lang="de-DE" dirty="0" smtClean="0"/>
              <a:t>“.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 bwMode="auto">
          <a:xfrm>
            <a:off x="6731760" y="4297425"/>
            <a:ext cx="216024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LimesPotters.tsv</a:t>
            </a:r>
            <a:endParaRPr lang="de-DE" sz="8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252000" y="1620000"/>
            <a:ext cx="8640000" cy="2677425"/>
            <a:chOff x="252000" y="1620000"/>
            <a:chExt cx="8640000" cy="2677425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000" y="1620000"/>
              <a:ext cx="8640000" cy="2677425"/>
            </a:xfrm>
            <a:prstGeom prst="rect">
              <a:avLst/>
            </a:prstGeom>
          </p:spPr>
        </p:pic>
        <p:sp>
          <p:nvSpPr>
            <p:cNvPr id="10" name="Rechteck 9"/>
            <p:cNvSpPr/>
            <p:nvPr/>
          </p:nvSpPr>
          <p:spPr>
            <a:xfrm>
              <a:off x="6012161" y="3075806"/>
              <a:ext cx="936104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6800" rIns="36000" rtlCol="0" anchor="ctr"/>
            <a:lstStyle/>
            <a:p>
              <a:pPr algn="r"/>
              <a:r>
                <a:rPr lang="de-DE" sz="1500" b="1" dirty="0">
                  <a:solidFill>
                    <a:srgbClr val="00B05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110</a:t>
              </a:r>
            </a:p>
          </p:txBody>
        </p:sp>
        <p:sp>
          <p:nvSpPr>
            <p:cNvPr id="11" name="Rechteck 10"/>
            <p:cNvSpPr/>
            <p:nvPr/>
          </p:nvSpPr>
          <p:spPr>
            <a:xfrm>
              <a:off x="6948265" y="3075806"/>
              <a:ext cx="936104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80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1500" b="1" dirty="0">
                  <a:solidFill>
                    <a:srgbClr val="00B05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260</a:t>
              </a:r>
            </a:p>
          </p:txBody>
        </p:sp>
        <p:sp>
          <p:nvSpPr>
            <p:cNvPr id="12" name="Rechteck 11"/>
            <p:cNvSpPr/>
            <p:nvPr/>
          </p:nvSpPr>
          <p:spPr>
            <a:xfrm>
              <a:off x="6012000" y="3561474"/>
              <a:ext cx="936104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80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1500" b="1" dirty="0">
                  <a:solidFill>
                    <a:srgbClr val="00B05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105</a:t>
              </a:r>
            </a:p>
          </p:txBody>
        </p:sp>
        <p:sp>
          <p:nvSpPr>
            <p:cNvPr id="13" name="Rechteck 12"/>
            <p:cNvSpPr/>
            <p:nvPr/>
          </p:nvSpPr>
          <p:spPr>
            <a:xfrm>
              <a:off x="6948000" y="3560400"/>
              <a:ext cx="936104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680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de-DE" sz="1500" b="1" dirty="0">
                  <a:solidFill>
                    <a:srgbClr val="00B05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260</a:t>
              </a:r>
            </a:p>
          </p:txBody>
        </p:sp>
        <p:sp>
          <p:nvSpPr>
            <p:cNvPr id="14" name="Rechteck 13"/>
            <p:cNvSpPr/>
            <p:nvPr/>
          </p:nvSpPr>
          <p:spPr>
            <a:xfrm>
              <a:off x="6009318" y="2139701"/>
              <a:ext cx="1874785" cy="2157723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6800" rIns="36000" rtlCol="0" anchor="ctr"/>
            <a:lstStyle/>
            <a:p>
              <a:pPr algn="r"/>
              <a:endParaRPr lang="de-DE" sz="15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957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„</a:t>
            </a:r>
            <a:r>
              <a:rPr lang="de-DE" dirty="0" err="1" smtClean="0"/>
              <a:t>virtual</a:t>
            </a:r>
            <a:r>
              <a:rPr lang="de-DE" dirty="0" smtClean="0"/>
              <a:t> </a:t>
            </a:r>
            <a:r>
              <a:rPr lang="de-DE" dirty="0" err="1" smtClean="0"/>
              <a:t>fuzzy</a:t>
            </a:r>
            <a:r>
              <a:rPr lang="de-DE" dirty="0" smtClean="0"/>
              <a:t> </a:t>
            </a:r>
            <a:r>
              <a:rPr lang="de-DE" dirty="0" err="1" smtClean="0"/>
              <a:t>start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end </a:t>
            </a:r>
            <a:r>
              <a:rPr lang="de-DE" dirty="0" err="1" smtClean="0"/>
              <a:t>years</a:t>
            </a:r>
            <a:r>
              <a:rPr lang="de-DE" dirty="0" smtClean="0"/>
              <a:t>“ der Limes Abschnitte können z.B. als “</a:t>
            </a:r>
            <a:r>
              <a:rPr lang="de-DE" dirty="0" err="1" smtClean="0"/>
              <a:t>virtual</a:t>
            </a:r>
            <a:r>
              <a:rPr lang="de-DE" dirty="0" smtClean="0"/>
              <a:t> </a:t>
            </a:r>
            <a:r>
              <a:rPr lang="de-DE" dirty="0" err="1" smtClean="0"/>
              <a:t>timeline</a:t>
            </a:r>
            <a:r>
              <a:rPr lang="de-DE" dirty="0" smtClean="0"/>
              <a:t>” visualisiert werden.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883189"/>
            <a:ext cx="8640000" cy="177679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517" y="1131590"/>
            <a:ext cx="4610966" cy="1434017"/>
          </a:xfrm>
          <a:prstGeom prst="rect">
            <a:avLst/>
          </a:prstGeom>
        </p:spPr>
      </p:pic>
      <p:sp>
        <p:nvSpPr>
          <p:cNvPr id="22" name="Pfeil nach rechts 21"/>
          <p:cNvSpPr/>
          <p:nvPr/>
        </p:nvSpPr>
        <p:spPr>
          <a:xfrm rot="5400000" flipV="1">
            <a:off x="4352904" y="2712696"/>
            <a:ext cx="438192" cy="1440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 bwMode="auto">
          <a:xfrm>
            <a:off x="6011680" y="4659982"/>
            <a:ext cx="288032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Alligator calculation and visualisation of </a:t>
            </a:r>
            <a:r>
              <a:rPr lang="en-GB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LimesPotters.tsv</a:t>
            </a:r>
            <a:endParaRPr lang="en-GB" sz="8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02301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Alligator Methode benötigt noch einige Schritte um eine relative Chronologie nach </a:t>
            </a:r>
            <a:r>
              <a:rPr lang="de-DE" dirty="0" err="1" smtClean="0"/>
              <a:t>Allen’s</a:t>
            </a:r>
            <a:r>
              <a:rPr lang="de-DE" dirty="0" smtClean="0"/>
              <a:t> </a:t>
            </a:r>
            <a:r>
              <a:rPr lang="de-DE" dirty="0" err="1" smtClean="0"/>
              <a:t>Interval</a:t>
            </a:r>
            <a:r>
              <a:rPr lang="de-DE" dirty="0" smtClean="0"/>
              <a:t> Algebra zu ermitteln.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r>
              <a:rPr lang="de-DE" sz="2200" dirty="0" err="1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Step</a:t>
            </a:r>
            <a:r>
              <a:rPr lang="de-DE" sz="2200" dirty="0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 5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: Transformation der “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virtual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fuzzy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years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” zu relativen Zeitintervallen in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Allen’s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Interval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Algebra (Allen Kalkül)</a:t>
            </a:r>
          </a:p>
          <a:p>
            <a:r>
              <a:rPr lang="de-DE" sz="2200" dirty="0" err="1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Step</a:t>
            </a:r>
            <a:r>
              <a:rPr lang="de-DE" sz="2200" dirty="0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 6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: Erstellung einer RDF Repräsentation in einer transparenten, interoperablen, semantisch beschriebenen und maschinenlesbaren Darstellung des Wissensstandes der Zeitsequenzen über Zeitintervalle</a:t>
            </a:r>
          </a:p>
          <a:p>
            <a:r>
              <a:rPr lang="en-US" sz="2200" dirty="0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Step </a:t>
            </a:r>
            <a:r>
              <a:rPr lang="en-US" sz="2200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7</a:t>
            </a:r>
            <a:r>
              <a:rPr lang="en-US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: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Visualisierung der Ergebnisse</a:t>
            </a:r>
            <a:endParaRPr lang="en-US" sz="2200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  <a:p>
            <a:r>
              <a:rPr lang="en-US" sz="2200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Step 8</a:t>
            </a:r>
            <a:r>
              <a:rPr lang="en-US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: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Widersprüche</a:t>
            </a:r>
            <a:r>
              <a:rPr lang="en-US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ermitteln</a:t>
            </a:r>
          </a:p>
          <a:p>
            <a:r>
              <a:rPr lang="en-US" sz="2200" dirty="0" smtClean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Step </a:t>
            </a:r>
            <a:r>
              <a:rPr lang="en-US" sz="2200" dirty="0">
                <a:solidFill>
                  <a:srgbClr val="00307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Frutiger Next Pro UltraLight"/>
              </a:rPr>
              <a:t>9</a:t>
            </a:r>
            <a:r>
              <a:rPr lang="en-US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: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Widersprüche lösen</a:t>
            </a:r>
            <a:r>
              <a:rPr lang="en-US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,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Start mit </a:t>
            </a:r>
            <a:r>
              <a:rPr lang="de-DE" sz="2200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Step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en-US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1</a:t>
            </a:r>
            <a:endParaRPr lang="de-DE" sz="22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435846"/>
            <a:ext cx="1452101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6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Modellierung der relativen Chronologie erfolgt mit </a:t>
            </a:r>
            <a:r>
              <a:rPr lang="de-DE" dirty="0" err="1" smtClean="0"/>
              <a:t>Allen’s</a:t>
            </a:r>
            <a:r>
              <a:rPr lang="de-DE" dirty="0" smtClean="0"/>
              <a:t> </a:t>
            </a:r>
            <a:r>
              <a:rPr lang="de-DE" dirty="0" err="1" smtClean="0"/>
              <a:t>Interval</a:t>
            </a:r>
            <a:r>
              <a:rPr lang="de-DE" dirty="0" smtClean="0"/>
              <a:t> Algebra als Grundlage für ein Temporal </a:t>
            </a:r>
            <a:r>
              <a:rPr lang="de-DE" dirty="0" err="1" smtClean="0"/>
              <a:t>Reasoning</a:t>
            </a:r>
            <a:r>
              <a:rPr lang="de-DE" dirty="0" smtClean="0"/>
              <a:t> …</a:t>
            </a:r>
            <a:endParaRPr lang="de-DE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827584" y="1201741"/>
            <a:ext cx="7710119" cy="3458241"/>
            <a:chOff x="390273" y="1131590"/>
            <a:chExt cx="7710119" cy="3458241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1131590"/>
              <a:ext cx="4786363" cy="3240000"/>
            </a:xfrm>
            <a:prstGeom prst="rect">
              <a:avLst/>
            </a:prstGeom>
          </p:spPr>
        </p:pic>
        <p:sp>
          <p:nvSpPr>
            <p:cNvPr id="5" name="Textfeld 4"/>
            <p:cNvSpPr txBox="1"/>
            <p:nvPr/>
          </p:nvSpPr>
          <p:spPr bwMode="auto">
            <a:xfrm>
              <a:off x="390273" y="4371590"/>
              <a:ext cx="4464496" cy="21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4211" tIns="47105" rIns="94211" bIns="47105" rtlCol="0">
              <a:spAutoFit/>
            </a:bodyPr>
            <a:lstStyle/>
            <a:p>
              <a:r>
                <a:rPr lang="de-DE" sz="800" dirty="0" err="1"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based</a:t>
              </a:r>
              <a:r>
                <a:rPr lang="de-DE" sz="800" dirty="0"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 on </a:t>
              </a:r>
              <a:r>
                <a:rPr lang="en-US" sz="800" dirty="0" err="1"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Freksa</a:t>
              </a:r>
              <a:r>
                <a:rPr lang="en-US" sz="800" dirty="0">
                  <a:latin typeface="Roboto Condensed Light" panose="02000000000000000000" pitchFamily="2" charset="0"/>
                  <a:ea typeface="Roboto Condensed Light" panose="02000000000000000000" pitchFamily="2" charset="0"/>
                  <a:cs typeface="Frutiger Next Pro UltraLight"/>
                </a:rPr>
                <a:t> (1992), Figure 3</a:t>
              </a:r>
              <a:endParaRPr lang="de-DE" sz="800" i="1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endParaRPr>
            </a:p>
          </p:txBody>
        </p:sp>
        <p:pic>
          <p:nvPicPr>
            <p:cNvPr id="2050" name="Picture 2" descr="https://lh3.googleusercontent.com/ERxyg9X_bVX3ejtKuzYxNbXgmjIxhdexOTRY6jOdCRuKTkf6Lf_zE4lWn_sJXvLa8t7pidLO-vhh2jInEUrLBZo7f1nQI9P5jA_R4PfR1PBBRxD3oMiUK4BhfSxJeHNsXcsD_8mGhhw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8392" y="1491590"/>
              <a:ext cx="2272000" cy="28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687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dirty="0" err="1" smtClean="0"/>
              <a:t>nutzen</a:t>
            </a:r>
            <a:r>
              <a:rPr lang="en-US" dirty="0" smtClean="0"/>
              <a:t> </a:t>
            </a:r>
            <a:r>
              <a:rPr lang="en-US" dirty="0" err="1" smtClean="0"/>
              <a:t>Zeitintervalle</a:t>
            </a:r>
            <a:r>
              <a:rPr lang="en-US" dirty="0" smtClean="0"/>
              <a:t> </a:t>
            </a:r>
            <a:r>
              <a:rPr lang="en-US" dirty="0" err="1"/>
              <a:t>mit</a:t>
            </a:r>
            <a:r>
              <a:rPr lang="en-US" dirty="0"/>
              <a:t> </a:t>
            </a:r>
            <a:r>
              <a:rPr lang="en-US" dirty="0" err="1" smtClean="0"/>
              <a:t>absoluten</a:t>
            </a:r>
            <a:r>
              <a:rPr lang="en-US" dirty="0" smtClean="0"/>
              <a:t> “virtual </a:t>
            </a:r>
            <a:r>
              <a:rPr lang="en-US" dirty="0"/>
              <a:t>fuzzy” </a:t>
            </a:r>
            <a:r>
              <a:rPr lang="en-US" dirty="0" err="1" smtClean="0"/>
              <a:t>Datierungen</a:t>
            </a:r>
            <a:r>
              <a:rPr lang="de-DE" dirty="0" smtClean="0"/>
              <a:t>, </a:t>
            </a:r>
            <a:r>
              <a:rPr lang="de-DE" dirty="0"/>
              <a:t>um </a:t>
            </a:r>
            <a:r>
              <a:rPr lang="de-DE" dirty="0" smtClean="0"/>
              <a:t>relative </a:t>
            </a:r>
            <a:r>
              <a:rPr lang="de-DE" dirty="0" err="1" smtClean="0"/>
              <a:t>Chronologien</a:t>
            </a:r>
            <a:r>
              <a:rPr lang="de-DE" dirty="0" smtClean="0"/>
              <a:t> nach Allen zu </a:t>
            </a:r>
            <a:r>
              <a:rPr lang="de-DE" dirty="0"/>
              <a:t>erstellen</a:t>
            </a:r>
            <a:r>
              <a:rPr lang="en-US" dirty="0" smtClean="0"/>
              <a:t>…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618" y="1419942"/>
            <a:ext cx="6102764" cy="288000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 bwMode="auto">
          <a:xfrm>
            <a:off x="4743062" y="4327412"/>
            <a:ext cx="288032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Alligator calculation and visualisation of </a:t>
            </a:r>
            <a:r>
              <a:rPr lang="en-GB" sz="800" dirty="0" err="1" smtClean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LimesPotters.ttl</a:t>
            </a:r>
            <a:endParaRPr lang="en-GB" sz="8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136787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… und sie als transparentes und interoperables RDF in einer semantischen Graph-Repräsentation zu modellieren.</a:t>
            </a:r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242" y="1635966"/>
            <a:ext cx="2973238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 bwMode="auto">
          <a:xfrm>
            <a:off x="2843208" y="4174615"/>
            <a:ext cx="2880320" cy="34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Alligator calculations and visualisations</a:t>
            </a:r>
            <a:b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</a:br>
            <a: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of </a:t>
            </a:r>
            <a:r>
              <a:rPr lang="en-GB" sz="800" dirty="0" err="1" smtClean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LimesPotters.ttl</a:t>
            </a:r>
            <a:endParaRPr lang="en-GB" sz="8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54442"/>
            <a:ext cx="5400000" cy="292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86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durch Alligator berechnete relative Chronologie kann z.B. auch als CYPHER Statements in Neo4j genutzt werden.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 bwMode="auto">
          <a:xfrm>
            <a:off x="4869228" y="4410443"/>
            <a:ext cx="2088232" cy="46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Alligator calculations and visualisations</a:t>
            </a:r>
            <a:b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</a:br>
            <a: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of </a:t>
            </a:r>
            <a:r>
              <a:rPr lang="en-GB" sz="800" dirty="0" err="1" smtClean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LimesPotters.cql</a:t>
            </a:r>
            <a:endParaRPr lang="en-GB" sz="800" dirty="0" smtClean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  <a:p>
            <a:pPr algn="r"/>
            <a:r>
              <a:rPr lang="en-GB" sz="800" dirty="0" smtClean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graphics </a:t>
            </a:r>
            <a:r>
              <a:rPr lang="en-GB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by Neo4j Sandbox Neo4j 3.5 alpha09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000" y="987574"/>
            <a:ext cx="3600000" cy="110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558" y="2188647"/>
            <a:ext cx="2623906" cy="2700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88647"/>
            <a:ext cx="5733832" cy="27000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 bwMode="auto">
          <a:xfrm>
            <a:off x="5518977" y="1057365"/>
            <a:ext cx="848287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800" dirty="0" err="1" smtClean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LimesPotters.cql</a:t>
            </a:r>
            <a:endParaRPr lang="de-DE" sz="8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168507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Der Grad der Verbindung zwischen Limes-Teilen kann mit dem Pearson-Korrelationskoeffizienten </a:t>
            </a:r>
            <a:r>
              <a:rPr lang="de-DE" dirty="0" smtClean="0"/>
              <a:t>beschrieben </a:t>
            </a:r>
            <a:r>
              <a:rPr lang="de-DE" dirty="0"/>
              <a:t>werden.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619" y="1347614"/>
            <a:ext cx="6102763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0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Insbesondere relativ-chronologische Informationen und deren Abhängigkeiten werden nicht transparent modelliert.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000" y="1080000"/>
            <a:ext cx="54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8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9711264"/>
              </p:ext>
            </p:extLst>
          </p:nvPr>
        </p:nvGraphicFramePr>
        <p:xfrm>
          <a:off x="457200" y="909315"/>
          <a:ext cx="8229600" cy="3750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</a:t>
            </a:r>
            <a:r>
              <a:rPr lang="de-DE" dirty="0" smtClean="0"/>
              <a:t>Alligator-Methode in einem Kurzüberblick.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950" y="2067694"/>
            <a:ext cx="1452101" cy="1260000"/>
          </a:xfrm>
          <a:prstGeom prst="rect">
            <a:avLst/>
          </a:prstGeom>
        </p:spPr>
      </p:pic>
      <p:pic>
        <p:nvPicPr>
          <p:cNvPr id="7" name="Picture 2" descr="C:\Users\thiery.RGZM\Desktop\csv-xls-1-csv.png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03598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50449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67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048643"/>
              </p:ext>
            </p:extLst>
          </p:nvPr>
        </p:nvGraphicFramePr>
        <p:xfrm>
          <a:off x="457200" y="909315"/>
          <a:ext cx="8229600" cy="3750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Next </a:t>
            </a:r>
            <a:r>
              <a:rPr lang="de-DE" dirty="0" err="1" smtClean="0"/>
              <a:t>Steps</a:t>
            </a:r>
            <a:r>
              <a:rPr lang="de-DE" dirty="0" smtClean="0"/>
              <a:t>: Nutzen der Alligator Allen Ergebnisse zur relativen Chronologie um ein Temporal </a:t>
            </a:r>
            <a:r>
              <a:rPr lang="de-DE" dirty="0" err="1" smtClean="0"/>
              <a:t>Reasoning</a:t>
            </a:r>
            <a:r>
              <a:rPr lang="de-DE" dirty="0" smtClean="0"/>
              <a:t> durchzuführen.</a:t>
            </a:r>
            <a:endParaRPr lang="de-DE" dirty="0"/>
          </a:p>
        </p:txBody>
      </p:sp>
      <p:sp>
        <p:nvSpPr>
          <p:cNvPr id="10" name="Pfeil nach rechts 9"/>
          <p:cNvSpPr/>
          <p:nvPr/>
        </p:nvSpPr>
        <p:spPr>
          <a:xfrm>
            <a:off x="2987824" y="1494914"/>
            <a:ext cx="1080120" cy="9962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Pfeil nach rechts 10"/>
          <p:cNvSpPr/>
          <p:nvPr/>
        </p:nvSpPr>
        <p:spPr>
          <a:xfrm>
            <a:off x="5452388" y="3219822"/>
            <a:ext cx="1080120" cy="9962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74727"/>
            <a:ext cx="540000" cy="54000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999635"/>
            <a:ext cx="540000" cy="540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939982"/>
            <a:ext cx="764000" cy="720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31948" y="4119982"/>
            <a:ext cx="321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5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Um Schlussfolgerungen aus </a:t>
            </a:r>
            <a:r>
              <a:rPr lang="de-DE" dirty="0" err="1" smtClean="0"/>
              <a:t>Allen’s</a:t>
            </a:r>
            <a:r>
              <a:rPr lang="de-DE" dirty="0" smtClean="0"/>
              <a:t> </a:t>
            </a:r>
            <a:r>
              <a:rPr lang="de-DE" dirty="0" err="1" smtClean="0"/>
              <a:t>Interval</a:t>
            </a:r>
            <a:r>
              <a:rPr lang="de-DE" dirty="0" smtClean="0"/>
              <a:t> Algebra mit einem Grad der Verbindung zu ziehen, kann AMT genutzt werden.</a:t>
            </a:r>
            <a:endParaRPr lang="de-DE" dirty="0"/>
          </a:p>
        </p:txBody>
      </p:sp>
      <p:grpSp>
        <p:nvGrpSpPr>
          <p:cNvPr id="11" name="Gruppieren 10"/>
          <p:cNvGrpSpPr/>
          <p:nvPr/>
        </p:nvGrpSpPr>
        <p:grpSpPr>
          <a:xfrm>
            <a:off x="4842090" y="1779662"/>
            <a:ext cx="3744416" cy="2497674"/>
            <a:chOff x="4842090" y="1779662"/>
            <a:chExt cx="3744416" cy="2497674"/>
          </a:xfrm>
        </p:grpSpPr>
        <p:sp>
          <p:nvSpPr>
            <p:cNvPr id="7" name="Textfeld 6"/>
            <p:cNvSpPr txBox="1"/>
            <p:nvPr/>
          </p:nvSpPr>
          <p:spPr bwMode="auto">
            <a:xfrm>
              <a:off x="5148064" y="3104988"/>
              <a:ext cx="3132468" cy="1172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4211" tIns="47105" rIns="94211" bIns="47105" rtlCol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sz="1400" dirty="0">
                  <a:solidFill>
                    <a:srgbClr val="003072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Frutiger Next Pro UltraLight"/>
                </a:rPr>
                <a:t>created by</a:t>
              </a:r>
            </a:p>
            <a:p>
              <a:pPr algn="ctr"/>
              <a:r>
                <a:rPr lang="en-US" sz="1400" dirty="0">
                  <a:solidFill>
                    <a:srgbClr val="003072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Frutiger Next Pro UltraLight"/>
                </a:rPr>
                <a:t>mainzed, i3mainz and RGZM</a:t>
              </a:r>
              <a:r>
                <a:rPr lang="de-DE" sz="1400" dirty="0">
                  <a:solidFill>
                    <a:srgbClr val="003072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Frutiger Next Pro UltraLight"/>
                </a:rPr>
                <a:t> </a:t>
              </a:r>
            </a:p>
            <a:p>
              <a:pPr algn="ctr"/>
              <a:endParaRPr lang="de-DE" sz="14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endParaRPr>
            </a:p>
            <a:p>
              <a:pPr algn="ctr"/>
              <a:r>
                <a:rPr lang="en-GB" sz="1400" dirty="0">
                  <a:solidFill>
                    <a:srgbClr val="003072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Frutiger Next Pro UltraLight"/>
                </a:rPr>
                <a:t>with ideas from</a:t>
              </a:r>
            </a:p>
            <a:p>
              <a:pPr algn="ctr"/>
              <a:r>
                <a:rPr lang="en-GB" sz="1400" dirty="0">
                  <a:solidFill>
                    <a:srgbClr val="003072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Frutiger Next Pro UltraLight"/>
                </a:rPr>
                <a:t>Martin </a:t>
              </a:r>
              <a:r>
                <a:rPr lang="en-GB" sz="1400" dirty="0" err="1">
                  <a:solidFill>
                    <a:srgbClr val="003072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Frutiger Next Pro UltraLight"/>
                </a:rPr>
                <a:t>Unold</a:t>
              </a:r>
              <a:r>
                <a:rPr lang="en-GB" sz="1400" dirty="0">
                  <a:solidFill>
                    <a:srgbClr val="003072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Frutiger Next Pro UltraLight"/>
                </a:rPr>
                <a:t> M.Sc. &amp; Florian Thiery M.Sc.</a:t>
              </a:r>
            </a:p>
          </p:txBody>
        </p:sp>
        <p:grpSp>
          <p:nvGrpSpPr>
            <p:cNvPr id="10" name="Gruppieren 9"/>
            <p:cNvGrpSpPr/>
            <p:nvPr/>
          </p:nvGrpSpPr>
          <p:grpSpPr>
            <a:xfrm>
              <a:off x="4842090" y="1779662"/>
              <a:ext cx="3744416" cy="1097613"/>
              <a:chOff x="4932040" y="1563638"/>
              <a:chExt cx="3744416" cy="1097613"/>
            </a:xfrm>
          </p:grpSpPr>
          <p:pic>
            <p:nvPicPr>
              <p:cNvPr id="3" name="Grafik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4993" y="1563638"/>
                <a:ext cx="1080000" cy="1080000"/>
              </a:xfrm>
              <a:prstGeom prst="rect">
                <a:avLst/>
              </a:prstGeom>
            </p:spPr>
          </p:pic>
          <p:pic>
            <p:nvPicPr>
              <p:cNvPr id="4" name="Grafik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09129" y="1563638"/>
                <a:ext cx="1267327" cy="1080000"/>
              </a:xfrm>
              <a:prstGeom prst="rect">
                <a:avLst/>
              </a:prstGeom>
            </p:spPr>
          </p:pic>
          <p:pic>
            <p:nvPicPr>
              <p:cNvPr id="8" name="Grafik 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32040" y="1581251"/>
                <a:ext cx="1080000" cy="1080000"/>
              </a:xfrm>
              <a:prstGeom prst="rect">
                <a:avLst/>
              </a:prstGeom>
            </p:spPr>
          </p:pic>
        </p:grpSp>
      </p:grpSp>
      <p:grpSp>
        <p:nvGrpSpPr>
          <p:cNvPr id="5" name="Gruppieren 4"/>
          <p:cNvGrpSpPr/>
          <p:nvPr/>
        </p:nvGrpSpPr>
        <p:grpSpPr>
          <a:xfrm>
            <a:off x="1083822" y="1491630"/>
            <a:ext cx="2902325" cy="3078731"/>
            <a:chOff x="1093612" y="1581251"/>
            <a:chExt cx="2902325" cy="3078731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01"/>
            <a:stretch/>
          </p:blipFill>
          <p:spPr>
            <a:xfrm>
              <a:off x="1093612" y="1581251"/>
              <a:ext cx="2902325" cy="2724455"/>
            </a:xfrm>
            <a:prstGeom prst="rect">
              <a:avLst/>
            </a:prstGeom>
          </p:spPr>
        </p:pic>
        <p:sp>
          <p:nvSpPr>
            <p:cNvPr id="9" name="Textfeld 8"/>
            <p:cNvSpPr txBox="1"/>
            <p:nvPr/>
          </p:nvSpPr>
          <p:spPr bwMode="auto">
            <a:xfrm>
              <a:off x="1385469" y="4349408"/>
              <a:ext cx="2304256" cy="310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4211" tIns="47105" rIns="94211" bIns="47105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14CF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  <a:cs typeface="Frutiger Next Pro UltraLight"/>
                </a:rPr>
                <a:t>http://academic-meta-tool.xyz </a:t>
              </a:r>
              <a:endParaRPr lang="de-DE" sz="14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034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 Temporal </a:t>
            </a:r>
            <a:r>
              <a:rPr lang="de-DE" dirty="0" err="1" smtClean="0"/>
              <a:t>Reasoning</a:t>
            </a:r>
            <a:r>
              <a:rPr lang="de-DE" dirty="0" smtClean="0"/>
              <a:t> kann mit Hilfe von </a:t>
            </a:r>
            <a:r>
              <a:rPr lang="de-DE" dirty="0" err="1" smtClean="0"/>
              <a:t>Role</a:t>
            </a:r>
            <a:r>
              <a:rPr lang="de-DE" dirty="0" smtClean="0"/>
              <a:t>-Chain-Axiomen mit dem Academic </a:t>
            </a:r>
            <a:r>
              <a:rPr lang="de-DE" dirty="0" err="1" smtClean="0"/>
              <a:t>Meta</a:t>
            </a:r>
            <a:r>
              <a:rPr lang="de-DE" dirty="0" smtClean="0"/>
              <a:t> Tool durchgeführt werden.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52" y="1203598"/>
            <a:ext cx="3600000" cy="158293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52" y="2967482"/>
            <a:ext cx="3600000" cy="1582932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35646"/>
            <a:ext cx="3891512" cy="288000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364088" y="3147814"/>
            <a:ext cx="288032" cy="21602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 Verbindung mit Pfeil 8"/>
          <p:cNvCxnSpPr/>
          <p:nvPr/>
        </p:nvCxnSpPr>
        <p:spPr>
          <a:xfrm flipH="1">
            <a:off x="4211960" y="3147814"/>
            <a:ext cx="1152128" cy="216024"/>
          </a:xfrm>
          <a:prstGeom prst="straightConnector1">
            <a:avLst/>
          </a:prstGeom>
          <a:noFill/>
          <a:ln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feld 7"/>
          <p:cNvSpPr txBox="1"/>
          <p:nvPr/>
        </p:nvSpPr>
        <p:spPr bwMode="auto">
          <a:xfrm>
            <a:off x="6948263" y="4622869"/>
            <a:ext cx="1813279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based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on </a:t>
            </a:r>
            <a:r>
              <a:rPr lang="en-US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Freksa</a:t>
            </a:r>
            <a:r>
              <a:rPr lang="en-US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(1992), Figure 6</a:t>
            </a:r>
            <a:endParaRPr lang="de-DE" sz="800" i="1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  <p:sp>
        <p:nvSpPr>
          <p:cNvPr id="10" name="Textfeld 9"/>
          <p:cNvSpPr txBox="1"/>
          <p:nvPr/>
        </p:nvSpPr>
        <p:spPr bwMode="auto">
          <a:xfrm>
            <a:off x="539952" y="4622868"/>
            <a:ext cx="360000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based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on </a:t>
            </a:r>
            <a:r>
              <a:rPr lang="en-US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http://academic-meta-tool.xyz/ontology, </a:t>
            </a:r>
            <a:r>
              <a:rPr lang="en-US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amt:RoleChainAxiom</a:t>
            </a:r>
            <a:endParaRPr lang="de-DE" sz="800" i="1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197583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Das Academic </a:t>
            </a:r>
            <a:r>
              <a:rPr lang="de-DE" dirty="0" err="1" smtClean="0"/>
              <a:t>Meta</a:t>
            </a:r>
            <a:r>
              <a:rPr lang="de-DE" dirty="0" smtClean="0"/>
              <a:t> Tool ist in OWL definiert und im World Wide Web verfügbar.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1"/>
          <a:stretch/>
        </p:blipFill>
        <p:spPr>
          <a:xfrm>
            <a:off x="7308304" y="909751"/>
            <a:ext cx="1534012" cy="1440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31790"/>
            <a:ext cx="4589493" cy="3600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257" y="2355726"/>
            <a:ext cx="3852231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feld 13"/>
          <p:cNvSpPr txBox="1"/>
          <p:nvPr/>
        </p:nvSpPr>
        <p:spPr bwMode="auto">
          <a:xfrm>
            <a:off x="4644008" y="4247203"/>
            <a:ext cx="4320480" cy="556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http://academic-meta-tool.xyz/vocab/</a:t>
            </a:r>
          </a:p>
          <a:p>
            <a:pPr algn="r"/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http://academic-meta-tool.xyz/amt.rdf </a:t>
            </a:r>
          </a:p>
          <a:p>
            <a:pPr algn="r"/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https://doi.org/10.5281/zenodo.1342530</a:t>
            </a:r>
          </a:p>
        </p:txBody>
      </p:sp>
      <p:sp>
        <p:nvSpPr>
          <p:cNvPr id="7" name="Textfeld 6"/>
          <p:cNvSpPr txBox="1"/>
          <p:nvPr/>
        </p:nvSpPr>
        <p:spPr bwMode="auto">
          <a:xfrm>
            <a:off x="395536" y="3867894"/>
            <a:ext cx="1728192" cy="46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http://www.visualdataweb.de/webvowl/#iri=http://academic-meta-tool.xyz/amt.rdf</a:t>
            </a:r>
          </a:p>
        </p:txBody>
      </p:sp>
    </p:spTree>
    <p:extLst>
      <p:ext uri="{BB962C8B-B14F-4D97-AF65-F5344CB8AC3E}">
        <p14:creationId xmlns:p14="http://schemas.microsoft.com/office/powerpoint/2010/main" val="208427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253" y="2499742"/>
            <a:ext cx="3860854" cy="1747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 “</a:t>
            </a:r>
            <a:r>
              <a:rPr lang="en-US" dirty="0" err="1" smtClean="0"/>
              <a:t>Limesabschnitts-Ontologie</a:t>
            </a:r>
            <a:r>
              <a:rPr lang="en-US" dirty="0" smtClean="0"/>
              <a:t>” </a:t>
            </a:r>
            <a:r>
              <a:rPr lang="en-US" dirty="0" err="1" smtClean="0"/>
              <a:t>basiert</a:t>
            </a:r>
            <a:r>
              <a:rPr lang="en-US" dirty="0" smtClean="0"/>
              <a:t> auf der AMT </a:t>
            </a:r>
            <a:r>
              <a:rPr lang="en-US" dirty="0" err="1" smtClean="0"/>
              <a:t>Ontologie</a:t>
            </a:r>
            <a:r>
              <a:rPr lang="en-US" dirty="0" smtClean="0"/>
              <a:t> </a:t>
            </a:r>
            <a:r>
              <a:rPr lang="de-DE" dirty="0" smtClean="0"/>
              <a:t>und enthält spezifische Axiome für Temporal </a:t>
            </a:r>
            <a:r>
              <a:rPr lang="de-DE" dirty="0" err="1" smtClean="0"/>
              <a:t>Reasoning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1"/>
          <a:stretch/>
        </p:blipFill>
        <p:spPr>
          <a:xfrm>
            <a:off x="7137243" y="909751"/>
            <a:ext cx="1534012" cy="1440000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 bwMode="auto">
          <a:xfrm>
            <a:off x="4644008" y="4299942"/>
            <a:ext cx="4320480" cy="556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http://academic-meta-tool.xyz/ontology/</a:t>
            </a:r>
          </a:p>
          <a:p>
            <a:pPr algn="r"/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http://academic-meta-tool.xyz/ontology/ontologyviewer.htm</a:t>
            </a:r>
          </a:p>
          <a:p>
            <a:pPr algn="r"/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https://doi.org/10.5281/zenodo.1342536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865" y="1392566"/>
            <a:ext cx="641599" cy="641599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8199" y="1491790"/>
            <a:ext cx="4540150" cy="287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 bwMode="auto">
          <a:xfrm>
            <a:off x="251520" y="4016126"/>
            <a:ext cx="2520280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http://academic-meta-tool.xyz/ontology/ontologyviewer.htm</a:t>
            </a:r>
          </a:p>
        </p:txBody>
      </p:sp>
    </p:spTree>
    <p:extLst>
      <p:ext uri="{BB962C8B-B14F-4D97-AF65-F5344CB8AC3E}">
        <p14:creationId xmlns:p14="http://schemas.microsoft.com/office/powerpoint/2010/main" val="313830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Wir nutzen hier AMT Konzepte und Rollen um eine relative Chronologie nach </a:t>
            </a:r>
            <a:r>
              <a:rPr lang="de-DE" dirty="0" err="1" smtClean="0"/>
              <a:t>Allen’s</a:t>
            </a:r>
            <a:r>
              <a:rPr lang="de-DE" dirty="0" smtClean="0"/>
              <a:t> </a:t>
            </a:r>
            <a:r>
              <a:rPr lang="de-DE" dirty="0" err="1" smtClean="0"/>
              <a:t>Interval</a:t>
            </a:r>
            <a:r>
              <a:rPr lang="de-DE" dirty="0" smtClean="0"/>
              <a:t> Algebra Regeln zu erstellen.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83" y="1563918"/>
            <a:ext cx="7690434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7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Nach Nutzung der </a:t>
            </a:r>
            <a:r>
              <a:rPr lang="de-DE" dirty="0" err="1" smtClean="0"/>
              <a:t>Role</a:t>
            </a:r>
            <a:r>
              <a:rPr lang="de-DE" dirty="0" smtClean="0"/>
              <a:t>-Chain-Axiome zur Berechnung der Ergebnisse, werden jene in einem Web Viewer angezeigt.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9622"/>
            <a:ext cx="4235293" cy="14400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47814"/>
            <a:ext cx="4235294" cy="1440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19622"/>
            <a:ext cx="4235294" cy="1440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147814"/>
            <a:ext cx="423529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41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185" y="1491630"/>
            <a:ext cx="360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18" y="1491630"/>
            <a:ext cx="360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Hier als Beispiel die relative Chronologie von </a:t>
            </a:r>
            <a:r>
              <a:rPr lang="de-DE" u="sng" dirty="0" err="1" smtClean="0"/>
              <a:t>Hadrian‘s</a:t>
            </a:r>
            <a:r>
              <a:rPr lang="de-DE" u="sng" dirty="0" smtClean="0"/>
              <a:t> Wall</a:t>
            </a:r>
            <a:r>
              <a:rPr lang="de-DE" dirty="0" smtClean="0"/>
              <a:t> und die </a:t>
            </a:r>
            <a:r>
              <a:rPr lang="de-DE" dirty="0" err="1" smtClean="0"/>
              <a:t>inferierten</a:t>
            </a:r>
            <a:r>
              <a:rPr lang="de-DE" dirty="0" smtClean="0"/>
              <a:t> </a:t>
            </a:r>
            <a:r>
              <a:rPr lang="de-DE" dirty="0" err="1" smtClean="0"/>
              <a:t>relativchronologiscvhen</a:t>
            </a:r>
            <a:r>
              <a:rPr lang="de-DE" dirty="0" smtClean="0"/>
              <a:t> Ergebnisse mittels AMT.</a:t>
            </a:r>
            <a:endParaRPr lang="de-DE" dirty="0"/>
          </a:p>
        </p:txBody>
      </p:sp>
      <p:sp>
        <p:nvSpPr>
          <p:cNvPr id="12" name="Pfeil nach rechts 11"/>
          <p:cNvSpPr/>
          <p:nvPr/>
        </p:nvSpPr>
        <p:spPr>
          <a:xfrm>
            <a:off x="3779912" y="2895447"/>
            <a:ext cx="1584176" cy="576064"/>
          </a:xfrm>
          <a:prstGeom prst="rightArrow">
            <a:avLst>
              <a:gd name="adj1" fmla="val 35636"/>
              <a:gd name="adj2" fmla="val 4712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3888000" y="2564279"/>
            <a:ext cx="1228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result of</a:t>
            </a:r>
            <a:br>
              <a:rPr lang="en-GB" sz="14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en-GB" sz="14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AMT reasoning</a:t>
            </a:r>
          </a:p>
        </p:txBody>
      </p:sp>
      <p:sp>
        <p:nvSpPr>
          <p:cNvPr id="7" name="Textfeld 6"/>
          <p:cNvSpPr txBox="1"/>
          <p:nvPr/>
        </p:nvSpPr>
        <p:spPr bwMode="auto">
          <a:xfrm>
            <a:off x="6300192" y="4515966"/>
            <a:ext cx="2664296" cy="24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en-US" sz="1000" dirty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http://</a:t>
            </a:r>
            <a:r>
              <a:rPr lang="en-US" sz="1000" dirty="0" smtClean="0">
                <a:solidFill>
                  <a:srgbClr val="0014CF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academic-meta-tool.xyz/gt2019/</a:t>
            </a:r>
            <a:endParaRPr lang="en-US" sz="1000" dirty="0">
              <a:solidFill>
                <a:srgbClr val="0014CF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9283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Alle</a:t>
            </a:r>
            <a:r>
              <a:rPr lang="en-GB" dirty="0" smtClean="0"/>
              <a:t> </a:t>
            </a:r>
            <a:r>
              <a:rPr lang="en-GB" dirty="0" err="1" smtClean="0"/>
              <a:t>Daten</a:t>
            </a:r>
            <a:r>
              <a:rPr lang="en-GB" dirty="0" smtClean="0"/>
              <a:t> und Reasoning </a:t>
            </a:r>
            <a:r>
              <a:rPr lang="en-GB" dirty="0" err="1" smtClean="0"/>
              <a:t>Ergebnisse</a:t>
            </a:r>
            <a:r>
              <a:rPr lang="en-GB" dirty="0" smtClean="0"/>
              <a:t> </a:t>
            </a:r>
            <a:r>
              <a:rPr lang="en-GB" dirty="0" err="1" smtClean="0"/>
              <a:t>können</a:t>
            </a:r>
            <a:r>
              <a:rPr lang="en-GB" dirty="0" smtClean="0"/>
              <a:t> </a:t>
            </a:r>
            <a:r>
              <a:rPr lang="en-GB" dirty="0" err="1" smtClean="0"/>
              <a:t>als</a:t>
            </a:r>
            <a:r>
              <a:rPr lang="en-GB" dirty="0" smtClean="0"/>
              <a:t> </a:t>
            </a:r>
            <a:r>
              <a:rPr lang="en-GB" dirty="0" err="1" smtClean="0"/>
              <a:t>reprodizierbare</a:t>
            </a:r>
            <a:r>
              <a:rPr lang="en-GB" dirty="0" smtClean="0"/>
              <a:t> Linked </a:t>
            </a:r>
            <a:r>
              <a:rPr lang="en-GB" dirty="0"/>
              <a:t>Open Data </a:t>
            </a:r>
            <a:r>
              <a:rPr lang="en-GB" dirty="0" smtClean="0"/>
              <a:t>‘Quadruples’ </a:t>
            </a:r>
            <a:r>
              <a:rPr lang="en-GB" dirty="0" err="1" smtClean="0"/>
              <a:t>exportiert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38148"/>
            <a:ext cx="6095436" cy="2819012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5220072" y="1347614"/>
            <a:ext cx="3456384" cy="864096"/>
            <a:chOff x="5580112" y="1203598"/>
            <a:chExt cx="3456384" cy="864096"/>
          </a:xfrm>
        </p:grpSpPr>
        <p:sp>
          <p:nvSpPr>
            <p:cNvPr id="5" name="Rechteck 4"/>
            <p:cNvSpPr/>
            <p:nvPr/>
          </p:nvSpPr>
          <p:spPr>
            <a:xfrm>
              <a:off x="5580112" y="1203598"/>
              <a:ext cx="3456384" cy="86409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0451" y="1347614"/>
              <a:ext cx="3162029" cy="539999"/>
            </a:xfrm>
            <a:prstGeom prst="rect">
              <a:avLst/>
            </a:prstGeom>
          </p:spPr>
        </p:pic>
      </p:grpSp>
      <p:pic>
        <p:nvPicPr>
          <p:cNvPr id="1026" name="Picture 2" descr="Licht, Birne, Lampe, Elektro, GlÃ¼hbirne, Strom, Energi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264" y="1923678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84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 unseres Projekts </a:t>
            </a:r>
            <a:r>
              <a:rPr lang="de-DE" i="1" dirty="0" smtClean="0"/>
              <a:t>Dating </a:t>
            </a:r>
            <a:r>
              <a:rPr lang="de-DE" i="1" dirty="0" err="1" smtClean="0"/>
              <a:t>Mechanism</a:t>
            </a:r>
            <a:r>
              <a:rPr lang="de-DE" i="1" dirty="0" smtClean="0"/>
              <a:t> </a:t>
            </a:r>
            <a:r>
              <a:rPr lang="de-DE" dirty="0" smtClean="0"/>
              <a:t>ist es, diese “archäologischen </a:t>
            </a:r>
            <a:r>
              <a:rPr lang="de-DE" dirty="0" err="1" smtClean="0"/>
              <a:t>hidden</a:t>
            </a:r>
            <a:r>
              <a:rPr lang="de-DE" dirty="0" smtClean="0"/>
              <a:t> </a:t>
            </a:r>
            <a:r>
              <a:rPr lang="de-DE" dirty="0" err="1" smtClean="0"/>
              <a:t>assumptions</a:t>
            </a:r>
            <a:r>
              <a:rPr lang="de-DE" dirty="0" smtClean="0"/>
              <a:t>” sichtbar zu machen… 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 bwMode="auto">
          <a:xfrm>
            <a:off x="5148064" y="2224009"/>
            <a:ext cx="3600400" cy="1787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…und diese als </a:t>
            </a:r>
            <a:r>
              <a:rPr lang="de-DE" sz="22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Linked</a:t>
            </a:r>
            <a:r>
              <a:rPr lang="de-DE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Open Data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zur Verfügung zu stellen, um so </a:t>
            </a:r>
            <a:r>
              <a:rPr lang="de-DE" sz="22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Reproducible</a:t>
            </a:r>
            <a:r>
              <a:rPr lang="de-DE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Research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als Basis für </a:t>
            </a:r>
            <a:r>
              <a:rPr lang="de-DE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Open Science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zu etablieren.</a:t>
            </a:r>
            <a:endParaRPr lang="de-DE" sz="2200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73" y="1350000"/>
            <a:ext cx="4323377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5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Kurze Zusammenfassung: Von der CA zu einer relativen Chronologie mit Temporal </a:t>
            </a:r>
            <a:r>
              <a:rPr lang="de-DE" dirty="0" err="1" smtClean="0"/>
              <a:t>Reasoning</a:t>
            </a:r>
            <a:r>
              <a:rPr lang="de-DE" dirty="0" smtClean="0"/>
              <a:t> und gewichteten Kanten.</a:t>
            </a:r>
            <a:endParaRPr lang="de-DE" dirty="0"/>
          </a:p>
        </p:txBody>
      </p:sp>
      <p:sp>
        <p:nvSpPr>
          <p:cNvPr id="7" name="AutoShape 2" descr="Bildergebnis fÃ¼r rddf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43" name="Gruppieren 42"/>
          <p:cNvGrpSpPr/>
          <p:nvPr/>
        </p:nvGrpSpPr>
        <p:grpSpPr>
          <a:xfrm>
            <a:off x="3534785" y="1461674"/>
            <a:ext cx="2074430" cy="2982284"/>
            <a:chOff x="3275856" y="1357042"/>
            <a:chExt cx="2074430" cy="2982284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5856" y="1357042"/>
              <a:ext cx="2074430" cy="1800000"/>
            </a:xfrm>
            <a:prstGeom prst="rect">
              <a:avLst/>
            </a:prstGeom>
          </p:spPr>
        </p:pic>
        <p:pic>
          <p:nvPicPr>
            <p:cNvPr id="30" name="Grafik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3840" y="3799326"/>
              <a:ext cx="498461" cy="540000"/>
            </a:xfrm>
            <a:prstGeom prst="rect">
              <a:avLst/>
            </a:prstGeom>
          </p:spPr>
        </p:pic>
        <p:cxnSp>
          <p:nvCxnSpPr>
            <p:cNvPr id="33" name="Gerade Verbindung mit Pfeil 32"/>
            <p:cNvCxnSpPr>
              <a:stCxn id="8" idx="2"/>
              <a:endCxn id="30" idx="0"/>
            </p:cNvCxnSpPr>
            <p:nvPr/>
          </p:nvCxnSpPr>
          <p:spPr>
            <a:xfrm>
              <a:off x="4313071" y="3157042"/>
              <a:ext cx="0" cy="642284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ieren 41"/>
          <p:cNvGrpSpPr/>
          <p:nvPr/>
        </p:nvGrpSpPr>
        <p:grpSpPr>
          <a:xfrm>
            <a:off x="6754895" y="1385556"/>
            <a:ext cx="1917516" cy="3033206"/>
            <a:chOff x="5796136" y="1779662"/>
            <a:chExt cx="1917516" cy="3033206"/>
          </a:xfrm>
        </p:grpSpPr>
        <p:pic>
          <p:nvPicPr>
            <p:cNvPr id="9" name="Grafik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01"/>
            <a:stretch/>
          </p:blipFill>
          <p:spPr>
            <a:xfrm>
              <a:off x="5796136" y="1779662"/>
              <a:ext cx="1917516" cy="1800000"/>
            </a:xfrm>
            <a:prstGeom prst="rect">
              <a:avLst/>
            </a:prstGeom>
          </p:spPr>
        </p:pic>
        <p:pic>
          <p:nvPicPr>
            <p:cNvPr id="32" name="Grafik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5664" y="4272868"/>
              <a:ext cx="498461" cy="540000"/>
            </a:xfrm>
            <a:prstGeom prst="rect">
              <a:avLst/>
            </a:prstGeom>
          </p:spPr>
        </p:pic>
        <p:cxnSp>
          <p:nvCxnSpPr>
            <p:cNvPr id="38" name="Gerade Verbindung mit Pfeil 37"/>
            <p:cNvCxnSpPr>
              <a:stCxn id="9" idx="2"/>
              <a:endCxn id="32" idx="0"/>
            </p:cNvCxnSpPr>
            <p:nvPr/>
          </p:nvCxnSpPr>
          <p:spPr>
            <a:xfrm>
              <a:off x="6754894" y="3579662"/>
              <a:ext cx="1" cy="693206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ieren 56"/>
          <p:cNvGrpSpPr/>
          <p:nvPr/>
        </p:nvGrpSpPr>
        <p:grpSpPr>
          <a:xfrm>
            <a:off x="539552" y="1923678"/>
            <a:ext cx="1944649" cy="2520280"/>
            <a:chOff x="307975" y="1923678"/>
            <a:chExt cx="1944649" cy="2520280"/>
          </a:xfrm>
        </p:grpSpPr>
        <p:pic>
          <p:nvPicPr>
            <p:cNvPr id="29" name="Grafik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975" y="1923678"/>
              <a:ext cx="1944649" cy="1214148"/>
            </a:xfrm>
            <a:prstGeom prst="rect">
              <a:avLst/>
            </a:prstGeom>
          </p:spPr>
        </p:pic>
        <p:cxnSp>
          <p:nvCxnSpPr>
            <p:cNvPr id="45" name="Gerade Verbindung mit Pfeil 44"/>
            <p:cNvCxnSpPr/>
            <p:nvPr/>
          </p:nvCxnSpPr>
          <p:spPr>
            <a:xfrm flipV="1">
              <a:off x="1274054" y="3261674"/>
              <a:ext cx="0" cy="604534"/>
            </a:xfrm>
            <a:prstGeom prst="straightConnector1">
              <a:avLst/>
            </a:prstGeom>
            <a:ln w="38100">
              <a:solidFill>
                <a:srgbClr val="0070C0"/>
              </a:solidFill>
              <a:prstDash val="soli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2" descr="C:\Users\thiery.RGZM\Desktop\csv-xls-1-csv.png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rgbClr val="00B05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055" y="3903958"/>
              <a:ext cx="540000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9" name="Gerade Verbindung mit Pfeil 58"/>
          <p:cNvCxnSpPr/>
          <p:nvPr/>
        </p:nvCxnSpPr>
        <p:spPr>
          <a:xfrm flipV="1">
            <a:off x="1763688" y="2211710"/>
            <a:ext cx="2376264" cy="216024"/>
          </a:xfrm>
          <a:prstGeom prst="straightConnector1">
            <a:avLst/>
          </a:prstGeom>
          <a:ln w="63500">
            <a:solidFill>
              <a:srgbClr val="0070C0"/>
            </a:solidFill>
            <a:prstDash val="soli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 Verbindung mit Pfeil 61"/>
          <p:cNvCxnSpPr/>
          <p:nvPr/>
        </p:nvCxnSpPr>
        <p:spPr>
          <a:xfrm>
            <a:off x="5148064" y="2285556"/>
            <a:ext cx="1944216" cy="286194"/>
          </a:xfrm>
          <a:prstGeom prst="straightConnector1">
            <a:avLst/>
          </a:prstGeom>
          <a:ln w="63500">
            <a:solidFill>
              <a:srgbClr val="0070C0"/>
            </a:solidFill>
            <a:prstDash val="soli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7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9" descr="Logo mit Leibniz_blau_transparent-0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496" y="107999"/>
            <a:ext cx="1800000" cy="798090"/>
          </a:xfrm>
          <a:prstGeom prst="rect">
            <a:avLst/>
          </a:prstGeom>
          <a:ln>
            <a:noFill/>
          </a:ln>
        </p:spPr>
      </p:pic>
      <p:pic>
        <p:nvPicPr>
          <p:cNvPr id="3" name="Bild 2" descr="LogoLeibniz_4c-0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496" y="126923"/>
            <a:ext cx="1260000" cy="779166"/>
          </a:xfrm>
          <a:prstGeom prst="rect">
            <a:avLst/>
          </a:prstGeom>
          <a:ln>
            <a:noFill/>
          </a:ln>
        </p:spPr>
      </p:pic>
      <p:sp>
        <p:nvSpPr>
          <p:cNvPr id="6" name="Rechteck 5"/>
          <p:cNvSpPr/>
          <p:nvPr/>
        </p:nvSpPr>
        <p:spPr>
          <a:xfrm>
            <a:off x="1332000" y="1116017"/>
            <a:ext cx="6480000" cy="2607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Dating </a:t>
            </a:r>
            <a:r>
              <a:rPr lang="en-US" sz="2800" dirty="0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Mechanism:</a:t>
            </a:r>
          </a:p>
          <a:p>
            <a:pPr algn="ctr"/>
            <a:r>
              <a:rPr lang="en-US" sz="2800" dirty="0" err="1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Eine</a:t>
            </a:r>
            <a:r>
              <a:rPr lang="en-US" sz="2800" dirty="0" smtClean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Linked Data 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Strategie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zur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interoperablen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und 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nachvollziehbaren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Modellierung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relativer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Chronologien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am 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Beispiel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südgallischer</a:t>
            </a:r>
            <a:r>
              <a:rPr lang="en-US" sz="2800" dirty="0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Terra Sigillata in Limes-</a:t>
            </a:r>
            <a:r>
              <a:rPr lang="en-US" sz="2800" dirty="0" err="1">
                <a:solidFill>
                  <a:srgbClr val="000066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Abschnitten</a:t>
            </a:r>
            <a:endParaRPr lang="de-DE" sz="2800" dirty="0">
              <a:solidFill>
                <a:srgbClr val="000066"/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0" y="3667443"/>
            <a:ext cx="9144000" cy="12085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DE" sz="2400" i="1" dirty="0">
              <a:solidFill>
                <a:srgbClr val="000066"/>
              </a:solidFill>
              <a:latin typeface="Roboto Condensed Light" panose="02000000000000000000" pitchFamily="2" charset="0"/>
              <a:ea typeface="Roboto Condensed Light" panose="02000000000000000000" pitchFamily="2" charset="0"/>
              <a:cs typeface="Open Sans" panose="020B0606030504020204" pitchFamily="34" charset="0"/>
            </a:endParaRPr>
          </a:p>
          <a:p>
            <a:pPr algn="ctr"/>
            <a:r>
              <a:rPr lang="de-DE" sz="2400" i="1" dirty="0">
                <a:solidFill>
                  <a:srgbClr val="000066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Open Sans Light" panose="020B0306030504020204" pitchFamily="34" charset="0"/>
              </a:rPr>
              <a:t>thiery@rgzm.de &amp; mees@rgzm.de</a:t>
            </a:r>
          </a:p>
        </p:txBody>
      </p:sp>
    </p:spTree>
    <p:extLst>
      <p:ext uri="{BB962C8B-B14F-4D97-AF65-F5344CB8AC3E}">
        <p14:creationId xmlns:p14="http://schemas.microsoft.com/office/powerpoint/2010/main" val="175496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Online-Referenzen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720000"/>
            <a:ext cx="8229600" cy="4156006"/>
          </a:xfrm>
          <a:ln>
            <a:noFill/>
          </a:ln>
        </p:spPr>
        <p:txBody>
          <a:bodyPr/>
          <a:lstStyle/>
          <a:p>
            <a:r>
              <a:rPr lang="de-DE" sz="18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GitHub</a:t>
            </a:r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Repository</a:t>
            </a:r>
          </a:p>
          <a:p>
            <a:pPr lvl="1"/>
            <a:r>
              <a:rPr lang="de-DE" sz="1400" u="sng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http://</a:t>
            </a:r>
            <a:r>
              <a:rPr lang="de-DE" sz="1400" u="sng" dirty="0" smtClean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rgzm.github.io/dm-gt2019/</a:t>
            </a:r>
            <a:endParaRPr lang="de-DE" sz="1400" u="sng" dirty="0">
              <a:solidFill>
                <a:srgbClr val="0014CF"/>
              </a:solidFill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  <a:p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Academic </a:t>
            </a:r>
            <a:r>
              <a:rPr lang="de-DE" sz="18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Meta</a:t>
            </a:r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Tool Live Demo</a:t>
            </a:r>
          </a:p>
          <a:p>
            <a:pPr lvl="1"/>
            <a:r>
              <a:rPr lang="de-DE" sz="1400" u="sng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http://</a:t>
            </a:r>
            <a:r>
              <a:rPr lang="de-DE" sz="1400" u="sng" dirty="0" smtClean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academic-meta-tool.xyz/gt2019</a:t>
            </a:r>
            <a:endParaRPr lang="de-DE" sz="1400" u="sng" dirty="0">
              <a:solidFill>
                <a:srgbClr val="0014CF"/>
              </a:solidFill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  <a:p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RGZM </a:t>
            </a:r>
            <a:r>
              <a:rPr lang="de-DE" sz="18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Samian</a:t>
            </a:r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Online-Database</a:t>
            </a:r>
          </a:p>
          <a:p>
            <a:pPr lvl="1"/>
            <a:r>
              <a:rPr lang="de-DE" sz="1400" u="sng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http://rgzm.de/samian</a:t>
            </a:r>
            <a:endParaRPr lang="de-DE" sz="1800" u="sng" dirty="0">
              <a:solidFill>
                <a:srgbClr val="0014CF"/>
              </a:solidFill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  <a:p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Alligator</a:t>
            </a:r>
          </a:p>
          <a:p>
            <a:pPr lvl="1"/>
            <a:r>
              <a:rPr lang="de-DE" sz="1400" u="sng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https://github.com/RGZM/alligator</a:t>
            </a:r>
            <a:r>
              <a:rPr lang="de-DE" sz="1400" dirty="0">
                <a:latin typeface="Roboto Condensed Light" panose="02000000000000000000" pitchFamily="2" charset="0"/>
                <a:ea typeface="Roboto Condensed Light" panose="02000000000000000000" pitchFamily="2" charset="0"/>
              </a:rPr>
              <a:t> |  </a:t>
            </a:r>
            <a:r>
              <a:rPr lang="de-DE" sz="1400" u="sng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https://rgzm.github.io/alligator</a:t>
            </a:r>
          </a:p>
          <a:p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RGZM </a:t>
            </a:r>
            <a:r>
              <a:rPr lang="de-DE" sz="18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Archaeological</a:t>
            </a:r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Data Processing Web Service (ADP)</a:t>
            </a:r>
          </a:p>
          <a:p>
            <a:pPr lvl="1"/>
            <a:r>
              <a:rPr lang="de-DE" sz="1400" u="sng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http://rgzm.de/adp</a:t>
            </a:r>
          </a:p>
          <a:p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Academic </a:t>
            </a:r>
            <a:r>
              <a:rPr lang="de-DE" sz="18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Meta</a:t>
            </a:r>
            <a:r>
              <a:rPr lang="de-DE" sz="18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Tool</a:t>
            </a:r>
          </a:p>
          <a:p>
            <a:pPr lvl="1"/>
            <a:r>
              <a:rPr lang="de-DE" sz="1400" u="sng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http://academic-meta-tool.xyz/</a:t>
            </a:r>
          </a:p>
          <a:p>
            <a:pPr lvl="1"/>
            <a:r>
              <a:rPr lang="de-DE" sz="1400" u="sng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http://academic-meta-tool.xyz/vocab/</a:t>
            </a:r>
          </a:p>
          <a:p>
            <a:pPr lvl="1"/>
            <a:r>
              <a:rPr lang="de-DE" sz="1400" u="sng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http://academic-meta-tool.xyz/ontology/</a:t>
            </a:r>
          </a:p>
        </p:txBody>
      </p:sp>
      <p:sp>
        <p:nvSpPr>
          <p:cNvPr id="6" name="Rechteck 5"/>
          <p:cNvSpPr/>
          <p:nvPr/>
        </p:nvSpPr>
        <p:spPr>
          <a:xfrm>
            <a:off x="8676456" y="4958282"/>
            <a:ext cx="432048" cy="18521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07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Bibliografie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720000"/>
            <a:ext cx="8229600" cy="4083998"/>
          </a:xfrm>
        </p:spPr>
        <p:txBody>
          <a:bodyPr/>
          <a:lstStyle/>
          <a:p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Freksa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1992, </a:t>
            </a:r>
            <a:r>
              <a:rPr lang="en-US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Temporal Reasoning Based on Semi-Intervals, Artificial Intelligence 54 (1992),</a:t>
            </a:r>
            <a:br>
              <a:rPr lang="en-US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en-US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199-227.</a:t>
            </a:r>
          </a:p>
          <a:p>
            <a:pPr lvl="1"/>
            <a:r>
              <a:rPr lang="en-US" sz="1200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https://doi.org/10.1016/0004-3702(92)90090-K </a:t>
            </a:r>
            <a:endParaRPr lang="de-DE" sz="1200" dirty="0">
              <a:solidFill>
                <a:srgbClr val="0014CF"/>
              </a:solidFill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  <a:p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Allen 1983, </a:t>
            </a:r>
            <a:r>
              <a:rPr lang="en-US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Maintaining knowledge about temporal intervals, Magazine Communications of the ACM CACM Homepage archive Volume 26 Issue 11, Nov. 1983 Pages 832-843.</a:t>
            </a:r>
            <a:endParaRPr lang="de-DE" sz="1600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lvl="1"/>
            <a:r>
              <a:rPr lang="de-DE" sz="1200" dirty="0">
                <a:solidFill>
                  <a:srgbClr val="0014CF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https://doi.org/10.1145/182.358434</a:t>
            </a:r>
          </a:p>
          <a:p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Kuhnen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H.-P. 1992 (Ed.), Gestürmt – Geräumt – Vergessen?. Der Limesfall und das Ende der Römerherrschaft in Südwest-deutschland. Württembergisches Landesmuseum Stuttgart, Archäologische Sammlungen, Führer und Bestandskataloge II.</a:t>
            </a:r>
          </a:p>
          <a:p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Madsen T. 1988, Multivariate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statistics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and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archaeology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. In: Madsen T. (Ed.), Multivariate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Archaeology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Numerical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Approaches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in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Scandinavian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Archaeology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Jutland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Archaeological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Socity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Publications XII. </a:t>
            </a:r>
            <a:r>
              <a:rPr lang="de-DE" sz="1600" dirty="0" err="1">
                <a:latin typeface="Roboto Condensed" panose="02000000000000000000" pitchFamily="2" charset="0"/>
                <a:ea typeface="Roboto Condensed" panose="02000000000000000000" pitchFamily="2" charset="0"/>
              </a:rPr>
              <a:t>Aarhus</a:t>
            </a:r>
            <a:r>
              <a:rPr lang="de-DE" sz="1600" dirty="0">
                <a:latin typeface="Roboto Condensed" panose="02000000000000000000" pitchFamily="2" charset="0"/>
                <a:ea typeface="Roboto Condensed" panose="02000000000000000000" pitchFamily="2" charset="0"/>
              </a:rPr>
              <a:t> University Press, 7-27.</a:t>
            </a:r>
            <a:endParaRPr lang="de-DE" sz="2000" dirty="0">
              <a:solidFill>
                <a:srgbClr val="0014CF"/>
              </a:solidFill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  <a:p>
            <a:endParaRPr lang="de-DE" sz="1600" dirty="0">
              <a:solidFill>
                <a:srgbClr val="0014CF"/>
              </a:solidFill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8676456" y="4958282"/>
            <a:ext cx="432048" cy="18521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85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Insbesondere bietet die </a:t>
            </a:r>
            <a:r>
              <a:rPr lang="de-DE" i="1" dirty="0" smtClean="0"/>
              <a:t>Samian Research Datenbank </a:t>
            </a:r>
            <a:r>
              <a:rPr lang="de-DE" dirty="0" smtClean="0"/>
              <a:t>am RGZM über 250'000 identifizierte Töpferstempel aus Europa an, …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 bwMode="auto">
          <a:xfrm>
            <a:off x="2843808" y="4370314"/>
            <a:ext cx="6192688" cy="43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… welche traditionell </a:t>
            </a:r>
            <a:r>
              <a:rPr lang="de-DE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“</a:t>
            </a:r>
            <a:r>
              <a:rPr lang="de-DE" sz="22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short</a:t>
            </a:r>
            <a:r>
              <a:rPr lang="de-DE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i="1" dirty="0" err="1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cutted</a:t>
            </a:r>
            <a:r>
              <a:rPr lang="de-DE" sz="2200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”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datiert wurden.</a:t>
            </a:r>
            <a:endParaRPr lang="de-DE" sz="2200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</p:txBody>
      </p:sp>
      <p:sp>
        <p:nvSpPr>
          <p:cNvPr id="5" name="Textfeld 4"/>
          <p:cNvSpPr txBox="1"/>
          <p:nvPr/>
        </p:nvSpPr>
        <p:spPr bwMode="auto">
          <a:xfrm>
            <a:off x="3096671" y="1203598"/>
            <a:ext cx="249526" cy="29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de-DE" sz="1800" b="1" dirty="0">
              <a:solidFill>
                <a:srgbClr val="003072"/>
              </a:solidFill>
              <a:latin typeface="Frutiger Next Pro UltraLight"/>
              <a:cs typeface="Frutiger Next Pro UltraLight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1115616" y="1131590"/>
            <a:ext cx="5192556" cy="2880000"/>
            <a:chOff x="2483768" y="1059582"/>
            <a:chExt cx="5192556" cy="28800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2319582"/>
              <a:ext cx="1088100" cy="1620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 descr="LaGraufGeneralDistributionRelativeFrequencies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664"/>
            <a:stretch/>
          </p:blipFill>
          <p:spPr bwMode="auto">
            <a:xfrm>
              <a:off x="2483768" y="1059582"/>
              <a:ext cx="4013944" cy="28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feld 9"/>
          <p:cNvSpPr txBox="1"/>
          <p:nvPr/>
        </p:nvSpPr>
        <p:spPr bwMode="auto">
          <a:xfrm>
            <a:off x="3851920" y="4020507"/>
            <a:ext cx="1512168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http://www.rgzm.de/samian</a:t>
            </a:r>
          </a:p>
        </p:txBody>
      </p:sp>
      <p:pic>
        <p:nvPicPr>
          <p:cNvPr id="4098" name="Picture 2" descr="https://upload.wikimedia.org/wikipedia/commons/thumb/6/69/University_of_Leeds_Logo.svg/800px-University_of_Leeds_Logo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793" y="1903856"/>
            <a:ext cx="99310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/>
          <p:cNvSpPr txBox="1"/>
          <p:nvPr/>
        </p:nvSpPr>
        <p:spPr bwMode="auto">
          <a:xfrm>
            <a:off x="6516216" y="3224283"/>
            <a:ext cx="2304256" cy="787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ctr"/>
            <a:r>
              <a:rPr lang="en-US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By University of Leeds (</a:t>
            </a:r>
            <a:r>
              <a:rPr lang="en-US" sz="5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en:File:Leeds</a:t>
            </a:r>
            <a:r>
              <a:rPr lang="en-US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University </a:t>
            </a:r>
            <a:r>
              <a:rPr lang="en-US" sz="5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logo.svg</a:t>
            </a:r>
            <a:r>
              <a:rPr lang="en-US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)</a:t>
            </a:r>
            <a:br>
              <a:rPr lang="en-US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</a:br>
            <a:r>
              <a:rPr lang="en-US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[Public domain], via Wikimedia Commons </a:t>
            </a:r>
            <a:r>
              <a:rPr lang="de-DE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https://en.wikipedia.org/wiki/File:Leeds_University_logo.svg</a:t>
            </a:r>
          </a:p>
          <a:p>
            <a:pPr algn="ctr"/>
            <a:endParaRPr lang="de-DE" sz="5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  <a:p>
            <a:pPr algn="ctr"/>
            <a:r>
              <a:rPr lang="de-DE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© http://www.reading.ac.uk/</a:t>
            </a:r>
          </a:p>
          <a:p>
            <a:pPr algn="ctr"/>
            <a:r>
              <a:rPr lang="de-DE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http://www.reading.ac.uk/web/multimediafiles/legacy-uor-home.png</a:t>
            </a:r>
          </a:p>
          <a:p>
            <a:pPr algn="ctr"/>
            <a:endParaRPr lang="de-DE" sz="500" dirty="0">
              <a:latin typeface="Roboto Condensed Light" panose="02000000000000000000" pitchFamily="2" charset="0"/>
              <a:ea typeface="Roboto Condensed Light" panose="02000000000000000000" pitchFamily="2" charset="0"/>
              <a:cs typeface="Frutiger Next Pro UltraLight"/>
            </a:endParaRPr>
          </a:p>
          <a:p>
            <a:pPr algn="ctr"/>
            <a:r>
              <a:rPr lang="de-DE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© https://ahrc.ukri.org/</a:t>
            </a:r>
          </a:p>
          <a:p>
            <a:pPr algn="ctr"/>
            <a:r>
              <a:rPr lang="de-DE" sz="5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https://ahrc.ukri.org/ahrc/includes/themes/MasterSite/images/logo.png</a:t>
            </a:r>
          </a:p>
        </p:txBody>
      </p:sp>
      <p:pic>
        <p:nvPicPr>
          <p:cNvPr id="4102" name="Picture 6" descr="University of Read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746" y="2396115"/>
            <a:ext cx="835196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Arts &amp; Humanities Research Council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43" y="2792267"/>
            <a:ext cx="1100001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0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 der römischen Archäologie geschieht dies meist durch die Einführung “</a:t>
            </a:r>
            <a:r>
              <a:rPr lang="de-DE" i="1" dirty="0" smtClean="0"/>
              <a:t>absoluter Datierungen</a:t>
            </a:r>
            <a:r>
              <a:rPr lang="de-DE" dirty="0" smtClean="0"/>
              <a:t>” in “</a:t>
            </a:r>
            <a:r>
              <a:rPr lang="de-DE" i="1" dirty="0" err="1" smtClean="0"/>
              <a:t>from-to</a:t>
            </a:r>
            <a:r>
              <a:rPr lang="de-DE" dirty="0" smtClean="0"/>
              <a:t>” Spalten, …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 bwMode="auto">
          <a:xfrm>
            <a:off x="1903880" y="4371950"/>
            <a:ext cx="7067690" cy="43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… wobei in der Realität die Situation wesentlich komplexer ist.</a:t>
            </a:r>
            <a:endParaRPr lang="de-DE" sz="2200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</p:txBody>
      </p:sp>
      <p:grpSp>
        <p:nvGrpSpPr>
          <p:cNvPr id="9" name="Gruppieren 8"/>
          <p:cNvGrpSpPr/>
          <p:nvPr/>
        </p:nvGrpSpPr>
        <p:grpSpPr>
          <a:xfrm>
            <a:off x="702000" y="1127333"/>
            <a:ext cx="7740000" cy="3100601"/>
            <a:chOff x="539552" y="1035475"/>
            <a:chExt cx="7740000" cy="3100601"/>
          </a:xfrm>
        </p:grpSpPr>
        <p:sp>
          <p:nvSpPr>
            <p:cNvPr id="5" name="Textfeld 4"/>
            <p:cNvSpPr txBox="1"/>
            <p:nvPr/>
          </p:nvSpPr>
          <p:spPr bwMode="auto">
            <a:xfrm>
              <a:off x="2879424" y="1035475"/>
              <a:ext cx="249526" cy="295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4211" tIns="47105" rIns="94211" bIns="47105" rtlCol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endParaRPr lang="de-DE" sz="1800" b="1" dirty="0">
                <a:solidFill>
                  <a:srgbClr val="003072"/>
                </a:solidFill>
                <a:latin typeface="Frutiger Next Pro UltraLight"/>
                <a:cs typeface="Frutiger Next Pro UltraLight"/>
              </a:endParaRPr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9552" y="1069887"/>
              <a:ext cx="7740000" cy="3066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Ellipse 6"/>
            <p:cNvSpPr/>
            <p:nvPr/>
          </p:nvSpPr>
          <p:spPr>
            <a:xfrm>
              <a:off x="863199" y="1617393"/>
              <a:ext cx="1040681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de-DE" altLang="de-DE">
                <a:solidFill>
                  <a:srgbClr val="FFFFFF"/>
                </a:solidFill>
              </a:endParaRPr>
            </a:p>
          </p:txBody>
        </p:sp>
        <p:sp>
          <p:nvSpPr>
            <p:cNvPr id="8" name="Pfeil nach rechts 7"/>
            <p:cNvSpPr/>
            <p:nvPr/>
          </p:nvSpPr>
          <p:spPr>
            <a:xfrm rot="13354468">
              <a:off x="1763546" y="2059999"/>
              <a:ext cx="1573089" cy="720080"/>
            </a:xfrm>
            <a:prstGeom prst="rightArrow">
              <a:avLst>
                <a:gd name="adj1" fmla="val 42305"/>
                <a:gd name="adj2" fmla="val 7106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Textfeld 9"/>
          <p:cNvSpPr txBox="1"/>
          <p:nvPr/>
        </p:nvSpPr>
        <p:spPr bwMode="auto">
          <a:xfrm>
            <a:off x="6929832" y="4008527"/>
            <a:ext cx="1512168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http://www.rgzm.de/samian</a:t>
            </a:r>
          </a:p>
        </p:txBody>
      </p:sp>
    </p:spTree>
    <p:extLst>
      <p:ext uri="{BB962C8B-B14F-4D97-AF65-F5344CB8AC3E}">
        <p14:creationId xmlns:p14="http://schemas.microsoft.com/office/powerpoint/2010/main" val="374579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Datierungen werden hier hauptsächlich aus Limesabschnitten abgeleitet. Jedoch ist der einzige absolut datierte Abschnitt</a:t>
            </a:r>
            <a:r>
              <a:rPr lang="en-US" dirty="0" smtClean="0"/>
              <a:t>…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 bwMode="auto">
          <a:xfrm>
            <a:off x="467544" y="3207007"/>
            <a:ext cx="3245070" cy="37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en-US" sz="6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Phil Champion / Hadrian's wall at Cuddy's Crags and </a:t>
            </a:r>
            <a:r>
              <a:rPr lang="en-US" sz="6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Housesteads</a:t>
            </a:r>
            <a:r>
              <a:rPr lang="en-US" sz="6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Crags CC BY-SA 2.0 </a:t>
            </a:r>
            <a:br>
              <a:rPr lang="en-US" sz="6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</a:br>
            <a:r>
              <a:rPr lang="de-DE" sz="6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https://commons.wikimedia.org/wiki</a:t>
            </a:r>
            <a:br>
              <a:rPr lang="de-DE" sz="6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</a:br>
            <a:r>
              <a:rPr lang="de-DE" sz="6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/File:Hadrian%27s_wall_at_Cuddy%27s_Crags_and_Housesteads_Crags_-_geograph.org.uk_-_404992.jpg</a:t>
            </a:r>
          </a:p>
        </p:txBody>
      </p:sp>
      <p:pic>
        <p:nvPicPr>
          <p:cNvPr id="3074" name="Picture 2" descr="G:\Mees\Projects\Data\LimesKarten\Hadrian's_wall_at_Cuddy's_Crags_and_Housesteads_Crags_-_geograph.org.uk_-_4049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47007"/>
            <a:ext cx="324507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Mees\Projects\Data\LimesKarten\HadriansWall_Cinnamus_i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036" y="2458407"/>
            <a:ext cx="315142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 bwMode="auto">
          <a:xfrm>
            <a:off x="5364088" y="1131590"/>
            <a:ext cx="2945898" cy="7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>
              <a:buFontTx/>
              <a:buNone/>
            </a:pPr>
            <a:r>
              <a:rPr lang="de-DE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… </a:t>
            </a:r>
            <a:r>
              <a:rPr lang="de-DE" sz="2200" dirty="0" err="1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Hadrian‘s</a:t>
            </a:r>
            <a:r>
              <a:rPr lang="de-DE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Wall</a:t>
            </a:r>
            <a:b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</a:b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(</a:t>
            </a:r>
            <a:r>
              <a:rPr lang="de-DE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122+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AD) </a:t>
            </a:r>
            <a:r>
              <a:rPr lang="de-DE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…</a:t>
            </a:r>
          </a:p>
        </p:txBody>
      </p:sp>
      <p:sp>
        <p:nvSpPr>
          <p:cNvPr id="6" name="Textfeld 5"/>
          <p:cNvSpPr txBox="1"/>
          <p:nvPr/>
        </p:nvSpPr>
        <p:spPr bwMode="auto">
          <a:xfrm>
            <a:off x="5436096" y="4634154"/>
            <a:ext cx="3312368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http://www.rgzm.de/samian (Distribution </a:t>
            </a:r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of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</a:t>
            </a:r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Cinnamus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ii on </a:t>
            </a:r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Hadrian‘s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Wall)</a:t>
            </a:r>
          </a:p>
        </p:txBody>
      </p:sp>
      <p:sp>
        <p:nvSpPr>
          <p:cNvPr id="8" name="Textfeld 7"/>
          <p:cNvSpPr txBox="1"/>
          <p:nvPr/>
        </p:nvSpPr>
        <p:spPr bwMode="auto">
          <a:xfrm>
            <a:off x="461264" y="4124093"/>
            <a:ext cx="4326760" cy="67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just">
              <a:buFontTx/>
              <a:buNone/>
            </a:pPr>
            <a:r>
              <a:rPr lang="en-US" sz="1000" i="1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“And so, having reformed the army quite in the manner of a monarch, he set out for Britain, and there he corrected many abuses and was the first to construct a wall, eighty miles in length, which was to separate the barbarians from the Romans. “</a:t>
            </a:r>
          </a:p>
          <a:p>
            <a:pPr algn="r"/>
            <a:r>
              <a:rPr lang="en-US" sz="800" dirty="0">
                <a:solidFill>
                  <a:srgbClr val="00307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- SHA, Hadrian, 11.2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995" y="2386399"/>
            <a:ext cx="1472869" cy="14400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 bwMode="auto">
          <a:xfrm>
            <a:off x="3131840" y="3824447"/>
            <a:ext cx="2304256" cy="1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6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© RGZM, NAVIS3, https://www1.rgzm.de/Navis3/Large/41442A00L.gif</a:t>
            </a:r>
          </a:p>
        </p:txBody>
      </p:sp>
    </p:spTree>
    <p:extLst>
      <p:ext uri="{BB962C8B-B14F-4D97-AF65-F5344CB8AC3E}">
        <p14:creationId xmlns:p14="http://schemas.microsoft.com/office/powerpoint/2010/main" val="99845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Der deutsche Alb </a:t>
            </a:r>
            <a:r>
              <a:rPr lang="de-DE" dirty="0"/>
              <a:t>Limes, Neckar Limes, Elisabethenstraße </a:t>
            </a:r>
            <a:r>
              <a:rPr lang="de-DE" dirty="0" smtClean="0"/>
              <a:t>und der Wetterau </a:t>
            </a:r>
            <a:r>
              <a:rPr lang="de-DE" dirty="0"/>
              <a:t>Limes </a:t>
            </a:r>
            <a:r>
              <a:rPr lang="de-DE" dirty="0" smtClean="0"/>
              <a:t>haben </a:t>
            </a:r>
            <a:r>
              <a:rPr lang="de-DE" u="sng" dirty="0" smtClean="0"/>
              <a:t>keine</a:t>
            </a:r>
            <a:r>
              <a:rPr lang="de-DE" dirty="0" smtClean="0"/>
              <a:t> absoluten Start Datierungen. </a:t>
            </a:r>
            <a:endParaRPr lang="de-DE" dirty="0"/>
          </a:p>
        </p:txBody>
      </p:sp>
      <p:pic>
        <p:nvPicPr>
          <p:cNvPr id="2051" name="Picture 3" descr="G:\Mees\Projects\Data\OwnCloud\Konferenzen\2018_EAA_Barcelona\presentation\img\Limes_GestuermtGeraeumtVergessen_S7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579" y="1129773"/>
            <a:ext cx="387594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feil nach rechts 3"/>
          <p:cNvSpPr/>
          <p:nvPr/>
        </p:nvSpPr>
        <p:spPr>
          <a:xfrm>
            <a:off x="3563888" y="1699518"/>
            <a:ext cx="1369532" cy="21602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 nach rechts 7"/>
          <p:cNvSpPr/>
          <p:nvPr/>
        </p:nvSpPr>
        <p:spPr>
          <a:xfrm rot="14512855">
            <a:off x="5751020" y="3773330"/>
            <a:ext cx="1224136" cy="21602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 bwMode="auto">
          <a:xfrm>
            <a:off x="467544" y="1563638"/>
            <a:ext cx="2952328" cy="2803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Aufgrund der fortschreitenden Besetzung </a:t>
            </a: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entsteht für die Limes-Phasen </a:t>
            </a:r>
            <a:r>
              <a:rPr lang="de-DE" sz="2200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jedoch eine relative Chronologie.</a:t>
            </a:r>
          </a:p>
          <a:p>
            <a:pPr>
              <a:spcBef>
                <a:spcPct val="0"/>
              </a:spcBef>
              <a:buFontTx/>
              <a:buNone/>
            </a:pPr>
            <a:endParaRPr lang="de-DE" sz="2200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DE" sz="2200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Wie kann man diese Limesphasen datieren?</a:t>
            </a:r>
            <a:endParaRPr lang="de-DE" sz="2200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</p:txBody>
      </p:sp>
      <p:sp>
        <p:nvSpPr>
          <p:cNvPr id="9" name="Textfeld 8"/>
          <p:cNvSpPr txBox="1"/>
          <p:nvPr/>
        </p:nvSpPr>
        <p:spPr bwMode="auto">
          <a:xfrm>
            <a:off x="6436215" y="4716000"/>
            <a:ext cx="1512168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Kuhnen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1992, 79, </a:t>
            </a:r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Taf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. 1</a:t>
            </a:r>
          </a:p>
        </p:txBody>
      </p:sp>
      <p:sp>
        <p:nvSpPr>
          <p:cNvPr id="10" name="Textfeld 9"/>
          <p:cNvSpPr txBox="1"/>
          <p:nvPr/>
        </p:nvSpPr>
        <p:spPr bwMode="auto">
          <a:xfrm>
            <a:off x="3510254" y="1915542"/>
            <a:ext cx="1205762" cy="4029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211" tIns="47105" rIns="94211" bIns="47105" rtlCol="0">
            <a:spAutoFit/>
          </a:bodyPr>
          <a:lstStyle>
            <a:defPPr>
              <a:defRPr lang="de-DE"/>
            </a:defPPr>
            <a:lvl1pPr>
              <a:buFontTx/>
              <a:buNone/>
              <a:defRPr sz="1000" b="1">
                <a:solidFill>
                  <a:srgbClr val="00307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defRPr>
            </a:lvl1pPr>
          </a:lstStyle>
          <a:p>
            <a:r>
              <a:rPr lang="de-DE" dirty="0"/>
              <a:t>Elisabethenstraße</a:t>
            </a:r>
          </a:p>
          <a:p>
            <a:r>
              <a:rPr lang="de-DE" dirty="0"/>
              <a:t>ca. 74 AD ?</a:t>
            </a:r>
          </a:p>
        </p:txBody>
      </p:sp>
      <p:sp>
        <p:nvSpPr>
          <p:cNvPr id="12" name="Textfeld 11"/>
          <p:cNvSpPr txBox="1"/>
          <p:nvPr/>
        </p:nvSpPr>
        <p:spPr bwMode="auto">
          <a:xfrm>
            <a:off x="6746651" y="4083904"/>
            <a:ext cx="784748" cy="4029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211" tIns="47105" rIns="94211" bIns="47105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de-DE" sz="1000" b="1" dirty="0">
                <a:solidFill>
                  <a:srgbClr val="00307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Alb Limes</a:t>
            </a:r>
            <a:br>
              <a:rPr lang="de-DE" sz="1000" b="1" dirty="0">
                <a:solidFill>
                  <a:srgbClr val="00307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</a:br>
            <a:r>
              <a:rPr lang="de-DE" sz="1000" b="1" dirty="0">
                <a:solidFill>
                  <a:srgbClr val="00307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ca. 110 AD ?</a:t>
            </a:r>
          </a:p>
        </p:txBody>
      </p:sp>
      <p:sp>
        <p:nvSpPr>
          <p:cNvPr id="13" name="Pfeil nach rechts 12"/>
          <p:cNvSpPr/>
          <p:nvPr/>
        </p:nvSpPr>
        <p:spPr>
          <a:xfrm rot="19519927">
            <a:off x="3907028" y="3585406"/>
            <a:ext cx="1678447" cy="21602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 bwMode="auto">
          <a:xfrm>
            <a:off x="3054125" y="4256268"/>
            <a:ext cx="1052109" cy="4029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211" tIns="47105" rIns="94211" bIns="47105" rtlCol="0">
            <a:spAutoFit/>
          </a:bodyPr>
          <a:lstStyle>
            <a:defPPr>
              <a:defRPr lang="de-DE"/>
            </a:defPPr>
            <a:lvl1pPr>
              <a:buFontTx/>
              <a:buNone/>
              <a:defRPr sz="1000" b="1">
                <a:solidFill>
                  <a:srgbClr val="00307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defRPr>
            </a:lvl1pPr>
          </a:lstStyle>
          <a:p>
            <a:pPr algn="r"/>
            <a:r>
              <a:rPr lang="de-DE" dirty="0"/>
              <a:t>Neckar Limes</a:t>
            </a:r>
            <a:br>
              <a:rPr lang="de-DE" dirty="0"/>
            </a:br>
            <a:r>
              <a:rPr lang="de-DE" dirty="0"/>
              <a:t>ca. 115 AD ?</a:t>
            </a:r>
          </a:p>
        </p:txBody>
      </p:sp>
      <p:sp>
        <p:nvSpPr>
          <p:cNvPr id="15" name="Pfeil nach rechts 14"/>
          <p:cNvSpPr/>
          <p:nvPr/>
        </p:nvSpPr>
        <p:spPr>
          <a:xfrm rot="1391936">
            <a:off x="4105802" y="1093275"/>
            <a:ext cx="1063126" cy="21602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/>
          <p:cNvSpPr txBox="1"/>
          <p:nvPr/>
        </p:nvSpPr>
        <p:spPr bwMode="auto">
          <a:xfrm>
            <a:off x="3275856" y="1129773"/>
            <a:ext cx="1205762" cy="40290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4211" tIns="47105" rIns="94211" bIns="47105" rtlCol="0">
            <a:spAutoFit/>
          </a:bodyPr>
          <a:lstStyle>
            <a:defPPr>
              <a:defRPr lang="de-DE"/>
            </a:defPPr>
            <a:lvl1pPr>
              <a:buFontTx/>
              <a:buNone/>
              <a:defRPr sz="1000" b="1">
                <a:solidFill>
                  <a:srgbClr val="003072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defRPr>
            </a:lvl1pPr>
          </a:lstStyle>
          <a:p>
            <a:r>
              <a:rPr lang="de-DE" dirty="0"/>
              <a:t>Wetterau Limes</a:t>
            </a:r>
          </a:p>
          <a:p>
            <a:r>
              <a:rPr lang="de-DE" dirty="0"/>
              <a:t>ca. 110 AD ?</a:t>
            </a:r>
          </a:p>
        </p:txBody>
      </p:sp>
    </p:spTree>
    <p:extLst>
      <p:ext uri="{BB962C8B-B14F-4D97-AF65-F5344CB8AC3E}">
        <p14:creationId xmlns:p14="http://schemas.microsoft.com/office/powerpoint/2010/main" val="55028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 hat Recht? Es gibt </a:t>
            </a:r>
            <a:r>
              <a:rPr lang="de-DE" dirty="0" smtClean="0"/>
              <a:t>abweichende Münzdatierungskurven </a:t>
            </a:r>
            <a:r>
              <a:rPr lang="de-DE" dirty="0"/>
              <a:t>und </a:t>
            </a:r>
            <a:r>
              <a:rPr lang="de-DE" dirty="0" smtClean="0"/>
              <a:t>Terra Sigillata (TS) Datierungskurven </a:t>
            </a:r>
            <a:r>
              <a:rPr lang="de-DE" dirty="0"/>
              <a:t>von </a:t>
            </a:r>
            <a:r>
              <a:rPr lang="de-DE" dirty="0" smtClean="0"/>
              <a:t>Limesteilen</a:t>
            </a:r>
            <a:r>
              <a:rPr lang="de-DE" dirty="0"/>
              <a:t>.</a:t>
            </a:r>
          </a:p>
        </p:txBody>
      </p:sp>
      <p:pic>
        <p:nvPicPr>
          <p:cNvPr id="5" name="Picture 4" descr="Fig02SamianAndKortuem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8538" y="1080000"/>
            <a:ext cx="5146925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 bwMode="auto">
          <a:xfrm>
            <a:off x="5004048" y="1730081"/>
            <a:ext cx="1584176" cy="9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r>
              <a:rPr lang="de-DE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Münzkurven</a:t>
            </a:r>
            <a:endParaRPr lang="de-DE" i="1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  <a:p>
            <a:r>
              <a:rPr lang="de-DE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Wetterau- </a:t>
            </a:r>
            <a:r>
              <a:rPr lang="de-DE" dirty="0" err="1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and</a:t>
            </a:r>
            <a:r>
              <a:rPr lang="de-DE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</a:t>
            </a:r>
          </a:p>
          <a:p>
            <a:r>
              <a:rPr lang="de-DE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Main Limes</a:t>
            </a:r>
          </a:p>
        </p:txBody>
      </p:sp>
      <p:sp>
        <p:nvSpPr>
          <p:cNvPr id="7" name="Textfeld 6"/>
          <p:cNvSpPr txBox="1"/>
          <p:nvPr/>
        </p:nvSpPr>
        <p:spPr bwMode="auto">
          <a:xfrm>
            <a:off x="2123728" y="1635646"/>
            <a:ext cx="1512168" cy="92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de-DE" i="1" dirty="0" smtClean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TS-Kurven</a:t>
            </a:r>
            <a:endParaRPr lang="de-DE" i="1" dirty="0">
              <a:solidFill>
                <a:srgbClr val="003072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Frutiger Next Pro UltraLight"/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de-DE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Wetterau- </a:t>
            </a:r>
            <a:r>
              <a:rPr lang="de-DE" dirty="0" err="1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and</a:t>
            </a:r>
            <a:r>
              <a:rPr lang="de-DE" dirty="0">
                <a:solidFill>
                  <a:srgbClr val="00307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Frutiger Next Pro UltraLight"/>
              </a:rPr>
              <a:t> Main Limes</a:t>
            </a:r>
          </a:p>
        </p:txBody>
      </p:sp>
      <p:sp>
        <p:nvSpPr>
          <p:cNvPr id="9" name="Textfeld 8"/>
          <p:cNvSpPr txBox="1"/>
          <p:nvPr/>
        </p:nvSpPr>
        <p:spPr bwMode="auto">
          <a:xfrm>
            <a:off x="5724128" y="4657765"/>
            <a:ext cx="1512168" cy="21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4211" tIns="47105" rIns="94211" bIns="47105" rtlCol="0">
            <a:spAutoFit/>
          </a:bodyPr>
          <a:lstStyle/>
          <a:p>
            <a:pPr algn="r"/>
            <a:r>
              <a:rPr lang="de-DE" sz="800" dirty="0" err="1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based</a:t>
            </a:r>
            <a:r>
              <a:rPr lang="de-DE" sz="8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Frutiger Next Pro UltraLight"/>
              </a:rPr>
              <a:t> on http://rgzm.de/samian</a:t>
            </a:r>
          </a:p>
        </p:txBody>
      </p:sp>
    </p:spTree>
    <p:extLst>
      <p:ext uri="{BB962C8B-B14F-4D97-AF65-F5344CB8AC3E}">
        <p14:creationId xmlns:p14="http://schemas.microsoft.com/office/powerpoint/2010/main" val="406687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a:spPr>
      <a:bodyPr wrap="square" lIns="94211" tIns="47105" rIns="94211" bIns="47105">
        <a:spAutoFit/>
      </a:bodyPr>
      <a:lstStyle>
        <a:defPPr>
          <a:spcBef>
            <a:spcPct val="0"/>
          </a:spcBef>
          <a:buFontTx/>
          <a:buNone/>
          <a:defRPr sz="1800" b="1" dirty="0" smtClean="0">
            <a:solidFill>
              <a:srgbClr val="003072"/>
            </a:solidFill>
            <a:latin typeface="Frutiger Next Pro UltraLight"/>
            <a:cs typeface="Frutiger Next Pro UltraLight"/>
          </a:defRPr>
        </a:defPPr>
      </a:lstStyle>
    </a:tx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1446</Words>
  <Application>Microsoft Office PowerPoint</Application>
  <PresentationFormat>Bildschirmpräsentation (16:9)</PresentationFormat>
  <Paragraphs>208</Paragraphs>
  <Slides>43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54" baseType="lpstr">
      <vt:lpstr>Arial</vt:lpstr>
      <vt:lpstr>Roboto</vt:lpstr>
      <vt:lpstr>Courier New</vt:lpstr>
      <vt:lpstr>Roboto Condensed</vt:lpstr>
      <vt:lpstr>Open Sans</vt:lpstr>
      <vt:lpstr>Open Sans Light</vt:lpstr>
      <vt:lpstr>Roboto Black</vt:lpstr>
      <vt:lpstr>Roboto Condensed Light</vt:lpstr>
      <vt:lpstr>Calibri</vt:lpstr>
      <vt:lpstr>Frutiger Next Pro UltraLight</vt:lpstr>
      <vt:lpstr>Standarddesign</vt:lpstr>
      <vt:lpstr>PowerPoint-Präsentation</vt:lpstr>
      <vt:lpstr>Archäologische Datenbanken enthalten eine Menge an … </vt:lpstr>
      <vt:lpstr>Insbesondere relativ-chronologische Informationen und deren Abhängigkeiten werden nicht transparent modelliert.</vt:lpstr>
      <vt:lpstr>Ziel unseres Projekts Dating Mechanism ist es, diese “archäologischen hidden assumptions” sichtbar zu machen… </vt:lpstr>
      <vt:lpstr>Insbesondere bietet die Samian Research Datenbank am RGZM über 250'000 identifizierte Töpferstempel aus Europa an, …</vt:lpstr>
      <vt:lpstr>In der römischen Archäologie geschieht dies meist durch die Einführung “absoluter Datierungen” in “from-to” Spalten, …</vt:lpstr>
      <vt:lpstr>Datierungen werden hier hauptsächlich aus Limesabschnitten abgeleitet. Jedoch ist der einzige absolut datierte Abschnitt…</vt:lpstr>
      <vt:lpstr>Der deutsche Alb Limes, Neckar Limes, Elisabethenstraße und der Wetterau Limes haben keine absoluten Start Datierungen. </vt:lpstr>
      <vt:lpstr>Wer hat Recht? Es gibt abweichende Münzdatierungskurven und Terra Sigillata (TS) Datierungskurven von Limesteilen.</vt:lpstr>
      <vt:lpstr>Um eine Chronologie der Terra Sigillata zu ermitteln, nutzen wir das horseshoe paradigma der Korrespondenzanalyse (CA).</vt:lpstr>
      <vt:lpstr>Die webbasierte CA der RGZM ADP-Forschungstools benötigt nur eine CSV Incidences-Ausgangsdatei.</vt:lpstr>
      <vt:lpstr>Die Menge an Zeitüberlappung zwischen den Limes-Teilen kann durch die Anzahl der gemeinsamen Töpfer definiert werden.</vt:lpstr>
      <vt:lpstr>Ein tieferer Einblick in die relativ-chronologischen Beziehungen der Limes-Festungen: Je weiter rechts, desto später.</vt:lpstr>
      <vt:lpstr>Die Berechnung / Datierung von Limesintervallen mithilfe einer CA verursacht Herausforderungen, die gelöst werden müssen…</vt:lpstr>
      <vt:lpstr>… um diese zu lösen, kann man die Alligator Methode, die im Alligator Tool der RGZM WissIT implementiert wurde, nutzen.</vt:lpstr>
      <vt:lpstr>Die Eingabe in Alligator ist eine CSV-Datei mit Ergebnissen einer 3D CA, sowie fixen und schwebende Datierungen.</vt:lpstr>
      <vt:lpstr>Die Ausgabe von Alligator ist eine RDF-Darstellung der Berechnung, die in der Alligator-Ontologie als OWL definiert ist.</vt:lpstr>
      <vt:lpstr>Die Alligator-Methode besteht aus einer Reihe von Schritten zur Berechnung der schwebenden Limesabschnitt-Datierungen…</vt:lpstr>
      <vt:lpstr>Die Alligator-Methode: Step 1-4 im Überblick.</vt:lpstr>
      <vt:lpstr>Beispiel: Unser Ziel ist es, die “virtual fuzzy start and end years” des “Main Limes” und des “Odenwald Limes” zu berechnen …</vt:lpstr>
      <vt:lpstr>… hier als geschätztes Resultat des Main Limes (100 – 260 AD) und des Odenwald Limes (105 – 260 AD)…</vt:lpstr>
      <vt:lpstr>… Zwischenergebnisse: fixe und schwebende Limes-Abschnitt- Intervalle als Liste der „virtual fuzzy start and end years“.</vt:lpstr>
      <vt:lpstr>Die „virtual fuzzy start and end years“ der Limes Abschnitte können z.B. als “virtual timeline” visualisiert werden.</vt:lpstr>
      <vt:lpstr>Die Alligator Methode benötigt noch einige Schritte um eine relative Chronologie nach Allen’s Interval Algebra zu ermitteln.</vt:lpstr>
      <vt:lpstr>Die Modellierung der relativen Chronologie erfolgt mit Allen’s Interval Algebra als Grundlage für ein Temporal Reasoning …</vt:lpstr>
      <vt:lpstr>Wir nutzen Zeitintervalle mit absoluten “virtual fuzzy” Datierungen, um relative Chronologien nach Allen zu erstellen…</vt:lpstr>
      <vt:lpstr>… und sie als transparentes und interoperables RDF in einer semantischen Graph-Repräsentation zu modellieren.</vt:lpstr>
      <vt:lpstr>Die durch Alligator berechnete relative Chronologie kann z.B. auch als CYPHER Statements in Neo4j genutzt werden.</vt:lpstr>
      <vt:lpstr>Der Grad der Verbindung zwischen Limes-Teilen kann mit dem Pearson-Korrelationskoeffizienten beschrieben werden.</vt:lpstr>
      <vt:lpstr>Die Alligator-Methode in einem Kurzüberblick.</vt:lpstr>
      <vt:lpstr>Next Steps: Nutzen der Alligator Allen Ergebnisse zur relativen Chronologie um ein Temporal Reasoning durchzuführen.</vt:lpstr>
      <vt:lpstr>Um Schlussfolgerungen aus Allen’s Interval Algebra mit einem Grad der Verbindung zu ziehen, kann AMT genutzt werden.</vt:lpstr>
      <vt:lpstr>Ein Temporal Reasoning kann mit Hilfe von Role-Chain-Axiomen mit dem Academic Meta Tool durchgeführt werden.</vt:lpstr>
      <vt:lpstr>Das Academic Meta Tool ist in OWL definiert und im World Wide Web verfügbar.</vt:lpstr>
      <vt:lpstr>Die “Limesabschnitts-Ontologie” basiert auf der AMT Ontologie und enthält spezifische Axiome für Temporal Reasoning.</vt:lpstr>
      <vt:lpstr>Wir nutzen hier AMT Konzepte und Rollen um eine relative Chronologie nach Allen’s Interval Algebra Regeln zu erstellen.</vt:lpstr>
      <vt:lpstr>Nach Nutzung der Role-Chain-Axiome zur Berechnung der Ergebnisse, werden jene in einem Web Viewer angezeigt.</vt:lpstr>
      <vt:lpstr>Hier als Beispiel die relative Chronologie von Hadrian‘s Wall und die inferierten relativchronologiscvhen Ergebnisse mittels AMT.</vt:lpstr>
      <vt:lpstr>Alle Daten und Reasoning Ergebnisse können als reprodizierbare Linked Open Data ‘Quadruples’ exportiert werden.</vt:lpstr>
      <vt:lpstr>Kurze Zusammenfassung: Von der CA zu einer relativen Chronologie mit Temporal Reasoning und gewichteten Kanten.</vt:lpstr>
      <vt:lpstr>PowerPoint-Präsentation</vt:lpstr>
      <vt:lpstr>Online-Referenzen</vt:lpstr>
      <vt:lpstr>Bibliografie</vt:lpstr>
    </vt:vector>
  </TitlesOfParts>
  <Company>RGZM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Dating Mechanism</dc:title>
  <dc:creator>Florian Thiery;mees@rgzm.de</dc:creator>
  <cp:lastModifiedBy>Florian Thiery</cp:lastModifiedBy>
  <cp:revision>960</cp:revision>
  <cp:lastPrinted>2018-10-23T05:26:11Z</cp:lastPrinted>
  <dcterms:created xsi:type="dcterms:W3CDTF">2011-05-16T07:17:03Z</dcterms:created>
  <dcterms:modified xsi:type="dcterms:W3CDTF">2019-01-15T09:26:55Z</dcterms:modified>
</cp:coreProperties>
</file>