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4" r:id="rId1"/>
  </p:sldMasterIdLst>
  <p:notesMasterIdLst>
    <p:notesMasterId r:id="rId18"/>
  </p:notesMasterIdLst>
  <p:handoutMasterIdLst>
    <p:handoutMasterId r:id="rId19"/>
  </p:handoutMasterIdLst>
  <p:sldIdLst>
    <p:sldId id="283" r:id="rId2"/>
    <p:sldId id="404" r:id="rId3"/>
    <p:sldId id="371" r:id="rId4"/>
    <p:sldId id="407" r:id="rId5"/>
    <p:sldId id="408" r:id="rId6"/>
    <p:sldId id="409" r:id="rId7"/>
    <p:sldId id="410" r:id="rId8"/>
    <p:sldId id="406" r:id="rId9"/>
    <p:sldId id="396" r:id="rId10"/>
    <p:sldId id="399" r:id="rId11"/>
    <p:sldId id="397" r:id="rId12"/>
    <p:sldId id="405" r:id="rId13"/>
    <p:sldId id="402" r:id="rId14"/>
    <p:sldId id="403" r:id="rId15"/>
    <p:sldId id="401" r:id="rId16"/>
    <p:sldId id="398" r:id="rId17"/>
  </p:sldIdLst>
  <p:sldSz cx="9144000" cy="6858000" type="screen4x3"/>
  <p:notesSz cx="6881813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4AA4D20-C4D2-054F-9163-E7110CBFF65D}">
          <p14:sldIdLst>
            <p14:sldId id="283"/>
            <p14:sldId id="404"/>
            <p14:sldId id="371"/>
            <p14:sldId id="407"/>
            <p14:sldId id="408"/>
            <p14:sldId id="409"/>
            <p14:sldId id="410"/>
            <p14:sldId id="406"/>
            <p14:sldId id="396"/>
            <p14:sldId id="399"/>
            <p14:sldId id="397"/>
            <p14:sldId id="405"/>
            <p14:sldId id="402"/>
            <p14:sldId id="403"/>
            <p14:sldId id="401"/>
            <p14:sldId id="3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19" userDrawn="1">
          <p15:clr>
            <a:srgbClr val="A4A3A4"/>
          </p15:clr>
        </p15:guide>
        <p15:guide id="2" pos="11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66" autoAdjust="0"/>
    <p:restoredTop sz="98523" autoAdjust="0"/>
  </p:normalViewPr>
  <p:slideViewPr>
    <p:cSldViewPr snapToGrid="0" snapToObjects="1">
      <p:cViewPr>
        <p:scale>
          <a:sx n="83" d="100"/>
          <a:sy n="83" d="100"/>
        </p:scale>
        <p:origin x="1236" y="101"/>
      </p:cViewPr>
      <p:guideLst>
        <p:guide orient="horz" pos="2119"/>
        <p:guide pos="11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5" d="100"/>
        <a:sy n="115" d="100"/>
      </p:scale>
      <p:origin x="0" y="0"/>
    </p:cViewPr>
  </p:sorterViewPr>
  <p:notesViewPr>
    <p:cSldViewPr snapToGrid="0" snapToObjects="1">
      <p:cViewPr varScale="1">
        <p:scale>
          <a:sx n="101" d="100"/>
          <a:sy n="101" d="100"/>
        </p:scale>
        <p:origin x="-3824" y="-112"/>
      </p:cViewPr>
      <p:guideLst>
        <p:guide orient="horz" pos="2928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368DD4-FA43-B943-AB78-D7BD0354F55C}" type="datetimeFigureOut">
              <a:rPr lang="en-US" smtClean="0"/>
              <a:t>12/4/2018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BC0871-967D-B54C-933F-59C4CA63E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6261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8CBD1CF2-1033-8349-A312-4279319BC5C3}" type="datetimeFigureOut">
              <a:rPr lang="en-US" smtClean="0"/>
              <a:pPr/>
              <a:t>12/3/2018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17901876-E7D8-2049-B44B-96964CDD1B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6963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>
            <a:lvl1pPr algn="ctr">
              <a:defRPr>
                <a:solidFill>
                  <a:srgbClr val="00009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926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20160122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SIMULATIONS EMPOWERING YOUR INNOVATIONS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TechXlogoVertColor.eps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916" y="95563"/>
            <a:ext cx="768909" cy="7086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542" y="687993"/>
            <a:ext cx="7972650" cy="515526"/>
          </a:xfrm>
        </p:spPr>
        <p:txBody>
          <a:bodyPr anchor="b">
            <a:spAutoFit/>
          </a:bodyPr>
          <a:lstStyle>
            <a:lvl1pPr>
              <a:defRPr b="1">
                <a:solidFill>
                  <a:srgbClr val="00009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1392"/>
            <a:ext cx="8229600" cy="1893339"/>
          </a:xfrm>
        </p:spPr>
        <p:txBody>
          <a:bodyPr>
            <a:spAutoFit/>
          </a:bodyPr>
          <a:lstStyle>
            <a:lvl1pPr>
              <a:spcBef>
                <a:spcPts val="200"/>
              </a:spcBef>
              <a:defRPr/>
            </a:lvl1pPr>
            <a:lvl2pPr>
              <a:spcBef>
                <a:spcPts val="200"/>
              </a:spcBef>
              <a:defRPr/>
            </a:lvl2pPr>
            <a:lvl3pPr>
              <a:spcBef>
                <a:spcPts val="200"/>
              </a:spcBef>
              <a:defRPr/>
            </a:lvl3pPr>
            <a:lvl4pPr>
              <a:spcBef>
                <a:spcPts val="200"/>
              </a:spcBef>
              <a:defRPr/>
            </a:lvl4pPr>
            <a:lvl5pPr>
              <a:spcBef>
                <a:spcPts val="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20160122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615653"/>
            <a:ext cx="3870558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TechXlogoVertColor.eps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916" y="63814"/>
            <a:ext cx="768909" cy="7086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542" y="686481"/>
            <a:ext cx="7972650" cy="515526"/>
          </a:xfrm>
        </p:spPr>
        <p:txBody>
          <a:bodyPr anchor="b">
            <a:spAutoFit/>
          </a:bodyPr>
          <a:lstStyle>
            <a:lvl1pPr>
              <a:defRPr b="1">
                <a:solidFill>
                  <a:srgbClr val="00009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1388"/>
            <a:ext cx="8229600" cy="2076466"/>
          </a:xfrm>
        </p:spPr>
        <p:txBody>
          <a:bodyPr>
            <a:spAutoFit/>
          </a:bodyPr>
          <a:lstStyle>
            <a:lvl1pPr marL="342900" indent="-342900">
              <a:spcBef>
                <a:spcPts val="500"/>
              </a:spcBef>
              <a:buClr>
                <a:srgbClr val="0000FF"/>
              </a:buClr>
              <a:buSzPct val="100000"/>
              <a:buFont typeface="+mj-lt"/>
              <a:buAutoNum type="romanUcPeriod"/>
              <a:defRPr/>
            </a:lvl1pPr>
            <a:lvl2pPr marL="571500" indent="-342900">
              <a:spcBef>
                <a:spcPts val="500"/>
              </a:spcBef>
              <a:buClr>
                <a:srgbClr val="0000FF"/>
              </a:buClr>
              <a:buSzPct val="100000"/>
              <a:buFont typeface="+mj-lt"/>
              <a:buAutoNum type="alphaUcPeriod"/>
              <a:defRPr/>
            </a:lvl2pPr>
            <a:lvl3pPr marL="800100" indent="-342900">
              <a:spcBef>
                <a:spcPts val="500"/>
              </a:spcBef>
              <a:buClr>
                <a:srgbClr val="0000FF"/>
              </a:buClr>
              <a:buFont typeface="+mj-lt"/>
              <a:buAutoNum type="arabicPeriod"/>
              <a:defRPr/>
            </a:lvl3pPr>
            <a:lvl4pPr marL="1092200" indent="-292100">
              <a:spcBef>
                <a:spcPts val="500"/>
              </a:spcBef>
              <a:buClr>
                <a:srgbClr val="0000FF"/>
              </a:buClr>
              <a:buFont typeface="+mj-lt"/>
              <a:buAutoNum type="alphaLcPeriod"/>
              <a:defRPr/>
            </a:lvl4pPr>
            <a:lvl5pPr marL="1320800" indent="-228600">
              <a:spcBef>
                <a:spcPts val="5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20160122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615653"/>
            <a:ext cx="3870558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TechXlogoVertColor.eps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916" y="63814"/>
            <a:ext cx="768909" cy="70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69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20160122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SIMULATIONS EMPOWERING YOUR INNOVATIONS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TechXlogoVertColor.eps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148478"/>
            <a:ext cx="768909" cy="7086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20160122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SIMULATIONS EMPOWERING YOUR INNOVATIONS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TechXlogoVertColor.eps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148478"/>
            <a:ext cx="768909" cy="7086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20160122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20160122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SIMULATIONS EMPOWERING YOUR INNOVATIONS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TechXlogoVertColor.eps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148478"/>
            <a:ext cx="768909" cy="7086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20160122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SIMULATIONS EMPOWERING YOUR INNOVATIONS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TechXlogoVertColor.eps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161708"/>
            <a:ext cx="768909" cy="70867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>
            <a:off x="0" y="1206504"/>
            <a:ext cx="9390587" cy="108599"/>
          </a:xfrm>
          <a:custGeom>
            <a:avLst/>
            <a:gdLst>
              <a:gd name="connsiteX0" fmla="*/ 0 w 9523452"/>
              <a:gd name="connsiteY0" fmla="*/ 650730 h 938943"/>
              <a:gd name="connsiteX1" fmla="*/ 3486002 w 9523452"/>
              <a:gd name="connsiteY1" fmla="*/ 164371 h 938943"/>
              <a:gd name="connsiteX2" fmla="*/ 6107260 w 9523452"/>
              <a:gd name="connsiteY2" fmla="*/ 934440 h 938943"/>
              <a:gd name="connsiteX3" fmla="*/ 9025773 w 9523452"/>
              <a:gd name="connsiteY3" fmla="*/ 137351 h 938943"/>
              <a:gd name="connsiteX4" fmla="*/ 9093332 w 9523452"/>
              <a:gd name="connsiteY4" fmla="*/ 110331 h 93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23452" h="938943">
                <a:moveTo>
                  <a:pt x="0" y="650730"/>
                </a:moveTo>
                <a:cubicBezTo>
                  <a:pt x="1234062" y="383908"/>
                  <a:pt x="2468125" y="117086"/>
                  <a:pt x="3486002" y="164371"/>
                </a:cubicBezTo>
                <a:cubicBezTo>
                  <a:pt x="4503879" y="211656"/>
                  <a:pt x="5183965" y="938943"/>
                  <a:pt x="6107260" y="934440"/>
                </a:cubicBezTo>
                <a:cubicBezTo>
                  <a:pt x="7030555" y="929937"/>
                  <a:pt x="8528094" y="274703"/>
                  <a:pt x="9025773" y="137351"/>
                </a:cubicBezTo>
                <a:cubicBezTo>
                  <a:pt x="9523452" y="0"/>
                  <a:pt x="9093332" y="110331"/>
                  <a:pt x="9093332" y="110331"/>
                </a:cubicBezTo>
              </a:path>
            </a:pathLst>
          </a:custGeom>
          <a:ln w="53975">
            <a:solidFill>
              <a:srgbClr val="AFDCF7">
                <a:alpha val="73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0" name="Picture 9" descr="WindScreenDots.png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9144000" cy="7230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8542" y="74081"/>
            <a:ext cx="7972650" cy="10351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51392"/>
            <a:ext cx="8229600" cy="487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20160122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648567"/>
            <a:ext cx="3962400" cy="2116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lnSpc>
                <a:spcPct val="9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SIMULATIONS EMPOWERING YOUR INNOVATIONS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9A6E3-43D3-3843-8B73-66C2C5AC55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10"/>
          <p:cNvSpPr/>
          <p:nvPr userDrawn="1"/>
        </p:nvSpPr>
        <p:spPr>
          <a:xfrm>
            <a:off x="1" y="1200802"/>
            <a:ext cx="9143999" cy="121989"/>
          </a:xfrm>
          <a:custGeom>
            <a:avLst/>
            <a:gdLst>
              <a:gd name="connsiteX0" fmla="*/ 0 w 8998750"/>
              <a:gd name="connsiteY0" fmla="*/ 252186 h 812850"/>
              <a:gd name="connsiteX1" fmla="*/ 2161862 w 8998750"/>
              <a:gd name="connsiteY1" fmla="*/ 90066 h 812850"/>
              <a:gd name="connsiteX2" fmla="*/ 5715423 w 8998750"/>
              <a:gd name="connsiteY2" fmla="*/ 792585 h 812850"/>
              <a:gd name="connsiteX3" fmla="*/ 8998750 w 8998750"/>
              <a:gd name="connsiteY3" fmla="*/ 211656 h 812850"/>
              <a:gd name="connsiteX4" fmla="*/ 8998750 w 8998750"/>
              <a:gd name="connsiteY4" fmla="*/ 211656 h 81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98750" h="812850">
                <a:moveTo>
                  <a:pt x="0" y="252186"/>
                </a:moveTo>
                <a:cubicBezTo>
                  <a:pt x="604646" y="126093"/>
                  <a:pt x="1209292" y="0"/>
                  <a:pt x="2161862" y="90066"/>
                </a:cubicBezTo>
                <a:cubicBezTo>
                  <a:pt x="3114432" y="180132"/>
                  <a:pt x="4575942" y="772320"/>
                  <a:pt x="5715423" y="792585"/>
                </a:cubicBezTo>
                <a:cubicBezTo>
                  <a:pt x="6854904" y="812850"/>
                  <a:pt x="8998750" y="211656"/>
                  <a:pt x="8998750" y="211656"/>
                </a:cubicBezTo>
                <a:lnTo>
                  <a:pt x="8998750" y="211656"/>
                </a:lnTo>
              </a:path>
            </a:pathLst>
          </a:custGeom>
          <a:ln w="47625">
            <a:solidFill>
              <a:schemeClr val="tx2">
                <a:alpha val="26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4" r:id="rId3"/>
    <p:sldLayoutId id="2147483688" r:id="rId4"/>
    <p:sldLayoutId id="2147483690" r:id="rId5"/>
    <p:sldLayoutId id="2147483691" r:id="rId6"/>
    <p:sldLayoutId id="2147483692" r:id="rId7"/>
    <p:sldLayoutId id="2147483693" r:id="rId8"/>
  </p:sldLayoutIdLst>
  <p:hf hdr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rgbClr val="00009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lnSpc>
          <a:spcPct val="95000"/>
        </a:lnSpc>
        <a:spcBef>
          <a:spcPts val="0"/>
        </a:spcBef>
        <a:buClr>
          <a:srgbClr val="267BB5"/>
        </a:buClr>
        <a:buSzPct val="140000"/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457200" rtl="0" eaLnBrk="1" latinLnBrk="0" hangingPunct="1">
        <a:lnSpc>
          <a:spcPct val="95000"/>
        </a:lnSpc>
        <a:spcBef>
          <a:spcPts val="0"/>
        </a:spcBef>
        <a:buClr>
          <a:srgbClr val="267BB5"/>
        </a:buClr>
        <a:buSzPct val="60000"/>
        <a:buFont typeface="Wingdings" charset="2"/>
        <a:buChar char="u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457200" rtl="0" eaLnBrk="1" latinLnBrk="0" hangingPunct="1">
        <a:lnSpc>
          <a:spcPct val="95000"/>
        </a:lnSpc>
        <a:spcBef>
          <a:spcPts val="0"/>
        </a:spcBef>
        <a:buClr>
          <a:srgbClr val="267BB5"/>
        </a:buClr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457200" rtl="0" eaLnBrk="1" latinLnBrk="0" hangingPunct="1">
        <a:lnSpc>
          <a:spcPct val="95000"/>
        </a:lnSpc>
        <a:spcBef>
          <a:spcPts val="0"/>
        </a:spcBef>
        <a:buClr>
          <a:srgbClr val="267BB5"/>
        </a:buClr>
        <a:buFont typeface="Lucida Grande"/>
        <a:buChar char="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457200" rtl="0" eaLnBrk="1" latinLnBrk="0" hangingPunct="1">
        <a:lnSpc>
          <a:spcPct val="95000"/>
        </a:lnSpc>
        <a:spcBef>
          <a:spcPts val="0"/>
        </a:spcBef>
        <a:buClr>
          <a:srgbClr val="267BB5"/>
        </a:buClr>
        <a:buFont typeface="Lucida Grande"/>
        <a:buChar char="◊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ker-curriculum.com/" TargetMode="External"/><Relationship Id="rId2" Type="http://schemas.openxmlformats.org/officeDocument/2006/relationships/hyperlink" Target="https://docs.docker.com/reference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iles.zeroturnaround.com/pdf/zt_docker_cheat_sheet.pd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hub.docker.com/u/boutproject/" TargetMode="External"/><Relationship Id="rId2" Type="http://schemas.openxmlformats.org/officeDocument/2006/relationships/hyperlink" Target="https://github.com/boutproject/docker-bou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subTitle" idx="4294967295"/>
          </p:nvPr>
        </p:nvSpPr>
        <p:spPr>
          <a:xfrm>
            <a:off x="871121" y="4209017"/>
            <a:ext cx="7401758" cy="47243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000000"/>
                </a:solidFill>
                <a:latin typeface="Futura"/>
                <a:cs typeface="Futura"/>
              </a:rPr>
              <a:t>Jarrod Leddy</a:t>
            </a:r>
          </a:p>
        </p:txBody>
      </p:sp>
      <p:pic>
        <p:nvPicPr>
          <p:cNvPr id="5" name="Picture 4" descr="TechXlogoTaglineVertCol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73" y="154270"/>
            <a:ext cx="1833391" cy="20413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9495" y="2697126"/>
            <a:ext cx="8267309" cy="114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800" b="1" cap="small" dirty="0">
                <a:latin typeface="Futura"/>
                <a:cs typeface="Futura"/>
              </a:rPr>
              <a:t>Docker Containers</a:t>
            </a:r>
          </a:p>
          <a:p>
            <a:pPr algn="ctr">
              <a:lnSpc>
                <a:spcPct val="90000"/>
              </a:lnSpc>
            </a:pPr>
            <a:r>
              <a:rPr lang="en-US" sz="2800" b="1" cap="small" dirty="0">
                <a:latin typeface="Futura"/>
                <a:cs typeface="Futura"/>
              </a:rPr>
              <a:t>And their use with Bout++</a:t>
            </a:r>
            <a:endParaRPr lang="en-US" sz="3600" b="1" cap="small" dirty="0">
              <a:latin typeface="Futura"/>
              <a:cs typeface="Futura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7A28CB55-C8F9-41CC-B93D-A6DBF69A12DA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486400" y="280193"/>
            <a:ext cx="3414792" cy="923330"/>
          </a:xfrm>
        </p:spPr>
        <p:txBody>
          <a:bodyPr/>
          <a:lstStyle/>
          <a:p>
            <a:r>
              <a:rPr lang="en-US" dirty="0"/>
              <a:t>Container specs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0786" y="1414376"/>
            <a:ext cx="8329524" cy="539352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2400" dirty="0"/>
              <a:t>Configured and built with many optional libraries: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centos7 base</a:t>
            </a:r>
          </a:p>
          <a:p>
            <a:pPr>
              <a:lnSpc>
                <a:spcPct val="120000"/>
              </a:lnSpc>
            </a:pPr>
            <a:r>
              <a:rPr lang="en-US" sz="2400" dirty="0" err="1"/>
              <a:t>mpich</a:t>
            </a:r>
            <a:r>
              <a:rPr lang="en-US" sz="2400" dirty="0"/>
              <a:t> 3.2.1</a:t>
            </a:r>
          </a:p>
          <a:p>
            <a:pPr>
              <a:lnSpc>
                <a:spcPct val="120000"/>
              </a:lnSpc>
            </a:pPr>
            <a:r>
              <a:rPr lang="en-US" sz="2400" dirty="0" err="1"/>
              <a:t>petsc</a:t>
            </a:r>
            <a:r>
              <a:rPr lang="en-US" sz="2400" dirty="0"/>
              <a:t> 3.6.4 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sundials 2.6.0 (</a:t>
            </a:r>
            <a:r>
              <a:rPr lang="en-US" sz="2400" dirty="0" err="1"/>
              <a:t>arkode</a:t>
            </a:r>
            <a:r>
              <a:rPr lang="en-US" sz="2400" dirty="0"/>
              <a:t>, </a:t>
            </a:r>
            <a:r>
              <a:rPr lang="en-US" sz="2400" dirty="0" err="1"/>
              <a:t>cvode</a:t>
            </a:r>
            <a:r>
              <a:rPr lang="en-US" sz="2400" dirty="0"/>
              <a:t>, </a:t>
            </a:r>
            <a:r>
              <a:rPr lang="en-US" sz="2400" dirty="0" err="1"/>
              <a:t>ida</a:t>
            </a:r>
            <a:r>
              <a:rPr lang="en-US" sz="2400" dirty="0"/>
              <a:t>)</a:t>
            </a:r>
          </a:p>
          <a:p>
            <a:pPr>
              <a:lnSpc>
                <a:spcPct val="120000"/>
              </a:lnSpc>
            </a:pPr>
            <a:r>
              <a:rPr lang="en-US" sz="2400" dirty="0" err="1"/>
              <a:t>netcdf</a:t>
            </a:r>
            <a:r>
              <a:rPr lang="en-US" sz="2400" dirty="0"/>
              <a:t> 4.6.1 (</a:t>
            </a:r>
            <a:r>
              <a:rPr lang="en-US" sz="2400" dirty="0" err="1"/>
              <a:t>netcdf</a:t>
            </a:r>
            <a:r>
              <a:rPr lang="en-US" sz="2400" dirty="0"/>
              <a:t>-cxx 4.3.0)</a:t>
            </a:r>
          </a:p>
          <a:p>
            <a:pPr>
              <a:lnSpc>
                <a:spcPct val="120000"/>
              </a:lnSpc>
            </a:pPr>
            <a:r>
              <a:rPr lang="en-US" sz="2400" dirty="0" err="1"/>
              <a:t>slepc</a:t>
            </a:r>
            <a:r>
              <a:rPr lang="en-US" sz="2400" dirty="0"/>
              <a:t> 3.6.3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python 2.7 and 3.6 (with </a:t>
            </a:r>
            <a:r>
              <a:rPr lang="en-US" sz="2400" dirty="0" err="1"/>
              <a:t>cython</a:t>
            </a:r>
            <a:r>
              <a:rPr lang="en-US" sz="2400" dirty="0"/>
              <a:t> and </a:t>
            </a:r>
            <a:r>
              <a:rPr lang="en-US" sz="2400" dirty="0" err="1"/>
              <a:t>ipython</a:t>
            </a:r>
            <a:r>
              <a:rPr lang="en-US" sz="2400" dirty="0"/>
              <a:t>)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Latex, sphinx, etc. for documentation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BOUT master or next</a:t>
            </a:r>
          </a:p>
          <a:p>
            <a:pPr marL="0" indent="0">
              <a:lnSpc>
                <a:spcPct val="120000"/>
              </a:lnSpc>
              <a:buNone/>
            </a:pPr>
            <a:endParaRPr lang="en-US" sz="1000" dirty="0"/>
          </a:p>
          <a:p>
            <a:pPr marL="0" indent="0">
              <a:lnSpc>
                <a:spcPct val="120000"/>
              </a:lnSpc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FAC2BE08-5AAD-44FB-B892-219CC3CD789D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</p:spTree>
    <p:extLst>
      <p:ext uri="{BB962C8B-B14F-4D97-AF65-F5344CB8AC3E}">
        <p14:creationId xmlns:p14="http://schemas.microsoft.com/office/powerpoint/2010/main" val="2869742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39166" y="280193"/>
            <a:ext cx="5162026" cy="923330"/>
          </a:xfrm>
        </p:spPr>
        <p:txBody>
          <a:bodyPr/>
          <a:lstStyle/>
          <a:p>
            <a:pPr algn="r"/>
            <a:r>
              <a:rPr lang="en-GB" dirty="0"/>
              <a:t>Making a container with your simulation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0786" y="1667663"/>
            <a:ext cx="5649191" cy="3561937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Docker script (</a:t>
            </a:r>
            <a:r>
              <a:rPr lang="en-US" sz="2000" dirty="0" err="1"/>
              <a:t>mysim.dkr</a:t>
            </a:r>
            <a:r>
              <a:rPr lang="en-US" sz="2000" dirty="0"/>
              <a:t>) should look like:</a:t>
            </a:r>
          </a:p>
          <a:p>
            <a:pPr marL="0" indent="0">
              <a:lnSpc>
                <a:spcPct val="120000"/>
              </a:lnSpc>
              <a:buNone/>
            </a:pPr>
            <a:endParaRPr lang="en-US" sz="2000" dirty="0"/>
          </a:p>
          <a:p>
            <a:pPr marL="0" indent="0">
              <a:lnSpc>
                <a:spcPct val="120000"/>
              </a:lnSpc>
              <a:buNone/>
            </a:pPr>
            <a:endParaRPr lang="en-US" sz="2000" dirty="0"/>
          </a:p>
          <a:p>
            <a:pPr marL="0" indent="0">
              <a:lnSpc>
                <a:spcPct val="120000"/>
              </a:lnSpc>
              <a:buNone/>
            </a:pPr>
            <a:endParaRPr lang="en-US" sz="2000" dirty="0"/>
          </a:p>
          <a:p>
            <a:pPr marL="0" indent="0">
              <a:lnSpc>
                <a:spcPct val="120000"/>
              </a:lnSpc>
              <a:buNone/>
            </a:pPr>
            <a:endParaRPr lang="en-US" sz="2000" dirty="0"/>
          </a:p>
          <a:p>
            <a:pPr marL="0" indent="0">
              <a:lnSpc>
                <a:spcPct val="120000"/>
              </a:lnSpc>
              <a:buNone/>
            </a:pPr>
            <a:endParaRPr lang="en-US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Then you need to build your new image for distribution: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6E178F-8D05-4B01-A425-7400DC5889C2}"/>
              </a:ext>
            </a:extLst>
          </p:cNvPr>
          <p:cNvSpPr txBox="1"/>
          <p:nvPr/>
        </p:nvSpPr>
        <p:spPr>
          <a:xfrm>
            <a:off x="1202028" y="2250770"/>
            <a:ext cx="3863662" cy="13914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FROM bout-</a:t>
            </a:r>
            <a:r>
              <a:rPr lang="en-US" dirty="0" err="1"/>
              <a:t>img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COPY </a:t>
            </a:r>
            <a:r>
              <a:rPr lang="en-US" dirty="0" err="1"/>
              <a:t>divTurb</a:t>
            </a:r>
            <a:r>
              <a:rPr lang="en-US" dirty="0"/>
              <a:t> /home/</a:t>
            </a:r>
            <a:r>
              <a:rPr lang="en-US" dirty="0" err="1"/>
              <a:t>boutuser</a:t>
            </a:r>
            <a:r>
              <a:rPr lang="en-US" dirty="0"/>
              <a:t>/</a:t>
            </a:r>
          </a:p>
          <a:p>
            <a:pPr>
              <a:lnSpc>
                <a:spcPct val="120000"/>
              </a:lnSpc>
            </a:pPr>
            <a:r>
              <a:rPr lang="en-US" dirty="0"/>
              <a:t>WORKDIR /home/</a:t>
            </a:r>
            <a:r>
              <a:rPr lang="en-US" dirty="0" err="1"/>
              <a:t>boutuser</a:t>
            </a:r>
            <a:r>
              <a:rPr lang="en-US" dirty="0"/>
              <a:t>/</a:t>
            </a:r>
            <a:r>
              <a:rPr lang="en-US" dirty="0" err="1"/>
              <a:t>divTurb</a:t>
            </a:r>
            <a:r>
              <a:rPr lang="en-US" dirty="0"/>
              <a:t>/</a:t>
            </a:r>
          </a:p>
          <a:p>
            <a:pPr>
              <a:lnSpc>
                <a:spcPct val="120000"/>
              </a:lnSpc>
            </a:pPr>
            <a:r>
              <a:rPr lang="en-US" dirty="0"/>
              <a:t>RUN make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0C3C80-36AC-4C27-8239-70A54582A87D}"/>
              </a:ext>
            </a:extLst>
          </p:cNvPr>
          <p:cNvSpPr txBox="1"/>
          <p:nvPr/>
        </p:nvSpPr>
        <p:spPr>
          <a:xfrm>
            <a:off x="1202028" y="5178720"/>
            <a:ext cx="5591579" cy="1059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$ docker build –t </a:t>
            </a:r>
            <a:r>
              <a:rPr lang="en-US" dirty="0" err="1"/>
              <a:t>divTurbBOUT</a:t>
            </a:r>
            <a:r>
              <a:rPr lang="en-US" dirty="0"/>
              <a:t> –f </a:t>
            </a:r>
            <a:r>
              <a:rPr lang="en-US" dirty="0" err="1"/>
              <a:t>mysim.dkr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$ docker save </a:t>
            </a:r>
            <a:r>
              <a:rPr lang="en-US" dirty="0" err="1"/>
              <a:t>divTurbBOUT</a:t>
            </a:r>
            <a:r>
              <a:rPr lang="en-US" dirty="0"/>
              <a:t> –output=‘divturb-img.tar’</a:t>
            </a:r>
          </a:p>
          <a:p>
            <a:pPr>
              <a:lnSpc>
                <a:spcPct val="120000"/>
              </a:lnSpc>
            </a:pPr>
            <a:r>
              <a:rPr lang="en-US" dirty="0"/>
              <a:t>$ docker load &lt; divturb-img.tar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3A81EDE1-B0F8-4B7A-99CC-DD8D481AD636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</p:spTree>
    <p:extLst>
      <p:ext uri="{BB962C8B-B14F-4D97-AF65-F5344CB8AC3E}">
        <p14:creationId xmlns:p14="http://schemas.microsoft.com/office/powerpoint/2010/main" val="3369032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39166" y="695692"/>
            <a:ext cx="5162026" cy="507831"/>
          </a:xfrm>
        </p:spPr>
        <p:txBody>
          <a:bodyPr/>
          <a:lstStyle/>
          <a:p>
            <a:pPr algn="r"/>
            <a:r>
              <a:rPr lang="en-GB" dirty="0"/>
              <a:t>Future uses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41366" y="1393433"/>
            <a:ext cx="8445434" cy="2402645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All we’ve seen has already been implemented for BOUT</a:t>
            </a:r>
          </a:p>
          <a:p>
            <a:pPr marL="0" indent="0">
              <a:lnSpc>
                <a:spcPct val="120000"/>
              </a:lnSpc>
              <a:buNone/>
            </a:pPr>
            <a:endParaRPr lang="en-US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But there’s more we can do!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Testing cross-platform – automatic launching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Cloud computing for medium size simulations</a:t>
            </a:r>
          </a:p>
          <a:p>
            <a:pPr>
              <a:lnSpc>
                <a:spcPct val="120000"/>
              </a:lnSpc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191B80DD-1C86-45B4-BFFB-3F3164365AC8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</p:spTree>
    <p:extLst>
      <p:ext uri="{BB962C8B-B14F-4D97-AF65-F5344CB8AC3E}">
        <p14:creationId xmlns:p14="http://schemas.microsoft.com/office/powerpoint/2010/main" val="4171026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39166" y="695692"/>
            <a:ext cx="5162026" cy="507831"/>
          </a:xfrm>
        </p:spPr>
        <p:txBody>
          <a:bodyPr/>
          <a:lstStyle/>
          <a:p>
            <a:pPr algn="r"/>
            <a:r>
              <a:rPr lang="en-GB" dirty="0"/>
              <a:t>Testing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41366" y="1393433"/>
            <a:ext cx="8445434" cy="5109027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Can automate testing within containers</a:t>
            </a:r>
          </a:p>
          <a:p>
            <a:pPr marL="0" indent="0">
              <a:lnSpc>
                <a:spcPct val="120000"/>
              </a:lnSpc>
              <a:buNone/>
            </a:pPr>
            <a:endParaRPr lang="en-US" sz="105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Post-commit: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Automatically rebuild container – will pull, build, and test newest version on repo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Or user “docker exec” to pull newest version inside container, build, and run tests</a:t>
            </a:r>
          </a:p>
          <a:p>
            <a:pPr marL="0" indent="0">
              <a:lnSpc>
                <a:spcPct val="120000"/>
              </a:lnSpc>
              <a:buNone/>
            </a:pPr>
            <a:endParaRPr lang="en-US" sz="105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Pre-commit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Require users to build their branch in a container and pass tests before merge</a:t>
            </a:r>
          </a:p>
          <a:p>
            <a:pPr>
              <a:lnSpc>
                <a:spcPct val="120000"/>
              </a:lnSpc>
            </a:pPr>
            <a:endParaRPr lang="en-US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In both cases can test across multiple </a:t>
            </a:r>
            <a:r>
              <a:rPr lang="en-US" sz="2000" dirty="0" err="1"/>
              <a:t>linux</a:t>
            </a:r>
            <a:r>
              <a:rPr lang="en-US" sz="2000" dirty="0"/>
              <a:t> OS: ubuntu, fedora, openSUSE (need container for each)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191B80DD-1C86-45B4-BFFB-3F3164365AC8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</p:spTree>
    <p:extLst>
      <p:ext uri="{BB962C8B-B14F-4D97-AF65-F5344CB8AC3E}">
        <p14:creationId xmlns:p14="http://schemas.microsoft.com/office/powerpoint/2010/main" val="20801661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39166" y="695692"/>
            <a:ext cx="5162026" cy="507831"/>
          </a:xfrm>
        </p:spPr>
        <p:txBody>
          <a:bodyPr/>
          <a:lstStyle/>
          <a:p>
            <a:pPr algn="r"/>
            <a:r>
              <a:rPr lang="en-GB" dirty="0"/>
              <a:t>Cloud computing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41366" y="1393433"/>
            <a:ext cx="5807411" cy="3484993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Some users do not have access to super computers or do not need 1000’s of cores.. Maybe only 10-100’s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Cloud is a reasonable solution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When launching series of cloud nodes, need identical environments setup across all nodes (with software installed)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Natural use for docker containers (most cloud services will have docker installed by default for this reason)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Needs some careful network settings, host </a:t>
            </a:r>
            <a:r>
              <a:rPr lang="en-US" sz="2000" dirty="0" err="1"/>
              <a:t>ips</a:t>
            </a:r>
            <a:r>
              <a:rPr lang="en-US" sz="2000" dirty="0"/>
              <a:t>, etc. to properly use </a:t>
            </a:r>
            <a:r>
              <a:rPr lang="en-US" sz="2000" dirty="0" err="1"/>
              <a:t>mpirun</a:t>
            </a:r>
            <a:r>
              <a:rPr lang="en-US" sz="2000" dirty="0"/>
              <a:t> across all nodes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pic>
        <p:nvPicPr>
          <p:cNvPr id="1030" name="Picture 6" descr="Related image">
            <a:extLst>
              <a:ext uri="{FF2B5EF4-FFF2-40B4-BE49-F238E27FC236}">
                <a16:creationId xmlns:a16="http://schemas.microsoft.com/office/drawing/2014/main" id="{EC3C9640-44DC-4FD0-9FA8-6C48FDDD8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301764"/>
            <a:ext cx="2303331" cy="112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ibm cloud">
            <a:extLst>
              <a:ext uri="{FF2B5EF4-FFF2-40B4-BE49-F238E27FC236}">
                <a16:creationId xmlns:a16="http://schemas.microsoft.com/office/drawing/2014/main" id="{6E834117-CA1C-4C5F-8D6C-3FF68473C6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0" t="27893" r="10358" b="28454"/>
          <a:stretch/>
        </p:blipFill>
        <p:spPr bwMode="auto">
          <a:xfrm>
            <a:off x="5932867" y="3510915"/>
            <a:ext cx="2638023" cy="80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azure cloud">
            <a:extLst>
              <a:ext uri="{FF2B5EF4-FFF2-40B4-BE49-F238E27FC236}">
                <a16:creationId xmlns:a16="http://schemas.microsoft.com/office/drawing/2014/main" id="{14CA0D56-F44B-4276-A15D-5554CE759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635" y="4630946"/>
            <a:ext cx="2114416" cy="110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ate Placeholder 1">
            <a:extLst>
              <a:ext uri="{FF2B5EF4-FFF2-40B4-BE49-F238E27FC236}">
                <a16:creationId xmlns:a16="http://schemas.microsoft.com/office/drawing/2014/main" id="{098B8D5E-E771-4F42-9B51-43D348F46257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</p:spTree>
    <p:extLst>
      <p:ext uri="{BB962C8B-B14F-4D97-AF65-F5344CB8AC3E}">
        <p14:creationId xmlns:p14="http://schemas.microsoft.com/office/powerpoint/2010/main" val="39832965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39166" y="695692"/>
            <a:ext cx="5162026" cy="507831"/>
          </a:xfrm>
        </p:spPr>
        <p:txBody>
          <a:bodyPr/>
          <a:lstStyle/>
          <a:p>
            <a:pPr algn="r"/>
            <a:r>
              <a:rPr lang="en-GB" dirty="0"/>
              <a:t>Final remarks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0786" y="1667663"/>
            <a:ext cx="8445434" cy="3368166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There are all sorts of cool features of docker that I didn’t cover, so if you’re interested there are some good resources online:</a:t>
            </a:r>
          </a:p>
          <a:p>
            <a:pPr>
              <a:lnSpc>
                <a:spcPct val="120000"/>
              </a:lnSpc>
            </a:pPr>
            <a:r>
              <a:rPr lang="en-US" sz="2000" dirty="0">
                <a:hlinkClick r:id="rId2"/>
              </a:rPr>
              <a:t>https://docs.docker.com/reference/</a:t>
            </a: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>
                <a:hlinkClick r:id="rId3"/>
              </a:rPr>
              <a:t>https://docker-curriculum.com/</a:t>
            </a: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>
                <a:hlinkClick r:id="rId4"/>
              </a:rPr>
              <a:t>http://files.zeroturnaround.com/pdf/zt_docker_cheat_sheet.pdf</a:t>
            </a:r>
            <a:endParaRPr lang="en-US" sz="2000" dirty="0"/>
          </a:p>
          <a:p>
            <a:pPr>
              <a:lnSpc>
                <a:spcPct val="120000"/>
              </a:lnSpc>
            </a:pPr>
            <a:endParaRPr lang="en-US" sz="2000" dirty="0"/>
          </a:p>
          <a:p>
            <a:pPr marL="0" indent="0">
              <a:lnSpc>
                <a:spcPct val="120000"/>
              </a:lnSpc>
              <a:buNone/>
            </a:pP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3200" dirty="0"/>
              <a:t>Questions?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FC49CC58-AEDE-4BEA-8D1E-BA026174DE0B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</p:spTree>
    <p:extLst>
      <p:ext uri="{BB962C8B-B14F-4D97-AF65-F5344CB8AC3E}">
        <p14:creationId xmlns:p14="http://schemas.microsoft.com/office/powerpoint/2010/main" val="11176809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77658" y="695692"/>
            <a:ext cx="3023534" cy="507831"/>
          </a:xfrm>
        </p:spPr>
        <p:txBody>
          <a:bodyPr/>
          <a:lstStyle/>
          <a:p>
            <a:r>
              <a:rPr lang="en-GB" dirty="0"/>
              <a:t>Using image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pic>
        <p:nvPicPr>
          <p:cNvPr id="2" name="BOUTdocker">
            <a:hlinkClick r:id="" action="ppaction://media"/>
            <a:extLst>
              <a:ext uri="{FF2B5EF4-FFF2-40B4-BE49-F238E27FC236}">
                <a16:creationId xmlns:a16="http://schemas.microsoft.com/office/drawing/2014/main" id="{19B0AD4E-26B8-4397-8E15-45662E8EFAD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4647" y="1431341"/>
            <a:ext cx="8736170" cy="4914096"/>
          </a:xfrm>
          <a:prstGeom prst="rect">
            <a:avLst/>
          </a:prstGeom>
        </p:spPr>
      </p:pic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23220522-93AA-4C4A-90CA-0982DC8B7229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</p:spTree>
    <p:extLst>
      <p:ext uri="{BB962C8B-B14F-4D97-AF65-F5344CB8AC3E}">
        <p14:creationId xmlns:p14="http://schemas.microsoft.com/office/powerpoint/2010/main" val="363477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8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77658" y="695692"/>
            <a:ext cx="3023534" cy="507831"/>
          </a:xfrm>
        </p:spPr>
        <p:txBody>
          <a:bodyPr/>
          <a:lstStyle/>
          <a:p>
            <a:pPr algn="r"/>
            <a:r>
              <a:rPr lang="en-US" dirty="0"/>
              <a:t>Overview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80092" y="2166164"/>
            <a:ext cx="3736309" cy="2402645"/>
          </a:xfrm>
        </p:spPr>
        <p:txBody>
          <a:bodyPr/>
          <a:lstStyle/>
          <a:p>
            <a:pPr lvl="1">
              <a:lnSpc>
                <a:spcPct val="120000"/>
              </a:lnSpc>
            </a:pPr>
            <a:r>
              <a:rPr lang="en-US" sz="2000" dirty="0"/>
              <a:t>What is docker?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Why and how to use it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BOUT++ containers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Future uses!</a:t>
            </a:r>
          </a:p>
          <a:p>
            <a:pPr lvl="1">
              <a:lnSpc>
                <a:spcPct val="120000"/>
              </a:lnSpc>
            </a:pPr>
            <a:endParaRPr lang="en-US" sz="2000" dirty="0"/>
          </a:p>
          <a:p>
            <a:pPr lvl="1">
              <a:lnSpc>
                <a:spcPct val="120000"/>
              </a:lnSpc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8" name="Date Placeholder 1">
            <a:extLst>
              <a:ext uri="{FF2B5EF4-FFF2-40B4-BE49-F238E27FC236}">
                <a16:creationId xmlns:a16="http://schemas.microsoft.com/office/drawing/2014/main" id="{0DF7DFB5-5573-4B05-A06D-A69427FE9403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070738F-6BD9-4696-8FB1-280CD7EF3F9B}"/>
              </a:ext>
            </a:extLst>
          </p:cNvPr>
          <p:cNvGrpSpPr/>
          <p:nvPr/>
        </p:nvGrpSpPr>
        <p:grpSpPr>
          <a:xfrm>
            <a:off x="4734992" y="2492076"/>
            <a:ext cx="3981400" cy="3335268"/>
            <a:chOff x="4919792" y="2953714"/>
            <a:chExt cx="3981400" cy="3335268"/>
          </a:xfrm>
        </p:grpSpPr>
        <p:pic>
          <p:nvPicPr>
            <p:cNvPr id="1026" name="Picture 2" descr="Image result for docker container">
              <a:extLst>
                <a:ext uri="{FF2B5EF4-FFF2-40B4-BE49-F238E27FC236}">
                  <a16:creationId xmlns:a16="http://schemas.microsoft.com/office/drawing/2014/main" id="{0FF4B17D-A87D-47D4-98B7-170E025983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9792" y="3635406"/>
              <a:ext cx="3981400" cy="2653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5EA1B60-8B93-46CA-B514-B5C8F7C97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88233" y="2953714"/>
              <a:ext cx="3812959" cy="8846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7300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77658" y="695692"/>
            <a:ext cx="3023534" cy="507831"/>
          </a:xfrm>
        </p:spPr>
        <p:txBody>
          <a:bodyPr/>
          <a:lstStyle/>
          <a:p>
            <a:r>
              <a:rPr lang="en-GB" dirty="0"/>
              <a:t>What and why?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0786" y="1667663"/>
            <a:ext cx="5649191" cy="4695581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What is docker?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Docker allows users and developers across many machines and operating systems have the same experience with the software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Container is similar to virtual machine</a:t>
            </a:r>
          </a:p>
          <a:p>
            <a:pPr>
              <a:lnSpc>
                <a:spcPct val="120000"/>
              </a:lnSpc>
            </a:pPr>
            <a:endParaRPr lang="en-US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Why use docker for BOUT++? 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Sharing simulations instead of just data/results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Development in standardized environment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Automated testing across multiple OSs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Cloud computing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1770931-66B8-4C70-A95F-DD437BB1B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79527" y="1585957"/>
            <a:ext cx="2438400" cy="2047875"/>
          </a:xfrm>
          <a:prstGeom prst="rect">
            <a:avLst/>
          </a:prstGeom>
        </p:spPr>
      </p:pic>
      <p:sp>
        <p:nvSpPr>
          <p:cNvPr id="8" name="Date Placeholder 1">
            <a:extLst>
              <a:ext uri="{FF2B5EF4-FFF2-40B4-BE49-F238E27FC236}">
                <a16:creationId xmlns:a16="http://schemas.microsoft.com/office/drawing/2014/main" id="{0DF7DFB5-5573-4B05-A06D-A69427FE9403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</p:spTree>
    <p:extLst>
      <p:ext uri="{BB962C8B-B14F-4D97-AF65-F5344CB8AC3E}">
        <p14:creationId xmlns:p14="http://schemas.microsoft.com/office/powerpoint/2010/main" val="2104848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39166" y="695692"/>
            <a:ext cx="5162026" cy="507831"/>
          </a:xfrm>
        </p:spPr>
        <p:txBody>
          <a:bodyPr/>
          <a:lstStyle/>
          <a:p>
            <a:pPr algn="r"/>
            <a:r>
              <a:rPr lang="en-GB" dirty="0"/>
              <a:t>Making a docker container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0786" y="1667663"/>
            <a:ext cx="7621186" cy="432624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000" dirty="0"/>
              <a:t>Docker generates images by running commands written in a script (</a:t>
            </a:r>
            <a:r>
              <a:rPr lang="en-US" sz="2000" dirty="0" err="1"/>
              <a:t>myscript.dkr</a:t>
            </a:r>
            <a:r>
              <a:rPr lang="en-US" sz="2000" dirty="0"/>
              <a:t>)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Basic scripting language has its own commands: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FROM – an image to start from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RUN – runs the command as if from command line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ENV – sets environment variables (proxy for export)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ADD or COPY – copies file/folder to the container (add automatically unpacks </a:t>
            </a:r>
            <a:r>
              <a:rPr lang="en-US" sz="2000" dirty="0" err="1"/>
              <a:t>tarballs</a:t>
            </a:r>
            <a:r>
              <a:rPr lang="en-US" sz="2000" dirty="0"/>
              <a:t> and can source URLs)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WORKDIR – changes current directory</a:t>
            </a:r>
          </a:p>
          <a:p>
            <a:pPr lvl="1">
              <a:lnSpc>
                <a:spcPct val="120000"/>
              </a:lnSpc>
            </a:pP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/>
              <a:t>Each command adds a new layer to the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3A81EDE1-B0F8-4B7A-99CC-DD8D481AD636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</p:spTree>
    <p:extLst>
      <p:ext uri="{BB962C8B-B14F-4D97-AF65-F5344CB8AC3E}">
        <p14:creationId xmlns:p14="http://schemas.microsoft.com/office/powerpoint/2010/main" val="2270706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39166" y="695692"/>
            <a:ext cx="5162026" cy="507831"/>
          </a:xfrm>
        </p:spPr>
        <p:txBody>
          <a:bodyPr/>
          <a:lstStyle/>
          <a:p>
            <a:pPr algn="r"/>
            <a:r>
              <a:rPr lang="en-GB" dirty="0"/>
              <a:t>Making a docker container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14647" y="1421007"/>
            <a:ext cx="7621186" cy="432624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000" dirty="0"/>
              <a:t>Need to start with an operating system:</a:t>
            </a:r>
          </a:p>
          <a:p>
            <a:pPr marL="0" indent="0">
              <a:lnSpc>
                <a:spcPct val="120000"/>
              </a:lnSpc>
              <a:buNone/>
            </a:pPr>
            <a:endParaRPr lang="en-US" sz="2000" dirty="0"/>
          </a:p>
          <a:p>
            <a:pPr marL="0" indent="0">
              <a:lnSpc>
                <a:spcPct val="120000"/>
              </a:lnSpc>
              <a:buNone/>
            </a:pP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/>
              <a:t>Then you can start loading and building dependencies and the software you want to have in your container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This can be done using a package tool (apt-get, yum, etc.) or from the .tar files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These two sets of commands will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accomplish the same goal of installing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Python (yum requires internet)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6E178F-8D05-4B01-A425-7400DC5889C2}"/>
              </a:ext>
            </a:extLst>
          </p:cNvPr>
          <p:cNvSpPr txBox="1"/>
          <p:nvPr/>
        </p:nvSpPr>
        <p:spPr>
          <a:xfrm>
            <a:off x="931259" y="2022597"/>
            <a:ext cx="3863662" cy="3942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FROM centos:centos7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0C3C80-36AC-4C27-8239-70A54582A87D}"/>
              </a:ext>
            </a:extLst>
          </p:cNvPr>
          <p:cNvSpPr txBox="1"/>
          <p:nvPr/>
        </p:nvSpPr>
        <p:spPr>
          <a:xfrm>
            <a:off x="359889" y="5460490"/>
            <a:ext cx="4239985" cy="3942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RUN yum install –y python36u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3A81EDE1-B0F8-4B7A-99CC-DD8D481AD636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049860-A3C8-4861-AEFD-7E170C72CB51}"/>
              </a:ext>
            </a:extLst>
          </p:cNvPr>
          <p:cNvSpPr txBox="1"/>
          <p:nvPr/>
        </p:nvSpPr>
        <p:spPr>
          <a:xfrm>
            <a:off x="4745115" y="4329006"/>
            <a:ext cx="4239985" cy="20562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ADD python36.tar.gz /</a:t>
            </a:r>
          </a:p>
          <a:p>
            <a:pPr>
              <a:lnSpc>
                <a:spcPct val="120000"/>
              </a:lnSpc>
            </a:pPr>
            <a:r>
              <a:rPr lang="en-US" dirty="0"/>
              <a:t>WORKDIR /python36/</a:t>
            </a:r>
          </a:p>
          <a:p>
            <a:pPr>
              <a:lnSpc>
                <a:spcPct val="120000"/>
              </a:lnSpc>
            </a:pPr>
            <a:r>
              <a:rPr lang="en-US" dirty="0"/>
              <a:t>RUN ./configure \</a:t>
            </a:r>
          </a:p>
          <a:p>
            <a:pPr>
              <a:lnSpc>
                <a:spcPct val="120000"/>
              </a:lnSpc>
            </a:pPr>
            <a:r>
              <a:rPr lang="en-US" dirty="0"/>
              <a:t>         &amp;&amp; make \</a:t>
            </a:r>
          </a:p>
          <a:p>
            <a:pPr>
              <a:lnSpc>
                <a:spcPct val="120000"/>
              </a:lnSpc>
            </a:pPr>
            <a:r>
              <a:rPr lang="en-US" dirty="0"/>
              <a:t>         &amp;&amp; make install</a:t>
            </a:r>
          </a:p>
          <a:p>
            <a:pPr>
              <a:lnSpc>
                <a:spcPct val="120000"/>
              </a:lnSpc>
            </a:pPr>
            <a:r>
              <a:rPr lang="en-US" dirty="0"/>
              <a:t>ENV PATH=“/python36/bin/:$PATH”</a:t>
            </a:r>
          </a:p>
        </p:txBody>
      </p:sp>
    </p:spTree>
    <p:extLst>
      <p:ext uri="{BB962C8B-B14F-4D97-AF65-F5344CB8AC3E}">
        <p14:creationId xmlns:p14="http://schemas.microsoft.com/office/powerpoint/2010/main" val="2869722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39166" y="695692"/>
            <a:ext cx="5162026" cy="507831"/>
          </a:xfrm>
        </p:spPr>
        <p:txBody>
          <a:bodyPr/>
          <a:lstStyle/>
          <a:p>
            <a:pPr algn="r"/>
            <a:r>
              <a:rPr lang="en-GB" dirty="0"/>
              <a:t>Building a docker image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14647" y="1421007"/>
            <a:ext cx="7621186" cy="516750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000" dirty="0"/>
              <a:t>Once your script is written, then you need to build it!</a:t>
            </a:r>
          </a:p>
          <a:p>
            <a:pPr>
              <a:lnSpc>
                <a:spcPct val="120000"/>
              </a:lnSpc>
            </a:pP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/>
              <a:t>Here we have a script that will build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Python 3.6, create a user directory,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and navigate to the user home </a:t>
            </a:r>
            <a:r>
              <a:rPr lang="en-US" sz="2000" dirty="0" err="1"/>
              <a:t>dir</a:t>
            </a:r>
            <a:endParaRPr lang="en-US" sz="2000" dirty="0"/>
          </a:p>
          <a:p>
            <a:pPr marL="0" indent="0">
              <a:lnSpc>
                <a:spcPct val="120000"/>
              </a:lnSpc>
              <a:buNone/>
            </a:pP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/>
              <a:t>To build this, we need to run:</a:t>
            </a:r>
          </a:p>
          <a:p>
            <a:pPr>
              <a:lnSpc>
                <a:spcPct val="120000"/>
              </a:lnSpc>
            </a:pPr>
            <a:endParaRPr lang="en-US" sz="2000" dirty="0"/>
          </a:p>
          <a:p>
            <a:pPr>
              <a:lnSpc>
                <a:spcPct val="120000"/>
              </a:lnSpc>
            </a:pP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/>
              <a:t>The resulting image name will be </a:t>
            </a:r>
            <a:r>
              <a:rPr lang="en-US" sz="2000" dirty="0" err="1"/>
              <a:t>PythonCentos</a:t>
            </a: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/>
              <a:t>After building you can check installed images with</a:t>
            </a:r>
          </a:p>
          <a:p>
            <a:pPr>
              <a:lnSpc>
                <a:spcPct val="120000"/>
              </a:lnSpc>
            </a:pPr>
            <a:endParaRPr lang="en-US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6E178F-8D05-4B01-A425-7400DC5889C2}"/>
              </a:ext>
            </a:extLst>
          </p:cNvPr>
          <p:cNvSpPr txBox="1"/>
          <p:nvPr/>
        </p:nvSpPr>
        <p:spPr>
          <a:xfrm>
            <a:off x="4820575" y="1944881"/>
            <a:ext cx="4108778" cy="20562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FROM centos:centos7</a:t>
            </a:r>
          </a:p>
          <a:p>
            <a:pPr>
              <a:lnSpc>
                <a:spcPct val="120000"/>
              </a:lnSpc>
            </a:pPr>
            <a:r>
              <a:rPr lang="en-US" dirty="0"/>
              <a:t>RUN yum install –y python36u</a:t>
            </a:r>
          </a:p>
          <a:p>
            <a:pPr>
              <a:lnSpc>
                <a:spcPct val="120000"/>
              </a:lnSpc>
            </a:pPr>
            <a:r>
              <a:rPr lang="en-US" dirty="0"/>
              <a:t>RUN </a:t>
            </a:r>
            <a:r>
              <a:rPr lang="en-US" dirty="0" err="1"/>
              <a:t>useradd</a:t>
            </a:r>
            <a:r>
              <a:rPr lang="en-US" dirty="0"/>
              <a:t> –</a:t>
            </a:r>
            <a:r>
              <a:rPr lang="en-US" dirty="0" err="1"/>
              <a:t>ms</a:t>
            </a:r>
            <a:r>
              <a:rPr lang="en-US" dirty="0"/>
              <a:t> /bin/bash </a:t>
            </a:r>
            <a:r>
              <a:rPr lang="en-US" dirty="0" err="1"/>
              <a:t>foobar</a:t>
            </a:r>
            <a:r>
              <a:rPr lang="en-US" dirty="0"/>
              <a:t> \</a:t>
            </a:r>
          </a:p>
          <a:p>
            <a:pPr>
              <a:lnSpc>
                <a:spcPct val="120000"/>
              </a:lnSpc>
            </a:pPr>
            <a:r>
              <a:rPr lang="en-US" dirty="0"/>
              <a:t> &amp;&amp; </a:t>
            </a:r>
            <a:r>
              <a:rPr lang="en-US" dirty="0" err="1"/>
              <a:t>usermod</a:t>
            </a:r>
            <a:r>
              <a:rPr lang="en-US" dirty="0"/>
              <a:t> –</a:t>
            </a:r>
            <a:r>
              <a:rPr lang="en-US" dirty="0" err="1"/>
              <a:t>aG</a:t>
            </a:r>
            <a:r>
              <a:rPr lang="en-US" dirty="0"/>
              <a:t> wheel </a:t>
            </a:r>
            <a:r>
              <a:rPr lang="en-US" dirty="0" err="1"/>
              <a:t>foobar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USER </a:t>
            </a:r>
            <a:r>
              <a:rPr lang="en-US" dirty="0" err="1"/>
              <a:t>foobar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WORKDIR /home/</a:t>
            </a:r>
            <a:r>
              <a:rPr lang="en-US" dirty="0" err="1"/>
              <a:t>foobar</a:t>
            </a:r>
            <a:endParaRPr lang="en-US" dirty="0"/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3A81EDE1-B0F8-4B7A-99CC-DD8D481AD636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8C5A52-A7A1-449C-8163-DB359F316F92}"/>
              </a:ext>
            </a:extLst>
          </p:cNvPr>
          <p:cNvSpPr txBox="1"/>
          <p:nvPr/>
        </p:nvSpPr>
        <p:spPr>
          <a:xfrm>
            <a:off x="920319" y="4300150"/>
            <a:ext cx="4925627" cy="3942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$ docker build -t ‘</a:t>
            </a:r>
            <a:r>
              <a:rPr lang="en-US" dirty="0" err="1"/>
              <a:t>pythoncentos</a:t>
            </a:r>
            <a:r>
              <a:rPr lang="en-US" dirty="0"/>
              <a:t>’ -f </a:t>
            </a:r>
            <a:r>
              <a:rPr lang="en-US" dirty="0" err="1"/>
              <a:t>pycent.dkr</a:t>
            </a:r>
            <a:r>
              <a:rPr lang="en-US" dirty="0"/>
              <a:t> ./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8D834A-82A2-40F2-A4EE-C2D3C85C455D}"/>
              </a:ext>
            </a:extLst>
          </p:cNvPr>
          <p:cNvSpPr txBox="1"/>
          <p:nvPr/>
        </p:nvSpPr>
        <p:spPr>
          <a:xfrm>
            <a:off x="920317" y="5853402"/>
            <a:ext cx="1987119" cy="3942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$ docker images</a:t>
            </a:r>
          </a:p>
        </p:txBody>
      </p:sp>
    </p:spTree>
    <p:extLst>
      <p:ext uri="{BB962C8B-B14F-4D97-AF65-F5344CB8AC3E}">
        <p14:creationId xmlns:p14="http://schemas.microsoft.com/office/powerpoint/2010/main" val="2984535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39166" y="695692"/>
            <a:ext cx="5162026" cy="507831"/>
          </a:xfrm>
        </p:spPr>
        <p:txBody>
          <a:bodyPr/>
          <a:lstStyle/>
          <a:p>
            <a:pPr algn="r"/>
            <a:r>
              <a:rPr lang="en-GB" dirty="0"/>
              <a:t>Launching a container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14647" y="1421007"/>
            <a:ext cx="7621186" cy="432624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000" dirty="0"/>
              <a:t>Now that we’ve built an image, let’s open the container</a:t>
            </a:r>
          </a:p>
          <a:p>
            <a:pPr>
              <a:lnSpc>
                <a:spcPct val="120000"/>
              </a:lnSpc>
            </a:pPr>
            <a:endParaRPr lang="en-US" sz="2000" dirty="0"/>
          </a:p>
          <a:p>
            <a:pPr>
              <a:lnSpc>
                <a:spcPct val="120000"/>
              </a:lnSpc>
            </a:pPr>
            <a:endParaRPr lang="en-US" sz="2000" dirty="0"/>
          </a:p>
          <a:p>
            <a:pPr>
              <a:lnSpc>
                <a:spcPct val="120000"/>
              </a:lnSpc>
            </a:pP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/>
              <a:t>A new command line will come up showing you logged in as </a:t>
            </a:r>
            <a:r>
              <a:rPr lang="en-US" sz="2000" dirty="0" err="1"/>
              <a:t>foobar</a:t>
            </a:r>
            <a:r>
              <a:rPr lang="en-US" sz="2000" dirty="0"/>
              <a:t> and you can run python with</a:t>
            </a:r>
          </a:p>
          <a:p>
            <a:pPr>
              <a:lnSpc>
                <a:spcPct val="120000"/>
              </a:lnSpc>
            </a:pPr>
            <a:endParaRPr lang="en-US" sz="2000" dirty="0"/>
          </a:p>
          <a:p>
            <a:pPr>
              <a:lnSpc>
                <a:spcPct val="120000"/>
              </a:lnSpc>
            </a:pPr>
            <a:endParaRPr lang="en-US" sz="2000" dirty="0"/>
          </a:p>
          <a:p>
            <a:pPr>
              <a:lnSpc>
                <a:spcPct val="120000"/>
              </a:lnSpc>
            </a:pP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/>
              <a:t>This created image could then serve as a base image (</a:t>
            </a:r>
            <a:r>
              <a:rPr lang="en-US" sz="2000" dirty="0" err="1"/>
              <a:t>FROM:pythoncentos</a:t>
            </a:r>
            <a:r>
              <a:rPr lang="en-US" sz="2000" dirty="0"/>
              <a:t>) for new images!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3A81EDE1-B0F8-4B7A-99CC-DD8D481AD636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8C5A52-A7A1-449C-8163-DB359F316F92}"/>
              </a:ext>
            </a:extLst>
          </p:cNvPr>
          <p:cNvSpPr txBox="1"/>
          <p:nvPr/>
        </p:nvSpPr>
        <p:spPr>
          <a:xfrm>
            <a:off x="920318" y="2033617"/>
            <a:ext cx="5449410" cy="3942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$ docker run --rm -it --</a:t>
            </a:r>
            <a:r>
              <a:rPr lang="en-US" dirty="0" err="1"/>
              <a:t>tty</a:t>
            </a:r>
            <a:r>
              <a:rPr lang="en-US" dirty="0"/>
              <a:t> </a:t>
            </a:r>
            <a:r>
              <a:rPr lang="en-US" dirty="0" err="1"/>
              <a:t>pythoncentos</a:t>
            </a:r>
            <a:r>
              <a:rPr lang="en-US" dirty="0"/>
              <a:t> /bin/bash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8D834A-82A2-40F2-A4EE-C2D3C85C455D}"/>
              </a:ext>
            </a:extLst>
          </p:cNvPr>
          <p:cNvSpPr txBox="1"/>
          <p:nvPr/>
        </p:nvSpPr>
        <p:spPr>
          <a:xfrm>
            <a:off x="920317" y="3987434"/>
            <a:ext cx="1507725" cy="3942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$ python3.6</a:t>
            </a:r>
          </a:p>
        </p:txBody>
      </p:sp>
    </p:spTree>
    <p:extLst>
      <p:ext uri="{BB962C8B-B14F-4D97-AF65-F5344CB8AC3E}">
        <p14:creationId xmlns:p14="http://schemas.microsoft.com/office/powerpoint/2010/main" val="2165808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39166" y="695692"/>
            <a:ext cx="5162026" cy="507831"/>
          </a:xfrm>
        </p:spPr>
        <p:txBody>
          <a:bodyPr/>
          <a:lstStyle/>
          <a:p>
            <a:pPr algn="r"/>
            <a:r>
              <a:rPr lang="en-GB" dirty="0"/>
              <a:t>Docker with BOUT++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41366" y="1393433"/>
            <a:ext cx="8445434" cy="4326249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Multiple builds containers are available already for BOUT++</a:t>
            </a:r>
          </a:p>
          <a:p>
            <a:pPr marL="0" indent="0">
              <a:lnSpc>
                <a:spcPct val="120000"/>
              </a:lnSpc>
              <a:buNone/>
            </a:pP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/>
              <a:t>These can be obtained via </a:t>
            </a:r>
            <a:r>
              <a:rPr lang="en-US" sz="2000" dirty="0" err="1"/>
              <a:t>github</a:t>
            </a:r>
            <a:r>
              <a:rPr lang="en-US" sz="2000" dirty="0"/>
              <a:t> which require building locally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(</a:t>
            </a:r>
            <a:r>
              <a:rPr lang="en-US" sz="2000" dirty="0">
                <a:hlinkClick r:id="rId2"/>
              </a:rPr>
              <a:t>https://github.com/boutproject/docker-bout</a:t>
            </a:r>
            <a:r>
              <a:rPr lang="en-US" sz="2000" dirty="0"/>
              <a:t>)</a:t>
            </a:r>
          </a:p>
          <a:p>
            <a:pPr marL="0" indent="0">
              <a:lnSpc>
                <a:spcPct val="120000"/>
              </a:lnSpc>
              <a:buNone/>
            </a:pP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/>
              <a:t>Or via </a:t>
            </a:r>
            <a:r>
              <a:rPr lang="en-US" sz="2000" dirty="0" err="1"/>
              <a:t>dockerhub</a:t>
            </a:r>
            <a:r>
              <a:rPr lang="en-US" sz="2000" dirty="0"/>
              <a:t> where you can just download the container directly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/>
              <a:t>(</a:t>
            </a:r>
            <a:r>
              <a:rPr lang="en-US" sz="2000" dirty="0">
                <a:hlinkClick r:id="rId3"/>
              </a:rPr>
              <a:t>https://hub.docker.com/u/boutproject/</a:t>
            </a:r>
            <a:r>
              <a:rPr lang="en-US" sz="2000" dirty="0"/>
              <a:t>)</a:t>
            </a:r>
          </a:p>
          <a:p>
            <a:pPr marL="0" indent="0">
              <a:lnSpc>
                <a:spcPct val="120000"/>
              </a:lnSpc>
              <a:buNone/>
            </a:pPr>
            <a:endParaRPr lang="en-US" sz="2000" dirty="0"/>
          </a:p>
          <a:p>
            <a:pPr>
              <a:lnSpc>
                <a:spcPct val="120000"/>
              </a:lnSpc>
            </a:pPr>
            <a:r>
              <a:rPr lang="en-US" sz="2000" dirty="0"/>
              <a:t>In addition to containers with BOUT++ (release and next) there are also ones with certain physics models already built, such as Hermes and sd1d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191B80DD-1C86-45B4-BFFB-3F3164365AC8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</p:spTree>
    <p:extLst>
      <p:ext uri="{BB962C8B-B14F-4D97-AF65-F5344CB8AC3E}">
        <p14:creationId xmlns:p14="http://schemas.microsoft.com/office/powerpoint/2010/main" val="393581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77658" y="280193"/>
            <a:ext cx="3023534" cy="923330"/>
          </a:xfrm>
        </p:spPr>
        <p:txBody>
          <a:bodyPr/>
          <a:lstStyle/>
          <a:p>
            <a:r>
              <a:rPr lang="en-GB" dirty="0"/>
              <a:t>What does it look like?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0786" y="1667663"/>
            <a:ext cx="8329524" cy="3725379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2400" dirty="0"/>
              <a:t>Just like you’re on a very clean machine with exactly your software installed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BOUT dependencies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BOUT optional libraries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BOUT configured, built, tested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400" dirty="0"/>
              <a:t>Only requirement is to download and install docker (https://www.docker.com/community-edition#/download)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9A6E3-43D3-3843-8B73-66C2C5AC553F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3" name="Footer Placeholder 7">
            <a:extLst>
              <a:ext uri="{FF2B5EF4-FFF2-40B4-BE49-F238E27FC236}">
                <a16:creationId xmlns:a16="http://schemas.microsoft.com/office/drawing/2014/main" id="{0026D055-4D76-4579-8F2C-D6673375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90800" y="6648567"/>
            <a:ext cx="3962400" cy="211644"/>
          </a:xfrm>
        </p:spPr>
        <p:txBody>
          <a:bodyPr/>
          <a:lstStyle/>
          <a:p>
            <a:r>
              <a:rPr lang="en-US" dirty="0"/>
              <a:t>SIMULATIONS EMPOWERING YOUR INNOVATIONS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B58066AF-7FA8-423D-B7FF-B84AD2E2F9DD}"/>
              </a:ext>
            </a:extLst>
          </p:cNvPr>
          <p:cNvSpPr txBox="1">
            <a:spLocks/>
          </p:cNvSpPr>
          <p:nvPr/>
        </p:nvSpPr>
        <p:spPr>
          <a:xfrm>
            <a:off x="214647" y="64324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BOUT++ Workshop</a:t>
            </a:r>
          </a:p>
          <a:p>
            <a:r>
              <a:rPr lang="en-GB" dirty="0"/>
              <a:t>December 5, 2018</a:t>
            </a:r>
          </a:p>
        </p:txBody>
      </p:sp>
    </p:spTree>
    <p:extLst>
      <p:ext uri="{BB962C8B-B14F-4D97-AF65-F5344CB8AC3E}">
        <p14:creationId xmlns:p14="http://schemas.microsoft.com/office/powerpoint/2010/main" val="3228455232"/>
      </p:ext>
    </p:extLst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85052</TotalTime>
  <Words>1182</Words>
  <Application>Microsoft Office PowerPoint</Application>
  <PresentationFormat>On-screen Show (4:3)</PresentationFormat>
  <Paragraphs>220</Paragraphs>
  <Slides>16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Futura</vt:lpstr>
      <vt:lpstr>Lucida Grande</vt:lpstr>
      <vt:lpstr>Wingdings</vt:lpstr>
      <vt:lpstr>3_Office Theme</vt:lpstr>
      <vt:lpstr>PowerPoint Presentation</vt:lpstr>
      <vt:lpstr>Overview</vt:lpstr>
      <vt:lpstr>What and why?</vt:lpstr>
      <vt:lpstr>Making a docker container</vt:lpstr>
      <vt:lpstr>Making a docker container</vt:lpstr>
      <vt:lpstr>Building a docker image</vt:lpstr>
      <vt:lpstr>Launching a container</vt:lpstr>
      <vt:lpstr>Docker with BOUT++</vt:lpstr>
      <vt:lpstr>What does it look like?</vt:lpstr>
      <vt:lpstr>Container specs</vt:lpstr>
      <vt:lpstr>Making a container with your simulation</vt:lpstr>
      <vt:lpstr>Future uses</vt:lpstr>
      <vt:lpstr>Testing</vt:lpstr>
      <vt:lpstr>Cloud computing</vt:lpstr>
      <vt:lpstr>Final remarks</vt:lpstr>
      <vt:lpstr>Using image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Jarrod Leddy</dc:creator>
  <cp:lastModifiedBy>Jarrod Leddy</cp:lastModifiedBy>
  <cp:revision>1561</cp:revision>
  <cp:lastPrinted>2016-08-05T20:14:13Z</cp:lastPrinted>
  <dcterms:created xsi:type="dcterms:W3CDTF">2012-06-26T05:43:13Z</dcterms:created>
  <dcterms:modified xsi:type="dcterms:W3CDTF">2018-12-05T16:39:40Z</dcterms:modified>
</cp:coreProperties>
</file>