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964" r:id="rId1"/>
  </p:sldMasterIdLst>
  <p:notesMasterIdLst>
    <p:notesMasterId r:id="rId55"/>
  </p:notesMasterIdLst>
  <p:handoutMasterIdLst>
    <p:handoutMasterId r:id="rId56"/>
  </p:handoutMasterIdLst>
  <p:sldIdLst>
    <p:sldId id="330" r:id="rId2"/>
    <p:sldId id="331" r:id="rId3"/>
    <p:sldId id="380" r:id="rId4"/>
    <p:sldId id="379" r:id="rId5"/>
    <p:sldId id="333" r:id="rId6"/>
    <p:sldId id="334" r:id="rId7"/>
    <p:sldId id="368" r:id="rId8"/>
    <p:sldId id="332" r:id="rId9"/>
    <p:sldId id="335" r:id="rId10"/>
    <p:sldId id="337" r:id="rId11"/>
    <p:sldId id="336" r:id="rId12"/>
    <p:sldId id="338" r:id="rId13"/>
    <p:sldId id="339" r:id="rId14"/>
    <p:sldId id="340" r:id="rId15"/>
    <p:sldId id="343" r:id="rId16"/>
    <p:sldId id="385" r:id="rId17"/>
    <p:sldId id="341" r:id="rId18"/>
    <p:sldId id="342" r:id="rId19"/>
    <p:sldId id="345" r:id="rId20"/>
    <p:sldId id="346" r:id="rId21"/>
    <p:sldId id="347" r:id="rId22"/>
    <p:sldId id="349" r:id="rId23"/>
    <p:sldId id="348" r:id="rId24"/>
    <p:sldId id="353" r:id="rId25"/>
    <p:sldId id="354" r:id="rId26"/>
    <p:sldId id="359" r:id="rId27"/>
    <p:sldId id="360" r:id="rId28"/>
    <p:sldId id="356" r:id="rId29"/>
    <p:sldId id="361" r:id="rId30"/>
    <p:sldId id="381" r:id="rId31"/>
    <p:sldId id="350" r:id="rId32"/>
    <p:sldId id="358" r:id="rId33"/>
    <p:sldId id="357" r:id="rId34"/>
    <p:sldId id="351" r:id="rId35"/>
    <p:sldId id="352" r:id="rId36"/>
    <p:sldId id="362" r:id="rId37"/>
    <p:sldId id="363" r:id="rId38"/>
    <p:sldId id="369" r:id="rId39"/>
    <p:sldId id="370" r:id="rId40"/>
    <p:sldId id="364" r:id="rId41"/>
    <p:sldId id="384" r:id="rId42"/>
    <p:sldId id="365" r:id="rId43"/>
    <p:sldId id="383" r:id="rId44"/>
    <p:sldId id="366" r:id="rId45"/>
    <p:sldId id="367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</p:sldIdLst>
  <p:sldSz cx="9144000" cy="5143500" type="screen16x9"/>
  <p:notesSz cx="6881813" cy="10002838"/>
  <p:defaultTextStyle>
    <a:defPPr>
      <a:defRPr lang="de-CH"/>
    </a:defPPr>
    <a:lvl1pPr algn="l" rtl="0" eaLnBrk="0" fontAlgn="base" hangingPunct="0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189" algn="l" rtl="0" eaLnBrk="0" fontAlgn="base" hangingPunct="0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377" algn="l" rtl="0" eaLnBrk="0" fontAlgn="base" hangingPunct="0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566" algn="l" rtl="0" eaLnBrk="0" fontAlgn="base" hangingPunct="0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754" algn="l" rtl="0" eaLnBrk="0" fontAlgn="base" hangingPunct="0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5943" algn="l" defTabSz="457189" rtl="0" eaLnBrk="1" latinLnBrk="0" hangingPunct="1"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131" algn="l" defTabSz="457189" rtl="0" eaLnBrk="1" latinLnBrk="0" hangingPunct="1"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320" algn="l" defTabSz="457189" rtl="0" eaLnBrk="1" latinLnBrk="0" hangingPunct="1"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509" algn="l" defTabSz="457189" rtl="0" eaLnBrk="1" latinLnBrk="0" hangingPunct="1">
      <a:defRPr sz="16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668" userDrawn="1">
          <p15:clr>
            <a:srgbClr val="A4A3A4"/>
          </p15:clr>
        </p15:guide>
        <p15:guide id="2" orient="horz" pos="634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838" userDrawn="1">
          <p15:clr>
            <a:srgbClr val="A4A3A4"/>
          </p15:clr>
        </p15:guide>
        <p15:guide id="5" orient="horz" pos="140" userDrawn="1">
          <p15:clr>
            <a:srgbClr val="A4A3A4"/>
          </p15:clr>
        </p15:guide>
        <p15:guide id="6" orient="horz" pos="378" userDrawn="1">
          <p15:clr>
            <a:srgbClr val="A4A3A4"/>
          </p15:clr>
        </p15:guide>
        <p15:guide id="7" orient="horz" pos="3117" userDrawn="1">
          <p15:clr>
            <a:srgbClr val="A4A3A4"/>
          </p15:clr>
        </p15:guide>
        <p15:guide id="9" pos="657" userDrawn="1">
          <p15:clr>
            <a:srgbClr val="A4A3A4"/>
          </p15:clr>
        </p15:guide>
        <p15:guide id="10" pos="5534" userDrawn="1">
          <p15:clr>
            <a:srgbClr val="A4A3A4"/>
          </p15:clr>
        </p15:guide>
        <p15:guide id="11" pos="521" userDrawn="1">
          <p15:clr>
            <a:srgbClr val="A4A3A4"/>
          </p15:clr>
        </p15:guide>
        <p15:guide id="12" pos="385" userDrawn="1">
          <p15:clr>
            <a:srgbClr val="A4A3A4"/>
          </p15:clr>
        </p15:guide>
        <p15:guide id="13" pos="131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pos="3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>
          <p15:clr>
            <a:srgbClr val="A4A3A4"/>
          </p15:clr>
        </p15:guide>
        <p15:guide id="2" pos="216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00"/>
    <a:srgbClr val="FFFFFF"/>
    <a:srgbClr val="808080"/>
    <a:srgbClr val="000000"/>
    <a:srgbClr val="FDCA00"/>
    <a:srgbClr val="EF5B00"/>
    <a:srgbClr val="C50006"/>
    <a:srgbClr val="7C204E"/>
    <a:srgbClr val="003B6E"/>
    <a:srgbClr val="1974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0" autoAdjust="0"/>
    <p:restoredTop sz="97274" autoAdjust="0"/>
  </p:normalViewPr>
  <p:slideViewPr>
    <p:cSldViewPr snapToObjects="1">
      <p:cViewPr varScale="1">
        <p:scale>
          <a:sx n="204" d="100"/>
          <a:sy n="204" d="100"/>
        </p:scale>
        <p:origin x="462" y="174"/>
      </p:cViewPr>
      <p:guideLst>
        <p:guide orient="horz" pos="668"/>
        <p:guide orient="horz" pos="634"/>
        <p:guide orient="horz" pos="2845"/>
        <p:guide orient="horz" pos="838"/>
        <p:guide orient="horz" pos="140"/>
        <p:guide orient="horz" pos="378"/>
        <p:guide orient="horz" pos="3117"/>
        <p:guide pos="657"/>
        <p:guide pos="5534"/>
        <p:guide pos="521"/>
        <p:guide pos="385"/>
        <p:guide pos="1315"/>
        <p:guide pos="3039"/>
        <p:guide pos="31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141" d="100"/>
          <a:sy n="141" d="100"/>
        </p:scale>
        <p:origin x="5616" y="200"/>
      </p:cViewPr>
      <p:guideLst>
        <p:guide orient="horz" pos="3150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t" anchorCtr="0" compatLnSpc="1">
            <a:prstTxWarp prst="textNoShape">
              <a:avLst/>
            </a:prstTxWarp>
          </a:bodyPr>
          <a:lstStyle>
            <a:lvl1pPr defTabSz="964838">
              <a:spcBef>
                <a:spcPct val="0"/>
              </a:spcBef>
              <a:defRPr sz="1200" baseline="30000">
                <a:latin typeface="Times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GB" dirty="0">
              <a:latin typeface="+mn-lt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164" y="0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t" anchorCtr="0" compatLnSpc="1">
            <a:prstTxWarp prst="textNoShape">
              <a:avLst/>
            </a:prstTxWarp>
          </a:bodyPr>
          <a:lstStyle>
            <a:lvl1pPr algn="r" defTabSz="964838">
              <a:spcBef>
                <a:spcPct val="0"/>
              </a:spcBef>
              <a:defRPr sz="1200" baseline="30000">
                <a:latin typeface="Times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GB" dirty="0">
              <a:latin typeface="+mn-lt"/>
            </a:endParaRP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02255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b" anchorCtr="0" compatLnSpc="1">
            <a:prstTxWarp prst="textNoShape">
              <a:avLst/>
            </a:prstTxWarp>
          </a:bodyPr>
          <a:lstStyle>
            <a:lvl1pPr defTabSz="964838">
              <a:spcBef>
                <a:spcPct val="0"/>
              </a:spcBef>
              <a:defRPr sz="1200" baseline="30000">
                <a:latin typeface="Times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164" y="9502255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b" anchorCtr="0" compatLnSpc="1">
            <a:prstTxWarp prst="textNoShape">
              <a:avLst/>
            </a:prstTxWarp>
          </a:bodyPr>
          <a:lstStyle>
            <a:lvl1pPr algn="r" defTabSz="964838">
              <a:spcBef>
                <a:spcPct val="0"/>
              </a:spcBef>
              <a:defRPr sz="1200" baseline="30000">
                <a:latin typeface="Times" charset="0"/>
              </a:defRPr>
            </a:lvl1pPr>
          </a:lstStyle>
          <a:p>
            <a:pPr>
              <a:defRPr/>
            </a:pPr>
            <a:fld id="{630A188E-C926-984B-863C-48B251A81B15}" type="slidenum">
              <a:rPr lang="en-GB">
                <a:latin typeface="+mn-lt"/>
              </a:rPr>
              <a:pPr>
                <a:defRPr/>
              </a:pPr>
              <a:t>‹#›</a:t>
            </a:fld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59942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t" anchorCtr="0" compatLnSpc="1">
            <a:prstTxWarp prst="textNoShape">
              <a:avLst/>
            </a:prstTxWarp>
          </a:bodyPr>
          <a:lstStyle>
            <a:lvl1pPr defTabSz="964838">
              <a:spcBef>
                <a:spcPct val="0"/>
              </a:spcBef>
              <a:defRPr sz="1000" baseline="0">
                <a:latin typeface="+mn-lt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9164" y="0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t" anchorCtr="0" compatLnSpc="1">
            <a:prstTxWarp prst="textNoShape">
              <a:avLst/>
            </a:prstTxWarp>
          </a:bodyPr>
          <a:lstStyle>
            <a:lvl1pPr algn="r" defTabSz="964838">
              <a:spcBef>
                <a:spcPct val="0"/>
              </a:spcBef>
              <a:defRPr sz="1000" baseline="0">
                <a:latin typeface="+mn-lt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50888"/>
            <a:ext cx="6667500" cy="3751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22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8282" y="4752009"/>
            <a:ext cx="5045250" cy="4499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02255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b" anchorCtr="0" compatLnSpc="1">
            <a:prstTxWarp prst="textNoShape">
              <a:avLst/>
            </a:prstTxWarp>
          </a:bodyPr>
          <a:lstStyle>
            <a:lvl1pPr defTabSz="964838">
              <a:spcBef>
                <a:spcPct val="0"/>
              </a:spcBef>
              <a:defRPr sz="1000" baseline="0">
                <a:latin typeface="+mn-lt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22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9164" y="9502255"/>
            <a:ext cx="2982649" cy="50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78" tIns="48240" rIns="96478" bIns="48240" numCol="1" anchor="b" anchorCtr="0" compatLnSpc="1">
            <a:prstTxWarp prst="textNoShape">
              <a:avLst/>
            </a:prstTxWarp>
          </a:bodyPr>
          <a:lstStyle>
            <a:lvl1pPr algn="r" defTabSz="964838">
              <a:spcBef>
                <a:spcPct val="0"/>
              </a:spcBef>
              <a:defRPr sz="1000" baseline="0">
                <a:latin typeface="+mn-lt"/>
              </a:defRPr>
            </a:lvl1pPr>
          </a:lstStyle>
          <a:p>
            <a:pPr>
              <a:defRPr/>
            </a:pPr>
            <a:fld id="{EC696245-F065-0B47-B74E-D5003861FD6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14738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90486" indent="-90486" algn="l" rtl="0" eaLnBrk="0" fontAlgn="base" hangingPunct="0">
      <a:spcBef>
        <a:spcPts val="0"/>
      </a:spcBef>
      <a:spcAft>
        <a:spcPct val="0"/>
      </a:spcAft>
      <a:buFont typeface="Arial" panose="020B0604020202020204" pitchFamily="34" charset="0"/>
      <a:buChar char="•"/>
      <a:defRPr sz="1000" kern="1200" baseline="0">
        <a:solidFill>
          <a:schemeClr val="tx1"/>
        </a:solidFill>
        <a:latin typeface="+mn-lt"/>
        <a:ea typeface="ヒラギノ角ゴ Pro W3" pitchFamily="-108" charset="-128"/>
        <a:cs typeface="ヒラギノ角ゴ Pro W3" pitchFamily="-108" charset="-128"/>
      </a:defRPr>
    </a:lvl1pPr>
    <a:lvl2pPr marL="180970" indent="-92072" algn="l" rtl="0" eaLnBrk="0" fontAlgn="base" hangingPunct="0">
      <a:spcBef>
        <a:spcPts val="0"/>
      </a:spcBef>
      <a:spcAft>
        <a:spcPct val="0"/>
      </a:spcAft>
      <a:buFont typeface="Symbol" panose="05050102010706020507" pitchFamily="18" charset="2"/>
      <a:buChar char="-"/>
      <a:defRPr sz="1000" kern="1200" baseline="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266693" indent="-85723" algn="l" rtl="0" eaLnBrk="0" fontAlgn="base" hangingPunct="0">
      <a:spcBef>
        <a:spcPts val="0"/>
      </a:spcBef>
      <a:spcAft>
        <a:spcPct val="0"/>
      </a:spcAft>
      <a:buFont typeface="Symbol" panose="05050102010706020507" pitchFamily="18" charset="2"/>
      <a:buChar char="-"/>
      <a:defRPr sz="1000" kern="1200" baseline="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3pPr>
    <a:lvl4pPr marL="357179" indent="-90486" algn="l" rtl="0" eaLnBrk="0" fontAlgn="base" hangingPunct="0">
      <a:spcBef>
        <a:spcPts val="0"/>
      </a:spcBef>
      <a:spcAft>
        <a:spcPct val="0"/>
      </a:spcAft>
      <a:buFont typeface="Symbol" panose="05050102010706020507" pitchFamily="18" charset="2"/>
      <a:buChar char="-"/>
      <a:defRPr sz="1000" kern="1200" baseline="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4pPr>
    <a:lvl5pPr marL="447663" indent="-90486" algn="l" rtl="0" eaLnBrk="0" fontAlgn="base" hangingPunct="0">
      <a:spcBef>
        <a:spcPts val="0"/>
      </a:spcBef>
      <a:spcAft>
        <a:spcPct val="0"/>
      </a:spcAft>
      <a:buFont typeface="Symbol" panose="05050102010706020507" pitchFamily="18" charset="2"/>
      <a:buChar char="-"/>
      <a:defRPr sz="1000" kern="1200" baseline="0">
        <a:solidFill>
          <a:schemeClr val="tx1"/>
        </a:solidFill>
        <a:latin typeface="+mn-lt"/>
        <a:ea typeface="ヒラギノ角ゴ Pro W3" pitchFamily="-112" charset="-128"/>
        <a:cs typeface="ＭＳ Ｐゴシック" charset="0"/>
      </a:defRPr>
    </a:lvl5pPr>
    <a:lvl6pPr marL="538149" indent="-90486" algn="l" defTabSz="457189" rtl="0" eaLnBrk="1" latinLnBrk="0" hangingPunct="1">
      <a:buFont typeface="Symbol" panose="05050102010706020507" pitchFamily="18" charset="2"/>
      <a:buChar char="-"/>
      <a:defRPr sz="1000" kern="1200" baseline="0">
        <a:solidFill>
          <a:schemeClr val="tx1"/>
        </a:solidFill>
        <a:latin typeface="+mn-lt"/>
        <a:ea typeface="+mn-ea"/>
        <a:cs typeface="Arial" panose="020B0604020202020204" pitchFamily="34" charset="0"/>
      </a:defRPr>
    </a:lvl6pPr>
    <a:lvl7pPr marL="628635" indent="-90486" algn="l" defTabSz="457189" rtl="0" eaLnBrk="1" latinLnBrk="0" hangingPunct="1">
      <a:buFont typeface="Symbol" panose="05050102010706020507" pitchFamily="18" charset="2"/>
      <a:buChar char="-"/>
      <a:defRPr sz="10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7pPr>
    <a:lvl8pPr marL="719121" indent="-90486" algn="l" defTabSz="457189" rtl="0" eaLnBrk="1" latinLnBrk="0" hangingPunct="1">
      <a:buFont typeface="Symbol" panose="05050102010706020507" pitchFamily="18" charset="2"/>
      <a:buChar char="-"/>
      <a:defRPr sz="10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8pPr>
    <a:lvl9pPr marL="806431" indent="-88898" algn="l" defTabSz="457189" rtl="0" eaLnBrk="1" latinLnBrk="0" hangingPunct="1">
      <a:buFont typeface="Symbol" panose="05050102010706020507" pitchFamily="18" charset="2"/>
      <a:buChar char="-"/>
      <a:defRPr sz="10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Combine info of autosampler data and PIKA output files</a:t>
            </a:r>
          </a:p>
        </p:txBody>
      </p:sp>
    </p:spTree>
    <p:extLst>
      <p:ext uri="{BB962C8B-B14F-4D97-AF65-F5344CB8AC3E}">
        <p14:creationId xmlns:p14="http://schemas.microsoft.com/office/powerpoint/2010/main" val="3207945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Outlier removal</a:t>
            </a:r>
          </a:p>
          <a:p>
            <a:r>
              <a:rPr lang="en-US" dirty="0"/>
              <a:t>Despite blacklisting samples in Squirrel/PIKA based on AB</a:t>
            </a:r>
          </a:p>
        </p:txBody>
      </p:sp>
    </p:spTree>
    <p:extLst>
      <p:ext uri="{BB962C8B-B14F-4D97-AF65-F5344CB8AC3E}">
        <p14:creationId xmlns:p14="http://schemas.microsoft.com/office/powerpoint/2010/main" val="107513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U:\20160506_PSI_Luftbild_0292.jpg"/>
          <p:cNvPicPr>
            <a:picLocks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" t="13866" r="1" b="14431"/>
          <a:stretch/>
        </p:blipFill>
        <p:spPr bwMode="auto">
          <a:xfrm>
            <a:off x="3260542" y="195488"/>
            <a:ext cx="5055885" cy="23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/>
        </p:nvSpPr>
        <p:spPr bwMode="auto">
          <a:xfrm>
            <a:off x="-2" y="195487"/>
            <a:ext cx="3152960" cy="2376263"/>
          </a:xfrm>
          <a:prstGeom prst="rect">
            <a:avLst/>
          </a:prstGeom>
          <a:solidFill>
            <a:srgbClr val="E5E5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de-DE" sz="2400" dirty="0">
              <a:ln>
                <a:solidFill>
                  <a:srgbClr val="FFFFFF"/>
                </a:solidFill>
              </a:ln>
              <a:latin typeface="Times" charset="0"/>
            </a:endParaRPr>
          </a:p>
        </p:txBody>
      </p:sp>
      <p:pic>
        <p:nvPicPr>
          <p:cNvPr id="5" name="Bild 24" descr="PSI-Logo_narrow_30k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30263" y="411523"/>
            <a:ext cx="1220400" cy="43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15"/>
          <p:cNvSpPr>
            <a:spLocks noChangeArrowheads="1"/>
          </p:cNvSpPr>
          <p:nvPr userDrawn="1"/>
        </p:nvSpPr>
        <p:spPr bwMode="auto">
          <a:xfrm>
            <a:off x="828012" y="4531500"/>
            <a:ext cx="612000" cy="6120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de-DE" sz="2400">
              <a:latin typeface="Times" charset="0"/>
            </a:endParaRP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title" hasCustomPrompt="1"/>
          </p:nvPr>
        </p:nvSpPr>
        <p:spPr>
          <a:xfrm>
            <a:off x="814399" y="3273828"/>
            <a:ext cx="7969249" cy="810090"/>
          </a:xfrm>
        </p:spPr>
        <p:txBody>
          <a:bodyPr/>
          <a:lstStyle>
            <a:lvl1pPr>
              <a:lnSpc>
                <a:spcPct val="100000"/>
              </a:lnSpc>
              <a:defRPr sz="2500">
                <a:solidFill>
                  <a:srgbClr val="686868"/>
                </a:solidFill>
                <a:latin typeface="Georgia" charset="0"/>
                <a:ea typeface="ヒラギノ角ゴ Pro W3" charset="0"/>
              </a:defRPr>
            </a:lvl1pPr>
          </a:lstStyle>
          <a:p>
            <a:pPr lvl="0"/>
            <a:r>
              <a:rPr lang="en-GB" noProof="0" dirty="0"/>
              <a:t>Insert the title of your </a:t>
            </a:r>
            <a:br>
              <a:rPr lang="en-GB" noProof="0" dirty="0"/>
            </a:br>
            <a:r>
              <a:rPr lang="en-GB" noProof="0" dirty="0"/>
              <a:t>presentation here</a:t>
            </a:r>
          </a:p>
        </p:txBody>
      </p:sp>
      <p:sp>
        <p:nvSpPr>
          <p:cNvPr id="69649" name="Rectangle 17"/>
          <p:cNvSpPr>
            <a:spLocks noGrp="1" noChangeArrowheads="1"/>
          </p:cNvSpPr>
          <p:nvPr>
            <p:ph type="subTitle" sz="quarter" idx="1" hasCustomPrompt="1"/>
          </p:nvPr>
        </p:nvSpPr>
        <p:spPr bwMode="auto">
          <a:xfrm>
            <a:off x="828012" y="2946432"/>
            <a:ext cx="7955637" cy="27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1500" b="1">
                <a:solidFill>
                  <a:srgbClr val="969696"/>
                </a:solidFill>
                <a:ea typeface="ヒラギノ角ゴ Pro W3" charset="0"/>
              </a:defRPr>
            </a:lvl1pPr>
          </a:lstStyle>
          <a:p>
            <a:r>
              <a:rPr lang="en-GB" noProof="0" dirty="0"/>
              <a:t>First name and name Author  ::  Function  ::  Paul Scherrer Institute</a:t>
            </a:r>
          </a:p>
        </p:txBody>
      </p:sp>
      <p:sp>
        <p:nvSpPr>
          <p:cNvPr id="10" name="Rechteck 1"/>
          <p:cNvSpPr>
            <a:spLocks noChangeArrowheads="1"/>
          </p:cNvSpPr>
          <p:nvPr userDrawn="1"/>
        </p:nvSpPr>
        <p:spPr bwMode="auto">
          <a:xfrm>
            <a:off x="5796136" y="2397447"/>
            <a:ext cx="2520280" cy="174303"/>
          </a:xfrm>
          <a:prstGeom prst="rect">
            <a:avLst/>
          </a:prstGeom>
          <a:solidFill>
            <a:schemeClr val="bg1">
              <a:alpha val="7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/>
          <a:p>
            <a:pPr algn="ctr">
              <a:spcBef>
                <a:spcPct val="0"/>
              </a:spcBef>
            </a:pPr>
            <a:r>
              <a:rPr lang="de-CH" sz="900" b="1" i="0" kern="0" spc="31" dirty="0">
                <a:solidFill>
                  <a:srgbClr val="505150"/>
                </a:solidFill>
                <a:latin typeface="+mn-lt"/>
                <a:cs typeface="Arial" charset="0"/>
              </a:rPr>
              <a:t>WIR SCHAFFEN WISSEN – HEUTE FÜR MORGEN</a:t>
            </a:r>
          </a:p>
        </p:txBody>
      </p:sp>
      <p:sp>
        <p:nvSpPr>
          <p:cNvPr id="9" name="Rechteck 8"/>
          <p:cNvSpPr/>
          <p:nvPr userDrawn="1"/>
        </p:nvSpPr>
        <p:spPr bwMode="auto">
          <a:xfrm>
            <a:off x="8424000" y="195487"/>
            <a:ext cx="720000" cy="2376263"/>
          </a:xfrm>
          <a:prstGeom prst="rect">
            <a:avLst/>
          </a:prstGeom>
          <a:solidFill>
            <a:srgbClr val="E5E5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de-DE" sz="2400" dirty="0">
              <a:ln>
                <a:solidFill>
                  <a:srgbClr val="FFFFFF"/>
                </a:solidFill>
              </a:ln>
              <a:latin typeface="Times" charset="0"/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28675" y="4150574"/>
            <a:ext cx="7954963" cy="293383"/>
          </a:xfrm>
        </p:spPr>
        <p:txBody>
          <a:bodyPr/>
          <a:lstStyle>
            <a:lvl1pPr marL="0" indent="0">
              <a:buNone/>
              <a:defRPr sz="1500" b="1">
                <a:solidFill>
                  <a:srgbClr val="969696"/>
                </a:solidFill>
              </a:defRPr>
            </a:lvl1pPr>
            <a:lvl2pPr marL="177790" indent="0">
              <a:buNone/>
              <a:defRPr sz="1500" b="1"/>
            </a:lvl2pPr>
            <a:lvl3pPr marL="355582" indent="0">
              <a:buNone/>
              <a:defRPr sz="1500" b="1"/>
            </a:lvl3pPr>
            <a:lvl4pPr marL="539723" indent="0">
              <a:buNone/>
              <a:defRPr sz="1500" b="1"/>
            </a:lvl4pPr>
            <a:lvl5pPr marL="717514" indent="0">
              <a:buNone/>
              <a:defRPr sz="1500" b="1"/>
            </a:lvl5pPr>
          </a:lstStyle>
          <a:p>
            <a:pPr lvl="0"/>
            <a:r>
              <a:rPr lang="en-GB" noProof="0" dirty="0"/>
              <a:t>Insert the occasion and date of your presentation here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/>
          <p:cNvSpPr>
            <a:spLocks noGrp="1"/>
          </p:cNvSpPr>
          <p:nvPr>
            <p:ph sz="quarter" idx="13" hasCustomPrompt="1"/>
          </p:nvPr>
        </p:nvSpPr>
        <p:spPr/>
        <p:txBody>
          <a:bodyPr/>
          <a:lstStyle>
            <a:lvl1pPr marL="177792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/>
              <a:defRPr sz="1700">
                <a:latin typeface="+mn-lt"/>
              </a:defRPr>
            </a:lvl1pPr>
            <a:lvl2pPr marL="355582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2pPr>
            <a:lvl3pPr marL="539724" marR="0" indent="-18414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3pPr>
            <a:lvl4pPr marL="717515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4pPr>
            <a:lvl5pPr marL="895306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5pPr>
            <a:lvl6pPr marL="1074685" indent="-179380">
              <a:lnSpc>
                <a:spcPct val="110000"/>
              </a:lnSpc>
              <a:buClr>
                <a:schemeClr val="tx1"/>
              </a:buClr>
              <a:buFont typeface="Symbol" panose="05050102010706020507" pitchFamily="18" charset="2"/>
              <a:buChar char="-"/>
              <a:defRPr sz="1500"/>
            </a:lvl6pPr>
            <a:lvl7pPr marL="1257238" indent="-182554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7pPr>
            <a:lvl8pPr marL="1436616" indent="-179380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8pPr>
            <a:lvl9pPr marL="1614408" indent="-177792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 noProof="0" dirty="0">
                <a:effectLst/>
              </a:rPr>
              <a:t>Enter slide title</a:t>
            </a:r>
            <a:endParaRPr lang="en-GB" noProof="0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168188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 bwMode="auto">
          <a:xfrm>
            <a:off x="827100" y="1059664"/>
            <a:ext cx="8066087" cy="3888581"/>
          </a:xfrm>
          <a:prstGeom prst="rect">
            <a:avLst/>
          </a:prstGeom>
          <a:solidFill>
            <a:srgbClr val="E5E5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" name="Titel 9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en-GB" noProof="0" dirty="0">
                <a:effectLst/>
              </a:rPr>
              <a:t>Enter slide title</a:t>
            </a:r>
            <a:endParaRPr lang="en-GB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9" name="Inhaltsplatzhalter 7"/>
          <p:cNvSpPr>
            <a:spLocks noGrp="1"/>
          </p:cNvSpPr>
          <p:nvPr>
            <p:ph sz="quarter" idx="13" hasCustomPrompt="1"/>
          </p:nvPr>
        </p:nvSpPr>
        <p:spPr>
          <a:xfrm>
            <a:off x="934841" y="1113586"/>
            <a:ext cx="7885633" cy="3456386"/>
          </a:xfrm>
        </p:spPr>
        <p:txBody>
          <a:bodyPr/>
          <a:lstStyle>
            <a:lvl1pPr marL="177792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/>
              <a:defRPr sz="1700">
                <a:latin typeface="+mn-lt"/>
              </a:defRPr>
            </a:lvl1pPr>
            <a:lvl2pPr marL="355582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2pPr>
            <a:lvl3pPr marL="539724" marR="0" indent="-18414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3pPr>
            <a:lvl4pPr marL="717515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4pPr>
            <a:lvl5pPr marL="895306" marR="0" indent="-177792" algn="l" defTabSz="91435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  <a:tabLst/>
              <a:defRPr sz="1700">
                <a:latin typeface="+mn-lt"/>
              </a:defRPr>
            </a:lvl5pPr>
            <a:lvl6pPr marL="1074685" indent="-179380">
              <a:lnSpc>
                <a:spcPct val="110000"/>
              </a:lnSpc>
              <a:buClr>
                <a:schemeClr val="tx1"/>
              </a:buClr>
              <a:buFont typeface="Symbol" panose="05050102010706020507" pitchFamily="18" charset="2"/>
              <a:buChar char="-"/>
              <a:defRPr sz="1500"/>
            </a:lvl6pPr>
            <a:lvl7pPr marL="1257238" indent="-182554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7pPr>
            <a:lvl8pPr marL="1436616" indent="-179380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8pPr>
            <a:lvl9pPr marL="1614408" indent="-177792">
              <a:lnSpc>
                <a:spcPct val="110000"/>
              </a:lnSpc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87839105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10"/>
          <p:cNvSpPr>
            <a:spLocks noGrp="1"/>
          </p:cNvSpPr>
          <p:nvPr>
            <p:ph sz="quarter" idx="13" hasCustomPrompt="1"/>
          </p:nvPr>
        </p:nvSpPr>
        <p:spPr>
          <a:xfrm>
            <a:off x="1042993" y="1006081"/>
            <a:ext cx="3781425" cy="3509963"/>
          </a:xfrm>
        </p:spPr>
        <p:txBody>
          <a:bodyPr/>
          <a:lstStyle>
            <a:lvl1pPr marL="177792" indent="-177792">
              <a:buClr>
                <a:schemeClr val="tx1"/>
              </a:buClr>
              <a:buFont typeface="Arial" panose="020B0604020202020204" pitchFamily="34" charset="0"/>
              <a:buChar char="•"/>
              <a:defRPr sz="1700"/>
            </a:lvl1pPr>
            <a:lvl2pPr marL="355582" indent="-177792">
              <a:buSzPct val="100000"/>
              <a:buFont typeface="Symbol" panose="05050102010706020507" pitchFamily="18" charset="2"/>
              <a:buChar char="-"/>
              <a:defRPr sz="1700"/>
            </a:lvl2pPr>
            <a:lvl3pPr marL="539724" indent="-184142">
              <a:buFont typeface="Symbol" panose="05050102010706020507" pitchFamily="18" charset="2"/>
              <a:buChar char="-"/>
              <a:defRPr sz="1700"/>
            </a:lvl3pPr>
            <a:lvl4pPr marL="717515" indent="-177792">
              <a:buFont typeface="Symbol" panose="05050102010706020507" pitchFamily="18" charset="2"/>
              <a:buChar char="-"/>
              <a:defRPr sz="1700"/>
            </a:lvl4pPr>
            <a:lvl5pPr marL="895306" indent="-177792">
              <a:buFont typeface="Symbol" panose="05050102010706020507" pitchFamily="18" charset="2"/>
              <a:buChar char="-"/>
              <a:defRPr sz="1700"/>
            </a:lvl5pPr>
            <a:lvl6pPr marL="1074685" indent="-179380">
              <a:buFont typeface="Symbol" panose="05050102010706020507" pitchFamily="18" charset="2"/>
              <a:buChar char="-"/>
              <a:defRPr sz="1500"/>
            </a:lvl6pPr>
            <a:lvl7pPr marL="1257238" indent="-182554">
              <a:buFont typeface="Symbol" panose="05050102010706020507" pitchFamily="18" charset="2"/>
              <a:buChar char="-"/>
              <a:defRPr sz="1500"/>
            </a:lvl7pPr>
            <a:lvl8pPr marL="1436616" indent="-179380">
              <a:buFont typeface="Symbol" panose="05050102010706020507" pitchFamily="18" charset="2"/>
              <a:buChar char="-"/>
              <a:defRPr sz="1500"/>
            </a:lvl8pPr>
            <a:lvl9pPr marL="1614408" indent="-177792"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16" name="Titel 15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/>
          <a:p>
            <a:r>
              <a:rPr lang="en-GB" noProof="0" dirty="0">
                <a:effectLst/>
              </a:rPr>
              <a:t>Enter slide title</a:t>
            </a:r>
            <a:endParaRPr lang="en-GB" dirty="0"/>
          </a:p>
        </p:txBody>
      </p:sp>
      <p:sp>
        <p:nvSpPr>
          <p:cNvPr id="8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5003806" y="1003406"/>
            <a:ext cx="3781425" cy="3509963"/>
          </a:xfrm>
        </p:spPr>
        <p:txBody>
          <a:bodyPr/>
          <a:lstStyle>
            <a:lvl1pPr marL="177792" indent="-177792">
              <a:buClr>
                <a:schemeClr val="tx1"/>
              </a:buClr>
              <a:buFont typeface="Arial" panose="020B0604020202020204" pitchFamily="34" charset="0"/>
              <a:buChar char="•"/>
              <a:defRPr sz="1700"/>
            </a:lvl1pPr>
            <a:lvl2pPr marL="355582" indent="-177792">
              <a:buSzPct val="100000"/>
              <a:buFont typeface="Symbol" panose="05050102010706020507" pitchFamily="18" charset="2"/>
              <a:buChar char="-"/>
              <a:defRPr sz="1700"/>
            </a:lvl2pPr>
            <a:lvl3pPr marL="539724" indent="-184142">
              <a:buFont typeface="Symbol" panose="05050102010706020507" pitchFamily="18" charset="2"/>
              <a:buChar char="-"/>
              <a:defRPr sz="1700"/>
            </a:lvl3pPr>
            <a:lvl4pPr marL="717515" indent="-177792">
              <a:buFont typeface="Symbol" panose="05050102010706020507" pitchFamily="18" charset="2"/>
              <a:buChar char="-"/>
              <a:defRPr sz="1700"/>
            </a:lvl4pPr>
            <a:lvl5pPr marL="895306" indent="-177792">
              <a:buFont typeface="Symbol" panose="05050102010706020507" pitchFamily="18" charset="2"/>
              <a:buChar char="-"/>
              <a:defRPr sz="1700"/>
            </a:lvl5pPr>
            <a:lvl6pPr marL="1074685" indent="-179380">
              <a:buFont typeface="Symbol" panose="05050102010706020507" pitchFamily="18" charset="2"/>
              <a:buChar char="-"/>
              <a:defRPr sz="1500"/>
            </a:lvl6pPr>
            <a:lvl7pPr marL="1257238" indent="-182554">
              <a:buFont typeface="Symbol" panose="05050102010706020507" pitchFamily="18" charset="2"/>
              <a:buChar char="-"/>
              <a:defRPr sz="1500"/>
            </a:lvl7pPr>
            <a:lvl8pPr marL="1436616" indent="-179380">
              <a:buFont typeface="Symbol" panose="05050102010706020507" pitchFamily="18" charset="2"/>
              <a:buChar char="-"/>
              <a:defRPr sz="1500"/>
            </a:lvl8pPr>
            <a:lvl9pPr marL="1614408" indent="-177792"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65310303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 bwMode="auto">
          <a:xfrm>
            <a:off x="827100" y="1059664"/>
            <a:ext cx="8066087" cy="3888581"/>
          </a:xfrm>
          <a:prstGeom prst="rect">
            <a:avLst/>
          </a:prstGeom>
          <a:solidFill>
            <a:srgbClr val="E5E5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16" name="Titel 15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/>
          <a:p>
            <a:r>
              <a:rPr lang="en-GB" noProof="0" dirty="0">
                <a:effectLst/>
              </a:rPr>
              <a:t>Enter slide title</a:t>
            </a:r>
            <a:endParaRPr lang="en-GB" dirty="0"/>
          </a:p>
        </p:txBody>
      </p:sp>
      <p:sp>
        <p:nvSpPr>
          <p:cNvPr id="17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938422" y="1087360"/>
            <a:ext cx="3781425" cy="3428689"/>
          </a:xfrm>
        </p:spPr>
        <p:txBody>
          <a:bodyPr/>
          <a:lstStyle>
            <a:lvl1pPr marL="177792" indent="-177792">
              <a:buClr>
                <a:schemeClr val="tx1"/>
              </a:buClr>
              <a:buFont typeface="Arial" panose="020B0604020202020204" pitchFamily="34" charset="0"/>
              <a:buChar char="•"/>
              <a:defRPr sz="1700"/>
            </a:lvl1pPr>
            <a:lvl2pPr marL="355582" indent="-177792">
              <a:buSzPct val="100000"/>
              <a:buFont typeface="Symbol" panose="05050102010706020507" pitchFamily="18" charset="2"/>
              <a:buChar char="-"/>
              <a:defRPr sz="1700"/>
            </a:lvl2pPr>
            <a:lvl3pPr marL="539724" indent="-184142">
              <a:buFont typeface="Symbol" panose="05050102010706020507" pitchFamily="18" charset="2"/>
              <a:buChar char="-"/>
              <a:defRPr sz="1700"/>
            </a:lvl3pPr>
            <a:lvl4pPr marL="717515" indent="-177792">
              <a:buFont typeface="Symbol" panose="05050102010706020507" pitchFamily="18" charset="2"/>
              <a:buChar char="-"/>
              <a:defRPr sz="1700"/>
            </a:lvl4pPr>
            <a:lvl5pPr marL="895306" indent="-177792">
              <a:buFont typeface="Symbol" panose="05050102010706020507" pitchFamily="18" charset="2"/>
              <a:buChar char="-"/>
              <a:defRPr sz="1700"/>
            </a:lvl5pPr>
            <a:lvl6pPr marL="1074685" indent="-179380">
              <a:buFont typeface="Symbol" panose="05050102010706020507" pitchFamily="18" charset="2"/>
              <a:buChar char="-"/>
              <a:defRPr sz="1500"/>
            </a:lvl6pPr>
            <a:lvl7pPr marL="1257238" indent="-182554">
              <a:buFont typeface="Symbol" panose="05050102010706020507" pitchFamily="18" charset="2"/>
              <a:buChar char="-"/>
              <a:defRPr sz="1500"/>
            </a:lvl7pPr>
            <a:lvl8pPr marL="1436616" indent="-179380">
              <a:buFont typeface="Symbol" panose="05050102010706020507" pitchFamily="18" charset="2"/>
              <a:buChar char="-"/>
              <a:defRPr sz="1500"/>
            </a:lvl8pPr>
            <a:lvl9pPr marL="1614408" indent="-177792"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  <p:sp>
        <p:nvSpPr>
          <p:cNvPr id="18" name="Inhaltsplatzhalter 10"/>
          <p:cNvSpPr>
            <a:spLocks noGrp="1"/>
          </p:cNvSpPr>
          <p:nvPr>
            <p:ph sz="quarter" idx="19" hasCustomPrompt="1"/>
          </p:nvPr>
        </p:nvSpPr>
        <p:spPr>
          <a:xfrm>
            <a:off x="4899235" y="1084678"/>
            <a:ext cx="3781425" cy="3431366"/>
          </a:xfrm>
        </p:spPr>
        <p:txBody>
          <a:bodyPr/>
          <a:lstStyle>
            <a:lvl1pPr marL="177792" indent="-177792">
              <a:buClr>
                <a:schemeClr val="tx1"/>
              </a:buClr>
              <a:buFont typeface="Arial" panose="020B0604020202020204" pitchFamily="34" charset="0"/>
              <a:buChar char="•"/>
              <a:defRPr sz="1700"/>
            </a:lvl1pPr>
            <a:lvl2pPr marL="355582" indent="-177792">
              <a:buSzPct val="100000"/>
              <a:buFont typeface="Symbol" panose="05050102010706020507" pitchFamily="18" charset="2"/>
              <a:buChar char="-"/>
              <a:defRPr sz="1700"/>
            </a:lvl2pPr>
            <a:lvl3pPr marL="539724" indent="-184142">
              <a:buFont typeface="Symbol" panose="05050102010706020507" pitchFamily="18" charset="2"/>
              <a:buChar char="-"/>
              <a:defRPr sz="1700"/>
            </a:lvl3pPr>
            <a:lvl4pPr marL="717515" indent="-177792">
              <a:buFont typeface="Symbol" panose="05050102010706020507" pitchFamily="18" charset="2"/>
              <a:buChar char="-"/>
              <a:defRPr sz="1700"/>
            </a:lvl4pPr>
            <a:lvl5pPr marL="895306" indent="-177792">
              <a:buFont typeface="Symbol" panose="05050102010706020507" pitchFamily="18" charset="2"/>
              <a:buChar char="-"/>
              <a:defRPr sz="1700"/>
            </a:lvl5pPr>
            <a:lvl6pPr marL="1074685" indent="-179380">
              <a:buFont typeface="Symbol" panose="05050102010706020507" pitchFamily="18" charset="2"/>
              <a:buChar char="-"/>
              <a:defRPr sz="1500"/>
            </a:lvl6pPr>
            <a:lvl7pPr marL="1257238" indent="-182554">
              <a:buFont typeface="Symbol" panose="05050102010706020507" pitchFamily="18" charset="2"/>
              <a:buChar char="-"/>
              <a:defRPr sz="1500"/>
            </a:lvl7pPr>
            <a:lvl8pPr marL="1436616" indent="-179380">
              <a:buFont typeface="Symbol" panose="05050102010706020507" pitchFamily="18" charset="2"/>
              <a:buChar char="-"/>
              <a:defRPr sz="1500"/>
            </a:lvl8pPr>
            <a:lvl9pPr marL="1614408" indent="-177792">
              <a:buFont typeface="Symbol" panose="05050102010706020507" pitchFamily="18" charset="2"/>
              <a:buChar char="-"/>
              <a:defRPr sz="1500"/>
            </a:lvl9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96353116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/>
          <a:p>
            <a:r>
              <a:rPr lang="en-GB" noProof="0" dirty="0">
                <a:effectLst/>
              </a:rPr>
              <a:t>Enter slide title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152505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/>
          <a:p>
            <a:r>
              <a:rPr lang="en-GB" noProof="0" dirty="0">
                <a:effectLst/>
              </a:rPr>
              <a:t>Enter slide title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7" name="Rechteck 6"/>
          <p:cNvSpPr/>
          <p:nvPr userDrawn="1"/>
        </p:nvSpPr>
        <p:spPr bwMode="auto">
          <a:xfrm>
            <a:off x="827100" y="1059664"/>
            <a:ext cx="8066087" cy="3888581"/>
          </a:xfrm>
          <a:prstGeom prst="rect">
            <a:avLst/>
          </a:prstGeom>
          <a:solidFill>
            <a:srgbClr val="E5E5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43878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on picture (hig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U:\20160506_PSI_Luftbild_0292.jpg"/>
          <p:cNvPicPr>
            <a:picLocks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691" r="643" b="11426"/>
          <a:stretch/>
        </p:blipFill>
        <p:spPr bwMode="auto">
          <a:xfrm>
            <a:off x="827095" y="764860"/>
            <a:ext cx="8316905" cy="41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>
          <a:xfrm>
            <a:off x="2077211" y="216000"/>
            <a:ext cx="6708025" cy="381375"/>
          </a:xfrm>
        </p:spPr>
        <p:txBody>
          <a:bodyPr/>
          <a:lstStyle/>
          <a:p>
            <a:r>
              <a:rPr lang="en-GB" noProof="0" dirty="0">
                <a:effectLst/>
              </a:rPr>
              <a:t>Enter slide title</a:t>
            </a:r>
            <a:endParaRPr lang="en-GB" noProof="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827088" y="764867"/>
            <a:ext cx="2289712" cy="4183379"/>
          </a:xfrm>
          <a:solidFill>
            <a:schemeClr val="bg1">
              <a:alpha val="75000"/>
            </a:schemeClr>
          </a:solidFill>
        </p:spPr>
        <p:txBody>
          <a:bodyPr lIns="72000" tIns="432000" rIns="36000" bIns="36000" anchor="t" anchorCtr="0"/>
          <a:lstStyle>
            <a:lvl1pPr marL="177792" indent="-177792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700"/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700"/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700"/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700"/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700"/>
            </a:lvl5pPr>
          </a:lstStyle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  <a:endParaRPr lang="de-DE" dirty="0"/>
          </a:p>
          <a:p>
            <a:pPr lvl="2"/>
            <a:r>
              <a:rPr lang="en-GB" noProof="0" dirty="0"/>
              <a:t>Third level</a:t>
            </a:r>
            <a:endParaRPr lang="de-DE" dirty="0"/>
          </a:p>
          <a:p>
            <a:pPr lvl="3"/>
            <a:r>
              <a:rPr lang="en-GB" noProof="0" dirty="0"/>
              <a:t>Fourth level</a:t>
            </a:r>
            <a:endParaRPr lang="de-DE" dirty="0"/>
          </a:p>
          <a:p>
            <a:pPr lvl="4"/>
            <a:r>
              <a:rPr lang="en-GB" noProof="0" dirty="0"/>
              <a:t>Fifth level</a:t>
            </a:r>
            <a:endParaRPr lang="en-GB" dirty="0"/>
          </a:p>
        </p:txBody>
      </p:sp>
      <p:pic>
        <p:nvPicPr>
          <p:cNvPr id="9" name="Bild 14" descr="PSI-Logo_narrow_30k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014" y="214317"/>
            <a:ext cx="1015200" cy="36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12" y="764860"/>
            <a:ext cx="648000" cy="6480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de-DE" sz="24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6880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2077211" y="216000"/>
            <a:ext cx="6708025" cy="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effectLst/>
              </a:rPr>
              <a:t>Enter </a:t>
            </a:r>
            <a:r>
              <a:rPr lang="de-CH" dirty="0" err="1">
                <a:effectLst/>
              </a:rPr>
              <a:t>slide</a:t>
            </a:r>
            <a:r>
              <a:rPr lang="de-CH" dirty="0">
                <a:effectLst/>
              </a:rPr>
              <a:t> title</a:t>
            </a:r>
            <a:endParaRPr lang="en-GB" noProof="0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06312" y="4968000"/>
            <a:ext cx="575742" cy="14763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 smtClean="0">
                <a:latin typeface="+mn-lt"/>
              </a:defRPr>
            </a:lvl1pPr>
          </a:lstStyle>
          <a:p>
            <a:pPr algn="r">
              <a:defRPr/>
            </a:pPr>
            <a:r>
              <a:rPr lang="de-DE" dirty="0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‹#›</a:t>
            </a:fld>
            <a:endParaRPr lang="de-DE" dirty="0"/>
          </a:p>
        </p:txBody>
      </p:sp>
      <p:sp>
        <p:nvSpPr>
          <p:cNvPr id="6" name="Rechteck 12"/>
          <p:cNvSpPr>
            <a:spLocks noChangeArrowheads="1"/>
          </p:cNvSpPr>
          <p:nvPr/>
        </p:nvSpPr>
        <p:spPr bwMode="auto">
          <a:xfrm>
            <a:off x="12" y="1059659"/>
            <a:ext cx="612000" cy="6120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de-DE" sz="2400">
              <a:latin typeface="Times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043000" y="1006082"/>
            <a:ext cx="7742237" cy="3509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format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  <a:p>
            <a:pPr lvl="6"/>
            <a:r>
              <a:rPr lang="en-GB" noProof="0" dirty="0"/>
              <a:t>Seventh level</a:t>
            </a:r>
          </a:p>
          <a:p>
            <a:pPr lvl="7"/>
            <a:r>
              <a:rPr lang="en-GB" noProof="0" dirty="0"/>
              <a:t>Eighth level</a:t>
            </a:r>
          </a:p>
          <a:p>
            <a:pPr lvl="8"/>
            <a:r>
              <a:rPr lang="en-GB" noProof="0" dirty="0"/>
              <a:t>Ninth level</a:t>
            </a:r>
          </a:p>
        </p:txBody>
      </p:sp>
      <p:pic>
        <p:nvPicPr>
          <p:cNvPr id="8" name="Bild 14" descr="PSI-Logo_narrow_30k.eps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8000" y="214317"/>
            <a:ext cx="1015200" cy="36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74" r:id="rId2"/>
    <p:sldLayoutId id="2147483976" r:id="rId3"/>
    <p:sldLayoutId id="2147483973" r:id="rId4"/>
    <p:sldLayoutId id="2147483977" r:id="rId5"/>
    <p:sldLayoutId id="2147483979" r:id="rId6"/>
    <p:sldLayoutId id="2147483978" r:id="rId7"/>
    <p:sldLayoutId id="2147483980" r:id="rId8"/>
  </p:sldLayoutIdLst>
  <p:transition spd="med"/>
  <p:hf hdr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kern="1000" spc="0">
          <a:solidFill>
            <a:srgbClr val="68686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>
          <a:solidFill>
            <a:srgbClr val="505150"/>
          </a:solidFill>
          <a:latin typeface="Georgia" charset="0"/>
          <a:ea typeface="ヒラギノ角ゴ Pro W3" pitchFamily="-108" charset="-128"/>
          <a:cs typeface="ヒラギノ角ゴ Pro W3" pitchFamily="-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>
          <a:solidFill>
            <a:srgbClr val="505150"/>
          </a:solidFill>
          <a:latin typeface="Georgia" charset="0"/>
          <a:ea typeface="ヒラギノ角ゴ Pro W3" pitchFamily="-108" charset="-128"/>
          <a:cs typeface="ヒラギノ角ゴ Pro W3" pitchFamily="-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>
          <a:solidFill>
            <a:srgbClr val="505150"/>
          </a:solidFill>
          <a:latin typeface="Georgia" charset="0"/>
          <a:ea typeface="ヒラギノ角ゴ Pro W3" pitchFamily="-108" charset="-128"/>
          <a:cs typeface="ヒラギノ角ゴ Pro W3" pitchFamily="-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>
          <a:solidFill>
            <a:srgbClr val="505150"/>
          </a:solidFill>
          <a:latin typeface="Georgia" charset="0"/>
          <a:ea typeface="ヒラギノ角ゴ Pro W3" pitchFamily="-108" charset="-128"/>
          <a:cs typeface="ヒラギノ角ゴ Pro W3" pitchFamily="-108" charset="-128"/>
        </a:defRPr>
      </a:lvl5pPr>
      <a:lvl6pPr marL="45717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 Narrow" pitchFamily="34" charset="0"/>
        </a:defRPr>
      </a:lvl6pPr>
      <a:lvl7pPr marL="914354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 Narrow" pitchFamily="34" charset="0"/>
        </a:defRPr>
      </a:lvl7pPr>
      <a:lvl8pPr marL="1371532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 Narrow" pitchFamily="34" charset="0"/>
        </a:defRPr>
      </a:lvl8pPr>
      <a:lvl9pPr marL="1828709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 Narrow" pitchFamily="34" charset="0"/>
        </a:defRPr>
      </a:lvl9pPr>
    </p:titleStyle>
    <p:bodyStyle>
      <a:lvl1pPr marL="177792" indent="-17779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70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355582" indent="-17779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-"/>
        <a:defRPr sz="17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55582" indent="18414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 spc="0" baseline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3pPr>
      <a:lvl4pPr marL="717515" indent="-17779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 kern="1200" spc="0" baseline="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895306" indent="-17779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 kern="1200" spc="0" baseline="0">
          <a:solidFill>
            <a:schemeClr val="tx1"/>
          </a:solidFill>
          <a:latin typeface="+mn-lt"/>
          <a:ea typeface="+mn-ea"/>
          <a:cs typeface="ＭＳ Ｐゴシック" charset="0"/>
        </a:defRPr>
      </a:lvl5pPr>
      <a:lvl6pPr marL="1074685" indent="-17938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>
          <a:solidFill>
            <a:schemeClr val="tx1"/>
          </a:solidFill>
          <a:latin typeface="+mn-lt"/>
          <a:ea typeface="+mn-ea"/>
        </a:defRPr>
      </a:lvl6pPr>
      <a:lvl7pPr marL="1257238" indent="-182554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>
          <a:solidFill>
            <a:schemeClr val="tx1"/>
          </a:solidFill>
          <a:latin typeface="+mn-lt"/>
          <a:ea typeface="+mn-ea"/>
        </a:defRPr>
      </a:lvl7pPr>
      <a:lvl8pPr marL="1436616" indent="-17938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>
          <a:solidFill>
            <a:schemeClr val="tx1"/>
          </a:solidFill>
          <a:latin typeface="+mn-lt"/>
          <a:ea typeface="+mn-ea"/>
        </a:defRPr>
      </a:lvl8pPr>
      <a:lvl9pPr marL="1614408" indent="-177792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Font typeface="Symbol" panose="05050102010706020507" pitchFamily="18" charset="2"/>
        <a:buChar char="-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0.pn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0.png"/><Relationship Id="rId4" Type="http://schemas.openxmlformats.org/officeDocument/2006/relationships/image" Target="../media/image56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AMS data analysis pipeline: from PIKA output to SOFI input</a:t>
            </a:r>
          </a:p>
        </p:txBody>
      </p:sp>
      <p:sp>
        <p:nvSpPr>
          <p:cNvPr id="9" name="Untertitel 8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GB" noProof="0" dirty="0"/>
              <a:t>Julian Weng ::  Paul Scherrer Institute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Offline data analysis concepts series: 30.04.2024</a:t>
            </a:r>
          </a:p>
        </p:txBody>
      </p:sp>
    </p:spTree>
    <p:extLst>
      <p:ext uri="{BB962C8B-B14F-4D97-AF65-F5344CB8AC3E}">
        <p14:creationId xmlns:p14="http://schemas.microsoft.com/office/powerpoint/2010/main" val="185931394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and </a:t>
            </a:r>
            <a:r>
              <a:rPr lang="en-US" dirty="0" err="1"/>
              <a:t>wb</a:t>
            </a:r>
            <a:r>
              <a:rPr lang="en-US" dirty="0"/>
              <a:t> assignment to AMS run numbers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10</a:t>
            </a:fld>
            <a:endParaRPr lang="de-DE" dirty="0"/>
          </a:p>
        </p:txBody>
      </p:sp>
      <p:pic>
        <p:nvPicPr>
          <p:cNvPr id="5" name="Picture 4" descr="A graph showing a graph&#10;&#10;Description automatically generated with medium confidence">
            <a:extLst>
              <a:ext uri="{FF2B5EF4-FFF2-40B4-BE49-F238E27FC236}">
                <a16:creationId xmlns:a16="http://schemas.microsoft.com/office/drawing/2014/main" id="{528EF38F-8674-1845-8837-67DD34B30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46" y="1047750"/>
            <a:ext cx="7261966" cy="3581400"/>
          </a:xfrm>
          <a:prstGeom prst="rect">
            <a:avLst/>
          </a:prstGeom>
        </p:spPr>
      </p:pic>
      <p:sp>
        <p:nvSpPr>
          <p:cNvPr id="11" name="Rounded Rectangle 62">
            <a:extLst>
              <a:ext uri="{FF2B5EF4-FFF2-40B4-BE49-F238E27FC236}">
                <a16:creationId xmlns:a16="http://schemas.microsoft.com/office/drawing/2014/main" id="{EFBA76AD-B30B-9C85-AA2B-68F22ED1F558}"/>
              </a:ext>
            </a:extLst>
          </p:cNvPr>
          <p:cNvSpPr/>
          <p:nvPr/>
        </p:nvSpPr>
        <p:spPr>
          <a:xfrm>
            <a:off x="609600" y="880902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Full campaign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67922754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and </a:t>
            </a:r>
            <a:r>
              <a:rPr lang="en-US" dirty="0" err="1"/>
              <a:t>wb</a:t>
            </a:r>
            <a:r>
              <a:rPr lang="en-US" dirty="0"/>
              <a:t> assignment to AMS run numbers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11</a:t>
            </a:fld>
            <a:endParaRPr lang="de-DE" dirty="0"/>
          </a:p>
        </p:txBody>
      </p:sp>
      <p:pic>
        <p:nvPicPr>
          <p:cNvPr id="10" name="Picture 9" descr="A graph showing a graph&#10;&#10;Description automatically generated with medium confidence">
            <a:extLst>
              <a:ext uri="{FF2B5EF4-FFF2-40B4-BE49-F238E27FC236}">
                <a16:creationId xmlns:a16="http://schemas.microsoft.com/office/drawing/2014/main" id="{293BC6A9-FDB9-EE03-54E2-5B5C54276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00151"/>
            <a:ext cx="7657287" cy="3776362"/>
          </a:xfrm>
          <a:prstGeom prst="rect">
            <a:avLst/>
          </a:prstGeom>
        </p:spPr>
      </p:pic>
      <p:sp>
        <p:nvSpPr>
          <p:cNvPr id="2" name="Rounded Rectangle 62">
            <a:extLst>
              <a:ext uri="{FF2B5EF4-FFF2-40B4-BE49-F238E27FC236}">
                <a16:creationId xmlns:a16="http://schemas.microsoft.com/office/drawing/2014/main" id="{555C0365-5A05-E2F2-50DB-0EA3DDF08CD6}"/>
              </a:ext>
            </a:extLst>
          </p:cNvPr>
          <p:cNvSpPr/>
          <p:nvPr/>
        </p:nvSpPr>
        <p:spPr>
          <a:xfrm>
            <a:off x="609600" y="880902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1 Day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375031940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graph showing a number of red and blue dots&#10;&#10;Description automatically generated">
            <a:extLst>
              <a:ext uri="{FF2B5EF4-FFF2-40B4-BE49-F238E27FC236}">
                <a16:creationId xmlns:a16="http://schemas.microsoft.com/office/drawing/2014/main" id="{1CF01E48-8D9F-98FF-0593-39E79332536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762000" y="1352550"/>
            <a:ext cx="7620000" cy="375797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DF57887-5A5D-0E7D-523F-91136DB43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Based on 15NO3 signal: filtering of outliers &amp; RN with </a:t>
            </a:r>
            <a:r>
              <a:rPr lang="en-US" dirty="0" err="1"/>
              <a:t>NaN</a:t>
            </a:r>
            <a:r>
              <a:rPr lang="en-US" dirty="0"/>
              <a:t> values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39CD7-B042-83B1-4B20-1C68B011A8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12</a:t>
            </a:fld>
            <a:endParaRPr lang="de-DE" dirty="0"/>
          </a:p>
        </p:txBody>
      </p:sp>
      <p:sp>
        <p:nvSpPr>
          <p:cNvPr id="7" name="Rounded Rectangle 62">
            <a:extLst>
              <a:ext uri="{FF2B5EF4-FFF2-40B4-BE49-F238E27FC236}">
                <a16:creationId xmlns:a16="http://schemas.microsoft.com/office/drawing/2014/main" id="{B524313B-5605-4376-8CFB-0D20D1266576}"/>
              </a:ext>
            </a:extLst>
          </p:cNvPr>
          <p:cNvSpPr/>
          <p:nvPr/>
        </p:nvSpPr>
        <p:spPr>
          <a:xfrm>
            <a:off x="694259" y="1056954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Before</a:t>
            </a:r>
            <a:endParaRPr lang="de-CH" sz="11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9E504DF-8C7B-8E25-798A-93492A873844}"/>
              </a:ext>
            </a:extLst>
          </p:cNvPr>
          <p:cNvSpPr/>
          <p:nvPr/>
        </p:nvSpPr>
        <p:spPr bwMode="auto">
          <a:xfrm>
            <a:off x="3886200" y="4603136"/>
            <a:ext cx="228600" cy="22860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6D9CAB-9F41-AEA7-421A-C3D6C93874C4}"/>
              </a:ext>
            </a:extLst>
          </p:cNvPr>
          <p:cNvSpPr/>
          <p:nvPr/>
        </p:nvSpPr>
        <p:spPr bwMode="auto">
          <a:xfrm>
            <a:off x="5791200" y="2668387"/>
            <a:ext cx="228600" cy="22860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53358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F57887-5A5D-0E7D-523F-91136DB43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Based on 15NO3 signal: filtering of outliers &amp; RN with </a:t>
            </a:r>
            <a:r>
              <a:rPr lang="en-US" dirty="0" err="1"/>
              <a:t>NaN</a:t>
            </a:r>
            <a:r>
              <a:rPr lang="en-US" dirty="0"/>
              <a:t> values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39CD7-B042-83B1-4B20-1C68B011A8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13</a:t>
            </a:fld>
            <a:endParaRPr lang="de-DE" dirty="0"/>
          </a:p>
        </p:txBody>
      </p:sp>
      <p:sp>
        <p:nvSpPr>
          <p:cNvPr id="7" name="Rounded Rectangle 62">
            <a:extLst>
              <a:ext uri="{FF2B5EF4-FFF2-40B4-BE49-F238E27FC236}">
                <a16:creationId xmlns:a16="http://schemas.microsoft.com/office/drawing/2014/main" id="{B524313B-5605-4376-8CFB-0D20D1266576}"/>
              </a:ext>
            </a:extLst>
          </p:cNvPr>
          <p:cNvSpPr/>
          <p:nvPr/>
        </p:nvSpPr>
        <p:spPr>
          <a:xfrm>
            <a:off x="694259" y="1056954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After</a:t>
            </a:r>
            <a:endParaRPr lang="de-CH" sz="1100" dirty="0"/>
          </a:p>
        </p:txBody>
      </p:sp>
      <p:pic>
        <p:nvPicPr>
          <p:cNvPr id="9" name="Picture 8" descr="A graph showing a number of red and blue dots&#10;&#10;Description automatically generated">
            <a:extLst>
              <a:ext uri="{FF2B5EF4-FFF2-40B4-BE49-F238E27FC236}">
                <a16:creationId xmlns:a16="http://schemas.microsoft.com/office/drawing/2014/main" id="{C858E45E-A2F3-C1BD-8C69-73A87DD32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09" y="1397926"/>
            <a:ext cx="7538364" cy="371771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01D11BE-403F-1D76-58D2-DEDD2E9D764D}"/>
              </a:ext>
            </a:extLst>
          </p:cNvPr>
          <p:cNvSpPr/>
          <p:nvPr/>
        </p:nvSpPr>
        <p:spPr bwMode="auto">
          <a:xfrm>
            <a:off x="3632200" y="4603136"/>
            <a:ext cx="228600" cy="22860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6EEC289-6CBF-B795-B034-084D3118053C}"/>
              </a:ext>
            </a:extLst>
          </p:cNvPr>
          <p:cNvSpPr/>
          <p:nvPr/>
        </p:nvSpPr>
        <p:spPr bwMode="auto">
          <a:xfrm>
            <a:off x="5537200" y="2668387"/>
            <a:ext cx="228600" cy="22860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41281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F57887-5A5D-0E7D-523F-91136DB43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Based on 15NO3 signal: filtering of outliers &amp; RN with </a:t>
            </a:r>
            <a:r>
              <a:rPr lang="en-US" dirty="0" err="1"/>
              <a:t>NaN</a:t>
            </a:r>
            <a:r>
              <a:rPr lang="en-US" dirty="0"/>
              <a:t> values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39CD7-B042-83B1-4B20-1C68B011A8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14</a:t>
            </a:fld>
            <a:endParaRPr lang="de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8B7A98-1A22-C180-1486-99FBB6AE06F3}"/>
              </a:ext>
            </a:extLst>
          </p:cNvPr>
          <p:cNvSpPr txBox="1"/>
          <p:nvPr/>
        </p:nvSpPr>
        <p:spPr>
          <a:xfrm>
            <a:off x="1676400" y="1581150"/>
            <a:ext cx="556260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+mn-lt"/>
              </a:rPr>
              <a:t>Outlier removal: </a:t>
            </a:r>
            <a:r>
              <a:rPr lang="en-US" b="1" i="1" dirty="0">
                <a:latin typeface="+mn-lt"/>
              </a:rPr>
              <a:t>Median absolute deviation</a:t>
            </a:r>
          </a:p>
          <a:p>
            <a:r>
              <a:rPr lang="en-US" dirty="0">
                <a:latin typeface="+mn-lt"/>
              </a:rPr>
              <a:t>For each RN:</a:t>
            </a:r>
            <a:endParaRPr lang="en-US" b="1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difference to its corresponding sample median</a:t>
            </a:r>
          </a:p>
          <a:p>
            <a:r>
              <a:rPr lang="en-US" dirty="0">
                <a:latin typeface="+mn-lt"/>
              </a:rPr>
              <a:t>For each 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difference / median(differences of all RN)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If difference / median(differences of all RN) &gt; threshold</a:t>
            </a:r>
          </a:p>
          <a:p>
            <a:r>
              <a:rPr lang="en-US" dirty="0">
                <a:latin typeface="+mn-lt"/>
              </a:rPr>
              <a:t>-&gt; remove RN as outlier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4B46BE-4504-AAFC-912F-232EC3F88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0" y="2390182"/>
            <a:ext cx="1295400" cy="21073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8501CB3-E332-32CF-2420-19F20DC3D65C}"/>
              </a:ext>
            </a:extLst>
          </p:cNvPr>
          <p:cNvCxnSpPr>
            <a:cxnSpLocks/>
          </p:cNvCxnSpPr>
          <p:nvPr/>
        </p:nvCxnSpPr>
        <p:spPr bwMode="auto">
          <a:xfrm flipH="1">
            <a:off x="7962900" y="2038350"/>
            <a:ext cx="1524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40552E0-0F0F-8CBE-6876-23297AEC634D}"/>
              </a:ext>
            </a:extLst>
          </p:cNvPr>
          <p:cNvCxnSpPr>
            <a:cxnSpLocks/>
          </p:cNvCxnSpPr>
          <p:nvPr/>
        </p:nvCxnSpPr>
        <p:spPr bwMode="auto">
          <a:xfrm>
            <a:off x="7524750" y="2038350"/>
            <a:ext cx="17145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DE17D74-B1FC-BECE-43B4-2D7D886472BC}"/>
              </a:ext>
            </a:extLst>
          </p:cNvPr>
          <p:cNvSpPr txBox="1"/>
          <p:nvPr/>
        </p:nvSpPr>
        <p:spPr>
          <a:xfrm>
            <a:off x="8001000" y="1804099"/>
            <a:ext cx="666746" cy="2107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Sample </a:t>
            </a:r>
            <a:r>
              <a:rPr lang="en-US" sz="1200" b="1" dirty="0" err="1">
                <a:solidFill>
                  <a:srgbClr val="000000"/>
                </a:solidFill>
                <a:latin typeface="Calibri"/>
              </a:rPr>
              <a:t>i</a:t>
            </a:r>
            <a:r>
              <a:rPr lang="en-US" sz="1200" b="1" dirty="0">
                <a:solidFill>
                  <a:srgbClr val="000000"/>
                </a:solidFill>
                <a:latin typeface="Calibri"/>
              </a:rPr>
              <a:t> median</a:t>
            </a: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78DFBF-3E7C-5289-1DBD-6C5DC619A431}"/>
              </a:ext>
            </a:extLst>
          </p:cNvPr>
          <p:cNvSpPr txBox="1"/>
          <p:nvPr/>
        </p:nvSpPr>
        <p:spPr>
          <a:xfrm>
            <a:off x="6724654" y="1804099"/>
            <a:ext cx="666746" cy="2107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RN of sample </a:t>
            </a:r>
            <a:r>
              <a:rPr lang="en-US" sz="1200" b="1" dirty="0" err="1">
                <a:solidFill>
                  <a:srgbClr val="000000"/>
                </a:solidFill>
                <a:latin typeface="Calibri"/>
              </a:rPr>
              <a:t>i</a:t>
            </a: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F8AAE5-BAF3-B67D-8A49-EF6F520B9CBF}"/>
              </a:ext>
            </a:extLst>
          </p:cNvPr>
          <p:cNvSpPr txBox="1"/>
          <p:nvPr/>
        </p:nvSpPr>
        <p:spPr>
          <a:xfrm>
            <a:off x="6981827" y="3824140"/>
            <a:ext cx="666746" cy="2107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Typical threshold: 3</a:t>
            </a: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800440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 by internal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15</a:t>
            </a:fld>
            <a:endParaRPr lang="de-DE" dirty="0"/>
          </a:p>
        </p:txBody>
      </p:sp>
      <p:sp>
        <p:nvSpPr>
          <p:cNvPr id="22" name="Rounded Rectangle 62">
            <a:extLst>
              <a:ext uri="{FF2B5EF4-FFF2-40B4-BE49-F238E27FC236}">
                <a16:creationId xmlns:a16="http://schemas.microsoft.com/office/drawing/2014/main" id="{25D3E554-6A14-7FB4-A6CE-A57EF0B4C51D}"/>
              </a:ext>
            </a:extLst>
          </p:cNvPr>
          <p:cNvSpPr/>
          <p:nvPr/>
        </p:nvSpPr>
        <p:spPr>
          <a:xfrm>
            <a:off x="1752600" y="1885950"/>
            <a:ext cx="1981200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AMS S</a:t>
            </a:r>
            <a:r>
              <a:rPr lang="en-US" sz="1100" dirty="0" err="1"/>
              <a:t>ignal</a:t>
            </a:r>
            <a:r>
              <a:rPr lang="en-US" sz="1100" dirty="0"/>
              <a:t> intensity (Hz)</a:t>
            </a:r>
            <a:endParaRPr lang="de-CH" sz="1100" dirty="0"/>
          </a:p>
        </p:txBody>
      </p:sp>
      <p:sp>
        <p:nvSpPr>
          <p:cNvPr id="23" name="Rounded Rectangle 62">
            <a:extLst>
              <a:ext uri="{FF2B5EF4-FFF2-40B4-BE49-F238E27FC236}">
                <a16:creationId xmlns:a16="http://schemas.microsoft.com/office/drawing/2014/main" id="{1517EA08-7645-01E0-717A-4932B75A8271}"/>
              </a:ext>
            </a:extLst>
          </p:cNvPr>
          <p:cNvSpPr/>
          <p:nvPr/>
        </p:nvSpPr>
        <p:spPr>
          <a:xfrm>
            <a:off x="5041900" y="1885950"/>
            <a:ext cx="1981200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Extract </a:t>
            </a:r>
            <a:r>
              <a:rPr lang="de-DE" sz="1100" dirty="0" err="1"/>
              <a:t>Concentration</a:t>
            </a:r>
            <a:r>
              <a:rPr lang="de-DE" sz="1100" dirty="0"/>
              <a:t> </a:t>
            </a:r>
            <a:r>
              <a:rPr lang="en-US" sz="1100" dirty="0"/>
              <a:t>(ug/mL)</a:t>
            </a:r>
            <a:endParaRPr lang="de-CH" sz="1100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0CEEC64-AE33-A8D1-DDB4-DB99CBD90318}"/>
              </a:ext>
            </a:extLst>
          </p:cNvPr>
          <p:cNvCxnSpPr/>
          <p:nvPr/>
        </p:nvCxnSpPr>
        <p:spPr bwMode="auto">
          <a:xfrm>
            <a:off x="3962400" y="2038350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1ECDFDB-D84F-878A-B63E-84B1FD3D847E}"/>
              </a:ext>
            </a:extLst>
          </p:cNvPr>
          <p:cNvSpPr txBox="1"/>
          <p:nvPr/>
        </p:nvSpPr>
        <p:spPr>
          <a:xfrm>
            <a:off x="228600" y="2876550"/>
            <a:ext cx="8610600" cy="190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Note: Typically, normalization done before averaging, i.e. normalization on a point by point basis (rather than for integrated period)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Pro:</a:t>
            </a:r>
          </a:p>
          <a:p>
            <a:pPr marL="285750" indent="-28575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By normalization, variability introduced by unstable nebulization process compensated; this variability should not be considered a </a:t>
            </a:r>
            <a:br>
              <a:rPr lang="en-US" sz="1200" b="1" dirty="0">
                <a:solidFill>
                  <a:srgbClr val="000000"/>
                </a:solidFill>
                <a:latin typeface="Calibri"/>
              </a:rPr>
            </a:br>
            <a:r>
              <a:rPr lang="en-US" sz="1200" b="1" dirty="0">
                <a:solidFill>
                  <a:srgbClr val="000000"/>
                </a:solidFill>
                <a:latin typeface="Calibri"/>
              </a:rPr>
              <a:t>measurement uncertainty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Con:</a:t>
            </a:r>
          </a:p>
          <a:p>
            <a:pPr marL="285750" indent="-28575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If most variability (before norm) would rather come from instrument instability (e.g. high AB fluctuations), normalization on </a:t>
            </a:r>
            <a:br>
              <a:rPr lang="en-US" sz="1200" b="1" dirty="0">
                <a:solidFill>
                  <a:srgbClr val="000000"/>
                </a:solidFill>
                <a:latin typeface="Calibri"/>
              </a:rPr>
            </a:br>
            <a:r>
              <a:rPr lang="en-US" sz="1200" b="1" dirty="0">
                <a:solidFill>
                  <a:srgbClr val="000000"/>
                </a:solidFill>
                <a:latin typeface="Calibri"/>
              </a:rPr>
              <a:t>integrated period basis (i.e. first averaging, then normalization) could make sense to avoid introduction of additional noise</a:t>
            </a:r>
            <a:br>
              <a:rPr lang="en-US" sz="1200" b="1" dirty="0">
                <a:solidFill>
                  <a:srgbClr val="000000"/>
                </a:solidFill>
                <a:latin typeface="Calibri"/>
              </a:rPr>
            </a:br>
            <a:r>
              <a:rPr lang="en-US" sz="1200" b="1" dirty="0">
                <a:solidFill>
                  <a:srgbClr val="000000"/>
                </a:solidFill>
                <a:latin typeface="Calibri"/>
              </a:rPr>
              <a:t>-&gt; Usually not the case</a:t>
            </a: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87284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 by internal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16</a:t>
            </a:fld>
            <a:endParaRPr lang="de-DE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F47F0B4-8687-468E-CC06-885C5D86B8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81376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For</a:t>
            </a:r>
            <a:r>
              <a:rPr lang="de-DE" dirty="0"/>
              <a:t> AMS </a:t>
            </a:r>
            <a:r>
              <a:rPr lang="de-DE" dirty="0" err="1"/>
              <a:t>ion</a:t>
            </a:r>
            <a:r>
              <a:rPr lang="de-DE" dirty="0"/>
              <a:t> i: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6D8A413-F721-62A9-FE54-E366CE849C54}"/>
                  </a:ext>
                </a:extLst>
              </p:cNvPr>
              <p:cNvSpPr txBox="1"/>
              <p:nvPr/>
            </p:nvSpPr>
            <p:spPr>
              <a:xfrm>
                <a:off x="1257300" y="2823026"/>
                <a:ext cx="6172200" cy="933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𝑐𝑜𝑛𝑐</m:t>
                      </m:r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𝑢𝑔</m:t>
                              </m:r>
                            </m:num>
                            <m:den>
                              <m: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𝑚𝐿</m:t>
                              </m:r>
                            </m:den>
                          </m:f>
                        </m:e>
                      </m:d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𝑠𝑖𝑔𝑛𝑎𝑙</m:t>
                      </m:r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f>
                        <m:f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𝑐𝑜𝑛𝑐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𝑠𝑝𝑖𝑘𝑒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𝑢𝑔</m:t>
                                  </m:r>
                                </m:num>
                                <m:den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𝑚𝐿</m:t>
                                  </m:r>
                                </m:den>
                              </m:f>
                            </m:e>
                          </m:d>
                        </m:num>
                        <m:den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𝑠𝑖𝑔𝑛𝑎𝑙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𝑠𝑝𝑖𝑘𝑒</m:t>
                              </m:r>
                            </m:e>
                          </m:d>
                        </m:den>
                      </m:f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 </m:t>
                      </m:r>
                      <m:f>
                        <m:f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𝑅𝐼𝐸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𝑠𝑝𝑖𝑘𝑒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𝑅𝐼𝐸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800" dirty="0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6D8A413-F721-62A9-FE54-E366CE849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300" y="2823026"/>
                <a:ext cx="6172200" cy="9330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ECA48B-E8E9-BC49-E9A9-3D1F8A863116}"/>
                  </a:ext>
                </a:extLst>
              </p:cNvPr>
              <p:cNvSpPr txBox="1"/>
              <p:nvPr/>
            </p:nvSpPr>
            <p:spPr>
              <a:xfrm>
                <a:off x="1257300" y="1484203"/>
                <a:ext cx="6172200" cy="933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𝑐𝑜𝑛𝑐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𝑢𝑔</m:t>
                                  </m:r>
                                </m:num>
                                <m:den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𝑚𝐿</m:t>
                                  </m:r>
                                </m:den>
                              </m:f>
                            </m:e>
                          </m:d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𝑅𝐼𝐸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𝑠𝑖𝑔𝑛𝑎𝑙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den>
                      </m:f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𝑐𝑜𝑛𝑐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𝑠𝑝𝑖𝑘𝑒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𝑢𝑔</m:t>
                                  </m:r>
                                </m:num>
                                <m:den>
                                  <m:r>
                                    <a:rPr lang="de-DE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𝑚𝐿</m:t>
                                  </m:r>
                                </m:den>
                              </m:f>
                            </m:e>
                          </m:d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𝑅𝐼𝐸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𝑠𝑝𝑖𝑘𝑒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𝑠𝑖𝑔𝑛𝑎𝑙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𝑠𝑝𝑖𝑘𝑒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ECA48B-E8E9-BC49-E9A9-3D1F8A863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300" y="1484203"/>
                <a:ext cx="6172200" cy="9330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6E78A07-64DE-BE87-14D8-1A19FDD44913}"/>
                  </a:ext>
                </a:extLst>
              </p:cNvPr>
              <p:cNvSpPr txBox="1"/>
              <p:nvPr/>
            </p:nvSpPr>
            <p:spPr>
              <a:xfrm>
                <a:off x="1524000" y="4324350"/>
                <a:ext cx="5486400" cy="609719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𝑐𝑜𝑛𝑐</m:t>
                      </m:r>
                      <m:r>
                        <a:rPr lang="de-DE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/>
                            <m:t>15</m:t>
                          </m:r>
                          <m:r>
                            <m:rPr>
                              <m:nor/>
                            </m:rPr>
                            <a:rPr lang="en-US"/>
                            <m:t>NO</m:t>
                          </m:r>
                          <m:r>
                            <m:rPr>
                              <m:nor/>
                            </m:rPr>
                            <a:rPr lang="en-US"/>
                            <m:t>3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de-DE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𝑢𝑔</m:t>
                              </m:r>
                            </m:num>
                            <m:den>
                              <m: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𝑚𝐿</m:t>
                              </m:r>
                            </m:den>
                          </m:f>
                        </m:e>
                      </m:d>
                      <m:r>
                        <a:rPr lang="de-DE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f>
                        <m:fPr>
                          <m:ctrlP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𝑢𝑔</m:t>
                          </m:r>
                        </m:num>
                        <m:den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𝑚𝐿</m:t>
                          </m:r>
                        </m:den>
                      </m:f>
                      <m:f>
                        <m:fPr>
                          <m:ctrlP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/>
                            <m:t>15</m:t>
                          </m:r>
                          <m:r>
                            <m:rPr>
                              <m:nor/>
                            </m:rPr>
                            <a:rPr lang="en-US"/>
                            <m:t>NO</m:t>
                          </m:r>
                          <m:r>
                            <m:rPr>
                              <m:nor/>
                            </m:rPr>
                            <a:rPr lang="en-US"/>
                            <m:t>3</m:t>
                          </m:r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/>
                            <m:t>NH</m:t>
                          </m:r>
                          <m:r>
                            <m:rPr>
                              <m:nor/>
                            </m:rPr>
                            <a:rPr lang="en-US"/>
                            <m:t>415</m:t>
                          </m:r>
                          <m:r>
                            <m:rPr>
                              <m:nor/>
                            </m:rPr>
                            <a:rPr lang="en-US"/>
                            <m:t>NO</m:t>
                          </m:r>
                          <m:r>
                            <m:rPr>
                              <m:nor/>
                            </m:rPr>
                            <a:rPr lang="en-US"/>
                            <m:t>3</m:t>
                          </m:r>
                          <m:r>
                            <a:rPr lang="de-DE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de-DE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=2.332</m:t>
                      </m:r>
                      <m:f>
                        <m:fPr>
                          <m:ctrlP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𝑢𝑔</m:t>
                          </m:r>
                        </m:num>
                        <m:den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𝑚𝐿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6E78A07-64DE-BE87-14D8-1A19FDD44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4324350"/>
                <a:ext cx="5486400" cy="6097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BF422B5F-8F2B-21C7-A0D4-E37AE3431739}"/>
              </a:ext>
            </a:extLst>
          </p:cNvPr>
          <p:cNvSpPr txBox="1"/>
          <p:nvPr/>
        </p:nvSpPr>
        <p:spPr>
          <a:xfrm>
            <a:off x="7315200" y="2417219"/>
            <a:ext cx="666746" cy="2107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(Spike = Internal standard)</a:t>
            </a: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907423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 by internal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17</a:t>
            </a:fld>
            <a:endParaRPr lang="de-D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55E552-70A3-DEF0-69AC-AD18CC362E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81376"/>
          </a:xfrm>
        </p:spPr>
        <p:txBody>
          <a:bodyPr/>
          <a:lstStyle/>
          <a:p>
            <a:r>
              <a:rPr lang="en-US" dirty="0"/>
              <a:t>2 options: 15N-nitrate or 34S-sulfate</a:t>
            </a:r>
          </a:p>
        </p:txBody>
      </p:sp>
      <p:pic>
        <p:nvPicPr>
          <p:cNvPr id="7" name="Picture 6" descr="A graph showing a number of data&#10;&#10;Description automatically generated with medium confidence">
            <a:extLst>
              <a:ext uri="{FF2B5EF4-FFF2-40B4-BE49-F238E27FC236}">
                <a16:creationId xmlns:a16="http://schemas.microsoft.com/office/drawing/2014/main" id="{3C57C106-098D-423F-CAC8-D149176E1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99" y="2237412"/>
            <a:ext cx="4571999" cy="2254783"/>
          </a:xfrm>
          <a:prstGeom prst="rect">
            <a:avLst/>
          </a:prstGeom>
        </p:spPr>
      </p:pic>
      <p:pic>
        <p:nvPicPr>
          <p:cNvPr id="9" name="Picture 8" descr="A graph showing a number of red and blue dots&#10;&#10;Description automatically generated">
            <a:extLst>
              <a:ext uri="{FF2B5EF4-FFF2-40B4-BE49-F238E27FC236}">
                <a16:creationId xmlns:a16="http://schemas.microsoft.com/office/drawing/2014/main" id="{B8167B16-5E6C-FABB-AFEC-091F58E2D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99" y="2261261"/>
            <a:ext cx="4572001" cy="2254784"/>
          </a:xfrm>
          <a:prstGeom prst="rect">
            <a:avLst/>
          </a:prstGeom>
        </p:spPr>
      </p:pic>
      <p:sp>
        <p:nvSpPr>
          <p:cNvPr id="10" name="Rounded Rectangle 62">
            <a:extLst>
              <a:ext uri="{FF2B5EF4-FFF2-40B4-BE49-F238E27FC236}">
                <a16:creationId xmlns:a16="http://schemas.microsoft.com/office/drawing/2014/main" id="{F4A839B7-80FF-2042-BC59-B37B75610FBA}"/>
              </a:ext>
            </a:extLst>
          </p:cNvPr>
          <p:cNvSpPr/>
          <p:nvPr/>
        </p:nvSpPr>
        <p:spPr>
          <a:xfrm>
            <a:off x="358763" y="1927565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Before</a:t>
            </a:r>
            <a:endParaRPr lang="de-CH" sz="1100" dirty="0"/>
          </a:p>
        </p:txBody>
      </p:sp>
      <p:sp>
        <p:nvSpPr>
          <p:cNvPr id="12" name="Rounded Rectangle 62">
            <a:extLst>
              <a:ext uri="{FF2B5EF4-FFF2-40B4-BE49-F238E27FC236}">
                <a16:creationId xmlns:a16="http://schemas.microsoft.com/office/drawing/2014/main" id="{41F4A317-9618-2682-4E10-62E78602A3F4}"/>
              </a:ext>
            </a:extLst>
          </p:cNvPr>
          <p:cNvSpPr/>
          <p:nvPr/>
        </p:nvSpPr>
        <p:spPr>
          <a:xfrm>
            <a:off x="4724400" y="1928341"/>
            <a:ext cx="1676400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After (normalized)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190053019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 by internal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18</a:t>
            </a:fld>
            <a:endParaRPr lang="de-D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55E552-70A3-DEF0-69AC-AD18CC362E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81376"/>
          </a:xfrm>
        </p:spPr>
        <p:txBody>
          <a:bodyPr/>
          <a:lstStyle/>
          <a:p>
            <a:r>
              <a:rPr lang="en-US" dirty="0"/>
              <a:t>15N-nitrate</a:t>
            </a:r>
          </a:p>
        </p:txBody>
      </p:sp>
      <p:sp>
        <p:nvSpPr>
          <p:cNvPr id="12" name="Rounded Rectangle 62">
            <a:extLst>
              <a:ext uri="{FF2B5EF4-FFF2-40B4-BE49-F238E27FC236}">
                <a16:creationId xmlns:a16="http://schemas.microsoft.com/office/drawing/2014/main" id="{41F4A317-9618-2682-4E10-62E78602A3F4}"/>
              </a:ext>
            </a:extLst>
          </p:cNvPr>
          <p:cNvSpPr/>
          <p:nvPr/>
        </p:nvSpPr>
        <p:spPr>
          <a:xfrm>
            <a:off x="736600" y="1490664"/>
            <a:ext cx="1676400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After (normalized)</a:t>
            </a:r>
            <a:endParaRPr lang="de-CH" sz="1100" dirty="0"/>
          </a:p>
        </p:txBody>
      </p:sp>
      <p:pic>
        <p:nvPicPr>
          <p:cNvPr id="11" name="Picture 10" descr="A graph with red and blue lines&#10;&#10;Description automatically generated">
            <a:extLst>
              <a:ext uri="{FF2B5EF4-FFF2-40B4-BE49-F238E27FC236}">
                <a16:creationId xmlns:a16="http://schemas.microsoft.com/office/drawing/2014/main" id="{A83C84ED-5B2A-3D62-53E9-BBF5EAFBE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927565"/>
            <a:ext cx="5486400" cy="270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5997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19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FF0779-5962-9661-9DD6-038928ABA5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500" b="27917"/>
          <a:stretch/>
        </p:blipFill>
        <p:spPr>
          <a:xfrm>
            <a:off x="1524000" y="3612178"/>
            <a:ext cx="1524000" cy="1050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FFC38A-33A6-BDB5-82EB-8B0A294BED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406" r="1719" b="27917"/>
          <a:stretch/>
        </p:blipFill>
        <p:spPr>
          <a:xfrm>
            <a:off x="3352800" y="3612178"/>
            <a:ext cx="3276600" cy="1050480"/>
          </a:xfrm>
          <a:prstGeom prst="rect">
            <a:avLst/>
          </a:prstGeom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14894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each sample and its corresponding </a:t>
            </a:r>
            <a:r>
              <a:rPr lang="en-US" dirty="0" err="1"/>
              <a:t>waterblank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Average raw data and normalized data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Use RN to find values in AMS files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ED5E3A-B8F8-E1E0-0902-788F47B29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33600" y="1979385"/>
            <a:ext cx="3097218" cy="16327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1DBE43F2-5C81-70B4-F797-2B4CFD5C0D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531" b="22196"/>
          <a:stretch/>
        </p:blipFill>
        <p:spPr>
          <a:xfrm>
            <a:off x="5334000" y="1369785"/>
            <a:ext cx="3375037" cy="1219200"/>
          </a:xfrm>
          <a:prstGeom prst="rect">
            <a:avLst/>
          </a:prstGeom>
        </p:spPr>
      </p:pic>
      <p:sp>
        <p:nvSpPr>
          <p:cNvPr id="16" name="Rounded Rectangle 62">
            <a:extLst>
              <a:ext uri="{FF2B5EF4-FFF2-40B4-BE49-F238E27FC236}">
                <a16:creationId xmlns:a16="http://schemas.microsoft.com/office/drawing/2014/main" id="{5A24D793-42E0-ECDA-95E3-814F522947EF}"/>
              </a:ext>
            </a:extLst>
          </p:cNvPr>
          <p:cNvSpPr/>
          <p:nvPr/>
        </p:nvSpPr>
        <p:spPr>
          <a:xfrm>
            <a:off x="6324600" y="980682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AMS HRNO3</a:t>
            </a:r>
            <a:endParaRPr lang="de-CH" sz="1100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7463E7D-2814-378C-B2B1-B261D8463EA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505200" y="2955035"/>
            <a:ext cx="228600" cy="6073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58BCD4E-98FA-7071-6A7F-FD2406D2F97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150527" y="2647950"/>
            <a:ext cx="331782" cy="8865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C57D2CD-2568-1D4F-FACA-444AE1282747}"/>
              </a:ext>
            </a:extLst>
          </p:cNvPr>
          <p:cNvCxnSpPr>
            <a:cxnSpLocks/>
          </p:cNvCxnSpPr>
          <p:nvPr/>
        </p:nvCxnSpPr>
        <p:spPr bwMode="auto">
          <a:xfrm flipH="1">
            <a:off x="6553200" y="2724150"/>
            <a:ext cx="1905000" cy="6097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3716C26-B88E-97AD-4878-BB5C27E4DBAA}"/>
              </a:ext>
            </a:extLst>
          </p:cNvPr>
          <p:cNvSpPr txBox="1"/>
          <p:nvPr/>
        </p:nvSpPr>
        <p:spPr>
          <a:xfrm>
            <a:off x="7520572" y="3029119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average</a:t>
            </a: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13B8F7D0-B797-DF2A-8517-48D957976B02}"/>
              </a:ext>
            </a:extLst>
          </p:cNvPr>
          <p:cNvSpPr/>
          <p:nvPr/>
        </p:nvSpPr>
        <p:spPr bwMode="auto">
          <a:xfrm rot="16200000">
            <a:off x="5018082" y="3067220"/>
            <a:ext cx="228600" cy="7620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85096B-28FB-0193-FAD0-37F367AFE735}"/>
              </a:ext>
            </a:extLst>
          </p:cNvPr>
          <p:cNvSpPr txBox="1"/>
          <p:nvPr/>
        </p:nvSpPr>
        <p:spPr>
          <a:xfrm>
            <a:off x="4930764" y="2950613"/>
            <a:ext cx="430218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raw</a:t>
            </a:r>
          </a:p>
        </p:txBody>
      </p:sp>
      <p:sp>
        <p:nvSpPr>
          <p:cNvPr id="39" name="Right Brace 38">
            <a:extLst>
              <a:ext uri="{FF2B5EF4-FFF2-40B4-BE49-F238E27FC236}">
                <a16:creationId xmlns:a16="http://schemas.microsoft.com/office/drawing/2014/main" id="{1EA24151-402E-429F-D1A4-AA9B8D033A59}"/>
              </a:ext>
            </a:extLst>
          </p:cNvPr>
          <p:cNvSpPr/>
          <p:nvPr/>
        </p:nvSpPr>
        <p:spPr bwMode="auto">
          <a:xfrm rot="16200000">
            <a:off x="5766591" y="3067220"/>
            <a:ext cx="228600" cy="7620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B8C3CDB-F3A5-475C-BC9B-7F0EA7EF9784}"/>
              </a:ext>
            </a:extLst>
          </p:cNvPr>
          <p:cNvSpPr txBox="1"/>
          <p:nvPr/>
        </p:nvSpPr>
        <p:spPr>
          <a:xfrm>
            <a:off x="5410200" y="2938824"/>
            <a:ext cx="430218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normalized</a:t>
            </a:r>
          </a:p>
        </p:txBody>
      </p:sp>
    </p:spTree>
    <p:extLst>
      <p:ext uri="{BB962C8B-B14F-4D97-AF65-F5344CB8AC3E}">
        <p14:creationId xmlns:p14="http://schemas.microsoft.com/office/powerpoint/2010/main" val="218344366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566F91-3928-7CB6-79D3-1F1C011261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Data analysis steps in Squirrel &amp; PIKA (see video tutorials and documentation)</a:t>
            </a:r>
          </a:p>
          <a:p>
            <a:r>
              <a:rPr lang="en-US" dirty="0"/>
              <a:t>Error propagation details</a:t>
            </a:r>
          </a:p>
          <a:p>
            <a:r>
              <a:rPr lang="en-US" dirty="0"/>
              <a:t>Ion filtering</a:t>
            </a:r>
          </a:p>
          <a:p>
            <a:r>
              <a:rPr lang="en-US" dirty="0"/>
              <a:t>Implementations of the steps and analysis platforms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A3EF9-2122-5095-F4E0-DCD78023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</a:t>
            </a:r>
            <a:r>
              <a:rPr lang="en-US" u="sng" dirty="0"/>
              <a:t>not</a:t>
            </a:r>
            <a:r>
              <a:rPr lang="en-US" dirty="0"/>
              <a:t> covered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12070-A95F-5354-95EB-99A2E8A961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966733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extraction volume correction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20</a:t>
            </a:fld>
            <a:endParaRPr lang="de-DE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1260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Problem: for samples where filters were extracted, effective spiking volume does not equal the theoretical one, as volume is held back in vials, syringes and filter punches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=&gt; Internal standard concentration effectively changed (higher than expected)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Corrected for by weighing vials before (empty) and after extraction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7CD46B-AB6E-9C28-259C-6AE56A39AE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500" b="27917"/>
          <a:stretch/>
        </p:blipFill>
        <p:spPr>
          <a:xfrm>
            <a:off x="3056677" y="3383416"/>
            <a:ext cx="1524000" cy="105048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9BF7ADD-1162-DD0B-9D4A-BDAB7D1BF480}"/>
              </a:ext>
            </a:extLst>
          </p:cNvPr>
          <p:cNvSpPr txBox="1"/>
          <p:nvPr/>
        </p:nvSpPr>
        <p:spPr>
          <a:xfrm>
            <a:off x="4862683" y="3136241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Theoretical: 12 mL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E491523-1086-3718-9E59-C8DAA9BF9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351" r="38016" b="27917"/>
          <a:stretch/>
        </p:blipFill>
        <p:spPr>
          <a:xfrm>
            <a:off x="5257800" y="3383416"/>
            <a:ext cx="321039" cy="105048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27D4BDE-B1AD-522A-F22B-5E08535EEAB9}"/>
              </a:ext>
            </a:extLst>
          </p:cNvPr>
          <p:cNvSpPr txBox="1"/>
          <p:nvPr/>
        </p:nvSpPr>
        <p:spPr>
          <a:xfrm>
            <a:off x="4450308" y="4681071"/>
            <a:ext cx="2257061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Experience from JFJ: 10-25 % deviation</a:t>
            </a:r>
          </a:p>
        </p:txBody>
      </p:sp>
    </p:spTree>
    <p:extLst>
      <p:ext uri="{BB962C8B-B14F-4D97-AF65-F5344CB8AC3E}">
        <p14:creationId xmlns:p14="http://schemas.microsoft.com/office/powerpoint/2010/main" val="28929729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extraction volume correction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21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D0FD75C-C89F-261A-F348-C2C95F159552}"/>
                  </a:ext>
                </a:extLst>
              </p:cNvPr>
              <p:cNvSpPr txBox="1"/>
              <p:nvPr/>
            </p:nvSpPr>
            <p:spPr>
              <a:xfrm>
                <a:off x="228600" y="2228850"/>
                <a:ext cx="8382000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ffective</m:t>
                      </m:r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extract</m:t>
                      </m:r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concentration</m:t>
                      </m:r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</a:rPr>
                        <m:t>extract</m:t>
                      </m:r>
                      <m:r>
                        <m:rPr>
                          <m:nor/>
                        </m:rP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</a:rPr>
                        <m:t>concentration</m:t>
                      </m:r>
                      <m:r>
                        <m:rPr>
                          <m:nor/>
                        </m:rPr>
                        <a:rPr lang="en-US" sz="1800" b="0" i="0" dirty="0" smtClean="0">
                          <a:solidFill>
                            <a:srgbClr val="000000"/>
                          </a:solidFill>
                          <a:latin typeface="Calibri"/>
                        </a:rPr>
                        <m:t> ∗ </m:t>
                      </m:r>
                      <m:f>
                        <m:fPr>
                          <m:ctrlPr>
                            <a:rPr lang="en-US" sz="18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theoretical</m:t>
                          </m:r>
                          <m:r>
                            <m:rPr>
                              <m:nor/>
                            </m:rPr>
                            <a:rPr lang="en-US" sz="18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extraction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volume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effective</m:t>
                          </m:r>
                          <m:r>
                            <m:rPr>
                              <m:nor/>
                            </m:rPr>
                            <a:rPr lang="en-US" sz="1800" b="0" i="0" dirty="0" smtClean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extraction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800" dirty="0">
                              <a:solidFill>
                                <a:srgbClr val="000000"/>
                              </a:solidFill>
                              <a:latin typeface="Calibri"/>
                            </a:rPr>
                            <m:t>volume</m:t>
                          </m:r>
                        </m:den>
                      </m:f>
                    </m:oMath>
                  </m:oMathPara>
                </a14:m>
                <a:endParaRPr lang="en-US" sz="1800" dirty="0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D0FD75C-C89F-261A-F348-C2C95F159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228850"/>
                <a:ext cx="8382000" cy="7239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Brace 1">
            <a:extLst>
              <a:ext uri="{FF2B5EF4-FFF2-40B4-BE49-F238E27FC236}">
                <a16:creationId xmlns:a16="http://schemas.microsoft.com/office/drawing/2014/main" id="{EB3F504E-5C95-52CB-FBF9-97382632181C}"/>
              </a:ext>
            </a:extLst>
          </p:cNvPr>
          <p:cNvSpPr/>
          <p:nvPr/>
        </p:nvSpPr>
        <p:spPr bwMode="auto">
          <a:xfrm rot="5400000" flipV="1">
            <a:off x="7048500" y="1695450"/>
            <a:ext cx="228600" cy="28956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53EC80-C2CC-87D4-42EE-6E0CAE7711E8}"/>
              </a:ext>
            </a:extLst>
          </p:cNvPr>
          <p:cNvSpPr txBox="1"/>
          <p:nvPr/>
        </p:nvSpPr>
        <p:spPr>
          <a:xfrm>
            <a:off x="7086600" y="3321975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&gt;1</a:t>
            </a:r>
          </a:p>
        </p:txBody>
      </p:sp>
    </p:spTree>
    <p:extLst>
      <p:ext uri="{BB962C8B-B14F-4D97-AF65-F5344CB8AC3E}">
        <p14:creationId xmlns:p14="http://schemas.microsoft.com/office/powerpoint/2010/main" val="26472783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13C0EE-0B91-3A12-93D3-195CAF553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372" y="3790950"/>
            <a:ext cx="1822626" cy="107990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extraction volume correction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22</a:t>
            </a:fld>
            <a:endParaRPr lang="de-DE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8036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Only on </a:t>
            </a:r>
            <a:r>
              <a:rPr lang="en-US" b="1" dirty="0"/>
              <a:t>normalized</a:t>
            </a:r>
            <a:r>
              <a:rPr lang="en-US" dirty="0"/>
              <a:t> data of </a:t>
            </a:r>
            <a:r>
              <a:rPr lang="en-US" b="1" dirty="0"/>
              <a:t>‘samples’ where filters were extracted</a:t>
            </a:r>
          </a:p>
          <a:p>
            <a:pPr marL="0" indent="0">
              <a:buNone/>
            </a:pPr>
            <a:r>
              <a:rPr lang="en-US" dirty="0"/>
              <a:t>i.e. not on </a:t>
            </a:r>
            <a:r>
              <a:rPr lang="en-US" dirty="0" err="1"/>
              <a:t>waterblanks</a:t>
            </a:r>
            <a:r>
              <a:rPr lang="en-US" dirty="0"/>
              <a:t>, QC samples like ANAS, Spiked ANAS, 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7CD46B-AB6E-9C28-259C-6AE56A39AE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500" b="27917"/>
          <a:stretch/>
        </p:blipFill>
        <p:spPr>
          <a:xfrm>
            <a:off x="2049838" y="2157398"/>
            <a:ext cx="1524000" cy="1050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AA524E-BE43-376C-F9B0-A87B96964D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7038" b="27258"/>
          <a:stretch/>
        </p:blipFill>
        <p:spPr>
          <a:xfrm>
            <a:off x="1993449" y="3790950"/>
            <a:ext cx="1580389" cy="1050480"/>
          </a:xfrm>
          <a:prstGeom prst="rect">
            <a:avLst/>
          </a:prstGeom>
        </p:spPr>
      </p:pic>
      <p:sp>
        <p:nvSpPr>
          <p:cNvPr id="21" name="Rounded Rectangle 62">
            <a:extLst>
              <a:ext uri="{FF2B5EF4-FFF2-40B4-BE49-F238E27FC236}">
                <a16:creationId xmlns:a16="http://schemas.microsoft.com/office/drawing/2014/main" id="{A3143824-3A89-40CD-282C-E081EBB655C2}"/>
              </a:ext>
            </a:extLst>
          </p:cNvPr>
          <p:cNvSpPr/>
          <p:nvPr/>
        </p:nvSpPr>
        <p:spPr>
          <a:xfrm>
            <a:off x="228600" y="2075685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Before</a:t>
            </a:r>
            <a:endParaRPr lang="de-CH" sz="1100" dirty="0"/>
          </a:p>
        </p:txBody>
      </p:sp>
      <p:sp>
        <p:nvSpPr>
          <p:cNvPr id="23" name="Rounded Rectangle 62">
            <a:extLst>
              <a:ext uri="{FF2B5EF4-FFF2-40B4-BE49-F238E27FC236}">
                <a16:creationId xmlns:a16="http://schemas.microsoft.com/office/drawing/2014/main" id="{02FE661A-A8AC-E54B-BD35-2F2763E58D39}"/>
              </a:ext>
            </a:extLst>
          </p:cNvPr>
          <p:cNvSpPr/>
          <p:nvPr/>
        </p:nvSpPr>
        <p:spPr>
          <a:xfrm>
            <a:off x="228600" y="3562350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After</a:t>
            </a:r>
            <a:endParaRPr lang="de-CH" sz="11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BE9DA85-D718-E136-9E66-BEBD0C664000}"/>
              </a:ext>
            </a:extLst>
          </p:cNvPr>
          <p:cNvSpPr/>
          <p:nvPr/>
        </p:nvSpPr>
        <p:spPr>
          <a:xfrm>
            <a:off x="5791200" y="3912491"/>
            <a:ext cx="442671" cy="145159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7AAF178-C8BA-8CF2-C9EF-6D056FE22DAB}"/>
              </a:ext>
            </a:extLst>
          </p:cNvPr>
          <p:cNvSpPr/>
          <p:nvPr/>
        </p:nvSpPr>
        <p:spPr>
          <a:xfrm>
            <a:off x="5791200" y="4330902"/>
            <a:ext cx="442671" cy="539953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BF7ADD-1162-DD0B-9D4A-BDAB7D1BF480}"/>
              </a:ext>
            </a:extLst>
          </p:cNvPr>
          <p:cNvSpPr txBox="1"/>
          <p:nvPr/>
        </p:nvSpPr>
        <p:spPr>
          <a:xfrm>
            <a:off x="3855844" y="1910223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Theoretical: 12 mL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8259BC-2DE5-5482-459B-400485B6E7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51" r="38016" b="27917"/>
          <a:stretch/>
        </p:blipFill>
        <p:spPr>
          <a:xfrm>
            <a:off x="4250961" y="2157398"/>
            <a:ext cx="321039" cy="1050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842D0-E977-C4DD-6701-E258D372E5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5372" y="2157398"/>
            <a:ext cx="1822627" cy="107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09210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Waterblank</a:t>
            </a:r>
            <a:r>
              <a:rPr lang="en-US" dirty="0"/>
              <a:t> subtraction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23</a:t>
            </a:fld>
            <a:endParaRPr lang="de-DE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8036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normalized data, for each ion subtract sample average (effective volume corrected) with it’s corresponding </a:t>
            </a:r>
            <a:r>
              <a:rPr lang="en-US" dirty="0" err="1"/>
              <a:t>wb</a:t>
            </a:r>
            <a:r>
              <a:rPr lang="en-US" dirty="0"/>
              <a:t> average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5E90E6-6130-B08C-54C1-FC63036D9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154" b="34101"/>
          <a:stretch/>
        </p:blipFill>
        <p:spPr>
          <a:xfrm>
            <a:off x="1068400" y="2808511"/>
            <a:ext cx="1566153" cy="1050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A50200-DED4-E27E-9A8B-DB56DDE09C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27" r="1873" b="34101"/>
          <a:stretch/>
        </p:blipFill>
        <p:spPr>
          <a:xfrm>
            <a:off x="3041650" y="2808511"/>
            <a:ext cx="2438400" cy="105048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0498F2E-3EDE-27EB-97E1-09E9ED715E28}"/>
              </a:ext>
            </a:extLst>
          </p:cNvPr>
          <p:cNvCxnSpPr>
            <a:cxnSpLocks/>
          </p:cNvCxnSpPr>
          <p:nvPr/>
        </p:nvCxnSpPr>
        <p:spPr bwMode="auto">
          <a:xfrm>
            <a:off x="3783018" y="2190750"/>
            <a:ext cx="179382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9911E58-46F4-79FA-EB2F-1F1796827210}"/>
              </a:ext>
            </a:extLst>
          </p:cNvPr>
          <p:cNvCxnSpPr>
            <a:cxnSpLocks/>
          </p:cNvCxnSpPr>
          <p:nvPr/>
        </p:nvCxnSpPr>
        <p:spPr bwMode="auto">
          <a:xfrm>
            <a:off x="4419600" y="2190750"/>
            <a:ext cx="3175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50B75AF-FF8D-FD1F-60C3-891998E8AD33}"/>
              </a:ext>
            </a:extLst>
          </p:cNvPr>
          <p:cNvSpPr txBox="1"/>
          <p:nvPr/>
        </p:nvSpPr>
        <p:spPr>
          <a:xfrm>
            <a:off x="3352800" y="1853873"/>
            <a:ext cx="457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 –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wb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waterblank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subtracted sample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58B9D4E-13F3-C28D-F194-B7C850D485E4}"/>
              </a:ext>
            </a:extLst>
          </p:cNvPr>
          <p:cNvCxnSpPr>
            <a:cxnSpLocks/>
          </p:cNvCxnSpPr>
          <p:nvPr/>
        </p:nvCxnSpPr>
        <p:spPr bwMode="auto">
          <a:xfrm flipH="1">
            <a:off x="4908550" y="2190750"/>
            <a:ext cx="120650" cy="5454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5002151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24</a:t>
            </a:fld>
            <a:endParaRPr lang="de-DE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4F750670-FCCF-EFA2-64C0-DDF8C7700B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Assumption</a:t>
            </a:r>
          </a:p>
          <a:p>
            <a:pPr marL="0" indent="0">
              <a:buNone/>
            </a:pPr>
            <a:r>
              <a:rPr lang="en-US" dirty="0"/>
              <a:t>Main source of uncertainty:</a:t>
            </a:r>
          </a:p>
          <a:p>
            <a:r>
              <a:rPr lang="en-US" dirty="0"/>
              <a:t>ion-to-ion signal variability at the detector &amp; ion counting statistics</a:t>
            </a:r>
          </a:p>
          <a:p>
            <a:r>
              <a:rPr lang="en-US" dirty="0"/>
              <a:t>Fluctuations of aerosol due to nebulizer instability </a:t>
            </a:r>
            <a:r>
              <a:rPr lang="en-US" b="1" dirty="0"/>
              <a:t>ruled out by normalization </a:t>
            </a:r>
            <a:r>
              <a:rPr lang="en-US" dirty="0"/>
              <a:t>with internal standard (should not be considered as measurement uncertainty)</a:t>
            </a:r>
          </a:p>
        </p:txBody>
      </p:sp>
    </p:spTree>
    <p:extLst>
      <p:ext uri="{BB962C8B-B14F-4D97-AF65-F5344CB8AC3E}">
        <p14:creationId xmlns:p14="http://schemas.microsoft.com/office/powerpoint/2010/main" val="11574393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graph with red and blue dots&#10;&#10;Description automatically generated">
            <a:extLst>
              <a:ext uri="{FF2B5EF4-FFF2-40B4-BE49-F238E27FC236}">
                <a16:creationId xmlns:a16="http://schemas.microsoft.com/office/drawing/2014/main" id="{FF5973EE-D4A4-C726-EE54-D6B5EB03EDD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12339"/>
          <a:stretch/>
        </p:blipFill>
        <p:spPr>
          <a:xfrm>
            <a:off x="374" y="748309"/>
            <a:ext cx="4571626" cy="338810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25</a:t>
            </a:fld>
            <a:endParaRPr lang="de-DE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4481158-BC87-650B-D286-828A8D4437E0}"/>
              </a:ext>
            </a:extLst>
          </p:cNvPr>
          <p:cNvGrpSpPr/>
          <p:nvPr/>
        </p:nvGrpSpPr>
        <p:grpSpPr>
          <a:xfrm>
            <a:off x="192280" y="4115995"/>
            <a:ext cx="4227320" cy="773836"/>
            <a:chOff x="192280" y="3811195"/>
            <a:chExt cx="5886500" cy="1078636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D3763E8-0A12-54E3-2800-994F840F83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82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D2879F8-69C7-08B7-5158-CE05E9B194BF}"/>
                </a:ext>
              </a:extLst>
            </p:cNvPr>
            <p:cNvCxnSpPr/>
            <p:nvPr/>
          </p:nvCxnSpPr>
          <p:spPr bwMode="auto">
            <a:xfrm>
              <a:off x="9828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04851D5-D642-5461-6214-C6CDD1068F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3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8A78110-188B-DD44-6A28-E5743392F2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638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8219BA2-932A-C01D-ADE6-A6D8EE51C5C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4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930EB26-7D06-52F1-1D29-50721F236D2E}"/>
                </a:ext>
              </a:extLst>
            </p:cNvPr>
            <p:cNvCxnSpPr/>
            <p:nvPr/>
          </p:nvCxnSpPr>
          <p:spPr bwMode="auto">
            <a:xfrm>
              <a:off x="2254480" y="433738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75A4309-9FDA-0254-0DA1-3BA131FE67B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35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C5F679B-8103-504C-B590-DA2156F8AB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35480" y="4889831"/>
              <a:ext cx="8001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94C229-329B-AC59-C5C8-842365E3F09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535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55E52CD-46E6-12BE-F9ED-8451E8D8D11A}"/>
                </a:ext>
              </a:extLst>
            </p:cNvPr>
            <p:cNvCxnSpPr/>
            <p:nvPr/>
          </p:nvCxnSpPr>
          <p:spPr bwMode="auto">
            <a:xfrm>
              <a:off x="35355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5645F-30D0-D958-3741-3B28077ABDF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16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8C4D28A-761E-026D-6E1E-E5C2DB510DF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165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7AC6A44-46C2-5A29-4A4A-FF31AEA88D2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7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59E24C0-641B-2507-07BE-2C806495EE0D}"/>
                </a:ext>
              </a:extLst>
            </p:cNvPr>
            <p:cNvCxnSpPr/>
            <p:nvPr/>
          </p:nvCxnSpPr>
          <p:spPr bwMode="auto">
            <a:xfrm>
              <a:off x="4807180" y="4226575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F0694D-65E7-DB50-39A1-80E134A100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88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3C3CED5-5574-6C85-BE74-595D5BBBA4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2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F57F9C-7E27-B3B8-05A9-37C2BAB5198A}"/>
                </a:ext>
              </a:extLst>
            </p:cNvPr>
            <p:cNvSpPr txBox="1"/>
            <p:nvPr/>
          </p:nvSpPr>
          <p:spPr>
            <a:xfrm>
              <a:off x="2114367" y="3975431"/>
              <a:ext cx="911101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2366457-D157-7DDD-FBA1-611267BDAA42}"/>
                </a:ext>
              </a:extLst>
            </p:cNvPr>
            <p:cNvSpPr txBox="1"/>
            <p:nvPr/>
          </p:nvSpPr>
          <p:spPr>
            <a:xfrm>
              <a:off x="4657942" y="3811195"/>
              <a:ext cx="895736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11C4D45-C3F7-C687-A801-E9C0960C658B}"/>
                </a:ext>
              </a:extLst>
            </p:cNvPr>
            <p:cNvSpPr txBox="1"/>
            <p:nvPr/>
          </p:nvSpPr>
          <p:spPr>
            <a:xfrm>
              <a:off x="964234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49B9DA-34B2-B7B4-6B0C-503FA84EC244}"/>
                </a:ext>
              </a:extLst>
            </p:cNvPr>
            <p:cNvSpPr txBox="1"/>
            <p:nvPr/>
          </p:nvSpPr>
          <p:spPr>
            <a:xfrm>
              <a:off x="3503829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2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04E174D-B1FA-5A18-4DAC-B736AB4CE7F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881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1ECB181-11A1-22D2-F87B-ADD4E73310F0}"/>
              </a:ext>
            </a:extLst>
          </p:cNvPr>
          <p:cNvCxnSpPr/>
          <p:nvPr/>
        </p:nvCxnSpPr>
        <p:spPr bwMode="auto">
          <a:xfrm>
            <a:off x="4703376" y="12722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DFAB7E-E33F-79CE-B2B2-AE59F6C451A3}"/>
              </a:ext>
            </a:extLst>
          </p:cNvPr>
          <p:cNvCxnSpPr/>
          <p:nvPr/>
        </p:nvCxnSpPr>
        <p:spPr bwMode="auto">
          <a:xfrm>
            <a:off x="2277538" y="1881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7F00AF1-A324-A3CD-5A29-BAEB8EEF9E17}"/>
              </a:ext>
            </a:extLst>
          </p:cNvPr>
          <p:cNvCxnSpPr/>
          <p:nvPr/>
        </p:nvCxnSpPr>
        <p:spPr bwMode="auto">
          <a:xfrm>
            <a:off x="1287076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9B0CBB6-0A49-D4D7-590B-6048B9CFE0F3}"/>
              </a:ext>
            </a:extLst>
          </p:cNvPr>
          <p:cNvCxnSpPr/>
          <p:nvPr/>
        </p:nvCxnSpPr>
        <p:spPr bwMode="auto">
          <a:xfrm>
            <a:off x="3496876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E1CAC4D-A146-8F10-C853-E11F3F22ED0C}"/>
              </a:ext>
            </a:extLst>
          </p:cNvPr>
          <p:cNvSpPr txBox="1"/>
          <p:nvPr/>
        </p:nvSpPr>
        <p:spPr>
          <a:xfrm>
            <a:off x="5105400" y="1142114"/>
            <a:ext cx="3757829" cy="24649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Error estimated from fluctuation of signal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within the runs corresponding to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a sample/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waterblank</a:t>
            </a: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 standard deviation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‘(n-1)’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For </a:t>
            </a:r>
            <a:r>
              <a:rPr lang="en-US" sz="1800" b="1" dirty="0">
                <a:solidFill>
                  <a:srgbClr val="000000"/>
                </a:solidFill>
                <a:latin typeface="Calibri"/>
              </a:rPr>
              <a:t>independent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samples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endParaRPr lang="en-US" sz="18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441BCF8-F505-31E5-136C-2C32521EF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952750"/>
            <a:ext cx="23622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58975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graph with red and blue dots&#10;&#10;Description automatically generated">
            <a:extLst>
              <a:ext uri="{FF2B5EF4-FFF2-40B4-BE49-F238E27FC236}">
                <a16:creationId xmlns:a16="http://schemas.microsoft.com/office/drawing/2014/main" id="{FF5973EE-D4A4-C726-EE54-D6B5EB03EDD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12339"/>
          <a:stretch/>
        </p:blipFill>
        <p:spPr>
          <a:xfrm>
            <a:off x="0" y="748309"/>
            <a:ext cx="4571626" cy="338810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26</a:t>
            </a:fld>
            <a:endParaRPr lang="de-DE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4481158-BC87-650B-D286-828A8D4437E0}"/>
              </a:ext>
            </a:extLst>
          </p:cNvPr>
          <p:cNvGrpSpPr/>
          <p:nvPr/>
        </p:nvGrpSpPr>
        <p:grpSpPr>
          <a:xfrm>
            <a:off x="192280" y="4115995"/>
            <a:ext cx="4227320" cy="773836"/>
            <a:chOff x="192280" y="3811195"/>
            <a:chExt cx="5886500" cy="1078636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D3763E8-0A12-54E3-2800-994F840F83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82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D2879F8-69C7-08B7-5158-CE05E9B194BF}"/>
                </a:ext>
              </a:extLst>
            </p:cNvPr>
            <p:cNvCxnSpPr/>
            <p:nvPr/>
          </p:nvCxnSpPr>
          <p:spPr bwMode="auto">
            <a:xfrm>
              <a:off x="9828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04851D5-D642-5461-6214-C6CDD1068F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3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8A78110-188B-DD44-6A28-E5743392F2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638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8219BA2-932A-C01D-ADE6-A6D8EE51C5C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4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930EB26-7D06-52F1-1D29-50721F236D2E}"/>
                </a:ext>
              </a:extLst>
            </p:cNvPr>
            <p:cNvCxnSpPr/>
            <p:nvPr/>
          </p:nvCxnSpPr>
          <p:spPr bwMode="auto">
            <a:xfrm>
              <a:off x="2254480" y="433738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75A4309-9FDA-0254-0DA1-3BA131FE67B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35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C5F679B-8103-504C-B590-DA2156F8AB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35480" y="4889831"/>
              <a:ext cx="8001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94C229-329B-AC59-C5C8-842365E3F09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535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55E52CD-46E6-12BE-F9ED-8451E8D8D11A}"/>
                </a:ext>
              </a:extLst>
            </p:cNvPr>
            <p:cNvCxnSpPr/>
            <p:nvPr/>
          </p:nvCxnSpPr>
          <p:spPr bwMode="auto">
            <a:xfrm>
              <a:off x="35355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5645F-30D0-D958-3741-3B28077ABDF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16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8C4D28A-761E-026D-6E1E-E5C2DB510DF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165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7AC6A44-46C2-5A29-4A4A-FF31AEA88D2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7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59E24C0-641B-2507-07BE-2C806495EE0D}"/>
                </a:ext>
              </a:extLst>
            </p:cNvPr>
            <p:cNvCxnSpPr/>
            <p:nvPr/>
          </p:nvCxnSpPr>
          <p:spPr bwMode="auto">
            <a:xfrm>
              <a:off x="4807180" y="4226575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F0694D-65E7-DB50-39A1-80E134A100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88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3C3CED5-5574-6C85-BE74-595D5BBBA4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2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F57F9C-7E27-B3B8-05A9-37C2BAB5198A}"/>
                </a:ext>
              </a:extLst>
            </p:cNvPr>
            <p:cNvSpPr txBox="1"/>
            <p:nvPr/>
          </p:nvSpPr>
          <p:spPr>
            <a:xfrm>
              <a:off x="2114367" y="3975431"/>
              <a:ext cx="911101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2366457-D157-7DDD-FBA1-611267BDAA42}"/>
                </a:ext>
              </a:extLst>
            </p:cNvPr>
            <p:cNvSpPr txBox="1"/>
            <p:nvPr/>
          </p:nvSpPr>
          <p:spPr>
            <a:xfrm>
              <a:off x="4657942" y="3811195"/>
              <a:ext cx="895736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11C4D45-C3F7-C687-A801-E9C0960C658B}"/>
                </a:ext>
              </a:extLst>
            </p:cNvPr>
            <p:cNvSpPr txBox="1"/>
            <p:nvPr/>
          </p:nvSpPr>
          <p:spPr>
            <a:xfrm>
              <a:off x="964234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49B9DA-34B2-B7B4-6B0C-503FA84EC244}"/>
                </a:ext>
              </a:extLst>
            </p:cNvPr>
            <p:cNvSpPr txBox="1"/>
            <p:nvPr/>
          </p:nvSpPr>
          <p:spPr>
            <a:xfrm>
              <a:off x="3503829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2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04E174D-B1FA-5A18-4DAC-B736AB4CE7F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881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1ECB181-11A1-22D2-F87B-ADD4E73310F0}"/>
              </a:ext>
            </a:extLst>
          </p:cNvPr>
          <p:cNvCxnSpPr/>
          <p:nvPr/>
        </p:nvCxnSpPr>
        <p:spPr bwMode="auto">
          <a:xfrm>
            <a:off x="4703002" y="12722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DFAB7E-E33F-79CE-B2B2-AE59F6C451A3}"/>
              </a:ext>
            </a:extLst>
          </p:cNvPr>
          <p:cNvCxnSpPr/>
          <p:nvPr/>
        </p:nvCxnSpPr>
        <p:spPr bwMode="auto">
          <a:xfrm>
            <a:off x="2277164" y="1881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7F00AF1-A324-A3CD-5A29-BAEB8EEF9E17}"/>
              </a:ext>
            </a:extLst>
          </p:cNvPr>
          <p:cNvCxnSpPr/>
          <p:nvPr/>
        </p:nvCxnSpPr>
        <p:spPr bwMode="auto">
          <a:xfrm>
            <a:off x="1286702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9B0CBB6-0A49-D4D7-590B-6048B9CFE0F3}"/>
              </a:ext>
            </a:extLst>
          </p:cNvPr>
          <p:cNvCxnSpPr/>
          <p:nvPr/>
        </p:nvCxnSpPr>
        <p:spPr bwMode="auto">
          <a:xfrm>
            <a:off x="3496502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E1CAC4D-A146-8F10-C853-E11F3F22ED0C}"/>
              </a:ext>
            </a:extLst>
          </p:cNvPr>
          <p:cNvSpPr txBox="1"/>
          <p:nvPr/>
        </p:nvSpPr>
        <p:spPr>
          <a:xfrm>
            <a:off x="4987921" y="1142114"/>
            <a:ext cx="3757829" cy="257263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b="1" dirty="0">
                <a:solidFill>
                  <a:srgbClr val="000000"/>
                </a:solidFill>
                <a:latin typeface="Calibri"/>
              </a:rPr>
              <a:t>BUT: runs are autocorrelated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i="1" dirty="0">
                <a:solidFill>
                  <a:srgbClr val="000000"/>
                </a:solidFill>
                <a:latin typeface="Calibri"/>
              </a:rPr>
              <a:t>past values of the variable (signal intensity)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i="1" dirty="0">
                <a:solidFill>
                  <a:srgbClr val="000000"/>
                </a:solidFill>
                <a:latin typeface="Calibri"/>
              </a:rPr>
              <a:t>are predictive of future values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b="1" dirty="0">
                <a:solidFill>
                  <a:srgbClr val="000000"/>
                </a:solidFill>
                <a:latin typeface="Calibri"/>
              </a:rPr>
              <a:t>=&gt;</a:t>
            </a:r>
            <a:r>
              <a:rPr lang="en-US" sz="1800" i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Calibri"/>
              </a:rPr>
              <a:t>this has enhancing effect on uncertainty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b="1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To account for this, number of runs per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 n is reduced to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effectvie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number of runs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n</a:t>
            </a:r>
            <a:r>
              <a:rPr lang="en-US" sz="1800" baseline="-25000" dirty="0" err="1">
                <a:solidFill>
                  <a:srgbClr val="000000"/>
                </a:solidFill>
                <a:latin typeface="Calibri"/>
              </a:rPr>
              <a:t>eff</a:t>
            </a:r>
            <a:endParaRPr lang="en-US" sz="1800" baseline="-25000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033691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graph with red and blue dots&#10;&#10;Description automatically generated">
            <a:extLst>
              <a:ext uri="{FF2B5EF4-FFF2-40B4-BE49-F238E27FC236}">
                <a16:creationId xmlns:a16="http://schemas.microsoft.com/office/drawing/2014/main" id="{FF5973EE-D4A4-C726-EE54-D6B5EB03EDD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12339"/>
          <a:stretch/>
        </p:blipFill>
        <p:spPr>
          <a:xfrm>
            <a:off x="0" y="748309"/>
            <a:ext cx="4571626" cy="338810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27</a:t>
            </a:fld>
            <a:endParaRPr lang="de-DE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4481158-BC87-650B-D286-828A8D4437E0}"/>
              </a:ext>
            </a:extLst>
          </p:cNvPr>
          <p:cNvGrpSpPr/>
          <p:nvPr/>
        </p:nvGrpSpPr>
        <p:grpSpPr>
          <a:xfrm>
            <a:off x="192280" y="4115995"/>
            <a:ext cx="4227320" cy="773836"/>
            <a:chOff x="192280" y="3811195"/>
            <a:chExt cx="5886500" cy="1078636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D3763E8-0A12-54E3-2800-994F840F83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82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D2879F8-69C7-08B7-5158-CE05E9B194BF}"/>
                </a:ext>
              </a:extLst>
            </p:cNvPr>
            <p:cNvCxnSpPr/>
            <p:nvPr/>
          </p:nvCxnSpPr>
          <p:spPr bwMode="auto">
            <a:xfrm>
              <a:off x="9828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04851D5-D642-5461-6214-C6CDD1068F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38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8A78110-188B-DD44-6A28-E5743392F2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638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8219BA2-932A-C01D-ADE6-A6D8EE51C5C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4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930EB26-7D06-52F1-1D29-50721F236D2E}"/>
                </a:ext>
              </a:extLst>
            </p:cNvPr>
            <p:cNvCxnSpPr/>
            <p:nvPr/>
          </p:nvCxnSpPr>
          <p:spPr bwMode="auto">
            <a:xfrm>
              <a:off x="2254480" y="433738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75A4309-9FDA-0254-0DA1-3BA131FE67B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35480" y="4337381"/>
              <a:ext cx="0" cy="5524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C5F679B-8103-504C-B590-DA2156F8AB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35480" y="4889831"/>
              <a:ext cx="8001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94C229-329B-AC59-C5C8-842365E3F09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535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55E52CD-46E6-12BE-F9ED-8451E8D8D11A}"/>
                </a:ext>
              </a:extLst>
            </p:cNvPr>
            <p:cNvCxnSpPr/>
            <p:nvPr/>
          </p:nvCxnSpPr>
          <p:spPr bwMode="auto">
            <a:xfrm>
              <a:off x="3535580" y="4585031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5645F-30D0-D958-3741-3B28077ABDF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16580" y="4585031"/>
              <a:ext cx="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8C4D28A-761E-026D-6E1E-E5C2DB510DF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165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7AC6A44-46C2-5A29-4A4A-FF31AEA88D2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7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59E24C0-641B-2507-07BE-2C806495EE0D}"/>
                </a:ext>
              </a:extLst>
            </p:cNvPr>
            <p:cNvCxnSpPr/>
            <p:nvPr/>
          </p:nvCxnSpPr>
          <p:spPr bwMode="auto">
            <a:xfrm>
              <a:off x="4807180" y="4226575"/>
              <a:ext cx="481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F0694D-65E7-DB50-39A1-80E134A100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88180" y="4226575"/>
              <a:ext cx="0" cy="6632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3C3CED5-5574-6C85-BE74-595D5BBBA4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2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F57F9C-7E27-B3B8-05A9-37C2BAB5198A}"/>
                </a:ext>
              </a:extLst>
            </p:cNvPr>
            <p:cNvSpPr txBox="1"/>
            <p:nvPr/>
          </p:nvSpPr>
          <p:spPr>
            <a:xfrm>
              <a:off x="2114367" y="3975431"/>
              <a:ext cx="911101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2366457-D157-7DDD-FBA1-611267BDAA42}"/>
                </a:ext>
              </a:extLst>
            </p:cNvPr>
            <p:cNvSpPr txBox="1"/>
            <p:nvPr/>
          </p:nvSpPr>
          <p:spPr>
            <a:xfrm>
              <a:off x="4657942" y="3811195"/>
              <a:ext cx="895736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Sample 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11C4D45-C3F7-C687-A801-E9C0960C658B}"/>
                </a:ext>
              </a:extLst>
            </p:cNvPr>
            <p:cNvSpPr txBox="1"/>
            <p:nvPr/>
          </p:nvSpPr>
          <p:spPr>
            <a:xfrm>
              <a:off x="964234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49B9DA-34B2-B7B4-6B0C-503FA84EC244}"/>
                </a:ext>
              </a:extLst>
            </p:cNvPr>
            <p:cNvSpPr txBox="1"/>
            <p:nvPr/>
          </p:nvSpPr>
          <p:spPr>
            <a:xfrm>
              <a:off x="3503829" y="4226575"/>
              <a:ext cx="620713" cy="3048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>
                  <a:srgbClr val="000000"/>
                </a:buClr>
              </a:pPr>
              <a:r>
                <a:rPr lang="en-US" sz="1800" dirty="0">
                  <a:solidFill>
                    <a:srgbClr val="000000"/>
                  </a:solidFill>
                  <a:latin typeface="Calibri"/>
                </a:rPr>
                <a:t>WB 2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04E174D-B1FA-5A18-4DAC-B736AB4CE7F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88180" y="4889831"/>
              <a:ext cx="790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1ECB181-11A1-22D2-F87B-ADD4E73310F0}"/>
              </a:ext>
            </a:extLst>
          </p:cNvPr>
          <p:cNvCxnSpPr/>
          <p:nvPr/>
        </p:nvCxnSpPr>
        <p:spPr bwMode="auto">
          <a:xfrm>
            <a:off x="4703002" y="12722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DFAB7E-E33F-79CE-B2B2-AE59F6C451A3}"/>
              </a:ext>
            </a:extLst>
          </p:cNvPr>
          <p:cNvCxnSpPr/>
          <p:nvPr/>
        </p:nvCxnSpPr>
        <p:spPr bwMode="auto">
          <a:xfrm>
            <a:off x="2277164" y="1881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7F00AF1-A324-A3CD-5A29-BAEB8EEF9E17}"/>
              </a:ext>
            </a:extLst>
          </p:cNvPr>
          <p:cNvCxnSpPr/>
          <p:nvPr/>
        </p:nvCxnSpPr>
        <p:spPr bwMode="auto">
          <a:xfrm>
            <a:off x="1286702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9B0CBB6-0A49-D4D7-590B-6048B9CFE0F3}"/>
              </a:ext>
            </a:extLst>
          </p:cNvPr>
          <p:cNvCxnSpPr/>
          <p:nvPr/>
        </p:nvCxnSpPr>
        <p:spPr bwMode="auto">
          <a:xfrm>
            <a:off x="3496502" y="3405833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E1CAC4D-A146-8F10-C853-E11F3F22ED0C}"/>
              </a:ext>
            </a:extLst>
          </p:cNvPr>
          <p:cNvSpPr txBox="1"/>
          <p:nvPr/>
        </p:nvSpPr>
        <p:spPr>
          <a:xfrm>
            <a:off x="4987921" y="1137216"/>
            <a:ext cx="3757829" cy="371563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Calculation of autocorrelation coefficients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 err="1">
                <a:solidFill>
                  <a:srgbClr val="000000"/>
                </a:solidFill>
                <a:latin typeface="Calibri"/>
              </a:rPr>
              <a:t>r_k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for different lag times k (k=1,2,3,...)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between AMS runs within a sample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The higher is k, the less similar are runs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-&gt;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r_k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decreases with higher k.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sz="1800" dirty="0">
              <a:solidFill>
                <a:srgbClr val="000000"/>
              </a:solidFill>
              <a:latin typeface="Calibri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A coefficient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n_c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is set equal to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k corresponding to last positive value 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of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r_k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within a sample.</a:t>
            </a:r>
          </a:p>
        </p:txBody>
      </p:sp>
    </p:spTree>
    <p:extLst>
      <p:ext uri="{BB962C8B-B14F-4D97-AF65-F5344CB8AC3E}">
        <p14:creationId xmlns:p14="http://schemas.microsoft.com/office/powerpoint/2010/main" val="223085008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28</a:t>
            </a:fld>
            <a:endParaRPr lang="de-DE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4F750670-FCCF-EFA2-64C0-DDF8C7700B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From this, get </a:t>
            </a:r>
            <a:r>
              <a:rPr lang="en-US" sz="1600" dirty="0" err="1">
                <a:solidFill>
                  <a:srgbClr val="000000"/>
                </a:solidFill>
                <a:latin typeface="Calibri"/>
              </a:rPr>
              <a:t>n</a:t>
            </a:r>
            <a:r>
              <a:rPr lang="en-US" sz="1600" baseline="-25000" dirty="0" err="1">
                <a:solidFill>
                  <a:srgbClr val="000000"/>
                </a:solidFill>
                <a:latin typeface="Calibri"/>
              </a:rPr>
              <a:t>eff</a:t>
            </a: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And corrected standard deviation and standard error: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CC11D1-48D7-4DE0-9B72-CB645386B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504950"/>
            <a:ext cx="3152775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4C0B1A-E850-576F-4985-5E658FEDE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273819"/>
            <a:ext cx="2447925" cy="8858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031822-2E10-E637-619E-09D7484BF4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3354781"/>
            <a:ext cx="1600200" cy="723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F38991-E126-DC11-60E1-41439AD0C422}"/>
              </a:ext>
            </a:extLst>
          </p:cNvPr>
          <p:cNvSpPr txBox="1"/>
          <p:nvPr/>
        </p:nvSpPr>
        <p:spPr>
          <a:xfrm>
            <a:off x="2286000" y="4307314"/>
            <a:ext cx="1905000" cy="7790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Standard Deviation</a:t>
            </a:r>
            <a:br>
              <a:rPr lang="en-US" sz="1100" dirty="0">
                <a:solidFill>
                  <a:srgbClr val="000000"/>
                </a:solidFill>
                <a:latin typeface="Calibri"/>
              </a:rPr>
            </a:br>
            <a:r>
              <a:rPr lang="en-US" sz="1100" dirty="0">
                <a:solidFill>
                  <a:srgbClr val="000000"/>
                </a:solidFill>
                <a:latin typeface="Calibri"/>
              </a:rPr>
              <a:t>~ variability within a </a:t>
            </a:r>
            <a:br>
              <a:rPr lang="en-US" sz="1100" dirty="0">
                <a:solidFill>
                  <a:srgbClr val="000000"/>
                </a:solidFill>
                <a:latin typeface="Calibri"/>
              </a:rPr>
            </a:br>
            <a:r>
              <a:rPr lang="en-US" sz="1100" dirty="0">
                <a:solidFill>
                  <a:srgbClr val="000000"/>
                </a:solidFill>
                <a:latin typeface="Calibri"/>
              </a:rPr>
              <a:t>set of measurements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6B0238-D68F-A568-B37C-41DCD16A5DA6}"/>
              </a:ext>
            </a:extLst>
          </p:cNvPr>
          <p:cNvSpPr txBox="1"/>
          <p:nvPr/>
        </p:nvSpPr>
        <p:spPr>
          <a:xfrm>
            <a:off x="4876800" y="4307315"/>
            <a:ext cx="2438400" cy="79252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Estimate of Standard Error</a:t>
            </a:r>
            <a:br>
              <a:rPr lang="en-US" sz="1100" dirty="0">
                <a:solidFill>
                  <a:srgbClr val="000000"/>
                </a:solidFill>
                <a:latin typeface="Calibri"/>
              </a:rPr>
            </a:br>
            <a:r>
              <a:rPr lang="en-US" sz="1100" dirty="0">
                <a:solidFill>
                  <a:srgbClr val="000000"/>
                </a:solidFill>
                <a:latin typeface="Calibri"/>
              </a:rPr>
              <a:t>~ variability within the means</a:t>
            </a:r>
            <a:br>
              <a:rPr lang="en-US" sz="1100" dirty="0">
                <a:solidFill>
                  <a:srgbClr val="000000"/>
                </a:solidFill>
                <a:latin typeface="Calibri"/>
              </a:rPr>
            </a:br>
            <a:r>
              <a:rPr lang="en-US" sz="1100" dirty="0">
                <a:solidFill>
                  <a:srgbClr val="000000"/>
                </a:solidFill>
                <a:latin typeface="Calibri"/>
              </a:rPr>
              <a:t>from multiple sets of measurements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b="1" dirty="0">
                <a:solidFill>
                  <a:srgbClr val="000000"/>
                </a:solidFill>
                <a:latin typeface="Calibri"/>
              </a:rPr>
              <a:t>~ precision of the mean</a:t>
            </a:r>
          </a:p>
        </p:txBody>
      </p:sp>
    </p:spTree>
    <p:extLst>
      <p:ext uri="{BB962C8B-B14F-4D97-AF65-F5344CB8AC3E}">
        <p14:creationId xmlns:p14="http://schemas.microsoft.com/office/powerpoint/2010/main" val="66503077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propagation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29</a:t>
            </a:fld>
            <a:endParaRPr lang="de-DE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4F750670-FCCF-EFA2-64C0-DDF8C7700B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We have estimated the error at this stage of the data processing (i.e. at averaging step)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Question: how should it be propagated in the following steps (i.e. mathematical operations)? And which uncertainties should be considered?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-&gt; This depends on what analysis we want to make (or how we want to report the data)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34358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05AC94-808A-E523-132E-AF7E9F57B8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sample and AMS </a:t>
            </a:r>
            <a:r>
              <a:rPr lang="de-DE" dirty="0" err="1"/>
              <a:t>ion</a:t>
            </a:r>
            <a:r>
              <a:rPr lang="de-DE" dirty="0"/>
              <a:t>, ambient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scaled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[</a:t>
            </a:r>
            <a:r>
              <a:rPr lang="de-DE" dirty="0" err="1"/>
              <a:t>ug</a:t>
            </a:r>
            <a:r>
              <a:rPr lang="de-DE" dirty="0"/>
              <a:t>/m3] and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uncertainties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go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, e.g. PMF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BD2B18-34F0-C61F-E89F-AE0843E96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want to get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F5ED8-4499-29CD-32A2-9589C83524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975181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09C096-F2B5-4A4F-CFA3-2F3CA70E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propagation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1415-A9C4-9D02-E745-1CBF90C8DE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30</a:t>
            </a:fld>
            <a:endParaRPr lang="de-DE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4F750670-FCCF-EFA2-64C0-DDF8C7700B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/>
              <a:t>Just reporting ambient </a:t>
            </a:r>
            <a:r>
              <a:rPr lang="en-US" dirty="0" err="1"/>
              <a:t>concentations</a:t>
            </a:r>
            <a:r>
              <a:rPr lang="en-US" dirty="0"/>
              <a:t>…</a:t>
            </a:r>
            <a:br>
              <a:rPr lang="en-US" dirty="0"/>
            </a:br>
            <a:r>
              <a:rPr lang="en-US" dirty="0"/>
              <a:t>Propagate errors through all mathematical expressions (i.e. data treatment steps) considering the uncertainties of variables that flow into the pipeline: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b="1" dirty="0"/>
              <a:t>Gaussian error propagation</a:t>
            </a:r>
          </a:p>
          <a:p>
            <a:pPr>
              <a:spcBef>
                <a:spcPct val="0"/>
              </a:spcBef>
              <a:buClr>
                <a:srgbClr val="000000"/>
              </a:buClr>
            </a:pPr>
            <a:r>
              <a:rPr lang="en-US" dirty="0"/>
              <a:t>Assume uncertainties of variables </a:t>
            </a:r>
            <a:r>
              <a:rPr lang="en-US" b="1" dirty="0"/>
              <a:t>normal distributed &amp; independent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301C61-1145-84E6-D9AE-900391D6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583975"/>
            <a:ext cx="5288897" cy="902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9799E4-426B-A13F-D83B-6E37F7F17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35" y="2858849"/>
            <a:ext cx="1495425" cy="3524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578C5C7-C1C5-FB82-8019-74094E09E0D9}"/>
              </a:ext>
            </a:extLst>
          </p:cNvPr>
          <p:cNvSpPr txBox="1"/>
          <p:nvPr/>
        </p:nvSpPr>
        <p:spPr>
          <a:xfrm>
            <a:off x="762000" y="2628447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For function: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7AEFCD-F4FA-F298-7015-C90777C94773}"/>
              </a:ext>
            </a:extLst>
          </p:cNvPr>
          <p:cNvSpPr txBox="1"/>
          <p:nvPr/>
        </p:nvSpPr>
        <p:spPr>
          <a:xfrm>
            <a:off x="3429000" y="2355375"/>
            <a:ext cx="51054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Combined uncertainty derives from partial derivative with respect to each variable: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17447A5-8E82-96D6-3CF9-772A1E968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977" y="3978910"/>
            <a:ext cx="2284424" cy="1540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711F53-313D-2ECA-3DD2-A3C00E7BA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3955333"/>
            <a:ext cx="1609165" cy="2426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A6A1750-29D9-18F3-D767-D45A78EEB2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977" y="4379777"/>
            <a:ext cx="2589223" cy="1631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7415AD9-3F5A-8E88-2DE4-F8207BB4CF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3370" y="4265295"/>
            <a:ext cx="1532965" cy="36385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0488272-A7E1-15C5-99FE-1524A4263F6D}"/>
              </a:ext>
            </a:extLst>
          </p:cNvPr>
          <p:cNvSpPr txBox="1"/>
          <p:nvPr/>
        </p:nvSpPr>
        <p:spPr>
          <a:xfrm>
            <a:off x="358763" y="3655804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100" dirty="0">
                <a:solidFill>
                  <a:srgbClr val="000000"/>
                </a:solidFill>
                <a:latin typeface="Calibri"/>
              </a:rPr>
              <a:t>Examples:</a:t>
            </a:r>
          </a:p>
        </p:txBody>
      </p:sp>
    </p:spTree>
    <p:extLst>
      <p:ext uri="{BB962C8B-B14F-4D97-AF65-F5344CB8AC3E}">
        <p14:creationId xmlns:p14="http://schemas.microsoft.com/office/powerpoint/2010/main" val="180957875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Filtering highly problematic peak fit 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31</a:t>
            </a:fld>
            <a:endParaRPr lang="de-DE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403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These are ions (and their isotopes) that can </a:t>
            </a:r>
            <a:r>
              <a:rPr lang="en-US" b="1" dirty="0"/>
              <a:t>considerably affect further steps </a:t>
            </a:r>
            <a:r>
              <a:rPr lang="en-US" dirty="0"/>
              <a:t>when calculating ion ensample properties (</a:t>
            </a:r>
            <a:r>
              <a:rPr lang="en-US" b="1" dirty="0"/>
              <a:t>OM/OC </a:t>
            </a:r>
            <a:r>
              <a:rPr lang="en-US" dirty="0"/>
              <a:t>rations </a:t>
            </a:r>
            <a:r>
              <a:rPr lang="en-US" dirty="0" err="1"/>
              <a:t>etc</a:t>
            </a:r>
            <a:r>
              <a:rPr lang="en-US" dirty="0"/>
              <a:t>) if kept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Example: CH2N (in shoulder of N2 at m/z 28) &amp; isotopes</a:t>
            </a:r>
          </a:p>
          <a:p>
            <a:pPr marL="0" indent="0">
              <a:buNone/>
            </a:pPr>
            <a:r>
              <a:rPr lang="en-US" dirty="0"/>
              <a:t>[CH4 (in shoulder of O at m/z 16)]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to identify? -&gt; scatter matrix of all organic ions in repeated QC samples </a:t>
            </a:r>
          </a:p>
          <a:p>
            <a:pPr marL="0" indent="0">
              <a:buNone/>
            </a:pPr>
            <a:r>
              <a:rPr lang="en-US" dirty="0"/>
              <a:t>-&gt; check the outliers (i.e. that are highly fluctuating between identical samples)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452459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Filtering highly problematic peak fit 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32</a:t>
            </a:fld>
            <a:endParaRPr lang="de-DE" dirty="0"/>
          </a:p>
        </p:txBody>
      </p:sp>
      <p:pic>
        <p:nvPicPr>
          <p:cNvPr id="9" name="Picture 8" descr="A graph showing a number of red and blue dots&#10;&#10;Description automatically generated">
            <a:extLst>
              <a:ext uri="{FF2B5EF4-FFF2-40B4-BE49-F238E27FC236}">
                <a16:creationId xmlns:a16="http://schemas.microsoft.com/office/drawing/2014/main" id="{B474427A-0EA5-D121-ED1B-129AD8A15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125253"/>
            <a:ext cx="3886201" cy="1916566"/>
          </a:xfrm>
          <a:prstGeom prst="rect">
            <a:avLst/>
          </a:prstGeom>
        </p:spPr>
      </p:pic>
      <p:pic>
        <p:nvPicPr>
          <p:cNvPr id="12" name="Picture 11" descr="A graph showing a number of red and blue dots&#10;&#10;Description automatically generated">
            <a:extLst>
              <a:ext uri="{FF2B5EF4-FFF2-40B4-BE49-F238E27FC236}">
                <a16:creationId xmlns:a16="http://schemas.microsoft.com/office/drawing/2014/main" id="{03BB1EC9-EE6C-C34D-2E4B-217AE5558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971550"/>
            <a:ext cx="3886199" cy="1916566"/>
          </a:xfrm>
          <a:prstGeom prst="rect">
            <a:avLst/>
          </a:prstGeom>
        </p:spPr>
      </p:pic>
      <p:sp>
        <p:nvSpPr>
          <p:cNvPr id="13" name="Rounded Rectangle 62">
            <a:extLst>
              <a:ext uri="{FF2B5EF4-FFF2-40B4-BE49-F238E27FC236}">
                <a16:creationId xmlns:a16="http://schemas.microsoft.com/office/drawing/2014/main" id="{8473A32F-3668-E86C-4611-F9031F4A21E7}"/>
              </a:ext>
            </a:extLst>
          </p:cNvPr>
          <p:cNvSpPr/>
          <p:nvPr/>
        </p:nvSpPr>
        <p:spPr>
          <a:xfrm>
            <a:off x="685800" y="1048499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CO2</a:t>
            </a:r>
            <a:endParaRPr lang="de-CH" sz="1100" dirty="0"/>
          </a:p>
        </p:txBody>
      </p:sp>
      <p:sp>
        <p:nvSpPr>
          <p:cNvPr id="14" name="Rounded Rectangle 62">
            <a:extLst>
              <a:ext uri="{FF2B5EF4-FFF2-40B4-BE49-F238E27FC236}">
                <a16:creationId xmlns:a16="http://schemas.microsoft.com/office/drawing/2014/main" id="{3B72DA30-EDF4-B709-5297-AB0A8CE7124C}"/>
              </a:ext>
            </a:extLst>
          </p:cNvPr>
          <p:cNvSpPr/>
          <p:nvPr/>
        </p:nvSpPr>
        <p:spPr>
          <a:xfrm>
            <a:off x="685800" y="3182877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CH2N</a:t>
            </a:r>
            <a:endParaRPr lang="de-CH" sz="1100" dirty="0"/>
          </a:p>
        </p:txBody>
      </p:sp>
      <p:pic>
        <p:nvPicPr>
          <p:cNvPr id="16" name="Picture 15" descr="A graph showing a number of dots&#10;&#10;Description automatically generated with medium confidence">
            <a:extLst>
              <a:ext uri="{FF2B5EF4-FFF2-40B4-BE49-F238E27FC236}">
                <a16:creationId xmlns:a16="http://schemas.microsoft.com/office/drawing/2014/main" id="{FD7715A4-FBCF-0BD0-D75B-0DAD4F70F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125252"/>
            <a:ext cx="3832236" cy="1889953"/>
          </a:xfrm>
          <a:prstGeom prst="rect">
            <a:avLst/>
          </a:prstGeom>
        </p:spPr>
      </p:pic>
      <p:sp>
        <p:nvSpPr>
          <p:cNvPr id="17" name="Rounded Rectangle 62">
            <a:extLst>
              <a:ext uri="{FF2B5EF4-FFF2-40B4-BE49-F238E27FC236}">
                <a16:creationId xmlns:a16="http://schemas.microsoft.com/office/drawing/2014/main" id="{CF58D3C3-3C37-4860-4639-E635682B445E}"/>
              </a:ext>
            </a:extLst>
          </p:cNvPr>
          <p:cNvSpPr/>
          <p:nvPr/>
        </p:nvSpPr>
        <p:spPr>
          <a:xfrm>
            <a:off x="4946650" y="3182877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CH4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2442505045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Pieber</a:t>
            </a:r>
            <a:r>
              <a:rPr lang="en-US" dirty="0"/>
              <a:t> correction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33</a:t>
            </a:fld>
            <a:endParaRPr lang="de-DE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46224F-4FB4-E0F4-D938-72A918A30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428750"/>
            <a:ext cx="7742237" cy="8036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Perform </a:t>
            </a:r>
            <a:r>
              <a:rPr lang="en-US" dirty="0" err="1"/>
              <a:t>Pieber</a:t>
            </a:r>
            <a:r>
              <a:rPr lang="en-US" dirty="0"/>
              <a:t> correction on CO2 and ions that are scaled by it: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99ECC9-11EC-B45A-A9EA-208476467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745556"/>
            <a:ext cx="3810000" cy="2296263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C8D6559-C051-DEAE-039E-1E8A40476A8B}"/>
              </a:ext>
            </a:extLst>
          </p:cNvPr>
          <p:cNvCxnSpPr>
            <a:cxnSpLocks/>
          </p:cNvCxnSpPr>
          <p:nvPr/>
        </p:nvCxnSpPr>
        <p:spPr bwMode="auto">
          <a:xfrm>
            <a:off x="5791200" y="1775217"/>
            <a:ext cx="533400" cy="8425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CFB55ED-DA84-431B-EFF3-65A9AC3915D1}"/>
              </a:ext>
            </a:extLst>
          </p:cNvPr>
          <p:cNvCxnSpPr>
            <a:cxnSpLocks/>
          </p:cNvCxnSpPr>
          <p:nvPr/>
        </p:nvCxnSpPr>
        <p:spPr bwMode="auto">
          <a:xfrm>
            <a:off x="5943600" y="1775217"/>
            <a:ext cx="1905000" cy="87273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76E9C2E-9612-DE37-2D04-89BF46682654}"/>
              </a:ext>
            </a:extLst>
          </p:cNvPr>
          <p:cNvSpPr txBox="1"/>
          <p:nvPr/>
        </p:nvSpPr>
        <p:spPr>
          <a:xfrm>
            <a:off x="114300" y="2732063"/>
            <a:ext cx="5791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[CO2]</a:t>
            </a:r>
            <a:r>
              <a:rPr lang="en-US" sz="1400" dirty="0" err="1"/>
              <a:t>pieber</a:t>
            </a:r>
            <a:r>
              <a:rPr lang="en-US" sz="1400" dirty="0"/>
              <a:t> = [CO2] - ([14NO3] + [15NO3]) * </a:t>
            </a:r>
            <a:r>
              <a:rPr lang="en-US" sz="1400" dirty="0" err="1"/>
              <a:t>Pieber</a:t>
            </a:r>
            <a:r>
              <a:rPr lang="en-US" sz="1400" dirty="0"/>
              <a:t> ratio</a:t>
            </a:r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1B6EE1C1-17D7-4BC0-CA16-4F6FC1FDEADA}"/>
              </a:ext>
            </a:extLst>
          </p:cNvPr>
          <p:cNvSpPr/>
          <p:nvPr/>
        </p:nvSpPr>
        <p:spPr bwMode="auto">
          <a:xfrm rot="16200000">
            <a:off x="2667761" y="1912913"/>
            <a:ext cx="228600" cy="14097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2AAA5A-CAAD-EC23-9A73-41E104885B31}"/>
              </a:ext>
            </a:extLst>
          </p:cNvPr>
          <p:cNvSpPr txBox="1"/>
          <p:nvPr/>
        </p:nvSpPr>
        <p:spPr>
          <a:xfrm>
            <a:off x="1104900" y="2166737"/>
            <a:ext cx="430218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Sum of internal standard and natural sample nitrate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972010-0BC7-E230-1C96-5F68CD3C2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798841"/>
            <a:ext cx="4648200" cy="46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68534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Pieber</a:t>
            </a:r>
            <a:r>
              <a:rPr lang="en-US" dirty="0"/>
              <a:t> correction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34</a:t>
            </a:fld>
            <a:endParaRPr lang="de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9CAB7C-815C-B041-FFB9-F4B5149AD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04" t="5345" b="66588"/>
          <a:stretch/>
        </p:blipFill>
        <p:spPr>
          <a:xfrm>
            <a:off x="5105400" y="1505324"/>
            <a:ext cx="3737588" cy="1600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6A6793-85B9-5B44-98C9-3FD67F228C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12" t="5345" b="66588"/>
          <a:stretch/>
        </p:blipFill>
        <p:spPr>
          <a:xfrm>
            <a:off x="685800" y="1505324"/>
            <a:ext cx="3602982" cy="1600201"/>
          </a:xfrm>
          <a:prstGeom prst="rect">
            <a:avLst/>
          </a:prstGeom>
        </p:spPr>
      </p:pic>
      <p:sp>
        <p:nvSpPr>
          <p:cNvPr id="12" name="Rounded Rectangle 62">
            <a:extLst>
              <a:ext uri="{FF2B5EF4-FFF2-40B4-BE49-F238E27FC236}">
                <a16:creationId xmlns:a16="http://schemas.microsoft.com/office/drawing/2014/main" id="{A57DB2B4-E2C7-FE93-3110-7F6528A06045}"/>
              </a:ext>
            </a:extLst>
          </p:cNvPr>
          <p:cNvSpPr/>
          <p:nvPr/>
        </p:nvSpPr>
        <p:spPr>
          <a:xfrm>
            <a:off x="685800" y="1048499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Before</a:t>
            </a:r>
            <a:endParaRPr lang="de-CH" sz="1100" dirty="0"/>
          </a:p>
        </p:txBody>
      </p:sp>
      <p:sp>
        <p:nvSpPr>
          <p:cNvPr id="13" name="Rounded Rectangle 62">
            <a:extLst>
              <a:ext uri="{FF2B5EF4-FFF2-40B4-BE49-F238E27FC236}">
                <a16:creationId xmlns:a16="http://schemas.microsoft.com/office/drawing/2014/main" id="{49AA4CF3-0CEF-9878-2B7E-C47BBD326B0A}"/>
              </a:ext>
            </a:extLst>
          </p:cNvPr>
          <p:cNvSpPr/>
          <p:nvPr/>
        </p:nvSpPr>
        <p:spPr>
          <a:xfrm>
            <a:off x="5118370" y="1053768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After</a:t>
            </a:r>
            <a:endParaRPr lang="de-CH" sz="11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4CC37B-F695-31A5-2808-972505A08BFE}"/>
              </a:ext>
            </a:extLst>
          </p:cNvPr>
          <p:cNvCxnSpPr/>
          <p:nvPr/>
        </p:nvCxnSpPr>
        <p:spPr bwMode="auto">
          <a:xfrm>
            <a:off x="609600" y="1962150"/>
            <a:ext cx="83820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B20E5AD-290A-3E37-4728-DF6425EB29AD}"/>
              </a:ext>
            </a:extLst>
          </p:cNvPr>
          <p:cNvSpPr txBox="1"/>
          <p:nvPr/>
        </p:nvSpPr>
        <p:spPr>
          <a:xfrm>
            <a:off x="38100" y="1924053"/>
            <a:ext cx="609600" cy="7619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600" b="1" dirty="0">
                <a:solidFill>
                  <a:srgbClr val="000000"/>
                </a:solidFill>
                <a:latin typeface="Calibri"/>
              </a:rPr>
              <a:t>ANAS (no spiked)</a:t>
            </a:r>
          </a:p>
        </p:txBody>
      </p:sp>
    </p:spTree>
    <p:extLst>
      <p:ext uri="{BB962C8B-B14F-4D97-AF65-F5344CB8AC3E}">
        <p14:creationId xmlns:p14="http://schemas.microsoft.com/office/powerpoint/2010/main" val="3648269987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quantification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35</a:t>
            </a:fld>
            <a:endParaRPr lang="de-D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06507E-93F3-5269-B646-7DE56600DF6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1260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2 options:</a:t>
            </a:r>
          </a:p>
          <a:p>
            <a:pPr marL="400050" indent="-400050">
              <a:buAutoNum type="romanLcParenR"/>
            </a:pPr>
            <a:r>
              <a:rPr lang="en-US" dirty="0"/>
              <a:t>Scaling to WSOA (from WSOC of Shimadzu TOC analyzer, using OM/OC rations from AMS)</a:t>
            </a:r>
          </a:p>
          <a:p>
            <a:pPr marL="400050" indent="-400050">
              <a:buAutoNum type="romanLcParenR"/>
            </a:pPr>
            <a:r>
              <a:rPr lang="en-US" dirty="0"/>
              <a:t>Internal standard method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6492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quantification – Scaling to WSOA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36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2514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Retrieve WSOA [ug/m3] from WSOC [ug/m3]: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WSOA = WSOC * OM/OC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Then scale normalized intensities of each AMS ion </a:t>
            </a:r>
            <a:r>
              <a:rPr lang="en-US" dirty="0" err="1"/>
              <a:t>i</a:t>
            </a:r>
            <a:r>
              <a:rPr lang="en-US" dirty="0"/>
              <a:t> to WSOA for each sample j:</a:t>
            </a:r>
          </a:p>
          <a:p>
            <a:pPr marL="0" indent="0">
              <a:buNone/>
            </a:pPr>
            <a:r>
              <a:rPr lang="en-US" dirty="0"/>
              <a:t>Ion conc. (</a:t>
            </a:r>
            <a:r>
              <a:rPr lang="en-US" dirty="0" err="1"/>
              <a:t>i</a:t>
            </a:r>
            <a:r>
              <a:rPr lang="en-US" dirty="0"/>
              <a:t>)</a:t>
            </a:r>
            <a:r>
              <a:rPr lang="en-US" baseline="-25000" dirty="0"/>
              <a:t>j </a:t>
            </a:r>
            <a:r>
              <a:rPr lang="en-US" dirty="0"/>
              <a:t>= (signal(</a:t>
            </a:r>
            <a:r>
              <a:rPr lang="en-US" dirty="0" err="1"/>
              <a:t>i</a:t>
            </a:r>
            <a:r>
              <a:rPr lang="en-US" dirty="0"/>
              <a:t>)</a:t>
            </a:r>
            <a:r>
              <a:rPr lang="en-US" baseline="-25000" dirty="0"/>
              <a:t>j</a:t>
            </a:r>
            <a:r>
              <a:rPr lang="en-US" dirty="0"/>
              <a:t>)/(total </a:t>
            </a:r>
            <a:r>
              <a:rPr lang="en-US" dirty="0" err="1"/>
              <a:t>signal</a:t>
            </a:r>
            <a:r>
              <a:rPr lang="en-US" baseline="-25000" dirty="0" err="1"/>
              <a:t>j</a:t>
            </a:r>
            <a:r>
              <a:rPr lang="en-US" dirty="0"/>
              <a:t>) * </a:t>
            </a:r>
            <a:r>
              <a:rPr lang="en-US" dirty="0" err="1"/>
              <a:t>WSOA</a:t>
            </a:r>
            <a:r>
              <a:rPr lang="en-US" baseline="-25000" dirty="0" err="1"/>
              <a:t>j</a:t>
            </a:r>
            <a:endParaRPr lang="en-US" baseline="-25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(after scale, sum of all ion intensities will equal WSOA)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With OM/OC: Organic Matter/Organic Carbon &lt;-&gt; </a:t>
            </a:r>
            <a:r>
              <a:rPr lang="en-US" b="1" dirty="0"/>
              <a:t>Retrieve from AMS spectra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31286E-E327-DC4B-9EAC-0291A561D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4019550"/>
            <a:ext cx="5698067" cy="62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02936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37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4646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Relative mass concentrations M</a:t>
            </a:r>
            <a:r>
              <a:rPr lang="en-US" b="1" baseline="-25000" dirty="0"/>
              <a:t>i</a:t>
            </a:r>
            <a:r>
              <a:rPr lang="en-US" b="1" dirty="0"/>
              <a:t> </a:t>
            </a:r>
            <a:r>
              <a:rPr lang="en-US" dirty="0"/>
              <a:t>of a sample for element </a:t>
            </a:r>
            <a:r>
              <a:rPr lang="en-US" dirty="0" err="1"/>
              <a:t>i</a:t>
            </a:r>
            <a:r>
              <a:rPr lang="en-US" dirty="0"/>
              <a:t> (</a:t>
            </a:r>
            <a:r>
              <a:rPr lang="en-US" dirty="0" err="1"/>
              <a:t>i</a:t>
            </a:r>
            <a:r>
              <a:rPr lang="en-US" dirty="0"/>
              <a:t> = C, O, N, H):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F8EAF5-8097-31FE-15FB-EF33DCD0B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452124"/>
            <a:ext cx="1219199" cy="6182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851E01-FA9C-84DA-3277-D14E8AEA8DB1}"/>
              </a:ext>
            </a:extLst>
          </p:cNvPr>
          <p:cNvSpPr txBox="1"/>
          <p:nvPr/>
        </p:nvSpPr>
        <p:spPr>
          <a:xfrm>
            <a:off x="4013200" y="2571966"/>
            <a:ext cx="23622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Element mass fraction of element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in AMS ion j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e.g. F(C)</a:t>
            </a:r>
            <a:r>
              <a:rPr lang="en-US" sz="1800" baseline="-25000" dirty="0">
                <a:solidFill>
                  <a:srgbClr val="000000"/>
                </a:solidFill>
                <a:latin typeface="Calibri"/>
              </a:rPr>
              <a:t>CHO+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 = M(C) / M(CHO) = 12.0107 / 29.00284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C5164D5-F686-DC25-ADE0-A0822AC046A2}"/>
              </a:ext>
            </a:extLst>
          </p:cNvPr>
          <p:cNvCxnSpPr/>
          <p:nvPr/>
        </p:nvCxnSpPr>
        <p:spPr bwMode="auto">
          <a:xfrm flipH="1" flipV="1">
            <a:off x="4495799" y="1885950"/>
            <a:ext cx="53340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0F8C58F-EAF6-ACF1-E4FA-337DB89CA7F0}"/>
              </a:ext>
            </a:extLst>
          </p:cNvPr>
          <p:cNvCxnSpPr>
            <a:cxnSpLocks/>
          </p:cNvCxnSpPr>
          <p:nvPr/>
        </p:nvCxnSpPr>
        <p:spPr bwMode="auto">
          <a:xfrm flipV="1">
            <a:off x="3352800" y="1885950"/>
            <a:ext cx="838200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D349359-9A69-F66A-3397-BE0D23379F52}"/>
              </a:ext>
            </a:extLst>
          </p:cNvPr>
          <p:cNvSpPr txBox="1"/>
          <p:nvPr/>
        </p:nvSpPr>
        <p:spPr>
          <a:xfrm>
            <a:off x="1676400" y="2587597"/>
            <a:ext cx="23622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Ion intensity of ion j</a:t>
            </a:r>
          </a:p>
        </p:txBody>
      </p:sp>
    </p:spTree>
    <p:extLst>
      <p:ext uri="{BB962C8B-B14F-4D97-AF65-F5344CB8AC3E}">
        <p14:creationId xmlns:p14="http://schemas.microsoft.com/office/powerpoint/2010/main" val="1659769209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38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46467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Element mass fraction of element </a:t>
            </a:r>
            <a:r>
              <a:rPr lang="en-US" sz="1400" dirty="0" err="1">
                <a:solidFill>
                  <a:srgbClr val="000000"/>
                </a:solidFill>
                <a:latin typeface="Calibri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alibri"/>
              </a:rPr>
              <a:t> in AMS ion j, e.g. F(C)</a:t>
            </a:r>
            <a:r>
              <a:rPr lang="en-US" sz="1400" baseline="-25000" dirty="0">
                <a:solidFill>
                  <a:srgbClr val="000000"/>
                </a:solidFill>
                <a:latin typeface="Calibri"/>
              </a:rPr>
              <a:t>CHO+</a:t>
            </a:r>
            <a:r>
              <a:rPr lang="en-US" sz="1400" dirty="0">
                <a:solidFill>
                  <a:srgbClr val="000000"/>
                </a:solidFill>
                <a:latin typeface="Calibri"/>
              </a:rPr>
              <a:t> = M(C) / M(CHO) = 12.0107 / 29.00284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2E7EAF-68A7-27BB-0447-EC5FC9AD5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61258"/>
            <a:ext cx="7376319" cy="2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81686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39</a:t>
            </a:fld>
            <a:endParaRPr lang="de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9816A9-38C0-14EA-A25B-E9837A706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24"/>
          <a:stretch/>
        </p:blipFill>
        <p:spPr>
          <a:xfrm>
            <a:off x="2209801" y="895350"/>
            <a:ext cx="2895600" cy="14421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9A3DF7-0505-2C30-3392-FE4A430BC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41" y="889969"/>
            <a:ext cx="1885064" cy="1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2866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566F91-3928-7CB6-79D3-1F1C011261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4 AMS data files exported from PIKA (frequency units)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A3EF9-2122-5095-F4E0-DCD78023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start with?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12070-A95F-5354-95EB-99A2E8A961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5C033E-587A-67D4-4FF8-71B28C871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353"/>
          <a:stretch/>
        </p:blipFill>
        <p:spPr>
          <a:xfrm>
            <a:off x="817526" y="1879588"/>
            <a:ext cx="2339987" cy="1219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472471-2904-BDB0-16AD-42A6840873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531" b="22196"/>
          <a:stretch/>
        </p:blipFill>
        <p:spPr>
          <a:xfrm>
            <a:off x="817526" y="3729750"/>
            <a:ext cx="3375037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25989E-E17C-B7A6-F1E9-080E5CB576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660"/>
          <a:stretch/>
        </p:blipFill>
        <p:spPr>
          <a:xfrm>
            <a:off x="4876800" y="1872778"/>
            <a:ext cx="2936904" cy="12260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1F750A-B517-763F-5904-7110275F5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3729751"/>
            <a:ext cx="3125763" cy="1218622"/>
          </a:xfrm>
          <a:prstGeom prst="rect">
            <a:avLst/>
          </a:prstGeom>
        </p:spPr>
      </p:pic>
      <p:sp>
        <p:nvSpPr>
          <p:cNvPr id="13" name="Rounded Rectangle 62">
            <a:extLst>
              <a:ext uri="{FF2B5EF4-FFF2-40B4-BE49-F238E27FC236}">
                <a16:creationId xmlns:a16="http://schemas.microsoft.com/office/drawing/2014/main" id="{0FCC737D-83C8-9D63-4AFF-669A5BCD15E0}"/>
              </a:ext>
            </a:extLst>
          </p:cNvPr>
          <p:cNvSpPr/>
          <p:nvPr/>
        </p:nvSpPr>
        <p:spPr>
          <a:xfrm>
            <a:off x="4876800" y="1476054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AMS </a:t>
            </a:r>
            <a:r>
              <a:rPr lang="en-US" sz="1100" dirty="0" err="1"/>
              <a:t>HROrg</a:t>
            </a:r>
            <a:endParaRPr lang="de-CH" sz="1100" dirty="0"/>
          </a:p>
        </p:txBody>
      </p:sp>
      <p:sp>
        <p:nvSpPr>
          <p:cNvPr id="14" name="Rounded Rectangle 62">
            <a:extLst>
              <a:ext uri="{FF2B5EF4-FFF2-40B4-BE49-F238E27FC236}">
                <a16:creationId xmlns:a16="http://schemas.microsoft.com/office/drawing/2014/main" id="{1EA0166D-A634-9207-8876-7FF20B8F68ED}"/>
              </a:ext>
            </a:extLst>
          </p:cNvPr>
          <p:cNvSpPr/>
          <p:nvPr/>
        </p:nvSpPr>
        <p:spPr>
          <a:xfrm>
            <a:off x="817526" y="3340647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AMS HRNO3</a:t>
            </a:r>
            <a:endParaRPr lang="de-CH" sz="1100" dirty="0"/>
          </a:p>
        </p:txBody>
      </p:sp>
      <p:sp>
        <p:nvSpPr>
          <p:cNvPr id="15" name="Rounded Rectangle 62">
            <a:extLst>
              <a:ext uri="{FF2B5EF4-FFF2-40B4-BE49-F238E27FC236}">
                <a16:creationId xmlns:a16="http://schemas.microsoft.com/office/drawing/2014/main" id="{15AFA9D5-BAF7-8556-7591-70724083A6ED}"/>
              </a:ext>
            </a:extLst>
          </p:cNvPr>
          <p:cNvSpPr/>
          <p:nvPr/>
        </p:nvSpPr>
        <p:spPr>
          <a:xfrm>
            <a:off x="4876800" y="3340647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AMS HRSO4</a:t>
            </a:r>
            <a:endParaRPr lang="de-CH" sz="1100" dirty="0"/>
          </a:p>
        </p:txBody>
      </p:sp>
      <p:sp>
        <p:nvSpPr>
          <p:cNvPr id="16" name="Rounded Rectangle 62">
            <a:extLst>
              <a:ext uri="{FF2B5EF4-FFF2-40B4-BE49-F238E27FC236}">
                <a16:creationId xmlns:a16="http://schemas.microsoft.com/office/drawing/2014/main" id="{99E660EC-55F0-6D75-7449-744C8CE176A9}"/>
              </a:ext>
            </a:extLst>
          </p:cNvPr>
          <p:cNvSpPr/>
          <p:nvPr/>
        </p:nvSpPr>
        <p:spPr>
          <a:xfrm>
            <a:off x="817526" y="1476054"/>
            <a:ext cx="1189622" cy="333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AMS </a:t>
            </a:r>
            <a:r>
              <a:rPr lang="en-US" sz="1100" dirty="0" err="1"/>
              <a:t>AirBeam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3412451020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40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44251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Theoretical atomic ratios: O/C, N/C, S/C, H/C</a:t>
            </a:r>
          </a:p>
          <a:p>
            <a:pPr marL="0" indent="0">
              <a:buNone/>
            </a:pPr>
            <a:r>
              <a:rPr lang="en-US" dirty="0"/>
              <a:t>from relative mass concentrations </a:t>
            </a:r>
            <a:r>
              <a:rPr lang="en-US" b="1" dirty="0"/>
              <a:t>M</a:t>
            </a:r>
            <a:r>
              <a:rPr lang="en-US" b="1" baseline="-25000" dirty="0"/>
              <a:t>i</a:t>
            </a:r>
            <a:r>
              <a:rPr lang="en-US" dirty="0"/>
              <a:t> by (example for O/C):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O/C = [M</a:t>
            </a:r>
            <a:r>
              <a:rPr lang="pt-BR" baseline="-25000" dirty="0"/>
              <a:t>O</a:t>
            </a:r>
            <a:r>
              <a:rPr lang="pt-BR" dirty="0"/>
              <a:t>/16] / [M</a:t>
            </a:r>
            <a:r>
              <a:rPr lang="pt-BR" baseline="-25000" dirty="0"/>
              <a:t>C</a:t>
            </a:r>
            <a:r>
              <a:rPr lang="pt-BR" dirty="0"/>
              <a:t>/12]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However, several biases... </a:t>
            </a:r>
          </a:p>
          <a:p>
            <a:r>
              <a:rPr lang="en-US" dirty="0"/>
              <a:t>fragmentation with respect to electronegativity</a:t>
            </a:r>
            <a:endParaRPr lang="pt-BR" dirty="0"/>
          </a:p>
          <a:p>
            <a:r>
              <a:rPr lang="pt-BR" dirty="0"/>
              <a:t>rearrangements of ions in EI process</a:t>
            </a:r>
          </a:p>
          <a:p>
            <a:pPr marL="0" indent="0">
              <a:buNone/>
            </a:pPr>
            <a:r>
              <a:rPr lang="pt-BR" dirty="0"/>
              <a:t>=&gt; Need for empirical calibration factor </a:t>
            </a:r>
            <a:r>
              <a:rPr lang="el-GR" dirty="0"/>
              <a:t>α</a:t>
            </a:r>
            <a:endParaRPr lang="pt-BR" dirty="0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3BD4A8A6-C6AA-9A78-8A18-CB440129E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52600" y="2190750"/>
            <a:ext cx="381000" cy="3328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249E884-76D9-A3AD-1246-190BD3233C72}"/>
              </a:ext>
            </a:extLst>
          </p:cNvPr>
          <p:cNvSpPr txBox="1"/>
          <p:nvPr/>
        </p:nvSpPr>
        <p:spPr>
          <a:xfrm>
            <a:off x="457200" y="2615113"/>
            <a:ext cx="23622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Atomic mass of O and C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B6BD43-28E2-B636-3226-337ECECA159C}"/>
              </a:ext>
            </a:extLst>
          </p:cNvPr>
          <p:cNvCxnSpPr>
            <a:cxnSpLocks/>
          </p:cNvCxnSpPr>
          <p:nvPr/>
        </p:nvCxnSpPr>
        <p:spPr bwMode="auto">
          <a:xfrm flipV="1">
            <a:off x="1943100" y="2162735"/>
            <a:ext cx="1028700" cy="360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1C8AA71F-14A4-3281-3B5D-024807DB8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553334"/>
            <a:ext cx="1905000" cy="357909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CE273EE-38AE-49D4-879A-66505690B46F}"/>
              </a:ext>
            </a:extLst>
          </p:cNvPr>
          <p:cNvCxnSpPr>
            <a:cxnSpLocks/>
          </p:cNvCxnSpPr>
          <p:nvPr/>
        </p:nvCxnSpPr>
        <p:spPr bwMode="auto">
          <a:xfrm flipH="1">
            <a:off x="4800599" y="4324350"/>
            <a:ext cx="9144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E1AF431-49F3-E9ED-2877-5B35F20EEAC8}"/>
              </a:ext>
            </a:extLst>
          </p:cNvPr>
          <p:cNvSpPr txBox="1"/>
          <p:nvPr/>
        </p:nvSpPr>
        <p:spPr>
          <a:xfrm>
            <a:off x="5791543" y="4205931"/>
            <a:ext cx="2362200" cy="48533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Default calibration factors from APES </a:t>
            </a:r>
            <a:br>
              <a:rPr lang="en-US" sz="1400" dirty="0">
                <a:solidFill>
                  <a:srgbClr val="000000"/>
                </a:solidFill>
                <a:latin typeface="Calibri"/>
              </a:rPr>
            </a:br>
            <a:r>
              <a:rPr lang="en-US" sz="1400" dirty="0">
                <a:solidFill>
                  <a:srgbClr val="000000"/>
                </a:solidFill>
                <a:latin typeface="Calibri"/>
              </a:rPr>
              <a:t>maybe not good for offline…</a:t>
            </a:r>
            <a:br>
              <a:rPr lang="en-US" sz="1400" dirty="0">
                <a:solidFill>
                  <a:srgbClr val="000000"/>
                </a:solidFill>
                <a:latin typeface="Calibri"/>
              </a:rPr>
            </a:br>
            <a:r>
              <a:rPr lang="en-US" sz="1400" dirty="0">
                <a:solidFill>
                  <a:srgbClr val="000000"/>
                </a:solidFill>
                <a:latin typeface="Calibri"/>
              </a:rPr>
              <a:t>(&amp; depending on instrument status)…</a:t>
            </a:r>
          </a:p>
        </p:txBody>
      </p:sp>
    </p:spTree>
    <p:extLst>
      <p:ext uri="{BB962C8B-B14F-4D97-AF65-F5344CB8AC3E}">
        <p14:creationId xmlns:p14="http://schemas.microsoft.com/office/powerpoint/2010/main" val="924903253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41</a:t>
            </a:fld>
            <a:endParaRPr lang="de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9816A9-38C0-14EA-A25B-E9837A706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781"/>
          <a:stretch/>
        </p:blipFill>
        <p:spPr>
          <a:xfrm>
            <a:off x="2209800" y="895350"/>
            <a:ext cx="5333999" cy="14421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9A3DF7-0505-2C30-3392-FE4A430BC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41" y="889969"/>
            <a:ext cx="1885064" cy="1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75370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42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0134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OM/EC from </a:t>
            </a:r>
            <a:r>
              <a:rPr lang="en-US" b="1" dirty="0"/>
              <a:t>calibrated </a:t>
            </a:r>
            <a:r>
              <a:rPr lang="en-US" dirty="0"/>
              <a:t>atomic ratios: O/C, N/C, S/C, H/C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D770A-88C6-E6E4-9671-D81FFC978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675" y="1733550"/>
            <a:ext cx="5319713" cy="7168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3C1490-6072-C42E-5386-B27A2EA5E7D4}"/>
              </a:ext>
            </a:extLst>
          </p:cNvPr>
          <p:cNvSpPr txBox="1"/>
          <p:nvPr/>
        </p:nvSpPr>
        <p:spPr>
          <a:xfrm>
            <a:off x="6324600" y="3144405"/>
            <a:ext cx="2590800" cy="99301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*also include S/C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(though no theoretical calibration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factor for that)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03FBC9-1FA0-C959-45A1-CCE5F5110C61}"/>
              </a:ext>
            </a:extLst>
          </p:cNvPr>
          <p:cNvSpPr txBox="1"/>
          <p:nvPr/>
        </p:nvSpPr>
        <p:spPr>
          <a:xfrm>
            <a:off x="7036399" y="1939245"/>
            <a:ext cx="239327" cy="208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Calibri"/>
              </a:rPr>
              <a:t>+ *</a:t>
            </a:r>
          </a:p>
        </p:txBody>
      </p:sp>
    </p:spTree>
    <p:extLst>
      <p:ext uri="{BB962C8B-B14F-4D97-AF65-F5344CB8AC3E}">
        <p14:creationId xmlns:p14="http://schemas.microsoft.com/office/powerpoint/2010/main" val="651732232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Retrieve OM/EC from AMS spectra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43</a:t>
            </a:fld>
            <a:endParaRPr lang="de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9816A9-38C0-14EA-A25B-E9837A706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895350"/>
            <a:ext cx="5912249" cy="14421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9A3DF7-0505-2C30-3392-FE4A430BC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41" y="889969"/>
            <a:ext cx="1885064" cy="1447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5E8045-8BC2-D5F1-4F75-70F95F9F56DC}"/>
              </a:ext>
            </a:extLst>
          </p:cNvPr>
          <p:cNvSpPr txBox="1"/>
          <p:nvPr/>
        </p:nvSpPr>
        <p:spPr>
          <a:xfrm>
            <a:off x="540796" y="2686125"/>
            <a:ext cx="5402803" cy="26662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de-DE" sz="1400" b="1" dirty="0" err="1">
                <a:solidFill>
                  <a:srgbClr val="000000"/>
                </a:solidFill>
                <a:latin typeface="Calibri"/>
              </a:rPr>
              <a:t>Sanity</a:t>
            </a:r>
            <a:r>
              <a:rPr lang="de-DE" sz="1400" b="1" dirty="0">
                <a:solidFill>
                  <a:srgbClr val="000000"/>
                </a:solidFill>
                <a:latin typeface="Calibri"/>
              </a:rPr>
              <a:t> check </a:t>
            </a:r>
            <a:r>
              <a:rPr lang="de-DE" sz="1400" dirty="0" err="1">
                <a:solidFill>
                  <a:srgbClr val="000000"/>
                </a:solidFill>
                <a:latin typeface="Calibri"/>
              </a:rPr>
              <a:t>with</a:t>
            </a:r>
            <a:r>
              <a:rPr lang="de-DE" sz="14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Calibri"/>
              </a:rPr>
              <a:t>levoglucosan</a:t>
            </a:r>
            <a:r>
              <a:rPr lang="de-DE" sz="1400" dirty="0">
                <a:solidFill>
                  <a:srgbClr val="000000"/>
                </a:solidFill>
                <a:latin typeface="Calibri"/>
              </a:rPr>
              <a:t> QC </a:t>
            </a:r>
            <a:r>
              <a:rPr lang="de-DE" sz="1400" dirty="0" err="1">
                <a:solidFill>
                  <a:srgbClr val="000000"/>
                </a:solidFill>
                <a:latin typeface="Calibri"/>
              </a:rPr>
              <a:t>samples</a:t>
            </a:r>
            <a:r>
              <a:rPr lang="de-DE" sz="1400" dirty="0">
                <a:solidFill>
                  <a:srgbClr val="000000"/>
                </a:solidFill>
                <a:latin typeface="Calibri"/>
              </a:rPr>
              <a:t>: C6H10O5  -&gt; Theory:  OM/OC = 2.25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37CC6E3-3B3E-AA5D-9C4D-96BC14156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48" y="3236353"/>
            <a:ext cx="1885064" cy="11188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26025F4-691B-E3DD-03BE-5CBAB89704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3236352"/>
            <a:ext cx="5912248" cy="108799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973A327-72E4-DC0C-9626-8AA62E7F3B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5800" y="3236354"/>
            <a:ext cx="613125" cy="1087996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9D06D38-8FC1-B10B-6551-5E05AEEB3763}"/>
              </a:ext>
            </a:extLst>
          </p:cNvPr>
          <p:cNvCxnSpPr/>
          <p:nvPr/>
        </p:nvCxnSpPr>
        <p:spPr bwMode="auto">
          <a:xfrm>
            <a:off x="8122049" y="2876550"/>
            <a:ext cx="372134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1D4D14C-724B-4014-B3AF-7219C7774D4A}"/>
              </a:ext>
            </a:extLst>
          </p:cNvPr>
          <p:cNvSpPr txBox="1"/>
          <p:nvPr/>
        </p:nvSpPr>
        <p:spPr>
          <a:xfrm>
            <a:off x="7010400" y="2599127"/>
            <a:ext cx="1674954" cy="26662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de-DE" sz="1400" dirty="0">
                <a:solidFill>
                  <a:srgbClr val="000000"/>
                </a:solidFill>
                <a:latin typeface="Calibri"/>
              </a:rPr>
              <a:t>Default O/C cal </a:t>
            </a:r>
            <a:r>
              <a:rPr lang="de-DE" sz="1400" dirty="0" err="1">
                <a:solidFill>
                  <a:srgbClr val="000000"/>
                </a:solidFill>
                <a:latin typeface="Calibri"/>
              </a:rPr>
              <a:t>factor</a:t>
            </a:r>
            <a:r>
              <a:rPr lang="de-DE" sz="1400" dirty="0">
                <a:solidFill>
                  <a:srgbClr val="000000"/>
                </a:solidFill>
                <a:latin typeface="Calibri"/>
              </a:rPr>
              <a:t> (APES)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4039460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quantification – Scaling to WSOA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44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546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Caveats of scaling to WSOA: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Assumption: </a:t>
            </a:r>
            <a:r>
              <a:rPr lang="en-US" b="1" dirty="0"/>
              <a:t>WSOA derived from Shimadzu = WSOA from AMS</a:t>
            </a:r>
          </a:p>
          <a:p>
            <a:pPr marL="0" indent="0">
              <a:buNone/>
            </a:pPr>
            <a:r>
              <a:rPr lang="en-US" dirty="0"/>
              <a:t>i.e. same analytes covered…</a:t>
            </a:r>
          </a:p>
          <a:p>
            <a:pPr marL="0" indent="0">
              <a:buNone/>
            </a:pPr>
            <a:r>
              <a:rPr lang="en-US" dirty="0"/>
              <a:t>However, covered by AMS but not by Shimadzu</a:t>
            </a:r>
          </a:p>
          <a:p>
            <a:r>
              <a:rPr lang="en-US" dirty="0"/>
              <a:t>Inorganic carbon</a:t>
            </a:r>
          </a:p>
          <a:p>
            <a:r>
              <a:rPr lang="en-US" dirty="0"/>
              <a:t>Whatever organic is cleaved and released by acid and purging with air</a:t>
            </a:r>
            <a:br>
              <a:rPr lang="en-US" dirty="0"/>
            </a:br>
            <a:r>
              <a:rPr lang="en-US" dirty="0"/>
              <a:t>(therefore Shimadzu calls it </a:t>
            </a:r>
            <a:r>
              <a:rPr lang="en-US" b="1" dirty="0"/>
              <a:t>non-purgeable</a:t>
            </a:r>
            <a:r>
              <a:rPr lang="en-US" dirty="0"/>
              <a:t> organic carbon – NPOC)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Calibration factors for atomic ratios and hence OM/OC species-dependent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Detection limits and sensitivities of TOC analyzer</a:t>
            </a:r>
          </a:p>
        </p:txBody>
      </p:sp>
    </p:spTree>
    <p:extLst>
      <p:ext uri="{BB962C8B-B14F-4D97-AF65-F5344CB8AC3E}">
        <p14:creationId xmlns:p14="http://schemas.microsoft.com/office/powerpoint/2010/main" val="224079596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quantification – Internal standard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45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1">
                <a:extLst>
                  <a:ext uri="{FF2B5EF4-FFF2-40B4-BE49-F238E27FC236}">
                    <a16:creationId xmlns:a16="http://schemas.microsoft.com/office/drawing/2014/main" id="{73209F2B-719B-EAFD-78C8-4C5EBA4DB940}"/>
                  </a:ext>
                </a:extLst>
              </p:cNvPr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1043000" y="1006083"/>
                <a:ext cx="7742237" cy="830997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dirty="0"/>
                  <a:t> Transformation of </a:t>
                </a:r>
                <a:r>
                  <a:rPr lang="en-US" dirty="0" err="1"/>
                  <a:t>waterblank</a:t>
                </a:r>
                <a:r>
                  <a:rPr lang="en-US" dirty="0"/>
                  <a:t> subtracted, internal standard normalized data, i.e. quantified </a:t>
                </a:r>
                <a:r>
                  <a:rPr lang="en-US" b="1" dirty="0"/>
                  <a:t>water extract concentrations [ug/mL] </a:t>
                </a:r>
                <a:r>
                  <a:rPr lang="en-US" dirty="0"/>
                  <a:t>to </a:t>
                </a:r>
                <a:r>
                  <a:rPr lang="en-US" b="1" dirty="0"/>
                  <a:t>ambient concentrations [ug/m3]</a:t>
                </a:r>
              </a:p>
            </p:txBody>
          </p:sp>
        </mc:Choice>
        <mc:Fallback xmlns="">
          <p:sp>
            <p:nvSpPr>
              <p:cNvPr id="8" name="Content Placeholder 1">
                <a:extLst>
                  <a:ext uri="{FF2B5EF4-FFF2-40B4-BE49-F238E27FC236}">
                    <a16:creationId xmlns:a16="http://schemas.microsoft.com/office/drawing/2014/main" id="{73209F2B-719B-EAFD-78C8-4C5EBA4DB9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1043000" y="1006083"/>
                <a:ext cx="7742237" cy="830997"/>
              </a:xfrm>
              <a:blipFill>
                <a:blip r:embed="rId2"/>
                <a:stretch>
                  <a:fillRect l="-1654" t="-6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8C3D49-7C12-E890-23E5-37033EC73EA3}"/>
                  </a:ext>
                </a:extLst>
              </p:cNvPr>
              <p:cNvSpPr txBox="1"/>
              <p:nvPr/>
            </p:nvSpPr>
            <p:spPr>
              <a:xfrm>
                <a:off x="457200" y="2849221"/>
                <a:ext cx="914400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𝑎𝑚𝑏𝑖𝑒𝑛𝑡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𝑚𝑎𝑠𝑠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𝑐𝑜𝑛𝑐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𝑢𝑔</m:t>
                              </m:r>
                            </m:num>
                            <m:den>
                              <m:r>
                                <a:rPr lang="en-US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1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𝑒𝑥𝑡𝑟𝑎𝑐𝑡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𝑐𝑜𝑛𝑐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𝑢𝑔</m:t>
                                  </m:r>
                                </m:num>
                                <m:den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𝑚𝐿</m:t>
                                  </m:r>
                                </m:den>
                              </m:f>
                            </m:e>
                          </m:d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𝑒𝑥𝑡𝑟𝑎𝑐𝑡𝑖𝑜𝑛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𝑣𝑜𝑙𝑢𝑚𝑒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𝑚𝐿</m:t>
                              </m:r>
                            </m:e>
                          </m:d>
                        </m:num>
                        <m:den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𝑝𝑒𝑟𝑐𝑒𝑛𝑡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𝑓𝑖𝑙𝑡𝑒𝑟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𝑎𝑟𝑒𝑎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𝑒𝑥𝑡𝑟𝑎𝑐𝑡𝑒𝑑</m:t>
                          </m:r>
                        </m:den>
                      </m:f>
                      <m:r>
                        <a:rPr lang="en-US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sz="1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𝑠𝑎𝑚𝑝𝑙𝑒𝑑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𝑎𝑖𝑟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𝑣𝑜𝑙𝑢𝑚𝑒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[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3]</m:t>
                          </m:r>
                        </m:den>
                      </m:f>
                    </m:oMath>
                  </m:oMathPara>
                </a14:m>
                <a:endParaRPr lang="en-US" sz="1400" dirty="0" err="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8C3D49-7C12-E890-23E5-37033EC73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849221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 r="-76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648B303-77FD-1CF5-359D-3F2E56764B55}"/>
              </a:ext>
            </a:extLst>
          </p:cNvPr>
          <p:cNvCxnSpPr>
            <a:cxnSpLocks/>
          </p:cNvCxnSpPr>
          <p:nvPr/>
        </p:nvCxnSpPr>
        <p:spPr bwMode="auto">
          <a:xfrm flipV="1">
            <a:off x="7086600" y="3583892"/>
            <a:ext cx="76200" cy="3594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5BFFE1B-CAF7-F38D-9B56-0996CDA52D95}"/>
                  </a:ext>
                </a:extLst>
              </p:cNvPr>
              <p:cNvSpPr txBox="1"/>
              <p:nvPr/>
            </p:nvSpPr>
            <p:spPr>
              <a:xfrm>
                <a:off x="5257800" y="3998681"/>
                <a:ext cx="3352800" cy="277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𝑠𝑎𝑚𝑝𝑙𝑖𝑛𝑔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𝑡𝑖𝑚𝑒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𝑠𝑎𝑚𝑝𝑙𝑖𝑛𝑔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𝑟𝑎𝑡𝑒</m:t>
                      </m:r>
                    </m:oMath>
                  </m:oMathPara>
                </a14:m>
                <a:endParaRPr lang="en-US" sz="1400" dirty="0" err="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5BFFE1B-CAF7-F38D-9B56-0996CDA52D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3998681"/>
                <a:ext cx="3352800" cy="277471"/>
              </a:xfrm>
              <a:prstGeom prst="rect">
                <a:avLst/>
              </a:prstGeom>
              <a:blipFill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F09A1BE-6F28-1556-C0A9-049559D3D6A7}"/>
              </a:ext>
            </a:extLst>
          </p:cNvPr>
          <p:cNvCxnSpPr>
            <a:cxnSpLocks/>
          </p:cNvCxnSpPr>
          <p:nvPr/>
        </p:nvCxnSpPr>
        <p:spPr bwMode="auto">
          <a:xfrm flipV="1">
            <a:off x="3939702" y="3633493"/>
            <a:ext cx="162938" cy="38605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F491D8-44B8-09EE-2767-CF9B0289A9B7}"/>
                  </a:ext>
                </a:extLst>
              </p:cNvPr>
              <p:cNvSpPr txBox="1"/>
              <p:nvPr/>
            </p:nvSpPr>
            <p:spPr>
              <a:xfrm>
                <a:off x="2263302" y="4137417"/>
                <a:ext cx="3352800" cy="5859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𝑝𝑢𝑛𝑐h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𝑎𝑟𝑒𝑎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∗#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𝑝𝑢𝑛𝑐h𝑒𝑠</m:t>
                          </m:r>
                        </m:num>
                        <m:den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𝑒𝑓𝑓𝑒𝑐𝑡𝑖𝑣𝑒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𝑓𝑖𝑙𝑡𝑒𝑟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𝑎𝑟𝑒𝑎</m:t>
                          </m:r>
                        </m:den>
                      </m:f>
                    </m:oMath>
                  </m:oMathPara>
                </a14:m>
                <a:endParaRPr lang="en-US" sz="1400" dirty="0" err="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F491D8-44B8-09EE-2767-CF9B0289A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302" y="4137417"/>
                <a:ext cx="3352800" cy="5859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Brace 20">
            <a:extLst>
              <a:ext uri="{FF2B5EF4-FFF2-40B4-BE49-F238E27FC236}">
                <a16:creationId xmlns:a16="http://schemas.microsoft.com/office/drawing/2014/main" id="{29977C75-0025-4E72-0AF2-BAD1EF0C0AF3}"/>
              </a:ext>
            </a:extLst>
          </p:cNvPr>
          <p:cNvSpPr/>
          <p:nvPr/>
        </p:nvSpPr>
        <p:spPr bwMode="auto">
          <a:xfrm rot="16200000">
            <a:off x="4286250" y="963636"/>
            <a:ext cx="228600" cy="35433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6533FDC-6A9A-0768-5F4B-80F7BA2A1756}"/>
                  </a:ext>
                </a:extLst>
              </p:cNvPr>
              <p:cNvSpPr txBox="1"/>
              <p:nvPr/>
            </p:nvSpPr>
            <p:spPr>
              <a:xfrm>
                <a:off x="2819400" y="2220257"/>
                <a:ext cx="3352800" cy="277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𝑚𝑎𝑠𝑠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𝑜𝑛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𝑓𝑖𝑙𝑡𝑒𝑟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[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𝑢𝑔</m:t>
                      </m:r>
                      <m:r>
                        <a:rPr lang="en-US" sz="1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1400" dirty="0" err="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6533FDC-6A9A-0768-5F4B-80F7BA2A1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2220257"/>
                <a:ext cx="3352800" cy="277471"/>
              </a:xfrm>
              <a:prstGeom prst="rect">
                <a:avLst/>
              </a:prstGeom>
              <a:blipFill>
                <a:blip r:embed="rId6"/>
                <a:stretch>
                  <a:fillRect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8755808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quantification – Internal standard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46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546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Caveats of internal standard method: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Matrix effects that effect internal standard (formation of insoluble or (more) refractory complexes with sample, evaporation)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RIEs (relative ionization efficiencies) species-dependent… we need to apply ensample value for organics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400" b="1" dirty="0"/>
              <a:t>At the moment (and at least since late 2022): RIEs of L-</a:t>
            </a:r>
            <a:r>
              <a:rPr lang="en-US" sz="1400" b="1" dirty="0" err="1"/>
              <a:t>ToF</a:t>
            </a:r>
            <a:r>
              <a:rPr lang="en-US" sz="1400" b="1" dirty="0"/>
              <a:t> instrument appear to be perturbed in a way, that mass balance to WSOA from Shimadzu impossible</a:t>
            </a:r>
          </a:p>
          <a:p>
            <a:pPr marL="0" indent="0">
              <a:buNone/>
            </a:pPr>
            <a:r>
              <a:rPr lang="en-US" sz="1400" b="1" dirty="0"/>
              <a:t>=&gt; Use Levoglucosan and Spiked ANAS QC samples to retrieve effective RIEs (and always check WSOA scaled data as reference/validation method)</a:t>
            </a:r>
          </a:p>
        </p:txBody>
      </p:sp>
    </p:spTree>
    <p:extLst>
      <p:ext uri="{BB962C8B-B14F-4D97-AF65-F5344CB8AC3E}">
        <p14:creationId xmlns:p14="http://schemas.microsoft.com/office/powerpoint/2010/main" val="483958889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Fieldblank</a:t>
            </a:r>
            <a:r>
              <a:rPr lang="en-US" dirty="0"/>
              <a:t> subtraction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47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403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Until this step: </a:t>
            </a:r>
            <a:r>
              <a:rPr lang="en-US" dirty="0" err="1"/>
              <a:t>Fieldblanks</a:t>
            </a:r>
            <a:r>
              <a:rPr lang="en-US" dirty="0"/>
              <a:t> are treated just like any other samples</a:t>
            </a:r>
          </a:p>
          <a:p>
            <a:pPr marL="0" indent="0">
              <a:buNone/>
            </a:pPr>
            <a:r>
              <a:rPr lang="en-US" dirty="0"/>
              <a:t>i.e. they are also normalized, </a:t>
            </a:r>
            <a:r>
              <a:rPr lang="en-US" dirty="0" err="1"/>
              <a:t>waterblank</a:t>
            </a:r>
            <a:r>
              <a:rPr lang="en-US" dirty="0"/>
              <a:t> subtracted, WSOA scaled/ambient quantified…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FB subtraction for sample j: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C51074-6C03-16D2-75C9-DD7B6905540E}"/>
                  </a:ext>
                </a:extLst>
              </p:cNvPr>
              <p:cNvSpPr txBox="1"/>
              <p:nvPr/>
            </p:nvSpPr>
            <p:spPr>
              <a:xfrm>
                <a:off x="1162810" y="2593975"/>
                <a:ext cx="6304789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𝐶𝑜𝑛𝑐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𝐹𝐵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𝑠𝑢𝑏</m:t>
                          </m:r>
                        </m:e>
                        <m:sub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𝐶𝑜𝑛𝑐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𝑠𝑎𝑚𝑝𝑙𝑒𝑗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𝐶𝑜𝑛𝑐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𝑤𝑎𝑡𝑒𝑟𝑏𝑙𝑎𝑛𝑘𝑗</m:t>
                          </m:r>
                        </m:e>
                      </m:d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de-DE" sz="1800" b="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𝐶𝑜𝑛𝑐</m:t>
                          </m:r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𝑓𝑖𝑒𝑙𝑑𝑏𝑙𝑎𝑛𝑘</m:t>
                          </m:r>
                        </m:e>
                        <m:sub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sSub>
                        <m:sSubPr>
                          <m:ctrlP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𝑤𝑎𝑡𝑒𝑟𝑏𝑙𝑎𝑛𝑘</m:t>
                          </m:r>
                        </m:e>
                        <m:sub>
                          <m:r>
                            <a:rPr lang="de-DE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de-DE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1800" dirty="0" err="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C51074-6C03-16D2-75C9-DD7B69055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810" y="2593975"/>
                <a:ext cx="6304789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7A0042A-6339-AEB4-36A9-54849AC12ACA}"/>
              </a:ext>
            </a:extLst>
          </p:cNvPr>
          <p:cNvCxnSpPr/>
          <p:nvPr/>
        </p:nvCxnSpPr>
        <p:spPr bwMode="auto">
          <a:xfrm flipV="1">
            <a:off x="3505200" y="3409950"/>
            <a:ext cx="7620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8C7DE26-9677-8E18-0EF9-8A8FDFDCE77B}"/>
              </a:ext>
            </a:extLst>
          </p:cNvPr>
          <p:cNvSpPr txBox="1"/>
          <p:nvPr/>
        </p:nvSpPr>
        <p:spPr>
          <a:xfrm>
            <a:off x="2173300" y="4137417"/>
            <a:ext cx="33131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But which </a:t>
            </a:r>
            <a:r>
              <a:rPr lang="en-US" sz="1800" dirty="0" err="1">
                <a:solidFill>
                  <a:srgbClr val="000000"/>
                </a:solidFill>
                <a:latin typeface="Calibri"/>
              </a:rPr>
              <a:t>fieldblank</a:t>
            </a:r>
            <a:r>
              <a:rPr lang="en-US" sz="1800" dirty="0">
                <a:solidFill>
                  <a:srgbClr val="000000"/>
                </a:solidFill>
                <a:latin typeface="Calibri"/>
              </a:rPr>
              <a:t>(s) is/are that?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=&gt; </a:t>
            </a:r>
            <a:r>
              <a:rPr lang="en-US" sz="1800" b="1" dirty="0">
                <a:solidFill>
                  <a:srgbClr val="000000"/>
                </a:solidFill>
                <a:latin typeface="Calibri"/>
              </a:rPr>
              <a:t>Strategy different for every dataset</a:t>
            </a:r>
          </a:p>
        </p:txBody>
      </p:sp>
    </p:spTree>
    <p:extLst>
      <p:ext uri="{BB962C8B-B14F-4D97-AF65-F5344CB8AC3E}">
        <p14:creationId xmlns:p14="http://schemas.microsoft.com/office/powerpoint/2010/main" val="3894191176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Fieldblank</a:t>
            </a:r>
            <a:r>
              <a:rPr lang="en-US" dirty="0"/>
              <a:t> subtraction strategy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48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3623067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Check FB </a:t>
            </a:r>
            <a:r>
              <a:rPr lang="de-DE" dirty="0" err="1"/>
              <a:t>characteristics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decide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strategy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FB </a:t>
            </a:r>
            <a:r>
              <a:rPr lang="de-DE" dirty="0" err="1"/>
              <a:t>subtraction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apply</a:t>
            </a:r>
            <a:endParaRPr lang="de-DE" dirty="0"/>
          </a:p>
          <a:p>
            <a:r>
              <a:rPr lang="en-US" dirty="0"/>
              <a:t>Loadings of WSOC (Shimadzu)</a:t>
            </a:r>
          </a:p>
          <a:p>
            <a:r>
              <a:rPr lang="en-US" dirty="0"/>
              <a:t>Loadings of WSOA (Shimadzu + OM/OC from AMS)</a:t>
            </a:r>
          </a:p>
          <a:p>
            <a:r>
              <a:rPr lang="en-US" dirty="0"/>
              <a:t>Loadings of WSOA from AMS (quantified by internal standard method)</a:t>
            </a:r>
          </a:p>
          <a:p>
            <a:r>
              <a:rPr lang="en-US" dirty="0"/>
              <a:t>Chemical composition of AMS </a:t>
            </a:r>
            <a:r>
              <a:rPr lang="en-US" dirty="0" err="1"/>
              <a:t>fieldblanks</a:t>
            </a:r>
            <a:endParaRPr lang="en-US" dirty="0"/>
          </a:p>
          <a:p>
            <a:r>
              <a:rPr lang="en-US" dirty="0"/>
              <a:t>Properties like AMS derived OM/OC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/>
              <a:t>Factors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influence</a:t>
            </a:r>
            <a:r>
              <a:rPr lang="de-DE" dirty="0"/>
              <a:t>/</a:t>
            </a:r>
            <a:r>
              <a:rPr lang="de-DE" dirty="0" err="1"/>
              <a:t>bias</a:t>
            </a:r>
            <a:r>
              <a:rPr lang="de-DE" dirty="0"/>
              <a:t> FB</a:t>
            </a:r>
          </a:p>
          <a:p>
            <a:r>
              <a:rPr lang="de-DE" dirty="0"/>
              <a:t>Sampling time/</a:t>
            </a:r>
            <a:r>
              <a:rPr lang="de-DE" dirty="0" err="1"/>
              <a:t>operator</a:t>
            </a:r>
            <a:endParaRPr lang="de-DE" dirty="0"/>
          </a:p>
          <a:p>
            <a:r>
              <a:rPr lang="de-DE" dirty="0"/>
              <a:t>Seasons</a:t>
            </a:r>
          </a:p>
          <a:p>
            <a:r>
              <a:rPr lang="de-DE" dirty="0"/>
              <a:t>PM </a:t>
            </a:r>
            <a:r>
              <a:rPr lang="de-DE" dirty="0" err="1"/>
              <a:t>size</a:t>
            </a:r>
            <a:r>
              <a:rPr lang="de-DE" dirty="0"/>
              <a:t> (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samplers</a:t>
            </a:r>
            <a:r>
              <a:rPr lang="de-DE" dirty="0"/>
              <a:t> </a:t>
            </a:r>
            <a:r>
              <a:rPr lang="de-DE" dirty="0" err="1"/>
              <a:t>run</a:t>
            </a:r>
            <a:r>
              <a:rPr lang="de-DE" dirty="0"/>
              <a:t> in parallel)</a:t>
            </a:r>
          </a:p>
          <a:p>
            <a:r>
              <a:rPr lang="de-DE" dirty="0" err="1"/>
              <a:t>Extraction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on different </a:t>
            </a:r>
            <a:r>
              <a:rPr lang="de-DE" dirty="0" err="1"/>
              <a:t>days</a:t>
            </a:r>
            <a:r>
              <a:rPr lang="de-DE" dirty="0"/>
              <a:t> (</a:t>
            </a:r>
            <a:r>
              <a:rPr lang="de-DE" dirty="0" err="1"/>
              <a:t>contaminations</a:t>
            </a:r>
            <a:r>
              <a:rPr lang="de-DE" dirty="0"/>
              <a:t>)</a:t>
            </a:r>
          </a:p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90968111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Fieldblank</a:t>
            </a:r>
            <a:r>
              <a:rPr lang="en-US" dirty="0"/>
              <a:t> subtraction strategy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49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803667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Example</a:t>
            </a:r>
            <a:r>
              <a:rPr lang="de-DE" dirty="0"/>
              <a:t> JFJ</a:t>
            </a:r>
          </a:p>
          <a:p>
            <a:pPr marL="0" indent="0">
              <a:buNone/>
            </a:pPr>
            <a:r>
              <a:rPr lang="de-DE" dirty="0"/>
              <a:t>Clear </a:t>
            </a:r>
            <a:r>
              <a:rPr lang="de-DE" dirty="0" err="1"/>
              <a:t>seasonal</a:t>
            </a:r>
            <a:r>
              <a:rPr lang="de-DE" dirty="0"/>
              <a:t> </a:t>
            </a:r>
            <a:r>
              <a:rPr lang="de-DE" dirty="0" err="1"/>
              <a:t>trend</a:t>
            </a:r>
            <a:r>
              <a:rPr lang="de-DE" dirty="0"/>
              <a:t> in </a:t>
            </a:r>
            <a:r>
              <a:rPr lang="de-DE" dirty="0" err="1"/>
              <a:t>loadings</a:t>
            </a:r>
            <a:r>
              <a:rPr lang="de-DE" dirty="0"/>
              <a:t> (</a:t>
            </a:r>
            <a:r>
              <a:rPr lang="de-DE" dirty="0" err="1"/>
              <a:t>summer</a:t>
            </a:r>
            <a:r>
              <a:rPr lang="de-DE" dirty="0"/>
              <a:t> &gt; </a:t>
            </a:r>
            <a:r>
              <a:rPr lang="de-DE" dirty="0" err="1"/>
              <a:t>winter</a:t>
            </a:r>
            <a:r>
              <a:rPr lang="de-DE" dirty="0"/>
              <a:t>)</a:t>
            </a:r>
          </a:p>
          <a:p>
            <a:pPr marL="0" indent="0">
              <a:buNone/>
            </a:pP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clear</a:t>
            </a:r>
            <a:r>
              <a:rPr lang="de-DE" dirty="0"/>
              <a:t> </a:t>
            </a:r>
            <a:r>
              <a:rPr lang="de-DE" dirty="0" err="1"/>
              <a:t>trend</a:t>
            </a:r>
            <a:r>
              <a:rPr lang="de-DE" dirty="0"/>
              <a:t> in </a:t>
            </a:r>
            <a:r>
              <a:rPr lang="de-DE" dirty="0" err="1"/>
              <a:t>chemical</a:t>
            </a:r>
            <a:r>
              <a:rPr lang="de-DE" dirty="0"/>
              <a:t> </a:t>
            </a:r>
            <a:r>
              <a:rPr lang="de-DE" dirty="0" err="1"/>
              <a:t>composition</a:t>
            </a:r>
            <a:r>
              <a:rPr lang="de-DE" dirty="0"/>
              <a:t> (</a:t>
            </a:r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contamination</a:t>
            </a:r>
            <a:r>
              <a:rPr lang="de-DE" dirty="0"/>
              <a:t> source)</a:t>
            </a: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172B54-7F27-416B-219A-8B0B43CA01CD}"/>
              </a:ext>
            </a:extLst>
          </p:cNvPr>
          <p:cNvSpPr/>
          <p:nvPr/>
        </p:nvSpPr>
        <p:spPr bwMode="auto">
          <a:xfrm>
            <a:off x="711198" y="2199702"/>
            <a:ext cx="609600" cy="305175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de-DE" sz="1050" dirty="0">
                <a:latin typeface="+mn-lt"/>
              </a:rPr>
              <a:t>WSOA</a:t>
            </a:r>
            <a:endParaRPr kumimoji="0" 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9" name="Picture 8" descr="A diagram of a type of fieldblank&#10;&#10;Description automatically generated">
            <a:extLst>
              <a:ext uri="{FF2B5EF4-FFF2-40B4-BE49-F238E27FC236}">
                <a16:creationId xmlns:a16="http://schemas.microsoft.com/office/drawing/2014/main" id="{D4E48415-FE14-8A89-6C29-6EB0BA3A6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53011"/>
            <a:ext cx="3475210" cy="1713877"/>
          </a:xfrm>
          <a:prstGeom prst="rect">
            <a:avLst/>
          </a:prstGeom>
        </p:spPr>
      </p:pic>
      <p:pic>
        <p:nvPicPr>
          <p:cNvPr id="2" name="Content Placeholder 9">
            <a:extLst>
              <a:ext uri="{FF2B5EF4-FFF2-40B4-BE49-F238E27FC236}">
                <a16:creationId xmlns:a16="http://schemas.microsoft.com/office/drawing/2014/main" id="{041B799B-D9FE-8D45-CDFA-16AC781B05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6" r="74714"/>
          <a:stretch/>
        </p:blipFill>
        <p:spPr>
          <a:xfrm>
            <a:off x="4330008" y="2089324"/>
            <a:ext cx="2057400" cy="2224991"/>
          </a:xfrm>
          <a:prstGeom prst="rect">
            <a:avLst/>
          </a:prstGeom>
        </p:spPr>
      </p:pic>
      <p:pic>
        <p:nvPicPr>
          <p:cNvPr id="6" name="Content Placeholder 9">
            <a:extLst>
              <a:ext uri="{FF2B5EF4-FFF2-40B4-BE49-F238E27FC236}">
                <a16:creationId xmlns:a16="http://schemas.microsoft.com/office/drawing/2014/main" id="{A8651CB0-708F-901D-8945-BFD65C0F61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559" t="-856" r="25866" b="856"/>
          <a:stretch/>
        </p:blipFill>
        <p:spPr>
          <a:xfrm>
            <a:off x="6425508" y="2060947"/>
            <a:ext cx="2068675" cy="222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6260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566F91-3928-7CB6-79D3-1F1C011261B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2"/>
            <a:ext cx="7742237" cy="360401"/>
          </a:xfrm>
        </p:spPr>
        <p:txBody>
          <a:bodyPr/>
          <a:lstStyle/>
          <a:p>
            <a:r>
              <a:rPr lang="en-US" dirty="0"/>
              <a:t>Autosampler file: info about sample and </a:t>
            </a:r>
            <a:r>
              <a:rPr lang="en-US" dirty="0" err="1"/>
              <a:t>waterblank</a:t>
            </a:r>
            <a:r>
              <a:rPr lang="en-US" dirty="0"/>
              <a:t> starting and ending time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A3EF9-2122-5095-F4E0-DCD78023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start with?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12070-A95F-5354-95EB-99A2E8A961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5</a:t>
            </a:fld>
            <a:endParaRPr lang="de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CD4BBE-6E4A-49E4-AB04-BA438B07B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177376"/>
            <a:ext cx="4738688" cy="1178976"/>
          </a:xfrm>
          <a:prstGeom prst="rect">
            <a:avLst/>
          </a:prstGeom>
        </p:spPr>
      </p:pic>
      <p:sp>
        <p:nvSpPr>
          <p:cNvPr id="17" name="Right Brace 16">
            <a:extLst>
              <a:ext uri="{FF2B5EF4-FFF2-40B4-BE49-F238E27FC236}">
                <a16:creationId xmlns:a16="http://schemas.microsoft.com/office/drawing/2014/main" id="{E7E4CB66-96F9-AEAB-C14D-4F260044AC79}"/>
              </a:ext>
            </a:extLst>
          </p:cNvPr>
          <p:cNvSpPr/>
          <p:nvPr/>
        </p:nvSpPr>
        <p:spPr bwMode="auto">
          <a:xfrm rot="16200000">
            <a:off x="3276600" y="1189083"/>
            <a:ext cx="228600" cy="16002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A96A8FE6-BE88-7191-F20B-A5054B5B9CBA}"/>
              </a:ext>
            </a:extLst>
          </p:cNvPr>
          <p:cNvSpPr/>
          <p:nvPr/>
        </p:nvSpPr>
        <p:spPr bwMode="auto">
          <a:xfrm rot="16200000">
            <a:off x="4922044" y="1189083"/>
            <a:ext cx="228600" cy="16002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2F706A-43B9-02A0-7728-62B9415EBE9A}"/>
              </a:ext>
            </a:extLst>
          </p:cNvPr>
          <p:cNvSpPr txBox="1"/>
          <p:nvPr/>
        </p:nvSpPr>
        <p:spPr>
          <a:xfrm>
            <a:off x="3048000" y="1491576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BBA0D0-36A4-0688-1FA3-618A17F65952}"/>
              </a:ext>
            </a:extLst>
          </p:cNvPr>
          <p:cNvSpPr txBox="1"/>
          <p:nvPr/>
        </p:nvSpPr>
        <p:spPr>
          <a:xfrm>
            <a:off x="4495800" y="1491576"/>
            <a:ext cx="1104898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 err="1">
                <a:solidFill>
                  <a:srgbClr val="000000"/>
                </a:solidFill>
                <a:latin typeface="Calibri"/>
              </a:rPr>
              <a:t>waterblanks</a:t>
            </a:r>
            <a:endParaRPr lang="en-US" sz="1800" dirty="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B936790-BD3F-50BA-9637-30C82A23FD89}"/>
              </a:ext>
            </a:extLst>
          </p:cNvPr>
          <p:cNvCxnSpPr>
            <a:cxnSpLocks/>
          </p:cNvCxnSpPr>
          <p:nvPr/>
        </p:nvCxnSpPr>
        <p:spPr bwMode="auto">
          <a:xfrm flipV="1">
            <a:off x="2300674" y="4585031"/>
            <a:ext cx="0" cy="30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6BFD8FC-A6A4-A6F1-951A-0CF41D878FDF}"/>
              </a:ext>
            </a:extLst>
          </p:cNvPr>
          <p:cNvCxnSpPr/>
          <p:nvPr/>
        </p:nvCxnSpPr>
        <p:spPr bwMode="auto">
          <a:xfrm>
            <a:off x="2300674" y="4585031"/>
            <a:ext cx="4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768AFD4-36E6-879F-FABF-D43B4F162091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1674" y="4585031"/>
            <a:ext cx="0" cy="30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9277C83-AB31-7462-15EE-F889441DAB32}"/>
              </a:ext>
            </a:extLst>
          </p:cNvPr>
          <p:cNvCxnSpPr>
            <a:cxnSpLocks/>
          </p:cNvCxnSpPr>
          <p:nvPr/>
        </p:nvCxnSpPr>
        <p:spPr bwMode="auto">
          <a:xfrm>
            <a:off x="2781674" y="4889831"/>
            <a:ext cx="790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961027-607C-4892-0294-6EED77E4D2D8}"/>
              </a:ext>
            </a:extLst>
          </p:cNvPr>
          <p:cNvCxnSpPr>
            <a:cxnSpLocks/>
          </p:cNvCxnSpPr>
          <p:nvPr/>
        </p:nvCxnSpPr>
        <p:spPr bwMode="auto">
          <a:xfrm flipV="1">
            <a:off x="3572274" y="4337381"/>
            <a:ext cx="0" cy="5524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6896E6-6C92-BFAA-7050-513706B3F82A}"/>
              </a:ext>
            </a:extLst>
          </p:cNvPr>
          <p:cNvCxnSpPr/>
          <p:nvPr/>
        </p:nvCxnSpPr>
        <p:spPr bwMode="auto">
          <a:xfrm>
            <a:off x="3572274" y="4337381"/>
            <a:ext cx="4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A2E6683-8FEB-A159-967D-47AC62F4363F}"/>
              </a:ext>
            </a:extLst>
          </p:cNvPr>
          <p:cNvCxnSpPr>
            <a:cxnSpLocks/>
          </p:cNvCxnSpPr>
          <p:nvPr/>
        </p:nvCxnSpPr>
        <p:spPr bwMode="auto">
          <a:xfrm flipV="1">
            <a:off x="4053274" y="4337381"/>
            <a:ext cx="0" cy="5524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9D26426-DEB3-2844-4CBF-A893D5BFC9C9}"/>
              </a:ext>
            </a:extLst>
          </p:cNvPr>
          <p:cNvCxnSpPr>
            <a:cxnSpLocks/>
          </p:cNvCxnSpPr>
          <p:nvPr/>
        </p:nvCxnSpPr>
        <p:spPr bwMode="auto">
          <a:xfrm>
            <a:off x="4053274" y="4889831"/>
            <a:ext cx="8001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3076CA6-6727-E125-EF1C-496DAE7BDCB7}"/>
              </a:ext>
            </a:extLst>
          </p:cNvPr>
          <p:cNvCxnSpPr>
            <a:cxnSpLocks/>
          </p:cNvCxnSpPr>
          <p:nvPr/>
        </p:nvCxnSpPr>
        <p:spPr bwMode="auto">
          <a:xfrm flipV="1">
            <a:off x="4853374" y="4585031"/>
            <a:ext cx="0" cy="30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8C64782-83D4-09B3-A518-712AF89865CB}"/>
              </a:ext>
            </a:extLst>
          </p:cNvPr>
          <p:cNvCxnSpPr/>
          <p:nvPr/>
        </p:nvCxnSpPr>
        <p:spPr bwMode="auto">
          <a:xfrm>
            <a:off x="4853374" y="4585031"/>
            <a:ext cx="4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9858B58-8742-6CB3-B5B9-1FE7810C6EB9}"/>
              </a:ext>
            </a:extLst>
          </p:cNvPr>
          <p:cNvCxnSpPr>
            <a:cxnSpLocks/>
          </p:cNvCxnSpPr>
          <p:nvPr/>
        </p:nvCxnSpPr>
        <p:spPr bwMode="auto">
          <a:xfrm flipV="1">
            <a:off x="5334374" y="4585031"/>
            <a:ext cx="0" cy="30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B85B332-8484-7C48-B180-588CBBE6B57A}"/>
              </a:ext>
            </a:extLst>
          </p:cNvPr>
          <p:cNvCxnSpPr>
            <a:cxnSpLocks/>
          </p:cNvCxnSpPr>
          <p:nvPr/>
        </p:nvCxnSpPr>
        <p:spPr bwMode="auto">
          <a:xfrm>
            <a:off x="5334374" y="4889831"/>
            <a:ext cx="790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3A6AD23-ECC4-3FCD-3706-A9ED3F90C5EF}"/>
              </a:ext>
            </a:extLst>
          </p:cNvPr>
          <p:cNvCxnSpPr>
            <a:cxnSpLocks/>
          </p:cNvCxnSpPr>
          <p:nvPr/>
        </p:nvCxnSpPr>
        <p:spPr bwMode="auto">
          <a:xfrm flipV="1">
            <a:off x="6124974" y="4226575"/>
            <a:ext cx="0" cy="6632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35BA055-6739-7BF5-757B-D45467F4ED7C}"/>
              </a:ext>
            </a:extLst>
          </p:cNvPr>
          <p:cNvCxnSpPr/>
          <p:nvPr/>
        </p:nvCxnSpPr>
        <p:spPr bwMode="auto">
          <a:xfrm>
            <a:off x="6124974" y="4226575"/>
            <a:ext cx="4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81742E8-1BEC-54C2-BE9C-CC28357646F1}"/>
              </a:ext>
            </a:extLst>
          </p:cNvPr>
          <p:cNvCxnSpPr>
            <a:cxnSpLocks/>
          </p:cNvCxnSpPr>
          <p:nvPr/>
        </p:nvCxnSpPr>
        <p:spPr bwMode="auto">
          <a:xfrm flipV="1">
            <a:off x="6605974" y="4226575"/>
            <a:ext cx="0" cy="6632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62DEEF8-BCFA-6DCB-FF0C-B7571CFA6A17}"/>
              </a:ext>
            </a:extLst>
          </p:cNvPr>
          <p:cNvCxnSpPr>
            <a:cxnSpLocks/>
          </p:cNvCxnSpPr>
          <p:nvPr/>
        </p:nvCxnSpPr>
        <p:spPr bwMode="auto">
          <a:xfrm>
            <a:off x="1510074" y="4889831"/>
            <a:ext cx="790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B011F6F-23D1-FFC9-9B38-D5FE28C76780}"/>
              </a:ext>
            </a:extLst>
          </p:cNvPr>
          <p:cNvSpPr txBox="1"/>
          <p:nvPr/>
        </p:nvSpPr>
        <p:spPr>
          <a:xfrm>
            <a:off x="3432161" y="3975431"/>
            <a:ext cx="911101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 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A871AE-3EBF-EB76-13C8-ACCC48853464}"/>
              </a:ext>
            </a:extLst>
          </p:cNvPr>
          <p:cNvSpPr txBox="1"/>
          <p:nvPr/>
        </p:nvSpPr>
        <p:spPr>
          <a:xfrm>
            <a:off x="5975736" y="3811195"/>
            <a:ext cx="895736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 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C9F10FF-D18D-C9D9-84D5-65CFC6AA80F8}"/>
              </a:ext>
            </a:extLst>
          </p:cNvPr>
          <p:cNvSpPr txBox="1"/>
          <p:nvPr/>
        </p:nvSpPr>
        <p:spPr>
          <a:xfrm>
            <a:off x="2282028" y="4226575"/>
            <a:ext cx="620713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WB 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2F738BA-338C-5CF1-6FF1-DBC6A1D8C836}"/>
              </a:ext>
            </a:extLst>
          </p:cNvPr>
          <p:cNvSpPr txBox="1"/>
          <p:nvPr/>
        </p:nvSpPr>
        <p:spPr>
          <a:xfrm>
            <a:off x="4821623" y="4226575"/>
            <a:ext cx="620713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WB 2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311A016-1FAD-625D-5BFD-2BD5F34780A9}"/>
              </a:ext>
            </a:extLst>
          </p:cNvPr>
          <p:cNvCxnSpPr>
            <a:cxnSpLocks/>
          </p:cNvCxnSpPr>
          <p:nvPr/>
        </p:nvCxnSpPr>
        <p:spPr bwMode="auto">
          <a:xfrm>
            <a:off x="6605974" y="4889831"/>
            <a:ext cx="790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5495303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Fieldblank</a:t>
            </a:r>
            <a:r>
              <a:rPr lang="en-US" dirty="0"/>
              <a:t> subtraction strategy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50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1752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JFJ</a:t>
            </a:r>
          </a:p>
          <a:p>
            <a:pPr marL="0" indent="0">
              <a:buNone/>
            </a:pPr>
            <a:r>
              <a:rPr lang="en-US" dirty="0"/>
              <a:t>Clear seasonal trend in loadings (summer &gt; winter)</a:t>
            </a:r>
          </a:p>
          <a:p>
            <a:pPr marL="0" indent="0">
              <a:buNone/>
            </a:pPr>
            <a:r>
              <a:rPr lang="en-US" dirty="0"/>
              <a:t>No trend in chemical composition (similar contamination source)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FB subtraction strategy:</a:t>
            </a:r>
          </a:p>
          <a:p>
            <a:r>
              <a:rPr lang="en-US" dirty="0"/>
              <a:t>Take consistent relative chemical composition</a:t>
            </a:r>
          </a:p>
          <a:p>
            <a:r>
              <a:rPr lang="en-US" dirty="0"/>
              <a:t>Scale FB loading to subtract according to sampling season of each sample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968208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propagation of </a:t>
            </a:r>
            <a:r>
              <a:rPr lang="en-US" dirty="0" err="1"/>
              <a:t>Fieldblank</a:t>
            </a:r>
            <a:r>
              <a:rPr lang="en-US" dirty="0"/>
              <a:t> subtraction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51</a:t>
            </a:fld>
            <a:endParaRPr lang="de-DE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209F2B-719B-EAFD-78C8-4C5EBA4DB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175267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It‘s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likely</a:t>
            </a:r>
            <a:r>
              <a:rPr lang="de-DE" dirty="0"/>
              <a:t>/</a:t>
            </a:r>
            <a:r>
              <a:rPr lang="de-DE" dirty="0" err="1"/>
              <a:t>unavoidable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means</a:t>
            </a:r>
            <a:r>
              <a:rPr lang="de-DE" dirty="0"/>
              <a:t> and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medians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fieldblank</a:t>
            </a:r>
            <a:r>
              <a:rPr lang="de-DE" dirty="0"/>
              <a:t> </a:t>
            </a:r>
            <a:r>
              <a:rPr lang="de-DE" dirty="0" err="1"/>
              <a:t>loadings</a:t>
            </a:r>
            <a:r>
              <a:rPr lang="de-DE" dirty="0"/>
              <a:t> &amp; relative </a:t>
            </a:r>
            <a:r>
              <a:rPr lang="de-DE" dirty="0" err="1"/>
              <a:t>mass</a:t>
            </a:r>
            <a:r>
              <a:rPr lang="de-DE" dirty="0"/>
              <a:t> </a:t>
            </a:r>
            <a:r>
              <a:rPr lang="de-DE" dirty="0" err="1"/>
              <a:t>spectra</a:t>
            </a:r>
            <a:endParaRPr lang="de-D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de-DE" dirty="0" err="1"/>
              <a:t>Often</a:t>
            </a:r>
            <a:r>
              <a:rPr lang="de-DE" dirty="0"/>
              <a:t>, </a:t>
            </a:r>
            <a:r>
              <a:rPr lang="de-DE" dirty="0" err="1"/>
              <a:t>there‘s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analytical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error</a:t>
            </a:r>
            <a:r>
              <a:rPr lang="de-DE" dirty="0"/>
              <a:t> </a:t>
            </a:r>
            <a:r>
              <a:rPr lang="de-DE" dirty="0" err="1"/>
              <a:t>propagation</a:t>
            </a:r>
            <a:r>
              <a:rPr lang="de-DE" dirty="0"/>
              <a:t> in such </a:t>
            </a:r>
            <a:r>
              <a:rPr lang="de-DE" dirty="0" err="1"/>
              <a:t>cases</a:t>
            </a:r>
            <a:r>
              <a:rPr lang="de-DE" dirty="0"/>
              <a:t>…</a:t>
            </a:r>
          </a:p>
          <a:p>
            <a:pPr marL="0" indent="0">
              <a:buNone/>
            </a:pPr>
            <a:r>
              <a:rPr lang="de-DE" dirty="0"/>
              <a:t>=&gt; </a:t>
            </a:r>
            <a:r>
              <a:rPr lang="de-DE" dirty="0" err="1"/>
              <a:t>Estimation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uncertainties</a:t>
            </a:r>
            <a:r>
              <a:rPr lang="de-DE" dirty="0"/>
              <a:t> (e.g. in median)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en-US" b="1" dirty="0"/>
              <a:t>bootstrap resampling</a:t>
            </a:r>
            <a:r>
              <a:rPr lang="de-DE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655735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get from all this?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52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51AE03-8FD7-237E-ED84-D698AEE53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246" y="3081745"/>
            <a:ext cx="7010400" cy="1519783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340FC1A7-07D6-3D4C-56D4-FB02FCA9772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896099"/>
            <a:ext cx="7742237" cy="651267"/>
          </a:xfrm>
        </p:spPr>
        <p:txBody>
          <a:bodyPr/>
          <a:lstStyle/>
          <a:p>
            <a:pPr marL="0" indent="0">
              <a:buNone/>
            </a:pP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each</a:t>
            </a:r>
            <a:r>
              <a:rPr lang="de-DE" sz="1600" dirty="0"/>
              <a:t> AMS </a:t>
            </a:r>
            <a:r>
              <a:rPr lang="de-DE" sz="1600" dirty="0" err="1"/>
              <a:t>ion</a:t>
            </a:r>
            <a:r>
              <a:rPr lang="de-DE" sz="1600" dirty="0"/>
              <a:t>, ambient </a:t>
            </a:r>
            <a:r>
              <a:rPr lang="de-DE" sz="1600" dirty="0" err="1"/>
              <a:t>concentration</a:t>
            </a:r>
            <a:r>
              <a:rPr lang="de-DE" sz="1600" dirty="0"/>
              <a:t> </a:t>
            </a:r>
            <a:r>
              <a:rPr lang="de-DE" sz="1600" dirty="0" err="1"/>
              <a:t>data</a:t>
            </a:r>
            <a:r>
              <a:rPr lang="de-DE" sz="1600" dirty="0"/>
              <a:t> [</a:t>
            </a:r>
            <a:r>
              <a:rPr lang="de-DE" sz="1600" dirty="0" err="1"/>
              <a:t>ug</a:t>
            </a:r>
            <a:r>
              <a:rPr lang="de-DE" sz="1600" dirty="0"/>
              <a:t>/m3] and </a:t>
            </a:r>
            <a:r>
              <a:rPr lang="de-DE" sz="1600" dirty="0" err="1"/>
              <a:t>related</a:t>
            </a:r>
            <a:r>
              <a:rPr lang="de-DE" sz="1600" dirty="0"/>
              <a:t> </a:t>
            </a:r>
            <a:r>
              <a:rPr lang="de-DE" sz="1600" dirty="0" err="1"/>
              <a:t>uncertainties</a:t>
            </a:r>
            <a:r>
              <a:rPr lang="de-DE" sz="1600" dirty="0"/>
              <a:t> </a:t>
            </a:r>
            <a:r>
              <a:rPr lang="de-DE" sz="1600" dirty="0" err="1"/>
              <a:t>that</a:t>
            </a:r>
            <a:r>
              <a:rPr lang="de-DE" sz="1600" dirty="0"/>
              <a:t> </a:t>
            </a:r>
            <a:r>
              <a:rPr lang="de-DE" sz="1600" dirty="0" err="1"/>
              <a:t>can</a:t>
            </a:r>
            <a:r>
              <a:rPr lang="de-DE" sz="1600" dirty="0"/>
              <a:t> </a:t>
            </a:r>
            <a:r>
              <a:rPr lang="de-DE" sz="1600" dirty="0" err="1"/>
              <a:t>go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further</a:t>
            </a:r>
            <a:r>
              <a:rPr lang="de-DE" sz="1600" dirty="0"/>
              <a:t> </a:t>
            </a:r>
            <a:r>
              <a:rPr lang="de-DE" sz="1600" dirty="0" err="1"/>
              <a:t>analysis</a:t>
            </a:r>
            <a:r>
              <a:rPr lang="de-DE" sz="1600" dirty="0"/>
              <a:t>, e.g. PMF…. But also </a:t>
            </a:r>
            <a:r>
              <a:rPr lang="de-DE" sz="1600" dirty="0" err="1"/>
              <a:t>many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</a:t>
            </a:r>
            <a:r>
              <a:rPr lang="de-DE" sz="1600" dirty="0" err="1"/>
              <a:t>info</a:t>
            </a:r>
            <a:r>
              <a:rPr lang="de-DE" sz="1600" dirty="0"/>
              <a:t> </a:t>
            </a:r>
            <a:r>
              <a:rPr lang="de-DE" sz="1600" dirty="0" err="1"/>
              <a:t>required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understanding</a:t>
            </a:r>
            <a:r>
              <a:rPr lang="de-DE" sz="1600" dirty="0"/>
              <a:t>….</a:t>
            </a:r>
            <a:endParaRPr lang="en-US" sz="16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0942C02-E618-DC71-D318-742936C846DF}"/>
              </a:ext>
            </a:extLst>
          </p:cNvPr>
          <p:cNvCxnSpPr>
            <a:cxnSpLocks/>
          </p:cNvCxnSpPr>
          <p:nvPr/>
        </p:nvCxnSpPr>
        <p:spPr bwMode="auto">
          <a:xfrm flipH="1">
            <a:off x="7165820" y="2167345"/>
            <a:ext cx="571597" cy="7642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9B7F99F-A37F-6D9F-F4A4-0E41CF4ED6CA}"/>
              </a:ext>
            </a:extLst>
          </p:cNvPr>
          <p:cNvCxnSpPr>
            <a:cxnSpLocks/>
          </p:cNvCxnSpPr>
          <p:nvPr/>
        </p:nvCxnSpPr>
        <p:spPr bwMode="auto">
          <a:xfrm>
            <a:off x="8575617" y="2167345"/>
            <a:ext cx="0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F6E69C8-A184-8EFC-9C7B-320602364BBA}"/>
              </a:ext>
            </a:extLst>
          </p:cNvPr>
          <p:cNvSpPr txBox="1"/>
          <p:nvPr/>
        </p:nvSpPr>
        <p:spPr>
          <a:xfrm>
            <a:off x="7165820" y="1861424"/>
            <a:ext cx="1851088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To further analysis (e.g. PMF)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24C7A8-2320-9306-1FAD-4094F5840019}"/>
              </a:ext>
            </a:extLst>
          </p:cNvPr>
          <p:cNvCxnSpPr>
            <a:cxnSpLocks/>
          </p:cNvCxnSpPr>
          <p:nvPr/>
        </p:nvCxnSpPr>
        <p:spPr bwMode="auto">
          <a:xfrm flipH="1">
            <a:off x="5524500" y="2700745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C703142-55B5-25EE-3846-E5388862D99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6477000" y="2700745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74FB485-F6CA-DE70-5035-E8B4612F279B}"/>
              </a:ext>
            </a:extLst>
          </p:cNvPr>
          <p:cNvSpPr txBox="1"/>
          <p:nvPr/>
        </p:nvSpPr>
        <p:spPr>
          <a:xfrm>
            <a:off x="5555159" y="2205445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Check correlation &amp; mass balance </a:t>
            </a:r>
            <a:br>
              <a:rPr lang="en-US" sz="1200" b="1" dirty="0">
                <a:solidFill>
                  <a:srgbClr val="000000"/>
                </a:solidFill>
                <a:latin typeface="Calibri"/>
              </a:rPr>
            </a:br>
            <a:r>
              <a:rPr lang="en-US" sz="1200" b="1" dirty="0">
                <a:solidFill>
                  <a:srgbClr val="000000"/>
                </a:solidFill>
                <a:latin typeface="Calibri"/>
              </a:rPr>
              <a:t>with external data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9C72DAF-739F-64DE-CC8C-4A0B5A710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83065"/>
            <a:ext cx="1981200" cy="1521051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32A65FA-FB43-F54F-23B8-BCCEE00CB6D3}"/>
              </a:ext>
            </a:extLst>
          </p:cNvPr>
          <p:cNvCxnSpPr>
            <a:cxnSpLocks/>
          </p:cNvCxnSpPr>
          <p:nvPr/>
        </p:nvCxnSpPr>
        <p:spPr bwMode="auto">
          <a:xfrm>
            <a:off x="2286000" y="2700744"/>
            <a:ext cx="0" cy="2286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FBCD705-66DA-5316-4F91-A419DE86432F}"/>
              </a:ext>
            </a:extLst>
          </p:cNvPr>
          <p:cNvCxnSpPr>
            <a:cxnSpLocks/>
          </p:cNvCxnSpPr>
          <p:nvPr/>
        </p:nvCxnSpPr>
        <p:spPr bwMode="auto">
          <a:xfrm>
            <a:off x="2819400" y="2700744"/>
            <a:ext cx="0" cy="2286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2DBBF9-81DB-88CF-CA96-F347AE9BA074}"/>
              </a:ext>
            </a:extLst>
          </p:cNvPr>
          <p:cNvSpPr txBox="1"/>
          <p:nvPr/>
        </p:nvSpPr>
        <p:spPr>
          <a:xfrm>
            <a:off x="1843841" y="2281644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Check raw data when </a:t>
            </a:r>
            <a:br>
              <a:rPr lang="en-US" sz="1200" b="1" dirty="0">
                <a:solidFill>
                  <a:srgbClr val="000000"/>
                </a:solidFill>
                <a:latin typeface="Calibri"/>
              </a:rPr>
            </a:br>
            <a:r>
              <a:rPr lang="en-US" sz="1200" b="1" dirty="0">
                <a:solidFill>
                  <a:srgbClr val="000000"/>
                </a:solidFill>
                <a:latin typeface="Calibri"/>
              </a:rPr>
              <a:t>inconsistencies at later stages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566102E-1C08-B41F-B60D-E7093CDB6E85}"/>
              </a:ext>
            </a:extLst>
          </p:cNvPr>
          <p:cNvCxnSpPr>
            <a:cxnSpLocks/>
          </p:cNvCxnSpPr>
          <p:nvPr/>
        </p:nvCxnSpPr>
        <p:spPr bwMode="auto">
          <a:xfrm flipH="1">
            <a:off x="4648200" y="2090024"/>
            <a:ext cx="147493" cy="7923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BB517AE-5B9C-CD59-832B-92F95246E40A}"/>
              </a:ext>
            </a:extLst>
          </p:cNvPr>
          <p:cNvSpPr txBox="1"/>
          <p:nvPr/>
        </p:nvSpPr>
        <p:spPr>
          <a:xfrm>
            <a:off x="4518060" y="1557745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Use to obtain effective AMS RIEs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4776F9B-BA8C-C372-D1DF-18BEFCA95B3B}"/>
              </a:ext>
            </a:extLst>
          </p:cNvPr>
          <p:cNvCxnSpPr>
            <a:cxnSpLocks/>
          </p:cNvCxnSpPr>
          <p:nvPr/>
        </p:nvCxnSpPr>
        <p:spPr bwMode="auto">
          <a:xfrm>
            <a:off x="3089634" y="1890659"/>
            <a:ext cx="799971" cy="10386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685BD55-26D5-255B-ADAF-FE31AC4BBFAE}"/>
              </a:ext>
            </a:extLst>
          </p:cNvPr>
          <p:cNvSpPr txBox="1"/>
          <p:nvPr/>
        </p:nvSpPr>
        <p:spPr>
          <a:xfrm>
            <a:off x="4545975" y="1797941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Check reproducibility of repetitive QC samples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A0BC265-6035-49F8-5457-B01EA40B40EC}"/>
              </a:ext>
            </a:extLst>
          </p:cNvPr>
          <p:cNvCxnSpPr>
            <a:cxnSpLocks/>
          </p:cNvCxnSpPr>
          <p:nvPr/>
        </p:nvCxnSpPr>
        <p:spPr bwMode="auto">
          <a:xfrm flipH="1">
            <a:off x="3441938" y="2110912"/>
            <a:ext cx="654707" cy="8206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FCC06AE-3DB8-6554-297D-B712C71F2995}"/>
              </a:ext>
            </a:extLst>
          </p:cNvPr>
          <p:cNvSpPr txBox="1"/>
          <p:nvPr/>
        </p:nvSpPr>
        <p:spPr>
          <a:xfrm>
            <a:off x="1600200" y="1643830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Background levels and contaminants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A6F08DD-0243-7272-80FC-BF6549C1CDBA}"/>
              </a:ext>
            </a:extLst>
          </p:cNvPr>
          <p:cNvSpPr txBox="1"/>
          <p:nvPr/>
        </p:nvSpPr>
        <p:spPr>
          <a:xfrm>
            <a:off x="4857751" y="4934684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Apply for AMS Ion filtering</a:t>
            </a:r>
          </a:p>
        </p:txBody>
      </p:sp>
      <p:sp>
        <p:nvSpPr>
          <p:cNvPr id="47" name="Right Brace 46">
            <a:extLst>
              <a:ext uri="{FF2B5EF4-FFF2-40B4-BE49-F238E27FC236}">
                <a16:creationId xmlns:a16="http://schemas.microsoft.com/office/drawing/2014/main" id="{33D222ED-33CA-1FCC-F24B-DFEA914037CF}"/>
              </a:ext>
            </a:extLst>
          </p:cNvPr>
          <p:cNvSpPr/>
          <p:nvPr/>
        </p:nvSpPr>
        <p:spPr bwMode="auto">
          <a:xfrm rot="5400000" flipV="1">
            <a:off x="5429631" y="1295129"/>
            <a:ext cx="228600" cy="6945954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641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get from all this?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53</a:t>
            </a:fld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169FF-F4E6-F26A-F999-F5A444BE8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484112"/>
            <a:ext cx="6272200" cy="1394476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340FC1A7-07D6-3D4C-56D4-FB02FCA9772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000" y="1006083"/>
            <a:ext cx="7742237" cy="2175267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AMS </a:t>
            </a:r>
            <a:r>
              <a:rPr lang="de-DE" dirty="0" err="1"/>
              <a:t>ion</a:t>
            </a:r>
            <a:r>
              <a:rPr lang="de-DE" dirty="0"/>
              <a:t>, ambient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[</a:t>
            </a:r>
            <a:r>
              <a:rPr lang="de-DE" dirty="0" err="1"/>
              <a:t>ug</a:t>
            </a:r>
            <a:r>
              <a:rPr lang="de-DE" dirty="0"/>
              <a:t>/m3] and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uncertainties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go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, e.g. PMF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FB1B5E-E054-8558-1432-BA9F46312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37" y="2482991"/>
            <a:ext cx="1828800" cy="14040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B039D1-F6D7-01A8-6D70-5E70E756F0BD}"/>
              </a:ext>
            </a:extLst>
          </p:cNvPr>
          <p:cNvSpPr txBox="1"/>
          <p:nvPr/>
        </p:nvSpPr>
        <p:spPr>
          <a:xfrm>
            <a:off x="4857751" y="4418295"/>
            <a:ext cx="1333497" cy="2286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Apply for AMS Ion filtering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4522688C-668A-F21B-2C1D-2718D32115B3}"/>
              </a:ext>
            </a:extLst>
          </p:cNvPr>
          <p:cNvSpPr/>
          <p:nvPr/>
        </p:nvSpPr>
        <p:spPr bwMode="auto">
          <a:xfrm rot="5400000" flipV="1">
            <a:off x="5600700" y="1127517"/>
            <a:ext cx="228600" cy="62484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58392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566F91-3928-7CB6-79D3-1F1C011261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Sample info: </a:t>
            </a:r>
          </a:p>
          <a:p>
            <a:pPr marL="0" indent="0">
              <a:buNone/>
            </a:pPr>
            <a:r>
              <a:rPr lang="en-US" dirty="0"/>
              <a:t>linking each sample to the </a:t>
            </a:r>
            <a:r>
              <a:rPr lang="en-US" b="1" dirty="0"/>
              <a:t>filter sampling date </a:t>
            </a:r>
            <a:r>
              <a:rPr lang="en-US" dirty="0"/>
              <a:t>&amp; </a:t>
            </a:r>
            <a:r>
              <a:rPr lang="en-US" b="1" dirty="0"/>
              <a:t>effective extraction volume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A3EF9-2122-5095-F4E0-DCD78023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start with?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12070-A95F-5354-95EB-99A2E8A961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6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03D2E3-6617-4D32-BAC6-E948CE51C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561" y="2230226"/>
            <a:ext cx="4738688" cy="106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4178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566F91-3928-7CB6-79D3-1F1C011261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WSOC (Water soluble organic carbon) from Shimadzu analyzer: </a:t>
            </a:r>
          </a:p>
          <a:p>
            <a:pPr marL="0" indent="0">
              <a:buNone/>
            </a:pPr>
            <a:r>
              <a:rPr lang="en-US" b="1" dirty="0"/>
              <a:t>Retrieved ambient concentrations [ug/m3]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A3EF9-2122-5095-F4E0-DCD78023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start with?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12070-A95F-5354-95EB-99A2E8A961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7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3A2FB8-20AB-EF6B-4F17-397298F5E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647950"/>
            <a:ext cx="6514436" cy="1450460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DF7D690-29ED-42BB-9E9F-3D0BC341D0E7}"/>
              </a:ext>
            </a:extLst>
          </p:cNvPr>
          <p:cNvCxnSpPr/>
          <p:nvPr/>
        </p:nvCxnSpPr>
        <p:spPr bwMode="auto">
          <a:xfrm>
            <a:off x="7315200" y="200025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85974822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Remove bad run numbers based on N2 signal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8</a:t>
            </a:fld>
            <a:endParaRPr lang="de-DE" dirty="0"/>
          </a:p>
        </p:txBody>
      </p:sp>
      <p:pic>
        <p:nvPicPr>
          <p:cNvPr id="6" name="Picture 5" descr="A blue and white graph&#10;&#10;Description automatically generated">
            <a:extLst>
              <a:ext uri="{FF2B5EF4-FFF2-40B4-BE49-F238E27FC236}">
                <a16:creationId xmlns:a16="http://schemas.microsoft.com/office/drawing/2014/main" id="{CA79511E-271F-B6EB-F1CD-608F4FA68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81100"/>
            <a:ext cx="6889648" cy="339778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F42CB5-3081-6F43-5AD6-50D6B48A37D2}"/>
              </a:ext>
            </a:extLst>
          </p:cNvPr>
          <p:cNvCxnSpPr/>
          <p:nvPr/>
        </p:nvCxnSpPr>
        <p:spPr bwMode="auto">
          <a:xfrm>
            <a:off x="914400" y="2476500"/>
            <a:ext cx="6324600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8438446-7FC6-E7C6-7C05-870075847705}"/>
              </a:ext>
            </a:extLst>
          </p:cNvPr>
          <p:cNvSpPr txBox="1"/>
          <p:nvPr/>
        </p:nvSpPr>
        <p:spPr>
          <a:xfrm>
            <a:off x="5334000" y="2667000"/>
            <a:ext cx="3276600" cy="3047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FF0000"/>
                </a:solidFill>
                <a:latin typeface="Calibri"/>
              </a:rPr>
              <a:t>Cutoff defined by visual inspection</a:t>
            </a:r>
          </a:p>
        </p:txBody>
      </p:sp>
    </p:spTree>
    <p:extLst>
      <p:ext uri="{BB962C8B-B14F-4D97-AF65-F5344CB8AC3E}">
        <p14:creationId xmlns:p14="http://schemas.microsoft.com/office/powerpoint/2010/main" val="97376586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B03B96-FF7F-858C-677C-D40F2B6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and </a:t>
            </a:r>
            <a:r>
              <a:rPr lang="en-US" dirty="0" err="1"/>
              <a:t>wb</a:t>
            </a:r>
            <a:r>
              <a:rPr lang="en-US" dirty="0"/>
              <a:t> assignment to AMS run numbers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9C1CF-5452-D768-B8FB-5947A9426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>
              <a:defRPr/>
            </a:pPr>
            <a:r>
              <a:rPr lang="de-DE"/>
              <a:t>Page </a:t>
            </a:r>
            <a:fld id="{EBC07571-3134-BB4B-B83F-1A9FE18D34F3}" type="slidenum">
              <a:rPr lang="de-DE" smtClean="0"/>
              <a:pPr algn="r">
                <a:defRPr/>
              </a:pPr>
              <a:t>9</a:t>
            </a:fld>
            <a:endParaRPr lang="de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40E235D-E5E2-137D-C760-C3EB6700F7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333"/>
          <a:stretch/>
        </p:blipFill>
        <p:spPr>
          <a:xfrm>
            <a:off x="914400" y="2031469"/>
            <a:ext cx="4267200" cy="10805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77F2FA-774A-419C-4A81-1DFE823F0C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000"/>
          <a:stretch/>
        </p:blipFill>
        <p:spPr>
          <a:xfrm>
            <a:off x="5334000" y="2031469"/>
            <a:ext cx="3200400" cy="1080562"/>
          </a:xfrm>
          <a:prstGeom prst="rect">
            <a:avLst/>
          </a:prstGeom>
        </p:spPr>
      </p:pic>
      <p:sp>
        <p:nvSpPr>
          <p:cNvPr id="15" name="Right Brace 14">
            <a:extLst>
              <a:ext uri="{FF2B5EF4-FFF2-40B4-BE49-F238E27FC236}">
                <a16:creationId xmlns:a16="http://schemas.microsoft.com/office/drawing/2014/main" id="{DAAFB5A9-5579-81D7-C557-5FE5F4ACF2E7}"/>
              </a:ext>
            </a:extLst>
          </p:cNvPr>
          <p:cNvSpPr/>
          <p:nvPr/>
        </p:nvSpPr>
        <p:spPr bwMode="auto">
          <a:xfrm rot="16200000">
            <a:off x="6045200" y="996276"/>
            <a:ext cx="228600" cy="16002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536AB945-55C8-FA1B-F8CD-77A2A776A63F}"/>
              </a:ext>
            </a:extLst>
          </p:cNvPr>
          <p:cNvSpPr/>
          <p:nvPr/>
        </p:nvSpPr>
        <p:spPr bwMode="auto">
          <a:xfrm rot="16200000">
            <a:off x="7690644" y="996276"/>
            <a:ext cx="228600" cy="160020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9FD5AE-70C3-83C9-D77B-D3B586081346}"/>
              </a:ext>
            </a:extLst>
          </p:cNvPr>
          <p:cNvSpPr txBox="1"/>
          <p:nvPr/>
        </p:nvSpPr>
        <p:spPr>
          <a:xfrm>
            <a:off x="5816600" y="1298769"/>
            <a:ext cx="762000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samples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3AE449-D82F-DA6C-E692-6295EF9B5C1E}"/>
              </a:ext>
            </a:extLst>
          </p:cNvPr>
          <p:cNvSpPr txBox="1"/>
          <p:nvPr/>
        </p:nvSpPr>
        <p:spPr>
          <a:xfrm>
            <a:off x="7264400" y="1298769"/>
            <a:ext cx="1104898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 err="1">
                <a:solidFill>
                  <a:srgbClr val="000000"/>
                </a:solidFill>
                <a:latin typeface="Calibri"/>
              </a:rPr>
              <a:t>waterblanks</a:t>
            </a:r>
            <a:endParaRPr lang="en-US" sz="18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853572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PSI-Powerpoint-Master Calibri V2">
  <a:themeElements>
    <a:clrScheme name="Farbwelt des PSI">
      <a:dk1>
        <a:srgbClr val="000000"/>
      </a:dk1>
      <a:lt1>
        <a:srgbClr val="FFFFFF"/>
      </a:lt1>
      <a:dk2>
        <a:srgbClr val="000000"/>
      </a:dk2>
      <a:lt2>
        <a:srgbClr val="686868"/>
      </a:lt2>
      <a:accent1>
        <a:srgbClr val="FDCA00"/>
      </a:accent1>
      <a:accent2>
        <a:srgbClr val="EB5B00"/>
      </a:accent2>
      <a:accent3>
        <a:srgbClr val="C50006"/>
      </a:accent3>
      <a:accent4>
        <a:srgbClr val="7C204E"/>
      </a:accent4>
      <a:accent5>
        <a:srgbClr val="003B6E"/>
      </a:accent5>
      <a:accent6>
        <a:srgbClr val="197418"/>
      </a:accent6>
      <a:hlink>
        <a:srgbClr val="000000"/>
      </a:hlink>
      <a:folHlink>
        <a:srgbClr val="686868"/>
      </a:folHlink>
    </a:clrScheme>
    <a:fontScheme name="Georgia/Calibri">
      <a:majorFont>
        <a:latin typeface="Georgia"/>
        <a:ea typeface="ヒラギノ角ゴ Pro W3"/>
        <a:cs typeface="ヒラギノ角ゴ Pro W3"/>
      </a:majorFont>
      <a:minorFont>
        <a:latin typeface="Calibri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  <a:txDef>
      <a:spPr>
        <a:noFill/>
      </a:spPr>
      <a:bodyPr wrap="square" lIns="0" tIns="0" rIns="0" bIns="0" rtlCol="0">
        <a:noAutofit/>
      </a:bodyPr>
      <a:lstStyle>
        <a:defPPr eaLnBrk="1" hangingPunct="1">
          <a:lnSpc>
            <a:spcPct val="110000"/>
          </a:lnSpc>
          <a:spcBef>
            <a:spcPct val="0"/>
          </a:spcBef>
          <a:buClr>
            <a:srgbClr val="000000"/>
          </a:buClr>
          <a:defRPr sz="1800" dirty="0" err="1" smtClean="0">
            <a:solidFill>
              <a:srgbClr val="000000"/>
            </a:solidFill>
            <a:latin typeface="Calibri"/>
          </a:defRPr>
        </a:defPPr>
      </a:lstStyle>
    </a:txDef>
  </a:objectDefaults>
  <a:extraClrSchemeLst>
    <a:extraClrScheme>
      <a:clrScheme name="Farbwelt des PSI">
        <a:dk1>
          <a:srgbClr val="000000"/>
        </a:dk1>
        <a:lt1>
          <a:srgbClr val="FFFFFF"/>
        </a:lt1>
        <a:dk2>
          <a:srgbClr val="000000"/>
        </a:dk2>
        <a:lt2>
          <a:srgbClr val="686868"/>
        </a:lt2>
        <a:accent1>
          <a:srgbClr val="FDCA00"/>
        </a:accent1>
        <a:accent2>
          <a:srgbClr val="EB5B00"/>
        </a:accent2>
        <a:accent3>
          <a:srgbClr val="C50006"/>
        </a:accent3>
        <a:accent4>
          <a:srgbClr val="7C204E"/>
        </a:accent4>
        <a:accent5>
          <a:srgbClr val="003B6E"/>
        </a:accent5>
        <a:accent6>
          <a:srgbClr val="197418"/>
        </a:accent6>
        <a:hlink>
          <a:srgbClr val="000000"/>
        </a:hlink>
        <a:folHlink>
          <a:srgbClr val="6868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Grau 100%">
      <a:srgbClr val="505050"/>
    </a:custClr>
    <a:custClr name="Gelb 100%">
      <a:srgbClr val="FDCA00"/>
    </a:custClr>
    <a:custClr name="Orange 100%">
      <a:srgbClr val="EB5B00"/>
    </a:custClr>
    <a:custClr name="Rot 100%">
      <a:srgbClr val="C50006"/>
    </a:custClr>
    <a:custClr name="Braun 100%">
      <a:srgbClr val="85543A"/>
    </a:custClr>
    <a:custClr name="Olivgrün 100%">
      <a:srgbClr val="8F7111"/>
    </a:custClr>
    <a:custClr name="Hellgrün 100%">
      <a:srgbClr val="82911A"/>
    </a:custClr>
    <a:custClr name="Grün 100%">
      <a:srgbClr val="197418"/>
    </a:custClr>
    <a:custClr name="Violet 100%">
      <a:srgbClr val="7C204E"/>
    </a:custClr>
    <a:custClr name="Blau 100%">
      <a:srgbClr val="003B6E"/>
    </a:custClr>
    <a:custClr name="Grau 80%">
      <a:srgbClr val="686868"/>
    </a:custClr>
    <a:custClr name="Gelb 80%">
      <a:srgbClr val="FED43E"/>
    </a:custClr>
    <a:custClr name="Orange 80%">
      <a:srgbClr val="EE7B34"/>
    </a:custClr>
    <a:custClr name="Rot 80%">
      <a:srgbClr val="D04729"/>
    </a:custClr>
    <a:custClr name="Braun 80%">
      <a:srgbClr val="9A7059"/>
    </a:custClr>
    <a:custClr name="Olivgrün 80%">
      <a:srgbClr val="A48841"/>
    </a:custClr>
    <a:custClr name="Hellgrün 80%">
      <a:srgbClr val="9BA34C"/>
    </a:custClr>
    <a:custClr name="Grün 80%">
      <a:srgbClr val="518A42"/>
    </a:custClr>
    <a:custClr name="Violet 80%">
      <a:srgbClr val="914967"/>
    </a:custClr>
    <a:custClr name="Blau 80%">
      <a:srgbClr val="405583"/>
    </a:custClr>
    <a:custClr name="Grau 60%">
      <a:srgbClr val="969696"/>
    </a:custClr>
    <a:custClr name="Gelb 60%">
      <a:srgbClr val="FEDE74"/>
    </a:custClr>
    <a:custClr name="Orange 60%">
      <a:srgbClr val="F29E62"/>
    </a:custClr>
    <a:custClr name="Rot 60%">
      <a:srgbClr val="DA7252"/>
    </a:custClr>
    <a:custClr name="Braun 60%">
      <a:srgbClr val="B2917D"/>
    </a:custClr>
    <a:custClr name="Olivgrün 60%">
      <a:srgbClr val="BAA46A"/>
    </a:custClr>
    <a:custClr name="Hellgrün 60%">
      <a:srgbClr val="B5B874"/>
    </a:custClr>
    <a:custClr name="Grün 60%">
      <a:srgbClr val="7DA569"/>
    </a:custClr>
    <a:custClr name="Violet 60%">
      <a:srgbClr val="AA7084"/>
    </a:custClr>
    <a:custClr name="Blau 60%">
      <a:srgbClr val="69769E"/>
    </a:custClr>
    <a:custClr name="Grau 40%">
      <a:srgbClr val="B9B9B9"/>
    </a:custClr>
    <a:custClr name="Gelb 40%">
      <a:srgbClr val="FFEAA8"/>
    </a:custClr>
    <a:custClr name="Orange 40%">
      <a:srgbClr val="F6C096"/>
    </a:custClr>
    <a:custClr name="Rot 40%">
      <a:srgbClr val="E7A287"/>
    </a:custClr>
    <a:custClr name="Braun 40%">
      <a:srgbClr val="CAB5A6"/>
    </a:custClr>
    <a:custClr name="Olivgrün 40%">
      <a:srgbClr val="D0C19B"/>
    </a:custClr>
    <a:custClr name="Hellgrün 40%">
      <a:srgbClr val="CED0A4"/>
    </a:custClr>
    <a:custClr name="Grün 40%">
      <a:srgbClr val="A8C39A"/>
    </a:custClr>
    <a:custClr name="Violet 40%">
      <a:srgbClr val="C49FAA"/>
    </a:custClr>
    <a:custClr name="Blau 40%">
      <a:srgbClr val="989FBD"/>
    </a:custClr>
    <a:custClr name="Grau 20%">
      <a:srgbClr val="E5E5E5"/>
    </a:custClr>
    <a:custClr name="Gelb 20%">
      <a:srgbClr val="FFF5D6"/>
    </a:custClr>
    <a:custClr name="Orange 20%">
      <a:srgbClr val="FBE1CC"/>
    </a:custClr>
    <a:custClr name="Rot 20%">
      <a:srgbClr val="F3D2C2"/>
    </a:custClr>
    <a:custClr name="Braun 20%">
      <a:srgbClr val="E4D9D2"/>
    </a:custClr>
    <a:custClr name="Olivgrün 20%">
      <a:srgbClr val="E8E1CE"/>
    </a:custClr>
    <a:custClr name="Hellgrün 20%">
      <a:srgbClr val="E7E8D3"/>
    </a:custClr>
    <a:custClr name="Grün 20%">
      <a:srgbClr val="D4E2CE"/>
    </a:custClr>
    <a:custClr name="Violet 20%">
      <a:srgbClr val="E1D0D5"/>
    </a:custClr>
    <a:custClr name="Blau 20%">
      <a:srgbClr val="CBCFDF"/>
    </a:custClr>
  </a:custClrLst>
  <a:extLst>
    <a:ext uri="{05A4C25C-085E-4340-85A3-A5531E510DB2}">
      <thm15:themeFamily xmlns:thm15="http://schemas.microsoft.com/office/thememl/2012/main" name="PSI PowerPoint Master english 16_9.potx" id="{D740BDA2-5362-433F-8FF1-B032EC84CAE9}" vid="{5E8A839B-C512-4D1D-A022-DACBC9126E25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PSI_PowerPoint-Master_16-9_e</Template>
  <TotalTime>0</TotalTime>
  <Words>2446</Words>
  <Application>Microsoft Office PowerPoint</Application>
  <PresentationFormat>On-screen Show (16:9)</PresentationFormat>
  <Paragraphs>382</Paragraphs>
  <Slides>53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2" baseType="lpstr">
      <vt:lpstr>Arial</vt:lpstr>
      <vt:lpstr>Arial Narrow</vt:lpstr>
      <vt:lpstr>Calibri</vt:lpstr>
      <vt:lpstr>Cambria Math</vt:lpstr>
      <vt:lpstr>Georgia</vt:lpstr>
      <vt:lpstr>Symbol</vt:lpstr>
      <vt:lpstr>Times</vt:lpstr>
      <vt:lpstr>ヒラギノ角ゴ Pro W3</vt:lpstr>
      <vt:lpstr>PSI-Powerpoint-Master Calibri V2</vt:lpstr>
      <vt:lpstr>AMS data analysis pipeline: from PIKA output to SOFI input</vt:lpstr>
      <vt:lpstr>What’s not covered here</vt:lpstr>
      <vt:lpstr>What do we want to get</vt:lpstr>
      <vt:lpstr>What do we start with?</vt:lpstr>
      <vt:lpstr>What do we start with?</vt:lpstr>
      <vt:lpstr>What do we start with?</vt:lpstr>
      <vt:lpstr>What do we start with?</vt:lpstr>
      <vt:lpstr>Remove bad run numbers based on N2 signal</vt:lpstr>
      <vt:lpstr>Sample and wb assignment to AMS run numbers</vt:lpstr>
      <vt:lpstr>Sample and wb assignment to AMS run numbers</vt:lpstr>
      <vt:lpstr>Sample and wb assignment to AMS run numbers</vt:lpstr>
      <vt:lpstr>Based on 15NO3 signal: filtering of outliers &amp; RN with NaN values</vt:lpstr>
      <vt:lpstr>Based on 15NO3 signal: filtering of outliers &amp; RN with NaN values</vt:lpstr>
      <vt:lpstr>Based on 15NO3 signal: filtering of outliers &amp; RN with NaN values</vt:lpstr>
      <vt:lpstr>Normalization by internal standard</vt:lpstr>
      <vt:lpstr>Normalization by internal standard</vt:lpstr>
      <vt:lpstr>Normalization by internal standard</vt:lpstr>
      <vt:lpstr>Normalization by internal standard</vt:lpstr>
      <vt:lpstr>Averaging</vt:lpstr>
      <vt:lpstr>Effective extraction volume correction</vt:lpstr>
      <vt:lpstr>Effective extraction volume correction</vt:lpstr>
      <vt:lpstr>Effective extraction volume correction</vt:lpstr>
      <vt:lpstr>Waterblank subtraction</vt:lpstr>
      <vt:lpstr>Error estimation</vt:lpstr>
      <vt:lpstr>Error estimation</vt:lpstr>
      <vt:lpstr>Error estimation</vt:lpstr>
      <vt:lpstr>Error estimation</vt:lpstr>
      <vt:lpstr>Error estimation</vt:lpstr>
      <vt:lpstr>Error propagation</vt:lpstr>
      <vt:lpstr>Error propagation</vt:lpstr>
      <vt:lpstr>Filtering highly problematic peak fit ions</vt:lpstr>
      <vt:lpstr>Filtering highly problematic peak fit ions</vt:lpstr>
      <vt:lpstr>Pieber correction</vt:lpstr>
      <vt:lpstr>Pieber correction</vt:lpstr>
      <vt:lpstr>Ambient quantification</vt:lpstr>
      <vt:lpstr>Ambient quantification – Scaling to WSOA</vt:lpstr>
      <vt:lpstr>Retrieve OM/EC from AMS spectra</vt:lpstr>
      <vt:lpstr>Retrieve OM/EC from AMS spectra</vt:lpstr>
      <vt:lpstr>Retrieve OM/EC from AMS spectra</vt:lpstr>
      <vt:lpstr>Retrieve OM/EC from AMS spectra</vt:lpstr>
      <vt:lpstr>Retrieve OM/EC from AMS spectra</vt:lpstr>
      <vt:lpstr>Retrieve OM/EC from AMS spectra</vt:lpstr>
      <vt:lpstr>Retrieve OM/EC from AMS spectra</vt:lpstr>
      <vt:lpstr>Ambient quantification – Scaling to WSOA</vt:lpstr>
      <vt:lpstr>Ambient quantification – Internal standard method</vt:lpstr>
      <vt:lpstr>Ambient quantification – Internal standard method</vt:lpstr>
      <vt:lpstr>Fieldblank subtraction</vt:lpstr>
      <vt:lpstr>Fieldblank subtraction strategy</vt:lpstr>
      <vt:lpstr>Fieldblank subtraction strategy</vt:lpstr>
      <vt:lpstr>Fieldblank subtraction strategy</vt:lpstr>
      <vt:lpstr>Error propagation of Fieldblank subtraction</vt:lpstr>
      <vt:lpstr>What do we get from all this?</vt:lpstr>
      <vt:lpstr>What do we get from all this?</vt:lpstr>
    </vt:vector>
  </TitlesOfParts>
  <Company>Paul Scherrer Institut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AMS data analysis pipeline: from PIKA output to SOFI input</dc:title>
  <dc:creator>Weng Julian</dc:creator>
  <cp:lastModifiedBy>Weng, Julian</cp:lastModifiedBy>
  <cp:revision>42</cp:revision>
  <cp:lastPrinted>2015-09-30T13:23:15Z</cp:lastPrinted>
  <dcterms:created xsi:type="dcterms:W3CDTF">2024-04-21T08:10:53Z</dcterms:created>
  <dcterms:modified xsi:type="dcterms:W3CDTF">2026-06-03T09:17:17Z</dcterms:modified>
</cp:coreProperties>
</file>