
<file path=[Content_Types].xml><?xml version="1.0" encoding="utf-8"?>
<Types xmlns="http://schemas.openxmlformats.org/package/2006/content-types">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omments/modernComment_33C_A62E36C1.xml" ContentType="application/vnd.ms-powerpoint.comment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7"/>
  </p:notesMasterIdLst>
  <p:sldIdLst>
    <p:sldId id="256" r:id="rId2"/>
    <p:sldId id="788" r:id="rId3"/>
    <p:sldId id="807" r:id="rId4"/>
    <p:sldId id="849" r:id="rId5"/>
    <p:sldId id="789" r:id="rId6"/>
    <p:sldId id="790" r:id="rId7"/>
    <p:sldId id="791" r:id="rId8"/>
    <p:sldId id="811" r:id="rId9"/>
    <p:sldId id="854" r:id="rId10"/>
    <p:sldId id="794" r:id="rId11"/>
    <p:sldId id="860" r:id="rId12"/>
    <p:sldId id="813" r:id="rId13"/>
    <p:sldId id="809" r:id="rId14"/>
    <p:sldId id="827" r:id="rId15"/>
    <p:sldId id="828" r:id="rId16"/>
    <p:sldId id="820" r:id="rId17"/>
    <p:sldId id="824" r:id="rId18"/>
    <p:sldId id="834" r:id="rId19"/>
    <p:sldId id="833" r:id="rId20"/>
    <p:sldId id="864" r:id="rId21"/>
    <p:sldId id="859" r:id="rId22"/>
    <p:sldId id="795" r:id="rId23"/>
    <p:sldId id="842" r:id="rId24"/>
    <p:sldId id="836" r:id="rId25"/>
    <p:sldId id="798" r:id="rId26"/>
    <p:sldId id="808" r:id="rId27"/>
    <p:sldId id="855" r:id="rId28"/>
    <p:sldId id="839" r:id="rId29"/>
    <p:sldId id="841" r:id="rId30"/>
    <p:sldId id="845" r:id="rId31"/>
    <p:sldId id="797" r:id="rId32"/>
    <p:sldId id="863" r:id="rId33"/>
    <p:sldId id="861" r:id="rId34"/>
    <p:sldId id="865" r:id="rId35"/>
    <p:sldId id="856"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CD879D0-E871-9B27-91AD-3397C6808062}" name="Johnson, Emily [ejohn10]" initials="JE[" userId="Johnson, Emily [ejohn10]" providerId="Non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389888"/>
    <a:srgbClr val="31859F"/>
    <a:srgbClr val="F87C30"/>
    <a:srgbClr val="FF9933"/>
    <a:srgbClr val="E4A24A"/>
    <a:srgbClr val="B2B2B2"/>
    <a:srgbClr val="86E0EA"/>
    <a:srgbClr val="46A8C6"/>
    <a:srgbClr val="78C0D6"/>
    <a:srgbClr val="A6E9F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300" autoAdjust="0"/>
    <p:restoredTop sz="83656" autoAdjust="0"/>
  </p:normalViewPr>
  <p:slideViewPr>
    <p:cSldViewPr snapToGrid="0">
      <p:cViewPr varScale="1">
        <p:scale>
          <a:sx n="92" d="100"/>
          <a:sy n="92" d="100"/>
        </p:scale>
        <p:origin x="1638" y="66"/>
      </p:cViewPr>
      <p:guideLst/>
    </p:cSldViewPr>
  </p:slideViewPr>
  <p:outlineViewPr>
    <p:cViewPr>
      <p:scale>
        <a:sx n="33" d="100"/>
        <a:sy n="33" d="100"/>
      </p:scale>
      <p:origin x="0" y="-4104"/>
    </p:cViewPr>
  </p:outlin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42" Type="http://schemas.microsoft.com/office/2018/10/relationships/authors" Targe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comments/modernComment_33C_A62E36C1.xml><?xml version="1.0" encoding="utf-8"?>
<p188:cmLst xmlns:a="http://schemas.openxmlformats.org/drawingml/2006/main" xmlns:r="http://schemas.openxmlformats.org/officeDocument/2006/relationships" xmlns:p188="http://schemas.microsoft.com/office/powerpoint/2018/8/main">
  <p188:cm id="{BE768948-C59D-4364-AE68-C4A69E488F36}" authorId="{0CD879D0-E871-9B27-91AD-3397C6808062}" created="2023-01-10T05:50:53.769">
    <pc:sldMkLst xmlns:pc="http://schemas.microsoft.com/office/powerpoint/2013/main/command">
      <pc:docMk/>
      <pc:sldMk cId="2788046529" sldId="828"/>
    </pc:sldMkLst>
    <p188:txBody>
      <a:bodyPr/>
      <a:lstStyle/>
      <a:p>
        <a:r>
          <a:rPr lang="en-GB"/>
          <a:t>To do: add names underneath each portrait</a:t>
        </a:r>
      </a:p>
    </p188:txBody>
  </p188:cm>
</p188:cmLst>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C584722-DA92-4929-8EC1-D0B01D643B58}" type="doc">
      <dgm:prSet loTypeId="urn:microsoft.com/office/officeart/2011/layout/HexagonRadial" loCatId="officeonline" qsTypeId="urn:microsoft.com/office/officeart/2005/8/quickstyle/simple1" qsCatId="simple" csTypeId="urn:microsoft.com/office/officeart/2005/8/colors/colorful1" csCatId="colorful" phldr="1"/>
      <dgm:spPr/>
      <dgm:t>
        <a:bodyPr/>
        <a:lstStyle/>
        <a:p>
          <a:endParaRPr lang="en-GB"/>
        </a:p>
      </dgm:t>
    </dgm:pt>
    <dgm:pt modelId="{C5F07E03-5FD0-477A-ABED-8EA77393613C}">
      <dgm:prSet phldrT="[Text]"/>
      <dgm:spPr/>
      <dgm:t>
        <a:bodyPr/>
        <a:lstStyle/>
        <a:p>
          <a:r>
            <a:rPr lang="en-US" dirty="0"/>
            <a:t>Programming</a:t>
          </a:r>
          <a:endParaRPr lang="en-GB" dirty="0"/>
        </a:p>
      </dgm:t>
    </dgm:pt>
    <dgm:pt modelId="{ABDFF909-E306-488E-996C-0FC9E41EE0E8}" type="parTrans" cxnId="{0E72147F-255B-4B73-92E4-BDDE177AB0F5}">
      <dgm:prSet/>
      <dgm:spPr/>
      <dgm:t>
        <a:bodyPr/>
        <a:lstStyle/>
        <a:p>
          <a:endParaRPr lang="en-GB"/>
        </a:p>
      </dgm:t>
    </dgm:pt>
    <dgm:pt modelId="{9B35BAFC-7AAF-405B-A5E3-CAE7BCC00C33}" type="sibTrans" cxnId="{0E72147F-255B-4B73-92E4-BDDE177AB0F5}">
      <dgm:prSet/>
      <dgm:spPr/>
      <dgm:t>
        <a:bodyPr/>
        <a:lstStyle/>
        <a:p>
          <a:endParaRPr lang="en-GB"/>
        </a:p>
      </dgm:t>
    </dgm:pt>
    <dgm:pt modelId="{965E6A69-D49C-4307-9E74-8C9FD7DBD2A9}">
      <dgm:prSet phldrT="[Text]"/>
      <dgm:spPr>
        <a:solidFill>
          <a:srgbClr val="389888"/>
        </a:solidFill>
      </dgm:spPr>
      <dgm:t>
        <a:bodyPr/>
        <a:lstStyle/>
        <a:p>
          <a:r>
            <a:rPr lang="en-US" dirty="0"/>
            <a:t>App development</a:t>
          </a:r>
          <a:endParaRPr lang="en-GB" dirty="0"/>
        </a:p>
      </dgm:t>
    </dgm:pt>
    <dgm:pt modelId="{076F4802-B0B1-44C4-B5A7-A197F594EA4B}" type="parTrans" cxnId="{4D883CB5-1483-4A90-A1C4-142C7CE9C80C}">
      <dgm:prSet/>
      <dgm:spPr/>
      <dgm:t>
        <a:bodyPr/>
        <a:lstStyle/>
        <a:p>
          <a:endParaRPr lang="en-GB"/>
        </a:p>
      </dgm:t>
    </dgm:pt>
    <dgm:pt modelId="{7CB9D118-67C8-43A6-9E06-9857843E0724}" type="sibTrans" cxnId="{4D883CB5-1483-4A90-A1C4-142C7CE9C80C}">
      <dgm:prSet/>
      <dgm:spPr/>
      <dgm:t>
        <a:bodyPr/>
        <a:lstStyle/>
        <a:p>
          <a:endParaRPr lang="en-GB"/>
        </a:p>
      </dgm:t>
    </dgm:pt>
    <dgm:pt modelId="{0B163B03-D913-41D4-BFB6-BCD8C7B36340}">
      <dgm:prSet phldrT="[Text]"/>
      <dgm:spPr>
        <a:solidFill>
          <a:srgbClr val="F87C30"/>
        </a:solidFill>
      </dgm:spPr>
      <dgm:t>
        <a:bodyPr/>
        <a:lstStyle/>
        <a:p>
          <a:r>
            <a:rPr lang="en-US" dirty="0"/>
            <a:t>Video game design</a:t>
          </a:r>
          <a:endParaRPr lang="en-GB" dirty="0"/>
        </a:p>
      </dgm:t>
    </dgm:pt>
    <dgm:pt modelId="{CF8CA4E5-52A2-4965-97E3-8EE0194E53CC}" type="parTrans" cxnId="{45CB4C87-5087-4271-BA2E-0A979FED42C3}">
      <dgm:prSet/>
      <dgm:spPr/>
      <dgm:t>
        <a:bodyPr/>
        <a:lstStyle/>
        <a:p>
          <a:endParaRPr lang="en-GB"/>
        </a:p>
      </dgm:t>
    </dgm:pt>
    <dgm:pt modelId="{96899226-800D-4B74-97D0-276E86B1A091}" type="sibTrans" cxnId="{45CB4C87-5087-4271-BA2E-0A979FED42C3}">
      <dgm:prSet/>
      <dgm:spPr/>
      <dgm:t>
        <a:bodyPr/>
        <a:lstStyle/>
        <a:p>
          <a:endParaRPr lang="en-GB"/>
        </a:p>
      </dgm:t>
    </dgm:pt>
    <dgm:pt modelId="{B2BB4012-B8C1-4C66-8DEA-9BC74DB859C3}">
      <dgm:prSet phldrT="[Text]"/>
      <dgm:spPr/>
      <dgm:t>
        <a:bodyPr/>
        <a:lstStyle/>
        <a:p>
          <a:r>
            <a:rPr lang="en-US" dirty="0"/>
            <a:t>Animation</a:t>
          </a:r>
          <a:endParaRPr lang="en-GB" dirty="0"/>
        </a:p>
      </dgm:t>
    </dgm:pt>
    <dgm:pt modelId="{51E8BBA6-BAF9-45F6-8259-81C47519790C}" type="parTrans" cxnId="{D1AF4764-75BF-4E1A-8261-157BC688F07A}">
      <dgm:prSet/>
      <dgm:spPr/>
      <dgm:t>
        <a:bodyPr/>
        <a:lstStyle/>
        <a:p>
          <a:endParaRPr lang="en-GB"/>
        </a:p>
      </dgm:t>
    </dgm:pt>
    <dgm:pt modelId="{4CC7DC30-668A-410D-B07E-A290B9CC6CD9}" type="sibTrans" cxnId="{D1AF4764-75BF-4E1A-8261-157BC688F07A}">
      <dgm:prSet/>
      <dgm:spPr/>
      <dgm:t>
        <a:bodyPr/>
        <a:lstStyle/>
        <a:p>
          <a:endParaRPr lang="en-GB"/>
        </a:p>
      </dgm:t>
    </dgm:pt>
    <dgm:pt modelId="{2C8B06DA-D0E8-4598-BFAD-67FD64B89CD3}">
      <dgm:prSet phldrT="[Text]"/>
      <dgm:spPr/>
      <dgm:t>
        <a:bodyPr/>
        <a:lstStyle/>
        <a:p>
          <a:r>
            <a:rPr lang="en-US" dirty="0"/>
            <a:t>Cybersecurity</a:t>
          </a:r>
          <a:endParaRPr lang="en-GB" dirty="0"/>
        </a:p>
      </dgm:t>
    </dgm:pt>
    <dgm:pt modelId="{B4C27C4D-CC79-4ABA-906E-249F813DF618}" type="parTrans" cxnId="{19C5DD04-2C70-4018-ABF2-2263392F3BFC}">
      <dgm:prSet/>
      <dgm:spPr/>
      <dgm:t>
        <a:bodyPr/>
        <a:lstStyle/>
        <a:p>
          <a:endParaRPr lang="en-GB"/>
        </a:p>
      </dgm:t>
    </dgm:pt>
    <dgm:pt modelId="{712FBADE-4CB1-4B66-8B13-E4DE1CFDCBC7}" type="sibTrans" cxnId="{19C5DD04-2C70-4018-ABF2-2263392F3BFC}">
      <dgm:prSet/>
      <dgm:spPr/>
      <dgm:t>
        <a:bodyPr/>
        <a:lstStyle/>
        <a:p>
          <a:endParaRPr lang="en-GB"/>
        </a:p>
      </dgm:t>
    </dgm:pt>
    <dgm:pt modelId="{0CA54F62-0C9A-431D-A635-09000EA99D3F}">
      <dgm:prSet phldrT="[Text]"/>
      <dgm:spPr/>
      <dgm:t>
        <a:bodyPr/>
        <a:lstStyle/>
        <a:p>
          <a:r>
            <a:rPr lang="en-US" dirty="0"/>
            <a:t>Research</a:t>
          </a:r>
          <a:endParaRPr lang="en-GB" dirty="0"/>
        </a:p>
      </dgm:t>
    </dgm:pt>
    <dgm:pt modelId="{A37661ED-C559-4453-830E-E88A9C1317FA}" type="parTrans" cxnId="{9B4C9978-6707-4BD0-B7A9-591581B499AE}">
      <dgm:prSet/>
      <dgm:spPr/>
      <dgm:t>
        <a:bodyPr/>
        <a:lstStyle/>
        <a:p>
          <a:endParaRPr lang="en-GB"/>
        </a:p>
      </dgm:t>
    </dgm:pt>
    <dgm:pt modelId="{D01CC60E-7156-4EF9-B566-E0E4325D3797}" type="sibTrans" cxnId="{9B4C9978-6707-4BD0-B7A9-591581B499AE}">
      <dgm:prSet/>
      <dgm:spPr/>
      <dgm:t>
        <a:bodyPr/>
        <a:lstStyle/>
        <a:p>
          <a:endParaRPr lang="en-GB"/>
        </a:p>
      </dgm:t>
    </dgm:pt>
    <dgm:pt modelId="{D25C0B88-8322-4A71-83E6-41730594F0DF}">
      <dgm:prSet phldrT="[Text]"/>
      <dgm:spPr>
        <a:solidFill>
          <a:srgbClr val="389888"/>
        </a:solidFill>
      </dgm:spPr>
      <dgm:t>
        <a:bodyPr/>
        <a:lstStyle/>
        <a:p>
          <a:r>
            <a:rPr lang="en-US" dirty="0"/>
            <a:t>Software development</a:t>
          </a:r>
          <a:endParaRPr lang="en-GB" dirty="0"/>
        </a:p>
      </dgm:t>
    </dgm:pt>
    <dgm:pt modelId="{514E1F02-598A-4B7A-8E72-8A2BCD156663}" type="parTrans" cxnId="{65A1B4FA-03BB-4F11-8DF6-2E4495D0AFB7}">
      <dgm:prSet/>
      <dgm:spPr/>
      <dgm:t>
        <a:bodyPr/>
        <a:lstStyle/>
        <a:p>
          <a:endParaRPr lang="en-GB"/>
        </a:p>
      </dgm:t>
    </dgm:pt>
    <dgm:pt modelId="{0D0DEC08-1B0F-40A6-A1ED-85EA78E7E98D}" type="sibTrans" cxnId="{65A1B4FA-03BB-4F11-8DF6-2E4495D0AFB7}">
      <dgm:prSet/>
      <dgm:spPr/>
      <dgm:t>
        <a:bodyPr/>
        <a:lstStyle/>
        <a:p>
          <a:endParaRPr lang="en-GB"/>
        </a:p>
      </dgm:t>
    </dgm:pt>
    <dgm:pt modelId="{5DCBD92B-9738-42DC-AEF5-2C6799318CA8}" type="pres">
      <dgm:prSet presAssocID="{4C584722-DA92-4929-8EC1-D0B01D643B58}" presName="Name0" presStyleCnt="0">
        <dgm:presLayoutVars>
          <dgm:chMax val="1"/>
          <dgm:chPref val="1"/>
          <dgm:dir/>
          <dgm:animOne val="branch"/>
          <dgm:animLvl val="lvl"/>
        </dgm:presLayoutVars>
      </dgm:prSet>
      <dgm:spPr/>
    </dgm:pt>
    <dgm:pt modelId="{431CA911-A8AC-4435-9299-DF6DEB48369F}" type="pres">
      <dgm:prSet presAssocID="{C5F07E03-5FD0-477A-ABED-8EA77393613C}" presName="Parent" presStyleLbl="node0" presStyleIdx="0" presStyleCnt="1">
        <dgm:presLayoutVars>
          <dgm:chMax val="6"/>
          <dgm:chPref val="6"/>
        </dgm:presLayoutVars>
      </dgm:prSet>
      <dgm:spPr/>
    </dgm:pt>
    <dgm:pt modelId="{15C70232-8380-4E17-ABA4-4917C28A043C}" type="pres">
      <dgm:prSet presAssocID="{965E6A69-D49C-4307-9E74-8C9FD7DBD2A9}" presName="Accent1" presStyleCnt="0"/>
      <dgm:spPr/>
    </dgm:pt>
    <dgm:pt modelId="{95BCE004-FE08-47E8-AB22-72A91A3118BF}" type="pres">
      <dgm:prSet presAssocID="{965E6A69-D49C-4307-9E74-8C9FD7DBD2A9}" presName="Accent" presStyleLbl="bgShp" presStyleIdx="0" presStyleCnt="6"/>
      <dgm:spPr/>
    </dgm:pt>
    <dgm:pt modelId="{92BF1855-4200-4FA1-B2CC-6C9757E83DC7}" type="pres">
      <dgm:prSet presAssocID="{965E6A69-D49C-4307-9E74-8C9FD7DBD2A9}" presName="Child1" presStyleLbl="node1" presStyleIdx="0" presStyleCnt="6">
        <dgm:presLayoutVars>
          <dgm:chMax val="0"/>
          <dgm:chPref val="0"/>
          <dgm:bulletEnabled val="1"/>
        </dgm:presLayoutVars>
      </dgm:prSet>
      <dgm:spPr/>
    </dgm:pt>
    <dgm:pt modelId="{A83C80FD-3F85-4C0A-A8DA-0E615C1B3862}" type="pres">
      <dgm:prSet presAssocID="{0B163B03-D913-41D4-BFB6-BCD8C7B36340}" presName="Accent2" presStyleCnt="0"/>
      <dgm:spPr/>
    </dgm:pt>
    <dgm:pt modelId="{E11F1DF1-E4A4-4672-9A27-1A5549AF725D}" type="pres">
      <dgm:prSet presAssocID="{0B163B03-D913-41D4-BFB6-BCD8C7B36340}" presName="Accent" presStyleLbl="bgShp" presStyleIdx="1" presStyleCnt="6"/>
      <dgm:spPr/>
    </dgm:pt>
    <dgm:pt modelId="{ECCCB795-12EF-4529-9A86-7FA3596E5403}" type="pres">
      <dgm:prSet presAssocID="{0B163B03-D913-41D4-BFB6-BCD8C7B36340}" presName="Child2" presStyleLbl="node1" presStyleIdx="1" presStyleCnt="6">
        <dgm:presLayoutVars>
          <dgm:chMax val="0"/>
          <dgm:chPref val="0"/>
          <dgm:bulletEnabled val="1"/>
        </dgm:presLayoutVars>
      </dgm:prSet>
      <dgm:spPr/>
    </dgm:pt>
    <dgm:pt modelId="{097B3B98-9670-4E60-83FC-04707E1F3B0E}" type="pres">
      <dgm:prSet presAssocID="{B2BB4012-B8C1-4C66-8DEA-9BC74DB859C3}" presName="Accent3" presStyleCnt="0"/>
      <dgm:spPr/>
    </dgm:pt>
    <dgm:pt modelId="{CD2EFD87-091B-4552-89B0-0D296222ED58}" type="pres">
      <dgm:prSet presAssocID="{B2BB4012-B8C1-4C66-8DEA-9BC74DB859C3}" presName="Accent" presStyleLbl="bgShp" presStyleIdx="2" presStyleCnt="6"/>
      <dgm:spPr/>
    </dgm:pt>
    <dgm:pt modelId="{CFAB9D47-3141-4558-B043-AD3AB23F630F}" type="pres">
      <dgm:prSet presAssocID="{B2BB4012-B8C1-4C66-8DEA-9BC74DB859C3}" presName="Child3" presStyleLbl="node1" presStyleIdx="2" presStyleCnt="6">
        <dgm:presLayoutVars>
          <dgm:chMax val="0"/>
          <dgm:chPref val="0"/>
          <dgm:bulletEnabled val="1"/>
        </dgm:presLayoutVars>
      </dgm:prSet>
      <dgm:spPr/>
    </dgm:pt>
    <dgm:pt modelId="{F80A272D-4D17-4C37-B935-21F12A910D56}" type="pres">
      <dgm:prSet presAssocID="{2C8B06DA-D0E8-4598-BFAD-67FD64B89CD3}" presName="Accent4" presStyleCnt="0"/>
      <dgm:spPr/>
    </dgm:pt>
    <dgm:pt modelId="{645F5AEB-6254-4E00-80F7-8CA6DF77AFE3}" type="pres">
      <dgm:prSet presAssocID="{2C8B06DA-D0E8-4598-BFAD-67FD64B89CD3}" presName="Accent" presStyleLbl="bgShp" presStyleIdx="3" presStyleCnt="6"/>
      <dgm:spPr/>
    </dgm:pt>
    <dgm:pt modelId="{2E931FC2-4A00-4EB1-A0D1-78D44CFFDA88}" type="pres">
      <dgm:prSet presAssocID="{2C8B06DA-D0E8-4598-BFAD-67FD64B89CD3}" presName="Child4" presStyleLbl="node1" presStyleIdx="3" presStyleCnt="6">
        <dgm:presLayoutVars>
          <dgm:chMax val="0"/>
          <dgm:chPref val="0"/>
          <dgm:bulletEnabled val="1"/>
        </dgm:presLayoutVars>
      </dgm:prSet>
      <dgm:spPr/>
    </dgm:pt>
    <dgm:pt modelId="{C1BAF400-48AD-4175-806D-6852B2479EA6}" type="pres">
      <dgm:prSet presAssocID="{0CA54F62-0C9A-431D-A635-09000EA99D3F}" presName="Accent5" presStyleCnt="0"/>
      <dgm:spPr/>
    </dgm:pt>
    <dgm:pt modelId="{52A928DE-163E-4095-9E61-30604B3B2980}" type="pres">
      <dgm:prSet presAssocID="{0CA54F62-0C9A-431D-A635-09000EA99D3F}" presName="Accent" presStyleLbl="bgShp" presStyleIdx="4" presStyleCnt="6"/>
      <dgm:spPr/>
    </dgm:pt>
    <dgm:pt modelId="{1657ADBE-EBBF-43BD-9DE9-74B806C448CE}" type="pres">
      <dgm:prSet presAssocID="{0CA54F62-0C9A-431D-A635-09000EA99D3F}" presName="Child5" presStyleLbl="node1" presStyleIdx="4" presStyleCnt="6">
        <dgm:presLayoutVars>
          <dgm:chMax val="0"/>
          <dgm:chPref val="0"/>
          <dgm:bulletEnabled val="1"/>
        </dgm:presLayoutVars>
      </dgm:prSet>
      <dgm:spPr/>
    </dgm:pt>
    <dgm:pt modelId="{6228EE89-6D4D-4D64-B40D-0DE58635F296}" type="pres">
      <dgm:prSet presAssocID="{D25C0B88-8322-4A71-83E6-41730594F0DF}" presName="Accent6" presStyleCnt="0"/>
      <dgm:spPr/>
    </dgm:pt>
    <dgm:pt modelId="{FAE59AB5-919C-4F52-B639-0D6A35CD5B65}" type="pres">
      <dgm:prSet presAssocID="{D25C0B88-8322-4A71-83E6-41730594F0DF}" presName="Accent" presStyleLbl="bgShp" presStyleIdx="5" presStyleCnt="6"/>
      <dgm:spPr/>
    </dgm:pt>
    <dgm:pt modelId="{0ADA39CC-55F5-437E-9BFF-31866957F43F}" type="pres">
      <dgm:prSet presAssocID="{D25C0B88-8322-4A71-83E6-41730594F0DF}" presName="Child6" presStyleLbl="node1" presStyleIdx="5" presStyleCnt="6">
        <dgm:presLayoutVars>
          <dgm:chMax val="0"/>
          <dgm:chPref val="0"/>
          <dgm:bulletEnabled val="1"/>
        </dgm:presLayoutVars>
      </dgm:prSet>
      <dgm:spPr/>
    </dgm:pt>
  </dgm:ptLst>
  <dgm:cxnLst>
    <dgm:cxn modelId="{19C5DD04-2C70-4018-ABF2-2263392F3BFC}" srcId="{C5F07E03-5FD0-477A-ABED-8EA77393613C}" destId="{2C8B06DA-D0E8-4598-BFAD-67FD64B89CD3}" srcOrd="3" destOrd="0" parTransId="{B4C27C4D-CC79-4ABA-906E-249F813DF618}" sibTransId="{712FBADE-4CB1-4B66-8B13-E4DE1CFDCBC7}"/>
    <dgm:cxn modelId="{D9F1A00E-3C5A-48E3-BFFD-8F7DD31D9071}" type="presOf" srcId="{C5F07E03-5FD0-477A-ABED-8EA77393613C}" destId="{431CA911-A8AC-4435-9299-DF6DEB48369F}" srcOrd="0" destOrd="0" presId="urn:microsoft.com/office/officeart/2011/layout/HexagonRadial"/>
    <dgm:cxn modelId="{4823252A-721B-463C-BF3A-BD32C276ED86}" type="presOf" srcId="{965E6A69-D49C-4307-9E74-8C9FD7DBD2A9}" destId="{92BF1855-4200-4FA1-B2CC-6C9757E83DC7}" srcOrd="0" destOrd="0" presId="urn:microsoft.com/office/officeart/2011/layout/HexagonRadial"/>
    <dgm:cxn modelId="{C898803A-97BB-4132-87B6-CD3647FF3A99}" type="presOf" srcId="{4C584722-DA92-4929-8EC1-D0B01D643B58}" destId="{5DCBD92B-9738-42DC-AEF5-2C6799318CA8}" srcOrd="0" destOrd="0" presId="urn:microsoft.com/office/officeart/2011/layout/HexagonRadial"/>
    <dgm:cxn modelId="{D1AF4764-75BF-4E1A-8261-157BC688F07A}" srcId="{C5F07E03-5FD0-477A-ABED-8EA77393613C}" destId="{B2BB4012-B8C1-4C66-8DEA-9BC74DB859C3}" srcOrd="2" destOrd="0" parTransId="{51E8BBA6-BAF9-45F6-8259-81C47519790C}" sibTransId="{4CC7DC30-668A-410D-B07E-A290B9CC6CD9}"/>
    <dgm:cxn modelId="{9B4C9978-6707-4BD0-B7A9-591581B499AE}" srcId="{C5F07E03-5FD0-477A-ABED-8EA77393613C}" destId="{0CA54F62-0C9A-431D-A635-09000EA99D3F}" srcOrd="4" destOrd="0" parTransId="{A37661ED-C559-4453-830E-E88A9C1317FA}" sibTransId="{D01CC60E-7156-4EF9-B566-E0E4325D3797}"/>
    <dgm:cxn modelId="{74FB157B-86C0-47DB-AD9C-6960B1AF6534}" type="presOf" srcId="{0B163B03-D913-41D4-BFB6-BCD8C7B36340}" destId="{ECCCB795-12EF-4529-9A86-7FA3596E5403}" srcOrd="0" destOrd="0" presId="urn:microsoft.com/office/officeart/2011/layout/HexagonRadial"/>
    <dgm:cxn modelId="{49B4E17D-E70D-4A41-9C3A-B9A950CF582D}" type="presOf" srcId="{D25C0B88-8322-4A71-83E6-41730594F0DF}" destId="{0ADA39CC-55F5-437E-9BFF-31866957F43F}" srcOrd="0" destOrd="0" presId="urn:microsoft.com/office/officeart/2011/layout/HexagonRadial"/>
    <dgm:cxn modelId="{0E72147F-255B-4B73-92E4-BDDE177AB0F5}" srcId="{4C584722-DA92-4929-8EC1-D0B01D643B58}" destId="{C5F07E03-5FD0-477A-ABED-8EA77393613C}" srcOrd="0" destOrd="0" parTransId="{ABDFF909-E306-488E-996C-0FC9E41EE0E8}" sibTransId="{9B35BAFC-7AAF-405B-A5E3-CAE7BCC00C33}"/>
    <dgm:cxn modelId="{45CB4C87-5087-4271-BA2E-0A979FED42C3}" srcId="{C5F07E03-5FD0-477A-ABED-8EA77393613C}" destId="{0B163B03-D913-41D4-BFB6-BCD8C7B36340}" srcOrd="1" destOrd="0" parTransId="{CF8CA4E5-52A2-4965-97E3-8EE0194E53CC}" sibTransId="{96899226-800D-4B74-97D0-276E86B1A091}"/>
    <dgm:cxn modelId="{4D883CB5-1483-4A90-A1C4-142C7CE9C80C}" srcId="{C5F07E03-5FD0-477A-ABED-8EA77393613C}" destId="{965E6A69-D49C-4307-9E74-8C9FD7DBD2A9}" srcOrd="0" destOrd="0" parTransId="{076F4802-B0B1-44C4-B5A7-A197F594EA4B}" sibTransId="{7CB9D118-67C8-43A6-9E06-9857843E0724}"/>
    <dgm:cxn modelId="{9E0E95D8-7C67-40F9-A459-264EB8B4FFF2}" type="presOf" srcId="{2C8B06DA-D0E8-4598-BFAD-67FD64B89CD3}" destId="{2E931FC2-4A00-4EB1-A0D1-78D44CFFDA88}" srcOrd="0" destOrd="0" presId="urn:microsoft.com/office/officeart/2011/layout/HexagonRadial"/>
    <dgm:cxn modelId="{726DC8DA-5682-4C67-A32E-C4CE6E395611}" type="presOf" srcId="{B2BB4012-B8C1-4C66-8DEA-9BC74DB859C3}" destId="{CFAB9D47-3141-4558-B043-AD3AB23F630F}" srcOrd="0" destOrd="0" presId="urn:microsoft.com/office/officeart/2011/layout/HexagonRadial"/>
    <dgm:cxn modelId="{2C0134FA-9F13-4ED9-A301-9823BA77AE9C}" type="presOf" srcId="{0CA54F62-0C9A-431D-A635-09000EA99D3F}" destId="{1657ADBE-EBBF-43BD-9DE9-74B806C448CE}" srcOrd="0" destOrd="0" presId="urn:microsoft.com/office/officeart/2011/layout/HexagonRadial"/>
    <dgm:cxn modelId="{65A1B4FA-03BB-4F11-8DF6-2E4495D0AFB7}" srcId="{C5F07E03-5FD0-477A-ABED-8EA77393613C}" destId="{D25C0B88-8322-4A71-83E6-41730594F0DF}" srcOrd="5" destOrd="0" parTransId="{514E1F02-598A-4B7A-8E72-8A2BCD156663}" sibTransId="{0D0DEC08-1B0F-40A6-A1ED-85EA78E7E98D}"/>
    <dgm:cxn modelId="{CA48ABFA-5588-49F2-97E3-7ABED4C7BBA6}" type="presParOf" srcId="{5DCBD92B-9738-42DC-AEF5-2C6799318CA8}" destId="{431CA911-A8AC-4435-9299-DF6DEB48369F}" srcOrd="0" destOrd="0" presId="urn:microsoft.com/office/officeart/2011/layout/HexagonRadial"/>
    <dgm:cxn modelId="{4D601CDA-8B5D-40A4-B7F4-DC019568704C}" type="presParOf" srcId="{5DCBD92B-9738-42DC-AEF5-2C6799318CA8}" destId="{15C70232-8380-4E17-ABA4-4917C28A043C}" srcOrd="1" destOrd="0" presId="urn:microsoft.com/office/officeart/2011/layout/HexagonRadial"/>
    <dgm:cxn modelId="{176855A9-D5E7-4559-92A6-B2C8CC69B064}" type="presParOf" srcId="{15C70232-8380-4E17-ABA4-4917C28A043C}" destId="{95BCE004-FE08-47E8-AB22-72A91A3118BF}" srcOrd="0" destOrd="0" presId="urn:microsoft.com/office/officeart/2011/layout/HexagonRadial"/>
    <dgm:cxn modelId="{3CAE64FD-2B7A-4149-9E2A-24533D186B9C}" type="presParOf" srcId="{5DCBD92B-9738-42DC-AEF5-2C6799318CA8}" destId="{92BF1855-4200-4FA1-B2CC-6C9757E83DC7}" srcOrd="2" destOrd="0" presId="urn:microsoft.com/office/officeart/2011/layout/HexagonRadial"/>
    <dgm:cxn modelId="{A9A540EC-237F-4357-B093-3DB0A2DB5D26}" type="presParOf" srcId="{5DCBD92B-9738-42DC-AEF5-2C6799318CA8}" destId="{A83C80FD-3F85-4C0A-A8DA-0E615C1B3862}" srcOrd="3" destOrd="0" presId="urn:microsoft.com/office/officeart/2011/layout/HexagonRadial"/>
    <dgm:cxn modelId="{4182719C-E67C-4428-884D-E7A043259650}" type="presParOf" srcId="{A83C80FD-3F85-4C0A-A8DA-0E615C1B3862}" destId="{E11F1DF1-E4A4-4672-9A27-1A5549AF725D}" srcOrd="0" destOrd="0" presId="urn:microsoft.com/office/officeart/2011/layout/HexagonRadial"/>
    <dgm:cxn modelId="{29558B36-404B-40BC-A868-B4D8B28D20FB}" type="presParOf" srcId="{5DCBD92B-9738-42DC-AEF5-2C6799318CA8}" destId="{ECCCB795-12EF-4529-9A86-7FA3596E5403}" srcOrd="4" destOrd="0" presId="urn:microsoft.com/office/officeart/2011/layout/HexagonRadial"/>
    <dgm:cxn modelId="{0D2AAB2C-F8C6-4638-A73E-8D244355CC82}" type="presParOf" srcId="{5DCBD92B-9738-42DC-AEF5-2C6799318CA8}" destId="{097B3B98-9670-4E60-83FC-04707E1F3B0E}" srcOrd="5" destOrd="0" presId="urn:microsoft.com/office/officeart/2011/layout/HexagonRadial"/>
    <dgm:cxn modelId="{5532AAC5-0CE7-4DAB-87BD-40E7433F2F33}" type="presParOf" srcId="{097B3B98-9670-4E60-83FC-04707E1F3B0E}" destId="{CD2EFD87-091B-4552-89B0-0D296222ED58}" srcOrd="0" destOrd="0" presId="urn:microsoft.com/office/officeart/2011/layout/HexagonRadial"/>
    <dgm:cxn modelId="{166F9F7A-0894-42A8-8DC2-14A41C42FE6C}" type="presParOf" srcId="{5DCBD92B-9738-42DC-AEF5-2C6799318CA8}" destId="{CFAB9D47-3141-4558-B043-AD3AB23F630F}" srcOrd="6" destOrd="0" presId="urn:microsoft.com/office/officeart/2011/layout/HexagonRadial"/>
    <dgm:cxn modelId="{5DCF8FBC-BECF-42E8-B61B-730EFB06B5EB}" type="presParOf" srcId="{5DCBD92B-9738-42DC-AEF5-2C6799318CA8}" destId="{F80A272D-4D17-4C37-B935-21F12A910D56}" srcOrd="7" destOrd="0" presId="urn:microsoft.com/office/officeart/2011/layout/HexagonRadial"/>
    <dgm:cxn modelId="{37740DE4-98F8-4BF6-B60C-CB66B50333C2}" type="presParOf" srcId="{F80A272D-4D17-4C37-B935-21F12A910D56}" destId="{645F5AEB-6254-4E00-80F7-8CA6DF77AFE3}" srcOrd="0" destOrd="0" presId="urn:microsoft.com/office/officeart/2011/layout/HexagonRadial"/>
    <dgm:cxn modelId="{FD7FF9F6-EE2F-4060-82B0-6E33EE30EEAE}" type="presParOf" srcId="{5DCBD92B-9738-42DC-AEF5-2C6799318CA8}" destId="{2E931FC2-4A00-4EB1-A0D1-78D44CFFDA88}" srcOrd="8" destOrd="0" presId="urn:microsoft.com/office/officeart/2011/layout/HexagonRadial"/>
    <dgm:cxn modelId="{598E0AD1-E232-413B-BC27-BE3A181E273A}" type="presParOf" srcId="{5DCBD92B-9738-42DC-AEF5-2C6799318CA8}" destId="{C1BAF400-48AD-4175-806D-6852B2479EA6}" srcOrd="9" destOrd="0" presId="urn:microsoft.com/office/officeart/2011/layout/HexagonRadial"/>
    <dgm:cxn modelId="{49755A68-0FEF-45E5-A101-27F2BA79E833}" type="presParOf" srcId="{C1BAF400-48AD-4175-806D-6852B2479EA6}" destId="{52A928DE-163E-4095-9E61-30604B3B2980}" srcOrd="0" destOrd="0" presId="urn:microsoft.com/office/officeart/2011/layout/HexagonRadial"/>
    <dgm:cxn modelId="{B0BE15FC-A3FC-45B1-BD5F-C1651A96ABBA}" type="presParOf" srcId="{5DCBD92B-9738-42DC-AEF5-2C6799318CA8}" destId="{1657ADBE-EBBF-43BD-9DE9-74B806C448CE}" srcOrd="10" destOrd="0" presId="urn:microsoft.com/office/officeart/2011/layout/HexagonRadial"/>
    <dgm:cxn modelId="{B9D1717F-8BF7-4C93-B613-88F2AEB1FB13}" type="presParOf" srcId="{5DCBD92B-9738-42DC-AEF5-2C6799318CA8}" destId="{6228EE89-6D4D-4D64-B40D-0DE58635F296}" srcOrd="11" destOrd="0" presId="urn:microsoft.com/office/officeart/2011/layout/HexagonRadial"/>
    <dgm:cxn modelId="{C5ACED96-C086-496F-8B2B-B611FF7D0C62}" type="presParOf" srcId="{6228EE89-6D4D-4D64-B40D-0DE58635F296}" destId="{FAE59AB5-919C-4F52-B639-0D6A35CD5B65}" srcOrd="0" destOrd="0" presId="urn:microsoft.com/office/officeart/2011/layout/HexagonRadial"/>
    <dgm:cxn modelId="{853535F1-9A36-4311-81DE-8C81A2AE1E07}" type="presParOf" srcId="{5DCBD92B-9738-42DC-AEF5-2C6799318CA8}" destId="{0ADA39CC-55F5-437E-9BFF-31866957F43F}" srcOrd="12" destOrd="0" presId="urn:microsoft.com/office/officeart/2011/layout/HexagonRadial"/>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31CA911-A8AC-4435-9299-DF6DEB48369F}">
      <dsp:nvSpPr>
        <dsp:cNvPr id="0" name=""/>
        <dsp:cNvSpPr/>
      </dsp:nvSpPr>
      <dsp:spPr>
        <a:xfrm>
          <a:off x="3224306" y="1822929"/>
          <a:ext cx="2317022" cy="2004317"/>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en-US" sz="1500" kern="1200" dirty="0"/>
            <a:t>Programming</a:t>
          </a:r>
          <a:endParaRPr lang="en-GB" sz="1500" kern="1200" dirty="0"/>
        </a:p>
      </dsp:txBody>
      <dsp:txXfrm>
        <a:off x="3608269" y="2155072"/>
        <a:ext cx="1549096" cy="1340031"/>
      </dsp:txXfrm>
    </dsp:sp>
    <dsp:sp modelId="{E11F1DF1-E4A4-4672-9A27-1A5549AF725D}">
      <dsp:nvSpPr>
        <dsp:cNvPr id="0" name=""/>
        <dsp:cNvSpPr/>
      </dsp:nvSpPr>
      <dsp:spPr>
        <a:xfrm>
          <a:off x="4675207" y="863998"/>
          <a:ext cx="874205" cy="753243"/>
        </a:xfrm>
        <a:prstGeom prst="hexagon">
          <a:avLst>
            <a:gd name="adj" fmla="val 28900"/>
            <a:gd name="vf" fmla="val 11547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2BF1855-4200-4FA1-B2CC-6C9757E83DC7}">
      <dsp:nvSpPr>
        <dsp:cNvPr id="0" name=""/>
        <dsp:cNvSpPr/>
      </dsp:nvSpPr>
      <dsp:spPr>
        <a:xfrm>
          <a:off x="3437738" y="0"/>
          <a:ext cx="1898783" cy="1642670"/>
        </a:xfrm>
        <a:prstGeom prst="hexagon">
          <a:avLst>
            <a:gd name="adj" fmla="val 28570"/>
            <a:gd name="vf" fmla="val 115470"/>
          </a:avLst>
        </a:prstGeom>
        <a:solidFill>
          <a:srgbClr val="389888"/>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en-US" sz="1500" kern="1200" dirty="0"/>
            <a:t>App development</a:t>
          </a:r>
          <a:endParaRPr lang="en-GB" sz="1500" kern="1200" dirty="0"/>
        </a:p>
      </dsp:txBody>
      <dsp:txXfrm>
        <a:off x="3752407" y="272225"/>
        <a:ext cx="1269445" cy="1098220"/>
      </dsp:txXfrm>
    </dsp:sp>
    <dsp:sp modelId="{CD2EFD87-091B-4552-89B0-0D296222ED58}">
      <dsp:nvSpPr>
        <dsp:cNvPr id="0" name=""/>
        <dsp:cNvSpPr/>
      </dsp:nvSpPr>
      <dsp:spPr>
        <a:xfrm>
          <a:off x="5695473" y="2272162"/>
          <a:ext cx="874205" cy="753243"/>
        </a:xfrm>
        <a:prstGeom prst="hexagon">
          <a:avLst>
            <a:gd name="adj" fmla="val 28900"/>
            <a:gd name="vf" fmla="val 11547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CCCB795-12EF-4529-9A86-7FA3596E5403}">
      <dsp:nvSpPr>
        <dsp:cNvPr id="0" name=""/>
        <dsp:cNvSpPr/>
      </dsp:nvSpPr>
      <dsp:spPr>
        <a:xfrm>
          <a:off x="5179142" y="1010352"/>
          <a:ext cx="1898783" cy="1642670"/>
        </a:xfrm>
        <a:prstGeom prst="hexagon">
          <a:avLst>
            <a:gd name="adj" fmla="val 28570"/>
            <a:gd name="vf" fmla="val 115470"/>
          </a:avLst>
        </a:prstGeom>
        <a:solidFill>
          <a:srgbClr val="F87C3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en-US" sz="1500" kern="1200" dirty="0"/>
            <a:t>Video game design</a:t>
          </a:r>
          <a:endParaRPr lang="en-GB" sz="1500" kern="1200" dirty="0"/>
        </a:p>
      </dsp:txBody>
      <dsp:txXfrm>
        <a:off x="5493811" y="1282577"/>
        <a:ext cx="1269445" cy="1098220"/>
      </dsp:txXfrm>
    </dsp:sp>
    <dsp:sp modelId="{645F5AEB-6254-4E00-80F7-8CA6DF77AFE3}">
      <dsp:nvSpPr>
        <dsp:cNvPr id="0" name=""/>
        <dsp:cNvSpPr/>
      </dsp:nvSpPr>
      <dsp:spPr>
        <a:xfrm>
          <a:off x="4986731" y="3861716"/>
          <a:ext cx="874205" cy="753243"/>
        </a:xfrm>
        <a:prstGeom prst="hexagon">
          <a:avLst>
            <a:gd name="adj" fmla="val 28900"/>
            <a:gd name="vf" fmla="val 11547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FAB9D47-3141-4558-B043-AD3AB23F630F}">
      <dsp:nvSpPr>
        <dsp:cNvPr id="0" name=""/>
        <dsp:cNvSpPr/>
      </dsp:nvSpPr>
      <dsp:spPr>
        <a:xfrm>
          <a:off x="5179142" y="2996587"/>
          <a:ext cx="1898783" cy="1642670"/>
        </a:xfrm>
        <a:prstGeom prst="hexagon">
          <a:avLst>
            <a:gd name="adj" fmla="val 28570"/>
            <a:gd name="vf" fmla="val 11547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en-US" sz="1500" kern="1200" dirty="0"/>
            <a:t>Animation</a:t>
          </a:r>
          <a:endParaRPr lang="en-GB" sz="1500" kern="1200" dirty="0"/>
        </a:p>
      </dsp:txBody>
      <dsp:txXfrm>
        <a:off x="5493811" y="3268812"/>
        <a:ext cx="1269445" cy="1098220"/>
      </dsp:txXfrm>
    </dsp:sp>
    <dsp:sp modelId="{52A928DE-163E-4095-9E61-30604B3B2980}">
      <dsp:nvSpPr>
        <dsp:cNvPr id="0" name=""/>
        <dsp:cNvSpPr/>
      </dsp:nvSpPr>
      <dsp:spPr>
        <a:xfrm>
          <a:off x="3228618" y="4026718"/>
          <a:ext cx="874205" cy="753243"/>
        </a:xfrm>
        <a:prstGeom prst="hexagon">
          <a:avLst>
            <a:gd name="adj" fmla="val 28900"/>
            <a:gd name="vf" fmla="val 11547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E931FC2-4A00-4EB1-A0D1-78D44CFFDA88}">
      <dsp:nvSpPr>
        <dsp:cNvPr id="0" name=""/>
        <dsp:cNvSpPr/>
      </dsp:nvSpPr>
      <dsp:spPr>
        <a:xfrm>
          <a:off x="3437738" y="4008070"/>
          <a:ext cx="1898783" cy="1642670"/>
        </a:xfrm>
        <a:prstGeom prst="hexagon">
          <a:avLst>
            <a:gd name="adj" fmla="val 28570"/>
            <a:gd name="vf" fmla="val 11547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en-US" sz="1500" kern="1200" dirty="0"/>
            <a:t>Cybersecurity</a:t>
          </a:r>
          <a:endParaRPr lang="en-GB" sz="1500" kern="1200" dirty="0"/>
        </a:p>
      </dsp:txBody>
      <dsp:txXfrm>
        <a:off x="3752407" y="4280295"/>
        <a:ext cx="1269445" cy="1098220"/>
      </dsp:txXfrm>
    </dsp:sp>
    <dsp:sp modelId="{FAE59AB5-919C-4F52-B639-0D6A35CD5B65}">
      <dsp:nvSpPr>
        <dsp:cNvPr id="0" name=""/>
        <dsp:cNvSpPr/>
      </dsp:nvSpPr>
      <dsp:spPr>
        <a:xfrm>
          <a:off x="2191644" y="2619118"/>
          <a:ext cx="874205" cy="753243"/>
        </a:xfrm>
        <a:prstGeom prst="hexagon">
          <a:avLst>
            <a:gd name="adj" fmla="val 28900"/>
            <a:gd name="vf" fmla="val 115470"/>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657ADBE-EBBF-43BD-9DE9-74B806C448CE}">
      <dsp:nvSpPr>
        <dsp:cNvPr id="0" name=""/>
        <dsp:cNvSpPr/>
      </dsp:nvSpPr>
      <dsp:spPr>
        <a:xfrm>
          <a:off x="1688249" y="2997718"/>
          <a:ext cx="1898783" cy="1642670"/>
        </a:xfrm>
        <a:prstGeom prst="hexagon">
          <a:avLst>
            <a:gd name="adj" fmla="val 28570"/>
            <a:gd name="vf" fmla="val 115470"/>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en-US" sz="1500" kern="1200" dirty="0"/>
            <a:t>Research</a:t>
          </a:r>
          <a:endParaRPr lang="en-GB" sz="1500" kern="1200" dirty="0"/>
        </a:p>
      </dsp:txBody>
      <dsp:txXfrm>
        <a:off x="2002918" y="3269943"/>
        <a:ext cx="1269445" cy="1098220"/>
      </dsp:txXfrm>
    </dsp:sp>
    <dsp:sp modelId="{0ADA39CC-55F5-437E-9BFF-31866957F43F}">
      <dsp:nvSpPr>
        <dsp:cNvPr id="0" name=""/>
        <dsp:cNvSpPr/>
      </dsp:nvSpPr>
      <dsp:spPr>
        <a:xfrm>
          <a:off x="1688249" y="1008092"/>
          <a:ext cx="1898783" cy="1642670"/>
        </a:xfrm>
        <a:prstGeom prst="hexagon">
          <a:avLst>
            <a:gd name="adj" fmla="val 28570"/>
            <a:gd name="vf" fmla="val 115470"/>
          </a:avLst>
        </a:prstGeom>
        <a:solidFill>
          <a:srgbClr val="389888"/>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en-US" sz="1500" kern="1200" dirty="0"/>
            <a:t>Software development</a:t>
          </a:r>
          <a:endParaRPr lang="en-GB" sz="1500" kern="1200" dirty="0"/>
        </a:p>
      </dsp:txBody>
      <dsp:txXfrm>
        <a:off x="2002918" y="1280317"/>
        <a:ext cx="1269445" cy="1098220"/>
      </dsp:txXfrm>
    </dsp:sp>
  </dsp:spTree>
</dsp:drawing>
</file>

<file path=ppt/diagrams/layout1.xml><?xml version="1.0" encoding="utf-8"?>
<dgm:layoutDef xmlns:dgm="http://schemas.openxmlformats.org/drawingml/2006/diagram" xmlns:a="http://schemas.openxmlformats.org/drawingml/2006/main" uniqueId="urn:microsoft.com/office/officeart/2011/layout/HexagonRadial">
  <dgm:title val="Hexagon Radial"/>
  <dgm:desc val="Use to show a sequential process that relates to a central idea or theme. Limited to six Level 2 shapes. Works best with small amounts of text. Unused text does not appear, but remains available if you switch layouts."/>
  <dgm:catLst>
    <dgm:cat type="cycle" pri="8500"/>
    <dgm:cat type="officeonline" pri="9000"/>
  </dgm:catLst>
  <dgm:samp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40" srcId="0" destId="10" srcOrd="0" destOrd="0"/>
        <dgm:cxn modelId="50" srcId="10" destId="11" srcOrd="0" destOrd="0"/>
        <dgm:cxn modelId="60" srcId="10" destId="12" srcOrd="0" destOrd="0"/>
        <dgm:cxn modelId="70" srcId="10" destId="13" srcOrd="0"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clrData>
  <dgm:layoutNode name="Name0">
    <dgm:varLst>
      <dgm:chMax val="1"/>
      <dgm:chPref val="1"/>
      <dgm:dir/>
      <dgm:animOne val="branch"/>
      <dgm:animLvl val="lvl"/>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l" for="ch" forName="Accent1" refType="w" fact="0.1685"/>
              <dgm:constr type="t" for="ch" forName="Accent1" refType="h" fact="0.2946"/>
              <dgm:constr type="w" for="ch" forName="Accent1" refType="w" fact="0.462"/>
              <dgm:constr type="h" for="ch" forName="Accent1" refType="h" fact="0.5472"/>
              <dgm:constr type="l" for="ch" forName="Parent" refType="w" fact="0"/>
              <dgm:constr type="t" for="ch" forName="Parent" refType="h" fact="0.2885"/>
              <dgm:constr type="w" for="ch" forName="Parent" refType="w" fact="0.6013"/>
              <dgm:constr type="h" for="ch" forName="Parent" refType="h" fact="0.7115"/>
              <dgm:constr type="l" for="ch" forName="Child1" refType="w" fact="0.5073"/>
              <dgm:constr type="t" for="ch" forName="Child1" refType="h" fact="0"/>
              <dgm:constr type="w" for="ch" forName="Child1" refType="w" fact="0.4927"/>
              <dgm:constr type="h" for="ch" forName="Child1" refType="h" fact="0.5831"/>
            </dgm:constrLst>
          </dgm:if>
          <dgm:if name="Name6"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2" refType="w" fact="0.6413"/>
              <dgm:constr type="t" for="ch" forName="Accent2" refType="h" fact="0.3477"/>
              <dgm:constr type="w" for="ch" forName="Accent2" refType="w" fact="0.2269"/>
              <dgm:constr type="h" for="ch" forName="Accent2" refType="h" fact="0.2076"/>
              <dgm:constr type="l" for="ch" forName="Accent1" refType="w" fact="0"/>
              <dgm:constr type="t" for="ch" forName="Accent1" refType="h" fact="0"/>
              <dgm:constr type="w" for="ch" forName="Accent1" refType="w" fact="0"/>
              <dgm:constr type="h" for="ch" forName="Accent1" refType="h" fact="0"/>
              <dgm:constr type="l" for="ch" forName="Parent" refType="w" fact="0"/>
              <dgm:constr type="t" for="ch" forName="Parent" refType="h" fact="0.2239"/>
              <dgm:constr type="w" for="ch" forName="Parent" refType="w" fact="0.6013"/>
              <dgm:constr type="h" for="ch" forName="Parent" refType="h" fact="0.5523"/>
              <dgm:constr type="l" for="ch" forName="Child1" refType="w" fact="0.5073"/>
              <dgm:constr type="t" for="ch" forName="Child1" refType="h" fact="0"/>
              <dgm:constr type="w" for="ch" forName="Child1" refType="w" fact="0.4927"/>
              <dgm:constr type="h" for="ch" forName="Child1" refType="h" fact="0.4527"/>
              <dgm:constr type="l" for="ch" forName="Child2" refType="w" fact="0.5073"/>
              <dgm:constr type="t" for="ch" forName="Child2" refType="h" fact="0.5473"/>
              <dgm:constr type="w" for="ch" forName="Child2" refType="w" fact="0.4927"/>
              <dgm:constr type="h" for="ch" forName="Child2" refType="h" fact="0.4527"/>
            </dgm:constrLst>
          </dgm:if>
          <dgm:if name="Name7"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3" refType="w" fact="0.4573"/>
              <dgm:constr type="t" for="ch" forName="Accent3" refType="h" fact="0.6145"/>
              <dgm:constr type="w" for="ch" forName="Accent3" refType="w" fact="0.2269"/>
              <dgm:constr type="h" for="ch" forName="Accent3" refType="h" fact="0.1623"/>
              <dgm:constr type="l" for="ch" forName="Accent2" refType="w" fact="0.6413"/>
              <dgm:constr type="t" for="ch" forName="Accent2" refType="h" fact="0.2719"/>
              <dgm:constr type="w" for="ch" forName="Accent2" refType="w" fact="0.2269"/>
              <dgm:constr type="h" for="ch" forName="Accent2" refType="h" fact="0.1623"/>
              <dgm:constr type="l" for="ch" forName="Accent1" refType="w" fact="0"/>
              <dgm:constr type="t" for="ch" forName="Accent1" refType="h" fact="0"/>
              <dgm:constr type="w" for="ch" forName="Accent1" refType="w" fact="0"/>
              <dgm:constr type="h" for="ch" forName="Accent1" refType="h" fact="0"/>
              <dgm:constr type="l" for="ch" forName="Child3" refType="w" fact="0.0554"/>
              <dgm:constr type="t" for="ch" forName="Child3" refType="h" fact="0.646"/>
              <dgm:constr type="w" for="ch" forName="Child3" refType="w" fact="0.4927"/>
              <dgm:constr type="h" for="ch" forName="Child3" refType="h" fact="0.354"/>
              <dgm:constr type="l" for="ch" forName="Parent" refType="w" fact="0"/>
              <dgm:constr type="t" for="ch" forName="Parent" refType="h" fact="0.1751"/>
              <dgm:constr type="w" for="ch" forName="Parent" refType="w" fact="0.6013"/>
              <dgm:constr type="h" for="ch" forName="Parent" refType="h" fact="0.4319"/>
              <dgm:constr type="l" for="ch" forName="Child1" refType="w" fact="0.5073"/>
              <dgm:constr type="t" for="ch" forName="Child1" refType="h" fact="0"/>
              <dgm:constr type="w" for="ch" forName="Child1" refType="w" fact="0.4927"/>
              <dgm:constr type="h" for="ch" forName="Child1" refType="h" fact="0.354"/>
              <dgm:constr type="l" for="ch" forName="Child2" refType="w" fact="0.5073"/>
              <dgm:constr type="t" for="ch" forName="Child2" refType="h" fact="0.428"/>
              <dgm:constr type="w" for="ch" forName="Child2" refType="w" fact="0.4927"/>
              <dgm:constr type="h" for="ch" forName="Child2" refType="h" fact="0.354"/>
            </dgm:constrLst>
          </dgm:if>
          <dgm:if name="Name8"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4" refType="w" fact="0.4573"/>
              <dgm:constr type="t" for="ch" forName="Accent4" refType="h" fact="0.6834"/>
              <dgm:constr type="w" for="ch" forName="Accent4" refType="w" fact="0.2269"/>
              <dgm:constr type="h" for="ch" forName="Accent4" refType="h" fact="0.1333"/>
              <dgm:constr type="l" for="ch" forName="Accent3" refType="w" fact="0.6413"/>
              <dgm:constr type="t" for="ch" forName="Accent3" refType="h" fact="0.4021"/>
              <dgm:constr type="w" for="ch" forName="Accent3" refType="w" fact="0.2269"/>
              <dgm:constr type="h" for="ch" forName="Accent3" refType="h" fact="0.1333"/>
              <dgm:constr type="l" for="ch" forName="Accent2" refType="w" fact="0.3765"/>
              <dgm:constr type="t" for="ch" forName="Accent2" refType="h" fact="0.1529"/>
              <dgm:constr type="w" for="ch" forName="Accent2" refType="w" fact="0.2269"/>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0554"/>
              <dgm:constr type="t" for="ch" forName="Child4" refType="h" fact="0.7093"/>
              <dgm:constr type="w" for="ch" forName="Child4" refType="w" fact="0.4927"/>
              <dgm:constr type="h" for="ch" forName="Child4" refType="h" fact="0.2907"/>
              <dgm:constr type="l" for="ch" forName="Parent" refType="w" fact="0"/>
              <dgm:constr type="t" for="ch" forName="Parent" refType="h" fact="0.3226"/>
              <dgm:constr type="w" for="ch" forName="Parent" refType="w" fact="0.6013"/>
              <dgm:constr type="h" for="ch" forName="Parent" refType="h" fact="0.3547"/>
              <dgm:constr type="l" for="ch" forName="Child2" refType="w" fact="0.5073"/>
              <dgm:constr type="t" for="ch" forName="Child2" refType="h" fact="0.1788"/>
              <dgm:constr type="w" for="ch" forName="Child2" refType="w" fact="0.4927"/>
              <dgm:constr type="h" for="ch" forName="Child2" refType="h" fact="0.2907"/>
              <dgm:constr type="l" for="ch" forName="Child3" refType="w" fact="0.5073"/>
              <dgm:constr type="t" for="ch" forName="Child3" refType="h" fact="0.5303"/>
              <dgm:constr type="w" for="ch" forName="Child3" refType="w" fact="0.4927"/>
              <dgm:constr type="h" for="ch" forName="Child3" refType="h" fact="0.2907"/>
              <dgm:constr type="l" for="ch" forName="Child1" refType="w" fact="0.0554"/>
              <dgm:constr type="t" for="ch" forName="Child1" refType="h" fact="0"/>
              <dgm:constr type="w" for="ch" forName="Child1" refType="w" fact="0.4927"/>
              <dgm:constr type="h" for="ch" forName="Child1" refType="h" fact="0.2907"/>
            </dgm:constrLst>
          </dgm:if>
          <dgm:if name="Name9"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1" refType="w" fact="0.3246"/>
              <dgm:constr type="t" for="ch" forName="Child1" refType="h" fact="0"/>
              <dgm:constr type="w" for="ch" forName="Child1" refType="w" fact="0.3523"/>
              <dgm:constr type="h" for="ch" forName="Child1" refType="h" fact="0.2907"/>
            </dgm:constrLst>
          </dgm:if>
          <dgm:else name="Name10">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l" for="ch" forName="Accent6" refType="w" fact="0.0934"/>
              <dgm:constr type="t" for="ch" forName="Accent6" refType="h" fact="0.4635"/>
              <dgm:constr type="w" for="ch" forName="Accent6" refType="w" fact="0.1622"/>
              <dgm:constr type="h" for="ch" forName="Accent6" refType="h" fact="0.1333"/>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6" refType="w" fact="0"/>
              <dgm:constr type="t" for="ch" forName="Child6" refType="h" fact="0.1784"/>
              <dgm:constr type="w" for="ch" forName="Child6" refType="w" fact="0.3523"/>
              <dgm:constr type="h" for="ch" forName="Child6" refType="h" fact="0.2907"/>
              <dgm:constr type="l" for="ch" forName="Child1" refType="w" fact="0.3246"/>
              <dgm:constr type="t" for="ch" forName="Child1" refType="h" fact="0"/>
              <dgm:constr type="w" for="ch" forName="Child1" refType="w" fact="0.3523"/>
              <dgm:constr type="h" for="ch" forName="Child1" refType="h" fact="0.2907"/>
            </dgm:constrLst>
          </dgm:else>
        </dgm:choose>
      </dgm:if>
      <dgm:else name="Name11">
        <dgm:choose name="Name12">
          <dgm:if name="Name13"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4"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r" for="ch" forName="Accent1" refType="w" fact="0.8315"/>
              <dgm:constr type="t" for="ch" forName="Accent1" refType="h" fact="0.2946"/>
              <dgm:constr type="w" for="ch" forName="Accent1" refType="w" fact="0.462"/>
              <dgm:constr type="h" for="ch" forName="Accent1" refType="h" fact="0.5472"/>
              <dgm:constr type="r" for="ch" forName="Parent" refType="w"/>
              <dgm:constr type="t" for="ch" forName="Parent" refType="h" fact="0.2885"/>
              <dgm:constr type="w" for="ch" forName="Parent" refType="w" fact="0.6013"/>
              <dgm:constr type="h" for="ch" forName="Parent" refType="h" fact="0.7115"/>
              <dgm:constr type="r" for="ch" forName="Child1" refType="w" fact="0.4927"/>
              <dgm:constr type="t" for="ch" forName="Child1" refType="h" fact="0"/>
              <dgm:constr type="w" for="ch" forName="Child1" refType="w" fact="0.4927"/>
              <dgm:constr type="h" for="ch" forName="Child1" refType="h" fact="0.5831"/>
            </dgm:constrLst>
          </dgm:if>
          <dgm:if name="Name15"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2" refType="w" fact="0.3587"/>
              <dgm:constr type="t" for="ch" forName="Accent2" refType="h" fact="0.3477"/>
              <dgm:constr type="w" for="ch" forName="Accent2" refType="w" fact="0.2269"/>
              <dgm:constr type="h" for="ch" forName="Accent2" refType="h" fact="0.2076"/>
              <dgm:constr type="r" for="ch" forName="Accent1" refType="w" fact="0"/>
              <dgm:constr type="t" for="ch" forName="Accent1" refType="h" fact="0"/>
              <dgm:constr type="w" for="ch" forName="Accent1" refType="w" fact="0"/>
              <dgm:constr type="h" for="ch" forName="Accent1" refType="h" fact="0"/>
              <dgm:constr type="r" for="ch" forName="Parent" refType="w"/>
              <dgm:constr type="t" for="ch" forName="Parent" refType="h" fact="0.2239"/>
              <dgm:constr type="w" for="ch" forName="Parent" refType="w" fact="0.6013"/>
              <dgm:constr type="h" for="ch" forName="Parent" refType="h" fact="0.5523"/>
              <dgm:constr type="r" for="ch" forName="Child1" refType="w" fact="0.4927"/>
              <dgm:constr type="t" for="ch" forName="Child1" refType="h" fact="0"/>
              <dgm:constr type="w" for="ch" forName="Child1" refType="w" fact="0.4927"/>
              <dgm:constr type="h" for="ch" forName="Child1" refType="h" fact="0.4527"/>
              <dgm:constr type="r" for="ch" forName="Child2" refType="w" fact="0.5073"/>
              <dgm:constr type="t" for="ch" forName="Child2" refType="h" fact="0.5473"/>
              <dgm:constr type="w" for="ch" forName="Child2" refType="w" fact="0.4927"/>
              <dgm:constr type="h" for="ch" forName="Child2" refType="h" fact="0.4527"/>
            </dgm:constrLst>
          </dgm:if>
          <dgm:if name="Name16"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3" refType="w" fact="0.5427"/>
              <dgm:constr type="t" for="ch" forName="Accent3" refType="h" fact="0.6145"/>
              <dgm:constr type="w" for="ch" forName="Accent3" refType="w" fact="0.2269"/>
              <dgm:constr type="h" for="ch" forName="Accent3" refType="h" fact="0.1623"/>
              <dgm:constr type="r" for="ch" forName="Accent2" refType="w" fact="0.3587"/>
              <dgm:constr type="t" for="ch" forName="Accent2" refType="h" fact="0.2719"/>
              <dgm:constr type="w" for="ch" forName="Accent2" refType="w" fact="0.2269"/>
              <dgm:constr type="h" for="ch" forName="Accent2" refType="h" fact="0.1623"/>
              <dgm:constr type="r" for="ch" forName="Accent1" refType="w" fact="0"/>
              <dgm:constr type="t" for="ch" forName="Accent1" refType="h" fact="0"/>
              <dgm:constr type="w" for="ch" forName="Accent1" refType="w" fact="0"/>
              <dgm:constr type="h" for="ch" forName="Accent1" refType="h" fact="0"/>
              <dgm:constr type="r" for="ch" forName="Child3" refType="w" fact="0.9446"/>
              <dgm:constr type="t" for="ch" forName="Child3" refType="h" fact="0.646"/>
              <dgm:constr type="w" for="ch" forName="Child3" refType="w" fact="0.4927"/>
              <dgm:constr type="h" for="ch" forName="Child3" refType="h" fact="0.354"/>
              <dgm:constr type="r" for="ch" forName="Parent" refType="w"/>
              <dgm:constr type="t" for="ch" forName="Parent" refType="h" fact="0.1751"/>
              <dgm:constr type="w" for="ch" forName="Parent" refType="w" fact="0.6013"/>
              <dgm:constr type="h" for="ch" forName="Parent" refType="h" fact="0.4319"/>
              <dgm:constr type="r" for="ch" forName="Child1" refType="w" fact="0.4927"/>
              <dgm:constr type="t" for="ch" forName="Child1" refType="h" fact="0"/>
              <dgm:constr type="w" for="ch" forName="Child1" refType="w" fact="0.4927"/>
              <dgm:constr type="h" for="ch" forName="Child1" refType="h" fact="0.354"/>
              <dgm:constr type="r" for="ch" forName="Child2" refType="w" fact="0.4927"/>
              <dgm:constr type="t" for="ch" forName="Child2" refType="h" fact="0.428"/>
              <dgm:constr type="w" for="ch" forName="Child2" refType="w" fact="0.4927"/>
              <dgm:constr type="h" for="ch" forName="Child2" refType="h" fact="0.354"/>
            </dgm:constrLst>
          </dgm:if>
          <dgm:if name="Name17"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4" refType="w" fact="0.5427"/>
              <dgm:constr type="t" for="ch" forName="Accent4" refType="h" fact="0.6834"/>
              <dgm:constr type="w" for="ch" forName="Accent4" refType="w" fact="0.2269"/>
              <dgm:constr type="h" for="ch" forName="Accent4" refType="h" fact="0.1333"/>
              <dgm:constr type="r" for="ch" forName="Accent3" refType="w" fact="0.3587"/>
              <dgm:constr type="t" for="ch" forName="Accent3" refType="h" fact="0.4021"/>
              <dgm:constr type="w" for="ch" forName="Accent3" refType="w" fact="0.2269"/>
              <dgm:constr type="h" for="ch" forName="Accent3" refType="h" fact="0.1333"/>
              <dgm:constr type="r" for="ch" forName="Accent2" refType="w" fact="0.6235"/>
              <dgm:constr type="t" for="ch" forName="Accent2" refType="h" fact="0.1529"/>
              <dgm:constr type="w" for="ch" forName="Accent2" refType="w" fact="0.2269"/>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9446"/>
              <dgm:constr type="t" for="ch" forName="Child4" refType="h" fact="0.7093"/>
              <dgm:constr type="w" for="ch" forName="Child4" refType="w" fact="0.4927"/>
              <dgm:constr type="h" for="ch" forName="Child4" refType="h" fact="0.2907"/>
              <dgm:constr type="r" for="ch" forName="Parent" refType="w"/>
              <dgm:constr type="t" for="ch" forName="Parent" refType="h" fact="0.3226"/>
              <dgm:constr type="w" for="ch" forName="Parent" refType="w" fact="0.6013"/>
              <dgm:constr type="h" for="ch" forName="Parent" refType="h" fact="0.3547"/>
              <dgm:constr type="r" for="ch" forName="Child2" refType="w" fact="0.4927"/>
              <dgm:constr type="t" for="ch" forName="Child2" refType="h" fact="0.1788"/>
              <dgm:constr type="w" for="ch" forName="Child2" refType="w" fact="0.4927"/>
              <dgm:constr type="h" for="ch" forName="Child2" refType="h" fact="0.2907"/>
              <dgm:constr type="r" for="ch" forName="Child3" refType="w" fact="0.4927"/>
              <dgm:constr type="t" for="ch" forName="Child3" refType="h" fact="0.5303"/>
              <dgm:constr type="w" for="ch" forName="Child3" refType="w" fact="0.4927"/>
              <dgm:constr type="h" for="ch" forName="Child3" refType="h" fact="0.2907"/>
              <dgm:constr type="r" for="ch" forName="Child1" refType="w" fact="0.9446"/>
              <dgm:constr type="t" for="ch" forName="Child1" refType="h" fact="0"/>
              <dgm:constr type="w" for="ch" forName="Child1" refType="w" fact="0.4927"/>
              <dgm:constr type="h" for="ch" forName="Child1" refType="h" fact="0.2907"/>
            </dgm:constrLst>
          </dgm:if>
          <dgm:if name="Name18"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1" refType="w" fact="0.6754"/>
              <dgm:constr type="t" for="ch" forName="Child1" refType="h" fact="0"/>
              <dgm:constr type="w" for="ch" forName="Child1" refType="w" fact="0.3523"/>
              <dgm:constr type="h" for="ch" forName="Child1" refType="h" fact="0.2907"/>
            </dgm:constrLst>
          </dgm:if>
          <dgm:else name="Name19">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r" for="ch" forName="Accent6" refType="w" fact="0.9066"/>
              <dgm:constr type="t" for="ch" forName="Accent6" refType="h" fact="0.4635"/>
              <dgm:constr type="w" for="ch" forName="Accent6" refType="w" fact="0.1622"/>
              <dgm:constr type="h" for="ch" forName="Accent6" refType="h" fact="0.1333"/>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6" refType="w"/>
              <dgm:constr type="t" for="ch" forName="Child6" refType="h" fact="0.1784"/>
              <dgm:constr type="w" for="ch" forName="Child6" refType="w" fact="0.3523"/>
              <dgm:constr type="h" for="ch" forName="Child6" refType="h" fact="0.2907"/>
              <dgm:constr type="r" for="ch" forName="Child1" refType="w" fact="0.6754"/>
              <dgm:constr type="t" for="ch" forName="Child1" refType="h" fact="0"/>
              <dgm:constr type="w" for="ch" forName="Child1" refType="w" fact="0.3523"/>
              <dgm:constr type="h" for="ch" forName="Child1" refType="h" fact="0.2907"/>
            </dgm:constrLst>
          </dgm:else>
        </dgm:choose>
      </dgm:else>
    </dgm:choose>
    <dgm:forEach name="wrapper" axis="self" ptType="parTrans">
      <dgm:forEach name="accentRepeat" axis="self">
        <dgm:layoutNode name="Accent" styleLbl="bgShp">
          <dgm:alg type="sp"/>
          <dgm:shape xmlns:r="http://schemas.openxmlformats.org/officeDocument/2006/relationships" type="hexagon" r:blip="" zOrderOff="-2">
            <dgm:adjLst>
              <dgm:adj idx="1" val="0.289"/>
              <dgm:adj idx="2" val="1.1547"/>
            </dgm:adjLst>
          </dgm:shape>
          <dgm:presOf/>
        </dgm:layoutNode>
      </dgm:forEach>
    </dgm:forEach>
    <dgm:forEach name="Name20" axis="ch" ptType="node" cnt="1">
      <dgm:layoutNode name="Parent" styleLbl="node0">
        <dgm:varLst>
          <dgm:chMax val="6"/>
          <dgm:chPref val="6"/>
        </dgm:varLst>
        <dgm:alg type="tx"/>
        <dgm:shape xmlns:r="http://schemas.openxmlformats.org/officeDocument/2006/relationships" type="hexagon" r:blip="">
          <dgm:adjLst>
            <dgm:adj idx="1" val="0.2857"/>
            <dgm:adj idx="2" val="1.1547"/>
          </dgm:adjLst>
        </dgm:shape>
        <dgm:presOf axis="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1" axis="ch ch" ptType="node node" st="1 1" cnt="1 1">
      <dgm:layoutNode name="Accent1">
        <dgm:alg type="sp"/>
        <dgm:shape xmlns:r="http://schemas.openxmlformats.org/officeDocument/2006/relationships" r:blip="" zOrderOff="-2">
          <dgm:adjLst/>
        </dgm:shape>
        <dgm:presOf/>
        <dgm:constrLst/>
        <dgm:forEach name="Name22" ref="accentRepeat"/>
      </dgm:layoutNode>
      <dgm:layoutNode name="Child1"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3" axis="ch ch" ptType="node node" st="1 2" cnt="1 1">
      <dgm:layoutNode name="Accent2">
        <dgm:alg type="sp"/>
        <dgm:shape xmlns:r="http://schemas.openxmlformats.org/officeDocument/2006/relationships" r:blip="" zOrderOff="-2">
          <dgm:adjLst/>
        </dgm:shape>
        <dgm:presOf/>
        <dgm:constrLst/>
        <dgm:forEach name="Name24" ref="accentRepeat"/>
      </dgm:layoutNode>
      <dgm:layoutNode name="Child2"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5" axis="ch ch" ptType="node node" st="1 3" cnt="1 1">
      <dgm:layoutNode name="Accent3">
        <dgm:alg type="sp"/>
        <dgm:shape xmlns:r="http://schemas.openxmlformats.org/officeDocument/2006/relationships" r:blip="" zOrderOff="-2">
          <dgm:adjLst/>
        </dgm:shape>
        <dgm:presOf/>
        <dgm:constrLst/>
        <dgm:forEach name="Name26" ref="accentRepeat"/>
      </dgm:layoutNode>
      <dgm:layoutNode name="Child3"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7" axis="ch ch" ptType="node node" st="1 4" cnt="1 1">
      <dgm:layoutNode name="Accent4">
        <dgm:alg type="sp"/>
        <dgm:shape xmlns:r="http://schemas.openxmlformats.org/officeDocument/2006/relationships" r:blip="">
          <dgm:adjLst/>
        </dgm:shape>
        <dgm:presOf/>
        <dgm:constrLst/>
        <dgm:forEach name="Name28" ref="accentRepeat"/>
      </dgm:layoutNode>
      <dgm:layoutNode name="Child4"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9" axis="ch ch" ptType="node node" st="1 5" cnt="1 1">
      <dgm:layoutNode name="Accent5">
        <dgm:alg type="sp"/>
        <dgm:shape xmlns:r="http://schemas.openxmlformats.org/officeDocument/2006/relationships" r:blip="">
          <dgm:adjLst/>
        </dgm:shape>
        <dgm:presOf/>
        <dgm:constrLst/>
        <dgm:forEach name="Name30" ref="accentRepeat"/>
      </dgm:layoutNode>
      <dgm:layoutNode name="Child5"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1" axis="ch ch" ptType="node node" st="1 6" cnt="1 1">
      <dgm:layoutNode name="Accent6">
        <dgm:alg type="sp"/>
        <dgm:shape xmlns:r="http://schemas.openxmlformats.org/officeDocument/2006/relationships" r:blip="">
          <dgm:adjLst/>
        </dgm:shape>
        <dgm:presOf/>
        <dgm:constrLst/>
        <dgm:forEach name="Name32" ref="accentRepeat"/>
      </dgm:layoutNode>
      <dgm:layoutNode name="Child6"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FBA747E-28C5-8A41-89FF-E0F2190071C5}" type="datetimeFigureOut">
              <a:rPr lang="en-US" smtClean="0"/>
              <a:t>3/11/2026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2B6D8DA-84D0-5D4D-8B76-9F4B7B0D3CEE}" type="slidenum">
              <a:rPr lang="en-US" smtClean="0"/>
              <a:t>‹#›</a:t>
            </a:fld>
            <a:endParaRPr lang="en-US"/>
          </a:p>
        </p:txBody>
      </p:sp>
    </p:spTree>
    <p:extLst>
      <p:ext uri="{BB962C8B-B14F-4D97-AF65-F5344CB8AC3E}">
        <p14:creationId xmlns:p14="http://schemas.microsoft.com/office/powerpoint/2010/main" val="15402001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2B6D8DA-84D0-5D4D-8B76-9F4B7B0D3CEE}" type="slidenum">
              <a:rPr lang="en-US" smtClean="0"/>
              <a:t>1</a:t>
            </a:fld>
            <a:endParaRPr lang="en-US"/>
          </a:p>
        </p:txBody>
      </p:sp>
    </p:spTree>
    <p:extLst>
      <p:ext uri="{BB962C8B-B14F-4D97-AF65-F5344CB8AC3E}">
        <p14:creationId xmlns:p14="http://schemas.microsoft.com/office/powerpoint/2010/main" val="35280224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mentioned earlier that Ada Lovelace was the first true computer programmer. But before that the concept of ‘human computers’ had already existed, it was used in ancient Rome with reference to people performing calculations (</a:t>
            </a:r>
            <a:r>
              <a:rPr lang="en-US" dirty="0" err="1"/>
              <a:t>calculatore</a:t>
            </a:r>
            <a:r>
              <a:rPr lang="en-US" dirty="0"/>
              <a:t>). You might have all heard of Halley’s comet. Edmond Halley had read reports of comets approaching the Earth in ~75 </a:t>
            </a:r>
            <a:r>
              <a:rPr lang="en-US" dirty="0" err="1"/>
              <a:t>yr</a:t>
            </a:r>
            <a:r>
              <a:rPr lang="en-US" dirty="0"/>
              <a:t> intervals. He realized these comets were all the same comet, orbiting the sun, and predicted it would return. </a:t>
            </a:r>
          </a:p>
          <a:p>
            <a:endParaRPr lang="en-US" dirty="0"/>
          </a:p>
          <a:p>
            <a:r>
              <a:rPr lang="en-US" dirty="0"/>
              <a:t>However, this task was too complex for one human to solve. In 1757, the French mathematician Alexis-Claude Clairaut decided to break the work up—by dividing the calculations among several people. He recruited </a:t>
            </a:r>
            <a:r>
              <a:rPr lang="fr-FR" dirty="0"/>
              <a:t>Jérôme Lalande and Nicole-Reine Lepaute. </a:t>
            </a:r>
            <a:endParaRPr lang="en-US" dirty="0"/>
          </a:p>
          <a:p>
            <a:endParaRPr lang="en-US" dirty="0"/>
          </a:p>
          <a:p>
            <a:r>
              <a:rPr lang="en-US" dirty="0"/>
              <a:t>After arduous weeks of cranking away, the trio predicted that the comet’s closest approach to the sun would be between March 15 and May 15 the next year. In the end, they were slightly off—the comet rounded the sun on March 13, two days early—but it was the most accurate forecast yet. </a:t>
            </a:r>
          </a:p>
          <a:p>
            <a:endParaRPr lang="en-US" dirty="0"/>
          </a:p>
          <a:p>
            <a:r>
              <a:rPr lang="en-US" dirty="0"/>
              <a:t>With today’s technology we can accurately predict when the comet will next appear. The 28</a:t>
            </a:r>
            <a:r>
              <a:rPr lang="en-US" baseline="30000" dirty="0"/>
              <a:t>th</a:t>
            </a:r>
            <a:r>
              <a:rPr lang="en-US" dirty="0"/>
              <a:t> July, 2061.</a:t>
            </a:r>
          </a:p>
          <a:p>
            <a:endParaRPr lang="en-US" dirty="0"/>
          </a:p>
          <a:p>
            <a:r>
              <a:rPr lang="en-GB" dirty="0"/>
              <a:t>https://www.smithsonianmag.com/science-nature/history-human-computers-180972202/</a:t>
            </a:r>
          </a:p>
          <a:p>
            <a:endParaRPr lang="en-GB" dirty="0"/>
          </a:p>
          <a:p>
            <a:endParaRPr lang="en-GB" dirty="0"/>
          </a:p>
          <a:p>
            <a:r>
              <a:rPr lang="en-GB" dirty="0"/>
              <a:t>‘</a:t>
            </a:r>
            <a:r>
              <a:rPr lang="en-US" dirty="0"/>
              <a:t>Halley's most famous appearance occurred shortly before the 1066 invasion of England by William the Conqueror. It is said that William believed the comet heralded his success.</a:t>
            </a:r>
            <a:r>
              <a:rPr lang="en-GB" dirty="0"/>
              <a:t>’</a:t>
            </a:r>
          </a:p>
          <a:p>
            <a:r>
              <a:rPr lang="en-GB" dirty="0"/>
              <a:t>https://www.space.com/19878-halleys-comet.html</a:t>
            </a:r>
          </a:p>
        </p:txBody>
      </p:sp>
      <p:sp>
        <p:nvSpPr>
          <p:cNvPr id="4" name="Slide Number Placeholder 3"/>
          <p:cNvSpPr>
            <a:spLocks noGrp="1"/>
          </p:cNvSpPr>
          <p:nvPr>
            <p:ph type="sldNum" sz="quarter" idx="5"/>
          </p:nvPr>
        </p:nvSpPr>
        <p:spPr/>
        <p:txBody>
          <a:bodyPr/>
          <a:lstStyle/>
          <a:p>
            <a:fld id="{D2B6D8DA-84D0-5D4D-8B76-9F4B7B0D3CEE}" type="slidenum">
              <a:rPr lang="en-US" smtClean="0"/>
              <a:t>12</a:t>
            </a:fld>
            <a:endParaRPr lang="en-US"/>
          </a:p>
        </p:txBody>
      </p:sp>
    </p:spTree>
    <p:extLst>
      <p:ext uri="{BB962C8B-B14F-4D97-AF65-F5344CB8AC3E}">
        <p14:creationId xmlns:p14="http://schemas.microsoft.com/office/powerpoint/2010/main" val="39326105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https://www.analyticsinsight.net/top-10-best-women-programmers-of-all-time/</a:t>
            </a:r>
          </a:p>
          <a:p>
            <a:r>
              <a:rPr lang="en-GB" dirty="0"/>
              <a:t>https://www.geeksforgeeks.org/top-women-programmers/</a:t>
            </a:r>
          </a:p>
          <a:p>
            <a:r>
              <a:rPr lang="en-GB" dirty="0"/>
              <a:t>http://www.computinghistory.org.uk/det/1843/Ada-Lovelace/</a:t>
            </a:r>
          </a:p>
        </p:txBody>
      </p:sp>
      <p:sp>
        <p:nvSpPr>
          <p:cNvPr id="4" name="Slide Number Placeholder 3"/>
          <p:cNvSpPr>
            <a:spLocks noGrp="1"/>
          </p:cNvSpPr>
          <p:nvPr>
            <p:ph type="sldNum" sz="quarter" idx="5"/>
          </p:nvPr>
        </p:nvSpPr>
        <p:spPr/>
        <p:txBody>
          <a:bodyPr/>
          <a:lstStyle/>
          <a:p>
            <a:fld id="{D2B6D8DA-84D0-5D4D-8B76-9F4B7B0D3CEE}" type="slidenum">
              <a:rPr lang="en-US" smtClean="0"/>
              <a:t>13</a:t>
            </a:fld>
            <a:endParaRPr lang="en-US"/>
          </a:p>
        </p:txBody>
      </p:sp>
    </p:spTree>
    <p:extLst>
      <p:ext uri="{BB962C8B-B14F-4D97-AF65-F5344CB8AC3E}">
        <p14:creationId xmlns:p14="http://schemas.microsoft.com/office/powerpoint/2010/main" val="19336405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ENIAC was the first programmable, electronic, general-purpose digital computer, completed in 1945. If Babbage’s difference engine was the first ever computer, the ENIAC might be considered the ancestor to all modern computers such as your smartphones or laptops. The two men who designed the machine, John Mauchly and Dr Presper Eckert Jr, were widely known for it. Yet in pictures of the ENIAC women could be seen. </a:t>
            </a:r>
            <a:endParaRPr lang="en-GB" dirty="0"/>
          </a:p>
          <a:p>
            <a:r>
              <a:rPr lang="en-GB" dirty="0"/>
              <a:t>Though the men could be identified easily, the women couldn’t. In 1985 a woman named Kathy Kleiman set out to identify these women. </a:t>
            </a:r>
          </a:p>
          <a:p>
            <a:endParaRPr lang="en-GB" dirty="0"/>
          </a:p>
          <a:p>
            <a:r>
              <a:rPr lang="en-GB" dirty="0"/>
              <a:t>https://ideas.ted.com/how-i-discovered-six-pioneering-women-who-helped-create-modern-computers-and-why-we-should-never-forget-them/</a:t>
            </a:r>
          </a:p>
        </p:txBody>
      </p:sp>
      <p:sp>
        <p:nvSpPr>
          <p:cNvPr id="4" name="Slide Number Placeholder 3"/>
          <p:cNvSpPr>
            <a:spLocks noGrp="1"/>
          </p:cNvSpPr>
          <p:nvPr>
            <p:ph type="sldNum" sz="quarter" idx="5"/>
          </p:nvPr>
        </p:nvSpPr>
        <p:spPr/>
        <p:txBody>
          <a:bodyPr/>
          <a:lstStyle/>
          <a:p>
            <a:fld id="{D2B6D8DA-84D0-5D4D-8B76-9F4B7B0D3CEE}" type="slidenum">
              <a:rPr lang="en-US" smtClean="0"/>
              <a:t>14</a:t>
            </a:fld>
            <a:endParaRPr lang="en-US"/>
          </a:p>
        </p:txBody>
      </p:sp>
    </p:spTree>
    <p:extLst>
      <p:ext uri="{BB962C8B-B14F-4D97-AF65-F5344CB8AC3E}">
        <p14:creationId xmlns:p14="http://schemas.microsoft.com/office/powerpoint/2010/main" val="40190975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These women were the first modern computer programmers or coders, and yet their names renamed unknown until someone thought to look for them.</a:t>
            </a:r>
          </a:p>
          <a:p>
            <a:endParaRPr lang="en-GB" dirty="0"/>
          </a:p>
          <a:p>
            <a:r>
              <a:rPr lang="en-GB" dirty="0"/>
              <a:t> </a:t>
            </a:r>
            <a:r>
              <a:rPr lang="en-US" dirty="0"/>
              <a:t>In the beginning, they weren’t even allowed into the ENIAC room because they didn’t yet have the security clearance. Instead, they were expected to code the machine using only paper diagrams of it. These diagrams didn’t come with any instructions—they had to figure it out themselves without any programming languages or manuals, because none existed. These women laid the groundworks for future programmers and software engineers.</a:t>
            </a:r>
          </a:p>
          <a:p>
            <a:endParaRPr lang="en-US" dirty="0"/>
          </a:p>
          <a:p>
            <a:r>
              <a:rPr lang="en-US" dirty="0"/>
              <a:t>There was no concept of software engineering back then. Hardware creation—the construction of the computer itself—received all the acclaim. To give you an example, the ENIAC wasn't working the day before its first demo. This team, headed by </a:t>
            </a:r>
            <a:r>
              <a:rPr lang="en-US" dirty="0" err="1"/>
              <a:t>Bartik</a:t>
            </a:r>
            <a:r>
              <a:rPr lang="en-US" dirty="0"/>
              <a:t>, worked late into the night and got it working. The rest of the ENIAC team then went out to dinner at the announcement, the women weren’t invited. </a:t>
            </a:r>
          </a:p>
          <a:p>
            <a:endParaRPr lang="en-US" dirty="0"/>
          </a:p>
          <a:p>
            <a:r>
              <a:rPr lang="en-GB" dirty="0"/>
              <a:t>https://www.history.com/news/coding-used-to-be-a-womans-job-so-it-was-paid-less-and-undervalued</a:t>
            </a:r>
          </a:p>
          <a:p>
            <a:r>
              <a:rPr lang="en-GB" dirty="0"/>
              <a:t>https://www.npr.org/sections/alltechconsidered/2014/10/06/345799830/the-forgotten-female-programmers-who-created-modern-tech </a:t>
            </a:r>
          </a:p>
          <a:p>
            <a:endParaRPr lang="en-GB" dirty="0"/>
          </a:p>
          <a:p>
            <a:r>
              <a:rPr lang="en-GB" dirty="0"/>
              <a:t>Kay McNulty, Betty Jennings, Betty Snyder, </a:t>
            </a:r>
            <a:r>
              <a:rPr lang="en-GB" dirty="0" err="1"/>
              <a:t>Marlyn</a:t>
            </a:r>
            <a:r>
              <a:rPr lang="en-GB" dirty="0"/>
              <a:t> Meltzer, Fran Bilas, and Ruth Lichterman</a:t>
            </a:r>
          </a:p>
          <a:p>
            <a:endParaRPr lang="en-GB" dirty="0"/>
          </a:p>
        </p:txBody>
      </p:sp>
      <p:sp>
        <p:nvSpPr>
          <p:cNvPr id="4" name="Slide Number Placeholder 3"/>
          <p:cNvSpPr>
            <a:spLocks noGrp="1"/>
          </p:cNvSpPr>
          <p:nvPr>
            <p:ph type="sldNum" sz="quarter" idx="5"/>
          </p:nvPr>
        </p:nvSpPr>
        <p:spPr/>
        <p:txBody>
          <a:bodyPr/>
          <a:lstStyle/>
          <a:p>
            <a:fld id="{D2B6D8DA-84D0-5D4D-8B76-9F4B7B0D3CEE}" type="slidenum">
              <a:rPr lang="en-US" smtClean="0"/>
              <a:t>15</a:t>
            </a:fld>
            <a:endParaRPr lang="en-US"/>
          </a:p>
        </p:txBody>
      </p:sp>
    </p:spTree>
    <p:extLst>
      <p:ext uri="{BB962C8B-B14F-4D97-AF65-F5344CB8AC3E}">
        <p14:creationId xmlns:p14="http://schemas.microsoft.com/office/powerpoint/2010/main" val="19289588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Jay Elliot described Grace Hopper as appearing to be " 'all Navy', but when you reach inside, you find a 'Pirate' dying to be released."</a:t>
            </a:r>
          </a:p>
          <a:p>
            <a:endParaRPr lang="en-GB" dirty="0"/>
          </a:p>
        </p:txBody>
      </p:sp>
      <p:sp>
        <p:nvSpPr>
          <p:cNvPr id="4" name="Slide Number Placeholder 3"/>
          <p:cNvSpPr>
            <a:spLocks noGrp="1"/>
          </p:cNvSpPr>
          <p:nvPr>
            <p:ph type="sldNum" sz="quarter" idx="5"/>
          </p:nvPr>
        </p:nvSpPr>
        <p:spPr/>
        <p:txBody>
          <a:bodyPr/>
          <a:lstStyle/>
          <a:p>
            <a:fld id="{D2B6D8DA-84D0-5D4D-8B76-9F4B7B0D3CEE}" type="slidenum">
              <a:rPr lang="en-US" smtClean="0"/>
              <a:t>16</a:t>
            </a:fld>
            <a:endParaRPr lang="en-US"/>
          </a:p>
        </p:txBody>
      </p:sp>
    </p:spTree>
    <p:extLst>
      <p:ext uri="{BB962C8B-B14F-4D97-AF65-F5344CB8AC3E}">
        <p14:creationId xmlns:p14="http://schemas.microsoft.com/office/powerpoint/2010/main" val="16647850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http://blackwomenincomputing.org/who-we-are/</a:t>
            </a:r>
          </a:p>
        </p:txBody>
      </p:sp>
      <p:sp>
        <p:nvSpPr>
          <p:cNvPr id="4" name="Slide Number Placeholder 3"/>
          <p:cNvSpPr>
            <a:spLocks noGrp="1"/>
          </p:cNvSpPr>
          <p:nvPr>
            <p:ph type="sldNum" sz="quarter" idx="5"/>
          </p:nvPr>
        </p:nvSpPr>
        <p:spPr/>
        <p:txBody>
          <a:bodyPr/>
          <a:lstStyle/>
          <a:p>
            <a:fld id="{D2B6D8DA-84D0-5D4D-8B76-9F4B7B0D3CEE}" type="slidenum">
              <a:rPr lang="en-US" smtClean="0"/>
              <a:t>17</a:t>
            </a:fld>
            <a:endParaRPr lang="en-US"/>
          </a:p>
        </p:txBody>
      </p:sp>
    </p:spTree>
    <p:extLst>
      <p:ext uri="{BB962C8B-B14F-4D97-AF65-F5344CB8AC3E}">
        <p14:creationId xmlns:p14="http://schemas.microsoft.com/office/powerpoint/2010/main" val="40908884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famous exchange with astronaut John Glenn went as follows: </a:t>
            </a:r>
            <a:endParaRPr lang="en-GB" dirty="0"/>
          </a:p>
        </p:txBody>
      </p:sp>
      <p:sp>
        <p:nvSpPr>
          <p:cNvPr id="4" name="Slide Number Placeholder 3"/>
          <p:cNvSpPr>
            <a:spLocks noGrp="1"/>
          </p:cNvSpPr>
          <p:nvPr>
            <p:ph type="sldNum" sz="quarter" idx="5"/>
          </p:nvPr>
        </p:nvSpPr>
        <p:spPr/>
        <p:txBody>
          <a:bodyPr/>
          <a:lstStyle/>
          <a:p>
            <a:fld id="{D2B6D8DA-84D0-5D4D-8B76-9F4B7B0D3CEE}" type="slidenum">
              <a:rPr lang="en-US" smtClean="0"/>
              <a:t>18</a:t>
            </a:fld>
            <a:endParaRPr lang="en-US"/>
          </a:p>
        </p:txBody>
      </p:sp>
    </p:spTree>
    <p:extLst>
      <p:ext uri="{BB962C8B-B14F-4D97-AF65-F5344CB8AC3E}">
        <p14:creationId xmlns:p14="http://schemas.microsoft.com/office/powerpoint/2010/main" val="4168225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http://blackwomenincomputing.org/who-we-are/</a:t>
            </a:r>
          </a:p>
        </p:txBody>
      </p:sp>
      <p:sp>
        <p:nvSpPr>
          <p:cNvPr id="4" name="Slide Number Placeholder 3"/>
          <p:cNvSpPr>
            <a:spLocks noGrp="1"/>
          </p:cNvSpPr>
          <p:nvPr>
            <p:ph type="sldNum" sz="quarter" idx="5"/>
          </p:nvPr>
        </p:nvSpPr>
        <p:spPr/>
        <p:txBody>
          <a:bodyPr/>
          <a:lstStyle/>
          <a:p>
            <a:fld id="{D2B6D8DA-84D0-5D4D-8B76-9F4B7B0D3CEE}" type="slidenum">
              <a:rPr lang="en-US" smtClean="0"/>
              <a:t>19</a:t>
            </a:fld>
            <a:endParaRPr lang="en-US"/>
          </a:p>
        </p:txBody>
      </p:sp>
    </p:spTree>
    <p:extLst>
      <p:ext uri="{BB962C8B-B14F-4D97-AF65-F5344CB8AC3E}">
        <p14:creationId xmlns:p14="http://schemas.microsoft.com/office/powerpoint/2010/main" val="5776486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dirty="0"/>
              <a:t>Go to</a:t>
            </a:r>
          </a:p>
          <a:p>
            <a:pPr algn="ctr"/>
            <a:r>
              <a:rPr lang="en-US" sz="1200" dirty="0"/>
              <a:t>PollEv.com/emilyjohnson351</a:t>
            </a:r>
            <a:endParaRPr lang="en-US" dirty="0"/>
          </a:p>
          <a:p>
            <a:endParaRPr lang="en-GB" dirty="0"/>
          </a:p>
        </p:txBody>
      </p:sp>
      <p:sp>
        <p:nvSpPr>
          <p:cNvPr id="4" name="Slide Number Placeholder 3"/>
          <p:cNvSpPr>
            <a:spLocks noGrp="1"/>
          </p:cNvSpPr>
          <p:nvPr>
            <p:ph type="sldNum" sz="quarter" idx="5"/>
          </p:nvPr>
        </p:nvSpPr>
        <p:spPr/>
        <p:txBody>
          <a:bodyPr/>
          <a:lstStyle/>
          <a:p>
            <a:fld id="{D2B6D8DA-84D0-5D4D-8B76-9F4B7B0D3CEE}" type="slidenum">
              <a:rPr lang="en-US" smtClean="0"/>
              <a:t>20</a:t>
            </a:fld>
            <a:endParaRPr lang="en-US"/>
          </a:p>
        </p:txBody>
      </p:sp>
    </p:spTree>
    <p:extLst>
      <p:ext uri="{BB962C8B-B14F-4D97-AF65-F5344CB8AC3E}">
        <p14:creationId xmlns:p14="http://schemas.microsoft.com/office/powerpoint/2010/main" val="9987034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2B6D8DA-84D0-5D4D-8B76-9F4B7B0D3CEE}" type="slidenum">
              <a:rPr lang="en-US" smtClean="0"/>
              <a:t>21</a:t>
            </a:fld>
            <a:endParaRPr lang="en-US"/>
          </a:p>
        </p:txBody>
      </p:sp>
    </p:spTree>
    <p:extLst>
      <p:ext uri="{BB962C8B-B14F-4D97-AF65-F5344CB8AC3E}">
        <p14:creationId xmlns:p14="http://schemas.microsoft.com/office/powerpoint/2010/main" val="10615039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/who are we slide that can be modified depending on who comes with me </a:t>
            </a:r>
            <a:endParaRPr lang="en-GB" dirty="0"/>
          </a:p>
        </p:txBody>
      </p:sp>
      <p:sp>
        <p:nvSpPr>
          <p:cNvPr id="4" name="Slide Number Placeholder 3"/>
          <p:cNvSpPr>
            <a:spLocks noGrp="1"/>
          </p:cNvSpPr>
          <p:nvPr>
            <p:ph type="sldNum" sz="quarter" idx="5"/>
          </p:nvPr>
        </p:nvSpPr>
        <p:spPr/>
        <p:txBody>
          <a:bodyPr/>
          <a:lstStyle/>
          <a:p>
            <a:fld id="{D2B6D8DA-84D0-5D4D-8B76-9F4B7B0D3CEE}" type="slidenum">
              <a:rPr lang="en-US" smtClean="0"/>
              <a:t>2</a:t>
            </a:fld>
            <a:endParaRPr lang="en-US" dirty="0"/>
          </a:p>
        </p:txBody>
      </p:sp>
    </p:spTree>
    <p:extLst>
      <p:ext uri="{BB962C8B-B14F-4D97-AF65-F5344CB8AC3E}">
        <p14:creationId xmlns:p14="http://schemas.microsoft.com/office/powerpoint/2010/main" val="33129637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we’ve done a bit of programming of our own but …what’s the point of it? What can learning to program actually lead to?</a:t>
            </a:r>
            <a:endParaRPr lang="en-GB" dirty="0"/>
          </a:p>
        </p:txBody>
      </p:sp>
      <p:sp>
        <p:nvSpPr>
          <p:cNvPr id="4" name="Slide Number Placeholder 3"/>
          <p:cNvSpPr>
            <a:spLocks noGrp="1"/>
          </p:cNvSpPr>
          <p:nvPr>
            <p:ph type="sldNum" sz="quarter" idx="5"/>
          </p:nvPr>
        </p:nvSpPr>
        <p:spPr/>
        <p:txBody>
          <a:bodyPr/>
          <a:lstStyle/>
          <a:p>
            <a:fld id="{D2B6D8DA-84D0-5D4D-8B76-9F4B7B0D3CEE}" type="slidenum">
              <a:rPr lang="en-US" smtClean="0"/>
              <a:t>22</a:t>
            </a:fld>
            <a:endParaRPr lang="en-US"/>
          </a:p>
        </p:txBody>
      </p:sp>
    </p:spTree>
    <p:extLst>
      <p:ext uri="{BB962C8B-B14F-4D97-AF65-F5344CB8AC3E}">
        <p14:creationId xmlns:p14="http://schemas.microsoft.com/office/powerpoint/2010/main" val="35636390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https://www.mobileappdaily.com/app-development-programming-languages</a:t>
            </a:r>
          </a:p>
        </p:txBody>
      </p:sp>
      <p:sp>
        <p:nvSpPr>
          <p:cNvPr id="4" name="Slide Number Placeholder 3"/>
          <p:cNvSpPr>
            <a:spLocks noGrp="1"/>
          </p:cNvSpPr>
          <p:nvPr>
            <p:ph type="sldNum" sz="quarter" idx="5"/>
          </p:nvPr>
        </p:nvSpPr>
        <p:spPr/>
        <p:txBody>
          <a:bodyPr/>
          <a:lstStyle/>
          <a:p>
            <a:fld id="{D2B6D8DA-84D0-5D4D-8B76-9F4B7B0D3CEE}" type="slidenum">
              <a:rPr lang="en-US" smtClean="0"/>
              <a:t>23</a:t>
            </a:fld>
            <a:endParaRPr lang="en-US"/>
          </a:p>
        </p:txBody>
      </p:sp>
    </p:spTree>
    <p:extLst>
      <p:ext uri="{BB962C8B-B14F-4D97-AF65-F5344CB8AC3E}">
        <p14:creationId xmlns:p14="http://schemas.microsoft.com/office/powerpoint/2010/main" val="32985747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https://www.bbc.co.uk/news/business-64244121</a:t>
            </a:r>
          </a:p>
          <a:p>
            <a:r>
              <a:rPr lang="en-US" dirty="0"/>
              <a:t>https://www.bbc.co.uk/news/technology-40297493</a:t>
            </a:r>
          </a:p>
        </p:txBody>
      </p:sp>
      <p:sp>
        <p:nvSpPr>
          <p:cNvPr id="4" name="Slide Number Placeholder 3"/>
          <p:cNvSpPr>
            <a:spLocks noGrp="1"/>
          </p:cNvSpPr>
          <p:nvPr>
            <p:ph type="sldNum" sz="quarter" idx="5"/>
          </p:nvPr>
        </p:nvSpPr>
        <p:spPr/>
        <p:txBody>
          <a:bodyPr/>
          <a:lstStyle/>
          <a:p>
            <a:fld id="{D2B6D8DA-84D0-5D4D-8B76-9F4B7B0D3CEE}" type="slidenum">
              <a:rPr lang="en-US" smtClean="0"/>
              <a:t>24</a:t>
            </a:fld>
            <a:endParaRPr lang="en-US"/>
          </a:p>
        </p:txBody>
      </p:sp>
    </p:spTree>
    <p:extLst>
      <p:ext uri="{BB962C8B-B14F-4D97-AF65-F5344CB8AC3E}">
        <p14:creationId xmlns:p14="http://schemas.microsoft.com/office/powerpoint/2010/main" val="26566670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https://womeninanimation.org/wia-spotlight-academy-tech-award-winners/</a:t>
            </a:r>
          </a:p>
        </p:txBody>
      </p:sp>
      <p:sp>
        <p:nvSpPr>
          <p:cNvPr id="4" name="Slide Number Placeholder 3"/>
          <p:cNvSpPr>
            <a:spLocks noGrp="1"/>
          </p:cNvSpPr>
          <p:nvPr>
            <p:ph type="sldNum" sz="quarter" idx="5"/>
          </p:nvPr>
        </p:nvSpPr>
        <p:spPr/>
        <p:txBody>
          <a:bodyPr/>
          <a:lstStyle/>
          <a:p>
            <a:fld id="{D2B6D8DA-84D0-5D4D-8B76-9F4B7B0D3CEE}" type="slidenum">
              <a:rPr lang="en-US" smtClean="0"/>
              <a:t>25</a:t>
            </a:fld>
            <a:endParaRPr lang="en-US"/>
          </a:p>
        </p:txBody>
      </p:sp>
    </p:spTree>
    <p:extLst>
      <p:ext uri="{BB962C8B-B14F-4D97-AF65-F5344CB8AC3E}">
        <p14:creationId xmlns:p14="http://schemas.microsoft.com/office/powerpoint/2010/main" val="42539615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2B6D8DA-84D0-5D4D-8B76-9F4B7B0D3CEE}" type="slidenum">
              <a:rPr lang="en-US" smtClean="0"/>
              <a:t>26</a:t>
            </a:fld>
            <a:endParaRPr lang="en-US"/>
          </a:p>
        </p:txBody>
      </p:sp>
    </p:spTree>
    <p:extLst>
      <p:ext uri="{BB962C8B-B14F-4D97-AF65-F5344CB8AC3E}">
        <p14:creationId xmlns:p14="http://schemas.microsoft.com/office/powerpoint/2010/main" val="40074671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Preston </a:t>
            </a:r>
            <a:r>
              <a:rPr lang="en-GB" dirty="0" err="1"/>
              <a:t>Mutanga</a:t>
            </a:r>
            <a:endParaRPr lang="en-GB" dirty="0"/>
          </a:p>
        </p:txBody>
      </p:sp>
      <p:sp>
        <p:nvSpPr>
          <p:cNvPr id="4" name="Slide Number Placeholder 3"/>
          <p:cNvSpPr>
            <a:spLocks noGrp="1"/>
          </p:cNvSpPr>
          <p:nvPr>
            <p:ph type="sldNum" sz="quarter" idx="5"/>
          </p:nvPr>
        </p:nvSpPr>
        <p:spPr/>
        <p:txBody>
          <a:bodyPr/>
          <a:lstStyle/>
          <a:p>
            <a:fld id="{D2B6D8DA-84D0-5D4D-8B76-9F4B7B0D3CEE}" type="slidenum">
              <a:rPr lang="en-US" smtClean="0"/>
              <a:t>27</a:t>
            </a:fld>
            <a:endParaRPr lang="en-US"/>
          </a:p>
        </p:txBody>
      </p:sp>
    </p:spTree>
    <p:extLst>
      <p:ext uri="{BB962C8B-B14F-4D97-AF65-F5344CB8AC3E}">
        <p14:creationId xmlns:p14="http://schemas.microsoft.com/office/powerpoint/2010/main" val="13998018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was in a period which prioritised maximal design. Nowadays, web design tends to prioritise efficient minimalist designs that function well on mobile and PC.</a:t>
            </a:r>
          </a:p>
          <a:p>
            <a:endParaRPr lang="en-GB" dirty="0"/>
          </a:p>
          <a:p>
            <a:r>
              <a:rPr lang="en-GB" dirty="0"/>
              <a:t>https://theconversation.com/a-nostalgic-journey-through-the-evolution-of-web-design-98626</a:t>
            </a:r>
          </a:p>
          <a:p>
            <a:r>
              <a:rPr lang="en-GB" dirty="0"/>
              <a:t>https://devmountain.com/blog/all-about-web-designers-description-salaries-and-outlook/</a:t>
            </a:r>
          </a:p>
        </p:txBody>
      </p:sp>
      <p:sp>
        <p:nvSpPr>
          <p:cNvPr id="4" name="Slide Number Placeholder 3"/>
          <p:cNvSpPr>
            <a:spLocks noGrp="1"/>
          </p:cNvSpPr>
          <p:nvPr>
            <p:ph type="sldNum" sz="quarter" idx="5"/>
          </p:nvPr>
        </p:nvSpPr>
        <p:spPr/>
        <p:txBody>
          <a:bodyPr/>
          <a:lstStyle/>
          <a:p>
            <a:fld id="{D2B6D8DA-84D0-5D4D-8B76-9F4B7B0D3CEE}" type="slidenum">
              <a:rPr lang="en-US" smtClean="0"/>
              <a:t>28</a:t>
            </a:fld>
            <a:endParaRPr lang="en-US"/>
          </a:p>
        </p:txBody>
      </p:sp>
    </p:spTree>
    <p:extLst>
      <p:ext uri="{BB962C8B-B14F-4D97-AF65-F5344CB8AC3E}">
        <p14:creationId xmlns:p14="http://schemas.microsoft.com/office/powerpoint/2010/main" val="127029412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was in a period which prioritised maximal design. Nowadays, web design tends to prioritise efficient minimalist designs that function well on mobile and PC.</a:t>
            </a:r>
          </a:p>
          <a:p>
            <a:endParaRPr lang="en-GB" dirty="0"/>
          </a:p>
          <a:p>
            <a:r>
              <a:rPr lang="en-GB" dirty="0"/>
              <a:t>https://theconversation.com/a-nostalgic-journey-through-the-evolution-of-web-design-98626</a:t>
            </a:r>
          </a:p>
          <a:p>
            <a:r>
              <a:rPr lang="en-GB" dirty="0"/>
              <a:t>https://devmountain.com/blog/all-about-web-designers-description-salaries-and-outlook/</a:t>
            </a:r>
          </a:p>
        </p:txBody>
      </p:sp>
      <p:sp>
        <p:nvSpPr>
          <p:cNvPr id="4" name="Slide Number Placeholder 3"/>
          <p:cNvSpPr>
            <a:spLocks noGrp="1"/>
          </p:cNvSpPr>
          <p:nvPr>
            <p:ph type="sldNum" sz="quarter" idx="5"/>
          </p:nvPr>
        </p:nvSpPr>
        <p:spPr/>
        <p:txBody>
          <a:bodyPr/>
          <a:lstStyle/>
          <a:p>
            <a:fld id="{D2B6D8DA-84D0-5D4D-8B76-9F4B7B0D3CEE}" type="slidenum">
              <a:rPr lang="en-US" smtClean="0"/>
              <a:t>29</a:t>
            </a:fld>
            <a:endParaRPr lang="en-US"/>
          </a:p>
        </p:txBody>
      </p:sp>
    </p:spTree>
    <p:extLst>
      <p:ext uri="{BB962C8B-B14F-4D97-AF65-F5344CB8AC3E}">
        <p14:creationId xmlns:p14="http://schemas.microsoft.com/office/powerpoint/2010/main" val="20561997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2B6D8DA-84D0-5D4D-8B76-9F4B7B0D3CEE}" type="slidenum">
              <a:rPr lang="en-US" smtClean="0"/>
              <a:t>30</a:t>
            </a:fld>
            <a:endParaRPr lang="en-US"/>
          </a:p>
        </p:txBody>
      </p:sp>
    </p:spTree>
    <p:extLst>
      <p:ext uri="{BB962C8B-B14F-4D97-AF65-F5344CB8AC3E}">
        <p14:creationId xmlns:p14="http://schemas.microsoft.com/office/powerpoint/2010/main" val="125852243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2B6D8DA-84D0-5D4D-8B76-9F4B7B0D3CEE}" type="slidenum">
              <a:rPr lang="en-US" smtClean="0"/>
              <a:t>31</a:t>
            </a:fld>
            <a:endParaRPr lang="en-US"/>
          </a:p>
        </p:txBody>
      </p:sp>
    </p:spTree>
    <p:extLst>
      <p:ext uri="{BB962C8B-B14F-4D97-AF65-F5344CB8AC3E}">
        <p14:creationId xmlns:p14="http://schemas.microsoft.com/office/powerpoint/2010/main" val="13833517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dirty="0"/>
              <a:t>Go to</a:t>
            </a:r>
          </a:p>
          <a:p>
            <a:pPr algn="ctr"/>
            <a:r>
              <a:rPr lang="en-US" sz="1200" dirty="0"/>
              <a:t>PollEv.com/emilyjohnson351</a:t>
            </a:r>
            <a:endParaRPr lang="en-US" dirty="0"/>
          </a:p>
          <a:p>
            <a:endParaRPr lang="en-GB" dirty="0"/>
          </a:p>
        </p:txBody>
      </p:sp>
      <p:sp>
        <p:nvSpPr>
          <p:cNvPr id="4" name="Slide Number Placeholder 3"/>
          <p:cNvSpPr>
            <a:spLocks noGrp="1"/>
          </p:cNvSpPr>
          <p:nvPr>
            <p:ph type="sldNum" sz="quarter" idx="5"/>
          </p:nvPr>
        </p:nvSpPr>
        <p:spPr/>
        <p:txBody>
          <a:bodyPr/>
          <a:lstStyle/>
          <a:p>
            <a:fld id="{D2B6D8DA-84D0-5D4D-8B76-9F4B7B0D3CEE}" type="slidenum">
              <a:rPr lang="en-US" smtClean="0"/>
              <a:t>4</a:t>
            </a:fld>
            <a:endParaRPr lang="en-US"/>
          </a:p>
        </p:txBody>
      </p:sp>
    </p:spTree>
    <p:extLst>
      <p:ext uri="{BB962C8B-B14F-4D97-AF65-F5344CB8AC3E}">
        <p14:creationId xmlns:p14="http://schemas.microsoft.com/office/powerpoint/2010/main" val="340372445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04DCDC1-E8D8-4908-9CF4-2D1F39783F80}" type="slidenum">
              <a:rPr lang="en-GB" smtClean="0"/>
              <a:t>32</a:t>
            </a:fld>
            <a:endParaRPr lang="en-GB"/>
          </a:p>
        </p:txBody>
      </p:sp>
    </p:spTree>
    <p:extLst>
      <p:ext uri="{BB962C8B-B14F-4D97-AF65-F5344CB8AC3E}">
        <p14:creationId xmlns:p14="http://schemas.microsoft.com/office/powerpoint/2010/main" val="346481053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2B6D8DA-84D0-5D4D-8B76-9F4B7B0D3CEE}" type="slidenum">
              <a:rPr lang="en-US" smtClean="0"/>
              <a:t>33</a:t>
            </a:fld>
            <a:endParaRPr lang="en-US"/>
          </a:p>
        </p:txBody>
      </p:sp>
    </p:spTree>
    <p:extLst>
      <p:ext uri="{BB962C8B-B14F-4D97-AF65-F5344CB8AC3E}">
        <p14:creationId xmlns:p14="http://schemas.microsoft.com/office/powerpoint/2010/main" val="56576523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I’ve not come here today to convince you all you should do, or should have picked, a Computer Science GCSE or should go on to do a Computer Science degree. I hope you’ve all learned something and found it interesting and have a better understanding of some of the careers learning programming can lead to. </a:t>
            </a:r>
          </a:p>
          <a:p>
            <a:r>
              <a:rPr lang="en-US" dirty="0"/>
              <a:t>Most of all I want to stress, there is no wrong path in life. A tremendous amount of pressure is put on us when we’re young to have it all figured out and make the right choices. But you’ll get there in the end. </a:t>
            </a:r>
          </a:p>
          <a:p>
            <a:r>
              <a:rPr lang="en-US"/>
              <a:t>When I </a:t>
            </a:r>
            <a:r>
              <a:rPr lang="en-US" dirty="0"/>
              <a:t>got started I had concerns I was already ‘too old’ and had regrets I hadn’t broken into the field sooner. But if I’d let that stop me I wouldn’t be here today. If you take something away from today I want it to be that its never too late to start pursuing something you’re passionate about. </a:t>
            </a:r>
            <a:endParaRPr lang="en-GB" dirty="0"/>
          </a:p>
        </p:txBody>
      </p:sp>
      <p:sp>
        <p:nvSpPr>
          <p:cNvPr id="4" name="Slide Number Placeholder 3"/>
          <p:cNvSpPr>
            <a:spLocks noGrp="1"/>
          </p:cNvSpPr>
          <p:nvPr>
            <p:ph type="sldNum" sz="quarter" idx="5"/>
          </p:nvPr>
        </p:nvSpPr>
        <p:spPr/>
        <p:txBody>
          <a:bodyPr/>
          <a:lstStyle/>
          <a:p>
            <a:fld id="{D2B6D8DA-84D0-5D4D-8B76-9F4B7B0D3CEE}" type="slidenum">
              <a:rPr lang="en-US" smtClean="0"/>
              <a:t>35</a:t>
            </a:fld>
            <a:endParaRPr lang="en-US"/>
          </a:p>
        </p:txBody>
      </p:sp>
    </p:spTree>
    <p:extLst>
      <p:ext uri="{BB962C8B-B14F-4D97-AF65-F5344CB8AC3E}">
        <p14:creationId xmlns:p14="http://schemas.microsoft.com/office/powerpoint/2010/main" val="23521659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 images like these spring to mind?</a:t>
            </a:r>
            <a:endParaRPr lang="en-GB" dirty="0"/>
          </a:p>
        </p:txBody>
      </p:sp>
      <p:sp>
        <p:nvSpPr>
          <p:cNvPr id="4" name="Slide Number Placeholder 3"/>
          <p:cNvSpPr>
            <a:spLocks noGrp="1"/>
          </p:cNvSpPr>
          <p:nvPr>
            <p:ph type="sldNum" sz="quarter" idx="5"/>
          </p:nvPr>
        </p:nvSpPr>
        <p:spPr/>
        <p:txBody>
          <a:bodyPr/>
          <a:lstStyle/>
          <a:p>
            <a:fld id="{D2B6D8DA-84D0-5D4D-8B76-9F4B7B0D3CEE}" type="slidenum">
              <a:rPr lang="en-US" smtClean="0"/>
              <a:t>6</a:t>
            </a:fld>
            <a:endParaRPr lang="en-US"/>
          </a:p>
        </p:txBody>
      </p:sp>
    </p:spTree>
    <p:extLst>
      <p:ext uri="{BB962C8B-B14F-4D97-AF65-F5344CB8AC3E}">
        <p14:creationId xmlns:p14="http://schemas.microsoft.com/office/powerpoint/2010/main" val="27966378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https://lesbiantech.medium.com/5-badass-muslim-women-in-tech-3fed45db2a3c</a:t>
            </a:r>
          </a:p>
          <a:p>
            <a:r>
              <a:rPr lang="en-GB" dirty="0"/>
              <a:t>https://imagilabs.com/blogs/news/inspiring-black-software-developers-to-watch</a:t>
            </a:r>
          </a:p>
          <a:p>
            <a:r>
              <a:rPr lang="en-GB" dirty="0"/>
              <a:t>https://peopleofcolorintech.com/engineers/10-inspirational-black-british-women-who-cod</a:t>
            </a:r>
          </a:p>
          <a:p>
            <a:r>
              <a:rPr lang="en-GB" dirty="0"/>
              <a:t>https://en.wikipedia.org/wiki/Shafi_Goldwassere/</a:t>
            </a:r>
          </a:p>
          <a:p>
            <a:r>
              <a:rPr lang="en-GB" dirty="0"/>
              <a:t>https://www.computerscience.org/resources/most-influential-asian-pacific-islander-women-computer-science/</a:t>
            </a:r>
          </a:p>
        </p:txBody>
      </p:sp>
      <p:sp>
        <p:nvSpPr>
          <p:cNvPr id="4" name="Slide Number Placeholder 3"/>
          <p:cNvSpPr>
            <a:spLocks noGrp="1"/>
          </p:cNvSpPr>
          <p:nvPr>
            <p:ph type="sldNum" sz="quarter" idx="5"/>
          </p:nvPr>
        </p:nvSpPr>
        <p:spPr/>
        <p:txBody>
          <a:bodyPr/>
          <a:lstStyle/>
          <a:p>
            <a:fld id="{D2B6D8DA-84D0-5D4D-8B76-9F4B7B0D3CEE}" type="slidenum">
              <a:rPr lang="en-US" smtClean="0"/>
              <a:t>7</a:t>
            </a:fld>
            <a:endParaRPr lang="en-US"/>
          </a:p>
        </p:txBody>
      </p:sp>
    </p:spTree>
    <p:extLst>
      <p:ext uri="{BB962C8B-B14F-4D97-AF65-F5344CB8AC3E}">
        <p14:creationId xmlns:p14="http://schemas.microsoft.com/office/powerpoint/2010/main" val="41150097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2B6D8DA-84D0-5D4D-8B76-9F4B7B0D3CEE}" type="slidenum">
              <a:rPr lang="en-US" smtClean="0"/>
              <a:t>8</a:t>
            </a:fld>
            <a:endParaRPr lang="en-US"/>
          </a:p>
        </p:txBody>
      </p:sp>
    </p:spTree>
    <p:extLst>
      <p:ext uri="{BB962C8B-B14F-4D97-AF65-F5344CB8AC3E}">
        <p14:creationId xmlns:p14="http://schemas.microsoft.com/office/powerpoint/2010/main" val="36772706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Yishan</a:t>
            </a:r>
            <a:r>
              <a:rPr lang="en-US" dirty="0"/>
              <a:t> Wong</a:t>
            </a:r>
            <a:endParaRPr lang="en-GB" dirty="0"/>
          </a:p>
        </p:txBody>
      </p:sp>
      <p:sp>
        <p:nvSpPr>
          <p:cNvPr id="4" name="Slide Number Placeholder 3"/>
          <p:cNvSpPr>
            <a:spLocks noGrp="1"/>
          </p:cNvSpPr>
          <p:nvPr>
            <p:ph type="sldNum" sz="quarter" idx="5"/>
          </p:nvPr>
        </p:nvSpPr>
        <p:spPr/>
        <p:txBody>
          <a:bodyPr/>
          <a:lstStyle/>
          <a:p>
            <a:fld id="{D2B6D8DA-84D0-5D4D-8B76-9F4B7B0D3CEE}" type="slidenum">
              <a:rPr lang="en-US" smtClean="0"/>
              <a:t>9</a:t>
            </a:fld>
            <a:endParaRPr lang="en-US"/>
          </a:p>
        </p:txBody>
      </p:sp>
    </p:spTree>
    <p:extLst>
      <p:ext uri="{BB962C8B-B14F-4D97-AF65-F5344CB8AC3E}">
        <p14:creationId xmlns:p14="http://schemas.microsoft.com/office/powerpoint/2010/main" val="5964864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However, the very first computer programmer was a woman!</a:t>
            </a:r>
          </a:p>
          <a:p>
            <a:r>
              <a:rPr lang="en-GB" dirty="0"/>
              <a:t>(I personally think this quote is wonderful.)</a:t>
            </a:r>
          </a:p>
          <a:p>
            <a:endParaRPr lang="en-GB" dirty="0"/>
          </a:p>
          <a:p>
            <a:r>
              <a:rPr lang="en-GB" dirty="0"/>
              <a:t>https://www.nytimes.com/2019/02/13/magazine/women-coding-computer-programming.html</a:t>
            </a:r>
          </a:p>
          <a:p>
            <a:endParaRPr lang="en-GB" dirty="0"/>
          </a:p>
        </p:txBody>
      </p:sp>
      <p:sp>
        <p:nvSpPr>
          <p:cNvPr id="4" name="Slide Number Placeholder 3"/>
          <p:cNvSpPr>
            <a:spLocks noGrp="1"/>
          </p:cNvSpPr>
          <p:nvPr>
            <p:ph type="sldNum" sz="quarter" idx="5"/>
          </p:nvPr>
        </p:nvSpPr>
        <p:spPr/>
        <p:txBody>
          <a:bodyPr/>
          <a:lstStyle/>
          <a:p>
            <a:fld id="{D2B6D8DA-84D0-5D4D-8B76-9F4B7B0D3CEE}" type="slidenum">
              <a:rPr lang="en-US" smtClean="0"/>
              <a:t>10</a:t>
            </a:fld>
            <a:endParaRPr lang="en-US"/>
          </a:p>
        </p:txBody>
      </p:sp>
    </p:spTree>
    <p:extLst>
      <p:ext uri="{BB962C8B-B14F-4D97-AF65-F5344CB8AC3E}">
        <p14:creationId xmlns:p14="http://schemas.microsoft.com/office/powerpoint/2010/main" val="30820481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2B6D8DA-84D0-5D4D-8B76-9F4B7B0D3CEE}" type="slidenum">
              <a:rPr lang="en-US" smtClean="0"/>
              <a:t>11</a:t>
            </a:fld>
            <a:endParaRPr lang="en-US"/>
          </a:p>
        </p:txBody>
      </p:sp>
    </p:spTree>
    <p:extLst>
      <p:ext uri="{BB962C8B-B14F-4D97-AF65-F5344CB8AC3E}">
        <p14:creationId xmlns:p14="http://schemas.microsoft.com/office/powerpoint/2010/main" val="341662628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Graphical user interface&#10;&#10;Description automatically generated">
            <a:extLst>
              <a:ext uri="{FF2B5EF4-FFF2-40B4-BE49-F238E27FC236}">
                <a16:creationId xmlns:a16="http://schemas.microsoft.com/office/drawing/2014/main" id="{5433D142-9BFA-4E9A-ABFD-ABDE09154132}"/>
              </a:ext>
            </a:extLst>
          </p:cNvPr>
          <p:cNvPicPr>
            <a:picLocks noChangeAspect="1"/>
          </p:cNvPicPr>
          <p:nvPr/>
        </p:nvPicPr>
        <p:blipFill>
          <a:blip r:embed="rId2"/>
          <a:stretch>
            <a:fillRect/>
          </a:stretch>
        </p:blipFill>
        <p:spPr>
          <a:xfrm>
            <a:off x="0" y="4233"/>
            <a:ext cx="12192000" cy="6849533"/>
          </a:xfrm>
          <a:prstGeom prst="rect">
            <a:avLst/>
          </a:prstGeom>
        </p:spPr>
      </p:pic>
      <p:sp>
        <p:nvSpPr>
          <p:cNvPr id="2" name="Title 1">
            <a:extLst>
              <a:ext uri="{FF2B5EF4-FFF2-40B4-BE49-F238E27FC236}">
                <a16:creationId xmlns:a16="http://schemas.microsoft.com/office/drawing/2014/main" id="{7F8677F9-A7CA-DB4C-8F16-74EABD5BC78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167FED9-40F7-0241-B8CE-1D208C11038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453FD163-F78E-5840-AC27-082E63EC3E38}"/>
              </a:ext>
            </a:extLst>
          </p:cNvPr>
          <p:cNvSpPr>
            <a:spLocks noGrp="1"/>
          </p:cNvSpPr>
          <p:nvPr>
            <p:ph type="dt" sz="half" idx="10"/>
          </p:nvPr>
        </p:nvSpPr>
        <p:spPr/>
        <p:txBody>
          <a:bodyPr/>
          <a:lstStyle/>
          <a:p>
            <a:fld id="{1F02A65C-6278-8943-AFA6-CFBA27977460}" type="datetimeFigureOut">
              <a:rPr lang="en-US" smtClean="0"/>
              <a:t>3/11/2026</a:t>
            </a:fld>
            <a:endParaRPr lang="en-US"/>
          </a:p>
        </p:txBody>
      </p:sp>
      <p:sp>
        <p:nvSpPr>
          <p:cNvPr id="5" name="Footer Placeholder 4">
            <a:extLst>
              <a:ext uri="{FF2B5EF4-FFF2-40B4-BE49-F238E27FC236}">
                <a16:creationId xmlns:a16="http://schemas.microsoft.com/office/drawing/2014/main" id="{9F1F6872-49A8-D64C-AD00-EBC866DB45E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9FCA888-6680-9842-8A7A-3E67BF2F6AE7}"/>
              </a:ext>
            </a:extLst>
          </p:cNvPr>
          <p:cNvSpPr>
            <a:spLocks noGrp="1"/>
          </p:cNvSpPr>
          <p:nvPr>
            <p:ph type="sldNum" sz="quarter" idx="12"/>
          </p:nvPr>
        </p:nvSpPr>
        <p:spPr/>
        <p:txBody>
          <a:bodyPr/>
          <a:lstStyle/>
          <a:p>
            <a:fld id="{15A1951E-9B3B-224F-ACA2-77AFC29419CD}" type="slidenum">
              <a:rPr lang="en-US" smtClean="0"/>
              <a:t>‹#›</a:t>
            </a:fld>
            <a:endParaRPr lang="en-US"/>
          </a:p>
        </p:txBody>
      </p:sp>
    </p:spTree>
    <p:extLst>
      <p:ext uri="{BB962C8B-B14F-4D97-AF65-F5344CB8AC3E}">
        <p14:creationId xmlns:p14="http://schemas.microsoft.com/office/powerpoint/2010/main" val="14925892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Content Placeholder 4" descr="A picture containing text&#10;&#10;Description automatically generated">
            <a:extLst>
              <a:ext uri="{FF2B5EF4-FFF2-40B4-BE49-F238E27FC236}">
                <a16:creationId xmlns:a16="http://schemas.microsoft.com/office/drawing/2014/main" id="{7E16095C-5BC9-4DFB-819F-DE8FFB3F8491}"/>
              </a:ext>
            </a:extLst>
          </p:cNvPr>
          <p:cNvPicPr>
            <a:picLocks noChangeAspect="1"/>
          </p:cNvPicPr>
          <p:nvPr/>
        </p:nvPicPr>
        <p:blipFill>
          <a:blip r:embed="rId2"/>
          <a:stretch>
            <a:fillRect/>
          </a:stretch>
        </p:blipFill>
        <p:spPr>
          <a:xfrm>
            <a:off x="0" y="9000"/>
            <a:ext cx="12192000" cy="7045968"/>
          </a:xfrm>
          <a:prstGeom prst="rect">
            <a:avLst/>
          </a:prstGeom>
        </p:spPr>
      </p:pic>
      <p:sp>
        <p:nvSpPr>
          <p:cNvPr id="2" name="Title 1">
            <a:extLst>
              <a:ext uri="{FF2B5EF4-FFF2-40B4-BE49-F238E27FC236}">
                <a16:creationId xmlns:a16="http://schemas.microsoft.com/office/drawing/2014/main" id="{952B4105-6511-7944-B4C5-E42633C32B5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4D59845-3C6C-5B41-A73C-D7410587A436}"/>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A0802AD-02A4-C140-BB42-47154DFEDADC}"/>
              </a:ext>
            </a:extLst>
          </p:cNvPr>
          <p:cNvSpPr>
            <a:spLocks noGrp="1"/>
          </p:cNvSpPr>
          <p:nvPr>
            <p:ph type="dt" sz="half" idx="10"/>
          </p:nvPr>
        </p:nvSpPr>
        <p:spPr/>
        <p:txBody>
          <a:bodyPr/>
          <a:lstStyle/>
          <a:p>
            <a:fld id="{9BF50915-5B23-4BA5-B5A5-D620E3988AFA}" type="datetimeFigureOut">
              <a:rPr lang="en-GB" smtClean="0"/>
              <a:t>11/03/2026</a:t>
            </a:fld>
            <a:endParaRPr lang="en-GB"/>
          </a:p>
        </p:txBody>
      </p:sp>
      <p:sp>
        <p:nvSpPr>
          <p:cNvPr id="5" name="Footer Placeholder 4">
            <a:extLst>
              <a:ext uri="{FF2B5EF4-FFF2-40B4-BE49-F238E27FC236}">
                <a16:creationId xmlns:a16="http://schemas.microsoft.com/office/drawing/2014/main" id="{62C8C92D-E9F5-3A46-BC01-83261371BF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9070D86-16DF-4A4C-BACA-5221D6469AC0}"/>
              </a:ext>
            </a:extLst>
          </p:cNvPr>
          <p:cNvSpPr>
            <a:spLocks noGrp="1"/>
          </p:cNvSpPr>
          <p:nvPr>
            <p:ph type="sldNum" sz="quarter" idx="12"/>
          </p:nvPr>
        </p:nvSpPr>
        <p:spPr/>
        <p:txBody>
          <a:bodyPr/>
          <a:lstStyle/>
          <a:p>
            <a:fld id="{ACDAFF84-2EA1-4C7D-938C-A461A19EAE21}" type="slidenum">
              <a:rPr lang="en-GB" smtClean="0"/>
              <a:t>‹#›</a:t>
            </a:fld>
            <a:endParaRPr lang="en-GB"/>
          </a:p>
        </p:txBody>
      </p:sp>
    </p:spTree>
    <p:extLst>
      <p:ext uri="{BB962C8B-B14F-4D97-AF65-F5344CB8AC3E}">
        <p14:creationId xmlns:p14="http://schemas.microsoft.com/office/powerpoint/2010/main" val="22077312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7" name="Content Placeholder 4" descr="A picture containing text&#10;&#10;Description automatically generated">
            <a:extLst>
              <a:ext uri="{FF2B5EF4-FFF2-40B4-BE49-F238E27FC236}">
                <a16:creationId xmlns:a16="http://schemas.microsoft.com/office/drawing/2014/main" id="{B027B9EB-940D-437F-A612-BBAF504DCA2D}"/>
              </a:ext>
            </a:extLst>
          </p:cNvPr>
          <p:cNvPicPr>
            <a:picLocks noChangeAspect="1"/>
          </p:cNvPicPr>
          <p:nvPr/>
        </p:nvPicPr>
        <p:blipFill>
          <a:blip r:embed="rId2"/>
          <a:stretch>
            <a:fillRect/>
          </a:stretch>
        </p:blipFill>
        <p:spPr>
          <a:xfrm>
            <a:off x="0" y="9000"/>
            <a:ext cx="12192000" cy="7045968"/>
          </a:xfrm>
          <a:prstGeom prst="rect">
            <a:avLst/>
          </a:prstGeom>
        </p:spPr>
      </p:pic>
      <p:sp>
        <p:nvSpPr>
          <p:cNvPr id="2" name="Vertical Title 1">
            <a:extLst>
              <a:ext uri="{FF2B5EF4-FFF2-40B4-BE49-F238E27FC236}">
                <a16:creationId xmlns:a16="http://schemas.microsoft.com/office/drawing/2014/main" id="{100A65ED-5E09-7840-A1AC-5EBB17E4E3F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4A55AE6-39A5-CD40-B2B1-A32547B133FE}"/>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8BEF5CC-0B2D-4D43-8BF5-94DE61E31952}"/>
              </a:ext>
            </a:extLst>
          </p:cNvPr>
          <p:cNvSpPr>
            <a:spLocks noGrp="1"/>
          </p:cNvSpPr>
          <p:nvPr>
            <p:ph type="dt" sz="half" idx="10"/>
          </p:nvPr>
        </p:nvSpPr>
        <p:spPr/>
        <p:txBody>
          <a:bodyPr/>
          <a:lstStyle/>
          <a:p>
            <a:fld id="{9BF50915-5B23-4BA5-B5A5-D620E3988AFA}" type="datetimeFigureOut">
              <a:rPr lang="en-GB" smtClean="0"/>
              <a:t>11/03/2026</a:t>
            </a:fld>
            <a:endParaRPr lang="en-GB"/>
          </a:p>
        </p:txBody>
      </p:sp>
      <p:sp>
        <p:nvSpPr>
          <p:cNvPr id="5" name="Footer Placeholder 4">
            <a:extLst>
              <a:ext uri="{FF2B5EF4-FFF2-40B4-BE49-F238E27FC236}">
                <a16:creationId xmlns:a16="http://schemas.microsoft.com/office/drawing/2014/main" id="{BAADD3C6-FC69-2A4D-997A-5F717797D4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9785A63-2BB7-E749-8BA4-F79A29472CD3}"/>
              </a:ext>
            </a:extLst>
          </p:cNvPr>
          <p:cNvSpPr>
            <a:spLocks noGrp="1"/>
          </p:cNvSpPr>
          <p:nvPr>
            <p:ph type="sldNum" sz="quarter" idx="12"/>
          </p:nvPr>
        </p:nvSpPr>
        <p:spPr/>
        <p:txBody>
          <a:bodyPr/>
          <a:lstStyle/>
          <a:p>
            <a:fld id="{ACDAFF84-2EA1-4C7D-938C-A461A19EAE21}" type="slidenum">
              <a:rPr lang="en-GB" smtClean="0"/>
              <a:t>‹#›</a:t>
            </a:fld>
            <a:endParaRPr lang="en-GB"/>
          </a:p>
        </p:txBody>
      </p:sp>
    </p:spTree>
    <p:extLst>
      <p:ext uri="{BB962C8B-B14F-4D97-AF65-F5344CB8AC3E}">
        <p14:creationId xmlns:p14="http://schemas.microsoft.com/office/powerpoint/2010/main" val="6257874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085228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Content Placeholder 4" descr="A picture containing text&#10;&#10;Description automatically generated">
            <a:extLst>
              <a:ext uri="{FF2B5EF4-FFF2-40B4-BE49-F238E27FC236}">
                <a16:creationId xmlns:a16="http://schemas.microsoft.com/office/drawing/2014/main" id="{03F6E57E-58F5-475A-A862-C508588060EF}"/>
              </a:ext>
            </a:extLst>
          </p:cNvPr>
          <p:cNvPicPr>
            <a:picLocks noChangeAspect="1"/>
          </p:cNvPicPr>
          <p:nvPr/>
        </p:nvPicPr>
        <p:blipFill>
          <a:blip r:embed="rId2"/>
          <a:stretch>
            <a:fillRect/>
          </a:stretch>
        </p:blipFill>
        <p:spPr>
          <a:xfrm>
            <a:off x="0" y="9000"/>
            <a:ext cx="12192000" cy="7045968"/>
          </a:xfrm>
          <a:prstGeom prst="rect">
            <a:avLst/>
          </a:prstGeom>
        </p:spPr>
      </p:pic>
      <p:sp>
        <p:nvSpPr>
          <p:cNvPr id="2" name="Title 1">
            <a:extLst>
              <a:ext uri="{FF2B5EF4-FFF2-40B4-BE49-F238E27FC236}">
                <a16:creationId xmlns:a16="http://schemas.microsoft.com/office/drawing/2014/main" id="{3972DABA-C7A6-414F-8540-F84B56C3937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64E2EE8-81F6-5044-9497-1B6820CB1A7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974CCF4-9867-AB40-A44A-C4C9A8FE6741}"/>
              </a:ext>
            </a:extLst>
          </p:cNvPr>
          <p:cNvSpPr>
            <a:spLocks noGrp="1"/>
          </p:cNvSpPr>
          <p:nvPr>
            <p:ph type="dt" sz="half" idx="10"/>
          </p:nvPr>
        </p:nvSpPr>
        <p:spPr/>
        <p:txBody>
          <a:bodyPr/>
          <a:lstStyle/>
          <a:p>
            <a:fld id="{9BF50915-5B23-4BA5-B5A5-D620E3988AFA}" type="datetimeFigureOut">
              <a:rPr lang="en-GB" smtClean="0"/>
              <a:t>11/03/2026</a:t>
            </a:fld>
            <a:endParaRPr lang="en-GB"/>
          </a:p>
        </p:txBody>
      </p:sp>
      <p:sp>
        <p:nvSpPr>
          <p:cNvPr id="5" name="Footer Placeholder 4">
            <a:extLst>
              <a:ext uri="{FF2B5EF4-FFF2-40B4-BE49-F238E27FC236}">
                <a16:creationId xmlns:a16="http://schemas.microsoft.com/office/drawing/2014/main" id="{0D308A99-F198-994F-B826-9455E75198C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2AFF941-7D62-9149-B861-5BD07E7C3182}"/>
              </a:ext>
            </a:extLst>
          </p:cNvPr>
          <p:cNvSpPr>
            <a:spLocks noGrp="1"/>
          </p:cNvSpPr>
          <p:nvPr>
            <p:ph type="sldNum" sz="quarter" idx="12"/>
          </p:nvPr>
        </p:nvSpPr>
        <p:spPr/>
        <p:txBody>
          <a:bodyPr/>
          <a:lstStyle/>
          <a:p>
            <a:fld id="{ACDAFF84-2EA1-4C7D-938C-A461A19EAE21}" type="slidenum">
              <a:rPr lang="en-GB" smtClean="0"/>
              <a:t>‹#›</a:t>
            </a:fld>
            <a:endParaRPr lang="en-GB"/>
          </a:p>
        </p:txBody>
      </p:sp>
    </p:spTree>
    <p:extLst>
      <p:ext uri="{BB962C8B-B14F-4D97-AF65-F5344CB8AC3E}">
        <p14:creationId xmlns:p14="http://schemas.microsoft.com/office/powerpoint/2010/main" val="13916936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Content Placeholder 4" descr="A picture containing text&#10;&#10;Description automatically generated">
            <a:extLst>
              <a:ext uri="{FF2B5EF4-FFF2-40B4-BE49-F238E27FC236}">
                <a16:creationId xmlns:a16="http://schemas.microsoft.com/office/drawing/2014/main" id="{575A1E08-1B9D-428C-AF63-D632F0BF1DBE}"/>
              </a:ext>
            </a:extLst>
          </p:cNvPr>
          <p:cNvPicPr>
            <a:picLocks noChangeAspect="1"/>
          </p:cNvPicPr>
          <p:nvPr/>
        </p:nvPicPr>
        <p:blipFill>
          <a:blip r:embed="rId2"/>
          <a:stretch>
            <a:fillRect/>
          </a:stretch>
        </p:blipFill>
        <p:spPr>
          <a:xfrm>
            <a:off x="0" y="9000"/>
            <a:ext cx="12192000" cy="7045968"/>
          </a:xfrm>
          <a:prstGeom prst="rect">
            <a:avLst/>
          </a:prstGeom>
        </p:spPr>
      </p:pic>
      <p:sp>
        <p:nvSpPr>
          <p:cNvPr id="2" name="Title 1">
            <a:extLst>
              <a:ext uri="{FF2B5EF4-FFF2-40B4-BE49-F238E27FC236}">
                <a16:creationId xmlns:a16="http://schemas.microsoft.com/office/drawing/2014/main" id="{F72CBFE2-33A8-954F-B7D3-580E12A7EEF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25E0F21-0D18-9D4D-AEAC-DA019BA19DA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CAFE5806-4463-4949-B45F-8FE60C36BCD3}"/>
              </a:ext>
            </a:extLst>
          </p:cNvPr>
          <p:cNvSpPr>
            <a:spLocks noGrp="1"/>
          </p:cNvSpPr>
          <p:nvPr>
            <p:ph type="dt" sz="half" idx="10"/>
          </p:nvPr>
        </p:nvSpPr>
        <p:spPr/>
        <p:txBody>
          <a:bodyPr/>
          <a:lstStyle/>
          <a:p>
            <a:fld id="{9BF50915-5B23-4BA5-B5A5-D620E3988AFA}" type="datetimeFigureOut">
              <a:rPr lang="en-GB" smtClean="0"/>
              <a:t>11/03/2026</a:t>
            </a:fld>
            <a:endParaRPr lang="en-GB"/>
          </a:p>
        </p:txBody>
      </p:sp>
      <p:sp>
        <p:nvSpPr>
          <p:cNvPr id="5" name="Footer Placeholder 4">
            <a:extLst>
              <a:ext uri="{FF2B5EF4-FFF2-40B4-BE49-F238E27FC236}">
                <a16:creationId xmlns:a16="http://schemas.microsoft.com/office/drawing/2014/main" id="{E21CF04E-3774-344E-B29E-7B071E642B2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ED238D-8F10-A647-9D1C-B877F25085BF}"/>
              </a:ext>
            </a:extLst>
          </p:cNvPr>
          <p:cNvSpPr>
            <a:spLocks noGrp="1"/>
          </p:cNvSpPr>
          <p:nvPr>
            <p:ph type="sldNum" sz="quarter" idx="12"/>
          </p:nvPr>
        </p:nvSpPr>
        <p:spPr/>
        <p:txBody>
          <a:bodyPr/>
          <a:lstStyle/>
          <a:p>
            <a:fld id="{ACDAFF84-2EA1-4C7D-938C-A461A19EAE21}" type="slidenum">
              <a:rPr lang="en-GB" smtClean="0"/>
              <a:t>‹#›</a:t>
            </a:fld>
            <a:endParaRPr lang="en-GB"/>
          </a:p>
        </p:txBody>
      </p:sp>
    </p:spTree>
    <p:extLst>
      <p:ext uri="{BB962C8B-B14F-4D97-AF65-F5344CB8AC3E}">
        <p14:creationId xmlns:p14="http://schemas.microsoft.com/office/powerpoint/2010/main" val="21243776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Content Placeholder 4" descr="A picture containing text&#10;&#10;Description automatically generated">
            <a:extLst>
              <a:ext uri="{FF2B5EF4-FFF2-40B4-BE49-F238E27FC236}">
                <a16:creationId xmlns:a16="http://schemas.microsoft.com/office/drawing/2014/main" id="{E5821FC8-6106-480F-8FA4-8F32FCC5CC65}"/>
              </a:ext>
            </a:extLst>
          </p:cNvPr>
          <p:cNvPicPr>
            <a:picLocks noChangeAspect="1"/>
          </p:cNvPicPr>
          <p:nvPr/>
        </p:nvPicPr>
        <p:blipFill>
          <a:blip r:embed="rId2"/>
          <a:stretch>
            <a:fillRect/>
          </a:stretch>
        </p:blipFill>
        <p:spPr>
          <a:xfrm>
            <a:off x="0" y="9000"/>
            <a:ext cx="12192000" cy="7045968"/>
          </a:xfrm>
          <a:prstGeom prst="rect">
            <a:avLst/>
          </a:prstGeom>
        </p:spPr>
      </p:pic>
      <p:sp>
        <p:nvSpPr>
          <p:cNvPr id="2" name="Title 1">
            <a:extLst>
              <a:ext uri="{FF2B5EF4-FFF2-40B4-BE49-F238E27FC236}">
                <a16:creationId xmlns:a16="http://schemas.microsoft.com/office/drawing/2014/main" id="{E65D975C-4B84-7845-B549-482B3C30677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B22F9F1-AA4B-2B4A-BAEE-B487283573F3}"/>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46BBD0C-6E93-B74B-9148-C7AE58184624}"/>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7DDBCEB-5DDA-A14E-8CE0-99A595988D7C}"/>
              </a:ext>
            </a:extLst>
          </p:cNvPr>
          <p:cNvSpPr>
            <a:spLocks noGrp="1"/>
          </p:cNvSpPr>
          <p:nvPr>
            <p:ph type="dt" sz="half" idx="10"/>
          </p:nvPr>
        </p:nvSpPr>
        <p:spPr/>
        <p:txBody>
          <a:bodyPr/>
          <a:lstStyle/>
          <a:p>
            <a:fld id="{9BF50915-5B23-4BA5-B5A5-D620E3988AFA}" type="datetimeFigureOut">
              <a:rPr lang="en-GB" smtClean="0"/>
              <a:t>11/03/2026</a:t>
            </a:fld>
            <a:endParaRPr lang="en-GB"/>
          </a:p>
        </p:txBody>
      </p:sp>
      <p:sp>
        <p:nvSpPr>
          <p:cNvPr id="6" name="Footer Placeholder 5">
            <a:extLst>
              <a:ext uri="{FF2B5EF4-FFF2-40B4-BE49-F238E27FC236}">
                <a16:creationId xmlns:a16="http://schemas.microsoft.com/office/drawing/2014/main" id="{91649B7E-DB8A-A849-AA77-4F6E6070106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E173D3D-4871-9D4A-BB1C-F0FDDFEA2E66}"/>
              </a:ext>
            </a:extLst>
          </p:cNvPr>
          <p:cNvSpPr>
            <a:spLocks noGrp="1"/>
          </p:cNvSpPr>
          <p:nvPr>
            <p:ph type="sldNum" sz="quarter" idx="12"/>
          </p:nvPr>
        </p:nvSpPr>
        <p:spPr/>
        <p:txBody>
          <a:bodyPr/>
          <a:lstStyle/>
          <a:p>
            <a:fld id="{ACDAFF84-2EA1-4C7D-938C-A461A19EAE21}" type="slidenum">
              <a:rPr lang="en-GB" smtClean="0"/>
              <a:t>‹#›</a:t>
            </a:fld>
            <a:endParaRPr lang="en-GB"/>
          </a:p>
        </p:txBody>
      </p:sp>
    </p:spTree>
    <p:extLst>
      <p:ext uri="{BB962C8B-B14F-4D97-AF65-F5344CB8AC3E}">
        <p14:creationId xmlns:p14="http://schemas.microsoft.com/office/powerpoint/2010/main" val="29737879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0" name="Content Placeholder 4" descr="A picture containing text&#10;&#10;Description automatically generated">
            <a:extLst>
              <a:ext uri="{FF2B5EF4-FFF2-40B4-BE49-F238E27FC236}">
                <a16:creationId xmlns:a16="http://schemas.microsoft.com/office/drawing/2014/main" id="{548C69BA-5D0E-4CF9-B093-DBC98B711EA6}"/>
              </a:ext>
            </a:extLst>
          </p:cNvPr>
          <p:cNvPicPr>
            <a:picLocks noChangeAspect="1"/>
          </p:cNvPicPr>
          <p:nvPr/>
        </p:nvPicPr>
        <p:blipFill>
          <a:blip r:embed="rId2"/>
          <a:stretch>
            <a:fillRect/>
          </a:stretch>
        </p:blipFill>
        <p:spPr>
          <a:xfrm>
            <a:off x="0" y="9000"/>
            <a:ext cx="12192000" cy="7045968"/>
          </a:xfrm>
          <a:prstGeom prst="rect">
            <a:avLst/>
          </a:prstGeom>
        </p:spPr>
      </p:pic>
      <p:sp>
        <p:nvSpPr>
          <p:cNvPr id="2" name="Title 1">
            <a:extLst>
              <a:ext uri="{FF2B5EF4-FFF2-40B4-BE49-F238E27FC236}">
                <a16:creationId xmlns:a16="http://schemas.microsoft.com/office/drawing/2014/main" id="{8E286419-9B1E-5146-8591-A3D57D5BECD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023AC53-5A84-1E4B-82CA-C8D7E8DC31D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C585C537-80E9-1340-B5E1-6CFCF9731969}"/>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C4B41B9-EEA2-5D43-8A59-14DAF4D69B3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20693B24-3740-E849-A906-B2A6763FD90B}"/>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6771B00-F57C-E64C-9013-F303E3004501}"/>
              </a:ext>
            </a:extLst>
          </p:cNvPr>
          <p:cNvSpPr>
            <a:spLocks noGrp="1"/>
          </p:cNvSpPr>
          <p:nvPr>
            <p:ph type="dt" sz="half" idx="10"/>
          </p:nvPr>
        </p:nvSpPr>
        <p:spPr/>
        <p:txBody>
          <a:bodyPr/>
          <a:lstStyle/>
          <a:p>
            <a:fld id="{9BF50915-5B23-4BA5-B5A5-D620E3988AFA}" type="datetimeFigureOut">
              <a:rPr lang="en-GB" smtClean="0"/>
              <a:t>11/03/2026</a:t>
            </a:fld>
            <a:endParaRPr lang="en-GB"/>
          </a:p>
        </p:txBody>
      </p:sp>
      <p:sp>
        <p:nvSpPr>
          <p:cNvPr id="8" name="Footer Placeholder 7">
            <a:extLst>
              <a:ext uri="{FF2B5EF4-FFF2-40B4-BE49-F238E27FC236}">
                <a16:creationId xmlns:a16="http://schemas.microsoft.com/office/drawing/2014/main" id="{28E47FC7-698E-6F42-A27A-67BCBBF6FCC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D608D0B-28AF-3F4C-ADE4-D6284CBF9066}"/>
              </a:ext>
            </a:extLst>
          </p:cNvPr>
          <p:cNvSpPr>
            <a:spLocks noGrp="1"/>
          </p:cNvSpPr>
          <p:nvPr>
            <p:ph type="sldNum" sz="quarter" idx="12"/>
          </p:nvPr>
        </p:nvSpPr>
        <p:spPr/>
        <p:txBody>
          <a:bodyPr/>
          <a:lstStyle/>
          <a:p>
            <a:fld id="{ACDAFF84-2EA1-4C7D-938C-A461A19EAE21}" type="slidenum">
              <a:rPr lang="en-GB" smtClean="0"/>
              <a:t>‹#›</a:t>
            </a:fld>
            <a:endParaRPr lang="en-GB"/>
          </a:p>
        </p:txBody>
      </p:sp>
    </p:spTree>
    <p:extLst>
      <p:ext uri="{BB962C8B-B14F-4D97-AF65-F5344CB8AC3E}">
        <p14:creationId xmlns:p14="http://schemas.microsoft.com/office/powerpoint/2010/main" val="7478954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Content Placeholder 4" descr="A picture containing text&#10;&#10;Description automatically generated">
            <a:extLst>
              <a:ext uri="{FF2B5EF4-FFF2-40B4-BE49-F238E27FC236}">
                <a16:creationId xmlns:a16="http://schemas.microsoft.com/office/drawing/2014/main" id="{B541382D-69DB-4792-BF6D-8FC548AAA6B3}"/>
              </a:ext>
            </a:extLst>
          </p:cNvPr>
          <p:cNvPicPr>
            <a:picLocks noChangeAspect="1"/>
          </p:cNvPicPr>
          <p:nvPr/>
        </p:nvPicPr>
        <p:blipFill>
          <a:blip r:embed="rId2"/>
          <a:stretch>
            <a:fillRect/>
          </a:stretch>
        </p:blipFill>
        <p:spPr>
          <a:xfrm>
            <a:off x="0" y="9000"/>
            <a:ext cx="12192000" cy="7045968"/>
          </a:xfrm>
          <a:prstGeom prst="rect">
            <a:avLst/>
          </a:prstGeom>
        </p:spPr>
      </p:pic>
      <p:sp>
        <p:nvSpPr>
          <p:cNvPr id="2" name="Title 1">
            <a:extLst>
              <a:ext uri="{FF2B5EF4-FFF2-40B4-BE49-F238E27FC236}">
                <a16:creationId xmlns:a16="http://schemas.microsoft.com/office/drawing/2014/main" id="{5D8EED1D-496B-5B4B-B189-06E8FDB9C62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DB02156-A528-CA44-AB09-E859DF5699AC}"/>
              </a:ext>
            </a:extLst>
          </p:cNvPr>
          <p:cNvSpPr>
            <a:spLocks noGrp="1"/>
          </p:cNvSpPr>
          <p:nvPr>
            <p:ph type="dt" sz="half" idx="10"/>
          </p:nvPr>
        </p:nvSpPr>
        <p:spPr/>
        <p:txBody>
          <a:bodyPr/>
          <a:lstStyle/>
          <a:p>
            <a:fld id="{9BF50915-5B23-4BA5-B5A5-D620E3988AFA}" type="datetimeFigureOut">
              <a:rPr lang="en-GB" smtClean="0"/>
              <a:t>11/03/2026</a:t>
            </a:fld>
            <a:endParaRPr lang="en-GB"/>
          </a:p>
        </p:txBody>
      </p:sp>
      <p:sp>
        <p:nvSpPr>
          <p:cNvPr id="4" name="Footer Placeholder 3">
            <a:extLst>
              <a:ext uri="{FF2B5EF4-FFF2-40B4-BE49-F238E27FC236}">
                <a16:creationId xmlns:a16="http://schemas.microsoft.com/office/drawing/2014/main" id="{02A3359A-ED22-544D-9F20-F72AAA671CA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CD35AB1-D4BD-C845-B477-6811E1FFF954}"/>
              </a:ext>
            </a:extLst>
          </p:cNvPr>
          <p:cNvSpPr>
            <a:spLocks noGrp="1"/>
          </p:cNvSpPr>
          <p:nvPr>
            <p:ph type="sldNum" sz="quarter" idx="12"/>
          </p:nvPr>
        </p:nvSpPr>
        <p:spPr/>
        <p:txBody>
          <a:bodyPr/>
          <a:lstStyle/>
          <a:p>
            <a:fld id="{ACDAFF84-2EA1-4C7D-938C-A461A19EAE21}" type="slidenum">
              <a:rPr lang="en-GB" smtClean="0"/>
              <a:t>‹#›</a:t>
            </a:fld>
            <a:endParaRPr lang="en-GB"/>
          </a:p>
        </p:txBody>
      </p:sp>
    </p:spTree>
    <p:extLst>
      <p:ext uri="{BB962C8B-B14F-4D97-AF65-F5344CB8AC3E}">
        <p14:creationId xmlns:p14="http://schemas.microsoft.com/office/powerpoint/2010/main" val="40833485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Content Placeholder 4" descr="A picture containing text&#10;&#10;Description automatically generated">
            <a:extLst>
              <a:ext uri="{FF2B5EF4-FFF2-40B4-BE49-F238E27FC236}">
                <a16:creationId xmlns:a16="http://schemas.microsoft.com/office/drawing/2014/main" id="{0C1F9816-922E-44CE-AD2B-37C7573622E6}"/>
              </a:ext>
            </a:extLst>
          </p:cNvPr>
          <p:cNvPicPr>
            <a:picLocks noChangeAspect="1"/>
          </p:cNvPicPr>
          <p:nvPr/>
        </p:nvPicPr>
        <p:blipFill>
          <a:blip r:embed="rId2"/>
          <a:stretch>
            <a:fillRect/>
          </a:stretch>
        </p:blipFill>
        <p:spPr>
          <a:xfrm>
            <a:off x="0" y="9000"/>
            <a:ext cx="12192000" cy="7045968"/>
          </a:xfrm>
          <a:prstGeom prst="rect">
            <a:avLst/>
          </a:prstGeom>
        </p:spPr>
      </p:pic>
      <p:sp>
        <p:nvSpPr>
          <p:cNvPr id="2" name="Date Placeholder 1">
            <a:extLst>
              <a:ext uri="{FF2B5EF4-FFF2-40B4-BE49-F238E27FC236}">
                <a16:creationId xmlns:a16="http://schemas.microsoft.com/office/drawing/2014/main" id="{09C50988-5864-EB47-8D52-2C931E9FEEC6}"/>
              </a:ext>
            </a:extLst>
          </p:cNvPr>
          <p:cNvSpPr>
            <a:spLocks noGrp="1"/>
          </p:cNvSpPr>
          <p:nvPr>
            <p:ph type="dt" sz="half" idx="10"/>
          </p:nvPr>
        </p:nvSpPr>
        <p:spPr/>
        <p:txBody>
          <a:bodyPr/>
          <a:lstStyle/>
          <a:p>
            <a:fld id="{9BF50915-5B23-4BA5-B5A5-D620E3988AFA}" type="datetimeFigureOut">
              <a:rPr lang="en-GB" smtClean="0"/>
              <a:t>11/03/2026</a:t>
            </a:fld>
            <a:endParaRPr lang="en-GB"/>
          </a:p>
        </p:txBody>
      </p:sp>
      <p:sp>
        <p:nvSpPr>
          <p:cNvPr id="3" name="Footer Placeholder 2">
            <a:extLst>
              <a:ext uri="{FF2B5EF4-FFF2-40B4-BE49-F238E27FC236}">
                <a16:creationId xmlns:a16="http://schemas.microsoft.com/office/drawing/2014/main" id="{7AF78958-8124-9F4C-ADF2-768A53E842D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E0E62CB-5A82-194B-9CEE-58E583D02F98}"/>
              </a:ext>
            </a:extLst>
          </p:cNvPr>
          <p:cNvSpPr>
            <a:spLocks noGrp="1"/>
          </p:cNvSpPr>
          <p:nvPr>
            <p:ph type="sldNum" sz="quarter" idx="12"/>
          </p:nvPr>
        </p:nvSpPr>
        <p:spPr/>
        <p:txBody>
          <a:bodyPr/>
          <a:lstStyle/>
          <a:p>
            <a:fld id="{ACDAFF84-2EA1-4C7D-938C-A461A19EAE21}" type="slidenum">
              <a:rPr lang="en-GB" smtClean="0"/>
              <a:t>‹#›</a:t>
            </a:fld>
            <a:endParaRPr lang="en-GB"/>
          </a:p>
        </p:txBody>
      </p:sp>
    </p:spTree>
    <p:extLst>
      <p:ext uri="{BB962C8B-B14F-4D97-AF65-F5344CB8AC3E}">
        <p14:creationId xmlns:p14="http://schemas.microsoft.com/office/powerpoint/2010/main" val="28571753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Content Placeholder 4" descr="A picture containing text&#10;&#10;Description automatically generated">
            <a:extLst>
              <a:ext uri="{FF2B5EF4-FFF2-40B4-BE49-F238E27FC236}">
                <a16:creationId xmlns:a16="http://schemas.microsoft.com/office/drawing/2014/main" id="{E62827A1-050D-4ED3-A463-D6D47AE9D538}"/>
              </a:ext>
            </a:extLst>
          </p:cNvPr>
          <p:cNvPicPr>
            <a:picLocks noChangeAspect="1"/>
          </p:cNvPicPr>
          <p:nvPr/>
        </p:nvPicPr>
        <p:blipFill>
          <a:blip r:embed="rId2"/>
          <a:stretch>
            <a:fillRect/>
          </a:stretch>
        </p:blipFill>
        <p:spPr>
          <a:xfrm>
            <a:off x="0" y="9000"/>
            <a:ext cx="12192000" cy="7045968"/>
          </a:xfrm>
          <a:prstGeom prst="rect">
            <a:avLst/>
          </a:prstGeom>
        </p:spPr>
      </p:pic>
      <p:sp>
        <p:nvSpPr>
          <p:cNvPr id="2" name="Title 1">
            <a:extLst>
              <a:ext uri="{FF2B5EF4-FFF2-40B4-BE49-F238E27FC236}">
                <a16:creationId xmlns:a16="http://schemas.microsoft.com/office/drawing/2014/main" id="{7F471B04-54A0-D840-A958-F8556106284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41896F6-A157-944A-A477-8789B158BCA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0AC9F30-33B4-BA4B-960C-5E0975A3A7F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D5C89A3E-E5B5-E94E-A36C-1369AA805175}"/>
              </a:ext>
            </a:extLst>
          </p:cNvPr>
          <p:cNvSpPr>
            <a:spLocks noGrp="1"/>
          </p:cNvSpPr>
          <p:nvPr>
            <p:ph type="dt" sz="half" idx="10"/>
          </p:nvPr>
        </p:nvSpPr>
        <p:spPr/>
        <p:txBody>
          <a:bodyPr/>
          <a:lstStyle/>
          <a:p>
            <a:fld id="{9BF50915-5B23-4BA5-B5A5-D620E3988AFA}" type="datetimeFigureOut">
              <a:rPr lang="en-GB" smtClean="0"/>
              <a:t>11/03/2026</a:t>
            </a:fld>
            <a:endParaRPr lang="en-GB"/>
          </a:p>
        </p:txBody>
      </p:sp>
      <p:sp>
        <p:nvSpPr>
          <p:cNvPr id="6" name="Footer Placeholder 5">
            <a:extLst>
              <a:ext uri="{FF2B5EF4-FFF2-40B4-BE49-F238E27FC236}">
                <a16:creationId xmlns:a16="http://schemas.microsoft.com/office/drawing/2014/main" id="{EA491A64-408D-B648-AAC7-2091CEFEEA2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8D6D4E2-6405-0C4A-BAB3-97E0ECF291D0}"/>
              </a:ext>
            </a:extLst>
          </p:cNvPr>
          <p:cNvSpPr>
            <a:spLocks noGrp="1"/>
          </p:cNvSpPr>
          <p:nvPr>
            <p:ph type="sldNum" sz="quarter" idx="12"/>
          </p:nvPr>
        </p:nvSpPr>
        <p:spPr/>
        <p:txBody>
          <a:bodyPr/>
          <a:lstStyle/>
          <a:p>
            <a:fld id="{ACDAFF84-2EA1-4C7D-938C-A461A19EAE21}" type="slidenum">
              <a:rPr lang="en-GB" smtClean="0"/>
              <a:t>‹#›</a:t>
            </a:fld>
            <a:endParaRPr lang="en-GB"/>
          </a:p>
        </p:txBody>
      </p:sp>
    </p:spTree>
    <p:extLst>
      <p:ext uri="{BB962C8B-B14F-4D97-AF65-F5344CB8AC3E}">
        <p14:creationId xmlns:p14="http://schemas.microsoft.com/office/powerpoint/2010/main" val="35180922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Content Placeholder 4" descr="A picture containing text&#10;&#10;Description automatically generated">
            <a:extLst>
              <a:ext uri="{FF2B5EF4-FFF2-40B4-BE49-F238E27FC236}">
                <a16:creationId xmlns:a16="http://schemas.microsoft.com/office/drawing/2014/main" id="{4BA0974F-2861-4E9E-B476-78EDB6A1F7C4}"/>
              </a:ext>
            </a:extLst>
          </p:cNvPr>
          <p:cNvPicPr>
            <a:picLocks noChangeAspect="1"/>
          </p:cNvPicPr>
          <p:nvPr/>
        </p:nvPicPr>
        <p:blipFill>
          <a:blip r:embed="rId2"/>
          <a:stretch>
            <a:fillRect/>
          </a:stretch>
        </p:blipFill>
        <p:spPr>
          <a:xfrm>
            <a:off x="0" y="9000"/>
            <a:ext cx="12192000" cy="7045968"/>
          </a:xfrm>
          <a:prstGeom prst="rect">
            <a:avLst/>
          </a:prstGeom>
        </p:spPr>
      </p:pic>
      <p:sp>
        <p:nvSpPr>
          <p:cNvPr id="2" name="Title 1">
            <a:extLst>
              <a:ext uri="{FF2B5EF4-FFF2-40B4-BE49-F238E27FC236}">
                <a16:creationId xmlns:a16="http://schemas.microsoft.com/office/drawing/2014/main" id="{15DB1B80-5086-1041-B86F-23F023AE6E9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E3F79A1-E09B-4F4C-B86E-7C00BF76034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E3AD60C9-E2C5-2648-8457-FC20494BEE7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E8DF7FF-0E77-0F4D-A8E3-25D59E92F824}"/>
              </a:ext>
            </a:extLst>
          </p:cNvPr>
          <p:cNvSpPr>
            <a:spLocks noGrp="1"/>
          </p:cNvSpPr>
          <p:nvPr>
            <p:ph type="dt" sz="half" idx="10"/>
          </p:nvPr>
        </p:nvSpPr>
        <p:spPr/>
        <p:txBody>
          <a:bodyPr/>
          <a:lstStyle/>
          <a:p>
            <a:fld id="{9BF50915-5B23-4BA5-B5A5-D620E3988AFA}" type="datetimeFigureOut">
              <a:rPr lang="en-GB" smtClean="0"/>
              <a:t>11/03/2026</a:t>
            </a:fld>
            <a:endParaRPr lang="en-GB"/>
          </a:p>
        </p:txBody>
      </p:sp>
      <p:sp>
        <p:nvSpPr>
          <p:cNvPr id="6" name="Footer Placeholder 5">
            <a:extLst>
              <a:ext uri="{FF2B5EF4-FFF2-40B4-BE49-F238E27FC236}">
                <a16:creationId xmlns:a16="http://schemas.microsoft.com/office/drawing/2014/main" id="{EA3109D2-B982-2D4D-AAF9-9DA4554799A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E1FD083-D39C-CA49-BB0D-3F7436E9E83B}"/>
              </a:ext>
            </a:extLst>
          </p:cNvPr>
          <p:cNvSpPr>
            <a:spLocks noGrp="1"/>
          </p:cNvSpPr>
          <p:nvPr>
            <p:ph type="sldNum" sz="quarter" idx="12"/>
          </p:nvPr>
        </p:nvSpPr>
        <p:spPr/>
        <p:txBody>
          <a:bodyPr/>
          <a:lstStyle/>
          <a:p>
            <a:fld id="{ACDAFF84-2EA1-4C7D-938C-A461A19EAE21}" type="slidenum">
              <a:rPr lang="en-GB" smtClean="0"/>
              <a:t>‹#›</a:t>
            </a:fld>
            <a:endParaRPr lang="en-GB"/>
          </a:p>
        </p:txBody>
      </p:sp>
    </p:spTree>
    <p:extLst>
      <p:ext uri="{BB962C8B-B14F-4D97-AF65-F5344CB8AC3E}">
        <p14:creationId xmlns:p14="http://schemas.microsoft.com/office/powerpoint/2010/main" val="29525868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087A862-23D6-0F4A-814E-7D96C44FA53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94A5E81-6940-9A4D-AD38-DEE40668BF8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A016B6D-9019-1349-A4AD-5C00A75C180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F50915-5B23-4BA5-B5A5-D620E3988AFA}" type="datetimeFigureOut">
              <a:rPr lang="en-GB" smtClean="0"/>
              <a:t>11/03/2026</a:t>
            </a:fld>
            <a:endParaRPr lang="en-GB"/>
          </a:p>
        </p:txBody>
      </p:sp>
      <p:sp>
        <p:nvSpPr>
          <p:cNvPr id="5" name="Footer Placeholder 4">
            <a:extLst>
              <a:ext uri="{FF2B5EF4-FFF2-40B4-BE49-F238E27FC236}">
                <a16:creationId xmlns:a16="http://schemas.microsoft.com/office/drawing/2014/main" id="{97862336-B29A-7C45-89EA-D5B099295EB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3E0F26B-26FD-4142-9A23-4603C1B9844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DAFF84-2EA1-4C7D-938C-A461A19EAE21}" type="slidenum">
              <a:rPr lang="en-GB" smtClean="0"/>
              <a:t>‹#›</a:t>
            </a:fld>
            <a:endParaRPr lang="en-GB"/>
          </a:p>
        </p:txBody>
      </p:sp>
    </p:spTree>
    <p:extLst>
      <p:ext uri="{BB962C8B-B14F-4D97-AF65-F5344CB8AC3E}">
        <p14:creationId xmlns:p14="http://schemas.microsoft.com/office/powerpoint/2010/main" val="226750220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31.jpg"/><Relationship Id="rId4" Type="http://schemas.openxmlformats.org/officeDocument/2006/relationships/image" Target="../media/image30.gif"/></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jpg"/></Relationships>
</file>

<file path=ppt/slides/_rels/slide14.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microsoft.com/office/2018/10/relationships/comments" Target="../comments/modernComment_33C_A62E36C1.xml"/><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18.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5.jpg"/><Relationship Id="rId4" Type="http://schemas.openxmlformats.org/officeDocument/2006/relationships/image" Target="../media/image4.jpg"/></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microsoft.com/office/2007/relationships/hdphoto" Target="../media/hdphoto1.wdp"/></Relationships>
</file>

<file path=ppt/slides/_rels/slide21.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3.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slideLayout" Target="../slideLayouts/slideLayout2.xml"/><Relationship Id="rId7" Type="http://schemas.openxmlformats.org/officeDocument/2006/relationships/image" Target="../media/image44.png"/><Relationship Id="rId12" Type="http://schemas.openxmlformats.org/officeDocument/2006/relationships/image" Target="../media/image49.png"/><Relationship Id="rId2" Type="http://schemas.openxmlformats.org/officeDocument/2006/relationships/video" Target="../media/media1.mp4"/><Relationship Id="rId1" Type="http://schemas.microsoft.com/office/2007/relationships/media" Target="../media/media1.mp4"/><Relationship Id="rId6" Type="http://schemas.microsoft.com/office/2007/relationships/hdphoto" Target="../media/hdphoto2.wdp"/><Relationship Id="rId11" Type="http://schemas.openxmlformats.org/officeDocument/2006/relationships/image" Target="../media/image48.jpg"/><Relationship Id="rId5" Type="http://schemas.openxmlformats.org/officeDocument/2006/relationships/image" Target="../media/image43.png"/><Relationship Id="rId10" Type="http://schemas.openxmlformats.org/officeDocument/2006/relationships/image" Target="../media/image47.png"/><Relationship Id="rId4" Type="http://schemas.openxmlformats.org/officeDocument/2006/relationships/notesSlide" Target="../notesSlides/notesSlide21.xml"/><Relationship Id="rId9" Type="http://schemas.openxmlformats.org/officeDocument/2006/relationships/image" Target="../media/image46.png"/></Relationships>
</file>

<file path=ppt/slides/_rels/slide2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51.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53.png"/><Relationship Id="rId5" Type="http://schemas.openxmlformats.org/officeDocument/2006/relationships/image" Target="../media/image52.jpg"/><Relationship Id="rId4" Type="http://schemas.openxmlformats.org/officeDocument/2006/relationships/notesSlide" Target="../notesSlides/notesSlide23.xml"/></Relationships>
</file>

<file path=ppt/slides/_rels/slide26.xml.rels><?xml version="1.0" encoding="UTF-8" standalone="yes"?>
<Relationships xmlns="http://schemas.openxmlformats.org/package/2006/relationships"><Relationship Id="rId3" Type="http://schemas.openxmlformats.org/officeDocument/2006/relationships/image" Target="../media/image54.gif"/><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56.gif"/><Relationship Id="rId4" Type="http://schemas.openxmlformats.org/officeDocument/2006/relationships/image" Target="../media/image55.gif"/></Relationships>
</file>

<file path=ppt/slides/_rels/slide27.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jpeg"/></Relationships>
</file>

<file path=ppt/slides/_rels/slide2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65.jpeg"/></Relationships>
</file>

<file path=ppt/slides/_rels/slide31.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67.png"/></Relationships>
</file>

<file path=ppt/slides/_rels/slide32.xml.rels><?xml version="1.0" encoding="UTF-8" standalone="yes"?>
<Relationships xmlns="http://schemas.openxmlformats.org/package/2006/relationships"><Relationship Id="rId8" Type="http://schemas.openxmlformats.org/officeDocument/2006/relationships/image" Target="../media/image73.png"/><Relationship Id="rId13" Type="http://schemas.openxmlformats.org/officeDocument/2006/relationships/image" Target="../media/image78.jpeg"/><Relationship Id="rId3" Type="http://schemas.openxmlformats.org/officeDocument/2006/relationships/image" Target="../media/image68.png"/><Relationship Id="rId7" Type="http://schemas.openxmlformats.org/officeDocument/2006/relationships/image" Target="../media/image72.jpg"/><Relationship Id="rId12" Type="http://schemas.openxmlformats.org/officeDocument/2006/relationships/image" Target="../media/image77.png"/><Relationship Id="rId2" Type="http://schemas.openxmlformats.org/officeDocument/2006/relationships/notesSlide" Target="../notesSlides/notesSlide30.xml"/><Relationship Id="rId16" Type="http://schemas.openxmlformats.org/officeDocument/2006/relationships/image" Target="../media/image81.jpg"/><Relationship Id="rId1" Type="http://schemas.openxmlformats.org/officeDocument/2006/relationships/slideLayout" Target="../slideLayouts/slideLayout6.xml"/><Relationship Id="rId6" Type="http://schemas.openxmlformats.org/officeDocument/2006/relationships/image" Target="../media/image71.jpeg"/><Relationship Id="rId11" Type="http://schemas.openxmlformats.org/officeDocument/2006/relationships/image" Target="../media/image76.png"/><Relationship Id="rId5" Type="http://schemas.openxmlformats.org/officeDocument/2006/relationships/image" Target="../media/image70.png"/><Relationship Id="rId15" Type="http://schemas.openxmlformats.org/officeDocument/2006/relationships/image" Target="../media/image80.jpeg"/><Relationship Id="rId10" Type="http://schemas.openxmlformats.org/officeDocument/2006/relationships/image" Target="../media/image75.jpeg"/><Relationship Id="rId4" Type="http://schemas.openxmlformats.org/officeDocument/2006/relationships/image" Target="../media/image69.png"/><Relationship Id="rId9" Type="http://schemas.openxmlformats.org/officeDocument/2006/relationships/image" Target="../media/image74.jpeg"/><Relationship Id="rId14" Type="http://schemas.openxmlformats.org/officeDocument/2006/relationships/image" Target="../media/image79.jpeg"/></Relationships>
</file>

<file path=ppt/slides/_rels/slide33.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7.xml.rels><?xml version="1.0" encoding="UTF-8" standalone="yes"?>
<Relationships xmlns="http://schemas.openxmlformats.org/package/2006/relationships"><Relationship Id="rId8" Type="http://schemas.openxmlformats.org/officeDocument/2006/relationships/image" Target="../media/image15.jpg"/><Relationship Id="rId3" Type="http://schemas.openxmlformats.org/officeDocument/2006/relationships/image" Target="../media/image10.png"/><Relationship Id="rId7"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3.JPG"/><Relationship Id="rId11" Type="http://schemas.openxmlformats.org/officeDocument/2006/relationships/image" Target="../media/image18.png"/><Relationship Id="rId5" Type="http://schemas.openxmlformats.org/officeDocument/2006/relationships/image" Target="../media/image12.png"/><Relationship Id="rId10" Type="http://schemas.openxmlformats.org/officeDocument/2006/relationships/image" Target="../media/image17.jpg"/><Relationship Id="rId4" Type="http://schemas.openxmlformats.org/officeDocument/2006/relationships/image" Target="../media/image11.png"/><Relationship Id="rId9" Type="http://schemas.openxmlformats.org/officeDocument/2006/relationships/image" Target="../media/image16.jpe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2.jpg"/><Relationship Id="rId5" Type="http://schemas.openxmlformats.org/officeDocument/2006/relationships/image" Target="../media/image21.jpg"/><Relationship Id="rId4" Type="http://schemas.openxmlformats.org/officeDocument/2006/relationships/image" Target="../media/image20.jpg"/></Relationships>
</file>

<file path=ppt/slides/_rels/slide9.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6.jpg"/><Relationship Id="rId5" Type="http://schemas.openxmlformats.org/officeDocument/2006/relationships/image" Target="../media/image25.jpg"/><Relationship Id="rId4" Type="http://schemas.openxmlformats.org/officeDocument/2006/relationships/image" Target="../media/image2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A26806-DE8D-43BE-B860-72941ACFD395}"/>
              </a:ext>
            </a:extLst>
          </p:cNvPr>
          <p:cNvSpPr>
            <a:spLocks noGrp="1"/>
          </p:cNvSpPr>
          <p:nvPr>
            <p:ph type="ctrTitle"/>
          </p:nvPr>
        </p:nvSpPr>
        <p:spPr>
          <a:xfrm>
            <a:off x="1154097" y="1450463"/>
            <a:ext cx="9883806" cy="2387600"/>
          </a:xfrm>
        </p:spPr>
        <p:txBody>
          <a:bodyPr>
            <a:normAutofit/>
          </a:bodyPr>
          <a:lstStyle/>
          <a:p>
            <a:r>
              <a:rPr lang="en-US" sz="4400" b="1" dirty="0">
                <a:solidFill>
                  <a:srgbClr val="389888"/>
                </a:solidFill>
              </a:rPr>
              <a:t>Programming workshop</a:t>
            </a:r>
            <a:endParaRPr lang="en-GB" sz="4400" b="1" dirty="0">
              <a:solidFill>
                <a:srgbClr val="389888"/>
              </a:solidFill>
            </a:endParaRPr>
          </a:p>
        </p:txBody>
      </p:sp>
      <p:sp>
        <p:nvSpPr>
          <p:cNvPr id="3" name="Subtitle 2">
            <a:extLst>
              <a:ext uri="{FF2B5EF4-FFF2-40B4-BE49-F238E27FC236}">
                <a16:creationId xmlns:a16="http://schemas.microsoft.com/office/drawing/2014/main" id="{D4F1E6EA-5957-43A4-A52D-60D0FA2F7490}"/>
              </a:ext>
            </a:extLst>
          </p:cNvPr>
          <p:cNvSpPr>
            <a:spLocks noGrp="1"/>
          </p:cNvSpPr>
          <p:nvPr>
            <p:ph type="subTitle" idx="1"/>
          </p:nvPr>
        </p:nvSpPr>
        <p:spPr>
          <a:xfrm>
            <a:off x="1524000" y="3967480"/>
            <a:ext cx="9144000" cy="1655762"/>
          </a:xfrm>
        </p:spPr>
        <p:txBody>
          <a:bodyPr/>
          <a:lstStyle/>
          <a:p>
            <a:r>
              <a:rPr lang="en-GB" i="1" dirty="0"/>
              <a:t>Emily Johnson</a:t>
            </a:r>
          </a:p>
        </p:txBody>
      </p:sp>
    </p:spTree>
    <p:extLst>
      <p:ext uri="{BB962C8B-B14F-4D97-AF65-F5344CB8AC3E}">
        <p14:creationId xmlns:p14="http://schemas.microsoft.com/office/powerpoint/2010/main" val="27930430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9BF235-A4D2-4135-B59C-AE475741464B}"/>
              </a:ext>
            </a:extLst>
          </p:cNvPr>
          <p:cNvSpPr>
            <a:spLocks noGrp="1"/>
          </p:cNvSpPr>
          <p:nvPr>
            <p:ph type="title"/>
          </p:nvPr>
        </p:nvSpPr>
        <p:spPr/>
        <p:txBody>
          <a:bodyPr/>
          <a:lstStyle/>
          <a:p>
            <a:r>
              <a:rPr lang="en-GB" b="1" dirty="0">
                <a:solidFill>
                  <a:srgbClr val="389888"/>
                </a:solidFill>
              </a:rPr>
              <a:t>The first computer programmer!</a:t>
            </a:r>
          </a:p>
        </p:txBody>
      </p:sp>
      <p:pic>
        <p:nvPicPr>
          <p:cNvPr id="5" name="Picture 4" descr="A picture containing person, indoor&#10;&#10;Description automatically generated">
            <a:extLst>
              <a:ext uri="{FF2B5EF4-FFF2-40B4-BE49-F238E27FC236}">
                <a16:creationId xmlns:a16="http://schemas.microsoft.com/office/drawing/2014/main" id="{B6DC6407-C8E0-9FD7-0688-16B145FCDD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83677" y="1860731"/>
            <a:ext cx="6537960" cy="4358640"/>
          </a:xfrm>
          <a:prstGeom prst="rect">
            <a:avLst/>
          </a:prstGeom>
        </p:spPr>
      </p:pic>
      <p:sp>
        <p:nvSpPr>
          <p:cNvPr id="8" name="TextBox 7">
            <a:extLst>
              <a:ext uri="{FF2B5EF4-FFF2-40B4-BE49-F238E27FC236}">
                <a16:creationId xmlns:a16="http://schemas.microsoft.com/office/drawing/2014/main" id="{C13E2E0D-EE44-9AA0-E5ED-38C1CD07A9D9}"/>
              </a:ext>
            </a:extLst>
          </p:cNvPr>
          <p:cNvSpPr txBox="1"/>
          <p:nvPr/>
        </p:nvSpPr>
        <p:spPr>
          <a:xfrm>
            <a:off x="1012372" y="3280005"/>
            <a:ext cx="3048000" cy="1323439"/>
          </a:xfrm>
          <a:prstGeom prst="rect">
            <a:avLst/>
          </a:prstGeom>
          <a:noFill/>
        </p:spPr>
        <p:txBody>
          <a:bodyPr wrap="square">
            <a:spAutoFit/>
          </a:bodyPr>
          <a:lstStyle/>
          <a:p>
            <a:r>
              <a:rPr lang="en-US" sz="2000" i="1" dirty="0"/>
              <a:t>“That brain of mine is something more than merely mortal; as time will show.”</a:t>
            </a:r>
            <a:endParaRPr lang="en-GB" sz="2000" i="1" dirty="0"/>
          </a:p>
        </p:txBody>
      </p:sp>
    </p:spTree>
    <p:extLst>
      <p:ext uri="{BB962C8B-B14F-4D97-AF65-F5344CB8AC3E}">
        <p14:creationId xmlns:p14="http://schemas.microsoft.com/office/powerpoint/2010/main" val="7072373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714539DE-5506-F713-6D97-E483D195BF31}"/>
              </a:ext>
            </a:extLst>
          </p:cNvPr>
          <p:cNvSpPr txBox="1">
            <a:spLocks/>
          </p:cNvSpPr>
          <p:nvPr/>
        </p:nvSpPr>
        <p:spPr>
          <a:xfrm>
            <a:off x="256429" y="2235200"/>
            <a:ext cx="5428753" cy="2387600"/>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a:solidFill>
                  <a:srgbClr val="389888"/>
                </a:solidFill>
              </a:rPr>
              <a:t>Activity 1</a:t>
            </a:r>
          </a:p>
          <a:p>
            <a:pPr algn="ctr"/>
            <a:r>
              <a:rPr lang="en-US" sz="3400" b="1" dirty="0"/>
              <a:t>10 mins</a:t>
            </a:r>
          </a:p>
          <a:p>
            <a:pPr algn="ctr"/>
            <a:endParaRPr lang="en-US" sz="3400" dirty="0"/>
          </a:p>
          <a:p>
            <a:pPr algn="ctr"/>
            <a:r>
              <a:rPr lang="en-US" sz="2400" dirty="0"/>
              <a:t>Work through all the activities in order, turn to the next page when you complete them, don’t worry if don’t finish! </a:t>
            </a:r>
            <a:endParaRPr lang="en-GB" sz="2400" dirty="0"/>
          </a:p>
          <a:p>
            <a:pPr algn="ctr"/>
            <a:endParaRPr lang="en-US" b="1" dirty="0">
              <a:solidFill>
                <a:srgbClr val="389888"/>
              </a:solidFill>
            </a:endParaRPr>
          </a:p>
        </p:txBody>
      </p:sp>
      <p:sp>
        <p:nvSpPr>
          <p:cNvPr id="4" name="TextBox 3">
            <a:extLst>
              <a:ext uri="{FF2B5EF4-FFF2-40B4-BE49-F238E27FC236}">
                <a16:creationId xmlns:a16="http://schemas.microsoft.com/office/drawing/2014/main" id="{0862774C-AFFC-3B81-B501-F06C9696DC81}"/>
              </a:ext>
            </a:extLst>
          </p:cNvPr>
          <p:cNvSpPr txBox="1"/>
          <p:nvPr/>
        </p:nvSpPr>
        <p:spPr>
          <a:xfrm>
            <a:off x="6726160" y="1450370"/>
            <a:ext cx="4463718" cy="1569660"/>
          </a:xfrm>
          <a:prstGeom prst="rect">
            <a:avLst/>
          </a:prstGeom>
          <a:noFill/>
        </p:spPr>
        <p:txBody>
          <a:bodyPr wrap="square" rtlCol="0">
            <a:spAutoFit/>
          </a:bodyPr>
          <a:lstStyle/>
          <a:p>
            <a:r>
              <a:rPr lang="en-US" sz="2400" dirty="0"/>
              <a:t>Objective: </a:t>
            </a:r>
          </a:p>
          <a:p>
            <a:pPr marL="285750" indent="-285750">
              <a:buFont typeface="Arial" panose="020B0604020202020204" pitchFamily="34" charset="0"/>
              <a:buChar char="•"/>
            </a:pPr>
            <a:r>
              <a:rPr lang="en-US" sz="2400" dirty="0"/>
              <a:t>To program a very simple computer of our own: a micro:bit</a:t>
            </a:r>
            <a:endParaRPr lang="en-GB" sz="2400" dirty="0"/>
          </a:p>
        </p:txBody>
      </p:sp>
      <p:cxnSp>
        <p:nvCxnSpPr>
          <p:cNvPr id="2" name="Straight Connector 1">
            <a:extLst>
              <a:ext uri="{FF2B5EF4-FFF2-40B4-BE49-F238E27FC236}">
                <a16:creationId xmlns:a16="http://schemas.microsoft.com/office/drawing/2014/main" id="{981C687E-E2EB-44B7-2C69-F1852D00F864}"/>
              </a:ext>
            </a:extLst>
          </p:cNvPr>
          <p:cNvCxnSpPr/>
          <p:nvPr/>
        </p:nvCxnSpPr>
        <p:spPr>
          <a:xfrm>
            <a:off x="5907314" y="2084353"/>
            <a:ext cx="0" cy="250620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7" name="Picture 6" descr="A black and yellow circuit board with red lights&#10;&#10;Description automatically generated">
            <a:extLst>
              <a:ext uri="{FF2B5EF4-FFF2-40B4-BE49-F238E27FC236}">
                <a16:creationId xmlns:a16="http://schemas.microsoft.com/office/drawing/2014/main" id="{A0583A09-A7AE-C295-C7B0-631C578E7E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69133" y="3112622"/>
            <a:ext cx="2577772" cy="2577772"/>
          </a:xfrm>
          <a:prstGeom prst="rect">
            <a:avLst/>
          </a:prstGeom>
        </p:spPr>
      </p:pic>
    </p:spTree>
    <p:extLst>
      <p:ext uri="{BB962C8B-B14F-4D97-AF65-F5344CB8AC3E}">
        <p14:creationId xmlns:p14="http://schemas.microsoft.com/office/powerpoint/2010/main" val="34715764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9BF235-A4D2-4135-B59C-AE475741464B}"/>
              </a:ext>
            </a:extLst>
          </p:cNvPr>
          <p:cNvSpPr>
            <a:spLocks noGrp="1"/>
          </p:cNvSpPr>
          <p:nvPr>
            <p:ph type="title"/>
          </p:nvPr>
        </p:nvSpPr>
        <p:spPr/>
        <p:txBody>
          <a:bodyPr/>
          <a:lstStyle/>
          <a:p>
            <a:r>
              <a:rPr lang="en-GB" b="1" dirty="0">
                <a:solidFill>
                  <a:srgbClr val="389888"/>
                </a:solidFill>
              </a:rPr>
              <a:t>Nicole-Reine </a:t>
            </a:r>
            <a:r>
              <a:rPr lang="en-GB" b="1" dirty="0" err="1">
                <a:solidFill>
                  <a:srgbClr val="389888"/>
                </a:solidFill>
              </a:rPr>
              <a:t>Lepaute</a:t>
            </a:r>
            <a:endParaRPr lang="en-GB" b="1" dirty="0">
              <a:solidFill>
                <a:srgbClr val="389888"/>
              </a:solidFill>
            </a:endParaRPr>
          </a:p>
        </p:txBody>
      </p:sp>
      <p:pic>
        <p:nvPicPr>
          <p:cNvPr id="4" name="Picture 3" descr="A picture containing text, person, posing, old&#10;&#10;Description automatically generated">
            <a:extLst>
              <a:ext uri="{FF2B5EF4-FFF2-40B4-BE49-F238E27FC236}">
                <a16:creationId xmlns:a16="http://schemas.microsoft.com/office/drawing/2014/main" id="{0C8B2596-F512-702D-76ED-DF614EAFD0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2013858"/>
            <a:ext cx="2980923" cy="3848100"/>
          </a:xfrm>
          <a:prstGeom prst="rect">
            <a:avLst/>
          </a:prstGeom>
        </p:spPr>
      </p:pic>
      <p:pic>
        <p:nvPicPr>
          <p:cNvPr id="6" name="Picture 5" descr="Diagram, schematic&#10;&#10;Description automatically generated">
            <a:extLst>
              <a:ext uri="{FF2B5EF4-FFF2-40B4-BE49-F238E27FC236}">
                <a16:creationId xmlns:a16="http://schemas.microsoft.com/office/drawing/2014/main" id="{8BD853FB-A1BD-72ED-4533-54CA421D37E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37364" y="4079966"/>
            <a:ext cx="2117272" cy="2117272"/>
          </a:xfrm>
          <a:prstGeom prst="rect">
            <a:avLst/>
          </a:prstGeom>
        </p:spPr>
      </p:pic>
      <p:pic>
        <p:nvPicPr>
          <p:cNvPr id="8" name="Picture 7" descr="A bright light in the sky&#10;&#10;Description automatically generated with low confidence">
            <a:extLst>
              <a:ext uri="{FF2B5EF4-FFF2-40B4-BE49-F238E27FC236}">
                <a16:creationId xmlns:a16="http://schemas.microsoft.com/office/drawing/2014/main" id="{F4A4A30A-7F08-65C2-3EE2-D9352DF5290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31498" y="4074146"/>
            <a:ext cx="3057580" cy="2123092"/>
          </a:xfrm>
          <a:prstGeom prst="rect">
            <a:avLst/>
          </a:prstGeom>
        </p:spPr>
      </p:pic>
      <p:sp>
        <p:nvSpPr>
          <p:cNvPr id="9" name="TextBox 8">
            <a:extLst>
              <a:ext uri="{FF2B5EF4-FFF2-40B4-BE49-F238E27FC236}">
                <a16:creationId xmlns:a16="http://schemas.microsoft.com/office/drawing/2014/main" id="{C1126914-7CC7-E699-D022-3E1916CCEA90}"/>
              </a:ext>
            </a:extLst>
          </p:cNvPr>
          <p:cNvSpPr txBox="1"/>
          <p:nvPr/>
        </p:nvSpPr>
        <p:spPr>
          <a:xfrm>
            <a:off x="4757057" y="1690688"/>
            <a:ext cx="5943600" cy="2031325"/>
          </a:xfrm>
          <a:prstGeom prst="rect">
            <a:avLst/>
          </a:prstGeom>
          <a:noFill/>
        </p:spPr>
        <p:txBody>
          <a:bodyPr wrap="square" rtlCol="0">
            <a:spAutoFit/>
          </a:bodyPr>
          <a:lstStyle/>
          <a:p>
            <a:pPr marL="285750" indent="-285750">
              <a:buFont typeface="Arial" panose="020B0604020202020204" pitchFamily="34" charset="0"/>
              <a:buChar char="•"/>
            </a:pPr>
            <a:r>
              <a:rPr lang="en-US" dirty="0"/>
              <a:t>Predicted, with two friends, when Halley’s comet would next appear</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Solved Newton’s equations of motion for the comet passing in the gravitational fields of Jupiter and Saturn</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These calculations took six months to complete! </a:t>
            </a:r>
            <a:endParaRPr lang="en-GB" dirty="0"/>
          </a:p>
        </p:txBody>
      </p:sp>
      <p:sp>
        <p:nvSpPr>
          <p:cNvPr id="10" name="TextBox 9">
            <a:extLst>
              <a:ext uri="{FF2B5EF4-FFF2-40B4-BE49-F238E27FC236}">
                <a16:creationId xmlns:a16="http://schemas.microsoft.com/office/drawing/2014/main" id="{C6B0ACA5-F638-755D-1E42-F716AFE889CC}"/>
              </a:ext>
            </a:extLst>
          </p:cNvPr>
          <p:cNvSpPr txBox="1"/>
          <p:nvPr/>
        </p:nvSpPr>
        <p:spPr>
          <a:xfrm>
            <a:off x="8377972" y="5789024"/>
            <a:ext cx="2494134" cy="307777"/>
          </a:xfrm>
          <a:prstGeom prst="rect">
            <a:avLst/>
          </a:prstGeom>
          <a:noFill/>
        </p:spPr>
        <p:txBody>
          <a:bodyPr wrap="square" rtlCol="0">
            <a:spAutoFit/>
          </a:bodyPr>
          <a:lstStyle/>
          <a:p>
            <a:r>
              <a:rPr lang="en-US" sz="1400" i="1" dirty="0">
                <a:solidFill>
                  <a:schemeClr val="bg1">
                    <a:lumMod val="95000"/>
                  </a:schemeClr>
                </a:solidFill>
              </a:rPr>
              <a:t>See you 28th July 2061!</a:t>
            </a:r>
            <a:endParaRPr lang="en-GB" sz="1400" i="1" dirty="0">
              <a:solidFill>
                <a:schemeClr val="bg1">
                  <a:lumMod val="95000"/>
                </a:schemeClr>
              </a:solidFill>
            </a:endParaRPr>
          </a:p>
        </p:txBody>
      </p:sp>
    </p:spTree>
    <p:extLst>
      <p:ext uri="{BB962C8B-B14F-4D97-AF65-F5344CB8AC3E}">
        <p14:creationId xmlns:p14="http://schemas.microsoft.com/office/powerpoint/2010/main" val="1034923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9BF235-A4D2-4135-B59C-AE475741464B}"/>
              </a:ext>
            </a:extLst>
          </p:cNvPr>
          <p:cNvSpPr>
            <a:spLocks noGrp="1"/>
          </p:cNvSpPr>
          <p:nvPr>
            <p:ph type="title"/>
          </p:nvPr>
        </p:nvSpPr>
        <p:spPr/>
        <p:txBody>
          <a:bodyPr/>
          <a:lstStyle/>
          <a:p>
            <a:r>
              <a:rPr lang="en-GB" b="1" dirty="0">
                <a:solidFill>
                  <a:srgbClr val="389888"/>
                </a:solidFill>
              </a:rPr>
              <a:t>Ada Lovelace </a:t>
            </a:r>
          </a:p>
        </p:txBody>
      </p:sp>
      <p:sp>
        <p:nvSpPr>
          <p:cNvPr id="3" name="TextBox 2">
            <a:extLst>
              <a:ext uri="{FF2B5EF4-FFF2-40B4-BE49-F238E27FC236}">
                <a16:creationId xmlns:a16="http://schemas.microsoft.com/office/drawing/2014/main" id="{EBD7DA22-CEDD-495A-061C-B9396868E110}"/>
              </a:ext>
            </a:extLst>
          </p:cNvPr>
          <p:cNvSpPr txBox="1"/>
          <p:nvPr/>
        </p:nvSpPr>
        <p:spPr>
          <a:xfrm>
            <a:off x="838200" y="1819106"/>
            <a:ext cx="6263640" cy="4247317"/>
          </a:xfrm>
          <a:prstGeom prst="rect">
            <a:avLst/>
          </a:prstGeom>
          <a:noFill/>
        </p:spPr>
        <p:txBody>
          <a:bodyPr wrap="square" rtlCol="0">
            <a:spAutoFit/>
          </a:bodyPr>
          <a:lstStyle/>
          <a:p>
            <a:pPr marL="285750" indent="-285750">
              <a:buFont typeface="Arial" panose="020B0604020202020204" pitchFamily="34" charset="0"/>
              <a:buChar char="•"/>
            </a:pPr>
            <a:r>
              <a:rPr lang="en-US" dirty="0"/>
              <a:t>Daughter of Lord Byron and Anne Isabelle </a:t>
            </a:r>
            <a:r>
              <a:rPr lang="en-US" dirty="0" err="1"/>
              <a:t>Milbanke</a:t>
            </a: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Lord Byron was a famous English poet</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Ada received tutoring in mathematics and music, as disciplines to counter poetic tendencies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When she was 17 she met Charles Babbage, inventor of the first computer</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She wrote notes, detailing how Babbage’s ‘Analytical Engine’ could be used to calculate Bernoulli numbers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However, the Difference Engines and Analytical engines were never completed, and she died of cancer aged 37</a:t>
            </a:r>
            <a:endParaRPr lang="en-GB" dirty="0"/>
          </a:p>
        </p:txBody>
      </p:sp>
      <p:pic>
        <p:nvPicPr>
          <p:cNvPr id="7" name="Picture 6" descr="A person in a white dress&#10;&#10;Description automatically generated with low confidence">
            <a:extLst>
              <a:ext uri="{FF2B5EF4-FFF2-40B4-BE49-F238E27FC236}">
                <a16:creationId xmlns:a16="http://schemas.microsoft.com/office/drawing/2014/main" id="{0BDD9F7D-344B-9CA9-E4A3-2C816A4452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60732" y="1027906"/>
            <a:ext cx="3127324" cy="4998720"/>
          </a:xfrm>
          <a:prstGeom prst="rect">
            <a:avLst/>
          </a:prstGeom>
        </p:spPr>
      </p:pic>
      <p:pic>
        <p:nvPicPr>
          <p:cNvPr id="5" name="Picture 4">
            <a:extLst>
              <a:ext uri="{FF2B5EF4-FFF2-40B4-BE49-F238E27FC236}">
                <a16:creationId xmlns:a16="http://schemas.microsoft.com/office/drawing/2014/main" id="{F0801DFC-4E8B-66C1-4746-AFFFCD02AD8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1976" y="1443273"/>
            <a:ext cx="6452736" cy="5049602"/>
          </a:xfrm>
          <a:prstGeom prst="rect">
            <a:avLst/>
          </a:prstGeom>
        </p:spPr>
      </p:pic>
      <p:pic>
        <p:nvPicPr>
          <p:cNvPr id="4" name="Picture 3" descr="A person in a suit&#10;&#10;Description automatically generated">
            <a:extLst>
              <a:ext uri="{FF2B5EF4-FFF2-40B4-BE49-F238E27FC236}">
                <a16:creationId xmlns:a16="http://schemas.microsoft.com/office/drawing/2014/main" id="{AA95ADF5-2D00-6F7C-46A4-63EFA62861B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2180" y="3300582"/>
            <a:ext cx="2777295" cy="3192293"/>
          </a:xfrm>
          <a:prstGeom prst="rect">
            <a:avLst/>
          </a:prstGeom>
        </p:spPr>
      </p:pic>
    </p:spTree>
    <p:extLst>
      <p:ext uri="{BB962C8B-B14F-4D97-AF65-F5344CB8AC3E}">
        <p14:creationId xmlns:p14="http://schemas.microsoft.com/office/powerpoint/2010/main" val="3289463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9BF235-A4D2-4135-B59C-AE475741464B}"/>
              </a:ext>
            </a:extLst>
          </p:cNvPr>
          <p:cNvSpPr>
            <a:spLocks noGrp="1"/>
          </p:cNvSpPr>
          <p:nvPr>
            <p:ph type="title"/>
          </p:nvPr>
        </p:nvSpPr>
        <p:spPr/>
        <p:txBody>
          <a:bodyPr/>
          <a:lstStyle/>
          <a:p>
            <a:r>
              <a:rPr lang="en-GB" b="1" dirty="0">
                <a:solidFill>
                  <a:srgbClr val="389888"/>
                </a:solidFill>
              </a:rPr>
              <a:t>ENIAC</a:t>
            </a:r>
          </a:p>
        </p:txBody>
      </p:sp>
      <p:pic>
        <p:nvPicPr>
          <p:cNvPr id="7" name="Picture 6" descr="A group of men in a factory&#10;&#10;Description automatically generated with medium confidence">
            <a:extLst>
              <a:ext uri="{FF2B5EF4-FFF2-40B4-BE49-F238E27FC236}">
                <a16:creationId xmlns:a16="http://schemas.microsoft.com/office/drawing/2014/main" id="{29476973-6946-8D1D-36FE-957B2EC2D24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4561" y="2179320"/>
            <a:ext cx="6102877" cy="4194048"/>
          </a:xfrm>
          <a:prstGeom prst="rect">
            <a:avLst/>
          </a:prstGeom>
        </p:spPr>
      </p:pic>
      <p:sp>
        <p:nvSpPr>
          <p:cNvPr id="11" name="TextBox 10">
            <a:extLst>
              <a:ext uri="{FF2B5EF4-FFF2-40B4-BE49-F238E27FC236}">
                <a16:creationId xmlns:a16="http://schemas.microsoft.com/office/drawing/2014/main" id="{102AE4C2-F416-E0B6-CF3A-81C45DDE46D9}"/>
              </a:ext>
            </a:extLst>
          </p:cNvPr>
          <p:cNvSpPr txBox="1"/>
          <p:nvPr/>
        </p:nvSpPr>
        <p:spPr>
          <a:xfrm>
            <a:off x="838200" y="1321356"/>
            <a:ext cx="8778240" cy="461665"/>
          </a:xfrm>
          <a:prstGeom prst="rect">
            <a:avLst/>
          </a:prstGeom>
          <a:noFill/>
        </p:spPr>
        <p:txBody>
          <a:bodyPr wrap="square">
            <a:spAutoFit/>
          </a:bodyPr>
          <a:lstStyle/>
          <a:p>
            <a:r>
              <a:rPr lang="en-US" sz="2400" b="1" dirty="0"/>
              <a:t>E</a:t>
            </a:r>
            <a:r>
              <a:rPr lang="en-US" sz="2400" dirty="0"/>
              <a:t>lectronic </a:t>
            </a:r>
            <a:r>
              <a:rPr lang="en-US" sz="2400" b="1" dirty="0"/>
              <a:t>N</a:t>
            </a:r>
            <a:r>
              <a:rPr lang="en-US" sz="2400" dirty="0"/>
              <a:t>umerical </a:t>
            </a:r>
            <a:r>
              <a:rPr lang="en-US" sz="2400" b="1" dirty="0"/>
              <a:t>I</a:t>
            </a:r>
            <a:r>
              <a:rPr lang="en-US" sz="2400" dirty="0"/>
              <a:t>ntegrator </a:t>
            </a:r>
            <a:r>
              <a:rPr lang="en-US" sz="2400" b="1" dirty="0"/>
              <a:t>A</a:t>
            </a:r>
            <a:r>
              <a:rPr lang="en-US" sz="2400" dirty="0"/>
              <a:t>nd </a:t>
            </a:r>
            <a:r>
              <a:rPr lang="en-US" sz="2400" b="1" dirty="0"/>
              <a:t>C</a:t>
            </a:r>
            <a:r>
              <a:rPr lang="en-US" sz="2400" dirty="0"/>
              <a:t>omputer</a:t>
            </a:r>
            <a:endParaRPr lang="en-GB" sz="2400" dirty="0"/>
          </a:p>
        </p:txBody>
      </p:sp>
    </p:spTree>
    <p:extLst>
      <p:ext uri="{BB962C8B-B14F-4D97-AF65-F5344CB8AC3E}">
        <p14:creationId xmlns:p14="http://schemas.microsoft.com/office/powerpoint/2010/main" val="27741239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9BF235-A4D2-4135-B59C-AE475741464B}"/>
              </a:ext>
            </a:extLst>
          </p:cNvPr>
          <p:cNvSpPr>
            <a:spLocks noGrp="1"/>
          </p:cNvSpPr>
          <p:nvPr>
            <p:ph type="title"/>
          </p:nvPr>
        </p:nvSpPr>
        <p:spPr/>
        <p:txBody>
          <a:bodyPr/>
          <a:lstStyle/>
          <a:p>
            <a:r>
              <a:rPr lang="en-GB" b="1" dirty="0">
                <a:solidFill>
                  <a:srgbClr val="389888"/>
                </a:solidFill>
              </a:rPr>
              <a:t>ENIAC</a:t>
            </a:r>
          </a:p>
        </p:txBody>
      </p:sp>
      <p:pic>
        <p:nvPicPr>
          <p:cNvPr id="4" name="Picture 3" descr="A group of people posing for the camera&#10;&#10;Description automatically generated">
            <a:extLst>
              <a:ext uri="{FF2B5EF4-FFF2-40B4-BE49-F238E27FC236}">
                <a16:creationId xmlns:a16="http://schemas.microsoft.com/office/drawing/2014/main" id="{C14061E3-9B1E-55AA-3956-1653D61139B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15602" y="1690688"/>
            <a:ext cx="7360795" cy="4490085"/>
          </a:xfrm>
          <a:prstGeom prst="rect">
            <a:avLst/>
          </a:prstGeom>
        </p:spPr>
      </p:pic>
    </p:spTree>
    <p:extLst>
      <p:ext uri="{BB962C8B-B14F-4D97-AF65-F5344CB8AC3E}">
        <p14:creationId xmlns:p14="http://schemas.microsoft.com/office/powerpoint/2010/main" val="2788046529"/>
      </p:ext>
    </p:extLst>
  </p:cSld>
  <p:clrMapOvr>
    <a:masterClrMapping/>
  </p:clrMapOvr>
  <p:extLst>
    <p:ext uri="{6950BFC3-D8DA-4A85-94F7-54DA5524770B}">
      <p188:commentRel xmlns:p188="http://schemas.microsoft.com/office/powerpoint/2018/8/main" r:id="rId3"/>
    </p:ext>
  </p:extLs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9BF235-A4D2-4135-B59C-AE475741464B}"/>
              </a:ext>
            </a:extLst>
          </p:cNvPr>
          <p:cNvSpPr>
            <a:spLocks noGrp="1"/>
          </p:cNvSpPr>
          <p:nvPr>
            <p:ph type="title"/>
          </p:nvPr>
        </p:nvSpPr>
        <p:spPr/>
        <p:txBody>
          <a:bodyPr/>
          <a:lstStyle/>
          <a:p>
            <a:r>
              <a:rPr lang="en-GB" b="1" dirty="0">
                <a:solidFill>
                  <a:srgbClr val="389888"/>
                </a:solidFill>
              </a:rPr>
              <a:t>Grace Hopper</a:t>
            </a:r>
          </a:p>
        </p:txBody>
      </p:sp>
      <p:sp>
        <p:nvSpPr>
          <p:cNvPr id="4" name="TextBox 3">
            <a:extLst>
              <a:ext uri="{FF2B5EF4-FFF2-40B4-BE49-F238E27FC236}">
                <a16:creationId xmlns:a16="http://schemas.microsoft.com/office/drawing/2014/main" id="{1305DCBE-B6EE-1065-8B71-C04DBDC2B1C8}"/>
              </a:ext>
            </a:extLst>
          </p:cNvPr>
          <p:cNvSpPr txBox="1"/>
          <p:nvPr/>
        </p:nvSpPr>
        <p:spPr>
          <a:xfrm>
            <a:off x="6659880" y="1951672"/>
            <a:ext cx="4312920" cy="1477328"/>
          </a:xfrm>
          <a:prstGeom prst="rect">
            <a:avLst/>
          </a:prstGeom>
          <a:noFill/>
        </p:spPr>
        <p:txBody>
          <a:bodyPr wrap="square">
            <a:spAutoFit/>
          </a:bodyPr>
          <a:lstStyle/>
          <a:p>
            <a:r>
              <a:rPr lang="en-US" i="1" dirty="0"/>
              <a:t>"You're known as the Queen of Software. Is that right?"</a:t>
            </a:r>
          </a:p>
          <a:p>
            <a:endParaRPr lang="en-US" i="1" dirty="0"/>
          </a:p>
          <a:p>
            <a:r>
              <a:rPr lang="en-US" i="1" dirty="0"/>
              <a:t>"More or less," says the 79-year-old Hopper.</a:t>
            </a:r>
            <a:endParaRPr lang="en-GB" i="1" dirty="0"/>
          </a:p>
        </p:txBody>
      </p:sp>
      <p:pic>
        <p:nvPicPr>
          <p:cNvPr id="6" name="Picture 5" descr="A person in a military uniform&#10;&#10;Description automatically generated with low confidence">
            <a:extLst>
              <a:ext uri="{FF2B5EF4-FFF2-40B4-BE49-F238E27FC236}">
                <a16:creationId xmlns:a16="http://schemas.microsoft.com/office/drawing/2014/main" id="{674FC636-8A98-9780-DD56-F33A448264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2026486"/>
            <a:ext cx="5081158" cy="3810868"/>
          </a:xfrm>
          <a:prstGeom prst="rect">
            <a:avLst/>
          </a:prstGeom>
        </p:spPr>
      </p:pic>
      <p:sp>
        <p:nvSpPr>
          <p:cNvPr id="8" name="TextBox 7">
            <a:extLst>
              <a:ext uri="{FF2B5EF4-FFF2-40B4-BE49-F238E27FC236}">
                <a16:creationId xmlns:a16="http://schemas.microsoft.com/office/drawing/2014/main" id="{256EF318-48B0-23FD-6D17-E43474653B01}"/>
              </a:ext>
            </a:extLst>
          </p:cNvPr>
          <p:cNvSpPr txBox="1"/>
          <p:nvPr/>
        </p:nvSpPr>
        <p:spPr>
          <a:xfrm>
            <a:off x="6659880" y="5050274"/>
            <a:ext cx="3831476" cy="646331"/>
          </a:xfrm>
          <a:prstGeom prst="rect">
            <a:avLst/>
          </a:prstGeom>
          <a:noFill/>
        </p:spPr>
        <p:txBody>
          <a:bodyPr wrap="square">
            <a:spAutoFit/>
          </a:bodyPr>
          <a:lstStyle/>
          <a:p>
            <a:r>
              <a:rPr lang="en-US" i="1" dirty="0"/>
              <a:t>"It's easier to ask forgiveness than it is to get permission."</a:t>
            </a:r>
            <a:endParaRPr lang="en-GB" i="1" dirty="0"/>
          </a:p>
        </p:txBody>
      </p:sp>
    </p:spTree>
    <p:extLst>
      <p:ext uri="{BB962C8B-B14F-4D97-AF65-F5344CB8AC3E}">
        <p14:creationId xmlns:p14="http://schemas.microsoft.com/office/powerpoint/2010/main" val="3818249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9BF235-A4D2-4135-B59C-AE475741464B}"/>
              </a:ext>
            </a:extLst>
          </p:cNvPr>
          <p:cNvSpPr>
            <a:spLocks noGrp="1"/>
          </p:cNvSpPr>
          <p:nvPr>
            <p:ph type="title"/>
          </p:nvPr>
        </p:nvSpPr>
        <p:spPr/>
        <p:txBody>
          <a:bodyPr/>
          <a:lstStyle/>
          <a:p>
            <a:r>
              <a:rPr lang="en-GB" b="1" dirty="0">
                <a:solidFill>
                  <a:srgbClr val="389888"/>
                </a:solidFill>
              </a:rPr>
              <a:t>Katherine G. Johnson</a:t>
            </a:r>
          </a:p>
        </p:txBody>
      </p:sp>
      <p:pic>
        <p:nvPicPr>
          <p:cNvPr id="4" name="Picture 3" descr="A picture containing person, indoor&#10;&#10;Description automatically generated">
            <a:extLst>
              <a:ext uri="{FF2B5EF4-FFF2-40B4-BE49-F238E27FC236}">
                <a16:creationId xmlns:a16="http://schemas.microsoft.com/office/drawing/2014/main" id="{E2AA06CA-59CA-A2F4-A09D-C2334E6D75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01841" y="1574842"/>
            <a:ext cx="4154549" cy="2113237"/>
          </a:xfrm>
          <a:prstGeom prst="rect">
            <a:avLst/>
          </a:prstGeom>
        </p:spPr>
      </p:pic>
      <p:sp>
        <p:nvSpPr>
          <p:cNvPr id="5" name="TextBox 4">
            <a:extLst>
              <a:ext uri="{FF2B5EF4-FFF2-40B4-BE49-F238E27FC236}">
                <a16:creationId xmlns:a16="http://schemas.microsoft.com/office/drawing/2014/main" id="{77C38D61-50FC-D5C5-079F-AB5D45F7C17A}"/>
              </a:ext>
            </a:extLst>
          </p:cNvPr>
          <p:cNvSpPr txBox="1"/>
          <p:nvPr/>
        </p:nvSpPr>
        <p:spPr>
          <a:xfrm>
            <a:off x="838200" y="2130851"/>
            <a:ext cx="5257802" cy="3416320"/>
          </a:xfrm>
          <a:prstGeom prst="rect">
            <a:avLst/>
          </a:prstGeom>
          <a:noFill/>
        </p:spPr>
        <p:txBody>
          <a:bodyPr wrap="square" rtlCol="0">
            <a:spAutoFit/>
          </a:bodyPr>
          <a:lstStyle/>
          <a:p>
            <a:pPr marL="285750" indent="-285750">
              <a:buFont typeface="Arial" panose="020B0604020202020204" pitchFamily="34" charset="0"/>
              <a:buChar char="•"/>
            </a:pPr>
            <a:r>
              <a:rPr lang="en-US" dirty="0"/>
              <a:t>Third African American to earn a PhD in mathematics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Calculated the flight path for the first NASA mission to space</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Johnson supposedly co-authored over 26 papers ….and received authored credit for only 1)</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A working mother, her work first began </a:t>
            </a:r>
            <a:r>
              <a:rPr lang="en-US" dirty="0" err="1"/>
              <a:t>analysing</a:t>
            </a:r>
            <a:r>
              <a:rPr lang="en-US" dirty="0"/>
              <a:t> plane crash data</a:t>
            </a:r>
            <a:endParaRPr lang="en-GB" dirty="0"/>
          </a:p>
        </p:txBody>
      </p:sp>
      <p:pic>
        <p:nvPicPr>
          <p:cNvPr id="7" name="Picture 6" descr="A picture containing person, person, suit, dressed&#10;&#10;Description automatically generated">
            <a:extLst>
              <a:ext uri="{FF2B5EF4-FFF2-40B4-BE49-F238E27FC236}">
                <a16:creationId xmlns:a16="http://schemas.microsoft.com/office/drawing/2014/main" id="{2C2DBF20-1F39-AA2C-87D8-39D5B714DAD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01842" y="3885177"/>
            <a:ext cx="4154549" cy="2348618"/>
          </a:xfrm>
          <a:prstGeom prst="rect">
            <a:avLst/>
          </a:prstGeom>
        </p:spPr>
      </p:pic>
    </p:spTree>
    <p:extLst>
      <p:ext uri="{BB962C8B-B14F-4D97-AF65-F5344CB8AC3E}">
        <p14:creationId xmlns:p14="http://schemas.microsoft.com/office/powerpoint/2010/main" val="21731954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9BF235-A4D2-4135-B59C-AE475741464B}"/>
              </a:ext>
            </a:extLst>
          </p:cNvPr>
          <p:cNvSpPr>
            <a:spLocks noGrp="1"/>
          </p:cNvSpPr>
          <p:nvPr>
            <p:ph type="title"/>
          </p:nvPr>
        </p:nvSpPr>
        <p:spPr/>
        <p:txBody>
          <a:bodyPr/>
          <a:lstStyle/>
          <a:p>
            <a:r>
              <a:rPr lang="en-GB" b="1" dirty="0">
                <a:solidFill>
                  <a:srgbClr val="389888"/>
                </a:solidFill>
              </a:rPr>
              <a:t>Katherine G. Johnson</a:t>
            </a:r>
          </a:p>
        </p:txBody>
      </p:sp>
      <p:sp>
        <p:nvSpPr>
          <p:cNvPr id="6" name="TextBox 5">
            <a:extLst>
              <a:ext uri="{FF2B5EF4-FFF2-40B4-BE49-F238E27FC236}">
                <a16:creationId xmlns:a16="http://schemas.microsoft.com/office/drawing/2014/main" id="{CCF033F3-2F3A-7562-F029-DF7EAD95AA98}"/>
              </a:ext>
            </a:extLst>
          </p:cNvPr>
          <p:cNvSpPr txBox="1"/>
          <p:nvPr/>
        </p:nvSpPr>
        <p:spPr>
          <a:xfrm>
            <a:off x="5882640" y="2788057"/>
            <a:ext cx="5090160" cy="2031325"/>
          </a:xfrm>
          <a:prstGeom prst="rect">
            <a:avLst/>
          </a:prstGeom>
          <a:noFill/>
        </p:spPr>
        <p:txBody>
          <a:bodyPr wrap="square">
            <a:spAutoFit/>
          </a:bodyPr>
          <a:lstStyle/>
          <a:p>
            <a:r>
              <a:rPr lang="en-US" i="1" dirty="0"/>
              <a:t>‘Glenn asked engineers to “get the girl”—Johnson—to run the same numbers through the same equations that had been programmed into the computer, but by hand, on her desktop mechanical calculating machine.  “If she says they’re good,’” Katherine Johnson remembers the astronaut saying, “then I’m ready to go.”’</a:t>
            </a:r>
            <a:endParaRPr lang="en-GB" i="1" dirty="0"/>
          </a:p>
        </p:txBody>
      </p:sp>
      <p:pic>
        <p:nvPicPr>
          <p:cNvPr id="11" name="Picture 10" descr="A picture containing clothing, person&#10;&#10;Description automatically generated">
            <a:extLst>
              <a:ext uri="{FF2B5EF4-FFF2-40B4-BE49-F238E27FC236}">
                <a16:creationId xmlns:a16="http://schemas.microsoft.com/office/drawing/2014/main" id="{F3E6C779-B61A-5FCB-BC54-95AF423222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1950720"/>
            <a:ext cx="4191000" cy="4191000"/>
          </a:xfrm>
          <a:prstGeom prst="rect">
            <a:avLst/>
          </a:prstGeom>
        </p:spPr>
      </p:pic>
    </p:spTree>
    <p:extLst>
      <p:ext uri="{BB962C8B-B14F-4D97-AF65-F5344CB8AC3E}">
        <p14:creationId xmlns:p14="http://schemas.microsoft.com/office/powerpoint/2010/main" val="42640548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9BF235-A4D2-4135-B59C-AE475741464B}"/>
              </a:ext>
            </a:extLst>
          </p:cNvPr>
          <p:cNvSpPr>
            <a:spLocks noGrp="1"/>
          </p:cNvSpPr>
          <p:nvPr>
            <p:ph type="title"/>
          </p:nvPr>
        </p:nvSpPr>
        <p:spPr/>
        <p:txBody>
          <a:bodyPr/>
          <a:lstStyle/>
          <a:p>
            <a:r>
              <a:rPr lang="en-GB" b="1" dirty="0">
                <a:solidFill>
                  <a:srgbClr val="389888"/>
                </a:solidFill>
              </a:rPr>
              <a:t>Katherine G. Johnson</a:t>
            </a:r>
          </a:p>
        </p:txBody>
      </p:sp>
      <p:pic>
        <p:nvPicPr>
          <p:cNvPr id="6" name="Picture 5" descr="A group of women posing for a picture&#10;&#10;Description automatically generated with medium confidence">
            <a:extLst>
              <a:ext uri="{FF2B5EF4-FFF2-40B4-BE49-F238E27FC236}">
                <a16:creationId xmlns:a16="http://schemas.microsoft.com/office/drawing/2014/main" id="{837DDF33-9A79-3172-D3F2-E3E61810BE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36420" y="1965552"/>
            <a:ext cx="8519160" cy="3672705"/>
          </a:xfrm>
          <a:prstGeom prst="rect">
            <a:avLst/>
          </a:prstGeom>
        </p:spPr>
      </p:pic>
    </p:spTree>
    <p:extLst>
      <p:ext uri="{BB962C8B-B14F-4D97-AF65-F5344CB8AC3E}">
        <p14:creationId xmlns:p14="http://schemas.microsoft.com/office/powerpoint/2010/main" val="38079910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9BF235-A4D2-4135-B59C-AE475741464B}"/>
              </a:ext>
            </a:extLst>
          </p:cNvPr>
          <p:cNvSpPr>
            <a:spLocks noGrp="1"/>
          </p:cNvSpPr>
          <p:nvPr>
            <p:ph type="title"/>
          </p:nvPr>
        </p:nvSpPr>
        <p:spPr/>
        <p:txBody>
          <a:bodyPr/>
          <a:lstStyle/>
          <a:p>
            <a:r>
              <a:rPr lang="en-GB" b="1" dirty="0">
                <a:solidFill>
                  <a:srgbClr val="389888"/>
                </a:solidFill>
              </a:rPr>
              <a:t>Who am I? </a:t>
            </a:r>
          </a:p>
        </p:txBody>
      </p:sp>
      <p:sp>
        <p:nvSpPr>
          <p:cNvPr id="3" name="TextBox 2">
            <a:extLst>
              <a:ext uri="{FF2B5EF4-FFF2-40B4-BE49-F238E27FC236}">
                <a16:creationId xmlns:a16="http://schemas.microsoft.com/office/drawing/2014/main" id="{10D50AEE-5F6B-0113-7BC7-C8F102D17CB3}"/>
              </a:ext>
            </a:extLst>
          </p:cNvPr>
          <p:cNvSpPr txBox="1"/>
          <p:nvPr/>
        </p:nvSpPr>
        <p:spPr>
          <a:xfrm>
            <a:off x="976306" y="2528331"/>
            <a:ext cx="3723286" cy="2554545"/>
          </a:xfrm>
          <a:prstGeom prst="rect">
            <a:avLst/>
          </a:prstGeom>
          <a:noFill/>
        </p:spPr>
        <p:txBody>
          <a:bodyPr wrap="square" rtlCol="0">
            <a:spAutoFit/>
          </a:bodyPr>
          <a:lstStyle/>
          <a:p>
            <a:pPr marL="285750" indent="-285750">
              <a:buFont typeface="Arial" panose="020B0604020202020204" pitchFamily="34" charset="0"/>
              <a:buChar char="•"/>
            </a:pPr>
            <a:r>
              <a:rPr lang="en-US" sz="2000" dirty="0"/>
              <a:t>Biochemist by training</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Computational biologist/data scientist at the University of Liverpool </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More on what this means later! </a:t>
            </a:r>
            <a:endParaRPr lang="en-GB" sz="2000" dirty="0"/>
          </a:p>
        </p:txBody>
      </p:sp>
      <p:pic>
        <p:nvPicPr>
          <p:cNvPr id="6" name="Picture 5" descr="A large crowd of people at a concert&#10;&#10;Description automatically generated with low confidence">
            <a:extLst>
              <a:ext uri="{FF2B5EF4-FFF2-40B4-BE49-F238E27FC236}">
                <a16:creationId xmlns:a16="http://schemas.microsoft.com/office/drawing/2014/main" id="{D0A4C3F4-BEF2-8CF6-5A58-67C6E9E919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64920" y="4199421"/>
            <a:ext cx="5115352" cy="1815950"/>
          </a:xfrm>
          <a:prstGeom prst="rect">
            <a:avLst/>
          </a:prstGeom>
        </p:spPr>
      </p:pic>
      <p:pic>
        <p:nvPicPr>
          <p:cNvPr id="10" name="Picture 9">
            <a:extLst>
              <a:ext uri="{FF2B5EF4-FFF2-40B4-BE49-F238E27FC236}">
                <a16:creationId xmlns:a16="http://schemas.microsoft.com/office/drawing/2014/main" id="{B21BA64A-F551-093B-40FA-80343BE6ED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56219" y="1177557"/>
            <a:ext cx="2026920" cy="2701547"/>
          </a:xfrm>
          <a:prstGeom prst="rect">
            <a:avLst/>
          </a:prstGeom>
        </p:spPr>
      </p:pic>
      <p:pic>
        <p:nvPicPr>
          <p:cNvPr id="12" name="Picture 11" descr="A picture containing text, indoor&#10;&#10;Description automatically generated">
            <a:extLst>
              <a:ext uri="{FF2B5EF4-FFF2-40B4-BE49-F238E27FC236}">
                <a16:creationId xmlns:a16="http://schemas.microsoft.com/office/drawing/2014/main" id="{7F5FBB1D-8125-4DF8-FA76-0869068B768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543883" y="1177557"/>
            <a:ext cx="2026921" cy="2701547"/>
          </a:xfrm>
          <a:prstGeom prst="rect">
            <a:avLst/>
          </a:prstGeom>
        </p:spPr>
      </p:pic>
    </p:spTree>
    <p:extLst>
      <p:ext uri="{BB962C8B-B14F-4D97-AF65-F5344CB8AC3E}">
        <p14:creationId xmlns:p14="http://schemas.microsoft.com/office/powerpoint/2010/main" val="19984855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9BF235-A4D2-4135-B59C-AE475741464B}"/>
              </a:ext>
            </a:extLst>
          </p:cNvPr>
          <p:cNvSpPr>
            <a:spLocks noGrp="1"/>
          </p:cNvSpPr>
          <p:nvPr>
            <p:ph type="title"/>
          </p:nvPr>
        </p:nvSpPr>
        <p:spPr/>
        <p:txBody>
          <a:bodyPr/>
          <a:lstStyle/>
          <a:p>
            <a:r>
              <a:rPr lang="en-GB" b="1" dirty="0">
                <a:solidFill>
                  <a:srgbClr val="389888"/>
                </a:solidFill>
              </a:rPr>
              <a:t>The schedule</a:t>
            </a:r>
          </a:p>
        </p:txBody>
      </p:sp>
      <p:graphicFrame>
        <p:nvGraphicFramePr>
          <p:cNvPr id="4" name="Table 4">
            <a:extLst>
              <a:ext uri="{FF2B5EF4-FFF2-40B4-BE49-F238E27FC236}">
                <a16:creationId xmlns:a16="http://schemas.microsoft.com/office/drawing/2014/main" id="{CBD3963A-095D-7F90-BF9A-43502756993D}"/>
              </a:ext>
            </a:extLst>
          </p:cNvPr>
          <p:cNvGraphicFramePr>
            <a:graphicFrameLocks noGrp="1"/>
          </p:cNvGraphicFramePr>
          <p:nvPr>
            <p:extLst>
              <p:ext uri="{D42A27DB-BD31-4B8C-83A1-F6EECF244321}">
                <p14:modId xmlns:p14="http://schemas.microsoft.com/office/powerpoint/2010/main" val="1936820582"/>
              </p:ext>
            </p:extLst>
          </p:nvPr>
        </p:nvGraphicFramePr>
        <p:xfrm>
          <a:off x="1105074" y="1814776"/>
          <a:ext cx="7800932" cy="3716086"/>
        </p:xfrm>
        <a:graphic>
          <a:graphicData uri="http://schemas.openxmlformats.org/drawingml/2006/table">
            <a:tbl>
              <a:tblPr firstRow="1" bandRow="1">
                <a:tableStyleId>{46F890A9-2807-4EBB-B81D-B2AA78EC7F39}</a:tableStyleId>
              </a:tblPr>
              <a:tblGrid>
                <a:gridCol w="7800932">
                  <a:extLst>
                    <a:ext uri="{9D8B030D-6E8A-4147-A177-3AD203B41FA5}">
                      <a16:colId xmlns:a16="http://schemas.microsoft.com/office/drawing/2014/main" val="1081736199"/>
                    </a:ext>
                  </a:extLst>
                </a:gridCol>
              </a:tblGrid>
              <a:tr h="333898">
                <a:tc>
                  <a:txBody>
                    <a:bodyPr/>
                    <a:lstStyle/>
                    <a:p>
                      <a:endParaRPr lang="en-GB" dirty="0"/>
                    </a:p>
                  </a:txBody>
                  <a:tcPr/>
                </a:tc>
                <a:extLst>
                  <a:ext uri="{0D108BD9-81ED-4DB2-BD59-A6C34878D82A}">
                    <a16:rowId xmlns:a16="http://schemas.microsoft.com/office/drawing/2014/main" val="3574772344"/>
                  </a:ext>
                </a:extLst>
              </a:tr>
              <a:tr h="1612966">
                <a:tc>
                  <a:txBody>
                    <a:bodyPr/>
                    <a:lstStyle/>
                    <a:p>
                      <a:r>
                        <a:rPr lang="en-US" sz="1400" dirty="0"/>
                        <a:t>Introduction</a:t>
                      </a:r>
                    </a:p>
                    <a:p>
                      <a:endParaRPr lang="en-US" sz="1400" dirty="0"/>
                    </a:p>
                    <a:p>
                      <a:r>
                        <a:rPr lang="en-US" sz="1400" b="1" dirty="0"/>
                        <a:t>Activity 1 – block-based programming with </a:t>
                      </a:r>
                      <a:r>
                        <a:rPr lang="en-US" sz="1400" b="1" dirty="0" err="1"/>
                        <a:t>micro:bits</a:t>
                      </a:r>
                      <a:endParaRPr lang="en-US" sz="1400" b="1" dirty="0"/>
                    </a:p>
                    <a:p>
                      <a:endParaRPr lang="en-US" sz="1400" dirty="0"/>
                    </a:p>
                    <a:p>
                      <a:r>
                        <a:rPr lang="en-GB" sz="1400" dirty="0"/>
                        <a:t>Notable figures in history of programming</a:t>
                      </a:r>
                    </a:p>
                  </a:txBody>
                  <a:tcPr/>
                </a:tc>
                <a:extLst>
                  <a:ext uri="{0D108BD9-81ED-4DB2-BD59-A6C34878D82A}">
                    <a16:rowId xmlns:a16="http://schemas.microsoft.com/office/drawing/2014/main" val="3168886429"/>
                  </a:ext>
                </a:extLst>
              </a:tr>
              <a:tr h="278249">
                <a:tc>
                  <a:txBody>
                    <a:bodyPr/>
                    <a:lstStyle/>
                    <a:p>
                      <a:r>
                        <a:rPr lang="en-US" sz="1400" dirty="0"/>
                        <a:t>--- BREAK ---</a:t>
                      </a:r>
                      <a:endParaRPr lang="en-GB" sz="1400" dirty="0"/>
                    </a:p>
                  </a:txBody>
                  <a:tcPr>
                    <a:solidFill>
                      <a:schemeClr val="accent6">
                        <a:lumMod val="60000"/>
                        <a:lumOff val="40000"/>
                      </a:schemeClr>
                    </a:solidFill>
                  </a:tcPr>
                </a:tc>
                <a:extLst>
                  <a:ext uri="{0D108BD9-81ED-4DB2-BD59-A6C34878D82A}">
                    <a16:rowId xmlns:a16="http://schemas.microsoft.com/office/drawing/2014/main" val="2895725660"/>
                  </a:ext>
                </a:extLst>
              </a:tr>
              <a:tr h="47302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dirty="0"/>
                        <a:t>Activity 2 – block-based programming with LEGO robots</a:t>
                      </a:r>
                    </a:p>
                    <a:p>
                      <a:endParaRPr lang="en-GB" sz="1400" dirty="0"/>
                    </a:p>
                  </a:txBody>
                  <a:tcPr/>
                </a:tc>
                <a:extLst>
                  <a:ext uri="{0D108BD9-81ED-4DB2-BD59-A6C34878D82A}">
                    <a16:rowId xmlns:a16="http://schemas.microsoft.com/office/drawing/2014/main" val="542425914"/>
                  </a:ext>
                </a:extLst>
              </a:tr>
              <a:tr h="278249">
                <a:tc>
                  <a:txBody>
                    <a:bodyPr/>
                    <a:lstStyle/>
                    <a:p>
                      <a:r>
                        <a:rPr lang="en-US" sz="1400" dirty="0"/>
                        <a:t>Programming careers</a:t>
                      </a:r>
                      <a:endParaRPr lang="en-GB" sz="1400" dirty="0"/>
                    </a:p>
                  </a:txBody>
                  <a:tcPr/>
                </a:tc>
                <a:extLst>
                  <a:ext uri="{0D108BD9-81ED-4DB2-BD59-A6C34878D82A}">
                    <a16:rowId xmlns:a16="http://schemas.microsoft.com/office/drawing/2014/main" val="694340743"/>
                  </a:ext>
                </a:extLst>
              </a:tr>
              <a:tr h="278249">
                <a:tc>
                  <a:txBody>
                    <a:bodyPr/>
                    <a:lstStyle/>
                    <a:p>
                      <a:r>
                        <a:rPr lang="en-US" sz="1400" dirty="0"/>
                        <a:t>Activity 3 – LEGO robot challenges! Create your own programs! </a:t>
                      </a:r>
                      <a:endParaRPr lang="en-GB" sz="1400" dirty="0"/>
                    </a:p>
                  </a:txBody>
                  <a:tcPr>
                    <a:solidFill>
                      <a:schemeClr val="accent6">
                        <a:lumMod val="60000"/>
                        <a:lumOff val="40000"/>
                      </a:schemeClr>
                    </a:solidFill>
                  </a:tcPr>
                </a:tc>
                <a:extLst>
                  <a:ext uri="{0D108BD9-81ED-4DB2-BD59-A6C34878D82A}">
                    <a16:rowId xmlns:a16="http://schemas.microsoft.com/office/drawing/2014/main" val="2167597177"/>
                  </a:ext>
                </a:extLst>
              </a:tr>
              <a:tr h="278249">
                <a:tc>
                  <a:txBody>
                    <a:bodyPr/>
                    <a:lstStyle/>
                    <a:p>
                      <a:r>
                        <a:rPr lang="en-US" sz="1400" dirty="0"/>
                        <a:t>Close</a:t>
                      </a:r>
                      <a:endParaRPr lang="en-GB" sz="1400" dirty="0"/>
                    </a:p>
                  </a:txBody>
                  <a:tcPr/>
                </a:tc>
                <a:extLst>
                  <a:ext uri="{0D108BD9-81ED-4DB2-BD59-A6C34878D82A}">
                    <a16:rowId xmlns:a16="http://schemas.microsoft.com/office/drawing/2014/main" val="3060411165"/>
                  </a:ext>
                </a:extLst>
              </a:tr>
            </a:tbl>
          </a:graphicData>
        </a:graphic>
      </p:graphicFrame>
      <p:pic>
        <p:nvPicPr>
          <p:cNvPr id="7" name="Picture 6" descr="A clock with a red border&#10;&#10;Description automatically generated">
            <a:extLst>
              <a:ext uri="{FF2B5EF4-FFF2-40B4-BE49-F238E27FC236}">
                <a16:creationId xmlns:a16="http://schemas.microsoft.com/office/drawing/2014/main" id="{B4A68E4D-A22F-A346-475F-214794398AF9}"/>
              </a:ext>
            </a:extLst>
          </p:cNvPr>
          <p:cNvPicPr>
            <a:picLocks noChangeAspect="1"/>
          </p:cNvPicPr>
          <p:nvPr/>
        </p:nvPicPr>
        <p:blipFill>
          <a:blip r:embed="rId3">
            <a:alphaModFix/>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tretch>
            <a:fillRect/>
          </a:stretch>
        </p:blipFill>
        <p:spPr>
          <a:xfrm>
            <a:off x="8738296" y="2680570"/>
            <a:ext cx="2348630" cy="2348630"/>
          </a:xfrm>
          <a:prstGeom prst="rect">
            <a:avLst/>
          </a:prstGeom>
        </p:spPr>
      </p:pic>
    </p:spTree>
    <p:extLst>
      <p:ext uri="{BB962C8B-B14F-4D97-AF65-F5344CB8AC3E}">
        <p14:creationId xmlns:p14="http://schemas.microsoft.com/office/powerpoint/2010/main" val="28265522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714539DE-5506-F713-6D97-E483D195BF31}"/>
              </a:ext>
            </a:extLst>
          </p:cNvPr>
          <p:cNvSpPr txBox="1">
            <a:spLocks/>
          </p:cNvSpPr>
          <p:nvPr/>
        </p:nvSpPr>
        <p:spPr>
          <a:xfrm>
            <a:off x="996701" y="1450370"/>
            <a:ext cx="4091768" cy="3799548"/>
          </a:xfrm>
          <a:prstGeom prst="rect">
            <a:avLst/>
          </a:prstGeom>
        </p:spPr>
        <p:txBody>
          <a:bodyPr vert="horz" lIns="91440" tIns="45720" rIns="91440" bIns="45720" rtlCol="0" anchor="ctr">
            <a:normAutofit fontScale="4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9300" b="1" dirty="0">
                <a:solidFill>
                  <a:srgbClr val="389888"/>
                </a:solidFill>
              </a:rPr>
              <a:t>Activity 2</a:t>
            </a:r>
          </a:p>
          <a:p>
            <a:pPr algn="ctr"/>
            <a:endParaRPr lang="en-US" b="1" dirty="0">
              <a:solidFill>
                <a:srgbClr val="389888"/>
              </a:solidFill>
            </a:endParaRPr>
          </a:p>
          <a:p>
            <a:pPr algn="ctr"/>
            <a:r>
              <a:rPr lang="en-US" b="1" dirty="0"/>
              <a:t>20 mins</a:t>
            </a:r>
          </a:p>
          <a:p>
            <a:pPr algn="ctr"/>
            <a:endParaRPr lang="en-US" dirty="0"/>
          </a:p>
          <a:p>
            <a:pPr algn="ctr"/>
            <a:r>
              <a:rPr lang="en-US" dirty="0"/>
              <a:t>Work through all the activities in the booklet in order, turn to the next page when you complete them, don’t worry if don’t finish! </a:t>
            </a:r>
          </a:p>
          <a:p>
            <a:pPr algn="ctr"/>
            <a:endParaRPr lang="en-US" dirty="0"/>
          </a:p>
          <a:p>
            <a:pPr algn="ctr"/>
            <a:r>
              <a:rPr lang="en-US" dirty="0"/>
              <a:t>Try to learn as much about the robot as you can because it will be important to win the competition!</a:t>
            </a:r>
            <a:endParaRPr lang="en-GB" dirty="0"/>
          </a:p>
          <a:p>
            <a:pPr algn="ctr"/>
            <a:endParaRPr lang="en-US" b="1" dirty="0">
              <a:solidFill>
                <a:srgbClr val="389888"/>
              </a:solidFill>
            </a:endParaRPr>
          </a:p>
        </p:txBody>
      </p:sp>
      <p:sp>
        <p:nvSpPr>
          <p:cNvPr id="4" name="TextBox 3">
            <a:extLst>
              <a:ext uri="{FF2B5EF4-FFF2-40B4-BE49-F238E27FC236}">
                <a16:creationId xmlns:a16="http://schemas.microsoft.com/office/drawing/2014/main" id="{0862774C-AFFC-3B81-B501-F06C9696DC81}"/>
              </a:ext>
            </a:extLst>
          </p:cNvPr>
          <p:cNvSpPr txBox="1"/>
          <p:nvPr/>
        </p:nvSpPr>
        <p:spPr>
          <a:xfrm>
            <a:off x="6726160" y="1450370"/>
            <a:ext cx="4463718" cy="1200329"/>
          </a:xfrm>
          <a:prstGeom prst="rect">
            <a:avLst/>
          </a:prstGeom>
          <a:noFill/>
        </p:spPr>
        <p:txBody>
          <a:bodyPr wrap="square" rtlCol="0">
            <a:spAutoFit/>
          </a:bodyPr>
          <a:lstStyle/>
          <a:p>
            <a:r>
              <a:rPr lang="en-US" sz="2400" dirty="0"/>
              <a:t>Objective: </a:t>
            </a:r>
          </a:p>
          <a:p>
            <a:pPr marL="285750" indent="-285750">
              <a:buFont typeface="Arial" panose="020B0604020202020204" pitchFamily="34" charset="0"/>
              <a:buChar char="•"/>
            </a:pPr>
            <a:r>
              <a:rPr lang="en-US" sz="2400" dirty="0"/>
              <a:t>To learn the basics of programming a LEGO robot</a:t>
            </a:r>
            <a:endParaRPr lang="en-GB" sz="2400" dirty="0"/>
          </a:p>
        </p:txBody>
      </p:sp>
      <p:cxnSp>
        <p:nvCxnSpPr>
          <p:cNvPr id="2" name="Straight Connector 1">
            <a:extLst>
              <a:ext uri="{FF2B5EF4-FFF2-40B4-BE49-F238E27FC236}">
                <a16:creationId xmlns:a16="http://schemas.microsoft.com/office/drawing/2014/main" id="{981C687E-E2EB-44B7-2C69-F1852D00F864}"/>
              </a:ext>
            </a:extLst>
          </p:cNvPr>
          <p:cNvCxnSpPr/>
          <p:nvPr/>
        </p:nvCxnSpPr>
        <p:spPr>
          <a:xfrm>
            <a:off x="5907314" y="2084353"/>
            <a:ext cx="0" cy="250620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5" name="Picture 4" descr="A toy car with wheels&#10;&#10;Description automatically generated">
            <a:extLst>
              <a:ext uri="{FF2B5EF4-FFF2-40B4-BE49-F238E27FC236}">
                <a16:creationId xmlns:a16="http://schemas.microsoft.com/office/drawing/2014/main" id="{99650BD0-B34F-E105-397D-D64BFE25FD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73239" y="3144762"/>
            <a:ext cx="3614495" cy="2891596"/>
          </a:xfrm>
          <a:prstGeom prst="rect">
            <a:avLst/>
          </a:prstGeom>
        </p:spPr>
      </p:pic>
    </p:spTree>
    <p:extLst>
      <p:ext uri="{BB962C8B-B14F-4D97-AF65-F5344CB8AC3E}">
        <p14:creationId xmlns:p14="http://schemas.microsoft.com/office/powerpoint/2010/main" val="12674297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a:extLst>
              <a:ext uri="{FF2B5EF4-FFF2-40B4-BE49-F238E27FC236}">
                <a16:creationId xmlns:a16="http://schemas.microsoft.com/office/drawing/2014/main" id="{D3A51439-3146-0B3E-0FF0-8AD2DA9B9292}"/>
              </a:ext>
            </a:extLst>
          </p:cNvPr>
          <p:cNvGraphicFramePr/>
          <p:nvPr>
            <p:extLst>
              <p:ext uri="{D42A27DB-BD31-4B8C-83A1-F6EECF244321}">
                <p14:modId xmlns:p14="http://schemas.microsoft.com/office/powerpoint/2010/main" val="2591811644"/>
              </p:ext>
            </p:extLst>
          </p:nvPr>
        </p:nvGraphicFramePr>
        <p:xfrm>
          <a:off x="1880552" y="771269"/>
          <a:ext cx="8766175" cy="565074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7" name="Group 6">
            <a:extLst>
              <a:ext uri="{FF2B5EF4-FFF2-40B4-BE49-F238E27FC236}">
                <a16:creationId xmlns:a16="http://schemas.microsoft.com/office/drawing/2014/main" id="{3E23055E-0767-F62A-7997-23CF3D30BCAD}"/>
              </a:ext>
            </a:extLst>
          </p:cNvPr>
          <p:cNvGrpSpPr/>
          <p:nvPr/>
        </p:nvGrpSpPr>
        <p:grpSpPr>
          <a:xfrm>
            <a:off x="3730868" y="182880"/>
            <a:ext cx="1814094" cy="1453001"/>
            <a:chOff x="1736901" y="799501"/>
            <a:chExt cx="1505894" cy="1302775"/>
          </a:xfrm>
        </p:grpSpPr>
        <p:sp>
          <p:nvSpPr>
            <p:cNvPr id="8" name="Hexagon 7">
              <a:extLst>
                <a:ext uri="{FF2B5EF4-FFF2-40B4-BE49-F238E27FC236}">
                  <a16:creationId xmlns:a16="http://schemas.microsoft.com/office/drawing/2014/main" id="{C90E156C-2042-FF41-824B-745721573DA2}"/>
                </a:ext>
              </a:extLst>
            </p:cNvPr>
            <p:cNvSpPr/>
            <p:nvPr/>
          </p:nvSpPr>
          <p:spPr>
            <a:xfrm>
              <a:off x="1736901" y="799501"/>
              <a:ext cx="1505894" cy="1302775"/>
            </a:xfrm>
            <a:prstGeom prst="hexagon">
              <a:avLst>
                <a:gd name="adj" fmla="val 28570"/>
                <a:gd name="vf" fmla="val 115470"/>
              </a:avLst>
            </a:prstGeom>
            <a:solidFill>
              <a:srgbClr val="389888"/>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lstStyle/>
            <a:p>
              <a:endParaRPr lang="en-GB"/>
            </a:p>
          </p:txBody>
        </p:sp>
        <p:sp>
          <p:nvSpPr>
            <p:cNvPr id="9" name="Hexagon 4">
              <a:extLst>
                <a:ext uri="{FF2B5EF4-FFF2-40B4-BE49-F238E27FC236}">
                  <a16:creationId xmlns:a16="http://schemas.microsoft.com/office/drawing/2014/main" id="{37080418-74E5-E0C2-32F1-8735B63E8220}"/>
                </a:ext>
              </a:extLst>
            </p:cNvPr>
            <p:cNvSpPr txBox="1"/>
            <p:nvPr/>
          </p:nvSpPr>
          <p:spPr>
            <a:xfrm>
              <a:off x="1986460" y="1015399"/>
              <a:ext cx="1006776" cy="87097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500" kern="1200" dirty="0"/>
                <a:t>Web design</a:t>
              </a:r>
              <a:endParaRPr lang="en-GB" sz="1500" kern="1200" dirty="0"/>
            </a:p>
          </p:txBody>
        </p:sp>
      </p:grpSp>
      <p:grpSp>
        <p:nvGrpSpPr>
          <p:cNvPr id="11" name="Group 10">
            <a:extLst>
              <a:ext uri="{FF2B5EF4-FFF2-40B4-BE49-F238E27FC236}">
                <a16:creationId xmlns:a16="http://schemas.microsoft.com/office/drawing/2014/main" id="{39296B32-BFCD-D7A4-0E76-48B940CAF419}"/>
              </a:ext>
            </a:extLst>
          </p:cNvPr>
          <p:cNvGrpSpPr/>
          <p:nvPr/>
        </p:nvGrpSpPr>
        <p:grpSpPr>
          <a:xfrm>
            <a:off x="2072640" y="2758441"/>
            <a:ext cx="1859748" cy="1706880"/>
            <a:chOff x="1736901" y="2377442"/>
            <a:chExt cx="1505894" cy="1302775"/>
          </a:xfrm>
        </p:grpSpPr>
        <p:sp>
          <p:nvSpPr>
            <p:cNvPr id="12" name="Hexagon 11">
              <a:extLst>
                <a:ext uri="{FF2B5EF4-FFF2-40B4-BE49-F238E27FC236}">
                  <a16:creationId xmlns:a16="http://schemas.microsoft.com/office/drawing/2014/main" id="{95DDE74E-1B99-A0C3-BC76-92B44035F0C7}"/>
                </a:ext>
              </a:extLst>
            </p:cNvPr>
            <p:cNvSpPr/>
            <p:nvPr/>
          </p:nvSpPr>
          <p:spPr>
            <a:xfrm>
              <a:off x="1736901" y="2377442"/>
              <a:ext cx="1505894" cy="1302775"/>
            </a:xfrm>
            <a:prstGeom prst="hexagon">
              <a:avLst>
                <a:gd name="adj" fmla="val 28570"/>
                <a:gd name="vf" fmla="val 115470"/>
              </a:avLst>
            </a:prstGeom>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a:lstStyle/>
            <a:p>
              <a:endParaRPr lang="en-GB"/>
            </a:p>
          </p:txBody>
        </p:sp>
        <p:sp>
          <p:nvSpPr>
            <p:cNvPr id="13" name="Hexagon 4">
              <a:extLst>
                <a:ext uri="{FF2B5EF4-FFF2-40B4-BE49-F238E27FC236}">
                  <a16:creationId xmlns:a16="http://schemas.microsoft.com/office/drawing/2014/main" id="{387D8FC2-4E22-4D9E-271F-9541794296AC}"/>
                </a:ext>
              </a:extLst>
            </p:cNvPr>
            <p:cNvSpPr txBox="1"/>
            <p:nvPr/>
          </p:nvSpPr>
          <p:spPr>
            <a:xfrm>
              <a:off x="1986460" y="2593340"/>
              <a:ext cx="1006776" cy="87097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500" kern="1200" dirty="0"/>
                <a:t>Data science</a:t>
              </a:r>
              <a:endParaRPr lang="en-GB" sz="1500" kern="1200" dirty="0"/>
            </a:p>
          </p:txBody>
        </p:sp>
      </p:grpSp>
    </p:spTree>
    <p:extLst>
      <p:ext uri="{BB962C8B-B14F-4D97-AF65-F5344CB8AC3E}">
        <p14:creationId xmlns:p14="http://schemas.microsoft.com/office/powerpoint/2010/main" val="34135351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9BF235-A4D2-4135-B59C-AE475741464B}"/>
              </a:ext>
            </a:extLst>
          </p:cNvPr>
          <p:cNvSpPr>
            <a:spLocks noGrp="1"/>
          </p:cNvSpPr>
          <p:nvPr>
            <p:ph type="title"/>
          </p:nvPr>
        </p:nvSpPr>
        <p:spPr/>
        <p:txBody>
          <a:bodyPr/>
          <a:lstStyle/>
          <a:p>
            <a:r>
              <a:rPr lang="en-US" b="1" dirty="0">
                <a:solidFill>
                  <a:srgbClr val="389888"/>
                </a:solidFill>
              </a:rPr>
              <a:t>Game development/app development</a:t>
            </a:r>
            <a:endParaRPr lang="en-GB" b="1" dirty="0">
              <a:solidFill>
                <a:srgbClr val="389888"/>
              </a:solidFill>
            </a:endParaRPr>
          </a:p>
        </p:txBody>
      </p:sp>
      <p:pic>
        <p:nvPicPr>
          <p:cNvPr id="10" name="Picture 9" descr="A picture containing text, electronics&#10;&#10;Description automatically generated">
            <a:extLst>
              <a:ext uri="{FF2B5EF4-FFF2-40B4-BE49-F238E27FC236}">
                <a16:creationId xmlns:a16="http://schemas.microsoft.com/office/drawing/2014/main" id="{2A6B96C3-C7EC-1680-D2C3-355529E62DA7}"/>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rcRect l="29334" t="11905" r="30333" b="13386"/>
          <a:stretch/>
        </p:blipFill>
        <p:spPr>
          <a:xfrm>
            <a:off x="7838226" y="5294953"/>
            <a:ext cx="861945" cy="838200"/>
          </a:xfrm>
          <a:prstGeom prst="rect">
            <a:avLst/>
          </a:prstGeom>
        </p:spPr>
      </p:pic>
      <p:pic>
        <p:nvPicPr>
          <p:cNvPr id="12" name="Picture 11" descr="Logo&#10;&#10;Description automatically generated">
            <a:extLst>
              <a:ext uri="{FF2B5EF4-FFF2-40B4-BE49-F238E27FC236}">
                <a16:creationId xmlns:a16="http://schemas.microsoft.com/office/drawing/2014/main" id="{F78C1352-8AE7-DD27-62EB-9F9ECA2E1D53}"/>
              </a:ext>
            </a:extLst>
          </p:cNvPr>
          <p:cNvPicPr>
            <a:picLocks noChangeAspect="1"/>
          </p:cNvPicPr>
          <p:nvPr/>
        </p:nvPicPr>
        <p:blipFill rotWithShape="1">
          <a:blip r:embed="rId7">
            <a:extLst>
              <a:ext uri="{28A0092B-C50C-407E-A947-70E740481C1C}">
                <a14:useLocalDpi xmlns:a14="http://schemas.microsoft.com/office/drawing/2010/main" val="0"/>
              </a:ext>
            </a:extLst>
          </a:blip>
          <a:srcRect l="23737" r="22000"/>
          <a:stretch/>
        </p:blipFill>
        <p:spPr>
          <a:xfrm>
            <a:off x="8843471" y="5294953"/>
            <a:ext cx="909663" cy="838200"/>
          </a:xfrm>
          <a:prstGeom prst="rect">
            <a:avLst/>
          </a:prstGeom>
        </p:spPr>
      </p:pic>
      <p:pic>
        <p:nvPicPr>
          <p:cNvPr id="14" name="Picture 13" descr="Logo&#10;&#10;Description automatically generated">
            <a:extLst>
              <a:ext uri="{FF2B5EF4-FFF2-40B4-BE49-F238E27FC236}">
                <a16:creationId xmlns:a16="http://schemas.microsoft.com/office/drawing/2014/main" id="{8531BFE4-DAB9-108C-D37C-1047D4718B4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753134" y="5254317"/>
            <a:ext cx="919471" cy="919471"/>
          </a:xfrm>
          <a:prstGeom prst="rect">
            <a:avLst/>
          </a:prstGeom>
        </p:spPr>
      </p:pic>
      <p:pic>
        <p:nvPicPr>
          <p:cNvPr id="3" name="y2mate.is - Minetris - falling block game in Minecraft with Python-Ez3N_uGKKTM-720p-1699575524">
            <a:hlinkClick r:id="" action="ppaction://media"/>
            <a:extLst>
              <a:ext uri="{FF2B5EF4-FFF2-40B4-BE49-F238E27FC236}">
                <a16:creationId xmlns:a16="http://schemas.microsoft.com/office/drawing/2014/main" id="{4FB156AC-F34D-0DDB-62D5-F8C07371CAC2}"/>
              </a:ext>
            </a:extLst>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1718178" y="1690688"/>
            <a:ext cx="4247407" cy="4166394"/>
          </a:xfrm>
          <a:prstGeom prst="rect">
            <a:avLst/>
          </a:prstGeom>
        </p:spPr>
      </p:pic>
      <p:pic>
        <p:nvPicPr>
          <p:cNvPr id="5" name="Picture 4" descr="A purple circle with a white and black logo&#10;&#10;Description automatically generated">
            <a:extLst>
              <a:ext uri="{FF2B5EF4-FFF2-40B4-BE49-F238E27FC236}">
                <a16:creationId xmlns:a16="http://schemas.microsoft.com/office/drawing/2014/main" id="{0C746F93-2319-A22C-7FD3-29969C171687}"/>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104232" y="3810936"/>
            <a:ext cx="2568815" cy="1633032"/>
          </a:xfrm>
          <a:prstGeom prst="rect">
            <a:avLst/>
          </a:prstGeom>
        </p:spPr>
      </p:pic>
      <p:pic>
        <p:nvPicPr>
          <p:cNvPr id="9" name="Picture 8" descr="A group of people in clothing&#10;&#10;Description automatically generated">
            <a:extLst>
              <a:ext uri="{FF2B5EF4-FFF2-40B4-BE49-F238E27FC236}">
                <a16:creationId xmlns:a16="http://schemas.microsoft.com/office/drawing/2014/main" id="{2954DB45-51E0-28D3-ED24-50FCA68EA662}"/>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108909" y="1642277"/>
            <a:ext cx="3802236" cy="2138758"/>
          </a:xfrm>
          <a:prstGeom prst="rect">
            <a:avLst/>
          </a:prstGeom>
        </p:spPr>
      </p:pic>
      <p:pic>
        <p:nvPicPr>
          <p:cNvPr id="13" name="Picture 12" descr="A black and grey text&#10;&#10;Description automatically generated">
            <a:extLst>
              <a:ext uri="{FF2B5EF4-FFF2-40B4-BE49-F238E27FC236}">
                <a16:creationId xmlns:a16="http://schemas.microsoft.com/office/drawing/2014/main" id="{F7A5C090-E993-2ADC-AF79-213C28AC8E89}"/>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093516" y="4658142"/>
            <a:ext cx="1718178" cy="383905"/>
          </a:xfrm>
          <a:prstGeom prst="rect">
            <a:avLst/>
          </a:prstGeom>
        </p:spPr>
      </p:pic>
    </p:spTree>
    <p:extLst>
      <p:ext uri="{BB962C8B-B14F-4D97-AF65-F5344CB8AC3E}">
        <p14:creationId xmlns:p14="http://schemas.microsoft.com/office/powerpoint/2010/main" val="2117266958"/>
      </p:ext>
    </p:extLst>
  </p:cSld>
  <p:clrMapOvr>
    <a:masterClrMapping/>
  </p:clrMapOvr>
  <p:timing>
    <p:tnLst>
      <p:par>
        <p:cTn id="1" dur="indefinite" restart="never" nodeType="tmRoot">
          <p:childTnLst>
            <p:video>
              <p:cMediaNode vol="80000">
                <p:cTn id="2" fill="hold" display="0">
                  <p:stCondLst>
                    <p:cond delay="indefinite"/>
                  </p:stCondLst>
                </p:cTn>
                <p:tgtEl>
                  <p:spTgt spid="3"/>
                </p:tgtEl>
              </p:cMediaNode>
            </p:vide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9BF235-A4D2-4135-B59C-AE475741464B}"/>
              </a:ext>
            </a:extLst>
          </p:cNvPr>
          <p:cNvSpPr>
            <a:spLocks noGrp="1"/>
          </p:cNvSpPr>
          <p:nvPr>
            <p:ph type="title"/>
          </p:nvPr>
        </p:nvSpPr>
        <p:spPr/>
        <p:txBody>
          <a:bodyPr/>
          <a:lstStyle/>
          <a:p>
            <a:r>
              <a:rPr lang="en-US" b="1" dirty="0">
                <a:solidFill>
                  <a:srgbClr val="389888"/>
                </a:solidFill>
              </a:rPr>
              <a:t>Cyber security</a:t>
            </a:r>
            <a:endParaRPr lang="en-GB" b="1" dirty="0">
              <a:solidFill>
                <a:srgbClr val="389888"/>
              </a:solidFill>
            </a:endParaRPr>
          </a:p>
        </p:txBody>
      </p:sp>
      <p:pic>
        <p:nvPicPr>
          <p:cNvPr id="5" name="Picture 4">
            <a:extLst>
              <a:ext uri="{FF2B5EF4-FFF2-40B4-BE49-F238E27FC236}">
                <a16:creationId xmlns:a16="http://schemas.microsoft.com/office/drawing/2014/main" id="{FBA52CB9-AB62-41D3-90B1-0360E91C5C0D}"/>
              </a:ext>
            </a:extLst>
          </p:cNvPr>
          <p:cNvPicPr>
            <a:picLocks noChangeAspect="1"/>
          </p:cNvPicPr>
          <p:nvPr/>
        </p:nvPicPr>
        <p:blipFill>
          <a:blip r:embed="rId3"/>
          <a:stretch>
            <a:fillRect/>
          </a:stretch>
        </p:blipFill>
        <p:spPr>
          <a:xfrm>
            <a:off x="534670" y="1495313"/>
            <a:ext cx="6005463" cy="4846320"/>
          </a:xfrm>
          <a:prstGeom prst="rect">
            <a:avLst/>
          </a:prstGeom>
        </p:spPr>
      </p:pic>
      <p:pic>
        <p:nvPicPr>
          <p:cNvPr id="8" name="Picture 7">
            <a:extLst>
              <a:ext uri="{FF2B5EF4-FFF2-40B4-BE49-F238E27FC236}">
                <a16:creationId xmlns:a16="http://schemas.microsoft.com/office/drawing/2014/main" id="{93CE8A92-AD98-565B-1EE4-8FD5141AFCD8}"/>
              </a:ext>
            </a:extLst>
          </p:cNvPr>
          <p:cNvPicPr>
            <a:picLocks noChangeAspect="1"/>
          </p:cNvPicPr>
          <p:nvPr/>
        </p:nvPicPr>
        <p:blipFill>
          <a:blip r:embed="rId4"/>
          <a:stretch>
            <a:fillRect/>
          </a:stretch>
        </p:blipFill>
        <p:spPr>
          <a:xfrm>
            <a:off x="6730828" y="1899911"/>
            <a:ext cx="4926502" cy="4037124"/>
          </a:xfrm>
          <a:prstGeom prst="rect">
            <a:avLst/>
          </a:prstGeom>
        </p:spPr>
      </p:pic>
    </p:spTree>
    <p:extLst>
      <p:ext uri="{BB962C8B-B14F-4D97-AF65-F5344CB8AC3E}">
        <p14:creationId xmlns:p14="http://schemas.microsoft.com/office/powerpoint/2010/main" val="18786256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9BF235-A4D2-4135-B59C-AE475741464B}"/>
              </a:ext>
            </a:extLst>
          </p:cNvPr>
          <p:cNvSpPr>
            <a:spLocks noGrp="1"/>
          </p:cNvSpPr>
          <p:nvPr>
            <p:ph type="title"/>
          </p:nvPr>
        </p:nvSpPr>
        <p:spPr/>
        <p:txBody>
          <a:bodyPr/>
          <a:lstStyle/>
          <a:p>
            <a:r>
              <a:rPr lang="en-US" b="1" dirty="0">
                <a:solidFill>
                  <a:srgbClr val="389888"/>
                </a:solidFill>
              </a:rPr>
              <a:t>Animation</a:t>
            </a:r>
            <a:endParaRPr lang="en-GB" b="1" dirty="0">
              <a:solidFill>
                <a:srgbClr val="389888"/>
              </a:solidFill>
            </a:endParaRPr>
          </a:p>
        </p:txBody>
      </p:sp>
      <p:pic>
        <p:nvPicPr>
          <p:cNvPr id="5" name="Picture 4" descr="A person smiling for the camera&#10;&#10;Description automatically generated with medium confidence">
            <a:extLst>
              <a:ext uri="{FF2B5EF4-FFF2-40B4-BE49-F238E27FC236}">
                <a16:creationId xmlns:a16="http://schemas.microsoft.com/office/drawing/2014/main" id="{66DE4009-D0DB-4DF2-C7BB-57F8AB64D93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92160" y="1934529"/>
            <a:ext cx="2540000" cy="2489200"/>
          </a:xfrm>
          <a:prstGeom prst="rect">
            <a:avLst/>
          </a:prstGeom>
        </p:spPr>
      </p:pic>
      <p:sp>
        <p:nvSpPr>
          <p:cNvPr id="6" name="TextBox 5">
            <a:extLst>
              <a:ext uri="{FF2B5EF4-FFF2-40B4-BE49-F238E27FC236}">
                <a16:creationId xmlns:a16="http://schemas.microsoft.com/office/drawing/2014/main" id="{4B0E7380-926D-A835-3ED9-501B3BC3E025}"/>
              </a:ext>
            </a:extLst>
          </p:cNvPr>
          <p:cNvSpPr txBox="1"/>
          <p:nvPr/>
        </p:nvSpPr>
        <p:spPr>
          <a:xfrm>
            <a:off x="8392160" y="4687889"/>
            <a:ext cx="2961640" cy="923330"/>
          </a:xfrm>
          <a:prstGeom prst="rect">
            <a:avLst/>
          </a:prstGeom>
          <a:noFill/>
        </p:spPr>
        <p:txBody>
          <a:bodyPr wrap="square" rtlCol="0">
            <a:spAutoFit/>
          </a:bodyPr>
          <a:lstStyle/>
          <a:p>
            <a:r>
              <a:rPr lang="en-US" i="1" dirty="0"/>
              <a:t>Kelly Ward Hammel: Software Engineer at Walt Disney Animation</a:t>
            </a:r>
            <a:endParaRPr lang="en-GB" i="1" dirty="0"/>
          </a:p>
        </p:txBody>
      </p:sp>
      <p:pic>
        <p:nvPicPr>
          <p:cNvPr id="9" name="Y2Mate.is - Untangling The Hairy Physics Of Rapunzel-RXnpca8qy54-720p-1655467025585">
            <a:hlinkClick r:id="" action="ppaction://media"/>
            <a:extLst>
              <a:ext uri="{FF2B5EF4-FFF2-40B4-BE49-F238E27FC236}">
                <a16:creationId xmlns:a16="http://schemas.microsoft.com/office/drawing/2014/main" id="{68CDDC57-9500-A39F-2B08-69389A7E1CEB}"/>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670560" y="1690688"/>
            <a:ext cx="7114825" cy="4002089"/>
          </a:xfrm>
          <a:prstGeom prst="rect">
            <a:avLst/>
          </a:prstGeom>
        </p:spPr>
      </p:pic>
    </p:spTree>
    <p:extLst>
      <p:ext uri="{BB962C8B-B14F-4D97-AF65-F5344CB8AC3E}">
        <p14:creationId xmlns:p14="http://schemas.microsoft.com/office/powerpoint/2010/main" val="275864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91100"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9BF235-A4D2-4135-B59C-AE475741464B}"/>
              </a:ext>
            </a:extLst>
          </p:cNvPr>
          <p:cNvSpPr>
            <a:spLocks noGrp="1"/>
          </p:cNvSpPr>
          <p:nvPr>
            <p:ph type="title"/>
          </p:nvPr>
        </p:nvSpPr>
        <p:spPr/>
        <p:txBody>
          <a:bodyPr/>
          <a:lstStyle/>
          <a:p>
            <a:r>
              <a:rPr lang="en-US" b="1" dirty="0">
                <a:solidFill>
                  <a:srgbClr val="389888"/>
                </a:solidFill>
              </a:rPr>
              <a:t>Animation</a:t>
            </a:r>
            <a:endParaRPr lang="en-GB" b="1" dirty="0">
              <a:solidFill>
                <a:srgbClr val="389888"/>
              </a:solidFill>
            </a:endParaRPr>
          </a:p>
        </p:txBody>
      </p:sp>
      <p:pic>
        <p:nvPicPr>
          <p:cNvPr id="7" name="Picture 6" descr="A picture containing person&#10;&#10;Description automatically generated">
            <a:extLst>
              <a:ext uri="{FF2B5EF4-FFF2-40B4-BE49-F238E27FC236}">
                <a16:creationId xmlns:a16="http://schemas.microsoft.com/office/drawing/2014/main" id="{D7911DD3-F270-EDA0-65BC-7516F96EA3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2154477"/>
            <a:ext cx="3331578" cy="3331578"/>
          </a:xfrm>
          <a:prstGeom prst="rect">
            <a:avLst/>
          </a:prstGeom>
        </p:spPr>
      </p:pic>
      <p:pic>
        <p:nvPicPr>
          <p:cNvPr id="9" name="Picture 8">
            <a:extLst>
              <a:ext uri="{FF2B5EF4-FFF2-40B4-BE49-F238E27FC236}">
                <a16:creationId xmlns:a16="http://schemas.microsoft.com/office/drawing/2014/main" id="{787D393F-6BFF-C9A6-0BAC-4FFE9AB93D9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69778" y="2154477"/>
            <a:ext cx="3331578" cy="3331578"/>
          </a:xfrm>
          <a:prstGeom prst="rect">
            <a:avLst/>
          </a:prstGeom>
        </p:spPr>
      </p:pic>
      <p:pic>
        <p:nvPicPr>
          <p:cNvPr id="11" name="Picture 10" descr="A picture containing person, indoor, hairpiece&#10;&#10;Description automatically generated">
            <a:extLst>
              <a:ext uri="{FF2B5EF4-FFF2-40B4-BE49-F238E27FC236}">
                <a16:creationId xmlns:a16="http://schemas.microsoft.com/office/drawing/2014/main" id="{72BE138F-9716-53A5-35DB-4E9A026BC1A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01356" y="2154477"/>
            <a:ext cx="3331578" cy="3331578"/>
          </a:xfrm>
          <a:prstGeom prst="rect">
            <a:avLst/>
          </a:prstGeom>
        </p:spPr>
      </p:pic>
    </p:spTree>
    <p:extLst>
      <p:ext uri="{BB962C8B-B14F-4D97-AF65-F5344CB8AC3E}">
        <p14:creationId xmlns:p14="http://schemas.microsoft.com/office/powerpoint/2010/main" val="3634915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9BF235-A4D2-4135-B59C-AE475741464B}"/>
              </a:ext>
            </a:extLst>
          </p:cNvPr>
          <p:cNvSpPr>
            <a:spLocks noGrp="1"/>
          </p:cNvSpPr>
          <p:nvPr>
            <p:ph type="title"/>
          </p:nvPr>
        </p:nvSpPr>
        <p:spPr/>
        <p:txBody>
          <a:bodyPr/>
          <a:lstStyle/>
          <a:p>
            <a:r>
              <a:rPr lang="en-US" b="1" dirty="0">
                <a:solidFill>
                  <a:srgbClr val="389888"/>
                </a:solidFill>
              </a:rPr>
              <a:t>Animation</a:t>
            </a:r>
            <a:endParaRPr lang="en-GB" b="1" dirty="0">
              <a:solidFill>
                <a:srgbClr val="389888"/>
              </a:solidFill>
            </a:endParaRPr>
          </a:p>
        </p:txBody>
      </p:sp>
      <p:pic>
        <p:nvPicPr>
          <p:cNvPr id="4" name="Picture 3" descr="A person standing in front of a colorful wall&#10;&#10;Description automatically generated">
            <a:extLst>
              <a:ext uri="{FF2B5EF4-FFF2-40B4-BE49-F238E27FC236}">
                <a16:creationId xmlns:a16="http://schemas.microsoft.com/office/drawing/2014/main" id="{38911229-F1C1-EB40-4463-803883F492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58238" y="1540702"/>
            <a:ext cx="8785834" cy="4685778"/>
          </a:xfrm>
          <a:prstGeom prst="rect">
            <a:avLst/>
          </a:prstGeom>
        </p:spPr>
      </p:pic>
    </p:spTree>
    <p:extLst>
      <p:ext uri="{BB962C8B-B14F-4D97-AF65-F5344CB8AC3E}">
        <p14:creationId xmlns:p14="http://schemas.microsoft.com/office/powerpoint/2010/main" val="313489638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9BF235-A4D2-4135-B59C-AE475741464B}"/>
              </a:ext>
            </a:extLst>
          </p:cNvPr>
          <p:cNvSpPr>
            <a:spLocks noGrp="1"/>
          </p:cNvSpPr>
          <p:nvPr>
            <p:ph type="title"/>
          </p:nvPr>
        </p:nvSpPr>
        <p:spPr/>
        <p:txBody>
          <a:bodyPr/>
          <a:lstStyle/>
          <a:p>
            <a:r>
              <a:rPr lang="en-US" b="1" dirty="0">
                <a:solidFill>
                  <a:srgbClr val="389888"/>
                </a:solidFill>
              </a:rPr>
              <a:t>Web development</a:t>
            </a:r>
            <a:endParaRPr lang="en-GB" b="1" dirty="0">
              <a:solidFill>
                <a:srgbClr val="389888"/>
              </a:solidFill>
            </a:endParaRPr>
          </a:p>
        </p:txBody>
      </p:sp>
      <p:pic>
        <p:nvPicPr>
          <p:cNvPr id="5" name="Picture 4" descr="Graphical user interface, text, application&#10;&#10;Description automatically generated">
            <a:extLst>
              <a:ext uri="{FF2B5EF4-FFF2-40B4-BE49-F238E27FC236}">
                <a16:creationId xmlns:a16="http://schemas.microsoft.com/office/drawing/2014/main" id="{25714FAD-24A0-238E-E499-77199A0EDE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7050" y="1866900"/>
            <a:ext cx="6667500" cy="3810000"/>
          </a:xfrm>
          <a:prstGeom prst="rect">
            <a:avLst/>
          </a:prstGeom>
        </p:spPr>
      </p:pic>
      <p:pic>
        <p:nvPicPr>
          <p:cNvPr id="9" name="Picture 8" descr="Graphical user interface, text, application, email&#10;&#10;Description automatically generated">
            <a:extLst>
              <a:ext uri="{FF2B5EF4-FFF2-40B4-BE49-F238E27FC236}">
                <a16:creationId xmlns:a16="http://schemas.microsoft.com/office/drawing/2014/main" id="{2BAD3DC8-F11D-B440-EDFE-07ED2487139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65750" y="1379538"/>
            <a:ext cx="6299200" cy="2729653"/>
          </a:xfrm>
          <a:prstGeom prst="rect">
            <a:avLst/>
          </a:prstGeom>
        </p:spPr>
      </p:pic>
      <p:pic>
        <p:nvPicPr>
          <p:cNvPr id="11" name="Picture 10" descr="Graphical user interface, text, application, chat or text message&#10;&#10;Description automatically generated">
            <a:extLst>
              <a:ext uri="{FF2B5EF4-FFF2-40B4-BE49-F238E27FC236}">
                <a16:creationId xmlns:a16="http://schemas.microsoft.com/office/drawing/2014/main" id="{44107F03-29F7-B682-1545-A80BB96DD97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00163" y="1848591"/>
            <a:ext cx="4810787" cy="4889500"/>
          </a:xfrm>
          <a:prstGeom prst="rect">
            <a:avLst/>
          </a:prstGeom>
        </p:spPr>
      </p:pic>
      <p:pic>
        <p:nvPicPr>
          <p:cNvPr id="13" name="Picture 12" descr="A screenshot of a computer&#10;&#10;Description automatically generated">
            <a:extLst>
              <a:ext uri="{FF2B5EF4-FFF2-40B4-BE49-F238E27FC236}">
                <a16:creationId xmlns:a16="http://schemas.microsoft.com/office/drawing/2014/main" id="{098F1A42-6D82-999E-18A4-362C9F5AFF2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34054" y="1563688"/>
            <a:ext cx="6123892" cy="4600574"/>
          </a:xfrm>
          <a:prstGeom prst="rect">
            <a:avLst/>
          </a:prstGeom>
        </p:spPr>
      </p:pic>
    </p:spTree>
    <p:extLst>
      <p:ext uri="{BB962C8B-B14F-4D97-AF65-F5344CB8AC3E}">
        <p14:creationId xmlns:p14="http://schemas.microsoft.com/office/powerpoint/2010/main" val="2551075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9BF235-A4D2-4135-B59C-AE475741464B}"/>
              </a:ext>
            </a:extLst>
          </p:cNvPr>
          <p:cNvSpPr>
            <a:spLocks noGrp="1"/>
          </p:cNvSpPr>
          <p:nvPr>
            <p:ph type="title"/>
          </p:nvPr>
        </p:nvSpPr>
        <p:spPr/>
        <p:txBody>
          <a:bodyPr/>
          <a:lstStyle/>
          <a:p>
            <a:r>
              <a:rPr lang="en-US" b="1" dirty="0">
                <a:solidFill>
                  <a:srgbClr val="389888"/>
                </a:solidFill>
              </a:rPr>
              <a:t>Web development</a:t>
            </a:r>
            <a:endParaRPr lang="en-GB" b="1" dirty="0">
              <a:solidFill>
                <a:srgbClr val="389888"/>
              </a:solidFill>
            </a:endParaRPr>
          </a:p>
        </p:txBody>
      </p:sp>
      <p:pic>
        <p:nvPicPr>
          <p:cNvPr id="4" name="Picture 3">
            <a:extLst>
              <a:ext uri="{FF2B5EF4-FFF2-40B4-BE49-F238E27FC236}">
                <a16:creationId xmlns:a16="http://schemas.microsoft.com/office/drawing/2014/main" id="{AB9E6DD2-60D8-A521-513F-0B00035380D6}"/>
              </a:ext>
            </a:extLst>
          </p:cNvPr>
          <p:cNvPicPr>
            <a:picLocks noChangeAspect="1"/>
          </p:cNvPicPr>
          <p:nvPr/>
        </p:nvPicPr>
        <p:blipFill>
          <a:blip r:embed="rId3"/>
          <a:stretch>
            <a:fillRect/>
          </a:stretch>
        </p:blipFill>
        <p:spPr>
          <a:xfrm>
            <a:off x="1644248" y="1690688"/>
            <a:ext cx="8903504" cy="4462462"/>
          </a:xfrm>
          <a:prstGeom prst="rect">
            <a:avLst/>
          </a:prstGeom>
        </p:spPr>
      </p:pic>
      <p:pic>
        <p:nvPicPr>
          <p:cNvPr id="10" name="Picture 9">
            <a:extLst>
              <a:ext uri="{FF2B5EF4-FFF2-40B4-BE49-F238E27FC236}">
                <a16:creationId xmlns:a16="http://schemas.microsoft.com/office/drawing/2014/main" id="{865F4215-99D0-FA99-34FD-10FFF9F33754}"/>
              </a:ext>
            </a:extLst>
          </p:cNvPr>
          <p:cNvPicPr>
            <a:picLocks noChangeAspect="1"/>
          </p:cNvPicPr>
          <p:nvPr/>
        </p:nvPicPr>
        <p:blipFill>
          <a:blip r:embed="rId4"/>
          <a:stretch>
            <a:fillRect/>
          </a:stretch>
        </p:blipFill>
        <p:spPr>
          <a:xfrm>
            <a:off x="1644248" y="1527709"/>
            <a:ext cx="9036452" cy="4788419"/>
          </a:xfrm>
          <a:prstGeom prst="rect">
            <a:avLst/>
          </a:prstGeom>
        </p:spPr>
      </p:pic>
    </p:spTree>
    <p:extLst>
      <p:ext uri="{BB962C8B-B14F-4D97-AF65-F5344CB8AC3E}">
        <p14:creationId xmlns:p14="http://schemas.microsoft.com/office/powerpoint/2010/main" val="7474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9BF235-A4D2-4135-B59C-AE475741464B}"/>
              </a:ext>
            </a:extLst>
          </p:cNvPr>
          <p:cNvSpPr>
            <a:spLocks noGrp="1"/>
          </p:cNvSpPr>
          <p:nvPr>
            <p:ph type="title"/>
          </p:nvPr>
        </p:nvSpPr>
        <p:spPr/>
        <p:txBody>
          <a:bodyPr/>
          <a:lstStyle/>
          <a:p>
            <a:r>
              <a:rPr lang="en-US" b="1" dirty="0">
                <a:solidFill>
                  <a:srgbClr val="389888"/>
                </a:solidFill>
              </a:rPr>
              <a:t>Purpose of today</a:t>
            </a:r>
            <a:endParaRPr lang="en-GB" b="1" dirty="0">
              <a:solidFill>
                <a:srgbClr val="389888"/>
              </a:solidFill>
            </a:endParaRPr>
          </a:p>
        </p:txBody>
      </p:sp>
      <p:sp>
        <p:nvSpPr>
          <p:cNvPr id="3" name="TextBox 2">
            <a:extLst>
              <a:ext uri="{FF2B5EF4-FFF2-40B4-BE49-F238E27FC236}">
                <a16:creationId xmlns:a16="http://schemas.microsoft.com/office/drawing/2014/main" id="{10D50AEE-5F6B-0113-7BC7-C8F102D17CB3}"/>
              </a:ext>
            </a:extLst>
          </p:cNvPr>
          <p:cNvSpPr txBox="1"/>
          <p:nvPr/>
        </p:nvSpPr>
        <p:spPr>
          <a:xfrm>
            <a:off x="1023257" y="1930778"/>
            <a:ext cx="8523514" cy="3477875"/>
          </a:xfrm>
          <a:prstGeom prst="rect">
            <a:avLst/>
          </a:prstGeom>
          <a:noFill/>
        </p:spPr>
        <p:txBody>
          <a:bodyPr wrap="square" rtlCol="0">
            <a:spAutoFit/>
          </a:bodyPr>
          <a:lstStyle/>
          <a:p>
            <a:pPr marL="285750" indent="-285750">
              <a:buFont typeface="Arial" panose="020B0604020202020204" pitchFamily="34" charset="0"/>
              <a:buChar char="•"/>
            </a:pPr>
            <a:r>
              <a:rPr lang="en-US" sz="2000" dirty="0"/>
              <a:t>To teach you about the history of programming</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To showcase some of pathways a career in programming can lead to </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To give you some hands-on experience programming </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Note: </a:t>
            </a:r>
            <a:br>
              <a:rPr lang="en-US" sz="2000" dirty="0"/>
            </a:br>
            <a:endParaRPr lang="en-US" sz="2000" dirty="0"/>
          </a:p>
          <a:p>
            <a:pPr marL="742950" lvl="1" indent="-285750">
              <a:buFont typeface="Arial" panose="020B0604020202020204" pitchFamily="34" charset="0"/>
              <a:buChar char="•"/>
            </a:pPr>
            <a:r>
              <a:rPr lang="en-US" sz="2000" dirty="0"/>
              <a:t>These activities are still under active development! </a:t>
            </a:r>
            <a:endParaRPr lang="en-GB" sz="2000" dirty="0"/>
          </a:p>
        </p:txBody>
      </p:sp>
    </p:spTree>
    <p:extLst>
      <p:ext uri="{BB962C8B-B14F-4D97-AF65-F5344CB8AC3E}">
        <p14:creationId xmlns:p14="http://schemas.microsoft.com/office/powerpoint/2010/main" val="1340517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9BF235-A4D2-4135-B59C-AE475741464B}"/>
              </a:ext>
            </a:extLst>
          </p:cNvPr>
          <p:cNvSpPr>
            <a:spLocks noGrp="1"/>
          </p:cNvSpPr>
          <p:nvPr>
            <p:ph type="title"/>
          </p:nvPr>
        </p:nvSpPr>
        <p:spPr/>
        <p:txBody>
          <a:bodyPr/>
          <a:lstStyle/>
          <a:p>
            <a:r>
              <a:rPr lang="en-US" b="1" dirty="0">
                <a:solidFill>
                  <a:srgbClr val="389888"/>
                </a:solidFill>
              </a:rPr>
              <a:t>Data science</a:t>
            </a:r>
            <a:endParaRPr lang="en-GB" b="1" dirty="0">
              <a:solidFill>
                <a:srgbClr val="389888"/>
              </a:solidFill>
            </a:endParaRPr>
          </a:p>
        </p:txBody>
      </p:sp>
      <p:pic>
        <p:nvPicPr>
          <p:cNvPr id="9" name="Picture 8">
            <a:extLst>
              <a:ext uri="{FF2B5EF4-FFF2-40B4-BE49-F238E27FC236}">
                <a16:creationId xmlns:a16="http://schemas.microsoft.com/office/drawing/2014/main" id="{1ECDF186-8902-122F-64F8-507BFBD2AD3E}"/>
              </a:ext>
            </a:extLst>
          </p:cNvPr>
          <p:cNvPicPr>
            <a:picLocks noChangeAspect="1"/>
          </p:cNvPicPr>
          <p:nvPr/>
        </p:nvPicPr>
        <p:blipFill>
          <a:blip r:embed="rId3"/>
          <a:stretch>
            <a:fillRect/>
          </a:stretch>
        </p:blipFill>
        <p:spPr>
          <a:xfrm>
            <a:off x="838200" y="2010278"/>
            <a:ext cx="4401577" cy="3781313"/>
          </a:xfrm>
          <a:prstGeom prst="rect">
            <a:avLst/>
          </a:prstGeom>
        </p:spPr>
      </p:pic>
      <p:pic>
        <p:nvPicPr>
          <p:cNvPr id="1028" name="Picture 4" descr="What is locked-in syndrome and what are the causes of it? | Metro News">
            <a:extLst>
              <a:ext uri="{FF2B5EF4-FFF2-40B4-BE49-F238E27FC236}">
                <a16:creationId xmlns:a16="http://schemas.microsoft.com/office/drawing/2014/main" id="{8FDA0EB7-2D5A-5C19-53EE-635F9903ECC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2010278"/>
            <a:ext cx="4939979" cy="31121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63224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9BF235-A4D2-4135-B59C-AE475741464B}"/>
              </a:ext>
            </a:extLst>
          </p:cNvPr>
          <p:cNvSpPr>
            <a:spLocks noGrp="1"/>
          </p:cNvSpPr>
          <p:nvPr>
            <p:ph type="title"/>
          </p:nvPr>
        </p:nvSpPr>
        <p:spPr/>
        <p:txBody>
          <a:bodyPr/>
          <a:lstStyle/>
          <a:p>
            <a:r>
              <a:rPr lang="en-US" b="1" dirty="0">
                <a:solidFill>
                  <a:srgbClr val="389888"/>
                </a:solidFill>
              </a:rPr>
              <a:t>Research - computational biology</a:t>
            </a:r>
            <a:endParaRPr lang="en-GB" b="1" dirty="0">
              <a:solidFill>
                <a:srgbClr val="389888"/>
              </a:solidFill>
            </a:endParaRPr>
          </a:p>
        </p:txBody>
      </p:sp>
      <p:pic>
        <p:nvPicPr>
          <p:cNvPr id="8" name="Picture 7">
            <a:extLst>
              <a:ext uri="{FF2B5EF4-FFF2-40B4-BE49-F238E27FC236}">
                <a16:creationId xmlns:a16="http://schemas.microsoft.com/office/drawing/2014/main" id="{CDD102F7-8769-B754-B9B1-7B188A4295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54357" y="2057400"/>
            <a:ext cx="3001442" cy="3627120"/>
          </a:xfrm>
          <a:prstGeom prst="rect">
            <a:avLst/>
          </a:prstGeom>
        </p:spPr>
      </p:pic>
      <p:pic>
        <p:nvPicPr>
          <p:cNvPr id="5" name="Picture 4" descr="Diagram, schematic&#10;&#10;Description automatically generated">
            <a:extLst>
              <a:ext uri="{FF2B5EF4-FFF2-40B4-BE49-F238E27FC236}">
                <a16:creationId xmlns:a16="http://schemas.microsoft.com/office/drawing/2014/main" id="{9AC9256B-D392-95A3-86C5-CA348D18CC9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0110" y="1919197"/>
            <a:ext cx="4993125" cy="4148590"/>
          </a:xfrm>
          <a:prstGeom prst="rect">
            <a:avLst/>
          </a:prstGeom>
        </p:spPr>
      </p:pic>
    </p:spTree>
    <p:extLst>
      <p:ext uri="{BB962C8B-B14F-4D97-AF65-F5344CB8AC3E}">
        <p14:creationId xmlns:p14="http://schemas.microsoft.com/office/powerpoint/2010/main" val="4137696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p:cNvSpPr/>
          <p:nvPr/>
        </p:nvSpPr>
        <p:spPr>
          <a:xfrm>
            <a:off x="5728591" y="927830"/>
            <a:ext cx="971741" cy="338554"/>
          </a:xfrm>
          <a:prstGeom prst="rect">
            <a:avLst/>
          </a:prstGeom>
        </p:spPr>
        <p:txBody>
          <a:bodyPr wrap="none">
            <a:spAutoFit/>
          </a:bodyPr>
          <a:lstStyle/>
          <a:p>
            <a:pPr algn="ctr"/>
            <a:r>
              <a:rPr lang="en-GB" sz="1600" b="1" dirty="0">
                <a:solidFill>
                  <a:prstClr val="black"/>
                </a:solidFill>
                <a:latin typeface="Arial" panose="020B0604020202020204" pitchFamily="34" charset="0"/>
                <a:cs typeface="Arial" panose="020B0604020202020204" pitchFamily="34" charset="0"/>
              </a:rPr>
              <a:t>Director</a:t>
            </a:r>
          </a:p>
        </p:txBody>
      </p:sp>
      <p:grpSp>
        <p:nvGrpSpPr>
          <p:cNvPr id="25" name="Group 24">
            <a:extLst>
              <a:ext uri="{FF2B5EF4-FFF2-40B4-BE49-F238E27FC236}">
                <a16:creationId xmlns:a16="http://schemas.microsoft.com/office/drawing/2014/main" id="{2E2FA2A8-E721-4377-8D02-0E47F0AA6E97}"/>
              </a:ext>
            </a:extLst>
          </p:cNvPr>
          <p:cNvGrpSpPr/>
          <p:nvPr/>
        </p:nvGrpSpPr>
        <p:grpSpPr>
          <a:xfrm>
            <a:off x="5431368" y="1197535"/>
            <a:ext cx="1524911" cy="1708330"/>
            <a:chOff x="5292481" y="663838"/>
            <a:chExt cx="1524911" cy="1708330"/>
          </a:xfrm>
        </p:grpSpPr>
        <p:pic>
          <p:nvPicPr>
            <p:cNvPr id="23" name="Picture 22"/>
            <p:cNvPicPr>
              <a:picLocks noChangeAspect="1"/>
            </p:cNvPicPr>
            <p:nvPr/>
          </p:nvPicPr>
          <p:blipFill rotWithShape="1">
            <a:blip r:embed="rId3"/>
            <a:srcRect t="4941"/>
            <a:stretch/>
          </p:blipFill>
          <p:spPr>
            <a:xfrm>
              <a:off x="5496930" y="663838"/>
              <a:ext cx="1157289" cy="1466809"/>
            </a:xfrm>
            <a:prstGeom prst="rect">
              <a:avLst/>
            </a:prstGeom>
            <a:ln w="38100" cap="sq">
              <a:noFill/>
              <a:prstDash val="solid"/>
              <a:miter lim="800000"/>
            </a:ln>
            <a:effectLst/>
          </p:spPr>
        </p:pic>
        <p:sp>
          <p:nvSpPr>
            <p:cNvPr id="24" name="Rectangle 23"/>
            <p:cNvSpPr/>
            <p:nvPr/>
          </p:nvSpPr>
          <p:spPr>
            <a:xfrm>
              <a:off x="5292481" y="2095169"/>
              <a:ext cx="1524911" cy="276999"/>
            </a:xfrm>
            <a:prstGeom prst="rect">
              <a:avLst/>
            </a:prstGeom>
          </p:spPr>
          <p:txBody>
            <a:bodyPr wrap="square">
              <a:spAutoFit/>
            </a:bodyPr>
            <a:lstStyle/>
            <a:p>
              <a:pPr algn="ctr"/>
              <a:r>
                <a:rPr lang="en-GB" sz="1200" b="1" dirty="0">
                  <a:solidFill>
                    <a:prstClr val="black"/>
                  </a:solidFill>
                  <a:latin typeface="Arial" panose="020B0604020202020204" pitchFamily="34" charset="0"/>
                  <a:cs typeface="Arial" panose="020B0604020202020204" pitchFamily="34" charset="0"/>
                </a:rPr>
                <a:t>Prof Andy Jones</a:t>
              </a:r>
            </a:p>
          </p:txBody>
        </p:sp>
      </p:grpSp>
      <p:sp>
        <p:nvSpPr>
          <p:cNvPr id="12" name="TextBox 11"/>
          <p:cNvSpPr txBox="1"/>
          <p:nvPr/>
        </p:nvSpPr>
        <p:spPr>
          <a:xfrm>
            <a:off x="3884585" y="2687700"/>
            <a:ext cx="1501064" cy="276999"/>
          </a:xfrm>
          <a:prstGeom prst="rect">
            <a:avLst/>
          </a:prstGeom>
          <a:noFill/>
        </p:spPr>
        <p:txBody>
          <a:bodyPr wrap="square" rtlCol="0">
            <a:spAutoFit/>
          </a:bodyPr>
          <a:lstStyle/>
          <a:p>
            <a:pPr algn="ctr"/>
            <a:r>
              <a:rPr lang="en-GB" sz="1200" b="1" dirty="0">
                <a:solidFill>
                  <a:prstClr val="black"/>
                </a:solidFill>
                <a:latin typeface="Arial" panose="020B0604020202020204" pitchFamily="34" charset="0"/>
                <a:cs typeface="Arial" panose="020B0604020202020204" pitchFamily="34" charset="0"/>
              </a:rPr>
              <a:t>Dr Eva Caamano</a:t>
            </a:r>
          </a:p>
        </p:txBody>
      </p:sp>
      <p:sp>
        <p:nvSpPr>
          <p:cNvPr id="48" name="Rectangle 47">
            <a:extLst>
              <a:ext uri="{FF2B5EF4-FFF2-40B4-BE49-F238E27FC236}">
                <a16:creationId xmlns:a16="http://schemas.microsoft.com/office/drawing/2014/main" id="{0C24EB0D-CE10-404D-A02A-725540E03060}"/>
              </a:ext>
            </a:extLst>
          </p:cNvPr>
          <p:cNvSpPr/>
          <p:nvPr/>
        </p:nvSpPr>
        <p:spPr>
          <a:xfrm>
            <a:off x="4149247" y="879256"/>
            <a:ext cx="971740" cy="338554"/>
          </a:xfrm>
          <a:prstGeom prst="rect">
            <a:avLst/>
          </a:prstGeom>
        </p:spPr>
        <p:txBody>
          <a:bodyPr wrap="none">
            <a:spAutoFit/>
          </a:bodyPr>
          <a:lstStyle/>
          <a:p>
            <a:pPr algn="ctr"/>
            <a:r>
              <a:rPr lang="en-GB" sz="1600" b="1" dirty="0">
                <a:solidFill>
                  <a:prstClr val="black"/>
                </a:solidFill>
                <a:latin typeface="Arial" panose="020B0604020202020204" pitchFamily="34" charset="0"/>
                <a:cs typeface="Arial" panose="020B0604020202020204" pitchFamily="34" charset="0"/>
              </a:rPr>
              <a:t>Director</a:t>
            </a:r>
          </a:p>
        </p:txBody>
      </p:sp>
      <p:pic>
        <p:nvPicPr>
          <p:cNvPr id="49" name="Picture 48">
            <a:extLst>
              <a:ext uri="{FF2B5EF4-FFF2-40B4-BE49-F238E27FC236}">
                <a16:creationId xmlns:a16="http://schemas.microsoft.com/office/drawing/2014/main" id="{10D1CC1B-3F3D-46C9-A764-AD47CB667174}"/>
              </a:ext>
            </a:extLst>
          </p:cNvPr>
          <p:cNvPicPr>
            <a:picLocks noChangeAspect="1"/>
          </p:cNvPicPr>
          <p:nvPr/>
        </p:nvPicPr>
        <p:blipFill>
          <a:blip r:embed="rId4"/>
          <a:stretch>
            <a:fillRect/>
          </a:stretch>
        </p:blipFill>
        <p:spPr>
          <a:xfrm>
            <a:off x="7339274" y="2357647"/>
            <a:ext cx="1248059" cy="1249543"/>
          </a:xfrm>
          <a:prstGeom prst="rect">
            <a:avLst/>
          </a:prstGeom>
        </p:spPr>
      </p:pic>
      <p:sp>
        <p:nvSpPr>
          <p:cNvPr id="60" name="Rectangle 59">
            <a:extLst>
              <a:ext uri="{FF2B5EF4-FFF2-40B4-BE49-F238E27FC236}">
                <a16:creationId xmlns:a16="http://schemas.microsoft.com/office/drawing/2014/main" id="{1A2926B9-46D3-4F0A-9A1A-F8561E582803}"/>
              </a:ext>
            </a:extLst>
          </p:cNvPr>
          <p:cNvSpPr/>
          <p:nvPr/>
        </p:nvSpPr>
        <p:spPr>
          <a:xfrm>
            <a:off x="6747798" y="3612023"/>
            <a:ext cx="2368295" cy="276999"/>
          </a:xfrm>
          <a:prstGeom prst="rect">
            <a:avLst/>
          </a:prstGeom>
        </p:spPr>
        <p:txBody>
          <a:bodyPr wrap="square">
            <a:spAutoFit/>
          </a:bodyPr>
          <a:lstStyle/>
          <a:p>
            <a:pPr algn="ctr"/>
            <a:r>
              <a:rPr lang="en-GB" sz="1200" b="1" i="1" dirty="0">
                <a:solidFill>
                  <a:prstClr val="black"/>
                </a:solidFill>
                <a:latin typeface="Arial" panose="020B0604020202020204" pitchFamily="34" charset="0"/>
                <a:cs typeface="Arial" panose="020B0604020202020204" pitchFamily="34" charset="0"/>
              </a:rPr>
              <a:t>Prof Dan Rigden</a:t>
            </a:r>
          </a:p>
        </p:txBody>
      </p:sp>
      <p:sp>
        <p:nvSpPr>
          <p:cNvPr id="61" name="Rectangle 60">
            <a:extLst>
              <a:ext uri="{FF2B5EF4-FFF2-40B4-BE49-F238E27FC236}">
                <a16:creationId xmlns:a16="http://schemas.microsoft.com/office/drawing/2014/main" id="{766B37B5-B1C7-458E-ADAA-1CC5F2D16E3C}"/>
              </a:ext>
            </a:extLst>
          </p:cNvPr>
          <p:cNvSpPr/>
          <p:nvPr/>
        </p:nvSpPr>
        <p:spPr>
          <a:xfrm>
            <a:off x="7101205" y="2008211"/>
            <a:ext cx="3165625" cy="338554"/>
          </a:xfrm>
          <a:prstGeom prst="rect">
            <a:avLst/>
          </a:prstGeom>
        </p:spPr>
        <p:txBody>
          <a:bodyPr wrap="square">
            <a:spAutoFit/>
          </a:bodyPr>
          <a:lstStyle/>
          <a:p>
            <a:pPr algn="ctr"/>
            <a:r>
              <a:rPr lang="en-GB" sz="1600" b="1" dirty="0">
                <a:solidFill>
                  <a:prstClr val="black"/>
                </a:solidFill>
                <a:latin typeface="Arial" panose="020B0604020202020204" pitchFamily="34" charset="0"/>
                <a:cs typeface="Arial" panose="020B0604020202020204" pitchFamily="34" charset="0"/>
              </a:rPr>
              <a:t>Associate directors</a:t>
            </a:r>
          </a:p>
        </p:txBody>
      </p:sp>
      <p:sp>
        <p:nvSpPr>
          <p:cNvPr id="42" name="Rectangle 41">
            <a:extLst>
              <a:ext uri="{FF2B5EF4-FFF2-40B4-BE49-F238E27FC236}">
                <a16:creationId xmlns:a16="http://schemas.microsoft.com/office/drawing/2014/main" id="{B99E4376-73BD-C7FC-079B-31A572845574}"/>
              </a:ext>
            </a:extLst>
          </p:cNvPr>
          <p:cNvSpPr/>
          <p:nvPr/>
        </p:nvSpPr>
        <p:spPr>
          <a:xfrm>
            <a:off x="8184834" y="3628102"/>
            <a:ext cx="2368295" cy="276999"/>
          </a:xfrm>
          <a:prstGeom prst="rect">
            <a:avLst/>
          </a:prstGeom>
        </p:spPr>
        <p:txBody>
          <a:bodyPr wrap="square">
            <a:spAutoFit/>
          </a:bodyPr>
          <a:lstStyle/>
          <a:p>
            <a:pPr algn="ctr"/>
            <a:r>
              <a:rPr lang="en-GB" sz="1200" b="1" i="1" dirty="0">
                <a:solidFill>
                  <a:prstClr val="black"/>
                </a:solidFill>
                <a:latin typeface="Arial" panose="020B0604020202020204" pitchFamily="34" charset="0"/>
                <a:cs typeface="Arial" panose="020B0604020202020204" pitchFamily="34" charset="0"/>
              </a:rPr>
              <a:t>Dr Jamie Soul</a:t>
            </a:r>
          </a:p>
        </p:txBody>
      </p:sp>
      <p:sp>
        <p:nvSpPr>
          <p:cNvPr id="47" name="Rectangle 46">
            <a:extLst>
              <a:ext uri="{FF2B5EF4-FFF2-40B4-BE49-F238E27FC236}">
                <a16:creationId xmlns:a16="http://schemas.microsoft.com/office/drawing/2014/main" id="{7A748D75-D984-B74D-A88A-DC570159C73F}"/>
              </a:ext>
            </a:extLst>
          </p:cNvPr>
          <p:cNvSpPr/>
          <p:nvPr/>
        </p:nvSpPr>
        <p:spPr>
          <a:xfrm>
            <a:off x="1102570" y="1933939"/>
            <a:ext cx="1438215" cy="338554"/>
          </a:xfrm>
          <a:prstGeom prst="rect">
            <a:avLst/>
          </a:prstGeom>
        </p:spPr>
        <p:txBody>
          <a:bodyPr wrap="none">
            <a:spAutoFit/>
          </a:bodyPr>
          <a:lstStyle/>
          <a:p>
            <a:pPr algn="ctr"/>
            <a:r>
              <a:rPr lang="en-GB" sz="1600" b="1" dirty="0">
                <a:solidFill>
                  <a:prstClr val="black"/>
                </a:solidFill>
                <a:latin typeface="Arial" panose="020B0604020202020204" pitchFamily="34" charset="0"/>
                <a:cs typeface="Arial" panose="020B0604020202020204" pitchFamily="34" charset="0"/>
              </a:rPr>
              <a:t>Management</a:t>
            </a:r>
          </a:p>
        </p:txBody>
      </p:sp>
      <p:pic>
        <p:nvPicPr>
          <p:cNvPr id="50" name="Picture 49">
            <a:extLst>
              <a:ext uri="{FF2B5EF4-FFF2-40B4-BE49-F238E27FC236}">
                <a16:creationId xmlns:a16="http://schemas.microsoft.com/office/drawing/2014/main" id="{7319984B-276A-C192-83A3-834306B1B4E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1194485" y="2307940"/>
            <a:ext cx="1117063" cy="1478080"/>
          </a:xfrm>
          <a:prstGeom prst="rect">
            <a:avLst/>
          </a:prstGeom>
          <a:ln w="3175" cap="sq">
            <a:noFill/>
            <a:prstDash val="solid"/>
            <a:miter lim="800000"/>
          </a:ln>
          <a:effectLst>
            <a:outerShdw blurRad="50800" dist="38100" dir="2700000" algn="tl" rotWithShape="0">
              <a:srgbClr val="000000">
                <a:alpha val="43000"/>
              </a:srgbClr>
            </a:outerShdw>
          </a:effectLst>
        </p:spPr>
      </p:pic>
      <p:sp>
        <p:nvSpPr>
          <p:cNvPr id="51" name="TextBox 50">
            <a:extLst>
              <a:ext uri="{FF2B5EF4-FFF2-40B4-BE49-F238E27FC236}">
                <a16:creationId xmlns:a16="http://schemas.microsoft.com/office/drawing/2014/main" id="{161F60FF-15AE-3ADA-5090-E03B06C25761}"/>
              </a:ext>
            </a:extLst>
          </p:cNvPr>
          <p:cNvSpPr txBox="1"/>
          <p:nvPr/>
        </p:nvSpPr>
        <p:spPr>
          <a:xfrm>
            <a:off x="889190" y="3743744"/>
            <a:ext cx="1877215" cy="276999"/>
          </a:xfrm>
          <a:prstGeom prst="rect">
            <a:avLst/>
          </a:prstGeom>
          <a:noFill/>
        </p:spPr>
        <p:txBody>
          <a:bodyPr wrap="square" rtlCol="0">
            <a:spAutoFit/>
          </a:bodyPr>
          <a:lstStyle/>
          <a:p>
            <a:pPr algn="ctr"/>
            <a:r>
              <a:rPr lang="en-GB" sz="1200" b="1" dirty="0">
                <a:solidFill>
                  <a:prstClr val="black"/>
                </a:solidFill>
                <a:latin typeface="Arial" panose="020B0604020202020204" pitchFamily="34" charset="0"/>
                <a:cs typeface="Arial" panose="020B0604020202020204" pitchFamily="34" charset="0"/>
              </a:rPr>
              <a:t>Mr John Heap</a:t>
            </a:r>
          </a:p>
        </p:txBody>
      </p:sp>
      <p:grpSp>
        <p:nvGrpSpPr>
          <p:cNvPr id="11" name="Group 10">
            <a:extLst>
              <a:ext uri="{FF2B5EF4-FFF2-40B4-BE49-F238E27FC236}">
                <a16:creationId xmlns:a16="http://schemas.microsoft.com/office/drawing/2014/main" id="{CE2B54B9-6FA8-92CD-9F30-85BB3FDFC38A}"/>
              </a:ext>
            </a:extLst>
          </p:cNvPr>
          <p:cNvGrpSpPr/>
          <p:nvPr/>
        </p:nvGrpSpPr>
        <p:grpSpPr>
          <a:xfrm>
            <a:off x="-583855" y="4020743"/>
            <a:ext cx="12030446" cy="2559192"/>
            <a:chOff x="161557" y="3981898"/>
            <a:chExt cx="12030446" cy="2559192"/>
          </a:xfrm>
        </p:grpSpPr>
        <p:grpSp>
          <p:nvGrpSpPr>
            <p:cNvPr id="27" name="Group 26">
              <a:extLst>
                <a:ext uri="{FF2B5EF4-FFF2-40B4-BE49-F238E27FC236}">
                  <a16:creationId xmlns:a16="http://schemas.microsoft.com/office/drawing/2014/main" id="{C290E315-2B71-4C6A-8DD9-1D657D2C8C1F}"/>
                </a:ext>
              </a:extLst>
            </p:cNvPr>
            <p:cNvGrpSpPr/>
            <p:nvPr/>
          </p:nvGrpSpPr>
          <p:grpSpPr>
            <a:xfrm>
              <a:off x="161557" y="3981898"/>
              <a:ext cx="12030446" cy="2559192"/>
              <a:chOff x="161557" y="4377894"/>
              <a:chExt cx="12030445" cy="2559192"/>
            </a:xfrm>
          </p:grpSpPr>
          <p:sp>
            <p:nvSpPr>
              <p:cNvPr id="26" name="Rectangle 25">
                <a:extLst>
                  <a:ext uri="{FF2B5EF4-FFF2-40B4-BE49-F238E27FC236}">
                    <a16:creationId xmlns:a16="http://schemas.microsoft.com/office/drawing/2014/main" id="{7660A1BC-C807-4F3E-A5E2-DBBECCDD8AC5}"/>
                  </a:ext>
                </a:extLst>
              </p:cNvPr>
              <p:cNvSpPr/>
              <p:nvPr/>
            </p:nvSpPr>
            <p:spPr>
              <a:xfrm>
                <a:off x="161557" y="4377894"/>
                <a:ext cx="12030443" cy="25591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dirty="0"/>
              </a:p>
            </p:txBody>
          </p:sp>
          <p:sp>
            <p:nvSpPr>
              <p:cNvPr id="18" name="TextBox 17"/>
              <p:cNvSpPr txBox="1"/>
              <p:nvPr/>
            </p:nvSpPr>
            <p:spPr>
              <a:xfrm>
                <a:off x="1183640" y="4493953"/>
                <a:ext cx="8667542" cy="276999"/>
              </a:xfrm>
              <a:prstGeom prst="rect">
                <a:avLst/>
              </a:prstGeom>
              <a:noFill/>
              <a:ln>
                <a:solidFill>
                  <a:srgbClr val="22A699"/>
                </a:solidFill>
              </a:ln>
            </p:spPr>
            <p:txBody>
              <a:bodyPr wrap="square" rtlCol="0">
                <a:spAutoFit/>
              </a:bodyPr>
              <a:lstStyle/>
              <a:p>
                <a:pPr algn="ctr"/>
                <a:r>
                  <a:rPr lang="en-GB" sz="1200" b="1" dirty="0">
                    <a:solidFill>
                      <a:prstClr val="black"/>
                    </a:solidFill>
                    <a:latin typeface="Arial" panose="020B0604020202020204" pitchFamily="34" charset="0"/>
                    <a:cs typeface="Arial" panose="020B0604020202020204" pitchFamily="34" charset="0"/>
                  </a:rPr>
                  <a:t>Data Scientists</a:t>
                </a:r>
              </a:p>
            </p:txBody>
          </p:sp>
          <p:sp>
            <p:nvSpPr>
              <p:cNvPr id="19" name="TextBox 18"/>
              <p:cNvSpPr txBox="1"/>
              <p:nvPr/>
            </p:nvSpPr>
            <p:spPr>
              <a:xfrm>
                <a:off x="9914941" y="4493953"/>
                <a:ext cx="2231021" cy="276999"/>
              </a:xfrm>
              <a:prstGeom prst="rect">
                <a:avLst/>
              </a:prstGeom>
              <a:noFill/>
              <a:ln>
                <a:solidFill>
                  <a:srgbClr val="22A699"/>
                </a:solidFill>
              </a:ln>
            </p:spPr>
            <p:txBody>
              <a:bodyPr wrap="square" rtlCol="0">
                <a:spAutoFit/>
              </a:bodyPr>
              <a:lstStyle/>
              <a:p>
                <a:pPr algn="ctr"/>
                <a:r>
                  <a:rPr lang="en-GB" sz="1200" b="1" dirty="0">
                    <a:solidFill>
                      <a:prstClr val="black"/>
                    </a:solidFill>
                    <a:latin typeface="Arial" panose="020B0604020202020204" pitchFamily="34" charset="0"/>
                    <a:cs typeface="Arial" panose="020B0604020202020204" pitchFamily="34" charset="0"/>
                  </a:rPr>
                  <a:t>Software engineers</a:t>
                </a:r>
              </a:p>
            </p:txBody>
          </p:sp>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11045652" y="4847901"/>
                <a:ext cx="1117062" cy="1524319"/>
              </a:xfrm>
              <a:prstGeom prst="rect">
                <a:avLst/>
              </a:prstGeom>
              <a:ln w="3175" cap="sq">
                <a:solidFill>
                  <a:srgbClr val="000000"/>
                </a:solidFill>
                <a:prstDash val="solid"/>
                <a:miter lim="800000"/>
              </a:ln>
              <a:effectLst>
                <a:outerShdw blurRad="50800" dist="38100" dir="2700000" algn="tl" rotWithShape="0">
                  <a:srgbClr val="000000">
                    <a:alpha val="43000"/>
                  </a:srgbClr>
                </a:outerShdw>
              </a:effectLst>
            </p:spPr>
          </p:pic>
          <p:pic>
            <p:nvPicPr>
              <p:cNvPr id="8" name="Picture 5" descr="M:\data\1930476_66817500622_2677_n.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4388" r="27782"/>
              <a:stretch/>
            </p:blipFill>
            <p:spPr bwMode="auto">
              <a:xfrm>
                <a:off x="9876985" y="4854315"/>
                <a:ext cx="1117063" cy="1494960"/>
              </a:xfrm>
              <a:prstGeom prst="rect">
                <a:avLst/>
              </a:prstGeom>
              <a:ln w="3175"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9817779" y="6410921"/>
                <a:ext cx="1143775" cy="461665"/>
              </a:xfrm>
              <a:prstGeom prst="rect">
                <a:avLst/>
              </a:prstGeom>
              <a:noFill/>
            </p:spPr>
            <p:txBody>
              <a:bodyPr wrap="square" rtlCol="0">
                <a:spAutoFit/>
              </a:bodyPr>
              <a:lstStyle/>
              <a:p>
                <a:pPr algn="ctr"/>
                <a:r>
                  <a:rPr lang="en-GB" sz="1200" b="1" dirty="0">
                    <a:solidFill>
                      <a:prstClr val="black"/>
                    </a:solidFill>
                    <a:latin typeface="Arial" panose="020B0604020202020204" pitchFamily="34" charset="0"/>
                    <a:cs typeface="Arial" panose="020B0604020202020204" pitchFamily="34" charset="0"/>
                  </a:rPr>
                  <a:t>Dr Antony McCabe</a:t>
                </a:r>
              </a:p>
            </p:txBody>
          </p:sp>
          <p:sp>
            <p:nvSpPr>
              <p:cNvPr id="17" name="TextBox 16"/>
              <p:cNvSpPr txBox="1"/>
              <p:nvPr/>
            </p:nvSpPr>
            <p:spPr>
              <a:xfrm>
                <a:off x="11048227" y="6410919"/>
                <a:ext cx="1143775" cy="461665"/>
              </a:xfrm>
              <a:prstGeom prst="rect">
                <a:avLst/>
              </a:prstGeom>
              <a:noFill/>
            </p:spPr>
            <p:txBody>
              <a:bodyPr wrap="square" rtlCol="0">
                <a:spAutoFit/>
              </a:bodyPr>
              <a:lstStyle/>
              <a:p>
                <a:pPr algn="ctr"/>
                <a:r>
                  <a:rPr lang="en-GB" sz="1200" b="1" dirty="0">
                    <a:solidFill>
                      <a:prstClr val="black"/>
                    </a:solidFill>
                    <a:latin typeface="Arial" panose="020B0604020202020204" pitchFamily="34" charset="0"/>
                    <a:cs typeface="Arial" panose="020B0604020202020204" pitchFamily="34" charset="0"/>
                  </a:rPr>
                  <a:t>Mr John Heap</a:t>
                </a:r>
              </a:p>
            </p:txBody>
          </p:sp>
          <p:pic>
            <p:nvPicPr>
              <p:cNvPr id="70" name="Picture 69">
                <a:extLst>
                  <a:ext uri="{FF2B5EF4-FFF2-40B4-BE49-F238E27FC236}">
                    <a16:creationId xmlns:a16="http://schemas.microsoft.com/office/drawing/2014/main" id="{9080871A-A9D9-4464-A2D0-BCC120588F80}"/>
                  </a:ext>
                </a:extLst>
              </p:cNvPr>
              <p:cNvPicPr>
                <a:picLocks noChangeAspect="1"/>
              </p:cNvPicPr>
              <p:nvPr/>
            </p:nvPicPr>
            <p:blipFill rotWithShape="1">
              <a:blip r:embed="rId7"/>
              <a:srcRect l="11433" r="10068"/>
              <a:stretch/>
            </p:blipFill>
            <p:spPr>
              <a:xfrm>
                <a:off x="6133101" y="4886766"/>
                <a:ext cx="1155227" cy="1471643"/>
              </a:xfrm>
              <a:prstGeom prst="rect">
                <a:avLst/>
              </a:prstGeom>
              <a:ln>
                <a:solidFill>
                  <a:schemeClr val="tx1"/>
                </a:solidFill>
              </a:ln>
            </p:spPr>
          </p:pic>
          <p:sp>
            <p:nvSpPr>
              <p:cNvPr id="71" name="TextBox 70">
                <a:extLst>
                  <a:ext uri="{FF2B5EF4-FFF2-40B4-BE49-F238E27FC236}">
                    <a16:creationId xmlns:a16="http://schemas.microsoft.com/office/drawing/2014/main" id="{E086C577-EF69-4525-B1CD-21731726ADE2}"/>
                  </a:ext>
                </a:extLst>
              </p:cNvPr>
              <p:cNvSpPr txBox="1"/>
              <p:nvPr/>
            </p:nvSpPr>
            <p:spPr>
              <a:xfrm>
                <a:off x="6091465" y="6415138"/>
                <a:ext cx="1238497" cy="461665"/>
              </a:xfrm>
              <a:prstGeom prst="rect">
                <a:avLst/>
              </a:prstGeom>
              <a:noFill/>
            </p:spPr>
            <p:txBody>
              <a:bodyPr wrap="square" rtlCol="0">
                <a:spAutoFit/>
              </a:bodyPr>
              <a:lstStyle/>
              <a:p>
                <a:pPr algn="ctr"/>
                <a:r>
                  <a:rPr lang="en-GB" sz="1200" b="1" dirty="0">
                    <a:solidFill>
                      <a:prstClr val="black"/>
                    </a:solidFill>
                    <a:latin typeface="Arial" panose="020B0604020202020204" pitchFamily="34" charset="0"/>
                    <a:cs typeface="Arial" panose="020B0604020202020204" pitchFamily="34" charset="0"/>
                  </a:rPr>
                  <a:t>Dr Alex Rothwell</a:t>
                </a:r>
              </a:p>
            </p:txBody>
          </p:sp>
          <p:pic>
            <p:nvPicPr>
              <p:cNvPr id="1028" name="Picture 4">
                <a:extLst>
                  <a:ext uri="{FF2B5EF4-FFF2-40B4-BE49-F238E27FC236}">
                    <a16:creationId xmlns:a16="http://schemas.microsoft.com/office/drawing/2014/main" id="{35AAA6DF-B696-3F32-5CD5-026C2469ACE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7212" y="4879064"/>
                <a:ext cx="1173717" cy="1488323"/>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4" name="Picture 10">
                <a:extLst>
                  <a:ext uri="{FF2B5EF4-FFF2-40B4-BE49-F238E27FC236}">
                    <a16:creationId xmlns:a16="http://schemas.microsoft.com/office/drawing/2014/main" id="{1FDA1939-2BEE-4C98-0E5E-927D65838034}"/>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l="14188" r="18313" b="15934"/>
              <a:stretch/>
            </p:blipFill>
            <p:spPr bwMode="auto">
              <a:xfrm>
                <a:off x="1183641" y="4867407"/>
                <a:ext cx="1178052" cy="1481868"/>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52" name="TextBox 51">
                <a:extLst>
                  <a:ext uri="{FF2B5EF4-FFF2-40B4-BE49-F238E27FC236}">
                    <a16:creationId xmlns:a16="http://schemas.microsoft.com/office/drawing/2014/main" id="{F561241A-33CB-732F-FC8D-817F5F006779}"/>
                  </a:ext>
                </a:extLst>
              </p:cNvPr>
              <p:cNvSpPr txBox="1"/>
              <p:nvPr/>
            </p:nvSpPr>
            <p:spPr>
              <a:xfrm>
                <a:off x="1045792" y="6394509"/>
                <a:ext cx="1315127" cy="461665"/>
              </a:xfrm>
              <a:prstGeom prst="rect">
                <a:avLst/>
              </a:prstGeom>
              <a:noFill/>
            </p:spPr>
            <p:txBody>
              <a:bodyPr wrap="square" rtlCol="0">
                <a:spAutoFit/>
              </a:bodyPr>
              <a:lstStyle/>
              <a:p>
                <a:pPr algn="ctr"/>
                <a:r>
                  <a:rPr lang="en-GB" sz="1200" b="1" dirty="0">
                    <a:solidFill>
                      <a:prstClr val="black"/>
                    </a:solidFill>
                    <a:latin typeface="Arial" panose="020B0604020202020204" pitchFamily="34" charset="0"/>
                    <a:cs typeface="Arial" panose="020B0604020202020204" pitchFamily="34" charset="0"/>
                  </a:rPr>
                  <a:t>Dr Emily Johnson</a:t>
                </a:r>
              </a:p>
            </p:txBody>
          </p:sp>
          <p:sp>
            <p:nvSpPr>
              <p:cNvPr id="53" name="TextBox 52">
                <a:extLst>
                  <a:ext uri="{FF2B5EF4-FFF2-40B4-BE49-F238E27FC236}">
                    <a16:creationId xmlns:a16="http://schemas.microsoft.com/office/drawing/2014/main" id="{8E309E1B-C396-AF2D-4591-712D60A44FF8}"/>
                  </a:ext>
                </a:extLst>
              </p:cNvPr>
              <p:cNvSpPr txBox="1"/>
              <p:nvPr/>
            </p:nvSpPr>
            <p:spPr>
              <a:xfrm>
                <a:off x="2248027" y="6394509"/>
                <a:ext cx="1315127" cy="461665"/>
              </a:xfrm>
              <a:prstGeom prst="rect">
                <a:avLst/>
              </a:prstGeom>
              <a:noFill/>
            </p:spPr>
            <p:txBody>
              <a:bodyPr wrap="square" rtlCol="0">
                <a:spAutoFit/>
              </a:bodyPr>
              <a:lstStyle/>
              <a:p>
                <a:pPr algn="ctr"/>
                <a:r>
                  <a:rPr lang="en-GB" sz="1200" b="1" dirty="0">
                    <a:solidFill>
                      <a:prstClr val="black"/>
                    </a:solidFill>
                    <a:latin typeface="Arial" panose="020B0604020202020204" pitchFamily="34" charset="0"/>
                    <a:cs typeface="Arial" panose="020B0604020202020204" pitchFamily="34" charset="0"/>
                  </a:rPr>
                  <a:t>Dr Anthony Evans</a:t>
                </a:r>
              </a:p>
            </p:txBody>
          </p:sp>
          <p:sp>
            <p:nvSpPr>
              <p:cNvPr id="3" name="TextBox 2">
                <a:extLst>
                  <a:ext uri="{FF2B5EF4-FFF2-40B4-BE49-F238E27FC236}">
                    <a16:creationId xmlns:a16="http://schemas.microsoft.com/office/drawing/2014/main" id="{6AAD6563-9946-B4AA-8E83-D10DFB2BA6C7}"/>
                  </a:ext>
                </a:extLst>
              </p:cNvPr>
              <p:cNvSpPr txBox="1"/>
              <p:nvPr/>
            </p:nvSpPr>
            <p:spPr>
              <a:xfrm>
                <a:off x="7443557" y="6415138"/>
                <a:ext cx="1143775" cy="461665"/>
              </a:xfrm>
              <a:prstGeom prst="rect">
                <a:avLst/>
              </a:prstGeom>
              <a:noFill/>
            </p:spPr>
            <p:txBody>
              <a:bodyPr wrap="square" rtlCol="0">
                <a:spAutoFit/>
              </a:bodyPr>
              <a:lstStyle/>
              <a:p>
                <a:pPr algn="ctr"/>
                <a:r>
                  <a:rPr lang="en-GB" sz="1200" b="1" dirty="0">
                    <a:solidFill>
                      <a:prstClr val="black"/>
                    </a:solidFill>
                    <a:latin typeface="Arial" panose="020B0604020202020204" pitchFamily="34" charset="0"/>
                    <a:cs typeface="Arial" panose="020B0604020202020204" pitchFamily="34" charset="0"/>
                  </a:rPr>
                  <a:t>Dr Lauren Mee</a:t>
                </a:r>
              </a:p>
            </p:txBody>
          </p:sp>
          <p:pic>
            <p:nvPicPr>
              <p:cNvPr id="1030" name="Picture 6">
                <a:extLst>
                  <a:ext uri="{FF2B5EF4-FFF2-40B4-BE49-F238E27FC236}">
                    <a16:creationId xmlns:a16="http://schemas.microsoft.com/office/drawing/2014/main" id="{C52A0AF8-7C3A-F230-2D62-603E437978A0}"/>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l="12327" t="4628" r="15648" b="19590"/>
              <a:stretch/>
            </p:blipFill>
            <p:spPr bwMode="auto">
              <a:xfrm>
                <a:off x="8637842" y="4863690"/>
                <a:ext cx="1114936" cy="1503697"/>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BDA18403-9FC7-11EB-C738-8465B8F83952}"/>
                  </a:ext>
                </a:extLst>
              </p:cNvPr>
              <p:cNvSpPr txBox="1"/>
              <p:nvPr/>
            </p:nvSpPr>
            <p:spPr>
              <a:xfrm>
                <a:off x="3539030" y="6398679"/>
                <a:ext cx="1315127" cy="461665"/>
              </a:xfrm>
              <a:prstGeom prst="rect">
                <a:avLst/>
              </a:prstGeom>
              <a:noFill/>
            </p:spPr>
            <p:txBody>
              <a:bodyPr wrap="square" rtlCol="0">
                <a:spAutoFit/>
              </a:bodyPr>
              <a:lstStyle/>
              <a:p>
                <a:pPr algn="ctr"/>
                <a:r>
                  <a:rPr lang="en-GB" sz="1200" b="1" dirty="0">
                    <a:solidFill>
                      <a:prstClr val="black"/>
                    </a:solidFill>
                    <a:latin typeface="Arial" panose="020B0604020202020204" pitchFamily="34" charset="0"/>
                    <a:cs typeface="Arial" panose="020B0604020202020204" pitchFamily="34" charset="0"/>
                  </a:rPr>
                  <a:t>Dr Megan </a:t>
                </a:r>
                <a:r>
                  <a:rPr lang="en-GB" sz="1200" b="1" dirty="0" err="1">
                    <a:solidFill>
                      <a:prstClr val="black"/>
                    </a:solidFill>
                    <a:latin typeface="Arial" panose="020B0604020202020204" pitchFamily="34" charset="0"/>
                    <a:cs typeface="Arial" panose="020B0604020202020204" pitchFamily="34" charset="0"/>
                  </a:rPr>
                  <a:t>Hasoon</a:t>
                </a:r>
                <a:endParaRPr lang="en-GB" sz="1200" b="1" dirty="0">
                  <a:solidFill>
                    <a:prstClr val="black"/>
                  </a:solidFill>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6D37B37A-2EDA-62ED-18C0-35A7A5886F18}"/>
                  </a:ext>
                </a:extLst>
              </p:cNvPr>
              <p:cNvSpPr txBox="1"/>
              <p:nvPr/>
            </p:nvSpPr>
            <p:spPr>
              <a:xfrm>
                <a:off x="4836185" y="6452685"/>
                <a:ext cx="1315127" cy="461665"/>
              </a:xfrm>
              <a:prstGeom prst="rect">
                <a:avLst/>
              </a:prstGeom>
              <a:noFill/>
            </p:spPr>
            <p:txBody>
              <a:bodyPr wrap="square" rtlCol="0">
                <a:spAutoFit/>
              </a:bodyPr>
              <a:lstStyle/>
              <a:p>
                <a:pPr algn="ctr"/>
                <a:r>
                  <a:rPr lang="en-GB" sz="1200" b="1" dirty="0">
                    <a:solidFill>
                      <a:prstClr val="black"/>
                    </a:solidFill>
                    <a:latin typeface="Arial" panose="020B0604020202020204" pitchFamily="34" charset="0"/>
                    <a:cs typeface="Arial" panose="020B0604020202020204" pitchFamily="34" charset="0"/>
                  </a:rPr>
                  <a:t>Dr Euan McDonnell</a:t>
                </a:r>
              </a:p>
            </p:txBody>
          </p:sp>
          <p:sp>
            <p:nvSpPr>
              <p:cNvPr id="10" name="TextBox 9">
                <a:extLst>
                  <a:ext uri="{FF2B5EF4-FFF2-40B4-BE49-F238E27FC236}">
                    <a16:creationId xmlns:a16="http://schemas.microsoft.com/office/drawing/2014/main" id="{C23CF6D6-0C5B-D61E-6121-444009BFA683}"/>
                  </a:ext>
                </a:extLst>
              </p:cNvPr>
              <p:cNvSpPr txBox="1"/>
              <p:nvPr/>
            </p:nvSpPr>
            <p:spPr>
              <a:xfrm>
                <a:off x="8572413" y="6421405"/>
                <a:ext cx="1315127" cy="461665"/>
              </a:xfrm>
              <a:prstGeom prst="rect">
                <a:avLst/>
              </a:prstGeom>
              <a:noFill/>
            </p:spPr>
            <p:txBody>
              <a:bodyPr wrap="square" rtlCol="0">
                <a:spAutoFit/>
              </a:bodyPr>
              <a:lstStyle/>
              <a:p>
                <a:pPr algn="ctr"/>
                <a:r>
                  <a:rPr lang="en-GB" sz="1200" b="1" dirty="0">
                    <a:solidFill>
                      <a:prstClr val="black"/>
                    </a:solidFill>
                    <a:latin typeface="Arial" panose="020B0604020202020204" pitchFamily="34" charset="0"/>
                    <a:cs typeface="Arial" panose="020B0604020202020204" pitchFamily="34" charset="0"/>
                  </a:rPr>
                  <a:t>Dr Shahram </a:t>
                </a:r>
                <a:r>
                  <a:rPr lang="en-GB" sz="1200" b="1" dirty="0" err="1">
                    <a:solidFill>
                      <a:prstClr val="black"/>
                    </a:solidFill>
                    <a:latin typeface="Arial" panose="020B0604020202020204" pitchFamily="34" charset="0"/>
                    <a:cs typeface="Arial" panose="020B0604020202020204" pitchFamily="34" charset="0"/>
                  </a:rPr>
                  <a:t>Mesdaghi</a:t>
                </a:r>
                <a:endParaRPr lang="en-GB" sz="1200" b="1" dirty="0">
                  <a:solidFill>
                    <a:prstClr val="black"/>
                  </a:solidFill>
                  <a:latin typeface="Arial" panose="020B0604020202020204" pitchFamily="34" charset="0"/>
                  <a:cs typeface="Arial" panose="020B0604020202020204" pitchFamily="34" charset="0"/>
                </a:endParaRPr>
              </a:p>
            </p:txBody>
          </p:sp>
        </p:grpSp>
        <p:pic>
          <p:nvPicPr>
            <p:cNvPr id="13" name="Picture 12" descr="A person smiling for the camera&#10;&#10;Description automatically generated with medium confidence">
              <a:extLst>
                <a:ext uri="{FF2B5EF4-FFF2-40B4-BE49-F238E27FC236}">
                  <a16:creationId xmlns:a16="http://schemas.microsoft.com/office/drawing/2014/main" id="{09D3A82B-90A8-7AFF-FFED-D453139C2CAB}"/>
                </a:ext>
              </a:extLst>
            </p:cNvPr>
            <p:cNvPicPr>
              <a:picLocks noChangeAspect="1"/>
            </p:cNvPicPr>
            <p:nvPr/>
          </p:nvPicPr>
          <p:blipFill rotWithShape="1">
            <a:blip r:embed="rId11"/>
            <a:srcRect l="17149" t="1347" r="13697" b="24114"/>
            <a:stretch/>
          </p:blipFill>
          <p:spPr>
            <a:xfrm>
              <a:off x="3632640" y="4479452"/>
              <a:ext cx="1194211" cy="1491939"/>
            </a:xfrm>
            <a:prstGeom prst="rect">
              <a:avLst/>
            </a:prstGeom>
            <a:ln>
              <a:solidFill>
                <a:schemeClr val="tx1"/>
              </a:solidFill>
            </a:ln>
          </p:spPr>
        </p:pic>
        <p:pic>
          <p:nvPicPr>
            <p:cNvPr id="2" name="Picture 1">
              <a:extLst>
                <a:ext uri="{FF2B5EF4-FFF2-40B4-BE49-F238E27FC236}">
                  <a16:creationId xmlns:a16="http://schemas.microsoft.com/office/drawing/2014/main" id="{535CFA42-DDF1-846B-DEAA-E1BFF5C3DBFC}"/>
                </a:ext>
              </a:extLst>
            </p:cNvPr>
            <p:cNvPicPr>
              <a:picLocks noChangeAspect="1"/>
            </p:cNvPicPr>
            <p:nvPr/>
          </p:nvPicPr>
          <p:blipFill>
            <a:blip r:embed="rId12"/>
            <a:stretch>
              <a:fillRect/>
            </a:stretch>
          </p:blipFill>
          <p:spPr>
            <a:xfrm>
              <a:off x="4918925" y="4479452"/>
              <a:ext cx="1058516" cy="1522293"/>
            </a:xfrm>
            <a:prstGeom prst="rect">
              <a:avLst/>
            </a:prstGeom>
            <a:ln>
              <a:solidFill>
                <a:schemeClr val="tx1"/>
              </a:solidFill>
            </a:ln>
          </p:spPr>
        </p:pic>
      </p:grpSp>
      <p:pic>
        <p:nvPicPr>
          <p:cNvPr id="2050" name="Picture 2">
            <a:extLst>
              <a:ext uri="{FF2B5EF4-FFF2-40B4-BE49-F238E27FC236}">
                <a16:creationId xmlns:a16="http://schemas.microsoft.com/office/drawing/2014/main" id="{2136531C-233E-44FF-906D-1C55E84DC8BC}"/>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0126178" y="2375848"/>
            <a:ext cx="1431255" cy="1295286"/>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6C83E0B9-F2B5-2539-BEDF-0FCEA8176A80}"/>
              </a:ext>
            </a:extLst>
          </p:cNvPr>
          <p:cNvSpPr/>
          <p:nvPr/>
        </p:nvSpPr>
        <p:spPr>
          <a:xfrm>
            <a:off x="9851184" y="3621536"/>
            <a:ext cx="1994476" cy="461665"/>
          </a:xfrm>
          <a:prstGeom prst="rect">
            <a:avLst/>
          </a:prstGeom>
        </p:spPr>
        <p:txBody>
          <a:bodyPr wrap="square">
            <a:spAutoFit/>
          </a:bodyPr>
          <a:lstStyle/>
          <a:p>
            <a:pPr algn="ctr"/>
            <a:r>
              <a:rPr lang="en-GB" sz="1200" b="1" i="1" dirty="0">
                <a:solidFill>
                  <a:prstClr val="black"/>
                </a:solidFill>
                <a:latin typeface="Arial" panose="020B0604020202020204" pitchFamily="34" charset="0"/>
                <a:cs typeface="Arial" panose="020B0604020202020204" pitchFamily="34" charset="0"/>
              </a:rPr>
              <a:t>Dr Francesco Del </a:t>
            </a:r>
            <a:r>
              <a:rPr lang="en-GB" sz="1200" b="1" i="1" dirty="0" err="1">
                <a:solidFill>
                  <a:prstClr val="black"/>
                </a:solidFill>
                <a:latin typeface="Arial" panose="020B0604020202020204" pitchFamily="34" charset="0"/>
                <a:cs typeface="Arial" panose="020B0604020202020204" pitchFamily="34" charset="0"/>
              </a:rPr>
              <a:t>Carratore</a:t>
            </a:r>
            <a:endParaRPr lang="en-GB" sz="1200" b="1" i="1" dirty="0">
              <a:solidFill>
                <a:prstClr val="black"/>
              </a:solidFill>
              <a:latin typeface="Arial" panose="020B0604020202020204" pitchFamily="34" charset="0"/>
              <a:cs typeface="Arial" panose="020B0604020202020204" pitchFamily="34" charset="0"/>
            </a:endParaRPr>
          </a:p>
        </p:txBody>
      </p:sp>
      <p:pic>
        <p:nvPicPr>
          <p:cNvPr id="2052" name="Picture 4" descr="Portrait of Dr Jamie Soul CBF">
            <a:extLst>
              <a:ext uri="{FF2B5EF4-FFF2-40B4-BE49-F238E27FC236}">
                <a16:creationId xmlns:a16="http://schemas.microsoft.com/office/drawing/2014/main" id="{96A7B0A7-ADC4-0D71-7ACD-182A906A1463}"/>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781896" y="2344193"/>
            <a:ext cx="1014736" cy="1303936"/>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0" descr="A person with dark hair wearing a colorful shirt&#10;&#10;Description automatically generated">
            <a:extLst>
              <a:ext uri="{FF2B5EF4-FFF2-40B4-BE49-F238E27FC236}">
                <a16:creationId xmlns:a16="http://schemas.microsoft.com/office/drawing/2014/main" id="{0F0565CE-7EBA-5FB9-F330-AA123BBC2F60}"/>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988370" y="1202726"/>
            <a:ext cx="1413291" cy="1469823"/>
          </a:xfrm>
          <a:prstGeom prst="rect">
            <a:avLst/>
          </a:prstGeom>
        </p:spPr>
      </p:pic>
      <p:pic>
        <p:nvPicPr>
          <p:cNvPr id="28" name="Picture 27" descr="A person with a nose ring&#10;&#10;Description automatically generated">
            <a:extLst>
              <a:ext uri="{FF2B5EF4-FFF2-40B4-BE49-F238E27FC236}">
                <a16:creationId xmlns:a16="http://schemas.microsoft.com/office/drawing/2014/main" id="{8731AA0C-D108-3F44-6E3B-9E988398C3FF}"/>
              </a:ext>
            </a:extLst>
          </p:cNvPr>
          <p:cNvPicPr>
            <a:picLocks noChangeAspect="1"/>
          </p:cNvPicPr>
          <p:nvPr/>
        </p:nvPicPr>
        <p:blipFill rotWithShape="1">
          <a:blip r:embed="rId16">
            <a:extLst>
              <a:ext uri="{28A0092B-C50C-407E-A947-70E740481C1C}">
                <a14:useLocalDpi xmlns:a14="http://schemas.microsoft.com/office/drawing/2010/main" val="0"/>
              </a:ext>
            </a:extLst>
          </a:blip>
          <a:srcRect l="6417" r="9707"/>
          <a:stretch/>
        </p:blipFill>
        <p:spPr>
          <a:xfrm>
            <a:off x="6652974" y="4515648"/>
            <a:ext cx="1129398" cy="1514824"/>
          </a:xfrm>
          <a:prstGeom prst="rect">
            <a:avLst/>
          </a:prstGeom>
        </p:spPr>
      </p:pic>
      <p:sp>
        <p:nvSpPr>
          <p:cNvPr id="32" name="Title 1">
            <a:extLst>
              <a:ext uri="{FF2B5EF4-FFF2-40B4-BE49-F238E27FC236}">
                <a16:creationId xmlns:a16="http://schemas.microsoft.com/office/drawing/2014/main" id="{3B814752-2AE3-E275-31D8-1684B205AFFE}"/>
              </a:ext>
            </a:extLst>
          </p:cNvPr>
          <p:cNvSpPr>
            <a:spLocks noGrp="1"/>
          </p:cNvSpPr>
          <p:nvPr>
            <p:ph type="title"/>
          </p:nvPr>
        </p:nvSpPr>
        <p:spPr>
          <a:xfrm>
            <a:off x="838200" y="365125"/>
            <a:ext cx="10515600" cy="1325563"/>
          </a:xfrm>
        </p:spPr>
        <p:txBody>
          <a:bodyPr/>
          <a:lstStyle/>
          <a:p>
            <a:r>
              <a:rPr lang="en-US" b="1" dirty="0">
                <a:solidFill>
                  <a:srgbClr val="389888"/>
                </a:solidFill>
              </a:rPr>
              <a:t>The CBF</a:t>
            </a:r>
            <a:endParaRPr lang="en-GB" b="1" dirty="0">
              <a:solidFill>
                <a:srgbClr val="389888"/>
              </a:solidFill>
            </a:endParaRPr>
          </a:p>
        </p:txBody>
      </p:sp>
    </p:spTree>
    <p:extLst>
      <p:ext uri="{BB962C8B-B14F-4D97-AF65-F5344CB8AC3E}">
        <p14:creationId xmlns:p14="http://schemas.microsoft.com/office/powerpoint/2010/main" val="234494412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714539DE-5506-F713-6D97-E483D195BF31}"/>
              </a:ext>
            </a:extLst>
          </p:cNvPr>
          <p:cNvSpPr txBox="1">
            <a:spLocks/>
          </p:cNvSpPr>
          <p:nvPr/>
        </p:nvSpPr>
        <p:spPr>
          <a:xfrm>
            <a:off x="-782684" y="256570"/>
            <a:ext cx="7345680" cy="137628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b="1" dirty="0">
                <a:solidFill>
                  <a:srgbClr val="389888"/>
                </a:solidFill>
              </a:rPr>
              <a:t>Activity 3</a:t>
            </a:r>
          </a:p>
        </p:txBody>
      </p:sp>
      <p:sp>
        <p:nvSpPr>
          <p:cNvPr id="4" name="TextBox 3">
            <a:extLst>
              <a:ext uri="{FF2B5EF4-FFF2-40B4-BE49-F238E27FC236}">
                <a16:creationId xmlns:a16="http://schemas.microsoft.com/office/drawing/2014/main" id="{0862774C-AFFC-3B81-B501-F06C9696DC81}"/>
              </a:ext>
            </a:extLst>
          </p:cNvPr>
          <p:cNvSpPr txBox="1"/>
          <p:nvPr/>
        </p:nvSpPr>
        <p:spPr>
          <a:xfrm>
            <a:off x="6726160" y="1450370"/>
            <a:ext cx="4463718" cy="1200329"/>
          </a:xfrm>
          <a:prstGeom prst="rect">
            <a:avLst/>
          </a:prstGeom>
          <a:noFill/>
        </p:spPr>
        <p:txBody>
          <a:bodyPr wrap="square" rtlCol="0">
            <a:spAutoFit/>
          </a:bodyPr>
          <a:lstStyle/>
          <a:p>
            <a:r>
              <a:rPr lang="en-US" sz="2400" dirty="0"/>
              <a:t>Objective: </a:t>
            </a:r>
          </a:p>
          <a:p>
            <a:pPr marL="285750" indent="-285750">
              <a:buFont typeface="Arial" panose="020B0604020202020204" pitchFamily="34" charset="0"/>
              <a:buChar char="•"/>
            </a:pPr>
            <a:r>
              <a:rPr lang="en-US" sz="2400" dirty="0"/>
              <a:t>Work as a team to write a program of your own… </a:t>
            </a:r>
            <a:endParaRPr lang="en-GB" sz="2400" dirty="0"/>
          </a:p>
        </p:txBody>
      </p:sp>
      <p:cxnSp>
        <p:nvCxnSpPr>
          <p:cNvPr id="2" name="Straight Connector 1">
            <a:extLst>
              <a:ext uri="{FF2B5EF4-FFF2-40B4-BE49-F238E27FC236}">
                <a16:creationId xmlns:a16="http://schemas.microsoft.com/office/drawing/2014/main" id="{981C687E-E2EB-44B7-2C69-F1852D00F864}"/>
              </a:ext>
            </a:extLst>
          </p:cNvPr>
          <p:cNvCxnSpPr/>
          <p:nvPr/>
        </p:nvCxnSpPr>
        <p:spPr>
          <a:xfrm>
            <a:off x="5907314" y="2084353"/>
            <a:ext cx="0" cy="250620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5" name="Picture 4" descr="A toy car with wheels&#10;&#10;Description automatically generated">
            <a:extLst>
              <a:ext uri="{FF2B5EF4-FFF2-40B4-BE49-F238E27FC236}">
                <a16:creationId xmlns:a16="http://schemas.microsoft.com/office/drawing/2014/main" id="{99650BD0-B34F-E105-397D-D64BFE25FD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73239" y="3144762"/>
            <a:ext cx="3614495" cy="2891596"/>
          </a:xfrm>
          <a:prstGeom prst="rect">
            <a:avLst/>
          </a:prstGeom>
        </p:spPr>
      </p:pic>
      <p:sp>
        <p:nvSpPr>
          <p:cNvPr id="6" name="TextBox 5">
            <a:extLst>
              <a:ext uri="{FF2B5EF4-FFF2-40B4-BE49-F238E27FC236}">
                <a16:creationId xmlns:a16="http://schemas.microsoft.com/office/drawing/2014/main" id="{D09AA348-0785-326D-81A5-63303191DD23}"/>
              </a:ext>
            </a:extLst>
          </p:cNvPr>
          <p:cNvSpPr txBox="1"/>
          <p:nvPr/>
        </p:nvSpPr>
        <p:spPr>
          <a:xfrm>
            <a:off x="1169663" y="1985942"/>
            <a:ext cx="4021424" cy="3416320"/>
          </a:xfrm>
          <a:prstGeom prst="rect">
            <a:avLst/>
          </a:prstGeom>
          <a:noFill/>
        </p:spPr>
        <p:txBody>
          <a:bodyPr wrap="square" rtlCol="0">
            <a:spAutoFit/>
          </a:bodyPr>
          <a:lstStyle/>
          <a:p>
            <a:r>
              <a:rPr lang="en-US" sz="2400" dirty="0"/>
              <a:t>We will judge on:</a:t>
            </a:r>
          </a:p>
          <a:p>
            <a:pPr marL="285750" indent="-285750">
              <a:buFont typeface="Arial" panose="020B0604020202020204" pitchFamily="34" charset="0"/>
              <a:buChar char="•"/>
            </a:pPr>
            <a:r>
              <a:rPr lang="en-US" sz="2400" dirty="0"/>
              <a:t>How creative/fun it is! Put some personality into it</a:t>
            </a:r>
          </a:p>
          <a:p>
            <a:pPr marL="285750" indent="-285750">
              <a:buFont typeface="Arial" panose="020B0604020202020204" pitchFamily="34" charset="0"/>
              <a:buChar char="•"/>
            </a:pPr>
            <a:r>
              <a:rPr lang="en-US" sz="2400" dirty="0"/>
              <a:t>How many features of the robot you’ve used (movement, sensors, lights, sound)</a:t>
            </a:r>
          </a:p>
          <a:p>
            <a:pPr marL="285750" indent="-285750">
              <a:buFont typeface="Arial" panose="020B0604020202020204" pitchFamily="34" charset="0"/>
              <a:buChar char="•"/>
            </a:pPr>
            <a:r>
              <a:rPr lang="en-US" sz="2400" dirty="0"/>
              <a:t>The quality of your program, is it tidy </a:t>
            </a:r>
            <a:r>
              <a:rPr lang="en-US" sz="2400" dirty="0" err="1"/>
              <a:t>etc</a:t>
            </a:r>
            <a:endParaRPr lang="en-US" sz="2400" dirty="0"/>
          </a:p>
        </p:txBody>
      </p:sp>
    </p:spTree>
    <p:extLst>
      <p:ext uri="{BB962C8B-B14F-4D97-AF65-F5344CB8AC3E}">
        <p14:creationId xmlns:p14="http://schemas.microsoft.com/office/powerpoint/2010/main" val="198499817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2035B2-D6A5-792D-D790-7231EF3D3ADA}"/>
              </a:ext>
            </a:extLst>
          </p:cNvPr>
          <p:cNvSpPr>
            <a:spLocks noGrp="1"/>
          </p:cNvSpPr>
          <p:nvPr>
            <p:ph type="title"/>
          </p:nvPr>
        </p:nvSpPr>
        <p:spPr/>
        <p:txBody>
          <a:bodyPr/>
          <a:lstStyle/>
          <a:p>
            <a:r>
              <a:rPr lang="en-GB" b="1" dirty="0">
                <a:solidFill>
                  <a:srgbClr val="389888"/>
                </a:solidFill>
              </a:rPr>
              <a:t>Extra Ideas</a:t>
            </a:r>
          </a:p>
        </p:txBody>
      </p:sp>
      <p:sp>
        <p:nvSpPr>
          <p:cNvPr id="4" name="Content Placeholder 2">
            <a:extLst>
              <a:ext uri="{FF2B5EF4-FFF2-40B4-BE49-F238E27FC236}">
                <a16:creationId xmlns:a16="http://schemas.microsoft.com/office/drawing/2014/main" id="{AE074B88-2020-8DA1-4B11-BA08403E6078}"/>
              </a:ext>
            </a:extLst>
          </p:cNvPr>
          <p:cNvSpPr>
            <a:spLocks noGrp="1"/>
          </p:cNvSpPr>
          <p:nvPr>
            <p:ph idx="1"/>
          </p:nvPr>
        </p:nvSpPr>
        <p:spPr>
          <a:xfrm>
            <a:off x="838200" y="1820736"/>
            <a:ext cx="10515600" cy="3216527"/>
          </a:xfrm>
        </p:spPr>
        <p:txBody>
          <a:bodyPr>
            <a:noAutofit/>
          </a:bodyPr>
          <a:lstStyle/>
          <a:p>
            <a:r>
              <a:rPr lang="en-GB" sz="2400" dirty="0"/>
              <a:t>A robot that spins back and forth whilst the centre light/power light flashes</a:t>
            </a:r>
          </a:p>
          <a:p>
            <a:r>
              <a:rPr lang="en-GB" sz="2400" dirty="0"/>
              <a:t>A robot that ‘dances’ whilst making a sound </a:t>
            </a:r>
          </a:p>
          <a:p>
            <a:r>
              <a:rPr lang="en-GB" sz="2400" dirty="0"/>
              <a:t>A robot that makes a noise/move backwards when it’s front sensor / ‘eyes’ are covered</a:t>
            </a:r>
          </a:p>
          <a:p>
            <a:r>
              <a:rPr lang="en-GB" sz="2400" dirty="0"/>
              <a:t>A robot that responds to crossing over different coloured lines of tape</a:t>
            </a:r>
          </a:p>
          <a:p>
            <a:r>
              <a:rPr lang="en-GB" sz="2400" dirty="0"/>
              <a:t>(Very Hard) a robot that can escape the red tape box on the ground</a:t>
            </a:r>
          </a:p>
          <a:p>
            <a:r>
              <a:rPr lang="en-GB" sz="2400" dirty="0"/>
              <a:t>A robot that responds to being shaken or tapped</a:t>
            </a:r>
          </a:p>
          <a:p>
            <a:r>
              <a:rPr lang="en-GB" sz="2400" dirty="0"/>
              <a:t>Ideally your program should do a few different things, you don’t have to limit yourself to these ideas!</a:t>
            </a:r>
          </a:p>
        </p:txBody>
      </p:sp>
    </p:spTree>
    <p:extLst>
      <p:ext uri="{BB962C8B-B14F-4D97-AF65-F5344CB8AC3E}">
        <p14:creationId xmlns:p14="http://schemas.microsoft.com/office/powerpoint/2010/main" val="53125427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9BF235-A4D2-4135-B59C-AE475741464B}"/>
              </a:ext>
            </a:extLst>
          </p:cNvPr>
          <p:cNvSpPr>
            <a:spLocks noGrp="1"/>
          </p:cNvSpPr>
          <p:nvPr>
            <p:ph type="title"/>
          </p:nvPr>
        </p:nvSpPr>
        <p:spPr>
          <a:xfrm>
            <a:off x="4324350" y="2766218"/>
            <a:ext cx="3543300" cy="1325563"/>
          </a:xfrm>
        </p:spPr>
        <p:txBody>
          <a:bodyPr/>
          <a:lstStyle/>
          <a:p>
            <a:r>
              <a:rPr lang="en-US" b="1" dirty="0">
                <a:solidFill>
                  <a:srgbClr val="389888"/>
                </a:solidFill>
              </a:rPr>
              <a:t>Thank you!!</a:t>
            </a:r>
            <a:endParaRPr lang="en-GB" b="1" dirty="0">
              <a:solidFill>
                <a:srgbClr val="389888"/>
              </a:solidFill>
            </a:endParaRPr>
          </a:p>
        </p:txBody>
      </p:sp>
    </p:spTree>
    <p:extLst>
      <p:ext uri="{BB962C8B-B14F-4D97-AF65-F5344CB8AC3E}">
        <p14:creationId xmlns:p14="http://schemas.microsoft.com/office/powerpoint/2010/main" val="11790159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9BF235-A4D2-4135-B59C-AE475741464B}"/>
              </a:ext>
            </a:extLst>
          </p:cNvPr>
          <p:cNvSpPr>
            <a:spLocks noGrp="1"/>
          </p:cNvSpPr>
          <p:nvPr>
            <p:ph type="title"/>
          </p:nvPr>
        </p:nvSpPr>
        <p:spPr/>
        <p:txBody>
          <a:bodyPr/>
          <a:lstStyle/>
          <a:p>
            <a:r>
              <a:rPr lang="en-GB" b="1" dirty="0">
                <a:solidFill>
                  <a:srgbClr val="389888"/>
                </a:solidFill>
              </a:rPr>
              <a:t>The schedule</a:t>
            </a:r>
          </a:p>
        </p:txBody>
      </p:sp>
      <p:graphicFrame>
        <p:nvGraphicFramePr>
          <p:cNvPr id="3" name="Table 4">
            <a:extLst>
              <a:ext uri="{FF2B5EF4-FFF2-40B4-BE49-F238E27FC236}">
                <a16:creationId xmlns:a16="http://schemas.microsoft.com/office/drawing/2014/main" id="{DC7EDCB6-5AD0-1D84-5963-1ACC15673AEF}"/>
              </a:ext>
            </a:extLst>
          </p:cNvPr>
          <p:cNvGraphicFramePr>
            <a:graphicFrameLocks noGrp="1"/>
          </p:cNvGraphicFramePr>
          <p:nvPr>
            <p:extLst>
              <p:ext uri="{D42A27DB-BD31-4B8C-83A1-F6EECF244321}">
                <p14:modId xmlns:p14="http://schemas.microsoft.com/office/powerpoint/2010/main" val="1458458921"/>
              </p:ext>
            </p:extLst>
          </p:nvPr>
        </p:nvGraphicFramePr>
        <p:xfrm>
          <a:off x="1105074" y="1814776"/>
          <a:ext cx="7800932" cy="3716086"/>
        </p:xfrm>
        <a:graphic>
          <a:graphicData uri="http://schemas.openxmlformats.org/drawingml/2006/table">
            <a:tbl>
              <a:tblPr firstRow="1" bandRow="1">
                <a:tableStyleId>{46F890A9-2807-4EBB-B81D-B2AA78EC7F39}</a:tableStyleId>
              </a:tblPr>
              <a:tblGrid>
                <a:gridCol w="7800932">
                  <a:extLst>
                    <a:ext uri="{9D8B030D-6E8A-4147-A177-3AD203B41FA5}">
                      <a16:colId xmlns:a16="http://schemas.microsoft.com/office/drawing/2014/main" val="1081736199"/>
                    </a:ext>
                  </a:extLst>
                </a:gridCol>
              </a:tblGrid>
              <a:tr h="333898">
                <a:tc>
                  <a:txBody>
                    <a:bodyPr/>
                    <a:lstStyle/>
                    <a:p>
                      <a:endParaRPr lang="en-GB" dirty="0"/>
                    </a:p>
                  </a:txBody>
                  <a:tcPr/>
                </a:tc>
                <a:extLst>
                  <a:ext uri="{0D108BD9-81ED-4DB2-BD59-A6C34878D82A}">
                    <a16:rowId xmlns:a16="http://schemas.microsoft.com/office/drawing/2014/main" val="3574772344"/>
                  </a:ext>
                </a:extLst>
              </a:tr>
              <a:tr h="1612966">
                <a:tc>
                  <a:txBody>
                    <a:bodyPr/>
                    <a:lstStyle/>
                    <a:p>
                      <a:r>
                        <a:rPr lang="en-US" sz="1400" dirty="0"/>
                        <a:t>Introduction</a:t>
                      </a:r>
                    </a:p>
                    <a:p>
                      <a:endParaRPr lang="en-US" sz="1400" dirty="0"/>
                    </a:p>
                    <a:p>
                      <a:r>
                        <a:rPr lang="en-US" sz="1400" b="1" dirty="0"/>
                        <a:t>Activity 1 – block-based programming with </a:t>
                      </a:r>
                      <a:r>
                        <a:rPr lang="en-US" sz="1400" b="1" dirty="0" err="1"/>
                        <a:t>micro:bits</a:t>
                      </a:r>
                      <a:endParaRPr lang="en-US" sz="1400" b="1" dirty="0"/>
                    </a:p>
                    <a:p>
                      <a:endParaRPr lang="en-US" sz="1400" dirty="0"/>
                    </a:p>
                    <a:p>
                      <a:r>
                        <a:rPr lang="en-GB" sz="1400" dirty="0"/>
                        <a:t>Notable figures in history of programming</a:t>
                      </a:r>
                    </a:p>
                  </a:txBody>
                  <a:tcPr/>
                </a:tc>
                <a:extLst>
                  <a:ext uri="{0D108BD9-81ED-4DB2-BD59-A6C34878D82A}">
                    <a16:rowId xmlns:a16="http://schemas.microsoft.com/office/drawing/2014/main" val="3168886429"/>
                  </a:ext>
                </a:extLst>
              </a:tr>
              <a:tr h="278249">
                <a:tc>
                  <a:txBody>
                    <a:bodyPr/>
                    <a:lstStyle/>
                    <a:p>
                      <a:r>
                        <a:rPr lang="en-US" sz="1400" dirty="0"/>
                        <a:t>--- BREAK ---</a:t>
                      </a:r>
                      <a:endParaRPr lang="en-GB" sz="1400" dirty="0"/>
                    </a:p>
                  </a:txBody>
                  <a:tcPr>
                    <a:solidFill>
                      <a:schemeClr val="accent6">
                        <a:lumMod val="60000"/>
                        <a:lumOff val="40000"/>
                      </a:schemeClr>
                    </a:solidFill>
                  </a:tcPr>
                </a:tc>
                <a:extLst>
                  <a:ext uri="{0D108BD9-81ED-4DB2-BD59-A6C34878D82A}">
                    <a16:rowId xmlns:a16="http://schemas.microsoft.com/office/drawing/2014/main" val="2895725660"/>
                  </a:ext>
                </a:extLst>
              </a:tr>
              <a:tr h="47302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dirty="0"/>
                        <a:t>Activity 2 – block-based programming with LEGO robots</a:t>
                      </a:r>
                    </a:p>
                    <a:p>
                      <a:endParaRPr lang="en-GB" sz="1400" dirty="0"/>
                    </a:p>
                  </a:txBody>
                  <a:tcPr/>
                </a:tc>
                <a:extLst>
                  <a:ext uri="{0D108BD9-81ED-4DB2-BD59-A6C34878D82A}">
                    <a16:rowId xmlns:a16="http://schemas.microsoft.com/office/drawing/2014/main" val="542425914"/>
                  </a:ext>
                </a:extLst>
              </a:tr>
              <a:tr h="278249">
                <a:tc>
                  <a:txBody>
                    <a:bodyPr/>
                    <a:lstStyle/>
                    <a:p>
                      <a:r>
                        <a:rPr lang="en-US" sz="1400" dirty="0"/>
                        <a:t>Programming careers</a:t>
                      </a:r>
                      <a:endParaRPr lang="en-GB" sz="1400" dirty="0"/>
                    </a:p>
                  </a:txBody>
                  <a:tcPr/>
                </a:tc>
                <a:extLst>
                  <a:ext uri="{0D108BD9-81ED-4DB2-BD59-A6C34878D82A}">
                    <a16:rowId xmlns:a16="http://schemas.microsoft.com/office/drawing/2014/main" val="694340743"/>
                  </a:ext>
                </a:extLst>
              </a:tr>
              <a:tr h="278249">
                <a:tc>
                  <a:txBody>
                    <a:bodyPr/>
                    <a:lstStyle/>
                    <a:p>
                      <a:r>
                        <a:rPr lang="en-US" sz="1400" dirty="0"/>
                        <a:t>Activity 3 – LEGO robot challenges! Create your own programs! </a:t>
                      </a:r>
                      <a:endParaRPr lang="en-GB" sz="1400" dirty="0"/>
                    </a:p>
                  </a:txBody>
                  <a:tcPr>
                    <a:solidFill>
                      <a:schemeClr val="accent6">
                        <a:lumMod val="60000"/>
                        <a:lumOff val="40000"/>
                      </a:schemeClr>
                    </a:solidFill>
                  </a:tcPr>
                </a:tc>
                <a:extLst>
                  <a:ext uri="{0D108BD9-81ED-4DB2-BD59-A6C34878D82A}">
                    <a16:rowId xmlns:a16="http://schemas.microsoft.com/office/drawing/2014/main" val="2167597177"/>
                  </a:ext>
                </a:extLst>
              </a:tr>
              <a:tr h="278249">
                <a:tc>
                  <a:txBody>
                    <a:bodyPr/>
                    <a:lstStyle/>
                    <a:p>
                      <a:r>
                        <a:rPr lang="en-US" sz="1400" dirty="0"/>
                        <a:t>Close</a:t>
                      </a:r>
                      <a:endParaRPr lang="en-GB" sz="1400" dirty="0"/>
                    </a:p>
                  </a:txBody>
                  <a:tcPr/>
                </a:tc>
                <a:extLst>
                  <a:ext uri="{0D108BD9-81ED-4DB2-BD59-A6C34878D82A}">
                    <a16:rowId xmlns:a16="http://schemas.microsoft.com/office/drawing/2014/main" val="3060411165"/>
                  </a:ext>
                </a:extLst>
              </a:tr>
            </a:tbl>
          </a:graphicData>
        </a:graphic>
      </p:graphicFrame>
      <p:pic>
        <p:nvPicPr>
          <p:cNvPr id="7" name="Picture 6" descr="A clock with a red border&#10;&#10;Description automatically generated">
            <a:extLst>
              <a:ext uri="{FF2B5EF4-FFF2-40B4-BE49-F238E27FC236}">
                <a16:creationId xmlns:a16="http://schemas.microsoft.com/office/drawing/2014/main" id="{B4A68E4D-A22F-A346-475F-214794398AF9}"/>
              </a:ext>
            </a:extLst>
          </p:cNvPr>
          <p:cNvPicPr>
            <a:picLocks noChangeAspect="1"/>
          </p:cNvPicPr>
          <p:nvPr/>
        </p:nvPicPr>
        <p:blipFill>
          <a:blip r:embed="rId3">
            <a:alphaModFix/>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tretch>
            <a:fillRect/>
          </a:stretch>
        </p:blipFill>
        <p:spPr>
          <a:xfrm>
            <a:off x="8738296" y="2680570"/>
            <a:ext cx="2348630" cy="2348630"/>
          </a:xfrm>
          <a:prstGeom prst="rect">
            <a:avLst/>
          </a:prstGeom>
        </p:spPr>
      </p:pic>
    </p:spTree>
    <p:extLst>
      <p:ext uri="{BB962C8B-B14F-4D97-AF65-F5344CB8AC3E}">
        <p14:creationId xmlns:p14="http://schemas.microsoft.com/office/powerpoint/2010/main" val="23331872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9BF235-A4D2-4135-B59C-AE475741464B}"/>
              </a:ext>
            </a:extLst>
          </p:cNvPr>
          <p:cNvSpPr>
            <a:spLocks noGrp="1"/>
          </p:cNvSpPr>
          <p:nvPr>
            <p:ph type="title"/>
          </p:nvPr>
        </p:nvSpPr>
        <p:spPr/>
        <p:txBody>
          <a:bodyPr/>
          <a:lstStyle/>
          <a:p>
            <a:r>
              <a:rPr lang="en-GB" b="1" dirty="0">
                <a:solidFill>
                  <a:srgbClr val="389888"/>
                </a:solidFill>
              </a:rPr>
              <a:t>An exercise</a:t>
            </a:r>
          </a:p>
        </p:txBody>
      </p:sp>
      <p:pic>
        <p:nvPicPr>
          <p:cNvPr id="5" name="Picture 4" descr="A picture containing hanger, metalware, key&#10;&#10;Description automatically generated">
            <a:extLst>
              <a:ext uri="{FF2B5EF4-FFF2-40B4-BE49-F238E27FC236}">
                <a16:creationId xmlns:a16="http://schemas.microsoft.com/office/drawing/2014/main" id="{ABFCD77C-2968-E0CF-85B1-5CA9A5EF9AEF}"/>
              </a:ext>
            </a:extLst>
          </p:cNvPr>
          <p:cNvPicPr>
            <a:picLocks noChangeAspect="1"/>
          </p:cNvPicPr>
          <p:nvPr/>
        </p:nvPicPr>
        <p:blipFill>
          <a:blip r:embed="rId2">
            <a:clrChange>
              <a:clrFrom>
                <a:srgbClr val="EEEEEE"/>
              </a:clrFrom>
              <a:clrTo>
                <a:srgbClr val="EEEEEE">
                  <a:alpha val="0"/>
                </a:srgbClr>
              </a:clrTo>
            </a:clrChange>
            <a:extLst>
              <a:ext uri="{28A0092B-C50C-407E-A947-70E740481C1C}">
                <a14:useLocalDpi xmlns:a14="http://schemas.microsoft.com/office/drawing/2010/main" val="0"/>
              </a:ext>
            </a:extLst>
          </a:blip>
          <a:stretch>
            <a:fillRect/>
          </a:stretch>
        </p:blipFill>
        <p:spPr>
          <a:xfrm>
            <a:off x="5515610" y="1483360"/>
            <a:ext cx="5684989" cy="4488497"/>
          </a:xfrm>
          <a:prstGeom prst="rect">
            <a:avLst/>
          </a:prstGeom>
        </p:spPr>
      </p:pic>
      <p:sp>
        <p:nvSpPr>
          <p:cNvPr id="6" name="TextBox 5">
            <a:extLst>
              <a:ext uri="{FF2B5EF4-FFF2-40B4-BE49-F238E27FC236}">
                <a16:creationId xmlns:a16="http://schemas.microsoft.com/office/drawing/2014/main" id="{F6C0365A-2938-C578-4B30-E0D4B52E77D0}"/>
              </a:ext>
            </a:extLst>
          </p:cNvPr>
          <p:cNvSpPr txBox="1"/>
          <p:nvPr/>
        </p:nvSpPr>
        <p:spPr>
          <a:xfrm>
            <a:off x="624840" y="3092906"/>
            <a:ext cx="5770880" cy="954107"/>
          </a:xfrm>
          <a:prstGeom prst="rect">
            <a:avLst/>
          </a:prstGeom>
          <a:noFill/>
        </p:spPr>
        <p:txBody>
          <a:bodyPr wrap="square" rtlCol="0">
            <a:spAutoFit/>
          </a:bodyPr>
          <a:lstStyle/>
          <a:p>
            <a:pPr algn="ctr"/>
            <a:r>
              <a:rPr lang="en-US" sz="2800" dirty="0"/>
              <a:t>Imagine a programmer…</a:t>
            </a:r>
          </a:p>
          <a:p>
            <a:pPr algn="ctr"/>
            <a:r>
              <a:rPr lang="en-US" sz="2800" dirty="0"/>
              <a:t>What do they look like? </a:t>
            </a:r>
          </a:p>
        </p:txBody>
      </p:sp>
    </p:spTree>
    <p:extLst>
      <p:ext uri="{BB962C8B-B14F-4D97-AF65-F5344CB8AC3E}">
        <p14:creationId xmlns:p14="http://schemas.microsoft.com/office/powerpoint/2010/main" val="37274439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9BF235-A4D2-4135-B59C-AE475741464B}"/>
              </a:ext>
            </a:extLst>
          </p:cNvPr>
          <p:cNvSpPr>
            <a:spLocks noGrp="1"/>
          </p:cNvSpPr>
          <p:nvPr>
            <p:ph type="title"/>
          </p:nvPr>
        </p:nvSpPr>
        <p:spPr/>
        <p:txBody>
          <a:bodyPr/>
          <a:lstStyle/>
          <a:p>
            <a:r>
              <a:rPr lang="en-GB" b="1" dirty="0">
                <a:solidFill>
                  <a:srgbClr val="389888"/>
                </a:solidFill>
              </a:rPr>
              <a:t>An exercise</a:t>
            </a:r>
          </a:p>
        </p:txBody>
      </p:sp>
      <p:pic>
        <p:nvPicPr>
          <p:cNvPr id="4" name="Picture 3" descr="A picture containing text, computer, person, computer&#10;&#10;Description automatically generated">
            <a:extLst>
              <a:ext uri="{FF2B5EF4-FFF2-40B4-BE49-F238E27FC236}">
                <a16:creationId xmlns:a16="http://schemas.microsoft.com/office/drawing/2014/main" id="{DDC197CE-E2AE-34B7-C8FC-6BEFE32917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9800" y="2049991"/>
            <a:ext cx="5140960" cy="3427307"/>
          </a:xfrm>
          <a:prstGeom prst="rect">
            <a:avLst/>
          </a:prstGeom>
        </p:spPr>
      </p:pic>
      <p:pic>
        <p:nvPicPr>
          <p:cNvPr id="10" name="Picture 9" descr="Graphical user interface&#10;&#10;Description automatically generated with medium confidence">
            <a:extLst>
              <a:ext uri="{FF2B5EF4-FFF2-40B4-BE49-F238E27FC236}">
                <a16:creationId xmlns:a16="http://schemas.microsoft.com/office/drawing/2014/main" id="{B66F4307-E58A-2AA2-EA9F-DBD1EA64D44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85280" y="2373078"/>
            <a:ext cx="4182153" cy="2781132"/>
          </a:xfrm>
          <a:prstGeom prst="rect">
            <a:avLst/>
          </a:prstGeom>
        </p:spPr>
      </p:pic>
    </p:spTree>
    <p:extLst>
      <p:ext uri="{BB962C8B-B14F-4D97-AF65-F5344CB8AC3E}">
        <p14:creationId xmlns:p14="http://schemas.microsoft.com/office/powerpoint/2010/main" val="18981318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9BE910A2-1A18-BD2F-4568-6C47E53460E6}"/>
              </a:ext>
            </a:extLst>
          </p:cNvPr>
          <p:cNvSpPr txBox="1"/>
          <p:nvPr/>
        </p:nvSpPr>
        <p:spPr>
          <a:xfrm>
            <a:off x="423481" y="6004907"/>
            <a:ext cx="2084280" cy="338554"/>
          </a:xfrm>
          <a:prstGeom prst="rect">
            <a:avLst/>
          </a:prstGeom>
          <a:noFill/>
        </p:spPr>
        <p:txBody>
          <a:bodyPr wrap="square">
            <a:spAutoFit/>
          </a:bodyPr>
          <a:lstStyle/>
          <a:p>
            <a:r>
              <a:rPr lang="en-GB" sz="1600" dirty="0" err="1"/>
              <a:t>Faten</a:t>
            </a:r>
            <a:r>
              <a:rPr lang="en-GB" sz="1600" dirty="0"/>
              <a:t> Hijazi</a:t>
            </a:r>
          </a:p>
        </p:txBody>
      </p:sp>
      <p:pic>
        <p:nvPicPr>
          <p:cNvPr id="12" name="Picture 11" descr="A person sitting in a chair&#10;&#10;Description automatically generated with medium confidence">
            <a:extLst>
              <a:ext uri="{FF2B5EF4-FFF2-40B4-BE49-F238E27FC236}">
                <a16:creationId xmlns:a16="http://schemas.microsoft.com/office/drawing/2014/main" id="{122E3C17-C9D9-B733-89EC-A0C5A9BD0D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43127" y="3429000"/>
            <a:ext cx="3699509" cy="2774632"/>
          </a:xfrm>
          <a:prstGeom prst="rect">
            <a:avLst/>
          </a:prstGeom>
        </p:spPr>
      </p:pic>
      <p:sp>
        <p:nvSpPr>
          <p:cNvPr id="14" name="TextBox 13">
            <a:extLst>
              <a:ext uri="{FF2B5EF4-FFF2-40B4-BE49-F238E27FC236}">
                <a16:creationId xmlns:a16="http://schemas.microsoft.com/office/drawing/2014/main" id="{48577347-24D7-1860-F41F-C51391D650CA}"/>
              </a:ext>
            </a:extLst>
          </p:cNvPr>
          <p:cNvSpPr txBox="1"/>
          <p:nvPr/>
        </p:nvSpPr>
        <p:spPr>
          <a:xfrm>
            <a:off x="2749316" y="6209609"/>
            <a:ext cx="2984935" cy="338554"/>
          </a:xfrm>
          <a:prstGeom prst="rect">
            <a:avLst/>
          </a:prstGeom>
          <a:noFill/>
        </p:spPr>
        <p:txBody>
          <a:bodyPr wrap="square">
            <a:spAutoFit/>
          </a:bodyPr>
          <a:lstStyle/>
          <a:p>
            <a:r>
              <a:rPr lang="en-GB" sz="1600" dirty="0"/>
              <a:t>Ruchi Sanghvi </a:t>
            </a:r>
          </a:p>
        </p:txBody>
      </p:sp>
      <p:pic>
        <p:nvPicPr>
          <p:cNvPr id="20" name="Picture 19" descr="A person holding a microphone&#10;&#10;Description automatically generated with medium confidence">
            <a:extLst>
              <a:ext uri="{FF2B5EF4-FFF2-40B4-BE49-F238E27FC236}">
                <a16:creationId xmlns:a16="http://schemas.microsoft.com/office/drawing/2014/main" id="{154C55F7-3FC7-364B-7191-EA48577303D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2664" y="698678"/>
            <a:ext cx="2319646" cy="2319646"/>
          </a:xfrm>
          <a:prstGeom prst="rect">
            <a:avLst/>
          </a:prstGeom>
        </p:spPr>
      </p:pic>
      <p:sp>
        <p:nvSpPr>
          <p:cNvPr id="22" name="TextBox 21">
            <a:extLst>
              <a:ext uri="{FF2B5EF4-FFF2-40B4-BE49-F238E27FC236}">
                <a16:creationId xmlns:a16="http://schemas.microsoft.com/office/drawing/2014/main" id="{488A3FFF-C114-7E93-E9C5-3CF8E4AE6DA5}"/>
              </a:ext>
            </a:extLst>
          </p:cNvPr>
          <p:cNvSpPr txBox="1"/>
          <p:nvPr/>
        </p:nvSpPr>
        <p:spPr>
          <a:xfrm>
            <a:off x="798021" y="2989478"/>
            <a:ext cx="2568931" cy="338554"/>
          </a:xfrm>
          <a:prstGeom prst="rect">
            <a:avLst/>
          </a:prstGeom>
          <a:noFill/>
        </p:spPr>
        <p:txBody>
          <a:bodyPr wrap="square">
            <a:spAutoFit/>
          </a:bodyPr>
          <a:lstStyle/>
          <a:p>
            <a:r>
              <a:rPr lang="en-GB" sz="1600" dirty="0"/>
              <a:t>Julia Grace </a:t>
            </a:r>
          </a:p>
        </p:txBody>
      </p:sp>
      <p:pic>
        <p:nvPicPr>
          <p:cNvPr id="26" name="Picture 25" descr="A person smiling for the camera&#10;&#10;Description automatically generated with medium confidence">
            <a:extLst>
              <a:ext uri="{FF2B5EF4-FFF2-40B4-BE49-F238E27FC236}">
                <a16:creationId xmlns:a16="http://schemas.microsoft.com/office/drawing/2014/main" id="{685334A7-B122-CB7A-12EA-AFD926E633A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65531" y="269868"/>
            <a:ext cx="2568931" cy="2568931"/>
          </a:xfrm>
          <a:prstGeom prst="rect">
            <a:avLst/>
          </a:prstGeom>
        </p:spPr>
      </p:pic>
      <p:sp>
        <p:nvSpPr>
          <p:cNvPr id="28" name="TextBox 27">
            <a:extLst>
              <a:ext uri="{FF2B5EF4-FFF2-40B4-BE49-F238E27FC236}">
                <a16:creationId xmlns:a16="http://schemas.microsoft.com/office/drawing/2014/main" id="{0639348C-AE05-64ED-FE77-B377B5F6D13D}"/>
              </a:ext>
            </a:extLst>
          </p:cNvPr>
          <p:cNvSpPr txBox="1"/>
          <p:nvPr/>
        </p:nvSpPr>
        <p:spPr>
          <a:xfrm>
            <a:off x="6498716" y="2867493"/>
            <a:ext cx="2702560" cy="338554"/>
          </a:xfrm>
          <a:prstGeom prst="rect">
            <a:avLst/>
          </a:prstGeom>
          <a:noFill/>
        </p:spPr>
        <p:txBody>
          <a:bodyPr wrap="square">
            <a:spAutoFit/>
          </a:bodyPr>
          <a:lstStyle/>
          <a:p>
            <a:r>
              <a:rPr lang="en-GB" sz="1600" dirty="0" err="1"/>
              <a:t>Inioluwa</a:t>
            </a:r>
            <a:r>
              <a:rPr lang="en-GB" sz="1600" dirty="0"/>
              <a:t> Deborah Raji</a:t>
            </a:r>
          </a:p>
        </p:txBody>
      </p:sp>
      <p:pic>
        <p:nvPicPr>
          <p:cNvPr id="30" name="Picture 29" descr="A person smiling for the camera&#10;&#10;Description automatically generated with low confidence">
            <a:extLst>
              <a:ext uri="{FF2B5EF4-FFF2-40B4-BE49-F238E27FC236}">
                <a16:creationId xmlns:a16="http://schemas.microsoft.com/office/drawing/2014/main" id="{65BAE507-C555-BDA1-2F0A-D0E8C2248FD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63292" y="292660"/>
            <a:ext cx="2438400" cy="2438400"/>
          </a:xfrm>
          <a:prstGeom prst="rect">
            <a:avLst/>
          </a:prstGeom>
        </p:spPr>
      </p:pic>
      <p:sp>
        <p:nvSpPr>
          <p:cNvPr id="32" name="TextBox 31">
            <a:extLst>
              <a:ext uri="{FF2B5EF4-FFF2-40B4-BE49-F238E27FC236}">
                <a16:creationId xmlns:a16="http://schemas.microsoft.com/office/drawing/2014/main" id="{13D93347-CF65-5196-3744-3B7C87C20E06}"/>
              </a:ext>
            </a:extLst>
          </p:cNvPr>
          <p:cNvSpPr txBox="1"/>
          <p:nvPr/>
        </p:nvSpPr>
        <p:spPr>
          <a:xfrm>
            <a:off x="3550381" y="2721008"/>
            <a:ext cx="1911231" cy="338554"/>
          </a:xfrm>
          <a:prstGeom prst="rect">
            <a:avLst/>
          </a:prstGeom>
          <a:noFill/>
        </p:spPr>
        <p:txBody>
          <a:bodyPr wrap="square">
            <a:spAutoFit/>
          </a:bodyPr>
          <a:lstStyle/>
          <a:p>
            <a:r>
              <a:rPr lang="en-GB" sz="1600" dirty="0" err="1"/>
              <a:t>Shafi</a:t>
            </a:r>
            <a:r>
              <a:rPr lang="en-GB" sz="1600" dirty="0"/>
              <a:t> Goldwasser</a:t>
            </a:r>
          </a:p>
        </p:txBody>
      </p:sp>
      <p:pic>
        <p:nvPicPr>
          <p:cNvPr id="34" name="Picture 33" descr="A close-up of a person smiling&#10;&#10;Description automatically generated">
            <a:extLst>
              <a:ext uri="{FF2B5EF4-FFF2-40B4-BE49-F238E27FC236}">
                <a16:creationId xmlns:a16="http://schemas.microsoft.com/office/drawing/2014/main" id="{A2AF44E0-F455-6328-34A2-D2CB83D71E1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380562" y="881533"/>
            <a:ext cx="1715635" cy="2058762"/>
          </a:xfrm>
          <a:prstGeom prst="rect">
            <a:avLst/>
          </a:prstGeom>
        </p:spPr>
      </p:pic>
      <p:sp>
        <p:nvSpPr>
          <p:cNvPr id="38" name="TextBox 37">
            <a:extLst>
              <a:ext uri="{FF2B5EF4-FFF2-40B4-BE49-F238E27FC236}">
                <a16:creationId xmlns:a16="http://schemas.microsoft.com/office/drawing/2014/main" id="{CF39656C-B89D-9F29-5B09-FAD09E22192E}"/>
              </a:ext>
            </a:extLst>
          </p:cNvPr>
          <p:cNvSpPr txBox="1"/>
          <p:nvPr/>
        </p:nvSpPr>
        <p:spPr>
          <a:xfrm>
            <a:off x="9276621" y="2951918"/>
            <a:ext cx="1923515" cy="338554"/>
          </a:xfrm>
          <a:prstGeom prst="rect">
            <a:avLst/>
          </a:prstGeom>
          <a:noFill/>
        </p:spPr>
        <p:txBody>
          <a:bodyPr wrap="square">
            <a:spAutoFit/>
          </a:bodyPr>
          <a:lstStyle/>
          <a:p>
            <a:r>
              <a:rPr lang="en-GB" sz="1600" dirty="0"/>
              <a:t>Mirella </a:t>
            </a:r>
            <a:r>
              <a:rPr lang="en-GB" sz="1600" dirty="0" err="1"/>
              <a:t>Lapata</a:t>
            </a:r>
            <a:r>
              <a:rPr lang="en-GB" sz="1600" dirty="0"/>
              <a:t> </a:t>
            </a:r>
          </a:p>
        </p:txBody>
      </p:sp>
      <p:pic>
        <p:nvPicPr>
          <p:cNvPr id="40" name="Picture 39" descr="A person with long hair&#10;&#10;Description automatically generated with low confidence">
            <a:extLst>
              <a:ext uri="{FF2B5EF4-FFF2-40B4-BE49-F238E27FC236}">
                <a16:creationId xmlns:a16="http://schemas.microsoft.com/office/drawing/2014/main" id="{37BD3D7D-8B8C-0FBD-8399-00DBDC29D63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793717" y="3569606"/>
            <a:ext cx="2423708" cy="2423708"/>
          </a:xfrm>
          <a:prstGeom prst="rect">
            <a:avLst/>
          </a:prstGeom>
        </p:spPr>
      </p:pic>
      <p:pic>
        <p:nvPicPr>
          <p:cNvPr id="42" name="Picture 41" descr="A person with a cigarette in her mouth&#10;&#10;Description automatically generated">
            <a:extLst>
              <a:ext uri="{FF2B5EF4-FFF2-40B4-BE49-F238E27FC236}">
                <a16:creationId xmlns:a16="http://schemas.microsoft.com/office/drawing/2014/main" id="{0D29E5A5-03C2-EB23-85D1-3003DD4FA9C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744278" y="3563252"/>
            <a:ext cx="2473147" cy="2423709"/>
          </a:xfrm>
          <a:prstGeom prst="rect">
            <a:avLst/>
          </a:prstGeom>
        </p:spPr>
      </p:pic>
      <p:sp>
        <p:nvSpPr>
          <p:cNvPr id="44" name="TextBox 43">
            <a:extLst>
              <a:ext uri="{FF2B5EF4-FFF2-40B4-BE49-F238E27FC236}">
                <a16:creationId xmlns:a16="http://schemas.microsoft.com/office/drawing/2014/main" id="{D31C11FD-6E50-A0E0-4299-A64C78A7846A}"/>
              </a:ext>
            </a:extLst>
          </p:cNvPr>
          <p:cNvSpPr txBox="1"/>
          <p:nvPr/>
        </p:nvSpPr>
        <p:spPr>
          <a:xfrm>
            <a:off x="6678002" y="6023551"/>
            <a:ext cx="2702560" cy="338554"/>
          </a:xfrm>
          <a:prstGeom prst="rect">
            <a:avLst/>
          </a:prstGeom>
          <a:noFill/>
        </p:spPr>
        <p:txBody>
          <a:bodyPr wrap="square">
            <a:spAutoFit/>
          </a:bodyPr>
          <a:lstStyle/>
          <a:p>
            <a:r>
              <a:rPr lang="en-GB" sz="1600" dirty="0"/>
              <a:t>Tracy Chou</a:t>
            </a:r>
          </a:p>
        </p:txBody>
      </p:sp>
      <p:pic>
        <p:nvPicPr>
          <p:cNvPr id="3" name="Picture 2" descr="A person wearing glasses and a black shirt&#10;&#10;Description automatically generated">
            <a:extLst>
              <a:ext uri="{FF2B5EF4-FFF2-40B4-BE49-F238E27FC236}">
                <a16:creationId xmlns:a16="http://schemas.microsoft.com/office/drawing/2014/main" id="{6A5093A4-983C-9BCC-76EF-4AD949A0D4E6}"/>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88115" y="3708525"/>
            <a:ext cx="2319646" cy="2319646"/>
          </a:xfrm>
          <a:prstGeom prst="rect">
            <a:avLst/>
          </a:prstGeom>
        </p:spPr>
      </p:pic>
      <p:pic>
        <p:nvPicPr>
          <p:cNvPr id="5" name="Picture 4" descr="A close-up of a person&#10;&#10;Description automatically generated">
            <a:extLst>
              <a:ext uri="{FF2B5EF4-FFF2-40B4-BE49-F238E27FC236}">
                <a16:creationId xmlns:a16="http://schemas.microsoft.com/office/drawing/2014/main" id="{15AEAD97-5FAF-4666-A4EB-5639E274DDEE}"/>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564681" y="3656493"/>
            <a:ext cx="2096392" cy="2423709"/>
          </a:xfrm>
          <a:prstGeom prst="rect">
            <a:avLst/>
          </a:prstGeom>
        </p:spPr>
      </p:pic>
      <p:sp>
        <p:nvSpPr>
          <p:cNvPr id="8" name="TextBox 7">
            <a:extLst>
              <a:ext uri="{FF2B5EF4-FFF2-40B4-BE49-F238E27FC236}">
                <a16:creationId xmlns:a16="http://schemas.microsoft.com/office/drawing/2014/main" id="{6031E371-9018-C842-B6C1-31A3AFB03680}"/>
              </a:ext>
            </a:extLst>
          </p:cNvPr>
          <p:cNvSpPr txBox="1"/>
          <p:nvPr/>
        </p:nvSpPr>
        <p:spPr>
          <a:xfrm>
            <a:off x="9578376" y="6070969"/>
            <a:ext cx="1935845" cy="369332"/>
          </a:xfrm>
          <a:prstGeom prst="rect">
            <a:avLst/>
          </a:prstGeom>
          <a:noFill/>
        </p:spPr>
        <p:txBody>
          <a:bodyPr wrap="square">
            <a:spAutoFit/>
          </a:bodyPr>
          <a:lstStyle/>
          <a:p>
            <a:r>
              <a:rPr lang="en-GB" dirty="0"/>
              <a:t>Roy Clay Sr.</a:t>
            </a:r>
          </a:p>
        </p:txBody>
      </p:sp>
    </p:spTree>
    <p:extLst>
      <p:ext uri="{BB962C8B-B14F-4D97-AF65-F5344CB8AC3E}">
        <p14:creationId xmlns:p14="http://schemas.microsoft.com/office/powerpoint/2010/main" val="26577099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A person with his hands up&#10;&#10;Description automatically generated">
            <a:extLst>
              <a:ext uri="{FF2B5EF4-FFF2-40B4-BE49-F238E27FC236}">
                <a16:creationId xmlns:a16="http://schemas.microsoft.com/office/drawing/2014/main" id="{0EC299FE-4F18-2616-478A-A7032C3088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0539" y="2595462"/>
            <a:ext cx="4572951" cy="3049587"/>
          </a:xfrm>
          <a:prstGeom prst="rect">
            <a:avLst/>
          </a:prstGeom>
        </p:spPr>
      </p:pic>
      <p:sp>
        <p:nvSpPr>
          <p:cNvPr id="2" name="Title 1">
            <a:extLst>
              <a:ext uri="{FF2B5EF4-FFF2-40B4-BE49-F238E27FC236}">
                <a16:creationId xmlns:a16="http://schemas.microsoft.com/office/drawing/2014/main" id="{B09BF235-A4D2-4135-B59C-AE475741464B}"/>
              </a:ext>
            </a:extLst>
          </p:cNvPr>
          <p:cNvSpPr>
            <a:spLocks noGrp="1"/>
          </p:cNvSpPr>
          <p:nvPr>
            <p:ph type="title"/>
          </p:nvPr>
        </p:nvSpPr>
        <p:spPr>
          <a:xfrm>
            <a:off x="548640" y="379413"/>
            <a:ext cx="10515600" cy="1325563"/>
          </a:xfrm>
        </p:spPr>
        <p:txBody>
          <a:bodyPr/>
          <a:lstStyle/>
          <a:p>
            <a:r>
              <a:rPr lang="en-GB" b="1" dirty="0">
                <a:solidFill>
                  <a:srgbClr val="389888"/>
                </a:solidFill>
              </a:rPr>
              <a:t>When should I start learning… </a:t>
            </a:r>
          </a:p>
        </p:txBody>
      </p:sp>
      <p:pic>
        <p:nvPicPr>
          <p:cNvPr id="11" name="Picture 10" descr="A person smiling at the camera&#10;&#10;Description automatically generated">
            <a:extLst>
              <a:ext uri="{FF2B5EF4-FFF2-40B4-BE49-F238E27FC236}">
                <a16:creationId xmlns:a16="http://schemas.microsoft.com/office/drawing/2014/main" id="{302EB262-7DA6-5DD0-FD9D-EA3E702BA1EE}"/>
              </a:ext>
            </a:extLst>
          </p:cNvPr>
          <p:cNvPicPr>
            <a:picLocks noChangeAspect="1"/>
          </p:cNvPicPr>
          <p:nvPr/>
        </p:nvPicPr>
        <p:blipFill rotWithShape="1">
          <a:blip r:embed="rId4">
            <a:extLst>
              <a:ext uri="{28A0092B-C50C-407E-A947-70E740481C1C}">
                <a14:useLocalDpi xmlns:a14="http://schemas.microsoft.com/office/drawing/2010/main" val="0"/>
              </a:ext>
            </a:extLst>
          </a:blip>
          <a:srcRect l="20381" r="24671"/>
          <a:stretch/>
        </p:blipFill>
        <p:spPr>
          <a:xfrm>
            <a:off x="548640" y="2192055"/>
            <a:ext cx="3096961" cy="3751544"/>
          </a:xfrm>
          <a:prstGeom prst="rect">
            <a:avLst/>
          </a:prstGeom>
        </p:spPr>
      </p:pic>
      <p:pic>
        <p:nvPicPr>
          <p:cNvPr id="13" name="Picture 12" descr="A close-up of a child using a computer&#10;&#10;Description automatically generated">
            <a:extLst>
              <a:ext uri="{FF2B5EF4-FFF2-40B4-BE49-F238E27FC236}">
                <a16:creationId xmlns:a16="http://schemas.microsoft.com/office/drawing/2014/main" id="{DDD1CA8C-D805-5B7F-E0CE-B86C91082F9F}"/>
              </a:ext>
            </a:extLst>
          </p:cNvPr>
          <p:cNvPicPr>
            <a:picLocks noChangeAspect="1"/>
          </p:cNvPicPr>
          <p:nvPr/>
        </p:nvPicPr>
        <p:blipFill rotWithShape="1">
          <a:blip r:embed="rId5">
            <a:extLst>
              <a:ext uri="{28A0092B-C50C-407E-A947-70E740481C1C}">
                <a14:useLocalDpi xmlns:a14="http://schemas.microsoft.com/office/drawing/2010/main" val="0"/>
              </a:ext>
            </a:extLst>
          </a:blip>
          <a:srcRect r="32466"/>
          <a:stretch/>
        </p:blipFill>
        <p:spPr>
          <a:xfrm>
            <a:off x="3868718" y="1853852"/>
            <a:ext cx="3875443" cy="3443091"/>
          </a:xfrm>
          <a:prstGeom prst="rect">
            <a:avLst/>
          </a:prstGeom>
        </p:spPr>
      </p:pic>
      <p:pic>
        <p:nvPicPr>
          <p:cNvPr id="15" name="Picture 14" descr="A person with dark hair touching his face&#10;&#10;Description automatically generated">
            <a:extLst>
              <a:ext uri="{FF2B5EF4-FFF2-40B4-BE49-F238E27FC236}">
                <a16:creationId xmlns:a16="http://schemas.microsoft.com/office/drawing/2014/main" id="{FE743C61-9204-6CA6-DA0D-8E09D3AB04C0}"/>
              </a:ext>
            </a:extLst>
          </p:cNvPr>
          <p:cNvPicPr>
            <a:picLocks noChangeAspect="1"/>
          </p:cNvPicPr>
          <p:nvPr/>
        </p:nvPicPr>
        <p:blipFill rotWithShape="1">
          <a:blip r:embed="rId6">
            <a:extLst>
              <a:ext uri="{28A0092B-C50C-407E-A947-70E740481C1C}">
                <a14:useLocalDpi xmlns:a14="http://schemas.microsoft.com/office/drawing/2010/main" val="0"/>
              </a:ext>
            </a:extLst>
          </a:blip>
          <a:srcRect l="24205"/>
          <a:stretch/>
        </p:blipFill>
        <p:spPr>
          <a:xfrm>
            <a:off x="7967278" y="3017216"/>
            <a:ext cx="3298215" cy="2926383"/>
          </a:xfrm>
          <a:prstGeom prst="rect">
            <a:avLst/>
          </a:prstGeom>
        </p:spPr>
      </p:pic>
    </p:spTree>
    <p:extLst>
      <p:ext uri="{BB962C8B-B14F-4D97-AF65-F5344CB8AC3E}">
        <p14:creationId xmlns:p14="http://schemas.microsoft.com/office/powerpoint/2010/main" val="3560097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erson wearing glasses and smiling&#10;&#10;Description automatically generated">
            <a:extLst>
              <a:ext uri="{FF2B5EF4-FFF2-40B4-BE49-F238E27FC236}">
                <a16:creationId xmlns:a16="http://schemas.microsoft.com/office/drawing/2014/main" id="{7DF1862F-A3F9-6BC9-395A-50D2EB29FC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45150" y="1686045"/>
            <a:ext cx="2714625" cy="2714625"/>
          </a:xfrm>
          <a:prstGeom prst="rect">
            <a:avLst/>
          </a:prstGeom>
        </p:spPr>
      </p:pic>
      <p:sp>
        <p:nvSpPr>
          <p:cNvPr id="2" name="Title 1">
            <a:extLst>
              <a:ext uri="{FF2B5EF4-FFF2-40B4-BE49-F238E27FC236}">
                <a16:creationId xmlns:a16="http://schemas.microsoft.com/office/drawing/2014/main" id="{B09BF235-A4D2-4135-B59C-AE475741464B}"/>
              </a:ext>
            </a:extLst>
          </p:cNvPr>
          <p:cNvSpPr>
            <a:spLocks noGrp="1"/>
          </p:cNvSpPr>
          <p:nvPr>
            <p:ph type="title"/>
          </p:nvPr>
        </p:nvSpPr>
        <p:spPr>
          <a:xfrm>
            <a:off x="548640" y="379413"/>
            <a:ext cx="10515600" cy="1325563"/>
          </a:xfrm>
        </p:spPr>
        <p:txBody>
          <a:bodyPr/>
          <a:lstStyle/>
          <a:p>
            <a:r>
              <a:rPr lang="en-GB" b="1" dirty="0">
                <a:solidFill>
                  <a:srgbClr val="389888"/>
                </a:solidFill>
              </a:rPr>
              <a:t>When should I start learning… </a:t>
            </a:r>
          </a:p>
        </p:txBody>
      </p:sp>
      <p:pic>
        <p:nvPicPr>
          <p:cNvPr id="4" name="Picture 3" descr="A person with a beard&#10;&#10;Description automatically generated">
            <a:extLst>
              <a:ext uri="{FF2B5EF4-FFF2-40B4-BE49-F238E27FC236}">
                <a16:creationId xmlns:a16="http://schemas.microsoft.com/office/drawing/2014/main" id="{282DC5B1-9B5C-1A6F-A969-B4B25340B06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7888" y="2041742"/>
            <a:ext cx="3545801" cy="3545801"/>
          </a:xfrm>
          <a:prstGeom prst="rect">
            <a:avLst/>
          </a:prstGeom>
        </p:spPr>
      </p:pic>
      <p:pic>
        <p:nvPicPr>
          <p:cNvPr id="6" name="Picture 5" descr="A person in a jacket&#10;&#10;Description automatically generated">
            <a:extLst>
              <a:ext uri="{FF2B5EF4-FFF2-40B4-BE49-F238E27FC236}">
                <a16:creationId xmlns:a16="http://schemas.microsoft.com/office/drawing/2014/main" id="{71FE4053-A7AD-CD26-16F5-E65EC778DE9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19500" y="3814642"/>
            <a:ext cx="2476500" cy="2476500"/>
          </a:xfrm>
          <a:prstGeom prst="rect">
            <a:avLst/>
          </a:prstGeom>
        </p:spPr>
      </p:pic>
      <p:pic>
        <p:nvPicPr>
          <p:cNvPr id="5" name="Picture 4" descr="A person taking a selfie&#10;&#10;Description automatically generated">
            <a:extLst>
              <a:ext uri="{FF2B5EF4-FFF2-40B4-BE49-F238E27FC236}">
                <a16:creationId xmlns:a16="http://schemas.microsoft.com/office/drawing/2014/main" id="{E3DE3F20-CA8D-E090-9955-5CFDA71E304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80979" y="3011608"/>
            <a:ext cx="3111531" cy="3111531"/>
          </a:xfrm>
          <a:prstGeom prst="rect">
            <a:avLst/>
          </a:prstGeom>
        </p:spPr>
      </p:pic>
    </p:spTree>
    <p:extLst>
      <p:ext uri="{BB962C8B-B14F-4D97-AF65-F5344CB8AC3E}">
        <p14:creationId xmlns:p14="http://schemas.microsoft.com/office/powerpoint/2010/main" val="3050346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hemeCBF2021">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1">
      <a:majorFont>
        <a:latin typeface="Arial Nova"/>
        <a:ea typeface=""/>
        <a:cs typeface=""/>
      </a:majorFont>
      <a:minorFont>
        <a:latin typeface="Arial Nov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hemeCBF2021" id="{61A232F4-7252-4B06-9A95-1155CDD31200}" vid="{6680AF0C-9A23-43FA-AA30-430A5C53063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ThemeCBF2021</Template>
  <TotalTime>10095</TotalTime>
  <Words>2079</Words>
  <Application>Microsoft Office PowerPoint</Application>
  <PresentationFormat>Widescreen</PresentationFormat>
  <Paragraphs>266</Paragraphs>
  <Slides>35</Slides>
  <Notes>32</Notes>
  <HiddenSlides>0</HiddenSlides>
  <MMClips>2</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35</vt:i4>
      </vt:variant>
    </vt:vector>
  </HeadingPairs>
  <TitlesOfParts>
    <vt:vector size="39" baseType="lpstr">
      <vt:lpstr>Arial</vt:lpstr>
      <vt:lpstr>Arial Nova</vt:lpstr>
      <vt:lpstr>Calibri</vt:lpstr>
      <vt:lpstr>ThemeCBF2021</vt:lpstr>
      <vt:lpstr>Programming workshop</vt:lpstr>
      <vt:lpstr>Who am I? </vt:lpstr>
      <vt:lpstr>Purpose of today</vt:lpstr>
      <vt:lpstr>The schedule</vt:lpstr>
      <vt:lpstr>An exercise</vt:lpstr>
      <vt:lpstr>An exercise</vt:lpstr>
      <vt:lpstr>PowerPoint Presentation</vt:lpstr>
      <vt:lpstr>When should I start learning… </vt:lpstr>
      <vt:lpstr>When should I start learning… </vt:lpstr>
      <vt:lpstr>The first computer programmer!</vt:lpstr>
      <vt:lpstr>PowerPoint Presentation</vt:lpstr>
      <vt:lpstr>Nicole-Reine Lepaute</vt:lpstr>
      <vt:lpstr>Ada Lovelace </vt:lpstr>
      <vt:lpstr>ENIAC</vt:lpstr>
      <vt:lpstr>ENIAC</vt:lpstr>
      <vt:lpstr>Grace Hopper</vt:lpstr>
      <vt:lpstr>Katherine G. Johnson</vt:lpstr>
      <vt:lpstr>Katherine G. Johnson</vt:lpstr>
      <vt:lpstr>Katherine G. Johnson</vt:lpstr>
      <vt:lpstr>The schedule</vt:lpstr>
      <vt:lpstr>PowerPoint Presentation</vt:lpstr>
      <vt:lpstr>PowerPoint Presentation</vt:lpstr>
      <vt:lpstr>Game development/app development</vt:lpstr>
      <vt:lpstr>Cyber security</vt:lpstr>
      <vt:lpstr>Animation</vt:lpstr>
      <vt:lpstr>Animation</vt:lpstr>
      <vt:lpstr>Animation</vt:lpstr>
      <vt:lpstr>Web development</vt:lpstr>
      <vt:lpstr>Web development</vt:lpstr>
      <vt:lpstr>Data science</vt:lpstr>
      <vt:lpstr>Research - computational biology</vt:lpstr>
      <vt:lpstr>The CBF</vt:lpstr>
      <vt:lpstr>PowerPoint Presentation</vt:lpstr>
      <vt:lpstr>Extra Ideas</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Nanostring geomx data analyses</dc:title>
  <dc:creator>Caamano Gutierrez, Eva</dc:creator>
  <cp:lastModifiedBy>Johnson, Emily [ejohn10]</cp:lastModifiedBy>
  <cp:revision>453</cp:revision>
  <dcterms:created xsi:type="dcterms:W3CDTF">2022-02-21T15:56:00Z</dcterms:created>
  <dcterms:modified xsi:type="dcterms:W3CDTF">2026-03-11T15:10:39Z</dcterms:modified>
</cp:coreProperties>
</file>